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478" r:id="rId2"/>
    <p:sldId id="492" r:id="rId3"/>
    <p:sldId id="506" r:id="rId4"/>
    <p:sldId id="507" r:id="rId5"/>
    <p:sldId id="510" r:id="rId6"/>
    <p:sldId id="491" r:id="rId7"/>
    <p:sldId id="493" r:id="rId8"/>
    <p:sldId id="500" r:id="rId9"/>
    <p:sldId id="502" r:id="rId10"/>
    <p:sldId id="504" r:id="rId11"/>
    <p:sldId id="511" r:id="rId12"/>
    <p:sldId id="479" r:id="rId13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702" y="1716"/>
            <a:ext cx="8679182" cy="39395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>
                <a:solidFill>
                  <a:srgbClr val="FFFF00"/>
                </a:solidFill>
              </a:rPr>
              <a:t>‘</a:t>
            </a:r>
            <a:r>
              <a:rPr lang="ko-KR" altLang="en-US" sz="6600" b="1" dirty="0">
                <a:solidFill>
                  <a:srgbClr val="FFFF00"/>
                </a:solidFill>
              </a:rPr>
              <a:t>화제</a:t>
            </a:r>
            <a:r>
              <a:rPr lang="en-US" sz="6600" b="1" dirty="0">
                <a:solidFill>
                  <a:srgbClr val="FFFF00"/>
                </a:solidFill>
              </a:rPr>
              <a:t>’(</a:t>
            </a:r>
            <a:r>
              <a:rPr lang="zh-TW" altLang="en-US" sz="6600" b="1" dirty="0">
                <a:solidFill>
                  <a:srgbClr val="FFFF00"/>
                </a:solidFill>
              </a:rPr>
              <a:t>火祭</a:t>
            </a:r>
            <a:r>
              <a:rPr lang="en-US" sz="6600" b="1" dirty="0">
                <a:solidFill>
                  <a:srgbClr val="FFFF00"/>
                </a:solidFill>
              </a:rPr>
              <a:t>)</a:t>
            </a:r>
            <a:r>
              <a:rPr lang="ko-KR" altLang="en-US" sz="6600" b="1" dirty="0">
                <a:solidFill>
                  <a:srgbClr val="FFFF00"/>
                </a:solidFill>
              </a:rPr>
              <a:t>가 </a:t>
            </a:r>
            <a:r>
              <a:rPr lang="ko-KR" altLang="en-US" sz="6600" b="1" dirty="0" smtClean="0">
                <a:solidFill>
                  <a:srgbClr val="FFFF00"/>
                </a:solidFill>
              </a:rPr>
              <a:t>아니라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>
                <a:solidFill>
                  <a:srgbClr val="FFFF00"/>
                </a:solidFill>
              </a:rPr>
              <a:t>‘</a:t>
            </a:r>
            <a:r>
              <a:rPr lang="ko-KR" altLang="en-US" sz="6600" b="1" dirty="0" smtClean="0">
                <a:solidFill>
                  <a:srgbClr val="FFFF00"/>
                </a:solidFill>
              </a:rPr>
              <a:t>제물</a:t>
            </a:r>
            <a:r>
              <a:rPr lang="en-US" altLang="ko-KR" sz="6600" b="1" dirty="0" smtClean="0">
                <a:solidFill>
                  <a:srgbClr val="FFFF00"/>
                </a:solidFill>
              </a:rPr>
              <a:t>, </a:t>
            </a:r>
            <a:r>
              <a:rPr lang="ko-KR" altLang="en-US" sz="6600" b="1" dirty="0" smtClean="0">
                <a:solidFill>
                  <a:srgbClr val="FFFF00"/>
                </a:solidFill>
              </a:rPr>
              <a:t>젯밥</a:t>
            </a:r>
            <a:r>
              <a:rPr lang="en-US" sz="6600" b="1" dirty="0" smtClean="0">
                <a:solidFill>
                  <a:srgbClr val="FFFF00"/>
                </a:solidFill>
              </a:rPr>
              <a:t>’</a:t>
            </a:r>
            <a:r>
              <a:rPr lang="ko-KR" altLang="en-US" sz="6600" b="1" dirty="0" smtClean="0">
                <a:solidFill>
                  <a:srgbClr val="FFFF00"/>
                </a:solidFill>
              </a:rPr>
              <a:t> </a:t>
            </a:r>
            <a:endParaRPr lang="en-US" altLang="ko-KR" sz="6600" b="1" dirty="0" smtClean="0">
              <a:solidFill>
                <a:srgbClr val="FFFF00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Not </a:t>
            </a:r>
            <a:r>
              <a:rPr lang="en-US" sz="4800" b="1" dirty="0">
                <a:solidFill>
                  <a:schemeClr val="bg1"/>
                </a:solidFill>
              </a:rPr>
              <a:t>‘Offering Made by Fire</a:t>
            </a:r>
            <a:r>
              <a:rPr lang="en-US" sz="4800" b="1" dirty="0" smtClean="0">
                <a:solidFill>
                  <a:schemeClr val="bg1"/>
                </a:solidFill>
              </a:rPr>
              <a:t>’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But ‘Food Offering</a:t>
            </a:r>
            <a:r>
              <a:rPr lang="en-US" sz="4800" b="1" dirty="0">
                <a:solidFill>
                  <a:schemeClr val="bg1"/>
                </a:solidFill>
              </a:rPr>
              <a:t>’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22" y="3975318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 smtClean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 smtClean="0">
                <a:latin typeface="Bwhebb" pitchFamily="2" charset="0"/>
              </a:rPr>
              <a:t>Wbøz</a:t>
            </a:r>
            <a:r>
              <a:rPr lang="en-US" altLang="en-US" sz="2600" dirty="0" smtClean="0">
                <a:latin typeface="Bwhebb" pitchFamily="2" charset="0"/>
              </a:rPr>
              <a:t>&gt;[' </a:t>
            </a:r>
            <a:r>
              <a:rPr lang="en-US" altLang="en-US" sz="2600" dirty="0" err="1" smtClean="0">
                <a:latin typeface="Bwhebb" pitchFamily="2" charset="0"/>
              </a:rPr>
              <a:t>yti’ao</a:t>
            </a:r>
            <a:r>
              <a:rPr lang="en-US" altLang="en-US" sz="2600" dirty="0" smtClean="0">
                <a:latin typeface="Bwhebb" pitchFamily="2" charset="0"/>
              </a:rPr>
              <a:t> </a:t>
            </a:r>
            <a:r>
              <a:rPr lang="en-US" altLang="en-US" sz="2600" dirty="0" err="1" smtClean="0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84101" y="5791200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김경래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 Ph.D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 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12188825" cy="68582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현대 영어 번역본들 </a:t>
            </a:r>
            <a:r>
              <a:rPr lang="he-IL" sz="3000" dirty="0" smtClean="0">
                <a:solidFill>
                  <a:srgbClr val="FFFF00"/>
                </a:solidFill>
              </a:rPr>
              <a:t>אִשֶּׁה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b="1" dirty="0">
                <a:solidFill>
                  <a:srgbClr val="FFFF00"/>
                </a:solidFill>
              </a:rPr>
              <a:t>(</a:t>
            </a:r>
            <a:r>
              <a:rPr lang="en-US" sz="3000" b="1" i="1" dirty="0" err="1" smtClean="0">
                <a:solidFill>
                  <a:srgbClr val="FFFF00"/>
                </a:solidFill>
              </a:rPr>
              <a:t>ishe</a:t>
            </a:r>
            <a:r>
              <a:rPr lang="en-US" sz="30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의 바른 뜻으로 수정</a:t>
            </a:r>
            <a:endParaRPr lang="en-US" altLang="ko-KR" sz="3000" b="1" dirty="0" smtClean="0">
              <a:solidFill>
                <a:srgbClr val="FFFF00"/>
              </a:solidFill>
            </a:endParaRP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	ESV</a:t>
            </a:r>
            <a:r>
              <a:rPr lang="en-US" sz="2400" b="1" dirty="0" smtClean="0">
                <a:solidFill>
                  <a:schemeClr val="bg1"/>
                </a:solidFill>
              </a:rPr>
              <a:t> = </a:t>
            </a:r>
            <a:r>
              <a:rPr lang="en-US" sz="2400" i="1" dirty="0" smtClean="0">
                <a:solidFill>
                  <a:schemeClr val="bg1"/>
                </a:solidFill>
              </a:rPr>
              <a:t>English </a:t>
            </a:r>
            <a:r>
              <a:rPr lang="en-US" sz="2400" i="1" dirty="0">
                <a:solidFill>
                  <a:schemeClr val="bg1"/>
                </a:solidFill>
              </a:rPr>
              <a:t>Standard </a:t>
            </a:r>
            <a:r>
              <a:rPr lang="en-US" sz="2400" i="1" dirty="0" smtClean="0">
                <a:solidFill>
                  <a:schemeClr val="bg1"/>
                </a:solidFill>
              </a:rPr>
              <a:t>Version</a:t>
            </a:r>
            <a:r>
              <a:rPr lang="en-US" sz="2400" dirty="0" smtClean="0">
                <a:solidFill>
                  <a:schemeClr val="bg1"/>
                </a:solidFill>
              </a:rPr>
              <a:t> (2011) </a:t>
            </a:r>
            <a:r>
              <a:rPr lang="en-US" sz="2400" dirty="0">
                <a:solidFill>
                  <a:schemeClr val="bg1"/>
                </a:solidFill>
              </a:rPr>
              <a:t>by Crossway </a:t>
            </a:r>
            <a:r>
              <a:rPr lang="en-US" sz="2400" dirty="0" smtClean="0">
                <a:solidFill>
                  <a:schemeClr val="bg1"/>
                </a:solidFill>
              </a:rPr>
              <a:t>Bibles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	NIV</a:t>
            </a:r>
            <a:r>
              <a:rPr lang="en-US" sz="2400" b="1" dirty="0" smtClean="0">
                <a:solidFill>
                  <a:schemeClr val="bg1"/>
                </a:solidFill>
              </a:rPr>
              <a:t> = </a:t>
            </a:r>
            <a:r>
              <a:rPr lang="en-US" sz="2400" i="1" dirty="0">
                <a:solidFill>
                  <a:schemeClr val="bg1"/>
                </a:solidFill>
              </a:rPr>
              <a:t>The New International Version </a:t>
            </a:r>
            <a:r>
              <a:rPr lang="en-US" sz="2400" dirty="0">
                <a:solidFill>
                  <a:schemeClr val="bg1"/>
                </a:solidFill>
              </a:rPr>
              <a:t>(2011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2500" b="1" dirty="0" smtClean="0">
                <a:solidFill>
                  <a:srgbClr val="FF0000"/>
                </a:solidFill>
              </a:rPr>
              <a:t>-</a:t>
            </a:r>
            <a:r>
              <a:rPr lang="en-US" altLang="ko-KR" sz="2500" b="1" dirty="0">
                <a:solidFill>
                  <a:srgbClr val="FF0000"/>
                </a:solidFill>
              </a:rPr>
              <a:t>Exodus </a:t>
            </a:r>
            <a:r>
              <a:rPr lang="en-US" sz="2500" b="1" dirty="0">
                <a:solidFill>
                  <a:srgbClr val="FF0000"/>
                </a:solidFill>
              </a:rPr>
              <a:t>29:18</a:t>
            </a:r>
            <a:r>
              <a:rPr lang="en-US" sz="2500" dirty="0">
                <a:solidFill>
                  <a:schemeClr val="bg1"/>
                </a:solidFill>
              </a:rPr>
              <a:t>. </a:t>
            </a:r>
            <a:r>
              <a:rPr lang="en-US" sz="2500" baseline="30000" dirty="0">
                <a:solidFill>
                  <a:schemeClr val="bg1"/>
                </a:solidFill>
              </a:rPr>
              <a:t>ESV </a:t>
            </a:r>
            <a:r>
              <a:rPr lang="en-US" altLang="zh-TW" sz="2400" dirty="0">
                <a:solidFill>
                  <a:schemeClr val="bg1"/>
                </a:solidFill>
              </a:rPr>
              <a:t>….... 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It </a:t>
            </a:r>
            <a:r>
              <a:rPr lang="en-US" sz="2500" dirty="0">
                <a:solidFill>
                  <a:schemeClr val="bg1"/>
                </a:solidFill>
              </a:rPr>
              <a:t>is a burnt offering to the LORD. It is a pleasing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aroma</a:t>
            </a:r>
            <a:r>
              <a:rPr lang="en-US" sz="2500" dirty="0">
                <a:solidFill>
                  <a:schemeClr val="bg1"/>
                </a:solidFill>
              </a:rPr>
              <a:t>,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sz="2500" dirty="0">
                <a:solidFill>
                  <a:schemeClr val="bg1"/>
                </a:solidFill>
              </a:rPr>
              <a:t>to the LORD</a:t>
            </a:r>
            <a:r>
              <a:rPr lang="en-US" sz="2500" dirty="0" smtClean="0">
                <a:solidFill>
                  <a:schemeClr val="bg1"/>
                </a:solidFill>
              </a:rPr>
              <a:t>. /  </a:t>
            </a:r>
            <a:r>
              <a:rPr lang="en-US" sz="2500" baseline="30000" dirty="0" smtClean="0">
                <a:solidFill>
                  <a:schemeClr val="bg1"/>
                </a:solidFill>
              </a:rPr>
              <a:t>NIV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b="1" dirty="0" smtClean="0">
                <a:solidFill>
                  <a:srgbClr val="FFFF00"/>
                </a:solidFill>
              </a:rPr>
              <a:t>a </a:t>
            </a:r>
            <a:r>
              <a:rPr lang="en-US" sz="2500" b="1" dirty="0">
                <a:solidFill>
                  <a:srgbClr val="FFFF00"/>
                </a:solidFill>
              </a:rPr>
              <a:t>food offering </a:t>
            </a:r>
            <a:r>
              <a:rPr lang="en-US" sz="2500" dirty="0" smtClean="0">
                <a:solidFill>
                  <a:schemeClr val="bg1"/>
                </a:solidFill>
              </a:rPr>
              <a:t>presented </a:t>
            </a:r>
            <a:r>
              <a:rPr lang="en-US" sz="2500" dirty="0">
                <a:solidFill>
                  <a:schemeClr val="bg1"/>
                </a:solidFill>
              </a:rPr>
              <a:t>to the LORD.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-</a:t>
            </a:r>
            <a:r>
              <a:rPr lang="en-US" sz="2500" b="1" dirty="0">
                <a:solidFill>
                  <a:srgbClr val="FF0000"/>
                </a:solidFill>
              </a:rPr>
              <a:t>Leviticus 1:9</a:t>
            </a:r>
            <a:r>
              <a:rPr lang="en-US" sz="2500" b="1" dirty="0">
                <a:solidFill>
                  <a:schemeClr val="bg1"/>
                </a:solidFill>
              </a:rPr>
              <a:t>. </a:t>
            </a:r>
            <a:r>
              <a:rPr lang="en-US" altLang="zh-TW" sz="2500" baseline="30000" dirty="0">
                <a:solidFill>
                  <a:schemeClr val="bg1"/>
                </a:solidFill>
              </a:rPr>
              <a:t>ESV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altLang="zh-TW" sz="2500" dirty="0" smtClean="0">
                <a:solidFill>
                  <a:schemeClr val="bg1"/>
                </a:solidFill>
              </a:rPr>
              <a:t>as </a:t>
            </a:r>
            <a:r>
              <a:rPr lang="en-US" altLang="zh-TW" sz="2500" dirty="0">
                <a:solidFill>
                  <a:schemeClr val="bg1"/>
                </a:solidFill>
              </a:rPr>
              <a:t>a burnt offering,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altLang="zh-TW" sz="2500" dirty="0" smtClean="0">
                <a:solidFill>
                  <a:schemeClr val="bg1"/>
                </a:solidFill>
              </a:rPr>
              <a:t>with </a:t>
            </a:r>
            <a:r>
              <a:rPr lang="en-US" altLang="zh-TW" sz="2500" dirty="0">
                <a:solidFill>
                  <a:schemeClr val="bg1"/>
                </a:solidFill>
              </a:rPr>
              <a:t>a pleasing aroma to the LORD</a:t>
            </a:r>
            <a:r>
              <a:rPr lang="en-US" altLang="zh-TW" sz="2500" dirty="0" smtClean="0">
                <a:solidFill>
                  <a:schemeClr val="bg1"/>
                </a:solidFill>
              </a:rPr>
              <a:t>.   /  </a:t>
            </a:r>
            <a:r>
              <a:rPr lang="en-US" altLang="zh-TW" sz="2500" baseline="30000" dirty="0" smtClean="0">
                <a:solidFill>
                  <a:schemeClr val="bg1"/>
                </a:solidFill>
              </a:rPr>
              <a:t>NIV </a:t>
            </a:r>
            <a:r>
              <a:rPr lang="en-US" altLang="zh-TW" sz="2500" dirty="0" smtClean="0">
                <a:solidFill>
                  <a:schemeClr val="bg1"/>
                </a:solidFill>
              </a:rPr>
              <a:t>….... </a:t>
            </a:r>
            <a:r>
              <a:rPr lang="en-US" sz="2500" b="1" dirty="0" smtClean="0">
                <a:solidFill>
                  <a:srgbClr val="FFFF00"/>
                </a:solidFill>
              </a:rPr>
              <a:t>a </a:t>
            </a:r>
            <a:r>
              <a:rPr lang="en-US" sz="2500" b="1" dirty="0">
                <a:solidFill>
                  <a:srgbClr val="FFFF00"/>
                </a:solidFill>
              </a:rPr>
              <a:t>food offering </a:t>
            </a:r>
            <a:r>
              <a:rPr lang="en-US" altLang="zh-TW" sz="2500" dirty="0" smtClean="0">
                <a:solidFill>
                  <a:schemeClr val="bg1"/>
                </a:solidFill>
              </a:rPr>
              <a:t>, </a:t>
            </a:r>
            <a:r>
              <a:rPr lang="en-US" altLang="zh-TW" sz="2500" dirty="0">
                <a:solidFill>
                  <a:schemeClr val="bg1"/>
                </a:solidFill>
              </a:rPr>
              <a:t>an aroma pleasing to the LORD.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 -Leviticus </a:t>
            </a:r>
            <a:r>
              <a:rPr lang="en-US" sz="2500" b="1" dirty="0">
                <a:solidFill>
                  <a:srgbClr val="FF0000"/>
                </a:solidFill>
              </a:rPr>
              <a:t>7:30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baseline="30000" dirty="0">
                <a:solidFill>
                  <a:schemeClr val="bg1"/>
                </a:solidFill>
              </a:rPr>
              <a:t>ESV </a:t>
            </a:r>
            <a:r>
              <a:rPr lang="en-US" sz="2500" dirty="0" smtClean="0">
                <a:solidFill>
                  <a:schemeClr val="bg1"/>
                </a:solidFill>
              </a:rPr>
              <a:t>His </a:t>
            </a:r>
            <a:r>
              <a:rPr lang="en-US" sz="2500" dirty="0">
                <a:solidFill>
                  <a:schemeClr val="bg1"/>
                </a:solidFill>
              </a:rPr>
              <a:t>own hands shall bring the LORD's </a:t>
            </a:r>
            <a:r>
              <a:rPr lang="en-US" sz="2500" b="1" dirty="0">
                <a:solidFill>
                  <a:srgbClr val="FFFF00"/>
                </a:solidFill>
              </a:rPr>
              <a:t>food offerings</a:t>
            </a:r>
            <a:r>
              <a:rPr lang="en-US" sz="2500" dirty="0">
                <a:solidFill>
                  <a:schemeClr val="bg1"/>
                </a:solidFill>
              </a:rPr>
              <a:t>. He shall bring the fat with the breast,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dirty="0" smtClean="0">
                <a:solidFill>
                  <a:schemeClr val="bg1"/>
                </a:solidFill>
              </a:rPr>
              <a:t>/  </a:t>
            </a:r>
            <a:r>
              <a:rPr lang="en-US" sz="2500" baseline="30000" dirty="0" smtClean="0">
                <a:solidFill>
                  <a:schemeClr val="bg1"/>
                </a:solidFill>
              </a:rPr>
              <a:t>NIV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dirty="0" smtClean="0">
                <a:solidFill>
                  <a:schemeClr val="bg1"/>
                </a:solidFill>
              </a:rPr>
              <a:t>to </a:t>
            </a:r>
            <a:r>
              <a:rPr lang="en-US" sz="2500" dirty="0">
                <a:solidFill>
                  <a:schemeClr val="bg1"/>
                </a:solidFill>
              </a:rPr>
              <a:t>present </a:t>
            </a:r>
            <a:r>
              <a:rPr lang="en-US" sz="2500" b="1" dirty="0">
                <a:solidFill>
                  <a:srgbClr val="FFFF00"/>
                </a:solidFill>
              </a:rPr>
              <a:t>the food offering </a:t>
            </a:r>
            <a:r>
              <a:rPr lang="en-US" sz="2500" dirty="0">
                <a:solidFill>
                  <a:schemeClr val="bg1"/>
                </a:solidFill>
              </a:rPr>
              <a:t>to the LORD; </a:t>
            </a:r>
            <a:r>
              <a:rPr lang="en-US" altLang="zh-TW" sz="2500" dirty="0" smtClean="0">
                <a:solidFill>
                  <a:schemeClr val="bg1"/>
                </a:solidFill>
              </a:rPr>
              <a:t>…....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-Leviticus 3:11</a:t>
            </a:r>
            <a:r>
              <a:rPr lang="en-US" sz="2500" b="1" dirty="0" smtClean="0">
                <a:solidFill>
                  <a:schemeClr val="bg1"/>
                </a:solidFill>
              </a:rPr>
              <a:t>. </a:t>
            </a:r>
            <a:r>
              <a:rPr lang="he-IL" sz="2500" dirty="0" smtClean="0">
                <a:solidFill>
                  <a:schemeClr val="bg1"/>
                </a:solidFill>
              </a:rPr>
              <a:t>‎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baseline="30000" dirty="0">
                <a:solidFill>
                  <a:schemeClr val="bg1"/>
                </a:solidFill>
              </a:rPr>
              <a:t>ESV </a:t>
            </a:r>
            <a:r>
              <a:rPr lang="en-US" sz="2500" dirty="0" smtClean="0">
                <a:solidFill>
                  <a:schemeClr val="bg1"/>
                </a:solidFill>
              </a:rPr>
              <a:t>And </a:t>
            </a:r>
            <a:r>
              <a:rPr lang="en-US" sz="2500" dirty="0">
                <a:solidFill>
                  <a:schemeClr val="bg1"/>
                </a:solidFill>
              </a:rPr>
              <a:t>the priest shall burn it on the altar as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sz="2500" dirty="0" smtClean="0">
                <a:solidFill>
                  <a:schemeClr val="bg1"/>
                </a:solidFill>
              </a:rPr>
              <a:t>to </a:t>
            </a:r>
            <a:r>
              <a:rPr lang="en-US" sz="2500" dirty="0">
                <a:solidFill>
                  <a:schemeClr val="bg1"/>
                </a:solidFill>
              </a:rPr>
              <a:t>the LORD</a:t>
            </a:r>
            <a:r>
              <a:rPr lang="en-US" sz="2500" dirty="0" smtClean="0">
                <a:solidFill>
                  <a:schemeClr val="bg1"/>
                </a:solidFill>
              </a:rPr>
              <a:t>.   /   </a:t>
            </a:r>
            <a:r>
              <a:rPr lang="en-US" sz="2500" baseline="30000" dirty="0" smtClean="0">
                <a:solidFill>
                  <a:schemeClr val="bg1"/>
                </a:solidFill>
              </a:rPr>
              <a:t>NIV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dirty="0" smtClean="0">
                <a:solidFill>
                  <a:schemeClr val="bg1"/>
                </a:solidFill>
              </a:rPr>
              <a:t>as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sz="2500" dirty="0" smtClean="0">
                <a:solidFill>
                  <a:schemeClr val="bg1"/>
                </a:solidFill>
              </a:rPr>
              <a:t>presented </a:t>
            </a:r>
            <a:r>
              <a:rPr lang="en-US" sz="2500" dirty="0">
                <a:solidFill>
                  <a:schemeClr val="bg1"/>
                </a:solidFill>
              </a:rPr>
              <a:t>to the LORD.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-Leviticus 3:16</a:t>
            </a:r>
            <a:r>
              <a:rPr lang="en-US" sz="2500" b="1" dirty="0" smtClean="0">
                <a:solidFill>
                  <a:schemeClr val="bg1"/>
                </a:solidFill>
              </a:rPr>
              <a:t>.  </a:t>
            </a:r>
            <a:r>
              <a:rPr lang="he-IL" sz="2500" b="1" dirty="0" smtClean="0">
                <a:solidFill>
                  <a:schemeClr val="bg1"/>
                </a:solidFill>
              </a:rPr>
              <a:t>‎</a:t>
            </a:r>
            <a:r>
              <a:rPr lang="en-US" sz="2500" baseline="30000" dirty="0" smtClean="0">
                <a:solidFill>
                  <a:schemeClr val="bg1"/>
                </a:solidFill>
              </a:rPr>
              <a:t>ESV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altLang="zh-TW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as </a:t>
            </a:r>
            <a:r>
              <a:rPr lang="en-US" sz="2500" b="1" dirty="0">
                <a:solidFill>
                  <a:srgbClr val="FFFF00"/>
                </a:solidFill>
              </a:rPr>
              <a:t>a food offering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with a pleasing aroma. All fat is the LORD's</a:t>
            </a:r>
            <a:r>
              <a:rPr lang="en-US" sz="2500" dirty="0" smtClean="0">
                <a:solidFill>
                  <a:schemeClr val="bg1"/>
                </a:solidFill>
              </a:rPr>
              <a:t>.   /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dirty="0" smtClean="0">
                <a:solidFill>
                  <a:schemeClr val="bg1"/>
                </a:solidFill>
              </a:rPr>
              <a:t>as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>
                <a:solidFill>
                  <a:schemeClr val="bg1"/>
                </a:solidFill>
              </a:rPr>
              <a:t>a pleasing aroma. All the fat is the LORD's.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-Numbers </a:t>
            </a:r>
            <a:r>
              <a:rPr lang="en-US" sz="2500" b="1" dirty="0">
                <a:solidFill>
                  <a:srgbClr val="FF0000"/>
                </a:solidFill>
              </a:rPr>
              <a:t>15:10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baseline="30000" dirty="0">
                <a:solidFill>
                  <a:schemeClr val="bg1"/>
                </a:solidFill>
              </a:rPr>
              <a:t>ESV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dirty="0" smtClean="0">
                <a:solidFill>
                  <a:schemeClr val="bg1"/>
                </a:solidFill>
              </a:rPr>
              <a:t>as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>
                <a:solidFill>
                  <a:schemeClr val="bg1"/>
                </a:solidFill>
              </a:rPr>
              <a:t>a pleasing aroma to the LORD</a:t>
            </a:r>
            <a:r>
              <a:rPr lang="en-US" sz="2500" dirty="0" smtClean="0">
                <a:solidFill>
                  <a:schemeClr val="bg1"/>
                </a:solidFill>
              </a:rPr>
              <a:t>.   /  </a:t>
            </a:r>
            <a:r>
              <a:rPr lang="en-US" sz="2500" baseline="30000" dirty="0" smtClean="0">
                <a:solidFill>
                  <a:schemeClr val="bg1"/>
                </a:solidFill>
              </a:rPr>
              <a:t>NIV </a:t>
            </a:r>
            <a:r>
              <a:rPr lang="en-US" altLang="zh-TW" sz="2500" dirty="0">
                <a:solidFill>
                  <a:schemeClr val="bg1"/>
                </a:solidFill>
              </a:rPr>
              <a:t>….... </a:t>
            </a:r>
            <a:r>
              <a:rPr lang="en-US" sz="2500" dirty="0" smtClean="0">
                <a:solidFill>
                  <a:schemeClr val="bg1"/>
                </a:solidFill>
              </a:rPr>
              <a:t>This </a:t>
            </a:r>
            <a:r>
              <a:rPr lang="en-US" sz="2500" dirty="0">
                <a:solidFill>
                  <a:schemeClr val="bg1"/>
                </a:solidFill>
              </a:rPr>
              <a:t>will be </a:t>
            </a:r>
            <a:r>
              <a:rPr lang="en-US" sz="2500" b="1" dirty="0">
                <a:solidFill>
                  <a:srgbClr val="FFFF00"/>
                </a:solidFill>
              </a:rPr>
              <a:t>a food offering </a:t>
            </a:r>
            <a:r>
              <a:rPr lang="en-US" sz="2500" dirty="0" smtClean="0">
                <a:solidFill>
                  <a:schemeClr val="bg1"/>
                </a:solidFill>
              </a:rPr>
              <a:t>, </a:t>
            </a:r>
            <a:r>
              <a:rPr lang="en-US" sz="2500" dirty="0">
                <a:solidFill>
                  <a:schemeClr val="bg1"/>
                </a:solidFill>
              </a:rPr>
              <a:t>an aroma pleasing to the LORD.</a:t>
            </a: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80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12188825" cy="67916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solidFill>
                <a:schemeClr val="bg1"/>
              </a:solidFill>
              <a:latin typeface="+mn-ea"/>
            </a:endParaRPr>
          </a:p>
          <a:p>
            <a:endParaRPr lang="en-US" sz="1000" b="1" baseline="30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000" b="1" baseline="30000" dirty="0">
                <a:solidFill>
                  <a:schemeClr val="bg1"/>
                </a:solidFill>
                <a:latin typeface="+mn-ea"/>
              </a:rPr>
              <a:t> </a:t>
            </a:r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          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히브리어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r>
              <a:rPr lang="he-IL" sz="2800" dirty="0">
                <a:solidFill>
                  <a:srgbClr val="FFFF00"/>
                </a:solidFill>
              </a:rPr>
              <a:t>אִשֶּׁה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en-US" sz="2800" b="1" i="1" dirty="0" err="1">
                <a:solidFill>
                  <a:srgbClr val="FFFF00"/>
                </a:solidFill>
              </a:rPr>
              <a:t>ishe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ko-KR" altLang="en-US" sz="2800" b="1" dirty="0">
                <a:solidFill>
                  <a:srgbClr val="FFFF00"/>
                </a:solidFill>
              </a:rPr>
              <a:t>의 바른 뜻으로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수정하여 읽기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9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700" b="1" dirty="0" smtClean="0">
                <a:solidFill>
                  <a:srgbClr val="FF0000"/>
                </a:solidFill>
              </a:rPr>
              <a:t>-Exodus </a:t>
            </a:r>
            <a:r>
              <a:rPr lang="en-US" sz="2700" b="1" dirty="0" smtClean="0">
                <a:solidFill>
                  <a:srgbClr val="FF0000"/>
                </a:solidFill>
              </a:rPr>
              <a:t>29:18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그 숫양 전부를 제단 위에 </a:t>
            </a:r>
            <a:r>
              <a:rPr lang="ko-KR" altLang="en-US" sz="2700" dirty="0" smtClean="0">
                <a:solidFill>
                  <a:schemeClr val="bg1"/>
                </a:solidFill>
              </a:rPr>
              <a:t>불사르라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이는 여호와께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드리는 번제요</a:t>
            </a:r>
            <a:r>
              <a:rPr lang="en-US" altLang="ko-KR" sz="2700" dirty="0" smtClean="0">
                <a:solidFill>
                  <a:schemeClr val="bg1"/>
                </a:solidFill>
              </a:rPr>
              <a:t>,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이는 향기로운 냄새니 여호와께 드리는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제물</a:t>
            </a:r>
            <a:r>
              <a:rPr lang="ko-KR" altLang="en-US" sz="2700" dirty="0" smtClean="0">
                <a:solidFill>
                  <a:schemeClr val="bg1"/>
                </a:solidFill>
              </a:rPr>
              <a:t>이니라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-Leviticus 1:9</a:t>
            </a:r>
            <a:r>
              <a:rPr lang="en-US" sz="27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그 내장과 정강이를 물로 씻을 것이요 제사장은 그 전부를 제단 위에서 불살라 번제를 드릴지니 이는 </a:t>
            </a:r>
            <a:r>
              <a:rPr lang="ko-KR" altLang="en-US" sz="2700" b="1" dirty="0">
                <a:solidFill>
                  <a:srgbClr val="FFFF00"/>
                </a:solidFill>
              </a:rPr>
              <a:t>제물</a:t>
            </a:r>
            <a:r>
              <a:rPr lang="ko-KR" altLang="en-US" sz="2700" dirty="0">
                <a:solidFill>
                  <a:schemeClr val="bg1"/>
                </a:solidFill>
              </a:rPr>
              <a:t>이라</a:t>
            </a:r>
            <a:r>
              <a:rPr lang="en-US" altLang="ko-KR" sz="2700" dirty="0" smtClean="0">
                <a:solidFill>
                  <a:schemeClr val="bg1"/>
                </a:solidFill>
              </a:rPr>
              <a:t>,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여호와께 향기로운 </a:t>
            </a:r>
            <a:r>
              <a:rPr lang="ko-KR" altLang="en-US" sz="2700" dirty="0" smtClean="0">
                <a:solidFill>
                  <a:schemeClr val="bg1"/>
                </a:solidFill>
              </a:rPr>
              <a:t>냄새니라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</a:rPr>
              <a:t>레위기 </a:t>
            </a:r>
            <a:r>
              <a:rPr lang="en-US" sz="2800" b="1" dirty="0">
                <a:solidFill>
                  <a:srgbClr val="FF0000"/>
                </a:solidFill>
              </a:rPr>
              <a:t>7:29-36.  </a:t>
            </a:r>
            <a:r>
              <a:rPr lang="x-none" sz="2800">
                <a:solidFill>
                  <a:schemeClr val="bg1"/>
                </a:solidFill>
              </a:rPr>
              <a:t>29 </a:t>
            </a:r>
            <a:r>
              <a:rPr lang="en-US" sz="2800" dirty="0">
                <a:solidFill>
                  <a:schemeClr val="bg1"/>
                </a:solidFill>
              </a:rPr>
              <a:t>…….. </a:t>
            </a:r>
            <a:r>
              <a:rPr lang="x-none" sz="2800">
                <a:solidFill>
                  <a:schemeClr val="bg1"/>
                </a:solidFill>
              </a:rPr>
              <a:t>그 화목제물 중에서 그의 예물을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x-none" sz="2800">
                <a:solidFill>
                  <a:schemeClr val="bg1"/>
                </a:solidFill>
              </a:rPr>
              <a:t>여호와께 가져오되,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30 여호와의 </a:t>
            </a:r>
            <a:r>
              <a:rPr lang="x-none" sz="2800" b="1" u="sng" smtClean="0">
                <a:solidFill>
                  <a:srgbClr val="FFFF00"/>
                </a:solidFill>
              </a:rPr>
              <a:t>제물</a:t>
            </a:r>
            <a:r>
              <a:rPr lang="x-none" sz="2800" smtClean="0">
                <a:solidFill>
                  <a:schemeClr val="bg1"/>
                </a:solidFill>
              </a:rPr>
              <a:t>은 </a:t>
            </a:r>
            <a:r>
              <a:rPr lang="x-none" sz="2800">
                <a:solidFill>
                  <a:schemeClr val="bg1"/>
                </a:solidFill>
              </a:rPr>
              <a:t>그 사람이 자기 손으로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x-none" sz="2800">
                <a:solidFill>
                  <a:schemeClr val="bg1"/>
                </a:solidFill>
              </a:rPr>
              <a:t>가져올지니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x-none" sz="2800">
                <a:solidFill>
                  <a:schemeClr val="bg1"/>
                </a:solidFill>
              </a:rPr>
              <a:t> </a:t>
            </a:r>
            <a:r>
              <a:rPr lang="x-none" sz="2800" b="1">
                <a:solidFill>
                  <a:srgbClr val="FFFF00"/>
                </a:solidFill>
              </a:rPr>
              <a:t>곧 그 제물의 기름과 가슴을 </a:t>
            </a:r>
            <a:r>
              <a:rPr lang="x-none" sz="2800">
                <a:solidFill>
                  <a:schemeClr val="bg1"/>
                </a:solidFill>
              </a:rPr>
              <a:t>가져올 것이요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x-none" sz="2800">
                <a:solidFill>
                  <a:schemeClr val="bg1"/>
                </a:solidFill>
              </a:rPr>
              <a:t> 제사장은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x-none" sz="2800" b="1">
                <a:solidFill>
                  <a:srgbClr val="FFFF00"/>
                </a:solidFill>
              </a:rPr>
              <a:t>그 가슴을 여호와 앞에 흔들어 요제를 삼고</a:t>
            </a:r>
            <a:r>
              <a:rPr lang="x-none" sz="280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31 </a:t>
            </a:r>
            <a:r>
              <a:rPr lang="x-none" sz="2800" b="1">
                <a:solidFill>
                  <a:srgbClr val="FFFF00"/>
                </a:solidFill>
              </a:rPr>
              <a:t>그 기름은 제단 위에서 불사를 것이며</a:t>
            </a:r>
            <a:r>
              <a:rPr lang="x-none" sz="2800">
                <a:solidFill>
                  <a:schemeClr val="bg1"/>
                </a:solidFill>
              </a:rPr>
              <a:t> </a:t>
            </a:r>
            <a:r>
              <a:rPr lang="x-none" sz="2800" b="1">
                <a:solidFill>
                  <a:srgbClr val="FFFF00"/>
                </a:solidFill>
              </a:rPr>
              <a:t>가슴은 아론과 그의 자손에게 돌릴 것이며</a:t>
            </a:r>
            <a:r>
              <a:rPr lang="x-none" sz="280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32 또 너희는 그 화목제물의 오른쪽 뒷다리를 제사장에게 주어 거제를 삼을지니. </a:t>
            </a:r>
            <a:r>
              <a:rPr lang="en-US" sz="2800" dirty="0">
                <a:solidFill>
                  <a:schemeClr val="bg1"/>
                </a:solidFill>
              </a:rPr>
              <a:t>…….. </a:t>
            </a:r>
            <a:r>
              <a:rPr lang="x-none" sz="2800" smtClean="0">
                <a:solidFill>
                  <a:schemeClr val="bg1"/>
                </a:solidFill>
              </a:rPr>
              <a:t>35 </a:t>
            </a:r>
            <a:r>
              <a:rPr lang="x-none" sz="2800">
                <a:solidFill>
                  <a:schemeClr val="bg1"/>
                </a:solidFill>
              </a:rPr>
              <a:t>이는 여호와의 </a:t>
            </a:r>
            <a:r>
              <a:rPr lang="x-none" sz="2800" b="1" u="sng" smtClean="0">
                <a:solidFill>
                  <a:srgbClr val="FFFF00"/>
                </a:solidFill>
              </a:rPr>
              <a:t>제물</a:t>
            </a:r>
            <a:r>
              <a:rPr lang="x-none" sz="2800" smtClean="0">
                <a:solidFill>
                  <a:schemeClr val="bg1"/>
                </a:solidFill>
              </a:rPr>
              <a:t> </a:t>
            </a:r>
            <a:r>
              <a:rPr lang="x-none" sz="2800">
                <a:solidFill>
                  <a:schemeClr val="bg1"/>
                </a:solidFill>
              </a:rPr>
              <a:t>중에서 아론에게 돌릴 것과 그의 아들들에게 돌릴 것이니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x-none" sz="280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…….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1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88824" cy="68736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400" b="1" baseline="300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2400" b="1" baseline="30000" dirty="0" smtClean="0">
                <a:solidFill>
                  <a:schemeClr val="bg1"/>
                </a:solidFill>
                <a:latin typeface="+mj-lt"/>
              </a:rPr>
              <a:t>                                                     </a:t>
            </a:r>
            <a:r>
              <a:rPr lang="ko-KR" altLang="en-US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레위기 </a:t>
            </a:r>
            <a:r>
              <a:rPr lang="en-US" altLang="ko-KR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1-7</a:t>
            </a:r>
            <a:r>
              <a:rPr lang="ko-KR" altLang="en-US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장의 제사에 관하여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 </a:t>
            </a:r>
            <a:r>
              <a:rPr lang="en-US" sz="2400" b="1" dirty="0" smtClean="0">
                <a:solidFill>
                  <a:srgbClr val="FFFF00"/>
                </a:solidFill>
              </a:rPr>
              <a:t>Leviticus </a:t>
            </a:r>
            <a:r>
              <a:rPr lang="en-US" sz="2400" b="1" dirty="0">
                <a:solidFill>
                  <a:srgbClr val="FFFF00"/>
                </a:solidFill>
              </a:rPr>
              <a:t>1:1-3:17.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세 가지 종류의 예물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자원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(Voluntary Gift Offerings)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1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장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번제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Burnt </a:t>
            </a:r>
            <a:r>
              <a:rPr lang="en-US" sz="2400" dirty="0">
                <a:solidFill>
                  <a:schemeClr val="bg1"/>
                </a:solidFill>
              </a:rPr>
              <a:t>Offering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400" b="1" dirty="0" smtClean="0">
                <a:solidFill>
                  <a:schemeClr val="bg1"/>
                </a:solidFill>
              </a:rPr>
              <a:t>עלה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olah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장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소제 </a:t>
            </a:r>
            <a:r>
              <a:rPr lang="en-US" sz="2400" dirty="0" smtClean="0">
                <a:solidFill>
                  <a:schemeClr val="bg1"/>
                </a:solidFill>
              </a:rPr>
              <a:t>Grain </a:t>
            </a:r>
            <a:r>
              <a:rPr lang="en-US" sz="2400" dirty="0">
                <a:solidFill>
                  <a:schemeClr val="bg1"/>
                </a:solidFill>
              </a:rPr>
              <a:t>(Cereal) Offering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400" b="1" dirty="0" smtClean="0">
                <a:solidFill>
                  <a:schemeClr val="bg1"/>
                </a:solidFill>
              </a:rPr>
              <a:t>מנחה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mincha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3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장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화</a:t>
            </a:r>
            <a:r>
              <a:rPr lang="ko-KR" altLang="en-US" sz="2400" b="1" dirty="0">
                <a:solidFill>
                  <a:srgbClr val="FFFF00"/>
                </a:solidFill>
              </a:rPr>
              <a:t>목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제 </a:t>
            </a:r>
            <a:r>
              <a:rPr lang="en-US" sz="2400" dirty="0" smtClean="0">
                <a:solidFill>
                  <a:schemeClr val="bg1"/>
                </a:solidFill>
              </a:rPr>
              <a:t>Well-being Offering (</a:t>
            </a:r>
            <a:r>
              <a:rPr lang="he-IL" sz="2400" b="1" dirty="0" smtClean="0">
                <a:solidFill>
                  <a:schemeClr val="bg1"/>
                </a:solidFill>
              </a:rPr>
              <a:t>זבח שׁלמים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zebach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shelamim</a:t>
            </a:r>
            <a:r>
              <a:rPr lang="en-US" altLang="zh-TW" sz="2400" dirty="0" smtClean="0">
                <a:solidFill>
                  <a:schemeClr val="bg1"/>
                </a:solidFill>
              </a:rPr>
              <a:t>; </a:t>
            </a:r>
            <a:r>
              <a:rPr lang="en-US" sz="2400" i="1" dirty="0" err="1" smtClean="0">
                <a:solidFill>
                  <a:schemeClr val="bg1"/>
                </a:solidFill>
              </a:rPr>
              <a:t>zebach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Leviticus </a:t>
            </a:r>
            <a:r>
              <a:rPr lang="en-US" sz="2400" b="1" dirty="0">
                <a:solidFill>
                  <a:srgbClr val="FFFF00"/>
                </a:solidFill>
              </a:rPr>
              <a:t>4:1-6:7[Heb. 5:26].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그릇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모르</a:t>
            </a:r>
            <a:r>
              <a:rPr lang="ko-KR" altLang="en-US" sz="2400" b="1" dirty="0">
                <a:solidFill>
                  <a:srgbClr val="FFFF00"/>
                </a:solidFill>
              </a:rPr>
              <a:t>고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 범한 죄 해결 위한 제사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필수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Mandatory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4:1-5:13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속죄제 </a:t>
            </a:r>
            <a:r>
              <a:rPr lang="en-US" sz="2400" dirty="0" smtClean="0">
                <a:solidFill>
                  <a:schemeClr val="bg1"/>
                </a:solidFill>
              </a:rPr>
              <a:t>Purification </a:t>
            </a:r>
            <a:r>
              <a:rPr lang="en-US" sz="2400" dirty="0">
                <a:solidFill>
                  <a:schemeClr val="bg1"/>
                </a:solidFill>
              </a:rPr>
              <a:t>(Sin) Offering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400" b="1" dirty="0" smtClean="0">
                <a:solidFill>
                  <a:schemeClr val="bg1"/>
                </a:solidFill>
              </a:rPr>
              <a:t>חַטָּאת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chatat</a:t>
            </a:r>
            <a:r>
              <a:rPr lang="en-US" altLang="ko-KR" sz="24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5:14-6:7 </a:t>
            </a:r>
            <a:r>
              <a:rPr lang="en-US" sz="2400" b="1" dirty="0">
                <a:solidFill>
                  <a:srgbClr val="FFFF00"/>
                </a:solidFill>
              </a:rPr>
              <a:t>[Heb. 5:14-26]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속건제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Reparation </a:t>
            </a:r>
            <a:r>
              <a:rPr lang="en-US" sz="2400" dirty="0">
                <a:solidFill>
                  <a:schemeClr val="bg1"/>
                </a:solidFill>
              </a:rPr>
              <a:t>(Guilty) Offering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400" b="1" dirty="0" smtClean="0">
                <a:solidFill>
                  <a:schemeClr val="bg1"/>
                </a:solidFill>
              </a:rPr>
              <a:t>אשׁם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asham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Leviticus </a:t>
            </a:r>
            <a:r>
              <a:rPr lang="en-US" sz="2400" b="1" dirty="0">
                <a:solidFill>
                  <a:srgbClr val="FFFF00"/>
                </a:solidFill>
              </a:rPr>
              <a:t>6:8[Heb. 6:1]-7:38.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각 제사에 있어서 제사장의 소득 </a:t>
            </a:r>
            <a:r>
              <a:rPr lang="en-US" sz="2400" dirty="0" smtClean="0">
                <a:solidFill>
                  <a:schemeClr val="bg1"/>
                </a:solidFill>
              </a:rPr>
              <a:t>Offering </a:t>
            </a:r>
            <a:r>
              <a:rPr lang="en-US" sz="2400" dirty="0">
                <a:solidFill>
                  <a:schemeClr val="bg1"/>
                </a:solidFill>
              </a:rPr>
              <a:t>Regulations for </a:t>
            </a:r>
            <a:r>
              <a:rPr lang="en-US" sz="2400" dirty="0" smtClean="0">
                <a:solidFill>
                  <a:schemeClr val="bg1"/>
                </a:solidFill>
              </a:rPr>
              <a:t>Priests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   	</a:t>
            </a:r>
            <a:r>
              <a:rPr lang="en-US" sz="2400" b="1" dirty="0" smtClean="0">
                <a:solidFill>
                  <a:srgbClr val="FFFF00"/>
                </a:solidFill>
              </a:rPr>
              <a:t>6:8-13 </a:t>
            </a:r>
            <a:r>
              <a:rPr lang="en-US" sz="2400" b="1" dirty="0">
                <a:solidFill>
                  <a:srgbClr val="FFFF00"/>
                </a:solidFill>
              </a:rPr>
              <a:t>[Heb. 6:1-6]; 7:8. </a:t>
            </a:r>
            <a:r>
              <a:rPr lang="ko-KR" altLang="en-US" sz="2400" b="1" dirty="0">
                <a:solidFill>
                  <a:srgbClr val="FFFF00"/>
                </a:solidFill>
              </a:rPr>
              <a:t>번제 </a:t>
            </a:r>
            <a:r>
              <a:rPr lang="en-US" sz="2400" dirty="0" smtClean="0">
                <a:solidFill>
                  <a:schemeClr val="bg1"/>
                </a:solidFill>
              </a:rPr>
              <a:t>Regulations </a:t>
            </a:r>
            <a:r>
              <a:rPr lang="en-US" sz="2400" dirty="0">
                <a:solidFill>
                  <a:schemeClr val="bg1"/>
                </a:solidFill>
              </a:rPr>
              <a:t>for priests regarding Burnt Offering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6:14-23 </a:t>
            </a:r>
            <a:r>
              <a:rPr lang="en-US" sz="2400" b="1" dirty="0">
                <a:solidFill>
                  <a:srgbClr val="FFFF00"/>
                </a:solidFill>
              </a:rPr>
              <a:t>[Heb. 6:7-16]; 7:9-10. </a:t>
            </a:r>
            <a:r>
              <a:rPr lang="ko-KR" altLang="en-US" sz="2400" b="1" dirty="0">
                <a:solidFill>
                  <a:srgbClr val="FFFF00"/>
                </a:solidFill>
              </a:rPr>
              <a:t>소제 </a:t>
            </a:r>
            <a:r>
              <a:rPr lang="en-US" sz="2400" dirty="0" smtClean="0">
                <a:solidFill>
                  <a:schemeClr val="bg1"/>
                </a:solidFill>
              </a:rPr>
              <a:t>Regulations </a:t>
            </a:r>
            <a:r>
              <a:rPr lang="en-US" sz="2400" dirty="0">
                <a:solidFill>
                  <a:schemeClr val="bg1"/>
                </a:solidFill>
              </a:rPr>
              <a:t>for priests regarding Grain Offering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6:24-30 </a:t>
            </a:r>
            <a:r>
              <a:rPr lang="en-US" sz="2400" b="1" dirty="0">
                <a:solidFill>
                  <a:srgbClr val="FFFF00"/>
                </a:solidFill>
              </a:rPr>
              <a:t>[Heb. 6:17-23]. </a:t>
            </a:r>
            <a:r>
              <a:rPr lang="ko-KR" altLang="en-US" sz="2400" b="1" dirty="0">
                <a:solidFill>
                  <a:srgbClr val="FFFF00"/>
                </a:solidFill>
              </a:rPr>
              <a:t>속죄제 </a:t>
            </a:r>
            <a:r>
              <a:rPr lang="en-US" sz="2400" dirty="0" smtClean="0">
                <a:solidFill>
                  <a:schemeClr val="bg1"/>
                </a:solidFill>
              </a:rPr>
              <a:t>Regulations </a:t>
            </a:r>
            <a:r>
              <a:rPr lang="en-US" sz="2400" dirty="0">
                <a:solidFill>
                  <a:schemeClr val="bg1"/>
                </a:solidFill>
              </a:rPr>
              <a:t>for priests regarding Sin Offering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  	</a:t>
            </a:r>
            <a:r>
              <a:rPr lang="en-US" sz="2400" b="1" dirty="0" smtClean="0">
                <a:solidFill>
                  <a:srgbClr val="FFFF00"/>
                </a:solidFill>
              </a:rPr>
              <a:t>7:1-7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ko-KR" altLang="en-US" sz="2400" b="1" dirty="0">
                <a:solidFill>
                  <a:srgbClr val="FFFF00"/>
                </a:solidFill>
              </a:rPr>
              <a:t>속건제 </a:t>
            </a:r>
            <a:r>
              <a:rPr lang="en-US" sz="2400" dirty="0" smtClean="0">
                <a:solidFill>
                  <a:schemeClr val="bg1"/>
                </a:solidFill>
              </a:rPr>
              <a:t>Regulations </a:t>
            </a:r>
            <a:r>
              <a:rPr lang="en-US" sz="2400" dirty="0">
                <a:solidFill>
                  <a:schemeClr val="bg1"/>
                </a:solidFill>
              </a:rPr>
              <a:t>for priests regarding Guilt Offering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 	</a:t>
            </a:r>
            <a:r>
              <a:rPr lang="en-US" sz="2400" b="1" dirty="0" smtClean="0">
                <a:solidFill>
                  <a:srgbClr val="FFFF00"/>
                </a:solidFill>
              </a:rPr>
              <a:t>7:11-38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ko-KR" altLang="en-US" sz="2400" b="1" dirty="0">
                <a:solidFill>
                  <a:srgbClr val="FFFF00"/>
                </a:solidFill>
              </a:rPr>
              <a:t>화목제 </a:t>
            </a:r>
            <a:r>
              <a:rPr lang="en-US" sz="2400" dirty="0" smtClean="0">
                <a:solidFill>
                  <a:schemeClr val="bg1"/>
                </a:solidFill>
              </a:rPr>
              <a:t>Regulations </a:t>
            </a:r>
            <a:r>
              <a:rPr lang="en-US" sz="2400" dirty="0">
                <a:solidFill>
                  <a:schemeClr val="bg1"/>
                </a:solidFill>
              </a:rPr>
              <a:t>for priests regarding Fellowship Offering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</a:t>
            </a:r>
            <a:r>
              <a:rPr lang="en-US" sz="2400" dirty="0">
                <a:solidFill>
                  <a:schemeClr val="bg1"/>
                </a:solidFill>
              </a:rPr>
              <a:t>Pay attention to the different order</a:t>
            </a:r>
            <a:r>
              <a:rPr lang="en-US" sz="2400" dirty="0" smtClean="0">
                <a:solidFill>
                  <a:schemeClr val="bg1"/>
                </a:solidFill>
              </a:rPr>
              <a:t>. (Cf. </a:t>
            </a:r>
            <a:r>
              <a:rPr lang="en-US" sz="2400" b="1" dirty="0" smtClean="0">
                <a:solidFill>
                  <a:srgbClr val="FFFF00"/>
                </a:solidFill>
              </a:rPr>
              <a:t>Jacob </a:t>
            </a:r>
            <a:r>
              <a:rPr lang="en-US" sz="2400" b="1" dirty="0" err="1" smtClean="0">
                <a:solidFill>
                  <a:srgbClr val="FFFF00"/>
                </a:solidFill>
              </a:rPr>
              <a:t>Milgrom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42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0"/>
            <a:ext cx="12188825" cy="687880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900" b="1" dirty="0" smtClean="0">
                <a:solidFill>
                  <a:srgbClr val="FFFF00"/>
                </a:solidFill>
              </a:rPr>
              <a:t>                  </a:t>
            </a:r>
            <a:endParaRPr lang="en-US" altLang="zh-TW" sz="9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                </a:t>
            </a:r>
            <a:r>
              <a:rPr lang="ko-KR" altLang="en-US" sz="2800" b="1" dirty="0">
                <a:solidFill>
                  <a:srgbClr val="FFFF00"/>
                </a:solidFill>
              </a:rPr>
              <a:t>레위기</a:t>
            </a:r>
            <a:r>
              <a:rPr lang="zh-TW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1-3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장</a:t>
            </a:r>
            <a:r>
              <a:rPr lang="en-US" sz="2800" b="1" dirty="0" smtClean="0">
                <a:solidFill>
                  <a:srgbClr val="FFFF00"/>
                </a:solidFill>
              </a:rPr>
              <a:t>.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예물을 바치는 세 가지 방식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         （</a:t>
            </a:r>
            <a:r>
              <a:rPr lang="he-IL" sz="2800" b="1" dirty="0" smtClean="0">
                <a:solidFill>
                  <a:srgbClr val="FFFF00"/>
                </a:solidFill>
              </a:rPr>
              <a:t>קרבן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Korban</a:t>
            </a:r>
            <a:r>
              <a:rPr lang="en-US" sz="2800" b="1" dirty="0" smtClean="0">
                <a:solidFill>
                  <a:srgbClr val="FFFF00"/>
                </a:solidFill>
              </a:rPr>
              <a:t>: Three </a:t>
            </a:r>
            <a:r>
              <a:rPr lang="en-US" sz="2800" b="1" dirty="0">
                <a:solidFill>
                  <a:srgbClr val="FFFF00"/>
                </a:solidFill>
              </a:rPr>
              <a:t>Types of </a:t>
            </a:r>
            <a:r>
              <a:rPr lang="en-US" sz="2800" b="1" dirty="0" smtClean="0">
                <a:solidFill>
                  <a:srgbClr val="FFFF00"/>
                </a:solidFill>
              </a:rPr>
              <a:t>Voluntary </a:t>
            </a:r>
            <a:r>
              <a:rPr lang="en-US" sz="2800" b="1" dirty="0">
                <a:solidFill>
                  <a:srgbClr val="FFFF00"/>
                </a:solidFill>
              </a:rPr>
              <a:t>Gift </a:t>
            </a:r>
            <a:r>
              <a:rPr lang="en-US" sz="2800" b="1" dirty="0" smtClean="0">
                <a:solidFill>
                  <a:srgbClr val="FFFF00"/>
                </a:solidFill>
              </a:rPr>
              <a:t>Offerings)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altLang="zh-TW" sz="2400" b="1" dirty="0">
                <a:solidFill>
                  <a:srgbClr val="FFFF00"/>
                </a:solidFill>
              </a:rPr>
              <a:t>	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레위기</a:t>
            </a:r>
            <a:r>
              <a:rPr lang="en-US" sz="2800" b="1" dirty="0" smtClean="0">
                <a:solidFill>
                  <a:srgbClr val="FFFF00"/>
                </a:solidFill>
              </a:rPr>
              <a:t>1-3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장의 예물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(</a:t>
            </a:r>
            <a:r>
              <a:rPr lang="he-IL" sz="2800" b="1" dirty="0" smtClean="0">
                <a:solidFill>
                  <a:srgbClr val="FFFF00"/>
                </a:solidFill>
              </a:rPr>
              <a:t>קרבן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)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 smtClean="0">
                <a:solidFill>
                  <a:schemeClr val="bg1"/>
                </a:solidFill>
              </a:rPr>
              <a:t>레위기</a:t>
            </a:r>
            <a:r>
              <a:rPr lang="en-US" sz="2700" dirty="0" smtClean="0">
                <a:solidFill>
                  <a:schemeClr val="bg1"/>
                </a:solidFill>
              </a:rPr>
              <a:t>1-3</a:t>
            </a:r>
            <a:r>
              <a:rPr lang="ko-KR" altLang="en-US" sz="2700" dirty="0" smtClean="0">
                <a:solidFill>
                  <a:schemeClr val="bg1"/>
                </a:solidFill>
              </a:rPr>
              <a:t>장의 번제</a:t>
            </a:r>
            <a:r>
              <a:rPr lang="en-US" altLang="ko-KR" sz="2700" dirty="0" smtClean="0">
                <a:solidFill>
                  <a:schemeClr val="bg1"/>
                </a:solidFill>
              </a:rPr>
              <a:t>, </a:t>
            </a:r>
            <a:r>
              <a:rPr lang="ko-KR" altLang="en-US" sz="2700" dirty="0" smtClean="0">
                <a:solidFill>
                  <a:schemeClr val="bg1"/>
                </a:solidFill>
              </a:rPr>
              <a:t>소제</a:t>
            </a:r>
            <a:r>
              <a:rPr lang="en-US" altLang="ko-KR" sz="27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화목제는 백성중 누구나 자원하여 바치는 예물</a:t>
            </a:r>
            <a:r>
              <a:rPr lang="en-US" altLang="ko-KR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 smtClean="0">
                <a:solidFill>
                  <a:schemeClr val="bg1"/>
                </a:solidFill>
              </a:rPr>
              <a:t>제물도 정해진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범위 안에서 바치는 자가 정할 수 있음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      </a:t>
            </a:r>
            <a:r>
              <a:rPr lang="en-US" altLang="ko-KR" sz="2400" dirty="0" smtClean="0">
                <a:solidFill>
                  <a:schemeClr val="bg1"/>
                </a:solidFill>
              </a:rPr>
              <a:t>*</a:t>
            </a:r>
            <a:r>
              <a:rPr lang="ko-KR" altLang="en-US" sz="2400" dirty="0" smtClean="0">
                <a:solidFill>
                  <a:srgbClr val="FFFF00"/>
                </a:solidFill>
              </a:rPr>
              <a:t>마가복음 </a:t>
            </a:r>
            <a:r>
              <a:rPr lang="en-US" altLang="ko-KR" sz="2400" dirty="0" smtClean="0">
                <a:solidFill>
                  <a:srgbClr val="FFFF00"/>
                </a:solidFill>
              </a:rPr>
              <a:t>7:11 </a:t>
            </a:r>
            <a:r>
              <a:rPr lang="ko-KR" altLang="en-US" sz="2400" dirty="0" smtClean="0">
                <a:solidFill>
                  <a:schemeClr val="bg1"/>
                </a:solidFill>
              </a:rPr>
              <a:t>너희는 </a:t>
            </a:r>
            <a:r>
              <a:rPr lang="ko-KR" altLang="en-US" sz="2400" dirty="0">
                <a:solidFill>
                  <a:schemeClr val="bg1"/>
                </a:solidFill>
              </a:rPr>
              <a:t>이르되 사람이 아버지에게나 어머니에게나 말하기를 내가 드려 유익하게 할 것이 </a:t>
            </a:r>
            <a:r>
              <a:rPr lang="ko-KR" altLang="en-US" sz="2400" b="1" dirty="0">
                <a:solidFill>
                  <a:srgbClr val="FFFF00"/>
                </a:solidFill>
              </a:rPr>
              <a:t>고르반 곧 하나님께 드림이 되었다고 </a:t>
            </a:r>
            <a:r>
              <a:rPr lang="ko-KR" altLang="en-US" sz="2400" dirty="0">
                <a:solidFill>
                  <a:schemeClr val="bg1"/>
                </a:solidFill>
              </a:rPr>
              <a:t>하기만 하면 그만이라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하고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	</a:t>
            </a:r>
            <a:r>
              <a:rPr lang="en-US" altLang="ko-KR" sz="27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700" b="1" dirty="0">
                <a:solidFill>
                  <a:srgbClr val="FFFF00"/>
                </a:solidFill>
              </a:rPr>
              <a:t>레위기</a:t>
            </a:r>
            <a:r>
              <a:rPr lang="en-US" altLang="ko-KR" sz="2700" b="1" dirty="0">
                <a:solidFill>
                  <a:srgbClr val="FFFF00"/>
                </a:solidFill>
              </a:rPr>
              <a:t>4</a:t>
            </a:r>
            <a:r>
              <a:rPr lang="en-US" sz="2700" b="1" dirty="0">
                <a:solidFill>
                  <a:srgbClr val="FFFF00"/>
                </a:solidFill>
              </a:rPr>
              <a:t> – 5</a:t>
            </a:r>
            <a:r>
              <a:rPr lang="ko-KR" altLang="en-US" sz="2700" b="1" dirty="0">
                <a:solidFill>
                  <a:srgbClr val="FFFF00"/>
                </a:solidFill>
              </a:rPr>
              <a:t>장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의 속죄제와 속건제</a:t>
            </a:r>
            <a:r>
              <a:rPr lang="ko-KR" altLang="en-US" sz="2700" dirty="0" smtClean="0">
                <a:solidFill>
                  <a:schemeClr val="bg1"/>
                </a:solidFill>
              </a:rPr>
              <a:t>는 그릇 죄를 지었을 때 용서받기 위하여 반드시 바쳐야 하는 제사로서</a:t>
            </a:r>
            <a:r>
              <a:rPr lang="en-US" altLang="ko-KR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 smtClean="0">
                <a:solidFill>
                  <a:schemeClr val="bg1"/>
                </a:solidFill>
              </a:rPr>
              <a:t>일반적으로 화목제 방식으로 드림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en-US" altLang="zh-TW" sz="2400" dirty="0">
                <a:solidFill>
                  <a:schemeClr val="bg1"/>
                </a:solidFill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</a:rPr>
              <a:t>     *</a:t>
            </a:r>
            <a:r>
              <a:rPr lang="ko-KR" altLang="en-US" sz="2600" dirty="0" smtClean="0">
                <a:solidFill>
                  <a:srgbClr val="FFFF00"/>
                </a:solidFill>
              </a:rPr>
              <a:t>히브리서 </a:t>
            </a:r>
            <a:r>
              <a:rPr lang="en-US" sz="2600" dirty="0" smtClean="0">
                <a:solidFill>
                  <a:srgbClr val="FFFF00"/>
                </a:solidFill>
              </a:rPr>
              <a:t>5:1 </a:t>
            </a:r>
            <a:r>
              <a:rPr lang="ko-KR" altLang="en-US" sz="2600" dirty="0" smtClean="0">
                <a:solidFill>
                  <a:schemeClr val="bg1"/>
                </a:solidFill>
              </a:rPr>
              <a:t>대제사장마다 </a:t>
            </a:r>
            <a:r>
              <a:rPr lang="ko-KR" altLang="en-US" sz="2600" dirty="0">
                <a:solidFill>
                  <a:schemeClr val="bg1"/>
                </a:solidFill>
              </a:rPr>
              <a:t>사람 가운데서 택한 자이므로 하나님께 속한 일에 사람을 위하여 </a:t>
            </a:r>
            <a:r>
              <a:rPr lang="ko-KR" altLang="en-US" sz="2600" b="1" dirty="0">
                <a:solidFill>
                  <a:srgbClr val="FFFF00"/>
                </a:solidFill>
              </a:rPr>
              <a:t>예물과 속죄하는 제사</a:t>
            </a:r>
            <a:r>
              <a:rPr lang="ko-KR" altLang="en-US" sz="2600" dirty="0">
                <a:solidFill>
                  <a:schemeClr val="bg1"/>
                </a:solidFill>
              </a:rPr>
              <a:t>를 드리게 </a:t>
            </a:r>
            <a:r>
              <a:rPr lang="ko-KR" altLang="en-US" sz="2600" dirty="0" smtClean="0">
                <a:solidFill>
                  <a:schemeClr val="bg1"/>
                </a:solidFill>
              </a:rPr>
              <a:t>하나니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TW" sz="2400" dirty="0" smtClean="0">
                <a:solidFill>
                  <a:schemeClr val="bg1"/>
                </a:solidFill>
              </a:rPr>
              <a:t>……. </a:t>
            </a:r>
            <a:r>
              <a:rPr lang="el-GR" sz="2800" dirty="0">
                <a:solidFill>
                  <a:schemeClr val="bg1"/>
                </a:solidFill>
              </a:rPr>
              <a:t>ἵνα προσφέρῃ </a:t>
            </a:r>
            <a:r>
              <a:rPr lang="el-GR" sz="2800" dirty="0">
                <a:solidFill>
                  <a:srgbClr val="FFFF00"/>
                </a:solidFill>
              </a:rPr>
              <a:t>δῶρά </a:t>
            </a:r>
            <a:r>
              <a:rPr lang="el-GR" sz="2800" dirty="0">
                <a:solidFill>
                  <a:schemeClr val="bg1"/>
                </a:solidFill>
              </a:rPr>
              <a:t>τε καὶ </a:t>
            </a:r>
            <a:r>
              <a:rPr lang="el-GR" sz="2800" dirty="0">
                <a:solidFill>
                  <a:srgbClr val="FFFF00"/>
                </a:solidFill>
              </a:rPr>
              <a:t>θυσίας ὑπὲρ ἁμαρτιῶν</a:t>
            </a:r>
            <a:r>
              <a:rPr lang="el-GR" sz="2400" dirty="0">
                <a:solidFill>
                  <a:srgbClr val="FFFF00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）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12188825" cy="67864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800" b="1" dirty="0" smtClean="0">
                <a:solidFill>
                  <a:schemeClr val="bg1"/>
                </a:solidFill>
              </a:rPr>
              <a:t> </a:t>
            </a:r>
            <a:endParaRPr lang="en-US" altLang="zh-TW" sz="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                          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번제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（</a:t>
            </a:r>
            <a:r>
              <a:rPr lang="he-IL" sz="3000" b="1" dirty="0">
                <a:solidFill>
                  <a:srgbClr val="FFFF00"/>
                </a:solidFill>
              </a:rPr>
              <a:t>עלה 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en-US" sz="3000" b="1" i="1" dirty="0" err="1" smtClean="0">
                <a:solidFill>
                  <a:srgbClr val="FFFF00"/>
                </a:solidFill>
              </a:rPr>
              <a:t>olah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；</a:t>
            </a:r>
            <a:r>
              <a:rPr lang="ko-KR" altLang="en-US" sz="3000" b="1" dirty="0">
                <a:solidFill>
                  <a:srgbClr val="FFFF00"/>
                </a:solidFill>
              </a:rPr>
              <a:t> 레위기</a:t>
            </a:r>
            <a:r>
              <a:rPr lang="zh-TW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zh-TW" sz="3000" b="1" dirty="0" smtClean="0">
                <a:solidFill>
                  <a:srgbClr val="FFFF00"/>
                </a:solidFill>
              </a:rPr>
              <a:t>1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장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）</a:t>
            </a:r>
            <a:endParaRPr lang="en-US" altLang="zh-TW" sz="3000" b="1" dirty="0" smtClean="0">
              <a:solidFill>
                <a:srgbClr val="FFFF00"/>
              </a:solidFill>
            </a:endParaRPr>
          </a:p>
          <a:p>
            <a:endParaRPr lang="en-US" sz="1100" b="1" dirty="0">
              <a:solidFill>
                <a:srgbClr val="FFFF00"/>
              </a:solidFill>
            </a:endParaRPr>
          </a:p>
          <a:p>
            <a:r>
              <a:rPr lang="en-US" altLang="zh-TW" sz="2600" dirty="0">
                <a:solidFill>
                  <a:schemeClr val="bg1"/>
                </a:solidFill>
              </a:rPr>
              <a:t> </a:t>
            </a:r>
            <a:r>
              <a:rPr lang="en-US" altLang="zh-TW" sz="2600" dirty="0" smtClean="0">
                <a:solidFill>
                  <a:schemeClr val="bg1"/>
                </a:solidFill>
              </a:rPr>
              <a:t>  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번제</a:t>
            </a:r>
            <a:r>
              <a:rPr lang="en-US" altLang="zh-TW" sz="2600" dirty="0" smtClean="0">
                <a:solidFill>
                  <a:schemeClr val="bg1"/>
                </a:solidFill>
              </a:rPr>
              <a:t>(</a:t>
            </a:r>
            <a:r>
              <a:rPr lang="he-IL" sz="2600" dirty="0" smtClean="0">
                <a:solidFill>
                  <a:schemeClr val="bg1"/>
                </a:solidFill>
              </a:rPr>
              <a:t>עלה</a:t>
            </a:r>
            <a:r>
              <a:rPr lang="en-US" altLang="zh-TW" sz="2600" dirty="0" smtClean="0">
                <a:solidFill>
                  <a:schemeClr val="bg1"/>
                </a:solidFill>
              </a:rPr>
              <a:t>)</a:t>
            </a:r>
            <a:r>
              <a:rPr lang="ko-KR" altLang="en-US" sz="2600" dirty="0" smtClean="0">
                <a:solidFill>
                  <a:schemeClr val="bg1"/>
                </a:solidFill>
              </a:rPr>
              <a:t>란 본래 </a:t>
            </a:r>
            <a:r>
              <a:rPr lang="en-US" altLang="ko-KR" sz="2600" dirty="0" smtClean="0">
                <a:solidFill>
                  <a:schemeClr val="bg1"/>
                </a:solidFill>
              </a:rPr>
              <a:t>‘</a:t>
            </a:r>
            <a:r>
              <a:rPr lang="ko-KR" altLang="en-US" sz="2600" dirty="0" smtClean="0">
                <a:solidFill>
                  <a:srgbClr val="FFFF00"/>
                </a:solidFill>
              </a:rPr>
              <a:t>올려 바치다</a:t>
            </a:r>
            <a:r>
              <a:rPr lang="en-US" altLang="ko-KR" sz="2600" dirty="0" smtClean="0">
                <a:solidFill>
                  <a:srgbClr val="FFFF00"/>
                </a:solidFill>
              </a:rPr>
              <a:t>, </a:t>
            </a:r>
            <a:r>
              <a:rPr lang="ko-KR" altLang="en-US" sz="2600" dirty="0" smtClean="0">
                <a:solidFill>
                  <a:srgbClr val="FFFF00"/>
                </a:solidFill>
              </a:rPr>
              <a:t>온전히 바치다</a:t>
            </a:r>
            <a:r>
              <a:rPr lang="en-US" altLang="ko-KR" sz="2600" dirty="0" smtClean="0">
                <a:solidFill>
                  <a:schemeClr val="bg1"/>
                </a:solidFill>
              </a:rPr>
              <a:t>’</a:t>
            </a:r>
            <a:r>
              <a:rPr lang="ko-KR" altLang="en-US" sz="2600" dirty="0" smtClean="0">
                <a:solidFill>
                  <a:schemeClr val="bg1"/>
                </a:solidFill>
              </a:rPr>
              <a:t>라는 뜻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바칠 때</a:t>
            </a:r>
            <a:r>
              <a:rPr lang="en-US" altLang="ko-KR" sz="2600" dirty="0" smtClean="0">
                <a:solidFill>
                  <a:schemeClr val="bg1"/>
                </a:solidFill>
              </a:rPr>
              <a:t>, </a:t>
            </a:r>
            <a:r>
              <a:rPr lang="ko-KR" altLang="en-US" sz="2600" dirty="0" smtClean="0">
                <a:solidFill>
                  <a:schemeClr val="bg1"/>
                </a:solidFill>
              </a:rPr>
              <a:t>몽땅 태우기 때문에 </a:t>
            </a:r>
            <a:r>
              <a:rPr lang="en-US" altLang="ko-KR" sz="2600" dirty="0" smtClean="0">
                <a:solidFill>
                  <a:schemeClr val="bg1"/>
                </a:solidFill>
              </a:rPr>
              <a:t>‘</a:t>
            </a:r>
            <a:r>
              <a:rPr lang="ko-KR" altLang="en-US" sz="2600" dirty="0" smtClean="0">
                <a:solidFill>
                  <a:schemeClr val="bg1"/>
                </a:solidFill>
              </a:rPr>
              <a:t>번제</a:t>
            </a:r>
            <a:r>
              <a:rPr lang="en-US" altLang="ko-KR" sz="2600" dirty="0" smtClean="0">
                <a:solidFill>
                  <a:schemeClr val="bg1"/>
                </a:solidFill>
              </a:rPr>
              <a:t>’(</a:t>
            </a:r>
            <a:r>
              <a:rPr lang="zh-TW" altLang="en-US" sz="2600" dirty="0">
                <a:solidFill>
                  <a:srgbClr val="FFFF00"/>
                </a:solidFill>
              </a:rPr>
              <a:t>燔祭</a:t>
            </a:r>
            <a:r>
              <a:rPr lang="en-US" altLang="ko-KR" sz="2600" dirty="0" smtClean="0">
                <a:solidFill>
                  <a:schemeClr val="bg1"/>
                </a:solidFill>
              </a:rPr>
              <a:t>)</a:t>
            </a:r>
            <a:r>
              <a:rPr lang="ko-KR" altLang="en-US" sz="2600" dirty="0" smtClean="0">
                <a:solidFill>
                  <a:schemeClr val="bg1"/>
                </a:solidFill>
              </a:rPr>
              <a:t>라고 번역함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레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1:3.  </a:t>
            </a:r>
            <a:r>
              <a:rPr lang="he-IL" sz="2400" dirty="0" smtClean="0">
                <a:solidFill>
                  <a:schemeClr val="bg1"/>
                </a:solidFill>
              </a:rPr>
              <a:t>‎</a:t>
            </a:r>
            <a:r>
              <a:rPr lang="ko-KR" altLang="en-US" sz="2400" dirty="0"/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그 예물이 </a:t>
            </a:r>
            <a:r>
              <a:rPr lang="ko-KR" altLang="en-US" sz="2400" b="1" dirty="0">
                <a:solidFill>
                  <a:srgbClr val="FFFF00"/>
                </a:solidFill>
              </a:rPr>
              <a:t>소</a:t>
            </a:r>
            <a:r>
              <a:rPr lang="ko-KR" altLang="en-US" sz="2400" dirty="0">
                <a:solidFill>
                  <a:schemeClr val="bg1"/>
                </a:solidFill>
              </a:rPr>
              <a:t>의 번제이면 흠 없는 </a:t>
            </a:r>
            <a:r>
              <a:rPr lang="ko-KR" altLang="en-US" sz="2400" b="1" dirty="0">
                <a:solidFill>
                  <a:srgbClr val="FFFF00"/>
                </a:solidFill>
              </a:rPr>
              <a:t>수컷</a:t>
            </a:r>
            <a:r>
              <a:rPr lang="ko-KR" altLang="en-US" sz="2400" dirty="0">
                <a:solidFill>
                  <a:schemeClr val="bg1"/>
                </a:solidFill>
              </a:rPr>
              <a:t>으로 </a:t>
            </a:r>
            <a:r>
              <a:rPr lang="en-US" altLang="zh-TW" sz="2400" dirty="0" smtClean="0">
                <a:solidFill>
                  <a:schemeClr val="bg1"/>
                </a:solidFill>
              </a:rPr>
              <a:t>……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레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1:10.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만일 그 예물이 </a:t>
            </a:r>
            <a:r>
              <a:rPr lang="ko-KR" altLang="en-US" sz="2400" b="1" dirty="0">
                <a:solidFill>
                  <a:srgbClr val="FFFF00"/>
                </a:solidFill>
              </a:rPr>
              <a:t>가축 떼의 양이나 염소</a:t>
            </a:r>
            <a:r>
              <a:rPr lang="ko-KR" altLang="en-US" sz="2400" dirty="0">
                <a:solidFill>
                  <a:schemeClr val="bg1"/>
                </a:solidFill>
              </a:rPr>
              <a:t>의 번제이면 흠 없는 </a:t>
            </a:r>
            <a:r>
              <a:rPr lang="ko-KR" altLang="en-US" sz="2400" b="1" dirty="0">
                <a:solidFill>
                  <a:srgbClr val="FFFF00"/>
                </a:solidFill>
              </a:rPr>
              <a:t>수컷</a:t>
            </a:r>
            <a:r>
              <a:rPr lang="ko-KR" altLang="en-US" sz="2400" dirty="0">
                <a:solidFill>
                  <a:schemeClr val="bg1"/>
                </a:solidFill>
              </a:rPr>
              <a:t>으로 </a:t>
            </a:r>
            <a:r>
              <a:rPr lang="ko-KR" altLang="en-US" sz="2400" dirty="0" smtClean="0">
                <a:solidFill>
                  <a:schemeClr val="bg1"/>
                </a:solidFill>
              </a:rPr>
              <a:t>드릴지니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레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1:14.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人</a:t>
            </a:r>
            <a:r>
              <a:rPr lang="ko-KR" altLang="en-US" sz="2400" dirty="0">
                <a:solidFill>
                  <a:schemeClr val="bg1"/>
                </a:solidFill>
              </a:rPr>
              <a:t>만일 여호와께 드리는 예물이 </a:t>
            </a:r>
            <a:r>
              <a:rPr lang="ko-KR" altLang="en-US" sz="2400" b="1" dirty="0">
                <a:solidFill>
                  <a:srgbClr val="FFFF00"/>
                </a:solidFill>
              </a:rPr>
              <a:t>새</a:t>
            </a:r>
            <a:r>
              <a:rPr lang="ko-KR" altLang="en-US" sz="2400" dirty="0">
                <a:solidFill>
                  <a:schemeClr val="bg1"/>
                </a:solidFill>
              </a:rPr>
              <a:t>의 번제이면 </a:t>
            </a:r>
            <a:r>
              <a:rPr lang="ko-KR" altLang="en-US" sz="2400" b="1" dirty="0">
                <a:solidFill>
                  <a:srgbClr val="FFFF00"/>
                </a:solidFill>
              </a:rPr>
              <a:t>산비둘기나 집비둘기</a:t>
            </a:r>
            <a:r>
              <a:rPr lang="ko-KR" altLang="en-US" sz="2400" dirty="0">
                <a:solidFill>
                  <a:schemeClr val="bg1"/>
                </a:solidFill>
              </a:rPr>
              <a:t> 새끼로 </a:t>
            </a:r>
            <a:r>
              <a:rPr lang="en-US" altLang="ko-KR" sz="2400" dirty="0" smtClean="0">
                <a:solidFill>
                  <a:schemeClr val="bg1"/>
                </a:solidFill>
              </a:rPr>
              <a:t>…..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3000" b="1" dirty="0"/>
              <a:t> </a:t>
            </a:r>
            <a:r>
              <a:rPr lang="en-US" sz="3000" b="1" dirty="0" smtClean="0"/>
              <a:t>    </a:t>
            </a:r>
            <a:r>
              <a:rPr lang="en-US" sz="3000" b="1" dirty="0" smtClean="0">
                <a:solidFill>
                  <a:srgbClr val="FFFF00"/>
                </a:solidFill>
              </a:rPr>
              <a:t>Grain </a:t>
            </a:r>
            <a:r>
              <a:rPr lang="en-US" sz="3000" b="1" dirty="0">
                <a:solidFill>
                  <a:srgbClr val="FFFF00"/>
                </a:solidFill>
              </a:rPr>
              <a:t>(Cereal) Offering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ko-KR" altLang="en-US" sz="3000" b="1" dirty="0">
                <a:solidFill>
                  <a:srgbClr val="FFFF00"/>
                </a:solidFill>
              </a:rPr>
              <a:t>소제</a:t>
            </a:r>
            <a:r>
              <a:rPr lang="zh-TW" altLang="en-US" sz="3000" b="1" dirty="0">
                <a:solidFill>
                  <a:srgbClr val="FFFF00"/>
                </a:solidFill>
              </a:rPr>
              <a:t>（</a:t>
            </a:r>
            <a:r>
              <a:rPr lang="he-IL" sz="3000" b="1" dirty="0">
                <a:solidFill>
                  <a:srgbClr val="FFFF00"/>
                </a:solidFill>
              </a:rPr>
              <a:t>מנחה </a:t>
            </a:r>
            <a:r>
              <a:rPr 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i="1" dirty="0" err="1">
                <a:solidFill>
                  <a:srgbClr val="FFFF00"/>
                </a:solidFill>
              </a:rPr>
              <a:t>minchah</a:t>
            </a:r>
            <a:r>
              <a:rPr lang="zh-TW" altLang="en-US" sz="3000" b="1" dirty="0">
                <a:solidFill>
                  <a:srgbClr val="FFFF00"/>
                </a:solidFill>
              </a:rPr>
              <a:t>；</a:t>
            </a:r>
            <a:r>
              <a:rPr lang="ko-KR" altLang="en-US" sz="3000" b="1" dirty="0">
                <a:solidFill>
                  <a:srgbClr val="FFFF00"/>
                </a:solidFill>
              </a:rPr>
              <a:t>레위기</a:t>
            </a:r>
            <a:r>
              <a:rPr lang="zh-TW" altLang="en-US" sz="3000" b="1" dirty="0">
                <a:solidFill>
                  <a:srgbClr val="FFFF00"/>
                </a:solidFill>
              </a:rPr>
              <a:t> </a:t>
            </a:r>
            <a:r>
              <a:rPr lang="en-US" sz="3000" b="1" dirty="0">
                <a:solidFill>
                  <a:srgbClr val="FFFF00"/>
                </a:solidFill>
              </a:rPr>
              <a:t>2</a:t>
            </a:r>
            <a:r>
              <a:rPr lang="ko-KR" altLang="en-US" sz="3000" b="1" dirty="0">
                <a:solidFill>
                  <a:srgbClr val="FFFF00"/>
                </a:solidFill>
              </a:rPr>
              <a:t>장</a:t>
            </a:r>
            <a:r>
              <a:rPr lang="zh-TW" altLang="en-US" sz="3000" b="1" dirty="0">
                <a:solidFill>
                  <a:srgbClr val="FFFF00"/>
                </a:solidFill>
              </a:rPr>
              <a:t>）</a:t>
            </a:r>
            <a:endParaRPr lang="en-US" altLang="zh-TW" sz="3000" b="1" dirty="0">
              <a:solidFill>
                <a:srgbClr val="FFFF00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     For </a:t>
            </a:r>
            <a:r>
              <a:rPr lang="en-US" sz="2500" dirty="0">
                <a:solidFill>
                  <a:schemeClr val="bg1"/>
                </a:solidFill>
              </a:rPr>
              <a:t>the poor, animal offering could be very costly. Grain offering is an alternative </a:t>
            </a:r>
          </a:p>
          <a:p>
            <a:r>
              <a:rPr lang="en-US" sz="2500" dirty="0">
                <a:solidFill>
                  <a:schemeClr val="bg1"/>
                </a:solidFill>
              </a:rPr>
              <a:t>sacrifice for the poor. Only a token portion of grain offering is to be burned (2:2), </a:t>
            </a:r>
          </a:p>
          <a:p>
            <a:r>
              <a:rPr lang="en-US" sz="2500" dirty="0">
                <a:solidFill>
                  <a:schemeClr val="bg1"/>
                </a:solidFill>
              </a:rPr>
              <a:t>and the rest of it is given to priests (2:3, 10). Grain offering is to be accompanied </a:t>
            </a:r>
          </a:p>
          <a:p>
            <a:r>
              <a:rPr lang="en-US" sz="2500" dirty="0">
                <a:solidFill>
                  <a:schemeClr val="bg1"/>
                </a:solidFill>
              </a:rPr>
              <a:t>by oil. If it is uncooked, frankincense should be put on it (2:1-3, 14-16). If it is cooked, </a:t>
            </a:r>
          </a:p>
          <a:p>
            <a:r>
              <a:rPr lang="en-US" sz="2500" dirty="0">
                <a:solidFill>
                  <a:schemeClr val="bg1"/>
                </a:solidFill>
              </a:rPr>
              <a:t>the requirement of frankincense is waived (2:4-10). Frankincense is a fragrant gum-resin tapped from a kind of tree. It is quite expensive.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88825" cy="68634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sz="3600" b="1" dirty="0" smtClean="0">
                <a:solidFill>
                  <a:srgbClr val="FFFF00"/>
                </a:solidFill>
              </a:rPr>
              <a:t>Well-being Offering 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화목제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</a:rPr>
              <a:t>   （</a:t>
            </a:r>
            <a:r>
              <a:rPr lang="he-IL" sz="3600" b="1" dirty="0" smtClean="0">
                <a:solidFill>
                  <a:srgbClr val="FFFF00"/>
                </a:solidFill>
              </a:rPr>
              <a:t>זבח שׁלמים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zebach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</a:rPr>
              <a:t>shelamim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；</a:t>
            </a:r>
            <a:r>
              <a:rPr lang="ko-KR" altLang="en-US" sz="3600" b="1" dirty="0">
                <a:solidFill>
                  <a:srgbClr val="FFFF00"/>
                </a:solidFill>
              </a:rPr>
              <a:t> 레위기</a:t>
            </a:r>
            <a:r>
              <a:rPr lang="zh-TW" altLang="en-US" sz="3600" b="1" dirty="0">
                <a:solidFill>
                  <a:srgbClr val="FFFF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3</a:t>
            </a:r>
            <a:r>
              <a:rPr lang="ko-KR" altLang="en-US" sz="3600" b="1" dirty="0" smtClean="0">
                <a:solidFill>
                  <a:srgbClr val="FFFF00"/>
                </a:solidFill>
              </a:rPr>
              <a:t>장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）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700" dirty="0" smtClean="0">
                <a:solidFill>
                  <a:schemeClr val="bg1"/>
                </a:solidFill>
              </a:rPr>
              <a:t>       “</a:t>
            </a:r>
            <a:r>
              <a:rPr lang="en-US" sz="2700" dirty="0">
                <a:solidFill>
                  <a:schemeClr val="bg1"/>
                </a:solidFill>
              </a:rPr>
              <a:t>The well-being offering falls into three categories: ‘freewill,’ </a:t>
            </a:r>
            <a:endParaRPr lang="en-US" sz="2700" dirty="0" smtClean="0">
              <a:solidFill>
                <a:schemeClr val="bg1"/>
              </a:solidFill>
            </a:endParaRPr>
          </a:p>
          <a:p>
            <a:r>
              <a:rPr lang="en-US" sz="2700" dirty="0" smtClean="0">
                <a:solidFill>
                  <a:schemeClr val="bg1"/>
                </a:solidFill>
              </a:rPr>
              <a:t>‘</a:t>
            </a:r>
            <a:r>
              <a:rPr lang="en-US" sz="2700" dirty="0">
                <a:solidFill>
                  <a:schemeClr val="bg1"/>
                </a:solidFill>
              </a:rPr>
              <a:t>vow’ and ‘thanksgiving.’ The common denominator of all three </a:t>
            </a:r>
            <a:endParaRPr lang="en-US" sz="2700" dirty="0" smtClean="0">
              <a:solidFill>
                <a:schemeClr val="bg1"/>
              </a:solidFill>
            </a:endParaRPr>
          </a:p>
          <a:p>
            <a:r>
              <a:rPr lang="en-US" sz="2700" dirty="0" smtClean="0">
                <a:solidFill>
                  <a:schemeClr val="bg1"/>
                </a:solidFill>
              </a:rPr>
              <a:t>categories </a:t>
            </a:r>
            <a:r>
              <a:rPr lang="en-US" sz="2700" dirty="0">
                <a:solidFill>
                  <a:schemeClr val="bg1"/>
                </a:solidFill>
              </a:rPr>
              <a:t>is joy (Deuteronomy 27:7).” (</a:t>
            </a:r>
            <a:r>
              <a:rPr lang="en-US" sz="2700" i="1" dirty="0">
                <a:solidFill>
                  <a:schemeClr val="bg1"/>
                </a:solidFill>
              </a:rPr>
              <a:t>Jacob </a:t>
            </a:r>
            <a:r>
              <a:rPr lang="en-US" sz="2700" i="1" dirty="0" err="1">
                <a:solidFill>
                  <a:schemeClr val="bg1"/>
                </a:solidFill>
              </a:rPr>
              <a:t>Milgrom</a:t>
            </a:r>
            <a:r>
              <a:rPr lang="en-US" sz="2700" dirty="0">
                <a:solidFill>
                  <a:schemeClr val="bg1"/>
                </a:solidFill>
              </a:rPr>
              <a:t>, 28) Cf. freewill offering - 1 Chronicles 29:9; votive offering – Genesis 28:20-22; thanksgiving offering – Psalm 107</a:t>
            </a:r>
            <a:r>
              <a:rPr lang="en-US" sz="2700" dirty="0" smtClean="0">
                <a:solidFill>
                  <a:schemeClr val="bg1"/>
                </a:solidFill>
              </a:rPr>
              <a:t>.  </a:t>
            </a:r>
            <a:r>
              <a:rPr lang="ko-KR" altLang="en-US" sz="2700" dirty="0" smtClean="0">
                <a:solidFill>
                  <a:schemeClr val="bg1"/>
                </a:solidFill>
              </a:rPr>
              <a:t>화목제의 주요 희생 짐승은 소와 양떼 </a:t>
            </a:r>
            <a:r>
              <a:rPr lang="en-US" altLang="ko-KR" sz="2700" dirty="0" smtClean="0">
                <a:solidFill>
                  <a:schemeClr val="bg1"/>
                </a:solidFill>
              </a:rPr>
              <a:t>(</a:t>
            </a:r>
            <a:r>
              <a:rPr lang="ko-KR" altLang="en-US" sz="2700" dirty="0" smtClean="0">
                <a:solidFill>
                  <a:schemeClr val="bg1"/>
                </a:solidFill>
              </a:rPr>
              <a:t>양</a:t>
            </a:r>
            <a:r>
              <a:rPr lang="en-US" altLang="ko-KR" sz="2700" dirty="0" smtClean="0">
                <a:solidFill>
                  <a:schemeClr val="bg1"/>
                </a:solidFill>
              </a:rPr>
              <a:t>, </a:t>
            </a:r>
            <a:r>
              <a:rPr lang="ko-KR" altLang="en-US" sz="2700" dirty="0" smtClean="0">
                <a:solidFill>
                  <a:schemeClr val="bg1"/>
                </a:solidFill>
              </a:rPr>
              <a:t>염소</a:t>
            </a:r>
            <a:r>
              <a:rPr lang="en-US" altLang="ko-KR" sz="2700" dirty="0" smtClean="0">
                <a:solidFill>
                  <a:schemeClr val="bg1"/>
                </a:solidFill>
              </a:rPr>
              <a:t>)</a:t>
            </a:r>
            <a:endParaRPr lang="en-US" sz="27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pPr lvl="0"/>
            <a:r>
              <a:rPr lang="en-US" altLang="zh-CN" sz="2600" b="1" dirty="0" smtClean="0">
                <a:solidFill>
                  <a:srgbClr val="FFFF00"/>
                </a:solidFill>
              </a:rPr>
              <a:t>	</a:t>
            </a:r>
            <a:r>
              <a:rPr lang="ko-KR" altLang="en-US" sz="2600" dirty="0" smtClean="0">
                <a:solidFill>
                  <a:srgbClr val="FFFF00"/>
                </a:solidFill>
              </a:rPr>
              <a:t>소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（</a:t>
            </a:r>
            <a:r>
              <a:rPr lang="he-IL" sz="2600" b="1" dirty="0">
                <a:solidFill>
                  <a:schemeClr val="bg1"/>
                </a:solidFill>
              </a:rPr>
              <a:t>בּקר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bakar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；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레</a:t>
            </a:r>
            <a:r>
              <a:rPr lang="en-US" sz="2600" b="1" dirty="0" smtClean="0">
                <a:solidFill>
                  <a:schemeClr val="bg1"/>
                </a:solidFill>
              </a:rPr>
              <a:t>3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:</a:t>
            </a:r>
            <a:r>
              <a:rPr lang="en-US" sz="2600" b="1" dirty="0" smtClean="0">
                <a:solidFill>
                  <a:schemeClr val="bg1"/>
                </a:solidFill>
              </a:rPr>
              <a:t>1-5</a:t>
            </a:r>
            <a:r>
              <a:rPr lang="zh-CN" altLang="en-US" sz="2600" b="1" dirty="0">
                <a:solidFill>
                  <a:schemeClr val="bg1"/>
                </a:solidFill>
              </a:rPr>
              <a:t>）</a:t>
            </a:r>
            <a:endParaRPr lang="en-US" sz="2600" dirty="0">
              <a:solidFill>
                <a:schemeClr val="bg1"/>
              </a:solidFill>
            </a:endParaRPr>
          </a:p>
          <a:p>
            <a:pPr lvl="2"/>
            <a:r>
              <a:rPr lang="en-US" altLang="zh-TW" sz="2600" dirty="0" smtClean="0">
                <a:solidFill>
                  <a:schemeClr val="bg1"/>
                </a:solidFill>
              </a:rPr>
              <a:t>	</a:t>
            </a:r>
            <a:r>
              <a:rPr lang="ko-KR" altLang="en-US" sz="2600" dirty="0">
                <a:solidFill>
                  <a:schemeClr val="bg1"/>
                </a:solidFill>
              </a:rPr>
              <a:t> 소로 드리려면 수컷이나 암컷이나 흠 없는 </a:t>
            </a:r>
            <a:r>
              <a:rPr lang="ko-KR" altLang="en-US" sz="2600" dirty="0" smtClean="0">
                <a:solidFill>
                  <a:schemeClr val="bg1"/>
                </a:solidFill>
              </a:rPr>
              <a:t>것으로  </a:t>
            </a:r>
            <a:r>
              <a:rPr lang="en-US" altLang="ko-KR" sz="2600" dirty="0" smtClean="0">
                <a:solidFill>
                  <a:schemeClr val="bg1"/>
                </a:solidFill>
              </a:rPr>
              <a:t>(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레 </a:t>
            </a:r>
            <a:r>
              <a:rPr lang="en-US" sz="2600" dirty="0" smtClean="0">
                <a:solidFill>
                  <a:schemeClr val="bg1"/>
                </a:solidFill>
              </a:rPr>
              <a:t>3</a:t>
            </a:r>
            <a:r>
              <a:rPr lang="en-US" altLang="zh-TW" sz="2600" dirty="0" smtClean="0">
                <a:solidFill>
                  <a:schemeClr val="bg1"/>
                </a:solidFill>
              </a:rPr>
              <a:t>:</a:t>
            </a:r>
            <a:r>
              <a:rPr lang="en-US" sz="2600" dirty="0" smtClean="0">
                <a:solidFill>
                  <a:schemeClr val="bg1"/>
                </a:solidFill>
              </a:rPr>
              <a:t>1</a:t>
            </a:r>
            <a:r>
              <a:rPr lang="en-US" sz="2600" dirty="0">
                <a:solidFill>
                  <a:schemeClr val="bg1"/>
                </a:solidFill>
              </a:rPr>
              <a:t>)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	</a:t>
            </a:r>
            <a:r>
              <a:rPr lang="ko-KR" altLang="en-US" sz="2600" dirty="0" smtClean="0">
                <a:solidFill>
                  <a:srgbClr val="FFFF00"/>
                </a:solidFill>
              </a:rPr>
              <a:t>양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（</a:t>
            </a:r>
            <a:r>
              <a:rPr lang="he-IL" sz="2600" b="1" dirty="0" smtClean="0">
                <a:solidFill>
                  <a:schemeClr val="bg1"/>
                </a:solidFill>
              </a:rPr>
              <a:t>קשב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kesev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；</a:t>
            </a:r>
            <a:r>
              <a:rPr lang="ko-KR" altLang="en-US" sz="2600" dirty="0" smtClean="0">
                <a:solidFill>
                  <a:schemeClr val="bg1"/>
                </a:solidFill>
              </a:rPr>
              <a:t>또는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 </a:t>
            </a:r>
            <a:r>
              <a:rPr lang="he-IL" sz="2600" b="1" dirty="0" smtClean="0">
                <a:solidFill>
                  <a:schemeClr val="bg1"/>
                </a:solidFill>
              </a:rPr>
              <a:t>קבש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keves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；</a:t>
            </a:r>
            <a:r>
              <a:rPr lang="ko-KR" altLang="en-US" sz="2600" b="1" dirty="0">
                <a:solidFill>
                  <a:schemeClr val="bg1"/>
                </a:solidFill>
              </a:rPr>
              <a:t> 레 </a:t>
            </a:r>
            <a:r>
              <a:rPr lang="en-US" sz="2600" b="1" dirty="0" smtClean="0">
                <a:solidFill>
                  <a:schemeClr val="bg1"/>
                </a:solidFill>
              </a:rPr>
              <a:t>3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:</a:t>
            </a:r>
            <a:r>
              <a:rPr lang="en-US" sz="2600" b="1" dirty="0" smtClean="0">
                <a:solidFill>
                  <a:schemeClr val="bg1"/>
                </a:solidFill>
              </a:rPr>
              <a:t>6-11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）</a:t>
            </a:r>
            <a:endParaRPr lang="en-US" sz="2600" dirty="0" smtClean="0">
              <a:solidFill>
                <a:schemeClr val="bg1"/>
              </a:solidFill>
            </a:endParaRPr>
          </a:p>
          <a:p>
            <a:pPr lvl="2"/>
            <a:r>
              <a:rPr lang="en-US" altLang="zh-TW" sz="2600" dirty="0" smtClean="0">
                <a:solidFill>
                  <a:schemeClr val="bg1"/>
                </a:solidFill>
              </a:rPr>
              <a:t>	</a:t>
            </a:r>
            <a:r>
              <a:rPr lang="ko-KR" altLang="en-US" sz="2600" dirty="0">
                <a:solidFill>
                  <a:schemeClr val="bg1"/>
                </a:solidFill>
              </a:rPr>
              <a:t>양이면 수컷이나 암컷이나 흠 없는 것으로</a:t>
            </a:r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</a:rPr>
              <a:t>	</a:t>
            </a:r>
            <a:r>
              <a:rPr lang="ko-KR" altLang="en-US" sz="2600" dirty="0" smtClean="0">
                <a:solidFill>
                  <a:srgbClr val="FFFF00"/>
                </a:solidFill>
              </a:rPr>
              <a:t>염소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（</a:t>
            </a:r>
            <a:r>
              <a:rPr lang="he-IL" sz="2600" b="1" dirty="0">
                <a:solidFill>
                  <a:schemeClr val="bg1"/>
                </a:solidFill>
              </a:rPr>
              <a:t>עז 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ez</a:t>
            </a:r>
            <a:r>
              <a:rPr lang="zh-TW" altLang="en-US" sz="2600" b="1" dirty="0" smtClean="0">
                <a:solidFill>
                  <a:schemeClr val="bg1"/>
                </a:solidFill>
              </a:rPr>
              <a:t>；</a:t>
            </a:r>
            <a:r>
              <a:rPr lang="ko-KR" altLang="en-US" sz="2600" b="1" dirty="0">
                <a:solidFill>
                  <a:schemeClr val="bg1"/>
                </a:solidFill>
              </a:rPr>
              <a:t> 레 </a:t>
            </a:r>
            <a:r>
              <a:rPr lang="en-US" sz="2600" b="1" dirty="0" smtClean="0">
                <a:solidFill>
                  <a:schemeClr val="bg1"/>
                </a:solidFill>
              </a:rPr>
              <a:t>3:12-16a</a:t>
            </a:r>
            <a:r>
              <a:rPr lang="zh-CN" altLang="en-US" sz="2600" b="1" dirty="0">
                <a:solidFill>
                  <a:schemeClr val="bg1"/>
                </a:solidFill>
              </a:rPr>
              <a:t>）</a:t>
            </a:r>
            <a:endParaRPr lang="en-US" sz="2600" dirty="0">
              <a:solidFill>
                <a:schemeClr val="bg1"/>
              </a:solidFill>
            </a:endParaRPr>
          </a:p>
          <a:p>
            <a:pPr lvl="2"/>
            <a:r>
              <a:rPr lang="en-US" altLang="zh-TW" sz="2600" dirty="0" smtClean="0">
                <a:solidFill>
                  <a:schemeClr val="bg1"/>
                </a:solidFill>
              </a:rPr>
              <a:t>	</a:t>
            </a:r>
            <a:r>
              <a:rPr lang="ko-KR" altLang="en-US" sz="2600" dirty="0" smtClean="0">
                <a:solidFill>
                  <a:schemeClr val="bg1"/>
                </a:solidFill>
              </a:rPr>
              <a:t>예물이 염소면 </a:t>
            </a:r>
            <a:r>
              <a:rPr lang="en-US" altLang="ko-KR" sz="2600" dirty="0" smtClean="0">
                <a:solidFill>
                  <a:schemeClr val="bg1"/>
                </a:solidFill>
              </a:rPr>
              <a:t>(</a:t>
            </a:r>
            <a:r>
              <a:rPr lang="ko-KR" altLang="en-US" sz="2600" dirty="0">
                <a:solidFill>
                  <a:schemeClr val="bg1"/>
                </a:solidFill>
              </a:rPr>
              <a:t>수컷이나 암컷이나 흠 없는 </a:t>
            </a:r>
            <a:r>
              <a:rPr lang="ko-KR" altLang="en-US" sz="2600" dirty="0" smtClean="0">
                <a:solidFill>
                  <a:schemeClr val="bg1"/>
                </a:solidFill>
              </a:rPr>
              <a:t>것으로</a:t>
            </a:r>
            <a:r>
              <a:rPr lang="en-US" altLang="ko-KR" sz="2600" dirty="0" smtClean="0">
                <a:solidFill>
                  <a:schemeClr val="bg1"/>
                </a:solidFill>
              </a:rPr>
              <a:t>)</a:t>
            </a:r>
            <a:endParaRPr lang="en-US" altLang="zh-TW" sz="2600" dirty="0">
              <a:solidFill>
                <a:schemeClr val="bg1"/>
              </a:solidFill>
            </a:endParaRPr>
          </a:p>
          <a:p>
            <a:pPr lvl="0"/>
            <a:endParaRPr lang="en-US" sz="900" dirty="0" smtClean="0">
              <a:solidFill>
                <a:schemeClr val="bg1"/>
              </a:solidFill>
            </a:endParaRPr>
          </a:p>
          <a:p>
            <a:pPr lvl="0"/>
            <a:endParaRPr lang="en-US" sz="900" dirty="0" smtClean="0">
              <a:solidFill>
                <a:schemeClr val="bg1"/>
              </a:solidFill>
            </a:endParaRPr>
          </a:p>
          <a:p>
            <a:pPr lvl="0"/>
            <a:endParaRPr lang="en-US" sz="900" dirty="0">
              <a:solidFill>
                <a:schemeClr val="bg1"/>
              </a:solidFill>
            </a:endParaRPr>
          </a:p>
          <a:p>
            <a:pPr lvl="0"/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9" y="0"/>
            <a:ext cx="12188825" cy="68480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000" b="1" baseline="30000" dirty="0">
                <a:solidFill>
                  <a:schemeClr val="bg1"/>
                </a:solidFill>
                <a:latin typeface="+mn-ea"/>
              </a:rPr>
              <a:t> </a:t>
            </a:r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                                    </a:t>
            </a:r>
            <a:r>
              <a:rPr lang="ko-KR" altLang="en-US" sz="3000" b="1" dirty="0" smtClean="0">
                <a:solidFill>
                  <a:srgbClr val="FFFF00"/>
                </a:solidFill>
                <a:latin typeface="+mn-ea"/>
              </a:rPr>
              <a:t>화목제 제물 중에서 제사장이 받을 몫</a:t>
            </a:r>
            <a:r>
              <a:rPr lang="en-US" altLang="ko-KR" sz="3000" b="1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3000" b="1" dirty="0" smtClean="0">
                <a:solidFill>
                  <a:srgbClr val="FFFF00"/>
                </a:solidFill>
                <a:latin typeface="+mn-ea"/>
              </a:rPr>
              <a:t>소득</a:t>
            </a:r>
            <a:r>
              <a:rPr lang="en-US" altLang="ko-KR" sz="3000" b="1" dirty="0" smtClean="0">
                <a:solidFill>
                  <a:srgbClr val="FFFF00"/>
                </a:solidFill>
                <a:latin typeface="+mn-ea"/>
              </a:rPr>
              <a:t>)</a:t>
            </a: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개역개정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레위기 </a:t>
            </a:r>
            <a:r>
              <a:rPr lang="en-US" sz="2400" b="1" dirty="0" smtClean="0">
                <a:solidFill>
                  <a:srgbClr val="FF0000"/>
                </a:solidFill>
              </a:rPr>
              <a:t>7:29-36.  </a:t>
            </a:r>
            <a:r>
              <a:rPr lang="x-none" sz="2600" smtClean="0">
                <a:solidFill>
                  <a:schemeClr val="bg1"/>
                </a:solidFill>
              </a:rPr>
              <a:t>29 </a:t>
            </a:r>
            <a:r>
              <a:rPr lang="en-US" sz="2600" dirty="0" smtClean="0">
                <a:solidFill>
                  <a:schemeClr val="bg1"/>
                </a:solidFill>
              </a:rPr>
              <a:t>…….. </a:t>
            </a:r>
            <a:r>
              <a:rPr lang="x-none" sz="2600" smtClean="0">
                <a:solidFill>
                  <a:schemeClr val="bg1"/>
                </a:solidFill>
              </a:rPr>
              <a:t>그 </a:t>
            </a:r>
            <a:r>
              <a:rPr lang="x-none" sz="2600">
                <a:solidFill>
                  <a:schemeClr val="bg1"/>
                </a:solidFill>
              </a:rPr>
              <a:t>화목제물 중에서 그의 예물을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여호와께 가져오되</a:t>
            </a:r>
            <a:r>
              <a:rPr lang="x-none" sz="260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chemeClr val="bg1"/>
                </a:solidFill>
              </a:rPr>
              <a:t>30 </a:t>
            </a:r>
            <a:r>
              <a:rPr lang="x-none" sz="2600">
                <a:solidFill>
                  <a:schemeClr val="bg1"/>
                </a:solidFill>
              </a:rPr>
              <a:t>여호와의 </a:t>
            </a:r>
            <a:r>
              <a:rPr lang="x-none" sz="2600" b="1" u="sng">
                <a:solidFill>
                  <a:srgbClr val="FFFF00"/>
                </a:solidFill>
              </a:rPr>
              <a:t>화제물</a:t>
            </a:r>
            <a:r>
              <a:rPr lang="x-none" sz="2600">
                <a:solidFill>
                  <a:schemeClr val="bg1"/>
                </a:solidFill>
              </a:rPr>
              <a:t>은 그 사람이 자기 손으로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가져올지니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rgbClr val="FFFF00"/>
                </a:solidFill>
              </a:rPr>
              <a:t>곧 </a:t>
            </a:r>
            <a:r>
              <a:rPr lang="x-none" sz="2600" b="1">
                <a:solidFill>
                  <a:srgbClr val="FFFF00"/>
                </a:solidFill>
              </a:rPr>
              <a:t>그 제물의 기름과 가슴을 </a:t>
            </a:r>
            <a:r>
              <a:rPr lang="x-none" sz="2600">
                <a:solidFill>
                  <a:schemeClr val="bg1"/>
                </a:solidFill>
              </a:rPr>
              <a:t>가져올 </a:t>
            </a:r>
            <a:r>
              <a:rPr lang="x-none" sz="2600" smtClean="0">
                <a:solidFill>
                  <a:schemeClr val="bg1"/>
                </a:solidFill>
              </a:rPr>
              <a:t>것이요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제사장은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그 </a:t>
            </a:r>
            <a:r>
              <a:rPr lang="x-none" sz="2600" b="1">
                <a:solidFill>
                  <a:srgbClr val="FFFF00"/>
                </a:solidFill>
              </a:rPr>
              <a:t>가슴을 </a:t>
            </a:r>
            <a:r>
              <a:rPr lang="x-none" sz="2600" b="1" smtClean="0">
                <a:solidFill>
                  <a:srgbClr val="FFFF00"/>
                </a:solidFill>
              </a:rPr>
              <a:t>여호와 </a:t>
            </a:r>
            <a:r>
              <a:rPr lang="x-none" sz="2600" b="1">
                <a:solidFill>
                  <a:srgbClr val="FFFF00"/>
                </a:solidFill>
              </a:rPr>
              <a:t>앞에 흔들어 요제를 삼고</a:t>
            </a:r>
            <a:r>
              <a:rPr lang="x-none" sz="260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chemeClr val="bg1"/>
                </a:solidFill>
              </a:rPr>
              <a:t>31 </a:t>
            </a:r>
            <a:r>
              <a:rPr lang="x-none" sz="2600" b="1">
                <a:solidFill>
                  <a:srgbClr val="FFFF00"/>
                </a:solidFill>
              </a:rPr>
              <a:t>그 기름은 제단 위에서 불사를 것이며</a:t>
            </a:r>
            <a:r>
              <a:rPr lang="x-none" sz="2600">
                <a:solidFill>
                  <a:schemeClr val="bg1"/>
                </a:solidFill>
              </a:rPr>
              <a:t> </a:t>
            </a:r>
            <a:r>
              <a:rPr lang="x-none" sz="2600" b="1">
                <a:solidFill>
                  <a:srgbClr val="FFFF00"/>
                </a:solidFill>
              </a:rPr>
              <a:t>가슴은 아론과 그의 자손에게 돌릴 것이며</a:t>
            </a:r>
            <a:r>
              <a:rPr lang="x-none" sz="260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chemeClr val="bg1"/>
                </a:solidFill>
              </a:rPr>
              <a:t>32 </a:t>
            </a:r>
            <a:r>
              <a:rPr lang="x-none" sz="2600">
                <a:solidFill>
                  <a:schemeClr val="bg1"/>
                </a:solidFill>
              </a:rPr>
              <a:t>또 너희는 그 화목제물의 오른쪽 뒷다리를 제사장에게 주어 거제를 삼을지니. </a:t>
            </a:r>
            <a:r>
              <a:rPr lang="en-US" sz="2600" dirty="0" smtClean="0">
                <a:solidFill>
                  <a:schemeClr val="bg1"/>
                </a:solidFill>
              </a:rPr>
              <a:t>…….. </a:t>
            </a:r>
            <a:r>
              <a:rPr lang="x-none" sz="2600" smtClean="0">
                <a:solidFill>
                  <a:schemeClr val="bg1"/>
                </a:solidFill>
              </a:rPr>
              <a:t>34 </a:t>
            </a:r>
            <a:r>
              <a:rPr lang="x-none" sz="2600">
                <a:solidFill>
                  <a:schemeClr val="bg1"/>
                </a:solidFill>
              </a:rPr>
              <a:t>내가 이스라엘 자손의 화목제물 중에서 그 흔든 가슴과 든 뒷다리를 가져다가 제사장 아론과 그의 자손에게 주었나니 이는 이스라엘 자손에게서 받을 영원한 소득이니라.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x-none" sz="2600" smtClean="0">
                <a:solidFill>
                  <a:schemeClr val="bg1"/>
                </a:solidFill>
              </a:rPr>
              <a:t>35 </a:t>
            </a:r>
            <a:r>
              <a:rPr lang="x-none" sz="2600">
                <a:solidFill>
                  <a:schemeClr val="bg1"/>
                </a:solidFill>
              </a:rPr>
              <a:t>이는 여호와의 </a:t>
            </a:r>
            <a:r>
              <a:rPr lang="x-none" sz="2600" b="1" u="sng">
                <a:solidFill>
                  <a:srgbClr val="FFFF00"/>
                </a:solidFill>
              </a:rPr>
              <a:t>화제물</a:t>
            </a:r>
            <a:r>
              <a:rPr lang="x-none" sz="2600">
                <a:solidFill>
                  <a:schemeClr val="bg1"/>
                </a:solidFill>
              </a:rPr>
              <a:t> 중에서 아론에게 돌릴 것과 그의 아들들에게 돌릴 </a:t>
            </a:r>
            <a:r>
              <a:rPr lang="x-none" sz="2600" smtClean="0">
                <a:solidFill>
                  <a:schemeClr val="bg1"/>
                </a:solidFill>
              </a:rPr>
              <a:t>것이니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……. </a:t>
            </a:r>
            <a:r>
              <a:rPr lang="x-none" sz="2600" smtClean="0">
                <a:solidFill>
                  <a:schemeClr val="bg1"/>
                </a:solidFill>
              </a:rPr>
              <a:t>36 </a:t>
            </a:r>
            <a:r>
              <a:rPr lang="en-US" sz="2600" dirty="0" smtClean="0">
                <a:solidFill>
                  <a:schemeClr val="bg1"/>
                </a:solidFill>
              </a:rPr>
              <a:t>……. </a:t>
            </a:r>
            <a:r>
              <a:rPr lang="x-none" sz="2600" smtClean="0">
                <a:solidFill>
                  <a:schemeClr val="bg1"/>
                </a:solidFill>
              </a:rPr>
              <a:t>이스라엘 </a:t>
            </a:r>
            <a:r>
              <a:rPr lang="x-none" sz="2600">
                <a:solidFill>
                  <a:schemeClr val="bg1"/>
                </a:solidFill>
              </a:rPr>
              <a:t>자손 중에서 그들에게 돌리게 하신 것이라 대대로 영원히 받을 소득이니라</a:t>
            </a:r>
            <a:r>
              <a:rPr lang="x-none" sz="2600" smtClean="0">
                <a:solidFill>
                  <a:schemeClr val="bg1"/>
                </a:solidFill>
              </a:rPr>
              <a:t>.</a:t>
            </a:r>
            <a:endParaRPr lang="en-US" sz="26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x-none" sz="2400" smtClean="0">
                <a:solidFill>
                  <a:schemeClr val="bg1"/>
                </a:solidFill>
              </a:rPr>
              <a:t>30</a:t>
            </a:r>
            <a:r>
              <a:rPr lang="en-US" sz="2400" dirty="0" smtClean="0">
                <a:solidFill>
                  <a:schemeClr val="bg1"/>
                </a:solidFill>
              </a:rPr>
              <a:t>, 35</a:t>
            </a:r>
            <a:r>
              <a:rPr lang="ko-KR" altLang="en-US" sz="2400" dirty="0" smtClean="0">
                <a:solidFill>
                  <a:schemeClr val="bg1"/>
                </a:solidFill>
              </a:rPr>
              <a:t>절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x-none" sz="2400" smtClean="0">
                <a:solidFill>
                  <a:schemeClr val="bg1"/>
                </a:solidFill>
              </a:rPr>
              <a:t> </a:t>
            </a:r>
            <a:r>
              <a:rPr lang="x-none" sz="2400" b="1">
                <a:solidFill>
                  <a:schemeClr val="bg1"/>
                </a:solidFill>
              </a:rPr>
              <a:t>여호와의</a:t>
            </a:r>
            <a:r>
              <a:rPr lang="x-none" sz="2400">
                <a:solidFill>
                  <a:schemeClr val="bg1"/>
                </a:solidFill>
              </a:rPr>
              <a:t> </a:t>
            </a:r>
            <a:r>
              <a:rPr lang="x-none" sz="2400" b="1" u="sng" smtClean="0">
                <a:solidFill>
                  <a:srgbClr val="FFFF00"/>
                </a:solidFill>
              </a:rPr>
              <a:t>화제물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he-IL" sz="2800" dirty="0" smtClean="0">
                <a:solidFill>
                  <a:srgbClr val="FFFF00"/>
                </a:solidFill>
              </a:rPr>
              <a:t>אִשֵּׁי</a:t>
            </a:r>
            <a:r>
              <a:rPr lang="he-IL" sz="2800" dirty="0" smtClean="0">
                <a:solidFill>
                  <a:schemeClr val="bg1"/>
                </a:solidFill>
              </a:rPr>
              <a:t> יְהוָה</a:t>
            </a:r>
            <a:r>
              <a:rPr lang="en-US" sz="2400" dirty="0" smtClean="0">
                <a:solidFill>
                  <a:schemeClr val="bg1"/>
                </a:solidFill>
              </a:rPr>
              <a:t>) / 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개역</a:t>
            </a:r>
            <a:r>
              <a:rPr lang="en-US" altLang="ko-KR" b="1" dirty="0" smtClean="0">
                <a:solidFill>
                  <a:schemeClr val="bg1"/>
                </a:solidFill>
              </a:rPr>
              <a:t>) </a:t>
            </a:r>
            <a:r>
              <a:rPr lang="x-none" sz="2400" b="1" u="sng">
                <a:solidFill>
                  <a:srgbClr val="FFFF00"/>
                </a:solidFill>
              </a:rPr>
              <a:t>화제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7:30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여호와의 </a:t>
            </a:r>
            <a:r>
              <a:rPr lang="x-none" sz="2400" b="1" u="sng" smtClean="0">
                <a:solidFill>
                  <a:srgbClr val="FFFF00"/>
                </a:solidFill>
              </a:rPr>
              <a:t>화제</a:t>
            </a:r>
            <a:r>
              <a:rPr lang="ko-KR" altLang="en-US" sz="2400" smtClean="0">
                <a:solidFill>
                  <a:schemeClr val="bg1"/>
                </a:solidFill>
              </a:rPr>
              <a:t>는 </a:t>
            </a:r>
            <a:r>
              <a:rPr lang="ko-KR" altLang="en-US" sz="2400" dirty="0">
                <a:solidFill>
                  <a:schemeClr val="bg1"/>
                </a:solidFill>
              </a:rPr>
              <a:t>그 사람이 자기 손으로 </a:t>
            </a:r>
            <a:r>
              <a:rPr lang="ko-KR" altLang="en-US" sz="2400">
                <a:solidFill>
                  <a:schemeClr val="bg1"/>
                </a:solidFill>
              </a:rPr>
              <a:t>가져올찌니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……… </a:t>
            </a:r>
            <a:r>
              <a:rPr lang="en-US" sz="2400" b="1" dirty="0" smtClean="0">
                <a:solidFill>
                  <a:schemeClr val="bg1"/>
                </a:solidFill>
              </a:rPr>
              <a:t>7:35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이는 여호와의 </a:t>
            </a:r>
            <a:r>
              <a:rPr lang="x-none" sz="2400" b="1" u="sng" smtClean="0">
                <a:solidFill>
                  <a:srgbClr val="FFFF00"/>
                </a:solidFill>
              </a:rPr>
              <a:t>화제</a:t>
            </a:r>
            <a:r>
              <a:rPr lang="ko-KR" altLang="en-US" sz="240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중에서 아론에게 돌릴 것과 그 자손에게 돌릴 것이니 그들을 </a:t>
            </a:r>
            <a:r>
              <a:rPr lang="ko-KR" altLang="en-US" sz="2400">
                <a:solidFill>
                  <a:schemeClr val="bg1"/>
                </a:solidFill>
              </a:rPr>
              <a:t>세워 </a:t>
            </a:r>
            <a:r>
              <a:rPr lang="en-US" altLang="ko-KR" sz="2400" dirty="0">
                <a:solidFill>
                  <a:schemeClr val="bg1"/>
                </a:solidFill>
              </a:rPr>
              <a:t>………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15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12188825" cy="69044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000" b="1" baseline="30000" dirty="0">
                <a:solidFill>
                  <a:schemeClr val="bg1"/>
                </a:solidFill>
                <a:latin typeface="+mn-ea"/>
              </a:rPr>
              <a:t> </a:t>
            </a:r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‘</a:t>
            </a:r>
            <a:r>
              <a:rPr lang="ko-KR" altLang="en-US" sz="2800" b="1" dirty="0">
                <a:solidFill>
                  <a:srgbClr val="FFFF00"/>
                </a:solidFill>
              </a:rPr>
              <a:t>화제</a:t>
            </a:r>
            <a:r>
              <a:rPr lang="en-US" sz="2800" b="1" dirty="0">
                <a:solidFill>
                  <a:srgbClr val="FFFF00"/>
                </a:solidFill>
              </a:rPr>
              <a:t>’(</a:t>
            </a:r>
            <a:r>
              <a:rPr lang="zh-TW" altLang="en-US" sz="2800" b="1" dirty="0">
                <a:solidFill>
                  <a:srgbClr val="FFFF00"/>
                </a:solidFill>
              </a:rPr>
              <a:t>火祭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는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‘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불로 사르는 제사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’(</a:t>
            </a:r>
            <a:r>
              <a:rPr lang="en-US" sz="2800" b="1" dirty="0">
                <a:solidFill>
                  <a:srgbClr val="FFFF00"/>
                </a:solidFill>
              </a:rPr>
              <a:t>offering made by fire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인가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?</a:t>
            </a: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700" b="1" dirty="0" smtClean="0">
                <a:solidFill>
                  <a:srgbClr val="FF0000"/>
                </a:solidFill>
              </a:rPr>
              <a:t>-Exodus </a:t>
            </a:r>
            <a:r>
              <a:rPr lang="en-US" sz="2700" b="1" dirty="0" smtClean="0">
                <a:solidFill>
                  <a:srgbClr val="FF0000"/>
                </a:solidFill>
              </a:rPr>
              <a:t>29:18</a:t>
            </a:r>
            <a:r>
              <a:rPr lang="en-US" sz="2700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그 숫양 전부를 제단 위에 </a:t>
            </a:r>
            <a:r>
              <a:rPr lang="ko-KR" altLang="en-US" sz="2700" dirty="0" smtClean="0">
                <a:solidFill>
                  <a:schemeClr val="bg1"/>
                </a:solidFill>
              </a:rPr>
              <a:t>불사르라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이는 여호와께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드리는 번제요</a:t>
            </a:r>
            <a:r>
              <a:rPr lang="en-US" altLang="ko-KR" sz="2700" dirty="0" smtClean="0">
                <a:solidFill>
                  <a:schemeClr val="bg1"/>
                </a:solidFill>
              </a:rPr>
              <a:t>,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이는 향기로운 냄새니 여호와께 드리는 </a:t>
            </a:r>
            <a:r>
              <a:rPr lang="ko-KR" altLang="en-US" sz="2700" b="1" dirty="0" smtClean="0">
                <a:solidFill>
                  <a:srgbClr val="FFFF00"/>
                </a:solidFill>
              </a:rPr>
              <a:t>화제</a:t>
            </a:r>
            <a:r>
              <a:rPr lang="ko-KR" altLang="en-US" sz="2700" dirty="0" smtClean="0">
                <a:solidFill>
                  <a:schemeClr val="bg1"/>
                </a:solidFill>
              </a:rPr>
              <a:t>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en-US" altLang="ko-KR" sz="2700" dirty="0" smtClean="0">
                <a:solidFill>
                  <a:schemeClr val="bg1"/>
                </a:solidFill>
              </a:rPr>
              <a:t>(</a:t>
            </a:r>
            <a:r>
              <a:rPr lang="he-IL" sz="2700" dirty="0">
                <a:solidFill>
                  <a:srgbClr val="FFFF00"/>
                </a:solidFill>
              </a:rPr>
              <a:t>אִשֶּׁה</a:t>
            </a:r>
            <a:r>
              <a:rPr lang="en-US" altLang="ko-KR" sz="2700" dirty="0" smtClean="0">
                <a:solidFill>
                  <a:srgbClr val="FFFF00"/>
                </a:solidFill>
              </a:rPr>
              <a:t> </a:t>
            </a:r>
            <a:r>
              <a:rPr lang="en-US" altLang="ko-KR" sz="2700" dirty="0" smtClean="0">
                <a:solidFill>
                  <a:schemeClr val="bg1"/>
                </a:solidFill>
              </a:rPr>
              <a:t>/ </a:t>
            </a:r>
            <a:r>
              <a:rPr lang="en-US" sz="2700" baseline="30000" dirty="0">
                <a:solidFill>
                  <a:schemeClr val="bg1"/>
                </a:solidFill>
              </a:rPr>
              <a:t>LXX  </a:t>
            </a:r>
            <a:r>
              <a:rPr lang="el-GR" sz="2700" b="1" dirty="0">
                <a:solidFill>
                  <a:srgbClr val="FFFF00"/>
                </a:solidFill>
              </a:rPr>
              <a:t>θυσίασμα</a:t>
            </a:r>
            <a:r>
              <a:rPr lang="el-GR" sz="2700" dirty="0">
                <a:solidFill>
                  <a:schemeClr val="bg1"/>
                </a:solidFill>
              </a:rPr>
              <a:t> </a:t>
            </a:r>
            <a:r>
              <a:rPr lang="en-US" sz="2700" i="1" dirty="0" smtClean="0">
                <a:solidFill>
                  <a:schemeClr val="bg1"/>
                </a:solidFill>
              </a:rPr>
              <a:t>offering, victim</a:t>
            </a:r>
            <a:r>
              <a:rPr lang="en-US" altLang="ko-KR" sz="2700" i="1" dirty="0">
                <a:solidFill>
                  <a:schemeClr val="bg1"/>
                </a:solidFill>
              </a:rPr>
              <a:t> </a:t>
            </a:r>
            <a:r>
              <a:rPr lang="en-US" altLang="ko-KR" sz="2700" dirty="0">
                <a:solidFill>
                  <a:schemeClr val="bg1"/>
                </a:solidFill>
              </a:rPr>
              <a:t>/ </a:t>
            </a:r>
            <a:r>
              <a:rPr lang="en-US" sz="2700" baseline="30000" dirty="0">
                <a:solidFill>
                  <a:schemeClr val="bg1"/>
                </a:solidFill>
              </a:rPr>
              <a:t>NIV1984  = NKJ </a:t>
            </a:r>
            <a:r>
              <a:rPr lang="en-US" sz="2700" i="1" dirty="0" smtClean="0">
                <a:solidFill>
                  <a:schemeClr val="bg1"/>
                </a:solidFill>
              </a:rPr>
              <a:t>offering </a:t>
            </a:r>
            <a:r>
              <a:rPr lang="en-US" sz="2700" i="1" dirty="0">
                <a:solidFill>
                  <a:schemeClr val="bg1"/>
                </a:solidFill>
              </a:rPr>
              <a:t>made by fire</a:t>
            </a:r>
            <a:r>
              <a:rPr lang="en-US" altLang="ko-KR" sz="2700" dirty="0" smtClean="0">
                <a:solidFill>
                  <a:schemeClr val="bg1"/>
                </a:solidFill>
              </a:rPr>
              <a:t>)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rgbClr val="FF0000"/>
                </a:solidFill>
              </a:rPr>
              <a:t>-Leviticus 1:9</a:t>
            </a:r>
            <a:r>
              <a:rPr lang="en-US" sz="27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2700" dirty="0">
                <a:solidFill>
                  <a:schemeClr val="bg1"/>
                </a:solidFill>
              </a:rPr>
              <a:t>그 내장과 정강이를 물로 씻을 것이요 제사장은 그 전부를 제단 위에서 불살라 번제를 드릴지니 이는 </a:t>
            </a:r>
            <a:r>
              <a:rPr lang="ko-KR" altLang="en-US" sz="2700" b="1" dirty="0">
                <a:solidFill>
                  <a:srgbClr val="FFFF00"/>
                </a:solidFill>
              </a:rPr>
              <a:t>화제</a:t>
            </a:r>
            <a:r>
              <a:rPr lang="ko-KR" altLang="en-US" sz="2700" dirty="0" smtClean="0">
                <a:solidFill>
                  <a:schemeClr val="bg1"/>
                </a:solidFill>
              </a:rPr>
              <a:t>라</a:t>
            </a:r>
            <a:r>
              <a:rPr lang="en-US" altLang="ko-KR" sz="2700" dirty="0" smtClean="0">
                <a:solidFill>
                  <a:schemeClr val="bg1"/>
                </a:solidFill>
              </a:rPr>
              <a:t>,</a:t>
            </a:r>
            <a:r>
              <a:rPr lang="ko-KR" alt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여호와께 향기로운 </a:t>
            </a:r>
            <a:r>
              <a:rPr lang="ko-KR" altLang="en-US" sz="2700" dirty="0" smtClean="0">
                <a:solidFill>
                  <a:schemeClr val="bg1"/>
                </a:solidFill>
              </a:rPr>
              <a:t>냄새니라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altLang="ko-KR" sz="2700" dirty="0">
                <a:solidFill>
                  <a:schemeClr val="bg1"/>
                </a:solidFill>
              </a:rPr>
              <a:t>(</a:t>
            </a:r>
            <a:r>
              <a:rPr lang="he-IL" sz="2700" dirty="0">
                <a:solidFill>
                  <a:srgbClr val="FFFF00"/>
                </a:solidFill>
              </a:rPr>
              <a:t>אִשֶּׁה</a:t>
            </a:r>
            <a:r>
              <a:rPr lang="en-US" altLang="ko-KR" sz="2700" dirty="0">
                <a:solidFill>
                  <a:schemeClr val="bg1"/>
                </a:solidFill>
              </a:rPr>
              <a:t> / </a:t>
            </a:r>
            <a:r>
              <a:rPr lang="en-US" sz="2700" baseline="30000" dirty="0">
                <a:solidFill>
                  <a:schemeClr val="bg1"/>
                </a:solidFill>
              </a:rPr>
              <a:t>LXX </a:t>
            </a:r>
            <a:r>
              <a:rPr lang="el-GR" sz="2700" b="1" dirty="0">
                <a:solidFill>
                  <a:srgbClr val="FFFF00"/>
                </a:solidFill>
              </a:rPr>
              <a:t>θυσία </a:t>
            </a:r>
            <a:r>
              <a:rPr lang="en-US" sz="2700" i="1" dirty="0" smtClean="0">
                <a:solidFill>
                  <a:schemeClr val="bg1"/>
                </a:solidFill>
              </a:rPr>
              <a:t>sacrifice</a:t>
            </a:r>
            <a:r>
              <a:rPr lang="en-US" sz="2700" i="1" dirty="0">
                <a:solidFill>
                  <a:schemeClr val="bg1"/>
                </a:solidFill>
              </a:rPr>
              <a:t>, sacrificial </a:t>
            </a:r>
            <a:r>
              <a:rPr lang="en-US" sz="2700" i="1" dirty="0" smtClean="0">
                <a:solidFill>
                  <a:schemeClr val="bg1"/>
                </a:solidFill>
              </a:rPr>
              <a:t>offering </a:t>
            </a:r>
            <a:r>
              <a:rPr lang="en-US" altLang="ko-KR" sz="2700" dirty="0">
                <a:solidFill>
                  <a:schemeClr val="bg1"/>
                </a:solidFill>
              </a:rPr>
              <a:t>/ </a:t>
            </a:r>
            <a:r>
              <a:rPr lang="en-US" sz="2700" baseline="30000" dirty="0" smtClean="0">
                <a:solidFill>
                  <a:schemeClr val="bg1"/>
                </a:solidFill>
              </a:rPr>
              <a:t>NIV1984  = NKJ </a:t>
            </a:r>
            <a:r>
              <a:rPr lang="en-US" sz="2700" i="1" dirty="0" smtClean="0">
                <a:solidFill>
                  <a:schemeClr val="bg1"/>
                </a:solidFill>
              </a:rPr>
              <a:t>offering </a:t>
            </a:r>
            <a:r>
              <a:rPr lang="en-US" sz="2700" i="1" dirty="0">
                <a:solidFill>
                  <a:schemeClr val="bg1"/>
                </a:solidFill>
              </a:rPr>
              <a:t>made by fire</a:t>
            </a:r>
            <a:r>
              <a:rPr lang="en-US" altLang="ko-KR" sz="2700" dirty="0" smtClean="0">
                <a:solidFill>
                  <a:schemeClr val="bg1"/>
                </a:solidFill>
              </a:rPr>
              <a:t>)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*The Hebrew word </a:t>
            </a:r>
            <a:r>
              <a:rPr lang="en-US" sz="2400" dirty="0">
                <a:solidFill>
                  <a:srgbClr val="FFFF00"/>
                </a:solidFill>
              </a:rPr>
              <a:t>‘</a:t>
            </a:r>
            <a:r>
              <a:rPr lang="en-US" sz="2400" i="1" dirty="0" err="1">
                <a:solidFill>
                  <a:srgbClr val="FFFF00"/>
                </a:solidFill>
              </a:rPr>
              <a:t>ishe</a:t>
            </a:r>
            <a:r>
              <a:rPr lang="en-US" sz="2400" dirty="0">
                <a:solidFill>
                  <a:srgbClr val="FFFF00"/>
                </a:solidFill>
              </a:rPr>
              <a:t>’ (</a:t>
            </a:r>
            <a:r>
              <a:rPr lang="he-IL" sz="2400" dirty="0">
                <a:solidFill>
                  <a:srgbClr val="FFFF00"/>
                </a:solidFill>
              </a:rPr>
              <a:t>אִשֶּׁה</a:t>
            </a:r>
            <a:r>
              <a:rPr lang="en-US" sz="2400" dirty="0">
                <a:solidFill>
                  <a:srgbClr val="FFFF00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occurs </a:t>
            </a:r>
            <a:r>
              <a:rPr lang="en-US" sz="2400" b="1" dirty="0">
                <a:solidFill>
                  <a:srgbClr val="FFFF00"/>
                </a:solidFill>
              </a:rPr>
              <a:t>65 times in OT</a:t>
            </a:r>
            <a:r>
              <a:rPr lang="en-US" sz="2400" dirty="0">
                <a:solidFill>
                  <a:schemeClr val="bg1"/>
                </a:solidFill>
              </a:rPr>
              <a:t>. The word is not derived </a:t>
            </a:r>
            <a:r>
              <a:rPr lang="en-US" sz="2400" dirty="0" smtClean="0">
                <a:solidFill>
                  <a:schemeClr val="bg1"/>
                </a:solidFill>
              </a:rPr>
              <a:t>from</a:t>
            </a:r>
            <a:r>
              <a:rPr lang="he-IL" sz="2400" dirty="0" smtClean="0">
                <a:solidFill>
                  <a:schemeClr val="bg1"/>
                </a:solidFill>
              </a:rPr>
              <a:t>אֵשׁ </a:t>
            </a:r>
            <a:r>
              <a:rPr lang="en-US" sz="2400" dirty="0">
                <a:solidFill>
                  <a:schemeClr val="bg1"/>
                </a:solidFill>
              </a:rPr>
              <a:t>‘</a:t>
            </a:r>
            <a:r>
              <a:rPr lang="en-US" sz="2400" i="1" dirty="0" err="1">
                <a:solidFill>
                  <a:schemeClr val="bg1"/>
                </a:solidFill>
              </a:rPr>
              <a:t>esh</a:t>
            </a:r>
            <a:r>
              <a:rPr lang="en-US" sz="2400" dirty="0">
                <a:solidFill>
                  <a:schemeClr val="bg1"/>
                </a:solidFill>
              </a:rPr>
              <a:t>’ (=fire). </a:t>
            </a:r>
            <a:r>
              <a:rPr lang="en-US" sz="2400" dirty="0">
                <a:solidFill>
                  <a:srgbClr val="FFFF00"/>
                </a:solidFill>
              </a:rPr>
              <a:t>Thus the word has nothing to do with ‘fire’ (</a:t>
            </a:r>
            <a:r>
              <a:rPr lang="en-US" sz="2400" dirty="0" smtClean="0">
                <a:solidFill>
                  <a:srgbClr val="FFFF00"/>
                </a:solidFill>
              </a:rPr>
              <a:t>Leviticus </a:t>
            </a:r>
            <a:r>
              <a:rPr lang="en-US" sz="2400" dirty="0">
                <a:solidFill>
                  <a:srgbClr val="FFFF00"/>
                </a:solidFill>
              </a:rPr>
              <a:t>7:30, 35; 24:7, 9; </a:t>
            </a:r>
            <a:r>
              <a:rPr lang="en-US" sz="2400" dirty="0" smtClean="0">
                <a:solidFill>
                  <a:srgbClr val="FFFF00"/>
                </a:solidFill>
              </a:rPr>
              <a:t>Numbers </a:t>
            </a:r>
            <a:r>
              <a:rPr lang="en-US" sz="2400" dirty="0">
                <a:solidFill>
                  <a:srgbClr val="FFFF00"/>
                </a:solidFill>
              </a:rPr>
              <a:t>15:10). It </a:t>
            </a:r>
            <a:r>
              <a:rPr lang="en-US" sz="2400" dirty="0" smtClean="0">
                <a:solidFill>
                  <a:srgbClr val="FFFF00"/>
                </a:solidFill>
              </a:rPr>
              <a:t>means </a:t>
            </a:r>
            <a:r>
              <a:rPr lang="en-US" sz="2400" dirty="0">
                <a:solidFill>
                  <a:srgbClr val="FFFF00"/>
                </a:solidFill>
              </a:rPr>
              <a:t>‘any sacrifice or meal offered to God’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Leviticus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3:11, 16; 21:6, 21; Numbers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28:2). </a:t>
            </a:r>
            <a:r>
              <a:rPr lang="en-US" sz="2400" dirty="0">
                <a:solidFill>
                  <a:schemeClr val="bg1"/>
                </a:solidFill>
              </a:rPr>
              <a:t>See also Exodus 29:18, 25, 41; 30:20; Leviticus </a:t>
            </a:r>
            <a:r>
              <a:rPr lang="en-US" sz="2400" dirty="0" smtClean="0">
                <a:solidFill>
                  <a:schemeClr val="bg1"/>
                </a:solidFill>
              </a:rPr>
              <a:t>1:13, 17</a:t>
            </a:r>
            <a:r>
              <a:rPr lang="en-US" sz="2400" dirty="0">
                <a:solidFill>
                  <a:schemeClr val="bg1"/>
                </a:solidFill>
              </a:rPr>
              <a:t>; 2:2</a:t>
            </a:r>
            <a:r>
              <a:rPr lang="en-US" sz="2400" dirty="0" smtClean="0">
                <a:solidFill>
                  <a:schemeClr val="bg1"/>
                </a:solidFill>
              </a:rPr>
              <a:t>, 3, 9, 10, 11, 16</a:t>
            </a:r>
            <a:r>
              <a:rPr lang="en-US" sz="2400" dirty="0">
                <a:solidFill>
                  <a:schemeClr val="bg1"/>
                </a:solidFill>
              </a:rPr>
              <a:t>; 3:3</a:t>
            </a:r>
            <a:r>
              <a:rPr lang="en-US" sz="2400" dirty="0" smtClean="0">
                <a:solidFill>
                  <a:schemeClr val="bg1"/>
                </a:solidFill>
              </a:rPr>
              <a:t>, 5, 9, 11, 14, 16</a:t>
            </a:r>
            <a:r>
              <a:rPr lang="en-US" sz="2400" dirty="0">
                <a:solidFill>
                  <a:schemeClr val="bg1"/>
                </a:solidFill>
              </a:rPr>
              <a:t>; 4:35; 5:12; 6:17</a:t>
            </a:r>
            <a:r>
              <a:rPr lang="en-US" sz="2400" dirty="0" smtClean="0">
                <a:solidFill>
                  <a:schemeClr val="bg1"/>
                </a:solidFill>
              </a:rPr>
              <a:t>, 18</a:t>
            </a:r>
            <a:r>
              <a:rPr lang="en-US" sz="2400" dirty="0">
                <a:solidFill>
                  <a:schemeClr val="bg1"/>
                </a:solidFill>
              </a:rPr>
              <a:t>; 7:25</a:t>
            </a:r>
            <a:r>
              <a:rPr lang="en-US" sz="2400" dirty="0" smtClean="0">
                <a:solidFill>
                  <a:schemeClr val="bg1"/>
                </a:solidFill>
              </a:rPr>
              <a:t>, 30, 35</a:t>
            </a:r>
            <a:r>
              <a:rPr lang="en-US" sz="2400" dirty="0">
                <a:solidFill>
                  <a:schemeClr val="bg1"/>
                </a:solidFill>
              </a:rPr>
              <a:t>; 8:21</a:t>
            </a:r>
            <a:r>
              <a:rPr lang="en-US" sz="2400" dirty="0" smtClean="0">
                <a:solidFill>
                  <a:schemeClr val="bg1"/>
                </a:solidFill>
              </a:rPr>
              <a:t>, 28</a:t>
            </a:r>
            <a:r>
              <a:rPr lang="en-US" sz="2400" dirty="0">
                <a:solidFill>
                  <a:schemeClr val="bg1"/>
                </a:solidFill>
              </a:rPr>
              <a:t>; 10:12</a:t>
            </a:r>
            <a:r>
              <a:rPr lang="en-US" sz="2400" dirty="0" smtClean="0">
                <a:solidFill>
                  <a:schemeClr val="bg1"/>
                </a:solidFill>
              </a:rPr>
              <a:t>, 13, 15</a:t>
            </a:r>
            <a:r>
              <a:rPr lang="en-US" sz="2400" dirty="0">
                <a:solidFill>
                  <a:schemeClr val="bg1"/>
                </a:solidFill>
              </a:rPr>
              <a:t>; 21:6</a:t>
            </a:r>
            <a:r>
              <a:rPr lang="en-US" sz="2400" dirty="0" smtClean="0">
                <a:solidFill>
                  <a:schemeClr val="bg1"/>
                </a:solidFill>
              </a:rPr>
              <a:t>, 21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dirty="0" smtClean="0">
                <a:solidFill>
                  <a:schemeClr val="bg1"/>
                </a:solidFill>
              </a:rPr>
              <a:t>22:22, 27</a:t>
            </a:r>
            <a:r>
              <a:rPr lang="en-US" sz="2400" dirty="0">
                <a:solidFill>
                  <a:schemeClr val="bg1"/>
                </a:solidFill>
              </a:rPr>
              <a:t>; 23:8</a:t>
            </a:r>
            <a:r>
              <a:rPr lang="en-US" sz="2400" dirty="0" smtClean="0">
                <a:solidFill>
                  <a:schemeClr val="bg1"/>
                </a:solidFill>
              </a:rPr>
              <a:t>, 13, 18, 25, 27, 36, 37</a:t>
            </a:r>
            <a:r>
              <a:rPr lang="en-US" sz="2400" dirty="0">
                <a:solidFill>
                  <a:schemeClr val="bg1"/>
                </a:solidFill>
              </a:rPr>
              <a:t>; 24:7</a:t>
            </a:r>
            <a:r>
              <a:rPr lang="en-US" sz="2400" dirty="0" smtClean="0">
                <a:solidFill>
                  <a:schemeClr val="bg1"/>
                </a:solidFill>
              </a:rPr>
              <a:t>, 9</a:t>
            </a:r>
            <a:r>
              <a:rPr lang="en-US" sz="2400" dirty="0">
                <a:solidFill>
                  <a:schemeClr val="bg1"/>
                </a:solidFill>
              </a:rPr>
              <a:t>; Numbers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15:3; 28:2</a:t>
            </a:r>
            <a:r>
              <a:rPr lang="en-US" sz="2400" dirty="0" smtClean="0">
                <a:solidFill>
                  <a:schemeClr val="bg1"/>
                </a:solidFill>
              </a:rPr>
              <a:t>, 3, 6, 8, 13</a:t>
            </a:r>
            <a:r>
              <a:rPr lang="en-US" sz="2400" dirty="0">
                <a:solidFill>
                  <a:schemeClr val="bg1"/>
                </a:solidFill>
              </a:rPr>
              <a:t>, 19</a:t>
            </a:r>
            <a:r>
              <a:rPr lang="en-US" sz="2400" dirty="0" smtClean="0">
                <a:solidFill>
                  <a:schemeClr val="bg1"/>
                </a:solidFill>
              </a:rPr>
              <a:t>, 24</a:t>
            </a:r>
            <a:r>
              <a:rPr lang="en-US" sz="2400" dirty="0">
                <a:solidFill>
                  <a:schemeClr val="bg1"/>
                </a:solidFill>
              </a:rPr>
              <a:t>; 29:6</a:t>
            </a:r>
            <a:r>
              <a:rPr lang="en-US" sz="2400" dirty="0" smtClean="0">
                <a:solidFill>
                  <a:schemeClr val="bg1"/>
                </a:solidFill>
              </a:rPr>
              <a:t>, 13, 36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400" dirty="0" smtClean="0">
                <a:solidFill>
                  <a:schemeClr val="bg1"/>
                </a:solidFill>
              </a:rPr>
              <a:t>Deuteronomy </a:t>
            </a:r>
            <a:r>
              <a:rPr lang="en-US" sz="2400" dirty="0">
                <a:solidFill>
                  <a:schemeClr val="bg1"/>
                </a:solidFill>
              </a:rPr>
              <a:t>18:1; </a:t>
            </a:r>
            <a:r>
              <a:rPr lang="en-US" sz="2400" dirty="0" smtClean="0">
                <a:solidFill>
                  <a:schemeClr val="bg1"/>
                </a:solidFill>
              </a:rPr>
              <a:t>Joshua </a:t>
            </a:r>
            <a:r>
              <a:rPr lang="en-US" sz="2400" dirty="0">
                <a:solidFill>
                  <a:schemeClr val="bg1"/>
                </a:solidFill>
              </a:rPr>
              <a:t>13:14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2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89" y="0"/>
            <a:ext cx="12188825" cy="68172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1000" b="1" baseline="30000" dirty="0">
                <a:solidFill>
                  <a:schemeClr val="bg1"/>
                </a:solidFill>
                <a:latin typeface="+mn-ea"/>
              </a:rPr>
              <a:t> </a:t>
            </a:r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‘</a:t>
            </a:r>
            <a:r>
              <a:rPr lang="ko-KR" altLang="en-US" sz="2800" b="1" dirty="0">
                <a:solidFill>
                  <a:srgbClr val="FFFF00"/>
                </a:solidFill>
              </a:rPr>
              <a:t>화제</a:t>
            </a:r>
            <a:r>
              <a:rPr lang="en-US" sz="2800" b="1" dirty="0" smtClean="0">
                <a:solidFill>
                  <a:srgbClr val="FFFF00"/>
                </a:solidFill>
              </a:rPr>
              <a:t>’(</a:t>
            </a:r>
            <a:r>
              <a:rPr lang="he-IL" sz="2800" dirty="0" smtClean="0">
                <a:solidFill>
                  <a:srgbClr val="FFFF00"/>
                </a:solidFill>
              </a:rPr>
              <a:t>אִשֶּׁה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ishe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가 </a:t>
            </a:r>
            <a:r>
              <a:rPr lang="en-US" altLang="ko-KR" sz="2800" b="1" dirty="0">
                <a:solidFill>
                  <a:srgbClr val="FFFF00"/>
                </a:solidFill>
              </a:rPr>
              <a:t>‘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불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’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과 관계 없음을 보여주는 구절들</a:t>
            </a:r>
            <a:endParaRPr lang="en-US" altLang="ko-KR" sz="28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개역개정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레위기 </a:t>
            </a:r>
            <a:r>
              <a:rPr lang="en-US" sz="2400" b="1" dirty="0" smtClean="0">
                <a:solidFill>
                  <a:srgbClr val="FF0000"/>
                </a:solidFill>
              </a:rPr>
              <a:t>7:30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여호와의 </a:t>
            </a:r>
            <a:r>
              <a:rPr lang="x-none" sz="2600" b="1" u="sng">
                <a:solidFill>
                  <a:srgbClr val="FFFF00"/>
                </a:solidFill>
              </a:rPr>
              <a:t>화제물</a:t>
            </a:r>
            <a:r>
              <a:rPr lang="x-none" sz="2600">
                <a:solidFill>
                  <a:schemeClr val="bg1"/>
                </a:solidFill>
              </a:rPr>
              <a:t>은 그 사람이 자기 손으로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가져올지니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 b="1" smtClean="0">
                <a:solidFill>
                  <a:srgbClr val="FFFF00"/>
                </a:solidFill>
              </a:rPr>
              <a:t>곧 </a:t>
            </a:r>
            <a:r>
              <a:rPr lang="x-none" sz="2600" b="1">
                <a:solidFill>
                  <a:srgbClr val="FFFF00"/>
                </a:solidFill>
              </a:rPr>
              <a:t>그 제물의 기름과 가슴을 </a:t>
            </a:r>
            <a:r>
              <a:rPr lang="x-none" sz="2600">
                <a:solidFill>
                  <a:schemeClr val="bg1"/>
                </a:solidFill>
              </a:rPr>
              <a:t>가져올 </a:t>
            </a:r>
            <a:r>
              <a:rPr lang="x-none" sz="2600" smtClean="0">
                <a:solidFill>
                  <a:schemeClr val="bg1"/>
                </a:solidFill>
              </a:rPr>
              <a:t>것이요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제사장은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b="1" smtClean="0">
                <a:solidFill>
                  <a:srgbClr val="FFFF00"/>
                </a:solidFill>
              </a:rPr>
              <a:t>그 </a:t>
            </a:r>
            <a:r>
              <a:rPr lang="x-none" sz="2600" b="1">
                <a:solidFill>
                  <a:srgbClr val="FFFF00"/>
                </a:solidFill>
              </a:rPr>
              <a:t>가슴을 </a:t>
            </a:r>
            <a:r>
              <a:rPr lang="x-none" sz="2600" b="1" smtClean="0">
                <a:solidFill>
                  <a:srgbClr val="FFFF00"/>
                </a:solidFill>
              </a:rPr>
              <a:t>여호와 </a:t>
            </a:r>
            <a:r>
              <a:rPr lang="x-none" sz="2600" b="1">
                <a:solidFill>
                  <a:srgbClr val="FFFF00"/>
                </a:solidFill>
              </a:rPr>
              <a:t>앞에 흔들어 요제를 삼고</a:t>
            </a:r>
            <a:r>
              <a:rPr lang="x-none" sz="260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…….. </a:t>
            </a:r>
            <a:r>
              <a:rPr lang="en-US" sz="2800" b="1" dirty="0">
                <a:solidFill>
                  <a:srgbClr val="FF0000"/>
                </a:solidFill>
              </a:rPr>
              <a:t>35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이는 </a:t>
            </a:r>
            <a:r>
              <a:rPr lang="x-none" sz="2600" smtClean="0">
                <a:solidFill>
                  <a:schemeClr val="bg1"/>
                </a:solidFill>
              </a:rPr>
              <a:t>여호와의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b="1" u="sng" smtClean="0">
                <a:solidFill>
                  <a:srgbClr val="FFFF00"/>
                </a:solidFill>
              </a:rPr>
              <a:t>화제물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</a:rPr>
              <a:t>중에서 아론에게 돌릴 것과 그의 아들들에게 돌릴 </a:t>
            </a:r>
            <a:r>
              <a:rPr lang="x-none" sz="2600" smtClean="0">
                <a:solidFill>
                  <a:schemeClr val="bg1"/>
                </a:solidFill>
              </a:rPr>
              <a:t>것이니</a:t>
            </a:r>
            <a:r>
              <a:rPr lang="en-US" sz="2600" dirty="0" smtClean="0">
                <a:solidFill>
                  <a:schemeClr val="bg1"/>
                </a:solidFill>
              </a:rPr>
              <a:t>,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……. </a:t>
            </a:r>
            <a:endParaRPr lang="en-US" sz="26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개역개정</a:t>
            </a:r>
            <a:r>
              <a:rPr lang="en-US" altLang="ko-KR" sz="2400" b="1" dirty="0">
                <a:solidFill>
                  <a:schemeClr val="bg1"/>
                </a:solidFill>
              </a:rPr>
              <a:t>) </a:t>
            </a:r>
            <a:r>
              <a:rPr lang="ko-KR" altLang="en-US" sz="2600" b="1" dirty="0">
                <a:solidFill>
                  <a:srgbClr val="FF0000"/>
                </a:solidFill>
              </a:rPr>
              <a:t>레위기 </a:t>
            </a:r>
            <a:r>
              <a:rPr lang="en-US" sz="2600" b="1" dirty="0" smtClean="0">
                <a:solidFill>
                  <a:srgbClr val="FF0000"/>
                </a:solidFill>
              </a:rPr>
              <a:t>24:5-9</a:t>
            </a:r>
            <a:r>
              <a:rPr lang="en-US" sz="2600" dirty="0" smtClean="0">
                <a:solidFill>
                  <a:schemeClr val="bg1"/>
                </a:solidFill>
              </a:rPr>
              <a:t>.   5 </a:t>
            </a:r>
            <a:r>
              <a:rPr lang="ko-KR" altLang="en-US" sz="2600" dirty="0">
                <a:solidFill>
                  <a:schemeClr val="bg1"/>
                </a:solidFill>
              </a:rPr>
              <a:t>너는 고운 가루를 가져다가 떡 열두 개를 굽되 각 덩이를 십분의 이로 </a:t>
            </a:r>
            <a:r>
              <a:rPr lang="ko-KR" altLang="en-US" sz="2600" dirty="0" smtClean="0">
                <a:solidFill>
                  <a:schemeClr val="bg1"/>
                </a:solidFill>
              </a:rPr>
              <a:t>하여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 </a:t>
            </a:r>
            <a:r>
              <a:rPr lang="en-US" sz="2600" dirty="0" smtClean="0">
                <a:solidFill>
                  <a:schemeClr val="bg1"/>
                </a:solidFill>
              </a:rPr>
              <a:t>6 </a:t>
            </a:r>
            <a:r>
              <a:rPr lang="ko-KR" altLang="en-US" sz="2600" dirty="0">
                <a:solidFill>
                  <a:schemeClr val="bg1"/>
                </a:solidFill>
              </a:rPr>
              <a:t>여호와 앞 순결한 상 위에 두 줄로 한 줄에 여섯씩 </a:t>
            </a:r>
            <a:r>
              <a:rPr lang="ko-KR" altLang="en-US" sz="2600" dirty="0" smtClean="0">
                <a:solidFill>
                  <a:schemeClr val="bg1"/>
                </a:solidFill>
              </a:rPr>
              <a:t>진설하고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7 </a:t>
            </a:r>
            <a:r>
              <a:rPr lang="ko-KR" altLang="en-US" sz="2600" dirty="0">
                <a:solidFill>
                  <a:schemeClr val="bg1"/>
                </a:solidFill>
              </a:rPr>
              <a:t>너는 또 정결한 유향을 그 각 줄 위에 두어 기념물로 여호와께 </a:t>
            </a:r>
            <a:r>
              <a:rPr lang="ko-KR" altLang="en-US" sz="2600" b="1" dirty="0">
                <a:solidFill>
                  <a:srgbClr val="FFFF00"/>
                </a:solidFill>
              </a:rPr>
              <a:t>화제 </a:t>
            </a:r>
            <a:r>
              <a:rPr lang="ko-KR" altLang="en-US" sz="2600" dirty="0" smtClean="0">
                <a:solidFill>
                  <a:schemeClr val="bg1"/>
                </a:solidFill>
              </a:rPr>
              <a:t>를 </a:t>
            </a:r>
            <a:r>
              <a:rPr lang="ko-KR" altLang="en-US" sz="2600" dirty="0">
                <a:solidFill>
                  <a:schemeClr val="bg1"/>
                </a:solidFill>
              </a:rPr>
              <a:t>삼을 </a:t>
            </a:r>
            <a:r>
              <a:rPr lang="ko-KR" altLang="en-US" sz="2600" dirty="0" smtClean="0">
                <a:solidFill>
                  <a:schemeClr val="bg1"/>
                </a:solidFill>
              </a:rPr>
              <a:t>것이며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8 </a:t>
            </a:r>
            <a:r>
              <a:rPr lang="ko-KR" altLang="en-US" sz="2600" dirty="0">
                <a:solidFill>
                  <a:schemeClr val="bg1"/>
                </a:solidFill>
              </a:rPr>
              <a:t>안식일마다 이 떡을 여호와 앞에 항상 진설할지니 이는 이스라엘 자손을 위한 것이요 영원한 </a:t>
            </a:r>
            <a:r>
              <a:rPr lang="ko-KR" altLang="en-US" sz="2600" dirty="0" smtClean="0">
                <a:solidFill>
                  <a:schemeClr val="bg1"/>
                </a:solidFill>
              </a:rPr>
              <a:t>언약이니라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9 </a:t>
            </a:r>
            <a:r>
              <a:rPr lang="ko-KR" altLang="en-US" sz="2600" dirty="0">
                <a:solidFill>
                  <a:schemeClr val="bg1"/>
                </a:solidFill>
              </a:rPr>
              <a:t>이 떡은 아론과 그의 자손에게 돌리고 그들은 그것을 거룩한 곳에서 먹을지니 이는 여호와의 </a:t>
            </a:r>
            <a:r>
              <a:rPr lang="ko-KR" altLang="en-US" sz="2600" b="1" dirty="0">
                <a:solidFill>
                  <a:srgbClr val="FFFF00"/>
                </a:solidFill>
              </a:rPr>
              <a:t>화제</a:t>
            </a:r>
            <a:r>
              <a:rPr lang="ko-KR" altLang="en-US" sz="2600" dirty="0">
                <a:solidFill>
                  <a:schemeClr val="bg1"/>
                </a:solidFill>
              </a:rPr>
              <a:t> 중 그에게 돌리는 것으로서 지극히 거룩함이니라 이는 영원한 </a:t>
            </a:r>
            <a:r>
              <a:rPr lang="ko-KR" altLang="en-US" sz="2600" dirty="0" smtClean="0">
                <a:solidFill>
                  <a:schemeClr val="bg1"/>
                </a:solidFill>
              </a:rPr>
              <a:t>규례니라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개역개정</a:t>
            </a:r>
            <a:r>
              <a:rPr lang="en-US" altLang="ko-KR" sz="2400" b="1" dirty="0">
                <a:solidFill>
                  <a:schemeClr val="bg1"/>
                </a:solidFill>
              </a:rPr>
              <a:t>)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민수기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15</a:t>
            </a:r>
            <a:r>
              <a:rPr lang="en-US" sz="2600" b="1" dirty="0" smtClean="0">
                <a:solidFill>
                  <a:srgbClr val="FF0000"/>
                </a:solidFill>
              </a:rPr>
              <a:t>:10</a:t>
            </a:r>
            <a:r>
              <a:rPr lang="en-US" sz="2600" dirty="0" smtClean="0">
                <a:solidFill>
                  <a:schemeClr val="bg1"/>
                </a:solidFill>
              </a:rPr>
              <a:t>.  </a:t>
            </a:r>
            <a:r>
              <a:rPr lang="ko-KR" altLang="en-US" sz="2600" dirty="0" smtClean="0">
                <a:solidFill>
                  <a:schemeClr val="bg1"/>
                </a:solidFill>
              </a:rPr>
              <a:t>전제로 </a:t>
            </a:r>
            <a:r>
              <a:rPr lang="ko-KR" altLang="en-US" sz="2600" dirty="0">
                <a:solidFill>
                  <a:schemeClr val="bg1"/>
                </a:solidFill>
              </a:rPr>
              <a:t>포도주 반 힌을 드려 여호와 앞에 향기로운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화제</a:t>
            </a:r>
            <a:r>
              <a:rPr lang="ko-KR" altLang="en-US" sz="2600" dirty="0" smtClean="0">
                <a:solidFill>
                  <a:schemeClr val="bg1"/>
                </a:solidFill>
              </a:rPr>
              <a:t>를 </a:t>
            </a:r>
            <a:r>
              <a:rPr lang="ko-KR" altLang="en-US" sz="2600" dirty="0">
                <a:solidFill>
                  <a:schemeClr val="bg1"/>
                </a:solidFill>
              </a:rPr>
              <a:t>삼을 </a:t>
            </a:r>
            <a:r>
              <a:rPr lang="ko-KR" altLang="en-US" sz="2600" dirty="0" smtClean="0">
                <a:solidFill>
                  <a:schemeClr val="bg1"/>
                </a:solidFill>
              </a:rPr>
              <a:t>지니라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83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12188825" cy="684289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1000" b="1" baseline="30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000" b="1" baseline="30000" dirty="0">
                <a:solidFill>
                  <a:schemeClr val="bg1"/>
                </a:solidFill>
                <a:latin typeface="+mn-ea"/>
              </a:rPr>
              <a:t> </a:t>
            </a:r>
            <a:endParaRPr lang="en-US" sz="1000" b="1" dirty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히브리어 대구법을 통해 밝혀보는 </a:t>
            </a:r>
            <a:r>
              <a:rPr lang="he-IL" sz="3200" dirty="0" smtClean="0">
                <a:solidFill>
                  <a:srgbClr val="FFFF00"/>
                </a:solidFill>
              </a:rPr>
              <a:t>אִשֶּׁה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(</a:t>
            </a:r>
            <a:r>
              <a:rPr lang="en-US" sz="3200" b="1" i="1" dirty="0" err="1" smtClean="0">
                <a:solidFill>
                  <a:srgbClr val="FFFF00"/>
                </a:solidFill>
              </a:rPr>
              <a:t>ishe</a:t>
            </a:r>
            <a:r>
              <a:rPr lang="en-US" sz="32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의  뜻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9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-Leviticus 3:11</a:t>
            </a:r>
            <a:r>
              <a:rPr lang="en-US" sz="2600" b="1" dirty="0" smtClean="0">
                <a:solidFill>
                  <a:schemeClr val="bg1"/>
                </a:solidFill>
              </a:rPr>
              <a:t>. </a:t>
            </a:r>
            <a:r>
              <a:rPr lang="he-IL" sz="2600" dirty="0" smtClean="0">
                <a:solidFill>
                  <a:schemeClr val="bg1"/>
                </a:solidFill>
              </a:rPr>
              <a:t>‎</a:t>
            </a:r>
            <a:r>
              <a:rPr lang="en-US" sz="2600" dirty="0" smtClean="0">
                <a:solidFill>
                  <a:schemeClr val="bg1"/>
                </a:solidFill>
              </a:rPr>
              <a:t>   </a:t>
            </a:r>
            <a:r>
              <a:rPr lang="ko-KR" altLang="en-US" sz="2600" dirty="0" smtClean="0">
                <a:solidFill>
                  <a:schemeClr val="bg1"/>
                </a:solidFill>
              </a:rPr>
              <a:t>제사장은 </a:t>
            </a:r>
            <a:r>
              <a:rPr lang="ko-KR" altLang="en-US" sz="2600" dirty="0">
                <a:solidFill>
                  <a:schemeClr val="bg1"/>
                </a:solidFill>
              </a:rPr>
              <a:t>그것을 제단 위에서 </a:t>
            </a:r>
            <a:r>
              <a:rPr lang="ko-KR" altLang="en-US" sz="2600" dirty="0" smtClean="0">
                <a:solidFill>
                  <a:schemeClr val="bg1"/>
                </a:solidFill>
              </a:rPr>
              <a:t>불사를지니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이는 </a:t>
            </a:r>
            <a:r>
              <a:rPr lang="ko-KR" altLang="en-US" sz="2600" b="1" dirty="0">
                <a:solidFill>
                  <a:srgbClr val="FFFF00"/>
                </a:solidFill>
              </a:rPr>
              <a:t>화제</a:t>
            </a:r>
            <a:r>
              <a:rPr lang="ko-KR" altLang="en-US" sz="2600" dirty="0">
                <a:solidFill>
                  <a:schemeClr val="bg1"/>
                </a:solidFill>
              </a:rPr>
              <a:t>로 여호와께 드리는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음식</a:t>
            </a:r>
            <a:r>
              <a:rPr lang="ko-KR" altLang="en-US" sz="2600" dirty="0" smtClean="0">
                <a:solidFill>
                  <a:schemeClr val="bg1"/>
                </a:solidFill>
              </a:rPr>
              <a:t>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(</a:t>
            </a:r>
            <a:r>
              <a:rPr lang="he-IL" sz="2800" dirty="0">
                <a:solidFill>
                  <a:srgbClr val="FFFF00"/>
                </a:solidFill>
              </a:rPr>
              <a:t>לֶ֥חֶם אִשֶּׁ֖ה </a:t>
            </a:r>
            <a:r>
              <a:rPr lang="he-IL" sz="2800" dirty="0">
                <a:solidFill>
                  <a:schemeClr val="bg1"/>
                </a:solidFill>
              </a:rPr>
              <a:t>לַיהוָֽה</a:t>
            </a:r>
            <a:r>
              <a:rPr lang="en-US" altLang="ko-KR" sz="2600" dirty="0" smtClean="0">
                <a:solidFill>
                  <a:schemeClr val="bg1"/>
                </a:solidFill>
              </a:rPr>
              <a:t> ……)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-Leviticus 3:16</a:t>
            </a:r>
            <a:r>
              <a:rPr lang="en-US" sz="2600" b="1" dirty="0" smtClean="0">
                <a:solidFill>
                  <a:schemeClr val="bg1"/>
                </a:solidFill>
              </a:rPr>
              <a:t>.  </a:t>
            </a:r>
            <a:r>
              <a:rPr lang="he-IL" sz="2600" b="1" dirty="0" smtClean="0">
                <a:solidFill>
                  <a:schemeClr val="bg1"/>
                </a:solidFill>
              </a:rPr>
              <a:t>‎</a:t>
            </a:r>
            <a:r>
              <a:rPr lang="x-none" sz="2600" smtClean="0">
                <a:solidFill>
                  <a:schemeClr val="bg1"/>
                </a:solidFill>
              </a:rPr>
              <a:t>제사장은 </a:t>
            </a:r>
            <a:r>
              <a:rPr lang="x-none" sz="2600">
                <a:solidFill>
                  <a:schemeClr val="bg1"/>
                </a:solidFill>
              </a:rPr>
              <a:t>그것을 제단 위에서 불사를지니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x-none" sz="2600" smtClean="0">
                <a:solidFill>
                  <a:schemeClr val="bg1"/>
                </a:solidFill>
              </a:rPr>
              <a:t>이는 </a:t>
            </a:r>
            <a:r>
              <a:rPr lang="ko-KR" altLang="en-US" sz="2600" b="1">
                <a:solidFill>
                  <a:srgbClr val="FFFF00"/>
                </a:solidFill>
              </a:rPr>
              <a:t>화제</a:t>
            </a:r>
            <a:r>
              <a:rPr lang="x-none" sz="2600" smtClean="0">
                <a:solidFill>
                  <a:schemeClr val="bg1"/>
                </a:solidFill>
              </a:rPr>
              <a:t>로 </a:t>
            </a:r>
            <a:r>
              <a:rPr lang="x-none" sz="2600">
                <a:solidFill>
                  <a:schemeClr val="bg1"/>
                </a:solidFill>
              </a:rPr>
              <a:t>드리는 </a:t>
            </a:r>
            <a:r>
              <a:rPr lang="ko-KR" altLang="en-US" sz="2600" b="1">
                <a:solidFill>
                  <a:srgbClr val="FFFF00"/>
                </a:solidFill>
              </a:rPr>
              <a:t>음식</a:t>
            </a:r>
            <a:r>
              <a:rPr lang="x-none" sz="2600" smtClean="0">
                <a:solidFill>
                  <a:schemeClr val="bg1"/>
                </a:solidFill>
              </a:rPr>
              <a:t>이요 </a:t>
            </a:r>
            <a:r>
              <a:rPr lang="x-none" sz="2600">
                <a:solidFill>
                  <a:schemeClr val="bg1"/>
                </a:solidFill>
              </a:rPr>
              <a:t>향기로운 냄새라 모든 기름은 여호와의 것이니라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he-IL" sz="2800" dirty="0">
                <a:solidFill>
                  <a:srgbClr val="FFFF00"/>
                </a:solidFill>
              </a:rPr>
              <a:t>לֶ֤חֶם אִשֶּׁה֙ </a:t>
            </a:r>
            <a:r>
              <a:rPr lang="he-IL" sz="2800" dirty="0">
                <a:solidFill>
                  <a:schemeClr val="bg1"/>
                </a:solidFill>
              </a:rPr>
              <a:t>לְרֵ֣יחַ נִיחֹ֔חַ כָּל־חֵ֖לֶב </a:t>
            </a:r>
            <a:r>
              <a:rPr lang="he-IL" sz="2800" dirty="0" smtClean="0">
                <a:solidFill>
                  <a:schemeClr val="bg1"/>
                </a:solidFill>
              </a:rPr>
              <a:t>לַיהוָֽה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…..)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0000"/>
                </a:solidFill>
              </a:rPr>
              <a:t>      -Leviticus </a:t>
            </a:r>
            <a:r>
              <a:rPr lang="en-US" sz="2500" dirty="0" smtClean="0">
                <a:solidFill>
                  <a:srgbClr val="FF0000"/>
                </a:solidFill>
              </a:rPr>
              <a:t>21:6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그들의 하나님께 대하여 거룩하고 그들의 하나님의 이름을 욕되게 하지 말 것이며 그들은 여호와의 </a:t>
            </a:r>
            <a:r>
              <a:rPr lang="ko-KR" altLang="en-US" sz="2500" b="1" dirty="0">
                <a:solidFill>
                  <a:srgbClr val="FFFF00"/>
                </a:solidFill>
              </a:rPr>
              <a:t>화제</a:t>
            </a:r>
            <a:r>
              <a:rPr lang="ko-KR" altLang="en-US" sz="2500" dirty="0" smtClean="0">
                <a:solidFill>
                  <a:schemeClr val="bg1"/>
                </a:solidFill>
              </a:rPr>
              <a:t>곧 </a:t>
            </a:r>
            <a:r>
              <a:rPr lang="ko-KR" altLang="en-US" sz="2500" dirty="0">
                <a:solidFill>
                  <a:schemeClr val="bg1"/>
                </a:solidFill>
              </a:rPr>
              <a:t>그들의 하나님의 </a:t>
            </a:r>
            <a:r>
              <a:rPr lang="ko-KR" altLang="en-US" sz="2500" b="1" dirty="0">
                <a:solidFill>
                  <a:srgbClr val="FFFF00"/>
                </a:solidFill>
              </a:rPr>
              <a:t>음식</a:t>
            </a:r>
            <a:r>
              <a:rPr lang="ko-KR" altLang="en-US" sz="2500" dirty="0" smtClean="0">
                <a:solidFill>
                  <a:schemeClr val="bg1"/>
                </a:solidFill>
              </a:rPr>
              <a:t>을 </a:t>
            </a:r>
            <a:r>
              <a:rPr lang="ko-KR" altLang="en-US" sz="2500" dirty="0">
                <a:solidFill>
                  <a:schemeClr val="bg1"/>
                </a:solidFill>
              </a:rPr>
              <a:t>드리는 자인즉 거룩할 </a:t>
            </a:r>
            <a:r>
              <a:rPr lang="ko-KR" altLang="en-US" sz="2500" dirty="0" smtClean="0">
                <a:solidFill>
                  <a:schemeClr val="bg1"/>
                </a:solidFill>
              </a:rPr>
              <a:t>것이라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 </a:t>
            </a:r>
            <a:r>
              <a:rPr lang="en-US" altLang="ko-KR" sz="2500" dirty="0" smtClean="0">
                <a:solidFill>
                  <a:schemeClr val="bg1"/>
                </a:solidFill>
              </a:rPr>
              <a:t>/ </a:t>
            </a:r>
            <a:r>
              <a:rPr lang="en-US" sz="2500" b="1" dirty="0">
                <a:solidFill>
                  <a:srgbClr val="FF0000"/>
                </a:solidFill>
              </a:rPr>
              <a:t>-Leviticus </a:t>
            </a:r>
            <a:r>
              <a:rPr lang="en-US" sz="2500" dirty="0" smtClean="0">
                <a:solidFill>
                  <a:srgbClr val="FF0000"/>
                </a:solidFill>
              </a:rPr>
              <a:t>21:21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제사장 아론의 자손 중에 흠이 있는 자는 나와 여호와께 </a:t>
            </a:r>
            <a:r>
              <a:rPr lang="ko-KR" altLang="en-US" sz="2500" b="1" dirty="0">
                <a:solidFill>
                  <a:srgbClr val="FFFF00"/>
                </a:solidFill>
              </a:rPr>
              <a:t>화제</a:t>
            </a:r>
            <a:r>
              <a:rPr lang="ko-KR" altLang="en-US" sz="2500" dirty="0" smtClean="0">
                <a:solidFill>
                  <a:schemeClr val="bg1"/>
                </a:solidFill>
              </a:rPr>
              <a:t>를 </a:t>
            </a:r>
            <a:r>
              <a:rPr lang="ko-KR" altLang="en-US" sz="2500" dirty="0">
                <a:solidFill>
                  <a:schemeClr val="bg1"/>
                </a:solidFill>
              </a:rPr>
              <a:t>드리지 못할지니 그는 흠이 있은즉 나와서 그의 하나님께 </a:t>
            </a:r>
            <a:r>
              <a:rPr lang="ko-KR" altLang="en-US" sz="2500" b="1" dirty="0">
                <a:solidFill>
                  <a:srgbClr val="FFFF00"/>
                </a:solidFill>
              </a:rPr>
              <a:t>음식</a:t>
            </a:r>
            <a:r>
              <a:rPr lang="ko-KR" altLang="en-US" sz="2500" dirty="0" smtClean="0">
                <a:solidFill>
                  <a:schemeClr val="bg1"/>
                </a:solidFill>
              </a:rPr>
              <a:t>을 </a:t>
            </a:r>
            <a:r>
              <a:rPr lang="ko-KR" altLang="en-US" sz="2500" dirty="0">
                <a:solidFill>
                  <a:schemeClr val="bg1"/>
                </a:solidFill>
              </a:rPr>
              <a:t>드리지 </a:t>
            </a:r>
            <a:r>
              <a:rPr lang="ko-KR" altLang="en-US" sz="2500" dirty="0" smtClean="0">
                <a:solidFill>
                  <a:schemeClr val="bg1"/>
                </a:solidFill>
              </a:rPr>
              <a:t>못하느니라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   </a:t>
            </a:r>
            <a:r>
              <a:rPr lang="en-US" altLang="ko-KR" sz="2500" dirty="0" smtClean="0">
                <a:solidFill>
                  <a:schemeClr val="bg1"/>
                </a:solidFill>
              </a:rPr>
              <a:t>/  </a:t>
            </a:r>
            <a:r>
              <a:rPr lang="en-US" sz="2500" b="1" dirty="0" smtClean="0">
                <a:solidFill>
                  <a:srgbClr val="FF0000"/>
                </a:solidFill>
              </a:rPr>
              <a:t> -Numbers </a:t>
            </a:r>
            <a:r>
              <a:rPr lang="en-US" sz="2500" dirty="0" smtClean="0">
                <a:solidFill>
                  <a:srgbClr val="FF0000"/>
                </a:solidFill>
              </a:rPr>
              <a:t>28:2</a:t>
            </a:r>
            <a:r>
              <a:rPr lang="en-US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>
                <a:solidFill>
                  <a:schemeClr val="bg1"/>
                </a:solidFill>
              </a:rPr>
              <a:t>이스라엘 자손에게 명령하여 그들에게 이르라 내 헌물</a:t>
            </a:r>
            <a:r>
              <a:rPr lang="en-US" sz="2500" dirty="0">
                <a:solidFill>
                  <a:schemeClr val="bg1"/>
                </a:solidFill>
              </a:rPr>
              <a:t>, </a:t>
            </a:r>
            <a:r>
              <a:rPr lang="ko-KR" altLang="en-US" sz="2500" dirty="0">
                <a:solidFill>
                  <a:schemeClr val="bg1"/>
                </a:solidFill>
              </a:rPr>
              <a:t>내 </a:t>
            </a:r>
            <a:r>
              <a:rPr lang="ko-KR" altLang="en-US" sz="2500" b="1" dirty="0">
                <a:solidFill>
                  <a:srgbClr val="FFFF00"/>
                </a:solidFill>
              </a:rPr>
              <a:t>음식</a:t>
            </a:r>
            <a:r>
              <a:rPr lang="ko-KR" altLang="en-US" sz="2500" dirty="0" smtClean="0">
                <a:solidFill>
                  <a:schemeClr val="bg1"/>
                </a:solidFill>
              </a:rPr>
              <a:t>인 </a:t>
            </a:r>
            <a:r>
              <a:rPr lang="ko-KR" altLang="en-US" sz="2500" b="1" dirty="0" smtClean="0">
                <a:solidFill>
                  <a:srgbClr val="FFFF00"/>
                </a:solidFill>
              </a:rPr>
              <a:t>화제물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내 향기로운 것은 너희가 그 정한 시기에 삼가 내게 </a:t>
            </a:r>
            <a:r>
              <a:rPr lang="ko-KR" altLang="en-US" sz="2500" dirty="0" smtClean="0">
                <a:solidFill>
                  <a:schemeClr val="bg1"/>
                </a:solidFill>
              </a:rPr>
              <a:t>바칠지니라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500" dirty="0">
                <a:solidFill>
                  <a:schemeClr val="bg1"/>
                </a:solidFill>
              </a:rPr>
              <a:t>*The Hebrew word </a:t>
            </a:r>
            <a:r>
              <a:rPr lang="en-US" sz="2500" dirty="0" smtClean="0">
                <a:solidFill>
                  <a:srgbClr val="FFFF00"/>
                </a:solidFill>
              </a:rPr>
              <a:t>‘</a:t>
            </a:r>
            <a:r>
              <a:rPr lang="en-US" sz="2500" i="1" dirty="0" err="1" smtClean="0">
                <a:solidFill>
                  <a:srgbClr val="FFFF00"/>
                </a:solidFill>
              </a:rPr>
              <a:t>lechem</a:t>
            </a:r>
            <a:r>
              <a:rPr lang="en-US" sz="2500" dirty="0" smtClean="0">
                <a:solidFill>
                  <a:srgbClr val="FFFF00"/>
                </a:solidFill>
              </a:rPr>
              <a:t>’ (</a:t>
            </a:r>
            <a:r>
              <a:rPr lang="he-IL" sz="2500" dirty="0" smtClean="0">
                <a:solidFill>
                  <a:srgbClr val="FFFF00"/>
                </a:solidFill>
              </a:rPr>
              <a:t>לֶחֶם</a:t>
            </a:r>
            <a:r>
              <a:rPr lang="en-US" sz="2500" dirty="0" smtClean="0">
                <a:solidFill>
                  <a:srgbClr val="FFFF00"/>
                </a:solidFill>
              </a:rPr>
              <a:t>)</a:t>
            </a:r>
            <a:r>
              <a:rPr lang="en-US" sz="2500" dirty="0" smtClean="0">
                <a:solidFill>
                  <a:schemeClr val="bg1"/>
                </a:solidFill>
              </a:rPr>
              <a:t>, which means ‘bread, food’, is used as a synonym with the </a:t>
            </a:r>
            <a:r>
              <a:rPr lang="en-US" sz="2500" dirty="0">
                <a:solidFill>
                  <a:schemeClr val="bg1"/>
                </a:solidFill>
              </a:rPr>
              <a:t>Hebrew </a:t>
            </a:r>
            <a:r>
              <a:rPr lang="en-US" sz="2500" dirty="0" smtClean="0">
                <a:solidFill>
                  <a:schemeClr val="bg1"/>
                </a:solidFill>
              </a:rPr>
              <a:t>‘</a:t>
            </a:r>
            <a:r>
              <a:rPr lang="en-US" sz="2500" i="1" dirty="0" err="1">
                <a:solidFill>
                  <a:schemeClr val="bg1"/>
                </a:solidFill>
              </a:rPr>
              <a:t>ishe</a:t>
            </a:r>
            <a:r>
              <a:rPr lang="en-US" sz="2500" dirty="0">
                <a:solidFill>
                  <a:schemeClr val="bg1"/>
                </a:solidFill>
              </a:rPr>
              <a:t>’ (</a:t>
            </a:r>
            <a:r>
              <a:rPr lang="he-IL" sz="2500" dirty="0">
                <a:solidFill>
                  <a:schemeClr val="bg1"/>
                </a:solidFill>
              </a:rPr>
              <a:t>אִשֶּׁה</a:t>
            </a:r>
            <a:r>
              <a:rPr lang="en-US" sz="2500" dirty="0">
                <a:solidFill>
                  <a:schemeClr val="bg1"/>
                </a:solidFill>
              </a:rPr>
              <a:t>) </a:t>
            </a:r>
            <a:r>
              <a:rPr lang="en-US" sz="2500" dirty="0" smtClean="0">
                <a:solidFill>
                  <a:schemeClr val="bg1"/>
                </a:solidFill>
              </a:rPr>
              <a:t>in all these passages.</a:t>
            </a: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  <a:p>
            <a:endParaRPr lang="en-US" sz="900" b="1" dirty="0">
              <a:solidFill>
                <a:schemeClr val="bg1"/>
              </a:solidFill>
              <a:latin typeface="+mn-ea"/>
            </a:endParaRPr>
          </a:p>
          <a:p>
            <a:endParaRPr lang="en-US" sz="900" b="1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64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516</Words>
  <Application>Microsoft Office PowerPoint</Application>
  <PresentationFormat>Custom</PresentationFormat>
  <Paragraphs>183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334</cp:revision>
  <dcterms:created xsi:type="dcterms:W3CDTF">2020-03-18T13:47:21Z</dcterms:created>
  <dcterms:modified xsi:type="dcterms:W3CDTF">2021-01-23T19:28:31Z</dcterms:modified>
</cp:coreProperties>
</file>