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623" r:id="rId2"/>
    <p:sldId id="624" r:id="rId3"/>
    <p:sldId id="625" r:id="rId4"/>
    <p:sldId id="627" r:id="rId5"/>
    <p:sldId id="630" r:id="rId6"/>
    <p:sldId id="631" r:id="rId7"/>
    <p:sldId id="632" r:id="rId8"/>
    <p:sldId id="633" r:id="rId9"/>
    <p:sldId id="563" r:id="rId10"/>
    <p:sldId id="484" r:id="rId11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304800"/>
            <a:ext cx="8458200" cy="39703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7200" b="1" dirty="0" smtClean="0">
                <a:solidFill>
                  <a:schemeClr val="bg1"/>
                </a:solidFill>
              </a:rPr>
              <a:t>예수의 죽음과 부활</a:t>
            </a:r>
            <a:endParaRPr lang="en-US" altLang="ko-KR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4400" b="1" dirty="0" smtClean="0">
                <a:solidFill>
                  <a:srgbClr val="002060"/>
                </a:solidFill>
              </a:rPr>
              <a:t>-</a:t>
            </a:r>
            <a:r>
              <a:rPr lang="ko-KR" altLang="en-US" sz="4400" b="1" dirty="0" smtClean="0">
                <a:solidFill>
                  <a:srgbClr val="002060"/>
                </a:solidFill>
              </a:rPr>
              <a:t>인류를 위한 청사진</a:t>
            </a:r>
            <a:r>
              <a:rPr lang="en-US" altLang="ko-KR" sz="4400" b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고린도전서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15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altLang="ko-KR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Jesus’ Death &amp; Resurrection</a:t>
            </a:r>
          </a:p>
          <a:p>
            <a:pPr algn="ctr"/>
            <a:r>
              <a:rPr lang="en-US" altLang="ko-KR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Blue Print for Humanity-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613" y="4525006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082013" y="5743545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/>
          <p:nvPr/>
        </p:nvSpPr>
        <p:spPr>
          <a:xfrm>
            <a:off x="2417711" y="104776"/>
            <a:ext cx="6077843" cy="738664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FFFF00"/>
                </a:solidFill>
                <a:latin typeface="Bwhebb" pitchFamily="2" charset="0"/>
              </a:rPr>
              <a:t>~</a:t>
            </a:r>
            <a:r>
              <a:rPr lang="en-US" sz="4200" dirty="0" err="1" smtClean="0">
                <a:solidFill>
                  <a:srgbClr val="FFFF00"/>
                </a:solidFill>
                <a:latin typeface="Bwhebb" pitchFamily="2" charset="0"/>
              </a:rPr>
              <a:t>Alv'w</a:t>
            </a:r>
            <a:r>
              <a:rPr lang="en-US" sz="4200" dirty="0" smtClean="0">
                <a:solidFill>
                  <a:srgbClr val="FFFF00"/>
                </a:solidFill>
                <a:latin typeface="Bwhebb" pitchFamily="2" charset="0"/>
              </a:rPr>
              <a:t>&gt; ~</a:t>
            </a:r>
            <a:r>
              <a:rPr lang="en-US" sz="4200" dirty="0" err="1" smtClean="0">
                <a:solidFill>
                  <a:srgbClr val="FFFF00"/>
                </a:solidFill>
                <a:latin typeface="Bwhebb" pitchFamily="2" charset="0"/>
              </a:rPr>
              <a:t>k,l</a:t>
            </a:r>
            <a:r>
              <a:rPr lang="en-US" sz="4200" dirty="0" smtClean="0">
                <a:solidFill>
                  <a:srgbClr val="FFFF00"/>
                </a:solidFill>
                <a:latin typeface="Bwhebb" pitchFamily="2" charset="0"/>
              </a:rPr>
              <a:t>' </a:t>
            </a:r>
            <a:r>
              <a:rPr lang="en-US" sz="4200" dirty="0" err="1" smtClean="0">
                <a:solidFill>
                  <a:srgbClr val="FFFF00"/>
                </a:solidFill>
                <a:latin typeface="Bwhebb" pitchFamily="2" charset="0"/>
              </a:rPr>
              <a:t>ds,x</a:t>
            </a:r>
            <a:r>
              <a:rPr lang="en-US" sz="4200" dirty="0" smtClean="0">
                <a:solidFill>
                  <a:srgbClr val="FFFF00"/>
                </a:solidFill>
                <a:latin typeface="Bwhebb" pitchFamily="2" charset="0"/>
              </a:rPr>
              <a:t>,</a:t>
            </a:r>
            <a:r>
              <a:rPr lang="es-ES_tradnl" sz="4200" b="1" dirty="0" smtClean="0">
                <a:solidFill>
                  <a:srgbClr val="FFFF00"/>
                </a:solidFill>
                <a:latin typeface="Bwhebb" pitchFamily="2" charset="0"/>
              </a:rPr>
              <a:t> </a:t>
            </a:r>
            <a:r>
              <a:rPr lang="es-ES_tradnl" sz="2800" b="1" dirty="0" smtClean="0">
                <a:solidFill>
                  <a:srgbClr val="FFFF00"/>
                </a:solidFill>
              </a:rPr>
              <a:t>/ </a:t>
            </a:r>
            <a:r>
              <a:rPr lang="es-ES_tradnl" sz="3000" b="1" dirty="0" err="1" smtClean="0">
                <a:solidFill>
                  <a:srgbClr val="FFFF00"/>
                </a:solidFill>
              </a:rPr>
              <a:t>Romans</a:t>
            </a:r>
            <a:r>
              <a:rPr lang="es-ES_tradnl" sz="3000" b="1" dirty="0" smtClean="0">
                <a:solidFill>
                  <a:srgbClr val="FFFF00"/>
                </a:solidFill>
              </a:rPr>
              <a:t> 1:7b</a:t>
            </a:r>
            <a:endParaRPr lang="zh-CN" altLang="en-US" sz="3000" dirty="0">
              <a:solidFill>
                <a:srgbClr val="FFFF00"/>
              </a:solidFill>
            </a:endParaRPr>
          </a:p>
        </p:txBody>
      </p:sp>
      <p:sp>
        <p:nvSpPr>
          <p:cNvPr id="7171" name="文本框 24"/>
          <p:cNvSpPr txBox="1"/>
          <p:nvPr/>
        </p:nvSpPr>
        <p:spPr>
          <a:xfrm>
            <a:off x="7462563" y="1855059"/>
            <a:ext cx="14426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/>
              <a:t>t</a:t>
            </a:r>
            <a:r>
              <a:rPr lang="en-US" altLang="zh-CN" sz="2400" b="1" dirty="0" smtClean="0">
                <a:latin typeface="Arial" panose="020B0604020202020204" pitchFamily="34" charset="0"/>
              </a:rPr>
              <a:t>o you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2" name="文本框 25"/>
          <p:cNvSpPr txBox="1"/>
          <p:nvPr/>
        </p:nvSpPr>
        <p:spPr>
          <a:xfrm>
            <a:off x="4235796" y="1856349"/>
            <a:ext cx="10805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from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3" name="文本框 26"/>
          <p:cNvSpPr txBox="1"/>
          <p:nvPr/>
        </p:nvSpPr>
        <p:spPr>
          <a:xfrm>
            <a:off x="270843" y="1885049"/>
            <a:ext cx="18651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our Father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4" name="文本框 25"/>
          <p:cNvSpPr txBox="1"/>
          <p:nvPr/>
        </p:nvSpPr>
        <p:spPr>
          <a:xfrm>
            <a:off x="5603475" y="1856349"/>
            <a:ext cx="1786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and peace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5" name="文本框 22"/>
          <p:cNvSpPr txBox="1"/>
          <p:nvPr/>
        </p:nvSpPr>
        <p:spPr>
          <a:xfrm>
            <a:off x="6526460" y="3105101"/>
            <a:ext cx="20651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and the Lord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6" name="文本框 22"/>
          <p:cNvSpPr txBox="1"/>
          <p:nvPr/>
        </p:nvSpPr>
        <p:spPr>
          <a:xfrm>
            <a:off x="2033939" y="3105100"/>
            <a:ext cx="206178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the Messiah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7" name="文本框 22"/>
          <p:cNvSpPr txBox="1"/>
          <p:nvPr/>
        </p:nvSpPr>
        <p:spPr>
          <a:xfrm>
            <a:off x="4667033" y="3105101"/>
            <a:ext cx="139591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Jesus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7178" name="图片 1"/>
          <p:cNvPicPr>
            <a:picLocks noChangeAspect="1"/>
          </p:cNvPicPr>
          <p:nvPr/>
        </p:nvPicPr>
        <p:blipFill>
          <a:blip r:embed="rId2"/>
          <a:srcRect l="73041" r="14648"/>
          <a:stretch>
            <a:fillRect/>
          </a:stretch>
        </p:blipFill>
        <p:spPr>
          <a:xfrm>
            <a:off x="7586275" y="1142147"/>
            <a:ext cx="1237927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2"/>
          <p:cNvPicPr>
            <a:picLocks noChangeAspect="1"/>
          </p:cNvPicPr>
          <p:nvPr/>
        </p:nvPicPr>
        <p:blipFill>
          <a:blip r:embed="rId2"/>
          <a:srcRect l="53717" r="28607"/>
          <a:stretch>
            <a:fillRect/>
          </a:stretch>
        </p:blipFill>
        <p:spPr>
          <a:xfrm>
            <a:off x="5603475" y="1138447"/>
            <a:ext cx="1779652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3"/>
          <p:cNvPicPr>
            <a:picLocks noChangeAspect="1"/>
          </p:cNvPicPr>
          <p:nvPr/>
        </p:nvPicPr>
        <p:blipFill>
          <a:blip r:embed="rId2"/>
          <a:srcRect l="39236" r="47679"/>
          <a:stretch>
            <a:fillRect/>
          </a:stretch>
        </p:blipFill>
        <p:spPr>
          <a:xfrm>
            <a:off x="4158167" y="1131793"/>
            <a:ext cx="1316224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4"/>
          <p:cNvPicPr>
            <a:picLocks noChangeAspect="1"/>
          </p:cNvPicPr>
          <p:nvPr/>
        </p:nvPicPr>
        <p:blipFill>
          <a:blip r:embed="rId2"/>
          <a:srcRect l="18684" r="63278"/>
          <a:stretch>
            <a:fillRect/>
          </a:stretch>
        </p:blipFill>
        <p:spPr>
          <a:xfrm>
            <a:off x="2157017" y="1128093"/>
            <a:ext cx="1815627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5"/>
          <p:cNvPicPr>
            <a:picLocks noChangeAspect="1"/>
          </p:cNvPicPr>
          <p:nvPr/>
        </p:nvPicPr>
        <p:blipFill>
          <a:blip r:embed="rId2"/>
          <a:srcRect r="84082"/>
          <a:stretch>
            <a:fillRect/>
          </a:stretch>
        </p:blipFill>
        <p:spPr>
          <a:xfrm>
            <a:off x="243353" y="1102734"/>
            <a:ext cx="1604016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6"/>
          <p:cNvPicPr>
            <a:picLocks noChangeAspect="1"/>
          </p:cNvPicPr>
          <p:nvPr/>
        </p:nvPicPr>
        <p:blipFill>
          <a:blip r:embed="rId2"/>
          <a:srcRect l="87698"/>
          <a:stretch>
            <a:fillRect/>
          </a:stretch>
        </p:blipFill>
        <p:spPr>
          <a:xfrm>
            <a:off x="8922784" y="1142147"/>
            <a:ext cx="1240044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图片 8"/>
          <p:cNvPicPr>
            <a:picLocks noChangeAspect="1"/>
          </p:cNvPicPr>
          <p:nvPr/>
        </p:nvPicPr>
        <p:blipFill>
          <a:blip r:embed="rId3"/>
          <a:srcRect l="37813" r="37444"/>
          <a:stretch>
            <a:fillRect/>
          </a:stretch>
        </p:blipFill>
        <p:spPr>
          <a:xfrm>
            <a:off x="4592247" y="2439362"/>
            <a:ext cx="14707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图片 9"/>
          <p:cNvPicPr>
            <a:picLocks noChangeAspect="1"/>
          </p:cNvPicPr>
          <p:nvPr/>
        </p:nvPicPr>
        <p:blipFill>
          <a:blip r:embed="rId3"/>
          <a:srcRect l="64679"/>
          <a:stretch>
            <a:fillRect/>
          </a:stretch>
        </p:blipFill>
        <p:spPr>
          <a:xfrm>
            <a:off x="6492414" y="2446261"/>
            <a:ext cx="2099187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图片 10"/>
          <p:cNvPicPr>
            <a:picLocks noChangeAspect="1"/>
          </p:cNvPicPr>
          <p:nvPr/>
        </p:nvPicPr>
        <p:blipFill>
          <a:blip r:embed="rId3"/>
          <a:srcRect r="64891"/>
          <a:stretch>
            <a:fillRect/>
          </a:stretch>
        </p:blipFill>
        <p:spPr>
          <a:xfrm>
            <a:off x="1898508" y="2420888"/>
            <a:ext cx="2086490" cy="68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9" name="文本框 24"/>
          <p:cNvSpPr txBox="1"/>
          <p:nvPr/>
        </p:nvSpPr>
        <p:spPr>
          <a:xfrm>
            <a:off x="8922784" y="1855059"/>
            <a:ext cx="12986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Grace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90" name="文本框 26"/>
          <p:cNvSpPr txBox="1"/>
          <p:nvPr/>
        </p:nvSpPr>
        <p:spPr>
          <a:xfrm>
            <a:off x="2417711" y="1886339"/>
            <a:ext cx="129735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God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412" y="3733800"/>
            <a:ext cx="10515600" cy="15081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Khesed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lakhem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ve</a:t>
            </a:r>
            <a:r>
              <a:rPr lang="en-US" sz="4000" dirty="0" smtClean="0">
                <a:solidFill>
                  <a:srgbClr val="FFFF00"/>
                </a:solidFill>
              </a:rPr>
              <a:t>-Shalom me-et </a:t>
            </a:r>
            <a:r>
              <a:rPr lang="en-US" sz="4000" dirty="0" err="1" smtClean="0">
                <a:solidFill>
                  <a:srgbClr val="FFFF00"/>
                </a:solidFill>
              </a:rPr>
              <a:t>Elohim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Avinu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Ve</a:t>
            </a:r>
            <a:r>
              <a:rPr lang="en-US" sz="4000" dirty="0" smtClean="0">
                <a:solidFill>
                  <a:srgbClr val="FFFF00"/>
                </a:solidFill>
              </a:rPr>
              <a:t>-ha-</a:t>
            </a:r>
            <a:r>
              <a:rPr lang="en-US" sz="4000" dirty="0" err="1" smtClean="0">
                <a:solidFill>
                  <a:srgbClr val="FFFF00"/>
                </a:solidFill>
              </a:rPr>
              <a:t>Adon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Yeshua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haMashiakh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2382" y="104776"/>
            <a:ext cx="1941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히브리어 찬양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1522413" y="5334000"/>
            <a:ext cx="9296400" cy="95410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로마서</a:t>
            </a:r>
            <a:r>
              <a:rPr lang="es-ES_tradnl" sz="2800" b="1" dirty="0" smtClean="0">
                <a:solidFill>
                  <a:srgbClr val="FFFF00"/>
                </a:solidFill>
              </a:rPr>
              <a:t> 1:7. </a:t>
            </a:r>
            <a:r>
              <a:rPr lang="ko-KR" altLang="en-US" sz="2800" dirty="0">
                <a:solidFill>
                  <a:schemeClr val="bg1"/>
                </a:solidFill>
              </a:rPr>
              <a:t>하나님 우리 아버지와 주 예수 그리스도로 좇아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</a:rPr>
              <a:t>         </a:t>
            </a:r>
            <a:r>
              <a:rPr lang="ko-KR" altLang="en-US" sz="2800" dirty="0" smtClean="0">
                <a:solidFill>
                  <a:schemeClr val="bg1"/>
                </a:solidFill>
              </a:rPr>
              <a:t>은혜와 </a:t>
            </a:r>
            <a:r>
              <a:rPr lang="ko-KR" altLang="en-US" sz="2800" dirty="0">
                <a:solidFill>
                  <a:schemeClr val="bg1"/>
                </a:solidFill>
              </a:rPr>
              <a:t>평강이 있기를 원하노라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4940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첫 사람 아담과 마지막 아담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고전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15:42-47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42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ko-KR" altLang="en-US" sz="2800" smtClean="0">
                <a:solidFill>
                  <a:schemeClr val="bg1"/>
                </a:solidFill>
              </a:rPr>
              <a:t>죽은 </a:t>
            </a:r>
            <a:r>
              <a:rPr lang="ko-KR" altLang="en-US" sz="2800" dirty="0">
                <a:solidFill>
                  <a:schemeClr val="bg1"/>
                </a:solidFill>
              </a:rPr>
              <a:t>자의 부활도 그와 같으니 </a:t>
            </a:r>
            <a:r>
              <a:rPr lang="ko-KR" altLang="en-US" sz="2800">
                <a:solidFill>
                  <a:schemeClr val="bg1"/>
                </a:solidFill>
              </a:rPr>
              <a:t>썩을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것으로 </a:t>
            </a:r>
            <a:r>
              <a:rPr lang="ko-KR" altLang="en-US" sz="2800" dirty="0">
                <a:solidFill>
                  <a:schemeClr val="bg1"/>
                </a:solidFill>
              </a:rPr>
              <a:t>심고 썩지 아니할 것으로 다시 </a:t>
            </a:r>
            <a:r>
              <a:rPr lang="ko-KR" altLang="en-US" sz="2800" dirty="0" smtClean="0">
                <a:solidFill>
                  <a:schemeClr val="bg1"/>
                </a:solidFill>
              </a:rPr>
              <a:t>살아나며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43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욕된 </a:t>
            </a:r>
            <a:r>
              <a:rPr lang="ko-KR" altLang="en-US" sz="2800" dirty="0" smtClean="0">
                <a:solidFill>
                  <a:schemeClr val="bg1"/>
                </a:solidFill>
              </a:rPr>
              <a:t>것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으로 </a:t>
            </a:r>
            <a:r>
              <a:rPr lang="ko-KR" altLang="en-US" sz="2800" dirty="0">
                <a:solidFill>
                  <a:schemeClr val="bg1"/>
                </a:solidFill>
              </a:rPr>
              <a:t>심고 영광스러운 것으로 다시 살아나며 약한 것으로 심고 강한 것으로 다시 </a:t>
            </a:r>
            <a:r>
              <a:rPr lang="ko-KR" altLang="en-US" sz="2800" dirty="0" smtClean="0">
                <a:solidFill>
                  <a:schemeClr val="bg1"/>
                </a:solidFill>
              </a:rPr>
              <a:t>살아나며</a:t>
            </a:r>
            <a:r>
              <a:rPr lang="en-US" altLang="ko-KR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44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>
                <a:solidFill>
                  <a:srgbClr val="FFFF00"/>
                </a:solidFill>
              </a:rPr>
              <a:t>육의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ψυχικόν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</a:rPr>
              <a:t>몸으로 </a:t>
            </a:r>
            <a:r>
              <a:rPr lang="ko-KR" altLang="en-US" sz="2800" dirty="0">
                <a:solidFill>
                  <a:schemeClr val="bg1"/>
                </a:solidFill>
              </a:rPr>
              <a:t>심고 </a:t>
            </a:r>
            <a:r>
              <a:rPr lang="ko-KR" altLang="en-US" sz="2800" b="1" dirty="0">
                <a:solidFill>
                  <a:srgbClr val="FFFF00"/>
                </a:solidFill>
              </a:rPr>
              <a:t>신령한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πνευματικόν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</a:rPr>
              <a:t>몸으로 </a:t>
            </a:r>
            <a:r>
              <a:rPr lang="ko-KR" altLang="en-US" sz="2800" dirty="0">
                <a:solidFill>
                  <a:schemeClr val="bg1"/>
                </a:solidFill>
              </a:rPr>
              <a:t>다시 살아나나니 </a:t>
            </a:r>
            <a:r>
              <a:rPr lang="ko-KR" altLang="en-US" sz="2800" b="1" dirty="0">
                <a:solidFill>
                  <a:srgbClr val="FFFF00"/>
                </a:solidFill>
              </a:rPr>
              <a:t>육의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ψυχικόν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</a:rPr>
              <a:t>몸이 </a:t>
            </a:r>
            <a:r>
              <a:rPr lang="ko-KR" altLang="en-US" sz="2800" dirty="0">
                <a:solidFill>
                  <a:schemeClr val="bg1"/>
                </a:solidFill>
              </a:rPr>
              <a:t>있은 즉 또 </a:t>
            </a:r>
            <a:r>
              <a:rPr lang="ko-KR" altLang="en-US" sz="2800" b="1" dirty="0">
                <a:solidFill>
                  <a:srgbClr val="FFFF00"/>
                </a:solidFill>
              </a:rPr>
              <a:t>영의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πνευματικόν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</a:rPr>
              <a:t>몸도 있느니라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45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기록된 바 </a:t>
            </a:r>
            <a:r>
              <a:rPr lang="ko-KR" altLang="en-US" sz="2800" b="1" dirty="0">
                <a:solidFill>
                  <a:srgbClr val="FF0000"/>
                </a:solidFill>
              </a:rPr>
              <a:t>첫 사람 아담</a:t>
            </a:r>
            <a:r>
              <a:rPr lang="ko-KR" altLang="en-US" sz="2800" dirty="0">
                <a:solidFill>
                  <a:schemeClr val="bg1"/>
                </a:solidFill>
              </a:rPr>
              <a:t>은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생령</a:t>
            </a:r>
            <a:r>
              <a:rPr lang="en-US" sz="2800" dirty="0">
                <a:solidFill>
                  <a:srgbClr val="FFFF00"/>
                </a:solidFill>
              </a:rPr>
              <a:t> (</a:t>
            </a:r>
            <a:r>
              <a:rPr lang="el-GR" sz="2800" dirty="0">
                <a:solidFill>
                  <a:srgbClr val="FFFF00"/>
                </a:solidFill>
              </a:rPr>
              <a:t>ψυχὴν ζῶσαν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</a:rPr>
              <a:t>이 </a:t>
            </a:r>
            <a:r>
              <a:rPr lang="ko-KR" altLang="en-US" sz="2800" dirty="0">
                <a:solidFill>
                  <a:schemeClr val="bg1"/>
                </a:solidFill>
              </a:rPr>
              <a:t>되었다 함과 같이 </a:t>
            </a:r>
            <a:r>
              <a:rPr lang="ko-KR" altLang="en-US" sz="2800" b="1" dirty="0">
                <a:solidFill>
                  <a:srgbClr val="FF0000"/>
                </a:solidFill>
              </a:rPr>
              <a:t>마지막 아담</a:t>
            </a:r>
            <a:r>
              <a:rPr lang="ko-KR" altLang="en-US" sz="2800" dirty="0">
                <a:solidFill>
                  <a:schemeClr val="bg1"/>
                </a:solidFill>
              </a:rPr>
              <a:t>은 </a:t>
            </a:r>
            <a:r>
              <a:rPr lang="ko-KR" altLang="en-US" sz="2800" b="1" dirty="0">
                <a:solidFill>
                  <a:srgbClr val="FFFF00"/>
                </a:solidFill>
              </a:rPr>
              <a:t>살려 주는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영</a:t>
            </a:r>
            <a:r>
              <a:rPr lang="en-US" sz="2800" dirty="0">
                <a:solidFill>
                  <a:srgbClr val="FFFF00"/>
                </a:solidFill>
              </a:rPr>
              <a:t> (</a:t>
            </a:r>
            <a:r>
              <a:rPr lang="el-GR" sz="2800" dirty="0">
                <a:solidFill>
                  <a:srgbClr val="FFFF00"/>
                </a:solidFill>
              </a:rPr>
              <a:t>πνεῦμα ζῳοποιοῦν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</a:rPr>
              <a:t>이 되었나니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46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그러나 먼저는 </a:t>
            </a:r>
            <a:r>
              <a:rPr lang="ko-KR" altLang="en-US" sz="2800" b="1" dirty="0">
                <a:solidFill>
                  <a:srgbClr val="FFFF00"/>
                </a:solidFill>
              </a:rPr>
              <a:t>신령한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사람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τὸ πνευματικόν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</a:rPr>
              <a:t>이 </a:t>
            </a:r>
            <a:r>
              <a:rPr lang="ko-KR" altLang="en-US" sz="2800" dirty="0">
                <a:solidFill>
                  <a:schemeClr val="bg1"/>
                </a:solidFill>
              </a:rPr>
              <a:t>아니요 </a:t>
            </a:r>
            <a:r>
              <a:rPr lang="ko-KR" altLang="en-US" sz="2800" b="1" dirty="0">
                <a:solidFill>
                  <a:srgbClr val="FFFF00"/>
                </a:solidFill>
              </a:rPr>
              <a:t>육의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사람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τὸ </a:t>
            </a:r>
            <a:r>
              <a:rPr lang="el-GR" sz="2800" dirty="0" smtClean="0">
                <a:solidFill>
                  <a:srgbClr val="FFFF00"/>
                </a:solidFill>
              </a:rPr>
              <a:t>ψυχικόν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</a:rPr>
              <a:t>이요 </a:t>
            </a:r>
            <a:r>
              <a:rPr lang="ko-KR" altLang="en-US" sz="2800" dirty="0">
                <a:solidFill>
                  <a:schemeClr val="bg1"/>
                </a:solidFill>
              </a:rPr>
              <a:t>그 다음에 </a:t>
            </a:r>
            <a:r>
              <a:rPr lang="ko-KR" altLang="en-US" sz="2800" b="1" dirty="0">
                <a:solidFill>
                  <a:srgbClr val="FFFF00"/>
                </a:solidFill>
              </a:rPr>
              <a:t>신령한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사람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</a:t>
            </a:r>
            <a:r>
              <a:rPr lang="el-GR" sz="2800" dirty="0">
                <a:solidFill>
                  <a:srgbClr val="FFFF00"/>
                </a:solidFill>
              </a:rPr>
              <a:t>τὸ </a:t>
            </a:r>
            <a:r>
              <a:rPr lang="el-GR" sz="2800" dirty="0" smtClean="0">
                <a:solidFill>
                  <a:srgbClr val="FFFF00"/>
                </a:solidFill>
              </a:rPr>
              <a:t>πνευματικόν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r>
              <a:rPr lang="ko-KR" altLang="en-US" sz="2800" dirty="0" smtClean="0">
                <a:solidFill>
                  <a:schemeClr val="bg1"/>
                </a:solidFill>
              </a:rPr>
              <a:t>이니라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47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b="1" dirty="0">
                <a:solidFill>
                  <a:srgbClr val="FF0000"/>
                </a:solidFill>
              </a:rPr>
              <a:t>첫 사람</a:t>
            </a:r>
            <a:r>
              <a:rPr lang="ko-KR" altLang="en-US" sz="2800" dirty="0">
                <a:solidFill>
                  <a:schemeClr val="bg1"/>
                </a:solidFill>
              </a:rPr>
              <a:t>은 땅에서 났으니 흙에 속한 자이거니와 </a:t>
            </a:r>
            <a:r>
              <a:rPr lang="ko-KR" altLang="en-US" sz="2800" b="1" dirty="0">
                <a:solidFill>
                  <a:srgbClr val="FF0000"/>
                </a:solidFill>
              </a:rPr>
              <a:t>둘째 사람</a:t>
            </a:r>
            <a:r>
              <a:rPr lang="ko-KR" altLang="en-US" sz="2800" dirty="0">
                <a:solidFill>
                  <a:schemeClr val="bg1"/>
                </a:solidFill>
              </a:rPr>
              <a:t>은 하늘에서 </a:t>
            </a:r>
            <a:r>
              <a:rPr lang="ko-KR" altLang="en-US" sz="2800" dirty="0" smtClean="0">
                <a:solidFill>
                  <a:schemeClr val="bg1"/>
                </a:solidFill>
              </a:rPr>
              <a:t>나셨느니라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45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dirty="0">
                <a:solidFill>
                  <a:srgbClr val="FFFF00"/>
                </a:solidFill>
              </a:rPr>
              <a:t>. </a:t>
            </a:r>
            <a:r>
              <a:rPr lang="ko-KR" altLang="en-US" sz="2000" b="1" dirty="0" smtClean="0">
                <a:solidFill>
                  <a:srgbClr val="FFFF00"/>
                </a:solidFill>
              </a:rPr>
              <a:t>생령</a:t>
            </a:r>
            <a:r>
              <a:rPr lang="en-US" sz="2000" b="1" dirty="0" smtClean="0">
                <a:solidFill>
                  <a:schemeClr val="bg1"/>
                </a:solidFill>
              </a:rPr>
              <a:t>  (</a:t>
            </a:r>
            <a:r>
              <a:rPr lang="en-US" sz="2000" dirty="0"/>
              <a:t>‎</a:t>
            </a:r>
            <a:r>
              <a:rPr lang="he-IL" sz="2800" dirty="0" smtClean="0">
                <a:solidFill>
                  <a:srgbClr val="FFFF00"/>
                </a:solidFill>
              </a:rPr>
              <a:t>עַנֹּתְךָ</a:t>
            </a:r>
            <a:r>
              <a:rPr lang="en-US" sz="2000" b="1" dirty="0" smtClean="0">
                <a:solidFill>
                  <a:schemeClr val="bg1"/>
                </a:solidFill>
              </a:rPr>
              <a:t>):   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400" b="1" dirty="0">
                <a:solidFill>
                  <a:srgbClr val="FFFF00"/>
                </a:solidFill>
              </a:rPr>
              <a:t>Genesis </a:t>
            </a:r>
            <a:r>
              <a:rPr lang="en-US" sz="2400" b="1" dirty="0" smtClean="0">
                <a:solidFill>
                  <a:srgbClr val="FFFF00"/>
                </a:solidFill>
              </a:rPr>
              <a:t>2:7</a:t>
            </a:r>
            <a:r>
              <a:rPr lang="en-US" altLang="ko-KR" sz="2400" dirty="0" smtClean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여호와 하나님이 흙으로 사람을 지으시고 생기를 그 코에 불어 넣으시니 사람이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생령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נֶפֶשׁ חַיָּה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r>
              <a:rPr lang="ko-KR" altLang="en-US" sz="2400" dirty="0" smtClean="0">
                <a:solidFill>
                  <a:schemeClr val="bg1"/>
                </a:solidFill>
              </a:rPr>
              <a:t>이 된지라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ChangeArrowheads="1"/>
          </p:cNvSpPr>
          <p:nvPr/>
        </p:nvSpPr>
        <p:spPr bwMode="auto">
          <a:xfrm>
            <a:off x="190500" y="228600"/>
            <a:ext cx="11887200" cy="630942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            </a:t>
            </a:r>
            <a:r>
              <a:rPr lang="en-US" sz="1600" b="1" i="1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</a:rPr>
              <a:t>                  </a:t>
            </a:r>
            <a:r>
              <a:rPr lang="en-US" sz="4000" b="1" i="1" dirty="0" err="1">
                <a:solidFill>
                  <a:srgbClr val="FFFF00"/>
                </a:solidFill>
              </a:rPr>
              <a:t>Moadim</a:t>
            </a:r>
            <a:r>
              <a:rPr lang="en-US" sz="4000" b="1" dirty="0">
                <a:solidFill>
                  <a:srgbClr val="FFFF00"/>
                </a:solidFill>
              </a:rPr>
              <a:t> = Appointed Times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                   </a:t>
            </a:r>
            <a:r>
              <a:rPr lang="en-US" sz="4000" b="1" dirty="0" smtClean="0">
                <a:solidFill>
                  <a:srgbClr val="FFFF00"/>
                </a:solidFill>
              </a:rPr>
              <a:t>(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절기 </a:t>
            </a:r>
            <a:r>
              <a:rPr lang="en-US" altLang="ko-KR" sz="4000" b="1" dirty="0" smtClean="0">
                <a:solidFill>
                  <a:srgbClr val="FFFF00"/>
                </a:solidFill>
              </a:rPr>
              <a:t>/ </a:t>
            </a:r>
            <a:r>
              <a:rPr lang="en-US" sz="4000" b="1" dirty="0" smtClean="0">
                <a:solidFill>
                  <a:srgbClr val="FFFF00"/>
                </a:solidFill>
              </a:rPr>
              <a:t>Feasts </a:t>
            </a:r>
            <a:r>
              <a:rPr lang="en-US" sz="4000" b="1" dirty="0">
                <a:solidFill>
                  <a:srgbClr val="FFFF00"/>
                </a:solidFill>
              </a:rPr>
              <a:t>of the Bible)</a:t>
            </a:r>
          </a:p>
          <a:p>
            <a:r>
              <a:rPr lang="en-US" sz="3600" dirty="0">
                <a:solidFill>
                  <a:schemeClr val="bg1"/>
                </a:solidFill>
              </a:rPr>
              <a:t>	</a:t>
            </a:r>
          </a:p>
          <a:p>
            <a:r>
              <a:rPr lang="en-US" sz="3600" dirty="0">
                <a:solidFill>
                  <a:schemeClr val="bg1"/>
                </a:solidFill>
              </a:rPr>
              <a:t>     Various Meanings of the Hebrew </a:t>
            </a:r>
            <a:r>
              <a:rPr lang="he-IL" sz="4800" dirty="0">
                <a:solidFill>
                  <a:srgbClr val="FFFF00"/>
                </a:solidFill>
              </a:rPr>
              <a:t>מוֹעֵד</a:t>
            </a:r>
            <a:r>
              <a:rPr lang="he-IL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b="1" i="1" dirty="0" err="1">
                <a:solidFill>
                  <a:schemeClr val="bg1"/>
                </a:solidFill>
              </a:rPr>
              <a:t>moed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</a:p>
          <a:p>
            <a:r>
              <a:rPr lang="en-US" sz="3600" dirty="0">
                <a:solidFill>
                  <a:schemeClr val="bg1"/>
                </a:solidFill>
              </a:rPr>
              <a:t> 1. </a:t>
            </a:r>
            <a:r>
              <a:rPr lang="ko-KR" altLang="en-US" sz="3600" dirty="0" smtClean="0">
                <a:solidFill>
                  <a:srgbClr val="FFFF00"/>
                </a:solidFill>
              </a:rPr>
              <a:t>만남의 장소 </a:t>
            </a:r>
            <a:r>
              <a:rPr lang="en-US" sz="3600" b="1" dirty="0" smtClean="0">
                <a:solidFill>
                  <a:schemeClr val="bg1"/>
                </a:solidFill>
              </a:rPr>
              <a:t>meeting-place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2. </a:t>
            </a:r>
            <a:r>
              <a:rPr lang="ko-KR" altLang="en-US" sz="3600" dirty="0" smtClean="0">
                <a:solidFill>
                  <a:srgbClr val="FFFF00"/>
                </a:solidFill>
              </a:rPr>
              <a:t>모임</a:t>
            </a:r>
            <a:r>
              <a:rPr lang="en-US" altLang="ko-KR" sz="3600" dirty="0" smtClean="0">
                <a:solidFill>
                  <a:srgbClr val="FFFF00"/>
                </a:solidFill>
              </a:rPr>
              <a:t>, </a:t>
            </a:r>
            <a:r>
              <a:rPr lang="ko-KR" altLang="en-US" sz="3600" dirty="0" smtClean="0">
                <a:solidFill>
                  <a:srgbClr val="FFFF00"/>
                </a:solidFill>
              </a:rPr>
              <a:t>집회 </a:t>
            </a:r>
            <a:r>
              <a:rPr lang="en-US" sz="3600" b="1" dirty="0" smtClean="0">
                <a:solidFill>
                  <a:schemeClr val="bg1"/>
                </a:solidFill>
              </a:rPr>
              <a:t>meeting</a:t>
            </a:r>
            <a:r>
              <a:rPr lang="en-US" sz="3600" b="1" dirty="0">
                <a:solidFill>
                  <a:schemeClr val="bg1"/>
                </a:solidFill>
              </a:rPr>
              <a:t>, assembly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3. </a:t>
            </a:r>
            <a:r>
              <a:rPr lang="ko-KR" altLang="en-US" sz="3600" dirty="0" smtClean="0">
                <a:solidFill>
                  <a:srgbClr val="FFFF00"/>
                </a:solidFill>
              </a:rPr>
              <a:t>정해진 시간</a:t>
            </a:r>
            <a:r>
              <a:rPr lang="en-US" altLang="ko-KR" sz="3600" dirty="0" smtClean="0">
                <a:solidFill>
                  <a:srgbClr val="FFFF00"/>
                </a:solidFill>
              </a:rPr>
              <a:t>, </a:t>
            </a:r>
            <a:r>
              <a:rPr lang="ko-KR" altLang="en-US" sz="3600" dirty="0" smtClean="0">
                <a:solidFill>
                  <a:srgbClr val="FFFF00"/>
                </a:solidFill>
              </a:rPr>
              <a:t>날짜  </a:t>
            </a:r>
            <a:r>
              <a:rPr lang="en-US" sz="3600" b="1" dirty="0" smtClean="0">
                <a:solidFill>
                  <a:schemeClr val="bg1"/>
                </a:solidFill>
              </a:rPr>
              <a:t>appointed </a:t>
            </a:r>
            <a:r>
              <a:rPr lang="en-US" sz="3600" b="1" dirty="0">
                <a:solidFill>
                  <a:schemeClr val="bg1"/>
                </a:solidFill>
              </a:rPr>
              <a:t>time, fixed day</a:t>
            </a:r>
            <a:r>
              <a:rPr lang="en-US" sz="3600" dirty="0">
                <a:solidFill>
                  <a:schemeClr val="bg1"/>
                </a:solidFill>
              </a:rPr>
              <a:t>; </a:t>
            </a:r>
            <a:r>
              <a:rPr lang="en-US" sz="3600" b="1" dirty="0">
                <a:solidFill>
                  <a:schemeClr val="bg1"/>
                </a:solidFill>
              </a:rPr>
              <a:t>space of time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chemeClr val="bg1"/>
                </a:solidFill>
              </a:rPr>
              <a:t>determined)</a:t>
            </a:r>
          </a:p>
          <a:p>
            <a:r>
              <a:rPr lang="en-US" sz="3600" dirty="0">
                <a:solidFill>
                  <a:schemeClr val="bg1"/>
                </a:solidFill>
              </a:rPr>
              <a:t> 4. </a:t>
            </a:r>
            <a:r>
              <a:rPr lang="ko-KR" altLang="en-US" sz="3600" dirty="0" smtClean="0">
                <a:solidFill>
                  <a:srgbClr val="FFFF00"/>
                </a:solidFill>
              </a:rPr>
              <a:t>절기</a:t>
            </a:r>
            <a:r>
              <a:rPr lang="en-US" altLang="ko-KR" sz="3600" dirty="0" smtClean="0">
                <a:solidFill>
                  <a:srgbClr val="FFFF00"/>
                </a:solidFill>
              </a:rPr>
              <a:t>, </a:t>
            </a:r>
            <a:r>
              <a:rPr lang="ko-KR" altLang="en-US" sz="3600" dirty="0" smtClean="0">
                <a:solidFill>
                  <a:srgbClr val="FFFF00"/>
                </a:solidFill>
              </a:rPr>
              <a:t>명절 </a:t>
            </a:r>
            <a:r>
              <a:rPr lang="en-US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time of) feast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ChangeArrowheads="1"/>
          </p:cNvSpPr>
          <p:nvPr/>
        </p:nvSpPr>
        <p:spPr bwMode="auto">
          <a:xfrm>
            <a:off x="29456" y="0"/>
            <a:ext cx="9144000" cy="221599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</a:rPr>
              <a:t>     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유월절 </a:t>
            </a:r>
            <a:r>
              <a:rPr lang="en-US" sz="3600" b="1" dirty="0" smtClean="0">
                <a:solidFill>
                  <a:srgbClr val="FFFF00"/>
                </a:solidFill>
              </a:rPr>
              <a:t>Passover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he-IL" sz="5400" dirty="0">
                <a:solidFill>
                  <a:srgbClr val="FFFF00"/>
                </a:solidFill>
              </a:rPr>
              <a:t>פֶּסַח</a:t>
            </a:r>
            <a:r>
              <a:rPr lang="en-US" sz="3200" dirty="0">
                <a:solidFill>
                  <a:srgbClr val="FFFF00"/>
                </a:solidFill>
              </a:rPr>
              <a:t> (</a:t>
            </a:r>
            <a:r>
              <a:rPr lang="en-US" sz="3600" dirty="0">
                <a:solidFill>
                  <a:srgbClr val="FFFF00"/>
                </a:solidFill>
              </a:rPr>
              <a:t>Pesach</a:t>
            </a:r>
            <a:r>
              <a:rPr lang="en-US" sz="3200" dirty="0">
                <a:solidFill>
                  <a:srgbClr val="FFFF00"/>
                </a:solidFill>
              </a:rPr>
              <a:t>)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무교</a:t>
            </a:r>
            <a:r>
              <a:rPr lang="ko-KR" altLang="en-US" sz="3200" b="1" dirty="0">
                <a:solidFill>
                  <a:srgbClr val="FFFF00"/>
                </a:solidFill>
              </a:rPr>
              <a:t>절</a:t>
            </a:r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*01-14 </a:t>
            </a:r>
            <a:r>
              <a:rPr lang="en-US" sz="2800" b="1" dirty="0">
                <a:solidFill>
                  <a:schemeClr val="bg1"/>
                </a:solidFill>
              </a:rPr>
              <a:t>(April 4, AD 30, Thursday)</a:t>
            </a:r>
            <a:r>
              <a:rPr lang="en-US" sz="2800" dirty="0">
                <a:solidFill>
                  <a:schemeClr val="bg1"/>
                </a:solidFill>
              </a:rPr>
              <a:t> the Last Supper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*01-14~15 (April 4~5, AD 30 night) </a:t>
            </a:r>
            <a:r>
              <a:rPr lang="en-US" sz="2800" dirty="0">
                <a:solidFill>
                  <a:schemeClr val="bg1"/>
                </a:solidFill>
              </a:rPr>
              <a:t>Jesus’ arrest and trial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*01-15 (</a:t>
            </a:r>
            <a:r>
              <a:rPr lang="en-US" sz="2800" b="1" dirty="0">
                <a:solidFill>
                  <a:srgbClr val="FFFF00"/>
                </a:solidFill>
              </a:rPr>
              <a:t>April 5, AD 30</a:t>
            </a:r>
            <a:r>
              <a:rPr lang="en-US" sz="2800" b="1" dirty="0">
                <a:solidFill>
                  <a:schemeClr val="bg1"/>
                </a:solidFill>
              </a:rPr>
              <a:t>, Friday)</a:t>
            </a:r>
            <a:r>
              <a:rPr lang="en-US" sz="2800" dirty="0">
                <a:solidFill>
                  <a:schemeClr val="bg1"/>
                </a:solidFill>
              </a:rPr>
              <a:t> Crucifixion &amp; </a:t>
            </a:r>
            <a:r>
              <a:rPr lang="en-US" sz="2800" dirty="0" smtClean="0">
                <a:solidFill>
                  <a:schemeClr val="bg1"/>
                </a:solidFill>
              </a:rPr>
              <a:t>Burial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 descr="Image result for biblical 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7" y="2285399"/>
            <a:ext cx="10576993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6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-3175" y="76200"/>
            <a:ext cx="12188825" cy="6740307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</a:rPr>
              <a:t>        </a:t>
            </a:r>
            <a:r>
              <a:rPr lang="en-US" sz="3200" b="1" u="sng" dirty="0">
                <a:solidFill>
                  <a:srgbClr val="FFFF00"/>
                </a:solidFill>
              </a:rPr>
              <a:t>the 1</a:t>
            </a:r>
            <a:r>
              <a:rPr lang="en-US" sz="3200" b="1" u="sng" baseline="30000" dirty="0">
                <a:solidFill>
                  <a:srgbClr val="FFFF00"/>
                </a:solidFill>
              </a:rPr>
              <a:t>st</a:t>
            </a:r>
            <a:r>
              <a:rPr lang="en-US" sz="3200" b="1" u="sng" dirty="0">
                <a:solidFill>
                  <a:srgbClr val="FFFF00"/>
                </a:solidFill>
              </a:rPr>
              <a:t> month (Nisan = </a:t>
            </a:r>
            <a:r>
              <a:rPr lang="en-US" sz="3200" b="1" u="sng" dirty="0" err="1">
                <a:solidFill>
                  <a:srgbClr val="FFFF00"/>
                </a:solidFill>
              </a:rPr>
              <a:t>Abib</a:t>
            </a:r>
            <a:r>
              <a:rPr lang="en-US" sz="3200" b="1" u="sng" dirty="0">
                <a:solidFill>
                  <a:srgbClr val="FFFF00"/>
                </a:solidFill>
              </a:rPr>
              <a:t>), the 10</a:t>
            </a:r>
            <a:r>
              <a:rPr lang="en-US" sz="3200" b="1" u="sng" baseline="30000" dirty="0">
                <a:solidFill>
                  <a:srgbClr val="FFFF00"/>
                </a:solidFill>
              </a:rPr>
              <a:t>th</a:t>
            </a:r>
            <a:r>
              <a:rPr lang="en-US" sz="3200" b="1" u="sng" dirty="0">
                <a:solidFill>
                  <a:srgbClr val="FFFF00"/>
                </a:solidFill>
              </a:rPr>
              <a:t> day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-1461 </a:t>
            </a:r>
            <a:r>
              <a:rPr lang="en-US" sz="2800" b="1" dirty="0" smtClean="0">
                <a:solidFill>
                  <a:srgbClr val="FFFF00"/>
                </a:solidFill>
              </a:rPr>
              <a:t>BC. </a:t>
            </a:r>
            <a:r>
              <a:rPr lang="en-US" sz="2800" b="1" dirty="0">
                <a:solidFill>
                  <a:srgbClr val="FFFF00"/>
                </a:solidFill>
              </a:rPr>
              <a:t>Exodus 12:3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NIV </a:t>
            </a:r>
            <a:r>
              <a:rPr lang="en-US" sz="2800" dirty="0">
                <a:solidFill>
                  <a:schemeClr val="bg1"/>
                </a:solidFill>
              </a:rPr>
              <a:t>Tell the whole community of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Israel that on </a:t>
            </a:r>
            <a:r>
              <a:rPr lang="en-US" sz="2800" b="1" u="sng" dirty="0">
                <a:solidFill>
                  <a:schemeClr val="bg1"/>
                </a:solidFill>
              </a:rPr>
              <a:t>the tenth day of this month</a:t>
            </a:r>
            <a:r>
              <a:rPr lang="en-US" sz="2800" dirty="0">
                <a:solidFill>
                  <a:schemeClr val="bg1"/>
                </a:solidFill>
              </a:rPr>
              <a:t> each man is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to take a lamb for his family, one for each household. </a:t>
            </a:r>
          </a:p>
          <a:p>
            <a:r>
              <a:rPr lang="ko-KR" altLang="en-US" sz="2800" dirty="0">
                <a:solidFill>
                  <a:srgbClr val="FFFF00"/>
                </a:solidFill>
              </a:rPr>
              <a:t>출</a:t>
            </a:r>
            <a:r>
              <a:rPr lang="en-US" sz="2800" dirty="0">
                <a:solidFill>
                  <a:srgbClr val="FFFF00"/>
                </a:solidFill>
              </a:rPr>
              <a:t>12:3 </a:t>
            </a:r>
            <a:r>
              <a:rPr lang="ko-KR" altLang="en-US" sz="2800" dirty="0">
                <a:solidFill>
                  <a:schemeClr val="bg1"/>
                </a:solidFill>
              </a:rPr>
              <a:t>너희는 이스라엘 온 회중에게 말하여 이르라 </a:t>
            </a:r>
            <a:r>
              <a:rPr lang="ko-KR" altLang="en-US" sz="2800" b="1" dirty="0">
                <a:solidFill>
                  <a:srgbClr val="FFFF00"/>
                </a:solidFill>
              </a:rPr>
              <a:t>이 달 열흘에 </a:t>
            </a:r>
            <a:r>
              <a:rPr lang="ko-KR" altLang="en-US" sz="2800" dirty="0">
                <a:solidFill>
                  <a:schemeClr val="bg1"/>
                </a:solidFill>
              </a:rPr>
              <a:t>너희 각자가 어린 양을 잡을지니 각 가족대로 그 식구를 위하여 어린 양을 </a:t>
            </a:r>
            <a:r>
              <a:rPr lang="ko-KR" altLang="en-US" sz="2800" dirty="0" smtClean="0">
                <a:solidFill>
                  <a:schemeClr val="bg1"/>
                </a:solidFill>
              </a:rPr>
              <a:t>취하되</a:t>
            </a:r>
            <a:r>
              <a:rPr lang="en-US" altLang="zh-TW" sz="2800" dirty="0" smtClean="0">
                <a:solidFill>
                  <a:schemeClr val="bg1"/>
                </a:solidFill>
              </a:rPr>
              <a:t>.</a:t>
            </a:r>
            <a:endParaRPr lang="en-US" altLang="zh-TW" sz="1200" dirty="0">
              <a:solidFill>
                <a:schemeClr val="bg1"/>
              </a:solidFill>
            </a:endParaRPr>
          </a:p>
          <a:p>
            <a:endParaRPr lang="zh-TW" altLang="en-US" sz="12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-1421 </a:t>
            </a:r>
            <a:r>
              <a:rPr lang="en-US" sz="2800" b="1" dirty="0" smtClean="0">
                <a:solidFill>
                  <a:srgbClr val="FFFF00"/>
                </a:solidFill>
              </a:rPr>
              <a:t>BC. </a:t>
            </a:r>
            <a:r>
              <a:rPr lang="en-US" sz="2800" b="1" dirty="0">
                <a:solidFill>
                  <a:schemeClr val="bg1"/>
                </a:solidFill>
              </a:rPr>
              <a:t>Joshua crosses the Jordan with the people of Israel.</a:t>
            </a:r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endParaRPr lang="en-US" sz="2800" baseline="30000" dirty="0" smtClean="0">
              <a:solidFill>
                <a:schemeClr val="bg1"/>
              </a:solidFill>
            </a:endParaRPr>
          </a:p>
          <a:p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Joshua 4:19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NIV </a:t>
            </a:r>
            <a:r>
              <a:rPr lang="en-US" sz="2800" b="1" u="sng" dirty="0">
                <a:solidFill>
                  <a:schemeClr val="bg1"/>
                </a:solidFill>
              </a:rPr>
              <a:t>On the 10</a:t>
            </a:r>
            <a:r>
              <a:rPr lang="en-US" sz="2800" b="1" u="sng" baseline="30000" dirty="0">
                <a:solidFill>
                  <a:schemeClr val="bg1"/>
                </a:solidFill>
              </a:rPr>
              <a:t>th</a:t>
            </a:r>
            <a:r>
              <a:rPr lang="en-US" sz="2800" b="1" u="sng" dirty="0">
                <a:solidFill>
                  <a:schemeClr val="bg1"/>
                </a:solidFill>
              </a:rPr>
              <a:t> day of the 1</a:t>
            </a:r>
            <a:r>
              <a:rPr lang="en-US" sz="2800" b="1" u="sng" baseline="30000" dirty="0">
                <a:solidFill>
                  <a:schemeClr val="bg1"/>
                </a:solidFill>
              </a:rPr>
              <a:t>st</a:t>
            </a:r>
            <a:r>
              <a:rPr lang="en-US" sz="2800" b="1" u="sng" dirty="0">
                <a:solidFill>
                  <a:schemeClr val="bg1"/>
                </a:solidFill>
              </a:rPr>
              <a:t> month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the people went up from the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Jordan and camped at </a:t>
            </a:r>
            <a:r>
              <a:rPr lang="en-US" sz="2800" dirty="0" err="1">
                <a:solidFill>
                  <a:schemeClr val="bg1"/>
                </a:solidFill>
              </a:rPr>
              <a:t>Gilgal</a:t>
            </a:r>
            <a:r>
              <a:rPr lang="en-US" sz="2800" dirty="0">
                <a:solidFill>
                  <a:schemeClr val="bg1"/>
                </a:solidFill>
              </a:rPr>
              <a:t> on the eastern border of Jericho. </a:t>
            </a:r>
          </a:p>
          <a:p>
            <a:r>
              <a:rPr lang="ko-KR" altLang="en-US" sz="2800" b="1" dirty="0" smtClean="0">
                <a:solidFill>
                  <a:srgbClr val="FFFF00"/>
                </a:solidFill>
              </a:rPr>
              <a:t>첫째 </a:t>
            </a:r>
            <a:r>
              <a:rPr lang="ko-KR" altLang="en-US" sz="2800" b="1" dirty="0">
                <a:solidFill>
                  <a:srgbClr val="FFFF00"/>
                </a:solidFill>
              </a:rPr>
              <a:t>달 십일에 </a:t>
            </a:r>
            <a:r>
              <a:rPr lang="ko-KR" altLang="en-US" sz="2800" dirty="0">
                <a:solidFill>
                  <a:schemeClr val="bg1"/>
                </a:solidFill>
              </a:rPr>
              <a:t>백성이 요단에서 올라와 여리고 동쪽 경계 길갈에 진 </a:t>
            </a:r>
            <a:r>
              <a:rPr lang="ko-KR" altLang="en-US" sz="2800" dirty="0" smtClean="0">
                <a:solidFill>
                  <a:schemeClr val="bg1"/>
                </a:solidFill>
              </a:rPr>
              <a:t>치매</a:t>
            </a:r>
            <a:r>
              <a:rPr lang="en-US" altLang="zh-TW" sz="28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-30 </a:t>
            </a:r>
            <a:r>
              <a:rPr lang="en-US" sz="2800" b="1" dirty="0" smtClean="0">
                <a:solidFill>
                  <a:srgbClr val="FFFF00"/>
                </a:solidFill>
              </a:rPr>
              <a:t>AD. </a:t>
            </a:r>
            <a:r>
              <a:rPr lang="en-US" sz="2800" b="1" dirty="0">
                <a:solidFill>
                  <a:srgbClr val="FFFF00"/>
                </a:solidFill>
              </a:rPr>
              <a:t>(Nisan 10 = March 31, Sunday) </a:t>
            </a:r>
            <a:r>
              <a:rPr lang="en-US" sz="2800" b="1" dirty="0">
                <a:solidFill>
                  <a:schemeClr val="bg1"/>
                </a:solidFill>
              </a:rPr>
              <a:t>*so-called Palm Sunday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Jesus’ Triumphal Entry to Jerusalem (Matthew 21:1-11;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Mark 11:1-10; Luke 19:29-44; John 12:12-19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143227" y="76200"/>
            <a:ext cx="11944350" cy="658641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                    </a:t>
            </a:r>
            <a:r>
              <a:rPr lang="en-US" sz="3200" b="1" dirty="0" smtClean="0">
                <a:solidFill>
                  <a:srgbClr val="FFFF00"/>
                </a:solidFill>
              </a:rPr>
              <a:t>     </a:t>
            </a:r>
            <a:r>
              <a:rPr lang="en-US" sz="3200" b="1" dirty="0">
                <a:solidFill>
                  <a:srgbClr val="FFFF00"/>
                </a:solidFill>
              </a:rPr>
              <a:t>Exodus on 1/15 (1461 BC)</a:t>
            </a:r>
            <a:endParaRPr lang="en-US" sz="1000" b="1" dirty="0">
              <a:solidFill>
                <a:srgbClr val="FFFF00"/>
              </a:solidFill>
            </a:endParaRP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-</a:t>
            </a:r>
            <a:r>
              <a:rPr lang="en-US" sz="2800" b="1" dirty="0">
                <a:solidFill>
                  <a:srgbClr val="FFFF00"/>
                </a:solidFill>
              </a:rPr>
              <a:t>Numbers 33:3.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</a:rPr>
              <a:t>그들이 </a:t>
            </a:r>
            <a:r>
              <a:rPr lang="ko-KR" altLang="en-US" sz="2800" b="1" dirty="0">
                <a:solidFill>
                  <a:srgbClr val="FFFF00"/>
                </a:solidFill>
              </a:rPr>
              <a:t>첫째 달 열다섯째 날에 </a:t>
            </a:r>
            <a:r>
              <a:rPr lang="ko-KR" altLang="en-US" sz="2800" dirty="0">
                <a:solidFill>
                  <a:schemeClr val="bg1"/>
                </a:solidFill>
              </a:rPr>
              <a:t>라암셋을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떠났으니 </a:t>
            </a:r>
            <a:r>
              <a:rPr lang="ko-KR" altLang="en-US" sz="2800" dirty="0">
                <a:solidFill>
                  <a:schemeClr val="bg1"/>
                </a:solidFill>
              </a:rPr>
              <a:t>곧 유월절 다음 날이라 이스라엘 자손이 애굽 모든 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</a:rPr>
              <a:t>사람의 </a:t>
            </a:r>
            <a:r>
              <a:rPr lang="ko-KR" altLang="en-US" sz="2800" dirty="0">
                <a:solidFill>
                  <a:schemeClr val="bg1"/>
                </a:solidFill>
              </a:rPr>
              <a:t>목전에서 큰 권능으로 </a:t>
            </a:r>
            <a:r>
              <a:rPr lang="ko-KR" altLang="en-US" sz="2800" dirty="0" smtClean="0">
                <a:solidFill>
                  <a:schemeClr val="bg1"/>
                </a:solidFill>
              </a:rPr>
              <a:t>나왔으니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r>
              <a:rPr lang="ko-KR" alt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NIV </a:t>
            </a:r>
            <a:r>
              <a:rPr lang="en-US" sz="2800" dirty="0">
                <a:solidFill>
                  <a:schemeClr val="bg1"/>
                </a:solidFill>
              </a:rPr>
              <a:t>The Israelites set out from </a:t>
            </a:r>
            <a:r>
              <a:rPr lang="en-US" sz="2800" dirty="0" err="1">
                <a:solidFill>
                  <a:schemeClr val="bg1"/>
                </a:solidFill>
              </a:rPr>
              <a:t>Rameses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on the fifteenth day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of the first month</a:t>
            </a:r>
            <a:r>
              <a:rPr lang="en-US" sz="2800" dirty="0">
                <a:solidFill>
                  <a:schemeClr val="bg1"/>
                </a:solidFill>
              </a:rPr>
              <a:t>, the day after the Passover. They marched out defiantly in full view of all the Egyptians.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              </a:t>
            </a:r>
            <a:r>
              <a:rPr lang="en-US" sz="3200" b="1" dirty="0" smtClean="0">
                <a:solidFill>
                  <a:srgbClr val="FFFF00"/>
                </a:solidFill>
              </a:rPr>
              <a:t>      </a:t>
            </a:r>
            <a:r>
              <a:rPr lang="en-US" sz="3200" b="1" dirty="0">
                <a:solidFill>
                  <a:srgbClr val="FFFF00"/>
                </a:solidFill>
              </a:rPr>
              <a:t>Exodus (Departure) of Jesus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l-GR" sz="3200" b="1" dirty="0">
                <a:solidFill>
                  <a:srgbClr val="FFFF00"/>
                </a:solidFill>
              </a:rPr>
              <a:t>ἔξοδος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endParaRPr lang="en-US" sz="10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-</a:t>
            </a:r>
            <a:r>
              <a:rPr lang="en-US" sz="2800" b="1" dirty="0">
                <a:solidFill>
                  <a:srgbClr val="FFFF00"/>
                </a:solidFill>
              </a:rPr>
              <a:t>Luke 9:30-31. </a:t>
            </a:r>
            <a:r>
              <a:rPr lang="en-US" sz="2800" dirty="0">
                <a:solidFill>
                  <a:srgbClr val="FFFF00"/>
                </a:solidFill>
              </a:rPr>
              <a:t>30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문득 두 사람이 예수와 함께 말하니 이는 모세와 </a:t>
            </a:r>
            <a:r>
              <a:rPr lang="ko-KR" altLang="en-US" sz="2800" dirty="0" smtClean="0">
                <a:solidFill>
                  <a:schemeClr val="bg1"/>
                </a:solidFill>
              </a:rPr>
              <a:t>엘리야라</a:t>
            </a:r>
            <a:r>
              <a:rPr lang="en-US" altLang="ko-KR" sz="2800" dirty="0" smtClean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rgbClr val="FFFF00"/>
                </a:solidFill>
              </a:rPr>
              <a:t>31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o-KR" altLang="en-US" sz="2800" dirty="0">
                <a:solidFill>
                  <a:schemeClr val="bg1"/>
                </a:solidFill>
              </a:rPr>
              <a:t>영광 중에 나타나서 장차 예수께서 예루살렘에서 </a:t>
            </a:r>
            <a:r>
              <a:rPr lang="ko-KR" altLang="en-US" sz="2800" b="1" dirty="0">
                <a:solidFill>
                  <a:srgbClr val="FFFF00"/>
                </a:solidFill>
              </a:rPr>
              <a:t>별세하실 것</a:t>
            </a:r>
            <a:r>
              <a:rPr lang="ko-KR" altLang="en-US" sz="2800" dirty="0">
                <a:solidFill>
                  <a:schemeClr val="bg1"/>
                </a:solidFill>
              </a:rPr>
              <a:t>을 </a:t>
            </a:r>
            <a:r>
              <a:rPr lang="ko-KR" altLang="en-US" sz="2800" dirty="0" smtClean="0">
                <a:solidFill>
                  <a:schemeClr val="bg1"/>
                </a:solidFill>
              </a:rPr>
              <a:t>말할새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chemeClr val="bg1"/>
                </a:solidFill>
              </a:rPr>
              <a:t>NIV </a:t>
            </a:r>
            <a:r>
              <a:rPr lang="en-US" sz="2800" dirty="0">
                <a:solidFill>
                  <a:schemeClr val="bg1"/>
                </a:solidFill>
              </a:rPr>
              <a:t>Two men, Moses and Elijah, appeared in glorious splendor, talking with Jesus. They spoke about his </a:t>
            </a:r>
            <a:r>
              <a:rPr lang="en-US" sz="2800" b="1" dirty="0">
                <a:solidFill>
                  <a:srgbClr val="FFFF00"/>
                </a:solidFill>
              </a:rPr>
              <a:t>departure</a:t>
            </a:r>
            <a:r>
              <a:rPr lang="en-US" sz="2800" dirty="0">
                <a:solidFill>
                  <a:schemeClr val="bg1"/>
                </a:solidFill>
              </a:rPr>
              <a:t>, which he was about to bring to fulfillment at Jerusalem. (</a:t>
            </a:r>
            <a:r>
              <a:rPr lang="el-GR" sz="2800" b="1" dirty="0">
                <a:solidFill>
                  <a:srgbClr val="FFFF00"/>
                </a:solidFill>
              </a:rPr>
              <a:t>ἔξοδος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851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ChangeArrowheads="1"/>
          </p:cNvSpPr>
          <p:nvPr/>
        </p:nvSpPr>
        <p:spPr bwMode="auto">
          <a:xfrm>
            <a:off x="144463" y="152400"/>
            <a:ext cx="11887200" cy="469359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o-KR" altLang="en-US" sz="2400" b="1" dirty="0" smtClean="0">
                <a:solidFill>
                  <a:srgbClr val="FFFF00"/>
                </a:solidFill>
              </a:rPr>
              <a:t>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첫 </a:t>
            </a:r>
            <a:r>
              <a:rPr lang="ko-KR" altLang="en-US" sz="3200" b="1" dirty="0">
                <a:solidFill>
                  <a:srgbClr val="FFFF00"/>
                </a:solidFill>
              </a:rPr>
              <a:t>이삭 한 단</a:t>
            </a:r>
            <a:r>
              <a:rPr lang="en-US" sz="3200" b="1" dirty="0" smtClean="0">
                <a:solidFill>
                  <a:srgbClr val="FFFF00"/>
                </a:solidFill>
              </a:rPr>
              <a:t>  Omer </a:t>
            </a:r>
            <a:r>
              <a:rPr lang="he-IL" sz="3600" b="1" dirty="0">
                <a:solidFill>
                  <a:srgbClr val="FFFF00"/>
                </a:solidFill>
              </a:rPr>
              <a:t>עֹמֶר 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ko-KR" altLang="en-US" sz="2600" b="1" dirty="0">
                <a:solidFill>
                  <a:schemeClr val="bg1"/>
                </a:solidFill>
              </a:rPr>
              <a:t>레위기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23:9-14; </a:t>
            </a:r>
            <a:r>
              <a:rPr lang="ko-KR" altLang="en-US" sz="2600" dirty="0" smtClean="0">
                <a:solidFill>
                  <a:schemeClr val="bg1"/>
                </a:solidFill>
              </a:rPr>
              <a:t>신명기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16:9)</a:t>
            </a:r>
            <a:endParaRPr lang="en-US" sz="10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-</a:t>
            </a:r>
            <a:r>
              <a:rPr lang="en-US" sz="3200" b="1" dirty="0">
                <a:solidFill>
                  <a:srgbClr val="FFFF00"/>
                </a:solidFill>
              </a:rPr>
              <a:t>the Resurrection of Jesus Christ </a:t>
            </a:r>
          </a:p>
          <a:p>
            <a:r>
              <a:rPr lang="zh-TW" altLang="en-US" sz="2600" b="1" dirty="0">
                <a:solidFill>
                  <a:srgbClr val="FFFF00"/>
                </a:solidFill>
              </a:rPr>
              <a:t>   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-</a:t>
            </a:r>
            <a:r>
              <a:rPr lang="ko-KR" altLang="en-US" sz="2600" b="1" dirty="0" smtClean="0">
                <a:solidFill>
                  <a:srgbClr val="FFFF00"/>
                </a:solidFill>
              </a:rPr>
              <a:t>레위기 </a:t>
            </a:r>
            <a:r>
              <a:rPr lang="en-US" sz="2600" b="1" dirty="0" smtClean="0">
                <a:solidFill>
                  <a:srgbClr val="FFFF00"/>
                </a:solidFill>
              </a:rPr>
              <a:t>23</a:t>
            </a:r>
            <a:r>
              <a:rPr lang="en-US" altLang="zh-TW" sz="2600" b="1" dirty="0" smtClean="0">
                <a:solidFill>
                  <a:srgbClr val="FFFF00"/>
                </a:solidFill>
              </a:rPr>
              <a:t>:</a:t>
            </a:r>
            <a:r>
              <a:rPr lang="en-US" sz="2600" b="1" dirty="0" smtClean="0">
                <a:solidFill>
                  <a:srgbClr val="FFFF00"/>
                </a:solidFill>
              </a:rPr>
              <a:t>10-11.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10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이스라엘 자손에게 말하여 이르라 너희는 </a:t>
            </a:r>
            <a:endParaRPr lang="en-US" altLang="ko-KR" sz="2700" dirty="0" smtClean="0">
              <a:solidFill>
                <a:schemeClr val="bg1"/>
              </a:solidFill>
            </a:endParaRPr>
          </a:p>
          <a:p>
            <a:r>
              <a:rPr lang="ko-KR" altLang="en-US" sz="27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700" dirty="0">
                <a:solidFill>
                  <a:schemeClr val="bg1"/>
                </a:solidFill>
              </a:rPr>
              <a:t>너희에게 주는 땅에 들어가서 너희의 곡물을 거둘 때에 너희의 </a:t>
            </a:r>
            <a:r>
              <a:rPr lang="ko-KR" altLang="en-US" sz="2700" b="1" dirty="0">
                <a:solidFill>
                  <a:srgbClr val="FFFF00"/>
                </a:solidFill>
              </a:rPr>
              <a:t>곡물의 첫 이삭 한 단을 </a:t>
            </a:r>
            <a:r>
              <a:rPr lang="ko-KR" altLang="en-US" sz="2700" dirty="0">
                <a:solidFill>
                  <a:schemeClr val="bg1"/>
                </a:solidFill>
              </a:rPr>
              <a:t>제사장에게로 가져갈 </a:t>
            </a:r>
            <a:r>
              <a:rPr lang="ko-KR" altLang="en-US" sz="2700" dirty="0" smtClean="0">
                <a:solidFill>
                  <a:schemeClr val="bg1"/>
                </a:solidFill>
              </a:rPr>
              <a:t>것이요</a:t>
            </a:r>
            <a:r>
              <a:rPr lang="en-US" altLang="ko-KR" sz="2700" dirty="0" smtClean="0">
                <a:solidFill>
                  <a:schemeClr val="bg1"/>
                </a:solidFill>
              </a:rPr>
              <a:t>. </a:t>
            </a:r>
            <a:r>
              <a:rPr lang="en-US" sz="2700" dirty="0" smtClean="0">
                <a:solidFill>
                  <a:srgbClr val="FFFF00"/>
                </a:solidFill>
              </a:rPr>
              <a:t>11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ko-KR" altLang="en-US" sz="2700" dirty="0">
                <a:solidFill>
                  <a:schemeClr val="bg1"/>
                </a:solidFill>
              </a:rPr>
              <a:t>제사장은 너희를 위하여 </a:t>
            </a:r>
            <a:r>
              <a:rPr lang="ko-KR" altLang="en-US" sz="2700" b="1" dirty="0">
                <a:solidFill>
                  <a:srgbClr val="FFFF00"/>
                </a:solidFill>
              </a:rPr>
              <a:t>그 단</a:t>
            </a:r>
            <a:r>
              <a:rPr lang="ko-KR" altLang="en-US" sz="2700" dirty="0">
                <a:solidFill>
                  <a:schemeClr val="bg1"/>
                </a:solidFill>
              </a:rPr>
              <a:t>을 여호와 앞에 기쁘게 받으심이 되도록 흔들되 </a:t>
            </a:r>
            <a:r>
              <a:rPr lang="ko-KR" altLang="en-US" sz="2700" b="1" dirty="0">
                <a:solidFill>
                  <a:srgbClr val="FFFF00"/>
                </a:solidFill>
              </a:rPr>
              <a:t>안식일 이튿날에</a:t>
            </a:r>
            <a:r>
              <a:rPr lang="ko-KR" altLang="en-US" sz="2700" dirty="0">
                <a:solidFill>
                  <a:schemeClr val="bg1"/>
                </a:solidFill>
              </a:rPr>
              <a:t> 흔들 </a:t>
            </a:r>
            <a:r>
              <a:rPr lang="ko-KR" altLang="en-US" sz="2700" dirty="0" smtClean="0">
                <a:solidFill>
                  <a:schemeClr val="bg1"/>
                </a:solidFill>
              </a:rPr>
              <a:t>것이며</a:t>
            </a:r>
            <a:r>
              <a:rPr lang="en-US" altLang="ko-KR" sz="2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800" dirty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</a:rPr>
              <a:t>  -</a:t>
            </a:r>
            <a:r>
              <a:rPr lang="ko-KR" altLang="en-US" sz="2800" dirty="0" smtClean="0">
                <a:solidFill>
                  <a:srgbClr val="FFFF00"/>
                </a:solidFill>
              </a:rPr>
              <a:t>요한복음 </a:t>
            </a:r>
            <a:r>
              <a:rPr lang="en-US" sz="2800" dirty="0" smtClean="0">
                <a:solidFill>
                  <a:srgbClr val="FFFF00"/>
                </a:solidFill>
              </a:rPr>
              <a:t>12:24. </a:t>
            </a:r>
            <a:r>
              <a:rPr lang="ko-KR" altLang="en-US" sz="2800" dirty="0">
                <a:solidFill>
                  <a:schemeClr val="bg1"/>
                </a:solidFill>
              </a:rPr>
              <a:t>내가 진실로 진실로 너희에게 이르노니 </a:t>
            </a:r>
            <a:r>
              <a:rPr lang="ko-KR" altLang="en-US" sz="2800" b="1" dirty="0">
                <a:solidFill>
                  <a:srgbClr val="FFFF00"/>
                </a:solidFill>
              </a:rPr>
              <a:t>한 알의 밀이 땅에 떨어져 죽지 아니하면 한 알 그대로 있고 죽으면 많은 열매를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맺느니라</a:t>
            </a:r>
            <a:r>
              <a:rPr lang="en-US" altLang="ko-KR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2800" dirty="0">
                <a:solidFill>
                  <a:srgbClr val="FFFF00"/>
                </a:solidFill>
              </a:rPr>
              <a:t> </a:t>
            </a:r>
            <a:r>
              <a:rPr lang="en-US" altLang="ko-KR" sz="2800" dirty="0" smtClean="0">
                <a:solidFill>
                  <a:srgbClr val="FFFF00"/>
                </a:solidFill>
              </a:rPr>
              <a:t>  -</a:t>
            </a:r>
            <a:r>
              <a:rPr lang="ko-KR" altLang="en-US" sz="2800" dirty="0" smtClean="0">
                <a:solidFill>
                  <a:srgbClr val="FFFF00"/>
                </a:solidFill>
              </a:rPr>
              <a:t>고린도전서 </a:t>
            </a:r>
            <a:r>
              <a:rPr lang="en-US" sz="2800" dirty="0" smtClean="0">
                <a:solidFill>
                  <a:srgbClr val="FFFF00"/>
                </a:solidFill>
              </a:rPr>
              <a:t>15:20. </a:t>
            </a:r>
            <a:r>
              <a:rPr lang="ko-KR" altLang="en-US" sz="2800" dirty="0">
                <a:solidFill>
                  <a:schemeClr val="bg1"/>
                </a:solidFill>
              </a:rPr>
              <a:t>그러나 이제 그리스도께서 </a:t>
            </a:r>
            <a:r>
              <a:rPr lang="ko-KR" altLang="en-US" sz="2800" b="1" dirty="0">
                <a:solidFill>
                  <a:srgbClr val="FFFF00"/>
                </a:solidFill>
              </a:rPr>
              <a:t>죽은 자 가운데서 다시 살아나사 잠자는 자들의 첫 열매</a:t>
            </a:r>
            <a:r>
              <a:rPr lang="ko-KR" altLang="en-US" sz="2800" dirty="0">
                <a:solidFill>
                  <a:schemeClr val="bg1"/>
                </a:solidFill>
              </a:rPr>
              <a:t>가 </a:t>
            </a:r>
            <a:r>
              <a:rPr lang="ko-KR" altLang="en-US" sz="2800" dirty="0" smtClean="0">
                <a:solidFill>
                  <a:schemeClr val="bg1"/>
                </a:solidFill>
              </a:rPr>
              <a:t>되셨도다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89201"/>
              </p:ext>
            </p:extLst>
          </p:nvPr>
        </p:nvGraphicFramePr>
        <p:xfrm>
          <a:off x="144463" y="5105400"/>
          <a:ext cx="1180465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28136"/>
                <a:gridCol w="4710810"/>
                <a:gridCol w="1426936"/>
                <a:gridCol w="4238768"/>
              </a:tblGrid>
              <a:tr h="365654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</a:rPr>
                        <a:t>Resurrection of Jesus Christ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Biblical</a:t>
                      </a:r>
                      <a:endParaRPr lang="en-US" sz="240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01-17-4030 AM / 1,471,940 days</a:t>
                      </a:r>
                      <a:endParaRPr lang="en-US" sz="240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</a:tr>
              <a:tr h="365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Gregorian</a:t>
                      </a:r>
                      <a:endParaRPr lang="en-US" sz="240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FF00"/>
                          </a:solidFill>
                          <a:effectLst/>
                        </a:rPr>
                        <a:t>April 7, 30 AD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Weekday</a:t>
                      </a:r>
                      <a:endParaRPr lang="en-US" sz="240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Sunday</a:t>
                      </a:r>
                      <a:endParaRPr lang="en-US" sz="2400" dirty="0">
                        <a:effectLst/>
                        <a:latin typeface="Times New Roman"/>
                        <a:ea typeface="PMingLiU"/>
                        <a:cs typeface="Miriam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79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5248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000" b="1" dirty="0">
                <a:solidFill>
                  <a:srgbClr val="FFFF00"/>
                </a:solidFill>
              </a:rPr>
              <a:t>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           예수님의 죽음과 부활</a:t>
            </a:r>
            <a:r>
              <a:rPr lang="en-US" altLang="ko-KR" sz="3000" b="1" dirty="0" smtClean="0">
                <a:solidFill>
                  <a:srgbClr val="FFFF00"/>
                </a:solidFill>
              </a:rPr>
              <a:t>: </a:t>
            </a:r>
            <a:r>
              <a:rPr lang="ko-KR" altLang="en-US" sz="3000" b="1" dirty="0" smtClean="0">
                <a:solidFill>
                  <a:srgbClr val="FFFF00"/>
                </a:solidFill>
              </a:rPr>
              <a:t>인류를 위한 청사진</a:t>
            </a:r>
            <a:endParaRPr lang="en-US" altLang="ko-KR" sz="3000" b="1" dirty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3200" dirty="0">
                <a:solidFill>
                  <a:srgbClr val="FFFF00"/>
                </a:solidFill>
              </a:rPr>
              <a:t>고린도전서 </a:t>
            </a:r>
            <a:r>
              <a:rPr lang="en-US" sz="3200" dirty="0" smtClean="0">
                <a:solidFill>
                  <a:srgbClr val="FFFF00"/>
                </a:solidFill>
              </a:rPr>
              <a:t>15:16-22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16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>
                <a:solidFill>
                  <a:schemeClr val="bg1"/>
                </a:solidFill>
              </a:rPr>
              <a:t>만일 죽은 자가 다시 살아나는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일이 </a:t>
            </a:r>
            <a:r>
              <a:rPr lang="ko-KR" altLang="en-US" sz="3200" dirty="0">
                <a:solidFill>
                  <a:schemeClr val="bg1"/>
                </a:solidFill>
              </a:rPr>
              <a:t>없으면 그리스도도 다시 살아나신 일이 없었을 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터이요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17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>
                <a:solidFill>
                  <a:schemeClr val="bg1"/>
                </a:solidFill>
              </a:rPr>
              <a:t>그리스도께서 다시 살아나신 일이 없으면 너희의 믿음도 헛되고 너희가 여전히 죄 가운데 있을 것이요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18 </a:t>
            </a:r>
            <a:r>
              <a:rPr lang="ko-KR" altLang="en-US" sz="3200" dirty="0">
                <a:solidFill>
                  <a:schemeClr val="bg1"/>
                </a:solidFill>
              </a:rPr>
              <a:t>또한 그리스도 안에서 잠자는 자도 망하였으리니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19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>
                <a:solidFill>
                  <a:schemeClr val="bg1"/>
                </a:solidFill>
              </a:rPr>
              <a:t>만일 그리스도 안에서 우리의 바라는 것이 다만 이 세상의 삶뿐이면 모든 사람 가운데 우리가 더욱 불쌍한 자이리라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20 </a:t>
            </a:r>
            <a:r>
              <a:rPr lang="ko-KR" altLang="en-US" sz="3200" dirty="0">
                <a:solidFill>
                  <a:schemeClr val="bg1"/>
                </a:solidFill>
              </a:rPr>
              <a:t>그러나 이제 그리스도께서 죽은 자 가운데서 다시 살아나사 잠자는 자들의 첫 열매가 되셨도다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21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>
                <a:solidFill>
                  <a:schemeClr val="bg1"/>
                </a:solidFill>
              </a:rPr>
              <a:t>사망이 한 사람으로 말미암았으니 죽은 자의 부활도 한 사람으로 말미암는도다</a:t>
            </a:r>
            <a:r>
              <a:rPr lang="en-US" altLang="ko-KR" sz="3200" dirty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rgbClr val="FFFF00"/>
                </a:solidFill>
              </a:rPr>
              <a:t>22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ko-KR" altLang="en-US" sz="3200" dirty="0">
                <a:solidFill>
                  <a:schemeClr val="bg1"/>
                </a:solidFill>
              </a:rPr>
              <a:t>아담 안에서 모든 사람이 죽은 것 같이 그리스도 안에서 모든 사람이 삶을 얻으리라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5009</TotalTime>
  <Words>1032</Words>
  <Application>Microsoft Office PowerPoint</Application>
  <PresentationFormat>Custom</PresentationFormat>
  <Paragraphs>108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462</cp:revision>
  <dcterms:created xsi:type="dcterms:W3CDTF">2020-03-18T13:47:21Z</dcterms:created>
  <dcterms:modified xsi:type="dcterms:W3CDTF">2021-02-22T11:01:46Z</dcterms:modified>
</cp:coreProperties>
</file>