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345" r:id="rId2"/>
    <p:sldId id="418" r:id="rId3"/>
    <p:sldId id="393" r:id="rId4"/>
    <p:sldId id="430" r:id="rId5"/>
    <p:sldId id="397" r:id="rId6"/>
    <p:sldId id="420" r:id="rId7"/>
    <p:sldId id="437" r:id="rId8"/>
    <p:sldId id="432" r:id="rId9"/>
    <p:sldId id="433" r:id="rId10"/>
    <p:sldId id="442" r:id="rId11"/>
    <p:sldId id="416" r:id="rId12"/>
  </p:sldIdLst>
  <p:sldSz cx="12188825" cy="6858000"/>
  <p:notesSz cx="6858000" cy="9144000"/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345" autoAdjust="0"/>
  </p:normalViewPr>
  <p:slideViewPr>
    <p:cSldViewPr>
      <p:cViewPr varScale="1">
        <p:scale>
          <a:sx n="84" d="100"/>
          <a:sy n="84" d="100"/>
        </p:scale>
        <p:origin x="-732" y="-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1D8-83C4-4A94-9773-44143C2857FD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B27-F3C0-4F3E-8F93-EF8E6AA0E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3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6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3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29992" y="304800"/>
            <a:ext cx="32004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800" b="1" dirty="0" smtClean="0">
                <a:solidFill>
                  <a:srgbClr val="C00000"/>
                </a:solidFill>
              </a:rPr>
              <a:t>מְקוֹר </a:t>
            </a:r>
            <a:r>
              <a:rPr lang="he-IL" sz="1800" b="1" dirty="0">
                <a:solidFill>
                  <a:srgbClr val="C00000"/>
                </a:solidFill>
              </a:rPr>
              <a:t>מַיִם חַיִּים </a:t>
            </a:r>
            <a:endParaRPr lang="en-US" sz="1800" b="1" dirty="0">
              <a:solidFill>
                <a:srgbClr val="C00000"/>
              </a:solidFill>
            </a:endParaRPr>
          </a:p>
          <a:p>
            <a:pPr algn="ctr"/>
            <a:r>
              <a:rPr lang="el-GR" sz="1600" b="1" dirty="0"/>
              <a:t>ἡ πηγή ὕδατος ζωῆς 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rgbClr val="7030A0"/>
                </a:solidFill>
              </a:rPr>
              <a:t>The Spring of Living Water </a:t>
            </a:r>
            <a:endParaRPr lang="en-US" sz="1600" dirty="0">
              <a:solidFill>
                <a:srgbClr val="7030A0"/>
              </a:solidFill>
            </a:endParaRPr>
          </a:p>
          <a:p>
            <a:pPr algn="ctr"/>
            <a:r>
              <a:rPr lang="ko-KR" altLang="en-US" sz="1600" b="1" dirty="0">
                <a:solidFill>
                  <a:srgbClr val="00B050"/>
                </a:solidFill>
              </a:rPr>
              <a:t>생명수 샘</a:t>
            </a:r>
            <a:r>
              <a:rPr lang="ko-KR" altLang="en-US" sz="1600" dirty="0">
                <a:solidFill>
                  <a:srgbClr val="00B050"/>
                </a:solidFill>
              </a:rPr>
              <a:t>  </a:t>
            </a:r>
            <a:r>
              <a:rPr lang="zh-TW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生命水的泉源</a:t>
            </a:r>
            <a:endParaRPr lang="en-US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La Fuente de Agua </a:t>
            </a:r>
            <a:r>
              <a:rPr lang="en-US" sz="1600" b="1" i="1" dirty="0" smtClean="0">
                <a:solidFill>
                  <a:srgbClr val="C00000"/>
                </a:solidFill>
              </a:rPr>
              <a:t>Viva </a:t>
            </a:r>
          </a:p>
          <a:p>
            <a:pPr algn="ctr"/>
            <a:r>
              <a:rPr lang="en-US" sz="1600" b="1" i="1" dirty="0" smtClean="0"/>
              <a:t>La </a:t>
            </a:r>
            <a:r>
              <a:rPr lang="en-US" sz="1600" b="1" i="1" dirty="0"/>
              <a:t>Source </a:t>
            </a:r>
            <a:r>
              <a:rPr lang="en-US" sz="1600" b="1" i="1" dirty="0" err="1"/>
              <a:t>d'Eau</a:t>
            </a:r>
            <a:r>
              <a:rPr lang="en-US" sz="1600" b="1" i="1" dirty="0"/>
              <a:t> Vive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Die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Quelle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Lebendigen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Wassers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600" b="1" i="1" dirty="0"/>
              <a:t>Fonte de </a:t>
            </a:r>
            <a:r>
              <a:rPr lang="en-US" sz="1600" b="1" i="1" dirty="0" err="1"/>
              <a:t>Água</a:t>
            </a:r>
            <a:r>
              <a:rPr lang="en-US" sz="1600" b="1" i="1" dirty="0"/>
              <a:t> Viva</a:t>
            </a:r>
            <a:endParaRPr lang="en-US" sz="1600" dirty="0"/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‎ </a:t>
            </a:r>
            <a:r>
              <a:rPr lang="ar-SA" sz="1600" b="1" dirty="0">
                <a:solidFill>
                  <a:srgbClr val="C00000"/>
                </a:solidFill>
              </a:rPr>
              <a:t>يَنْبُوعَ الْمِيَاهِ الْحَيَّةِ،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12" y="148471"/>
            <a:ext cx="8458200" cy="39395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7200" b="1" dirty="0" smtClean="0">
                <a:solidFill>
                  <a:schemeClr val="bg1"/>
                </a:solidFill>
              </a:rPr>
              <a:t>하나님의  말씀이 주는  부담 </a:t>
            </a:r>
            <a:endParaRPr lang="en-US" altLang="ko-KR" sz="7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아모스 </a:t>
            </a:r>
            <a:r>
              <a:rPr lang="en-US" altLang="ko-KR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7</a:t>
            </a:r>
            <a:r>
              <a:rPr lang="ko-KR" altLang="en-US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장</a:t>
            </a:r>
            <a:r>
              <a:rPr lang="en-US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endParaRPr lang="en-US" sz="1600" b="1" dirty="0" smtClean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en-US" sz="1600" b="1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en-US" altLang="ko-KR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Burden from the Word of</a:t>
            </a:r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God</a:t>
            </a:r>
            <a:endParaRPr lang="en-US" sz="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2" y="2895600"/>
            <a:ext cx="2880360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6612" y="4419600"/>
            <a:ext cx="6629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~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yYI©x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; ~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yIm:å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ŸrAqåm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. </a:t>
            </a:r>
            <a:r>
              <a:rPr lang="en-US" altLang="en-US" sz="2600" dirty="0" err="1">
                <a:latin typeface="Bwhebb" pitchFamily="2" charset="0"/>
              </a:rPr>
              <a:t>Wbøz</a:t>
            </a:r>
            <a:r>
              <a:rPr lang="en-US" altLang="en-US" sz="2600" dirty="0">
                <a:latin typeface="Bwhebb" pitchFamily="2" charset="0"/>
              </a:rPr>
              <a:t>&gt;[' </a:t>
            </a:r>
            <a:r>
              <a:rPr lang="en-US" altLang="en-US" sz="2600" dirty="0" err="1">
                <a:latin typeface="Bwhebb" pitchFamily="2" charset="0"/>
              </a:rPr>
              <a:t>yti’ao</a:t>
            </a:r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dirty="0" err="1">
                <a:latin typeface="Bwhebb" pitchFamily="2" charset="0"/>
              </a:rPr>
              <a:t>yMi</a:t>
            </a:r>
            <a:r>
              <a:rPr lang="en-US" altLang="en-US" sz="2600" dirty="0">
                <a:latin typeface="Bwhebb" pitchFamily="2" charset="0"/>
              </a:rPr>
              <a:t>_[; </a:t>
            </a:r>
            <a:r>
              <a:rPr lang="en-US" altLang="en-US" sz="2600" dirty="0" err="1">
                <a:latin typeface="Bwhebb" pitchFamily="2" charset="0"/>
              </a:rPr>
              <a:t>hf'ä</a:t>
            </a:r>
            <a:r>
              <a:rPr lang="en-US" altLang="en-US" sz="2600" dirty="0">
                <a:latin typeface="Bwhebb" pitchFamily="2" charset="0"/>
              </a:rPr>
              <a:t>[' </a:t>
            </a:r>
            <a:r>
              <a:rPr lang="en-US" altLang="en-US" sz="2600" dirty="0" err="1">
                <a:latin typeface="Bwhebb" pitchFamily="2" charset="0"/>
              </a:rPr>
              <a:t>tA</a:t>
            </a:r>
            <a:r>
              <a:rPr lang="en-US" altLang="en-US" sz="2600" dirty="0">
                <a:latin typeface="Bwhebb" pitchFamily="2" charset="0"/>
              </a:rPr>
              <a:t>[</a:t>
            </a:r>
            <a:r>
              <a:rPr lang="en-US" altLang="en-US" sz="2600" dirty="0" err="1">
                <a:latin typeface="Bwhebb" pitchFamily="2" charset="0"/>
              </a:rPr>
              <a:t>ßr</a:t>
            </a:r>
            <a:r>
              <a:rPr lang="en-US" altLang="en-US" sz="2600" dirty="0">
                <a:latin typeface="Bwhebb" pitchFamily="2" charset="0"/>
              </a:rPr>
              <a:t>" ~</a:t>
            </a:r>
            <a:r>
              <a:rPr lang="en-US" altLang="en-US" sz="2600" dirty="0" err="1">
                <a:latin typeface="Bwhebb" pitchFamily="2" charset="0"/>
              </a:rPr>
              <a:t>yIT:ïv</a:t>
            </a:r>
            <a:r>
              <a:rPr lang="en-US" altLang="en-US" sz="2600" dirty="0">
                <a:latin typeface="Bwhebb" pitchFamily="2" charset="0"/>
              </a:rPr>
              <a:t>.-</a:t>
            </a:r>
            <a:r>
              <a:rPr lang="en-US" altLang="en-US" sz="2600" dirty="0" err="1">
                <a:latin typeface="Bwhebb" pitchFamily="2" charset="0"/>
              </a:rPr>
              <a:t>yKi</a:t>
            </a:r>
            <a:r>
              <a:rPr lang="en-US" altLang="en-US" sz="2600" dirty="0">
                <a:latin typeface="Bwhebb" pitchFamily="2" charset="0"/>
              </a:rPr>
              <a:t>(</a:t>
            </a:r>
            <a:r>
              <a:rPr lang="en-US" altLang="en-US" sz="2600" baseline="30000" dirty="0">
                <a:latin typeface="Bwhebb" pitchFamily="2" charset="0"/>
              </a:rPr>
              <a:t>  </a:t>
            </a:r>
            <a:r>
              <a:rPr lang="en-US" altLang="en-US" sz="2600" dirty="0">
                <a:latin typeface="Bwhebb" pitchFamily="2" charset="0"/>
              </a:rPr>
              <a:t>  `~</a:t>
            </a:r>
            <a:r>
              <a:rPr lang="en-US" altLang="en-US" sz="2600" dirty="0" err="1">
                <a:latin typeface="Bwhebb" pitchFamily="2" charset="0"/>
              </a:rPr>
              <a:t>yIM</a:t>
            </a:r>
            <a:r>
              <a:rPr lang="en-US" altLang="en-US" sz="2600" dirty="0">
                <a:latin typeface="Bwhebb" pitchFamily="2" charset="0"/>
              </a:rPr>
              <a:t>")h; </a:t>
            </a:r>
            <a:r>
              <a:rPr lang="en-US" altLang="en-US" sz="2600" dirty="0" err="1">
                <a:latin typeface="Bwhebb" pitchFamily="2" charset="0"/>
              </a:rPr>
              <a:t>WlkiÞy</a:t>
            </a:r>
            <a:r>
              <a:rPr lang="en-US" altLang="en-US" sz="2600" dirty="0">
                <a:latin typeface="Bwhebb" pitchFamily="2" charset="0"/>
              </a:rPr>
              <a:t>"-al{ </a:t>
            </a:r>
            <a:r>
              <a:rPr lang="en-US" altLang="en-US" sz="2600" dirty="0" err="1">
                <a:latin typeface="Bwhebb" pitchFamily="2" charset="0"/>
              </a:rPr>
              <a:t>rv</a:t>
            </a:r>
            <a:r>
              <a:rPr lang="en-US" altLang="en-US" sz="2600" dirty="0">
                <a:latin typeface="Bwhebb" pitchFamily="2" charset="0"/>
              </a:rPr>
              <a:t>&lt;</a:t>
            </a:r>
            <a:r>
              <a:rPr lang="en-US" altLang="en-US" sz="2600" dirty="0" err="1">
                <a:latin typeface="Bwhebb" pitchFamily="2" charset="0"/>
              </a:rPr>
              <a:t>ïa</a:t>
            </a:r>
            <a:r>
              <a:rPr lang="en-US" altLang="en-US" sz="2600" dirty="0">
                <a:latin typeface="Bwhebb" pitchFamily="2" charset="0"/>
              </a:rPr>
              <a:t>] ~</a:t>
            </a:r>
            <a:r>
              <a:rPr lang="en-US" altLang="en-US" sz="2600" dirty="0" err="1">
                <a:latin typeface="Bwhebb" pitchFamily="2" charset="0"/>
              </a:rPr>
              <a:t>yrIêB'v.nI</a:t>
            </a:r>
            <a:r>
              <a:rPr lang="en-US" altLang="en-US" sz="2600" dirty="0">
                <a:latin typeface="Bwhebb" pitchFamily="2" charset="0"/>
              </a:rPr>
              <a:t> ‘</a:t>
            </a:r>
            <a:r>
              <a:rPr lang="en-US" altLang="en-US" sz="2600" dirty="0" err="1">
                <a:latin typeface="Bwhebb" pitchFamily="2" charset="0"/>
              </a:rPr>
              <a:t>troaBo</a:t>
            </a:r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dirty="0" err="1">
                <a:latin typeface="Bwhebb" pitchFamily="2" charset="0"/>
              </a:rPr>
              <a:t>tArêaBo</a:t>
            </a:r>
            <a:r>
              <a:rPr lang="en-US" altLang="en-US" sz="2600" dirty="0">
                <a:latin typeface="Bwhebb" pitchFamily="2" charset="0"/>
              </a:rPr>
              <a:t> ‘~</a:t>
            </a:r>
            <a:r>
              <a:rPr lang="en-US" altLang="en-US" sz="2600" dirty="0" err="1">
                <a:latin typeface="Bwhebb" pitchFamily="2" charset="0"/>
              </a:rPr>
              <a:t>h,l</a:t>
            </a:r>
            <a:r>
              <a:rPr lang="en-US" altLang="en-US" sz="2600" dirty="0">
                <a:latin typeface="Bwhebb" pitchFamily="2" charset="0"/>
              </a:rPr>
              <a:t>' </a:t>
            </a:r>
            <a:r>
              <a:rPr lang="en-US" altLang="en-US" sz="2600" dirty="0" err="1">
                <a:latin typeface="Bwhebb" pitchFamily="2" charset="0"/>
              </a:rPr>
              <a:t>bcoÜx.l</a:t>
            </a:r>
            <a:r>
              <a:rPr lang="en-US" altLang="en-US" sz="2600" dirty="0">
                <a:latin typeface="Bwhebb" pitchFamily="2" charset="0"/>
              </a:rPr>
              <a:t>;</a:t>
            </a:r>
          </a:p>
          <a:p>
            <a:r>
              <a:rPr lang="en-US" altLang="en-US" b="1" dirty="0">
                <a:solidFill>
                  <a:srgbClr val="7030A0"/>
                </a:solidFill>
              </a:rPr>
              <a:t>Jeremiah 2:13</a:t>
            </a:r>
            <a:r>
              <a:rPr lang="en-US" altLang="en-US" dirty="0">
                <a:solidFill>
                  <a:srgbClr val="7030A0"/>
                </a:solidFill>
              </a:rPr>
              <a:t> </a:t>
            </a:r>
            <a:r>
              <a:rPr lang="en-US" altLang="en-US" dirty="0"/>
              <a:t>My people have committed two sins: They have forsaken me, </a:t>
            </a:r>
            <a:r>
              <a:rPr lang="en-US" altLang="en-US" b="1" dirty="0">
                <a:solidFill>
                  <a:srgbClr val="FF0000"/>
                </a:solidFill>
              </a:rPr>
              <a:t>the spring of living water</a:t>
            </a:r>
            <a:r>
              <a:rPr lang="en-US" altLang="en-US" dirty="0"/>
              <a:t>, and have dug their own cisterns, broken cisterns that cannot hold water.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15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836" y="0"/>
            <a:ext cx="11963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800" b="1" dirty="0" smtClean="0">
                <a:solidFill>
                  <a:srgbClr val="C00000"/>
                </a:solidFill>
                <a:latin typeface="+mn-ea"/>
              </a:rPr>
              <a:t>            </a:t>
            </a:r>
            <a:endParaRPr lang="en-US" altLang="ko-KR" sz="1800" b="1" dirty="0" smtClean="0">
              <a:solidFill>
                <a:srgbClr val="C00000"/>
              </a:solidFill>
              <a:latin typeface="+mn-ea"/>
            </a:endParaRPr>
          </a:p>
          <a:p>
            <a:r>
              <a:rPr lang="ko-KR" altLang="en-US" sz="2800" b="1" dirty="0" smtClean="0">
                <a:solidFill>
                  <a:srgbClr val="C00000"/>
                </a:solidFill>
              </a:rPr>
              <a:t>              하나님의 말씀이 주는 부담이 있으면</a:t>
            </a:r>
            <a:r>
              <a:rPr lang="en-US" altLang="ko-KR" sz="2800" b="1" dirty="0" smtClean="0">
                <a:solidFill>
                  <a:srgbClr val="C00000"/>
                </a:solidFill>
              </a:rPr>
              <a:t>: </a:t>
            </a:r>
          </a:p>
          <a:p>
            <a:r>
              <a:rPr lang="ko-KR" altLang="en-US" sz="2800" b="1" dirty="0">
                <a:solidFill>
                  <a:srgbClr val="C00000"/>
                </a:solidFill>
              </a:rPr>
              <a:t>세상 압력에 굴하지 않고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ko-KR" altLang="en-US" sz="2800" b="1" dirty="0">
                <a:solidFill>
                  <a:srgbClr val="C00000"/>
                </a:solidFill>
              </a:rPr>
              <a:t>세상 스트레스 영향 안 받는다</a:t>
            </a:r>
            <a:endParaRPr lang="en-US" sz="2800" b="1" dirty="0">
              <a:solidFill>
                <a:srgbClr val="C00000"/>
              </a:solidFill>
            </a:endParaRPr>
          </a:p>
          <a:p>
            <a:endParaRPr lang="en-US" sz="1400" b="1" dirty="0" smtClean="0"/>
          </a:p>
          <a:p>
            <a:r>
              <a:rPr lang="en-US" sz="2400" b="1" dirty="0" smtClean="0"/>
              <a:t>(</a:t>
            </a:r>
            <a:r>
              <a:rPr lang="ko-KR" altLang="en-US" sz="2400" b="1" dirty="0"/>
              <a:t>개역개정</a:t>
            </a:r>
            <a:r>
              <a:rPr lang="en-US" sz="2400" b="1" dirty="0"/>
              <a:t>) </a:t>
            </a:r>
            <a:r>
              <a:rPr lang="ko-KR" altLang="en-US" sz="2400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아모스 </a:t>
            </a:r>
            <a:r>
              <a:rPr lang="en-US" sz="2400" b="1" dirty="0" smtClean="0">
                <a:solidFill>
                  <a:srgbClr val="7030A0"/>
                </a:solidFill>
              </a:rPr>
              <a:t>7:14-17</a:t>
            </a:r>
            <a:r>
              <a:rPr lang="en-US" sz="2400" dirty="0" smtClean="0"/>
              <a:t>. 14 </a:t>
            </a:r>
            <a:r>
              <a:rPr lang="ko-KR" altLang="en-US" sz="2400" dirty="0"/>
              <a:t>아모스가 아마샤에게 대답하여 이르되 </a:t>
            </a:r>
            <a:endParaRPr lang="en-US" altLang="ko-KR" sz="2400" dirty="0" smtClean="0"/>
          </a:p>
          <a:p>
            <a:r>
              <a:rPr lang="ko-KR" altLang="en-US" sz="2400" dirty="0" smtClean="0"/>
              <a:t>나는 </a:t>
            </a:r>
            <a:r>
              <a:rPr lang="ko-KR" altLang="en-US" sz="2400" dirty="0"/>
              <a:t>선지자가 아니며 선지자의 아들도 아니라 나는 목자요 </a:t>
            </a:r>
            <a:r>
              <a:rPr lang="ko-KR" altLang="en-US" sz="2400" dirty="0">
                <a:solidFill>
                  <a:srgbClr val="C00000"/>
                </a:solidFill>
              </a:rPr>
              <a:t>뽕나무</a:t>
            </a:r>
            <a:r>
              <a:rPr lang="ko-KR" altLang="en-US" sz="2400" dirty="0"/>
              <a:t>를 재배하는 자로서 </a:t>
            </a:r>
            <a:endParaRPr lang="en-US" altLang="ko-KR" sz="2400" dirty="0" smtClean="0"/>
          </a:p>
          <a:p>
            <a:r>
              <a:rPr lang="en-US" sz="2400" dirty="0" smtClean="0"/>
              <a:t>15 </a:t>
            </a:r>
            <a:r>
              <a:rPr lang="ko-KR" altLang="en-US" sz="2400" dirty="0"/>
              <a:t>양 떼를 따를 때에 여호와께서 나를 데려다가 여호와께서 내게 이르시기를 가서 내 백성 이스라엘에게 예언하라 하셨나니 </a:t>
            </a:r>
            <a:r>
              <a:rPr lang="en-US" sz="2400" dirty="0" smtClean="0"/>
              <a:t>16 </a:t>
            </a:r>
            <a:r>
              <a:rPr lang="ko-KR" altLang="en-US" sz="2400" dirty="0"/>
              <a:t>이제 너는 여호와의 말씀을 들을지니라 네가 이르기를 이스라엘에 대하여 예언하지 말며 이삭의 집을 향하여 경고하지 말라 하므로 </a:t>
            </a:r>
            <a:r>
              <a:rPr lang="en-US" sz="2400" dirty="0" smtClean="0"/>
              <a:t>17 </a:t>
            </a:r>
            <a:r>
              <a:rPr lang="ko-KR" altLang="en-US" sz="2400" dirty="0"/>
              <a:t>여호와께서 이와 같이 말씀하시기를 네 아내는 성읍 가운데서 창녀가 될 것이요 네 자녀들은 칼에 엎드러지며 네 땅은 측량하여 나누어질 것이며 너는 더러운 땅에서 죽을 것이요 이스라엘은 반드시 사로잡혀 그의 땅에서 떠나리라 </a:t>
            </a:r>
            <a:r>
              <a:rPr lang="ko-KR" altLang="en-US" sz="2400" dirty="0" smtClean="0"/>
              <a:t>하셨느니라</a:t>
            </a:r>
            <a:r>
              <a:rPr lang="en-US" altLang="ko-KR" sz="2400" dirty="0" smtClean="0"/>
              <a:t>.</a:t>
            </a:r>
            <a:r>
              <a:rPr lang="ko-KR" altLang="en-US" sz="2400" dirty="0" smtClean="0"/>
              <a:t> </a:t>
            </a:r>
            <a:endParaRPr lang="en-US" altLang="ko-KR" sz="2400" dirty="0" smtClean="0"/>
          </a:p>
          <a:p>
            <a:pPr>
              <a:defRPr/>
            </a:pPr>
            <a:r>
              <a:rPr lang="en-US" sz="2400" dirty="0" smtClean="0"/>
              <a:t>…………………………………</a:t>
            </a:r>
          </a:p>
          <a:p>
            <a:pPr>
              <a:defRPr/>
            </a:pPr>
            <a:r>
              <a:rPr lang="en-US" sz="2400" dirty="0" smtClean="0"/>
              <a:t>*The </a:t>
            </a:r>
            <a:r>
              <a:rPr lang="en-US" sz="2400" dirty="0"/>
              <a:t>Hebrew </a:t>
            </a:r>
            <a:r>
              <a:rPr lang="he-IL" sz="2800" dirty="0">
                <a:solidFill>
                  <a:srgbClr val="FF0000"/>
                </a:solidFill>
              </a:rPr>
              <a:t>שִׁקְמָה</a:t>
            </a:r>
            <a:r>
              <a:rPr lang="en-US" sz="2400" dirty="0"/>
              <a:t> (</a:t>
            </a:r>
            <a:r>
              <a:rPr lang="en-US" sz="2400" i="1" dirty="0" err="1"/>
              <a:t>shiqma</a:t>
            </a:r>
            <a:r>
              <a:rPr lang="en-US" sz="2400" dirty="0"/>
              <a:t>) is not ‘mulberry’ </a:t>
            </a:r>
            <a:r>
              <a:rPr lang="en-US" sz="2400" dirty="0" smtClean="0"/>
              <a:t>but </a:t>
            </a:r>
            <a:r>
              <a:rPr lang="en-US" sz="2400" dirty="0"/>
              <a:t>‘Egyptian fig’ (</a:t>
            </a:r>
            <a:r>
              <a:rPr lang="en-US" sz="2400" i="1" dirty="0" err="1"/>
              <a:t>Ficus</a:t>
            </a:r>
            <a:r>
              <a:rPr lang="en-US" sz="2400" i="1" dirty="0"/>
              <a:t> </a:t>
            </a:r>
            <a:r>
              <a:rPr lang="en-US" sz="2400" i="1" dirty="0" err="1"/>
              <a:t>sycomorus</a:t>
            </a:r>
            <a:r>
              <a:rPr lang="en-US" sz="2400" dirty="0"/>
              <a:t>). </a:t>
            </a:r>
            <a:endParaRPr lang="en-US" sz="2400" dirty="0" smtClean="0"/>
          </a:p>
          <a:p>
            <a:pPr>
              <a:defRPr/>
            </a:pPr>
            <a:r>
              <a:rPr lang="en-US" sz="2400" dirty="0"/>
              <a:t> </a:t>
            </a:r>
            <a:r>
              <a:rPr lang="en-US" sz="2400" dirty="0" smtClean="0"/>
              <a:t> 7 </a:t>
            </a:r>
            <a:r>
              <a:rPr lang="en-US" sz="2400" dirty="0"/>
              <a:t>times in the OT (1 Kings 10:27; 1 Chronicles 27:28; 2 Chronicles 1:15; 9:27; Psalm 78:47; Isaiah 9:10[9]; Amos 7:14). For its Greek equivalent, see Luke 19:4 </a:t>
            </a:r>
            <a:r>
              <a:rPr lang="en-US" sz="2400" b="1" dirty="0"/>
              <a:t>(</a:t>
            </a:r>
            <a:r>
              <a:rPr lang="en-US" sz="2400" b="1" dirty="0" err="1">
                <a:solidFill>
                  <a:srgbClr val="FF0000"/>
                </a:solidFill>
                <a:latin typeface="Bwgrkl" pitchFamily="2" charset="0"/>
              </a:rPr>
              <a:t>sukomore,an</a:t>
            </a:r>
            <a:r>
              <a:rPr lang="en-US" sz="2400" b="1" dirty="0"/>
              <a:t>)</a:t>
            </a:r>
            <a:r>
              <a:rPr lang="en-US" sz="2400" dirty="0"/>
              <a:t>.</a:t>
            </a:r>
          </a:p>
          <a:p>
            <a:pPr>
              <a:defRPr/>
            </a:pPr>
            <a:r>
              <a:rPr lang="en-US" sz="2400" dirty="0" smtClean="0"/>
              <a:t>*The </a:t>
            </a:r>
            <a:r>
              <a:rPr lang="en-US" sz="2400" dirty="0"/>
              <a:t>Greek word </a:t>
            </a:r>
            <a:r>
              <a:rPr lang="en-US" sz="2800" b="1" dirty="0" err="1">
                <a:solidFill>
                  <a:srgbClr val="FF0000"/>
                </a:solidFill>
                <a:latin typeface="Bwgrkl" pitchFamily="2" charset="0"/>
              </a:rPr>
              <a:t>suka,minoj</a:t>
            </a:r>
            <a:r>
              <a:rPr lang="en-US" sz="2400" b="1" dirty="0"/>
              <a:t> </a:t>
            </a:r>
            <a:r>
              <a:rPr lang="en-US" sz="2400" dirty="0"/>
              <a:t>for mulberry tree </a:t>
            </a:r>
            <a:r>
              <a:rPr lang="en-US" sz="2400" dirty="0" smtClean="0"/>
              <a:t>occurs </a:t>
            </a:r>
            <a:r>
              <a:rPr lang="en-US" sz="2400" dirty="0"/>
              <a:t>only in Luke </a:t>
            </a:r>
            <a:r>
              <a:rPr lang="en-US" sz="2400" dirty="0" smtClean="0"/>
              <a:t>17:6.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325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412" y="152400"/>
            <a:ext cx="11353800" cy="5834529"/>
          </a:xfrm>
          <a:prstGeom prst="rect">
            <a:avLst/>
          </a:prstGeom>
        </p:spPr>
        <p:txBody>
          <a:bodyPr wrap="square" lIns="108821" tIns="54411" rIns="108821" bIns="54411">
            <a:spAutoFit/>
          </a:bodyPr>
          <a:lstStyle/>
          <a:p>
            <a:pPr rtl="1"/>
            <a:r>
              <a:rPr lang="en-US" sz="1400" b="1" dirty="0"/>
              <a:t> </a:t>
            </a:r>
            <a:r>
              <a:rPr lang="en-US" sz="2800" dirty="0"/>
              <a:t>‎</a:t>
            </a:r>
            <a:r>
              <a:rPr lang="he-IL" sz="4400" b="1" dirty="0">
                <a:solidFill>
                  <a:srgbClr val="00B050"/>
                </a:solidFill>
              </a:rPr>
              <a:t>יְבָרֶכְךָ֥ יְהוָ֖ה וְיִשְׁמְרֶֽךָ</a:t>
            </a:r>
            <a:r>
              <a:rPr lang="he-IL" sz="4400" b="1" dirty="0" smtClean="0">
                <a:solidFill>
                  <a:srgbClr val="00B050"/>
                </a:solidFill>
              </a:rPr>
              <a:t>׃ </a:t>
            </a:r>
            <a:r>
              <a:rPr lang="en-US" sz="3200" b="1" u="sng" dirty="0">
                <a:solidFill>
                  <a:srgbClr val="C00000"/>
                </a:solidFill>
              </a:rPr>
              <a:t>Numbers </a:t>
            </a:r>
            <a:r>
              <a:rPr lang="en-US" sz="3200" b="1" u="sng" dirty="0" smtClean="0">
                <a:solidFill>
                  <a:srgbClr val="C00000"/>
                </a:solidFill>
              </a:rPr>
              <a:t>6:24-26</a:t>
            </a:r>
            <a:r>
              <a:rPr lang="el-GR" sz="3200" b="1" u="sng" dirty="0" smtClean="0">
                <a:solidFill>
                  <a:srgbClr val="C00000"/>
                </a:solidFill>
              </a:rPr>
              <a:t> </a:t>
            </a:r>
            <a:endParaRPr lang="en-US" sz="3200" b="1" u="sng" dirty="0">
              <a:solidFill>
                <a:srgbClr val="C00000"/>
              </a:solidFill>
            </a:endParaRPr>
          </a:p>
          <a:p>
            <a:pPr rtl="1"/>
            <a:r>
              <a:rPr lang="en-US" sz="4400" b="1" dirty="0" smtClean="0">
                <a:solidFill>
                  <a:srgbClr val="00B050"/>
                </a:solidFill>
              </a:rPr>
              <a:t>‎</a:t>
            </a:r>
            <a:r>
              <a:rPr lang="en-US" sz="4400" b="1" baseline="30000" dirty="0" smtClean="0">
                <a:solidFill>
                  <a:srgbClr val="00B050"/>
                </a:solidFill>
              </a:rPr>
              <a:t> </a:t>
            </a:r>
            <a:r>
              <a:rPr lang="he-IL" sz="4400" b="1" dirty="0">
                <a:solidFill>
                  <a:srgbClr val="00B050"/>
                </a:solidFill>
              </a:rPr>
              <a:t>יָאֵ֙ר יְהוָ֧ה׀ פָּנָ֛יו אֵלֶ֖יךָ וִֽיחֻנֶּֽךָּ</a:t>
            </a:r>
            <a:r>
              <a:rPr lang="he-IL" sz="4400" b="1" dirty="0" smtClean="0">
                <a:solidFill>
                  <a:srgbClr val="00B050"/>
                </a:solidFill>
              </a:rPr>
              <a:t>׃</a:t>
            </a:r>
            <a:r>
              <a:rPr lang="en-US" sz="4400" b="1" dirty="0" smtClean="0">
                <a:solidFill>
                  <a:srgbClr val="00B050"/>
                </a:solidFill>
              </a:rPr>
              <a:t>              </a:t>
            </a:r>
          </a:p>
          <a:p>
            <a:pPr rtl="1"/>
            <a:r>
              <a:rPr lang="en-US" sz="4400" b="1" dirty="0">
                <a:solidFill>
                  <a:srgbClr val="00B050"/>
                </a:solidFill>
              </a:rPr>
              <a:t>‎</a:t>
            </a:r>
            <a:r>
              <a:rPr lang="he-IL" sz="4400" b="1" dirty="0">
                <a:solidFill>
                  <a:srgbClr val="00B050"/>
                </a:solidFill>
              </a:rPr>
              <a:t>יִשָּׂ֙א יְהוָ֤ה׀ פָּנָיו֙ אֵלֶ֔יךָ וְיָשֵׂ֥ם לְךָ֖ שָׁלֽוֹם׃ </a:t>
            </a:r>
            <a:endParaRPr lang="en-US" sz="4400" b="1" dirty="0">
              <a:solidFill>
                <a:srgbClr val="00B050"/>
              </a:solidFill>
            </a:endParaRPr>
          </a:p>
          <a:p>
            <a:pPr algn="ctr" rtl="1"/>
            <a:endParaRPr lang="en-US" altLang="ko-KR" sz="4000" dirty="0" smtClean="0"/>
          </a:p>
          <a:p>
            <a:r>
              <a:rPr lang="ko-KR" altLang="en-US" sz="4000" b="1" u="sng" dirty="0" smtClean="0">
                <a:solidFill>
                  <a:srgbClr val="C00000"/>
                </a:solidFill>
              </a:rPr>
              <a:t>민수기 </a:t>
            </a:r>
            <a:r>
              <a:rPr lang="en-US" sz="4000" b="1" u="sng" dirty="0" smtClean="0">
                <a:solidFill>
                  <a:srgbClr val="C00000"/>
                </a:solidFill>
              </a:rPr>
              <a:t>6:24-26</a:t>
            </a:r>
            <a:r>
              <a:rPr lang="en-US" sz="4000" dirty="0" smtClean="0"/>
              <a:t>. </a:t>
            </a:r>
            <a:r>
              <a:rPr lang="ko-KR" altLang="en-US" sz="4000" dirty="0"/>
              <a:t>여호와는 네게 복을 주시고 너를 지키시기를 </a:t>
            </a:r>
            <a:r>
              <a:rPr lang="ko-KR" altLang="en-US" sz="4000" dirty="0" smtClean="0"/>
              <a:t>원하며</a:t>
            </a:r>
            <a:r>
              <a:rPr lang="en-US" altLang="ko-KR" sz="4000" dirty="0" smtClean="0"/>
              <a:t>, </a:t>
            </a:r>
            <a:r>
              <a:rPr lang="ko-KR" altLang="en-US" sz="4000" dirty="0" smtClean="0"/>
              <a:t>여호와는 </a:t>
            </a:r>
            <a:r>
              <a:rPr lang="ko-KR" altLang="en-US" sz="4000" dirty="0"/>
              <a:t>그의 얼굴을 네게 비추사 은혜 베푸시기를 </a:t>
            </a:r>
            <a:r>
              <a:rPr lang="ko-KR" altLang="en-US" sz="4000" dirty="0" smtClean="0"/>
              <a:t>원하며</a:t>
            </a:r>
            <a:r>
              <a:rPr lang="en-US" altLang="ko-KR" sz="4000" dirty="0" smtClean="0"/>
              <a:t>, </a:t>
            </a:r>
            <a:r>
              <a:rPr lang="ko-KR" altLang="en-US" sz="4000" dirty="0" smtClean="0"/>
              <a:t>여호와는 </a:t>
            </a:r>
            <a:r>
              <a:rPr lang="ko-KR" altLang="en-US" sz="4000" dirty="0"/>
              <a:t>그 얼굴을 네게로 향하여 드사 평강 주시기를 원하노라 할지니라 </a:t>
            </a:r>
            <a:r>
              <a:rPr lang="ko-KR" altLang="en-US" sz="4000" dirty="0" smtClean="0"/>
              <a:t>하라</a:t>
            </a:r>
            <a:r>
              <a:rPr lang="en-US" altLang="ko-KR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4925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1"/>
          <p:cNvSpPr txBox="1"/>
          <p:nvPr/>
        </p:nvSpPr>
        <p:spPr>
          <a:xfrm>
            <a:off x="1751013" y="659768"/>
            <a:ext cx="7772400" cy="954107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ko-KR" altLang="en-US" sz="2800" b="1" dirty="0" smtClean="0">
                <a:solidFill>
                  <a:srgbClr val="FFFF00"/>
                </a:solidFill>
                <a:sym typeface="+mn-ea"/>
              </a:rPr>
              <a:t>시편 </a:t>
            </a:r>
            <a:r>
              <a:rPr lang="en-US" altLang="ko-KR" sz="2800" b="1" dirty="0" smtClean="0">
                <a:solidFill>
                  <a:srgbClr val="FFFF00"/>
                </a:solidFill>
                <a:sym typeface="+mn-ea"/>
              </a:rPr>
              <a:t>119:165</a:t>
            </a:r>
            <a:r>
              <a:rPr lang="en-US" altLang="ko-KR" sz="2800" b="1" dirty="0" smtClean="0">
                <a:solidFill>
                  <a:schemeClr val="bg1"/>
                </a:solidFill>
                <a:sym typeface="+mn-ea"/>
              </a:rPr>
              <a:t>.    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주의 </a:t>
            </a:r>
            <a:r>
              <a:rPr lang="ko-KR" altLang="en-US" sz="2800" b="1" dirty="0">
                <a:solidFill>
                  <a:srgbClr val="FFFF00"/>
                </a:solidFill>
              </a:rPr>
              <a:t>법</a:t>
            </a:r>
            <a:r>
              <a:rPr lang="ko-KR" altLang="en-US" sz="2800" b="1" dirty="0">
                <a:solidFill>
                  <a:schemeClr val="bg1"/>
                </a:solidFill>
              </a:rPr>
              <a:t>을 사랑하는 자에게는 </a:t>
            </a:r>
            <a:endParaRPr lang="en-US" altLang="ko-KR" sz="2800" b="1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2800" b="1" dirty="0" smtClean="0">
                <a:solidFill>
                  <a:schemeClr val="bg1"/>
                </a:solidFill>
              </a:rPr>
              <a:t>큰 </a:t>
            </a:r>
            <a:r>
              <a:rPr lang="ko-KR" altLang="en-US" sz="2800" b="1" dirty="0">
                <a:solidFill>
                  <a:schemeClr val="bg1"/>
                </a:solidFill>
              </a:rPr>
              <a:t>평안이 있으니 그들에게 장애물이 없으리이다 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44" y="3504847"/>
            <a:ext cx="11392736" cy="755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734" y="4495800"/>
            <a:ext cx="8183082" cy="8274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013" y="2401640"/>
            <a:ext cx="8620208" cy="8280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27012" y="186829"/>
            <a:ext cx="228606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</a:rPr>
              <a:t>히브리어 찬양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325" y="2611118"/>
            <a:ext cx="1091033" cy="612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3793" y="2609776"/>
            <a:ext cx="1091033" cy="61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08412" y="5791200"/>
            <a:ext cx="4800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solidFill>
                  <a:srgbClr val="C00000"/>
                </a:solidFill>
              </a:rPr>
              <a:t>*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법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율법 </a:t>
            </a:r>
            <a:r>
              <a:rPr lang="en-US" sz="2000" b="1" dirty="0" smtClean="0">
                <a:solidFill>
                  <a:srgbClr val="C00000"/>
                </a:solidFill>
              </a:rPr>
              <a:t>=  </a:t>
            </a:r>
            <a:r>
              <a:rPr lang="he-IL" sz="2800" dirty="0" smtClean="0">
                <a:solidFill>
                  <a:srgbClr val="C00000"/>
                </a:solidFill>
              </a:rPr>
              <a:t>תּוֹרָה</a:t>
            </a:r>
            <a:r>
              <a:rPr lang="en-US" sz="2000" b="1" dirty="0" smtClean="0">
                <a:solidFill>
                  <a:srgbClr val="C00000"/>
                </a:solidFill>
              </a:rPr>
              <a:t> (Torah =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가르침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교훈</a:t>
            </a:r>
            <a:r>
              <a:rPr lang="en-US" sz="2000" b="1" dirty="0" smtClean="0">
                <a:solidFill>
                  <a:srgbClr val="C00000"/>
                </a:solidFill>
              </a:rPr>
              <a:t>)</a:t>
            </a:r>
            <a:endParaRPr lang="he-IL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8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228600"/>
            <a:ext cx="8915400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>
                <a:latin typeface="+mn-ea"/>
              </a:rPr>
              <a:t> </a:t>
            </a:r>
            <a:endParaRPr lang="en-US" sz="2800" b="1" dirty="0">
              <a:latin typeface="+mn-ea"/>
            </a:endParaRPr>
          </a:p>
          <a:p>
            <a:r>
              <a:rPr lang="ko-KR" altLang="en-US" sz="3600" dirty="0" smtClean="0"/>
              <a:t>         </a:t>
            </a:r>
            <a:r>
              <a:rPr lang="ko-KR" altLang="en-US" sz="3600" b="1" dirty="0" smtClean="0">
                <a:solidFill>
                  <a:srgbClr val="C00000"/>
                </a:solidFill>
              </a:rPr>
              <a:t>수고하고 </a:t>
            </a:r>
            <a:r>
              <a:rPr lang="ko-KR" altLang="en-US" sz="3600" b="1" dirty="0">
                <a:solidFill>
                  <a:srgbClr val="C00000"/>
                </a:solidFill>
              </a:rPr>
              <a:t>무거운 </a:t>
            </a:r>
            <a:r>
              <a:rPr lang="ko-KR" altLang="en-US" sz="3600" b="1" dirty="0" smtClean="0">
                <a:solidFill>
                  <a:srgbClr val="C00000"/>
                </a:solidFill>
              </a:rPr>
              <a:t>짐에 눌린 인생</a:t>
            </a:r>
            <a:endParaRPr lang="en-US" altLang="ko-KR" sz="3600" b="1" dirty="0" smtClean="0">
              <a:solidFill>
                <a:srgbClr val="C00000"/>
              </a:solidFill>
            </a:endParaRPr>
          </a:p>
          <a:p>
            <a:endParaRPr lang="en-US" altLang="ko-KR" sz="1600" b="1" dirty="0" smtClean="0">
              <a:latin typeface="+mn-ea"/>
            </a:endParaRPr>
          </a:p>
          <a:p>
            <a:endParaRPr lang="en-US" altLang="ko-KR" sz="1600" b="1" dirty="0" smtClean="0">
              <a:latin typeface="+mn-ea"/>
            </a:endParaRPr>
          </a:p>
          <a:p>
            <a:r>
              <a:rPr lang="en-US" sz="2000" b="1" dirty="0"/>
              <a:t>(</a:t>
            </a:r>
            <a:r>
              <a:rPr lang="ko-KR" altLang="en-US" sz="2000" b="1" dirty="0"/>
              <a:t>개역개정</a:t>
            </a:r>
            <a:r>
              <a:rPr lang="en-US" sz="2000" b="1" dirty="0" smtClean="0"/>
              <a:t>) </a:t>
            </a:r>
            <a:r>
              <a:rPr lang="ko-KR" altLang="en-US" sz="2800" b="1" dirty="0" smtClean="0">
                <a:solidFill>
                  <a:srgbClr val="7030A0"/>
                </a:solidFill>
                <a:latin typeface="+mn-ea"/>
              </a:rPr>
              <a:t>마태 </a:t>
            </a:r>
            <a:r>
              <a:rPr lang="en-US" altLang="ko-KR" sz="2800" b="1" dirty="0" smtClean="0">
                <a:solidFill>
                  <a:srgbClr val="7030A0"/>
                </a:solidFill>
                <a:latin typeface="+mn-ea"/>
              </a:rPr>
              <a:t>11:28-30. </a:t>
            </a:r>
            <a:r>
              <a:rPr lang="en-US" sz="2800" dirty="0" smtClean="0"/>
              <a:t>28 </a:t>
            </a:r>
            <a:r>
              <a:rPr lang="ko-KR" altLang="en-US" sz="2800" b="1" dirty="0">
                <a:solidFill>
                  <a:srgbClr val="C00000"/>
                </a:solidFill>
              </a:rPr>
              <a:t>수고하고 무거운 짐진 자들아</a:t>
            </a:r>
            <a:r>
              <a:rPr lang="ko-KR" altLang="en-US" sz="2800" dirty="0"/>
              <a:t> 다 내게로 오라 내가 너희를 쉬게 </a:t>
            </a:r>
            <a:r>
              <a:rPr lang="ko-KR" altLang="en-US" sz="2800" dirty="0" smtClean="0"/>
              <a:t>하리라</a:t>
            </a:r>
            <a:r>
              <a:rPr lang="en-US" altLang="ko-KR" sz="2800" dirty="0" smtClean="0"/>
              <a:t>. </a:t>
            </a:r>
            <a:r>
              <a:rPr lang="en-US" sz="2800" dirty="0" smtClean="0"/>
              <a:t>29 </a:t>
            </a:r>
            <a:r>
              <a:rPr lang="ko-KR" altLang="en-US" sz="2800" dirty="0"/>
              <a:t>나는 마음이 온유하고 겸손하니 나의 멍에를 메고 내게 배우라 그리하면 너희 마음이 쉼을 </a:t>
            </a:r>
            <a:r>
              <a:rPr lang="ko-KR" altLang="en-US" sz="2800" dirty="0" smtClean="0"/>
              <a:t>얻으리니</a:t>
            </a:r>
            <a:r>
              <a:rPr lang="en-US" altLang="ko-KR" sz="2800" dirty="0" smtClean="0"/>
              <a:t>, </a:t>
            </a:r>
            <a:r>
              <a:rPr lang="en-US" sz="2800" dirty="0" smtClean="0"/>
              <a:t>30 </a:t>
            </a:r>
            <a:r>
              <a:rPr lang="ko-KR" altLang="en-US" sz="2800" dirty="0"/>
              <a:t>이는 내 멍에는 쉽고 내 짐은 가벼움이라 </a:t>
            </a:r>
            <a:r>
              <a:rPr lang="ko-KR" altLang="en-US" sz="2800" dirty="0" smtClean="0"/>
              <a:t>하시니라</a:t>
            </a:r>
            <a:r>
              <a:rPr lang="en-US" altLang="ko-KR" sz="2800" dirty="0" smtClean="0"/>
              <a:t>.</a:t>
            </a:r>
            <a:endParaRPr lang="en-US" altLang="ko-KR" sz="1200" dirty="0" smtClean="0"/>
          </a:p>
          <a:p>
            <a:r>
              <a:rPr lang="en-US" sz="2000" dirty="0" smtClean="0">
                <a:solidFill>
                  <a:srgbClr val="0070C0"/>
                </a:solidFill>
              </a:rPr>
              <a:t>……………………………………………………</a:t>
            </a:r>
          </a:p>
          <a:p>
            <a:endParaRPr lang="en-US" sz="1200" dirty="0" smtClean="0"/>
          </a:p>
          <a:p>
            <a:r>
              <a:rPr lang="en-US" altLang="ko-KR" sz="2000" b="1" dirty="0" smtClean="0"/>
              <a:t>*</a:t>
            </a:r>
            <a:r>
              <a:rPr lang="ko-KR" altLang="en-US" sz="2000" b="1" dirty="0" smtClean="0"/>
              <a:t>수고하고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 </a:t>
            </a:r>
            <a:r>
              <a:rPr lang="ko-KR" altLang="en-US" sz="2000" b="1" dirty="0">
                <a:solidFill>
                  <a:srgbClr val="C00000"/>
                </a:solidFill>
              </a:rPr>
              <a:t>무거운 짐진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자들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: </a:t>
            </a:r>
            <a:r>
              <a:rPr lang="el-GR" sz="3000" dirty="0" smtClean="0"/>
              <a:t>οἱ </a:t>
            </a:r>
            <a:r>
              <a:rPr lang="el-GR" sz="3000" dirty="0"/>
              <a:t>κοπιῶντες καὶ </a:t>
            </a:r>
            <a:r>
              <a:rPr lang="el-GR" sz="3000" b="1" dirty="0">
                <a:solidFill>
                  <a:srgbClr val="C00000"/>
                </a:solidFill>
              </a:rPr>
              <a:t>πεφορτισμένοι</a:t>
            </a:r>
            <a:r>
              <a:rPr lang="el-GR" sz="3000" dirty="0"/>
              <a:t> </a:t>
            </a:r>
            <a:endParaRPr lang="en-US" sz="3000" dirty="0" smtClean="0"/>
          </a:p>
          <a:p>
            <a:r>
              <a:rPr lang="en-US" sz="2800" dirty="0" smtClean="0"/>
              <a:t>                                       ‎</a:t>
            </a:r>
            <a:r>
              <a:rPr lang="he-IL" sz="3000" b="1" dirty="0"/>
              <a:t>הָעֲמֵלִים וְהָ</a:t>
            </a:r>
            <a:r>
              <a:rPr lang="he-IL" sz="3000" b="1" dirty="0">
                <a:solidFill>
                  <a:srgbClr val="C00000"/>
                </a:solidFill>
              </a:rPr>
              <a:t>עֲמוּסִ</a:t>
            </a:r>
            <a:r>
              <a:rPr lang="he-IL" sz="3000" b="1" dirty="0"/>
              <a:t>ים </a:t>
            </a:r>
            <a:r>
              <a:rPr lang="en-US" sz="3000" b="1" dirty="0" smtClean="0"/>
              <a:t> </a:t>
            </a:r>
            <a:r>
              <a:rPr lang="en-US" sz="2800" dirty="0" smtClean="0"/>
              <a:t>(</a:t>
            </a:r>
            <a:r>
              <a:rPr lang="ko-KR" altLang="en-US" sz="2000" dirty="0" smtClean="0"/>
              <a:t>현대히브리어 번역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2000" b="1" dirty="0" smtClean="0"/>
              <a:t>*</a:t>
            </a:r>
            <a:r>
              <a:rPr lang="ko-KR" altLang="en-US" sz="2400" b="1" dirty="0" smtClean="0">
                <a:solidFill>
                  <a:srgbClr val="C00000"/>
                </a:solidFill>
              </a:rPr>
              <a:t>아모스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(</a:t>
            </a:r>
            <a:r>
              <a:rPr lang="he-IL" sz="3000" b="1" dirty="0" smtClean="0">
                <a:solidFill>
                  <a:srgbClr val="C00000"/>
                </a:solidFill>
              </a:rPr>
              <a:t>עָמוֹס</a:t>
            </a:r>
            <a:r>
              <a:rPr lang="en-US" sz="2400" dirty="0" smtClean="0"/>
              <a:t>):  </a:t>
            </a:r>
            <a:r>
              <a:rPr lang="en-US" sz="2800" b="1" dirty="0" smtClean="0"/>
              <a:t>‘</a:t>
            </a:r>
            <a:r>
              <a:rPr lang="en-US" sz="2800" b="1" dirty="0"/>
              <a:t>Burden-bearer’ ‘Burden’ </a:t>
            </a:r>
          </a:p>
          <a:p>
            <a:r>
              <a:rPr lang="en-US" sz="3200" dirty="0" smtClean="0"/>
              <a:t>	           </a:t>
            </a:r>
            <a:r>
              <a:rPr lang="en-US" sz="2800" dirty="0" smtClean="0"/>
              <a:t>‘</a:t>
            </a:r>
            <a:r>
              <a:rPr lang="en-US" sz="2800" dirty="0"/>
              <a:t>Stress’ </a:t>
            </a:r>
            <a:r>
              <a:rPr lang="en-US" sz="2800" dirty="0" smtClean="0"/>
              <a:t>‘Pressure’ ‘Tension’  </a:t>
            </a:r>
            <a:endParaRPr lang="en-US" sz="900" dirty="0"/>
          </a:p>
          <a:p>
            <a:endParaRPr lang="en-US" sz="900" b="1" dirty="0">
              <a:latin typeface="+mn-ea"/>
            </a:endParaRPr>
          </a:p>
        </p:txBody>
      </p:sp>
      <p:pic>
        <p:nvPicPr>
          <p:cNvPr id="1026" name="Picture 2" descr="The Burden Bearer | Thoughts on Life and Lea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412" y="1828800"/>
            <a:ext cx="2765137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36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76200"/>
            <a:ext cx="8839200" cy="6658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>
                <a:latin typeface="+mn-ea"/>
              </a:rPr>
              <a:t> </a:t>
            </a:r>
            <a:endParaRPr lang="en-US" sz="2800" b="1" baseline="30000" dirty="0" smtClean="0">
              <a:latin typeface="+mn-ea"/>
            </a:endParaRPr>
          </a:p>
          <a:p>
            <a:r>
              <a:rPr lang="ko-KR" altLang="en-US" sz="1600" dirty="0" smtClean="0"/>
              <a:t>            </a:t>
            </a:r>
            <a:r>
              <a:rPr lang="ko-KR" altLang="en-US" sz="3200" b="1" dirty="0" smtClean="0">
                <a:solidFill>
                  <a:srgbClr val="C00000"/>
                </a:solidFill>
              </a:rPr>
              <a:t>하나님의 말씀을 받은 드고아 목자 </a:t>
            </a:r>
            <a:r>
              <a:rPr lang="ko-KR" altLang="en-US" sz="3200" b="1" dirty="0">
                <a:solidFill>
                  <a:srgbClr val="C00000"/>
                </a:solidFill>
              </a:rPr>
              <a:t>아모스 </a:t>
            </a:r>
            <a:endParaRPr lang="en-US" altLang="ko-KR" sz="800" b="1" dirty="0" smtClean="0">
              <a:solidFill>
                <a:srgbClr val="C00000"/>
              </a:solidFill>
            </a:endParaRPr>
          </a:p>
          <a:p>
            <a:endParaRPr lang="en-US" altLang="ko-KR" sz="800" b="1" dirty="0">
              <a:latin typeface="+mn-ea"/>
            </a:endParaRPr>
          </a:p>
          <a:p>
            <a:endParaRPr lang="en-US" altLang="ko-KR" sz="800" b="1" dirty="0" smtClean="0">
              <a:latin typeface="+mn-ea"/>
            </a:endParaRPr>
          </a:p>
          <a:p>
            <a:r>
              <a:rPr lang="en-US" sz="2000" b="1" dirty="0"/>
              <a:t>(</a:t>
            </a:r>
            <a:r>
              <a:rPr lang="ko-KR" altLang="en-US" sz="2000" b="1" dirty="0"/>
              <a:t>개역개정</a:t>
            </a:r>
            <a:r>
              <a:rPr lang="en-US" sz="2000" b="1" dirty="0" smtClean="0"/>
              <a:t>) </a:t>
            </a:r>
            <a:r>
              <a:rPr lang="ko-KR" altLang="en-US" sz="2800" b="1" dirty="0" smtClean="0">
                <a:solidFill>
                  <a:srgbClr val="7030A0"/>
                </a:solidFill>
                <a:latin typeface="+mn-ea"/>
              </a:rPr>
              <a:t>아모스</a:t>
            </a:r>
            <a:r>
              <a:rPr lang="en-US" altLang="ko-KR" sz="2800" b="1" dirty="0" smtClean="0">
                <a:solidFill>
                  <a:srgbClr val="7030A0"/>
                </a:solidFill>
                <a:latin typeface="+mn-ea"/>
              </a:rPr>
              <a:t>1:1. </a:t>
            </a:r>
            <a:r>
              <a:rPr lang="ko-KR" altLang="en-US" sz="2800" b="1" dirty="0" smtClean="0">
                <a:solidFill>
                  <a:srgbClr val="002060"/>
                </a:solidFill>
              </a:rPr>
              <a:t>유다 </a:t>
            </a:r>
            <a:r>
              <a:rPr lang="ko-KR" altLang="en-US" sz="2800" b="1" dirty="0">
                <a:solidFill>
                  <a:srgbClr val="002060"/>
                </a:solidFill>
              </a:rPr>
              <a:t>왕 웃시야</a:t>
            </a:r>
            <a:r>
              <a:rPr lang="ko-KR" altLang="en-US" sz="2800" dirty="0"/>
              <a:t>의 시대 곧 </a:t>
            </a:r>
            <a:r>
              <a:rPr lang="ko-KR" altLang="en-US" sz="2800" b="1" dirty="0">
                <a:solidFill>
                  <a:srgbClr val="002060"/>
                </a:solidFill>
              </a:rPr>
              <a:t>이스라엘 왕 요아스의 아들 여로보암</a:t>
            </a:r>
            <a:r>
              <a:rPr lang="ko-KR" altLang="en-US" sz="2800" dirty="0"/>
              <a:t>의 시대 </a:t>
            </a:r>
            <a:r>
              <a:rPr lang="ko-KR" altLang="en-US" sz="2800" b="1" dirty="0">
                <a:solidFill>
                  <a:srgbClr val="002060"/>
                </a:solidFill>
              </a:rPr>
              <a:t>지진</a:t>
            </a:r>
            <a:r>
              <a:rPr lang="ko-KR" altLang="en-US" sz="2800" dirty="0"/>
              <a:t> 전 이년에 </a:t>
            </a:r>
            <a:r>
              <a:rPr lang="ko-KR" altLang="en-US" sz="2800" b="1" dirty="0">
                <a:solidFill>
                  <a:srgbClr val="C00000"/>
                </a:solidFill>
              </a:rPr>
              <a:t>드고아 목자 중 아모스</a:t>
            </a:r>
            <a:r>
              <a:rPr lang="ko-KR" altLang="en-US" sz="2800" dirty="0"/>
              <a:t>가 </a:t>
            </a:r>
            <a:r>
              <a:rPr lang="ko-KR" altLang="en-US" sz="2800" b="1" dirty="0">
                <a:solidFill>
                  <a:srgbClr val="002060"/>
                </a:solidFill>
              </a:rPr>
              <a:t>이스라엘</a:t>
            </a:r>
            <a:r>
              <a:rPr lang="ko-KR" altLang="en-US" sz="2800" dirty="0"/>
              <a:t>에 대하여 이상으로 받은 </a:t>
            </a:r>
            <a:r>
              <a:rPr lang="ko-KR" altLang="en-US" sz="2800" dirty="0" smtClean="0"/>
              <a:t>말씀이라</a:t>
            </a:r>
            <a:r>
              <a:rPr lang="en-US" altLang="ko-KR" sz="2800" dirty="0" smtClean="0"/>
              <a:t>.</a:t>
            </a:r>
            <a:endParaRPr lang="en-US" altLang="ko-KR" sz="1200" dirty="0" smtClean="0"/>
          </a:p>
          <a:p>
            <a:r>
              <a:rPr lang="en-US" altLang="ko-KR" sz="1600" dirty="0" smtClean="0">
                <a:solidFill>
                  <a:srgbClr val="002060"/>
                </a:solidFill>
              </a:rPr>
              <a:t>………………………………………………………………………..</a:t>
            </a:r>
          </a:p>
          <a:p>
            <a:endParaRPr lang="en-US" altLang="ko-KR" sz="1200" dirty="0" smtClean="0"/>
          </a:p>
          <a:p>
            <a:r>
              <a:rPr lang="en-US" b="1" dirty="0" smtClean="0"/>
              <a:t>*</a:t>
            </a:r>
            <a:r>
              <a:rPr lang="en-US" b="1" dirty="0" err="1" smtClean="0">
                <a:solidFill>
                  <a:srgbClr val="002060"/>
                </a:solidFill>
              </a:rPr>
              <a:t>Uzziah</a:t>
            </a:r>
            <a:r>
              <a:rPr lang="en-US" b="1" dirty="0" smtClean="0">
                <a:solidFill>
                  <a:srgbClr val="002060"/>
                </a:solidFill>
              </a:rPr>
              <a:t> =</a:t>
            </a:r>
            <a:r>
              <a:rPr lang="en-US" b="1" dirty="0" err="1" smtClean="0">
                <a:solidFill>
                  <a:srgbClr val="002060"/>
                </a:solidFill>
              </a:rPr>
              <a:t>Azariah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(800-748 BC) </a:t>
            </a:r>
          </a:p>
          <a:p>
            <a:r>
              <a:rPr lang="en-US" b="1" dirty="0"/>
              <a:t>*</a:t>
            </a:r>
            <a:r>
              <a:rPr lang="en-US" b="1" dirty="0" smtClean="0">
                <a:solidFill>
                  <a:srgbClr val="002060"/>
                </a:solidFill>
              </a:rPr>
              <a:t>Jeroboam </a:t>
            </a:r>
            <a:r>
              <a:rPr lang="en-US" b="1" dirty="0">
                <a:solidFill>
                  <a:srgbClr val="002060"/>
                </a:solidFill>
              </a:rPr>
              <a:t>II</a:t>
            </a:r>
            <a:r>
              <a:rPr lang="en-US" dirty="0"/>
              <a:t>, son of </a:t>
            </a:r>
            <a:r>
              <a:rPr lang="en-US" dirty="0" err="1" smtClean="0"/>
              <a:t>Jehoash</a:t>
            </a:r>
            <a:r>
              <a:rPr lang="en-US" dirty="0" smtClean="0"/>
              <a:t> (800-760 BC)</a:t>
            </a:r>
          </a:p>
          <a:p>
            <a:r>
              <a:rPr lang="en-US" dirty="0" smtClean="0"/>
              <a:t>*</a:t>
            </a:r>
            <a:r>
              <a:rPr lang="en-US" b="1" dirty="0"/>
              <a:t>The year of prophecy</a:t>
            </a:r>
            <a:r>
              <a:rPr lang="en-US" dirty="0"/>
              <a:t>: </a:t>
            </a:r>
            <a:r>
              <a:rPr lang="en-US" b="1" dirty="0">
                <a:solidFill>
                  <a:srgbClr val="C00000"/>
                </a:solidFill>
              </a:rPr>
              <a:t>761 BC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The </a:t>
            </a:r>
            <a:r>
              <a:rPr lang="en-US" dirty="0"/>
              <a:t>eponym of </a:t>
            </a:r>
            <a:r>
              <a:rPr lang="en-US" b="1" dirty="0">
                <a:solidFill>
                  <a:srgbClr val="C00000"/>
                </a:solidFill>
              </a:rPr>
              <a:t>759 BC </a:t>
            </a:r>
            <a:r>
              <a:rPr lang="en-US" dirty="0"/>
              <a:t>(Pan-</a:t>
            </a:r>
            <a:r>
              <a:rPr lang="en-US" dirty="0" err="1"/>
              <a:t>assur</a:t>
            </a:r>
            <a:r>
              <a:rPr lang="en-US" dirty="0"/>
              <a:t>-</a:t>
            </a:r>
            <a:r>
              <a:rPr lang="en-US" dirty="0" err="1"/>
              <a:t>lamur</a:t>
            </a:r>
            <a:r>
              <a:rPr lang="en-US" dirty="0"/>
              <a:t>) </a:t>
            </a:r>
            <a:r>
              <a:rPr lang="en-US" dirty="0" smtClean="0"/>
              <a:t>tells </a:t>
            </a:r>
            <a:r>
              <a:rPr lang="en-US" dirty="0"/>
              <a:t>of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a </a:t>
            </a:r>
            <a:r>
              <a:rPr lang="en-US" dirty="0"/>
              <a:t>disaster. </a:t>
            </a:r>
            <a:r>
              <a:rPr lang="en-US" dirty="0" smtClean="0"/>
              <a:t>A </a:t>
            </a:r>
            <a:r>
              <a:rPr lang="en-US" dirty="0"/>
              <a:t>great earthquake took place that year. </a:t>
            </a:r>
            <a:endParaRPr lang="en-US" dirty="0" smtClean="0"/>
          </a:p>
          <a:p>
            <a:r>
              <a:rPr lang="en-US" dirty="0" smtClean="0"/>
              <a:t>  When </a:t>
            </a:r>
            <a:r>
              <a:rPr lang="en-US" b="1" dirty="0" err="1" smtClean="0"/>
              <a:t>Uzziah</a:t>
            </a:r>
            <a:r>
              <a:rPr lang="en-US" b="1" dirty="0" smtClean="0"/>
              <a:t> burned </a:t>
            </a:r>
            <a:r>
              <a:rPr lang="en-US" b="1" dirty="0"/>
              <a:t>incense on the </a:t>
            </a:r>
            <a:r>
              <a:rPr lang="en-US" b="1" dirty="0" smtClean="0"/>
              <a:t>altar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(</a:t>
            </a:r>
            <a:r>
              <a:rPr lang="en-US" dirty="0"/>
              <a:t>2 Kings 15:1-5; 2 Chronicles </a:t>
            </a:r>
            <a:r>
              <a:rPr lang="en-US" dirty="0" smtClean="0"/>
              <a:t>26:16-21), </a:t>
            </a:r>
            <a:r>
              <a:rPr lang="en-US" dirty="0"/>
              <a:t>an </a:t>
            </a:r>
            <a:r>
              <a:rPr lang="en-US" b="1" dirty="0">
                <a:solidFill>
                  <a:srgbClr val="002060"/>
                </a:solidFill>
              </a:rPr>
              <a:t>earthquake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  occurred at </a:t>
            </a:r>
            <a:r>
              <a:rPr lang="en-US" dirty="0"/>
              <a:t>the same time, </a:t>
            </a:r>
            <a:r>
              <a:rPr lang="en-US" dirty="0" smtClean="0"/>
              <a:t>and </a:t>
            </a:r>
            <a:r>
              <a:rPr lang="en-US" dirty="0"/>
              <a:t>he contracted </a:t>
            </a:r>
            <a:r>
              <a:rPr lang="en-US" dirty="0" smtClean="0"/>
              <a:t>leprosy </a:t>
            </a:r>
          </a:p>
          <a:p>
            <a:r>
              <a:rPr lang="en-US" dirty="0" smtClean="0"/>
              <a:t> (</a:t>
            </a:r>
            <a:r>
              <a:rPr lang="en-US" b="1" dirty="0"/>
              <a:t>Antiquities IX.x.4; Amos 1:1; Zechariah 14:5</a:t>
            </a:r>
            <a:r>
              <a:rPr lang="en-US" dirty="0" smtClean="0"/>
              <a:t>).</a:t>
            </a:r>
          </a:p>
          <a:p>
            <a:r>
              <a:rPr lang="en-US" dirty="0"/>
              <a:t>-</a:t>
            </a:r>
            <a:r>
              <a:rPr lang="en-US" b="1" dirty="0" err="1">
                <a:solidFill>
                  <a:srgbClr val="C00000"/>
                </a:solidFill>
              </a:rPr>
              <a:t>Tekoa</a:t>
            </a:r>
            <a:r>
              <a:rPr lang="en-US" dirty="0"/>
              <a:t>: </a:t>
            </a:r>
            <a:r>
              <a:rPr lang="en-US" sz="2000" dirty="0"/>
              <a:t>8 km South from Bethlehem, </a:t>
            </a:r>
            <a:r>
              <a:rPr lang="en-US" sz="2000" dirty="0" smtClean="0"/>
              <a:t>16 </a:t>
            </a:r>
            <a:r>
              <a:rPr lang="en-US" sz="2000" dirty="0"/>
              <a:t>km from </a:t>
            </a:r>
            <a:r>
              <a:rPr lang="en-US" sz="2000" dirty="0" smtClean="0"/>
              <a:t>Jerusalem</a:t>
            </a:r>
            <a:endParaRPr lang="en-US" sz="2000" dirty="0"/>
          </a:p>
        </p:txBody>
      </p:sp>
      <p:pic>
        <p:nvPicPr>
          <p:cNvPr id="5" name="Picture 8" descr="Tek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724" y="2985393"/>
            <a:ext cx="5628101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Tek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12" y="1661724"/>
            <a:ext cx="3194063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66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228600"/>
            <a:ext cx="118872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latin typeface="+mn-ea"/>
              </a:rPr>
              <a:t>     </a:t>
            </a:r>
            <a:r>
              <a:rPr lang="ko-KR" altLang="en-US" sz="2800" b="1" dirty="0" smtClean="0">
                <a:solidFill>
                  <a:srgbClr val="C00000"/>
                </a:solidFill>
                <a:latin typeface="+mn-ea"/>
              </a:rPr>
              <a:t>하나님의 말씀과 부담 </a:t>
            </a:r>
            <a:r>
              <a:rPr lang="en-US" altLang="ko-KR" sz="2800" b="1" dirty="0" smtClean="0">
                <a:solidFill>
                  <a:srgbClr val="C00000"/>
                </a:solidFill>
                <a:latin typeface="+mn-ea"/>
              </a:rPr>
              <a:t>- </a:t>
            </a:r>
            <a:r>
              <a:rPr lang="en-US" altLang="ko-KR" sz="2800" b="1" dirty="0">
                <a:solidFill>
                  <a:srgbClr val="C00000"/>
                </a:solidFill>
              </a:rPr>
              <a:t>‘</a:t>
            </a:r>
            <a:r>
              <a:rPr lang="ko-KR" altLang="en-US" sz="2800" b="1" dirty="0">
                <a:solidFill>
                  <a:srgbClr val="C00000"/>
                </a:solidFill>
              </a:rPr>
              <a:t>마싸</a:t>
            </a:r>
            <a:r>
              <a:rPr lang="en-US" altLang="ko-KR" sz="2800" b="1" dirty="0">
                <a:solidFill>
                  <a:srgbClr val="C00000"/>
                </a:solidFill>
              </a:rPr>
              <a:t>’ </a:t>
            </a:r>
            <a:r>
              <a:rPr lang="en-US" sz="2800" b="1" dirty="0">
                <a:solidFill>
                  <a:srgbClr val="C00000"/>
                </a:solidFill>
              </a:rPr>
              <a:t>(</a:t>
            </a:r>
            <a:r>
              <a:rPr lang="en-US" sz="3200" b="1" dirty="0" err="1">
                <a:solidFill>
                  <a:srgbClr val="C00000"/>
                </a:solidFill>
                <a:latin typeface="Bwhebb" pitchFamily="2" charset="0"/>
              </a:rPr>
              <a:t>aF'm</a:t>
            </a:r>
            <a:r>
              <a:rPr lang="en-US" sz="3200" b="1" dirty="0">
                <a:solidFill>
                  <a:srgbClr val="C00000"/>
                </a:solidFill>
                <a:latin typeface="Bwhebb" pitchFamily="2" charset="0"/>
              </a:rPr>
              <a:t>;</a:t>
            </a:r>
            <a:r>
              <a:rPr lang="en-US" sz="2800" b="1" dirty="0">
                <a:solidFill>
                  <a:srgbClr val="C00000"/>
                </a:solidFill>
              </a:rPr>
              <a:t>) </a:t>
            </a:r>
            <a:r>
              <a:rPr lang="en-US" sz="2800" b="1" dirty="0" smtClean="0">
                <a:solidFill>
                  <a:srgbClr val="C00000"/>
                </a:solidFill>
              </a:rPr>
              <a:t>&amp; ‘</a:t>
            </a:r>
            <a:r>
              <a:rPr lang="ko-KR" altLang="en-US" sz="2800" b="1" dirty="0">
                <a:solidFill>
                  <a:srgbClr val="C00000"/>
                </a:solidFill>
              </a:rPr>
              <a:t>아모스</a:t>
            </a:r>
            <a:r>
              <a:rPr lang="en-US" altLang="ko-KR" sz="2800" b="1" dirty="0">
                <a:solidFill>
                  <a:srgbClr val="C00000"/>
                </a:solidFill>
              </a:rPr>
              <a:t>’</a:t>
            </a:r>
            <a:r>
              <a:rPr lang="en-US" sz="2800" b="1" dirty="0">
                <a:solidFill>
                  <a:srgbClr val="C00000"/>
                </a:solidFill>
              </a:rPr>
              <a:t> (</a:t>
            </a:r>
            <a:r>
              <a:rPr lang="he-IL" sz="3200" b="1" dirty="0">
                <a:solidFill>
                  <a:srgbClr val="C00000"/>
                </a:solidFill>
              </a:rPr>
              <a:t>עָמוֹס</a:t>
            </a:r>
            <a:r>
              <a:rPr lang="en-US" sz="2800" b="1" dirty="0">
                <a:solidFill>
                  <a:srgbClr val="C00000"/>
                </a:solidFill>
              </a:rPr>
              <a:t>)</a:t>
            </a:r>
          </a:p>
          <a:p>
            <a:endParaRPr lang="en-US" dirty="0" smtClean="0"/>
          </a:p>
          <a:p>
            <a:pPr marL="457200" indent="-457200">
              <a:buAutoNum type="arabicPeriod"/>
            </a:pPr>
            <a:r>
              <a:rPr lang="ko-KR" altLang="en-US" b="1" dirty="0" smtClean="0"/>
              <a:t>히브리어 </a:t>
            </a:r>
            <a:r>
              <a:rPr lang="en-US" altLang="ko-KR" b="1" dirty="0" smtClean="0">
                <a:solidFill>
                  <a:srgbClr val="C00000"/>
                </a:solidFill>
              </a:rPr>
              <a:t>‘</a:t>
            </a:r>
            <a:r>
              <a:rPr lang="ko-KR" altLang="en-US" b="1" dirty="0" smtClean="0">
                <a:solidFill>
                  <a:srgbClr val="C00000"/>
                </a:solidFill>
              </a:rPr>
              <a:t>마싸</a:t>
            </a:r>
            <a:r>
              <a:rPr lang="en-US" altLang="ko-KR" b="1" dirty="0" smtClean="0">
                <a:solidFill>
                  <a:srgbClr val="C00000"/>
                </a:solidFill>
              </a:rPr>
              <a:t>’ </a:t>
            </a:r>
            <a:r>
              <a:rPr lang="en-US" b="1" dirty="0"/>
              <a:t>(</a:t>
            </a:r>
            <a:r>
              <a:rPr lang="en-US" sz="3200" b="1" dirty="0" err="1" smtClean="0">
                <a:solidFill>
                  <a:srgbClr val="C00000"/>
                </a:solidFill>
                <a:latin typeface="Bwhebb" pitchFamily="2" charset="0"/>
              </a:rPr>
              <a:t>aF'm</a:t>
            </a:r>
            <a:r>
              <a:rPr lang="en-US" sz="3200" b="1" dirty="0" smtClean="0">
                <a:solidFill>
                  <a:srgbClr val="C00000"/>
                </a:solidFill>
                <a:latin typeface="Bwhebb" pitchFamily="2" charset="0"/>
              </a:rPr>
              <a:t>;</a:t>
            </a:r>
            <a:r>
              <a:rPr lang="en-US" b="1" dirty="0" smtClean="0"/>
              <a:t>)</a:t>
            </a:r>
          </a:p>
          <a:p>
            <a:r>
              <a:rPr lang="en-US" dirty="0" smtClean="0"/>
              <a:t>	</a:t>
            </a:r>
            <a:r>
              <a:rPr lang="en-US" sz="2400" dirty="0" smtClean="0"/>
              <a:t>-69 </a:t>
            </a:r>
            <a:r>
              <a:rPr lang="en-US" sz="2400" dirty="0"/>
              <a:t>times in the </a:t>
            </a:r>
            <a:r>
              <a:rPr lang="en-US" sz="2400" dirty="0" smtClean="0"/>
              <a:t>Hebrew OT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-literally </a:t>
            </a:r>
            <a:r>
              <a:rPr lang="en-US" sz="2400" dirty="0"/>
              <a:t>means ‘</a:t>
            </a:r>
            <a:r>
              <a:rPr lang="en-US" sz="2400" b="1" dirty="0"/>
              <a:t>load, bearing, burden, lifting</a:t>
            </a:r>
            <a:r>
              <a:rPr lang="en-US" sz="2400" dirty="0" smtClean="0"/>
              <a:t>’.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-also </a:t>
            </a:r>
            <a:r>
              <a:rPr lang="en-US" sz="2400" dirty="0"/>
              <a:t>used to refer to ‘</a:t>
            </a:r>
            <a:r>
              <a:rPr lang="en-US" sz="2400" b="1" dirty="0"/>
              <a:t>the prophetic Word of God</a:t>
            </a:r>
            <a:r>
              <a:rPr lang="en-US" sz="2400" dirty="0" smtClean="0"/>
              <a:t>’ (</a:t>
            </a:r>
            <a:r>
              <a:rPr lang="en-US" sz="2400" b="1" dirty="0" smtClean="0"/>
              <a:t>in </a:t>
            </a:r>
            <a:r>
              <a:rPr lang="en-US" sz="2400" b="1" dirty="0"/>
              <a:t>29 cases</a:t>
            </a:r>
            <a:r>
              <a:rPr lang="en-US" sz="2400" dirty="0" smtClean="0"/>
              <a:t>) </a:t>
            </a:r>
            <a:endParaRPr lang="en-US" sz="2400" dirty="0"/>
          </a:p>
          <a:p>
            <a:r>
              <a:rPr lang="en-US" sz="2400" dirty="0" smtClean="0"/>
              <a:t>	-The </a:t>
            </a:r>
            <a:r>
              <a:rPr lang="en-US" sz="2400" dirty="0"/>
              <a:t>Word of God that the prophets received was really a ‘</a:t>
            </a:r>
            <a:r>
              <a:rPr lang="en-US" sz="2400" b="1" dirty="0"/>
              <a:t>Burden</a:t>
            </a:r>
            <a:r>
              <a:rPr lang="en-US" sz="2400" dirty="0"/>
              <a:t>’ </a:t>
            </a:r>
            <a:r>
              <a:rPr lang="en-US" sz="2400" b="1" dirty="0"/>
              <a:t>(</a:t>
            </a:r>
            <a:r>
              <a:rPr lang="en-US" sz="2800" b="1" dirty="0" err="1">
                <a:solidFill>
                  <a:srgbClr val="C00000"/>
                </a:solidFill>
                <a:latin typeface="Bwhebb" pitchFamily="2" charset="0"/>
              </a:rPr>
              <a:t>aF'm</a:t>
            </a:r>
            <a:r>
              <a:rPr lang="en-US" sz="2800" b="1" dirty="0" smtClean="0">
                <a:solidFill>
                  <a:srgbClr val="C00000"/>
                </a:solidFill>
                <a:latin typeface="Bwhebb" pitchFamily="2" charset="0"/>
              </a:rPr>
              <a:t>;</a:t>
            </a:r>
            <a:r>
              <a:rPr lang="en-US" sz="2400" b="1" dirty="0" smtClean="0"/>
              <a:t>) </a:t>
            </a:r>
            <a:r>
              <a:rPr lang="en-US" sz="2400" dirty="0" smtClean="0"/>
              <a:t>to </a:t>
            </a:r>
            <a:r>
              <a:rPr lang="en-US" sz="2400" dirty="0"/>
              <a:t>them</a:t>
            </a:r>
            <a:r>
              <a:rPr lang="en-US" sz="2400" dirty="0" smtClean="0"/>
              <a:t>.</a:t>
            </a:r>
          </a:p>
          <a:p>
            <a:r>
              <a:rPr lang="en-US" dirty="0" smtClean="0"/>
              <a:t>-</a:t>
            </a:r>
            <a:r>
              <a:rPr lang="en-US" b="1" dirty="0"/>
              <a:t>Nahum 1:1</a:t>
            </a:r>
            <a:r>
              <a:rPr lang="en-US" dirty="0"/>
              <a:t> </a:t>
            </a:r>
            <a:r>
              <a:rPr lang="en-US" sz="1800" b="1" dirty="0" smtClean="0"/>
              <a:t>(</a:t>
            </a:r>
            <a:r>
              <a:rPr lang="ko-KR" altLang="en-US" sz="1800" b="1" dirty="0" smtClean="0"/>
              <a:t>개역</a:t>
            </a:r>
            <a:r>
              <a:rPr lang="en-US" sz="1800" b="1" dirty="0" smtClean="0"/>
              <a:t>) </a:t>
            </a:r>
            <a:r>
              <a:rPr lang="ko-KR" altLang="en-US" dirty="0" smtClean="0"/>
              <a:t>니느웨에 </a:t>
            </a:r>
            <a:r>
              <a:rPr lang="ko-KR" altLang="en-US" dirty="0"/>
              <a:t>대한 </a:t>
            </a:r>
            <a:r>
              <a:rPr lang="ko-KR" altLang="en-US" b="1" u="sng" dirty="0"/>
              <a:t>중한 경고 </a:t>
            </a:r>
            <a:r>
              <a:rPr lang="ko-KR" altLang="en-US" dirty="0"/>
              <a:t>곧 엘고스 사람 나훔의 </a:t>
            </a:r>
            <a:r>
              <a:rPr lang="ko-KR" altLang="en-US" b="1" dirty="0"/>
              <a:t>묵시</a:t>
            </a:r>
            <a:r>
              <a:rPr lang="ko-KR" altLang="en-US" dirty="0"/>
              <a:t>의 글이라</a:t>
            </a:r>
            <a:r>
              <a:rPr lang="en-US" dirty="0"/>
              <a:t>.</a:t>
            </a:r>
          </a:p>
          <a:p>
            <a:r>
              <a:rPr lang="en-US" b="1" dirty="0"/>
              <a:t>-Habakkuk 1:1  </a:t>
            </a:r>
            <a:r>
              <a:rPr lang="he-IL" sz="1800" dirty="0" smtClean="0"/>
              <a:t>‎</a:t>
            </a:r>
            <a:r>
              <a:rPr lang="en-US" sz="1800" b="1" dirty="0"/>
              <a:t> (</a:t>
            </a:r>
            <a:r>
              <a:rPr lang="ko-KR" altLang="en-US" sz="1800" b="1" dirty="0"/>
              <a:t>개역</a:t>
            </a:r>
            <a:r>
              <a:rPr lang="en-US" sz="1800" b="1" dirty="0" smtClean="0"/>
              <a:t>) </a:t>
            </a:r>
            <a:r>
              <a:rPr lang="zh-CN" altLang="en-US" dirty="0" smtClean="0">
                <a:latin typeface="Malgun Gothic" pitchFamily="34" charset="-127"/>
                <a:ea typeface="Malgun Gothic" pitchFamily="34" charset="-127"/>
              </a:rPr>
              <a:t>선</a:t>
            </a:r>
            <a:r>
              <a:rPr lang="zh-CN" altLang="en-US" dirty="0">
                <a:latin typeface="Malgun Gothic" pitchFamily="34" charset="-127"/>
                <a:ea typeface="Malgun Gothic" pitchFamily="34" charset="-127"/>
              </a:rPr>
              <a:t>지자 하박국의 묵시로 받은 </a:t>
            </a:r>
            <a:r>
              <a:rPr lang="zh-CN" altLang="en-US" b="1" u="sng" dirty="0">
                <a:latin typeface="Malgun Gothic" pitchFamily="34" charset="-127"/>
                <a:ea typeface="Malgun Gothic" pitchFamily="34" charset="-127"/>
              </a:rPr>
              <a:t>경고</a:t>
            </a:r>
            <a:r>
              <a:rPr lang="zh-CN" altLang="en-US" dirty="0">
                <a:latin typeface="Malgun Gothic" pitchFamily="34" charset="-127"/>
                <a:ea typeface="Malgun Gothic" pitchFamily="34" charset="-127"/>
              </a:rPr>
              <a:t>라</a:t>
            </a:r>
            <a:r>
              <a:rPr lang="en-US" dirty="0">
                <a:latin typeface="Malgun Gothic" pitchFamily="34" charset="-127"/>
                <a:ea typeface="Malgun Gothic" pitchFamily="34" charset="-127"/>
              </a:rPr>
              <a:t>.</a:t>
            </a:r>
          </a:p>
          <a:p>
            <a:r>
              <a:rPr lang="en-US" baseline="30000" dirty="0" smtClean="0"/>
              <a:t>                                        </a:t>
            </a:r>
            <a:r>
              <a:rPr lang="en-US" dirty="0" smtClean="0"/>
              <a:t>(</a:t>
            </a:r>
            <a:r>
              <a:rPr lang="en-US" baseline="30000" dirty="0" smtClean="0"/>
              <a:t>NIV </a:t>
            </a:r>
            <a:r>
              <a:rPr lang="en-US" b="1" dirty="0" smtClean="0"/>
              <a:t>prophecy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en-US" baseline="30000" dirty="0"/>
              <a:t>ESV </a:t>
            </a:r>
            <a:r>
              <a:rPr lang="en-US" b="1" dirty="0" smtClean="0"/>
              <a:t>oracle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en-US" baseline="30000" dirty="0"/>
              <a:t>TNK </a:t>
            </a:r>
            <a:r>
              <a:rPr lang="en-US" b="1" dirty="0" smtClean="0"/>
              <a:t>pronouncement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en-US" baseline="30000" dirty="0"/>
              <a:t>NKJ </a:t>
            </a:r>
            <a:r>
              <a:rPr lang="en-US" b="1" dirty="0" smtClean="0"/>
              <a:t>burden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altLang="ko-KR" b="1" dirty="0" smtClean="0"/>
              <a:t>2. </a:t>
            </a:r>
            <a:r>
              <a:rPr lang="ko-KR" altLang="en-US" b="1" dirty="0" smtClean="0"/>
              <a:t>히브리어 </a:t>
            </a:r>
            <a:r>
              <a:rPr lang="en-US" b="1" dirty="0" smtClean="0">
                <a:solidFill>
                  <a:srgbClr val="C00000"/>
                </a:solidFill>
              </a:rPr>
              <a:t>‘</a:t>
            </a:r>
            <a:r>
              <a:rPr lang="ko-KR" altLang="en-US" b="1" dirty="0">
                <a:solidFill>
                  <a:srgbClr val="C00000"/>
                </a:solidFill>
              </a:rPr>
              <a:t>아모스</a:t>
            </a:r>
            <a:r>
              <a:rPr lang="en-US" altLang="ko-KR" b="1" dirty="0">
                <a:solidFill>
                  <a:srgbClr val="C00000"/>
                </a:solidFill>
              </a:rPr>
              <a:t>’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/>
              <a:t>(</a:t>
            </a:r>
            <a:r>
              <a:rPr lang="he-IL" sz="2800" b="1" dirty="0">
                <a:solidFill>
                  <a:srgbClr val="C00000"/>
                </a:solidFill>
              </a:rPr>
              <a:t>עָמוֹס</a:t>
            </a:r>
            <a:r>
              <a:rPr lang="en-US" b="1" dirty="0"/>
              <a:t>)</a:t>
            </a:r>
          </a:p>
          <a:p>
            <a:r>
              <a:rPr lang="en-US" sz="2400" dirty="0" smtClean="0"/>
              <a:t>	-7 </a:t>
            </a:r>
            <a:r>
              <a:rPr lang="en-US" sz="2400" dirty="0"/>
              <a:t>times in the Hebrew </a:t>
            </a:r>
            <a:r>
              <a:rPr lang="en-US" sz="2400" dirty="0" smtClean="0"/>
              <a:t>OT as the prophet’s name (only in Amos)</a:t>
            </a:r>
          </a:p>
          <a:p>
            <a:r>
              <a:rPr lang="en-US" sz="2400" dirty="0"/>
              <a:t>	-literally means ‘</a:t>
            </a:r>
            <a:r>
              <a:rPr lang="en-US" sz="2400" b="1" dirty="0"/>
              <a:t>burdensome</a:t>
            </a:r>
            <a:r>
              <a:rPr lang="en-US" sz="2400" dirty="0"/>
              <a:t>’ or ‘</a:t>
            </a:r>
            <a:r>
              <a:rPr lang="en-US" sz="2400" b="1" dirty="0"/>
              <a:t>burden-bearer</a:t>
            </a:r>
            <a:r>
              <a:rPr lang="en-US" sz="2400" dirty="0"/>
              <a:t>’. </a:t>
            </a:r>
            <a:endParaRPr lang="en-US" sz="2400" dirty="0" smtClean="0"/>
          </a:p>
          <a:p>
            <a:r>
              <a:rPr lang="en-US" sz="2400" dirty="0" smtClean="0"/>
              <a:t>	-No </a:t>
            </a:r>
            <a:r>
              <a:rPr lang="en-US" sz="2400" dirty="0"/>
              <a:t>other person bearing the same </a:t>
            </a:r>
            <a:r>
              <a:rPr lang="en-US" sz="2400" dirty="0" smtClean="0"/>
              <a:t>name </a:t>
            </a:r>
            <a:r>
              <a:rPr lang="en-US" sz="2400" b="1" dirty="0"/>
              <a:t>(</a:t>
            </a:r>
            <a:r>
              <a:rPr lang="he-IL" sz="2400" b="1" dirty="0">
                <a:solidFill>
                  <a:srgbClr val="C00000"/>
                </a:solidFill>
              </a:rPr>
              <a:t>עָמוֹס</a:t>
            </a:r>
            <a:r>
              <a:rPr lang="en-US" sz="2400" b="1" dirty="0" smtClean="0"/>
              <a:t>)</a:t>
            </a:r>
            <a:r>
              <a:rPr lang="en-US" sz="2400" dirty="0" smtClean="0"/>
              <a:t> </a:t>
            </a:r>
            <a:r>
              <a:rPr lang="en-US" sz="2400" dirty="0"/>
              <a:t>is mentioned in the </a:t>
            </a:r>
            <a:r>
              <a:rPr lang="en-US" sz="2400" dirty="0" smtClean="0"/>
              <a:t>OT.</a:t>
            </a:r>
            <a:endParaRPr lang="en-US" sz="2400" dirty="0"/>
          </a:p>
          <a:p>
            <a:r>
              <a:rPr lang="en-US" sz="2400" dirty="0" smtClean="0"/>
              <a:t>	-He </a:t>
            </a:r>
            <a:r>
              <a:rPr lang="en-US" sz="2400" dirty="0"/>
              <a:t>was a </a:t>
            </a:r>
            <a:r>
              <a:rPr lang="en-US" sz="2400" dirty="0" smtClean="0"/>
              <a:t>kind </a:t>
            </a:r>
            <a:r>
              <a:rPr lang="en-US" sz="2400" dirty="0"/>
              <a:t>of ‘</a:t>
            </a:r>
            <a:r>
              <a:rPr lang="en-US" sz="2400" b="1" dirty="0"/>
              <a:t>cowboy</a:t>
            </a:r>
            <a:r>
              <a:rPr lang="en-US" sz="2400" dirty="0"/>
              <a:t>’ (herdsman, shepherd) in a small village of </a:t>
            </a:r>
            <a:r>
              <a:rPr lang="en-US" sz="2400" b="1" dirty="0" err="1"/>
              <a:t>Tekoa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842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836" y="0"/>
            <a:ext cx="912177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800" b="1" dirty="0" smtClean="0">
                <a:solidFill>
                  <a:srgbClr val="C00000"/>
                </a:solidFill>
                <a:latin typeface="+mn-ea"/>
              </a:rPr>
              <a:t>     </a:t>
            </a:r>
            <a:endParaRPr lang="en-US" altLang="ko-KR" sz="1800" b="1" dirty="0" smtClean="0">
              <a:solidFill>
                <a:srgbClr val="C00000"/>
              </a:solidFill>
              <a:latin typeface="+mn-ea"/>
            </a:endParaRPr>
          </a:p>
          <a:p>
            <a:r>
              <a:rPr lang="ko-KR" altLang="en-US" sz="2800" b="1" dirty="0" smtClean="0">
                <a:solidFill>
                  <a:srgbClr val="C00000"/>
                </a:solidFill>
              </a:rPr>
              <a:t> 하나님의 말씀이 주는 부담</a:t>
            </a:r>
            <a:r>
              <a:rPr lang="en-US" altLang="ko-KR" sz="2800" b="1" dirty="0" smtClean="0">
                <a:solidFill>
                  <a:srgbClr val="C00000"/>
                </a:solidFill>
              </a:rPr>
              <a:t>: 1) </a:t>
            </a:r>
            <a:r>
              <a:rPr lang="ko-KR" altLang="en-US" sz="2800" b="1" dirty="0" smtClean="0">
                <a:solidFill>
                  <a:srgbClr val="C00000"/>
                </a:solidFill>
              </a:rPr>
              <a:t>중보기도 </a:t>
            </a:r>
            <a:r>
              <a:rPr lang="ko-KR" altLang="en-US" sz="2800" b="1" dirty="0">
                <a:solidFill>
                  <a:srgbClr val="C00000"/>
                </a:solidFill>
              </a:rPr>
              <a:t>하게 </a:t>
            </a:r>
            <a:r>
              <a:rPr lang="ko-KR" altLang="en-US" sz="2800" b="1" dirty="0" smtClean="0">
                <a:solidFill>
                  <a:srgbClr val="C00000"/>
                </a:solidFill>
              </a:rPr>
              <a:t>한다</a:t>
            </a:r>
            <a:endParaRPr lang="en-US" altLang="ko-KR" sz="800" b="1" dirty="0" smtClean="0">
              <a:solidFill>
                <a:srgbClr val="C00000"/>
              </a:solidFill>
            </a:endParaRPr>
          </a:p>
          <a:p>
            <a:endParaRPr lang="en-US" sz="800" dirty="0"/>
          </a:p>
          <a:p>
            <a:r>
              <a:rPr lang="en-US" sz="1800" b="1" dirty="0"/>
              <a:t>(</a:t>
            </a:r>
            <a:r>
              <a:rPr lang="ko-KR" altLang="en-US" sz="1800" b="1" dirty="0"/>
              <a:t>개역개정</a:t>
            </a:r>
            <a:r>
              <a:rPr lang="en-US" sz="1800" b="1" dirty="0"/>
              <a:t>) </a:t>
            </a:r>
            <a:r>
              <a:rPr lang="ko-KR" altLang="en-US" sz="24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아모스 </a:t>
            </a:r>
            <a:r>
              <a:rPr lang="en-US" sz="2400" b="1" dirty="0" smtClean="0">
                <a:solidFill>
                  <a:srgbClr val="7030A0"/>
                </a:solidFill>
              </a:rPr>
              <a:t>7:1-6</a:t>
            </a:r>
            <a:r>
              <a:rPr lang="en-US" sz="2400" dirty="0" smtClean="0"/>
              <a:t>. </a:t>
            </a:r>
            <a:r>
              <a:rPr lang="x-none" sz="2400" smtClean="0"/>
              <a:t>1</a:t>
            </a:r>
            <a:r>
              <a:rPr lang="en-US" sz="2400" dirty="0" smtClean="0"/>
              <a:t> </a:t>
            </a:r>
            <a:r>
              <a:rPr lang="ko-KR" altLang="en-US" sz="2400" dirty="0"/>
              <a:t>주 여호와께서 내게 보이신 것이 이러하니라 왕이 풀을 벤 후 풀이 다시 움돋기 시작할 때에 주께서 </a:t>
            </a:r>
            <a:r>
              <a:rPr lang="ko-KR" altLang="en-US" sz="2400" b="1" dirty="0">
                <a:solidFill>
                  <a:srgbClr val="C00000"/>
                </a:solidFill>
              </a:rPr>
              <a:t>메뚜기</a:t>
            </a:r>
            <a:r>
              <a:rPr lang="ko-KR" altLang="en-US" sz="2400" dirty="0"/>
              <a:t>를 </a:t>
            </a:r>
            <a:r>
              <a:rPr lang="ko-KR" altLang="en-US" sz="2400" dirty="0" smtClean="0"/>
              <a:t>지으시매</a:t>
            </a:r>
            <a:r>
              <a:rPr lang="en-US" altLang="ko-KR" sz="2400" dirty="0" smtClean="0"/>
              <a:t>, </a:t>
            </a:r>
            <a:r>
              <a:rPr lang="en-US" sz="2400" dirty="0" smtClean="0"/>
              <a:t>2 </a:t>
            </a:r>
            <a:r>
              <a:rPr lang="ko-KR" altLang="en-US" sz="2400" b="1" dirty="0">
                <a:solidFill>
                  <a:srgbClr val="C00000"/>
                </a:solidFill>
              </a:rPr>
              <a:t>메뚜기</a:t>
            </a:r>
            <a:r>
              <a:rPr lang="ko-KR" altLang="en-US" sz="2400" dirty="0" smtClean="0"/>
              <a:t>가 </a:t>
            </a:r>
            <a:r>
              <a:rPr lang="ko-KR" altLang="en-US" sz="2400" dirty="0"/>
              <a:t>땅의 풀을 다 먹은지라 내가 이르되 주 여호와여 청하건대 사하소서 야곱이 미약하오니 어떻게 서리이까 </a:t>
            </a:r>
            <a:r>
              <a:rPr lang="ko-KR" altLang="en-US" sz="2400" dirty="0" smtClean="0"/>
              <a:t>하매</a:t>
            </a:r>
            <a:r>
              <a:rPr lang="en-US" altLang="ko-KR" sz="2400" dirty="0" smtClean="0"/>
              <a:t>,</a:t>
            </a:r>
            <a:r>
              <a:rPr lang="ko-KR" altLang="en-US" sz="2400" dirty="0" smtClean="0"/>
              <a:t> </a:t>
            </a:r>
            <a:r>
              <a:rPr lang="en-US" sz="2400" dirty="0" smtClean="0"/>
              <a:t>3 </a:t>
            </a:r>
            <a:r>
              <a:rPr lang="ko-KR" altLang="en-US" sz="2400" dirty="0"/>
              <a:t>여호와께서 이에 대하여 </a:t>
            </a:r>
            <a:r>
              <a:rPr lang="ko-KR" altLang="en-US" sz="2400" b="1" dirty="0">
                <a:solidFill>
                  <a:srgbClr val="002060"/>
                </a:solidFill>
              </a:rPr>
              <a:t>뜻을 돌이키셨으므로 </a:t>
            </a:r>
            <a:r>
              <a:rPr lang="ko-KR" altLang="en-US" sz="2400" dirty="0"/>
              <a:t>이것이 이루어지지 아니하리라 여호와께서 </a:t>
            </a:r>
            <a:r>
              <a:rPr lang="ko-KR" altLang="en-US" sz="2400" dirty="0" smtClean="0"/>
              <a:t>말씀하셨느니라</a:t>
            </a:r>
            <a:r>
              <a:rPr lang="en-US" altLang="ko-KR" sz="2400" dirty="0" smtClean="0"/>
              <a:t>. </a:t>
            </a:r>
            <a:r>
              <a:rPr lang="en-US" sz="2400" dirty="0" smtClean="0"/>
              <a:t>4 </a:t>
            </a:r>
            <a:r>
              <a:rPr lang="ko-KR" altLang="en-US" sz="2400" dirty="0"/>
              <a:t>주 여호와께서 또 내게 보이신 것이 이러하니라 주 여호와께서 명령하여 </a:t>
            </a:r>
            <a:r>
              <a:rPr lang="ko-KR" altLang="en-US" sz="2400" b="1" dirty="0">
                <a:solidFill>
                  <a:srgbClr val="C00000"/>
                </a:solidFill>
              </a:rPr>
              <a:t>불</a:t>
            </a:r>
            <a:r>
              <a:rPr lang="ko-KR" altLang="en-US" sz="2400" dirty="0"/>
              <a:t>로 징벌하게 하시니 </a:t>
            </a:r>
            <a:r>
              <a:rPr lang="ko-KR" altLang="en-US" sz="2400" b="1" dirty="0">
                <a:solidFill>
                  <a:srgbClr val="C00000"/>
                </a:solidFill>
              </a:rPr>
              <a:t>불</a:t>
            </a:r>
            <a:r>
              <a:rPr lang="ko-KR" altLang="en-US" sz="2400" dirty="0" smtClean="0"/>
              <a:t>이 </a:t>
            </a:r>
            <a:r>
              <a:rPr lang="ko-KR" altLang="en-US" sz="2400" dirty="0"/>
              <a:t>큰 바다를 삼키고 육지까지 먹으려 </a:t>
            </a:r>
            <a:r>
              <a:rPr lang="ko-KR" altLang="en-US" sz="2400" dirty="0" smtClean="0"/>
              <a:t>하는지라</a:t>
            </a:r>
            <a:r>
              <a:rPr lang="en-US" altLang="ko-KR" sz="2400" dirty="0" smtClean="0"/>
              <a:t>. </a:t>
            </a:r>
            <a:r>
              <a:rPr lang="en-US" sz="2400" dirty="0" smtClean="0"/>
              <a:t>5 </a:t>
            </a:r>
            <a:r>
              <a:rPr lang="ko-KR" altLang="en-US" sz="2400" dirty="0"/>
              <a:t>이에 내가 이르되 주 여호와여 청하건대 그치소서 야곱이 미약하오니 어떻게 서리이까 </a:t>
            </a:r>
            <a:r>
              <a:rPr lang="ko-KR" altLang="en-US" sz="2400" dirty="0" smtClean="0"/>
              <a:t>하매</a:t>
            </a:r>
            <a:r>
              <a:rPr lang="en-US" altLang="ko-KR" sz="2400" dirty="0" smtClean="0"/>
              <a:t>, </a:t>
            </a:r>
            <a:r>
              <a:rPr lang="en-US" sz="2400" dirty="0" smtClean="0"/>
              <a:t>6 </a:t>
            </a:r>
            <a:r>
              <a:rPr lang="ko-KR" altLang="en-US" sz="2400" dirty="0"/>
              <a:t>주 여호와께서 이에 대하여 </a:t>
            </a:r>
            <a:r>
              <a:rPr lang="ko-KR" altLang="en-US" sz="2400" b="1" dirty="0">
                <a:solidFill>
                  <a:srgbClr val="002060"/>
                </a:solidFill>
              </a:rPr>
              <a:t>뜻을 돌이켜 </a:t>
            </a:r>
            <a:r>
              <a:rPr lang="ko-KR" altLang="en-US" sz="2400" dirty="0"/>
              <a:t>주 여호와께서 이르시되 이것도 이루지 아니하리라 </a:t>
            </a:r>
            <a:r>
              <a:rPr lang="ko-KR" altLang="en-US" sz="2400" dirty="0" smtClean="0"/>
              <a:t>하시니라</a:t>
            </a:r>
            <a:r>
              <a:rPr lang="en-US" altLang="ko-KR" sz="2400" dirty="0" smtClean="0"/>
              <a:t>.</a:t>
            </a:r>
            <a:r>
              <a:rPr lang="ko-KR" altLang="en-US" sz="2400" dirty="0" smtClean="0"/>
              <a:t> </a:t>
            </a:r>
            <a:endParaRPr lang="en-US" altLang="ko-KR" sz="1400" dirty="0" smtClean="0"/>
          </a:p>
          <a:p>
            <a:r>
              <a:rPr lang="en-US" altLang="ko-KR" sz="1400" dirty="0" smtClean="0"/>
              <a:t>……………………………………………………….</a:t>
            </a:r>
          </a:p>
          <a:p>
            <a:r>
              <a:rPr lang="en-US" sz="2400" b="1" dirty="0"/>
              <a:t>-Amos </a:t>
            </a:r>
            <a:r>
              <a:rPr lang="en-US" sz="2400" b="1" dirty="0" smtClean="0"/>
              <a:t>7:3, 6. </a:t>
            </a:r>
            <a:r>
              <a:rPr lang="ko-KR" altLang="en-US" sz="2000" b="1" dirty="0" smtClean="0">
                <a:solidFill>
                  <a:srgbClr val="002060"/>
                </a:solidFill>
              </a:rPr>
              <a:t>뜻을 돌이키다 </a:t>
            </a:r>
            <a:r>
              <a:rPr lang="en-US" altLang="ko-KR" sz="2400" b="1" dirty="0" smtClean="0">
                <a:solidFill>
                  <a:srgbClr val="002060"/>
                </a:solidFill>
              </a:rPr>
              <a:t>(</a:t>
            </a:r>
            <a:r>
              <a:rPr lang="he-IL" sz="2800" dirty="0" smtClean="0">
                <a:solidFill>
                  <a:srgbClr val="C00000"/>
                </a:solidFill>
              </a:rPr>
              <a:t>נִחַ֥ם</a:t>
            </a:r>
            <a:r>
              <a:rPr lang="en-US" altLang="ko-KR" sz="2400" b="1" dirty="0" smtClean="0">
                <a:solidFill>
                  <a:srgbClr val="002060"/>
                </a:solidFill>
              </a:rPr>
              <a:t>)</a:t>
            </a:r>
            <a:r>
              <a:rPr lang="en-US" sz="2400" dirty="0" smtClean="0"/>
              <a:t> </a:t>
            </a:r>
            <a:r>
              <a:rPr lang="en-US" dirty="0" smtClean="0"/>
              <a:t>‘</a:t>
            </a:r>
            <a:r>
              <a:rPr lang="en-US" i="1" dirty="0"/>
              <a:t>to change the </a:t>
            </a:r>
            <a:r>
              <a:rPr lang="en-US" i="1" dirty="0" smtClean="0"/>
              <a:t>mind or plan</a:t>
            </a:r>
            <a:r>
              <a:rPr lang="en-US" dirty="0" smtClean="0"/>
              <a:t>’ </a:t>
            </a:r>
          </a:p>
          <a:p>
            <a:r>
              <a:rPr lang="en-US" dirty="0" smtClean="0"/>
              <a:t>                    Cf</a:t>
            </a:r>
            <a:r>
              <a:rPr lang="en-US" dirty="0"/>
              <a:t>. </a:t>
            </a:r>
            <a:r>
              <a:rPr lang="en-US" b="1" dirty="0"/>
              <a:t>Jonah 3:10</a:t>
            </a:r>
            <a:r>
              <a:rPr lang="en-US" dirty="0"/>
              <a:t> </a:t>
            </a:r>
            <a:r>
              <a:rPr lang="en-US" dirty="0" smtClean="0"/>
              <a:t>; </a:t>
            </a:r>
            <a:r>
              <a:rPr lang="en-US" b="1" dirty="0" smtClean="0"/>
              <a:t>4:2</a:t>
            </a:r>
            <a:r>
              <a:rPr lang="en-US" dirty="0" smtClean="0"/>
              <a:t>. </a:t>
            </a:r>
          </a:p>
          <a:p>
            <a:r>
              <a:rPr lang="en-US" dirty="0" smtClean="0"/>
              <a:t>*The </a:t>
            </a:r>
            <a:r>
              <a:rPr lang="en-US" dirty="0"/>
              <a:t>intercession of the saints can move God to change His mind or plan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8" name="Picture 6" descr="The New Humanitarian | Urgent action needed to stop locus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387" y="2209800"/>
            <a:ext cx="292348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he World's Worst Wildfi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593" y="4086761"/>
            <a:ext cx="3292274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70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824" y="228600"/>
            <a:ext cx="118872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latin typeface="+mn-ea"/>
              </a:rPr>
              <a:t>                             </a:t>
            </a:r>
            <a:r>
              <a:rPr lang="ko-KR" altLang="en-US" sz="2800" b="1" dirty="0" smtClean="0">
                <a:solidFill>
                  <a:srgbClr val="C00000"/>
                </a:solidFill>
              </a:rPr>
              <a:t>중보기도의 용사들</a:t>
            </a:r>
            <a:endParaRPr lang="en-US" altLang="ko-KR" sz="1000" b="1" dirty="0" smtClean="0">
              <a:solidFill>
                <a:srgbClr val="C00000"/>
              </a:solidFill>
            </a:endParaRPr>
          </a:p>
          <a:p>
            <a:endParaRPr lang="en-US" altLang="ko-KR" sz="1000" b="1" dirty="0" smtClean="0"/>
          </a:p>
          <a:p>
            <a:r>
              <a:rPr lang="en-US" sz="2000" b="1" dirty="0" smtClean="0"/>
              <a:t>1. </a:t>
            </a:r>
            <a:r>
              <a:rPr lang="ko-KR" altLang="en-US" sz="2000" b="1" dirty="0" smtClean="0"/>
              <a:t>모세 </a:t>
            </a:r>
            <a:endParaRPr lang="en-US" sz="2000" b="1" dirty="0"/>
          </a:p>
          <a:p>
            <a:r>
              <a:rPr lang="ko-KR" altLang="en-US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출애굽기 </a:t>
            </a:r>
            <a:r>
              <a:rPr lang="en-US" sz="2000" b="1" dirty="0" smtClean="0">
                <a:solidFill>
                  <a:srgbClr val="7030A0"/>
                </a:solidFill>
              </a:rPr>
              <a:t>34:8-9.</a:t>
            </a:r>
            <a:r>
              <a:rPr lang="en-US" sz="2000" dirty="0" smtClean="0"/>
              <a:t> </a:t>
            </a:r>
            <a:r>
              <a:rPr lang="ko-KR" altLang="en-US" sz="2000" dirty="0"/>
              <a:t>모세가 급히 땅에 엎드려 </a:t>
            </a:r>
            <a:r>
              <a:rPr lang="ko-KR" altLang="en-US" sz="2000" dirty="0" smtClean="0"/>
              <a:t>경배하며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 이르되 </a:t>
            </a:r>
            <a:r>
              <a:rPr lang="ko-KR" altLang="en-US" sz="2000" dirty="0"/>
              <a:t>주여 내가 주께 </a:t>
            </a:r>
            <a:endParaRPr lang="en-US" altLang="ko-KR" sz="2000" dirty="0" smtClean="0"/>
          </a:p>
          <a:p>
            <a:r>
              <a:rPr lang="ko-KR" altLang="en-US" sz="2000" dirty="0" smtClean="0"/>
              <a:t>은총을 입었거든 </a:t>
            </a:r>
            <a:r>
              <a:rPr lang="ko-KR" altLang="en-US" sz="2000" dirty="0"/>
              <a:t>원하건대 주는 우리와 동행하옵소서 이는 목이 뻣뻣한 </a:t>
            </a:r>
            <a:endParaRPr lang="en-US" altLang="ko-KR" sz="2000" dirty="0" smtClean="0"/>
          </a:p>
          <a:p>
            <a:r>
              <a:rPr lang="ko-KR" altLang="en-US" sz="2000" dirty="0" smtClean="0"/>
              <a:t>백성이니이다</a:t>
            </a:r>
            <a:r>
              <a:rPr lang="en-US" altLang="ko-KR" sz="2000" dirty="0" smtClean="0"/>
              <a:t>.</a:t>
            </a:r>
            <a:r>
              <a:rPr lang="ko-KR" altLang="en-US" sz="2000" dirty="0" smtClean="0"/>
              <a:t>  우리의 </a:t>
            </a:r>
            <a:r>
              <a:rPr lang="ko-KR" altLang="en-US" sz="2000" dirty="0"/>
              <a:t>악과 죄를 사하시고 우리를 주의 기업으로 </a:t>
            </a:r>
            <a:r>
              <a:rPr lang="ko-KR" altLang="en-US" sz="2000" dirty="0" smtClean="0"/>
              <a:t>삼으소서</a:t>
            </a:r>
            <a:r>
              <a:rPr lang="en-US" altLang="ko-KR" sz="2000" dirty="0" smtClean="0"/>
              <a:t>. </a:t>
            </a:r>
          </a:p>
          <a:p>
            <a:r>
              <a:rPr lang="ko-KR" altLang="en-US" sz="2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민수기 </a:t>
            </a:r>
            <a:r>
              <a:rPr lang="en-US" sz="2000" b="1" dirty="0" smtClean="0">
                <a:solidFill>
                  <a:srgbClr val="7030A0"/>
                </a:solidFill>
              </a:rPr>
              <a:t>14:18-19</a:t>
            </a:r>
            <a:r>
              <a:rPr lang="en-US" sz="2000" b="1" dirty="0">
                <a:solidFill>
                  <a:srgbClr val="7030A0"/>
                </a:solidFill>
              </a:rPr>
              <a:t>.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ko-KR" altLang="en-US" sz="2000" dirty="0"/>
              <a:t>여호와는 노하기를 더디하시고 인자가 많아 죄악과 허물을 </a:t>
            </a:r>
            <a:endParaRPr lang="en-US" altLang="ko-KR" sz="2000" dirty="0" smtClean="0"/>
          </a:p>
          <a:p>
            <a:r>
              <a:rPr lang="ko-KR" altLang="en-US" sz="2000" dirty="0" smtClean="0"/>
              <a:t>사하시나 </a:t>
            </a:r>
            <a:r>
              <a:rPr lang="ko-KR" altLang="en-US" sz="2000" dirty="0"/>
              <a:t>형벌 받을 자는 결단코 사하지 아니하시고 아버지의 죄악을 자식에게 갚아 삼사대까지 이르게 하리라 </a:t>
            </a:r>
            <a:r>
              <a:rPr lang="ko-KR" altLang="en-US" sz="2000" dirty="0" smtClean="0"/>
              <a:t>하셨나이다</a:t>
            </a:r>
            <a:r>
              <a:rPr lang="en-US" altLang="ko-KR" sz="2000" dirty="0" smtClean="0"/>
              <a:t>.</a:t>
            </a:r>
            <a:r>
              <a:rPr lang="ko-KR" altLang="en-US" sz="2000" dirty="0" smtClean="0"/>
              <a:t> 구하옵나니 </a:t>
            </a:r>
            <a:r>
              <a:rPr lang="ko-KR" altLang="en-US" sz="2000" dirty="0"/>
              <a:t>주의 인자의 관대하심을 따라 이 백성의 죄악을 사하시되 애굽에서부터 지금까지 이 백성을 사하신 것 같이 </a:t>
            </a:r>
            <a:r>
              <a:rPr lang="ko-KR" altLang="en-US" sz="2000" dirty="0" smtClean="0"/>
              <a:t>사하시옵소서</a:t>
            </a:r>
            <a:r>
              <a:rPr lang="en-US" altLang="ko-KR" sz="2000" dirty="0" smtClean="0"/>
              <a:t>.</a:t>
            </a:r>
            <a:endParaRPr lang="en-US" altLang="ko-KR" sz="800" dirty="0" smtClean="0"/>
          </a:p>
          <a:p>
            <a:r>
              <a:rPr lang="ko-KR" altLang="en-US" sz="800" dirty="0" smtClean="0"/>
              <a:t> </a:t>
            </a:r>
            <a:endParaRPr lang="en-US" sz="800" dirty="0"/>
          </a:p>
          <a:p>
            <a:r>
              <a:rPr lang="en-US" altLang="ko-KR" sz="2000" b="1" dirty="0" smtClean="0"/>
              <a:t>2. </a:t>
            </a:r>
            <a:r>
              <a:rPr lang="ko-KR" altLang="en-US" sz="2000" b="1" dirty="0" smtClean="0"/>
              <a:t>다니엘</a:t>
            </a:r>
            <a:endParaRPr lang="en-US" altLang="ko-KR" sz="2000" b="1" dirty="0"/>
          </a:p>
          <a:p>
            <a:r>
              <a:rPr lang="ko-KR" altLang="en-US" sz="2000" dirty="0" smtClean="0"/>
              <a:t>다니엘 </a:t>
            </a:r>
            <a:r>
              <a:rPr lang="en-US" sz="2000" b="1" dirty="0" smtClean="0"/>
              <a:t>l 9:1-3</a:t>
            </a:r>
            <a:r>
              <a:rPr lang="en-US" sz="2000" dirty="0" smtClean="0"/>
              <a:t>. </a:t>
            </a:r>
            <a:r>
              <a:rPr lang="ko-KR" altLang="en-US" sz="2000" dirty="0"/>
              <a:t>메대 족속 아하수에로의 아들 다리오가 갈대아 나라 왕으로 세움을 입던 원년곧 그 통치 원년에 나 다니엘이 서책으로 말미암아 여호와의 말씀이 선지자 예레미야에게 임하여 고하신 그 년수를 깨달았나니 곧 예루살렘의 황무함이 칠십년만에 마치리라 하신 것이니라</a:t>
            </a:r>
            <a:r>
              <a:rPr lang="en-US" sz="2000" dirty="0"/>
              <a:t>. </a:t>
            </a:r>
            <a:r>
              <a:rPr lang="ko-KR" altLang="en-US" sz="2000" dirty="0"/>
              <a:t>내가 금식하며 베옷을 입고 재를 무릅쓰고 주 하나님께 기도하며 간구하기를 결심하고</a:t>
            </a:r>
            <a:r>
              <a:rPr lang="en-US" sz="2000" dirty="0" smtClean="0"/>
              <a:t>.</a:t>
            </a:r>
            <a:endParaRPr lang="en-US" sz="800" dirty="0" smtClean="0"/>
          </a:p>
          <a:p>
            <a:endParaRPr lang="en-US" sz="800" b="1" dirty="0" smtClean="0"/>
          </a:p>
          <a:p>
            <a:r>
              <a:rPr lang="en-US" sz="2000" b="1" dirty="0" smtClean="0"/>
              <a:t>3. </a:t>
            </a:r>
            <a:r>
              <a:rPr lang="ko-KR" altLang="en-US" sz="2000" b="1" dirty="0" smtClean="0"/>
              <a:t>예수</a:t>
            </a:r>
            <a:r>
              <a:rPr lang="ko-KR" altLang="en-US" sz="2000" b="1" dirty="0"/>
              <a:t>님</a:t>
            </a:r>
            <a:endParaRPr lang="en-US" sz="2000" b="1" dirty="0"/>
          </a:p>
          <a:p>
            <a:r>
              <a:rPr lang="ko-KR" altLang="en-US" sz="2000" dirty="0" smtClean="0"/>
              <a:t>이사야 </a:t>
            </a:r>
            <a:r>
              <a:rPr lang="en-US" altLang="ko-KR" sz="2000" dirty="0" smtClean="0"/>
              <a:t>53:12. </a:t>
            </a:r>
            <a:r>
              <a:rPr lang="ko-KR" altLang="en-US" sz="2000" dirty="0" smtClean="0"/>
              <a:t>이러므로 </a:t>
            </a:r>
            <a:r>
              <a:rPr lang="ko-KR" altLang="en-US" sz="2000" dirty="0"/>
              <a:t>내가 그로 존귀한 자와 함께 분깃을 얻게 하며 강한 자와 함께 탈취한 것을 나누게 하리니 이는 그가 자기 영혼을 버려 사망에 이르게 하며 범죄자 중 하나로 헤아림을 입었음이라 그러나 실상은 그가 많은 사람의 죄를 지며 범죄자를 위하여 기도하였느니라 하시니라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286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836" y="152400"/>
            <a:ext cx="119411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800" b="1" dirty="0" smtClean="0">
                <a:solidFill>
                  <a:srgbClr val="C00000"/>
                </a:solidFill>
                <a:latin typeface="+mn-ea"/>
              </a:rPr>
              <a:t>            </a:t>
            </a:r>
            <a:endParaRPr lang="en-US" altLang="ko-KR" sz="1800" b="1" dirty="0" smtClean="0">
              <a:solidFill>
                <a:srgbClr val="C00000"/>
              </a:solidFill>
              <a:latin typeface="+mn-ea"/>
            </a:endParaRPr>
          </a:p>
          <a:p>
            <a:r>
              <a:rPr lang="ko-KR" altLang="en-US" sz="2800" b="1" dirty="0">
                <a:solidFill>
                  <a:srgbClr val="C00000"/>
                </a:solidFill>
              </a:rPr>
              <a:t>하나님의 말씀이 주는 부담</a:t>
            </a:r>
            <a:r>
              <a:rPr lang="en-US" altLang="ko-KR" sz="2800" b="1" dirty="0">
                <a:solidFill>
                  <a:srgbClr val="C00000"/>
                </a:solidFill>
              </a:rPr>
              <a:t>: </a:t>
            </a:r>
            <a:r>
              <a:rPr lang="en-US" altLang="ko-KR" sz="2800" b="1" dirty="0" smtClean="0">
                <a:solidFill>
                  <a:srgbClr val="C00000"/>
                </a:solidFill>
              </a:rPr>
              <a:t>2) </a:t>
            </a:r>
            <a:r>
              <a:rPr lang="ko-KR" altLang="en-US" sz="2800" b="1" dirty="0">
                <a:solidFill>
                  <a:srgbClr val="C00000"/>
                </a:solidFill>
              </a:rPr>
              <a:t>세상을 진동케 </a:t>
            </a:r>
            <a:r>
              <a:rPr lang="ko-KR" altLang="en-US" sz="2800" b="1" dirty="0" smtClean="0">
                <a:solidFill>
                  <a:srgbClr val="C00000"/>
                </a:solidFill>
              </a:rPr>
              <a:t>한다</a:t>
            </a:r>
            <a:endParaRPr lang="en-US" altLang="ko-KR" sz="2800" b="1" dirty="0">
              <a:solidFill>
                <a:srgbClr val="C00000"/>
              </a:solidFill>
            </a:endParaRPr>
          </a:p>
          <a:p>
            <a:endParaRPr lang="en-US" sz="2400" dirty="0"/>
          </a:p>
          <a:p>
            <a:r>
              <a:rPr lang="en-US" sz="2000" b="1" dirty="0"/>
              <a:t>(</a:t>
            </a:r>
            <a:r>
              <a:rPr lang="ko-KR" altLang="en-US" sz="2000" b="1" dirty="0"/>
              <a:t>개역개정</a:t>
            </a:r>
            <a:r>
              <a:rPr lang="en-US" sz="2000" b="1" dirty="0"/>
              <a:t>) </a:t>
            </a:r>
            <a:r>
              <a:rPr lang="ko-KR" altLang="en-US" sz="2400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아모스 </a:t>
            </a:r>
            <a:r>
              <a:rPr lang="en-US" sz="2400" b="1" dirty="0" smtClean="0">
                <a:solidFill>
                  <a:srgbClr val="7030A0"/>
                </a:solidFill>
              </a:rPr>
              <a:t>7:7-11</a:t>
            </a:r>
            <a:r>
              <a:rPr lang="en-US" sz="2400" dirty="0" smtClean="0"/>
              <a:t>. 7 </a:t>
            </a:r>
            <a:r>
              <a:rPr lang="ko-KR" altLang="en-US" sz="2400" dirty="0"/>
              <a:t>또 내게 보이신 것이 이러하니라 다림줄을 </a:t>
            </a:r>
            <a:endParaRPr lang="en-US" altLang="ko-KR" sz="2400" dirty="0" smtClean="0"/>
          </a:p>
          <a:p>
            <a:r>
              <a:rPr lang="ko-KR" altLang="en-US" sz="2400" dirty="0" smtClean="0"/>
              <a:t>가지고 쌓은 </a:t>
            </a:r>
            <a:r>
              <a:rPr lang="ko-KR" altLang="en-US" sz="2400" dirty="0"/>
              <a:t>담 곁에 주께서 손에 </a:t>
            </a:r>
            <a:r>
              <a:rPr lang="ko-KR" altLang="en-US" sz="2400" b="1" dirty="0">
                <a:solidFill>
                  <a:srgbClr val="C00000"/>
                </a:solidFill>
              </a:rPr>
              <a:t>다림줄</a:t>
            </a:r>
            <a:r>
              <a:rPr lang="ko-KR" altLang="en-US" sz="2400" dirty="0"/>
              <a:t>을 잡고 </a:t>
            </a:r>
            <a:r>
              <a:rPr lang="ko-KR" altLang="en-US" sz="2400" dirty="0" smtClean="0"/>
              <a:t>서셨더니</a:t>
            </a:r>
            <a:r>
              <a:rPr lang="en-US" altLang="ko-KR" sz="2400" dirty="0" smtClean="0"/>
              <a:t>,</a:t>
            </a:r>
            <a:r>
              <a:rPr lang="ko-KR" altLang="en-US" sz="2400" dirty="0" smtClean="0"/>
              <a:t> </a:t>
            </a:r>
            <a:r>
              <a:rPr lang="en-US" sz="2400" dirty="0" smtClean="0"/>
              <a:t>8 </a:t>
            </a:r>
            <a:r>
              <a:rPr lang="ko-KR" altLang="en-US" sz="2400" dirty="0"/>
              <a:t>여호와께서 </a:t>
            </a:r>
            <a:endParaRPr lang="en-US" altLang="ko-KR" sz="2400" dirty="0" smtClean="0"/>
          </a:p>
          <a:p>
            <a:r>
              <a:rPr lang="ko-KR" altLang="en-US" sz="2400" dirty="0" smtClean="0"/>
              <a:t>내게 </a:t>
            </a:r>
            <a:r>
              <a:rPr lang="ko-KR" altLang="en-US" sz="2400" dirty="0"/>
              <a:t>이르시되 아모스야 네가 무엇을 </a:t>
            </a:r>
            <a:r>
              <a:rPr lang="ko-KR" altLang="en-US" sz="2400" dirty="0" smtClean="0"/>
              <a:t>보느냐</a:t>
            </a:r>
            <a:r>
              <a:rPr lang="en-US" altLang="ko-KR" sz="2400" dirty="0" smtClean="0"/>
              <a:t>.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내가 대답하되 </a:t>
            </a:r>
            <a:r>
              <a:rPr lang="ko-KR" altLang="en-US" sz="2400" b="1" dirty="0">
                <a:solidFill>
                  <a:srgbClr val="C00000"/>
                </a:solidFill>
              </a:rPr>
              <a:t>다림줄</a:t>
            </a:r>
            <a:r>
              <a:rPr lang="ko-KR" altLang="en-US" sz="2400" dirty="0" smtClean="0"/>
              <a:t>이니이다</a:t>
            </a:r>
            <a:r>
              <a:rPr lang="en-US" altLang="ko-KR" sz="2400" dirty="0" smtClean="0"/>
              <a:t>.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주께서 이르시되 내가 </a:t>
            </a:r>
            <a:r>
              <a:rPr lang="ko-KR" altLang="en-US" sz="2400" b="1" dirty="0">
                <a:solidFill>
                  <a:srgbClr val="C00000"/>
                </a:solidFill>
              </a:rPr>
              <a:t>다림줄</a:t>
            </a:r>
            <a:r>
              <a:rPr lang="ko-KR" altLang="en-US" sz="2400" dirty="0" smtClean="0"/>
              <a:t>을 </a:t>
            </a:r>
            <a:r>
              <a:rPr lang="ko-KR" altLang="en-US" sz="2400" dirty="0"/>
              <a:t>내 백성 이스라엘 가운데 두고 다시는 용서하지 </a:t>
            </a:r>
            <a:r>
              <a:rPr lang="ko-KR" altLang="en-US" sz="2400" dirty="0" smtClean="0"/>
              <a:t>아니하리니</a:t>
            </a:r>
            <a:r>
              <a:rPr lang="en-US" altLang="ko-KR" sz="2400" dirty="0" smtClean="0"/>
              <a:t>.</a:t>
            </a:r>
            <a:r>
              <a:rPr lang="ko-KR" altLang="en-US" sz="2400" dirty="0" smtClean="0"/>
              <a:t> </a:t>
            </a:r>
            <a:endParaRPr lang="en-US" altLang="ko-KR" sz="2400" dirty="0" smtClean="0"/>
          </a:p>
          <a:p>
            <a:r>
              <a:rPr lang="en-US" sz="2400" dirty="0" smtClean="0"/>
              <a:t>9 </a:t>
            </a:r>
            <a:r>
              <a:rPr lang="ko-KR" altLang="en-US" sz="2400" dirty="0"/>
              <a:t>이삭의 산당들이 황폐되며 이스라엘의 성소들이 파괴될 </a:t>
            </a:r>
            <a:r>
              <a:rPr lang="ko-KR" altLang="en-US" sz="2400" dirty="0" smtClean="0"/>
              <a:t>것이라</a:t>
            </a:r>
            <a:r>
              <a:rPr lang="en-US" altLang="ko-KR" sz="2400" dirty="0" smtClean="0"/>
              <a:t>.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내가 일어나 칼로 </a:t>
            </a:r>
            <a:r>
              <a:rPr lang="ko-KR" altLang="en-US" sz="2400" b="1" dirty="0">
                <a:solidFill>
                  <a:srgbClr val="C00000"/>
                </a:solidFill>
              </a:rPr>
              <a:t>여로보암의 집</a:t>
            </a:r>
            <a:r>
              <a:rPr lang="ko-KR" altLang="en-US" sz="2400" dirty="0"/>
              <a:t>을 치리라 </a:t>
            </a:r>
            <a:r>
              <a:rPr lang="ko-KR" altLang="en-US" sz="2400" dirty="0" smtClean="0"/>
              <a:t>하시니라</a:t>
            </a:r>
            <a:r>
              <a:rPr lang="en-US" altLang="ko-KR" sz="2400" dirty="0" smtClean="0"/>
              <a:t>.</a:t>
            </a:r>
            <a:r>
              <a:rPr lang="ko-KR" altLang="en-US" sz="2400" dirty="0" smtClean="0"/>
              <a:t> </a:t>
            </a:r>
            <a:r>
              <a:rPr lang="en-US" sz="2400" dirty="0" smtClean="0"/>
              <a:t>10 </a:t>
            </a:r>
            <a:r>
              <a:rPr lang="ko-KR" altLang="en-US" sz="2400" dirty="0"/>
              <a:t>때에 </a:t>
            </a:r>
            <a:r>
              <a:rPr lang="ko-KR" altLang="en-US" sz="2400" b="1" dirty="0">
                <a:solidFill>
                  <a:srgbClr val="C00000"/>
                </a:solidFill>
              </a:rPr>
              <a:t>벧엘의 제사장 아마샤</a:t>
            </a:r>
            <a:r>
              <a:rPr lang="ko-KR" altLang="en-US" sz="2400" dirty="0"/>
              <a:t>가 이스라엘의 왕 </a:t>
            </a:r>
            <a:r>
              <a:rPr lang="ko-KR" altLang="en-US" sz="2400" b="1" dirty="0">
                <a:solidFill>
                  <a:srgbClr val="C00000"/>
                </a:solidFill>
              </a:rPr>
              <a:t>여로보암</a:t>
            </a:r>
            <a:r>
              <a:rPr lang="ko-KR" altLang="en-US" sz="2400" dirty="0"/>
              <a:t>에게 보내어 이르되 이스라엘 족속 중에 아모스가 왕을 모반하나니 그 모든 말을 이 땅이 견딜 수 </a:t>
            </a:r>
            <a:r>
              <a:rPr lang="ko-KR" altLang="en-US" sz="2400" dirty="0" smtClean="0"/>
              <a:t>없나이다</a:t>
            </a:r>
            <a:r>
              <a:rPr lang="en-US" altLang="ko-KR" sz="2400" dirty="0" smtClean="0"/>
              <a:t>.</a:t>
            </a:r>
            <a:r>
              <a:rPr lang="ko-KR" altLang="en-US" sz="2400" dirty="0" smtClean="0"/>
              <a:t> </a:t>
            </a:r>
            <a:r>
              <a:rPr lang="en-US" sz="2400" dirty="0" smtClean="0"/>
              <a:t>11 </a:t>
            </a:r>
            <a:r>
              <a:rPr lang="ko-KR" altLang="en-US" sz="2400" dirty="0"/>
              <a:t>아모스가 말하기를 여로보암은 칼에 죽겠고 이스라엘은 반드시 사로잡혀 그 땅에서 떠나겠다 </a:t>
            </a:r>
            <a:r>
              <a:rPr lang="ko-KR" altLang="en-US" sz="2400" dirty="0" smtClean="0"/>
              <a:t>하나이다</a:t>
            </a:r>
            <a:r>
              <a:rPr lang="en-US" altLang="ko-KR" sz="2400" dirty="0" smtClean="0"/>
              <a:t>.</a:t>
            </a:r>
          </a:p>
          <a:p>
            <a:r>
              <a:rPr lang="en-US" sz="2400" dirty="0" smtClean="0"/>
              <a:t>…………………………………………..</a:t>
            </a:r>
          </a:p>
          <a:p>
            <a:r>
              <a:rPr lang="en-US" b="1" dirty="0" smtClean="0"/>
              <a:t>Abraham </a:t>
            </a:r>
            <a:r>
              <a:rPr lang="en-US" b="1" dirty="0"/>
              <a:t>(Leave!), Moses (Go to Egypt!), Samuel (Go and anoint a son of Jesse!), Jonah (Go to Nineveh!), Disciples of Jesus (Follow me!), Peter (Go to Cornelius the Gentile!), and even Jesus our Lord (Cross</a:t>
            </a:r>
            <a:r>
              <a:rPr lang="en-US" b="1" dirty="0" smtClean="0"/>
              <a:t>). / </a:t>
            </a:r>
            <a:r>
              <a:rPr lang="en-US" sz="2400" b="1" dirty="0" smtClean="0">
                <a:solidFill>
                  <a:srgbClr val="7030A0"/>
                </a:solidFill>
              </a:rPr>
              <a:t>Acts 24:5</a:t>
            </a:r>
            <a:r>
              <a:rPr lang="en-US" sz="2400" b="1" dirty="0" smtClean="0"/>
              <a:t>.</a:t>
            </a:r>
            <a:r>
              <a:rPr lang="en-US" sz="2400" dirty="0" smtClean="0"/>
              <a:t> </a:t>
            </a:r>
            <a:r>
              <a:rPr lang="zh-CN" altLang="en-US" b="1" dirty="0" smtClean="0">
                <a:latin typeface="Malgun Gothic" pitchFamily="34" charset="-127"/>
                <a:ea typeface="Malgun Gothic" pitchFamily="34" charset="-127"/>
              </a:rPr>
              <a:t>우</a:t>
            </a:r>
            <a:r>
              <a:rPr lang="zh-CN" altLang="en-US" b="1" dirty="0">
                <a:latin typeface="Malgun Gothic" pitchFamily="34" charset="-127"/>
                <a:ea typeface="Malgun Gothic" pitchFamily="34" charset="-127"/>
              </a:rPr>
              <a:t>리가 보니 이 사람은 염병이라 천하에 퍼진 유대인을 다 소요케 하는 자요 나사렛 이단의 괴수라</a:t>
            </a:r>
            <a:r>
              <a:rPr lang="en-US" b="1" dirty="0" smtClean="0">
                <a:latin typeface="Malgun Gothic" pitchFamily="34" charset="-127"/>
                <a:ea typeface="Malgun Gothic" pitchFamily="34" charset="-127"/>
              </a:rPr>
              <a:t>.</a:t>
            </a:r>
            <a:endParaRPr lang="en-US" b="1" dirty="0">
              <a:latin typeface="Malgun Gothic" pitchFamily="34" charset="-127"/>
              <a:ea typeface="Malgun Gothic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054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836" y="0"/>
            <a:ext cx="119634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1800" b="1" dirty="0" smtClean="0">
              <a:solidFill>
                <a:srgbClr val="C00000"/>
              </a:solidFill>
              <a:latin typeface="+mn-ea"/>
            </a:endParaRPr>
          </a:p>
          <a:p>
            <a:r>
              <a:rPr lang="ko-KR" altLang="en-US" sz="1800" b="1" dirty="0" smtClean="0">
                <a:solidFill>
                  <a:srgbClr val="C00000"/>
                </a:solidFill>
                <a:latin typeface="+mn-ea"/>
              </a:rPr>
              <a:t>            </a:t>
            </a:r>
            <a:endParaRPr lang="en-US" altLang="ko-KR" sz="1800" b="1" dirty="0" smtClean="0">
              <a:solidFill>
                <a:srgbClr val="C00000"/>
              </a:solidFill>
              <a:latin typeface="+mn-ea"/>
            </a:endParaRPr>
          </a:p>
          <a:p>
            <a:r>
              <a:rPr lang="ko-KR" altLang="en-US" sz="2800" b="1" dirty="0" smtClean="0">
                <a:solidFill>
                  <a:srgbClr val="C00000"/>
                </a:solidFill>
              </a:rPr>
              <a:t>              하나님의 </a:t>
            </a:r>
            <a:r>
              <a:rPr lang="ko-KR" altLang="en-US" sz="2800" b="1" dirty="0">
                <a:solidFill>
                  <a:srgbClr val="C00000"/>
                </a:solidFill>
              </a:rPr>
              <a:t>말씀이 주는 부담</a:t>
            </a:r>
            <a:r>
              <a:rPr lang="en-US" altLang="ko-KR" sz="2800" b="1" dirty="0">
                <a:solidFill>
                  <a:srgbClr val="C00000"/>
                </a:solidFill>
              </a:rPr>
              <a:t>: </a:t>
            </a:r>
            <a:endParaRPr lang="en-US" altLang="ko-KR" sz="2800" b="1" dirty="0" smtClean="0">
              <a:solidFill>
                <a:srgbClr val="C00000"/>
              </a:solidFill>
            </a:endParaRPr>
          </a:p>
          <a:p>
            <a:r>
              <a:rPr lang="en-US" altLang="ko-KR" sz="2800" b="1" dirty="0" smtClean="0">
                <a:solidFill>
                  <a:srgbClr val="C00000"/>
                </a:solidFill>
              </a:rPr>
              <a:t>     3) </a:t>
            </a:r>
            <a:r>
              <a:rPr lang="ko-KR" altLang="en-US" sz="2800" b="1" dirty="0">
                <a:solidFill>
                  <a:srgbClr val="C00000"/>
                </a:solidFill>
              </a:rPr>
              <a:t>쉽게 비난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ko-KR" altLang="en-US" sz="2800" b="1" dirty="0">
                <a:solidFill>
                  <a:srgbClr val="C00000"/>
                </a:solidFill>
              </a:rPr>
              <a:t>조롱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ko-KR" altLang="en-US" sz="2800" b="1" dirty="0">
                <a:solidFill>
                  <a:srgbClr val="C00000"/>
                </a:solidFill>
              </a:rPr>
              <a:t>공격의 대상이 된다</a:t>
            </a:r>
            <a:endParaRPr lang="en-US" sz="1600" b="1" dirty="0">
              <a:solidFill>
                <a:srgbClr val="C00000"/>
              </a:solidFill>
            </a:endParaRPr>
          </a:p>
          <a:p>
            <a:endParaRPr lang="en-US" sz="1400" b="1" dirty="0" smtClean="0"/>
          </a:p>
          <a:p>
            <a:endParaRPr lang="en-US" sz="1400" b="1" dirty="0" smtClean="0"/>
          </a:p>
          <a:p>
            <a:endParaRPr lang="en-US" sz="1400" b="1" dirty="0" smtClean="0"/>
          </a:p>
          <a:p>
            <a:r>
              <a:rPr lang="en-US" sz="2400" b="1" dirty="0" smtClean="0"/>
              <a:t>(</a:t>
            </a:r>
            <a:r>
              <a:rPr lang="ko-KR" altLang="en-US" sz="2400" b="1" dirty="0"/>
              <a:t>개역개정</a:t>
            </a:r>
            <a:r>
              <a:rPr lang="en-US" sz="2400" b="1" dirty="0"/>
              <a:t>) </a:t>
            </a:r>
            <a:r>
              <a:rPr lang="ko-KR" altLang="en-US" sz="2800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아모스 </a:t>
            </a:r>
            <a:r>
              <a:rPr lang="en-US" sz="2800" b="1" dirty="0" smtClean="0">
                <a:solidFill>
                  <a:srgbClr val="7030A0"/>
                </a:solidFill>
              </a:rPr>
              <a:t>7:12-13</a:t>
            </a:r>
            <a:r>
              <a:rPr lang="en-US" sz="2800" dirty="0" smtClean="0"/>
              <a:t>.</a:t>
            </a:r>
            <a:r>
              <a:rPr lang="en-US" sz="2800" dirty="0"/>
              <a:t> </a:t>
            </a:r>
            <a:r>
              <a:rPr lang="en-US" sz="2800" dirty="0" smtClean="0"/>
              <a:t>12 </a:t>
            </a:r>
            <a:r>
              <a:rPr lang="ko-KR" altLang="en-US" sz="2800" dirty="0"/>
              <a:t>아마샤가 또 아모스에게 이르되 </a:t>
            </a:r>
            <a:endParaRPr lang="en-US" altLang="ko-KR" sz="2800" dirty="0" smtClean="0"/>
          </a:p>
          <a:p>
            <a:r>
              <a:rPr lang="ko-KR" altLang="en-US" sz="2800" b="1" dirty="0" smtClean="0">
                <a:solidFill>
                  <a:srgbClr val="C00000"/>
                </a:solidFill>
              </a:rPr>
              <a:t>선견자</a:t>
            </a:r>
            <a:r>
              <a:rPr lang="ko-KR" altLang="en-US" sz="2800" dirty="0" smtClean="0"/>
              <a:t>야 </a:t>
            </a:r>
            <a:r>
              <a:rPr lang="ko-KR" altLang="en-US" sz="2800" dirty="0"/>
              <a:t>너는 유다 땅으로 도망하여 가서 거기에서나 떡을 먹으며 거기에서나 </a:t>
            </a:r>
            <a:r>
              <a:rPr lang="ko-KR" altLang="en-US" sz="2800" dirty="0" smtClean="0"/>
              <a:t>예언하고</a:t>
            </a:r>
            <a:r>
              <a:rPr lang="en-US" altLang="ko-KR" sz="2800" dirty="0" smtClean="0"/>
              <a:t>, </a:t>
            </a:r>
            <a:r>
              <a:rPr lang="en-US" sz="2800" dirty="0" smtClean="0"/>
              <a:t>13 </a:t>
            </a:r>
            <a:r>
              <a:rPr lang="ko-KR" altLang="en-US" sz="2800" dirty="0"/>
              <a:t>다시는 벧엘에서 예언하지 말라 이는 왕의 성소요 나라의 </a:t>
            </a:r>
            <a:r>
              <a:rPr lang="ko-KR" altLang="en-US" sz="2800" dirty="0" smtClean="0"/>
              <a:t>궁궐임이니라</a:t>
            </a:r>
            <a:r>
              <a:rPr lang="en-US" altLang="ko-KR" sz="2800" dirty="0" smtClean="0"/>
              <a:t>.</a:t>
            </a:r>
            <a:r>
              <a:rPr lang="ko-KR" altLang="en-US" sz="2800" dirty="0" smtClean="0"/>
              <a:t> </a:t>
            </a:r>
            <a:endParaRPr lang="en-US" altLang="ko-KR" sz="2800" dirty="0" smtClean="0"/>
          </a:p>
          <a:p>
            <a:endParaRPr lang="en-US" sz="2400" dirty="0"/>
          </a:p>
          <a:p>
            <a:r>
              <a:rPr lang="en-US" sz="2400" dirty="0"/>
              <a:t>*The Hebrew </a:t>
            </a:r>
            <a:r>
              <a:rPr lang="he-IL" sz="2400" dirty="0"/>
              <a:t>חֹזֶה</a:t>
            </a:r>
            <a:r>
              <a:rPr lang="en-US" sz="2400" dirty="0"/>
              <a:t> is one of the words for ‘prophet’.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Cf</a:t>
            </a:r>
            <a:r>
              <a:rPr lang="en-US" sz="2400" dirty="0"/>
              <a:t>. </a:t>
            </a:r>
            <a:r>
              <a:rPr lang="en-US" sz="2400" b="1" dirty="0"/>
              <a:t>Acts </a:t>
            </a:r>
            <a:r>
              <a:rPr lang="en-US" sz="2400" b="1" dirty="0" smtClean="0"/>
              <a:t>23:12-13</a:t>
            </a:r>
            <a:r>
              <a:rPr lang="en-US" sz="2400" dirty="0" smtClean="0"/>
              <a:t>. </a:t>
            </a:r>
            <a:r>
              <a:rPr lang="ko-KR" altLang="en-US" sz="2400" dirty="0"/>
              <a:t>날이 새매 유대인들이 당을 지어 맹세하되 바울을 죽이기 전에는 먹지도 아니하고 마시지도 아니하겠다 하고</a:t>
            </a:r>
            <a:r>
              <a:rPr lang="en-US" sz="2400" dirty="0"/>
              <a:t>, </a:t>
            </a:r>
            <a:r>
              <a:rPr lang="ko-KR" altLang="en-US" sz="2400" dirty="0"/>
              <a:t>이같이 동맹한 자가 사십 여명이더라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241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2651</TotalTime>
  <Words>1023</Words>
  <Application>Microsoft Office PowerPoint</Application>
  <PresentationFormat>Custom</PresentationFormat>
  <Paragraphs>124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Microsoft</cp:lastModifiedBy>
  <cp:revision>257</cp:revision>
  <dcterms:created xsi:type="dcterms:W3CDTF">2020-03-18T13:47:21Z</dcterms:created>
  <dcterms:modified xsi:type="dcterms:W3CDTF">2020-05-23T01:01:55Z</dcterms:modified>
</cp:coreProperties>
</file>