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30" r:id="rId2"/>
    <p:sldId id="437" r:id="rId3"/>
    <p:sldId id="440" r:id="rId4"/>
    <p:sldId id="443" r:id="rId5"/>
    <p:sldId id="444" r:id="rId6"/>
    <p:sldId id="453" r:id="rId7"/>
    <p:sldId id="447" r:id="rId8"/>
    <p:sldId id="462" r:id="rId9"/>
    <p:sldId id="461" r:id="rId10"/>
    <p:sldId id="457" r:id="rId11"/>
    <p:sldId id="463" r:id="rId12"/>
    <p:sldId id="450" r:id="rId13"/>
    <p:sldId id="460" r:id="rId14"/>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46"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7/20/2020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14042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17462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8"/>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8"/>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28587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9535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400">
                <a:solidFill>
                  <a:schemeClr val="tx1">
                    <a:tint val="75000"/>
                  </a:schemeClr>
                </a:solidFill>
              </a:defRPr>
            </a:lvl1pPr>
            <a:lvl2pPr marL="544106" indent="0">
              <a:buNone/>
              <a:defRPr sz="2200">
                <a:solidFill>
                  <a:schemeClr val="tx1">
                    <a:tint val="75000"/>
                  </a:schemeClr>
                </a:solidFill>
              </a:defRPr>
            </a:lvl2pPr>
            <a:lvl3pPr marL="1088212" indent="0">
              <a:buNone/>
              <a:defRPr sz="1900">
                <a:solidFill>
                  <a:schemeClr val="tx1">
                    <a:tint val="75000"/>
                  </a:schemeClr>
                </a:solidFill>
              </a:defRPr>
            </a:lvl3pPr>
            <a:lvl4pPr marL="1632319" indent="0">
              <a:buNone/>
              <a:defRPr sz="1700">
                <a:solidFill>
                  <a:schemeClr val="tx1">
                    <a:tint val="75000"/>
                  </a:schemeClr>
                </a:solidFill>
              </a:defRPr>
            </a:lvl4pPr>
            <a:lvl5pPr marL="2176425" indent="0">
              <a:buNone/>
              <a:defRPr sz="1700">
                <a:solidFill>
                  <a:schemeClr val="tx1">
                    <a:tint val="75000"/>
                  </a:schemeClr>
                </a:solidFill>
              </a:defRPr>
            </a:lvl5pPr>
            <a:lvl6pPr marL="2720531" indent="0">
              <a:buNone/>
              <a:defRPr sz="1700">
                <a:solidFill>
                  <a:schemeClr val="tx1">
                    <a:tint val="75000"/>
                  </a:schemeClr>
                </a:solidFill>
              </a:defRPr>
            </a:lvl6pPr>
            <a:lvl7pPr marL="3264636" indent="0">
              <a:buNone/>
              <a:defRPr sz="1700">
                <a:solidFill>
                  <a:schemeClr val="tx1">
                    <a:tint val="75000"/>
                  </a:schemeClr>
                </a:solidFill>
              </a:defRPr>
            </a:lvl7pPr>
            <a:lvl8pPr marL="3808742" indent="0">
              <a:buNone/>
              <a:defRPr sz="1700">
                <a:solidFill>
                  <a:schemeClr val="tx1">
                    <a:tint val="75000"/>
                  </a:schemeClr>
                </a:solidFill>
              </a:defRPr>
            </a:lvl8pPr>
            <a:lvl9pPr marL="435284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81416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0"/>
            <a:ext cx="5383398" cy="4525963"/>
          </a:xfrm>
        </p:spPr>
        <p:txBody>
          <a:bodyPr/>
          <a:lstStyle>
            <a:lvl1pPr>
              <a:defRPr sz="3300"/>
            </a:lvl1pPr>
            <a:lvl2pPr>
              <a:defRPr sz="28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0"/>
            <a:ext cx="5383398" cy="4525963"/>
          </a:xfrm>
        </p:spPr>
        <p:txBody>
          <a:bodyPr/>
          <a:lstStyle>
            <a:lvl1pPr>
              <a:defRPr sz="3300"/>
            </a:lvl1pPr>
            <a:lvl2pPr>
              <a:defRPr sz="28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F9C73-D3C2-4D1D-BE1A-64EF358B0269}"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91412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5" cy="639762"/>
          </a:xfrm>
        </p:spPr>
        <p:txBody>
          <a:bodyPr anchor="b"/>
          <a:lstStyle>
            <a:lvl1pPr marL="0" indent="0">
              <a:buNone/>
              <a:defRPr sz="2800" b="1"/>
            </a:lvl1pPr>
            <a:lvl2pPr marL="544106" indent="0">
              <a:buNone/>
              <a:defRPr sz="2400" b="1"/>
            </a:lvl2pPr>
            <a:lvl3pPr marL="1088212" indent="0">
              <a:buNone/>
              <a:defRPr sz="2200" b="1"/>
            </a:lvl3pPr>
            <a:lvl4pPr marL="1632319" indent="0">
              <a:buNone/>
              <a:defRPr sz="1900" b="1"/>
            </a:lvl4pPr>
            <a:lvl5pPr marL="2176425" indent="0">
              <a:buNone/>
              <a:defRPr sz="1900" b="1"/>
            </a:lvl5pPr>
            <a:lvl6pPr marL="2720531" indent="0">
              <a:buNone/>
              <a:defRPr sz="1900" b="1"/>
            </a:lvl6pPr>
            <a:lvl7pPr marL="3264636" indent="0">
              <a:buNone/>
              <a:defRPr sz="1900" b="1"/>
            </a:lvl7pPr>
            <a:lvl8pPr marL="3808742" indent="0">
              <a:buNone/>
              <a:defRPr sz="1900" b="1"/>
            </a:lvl8pPr>
            <a:lvl9pPr marL="4352849"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5" cy="3951288"/>
          </a:xfrm>
        </p:spPr>
        <p:txBody>
          <a:bodyPr/>
          <a:lstStyle>
            <a:lvl1pPr>
              <a:defRPr sz="28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5" y="1535113"/>
            <a:ext cx="5387630" cy="639762"/>
          </a:xfrm>
        </p:spPr>
        <p:txBody>
          <a:bodyPr anchor="b"/>
          <a:lstStyle>
            <a:lvl1pPr marL="0" indent="0">
              <a:buNone/>
              <a:defRPr sz="2800" b="1"/>
            </a:lvl1pPr>
            <a:lvl2pPr marL="544106" indent="0">
              <a:buNone/>
              <a:defRPr sz="2400" b="1"/>
            </a:lvl2pPr>
            <a:lvl3pPr marL="1088212" indent="0">
              <a:buNone/>
              <a:defRPr sz="2200" b="1"/>
            </a:lvl3pPr>
            <a:lvl4pPr marL="1632319" indent="0">
              <a:buNone/>
              <a:defRPr sz="1900" b="1"/>
            </a:lvl4pPr>
            <a:lvl5pPr marL="2176425" indent="0">
              <a:buNone/>
              <a:defRPr sz="1900" b="1"/>
            </a:lvl5pPr>
            <a:lvl6pPr marL="2720531" indent="0">
              <a:buNone/>
              <a:defRPr sz="1900" b="1"/>
            </a:lvl6pPr>
            <a:lvl7pPr marL="3264636" indent="0">
              <a:buNone/>
              <a:defRPr sz="1900" b="1"/>
            </a:lvl7pPr>
            <a:lvl8pPr marL="3808742" indent="0">
              <a:buNone/>
              <a:defRPr sz="1900" b="1"/>
            </a:lvl8pPr>
            <a:lvl9pPr marL="4352849"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387630" cy="3951288"/>
          </a:xfrm>
        </p:spPr>
        <p:txBody>
          <a:bodyPr/>
          <a:lstStyle>
            <a:lvl1pPr>
              <a:defRPr sz="28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F9C73-D3C2-4D1D-BE1A-64EF358B0269}"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81148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F9C73-D3C2-4D1D-BE1A-64EF358B0269}"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5412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1952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40"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2" y="273050"/>
            <a:ext cx="6813892" cy="5853113"/>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0"/>
            <a:ext cx="4010040" cy="4691063"/>
          </a:xfrm>
        </p:spPr>
        <p:txBody>
          <a:bodyPr/>
          <a:lstStyle>
            <a:lvl1pPr marL="0" indent="0">
              <a:buNone/>
              <a:defRPr sz="1700"/>
            </a:lvl1pPr>
            <a:lvl2pPr marL="544106" indent="0">
              <a:buNone/>
              <a:defRPr sz="1400"/>
            </a:lvl2pPr>
            <a:lvl3pPr marL="1088212" indent="0">
              <a:buNone/>
              <a:defRPr sz="1200"/>
            </a:lvl3pPr>
            <a:lvl4pPr marL="1632319" indent="0">
              <a:buNone/>
              <a:defRPr sz="1100"/>
            </a:lvl4pPr>
            <a:lvl5pPr marL="2176425" indent="0">
              <a:buNone/>
              <a:defRPr sz="1100"/>
            </a:lvl5pPr>
            <a:lvl6pPr marL="2720531" indent="0">
              <a:buNone/>
              <a:defRPr sz="1100"/>
            </a:lvl6pPr>
            <a:lvl7pPr marL="3264636" indent="0">
              <a:buNone/>
              <a:defRPr sz="1100"/>
            </a:lvl7pPr>
            <a:lvl8pPr marL="3808742" indent="0">
              <a:buNone/>
              <a:defRPr sz="1100"/>
            </a:lvl8pPr>
            <a:lvl9pPr marL="435284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29594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800"/>
            </a:lvl1pPr>
            <a:lvl2pPr marL="544106" indent="0">
              <a:buNone/>
              <a:defRPr sz="3300"/>
            </a:lvl2pPr>
            <a:lvl3pPr marL="1088212" indent="0">
              <a:buNone/>
              <a:defRPr sz="2800"/>
            </a:lvl3pPr>
            <a:lvl4pPr marL="1632319" indent="0">
              <a:buNone/>
              <a:defRPr sz="2400"/>
            </a:lvl4pPr>
            <a:lvl5pPr marL="2176425" indent="0">
              <a:buNone/>
              <a:defRPr sz="2400"/>
            </a:lvl5pPr>
            <a:lvl6pPr marL="2720531" indent="0">
              <a:buNone/>
              <a:defRPr sz="2400"/>
            </a:lvl6pPr>
            <a:lvl7pPr marL="3264636" indent="0">
              <a:buNone/>
              <a:defRPr sz="2400"/>
            </a:lvl7pPr>
            <a:lvl8pPr marL="3808742" indent="0">
              <a:buNone/>
              <a:defRPr sz="2400"/>
            </a:lvl8pPr>
            <a:lvl9pPr marL="4352849" indent="0">
              <a:buNone/>
              <a:defRPr sz="24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700"/>
            </a:lvl1pPr>
            <a:lvl2pPr marL="544106" indent="0">
              <a:buNone/>
              <a:defRPr sz="1400"/>
            </a:lvl2pPr>
            <a:lvl3pPr marL="1088212" indent="0">
              <a:buNone/>
              <a:defRPr sz="1200"/>
            </a:lvl3pPr>
            <a:lvl4pPr marL="1632319" indent="0">
              <a:buNone/>
              <a:defRPr sz="1100"/>
            </a:lvl4pPr>
            <a:lvl5pPr marL="2176425" indent="0">
              <a:buNone/>
              <a:defRPr sz="1100"/>
            </a:lvl5pPr>
            <a:lvl6pPr marL="2720531" indent="0">
              <a:buNone/>
              <a:defRPr sz="1100"/>
            </a:lvl6pPr>
            <a:lvl7pPr marL="3264636" indent="0">
              <a:buNone/>
              <a:defRPr sz="1100"/>
            </a:lvl7pPr>
            <a:lvl8pPr marL="3808742" indent="0">
              <a:buNone/>
              <a:defRPr sz="1100"/>
            </a:lvl8pPr>
            <a:lvl9pPr marL="435284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385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108821" tIns="54411" rIns="108821" bIns="544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0"/>
            <a:ext cx="10969943" cy="4525963"/>
          </a:xfrm>
          <a:prstGeom prst="rect">
            <a:avLst/>
          </a:prstGeom>
        </p:spPr>
        <p:txBody>
          <a:bodyPr vert="horz" lIns="108821" tIns="54411" rIns="108821" bIns="544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08821" tIns="54411" rIns="108821" bIns="54411" rtlCol="0" anchor="ctr"/>
          <a:lstStyle>
            <a:lvl1pPr algn="l">
              <a:defRPr sz="1400">
                <a:solidFill>
                  <a:schemeClr val="tx1">
                    <a:tint val="75000"/>
                  </a:schemeClr>
                </a:solidFill>
              </a:defRPr>
            </a:lvl1pPr>
          </a:lstStyle>
          <a:p>
            <a:fld id="{948F9C73-D3C2-4D1D-BE1A-64EF358B0269}" type="datetimeFigureOut">
              <a:rPr lang="en-US" smtClean="0"/>
              <a:t>7/20/2020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08821" tIns="54411" rIns="108821" bIns="54411"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08821" tIns="54411" rIns="108821" bIns="54411" rtlCol="0" anchor="ctr"/>
          <a:lstStyle>
            <a:lvl1pPr algn="r">
              <a:defRPr sz="14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271939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8212" rtl="0" eaLnBrk="1" latinLnBrk="0" hangingPunct="1">
        <a:spcBef>
          <a:spcPct val="0"/>
        </a:spcBef>
        <a:buNone/>
        <a:defRPr sz="5200" kern="1200">
          <a:solidFill>
            <a:schemeClr val="tx1"/>
          </a:solidFill>
          <a:latin typeface="+mj-lt"/>
          <a:ea typeface="+mj-ea"/>
          <a:cs typeface="+mj-cs"/>
        </a:defRPr>
      </a:lvl1pPr>
    </p:titleStyle>
    <p:bodyStyle>
      <a:lvl1pPr marL="408080" indent="-408080" algn="l" defTabSz="108821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172" indent="-340066" algn="l" defTabSz="108821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266" indent="-272053" algn="l" defTabSz="1088212"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372"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478"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584"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689"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796"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902"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9992" y="304800"/>
            <a:ext cx="3200400" cy="2339102"/>
          </a:xfrm>
          <a:prstGeom prst="rect">
            <a:avLst/>
          </a:prstGeom>
        </p:spPr>
        <p:txBody>
          <a:bodyPr wrap="square">
            <a:spAutoFit/>
          </a:bodyPr>
          <a:lstStyle/>
          <a:p>
            <a:pPr algn="ctr"/>
            <a:r>
              <a:rPr lang="he-IL" sz="1800" b="1" dirty="0" smtClean="0">
                <a:solidFill>
                  <a:srgbClr val="C00000"/>
                </a:solidFill>
              </a:rPr>
              <a:t>מְקוֹר </a:t>
            </a:r>
            <a:r>
              <a:rPr lang="he-IL" sz="1800" b="1" dirty="0">
                <a:solidFill>
                  <a:srgbClr val="C00000"/>
                </a:solidFill>
              </a:rPr>
              <a:t>מַיִם חַיִּים </a:t>
            </a:r>
            <a:endParaRPr lang="en-US" sz="18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Fuente de Agua </a:t>
            </a:r>
            <a:r>
              <a:rPr lang="en-US" sz="1600" b="1" i="1" dirty="0" smtClean="0">
                <a:solidFill>
                  <a:srgbClr val="C00000"/>
                </a:solidFill>
              </a:rPr>
              <a:t>Viva </a:t>
            </a:r>
          </a:p>
          <a:p>
            <a:pPr algn="ctr"/>
            <a:r>
              <a:rPr lang="en-US" sz="1600" b="1" i="1" dirty="0" smtClean="0"/>
              <a:t>La </a:t>
            </a:r>
            <a:r>
              <a:rPr lang="en-US" sz="1600" b="1" i="1" dirty="0"/>
              <a:t>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a:t>Fonte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150812" y="148471"/>
            <a:ext cx="8458200" cy="3908762"/>
          </a:xfrm>
          <a:prstGeom prst="rect">
            <a:avLst/>
          </a:prstGeom>
          <a:solidFill>
            <a:schemeClr val="accent3">
              <a:lumMod val="50000"/>
            </a:schemeClr>
          </a:solidFill>
          <a:ln>
            <a:solidFill>
              <a:srgbClr val="C00000"/>
            </a:solidFill>
          </a:ln>
        </p:spPr>
        <p:txBody>
          <a:bodyPr wrap="square">
            <a:spAutoFit/>
          </a:bodyPr>
          <a:lstStyle/>
          <a:p>
            <a:pPr algn="ctr"/>
            <a:r>
              <a:rPr lang="en-US" sz="6000" b="1" dirty="0">
                <a:solidFill>
                  <a:srgbClr val="FFFF00"/>
                </a:solidFill>
              </a:rPr>
              <a:t>Un </a:t>
            </a:r>
            <a:r>
              <a:rPr lang="en-US" sz="6000" b="1" dirty="0" err="1">
                <a:solidFill>
                  <a:srgbClr val="FFFF00"/>
                </a:solidFill>
              </a:rPr>
              <a:t>Buen</a:t>
            </a:r>
            <a:r>
              <a:rPr lang="en-US" sz="6000" b="1" dirty="0">
                <a:solidFill>
                  <a:srgbClr val="FFFF00"/>
                </a:solidFill>
              </a:rPr>
              <a:t> </a:t>
            </a:r>
            <a:r>
              <a:rPr lang="en-US" sz="6000" b="1" dirty="0" err="1">
                <a:solidFill>
                  <a:srgbClr val="FFFF00"/>
                </a:solidFill>
              </a:rPr>
              <a:t>Ojo</a:t>
            </a:r>
            <a:r>
              <a:rPr lang="en-US" sz="6000" b="1" dirty="0">
                <a:solidFill>
                  <a:srgbClr val="FFFF00"/>
                </a:solidFill>
              </a:rPr>
              <a:t> y un Mal </a:t>
            </a:r>
            <a:r>
              <a:rPr lang="en-US" sz="6000" b="1" dirty="0" err="1">
                <a:solidFill>
                  <a:srgbClr val="FFFF00"/>
                </a:solidFill>
              </a:rPr>
              <a:t>Ojo</a:t>
            </a:r>
            <a:r>
              <a:rPr lang="en-US" sz="6000" b="1" dirty="0">
                <a:solidFill>
                  <a:srgbClr val="FFFF00"/>
                </a:solidFill>
              </a:rPr>
              <a:t> de Mateo </a:t>
            </a:r>
            <a:r>
              <a:rPr lang="en-US" sz="6000" b="1" dirty="0" smtClean="0">
                <a:solidFill>
                  <a:srgbClr val="FFFF00"/>
                </a:solidFill>
              </a:rPr>
              <a:t>6:22-23</a:t>
            </a:r>
            <a:endParaRPr lang="en-US" sz="6000" b="1" dirty="0" smtClean="0">
              <a:solidFill>
                <a:srgbClr val="FFFF00"/>
              </a:solidFill>
              <a:latin typeface="Batang" panose="02030600000101010101" pitchFamily="18" charset="-127"/>
              <a:ea typeface="Batang" panose="02030600000101010101" pitchFamily="18" charset="-127"/>
            </a:endParaRPr>
          </a:p>
          <a:p>
            <a:endParaRPr lang="en-US" sz="4000" b="1" dirty="0" smtClean="0">
              <a:solidFill>
                <a:schemeClr val="bg1"/>
              </a:solidFill>
            </a:endParaRPr>
          </a:p>
          <a:p>
            <a:pPr algn="ctr"/>
            <a:r>
              <a:rPr lang="en-US" sz="4400" b="1" dirty="0" smtClean="0">
                <a:solidFill>
                  <a:schemeClr val="bg1"/>
                </a:solidFill>
              </a:rPr>
              <a:t>A </a:t>
            </a:r>
            <a:r>
              <a:rPr lang="en-US" sz="4400" b="1" dirty="0">
                <a:solidFill>
                  <a:schemeClr val="bg1"/>
                </a:solidFill>
              </a:rPr>
              <a:t>Good Eye &amp; a Bad </a:t>
            </a:r>
            <a:r>
              <a:rPr lang="en-US" sz="4400" b="1" dirty="0" smtClean="0">
                <a:solidFill>
                  <a:schemeClr val="bg1"/>
                </a:solidFill>
              </a:rPr>
              <a:t>Eye</a:t>
            </a:r>
          </a:p>
          <a:p>
            <a:pPr algn="ctr"/>
            <a:r>
              <a:rPr lang="en-US" sz="4400" b="1" dirty="0" smtClean="0">
                <a:solidFill>
                  <a:schemeClr val="bg1"/>
                </a:solidFill>
              </a:rPr>
              <a:t>of </a:t>
            </a:r>
            <a:r>
              <a:rPr lang="en-US" sz="4400" b="1" dirty="0">
                <a:solidFill>
                  <a:schemeClr val="bg1"/>
                </a:solidFill>
              </a:rPr>
              <a:t>Matthew 6:22-23</a:t>
            </a:r>
            <a:endParaRPr lang="en-US" sz="4400"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327" y="2659668"/>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257" y="4206150"/>
            <a:ext cx="6629400" cy="1815882"/>
          </a:xfrm>
          <a:prstGeom prst="rect">
            <a:avLst/>
          </a:prstGeom>
        </p:spPr>
        <p:txBody>
          <a:bodyPr wrap="square">
            <a:spAutoFit/>
          </a:bodyPr>
          <a:lstStyle/>
          <a:p>
            <a:r>
              <a:rPr lang="en-US" altLang="en-US" sz="2600" dirty="0">
                <a:latin typeface="Bwhebb" pitchFamily="2" charset="0"/>
              </a:rPr>
              <a:t> </a:t>
            </a:r>
            <a:r>
              <a:rPr lang="en-US" altLang="en-US" sz="2600" b="1" dirty="0">
                <a:solidFill>
                  <a:srgbClr val="FF0000"/>
                </a:solidFill>
                <a:latin typeface="Bwhebb" pitchFamily="2" charset="0"/>
              </a:rPr>
              <a:t>~</a:t>
            </a:r>
            <a:r>
              <a:rPr lang="en-US" altLang="en-US" sz="2600" b="1" dirty="0" err="1">
                <a:solidFill>
                  <a:srgbClr val="FF0000"/>
                </a:solidFill>
                <a:latin typeface="Bwhebb" pitchFamily="2" charset="0"/>
              </a:rPr>
              <a:t>yYI©x</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yIm:å</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ŸrAqåm</a:t>
            </a:r>
            <a:r>
              <a:rPr lang="en-US" altLang="en-US" sz="2600" b="1" dirty="0">
                <a:solidFill>
                  <a:srgbClr val="FF0000"/>
                </a:solidFill>
                <a:latin typeface="Bwhebb" pitchFamily="2" charset="0"/>
              </a:rPr>
              <a:t>. </a:t>
            </a:r>
            <a:r>
              <a:rPr lang="en-US" altLang="en-US" sz="2600" dirty="0" err="1">
                <a:latin typeface="Bwhebb" pitchFamily="2" charset="0"/>
              </a:rPr>
              <a:t>Wbøz</a:t>
            </a:r>
            <a:r>
              <a:rPr lang="en-US" altLang="en-US" sz="2600" dirty="0">
                <a:latin typeface="Bwhebb" pitchFamily="2" charset="0"/>
              </a:rPr>
              <a:t>&gt;[' </a:t>
            </a:r>
            <a:r>
              <a:rPr lang="en-US" altLang="en-US" sz="2600" dirty="0" err="1">
                <a:latin typeface="Bwhebb" pitchFamily="2" charset="0"/>
              </a:rPr>
              <a:t>yti’ao</a:t>
            </a:r>
            <a:r>
              <a:rPr lang="en-US" altLang="en-US" sz="2600" dirty="0">
                <a:latin typeface="Bwhebb" pitchFamily="2" charset="0"/>
              </a:rPr>
              <a:t> </a:t>
            </a:r>
            <a:r>
              <a:rPr lang="en-US" altLang="en-US" sz="2600" dirty="0" err="1">
                <a:latin typeface="Bwhebb" pitchFamily="2" charset="0"/>
              </a:rPr>
              <a:t>yMi</a:t>
            </a:r>
            <a:r>
              <a:rPr lang="en-US" altLang="en-US" sz="2600" dirty="0">
                <a:latin typeface="Bwhebb" pitchFamily="2" charset="0"/>
              </a:rPr>
              <a:t>_[; </a:t>
            </a:r>
            <a:r>
              <a:rPr lang="en-US" altLang="en-US" sz="2600" dirty="0" err="1">
                <a:latin typeface="Bwhebb" pitchFamily="2" charset="0"/>
              </a:rPr>
              <a:t>hf'ä</a:t>
            </a:r>
            <a:r>
              <a:rPr lang="en-US" altLang="en-US" sz="2600" dirty="0">
                <a:latin typeface="Bwhebb" pitchFamily="2" charset="0"/>
              </a:rPr>
              <a:t>[' </a:t>
            </a:r>
            <a:r>
              <a:rPr lang="en-US" altLang="en-US" sz="2600" dirty="0" err="1">
                <a:latin typeface="Bwhebb" pitchFamily="2" charset="0"/>
              </a:rPr>
              <a:t>tA</a:t>
            </a:r>
            <a:r>
              <a:rPr lang="en-US" altLang="en-US" sz="2600" dirty="0">
                <a:latin typeface="Bwhebb" pitchFamily="2" charset="0"/>
              </a:rPr>
              <a:t>[</a:t>
            </a:r>
            <a:r>
              <a:rPr lang="en-US" altLang="en-US" sz="2600" dirty="0" err="1">
                <a:latin typeface="Bwhebb" pitchFamily="2" charset="0"/>
              </a:rPr>
              <a:t>ßr</a:t>
            </a:r>
            <a:r>
              <a:rPr lang="en-US" altLang="en-US" sz="2600" dirty="0">
                <a:latin typeface="Bwhebb" pitchFamily="2" charset="0"/>
              </a:rPr>
              <a:t>" ~</a:t>
            </a:r>
            <a:r>
              <a:rPr lang="en-US" altLang="en-US" sz="2600" dirty="0" err="1">
                <a:latin typeface="Bwhebb" pitchFamily="2" charset="0"/>
              </a:rPr>
              <a:t>yIT:ïv</a:t>
            </a:r>
            <a:r>
              <a:rPr lang="en-US" altLang="en-US" sz="2600" dirty="0">
                <a:latin typeface="Bwhebb" pitchFamily="2" charset="0"/>
              </a:rPr>
              <a:t>.-</a:t>
            </a:r>
            <a:r>
              <a:rPr lang="en-US" altLang="en-US" sz="2600" dirty="0" err="1">
                <a:latin typeface="Bwhebb" pitchFamily="2" charset="0"/>
              </a:rPr>
              <a:t>yKi</a:t>
            </a:r>
            <a:r>
              <a:rPr lang="en-US" altLang="en-US" sz="2600" dirty="0">
                <a:latin typeface="Bwhebb" pitchFamily="2" charset="0"/>
              </a:rPr>
              <a:t>(</a:t>
            </a:r>
            <a:r>
              <a:rPr lang="en-US" altLang="en-US" sz="2600" baseline="30000" dirty="0">
                <a:latin typeface="Bwhebb" pitchFamily="2" charset="0"/>
              </a:rPr>
              <a:t>  </a:t>
            </a:r>
            <a:r>
              <a:rPr lang="en-US" altLang="en-US" sz="2600" dirty="0">
                <a:latin typeface="Bwhebb" pitchFamily="2" charset="0"/>
              </a:rPr>
              <a:t>  `~</a:t>
            </a:r>
            <a:r>
              <a:rPr lang="en-US" altLang="en-US" sz="2600" dirty="0" err="1">
                <a:latin typeface="Bwhebb" pitchFamily="2" charset="0"/>
              </a:rPr>
              <a:t>yIM</a:t>
            </a:r>
            <a:r>
              <a:rPr lang="en-US" altLang="en-US" sz="2600" dirty="0">
                <a:latin typeface="Bwhebb" pitchFamily="2" charset="0"/>
              </a:rPr>
              <a:t>")h; </a:t>
            </a:r>
            <a:r>
              <a:rPr lang="en-US" altLang="en-US" sz="2600" dirty="0" err="1">
                <a:latin typeface="Bwhebb" pitchFamily="2" charset="0"/>
              </a:rPr>
              <a:t>WlkiÞy</a:t>
            </a:r>
            <a:r>
              <a:rPr lang="en-US" altLang="en-US" sz="2600" dirty="0">
                <a:latin typeface="Bwhebb" pitchFamily="2" charset="0"/>
              </a:rPr>
              <a:t>"-al{ </a:t>
            </a:r>
            <a:r>
              <a:rPr lang="en-US" altLang="en-US" sz="2600" dirty="0" err="1">
                <a:latin typeface="Bwhebb" pitchFamily="2" charset="0"/>
              </a:rPr>
              <a:t>rv</a:t>
            </a:r>
            <a:r>
              <a:rPr lang="en-US" altLang="en-US" sz="2600" dirty="0">
                <a:latin typeface="Bwhebb" pitchFamily="2" charset="0"/>
              </a:rPr>
              <a:t>&lt;</a:t>
            </a:r>
            <a:r>
              <a:rPr lang="en-US" altLang="en-US" sz="2600" dirty="0" err="1">
                <a:latin typeface="Bwhebb" pitchFamily="2" charset="0"/>
              </a:rPr>
              <a:t>ïa</a:t>
            </a:r>
            <a:r>
              <a:rPr lang="en-US" altLang="en-US" sz="2600" dirty="0">
                <a:latin typeface="Bwhebb" pitchFamily="2" charset="0"/>
              </a:rPr>
              <a:t>] ~</a:t>
            </a:r>
            <a:r>
              <a:rPr lang="en-US" altLang="en-US" sz="2600" dirty="0" err="1">
                <a:latin typeface="Bwhebb" pitchFamily="2" charset="0"/>
              </a:rPr>
              <a:t>yrIêB'v.nI</a:t>
            </a:r>
            <a:r>
              <a:rPr lang="en-US" altLang="en-US" sz="2600" dirty="0">
                <a:latin typeface="Bwhebb" pitchFamily="2" charset="0"/>
              </a:rPr>
              <a:t> ‘</a:t>
            </a:r>
            <a:r>
              <a:rPr lang="en-US" altLang="en-US" sz="2600" dirty="0" err="1">
                <a:latin typeface="Bwhebb" pitchFamily="2" charset="0"/>
              </a:rPr>
              <a:t>troaBo</a:t>
            </a:r>
            <a:r>
              <a:rPr lang="en-US" altLang="en-US" sz="2600" dirty="0">
                <a:latin typeface="Bwhebb" pitchFamily="2" charset="0"/>
              </a:rPr>
              <a:t> </a:t>
            </a:r>
            <a:r>
              <a:rPr lang="en-US" altLang="en-US" sz="2600" dirty="0" err="1">
                <a:latin typeface="Bwhebb" pitchFamily="2" charset="0"/>
              </a:rPr>
              <a:t>tArêaBo</a:t>
            </a:r>
            <a:r>
              <a:rPr lang="en-US" altLang="en-US" sz="2600" dirty="0">
                <a:latin typeface="Bwhebb" pitchFamily="2" charset="0"/>
              </a:rPr>
              <a:t> ‘~</a:t>
            </a:r>
            <a:r>
              <a:rPr lang="en-US" altLang="en-US" sz="2600" dirty="0" err="1">
                <a:latin typeface="Bwhebb" pitchFamily="2" charset="0"/>
              </a:rPr>
              <a:t>h,l</a:t>
            </a:r>
            <a:r>
              <a:rPr lang="en-US" altLang="en-US" sz="2600" dirty="0">
                <a:latin typeface="Bwhebb" pitchFamily="2" charset="0"/>
              </a:rPr>
              <a:t>' </a:t>
            </a:r>
            <a:r>
              <a:rPr lang="en-US" altLang="en-US" sz="2600" dirty="0" err="1">
                <a:latin typeface="Bwhebb" pitchFamily="2" charset="0"/>
              </a:rPr>
              <a:t>bcoÜx.l</a:t>
            </a:r>
            <a:r>
              <a:rPr lang="en-US" altLang="en-US" sz="2600" dirty="0">
                <a:latin typeface="Bwhebb" pitchFamily="2" charset="0"/>
              </a:rPr>
              <a:t>;</a:t>
            </a:r>
          </a:p>
          <a:p>
            <a:r>
              <a:rPr lang="es-ES" sz="2000" b="1" dirty="0" smtClean="0">
                <a:solidFill>
                  <a:srgbClr val="7030A0"/>
                </a:solidFill>
              </a:rPr>
              <a:t>Jeremías </a:t>
            </a:r>
            <a:r>
              <a:rPr lang="en-US" altLang="en-US" sz="2000" b="1" dirty="0" smtClean="0">
                <a:solidFill>
                  <a:srgbClr val="7030A0"/>
                </a:solidFill>
              </a:rPr>
              <a:t>2:13</a:t>
            </a:r>
            <a:r>
              <a:rPr lang="en-US" altLang="en-US" sz="2000" dirty="0" smtClean="0">
                <a:solidFill>
                  <a:srgbClr val="7030A0"/>
                </a:solidFill>
              </a:rPr>
              <a:t> </a:t>
            </a:r>
            <a:r>
              <a:rPr lang="es-ES" sz="2000" baseline="30000" dirty="0" smtClean="0"/>
              <a:t>R60 </a:t>
            </a:r>
            <a:r>
              <a:rPr lang="es-ES" sz="2000" dirty="0" smtClean="0"/>
              <a:t>Porque </a:t>
            </a:r>
            <a:r>
              <a:rPr lang="es-ES" sz="2000" dirty="0"/>
              <a:t>dos males ha hecho mi pueblo: me dejaron a mí, </a:t>
            </a:r>
            <a:r>
              <a:rPr lang="es-ES" sz="2000" b="1" dirty="0">
                <a:solidFill>
                  <a:srgbClr val="FF0000"/>
                </a:solidFill>
              </a:rPr>
              <a:t>fuente de agua viva</a:t>
            </a:r>
            <a:r>
              <a:rPr lang="es-ES" sz="2000" dirty="0"/>
              <a:t>, y cavaron para sí cisternas, cisternas rotas que no retienen agua.</a:t>
            </a:r>
            <a:endParaRPr lang="en-US" sz="1800" dirty="0"/>
          </a:p>
        </p:txBody>
      </p:sp>
      <p:sp>
        <p:nvSpPr>
          <p:cNvPr id="6" name="Rectangle 5"/>
          <p:cNvSpPr/>
          <p:nvPr/>
        </p:nvSpPr>
        <p:spPr>
          <a:xfrm>
            <a:off x="4379912" y="5715000"/>
            <a:ext cx="4450080" cy="830997"/>
          </a:xfrm>
          <a:prstGeom prst="rect">
            <a:avLst/>
          </a:prstGeom>
          <a:solidFill>
            <a:srgbClr val="002060"/>
          </a:solidFill>
        </p:spPr>
        <p:txBody>
          <a:bodyPr wrap="square">
            <a:spAutoFit/>
          </a:bodyPr>
          <a:lstStyle/>
          <a:p>
            <a:r>
              <a:rPr lang="en-US" sz="2400" b="1" dirty="0" err="1" smtClean="0">
                <a:solidFill>
                  <a:schemeClr val="bg1"/>
                </a:solidFill>
              </a:rPr>
              <a:t>Kyungrae</a:t>
            </a:r>
            <a:r>
              <a:rPr lang="en-US" sz="2400" b="1" dirty="0" smtClean="0">
                <a:solidFill>
                  <a:schemeClr val="bg1"/>
                </a:solidFill>
              </a:rPr>
              <a:t> (Ezra) Kim</a:t>
            </a:r>
            <a:r>
              <a:rPr lang="en-US" sz="2400" b="1" dirty="0">
                <a:solidFill>
                  <a:schemeClr val="bg1"/>
                </a:solidFill>
              </a:rPr>
              <a:t>, Ph.D</a:t>
            </a:r>
            <a:r>
              <a:rPr lang="en-US" sz="2400" b="1" dirty="0" smtClean="0">
                <a:solidFill>
                  <a:schemeClr val="bg1"/>
                </a:solidFill>
              </a:rPr>
              <a:t>. (</a:t>
            </a:r>
            <a:r>
              <a:rPr lang="en-US" sz="2400" b="1" dirty="0">
                <a:solidFill>
                  <a:schemeClr val="bg1"/>
                </a:solidFill>
              </a:rPr>
              <a:t>1995, Hebrew University of Jerusalem) </a:t>
            </a:r>
          </a:p>
        </p:txBody>
      </p:sp>
    </p:spTree>
    <p:extLst>
      <p:ext uri="{BB962C8B-B14F-4D97-AF65-F5344CB8AC3E}">
        <p14:creationId xmlns:p14="http://schemas.microsoft.com/office/powerpoint/2010/main" val="36809344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t's our break – Memorizing Matthew 6 - Do Not De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12" y="-76200"/>
            <a:ext cx="1814058"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0" y="3200400"/>
            <a:ext cx="12114212" cy="3477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FFFF00"/>
                </a:solidFill>
              </a:rPr>
              <a:t>The Context of Matthew </a:t>
            </a:r>
            <a:r>
              <a:rPr lang="en-US" sz="2800" b="1" dirty="0" smtClean="0">
                <a:solidFill>
                  <a:srgbClr val="FFFF00"/>
                </a:solidFill>
              </a:rPr>
              <a:t>6:19-34 (I)</a:t>
            </a:r>
            <a:endParaRPr lang="en-US" sz="2800" dirty="0">
              <a:solidFill>
                <a:srgbClr val="FFFF00"/>
              </a:solidFill>
            </a:endParaRPr>
          </a:p>
          <a:p>
            <a:r>
              <a:rPr lang="en-US" sz="2400" dirty="0" smtClean="0">
                <a:solidFill>
                  <a:schemeClr val="bg1"/>
                </a:solidFill>
              </a:rPr>
              <a:t>	In </a:t>
            </a:r>
            <a:r>
              <a:rPr lang="en-US" sz="2400" dirty="0">
                <a:solidFill>
                  <a:schemeClr val="bg1"/>
                </a:solidFill>
              </a:rPr>
              <a:t>addition to these Old Testament passages, the context of the Gospel shows that the passage of the problem is related to use of money or wealth. The passages in Matthew 6:19-34 are teachings from our Lord about the possession and use of wealth. In the first place, Jesus teaches ‘not to store up treasures on earth, but in heaven’ (verses 19-21). </a:t>
            </a:r>
            <a:r>
              <a:rPr lang="en-US" sz="2400" baseline="30000" dirty="0" smtClean="0">
                <a:solidFill>
                  <a:schemeClr val="bg1"/>
                </a:solidFill>
              </a:rPr>
              <a:t>&lt;RV1960&gt; </a:t>
            </a:r>
            <a:r>
              <a:rPr lang="es-ES" sz="2400" baseline="30000" dirty="0" smtClean="0">
                <a:solidFill>
                  <a:srgbClr val="FFFF00"/>
                </a:solidFill>
              </a:rPr>
              <a:t>19</a:t>
            </a:r>
            <a:r>
              <a:rPr lang="es-ES" sz="2400" dirty="0" smtClean="0">
                <a:solidFill>
                  <a:srgbClr val="FFFF00"/>
                </a:solidFill>
              </a:rPr>
              <a:t> </a:t>
            </a:r>
            <a:r>
              <a:rPr lang="es-ES" sz="2400" dirty="0">
                <a:solidFill>
                  <a:srgbClr val="FFFF00"/>
                </a:solidFill>
              </a:rPr>
              <a:t>No os hagáis tesoros en la tierra, donde la polilla y el orín corrompen, y donde ladrones minan y hurtan</a:t>
            </a:r>
            <a:r>
              <a:rPr lang="es-ES" sz="2400" dirty="0" smtClean="0">
                <a:solidFill>
                  <a:srgbClr val="FFFF00"/>
                </a:solidFill>
              </a:rPr>
              <a:t>; </a:t>
            </a:r>
            <a:r>
              <a:rPr lang="es-ES" sz="2400" baseline="30000" dirty="0">
                <a:solidFill>
                  <a:srgbClr val="FFFF00"/>
                </a:solidFill>
              </a:rPr>
              <a:t>20</a:t>
            </a:r>
            <a:r>
              <a:rPr lang="es-ES" sz="2400" dirty="0">
                <a:solidFill>
                  <a:srgbClr val="FFFF00"/>
                </a:solidFill>
              </a:rPr>
              <a:t> sino haceos tesoros en el cielo, donde ni la polilla ni el orín corrompen, y donde ladrones no minan ni hurtan</a:t>
            </a:r>
            <a:r>
              <a:rPr lang="es-ES" sz="2400" dirty="0" smtClean="0">
                <a:solidFill>
                  <a:srgbClr val="FFFF00"/>
                </a:solidFill>
              </a:rPr>
              <a:t>. </a:t>
            </a:r>
            <a:r>
              <a:rPr lang="es-ES" sz="2400" baseline="30000" dirty="0">
                <a:solidFill>
                  <a:srgbClr val="FFFF00"/>
                </a:solidFill>
              </a:rPr>
              <a:t>21</a:t>
            </a:r>
            <a:r>
              <a:rPr lang="es-ES" sz="2400" dirty="0">
                <a:solidFill>
                  <a:srgbClr val="FFFF00"/>
                </a:solidFill>
              </a:rPr>
              <a:t> Porque donde esté vuestro tesoro, allí estará también vuestro corazón. </a:t>
            </a:r>
            <a:endParaRPr lang="es-ES" sz="2400" dirty="0" smtClean="0">
              <a:solidFill>
                <a:srgbClr val="FFFF00"/>
              </a:solidFill>
            </a:endParaRPr>
          </a:p>
          <a:p>
            <a:endParaRPr lang="en-US" sz="2400" dirty="0">
              <a:solidFill>
                <a:srgbClr val="FFFF00"/>
              </a:solidFill>
            </a:endParaRPr>
          </a:p>
        </p:txBody>
      </p:sp>
      <p:pic>
        <p:nvPicPr>
          <p:cNvPr id="1030" name="Picture 6" descr="Where is Your Treasure?&quot; (Matthew 6:19-24) - Faithlife Ser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412" y="152400"/>
            <a:ext cx="520192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tthew 6 19 Memes &amp; GIFs - Imgfl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412" y="472440"/>
            <a:ext cx="2606502"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tthew 6:19-21 - Latter-day Saint Scripture of the D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1631" y="1752074"/>
            <a:ext cx="163617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244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6133" y="76200"/>
            <a:ext cx="12114212" cy="680186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FFFF00"/>
                </a:solidFill>
              </a:rPr>
              <a:t>The Context of Matthew </a:t>
            </a:r>
            <a:r>
              <a:rPr lang="en-US" sz="2800" b="1" dirty="0" smtClean="0">
                <a:solidFill>
                  <a:srgbClr val="FFFF00"/>
                </a:solidFill>
              </a:rPr>
              <a:t>6:19-34 (II)</a:t>
            </a:r>
            <a:endParaRPr lang="en-US" sz="2800" dirty="0">
              <a:solidFill>
                <a:srgbClr val="FFFF00"/>
              </a:solidFill>
            </a:endParaRPr>
          </a:p>
          <a:p>
            <a:r>
              <a:rPr lang="en-US" sz="2400" dirty="0" smtClean="0">
                <a:solidFill>
                  <a:schemeClr val="bg1"/>
                </a:solidFill>
              </a:rPr>
              <a:t>	In </a:t>
            </a:r>
            <a:r>
              <a:rPr lang="en-US" sz="2400" dirty="0">
                <a:solidFill>
                  <a:schemeClr val="bg1"/>
                </a:solidFill>
              </a:rPr>
              <a:t>the second paragraph (</a:t>
            </a:r>
            <a:r>
              <a:rPr lang="en-US" sz="2400" dirty="0">
                <a:solidFill>
                  <a:srgbClr val="FFFF00"/>
                </a:solidFill>
              </a:rPr>
              <a:t>verses 22-23</a:t>
            </a:r>
            <a:r>
              <a:rPr lang="en-US" sz="2400" dirty="0">
                <a:solidFill>
                  <a:schemeClr val="bg1"/>
                </a:solidFill>
              </a:rPr>
              <a:t>) he explains how to store up </a:t>
            </a:r>
            <a:endParaRPr lang="en-US" sz="2400" dirty="0" smtClean="0">
              <a:solidFill>
                <a:schemeClr val="bg1"/>
              </a:solidFill>
            </a:endParaRPr>
          </a:p>
          <a:p>
            <a:r>
              <a:rPr lang="en-US" sz="2400" dirty="0" smtClean="0">
                <a:solidFill>
                  <a:schemeClr val="bg1"/>
                </a:solidFill>
              </a:rPr>
              <a:t>in heaven – giving </a:t>
            </a:r>
            <a:r>
              <a:rPr lang="en-US" sz="2400" dirty="0">
                <a:solidFill>
                  <a:schemeClr val="bg1"/>
                </a:solidFill>
              </a:rPr>
              <a:t>generously </a:t>
            </a:r>
            <a:r>
              <a:rPr lang="en-US" sz="2400" dirty="0" smtClean="0">
                <a:solidFill>
                  <a:schemeClr val="bg1"/>
                </a:solidFill>
              </a:rPr>
              <a:t>to </a:t>
            </a:r>
            <a:r>
              <a:rPr lang="en-US" sz="2400" dirty="0">
                <a:solidFill>
                  <a:schemeClr val="bg1"/>
                </a:solidFill>
              </a:rPr>
              <a:t>those in need. </a:t>
            </a:r>
            <a:endParaRPr lang="en-US" sz="2400" dirty="0" smtClean="0">
              <a:solidFill>
                <a:schemeClr val="bg1"/>
              </a:solidFill>
            </a:endParaRPr>
          </a:p>
          <a:p>
            <a:r>
              <a:rPr lang="en-US" sz="2400" dirty="0" smtClean="0">
                <a:solidFill>
                  <a:schemeClr val="bg1"/>
                </a:solidFill>
              </a:rPr>
              <a:t>	He </a:t>
            </a:r>
            <a:r>
              <a:rPr lang="en-US" sz="2400" dirty="0">
                <a:solidFill>
                  <a:schemeClr val="bg1"/>
                </a:solidFill>
              </a:rPr>
              <a:t>then continues that "No one can </a:t>
            </a:r>
            <a:r>
              <a:rPr lang="en-US" sz="2400" dirty="0" smtClean="0">
                <a:solidFill>
                  <a:schemeClr val="bg1"/>
                </a:solidFill>
              </a:rPr>
              <a:t>serve </a:t>
            </a:r>
            <a:r>
              <a:rPr lang="en-US" sz="2400" dirty="0">
                <a:solidFill>
                  <a:schemeClr val="bg1"/>
                </a:solidFill>
              </a:rPr>
              <a:t>God and money” at the </a:t>
            </a:r>
            <a:endParaRPr lang="en-US" sz="2400" dirty="0" smtClean="0">
              <a:solidFill>
                <a:schemeClr val="bg1"/>
              </a:solidFill>
            </a:endParaRPr>
          </a:p>
          <a:p>
            <a:r>
              <a:rPr lang="en-US" sz="2400" dirty="0" smtClean="0">
                <a:solidFill>
                  <a:schemeClr val="bg1"/>
                </a:solidFill>
              </a:rPr>
              <a:t>same time </a:t>
            </a:r>
            <a:r>
              <a:rPr lang="en-US" sz="2400" dirty="0">
                <a:solidFill>
                  <a:schemeClr val="bg1"/>
                </a:solidFill>
              </a:rPr>
              <a:t>(verse 24). </a:t>
            </a:r>
            <a:r>
              <a:rPr lang="en-US" sz="2400" baseline="30000" dirty="0">
                <a:solidFill>
                  <a:schemeClr val="bg1"/>
                </a:solidFill>
              </a:rPr>
              <a:t>&lt;RV1960&gt; </a:t>
            </a:r>
            <a:r>
              <a:rPr lang="es-ES" sz="2600" baseline="30000" dirty="0" smtClean="0">
                <a:solidFill>
                  <a:srgbClr val="FFFF00"/>
                </a:solidFill>
              </a:rPr>
              <a:t>24</a:t>
            </a:r>
            <a:r>
              <a:rPr lang="es-ES" sz="2600" dirty="0" smtClean="0">
                <a:solidFill>
                  <a:srgbClr val="FFFF00"/>
                </a:solidFill>
              </a:rPr>
              <a:t> </a:t>
            </a:r>
            <a:r>
              <a:rPr lang="es-ES" sz="2600" dirty="0">
                <a:solidFill>
                  <a:srgbClr val="FFFF00"/>
                </a:solidFill>
              </a:rPr>
              <a:t>Ninguno puede servir a dos señores; porque o aborrecerá al uno y amará al otro, o estimará al uno y menospreciará al otro. No podéis servir a Dios y a las riquezas.</a:t>
            </a:r>
          </a:p>
          <a:p>
            <a:r>
              <a:rPr lang="en-US" sz="2400" dirty="0" smtClean="0">
                <a:solidFill>
                  <a:schemeClr val="bg1"/>
                </a:solidFill>
              </a:rPr>
              <a:t>	Finally</a:t>
            </a:r>
            <a:r>
              <a:rPr lang="en-US" sz="2400" dirty="0">
                <a:solidFill>
                  <a:schemeClr val="bg1"/>
                </a:solidFill>
              </a:rPr>
              <a:t>, he teaches that physical materials are not the object of our seeking, but “the kingdom of God and His righteousness” (verses 25-34</a:t>
            </a:r>
            <a:r>
              <a:rPr lang="en-US" sz="2400" dirty="0" smtClean="0">
                <a:solidFill>
                  <a:schemeClr val="bg1"/>
                </a:solidFill>
              </a:rPr>
              <a:t>). </a:t>
            </a:r>
            <a:r>
              <a:rPr lang="en-US" sz="2400" baseline="30000" dirty="0" smtClean="0">
                <a:solidFill>
                  <a:schemeClr val="bg1"/>
                </a:solidFill>
              </a:rPr>
              <a:t>&lt;</a:t>
            </a:r>
            <a:r>
              <a:rPr lang="en-US" sz="2400" baseline="30000" dirty="0">
                <a:solidFill>
                  <a:schemeClr val="bg1"/>
                </a:solidFill>
              </a:rPr>
              <a:t>RV1960&gt;</a:t>
            </a:r>
            <a:r>
              <a:rPr lang="es-ES" sz="2400" dirty="0" smtClean="0">
                <a:solidFill>
                  <a:srgbClr val="FFFF00"/>
                </a:solidFill>
              </a:rPr>
              <a:t> </a:t>
            </a:r>
            <a:r>
              <a:rPr lang="es-ES" sz="2600" baseline="30000" dirty="0">
                <a:solidFill>
                  <a:srgbClr val="FFFF00"/>
                </a:solidFill>
              </a:rPr>
              <a:t>25</a:t>
            </a:r>
            <a:r>
              <a:rPr lang="es-ES" sz="2600" dirty="0">
                <a:solidFill>
                  <a:srgbClr val="FFFF00"/>
                </a:solidFill>
              </a:rPr>
              <a:t> Por tanto os digo: No os afanéis por vuestra vida, qué habéis de comer o qué habéis de beber; ni por vuestro cuerpo, qué habéis de vestir. ¿No es la vida más que el alimento, y el cuerpo más que el vestido</a:t>
            </a:r>
            <a:r>
              <a:rPr lang="es-ES" sz="2600" dirty="0" smtClean="0">
                <a:solidFill>
                  <a:srgbClr val="FFFF00"/>
                </a:solidFill>
              </a:rPr>
              <a:t>? …… </a:t>
            </a:r>
            <a:r>
              <a:rPr lang="en-US" sz="2600" baseline="30000" dirty="0" smtClean="0">
                <a:solidFill>
                  <a:srgbClr val="FFFF00"/>
                </a:solidFill>
              </a:rPr>
              <a:t>31</a:t>
            </a:r>
            <a:r>
              <a:rPr lang="en-US" sz="2600" dirty="0" smtClean="0">
                <a:solidFill>
                  <a:srgbClr val="FFFF00"/>
                </a:solidFill>
              </a:rPr>
              <a:t> </a:t>
            </a:r>
            <a:r>
              <a:rPr lang="en-US" sz="2600" dirty="0">
                <a:solidFill>
                  <a:srgbClr val="FFFF00"/>
                </a:solidFill>
              </a:rPr>
              <a:t>No </a:t>
            </a:r>
            <a:r>
              <a:rPr lang="en-US" sz="2600" dirty="0" err="1">
                <a:solidFill>
                  <a:srgbClr val="FFFF00"/>
                </a:solidFill>
              </a:rPr>
              <a:t>os</a:t>
            </a:r>
            <a:r>
              <a:rPr lang="en-US" sz="2600" dirty="0">
                <a:solidFill>
                  <a:srgbClr val="FFFF00"/>
                </a:solidFill>
              </a:rPr>
              <a:t> </a:t>
            </a:r>
            <a:r>
              <a:rPr lang="en-US" sz="2600" dirty="0" err="1">
                <a:solidFill>
                  <a:srgbClr val="FFFF00"/>
                </a:solidFill>
              </a:rPr>
              <a:t>afanéis</a:t>
            </a:r>
            <a:r>
              <a:rPr lang="en-US" sz="2600" dirty="0">
                <a:solidFill>
                  <a:srgbClr val="FFFF00"/>
                </a:solidFill>
              </a:rPr>
              <a:t>, </a:t>
            </a:r>
            <a:r>
              <a:rPr lang="en-US" sz="2600" dirty="0" err="1">
                <a:solidFill>
                  <a:srgbClr val="FFFF00"/>
                </a:solidFill>
              </a:rPr>
              <a:t>pues</a:t>
            </a:r>
            <a:r>
              <a:rPr lang="en-US" sz="2600" dirty="0">
                <a:solidFill>
                  <a:srgbClr val="FFFF00"/>
                </a:solidFill>
              </a:rPr>
              <a:t>, </a:t>
            </a:r>
            <a:r>
              <a:rPr lang="en-US" sz="2600" dirty="0" err="1">
                <a:solidFill>
                  <a:srgbClr val="FFFF00"/>
                </a:solidFill>
              </a:rPr>
              <a:t>diciendo</a:t>
            </a:r>
            <a:r>
              <a:rPr lang="en-US" sz="2600" dirty="0">
                <a:solidFill>
                  <a:srgbClr val="FFFF00"/>
                </a:solidFill>
              </a:rPr>
              <a:t>: ¿</a:t>
            </a:r>
            <a:r>
              <a:rPr lang="en-US" sz="2600" dirty="0" err="1">
                <a:solidFill>
                  <a:srgbClr val="FFFF00"/>
                </a:solidFill>
              </a:rPr>
              <a:t>Qué</a:t>
            </a:r>
            <a:r>
              <a:rPr lang="en-US" sz="2600" dirty="0">
                <a:solidFill>
                  <a:srgbClr val="FFFF00"/>
                </a:solidFill>
              </a:rPr>
              <a:t> </a:t>
            </a:r>
            <a:r>
              <a:rPr lang="en-US" sz="2600" dirty="0" err="1">
                <a:solidFill>
                  <a:srgbClr val="FFFF00"/>
                </a:solidFill>
              </a:rPr>
              <a:t>comeremos</a:t>
            </a:r>
            <a:r>
              <a:rPr lang="en-US" sz="2600" dirty="0">
                <a:solidFill>
                  <a:srgbClr val="FFFF00"/>
                </a:solidFill>
              </a:rPr>
              <a:t>, o </a:t>
            </a:r>
            <a:r>
              <a:rPr lang="en-US" sz="2600" dirty="0" err="1">
                <a:solidFill>
                  <a:srgbClr val="FFFF00"/>
                </a:solidFill>
              </a:rPr>
              <a:t>qué</a:t>
            </a:r>
            <a:r>
              <a:rPr lang="en-US" sz="2600" dirty="0">
                <a:solidFill>
                  <a:srgbClr val="FFFF00"/>
                </a:solidFill>
              </a:rPr>
              <a:t> </a:t>
            </a:r>
            <a:r>
              <a:rPr lang="en-US" sz="2600" dirty="0" err="1">
                <a:solidFill>
                  <a:srgbClr val="FFFF00"/>
                </a:solidFill>
              </a:rPr>
              <a:t>beberemos</a:t>
            </a:r>
            <a:r>
              <a:rPr lang="en-US" sz="2600" dirty="0">
                <a:solidFill>
                  <a:srgbClr val="FFFF00"/>
                </a:solidFill>
              </a:rPr>
              <a:t>, o </a:t>
            </a:r>
            <a:r>
              <a:rPr lang="en-US" sz="2600" dirty="0" err="1">
                <a:solidFill>
                  <a:srgbClr val="FFFF00"/>
                </a:solidFill>
              </a:rPr>
              <a:t>qué</a:t>
            </a:r>
            <a:r>
              <a:rPr lang="en-US" sz="2600" dirty="0">
                <a:solidFill>
                  <a:srgbClr val="FFFF00"/>
                </a:solidFill>
              </a:rPr>
              <a:t> </a:t>
            </a:r>
            <a:r>
              <a:rPr lang="en-US" sz="2600" dirty="0" err="1">
                <a:solidFill>
                  <a:srgbClr val="FFFF00"/>
                </a:solidFill>
              </a:rPr>
              <a:t>vestiremos</a:t>
            </a:r>
            <a:r>
              <a:rPr lang="en-US" sz="2600" dirty="0" smtClean="0">
                <a:solidFill>
                  <a:srgbClr val="FFFF00"/>
                </a:solidFill>
              </a:rPr>
              <a:t>?</a:t>
            </a:r>
            <a:r>
              <a:rPr lang="es-ES" sz="2600" dirty="0" smtClean="0">
                <a:solidFill>
                  <a:srgbClr val="FFFF00"/>
                </a:solidFill>
              </a:rPr>
              <a:t> </a:t>
            </a:r>
            <a:r>
              <a:rPr lang="es-ES" sz="2600" baseline="30000" dirty="0">
                <a:solidFill>
                  <a:srgbClr val="FFFF00"/>
                </a:solidFill>
              </a:rPr>
              <a:t>32</a:t>
            </a:r>
            <a:r>
              <a:rPr lang="es-ES" sz="2600" dirty="0">
                <a:solidFill>
                  <a:srgbClr val="FFFF00"/>
                </a:solidFill>
              </a:rPr>
              <a:t> Porque los gentiles buscan todas estas cosas; pero vuestro Padre celestial sabe que tenéis necesidad de todas estas cosas</a:t>
            </a:r>
            <a:r>
              <a:rPr lang="es-ES" sz="2600" dirty="0" smtClean="0">
                <a:solidFill>
                  <a:srgbClr val="FFFF00"/>
                </a:solidFill>
              </a:rPr>
              <a:t>. </a:t>
            </a:r>
            <a:r>
              <a:rPr lang="es-ES" sz="2600" baseline="30000" dirty="0">
                <a:solidFill>
                  <a:srgbClr val="FFFF00"/>
                </a:solidFill>
              </a:rPr>
              <a:t>33</a:t>
            </a:r>
            <a:r>
              <a:rPr lang="es-ES" sz="2600" dirty="0">
                <a:solidFill>
                  <a:srgbClr val="FFFF00"/>
                </a:solidFill>
              </a:rPr>
              <a:t> Mas buscad primeramente el reino de Dios y su justicia, y todas estas cosas os serán añadidas</a:t>
            </a:r>
            <a:r>
              <a:rPr lang="es-ES" sz="2600" dirty="0" smtClean="0">
                <a:solidFill>
                  <a:srgbClr val="FFFF00"/>
                </a:solidFill>
              </a:rPr>
              <a:t>. </a:t>
            </a:r>
            <a:r>
              <a:rPr lang="es-ES" sz="2600" baseline="30000" dirty="0">
                <a:solidFill>
                  <a:srgbClr val="FFFF00"/>
                </a:solidFill>
              </a:rPr>
              <a:t>34</a:t>
            </a:r>
            <a:r>
              <a:rPr lang="es-ES" sz="2600" dirty="0">
                <a:solidFill>
                  <a:srgbClr val="FFFF00"/>
                </a:solidFill>
              </a:rPr>
              <a:t> Así que, no os afanéis por el día de mañana, porque el día de mañana traerá su afán. Basta a cada día su propio mal. </a:t>
            </a:r>
            <a:endParaRPr lang="es-ES" sz="2600" dirty="0" smtClean="0">
              <a:solidFill>
                <a:srgbClr val="FFFF00"/>
              </a:solidFill>
            </a:endParaRPr>
          </a:p>
          <a:p>
            <a:endParaRPr lang="en-US" sz="2600" dirty="0">
              <a:solidFill>
                <a:schemeClr val="bg1"/>
              </a:solidFill>
            </a:endParaRPr>
          </a:p>
        </p:txBody>
      </p:sp>
    </p:spTree>
    <p:extLst>
      <p:ext uri="{BB962C8B-B14F-4D97-AF65-F5344CB8AC3E}">
        <p14:creationId xmlns:p14="http://schemas.microsoft.com/office/powerpoint/2010/main" val="2326383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5198" y="3352800"/>
            <a:ext cx="12038012" cy="353943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FFFF00"/>
                </a:solidFill>
              </a:rPr>
              <a:t>A Play on Words in</a:t>
            </a:r>
            <a:r>
              <a:rPr lang="en-US" sz="2800" dirty="0">
                <a:solidFill>
                  <a:srgbClr val="FFFF00"/>
                </a:solidFill>
              </a:rPr>
              <a:t> </a:t>
            </a:r>
            <a:r>
              <a:rPr lang="en-US" sz="2800" b="1" dirty="0">
                <a:solidFill>
                  <a:srgbClr val="FFFF00"/>
                </a:solidFill>
              </a:rPr>
              <a:t>Matthew 6:22-23</a:t>
            </a:r>
            <a:endParaRPr lang="en-US" sz="2800" dirty="0">
              <a:solidFill>
                <a:srgbClr val="FFFF00"/>
              </a:solidFill>
            </a:endParaRPr>
          </a:p>
          <a:p>
            <a:r>
              <a:rPr lang="en-US" sz="2800" dirty="0">
                <a:solidFill>
                  <a:schemeClr val="bg1"/>
                </a:solidFill>
              </a:rPr>
              <a:t>	</a:t>
            </a:r>
            <a:r>
              <a:rPr lang="en-US" sz="2400" dirty="0">
                <a:solidFill>
                  <a:schemeClr val="bg1"/>
                </a:solidFill>
              </a:rPr>
              <a:t>Besides the Hebrew idioms, there is also a play on words in Matthew 6:22-23. Jesus, speaking in Hebrew, used a good combination of a word play and Hebrew idioms. Considering all these features of the passage, we can paraphrase the two verses as follows: "The lamp of the body is the eye. If your physical eye is good, i.e. healthy, your whole body will be full of light. Likewise, if you are generous to the poor, your life will be full of light. But if your physical eye is bad, your whole body will be full of darkness. Likewise, if you are stingy with the poor, in other words, if the light that is in you is darkness, how great </a:t>
            </a:r>
            <a:r>
              <a:rPr lang="en-US" sz="2400" i="1" dirty="0">
                <a:solidFill>
                  <a:schemeClr val="bg1"/>
                </a:solidFill>
              </a:rPr>
              <a:t>is </a:t>
            </a:r>
            <a:r>
              <a:rPr lang="en-US" sz="2400" dirty="0">
                <a:solidFill>
                  <a:schemeClr val="bg1"/>
                </a:solidFill>
              </a:rPr>
              <a:t>that darkness</a:t>
            </a:r>
            <a:r>
              <a:rPr lang="en-US" sz="2400" dirty="0" smtClean="0">
                <a:solidFill>
                  <a:schemeClr val="bg1"/>
                </a:solidFill>
              </a:rPr>
              <a:t>!”</a:t>
            </a:r>
            <a:endParaRPr lang="en-US" sz="1800" dirty="0" smtClean="0">
              <a:solidFill>
                <a:schemeClr val="bg1"/>
              </a:solidFill>
            </a:endParaRPr>
          </a:p>
          <a:p>
            <a:endParaRPr lang="en-US" sz="1800" dirty="0">
              <a:solidFill>
                <a:schemeClr val="bg1"/>
              </a:solidFill>
            </a:endParaRPr>
          </a:p>
        </p:txBody>
      </p:sp>
      <p:pic>
        <p:nvPicPr>
          <p:cNvPr id="4100" name="Picture 4" descr="Play On Words - Play On Words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914400"/>
            <a:ext cx="276282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44 Bible verses about E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228074"/>
            <a:ext cx="390144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atthew 6:22 The Eye Is The Lamp Of The Body (oran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012" y="891802"/>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737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12" y="3657600"/>
            <a:ext cx="10668000" cy="2602875"/>
          </a:xfrm>
          <a:prstGeom prst="rect">
            <a:avLst/>
          </a:prstGeom>
          <a:solidFill>
            <a:srgbClr val="002060"/>
          </a:solidFill>
        </p:spPr>
        <p:txBody>
          <a:bodyPr wrap="square" lIns="108821" tIns="54411" rIns="108821" bIns="54411">
            <a:spAutoFit/>
          </a:bodyPr>
          <a:lstStyle/>
          <a:p>
            <a:pPr rtl="1"/>
            <a:r>
              <a:rPr lang="en-US" sz="4800" b="1" dirty="0">
                <a:solidFill>
                  <a:schemeClr val="bg1"/>
                </a:solidFill>
              </a:rPr>
              <a:t> </a:t>
            </a:r>
            <a:r>
              <a:rPr lang="en-US" sz="4800" dirty="0" smtClean="0">
                <a:solidFill>
                  <a:schemeClr val="bg1"/>
                </a:solidFill>
              </a:rPr>
              <a:t>‎  </a:t>
            </a:r>
            <a:r>
              <a:rPr lang="he-IL" sz="5400" b="1" dirty="0" smtClean="0">
                <a:solidFill>
                  <a:schemeClr val="bg1"/>
                </a:solidFill>
              </a:rPr>
              <a:t>יְבָרֶכְךָ יְהוָה וְיִשְׁמְרֶךָ׃</a:t>
            </a:r>
            <a:r>
              <a:rPr lang="en-US" sz="5400" b="1" dirty="0" smtClean="0">
                <a:solidFill>
                  <a:srgbClr val="FFFF00"/>
                </a:solidFill>
              </a:rPr>
              <a:t> </a:t>
            </a:r>
            <a:r>
              <a:rPr lang="es-ES" sz="3600" b="1" dirty="0">
                <a:solidFill>
                  <a:srgbClr val="FFFF00"/>
                </a:solidFill>
              </a:rPr>
              <a:t>Números</a:t>
            </a:r>
            <a:r>
              <a:rPr lang="en-US" sz="3600" b="1" dirty="0" smtClean="0">
                <a:solidFill>
                  <a:srgbClr val="FFFF00"/>
                </a:solidFill>
              </a:rPr>
              <a:t> 6:24-26</a:t>
            </a:r>
            <a:r>
              <a:rPr lang="el-GR" sz="3600" b="1" dirty="0" smtClean="0">
                <a:solidFill>
                  <a:srgbClr val="FFFF00"/>
                </a:solidFill>
              </a:rPr>
              <a:t> </a:t>
            </a:r>
            <a:r>
              <a:rPr lang="en-US" sz="3600" b="1" dirty="0" smtClean="0">
                <a:solidFill>
                  <a:srgbClr val="FFFF00"/>
                </a:solidFill>
              </a:rPr>
              <a:t>       </a:t>
            </a:r>
            <a:endParaRPr lang="en-US" sz="3600" b="1" dirty="0">
              <a:solidFill>
                <a:srgbClr val="FFFF00"/>
              </a:solidFill>
            </a:endParaRPr>
          </a:p>
          <a:p>
            <a:pPr rtl="1"/>
            <a:r>
              <a:rPr lang="he-IL" sz="5400" b="1" dirty="0" smtClean="0">
                <a:solidFill>
                  <a:schemeClr val="bg1"/>
                </a:solidFill>
              </a:rPr>
              <a:t>יָאֵר יְהוָה פָּנָיו אֵלֶיךָ וִיחֻנֶּךָּ׃</a:t>
            </a:r>
            <a:r>
              <a:rPr lang="en-US" sz="5400" b="1" dirty="0" smtClean="0">
                <a:solidFill>
                  <a:schemeClr val="bg1"/>
                </a:solidFill>
              </a:rPr>
              <a:t>                    </a:t>
            </a:r>
          </a:p>
          <a:p>
            <a:pPr rtl="1"/>
            <a:r>
              <a:rPr lang="en-US" sz="5400" b="1" dirty="0" smtClean="0">
                <a:solidFill>
                  <a:schemeClr val="bg1"/>
                </a:solidFill>
              </a:rPr>
              <a:t>‎</a:t>
            </a:r>
            <a:r>
              <a:rPr lang="he-IL" sz="5400" b="1" dirty="0" smtClean="0">
                <a:solidFill>
                  <a:schemeClr val="bg1"/>
                </a:solidFill>
              </a:rPr>
              <a:t>יִשָּׂא יְהוָה פָּנָיו אֵלֶיךָ וְיָשֵׂם לְךָ שָׁלוֹם׃</a:t>
            </a:r>
            <a:r>
              <a:rPr lang="en-US" sz="5400" b="1" dirty="0" smtClean="0">
                <a:solidFill>
                  <a:schemeClr val="bg1"/>
                </a:solidFill>
              </a:rPr>
              <a:t>     </a:t>
            </a:r>
            <a:r>
              <a:rPr lang="he-IL" sz="5400" b="1" dirty="0" smtClean="0">
                <a:solidFill>
                  <a:schemeClr val="bg1"/>
                </a:solidFill>
              </a:rPr>
              <a:t> </a:t>
            </a:r>
            <a:endParaRPr lang="en-US" sz="5400" b="1" dirty="0">
              <a:solidFill>
                <a:schemeClr val="bg1"/>
              </a:solidFill>
            </a:endParaRPr>
          </a:p>
        </p:txBody>
      </p:sp>
      <p:sp>
        <p:nvSpPr>
          <p:cNvPr id="3" name="Rectangle 2"/>
          <p:cNvSpPr/>
          <p:nvPr/>
        </p:nvSpPr>
        <p:spPr>
          <a:xfrm>
            <a:off x="303212" y="228600"/>
            <a:ext cx="9372600" cy="3170099"/>
          </a:xfrm>
          <a:prstGeom prst="rect">
            <a:avLst/>
          </a:prstGeom>
          <a:solidFill>
            <a:schemeClr val="accent3">
              <a:lumMod val="50000"/>
            </a:schemeClr>
          </a:solidFill>
        </p:spPr>
        <p:txBody>
          <a:bodyPr wrap="square">
            <a:spAutoFit/>
          </a:bodyPr>
          <a:lstStyle/>
          <a:p>
            <a:pPr algn="ctr"/>
            <a:r>
              <a:rPr lang="es-ES" sz="4000" b="1" dirty="0">
                <a:solidFill>
                  <a:srgbClr val="FFFF00"/>
                </a:solidFill>
              </a:rPr>
              <a:t>Números</a:t>
            </a:r>
            <a:r>
              <a:rPr lang="en-US" sz="4000" b="1" dirty="0">
                <a:solidFill>
                  <a:srgbClr val="FFFF00"/>
                </a:solidFill>
              </a:rPr>
              <a:t> 6:24-26</a:t>
            </a:r>
            <a:r>
              <a:rPr lang="el-GR" sz="4000" b="1" dirty="0">
                <a:solidFill>
                  <a:srgbClr val="FFFF00"/>
                </a:solidFill>
              </a:rPr>
              <a:t> </a:t>
            </a:r>
            <a:endParaRPr lang="en-US" sz="4000" b="1" dirty="0" smtClean="0">
              <a:solidFill>
                <a:srgbClr val="FFFF00"/>
              </a:solidFill>
            </a:endParaRPr>
          </a:p>
          <a:p>
            <a:r>
              <a:rPr lang="es-ES" sz="4000" baseline="30000" dirty="0">
                <a:solidFill>
                  <a:srgbClr val="FFFF00"/>
                </a:solidFill>
              </a:rPr>
              <a:t>24</a:t>
            </a:r>
            <a:r>
              <a:rPr lang="es-ES" sz="4000" dirty="0">
                <a:solidFill>
                  <a:schemeClr val="bg1"/>
                </a:solidFill>
              </a:rPr>
              <a:t> Jehová te bendiga, y te guarde</a:t>
            </a:r>
            <a:r>
              <a:rPr lang="es-ES" sz="4000" dirty="0" smtClean="0">
                <a:solidFill>
                  <a:schemeClr val="bg1"/>
                </a:solidFill>
              </a:rPr>
              <a:t>; </a:t>
            </a:r>
            <a:r>
              <a:rPr lang="es-ES" sz="4000" baseline="30000" dirty="0">
                <a:solidFill>
                  <a:srgbClr val="FFFF00"/>
                </a:solidFill>
              </a:rPr>
              <a:t>25</a:t>
            </a:r>
            <a:r>
              <a:rPr lang="es-ES" sz="4000" dirty="0">
                <a:solidFill>
                  <a:srgbClr val="FFFF00"/>
                </a:solidFill>
              </a:rPr>
              <a:t> </a:t>
            </a:r>
            <a:r>
              <a:rPr lang="es-ES" sz="4000" dirty="0">
                <a:solidFill>
                  <a:schemeClr val="bg1"/>
                </a:solidFill>
              </a:rPr>
              <a:t>Jehová haga resplandecer su rostro sobre ti, y tenga de ti misericordia</a:t>
            </a:r>
            <a:r>
              <a:rPr lang="es-ES" sz="4000" dirty="0" smtClean="0">
                <a:solidFill>
                  <a:schemeClr val="bg1"/>
                </a:solidFill>
              </a:rPr>
              <a:t>;</a:t>
            </a:r>
            <a:r>
              <a:rPr lang="en-US" sz="4000" dirty="0" smtClean="0">
                <a:solidFill>
                  <a:schemeClr val="bg1"/>
                </a:solidFill>
              </a:rPr>
              <a:t> </a:t>
            </a:r>
            <a:r>
              <a:rPr lang="en-US" sz="4000" baseline="30000" dirty="0">
                <a:solidFill>
                  <a:srgbClr val="FFFF00"/>
                </a:solidFill>
              </a:rPr>
              <a:t>26</a:t>
            </a:r>
            <a:r>
              <a:rPr lang="en-US" sz="4000" dirty="0">
                <a:solidFill>
                  <a:schemeClr val="bg1"/>
                </a:solidFill>
              </a:rPr>
              <a:t> </a:t>
            </a:r>
            <a:r>
              <a:rPr lang="en-US" sz="4000" dirty="0" err="1">
                <a:solidFill>
                  <a:schemeClr val="bg1"/>
                </a:solidFill>
              </a:rPr>
              <a:t>Jehová</a:t>
            </a:r>
            <a:r>
              <a:rPr lang="en-US" sz="4000" dirty="0">
                <a:solidFill>
                  <a:schemeClr val="bg1"/>
                </a:solidFill>
              </a:rPr>
              <a:t> </a:t>
            </a:r>
            <a:r>
              <a:rPr lang="en-US" sz="4000" dirty="0" err="1">
                <a:solidFill>
                  <a:schemeClr val="bg1"/>
                </a:solidFill>
              </a:rPr>
              <a:t>alce</a:t>
            </a:r>
            <a:r>
              <a:rPr lang="en-US" sz="4000" dirty="0">
                <a:solidFill>
                  <a:schemeClr val="bg1"/>
                </a:solidFill>
              </a:rPr>
              <a:t> </a:t>
            </a:r>
            <a:r>
              <a:rPr lang="en-US" sz="4000" dirty="0" err="1">
                <a:solidFill>
                  <a:schemeClr val="bg1"/>
                </a:solidFill>
              </a:rPr>
              <a:t>sobre</a:t>
            </a:r>
            <a:r>
              <a:rPr lang="en-US" sz="4000" dirty="0">
                <a:solidFill>
                  <a:schemeClr val="bg1"/>
                </a:solidFill>
              </a:rPr>
              <a:t> </a:t>
            </a:r>
            <a:r>
              <a:rPr lang="en-US" sz="4000" dirty="0" err="1">
                <a:solidFill>
                  <a:schemeClr val="bg1"/>
                </a:solidFill>
              </a:rPr>
              <a:t>ti</a:t>
            </a:r>
            <a:r>
              <a:rPr lang="en-US" sz="4000" dirty="0">
                <a:solidFill>
                  <a:schemeClr val="bg1"/>
                </a:solidFill>
              </a:rPr>
              <a:t> </a:t>
            </a:r>
            <a:r>
              <a:rPr lang="en-US" sz="4000" dirty="0" err="1">
                <a:solidFill>
                  <a:schemeClr val="bg1"/>
                </a:solidFill>
              </a:rPr>
              <a:t>su</a:t>
            </a:r>
            <a:r>
              <a:rPr lang="en-US" sz="4000" dirty="0">
                <a:solidFill>
                  <a:schemeClr val="bg1"/>
                </a:solidFill>
              </a:rPr>
              <a:t> </a:t>
            </a:r>
            <a:r>
              <a:rPr lang="en-US" sz="4000" dirty="0" err="1">
                <a:solidFill>
                  <a:schemeClr val="bg1"/>
                </a:solidFill>
              </a:rPr>
              <a:t>rostro</a:t>
            </a:r>
            <a:r>
              <a:rPr lang="en-US" sz="4000" dirty="0">
                <a:solidFill>
                  <a:schemeClr val="bg1"/>
                </a:solidFill>
              </a:rPr>
              <a:t>, y </a:t>
            </a:r>
            <a:r>
              <a:rPr lang="en-US" sz="4000" dirty="0" err="1">
                <a:solidFill>
                  <a:schemeClr val="bg1"/>
                </a:solidFill>
              </a:rPr>
              <a:t>ponga</a:t>
            </a:r>
            <a:r>
              <a:rPr lang="en-US" sz="4000" dirty="0">
                <a:solidFill>
                  <a:schemeClr val="bg1"/>
                </a:solidFill>
              </a:rPr>
              <a:t> en </a:t>
            </a:r>
            <a:r>
              <a:rPr lang="en-US" sz="4000" dirty="0" err="1">
                <a:solidFill>
                  <a:schemeClr val="bg1"/>
                </a:solidFill>
              </a:rPr>
              <a:t>ti</a:t>
            </a:r>
            <a:r>
              <a:rPr lang="en-US" sz="4000" dirty="0">
                <a:solidFill>
                  <a:schemeClr val="bg1"/>
                </a:solidFill>
              </a:rPr>
              <a:t> </a:t>
            </a:r>
            <a:r>
              <a:rPr lang="en-US" sz="4000" dirty="0" err="1">
                <a:solidFill>
                  <a:schemeClr val="bg1"/>
                </a:solidFill>
              </a:rPr>
              <a:t>paz</a:t>
            </a:r>
            <a:r>
              <a:rPr lang="en-US" sz="4000" dirty="0">
                <a:solidFill>
                  <a:schemeClr val="bg1"/>
                </a:solidFill>
              </a:rPr>
              <a:t>. </a:t>
            </a:r>
          </a:p>
        </p:txBody>
      </p:sp>
    </p:spTree>
    <p:extLst>
      <p:ext uri="{BB962C8B-B14F-4D97-AF65-F5344CB8AC3E}">
        <p14:creationId xmlns:p14="http://schemas.microsoft.com/office/powerpoint/2010/main" val="19208192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Hebrew scribes | Truth, Praise and 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2" y="2910681"/>
            <a:ext cx="213741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Thank you Stamps Hebrew Stamp Thanks Stamp Hebrew polymer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42" y="-896007"/>
            <a:ext cx="3017519"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
          <p:cNvSpPr>
            <a:spLocks noChangeArrowheads="1"/>
          </p:cNvSpPr>
          <p:nvPr/>
        </p:nvSpPr>
        <p:spPr bwMode="auto">
          <a:xfrm>
            <a:off x="227013" y="5013960"/>
            <a:ext cx="11811000" cy="14462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bg1"/>
                </a:solidFill>
              </a:rPr>
              <a:t> </a:t>
            </a:r>
            <a:r>
              <a:rPr lang="en-US" b="1" dirty="0" smtClean="0">
                <a:solidFill>
                  <a:schemeClr val="bg1"/>
                </a:solidFill>
              </a:rPr>
              <a:t>    Shalom</a:t>
            </a:r>
            <a:r>
              <a:rPr lang="en-US" b="1" dirty="0">
                <a:solidFill>
                  <a:schemeClr val="bg1"/>
                </a:solidFill>
              </a:rPr>
              <a:t>! My name is </a:t>
            </a:r>
            <a:r>
              <a:rPr lang="en-US" b="1" dirty="0" smtClean="0">
                <a:solidFill>
                  <a:schemeClr val="bg1"/>
                </a:solidFill>
              </a:rPr>
              <a:t>Ezra. </a:t>
            </a:r>
            <a:r>
              <a:rPr lang="en-US" b="1" dirty="0">
                <a:solidFill>
                  <a:schemeClr val="bg1"/>
                </a:solidFill>
              </a:rPr>
              <a:t>I am a </a:t>
            </a:r>
            <a:r>
              <a:rPr lang="en-US" b="1" dirty="0" smtClean="0">
                <a:solidFill>
                  <a:schemeClr val="bg1"/>
                </a:solidFill>
              </a:rPr>
              <a:t>Korean Christian who </a:t>
            </a:r>
            <a:r>
              <a:rPr lang="en-US" b="1" dirty="0">
                <a:solidFill>
                  <a:schemeClr val="bg1"/>
                </a:solidFill>
              </a:rPr>
              <a:t>is always grateful to the Jewish people who have faithfully transmitted the Bible for </a:t>
            </a:r>
            <a:r>
              <a:rPr lang="en-US" b="1" dirty="0" smtClean="0">
                <a:solidFill>
                  <a:schemeClr val="bg1"/>
                </a:solidFill>
              </a:rPr>
              <a:t>humanity</a:t>
            </a:r>
            <a:r>
              <a:rPr lang="en-US" b="1" dirty="0">
                <a:solidFill>
                  <a:schemeClr val="bg1"/>
                </a:solidFill>
              </a:rPr>
              <a:t>. Thanks to them and the Book, I was able to know </a:t>
            </a:r>
            <a:r>
              <a:rPr lang="en-US" b="1" dirty="0" smtClean="0">
                <a:solidFill>
                  <a:schemeClr val="bg1"/>
                </a:solidFill>
              </a:rPr>
              <a:t>the Creator </a:t>
            </a:r>
            <a:r>
              <a:rPr lang="en-US" b="1" dirty="0">
                <a:solidFill>
                  <a:schemeClr val="bg1"/>
                </a:solidFill>
              </a:rPr>
              <a:t>of the universe and meet His Son </a:t>
            </a:r>
            <a:r>
              <a:rPr lang="en-US" b="1" dirty="0" smtClean="0">
                <a:solidFill>
                  <a:schemeClr val="bg1"/>
                </a:solidFill>
              </a:rPr>
              <a:t>Jesus, </a:t>
            </a:r>
            <a:r>
              <a:rPr lang="en-US" b="1" dirty="0">
                <a:solidFill>
                  <a:schemeClr val="bg1"/>
                </a:solidFill>
              </a:rPr>
              <a:t>the </a:t>
            </a:r>
            <a:r>
              <a:rPr lang="en-US" b="1" dirty="0" smtClean="0">
                <a:solidFill>
                  <a:schemeClr val="bg1"/>
                </a:solidFill>
              </a:rPr>
              <a:t>Savior </a:t>
            </a:r>
            <a:r>
              <a:rPr lang="en-US" b="1" dirty="0">
                <a:solidFill>
                  <a:schemeClr val="bg1"/>
                </a:solidFill>
              </a:rPr>
              <a:t>of the </a:t>
            </a:r>
            <a:r>
              <a:rPr lang="en-US" b="1" dirty="0" smtClean="0">
                <a:solidFill>
                  <a:schemeClr val="bg1"/>
                </a:solidFill>
              </a:rPr>
              <a:t>world. </a:t>
            </a:r>
            <a:r>
              <a:rPr lang="en-US" b="1" dirty="0">
                <a:solidFill>
                  <a:schemeClr val="bg1"/>
                </a:solidFill>
              </a:rPr>
              <a:t>That was the best thing that </a:t>
            </a:r>
            <a:r>
              <a:rPr lang="en-US" b="1" dirty="0" smtClean="0">
                <a:solidFill>
                  <a:schemeClr val="bg1"/>
                </a:solidFill>
              </a:rPr>
              <a:t>ever </a:t>
            </a:r>
            <a:r>
              <a:rPr lang="en-US" b="1" dirty="0">
                <a:solidFill>
                  <a:schemeClr val="bg1"/>
                </a:solidFill>
              </a:rPr>
              <a:t>happened </a:t>
            </a:r>
            <a:r>
              <a:rPr lang="en-US" b="1" dirty="0" smtClean="0">
                <a:solidFill>
                  <a:schemeClr val="bg1"/>
                </a:solidFill>
              </a:rPr>
              <a:t>to me. And since then the Bible has become my favorite Book.</a:t>
            </a:r>
            <a:endParaRPr lang="en-US" b="1" dirty="0">
              <a:solidFill>
                <a:schemeClr val="bg1"/>
              </a:solidFill>
            </a:endParaRPr>
          </a:p>
        </p:txBody>
      </p:sp>
      <p:pic>
        <p:nvPicPr>
          <p:cNvPr id="3079" name="Picture 2" descr="Korean Bow Stock Photos And Images - 123R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812" y="2902798"/>
            <a:ext cx="15541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Gracias&quot; (&quot;Thank You&quot; in Spanish) handwritten lettering - Downloa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3" y="152400"/>
            <a:ext cx="3429001" cy="1920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ig Ideas on the Weekly Parshah – Essential Jewish Lear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812" y="1658581"/>
            <a:ext cx="56372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ofer: The Torah Scribe - The &quot;Sofer&quot; - Mitzvahs &amp; Tradit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317" y="309322"/>
            <a:ext cx="3569844"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465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 y="2895600"/>
            <a:ext cx="12188825" cy="384720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solidFill>
                  <a:schemeClr val="bg1"/>
                </a:solidFill>
              </a:rPr>
              <a:t>                                 </a:t>
            </a:r>
            <a:r>
              <a:rPr lang="en-US" sz="2800" b="1" dirty="0" smtClean="0">
                <a:solidFill>
                  <a:srgbClr val="FFFF00"/>
                </a:solidFill>
              </a:rPr>
              <a:t>Passages </a:t>
            </a:r>
            <a:r>
              <a:rPr lang="en-US" sz="2800" b="1" dirty="0">
                <a:solidFill>
                  <a:srgbClr val="FFFF00"/>
                </a:solidFill>
              </a:rPr>
              <a:t>that appear to be out of context</a:t>
            </a:r>
            <a:endParaRPr lang="en-US" sz="2800" dirty="0">
              <a:solidFill>
                <a:srgbClr val="FFFF00"/>
              </a:solidFill>
            </a:endParaRPr>
          </a:p>
          <a:p>
            <a:r>
              <a:rPr lang="en-US" sz="2400" dirty="0" smtClean="0">
                <a:solidFill>
                  <a:schemeClr val="bg1"/>
                </a:solidFill>
              </a:rPr>
              <a:t>     Among </a:t>
            </a:r>
            <a:r>
              <a:rPr lang="en-US" sz="2400" dirty="0">
                <a:solidFill>
                  <a:schemeClr val="bg1"/>
                </a:solidFill>
              </a:rPr>
              <a:t>the writers of the Four Gospels, Matthew is a person who likes to </a:t>
            </a:r>
            <a:r>
              <a:rPr lang="en-US" sz="2400" dirty="0" smtClean="0">
                <a:solidFill>
                  <a:schemeClr val="bg1"/>
                </a:solidFill>
              </a:rPr>
              <a:t>organize </a:t>
            </a:r>
            <a:r>
              <a:rPr lang="en-US" sz="2400" dirty="0">
                <a:solidFill>
                  <a:schemeClr val="bg1"/>
                </a:solidFill>
              </a:rPr>
              <a:t>stories according to their content. In Matthew, many stories on the same or similar topics are grouped together in the same context. For example, Matthew chapter 13 deals with the parables of the Kingdom of Heaven. The so-called ‘Sermon on the Mount’, which consists of the new interpretations of Jesus of the Torah, is found in Matthew chapters 5-7. Among these three chapters, chapter 6 begins with Jesus’ teachings on almsgiving (6:1-4), prayer (6:5-15), and fasting </a:t>
            </a:r>
            <a:r>
              <a:rPr lang="en-US" sz="2400" dirty="0" smtClean="0">
                <a:solidFill>
                  <a:schemeClr val="bg1"/>
                </a:solidFill>
              </a:rPr>
              <a:t>(6:16-18). </a:t>
            </a:r>
            <a:r>
              <a:rPr lang="en-US" sz="2400" dirty="0">
                <a:solidFill>
                  <a:schemeClr val="bg1"/>
                </a:solidFill>
              </a:rPr>
              <a:t>And then, the teaching related to money continues (6:19-34). But in this last section (6:19-34), the passages in 6:22-23 seem to be out of context</a:t>
            </a:r>
            <a:r>
              <a:rPr lang="en-US" sz="2400" dirty="0" smtClean="0">
                <a:solidFill>
                  <a:schemeClr val="bg1"/>
                </a:solidFill>
              </a:rPr>
              <a:t>.</a:t>
            </a:r>
          </a:p>
          <a:p>
            <a:endParaRPr lang="en-US" sz="2400" dirty="0">
              <a:solidFill>
                <a:schemeClr val="bg1"/>
              </a:solidFill>
            </a:endParaRPr>
          </a:p>
        </p:txBody>
      </p:sp>
      <p:pic>
        <p:nvPicPr>
          <p:cNvPr id="17414" name="Picture 6" descr="The Gospel of Matth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4212" y="209682"/>
            <a:ext cx="3838621"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Thank you for your support | Time of Grace with Pastor Mark Jes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250147"/>
            <a:ext cx="2141361"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e Does My Loyalty Lie?&quot; (Matthew 6: 19-24) — Renewal Church of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69" y="301122"/>
            <a:ext cx="4222804"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568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2661858"/>
            <a:ext cx="12188825" cy="41549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solidFill>
                  <a:srgbClr val="FFFF00"/>
                </a:solidFill>
              </a:rPr>
              <a:t>Passages in Matthew </a:t>
            </a:r>
            <a:r>
              <a:rPr lang="en-US" sz="2400" b="1" dirty="0" smtClean="0">
                <a:solidFill>
                  <a:srgbClr val="FFFF00"/>
                </a:solidFill>
              </a:rPr>
              <a:t>6:22-23</a:t>
            </a:r>
          </a:p>
          <a:p>
            <a:r>
              <a:rPr lang="en-US" sz="2400" b="1" baseline="30000" dirty="0">
                <a:solidFill>
                  <a:srgbClr val="FFFF00"/>
                </a:solidFill>
              </a:rPr>
              <a:t>	</a:t>
            </a:r>
            <a:r>
              <a:rPr lang="en-US" sz="2400" baseline="30000" dirty="0" smtClean="0">
                <a:solidFill>
                  <a:srgbClr val="FFFF00"/>
                </a:solidFill>
              </a:rPr>
              <a:t>NIV </a:t>
            </a:r>
            <a:r>
              <a:rPr lang="en-US" sz="2400" b="1" dirty="0">
                <a:solidFill>
                  <a:schemeClr val="bg1"/>
                </a:solidFill>
              </a:rPr>
              <a:t>22</a:t>
            </a:r>
            <a:r>
              <a:rPr lang="en-US" sz="2400" dirty="0">
                <a:solidFill>
                  <a:schemeClr val="bg1"/>
                </a:solidFill>
              </a:rPr>
              <a:t> "The eye is the lamp of the body. If </a:t>
            </a:r>
            <a:r>
              <a:rPr lang="en-US" sz="2400" b="1" dirty="0">
                <a:solidFill>
                  <a:srgbClr val="FFFF00"/>
                </a:solidFill>
              </a:rPr>
              <a:t>your eyes are good</a:t>
            </a:r>
            <a:r>
              <a:rPr lang="en-US" sz="2400" dirty="0">
                <a:solidFill>
                  <a:schemeClr val="bg1"/>
                </a:solidFill>
              </a:rPr>
              <a:t>, your whole body will be full of light. </a:t>
            </a:r>
            <a:r>
              <a:rPr lang="en-US" sz="2400" b="1" dirty="0">
                <a:solidFill>
                  <a:schemeClr val="bg1"/>
                </a:solidFill>
              </a:rPr>
              <a:t>23</a:t>
            </a:r>
            <a:r>
              <a:rPr lang="en-US" sz="2400" dirty="0">
                <a:solidFill>
                  <a:schemeClr val="bg1"/>
                </a:solidFill>
              </a:rPr>
              <a:t> But if </a:t>
            </a:r>
            <a:r>
              <a:rPr lang="en-US" sz="2400" b="1" dirty="0">
                <a:solidFill>
                  <a:srgbClr val="FFFF00"/>
                </a:solidFill>
              </a:rPr>
              <a:t>your eyes are bad</a:t>
            </a:r>
            <a:r>
              <a:rPr lang="en-US" sz="2400" dirty="0">
                <a:solidFill>
                  <a:schemeClr val="bg1"/>
                </a:solidFill>
              </a:rPr>
              <a:t>, your whole body will be full of darkness. If then the light within you is darkness, how great is that darkness! </a:t>
            </a:r>
            <a:endParaRPr lang="en-US" sz="2400" dirty="0" smtClean="0">
              <a:solidFill>
                <a:schemeClr val="bg1"/>
              </a:solidFill>
            </a:endParaRPr>
          </a:p>
          <a:p>
            <a:r>
              <a:rPr lang="en-US" sz="2400" baseline="30000" dirty="0" smtClean="0">
                <a:solidFill>
                  <a:schemeClr val="bg1"/>
                </a:solidFill>
              </a:rPr>
              <a:t>	</a:t>
            </a:r>
            <a:r>
              <a:rPr lang="en-US" sz="2400" baseline="30000" dirty="0" smtClean="0">
                <a:solidFill>
                  <a:srgbClr val="FFFF00"/>
                </a:solidFill>
              </a:rPr>
              <a:t>RV1960</a:t>
            </a:r>
            <a:r>
              <a:rPr lang="en-US" sz="2400" baseline="30000" dirty="0" smtClean="0">
                <a:solidFill>
                  <a:schemeClr val="bg1"/>
                </a:solidFill>
              </a:rPr>
              <a:t> </a:t>
            </a:r>
            <a:r>
              <a:rPr lang="en-US" sz="2400" b="1" dirty="0">
                <a:solidFill>
                  <a:schemeClr val="bg1"/>
                </a:solidFill>
              </a:rPr>
              <a:t>22</a:t>
            </a:r>
            <a:r>
              <a:rPr lang="en-US" sz="2400" dirty="0">
                <a:solidFill>
                  <a:schemeClr val="bg1"/>
                </a:solidFill>
              </a:rPr>
              <a:t> La </a:t>
            </a:r>
            <a:r>
              <a:rPr lang="en-US" sz="2400" dirty="0" err="1">
                <a:solidFill>
                  <a:schemeClr val="bg1"/>
                </a:solidFill>
              </a:rPr>
              <a:t>lámpara</a:t>
            </a:r>
            <a:r>
              <a:rPr lang="en-US" sz="2400" dirty="0">
                <a:solidFill>
                  <a:schemeClr val="bg1"/>
                </a:solidFill>
              </a:rPr>
              <a:t> del </a:t>
            </a:r>
            <a:r>
              <a:rPr lang="en-US" sz="2400" dirty="0" err="1">
                <a:solidFill>
                  <a:schemeClr val="bg1"/>
                </a:solidFill>
              </a:rPr>
              <a:t>cuerpo</a:t>
            </a:r>
            <a:r>
              <a:rPr lang="en-US" sz="2400" dirty="0">
                <a:solidFill>
                  <a:schemeClr val="bg1"/>
                </a:solidFill>
              </a:rPr>
              <a:t> </a:t>
            </a:r>
            <a:r>
              <a:rPr lang="en-US" sz="2400" dirty="0" err="1">
                <a:solidFill>
                  <a:schemeClr val="bg1"/>
                </a:solidFill>
              </a:rPr>
              <a:t>es</a:t>
            </a:r>
            <a:r>
              <a:rPr lang="en-US" sz="2400" dirty="0">
                <a:solidFill>
                  <a:schemeClr val="bg1"/>
                </a:solidFill>
              </a:rPr>
              <a:t> el </a:t>
            </a:r>
            <a:r>
              <a:rPr lang="en-US" sz="2400" dirty="0" err="1">
                <a:solidFill>
                  <a:schemeClr val="bg1"/>
                </a:solidFill>
              </a:rPr>
              <a:t>ojo</a:t>
            </a:r>
            <a:r>
              <a:rPr lang="en-US" sz="2400" dirty="0">
                <a:solidFill>
                  <a:schemeClr val="bg1"/>
                </a:solidFill>
              </a:rPr>
              <a:t>; </a:t>
            </a:r>
            <a:r>
              <a:rPr lang="en-US" sz="2400" dirty="0" err="1">
                <a:solidFill>
                  <a:schemeClr val="bg1"/>
                </a:solidFill>
              </a:rPr>
              <a:t>así</a:t>
            </a:r>
            <a:r>
              <a:rPr lang="en-US" sz="2400" dirty="0">
                <a:solidFill>
                  <a:schemeClr val="bg1"/>
                </a:solidFill>
              </a:rPr>
              <a:t> </a:t>
            </a:r>
            <a:r>
              <a:rPr lang="en-US" sz="2400" dirty="0" err="1">
                <a:solidFill>
                  <a:schemeClr val="bg1"/>
                </a:solidFill>
              </a:rPr>
              <a:t>que</a:t>
            </a:r>
            <a:r>
              <a:rPr lang="en-US" sz="2400" dirty="0">
                <a:solidFill>
                  <a:schemeClr val="bg1"/>
                </a:solidFill>
              </a:rPr>
              <a:t>, </a:t>
            </a:r>
            <a:r>
              <a:rPr lang="en-US" sz="2400" dirty="0" err="1">
                <a:solidFill>
                  <a:schemeClr val="bg1"/>
                </a:solidFill>
              </a:rPr>
              <a:t>si</a:t>
            </a:r>
            <a:r>
              <a:rPr lang="en-US" sz="2400" dirty="0">
                <a:solidFill>
                  <a:schemeClr val="bg1"/>
                </a:solidFill>
              </a:rPr>
              <a:t> </a:t>
            </a:r>
            <a:r>
              <a:rPr lang="en-US" sz="2400" b="1" dirty="0" err="1">
                <a:solidFill>
                  <a:srgbClr val="FFFF00"/>
                </a:solidFill>
              </a:rPr>
              <a:t>tu</a:t>
            </a:r>
            <a:r>
              <a:rPr lang="en-US" sz="2400" b="1" dirty="0">
                <a:solidFill>
                  <a:srgbClr val="FFFF00"/>
                </a:solidFill>
              </a:rPr>
              <a:t> </a:t>
            </a:r>
            <a:r>
              <a:rPr lang="en-US" sz="2400" b="1" dirty="0" err="1">
                <a:solidFill>
                  <a:srgbClr val="FFFF00"/>
                </a:solidFill>
              </a:rPr>
              <a:t>ojo</a:t>
            </a:r>
            <a:r>
              <a:rPr lang="en-US" sz="2400" b="1" dirty="0">
                <a:solidFill>
                  <a:srgbClr val="FFFF00"/>
                </a:solidFill>
              </a:rPr>
              <a:t> </a:t>
            </a:r>
            <a:r>
              <a:rPr lang="en-US" sz="2400" b="1" dirty="0" err="1">
                <a:solidFill>
                  <a:srgbClr val="FFFF00"/>
                </a:solidFill>
              </a:rPr>
              <a:t>es</a:t>
            </a:r>
            <a:r>
              <a:rPr lang="en-US" sz="2400" b="1" dirty="0">
                <a:solidFill>
                  <a:srgbClr val="FFFF00"/>
                </a:solidFill>
              </a:rPr>
              <a:t> </a:t>
            </a:r>
            <a:r>
              <a:rPr lang="en-US" sz="2400" b="1" dirty="0" err="1">
                <a:solidFill>
                  <a:srgbClr val="FFFF00"/>
                </a:solidFill>
              </a:rPr>
              <a:t>bueno</a:t>
            </a:r>
            <a:r>
              <a:rPr lang="en-US" sz="2400" dirty="0">
                <a:solidFill>
                  <a:schemeClr val="bg1"/>
                </a:solidFill>
              </a:rPr>
              <a:t>, </a:t>
            </a:r>
            <a:r>
              <a:rPr lang="en-US" sz="2400" dirty="0" err="1">
                <a:solidFill>
                  <a:schemeClr val="bg1"/>
                </a:solidFill>
              </a:rPr>
              <a:t>todo</a:t>
            </a:r>
            <a:r>
              <a:rPr lang="en-US" sz="2400" dirty="0">
                <a:solidFill>
                  <a:schemeClr val="bg1"/>
                </a:solidFill>
              </a:rPr>
              <a:t> </a:t>
            </a:r>
            <a:r>
              <a:rPr lang="en-US" sz="2400" dirty="0" err="1">
                <a:solidFill>
                  <a:schemeClr val="bg1"/>
                </a:solidFill>
              </a:rPr>
              <a:t>tu</a:t>
            </a:r>
            <a:r>
              <a:rPr lang="en-US" sz="2400" dirty="0">
                <a:solidFill>
                  <a:schemeClr val="bg1"/>
                </a:solidFill>
              </a:rPr>
              <a:t> </a:t>
            </a:r>
            <a:r>
              <a:rPr lang="en-US" sz="2400" dirty="0" err="1">
                <a:solidFill>
                  <a:schemeClr val="bg1"/>
                </a:solidFill>
              </a:rPr>
              <a:t>cuerpo</a:t>
            </a:r>
            <a:r>
              <a:rPr lang="en-US" sz="2400" dirty="0">
                <a:solidFill>
                  <a:schemeClr val="bg1"/>
                </a:solidFill>
              </a:rPr>
              <a:t> </a:t>
            </a:r>
            <a:r>
              <a:rPr lang="en-US" sz="2400" dirty="0" err="1">
                <a:solidFill>
                  <a:schemeClr val="bg1"/>
                </a:solidFill>
              </a:rPr>
              <a:t>estará</a:t>
            </a:r>
            <a:r>
              <a:rPr lang="en-US" sz="2400" dirty="0">
                <a:solidFill>
                  <a:schemeClr val="bg1"/>
                </a:solidFill>
              </a:rPr>
              <a:t> </a:t>
            </a:r>
            <a:r>
              <a:rPr lang="en-US" sz="2400" dirty="0" err="1">
                <a:solidFill>
                  <a:schemeClr val="bg1"/>
                </a:solidFill>
              </a:rPr>
              <a:t>lleno</a:t>
            </a:r>
            <a:r>
              <a:rPr lang="en-US" sz="2400" dirty="0">
                <a:solidFill>
                  <a:schemeClr val="bg1"/>
                </a:solidFill>
              </a:rPr>
              <a:t> de </a:t>
            </a:r>
            <a:r>
              <a:rPr lang="en-US" sz="2400" dirty="0" err="1">
                <a:solidFill>
                  <a:schemeClr val="bg1"/>
                </a:solidFill>
              </a:rPr>
              <a:t>luz</a:t>
            </a:r>
            <a:r>
              <a:rPr lang="en-US" sz="2400" dirty="0">
                <a:solidFill>
                  <a:schemeClr val="bg1"/>
                </a:solidFill>
              </a:rPr>
              <a:t>; </a:t>
            </a:r>
            <a:r>
              <a:rPr lang="en-US" sz="2400" b="1" dirty="0">
                <a:solidFill>
                  <a:schemeClr val="bg1"/>
                </a:solidFill>
              </a:rPr>
              <a:t>23</a:t>
            </a:r>
            <a:r>
              <a:rPr lang="en-US" sz="2400" dirty="0">
                <a:solidFill>
                  <a:schemeClr val="bg1"/>
                </a:solidFill>
              </a:rPr>
              <a:t> </a:t>
            </a:r>
            <a:r>
              <a:rPr lang="en-US" sz="2400" dirty="0" err="1">
                <a:solidFill>
                  <a:schemeClr val="bg1"/>
                </a:solidFill>
              </a:rPr>
              <a:t>pero</a:t>
            </a:r>
            <a:r>
              <a:rPr lang="en-US" sz="2400" dirty="0">
                <a:solidFill>
                  <a:schemeClr val="bg1"/>
                </a:solidFill>
              </a:rPr>
              <a:t> </a:t>
            </a:r>
            <a:r>
              <a:rPr lang="en-US" sz="2400" b="1" dirty="0" err="1">
                <a:solidFill>
                  <a:schemeClr val="bg1"/>
                </a:solidFill>
              </a:rPr>
              <a:t>si</a:t>
            </a:r>
            <a:r>
              <a:rPr lang="en-US" sz="2400" b="1" dirty="0">
                <a:solidFill>
                  <a:schemeClr val="bg1"/>
                </a:solidFill>
              </a:rPr>
              <a:t> </a:t>
            </a:r>
            <a:r>
              <a:rPr lang="en-US" sz="2400" b="1" dirty="0" err="1">
                <a:solidFill>
                  <a:srgbClr val="FFFF00"/>
                </a:solidFill>
              </a:rPr>
              <a:t>tu</a:t>
            </a:r>
            <a:r>
              <a:rPr lang="en-US" sz="2400" b="1" dirty="0">
                <a:solidFill>
                  <a:srgbClr val="FFFF00"/>
                </a:solidFill>
              </a:rPr>
              <a:t> </a:t>
            </a:r>
            <a:r>
              <a:rPr lang="en-US" sz="2400" b="1" dirty="0" err="1">
                <a:solidFill>
                  <a:srgbClr val="FFFF00"/>
                </a:solidFill>
              </a:rPr>
              <a:t>ojo</a:t>
            </a:r>
            <a:r>
              <a:rPr lang="en-US" sz="2400" b="1" dirty="0">
                <a:solidFill>
                  <a:srgbClr val="FFFF00"/>
                </a:solidFill>
              </a:rPr>
              <a:t> </a:t>
            </a:r>
            <a:r>
              <a:rPr lang="en-US" sz="2400" b="1" dirty="0" err="1">
                <a:solidFill>
                  <a:srgbClr val="FFFF00"/>
                </a:solidFill>
              </a:rPr>
              <a:t>es</a:t>
            </a:r>
            <a:r>
              <a:rPr lang="en-US" sz="2400" b="1" dirty="0">
                <a:solidFill>
                  <a:srgbClr val="FFFF00"/>
                </a:solidFill>
              </a:rPr>
              <a:t> </a:t>
            </a:r>
            <a:r>
              <a:rPr lang="en-US" sz="2400" b="1" dirty="0" err="1">
                <a:solidFill>
                  <a:srgbClr val="FFFF00"/>
                </a:solidFill>
              </a:rPr>
              <a:t>maligno</a:t>
            </a:r>
            <a:r>
              <a:rPr lang="en-US" sz="2400" dirty="0">
                <a:solidFill>
                  <a:schemeClr val="bg1"/>
                </a:solidFill>
              </a:rPr>
              <a:t>, </a:t>
            </a:r>
            <a:r>
              <a:rPr lang="en-US" sz="2400" dirty="0" err="1">
                <a:solidFill>
                  <a:schemeClr val="bg1"/>
                </a:solidFill>
              </a:rPr>
              <a:t>todo</a:t>
            </a:r>
            <a:r>
              <a:rPr lang="en-US" sz="2400" dirty="0">
                <a:solidFill>
                  <a:schemeClr val="bg1"/>
                </a:solidFill>
              </a:rPr>
              <a:t> </a:t>
            </a:r>
            <a:r>
              <a:rPr lang="en-US" sz="2400" dirty="0" err="1">
                <a:solidFill>
                  <a:schemeClr val="bg1"/>
                </a:solidFill>
              </a:rPr>
              <a:t>tu</a:t>
            </a:r>
            <a:r>
              <a:rPr lang="en-US" sz="2400" dirty="0">
                <a:solidFill>
                  <a:schemeClr val="bg1"/>
                </a:solidFill>
              </a:rPr>
              <a:t> </a:t>
            </a:r>
            <a:r>
              <a:rPr lang="en-US" sz="2400" dirty="0" err="1">
                <a:solidFill>
                  <a:schemeClr val="bg1"/>
                </a:solidFill>
              </a:rPr>
              <a:t>cuerpo</a:t>
            </a:r>
            <a:r>
              <a:rPr lang="en-US" sz="2400" dirty="0">
                <a:solidFill>
                  <a:schemeClr val="bg1"/>
                </a:solidFill>
              </a:rPr>
              <a:t> </a:t>
            </a:r>
            <a:r>
              <a:rPr lang="en-US" sz="2400" dirty="0" err="1">
                <a:solidFill>
                  <a:schemeClr val="bg1"/>
                </a:solidFill>
              </a:rPr>
              <a:t>estará</a:t>
            </a:r>
            <a:r>
              <a:rPr lang="en-US" sz="2400" dirty="0">
                <a:solidFill>
                  <a:schemeClr val="bg1"/>
                </a:solidFill>
              </a:rPr>
              <a:t> en </a:t>
            </a:r>
            <a:r>
              <a:rPr lang="en-US" sz="2400" dirty="0" err="1">
                <a:solidFill>
                  <a:schemeClr val="bg1"/>
                </a:solidFill>
              </a:rPr>
              <a:t>tinieblas</a:t>
            </a:r>
            <a:r>
              <a:rPr lang="en-US" sz="2400" dirty="0">
                <a:solidFill>
                  <a:schemeClr val="bg1"/>
                </a:solidFill>
              </a:rPr>
              <a:t>. </a:t>
            </a:r>
            <a:r>
              <a:rPr lang="en-US" sz="2400" dirty="0" err="1">
                <a:solidFill>
                  <a:schemeClr val="bg1"/>
                </a:solidFill>
              </a:rPr>
              <a:t>Así</a:t>
            </a:r>
            <a:r>
              <a:rPr lang="en-US" sz="2400" dirty="0">
                <a:solidFill>
                  <a:schemeClr val="bg1"/>
                </a:solidFill>
              </a:rPr>
              <a:t> </a:t>
            </a:r>
            <a:r>
              <a:rPr lang="en-US" sz="2400" dirty="0" err="1">
                <a:solidFill>
                  <a:schemeClr val="bg1"/>
                </a:solidFill>
              </a:rPr>
              <a:t>que</a:t>
            </a:r>
            <a:r>
              <a:rPr lang="en-US" sz="2400" dirty="0">
                <a:solidFill>
                  <a:schemeClr val="bg1"/>
                </a:solidFill>
              </a:rPr>
              <a:t>, </a:t>
            </a:r>
            <a:r>
              <a:rPr lang="en-US" sz="2400" dirty="0" err="1">
                <a:solidFill>
                  <a:schemeClr val="bg1"/>
                </a:solidFill>
              </a:rPr>
              <a:t>si</a:t>
            </a:r>
            <a:r>
              <a:rPr lang="en-US" sz="2400" dirty="0">
                <a:solidFill>
                  <a:schemeClr val="bg1"/>
                </a:solidFill>
              </a:rPr>
              <a:t> la </a:t>
            </a:r>
            <a:r>
              <a:rPr lang="en-US" sz="2400" dirty="0" err="1">
                <a:solidFill>
                  <a:schemeClr val="bg1"/>
                </a:solidFill>
              </a:rPr>
              <a:t>luz</a:t>
            </a:r>
            <a:r>
              <a:rPr lang="en-US" sz="2400" dirty="0">
                <a:solidFill>
                  <a:schemeClr val="bg1"/>
                </a:solidFill>
              </a:rPr>
              <a:t> </a:t>
            </a:r>
            <a:r>
              <a:rPr lang="en-US" sz="2400" dirty="0" err="1">
                <a:solidFill>
                  <a:schemeClr val="bg1"/>
                </a:solidFill>
              </a:rPr>
              <a:t>que</a:t>
            </a:r>
            <a:r>
              <a:rPr lang="en-US" sz="2400" dirty="0">
                <a:solidFill>
                  <a:schemeClr val="bg1"/>
                </a:solidFill>
              </a:rPr>
              <a:t> en </a:t>
            </a:r>
            <a:r>
              <a:rPr lang="en-US" sz="2400" dirty="0" err="1">
                <a:solidFill>
                  <a:schemeClr val="bg1"/>
                </a:solidFill>
              </a:rPr>
              <a:t>ti</a:t>
            </a:r>
            <a:r>
              <a:rPr lang="en-US" sz="2400" dirty="0">
                <a:solidFill>
                  <a:schemeClr val="bg1"/>
                </a:solidFill>
              </a:rPr>
              <a:t> hay </a:t>
            </a:r>
            <a:r>
              <a:rPr lang="en-US" sz="2400" dirty="0" err="1">
                <a:solidFill>
                  <a:schemeClr val="bg1"/>
                </a:solidFill>
              </a:rPr>
              <a:t>es</a:t>
            </a:r>
            <a:r>
              <a:rPr lang="en-US" sz="2400" dirty="0">
                <a:solidFill>
                  <a:schemeClr val="bg1"/>
                </a:solidFill>
              </a:rPr>
              <a:t> </a:t>
            </a:r>
            <a:r>
              <a:rPr lang="en-US" sz="2400" dirty="0" err="1">
                <a:solidFill>
                  <a:schemeClr val="bg1"/>
                </a:solidFill>
              </a:rPr>
              <a:t>tinieblas</a:t>
            </a:r>
            <a:r>
              <a:rPr lang="en-US" sz="2400" dirty="0">
                <a:solidFill>
                  <a:schemeClr val="bg1"/>
                </a:solidFill>
              </a:rPr>
              <a:t>, ¿</a:t>
            </a:r>
            <a:r>
              <a:rPr lang="en-US" sz="2400" dirty="0" err="1">
                <a:solidFill>
                  <a:schemeClr val="bg1"/>
                </a:solidFill>
              </a:rPr>
              <a:t>cuántas</a:t>
            </a:r>
            <a:r>
              <a:rPr lang="en-US" sz="2400" dirty="0">
                <a:solidFill>
                  <a:schemeClr val="bg1"/>
                </a:solidFill>
              </a:rPr>
              <a:t> no </a:t>
            </a:r>
            <a:r>
              <a:rPr lang="en-US" sz="2400" dirty="0" err="1">
                <a:solidFill>
                  <a:schemeClr val="bg1"/>
                </a:solidFill>
              </a:rPr>
              <a:t>serán</a:t>
            </a:r>
            <a:r>
              <a:rPr lang="en-US" sz="2400" dirty="0">
                <a:solidFill>
                  <a:schemeClr val="bg1"/>
                </a:solidFill>
              </a:rPr>
              <a:t> </a:t>
            </a:r>
            <a:r>
              <a:rPr lang="en-US" sz="2400" dirty="0" err="1">
                <a:solidFill>
                  <a:schemeClr val="bg1"/>
                </a:solidFill>
              </a:rPr>
              <a:t>las</a:t>
            </a:r>
            <a:r>
              <a:rPr lang="en-US" sz="2400" dirty="0">
                <a:solidFill>
                  <a:schemeClr val="bg1"/>
                </a:solidFill>
              </a:rPr>
              <a:t> </a:t>
            </a:r>
            <a:r>
              <a:rPr lang="en-US" sz="2400" dirty="0" err="1">
                <a:solidFill>
                  <a:schemeClr val="bg1"/>
                </a:solidFill>
              </a:rPr>
              <a:t>mismas</a:t>
            </a:r>
            <a:r>
              <a:rPr lang="en-US" sz="2400" dirty="0">
                <a:solidFill>
                  <a:schemeClr val="bg1"/>
                </a:solidFill>
              </a:rPr>
              <a:t> </a:t>
            </a:r>
            <a:r>
              <a:rPr lang="en-US" sz="2400" dirty="0" err="1">
                <a:solidFill>
                  <a:schemeClr val="bg1"/>
                </a:solidFill>
              </a:rPr>
              <a:t>tinieblas</a:t>
            </a:r>
            <a:r>
              <a:rPr lang="en-US" sz="2400" dirty="0">
                <a:solidFill>
                  <a:schemeClr val="bg1"/>
                </a:solidFill>
              </a:rPr>
              <a:t>?</a:t>
            </a:r>
          </a:p>
          <a:p>
            <a:r>
              <a:rPr lang="en-US" sz="2400" baseline="30000" dirty="0" smtClean="0">
                <a:solidFill>
                  <a:schemeClr val="bg1"/>
                </a:solidFill>
              </a:rPr>
              <a:t>	</a:t>
            </a:r>
            <a:r>
              <a:rPr lang="en-US" sz="2400" baseline="30000" dirty="0" smtClean="0">
                <a:solidFill>
                  <a:srgbClr val="FFFF00"/>
                </a:solidFill>
              </a:rPr>
              <a:t>NVI</a:t>
            </a:r>
            <a:r>
              <a:rPr lang="en-US" sz="2400" baseline="30000" dirty="0" smtClean="0">
                <a:solidFill>
                  <a:schemeClr val="bg1"/>
                </a:solidFill>
              </a:rPr>
              <a:t> </a:t>
            </a:r>
            <a:r>
              <a:rPr lang="en-US" sz="2400" b="1" dirty="0">
                <a:solidFill>
                  <a:schemeClr val="bg1"/>
                </a:solidFill>
              </a:rPr>
              <a:t>22</a:t>
            </a:r>
            <a:r>
              <a:rPr lang="en-US" sz="2400" dirty="0">
                <a:solidFill>
                  <a:schemeClr val="bg1"/>
                </a:solidFill>
              </a:rPr>
              <a:t> »El </a:t>
            </a:r>
            <a:r>
              <a:rPr lang="en-US" sz="2400" dirty="0" err="1">
                <a:solidFill>
                  <a:schemeClr val="bg1"/>
                </a:solidFill>
              </a:rPr>
              <a:t>ojo</a:t>
            </a:r>
            <a:r>
              <a:rPr lang="en-US" sz="2400" dirty="0">
                <a:solidFill>
                  <a:schemeClr val="bg1"/>
                </a:solidFill>
              </a:rPr>
              <a:t> </a:t>
            </a:r>
            <a:r>
              <a:rPr lang="en-US" sz="2400" dirty="0" err="1">
                <a:solidFill>
                  <a:schemeClr val="bg1"/>
                </a:solidFill>
              </a:rPr>
              <a:t>es</a:t>
            </a:r>
            <a:r>
              <a:rPr lang="en-US" sz="2400" dirty="0">
                <a:solidFill>
                  <a:schemeClr val="bg1"/>
                </a:solidFill>
              </a:rPr>
              <a:t> la </a:t>
            </a:r>
            <a:r>
              <a:rPr lang="en-US" sz="2400" dirty="0" err="1">
                <a:solidFill>
                  <a:schemeClr val="bg1"/>
                </a:solidFill>
              </a:rPr>
              <a:t>lámpara</a:t>
            </a:r>
            <a:r>
              <a:rPr lang="en-US" sz="2400" dirty="0">
                <a:solidFill>
                  <a:schemeClr val="bg1"/>
                </a:solidFill>
              </a:rPr>
              <a:t> del </a:t>
            </a:r>
            <a:r>
              <a:rPr lang="en-US" sz="2400" dirty="0" err="1">
                <a:solidFill>
                  <a:schemeClr val="bg1"/>
                </a:solidFill>
              </a:rPr>
              <a:t>cuerpo</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tanto</a:t>
            </a:r>
            <a:r>
              <a:rPr lang="en-US" sz="2400" dirty="0">
                <a:solidFill>
                  <a:schemeClr val="bg1"/>
                </a:solidFill>
              </a:rPr>
              <a:t>, </a:t>
            </a:r>
            <a:r>
              <a:rPr lang="en-US" sz="2400" b="1" dirty="0" err="1">
                <a:solidFill>
                  <a:schemeClr val="bg1"/>
                </a:solidFill>
              </a:rPr>
              <a:t>si</a:t>
            </a:r>
            <a:r>
              <a:rPr lang="en-US" sz="2400" b="1" dirty="0">
                <a:solidFill>
                  <a:schemeClr val="bg1"/>
                </a:solidFill>
              </a:rPr>
              <a:t> </a:t>
            </a:r>
            <a:r>
              <a:rPr lang="en-US" sz="2400" b="1" dirty="0" err="1">
                <a:solidFill>
                  <a:srgbClr val="FFFF00"/>
                </a:solidFill>
              </a:rPr>
              <a:t>tu</a:t>
            </a:r>
            <a:r>
              <a:rPr lang="en-US" sz="2400" b="1" dirty="0">
                <a:solidFill>
                  <a:srgbClr val="FFFF00"/>
                </a:solidFill>
              </a:rPr>
              <a:t> </a:t>
            </a:r>
            <a:r>
              <a:rPr lang="en-US" sz="2400" b="1" dirty="0" err="1">
                <a:solidFill>
                  <a:srgbClr val="FFFF00"/>
                </a:solidFill>
              </a:rPr>
              <a:t>visión</a:t>
            </a:r>
            <a:r>
              <a:rPr lang="en-US" sz="2400" b="1" dirty="0">
                <a:solidFill>
                  <a:srgbClr val="FFFF00"/>
                </a:solidFill>
              </a:rPr>
              <a:t> </a:t>
            </a:r>
            <a:r>
              <a:rPr lang="en-US" sz="2400" b="1" dirty="0" err="1">
                <a:solidFill>
                  <a:srgbClr val="FFFF00"/>
                </a:solidFill>
              </a:rPr>
              <a:t>es</a:t>
            </a:r>
            <a:r>
              <a:rPr lang="en-US" sz="2400" b="1" dirty="0">
                <a:solidFill>
                  <a:srgbClr val="FFFF00"/>
                </a:solidFill>
              </a:rPr>
              <a:t> </a:t>
            </a:r>
            <a:r>
              <a:rPr lang="en-US" sz="2400" b="1" dirty="0" err="1">
                <a:solidFill>
                  <a:srgbClr val="FFFF00"/>
                </a:solidFill>
              </a:rPr>
              <a:t>clara</a:t>
            </a:r>
            <a:r>
              <a:rPr lang="en-US" sz="2400" dirty="0">
                <a:solidFill>
                  <a:schemeClr val="bg1"/>
                </a:solidFill>
              </a:rPr>
              <a:t>, </a:t>
            </a:r>
            <a:r>
              <a:rPr lang="en-US" sz="2400" dirty="0" err="1">
                <a:solidFill>
                  <a:schemeClr val="bg1"/>
                </a:solidFill>
              </a:rPr>
              <a:t>todo</a:t>
            </a:r>
            <a:r>
              <a:rPr lang="en-US" sz="2400" dirty="0">
                <a:solidFill>
                  <a:schemeClr val="bg1"/>
                </a:solidFill>
              </a:rPr>
              <a:t> </a:t>
            </a:r>
            <a:r>
              <a:rPr lang="en-US" sz="2400" dirty="0" err="1">
                <a:solidFill>
                  <a:schemeClr val="bg1"/>
                </a:solidFill>
              </a:rPr>
              <a:t>tu</a:t>
            </a:r>
            <a:r>
              <a:rPr lang="en-US" sz="2400" dirty="0">
                <a:solidFill>
                  <a:schemeClr val="bg1"/>
                </a:solidFill>
              </a:rPr>
              <a:t> </a:t>
            </a:r>
            <a:r>
              <a:rPr lang="en-US" sz="2400" dirty="0" err="1">
                <a:solidFill>
                  <a:schemeClr val="bg1"/>
                </a:solidFill>
              </a:rPr>
              <a:t>ser</a:t>
            </a:r>
            <a:r>
              <a:rPr lang="en-US" sz="2400" dirty="0">
                <a:solidFill>
                  <a:schemeClr val="bg1"/>
                </a:solidFill>
              </a:rPr>
              <a:t> </a:t>
            </a:r>
            <a:r>
              <a:rPr lang="en-US" sz="2400" dirty="0" err="1">
                <a:solidFill>
                  <a:schemeClr val="bg1"/>
                </a:solidFill>
              </a:rPr>
              <a:t>disfrutará</a:t>
            </a:r>
            <a:r>
              <a:rPr lang="en-US" sz="2400" dirty="0">
                <a:solidFill>
                  <a:schemeClr val="bg1"/>
                </a:solidFill>
              </a:rPr>
              <a:t> de la </a:t>
            </a:r>
            <a:r>
              <a:rPr lang="en-US" sz="2400" dirty="0" err="1">
                <a:solidFill>
                  <a:schemeClr val="bg1"/>
                </a:solidFill>
              </a:rPr>
              <a:t>luz</a:t>
            </a:r>
            <a:r>
              <a:rPr lang="en-US" sz="2400" dirty="0">
                <a:solidFill>
                  <a:schemeClr val="bg1"/>
                </a:solidFill>
              </a:rPr>
              <a:t>. </a:t>
            </a:r>
            <a:r>
              <a:rPr lang="en-US" sz="2400" b="1" dirty="0">
                <a:solidFill>
                  <a:schemeClr val="bg1"/>
                </a:solidFill>
              </a:rPr>
              <a:t>23</a:t>
            </a:r>
            <a:r>
              <a:rPr lang="en-US" sz="2400" dirty="0">
                <a:solidFill>
                  <a:schemeClr val="bg1"/>
                </a:solidFill>
              </a:rPr>
              <a:t> </a:t>
            </a:r>
            <a:r>
              <a:rPr lang="en-US" sz="2400" dirty="0" err="1">
                <a:solidFill>
                  <a:schemeClr val="bg1"/>
                </a:solidFill>
              </a:rPr>
              <a:t>Pero</a:t>
            </a:r>
            <a:r>
              <a:rPr lang="en-US" sz="2400" dirty="0">
                <a:solidFill>
                  <a:schemeClr val="bg1"/>
                </a:solidFill>
              </a:rPr>
              <a:t> </a:t>
            </a:r>
            <a:r>
              <a:rPr lang="en-US" sz="2400" b="1" dirty="0" err="1">
                <a:solidFill>
                  <a:schemeClr val="bg1"/>
                </a:solidFill>
              </a:rPr>
              <a:t>si</a:t>
            </a:r>
            <a:r>
              <a:rPr lang="en-US" sz="2400" b="1" dirty="0">
                <a:solidFill>
                  <a:schemeClr val="bg1"/>
                </a:solidFill>
              </a:rPr>
              <a:t> </a:t>
            </a:r>
            <a:r>
              <a:rPr lang="en-US" sz="2400" b="1" dirty="0" err="1">
                <a:solidFill>
                  <a:srgbClr val="FFFF00"/>
                </a:solidFill>
              </a:rPr>
              <a:t>tu</a:t>
            </a:r>
            <a:r>
              <a:rPr lang="en-US" sz="2400" b="1" dirty="0">
                <a:solidFill>
                  <a:srgbClr val="FFFF00"/>
                </a:solidFill>
              </a:rPr>
              <a:t> </a:t>
            </a:r>
            <a:r>
              <a:rPr lang="en-US" sz="2400" b="1" dirty="0" err="1">
                <a:solidFill>
                  <a:srgbClr val="FFFF00"/>
                </a:solidFill>
              </a:rPr>
              <a:t>visión</a:t>
            </a:r>
            <a:r>
              <a:rPr lang="en-US" sz="2400" b="1" dirty="0">
                <a:solidFill>
                  <a:srgbClr val="FFFF00"/>
                </a:solidFill>
              </a:rPr>
              <a:t> </a:t>
            </a:r>
            <a:r>
              <a:rPr lang="en-US" sz="2400" b="1" dirty="0" err="1">
                <a:solidFill>
                  <a:srgbClr val="FFFF00"/>
                </a:solidFill>
              </a:rPr>
              <a:t>está</a:t>
            </a:r>
            <a:r>
              <a:rPr lang="en-US" sz="2400" b="1" dirty="0">
                <a:solidFill>
                  <a:srgbClr val="FFFF00"/>
                </a:solidFill>
              </a:rPr>
              <a:t> </a:t>
            </a:r>
            <a:r>
              <a:rPr lang="en-US" sz="2400" b="1" dirty="0" err="1">
                <a:solidFill>
                  <a:srgbClr val="FFFF00"/>
                </a:solidFill>
              </a:rPr>
              <a:t>nublada</a:t>
            </a:r>
            <a:r>
              <a:rPr lang="en-US" sz="2400" dirty="0">
                <a:solidFill>
                  <a:schemeClr val="bg1"/>
                </a:solidFill>
              </a:rPr>
              <a:t>, </a:t>
            </a:r>
            <a:r>
              <a:rPr lang="en-US" sz="2400" dirty="0" err="1">
                <a:solidFill>
                  <a:schemeClr val="bg1"/>
                </a:solidFill>
              </a:rPr>
              <a:t>todo</a:t>
            </a:r>
            <a:r>
              <a:rPr lang="en-US" sz="2400" dirty="0">
                <a:solidFill>
                  <a:schemeClr val="bg1"/>
                </a:solidFill>
              </a:rPr>
              <a:t> </a:t>
            </a:r>
            <a:r>
              <a:rPr lang="en-US" sz="2400" dirty="0" err="1">
                <a:solidFill>
                  <a:schemeClr val="bg1"/>
                </a:solidFill>
              </a:rPr>
              <a:t>tu</a:t>
            </a:r>
            <a:r>
              <a:rPr lang="en-US" sz="2400" dirty="0">
                <a:solidFill>
                  <a:schemeClr val="bg1"/>
                </a:solidFill>
              </a:rPr>
              <a:t> </a:t>
            </a:r>
            <a:r>
              <a:rPr lang="en-US" sz="2400" dirty="0" err="1">
                <a:solidFill>
                  <a:schemeClr val="bg1"/>
                </a:solidFill>
              </a:rPr>
              <a:t>ser</a:t>
            </a:r>
            <a:r>
              <a:rPr lang="en-US" sz="2400" dirty="0">
                <a:solidFill>
                  <a:schemeClr val="bg1"/>
                </a:solidFill>
              </a:rPr>
              <a:t> </a:t>
            </a:r>
            <a:r>
              <a:rPr lang="en-US" sz="2400" dirty="0" err="1">
                <a:solidFill>
                  <a:schemeClr val="bg1"/>
                </a:solidFill>
              </a:rPr>
              <a:t>estará</a:t>
            </a:r>
            <a:r>
              <a:rPr lang="en-US" sz="2400" dirty="0">
                <a:solidFill>
                  <a:schemeClr val="bg1"/>
                </a:solidFill>
              </a:rPr>
              <a:t> en </a:t>
            </a:r>
            <a:r>
              <a:rPr lang="en-US" sz="2400" dirty="0" err="1">
                <a:solidFill>
                  <a:schemeClr val="bg1"/>
                </a:solidFill>
              </a:rPr>
              <a:t>oscuridad</a:t>
            </a:r>
            <a:r>
              <a:rPr lang="en-US" sz="2400" dirty="0">
                <a:solidFill>
                  <a:schemeClr val="bg1"/>
                </a:solidFill>
              </a:rPr>
              <a:t>. Si la </a:t>
            </a:r>
            <a:r>
              <a:rPr lang="en-US" sz="2400" dirty="0" err="1">
                <a:solidFill>
                  <a:schemeClr val="bg1"/>
                </a:solidFill>
              </a:rPr>
              <a:t>luz</a:t>
            </a:r>
            <a:r>
              <a:rPr lang="en-US" sz="2400" dirty="0">
                <a:solidFill>
                  <a:schemeClr val="bg1"/>
                </a:solidFill>
              </a:rPr>
              <a:t> </a:t>
            </a:r>
            <a:r>
              <a:rPr lang="en-US" sz="2400" dirty="0" err="1">
                <a:solidFill>
                  <a:schemeClr val="bg1"/>
                </a:solidFill>
              </a:rPr>
              <a:t>que</a:t>
            </a:r>
            <a:r>
              <a:rPr lang="en-US" sz="2400" dirty="0">
                <a:solidFill>
                  <a:schemeClr val="bg1"/>
                </a:solidFill>
              </a:rPr>
              <a:t> hay en </a:t>
            </a:r>
            <a:r>
              <a:rPr lang="en-US" sz="2400" dirty="0" err="1">
                <a:solidFill>
                  <a:schemeClr val="bg1"/>
                </a:solidFill>
              </a:rPr>
              <a:t>ti</a:t>
            </a:r>
            <a:r>
              <a:rPr lang="en-US" sz="2400" dirty="0">
                <a:solidFill>
                  <a:schemeClr val="bg1"/>
                </a:solidFill>
              </a:rPr>
              <a:t> </a:t>
            </a:r>
            <a:r>
              <a:rPr lang="en-US" sz="2400" dirty="0" err="1">
                <a:solidFill>
                  <a:schemeClr val="bg1"/>
                </a:solidFill>
              </a:rPr>
              <a:t>es</a:t>
            </a:r>
            <a:r>
              <a:rPr lang="en-US" sz="2400" dirty="0">
                <a:solidFill>
                  <a:schemeClr val="bg1"/>
                </a:solidFill>
              </a:rPr>
              <a:t> </a:t>
            </a:r>
            <a:r>
              <a:rPr lang="en-US" sz="2400" dirty="0" err="1">
                <a:solidFill>
                  <a:schemeClr val="bg1"/>
                </a:solidFill>
              </a:rPr>
              <a:t>oscuridad</a:t>
            </a:r>
            <a:r>
              <a:rPr lang="en-US" sz="2400" dirty="0">
                <a:solidFill>
                  <a:schemeClr val="bg1"/>
                </a:solidFill>
              </a:rPr>
              <a:t>, ¡</a:t>
            </a:r>
            <a:r>
              <a:rPr lang="en-US" sz="2400" dirty="0" err="1">
                <a:solidFill>
                  <a:schemeClr val="bg1"/>
                </a:solidFill>
              </a:rPr>
              <a:t>qué</a:t>
            </a:r>
            <a:r>
              <a:rPr lang="en-US" sz="2400" dirty="0">
                <a:solidFill>
                  <a:schemeClr val="bg1"/>
                </a:solidFill>
              </a:rPr>
              <a:t> </a:t>
            </a:r>
            <a:r>
              <a:rPr lang="en-US" sz="2400" dirty="0" err="1">
                <a:solidFill>
                  <a:schemeClr val="bg1"/>
                </a:solidFill>
              </a:rPr>
              <a:t>densa</a:t>
            </a:r>
            <a:r>
              <a:rPr lang="en-US" sz="2400" dirty="0">
                <a:solidFill>
                  <a:schemeClr val="bg1"/>
                </a:solidFill>
              </a:rPr>
              <a:t> </a:t>
            </a:r>
            <a:r>
              <a:rPr lang="en-US" sz="2400" dirty="0" err="1">
                <a:solidFill>
                  <a:schemeClr val="bg1"/>
                </a:solidFill>
              </a:rPr>
              <a:t>será</a:t>
            </a:r>
            <a:r>
              <a:rPr lang="en-US" sz="2400" dirty="0">
                <a:solidFill>
                  <a:schemeClr val="bg1"/>
                </a:solidFill>
              </a:rPr>
              <a:t> </a:t>
            </a:r>
            <a:r>
              <a:rPr lang="en-US" sz="2400" dirty="0" err="1">
                <a:solidFill>
                  <a:schemeClr val="bg1"/>
                </a:solidFill>
              </a:rPr>
              <a:t>esa</a:t>
            </a:r>
            <a:r>
              <a:rPr lang="en-US" sz="2400" dirty="0">
                <a:solidFill>
                  <a:schemeClr val="bg1"/>
                </a:solidFill>
              </a:rPr>
              <a:t> </a:t>
            </a:r>
            <a:r>
              <a:rPr lang="en-US" sz="2400" dirty="0" err="1">
                <a:solidFill>
                  <a:schemeClr val="bg1"/>
                </a:solidFill>
              </a:rPr>
              <a:t>oscuridad</a:t>
            </a:r>
            <a:r>
              <a:rPr lang="en-US" sz="2400" dirty="0">
                <a:solidFill>
                  <a:schemeClr val="bg1"/>
                </a:solidFill>
              </a:rPr>
              <a:t>!</a:t>
            </a:r>
          </a:p>
          <a:p>
            <a:endParaRPr lang="en-US" sz="2400" dirty="0">
              <a:solidFill>
                <a:schemeClr val="bg1"/>
              </a:solidFill>
            </a:endParaRPr>
          </a:p>
        </p:txBody>
      </p:sp>
      <p:pic>
        <p:nvPicPr>
          <p:cNvPr id="15362" name="Picture 2" descr="What did Jesus mean when He said, “the eye is the lamp of the bod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2609" y="990600"/>
            <a:ext cx="2926080" cy="15361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0812" y="280022"/>
            <a:ext cx="8077200" cy="2246769"/>
          </a:xfrm>
          <a:prstGeom prst="rect">
            <a:avLst/>
          </a:prstGeom>
          <a:solidFill>
            <a:srgbClr val="7030A0"/>
          </a:solidFill>
        </p:spPr>
        <p:txBody>
          <a:bodyPr wrap="square">
            <a:spAutoFit/>
          </a:bodyPr>
          <a:lstStyle/>
          <a:p>
            <a:r>
              <a:rPr lang="en-US" sz="2800" b="1" dirty="0">
                <a:solidFill>
                  <a:srgbClr val="FFFF00"/>
                </a:solidFill>
              </a:rPr>
              <a:t>Matthew </a:t>
            </a:r>
            <a:r>
              <a:rPr lang="en-US" sz="2800" b="1" dirty="0" smtClean="0">
                <a:solidFill>
                  <a:srgbClr val="FFFF00"/>
                </a:solidFill>
              </a:rPr>
              <a:t>6:22-23.  </a:t>
            </a:r>
            <a:r>
              <a:rPr lang="en-US" sz="2800" b="1" dirty="0">
                <a:solidFill>
                  <a:schemeClr val="bg1"/>
                </a:solidFill>
              </a:rPr>
              <a:t>22</a:t>
            </a:r>
            <a:r>
              <a:rPr lang="en-US" sz="2800" dirty="0">
                <a:solidFill>
                  <a:schemeClr val="bg1"/>
                </a:solidFill>
              </a:rPr>
              <a:t> </a:t>
            </a:r>
            <a:r>
              <a:rPr lang="el-GR" sz="2800" dirty="0">
                <a:solidFill>
                  <a:schemeClr val="bg1"/>
                </a:solidFill>
              </a:rPr>
              <a:t>Ὁ λύχνος τοῦ σώματός ἐστιν ὁ ὀφθαλμός. ἐὰν οὖν ᾖ </a:t>
            </a:r>
            <a:r>
              <a:rPr lang="el-GR" sz="2800" dirty="0">
                <a:solidFill>
                  <a:srgbClr val="FFFF00"/>
                </a:solidFill>
              </a:rPr>
              <a:t>ὁ ὀφθαλμός σου ἁπλοῦς</a:t>
            </a:r>
            <a:r>
              <a:rPr lang="el-GR" sz="2800" dirty="0">
                <a:solidFill>
                  <a:schemeClr val="bg1"/>
                </a:solidFill>
              </a:rPr>
              <a:t>, ὅλον τὸ σῶμά σου φωτεινὸν ἔσται· </a:t>
            </a:r>
            <a:r>
              <a:rPr lang="en-US" sz="2800" b="1" dirty="0">
                <a:solidFill>
                  <a:schemeClr val="bg1"/>
                </a:solidFill>
              </a:rPr>
              <a:t>23</a:t>
            </a:r>
            <a:r>
              <a:rPr lang="en-US" sz="2800" dirty="0">
                <a:solidFill>
                  <a:schemeClr val="bg1"/>
                </a:solidFill>
              </a:rPr>
              <a:t> </a:t>
            </a:r>
            <a:r>
              <a:rPr lang="el-GR" sz="2800" dirty="0">
                <a:solidFill>
                  <a:schemeClr val="bg1"/>
                </a:solidFill>
              </a:rPr>
              <a:t>ἐὰν δὲ </a:t>
            </a:r>
            <a:r>
              <a:rPr lang="el-GR" sz="2800" dirty="0">
                <a:solidFill>
                  <a:srgbClr val="FFFF00"/>
                </a:solidFill>
              </a:rPr>
              <a:t>ὁ ὀφθαλμός σου πονηρὸς</a:t>
            </a:r>
            <a:r>
              <a:rPr lang="el-GR" sz="2800" dirty="0">
                <a:solidFill>
                  <a:schemeClr val="bg1"/>
                </a:solidFill>
              </a:rPr>
              <a:t> ᾖ, ὅλον τὸ σῶμά σου σκοτεινὸν ἔσται. εἰ οὖν τὸ φῶς τὸ ἐν σοὶ σκότος ἐστίν, τὸ σκότος πόσον. </a:t>
            </a:r>
            <a:endParaRPr lang="es-ES_tradnl" sz="2800" dirty="0">
              <a:solidFill>
                <a:schemeClr val="bg1"/>
              </a:solidFill>
            </a:endParaRPr>
          </a:p>
        </p:txBody>
      </p:sp>
    </p:spTree>
    <p:extLst>
      <p:ext uri="{BB962C8B-B14F-4D97-AF65-F5344CB8AC3E}">
        <p14:creationId xmlns:p14="http://schemas.microsoft.com/office/powerpoint/2010/main" val="33510737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8865" y="2967284"/>
            <a:ext cx="12114213" cy="384720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FFFF00"/>
                </a:solidFill>
              </a:rPr>
              <a:t>Hebraism in the New Testament</a:t>
            </a:r>
          </a:p>
          <a:p>
            <a:r>
              <a:rPr lang="en-US" sz="2400" dirty="0" smtClean="0">
                <a:solidFill>
                  <a:schemeClr val="bg1"/>
                </a:solidFill>
              </a:rPr>
              <a:t>	Jesus</a:t>
            </a:r>
            <a:r>
              <a:rPr lang="en-US" sz="2400" dirty="0">
                <a:solidFill>
                  <a:schemeClr val="bg1"/>
                </a:solidFill>
              </a:rPr>
              <a:t>’ sayings in Matthew 6:22-23 have puzzled many Bible readers. Before continuing to speak of these passages, we must first mention ‘</a:t>
            </a:r>
            <a:r>
              <a:rPr lang="en-US" sz="2400" b="1" dirty="0">
                <a:solidFill>
                  <a:schemeClr val="bg1"/>
                </a:solidFill>
              </a:rPr>
              <a:t>Hebraism</a:t>
            </a:r>
            <a:r>
              <a:rPr lang="en-US" sz="2400" dirty="0">
                <a:solidFill>
                  <a:schemeClr val="bg1"/>
                </a:solidFill>
              </a:rPr>
              <a:t>’. The New Testament, although written in Greek, is full of the Old Testament and characteristic features of the Hebrew (and Aramaic) language. By the so-called ‘</a:t>
            </a:r>
            <a:r>
              <a:rPr lang="en-US" sz="2400" b="1" dirty="0">
                <a:solidFill>
                  <a:schemeClr val="bg1"/>
                </a:solidFill>
              </a:rPr>
              <a:t>Hebraism</a:t>
            </a:r>
            <a:r>
              <a:rPr lang="en-US" sz="2400" dirty="0">
                <a:solidFill>
                  <a:schemeClr val="bg1"/>
                </a:solidFill>
              </a:rPr>
              <a:t>’, Bible scholars refer to such characteristic features of the Hebrew (or Aramaic) language that appear in the Greek New Testament. Such Hebraism or Hebrew elements are incorporated in numerous passages of the Greek New Testament. To better understand and interpret the New Testament, we need the help of the Old Testament and its original languages (Hebrew and Aramaic). </a:t>
            </a:r>
            <a:endParaRPr lang="en-US" sz="2400" dirty="0" smtClean="0">
              <a:solidFill>
                <a:schemeClr val="bg1"/>
              </a:solidFill>
            </a:endParaRPr>
          </a:p>
          <a:p>
            <a:endParaRPr lang="en-US" sz="2400" dirty="0">
              <a:solidFill>
                <a:schemeClr val="bg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9121" b="19121"/>
          <a:stretch>
            <a:fillRect/>
          </a:stretch>
        </p:blipFill>
        <p:spPr bwMode="auto">
          <a:xfrm>
            <a:off x="5484811" y="174159"/>
            <a:ext cx="487630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What is HEBRAISM? What does HEBRAISM mean? HEBRAISM mea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 y="-175835"/>
            <a:ext cx="4145279"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737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2003" y="3368562"/>
            <a:ext cx="12100035" cy="3477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FFFF00"/>
                </a:solidFill>
              </a:rPr>
              <a:t>Hebraism in Matthew 6:22-23</a:t>
            </a:r>
            <a:endParaRPr lang="en-US" sz="2800" dirty="0">
              <a:solidFill>
                <a:srgbClr val="FFFF00"/>
              </a:solidFill>
            </a:endParaRPr>
          </a:p>
          <a:p>
            <a:r>
              <a:rPr lang="en-US" sz="2400" dirty="0">
                <a:solidFill>
                  <a:schemeClr val="bg1"/>
                </a:solidFill>
              </a:rPr>
              <a:t> </a:t>
            </a:r>
            <a:r>
              <a:rPr lang="en-US" sz="2400" dirty="0" smtClean="0">
                <a:solidFill>
                  <a:schemeClr val="bg1"/>
                </a:solidFill>
              </a:rPr>
              <a:t>       Every </a:t>
            </a:r>
            <a:r>
              <a:rPr lang="en-US" sz="2400" dirty="0">
                <a:solidFill>
                  <a:schemeClr val="bg1"/>
                </a:solidFill>
              </a:rPr>
              <a:t>language has its own idioms. When each word of an idiom is literally translated into another language, the expression usually no longer makes sense in that language. We have to keep in mind that although the Gospels were written in Greek, the original wording of most of the quotations in them had been mainly spoken either in Hebrew or Aramaic by Jesus and his disciples. The expressions ‘a good eye’ and ‘a bad eye’ in these passages are not well understood in the Greek wording. These expressions, however, make a good sense according to the Hebrew wording</a:t>
            </a:r>
            <a:r>
              <a:rPr lang="en-US" sz="2400" dirty="0" smtClean="0">
                <a:solidFill>
                  <a:schemeClr val="bg1"/>
                </a:solidFill>
              </a:rPr>
              <a:t>.</a:t>
            </a:r>
          </a:p>
          <a:p>
            <a:endParaRPr lang="en-US" sz="2400" dirty="0">
              <a:solidFill>
                <a:schemeClr val="bg1"/>
              </a:solidFill>
            </a:endParaRPr>
          </a:p>
        </p:txBody>
      </p:sp>
      <p:pic>
        <p:nvPicPr>
          <p:cNvPr id="2052" name="Picture 4" descr="Was the gospel of Matthew originally written in Aramai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 y="453520"/>
            <a:ext cx="348121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brew Gospel of Matthew - REJECTED SCRIP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612" y="1847192"/>
            <a:ext cx="47142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brew New Testament Manuscripts | Seeking Tr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170" y="179200"/>
            <a:ext cx="3358201" cy="15544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Key to Unlocking Matthew's Gospel | Discover | First Fruits of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812" y="104577"/>
            <a:ext cx="29599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205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86980" y="3809999"/>
            <a:ext cx="12003799" cy="273921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FFFF00"/>
                </a:solidFill>
              </a:rPr>
              <a:t>Hebrew Idioms: ‘Good Eye’ &amp; ‘Bad Eye’</a:t>
            </a:r>
            <a:endParaRPr lang="en-US" sz="2800" dirty="0">
              <a:solidFill>
                <a:srgbClr val="FFFF00"/>
              </a:solidFill>
            </a:endParaRPr>
          </a:p>
          <a:p>
            <a:r>
              <a:rPr lang="en-US" sz="2400" dirty="0">
                <a:solidFill>
                  <a:schemeClr val="bg1"/>
                </a:solidFill>
              </a:rPr>
              <a:t>	‘A good eye’ is an idiomatic expression in the Hebrew language and means ‘generosity’ in which one is willing to use his own money or wealth for the poor. On the contrary, ‘a bad eye,’ which is also a Hebrew idiom, means ‘stinginess, selfishness, lack of generosity’ regarding the use of money or wealth. The following Old Testament passages will suffice to demonstrate that the two expressions are idioms in the Hebrew language</a:t>
            </a:r>
            <a:r>
              <a:rPr lang="en-US" sz="2400" dirty="0" smtClean="0">
                <a:solidFill>
                  <a:schemeClr val="bg1"/>
                </a:solidFill>
              </a:rPr>
              <a:t>.</a:t>
            </a:r>
          </a:p>
          <a:p>
            <a:endParaRPr lang="en-US" sz="2400" dirty="0">
              <a:solidFill>
                <a:schemeClr val="bg1"/>
              </a:solidFill>
            </a:endParaRPr>
          </a:p>
        </p:txBody>
      </p:sp>
      <p:pic>
        <p:nvPicPr>
          <p:cNvPr id="3074" name="Picture 2" descr="A Good Eye or a Bad Eye? A Cryptic but Critical Idiom - Our Rabb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12" y="402546"/>
            <a:ext cx="2155716"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Tov Ayin - A Good Eye - En-Gedi Resource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Tov Ayin - A Good Eye - En-Gedi Resourc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516592"/>
            <a:ext cx="285750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ebrew Idi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715" y="356826"/>
            <a:ext cx="250143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tthew 6:22 The Eye Is The Lamp Of The Body (ora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8612" y="1737921"/>
            <a:ext cx="268224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ood Eyes and Bad Eyes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303" y="990600"/>
            <a:ext cx="406399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737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63513" y="152400"/>
            <a:ext cx="11898312" cy="669414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FFFF00"/>
                </a:solidFill>
              </a:rPr>
              <a:t>Old Testament Passages with these </a:t>
            </a:r>
            <a:r>
              <a:rPr lang="en-US" sz="2800" b="1" dirty="0" smtClean="0">
                <a:solidFill>
                  <a:srgbClr val="FFFF00"/>
                </a:solidFill>
              </a:rPr>
              <a:t>Idioms</a:t>
            </a:r>
          </a:p>
          <a:p>
            <a:pPr algn="ctr"/>
            <a:endParaRPr lang="en-US" sz="1100" dirty="0">
              <a:solidFill>
                <a:srgbClr val="FFFF00"/>
              </a:solidFill>
            </a:endParaRPr>
          </a:p>
          <a:p>
            <a:r>
              <a:rPr lang="en-US" sz="2400" dirty="0" smtClean="0">
                <a:solidFill>
                  <a:schemeClr val="bg1"/>
                </a:solidFill>
              </a:rPr>
              <a:t>     -</a:t>
            </a:r>
            <a:r>
              <a:rPr lang="en-US" sz="2400" b="1" dirty="0">
                <a:solidFill>
                  <a:srgbClr val="FFFF00"/>
                </a:solidFill>
              </a:rPr>
              <a:t>Proverbs </a:t>
            </a:r>
            <a:r>
              <a:rPr lang="en-US" sz="2400" b="1" dirty="0" smtClean="0">
                <a:solidFill>
                  <a:srgbClr val="FFFF00"/>
                </a:solidFill>
              </a:rPr>
              <a:t>22:9    </a:t>
            </a:r>
            <a:r>
              <a:rPr lang="en-US" sz="2800" dirty="0">
                <a:solidFill>
                  <a:schemeClr val="bg1"/>
                </a:solidFill>
              </a:rPr>
              <a:t>‎</a:t>
            </a:r>
            <a:r>
              <a:rPr lang="he-IL" sz="2800" dirty="0">
                <a:solidFill>
                  <a:schemeClr val="bg1"/>
                </a:solidFill>
              </a:rPr>
              <a:t> </a:t>
            </a:r>
            <a:r>
              <a:rPr lang="he-IL" sz="2800" dirty="0">
                <a:solidFill>
                  <a:srgbClr val="FFFF00"/>
                </a:solidFill>
              </a:rPr>
              <a:t>טֽוֹב־עַ֭יִן</a:t>
            </a:r>
            <a:r>
              <a:rPr lang="he-IL" sz="2800" dirty="0">
                <a:solidFill>
                  <a:schemeClr val="bg1"/>
                </a:solidFill>
              </a:rPr>
              <a:t> ה֣וּא יְבֹרָ֑ךְ כִּֽי־נָתַ֖ן מִלַּחְמ֣וֹ לַדָּֽל׃</a:t>
            </a:r>
            <a:r>
              <a:rPr lang="en-US" sz="2800" baseline="30000" dirty="0">
                <a:solidFill>
                  <a:schemeClr val="bg1"/>
                </a:solidFill>
              </a:rPr>
              <a:t> </a:t>
            </a:r>
            <a:endParaRPr lang="en-US" sz="2800" b="1" dirty="0" smtClean="0">
              <a:solidFill>
                <a:schemeClr val="bg1"/>
              </a:solidFill>
            </a:endParaRPr>
          </a:p>
          <a:p>
            <a:r>
              <a:rPr lang="en-US" sz="2400" b="1" dirty="0" smtClean="0">
                <a:solidFill>
                  <a:schemeClr val="bg1"/>
                </a:solidFill>
              </a:rPr>
              <a:t>(</a:t>
            </a:r>
            <a:r>
              <a:rPr lang="en-US" sz="2400" b="1" dirty="0">
                <a:solidFill>
                  <a:schemeClr val="bg1"/>
                </a:solidFill>
              </a:rPr>
              <a:t>NKJ)</a:t>
            </a:r>
            <a:r>
              <a:rPr lang="en-US" sz="2400" dirty="0">
                <a:solidFill>
                  <a:schemeClr val="bg1"/>
                </a:solidFill>
              </a:rPr>
              <a:t> “He who has </a:t>
            </a:r>
            <a:r>
              <a:rPr lang="en-US" sz="2400" b="1" dirty="0">
                <a:solidFill>
                  <a:srgbClr val="FFFF00"/>
                </a:solidFill>
              </a:rPr>
              <a:t>a generous (</a:t>
            </a:r>
            <a:r>
              <a:rPr lang="en-US" sz="2400" b="1" i="1" dirty="0">
                <a:solidFill>
                  <a:srgbClr val="FFFF00"/>
                </a:solidFill>
              </a:rPr>
              <a:t>literally, ‘good’</a:t>
            </a:r>
            <a:r>
              <a:rPr lang="en-US" sz="2400" b="1" dirty="0">
                <a:solidFill>
                  <a:srgbClr val="FFFF00"/>
                </a:solidFill>
              </a:rPr>
              <a:t>) eye</a:t>
            </a:r>
            <a:r>
              <a:rPr lang="en-US" sz="2400" dirty="0">
                <a:solidFill>
                  <a:srgbClr val="FFFF00"/>
                </a:solidFill>
              </a:rPr>
              <a:t> </a:t>
            </a:r>
            <a:r>
              <a:rPr lang="en-US" sz="2400" dirty="0">
                <a:solidFill>
                  <a:schemeClr val="bg1"/>
                </a:solidFill>
              </a:rPr>
              <a:t>will be </a:t>
            </a:r>
            <a:r>
              <a:rPr lang="en-US" sz="2400" dirty="0" smtClean="0">
                <a:solidFill>
                  <a:schemeClr val="bg1"/>
                </a:solidFill>
              </a:rPr>
              <a:t>blessed</a:t>
            </a:r>
            <a:r>
              <a:rPr lang="en-US" sz="2400" dirty="0">
                <a:solidFill>
                  <a:schemeClr val="bg1"/>
                </a:solidFill>
              </a:rPr>
              <a:t>, For he gives </a:t>
            </a:r>
            <a:endParaRPr lang="en-US" sz="2400" dirty="0" smtClean="0">
              <a:solidFill>
                <a:schemeClr val="bg1"/>
              </a:solidFill>
            </a:endParaRPr>
          </a:p>
          <a:p>
            <a:r>
              <a:rPr lang="en-US" sz="2400" dirty="0" smtClean="0">
                <a:solidFill>
                  <a:schemeClr val="bg1"/>
                </a:solidFill>
              </a:rPr>
              <a:t>of </a:t>
            </a:r>
            <a:r>
              <a:rPr lang="en-US" sz="2400" dirty="0">
                <a:solidFill>
                  <a:schemeClr val="bg1"/>
                </a:solidFill>
              </a:rPr>
              <a:t>his bread to the poor</a:t>
            </a:r>
            <a:r>
              <a:rPr lang="en-US" sz="2400" dirty="0" smtClean="0">
                <a:solidFill>
                  <a:schemeClr val="bg1"/>
                </a:solidFill>
              </a:rPr>
              <a:t>”.  //  </a:t>
            </a:r>
            <a:r>
              <a:rPr lang="en-US" sz="2400" baseline="30000" dirty="0" smtClean="0">
                <a:solidFill>
                  <a:schemeClr val="bg1"/>
                </a:solidFill>
              </a:rPr>
              <a:t>RV1960 </a:t>
            </a:r>
            <a:r>
              <a:rPr lang="en-US" sz="2400" b="1" dirty="0">
                <a:solidFill>
                  <a:srgbClr val="FFFF00"/>
                </a:solidFill>
              </a:rPr>
              <a:t>El </a:t>
            </a:r>
            <a:r>
              <a:rPr lang="en-US" sz="2400" b="1" dirty="0" err="1">
                <a:solidFill>
                  <a:srgbClr val="FFFF00"/>
                </a:solidFill>
              </a:rPr>
              <a:t>ojo</a:t>
            </a:r>
            <a:r>
              <a:rPr lang="en-US" sz="2400" b="1" dirty="0">
                <a:solidFill>
                  <a:srgbClr val="FFFF00"/>
                </a:solidFill>
              </a:rPr>
              <a:t> </a:t>
            </a:r>
            <a:r>
              <a:rPr lang="en-US" sz="2400" b="1" dirty="0" err="1">
                <a:solidFill>
                  <a:srgbClr val="FFFF00"/>
                </a:solidFill>
              </a:rPr>
              <a:t>misericordioso</a:t>
            </a:r>
            <a:r>
              <a:rPr lang="en-US" sz="2400" dirty="0">
                <a:solidFill>
                  <a:srgbClr val="FFFF00"/>
                </a:solidFill>
              </a:rPr>
              <a:t> </a:t>
            </a:r>
            <a:r>
              <a:rPr lang="en-US" sz="2400" b="1" dirty="0">
                <a:solidFill>
                  <a:srgbClr val="FFFF00"/>
                </a:solidFill>
              </a:rPr>
              <a:t>(</a:t>
            </a:r>
            <a:r>
              <a:rPr lang="en-US" sz="2400" b="1" i="1" dirty="0" err="1" smtClean="0">
                <a:solidFill>
                  <a:srgbClr val="FFFF00"/>
                </a:solidFill>
              </a:rPr>
              <a:t>literalmente</a:t>
            </a:r>
            <a:r>
              <a:rPr lang="en-US" sz="2400" b="1" i="1" dirty="0">
                <a:solidFill>
                  <a:srgbClr val="FFFF00"/>
                </a:solidFill>
              </a:rPr>
              <a:t>, ‘</a:t>
            </a:r>
            <a:r>
              <a:rPr lang="en-US" sz="2400" b="1" i="1" dirty="0" err="1" smtClean="0">
                <a:solidFill>
                  <a:srgbClr val="FFFF00"/>
                </a:solidFill>
              </a:rPr>
              <a:t>buen</a:t>
            </a:r>
            <a:r>
              <a:rPr lang="en-US" sz="2400" b="1" i="1" dirty="0" smtClean="0">
                <a:solidFill>
                  <a:srgbClr val="FFFF00"/>
                </a:solidFill>
              </a:rPr>
              <a:t> </a:t>
            </a:r>
            <a:r>
              <a:rPr lang="en-US" sz="2400" b="1" i="1" dirty="0" err="1" smtClean="0">
                <a:solidFill>
                  <a:srgbClr val="FFFF00"/>
                </a:solidFill>
              </a:rPr>
              <a:t>ojo</a:t>
            </a:r>
            <a:r>
              <a:rPr lang="en-US" sz="2400" b="1" i="1" dirty="0" smtClean="0">
                <a:solidFill>
                  <a:srgbClr val="FFFF00"/>
                </a:solidFill>
              </a:rPr>
              <a:t>’</a:t>
            </a:r>
            <a:r>
              <a:rPr lang="en-US" sz="2400" b="1" dirty="0" smtClean="0">
                <a:solidFill>
                  <a:srgbClr val="FFFF00"/>
                </a:solidFill>
              </a:rPr>
              <a:t>) </a:t>
            </a:r>
            <a:r>
              <a:rPr lang="en-US" sz="2400" dirty="0" err="1">
                <a:solidFill>
                  <a:schemeClr val="bg1"/>
                </a:solidFill>
              </a:rPr>
              <a:t>será</a:t>
            </a:r>
            <a:r>
              <a:rPr lang="en-US" sz="2400" dirty="0">
                <a:solidFill>
                  <a:schemeClr val="bg1"/>
                </a:solidFill>
              </a:rPr>
              <a:t> </a:t>
            </a:r>
            <a:r>
              <a:rPr lang="en-US" sz="2400" dirty="0" err="1">
                <a:solidFill>
                  <a:schemeClr val="bg1"/>
                </a:solidFill>
              </a:rPr>
              <a:t>bendito</a:t>
            </a:r>
            <a:r>
              <a:rPr lang="en-US" sz="2400" dirty="0">
                <a:solidFill>
                  <a:schemeClr val="bg1"/>
                </a:solidFill>
              </a:rPr>
              <a:t>, </a:t>
            </a:r>
            <a:r>
              <a:rPr lang="en-US" sz="2400" dirty="0" err="1" smtClean="0">
                <a:solidFill>
                  <a:schemeClr val="bg1"/>
                </a:solidFill>
              </a:rPr>
              <a:t>Porque</a:t>
            </a:r>
            <a:r>
              <a:rPr lang="en-US" sz="2400" dirty="0" smtClean="0">
                <a:solidFill>
                  <a:schemeClr val="bg1"/>
                </a:solidFill>
              </a:rPr>
              <a:t> </a:t>
            </a:r>
            <a:r>
              <a:rPr lang="en-US" sz="2400" dirty="0" err="1">
                <a:solidFill>
                  <a:schemeClr val="bg1"/>
                </a:solidFill>
              </a:rPr>
              <a:t>dio</a:t>
            </a:r>
            <a:r>
              <a:rPr lang="en-US" sz="2400" dirty="0">
                <a:solidFill>
                  <a:schemeClr val="bg1"/>
                </a:solidFill>
              </a:rPr>
              <a:t> de </a:t>
            </a:r>
            <a:r>
              <a:rPr lang="en-US" sz="2400" dirty="0" err="1">
                <a:solidFill>
                  <a:schemeClr val="bg1"/>
                </a:solidFill>
              </a:rPr>
              <a:t>su</a:t>
            </a:r>
            <a:r>
              <a:rPr lang="en-US" sz="2400" dirty="0">
                <a:solidFill>
                  <a:schemeClr val="bg1"/>
                </a:solidFill>
              </a:rPr>
              <a:t> pan al </a:t>
            </a:r>
            <a:r>
              <a:rPr lang="en-US" sz="2400" dirty="0" err="1">
                <a:solidFill>
                  <a:schemeClr val="bg1"/>
                </a:solidFill>
              </a:rPr>
              <a:t>indigente</a:t>
            </a:r>
            <a:r>
              <a:rPr lang="en-US" sz="2400" dirty="0">
                <a:solidFill>
                  <a:schemeClr val="bg1"/>
                </a:solidFill>
              </a:rPr>
              <a:t>. / </a:t>
            </a:r>
            <a:r>
              <a:rPr lang="en-US" sz="2400" baseline="30000" dirty="0">
                <a:solidFill>
                  <a:schemeClr val="bg1"/>
                </a:solidFill>
              </a:rPr>
              <a:t>NVI </a:t>
            </a:r>
            <a:r>
              <a:rPr lang="en-US" sz="2400" b="1" dirty="0">
                <a:solidFill>
                  <a:srgbClr val="FFFF00"/>
                </a:solidFill>
              </a:rPr>
              <a:t>El </a:t>
            </a:r>
            <a:r>
              <a:rPr lang="en-US" sz="2400" b="1" dirty="0" err="1">
                <a:solidFill>
                  <a:srgbClr val="FFFF00"/>
                </a:solidFill>
              </a:rPr>
              <a:t>que</a:t>
            </a:r>
            <a:r>
              <a:rPr lang="en-US" sz="2400" b="1" dirty="0">
                <a:solidFill>
                  <a:srgbClr val="FFFF00"/>
                </a:solidFill>
              </a:rPr>
              <a:t> </a:t>
            </a:r>
            <a:r>
              <a:rPr lang="en-US" sz="2400" b="1" dirty="0" err="1">
                <a:solidFill>
                  <a:srgbClr val="FFFF00"/>
                </a:solidFill>
              </a:rPr>
              <a:t>es</a:t>
            </a:r>
            <a:r>
              <a:rPr lang="en-US" sz="2400" b="1" dirty="0">
                <a:solidFill>
                  <a:srgbClr val="FFFF00"/>
                </a:solidFill>
              </a:rPr>
              <a:t> </a:t>
            </a:r>
            <a:r>
              <a:rPr lang="en-US" sz="2400" b="1" dirty="0" err="1">
                <a:solidFill>
                  <a:srgbClr val="FFFF00"/>
                </a:solidFill>
              </a:rPr>
              <a:t>generoso</a:t>
            </a:r>
            <a:r>
              <a:rPr lang="en-US" sz="2400" dirty="0">
                <a:solidFill>
                  <a:srgbClr val="FFFF00"/>
                </a:solidFill>
              </a:rPr>
              <a:t> </a:t>
            </a:r>
            <a:r>
              <a:rPr lang="en-US" sz="2400" dirty="0" err="1">
                <a:solidFill>
                  <a:schemeClr val="bg1"/>
                </a:solidFill>
              </a:rPr>
              <a:t>será</a:t>
            </a:r>
            <a:r>
              <a:rPr lang="en-US" sz="2400" dirty="0">
                <a:solidFill>
                  <a:schemeClr val="bg1"/>
                </a:solidFill>
              </a:rPr>
              <a:t> </a:t>
            </a:r>
            <a:r>
              <a:rPr lang="en-US" sz="2400" dirty="0" err="1">
                <a:solidFill>
                  <a:schemeClr val="bg1"/>
                </a:solidFill>
              </a:rPr>
              <a:t>bendecido</a:t>
            </a:r>
            <a:r>
              <a:rPr lang="en-US" sz="2400" dirty="0">
                <a:solidFill>
                  <a:schemeClr val="bg1"/>
                </a:solidFill>
              </a:rPr>
              <a:t>, </a:t>
            </a:r>
            <a:r>
              <a:rPr lang="en-US" sz="2400" dirty="0" err="1">
                <a:solidFill>
                  <a:schemeClr val="bg1"/>
                </a:solidFill>
              </a:rPr>
              <a:t>pues</a:t>
            </a:r>
            <a:r>
              <a:rPr lang="en-US" sz="2400" dirty="0">
                <a:solidFill>
                  <a:schemeClr val="bg1"/>
                </a:solidFill>
              </a:rPr>
              <a:t> </a:t>
            </a:r>
            <a:r>
              <a:rPr lang="en-US" sz="2400" dirty="0" err="1">
                <a:solidFill>
                  <a:schemeClr val="bg1"/>
                </a:solidFill>
              </a:rPr>
              <a:t>comparte</a:t>
            </a:r>
            <a:r>
              <a:rPr lang="en-US" sz="2400" dirty="0">
                <a:solidFill>
                  <a:schemeClr val="bg1"/>
                </a:solidFill>
              </a:rPr>
              <a:t> </a:t>
            </a:r>
            <a:r>
              <a:rPr lang="en-US" sz="2400" dirty="0" err="1">
                <a:solidFill>
                  <a:schemeClr val="bg1"/>
                </a:solidFill>
              </a:rPr>
              <a:t>su</a:t>
            </a:r>
            <a:r>
              <a:rPr lang="en-US" sz="2400" dirty="0">
                <a:solidFill>
                  <a:schemeClr val="bg1"/>
                </a:solidFill>
              </a:rPr>
              <a:t> comida con los </a:t>
            </a:r>
            <a:r>
              <a:rPr lang="en-US" sz="2400" dirty="0" err="1">
                <a:solidFill>
                  <a:schemeClr val="bg1"/>
                </a:solidFill>
              </a:rPr>
              <a:t>pobres</a:t>
            </a:r>
            <a:r>
              <a:rPr lang="en-US" sz="2400" dirty="0" smtClean="0">
                <a:solidFill>
                  <a:schemeClr val="bg1"/>
                </a:solidFill>
              </a:rPr>
              <a:t>.</a:t>
            </a:r>
            <a:endParaRPr lang="en-US" sz="1100" dirty="0" smtClean="0">
              <a:solidFill>
                <a:schemeClr val="bg1"/>
              </a:solidFill>
            </a:endParaRPr>
          </a:p>
          <a:p>
            <a:endParaRPr lang="en-US" sz="1100" dirty="0">
              <a:solidFill>
                <a:schemeClr val="bg1"/>
              </a:solidFill>
            </a:endParaRPr>
          </a:p>
          <a:p>
            <a:r>
              <a:rPr lang="en-US" sz="2400" dirty="0" smtClean="0">
                <a:solidFill>
                  <a:srgbClr val="FFFF00"/>
                </a:solidFill>
              </a:rPr>
              <a:t>     -</a:t>
            </a:r>
            <a:r>
              <a:rPr lang="en-US" sz="2400" b="1" dirty="0">
                <a:solidFill>
                  <a:srgbClr val="FFFF00"/>
                </a:solidFill>
              </a:rPr>
              <a:t>Proverbs </a:t>
            </a:r>
            <a:r>
              <a:rPr lang="en-US" sz="2400" b="1" dirty="0" smtClean="0">
                <a:solidFill>
                  <a:srgbClr val="FFFF00"/>
                </a:solidFill>
              </a:rPr>
              <a:t>23:6    </a:t>
            </a:r>
            <a:r>
              <a:rPr lang="he-IL" sz="2800" dirty="0">
                <a:solidFill>
                  <a:schemeClr val="bg1"/>
                </a:solidFill>
              </a:rPr>
              <a:t>אַל־תִּלְחַ֗ם אֶת־לֶ֭חֶם </a:t>
            </a:r>
            <a:r>
              <a:rPr lang="he-IL" sz="2800" dirty="0">
                <a:solidFill>
                  <a:srgbClr val="FFFF00"/>
                </a:solidFill>
              </a:rPr>
              <a:t>רַ֣ע עָ֑יִן </a:t>
            </a:r>
            <a:r>
              <a:rPr lang="he-IL" sz="2800" dirty="0">
                <a:solidFill>
                  <a:schemeClr val="bg1"/>
                </a:solidFill>
              </a:rPr>
              <a:t>וְאַל־תִּ֜תְאָ֗יו לְמַטְעַמֹּתָֽיו׃</a:t>
            </a:r>
            <a:endParaRPr lang="en-US" sz="2800" dirty="0">
              <a:solidFill>
                <a:schemeClr val="bg1"/>
              </a:solidFill>
            </a:endParaRPr>
          </a:p>
          <a:p>
            <a:r>
              <a:rPr lang="en-US" sz="2400" b="1" dirty="0" smtClean="0">
                <a:solidFill>
                  <a:schemeClr val="bg1"/>
                </a:solidFill>
              </a:rPr>
              <a:t>(</a:t>
            </a:r>
            <a:r>
              <a:rPr lang="en-US" sz="2400" b="1" dirty="0">
                <a:solidFill>
                  <a:schemeClr val="bg1"/>
                </a:solidFill>
              </a:rPr>
              <a:t>NKJ)</a:t>
            </a:r>
            <a:r>
              <a:rPr lang="en-US" sz="2400" dirty="0">
                <a:solidFill>
                  <a:schemeClr val="bg1"/>
                </a:solidFill>
              </a:rPr>
              <a:t> “Do not eat the bread of </a:t>
            </a:r>
            <a:r>
              <a:rPr lang="en-US" sz="2400" b="1" dirty="0">
                <a:solidFill>
                  <a:srgbClr val="FFFF00"/>
                </a:solidFill>
              </a:rPr>
              <a:t>a miser (</a:t>
            </a:r>
            <a:r>
              <a:rPr lang="en-US" sz="2400" b="1" i="1" dirty="0">
                <a:solidFill>
                  <a:srgbClr val="FFFF00"/>
                </a:solidFill>
              </a:rPr>
              <a:t>literally, ‘a bad eye’)</a:t>
            </a:r>
            <a:r>
              <a:rPr lang="en-US" sz="2400" dirty="0">
                <a:solidFill>
                  <a:schemeClr val="bg1"/>
                </a:solidFill>
              </a:rPr>
              <a:t>, Nor desire his delicacies</a:t>
            </a:r>
            <a:r>
              <a:rPr lang="en-US" sz="2400" dirty="0" smtClean="0">
                <a:solidFill>
                  <a:schemeClr val="bg1"/>
                </a:solidFill>
              </a:rPr>
              <a:t>”.</a:t>
            </a:r>
          </a:p>
          <a:p>
            <a:r>
              <a:rPr lang="en-US" sz="2400" baseline="30000" dirty="0" smtClean="0">
                <a:solidFill>
                  <a:schemeClr val="bg1"/>
                </a:solidFill>
              </a:rPr>
              <a:t>RV1960 </a:t>
            </a:r>
            <a:r>
              <a:rPr lang="en-US" sz="2400" dirty="0">
                <a:solidFill>
                  <a:schemeClr val="bg1"/>
                </a:solidFill>
              </a:rPr>
              <a:t>No comas pan con </a:t>
            </a:r>
            <a:r>
              <a:rPr lang="en-US" sz="2400" b="1" dirty="0">
                <a:solidFill>
                  <a:srgbClr val="FFFF00"/>
                </a:solidFill>
              </a:rPr>
              <a:t>el </a:t>
            </a:r>
            <a:r>
              <a:rPr lang="en-US" sz="2400" b="1" dirty="0" err="1">
                <a:solidFill>
                  <a:srgbClr val="FFFF00"/>
                </a:solidFill>
              </a:rPr>
              <a:t>avaro</a:t>
            </a:r>
            <a:r>
              <a:rPr lang="en-US" sz="2400" b="1" dirty="0">
                <a:solidFill>
                  <a:srgbClr val="FFFF00"/>
                </a:solidFill>
              </a:rPr>
              <a:t> (</a:t>
            </a:r>
            <a:r>
              <a:rPr lang="en-US" sz="2400" b="1" i="1" dirty="0" err="1" smtClean="0">
                <a:solidFill>
                  <a:srgbClr val="FFFF00"/>
                </a:solidFill>
              </a:rPr>
              <a:t>literalmente</a:t>
            </a:r>
            <a:r>
              <a:rPr lang="en-US" sz="2400" b="1" i="1" dirty="0">
                <a:solidFill>
                  <a:srgbClr val="FFFF00"/>
                </a:solidFill>
              </a:rPr>
              <a:t>, ‘mal </a:t>
            </a:r>
            <a:r>
              <a:rPr lang="en-US" sz="2400" b="1" i="1" dirty="0" err="1">
                <a:solidFill>
                  <a:srgbClr val="FFFF00"/>
                </a:solidFill>
              </a:rPr>
              <a:t>ojo</a:t>
            </a:r>
            <a:r>
              <a:rPr lang="en-US" sz="2400" b="1" i="1" dirty="0">
                <a:solidFill>
                  <a:srgbClr val="FFFF00"/>
                </a:solidFill>
              </a:rPr>
              <a:t>’</a:t>
            </a:r>
            <a:r>
              <a:rPr lang="en-US" sz="2400" b="1" dirty="0">
                <a:solidFill>
                  <a:srgbClr val="FFFF00"/>
                </a:solidFill>
              </a:rPr>
              <a:t>)</a:t>
            </a:r>
            <a:r>
              <a:rPr lang="en-US" sz="2400" dirty="0">
                <a:solidFill>
                  <a:schemeClr val="bg1"/>
                </a:solidFill>
              </a:rPr>
              <a:t>, Ni </a:t>
            </a:r>
            <a:r>
              <a:rPr lang="en-US" sz="2400" dirty="0" err="1">
                <a:solidFill>
                  <a:schemeClr val="bg1"/>
                </a:solidFill>
              </a:rPr>
              <a:t>codicies</a:t>
            </a:r>
            <a:r>
              <a:rPr lang="en-US" sz="2400" dirty="0">
                <a:solidFill>
                  <a:schemeClr val="bg1"/>
                </a:solidFill>
              </a:rPr>
              <a:t> </a:t>
            </a:r>
            <a:r>
              <a:rPr lang="en-US" sz="2400" dirty="0" err="1">
                <a:solidFill>
                  <a:schemeClr val="bg1"/>
                </a:solidFill>
              </a:rPr>
              <a:t>sus</a:t>
            </a:r>
            <a:r>
              <a:rPr lang="en-US" sz="2400" dirty="0">
                <a:solidFill>
                  <a:schemeClr val="bg1"/>
                </a:solidFill>
              </a:rPr>
              <a:t> </a:t>
            </a:r>
            <a:r>
              <a:rPr lang="en-US" sz="2400" dirty="0" err="1">
                <a:solidFill>
                  <a:schemeClr val="bg1"/>
                </a:solidFill>
              </a:rPr>
              <a:t>manjares</a:t>
            </a:r>
            <a:r>
              <a:rPr lang="en-US" sz="2400" dirty="0">
                <a:solidFill>
                  <a:schemeClr val="bg1"/>
                </a:solidFill>
              </a:rPr>
              <a:t>; / </a:t>
            </a:r>
            <a:r>
              <a:rPr lang="en-US" sz="2400" baseline="30000" dirty="0">
                <a:solidFill>
                  <a:schemeClr val="bg1"/>
                </a:solidFill>
              </a:rPr>
              <a:t>NVI </a:t>
            </a:r>
            <a:r>
              <a:rPr lang="en-US" sz="2400" dirty="0">
                <a:solidFill>
                  <a:schemeClr val="bg1"/>
                </a:solidFill>
              </a:rPr>
              <a:t>No </a:t>
            </a:r>
            <a:r>
              <a:rPr lang="en-US" sz="2400" dirty="0" err="1">
                <a:solidFill>
                  <a:schemeClr val="bg1"/>
                </a:solidFill>
              </a:rPr>
              <a:t>te</a:t>
            </a:r>
            <a:r>
              <a:rPr lang="en-US" sz="2400" dirty="0">
                <a:solidFill>
                  <a:schemeClr val="bg1"/>
                </a:solidFill>
              </a:rPr>
              <a:t> </a:t>
            </a:r>
            <a:r>
              <a:rPr lang="en-US" sz="2400" dirty="0" err="1">
                <a:solidFill>
                  <a:schemeClr val="bg1"/>
                </a:solidFill>
              </a:rPr>
              <a:t>sientes</a:t>
            </a:r>
            <a:r>
              <a:rPr lang="en-US" sz="2400" dirty="0">
                <a:solidFill>
                  <a:schemeClr val="bg1"/>
                </a:solidFill>
              </a:rPr>
              <a:t> a la mesa de </a:t>
            </a:r>
            <a:r>
              <a:rPr lang="en-US" sz="2400" b="1" dirty="0">
                <a:solidFill>
                  <a:srgbClr val="FFFF00"/>
                </a:solidFill>
              </a:rPr>
              <a:t>un </a:t>
            </a:r>
            <a:r>
              <a:rPr lang="en-US" sz="2400" b="1" dirty="0" err="1">
                <a:solidFill>
                  <a:srgbClr val="FFFF00"/>
                </a:solidFill>
              </a:rPr>
              <a:t>tacaño</a:t>
            </a:r>
            <a:r>
              <a:rPr lang="en-US" sz="2400" dirty="0">
                <a:solidFill>
                  <a:schemeClr val="bg1"/>
                </a:solidFill>
              </a:rPr>
              <a:t>, </a:t>
            </a:r>
            <a:r>
              <a:rPr lang="en-US" sz="2400" dirty="0" err="1">
                <a:solidFill>
                  <a:schemeClr val="bg1"/>
                </a:solidFill>
              </a:rPr>
              <a:t>ni</a:t>
            </a:r>
            <a:r>
              <a:rPr lang="en-US" sz="2400" dirty="0">
                <a:solidFill>
                  <a:schemeClr val="bg1"/>
                </a:solidFill>
              </a:rPr>
              <a:t> </a:t>
            </a:r>
            <a:r>
              <a:rPr lang="en-US" sz="2400" dirty="0" err="1">
                <a:solidFill>
                  <a:schemeClr val="bg1"/>
                </a:solidFill>
              </a:rPr>
              <a:t>codicies</a:t>
            </a:r>
            <a:r>
              <a:rPr lang="en-US" sz="2400" dirty="0">
                <a:solidFill>
                  <a:schemeClr val="bg1"/>
                </a:solidFill>
              </a:rPr>
              <a:t> </a:t>
            </a:r>
            <a:r>
              <a:rPr lang="en-US" sz="2400" dirty="0" err="1">
                <a:solidFill>
                  <a:schemeClr val="bg1"/>
                </a:solidFill>
              </a:rPr>
              <a:t>sus</a:t>
            </a:r>
            <a:r>
              <a:rPr lang="en-US" sz="2400" dirty="0">
                <a:solidFill>
                  <a:schemeClr val="bg1"/>
                </a:solidFill>
              </a:rPr>
              <a:t> </a:t>
            </a:r>
            <a:r>
              <a:rPr lang="en-US" sz="2400" dirty="0" err="1">
                <a:solidFill>
                  <a:schemeClr val="bg1"/>
                </a:solidFill>
              </a:rPr>
              <a:t>manjares</a:t>
            </a:r>
            <a:r>
              <a:rPr lang="en-US" sz="2400" dirty="0" smtClean="0">
                <a:solidFill>
                  <a:schemeClr val="bg1"/>
                </a:solidFill>
              </a:rPr>
              <a:t>,</a:t>
            </a:r>
            <a:endParaRPr lang="en-US" sz="1100" dirty="0" smtClean="0">
              <a:solidFill>
                <a:schemeClr val="bg1"/>
              </a:solidFill>
            </a:endParaRPr>
          </a:p>
          <a:p>
            <a:endParaRPr lang="en-US" sz="1100" dirty="0" smtClean="0">
              <a:solidFill>
                <a:schemeClr val="bg1"/>
              </a:solidFill>
            </a:endParaRPr>
          </a:p>
          <a:p>
            <a:r>
              <a:rPr lang="en-US" sz="2400" dirty="0" smtClean="0">
                <a:solidFill>
                  <a:srgbClr val="FFFF00"/>
                </a:solidFill>
              </a:rPr>
              <a:t>     -</a:t>
            </a:r>
            <a:r>
              <a:rPr lang="en-US" sz="2400" b="1" dirty="0">
                <a:solidFill>
                  <a:srgbClr val="FFFF00"/>
                </a:solidFill>
              </a:rPr>
              <a:t>Proverbs 28:22 </a:t>
            </a:r>
            <a:r>
              <a:rPr lang="en-US" sz="2400" b="1" dirty="0" smtClean="0">
                <a:solidFill>
                  <a:srgbClr val="FFFF00"/>
                </a:solidFill>
              </a:rPr>
              <a:t>  </a:t>
            </a:r>
            <a:r>
              <a:rPr lang="en-US" sz="2400" dirty="0"/>
              <a:t>‎</a:t>
            </a:r>
            <a:r>
              <a:rPr lang="en-US" sz="2400" baseline="30000" dirty="0"/>
              <a:t> </a:t>
            </a:r>
            <a:r>
              <a:rPr lang="he-IL" sz="2800" dirty="0">
                <a:solidFill>
                  <a:schemeClr val="bg1"/>
                </a:solidFill>
              </a:rPr>
              <a:t>נִֽבֳהָ֥ל לַה֗וֹן אִ֭ישׁ </a:t>
            </a:r>
            <a:r>
              <a:rPr lang="he-IL" sz="2800" dirty="0">
                <a:solidFill>
                  <a:srgbClr val="FFFF00"/>
                </a:solidFill>
              </a:rPr>
              <a:t>רַ֣ע עָ֑יִן </a:t>
            </a:r>
            <a:r>
              <a:rPr lang="he-IL" sz="2800" dirty="0">
                <a:solidFill>
                  <a:schemeClr val="bg1"/>
                </a:solidFill>
              </a:rPr>
              <a:t>וְלֹֽא־יֵ֜דַע כִּי־חֶ֥סֶר יְבֹאֶֽנּוּ׃</a:t>
            </a:r>
            <a:r>
              <a:rPr lang="he-IL" sz="2400" dirty="0"/>
              <a:t> </a:t>
            </a:r>
            <a:endParaRPr lang="en-US" sz="2400" dirty="0" smtClean="0"/>
          </a:p>
          <a:p>
            <a:r>
              <a:rPr lang="en-US" sz="2400" b="1" dirty="0" smtClean="0">
                <a:solidFill>
                  <a:schemeClr val="bg1"/>
                </a:solidFill>
              </a:rPr>
              <a:t>(</a:t>
            </a:r>
            <a:r>
              <a:rPr lang="en-US" sz="2400" b="1" dirty="0">
                <a:solidFill>
                  <a:schemeClr val="bg1"/>
                </a:solidFill>
              </a:rPr>
              <a:t>NKJ)</a:t>
            </a:r>
            <a:r>
              <a:rPr lang="en-US" sz="2400" dirty="0">
                <a:solidFill>
                  <a:schemeClr val="bg1"/>
                </a:solidFill>
              </a:rPr>
              <a:t> “A man with </a:t>
            </a:r>
            <a:r>
              <a:rPr lang="en-US" sz="2400" b="1" dirty="0">
                <a:solidFill>
                  <a:srgbClr val="FFFF00"/>
                </a:solidFill>
              </a:rPr>
              <a:t>an evil eye</a:t>
            </a:r>
            <a:r>
              <a:rPr lang="en-US" sz="2400" dirty="0">
                <a:solidFill>
                  <a:srgbClr val="FFFF00"/>
                </a:solidFill>
              </a:rPr>
              <a:t> </a:t>
            </a:r>
            <a:r>
              <a:rPr lang="en-US" sz="2400" dirty="0">
                <a:solidFill>
                  <a:schemeClr val="bg1"/>
                </a:solidFill>
              </a:rPr>
              <a:t>hastens after riches, And does not consider that poverty will come upon him</a:t>
            </a:r>
            <a:r>
              <a:rPr lang="en-US" sz="2400" dirty="0" smtClean="0">
                <a:solidFill>
                  <a:schemeClr val="bg1"/>
                </a:solidFill>
              </a:rPr>
              <a:t>”. //</a:t>
            </a:r>
            <a:r>
              <a:rPr lang="en-US" sz="2400" b="1" dirty="0" smtClean="0">
                <a:solidFill>
                  <a:srgbClr val="FFFF00"/>
                </a:solidFill>
              </a:rPr>
              <a:t> </a:t>
            </a:r>
            <a:r>
              <a:rPr lang="en-US" sz="2400" baseline="30000" dirty="0" smtClean="0">
                <a:solidFill>
                  <a:schemeClr val="bg1"/>
                </a:solidFill>
              </a:rPr>
              <a:t>RV1960 </a:t>
            </a:r>
            <a:r>
              <a:rPr lang="en-US" sz="2400" dirty="0">
                <a:solidFill>
                  <a:schemeClr val="bg1"/>
                </a:solidFill>
              </a:rPr>
              <a:t>Se </a:t>
            </a:r>
            <a:r>
              <a:rPr lang="en-US" sz="2400" dirty="0" err="1">
                <a:solidFill>
                  <a:schemeClr val="bg1"/>
                </a:solidFill>
              </a:rPr>
              <a:t>apresura</a:t>
            </a:r>
            <a:r>
              <a:rPr lang="en-US" sz="2400" dirty="0">
                <a:solidFill>
                  <a:schemeClr val="bg1"/>
                </a:solidFill>
              </a:rPr>
              <a:t> a </a:t>
            </a:r>
            <a:r>
              <a:rPr lang="en-US" sz="2400" dirty="0" err="1">
                <a:solidFill>
                  <a:schemeClr val="bg1"/>
                </a:solidFill>
              </a:rPr>
              <a:t>ser</a:t>
            </a:r>
            <a:r>
              <a:rPr lang="en-US" sz="2400" dirty="0">
                <a:solidFill>
                  <a:schemeClr val="bg1"/>
                </a:solidFill>
              </a:rPr>
              <a:t> </a:t>
            </a:r>
            <a:r>
              <a:rPr lang="en-US" sz="2400" dirty="0" err="1">
                <a:solidFill>
                  <a:schemeClr val="bg1"/>
                </a:solidFill>
              </a:rPr>
              <a:t>rico</a:t>
            </a:r>
            <a:r>
              <a:rPr lang="en-US" sz="2400" dirty="0">
                <a:solidFill>
                  <a:schemeClr val="bg1"/>
                </a:solidFill>
              </a:rPr>
              <a:t> </a:t>
            </a:r>
            <a:r>
              <a:rPr lang="en-US" sz="2400" b="1" dirty="0">
                <a:solidFill>
                  <a:srgbClr val="FFFF00"/>
                </a:solidFill>
              </a:rPr>
              <a:t>el </a:t>
            </a:r>
            <a:r>
              <a:rPr lang="en-US" sz="2400" b="1" dirty="0" err="1">
                <a:solidFill>
                  <a:srgbClr val="FFFF00"/>
                </a:solidFill>
              </a:rPr>
              <a:t>avaro</a:t>
            </a:r>
            <a:r>
              <a:rPr lang="en-US" sz="2400" b="1" dirty="0">
                <a:solidFill>
                  <a:srgbClr val="FFFF00"/>
                </a:solidFill>
              </a:rPr>
              <a:t> (</a:t>
            </a:r>
            <a:r>
              <a:rPr lang="en-US" sz="2400" b="1" i="1" dirty="0" err="1" smtClean="0">
                <a:solidFill>
                  <a:srgbClr val="FFFF00"/>
                </a:solidFill>
              </a:rPr>
              <a:t>literalmente</a:t>
            </a:r>
            <a:r>
              <a:rPr lang="en-US" sz="2400" b="1" i="1" dirty="0">
                <a:solidFill>
                  <a:srgbClr val="FFFF00"/>
                </a:solidFill>
              </a:rPr>
              <a:t>, ‘mal </a:t>
            </a:r>
            <a:r>
              <a:rPr lang="en-US" sz="2400" b="1" i="1" dirty="0" err="1">
                <a:solidFill>
                  <a:srgbClr val="FFFF00"/>
                </a:solidFill>
              </a:rPr>
              <a:t>ojo</a:t>
            </a:r>
            <a:r>
              <a:rPr lang="en-US" sz="2400" b="1" i="1" dirty="0">
                <a:solidFill>
                  <a:srgbClr val="FFFF00"/>
                </a:solidFill>
              </a:rPr>
              <a:t>’</a:t>
            </a:r>
            <a:r>
              <a:rPr lang="en-US" sz="2400" b="1" dirty="0">
                <a:solidFill>
                  <a:srgbClr val="FFFF00"/>
                </a:solidFill>
              </a:rPr>
              <a:t>)</a:t>
            </a:r>
            <a:r>
              <a:rPr lang="en-US" sz="2400" dirty="0">
                <a:solidFill>
                  <a:schemeClr val="bg1"/>
                </a:solidFill>
              </a:rPr>
              <a:t>, Y no </a:t>
            </a:r>
            <a:r>
              <a:rPr lang="en-US" sz="2400" dirty="0" err="1">
                <a:solidFill>
                  <a:schemeClr val="bg1"/>
                </a:solidFill>
              </a:rPr>
              <a:t>sabe</a:t>
            </a:r>
            <a:r>
              <a:rPr lang="en-US" sz="2400" dirty="0">
                <a:solidFill>
                  <a:schemeClr val="bg1"/>
                </a:solidFill>
              </a:rPr>
              <a:t> </a:t>
            </a:r>
            <a:r>
              <a:rPr lang="en-US" sz="2400" dirty="0" err="1">
                <a:solidFill>
                  <a:schemeClr val="bg1"/>
                </a:solidFill>
              </a:rPr>
              <a:t>que</a:t>
            </a:r>
            <a:r>
              <a:rPr lang="en-US" sz="2400" dirty="0">
                <a:solidFill>
                  <a:schemeClr val="bg1"/>
                </a:solidFill>
              </a:rPr>
              <a:t> le ha de </a:t>
            </a:r>
            <a:r>
              <a:rPr lang="en-US" sz="2400" dirty="0" err="1">
                <a:solidFill>
                  <a:schemeClr val="bg1"/>
                </a:solidFill>
              </a:rPr>
              <a:t>venir</a:t>
            </a:r>
            <a:r>
              <a:rPr lang="en-US" sz="2400" dirty="0">
                <a:solidFill>
                  <a:schemeClr val="bg1"/>
                </a:solidFill>
              </a:rPr>
              <a:t> </a:t>
            </a:r>
            <a:r>
              <a:rPr lang="en-US" sz="2400" dirty="0" err="1">
                <a:solidFill>
                  <a:schemeClr val="bg1"/>
                </a:solidFill>
              </a:rPr>
              <a:t>pobreza</a:t>
            </a:r>
            <a:r>
              <a:rPr lang="en-US" sz="2400" dirty="0" smtClean="0">
                <a:solidFill>
                  <a:schemeClr val="bg1"/>
                </a:solidFill>
              </a:rPr>
              <a:t>. / </a:t>
            </a:r>
            <a:r>
              <a:rPr lang="en-US" sz="2400" baseline="30000" dirty="0" smtClean="0">
                <a:solidFill>
                  <a:schemeClr val="bg1"/>
                </a:solidFill>
              </a:rPr>
              <a:t>NVI </a:t>
            </a:r>
            <a:r>
              <a:rPr lang="en-US" sz="2400" b="1" dirty="0">
                <a:solidFill>
                  <a:srgbClr val="FFFF00"/>
                </a:solidFill>
              </a:rPr>
              <a:t>El </a:t>
            </a:r>
            <a:r>
              <a:rPr lang="en-US" sz="2400" b="1" dirty="0" err="1">
                <a:solidFill>
                  <a:srgbClr val="FFFF00"/>
                </a:solidFill>
              </a:rPr>
              <a:t>tacaño</a:t>
            </a:r>
            <a:r>
              <a:rPr lang="en-US" sz="2400" dirty="0">
                <a:solidFill>
                  <a:srgbClr val="FFFF00"/>
                </a:solidFill>
              </a:rPr>
              <a:t> </a:t>
            </a:r>
            <a:r>
              <a:rPr lang="en-US" sz="2400" dirty="0" err="1">
                <a:solidFill>
                  <a:schemeClr val="bg1"/>
                </a:solidFill>
              </a:rPr>
              <a:t>ansía</a:t>
            </a:r>
            <a:r>
              <a:rPr lang="en-US" sz="2400" dirty="0">
                <a:solidFill>
                  <a:schemeClr val="bg1"/>
                </a:solidFill>
              </a:rPr>
              <a:t> </a:t>
            </a:r>
            <a:r>
              <a:rPr lang="en-US" sz="2400" dirty="0" err="1">
                <a:solidFill>
                  <a:schemeClr val="bg1"/>
                </a:solidFill>
              </a:rPr>
              <a:t>enriquecerse</a:t>
            </a:r>
            <a:r>
              <a:rPr lang="en-US" sz="2400" dirty="0">
                <a:solidFill>
                  <a:schemeClr val="bg1"/>
                </a:solidFill>
              </a:rPr>
              <a:t>, sin saber </a:t>
            </a:r>
            <a:r>
              <a:rPr lang="en-US" sz="2400" dirty="0" err="1">
                <a:solidFill>
                  <a:schemeClr val="bg1"/>
                </a:solidFill>
              </a:rPr>
              <a:t>que</a:t>
            </a:r>
            <a:r>
              <a:rPr lang="en-US" sz="2400" dirty="0">
                <a:solidFill>
                  <a:schemeClr val="bg1"/>
                </a:solidFill>
              </a:rPr>
              <a:t> la </a:t>
            </a:r>
            <a:r>
              <a:rPr lang="en-US" sz="2400" dirty="0" err="1">
                <a:solidFill>
                  <a:schemeClr val="bg1"/>
                </a:solidFill>
              </a:rPr>
              <a:t>pobreza</a:t>
            </a:r>
            <a:r>
              <a:rPr lang="en-US" sz="2400" dirty="0">
                <a:solidFill>
                  <a:schemeClr val="bg1"/>
                </a:solidFill>
              </a:rPr>
              <a:t> lo </a:t>
            </a:r>
            <a:r>
              <a:rPr lang="en-US" sz="2400" dirty="0" err="1">
                <a:solidFill>
                  <a:schemeClr val="bg1"/>
                </a:solidFill>
              </a:rPr>
              <a:t>aguarda</a:t>
            </a:r>
            <a:r>
              <a:rPr lang="en-US" sz="2400" dirty="0">
                <a:solidFill>
                  <a:schemeClr val="bg1"/>
                </a:solidFill>
              </a:rPr>
              <a:t>.</a:t>
            </a:r>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4373068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63513" y="152400"/>
            <a:ext cx="11898312" cy="65248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FFFF00"/>
                </a:solidFill>
              </a:rPr>
              <a:t>Old Testament Passages with these </a:t>
            </a:r>
            <a:r>
              <a:rPr lang="en-US" sz="2800" b="1" dirty="0" smtClean="0">
                <a:solidFill>
                  <a:srgbClr val="FFFF00"/>
                </a:solidFill>
              </a:rPr>
              <a:t>Idioms</a:t>
            </a:r>
            <a:endParaRPr lang="en-US" sz="1000" b="1" dirty="0" smtClean="0">
              <a:solidFill>
                <a:srgbClr val="FFFF00"/>
              </a:solidFill>
            </a:endParaRPr>
          </a:p>
          <a:p>
            <a:pPr algn="ctr"/>
            <a:endParaRPr lang="en-US" sz="1000" dirty="0">
              <a:solidFill>
                <a:srgbClr val="FFFF00"/>
              </a:solidFill>
            </a:endParaRPr>
          </a:p>
          <a:p>
            <a:r>
              <a:rPr lang="en-US" sz="2400" b="1" dirty="0" smtClean="0">
                <a:solidFill>
                  <a:schemeClr val="bg1"/>
                </a:solidFill>
              </a:rPr>
              <a:t>     -</a:t>
            </a:r>
            <a:r>
              <a:rPr lang="en-US" sz="2400" b="1" dirty="0">
                <a:solidFill>
                  <a:srgbClr val="FFFF00"/>
                </a:solidFill>
              </a:rPr>
              <a:t>Deuteronomy 15:9 </a:t>
            </a:r>
            <a:r>
              <a:rPr lang="en-US" sz="2400" b="1" dirty="0" smtClean="0">
                <a:solidFill>
                  <a:srgbClr val="FFFF00"/>
                </a:solidFill>
              </a:rPr>
              <a:t>  </a:t>
            </a:r>
            <a:r>
              <a:rPr lang="en-US" sz="2800" dirty="0" smtClean="0">
                <a:solidFill>
                  <a:schemeClr val="bg1"/>
                </a:solidFill>
              </a:rPr>
              <a:t>‎</a:t>
            </a:r>
            <a:r>
              <a:rPr lang="he-IL" sz="2800" dirty="0" smtClean="0">
                <a:solidFill>
                  <a:schemeClr val="bg1"/>
                </a:solidFill>
              </a:rPr>
              <a:t> </a:t>
            </a:r>
            <a:r>
              <a:rPr lang="he-IL" sz="2800" dirty="0">
                <a:solidFill>
                  <a:schemeClr val="bg1"/>
                </a:solidFill>
              </a:rPr>
              <a:t>הִשָּׁ֣מֶר לְךָ֡ פֶּן־יִהְיֶ֣ה דָבָר֩ עִם־לְבָבְךָ֙ בְלִיַּ֜עַל </a:t>
            </a:r>
            <a:r>
              <a:rPr lang="he-IL" sz="2800" dirty="0" smtClean="0">
                <a:solidFill>
                  <a:schemeClr val="bg1"/>
                </a:solidFill>
              </a:rPr>
              <a:t>לֵאמֹ֗ר</a:t>
            </a:r>
            <a:endParaRPr lang="en-US" sz="2800" dirty="0" smtClean="0">
              <a:solidFill>
                <a:schemeClr val="bg1"/>
              </a:solidFill>
            </a:endParaRPr>
          </a:p>
          <a:p>
            <a:pPr rtl="1"/>
            <a:r>
              <a:rPr lang="he-IL" sz="2800" dirty="0" smtClean="0">
                <a:solidFill>
                  <a:schemeClr val="bg1"/>
                </a:solidFill>
              </a:rPr>
              <a:t> </a:t>
            </a:r>
            <a:r>
              <a:rPr lang="he-IL" sz="2800" dirty="0">
                <a:solidFill>
                  <a:schemeClr val="bg1"/>
                </a:solidFill>
              </a:rPr>
              <a:t>קָֽרְבָ֣ה שְׁנַֽת־הַשֶּׁבַע֘ שְׁנַ֣ת הַשְּׁמִטָּה֒ </a:t>
            </a:r>
            <a:r>
              <a:rPr lang="he-IL" sz="2800" dirty="0">
                <a:solidFill>
                  <a:srgbClr val="FFFF00"/>
                </a:solidFill>
              </a:rPr>
              <a:t>וְרָעָ֣ה עֵֽינְךָ֗ </a:t>
            </a:r>
            <a:r>
              <a:rPr lang="he-IL" sz="2800" dirty="0">
                <a:solidFill>
                  <a:schemeClr val="bg1"/>
                </a:solidFill>
              </a:rPr>
              <a:t>בְּאָחִ֙יךָ֙ </a:t>
            </a:r>
            <a:r>
              <a:rPr lang="he-IL" sz="2800" dirty="0" smtClean="0">
                <a:solidFill>
                  <a:schemeClr val="bg1"/>
                </a:solidFill>
              </a:rPr>
              <a:t>הָֽאֶבְי֔וֹן</a:t>
            </a:r>
            <a:r>
              <a:rPr lang="en-US" sz="2800" dirty="0" smtClean="0">
                <a:solidFill>
                  <a:schemeClr val="bg1"/>
                </a:solidFill>
              </a:rPr>
              <a:t>                    </a:t>
            </a:r>
          </a:p>
          <a:p>
            <a:pPr rtl="1"/>
            <a:r>
              <a:rPr lang="he-IL" sz="2800" dirty="0" smtClean="0">
                <a:solidFill>
                  <a:schemeClr val="bg1"/>
                </a:solidFill>
              </a:rPr>
              <a:t> </a:t>
            </a:r>
            <a:r>
              <a:rPr lang="he-IL" sz="2800" dirty="0">
                <a:solidFill>
                  <a:schemeClr val="bg1"/>
                </a:solidFill>
              </a:rPr>
              <a:t>וְלֹ֥א תִתֵּ֖ן ל֑וֹ וְקָרָ֤א עָלֶ֙יךָ֙ אֶל־יְהוָ֔ה וְהָיָ֥ה בְךָ֖ חֵֽטְא</a:t>
            </a:r>
            <a:r>
              <a:rPr lang="he-IL" sz="2800" dirty="0" smtClean="0">
                <a:solidFill>
                  <a:schemeClr val="bg1"/>
                </a:solidFill>
              </a:rPr>
              <a:t>׃</a:t>
            </a:r>
            <a:r>
              <a:rPr lang="en-US" sz="2800" dirty="0" smtClean="0">
                <a:solidFill>
                  <a:schemeClr val="bg1"/>
                </a:solidFill>
              </a:rPr>
              <a:t>                                  </a:t>
            </a:r>
            <a:r>
              <a:rPr lang="he-IL" sz="2800" dirty="0" smtClean="0">
                <a:solidFill>
                  <a:schemeClr val="bg1"/>
                </a:solidFill>
              </a:rPr>
              <a:t> </a:t>
            </a:r>
            <a:endParaRPr lang="he-IL" sz="2800" dirty="0">
              <a:solidFill>
                <a:schemeClr val="bg1"/>
              </a:solidFill>
            </a:endParaRPr>
          </a:p>
          <a:p>
            <a:endParaRPr lang="en-US" sz="800" b="1" dirty="0" smtClean="0">
              <a:solidFill>
                <a:schemeClr val="bg1"/>
              </a:solidFill>
            </a:endParaRPr>
          </a:p>
          <a:p>
            <a:endParaRPr lang="en-US" sz="800" b="1" dirty="0" smtClean="0">
              <a:solidFill>
                <a:schemeClr val="bg1"/>
              </a:solidFill>
            </a:endParaRPr>
          </a:p>
          <a:p>
            <a:r>
              <a:rPr lang="en-US" sz="2400" b="1" dirty="0" smtClean="0">
                <a:solidFill>
                  <a:schemeClr val="bg1"/>
                </a:solidFill>
              </a:rPr>
              <a:t>      (</a:t>
            </a:r>
            <a:r>
              <a:rPr lang="en-US" sz="2400" b="1" dirty="0">
                <a:solidFill>
                  <a:schemeClr val="bg1"/>
                </a:solidFill>
              </a:rPr>
              <a:t>NKJ) </a:t>
            </a:r>
            <a:r>
              <a:rPr lang="en-US" sz="2400" dirty="0">
                <a:solidFill>
                  <a:schemeClr val="bg1"/>
                </a:solidFill>
              </a:rPr>
              <a:t>“Beware lest there be a wicked thought in your </a:t>
            </a:r>
            <a:r>
              <a:rPr lang="en-US" sz="2400" dirty="0" smtClean="0">
                <a:solidFill>
                  <a:schemeClr val="bg1"/>
                </a:solidFill>
              </a:rPr>
              <a:t>heart</a:t>
            </a:r>
            <a:r>
              <a:rPr lang="en-US" sz="2400" dirty="0">
                <a:solidFill>
                  <a:schemeClr val="bg1"/>
                </a:solidFill>
              </a:rPr>
              <a:t>, saying, 'The seventh year, the year of release, is at hand,' and your </a:t>
            </a:r>
            <a:r>
              <a:rPr lang="en-US" sz="2400" b="1" dirty="0">
                <a:solidFill>
                  <a:schemeClr val="bg1"/>
                </a:solidFill>
              </a:rPr>
              <a:t>eye </a:t>
            </a:r>
            <a:r>
              <a:rPr lang="en-US" sz="2400" b="1" dirty="0" smtClean="0">
                <a:solidFill>
                  <a:schemeClr val="bg1"/>
                </a:solidFill>
              </a:rPr>
              <a:t>be </a:t>
            </a:r>
            <a:r>
              <a:rPr lang="en-US" sz="2400" b="1" dirty="0">
                <a:solidFill>
                  <a:schemeClr val="bg1"/>
                </a:solidFill>
              </a:rPr>
              <a:t>evil</a:t>
            </a:r>
            <a:r>
              <a:rPr lang="en-US" sz="2400" dirty="0">
                <a:solidFill>
                  <a:schemeClr val="bg1"/>
                </a:solidFill>
              </a:rPr>
              <a:t> against your poor brother and you give him nothing, and he cry out to </a:t>
            </a:r>
            <a:r>
              <a:rPr lang="en-US" sz="2400" dirty="0" smtClean="0">
                <a:solidFill>
                  <a:schemeClr val="bg1"/>
                </a:solidFill>
              </a:rPr>
              <a:t>the </a:t>
            </a:r>
            <a:r>
              <a:rPr lang="en-US" sz="2400" dirty="0">
                <a:solidFill>
                  <a:schemeClr val="bg1"/>
                </a:solidFill>
              </a:rPr>
              <a:t>LORD against you, and it become sin among you</a:t>
            </a:r>
            <a:r>
              <a:rPr lang="en-US" sz="2400" dirty="0" smtClean="0">
                <a:solidFill>
                  <a:schemeClr val="bg1"/>
                </a:solidFill>
              </a:rPr>
              <a:t>”.</a:t>
            </a:r>
          </a:p>
          <a:p>
            <a:r>
              <a:rPr lang="en-US" sz="2400" b="1" dirty="0" smtClean="0">
                <a:solidFill>
                  <a:schemeClr val="bg1"/>
                </a:solidFill>
              </a:rPr>
              <a:t>     -</a:t>
            </a:r>
            <a:r>
              <a:rPr lang="en-US" sz="2400" b="1" dirty="0" err="1">
                <a:solidFill>
                  <a:srgbClr val="FFFF00"/>
                </a:solidFill>
              </a:rPr>
              <a:t>Deuteronomio</a:t>
            </a:r>
            <a:r>
              <a:rPr lang="en-US" sz="2400" b="1" dirty="0">
                <a:solidFill>
                  <a:srgbClr val="FFFF00"/>
                </a:solidFill>
              </a:rPr>
              <a:t> 15:9</a:t>
            </a:r>
            <a:r>
              <a:rPr lang="en-US" sz="2400" dirty="0">
                <a:solidFill>
                  <a:srgbClr val="FFFF00"/>
                </a:solidFill>
              </a:rPr>
              <a:t> </a:t>
            </a:r>
            <a:r>
              <a:rPr lang="en-US" sz="2400" baseline="30000" dirty="0" smtClean="0">
                <a:solidFill>
                  <a:schemeClr val="bg1"/>
                </a:solidFill>
              </a:rPr>
              <a:t>RV1960 </a:t>
            </a:r>
            <a:r>
              <a:rPr lang="en-US" sz="2400" dirty="0" err="1">
                <a:solidFill>
                  <a:schemeClr val="bg1"/>
                </a:solidFill>
              </a:rPr>
              <a:t>Guárdate</a:t>
            </a:r>
            <a:r>
              <a:rPr lang="en-US" sz="2400" dirty="0">
                <a:solidFill>
                  <a:schemeClr val="bg1"/>
                </a:solidFill>
              </a:rPr>
              <a:t> de </a:t>
            </a:r>
            <a:r>
              <a:rPr lang="en-US" sz="2400" dirty="0" err="1">
                <a:solidFill>
                  <a:schemeClr val="bg1"/>
                </a:solidFill>
              </a:rPr>
              <a:t>tener</a:t>
            </a:r>
            <a:r>
              <a:rPr lang="en-US" sz="2400" dirty="0">
                <a:solidFill>
                  <a:schemeClr val="bg1"/>
                </a:solidFill>
              </a:rPr>
              <a:t> en </a:t>
            </a:r>
            <a:r>
              <a:rPr lang="en-US" sz="2400" dirty="0" err="1">
                <a:solidFill>
                  <a:schemeClr val="bg1"/>
                </a:solidFill>
              </a:rPr>
              <a:t>tu</a:t>
            </a:r>
            <a:r>
              <a:rPr lang="en-US" sz="2400" dirty="0">
                <a:solidFill>
                  <a:schemeClr val="bg1"/>
                </a:solidFill>
              </a:rPr>
              <a:t> </a:t>
            </a:r>
            <a:r>
              <a:rPr lang="en-US" sz="2400" dirty="0" err="1">
                <a:solidFill>
                  <a:schemeClr val="bg1"/>
                </a:solidFill>
              </a:rPr>
              <a:t>corazón</a:t>
            </a:r>
            <a:r>
              <a:rPr lang="en-US" sz="2400" dirty="0">
                <a:solidFill>
                  <a:schemeClr val="bg1"/>
                </a:solidFill>
              </a:rPr>
              <a:t> </a:t>
            </a:r>
            <a:r>
              <a:rPr lang="en-US" sz="2400" dirty="0" err="1">
                <a:solidFill>
                  <a:schemeClr val="bg1"/>
                </a:solidFill>
              </a:rPr>
              <a:t>pensamiento</a:t>
            </a:r>
            <a:r>
              <a:rPr lang="en-US" sz="2400" dirty="0">
                <a:solidFill>
                  <a:schemeClr val="bg1"/>
                </a:solidFill>
              </a:rPr>
              <a:t> </a:t>
            </a:r>
            <a:r>
              <a:rPr lang="en-US" sz="2400" dirty="0" err="1">
                <a:solidFill>
                  <a:schemeClr val="bg1"/>
                </a:solidFill>
              </a:rPr>
              <a:t>perverso</a:t>
            </a:r>
            <a:r>
              <a:rPr lang="en-US" sz="2400" dirty="0">
                <a:solidFill>
                  <a:schemeClr val="bg1"/>
                </a:solidFill>
              </a:rPr>
              <a:t>, </a:t>
            </a:r>
            <a:r>
              <a:rPr lang="en-US" sz="2400" dirty="0" err="1">
                <a:solidFill>
                  <a:schemeClr val="bg1"/>
                </a:solidFill>
              </a:rPr>
              <a:t>diciendo</a:t>
            </a:r>
            <a:r>
              <a:rPr lang="en-US" sz="2400" dirty="0">
                <a:solidFill>
                  <a:schemeClr val="bg1"/>
                </a:solidFill>
              </a:rPr>
              <a:t>: </a:t>
            </a:r>
            <a:r>
              <a:rPr lang="en-US" sz="2400" dirty="0" err="1">
                <a:solidFill>
                  <a:schemeClr val="bg1"/>
                </a:solidFill>
              </a:rPr>
              <a:t>Cerca</a:t>
            </a:r>
            <a:r>
              <a:rPr lang="en-US" sz="2400" dirty="0">
                <a:solidFill>
                  <a:schemeClr val="bg1"/>
                </a:solidFill>
              </a:rPr>
              <a:t> </a:t>
            </a:r>
            <a:r>
              <a:rPr lang="en-US" sz="2400" dirty="0" err="1">
                <a:solidFill>
                  <a:schemeClr val="bg1"/>
                </a:solidFill>
              </a:rPr>
              <a:t>está</a:t>
            </a:r>
            <a:r>
              <a:rPr lang="en-US" sz="2400" dirty="0">
                <a:solidFill>
                  <a:schemeClr val="bg1"/>
                </a:solidFill>
              </a:rPr>
              <a:t> el </a:t>
            </a:r>
            <a:r>
              <a:rPr lang="en-US" sz="2400" dirty="0" err="1">
                <a:solidFill>
                  <a:schemeClr val="bg1"/>
                </a:solidFill>
              </a:rPr>
              <a:t>año</a:t>
            </a:r>
            <a:r>
              <a:rPr lang="en-US" sz="2400" dirty="0">
                <a:solidFill>
                  <a:schemeClr val="bg1"/>
                </a:solidFill>
              </a:rPr>
              <a:t> </a:t>
            </a:r>
            <a:r>
              <a:rPr lang="en-US" sz="2400" dirty="0" err="1">
                <a:solidFill>
                  <a:schemeClr val="bg1"/>
                </a:solidFill>
              </a:rPr>
              <a:t>séptimo</a:t>
            </a:r>
            <a:r>
              <a:rPr lang="en-US" sz="2400" dirty="0">
                <a:solidFill>
                  <a:schemeClr val="bg1"/>
                </a:solidFill>
              </a:rPr>
              <a:t>, el de la </a:t>
            </a:r>
            <a:r>
              <a:rPr lang="en-US" sz="2400" dirty="0" err="1">
                <a:solidFill>
                  <a:schemeClr val="bg1"/>
                </a:solidFill>
              </a:rPr>
              <a:t>remisión</a:t>
            </a:r>
            <a:r>
              <a:rPr lang="en-US" sz="2400" dirty="0">
                <a:solidFill>
                  <a:schemeClr val="bg1"/>
                </a:solidFill>
              </a:rPr>
              <a:t>, y mires con </a:t>
            </a:r>
            <a:r>
              <a:rPr lang="en-US" sz="2400" b="1" dirty="0" err="1">
                <a:solidFill>
                  <a:schemeClr val="bg1"/>
                </a:solidFill>
              </a:rPr>
              <a:t>malos</a:t>
            </a:r>
            <a:r>
              <a:rPr lang="en-US" sz="2400" b="1" dirty="0">
                <a:solidFill>
                  <a:schemeClr val="bg1"/>
                </a:solidFill>
              </a:rPr>
              <a:t> </a:t>
            </a:r>
            <a:r>
              <a:rPr lang="en-US" sz="2400" b="1" dirty="0" err="1">
                <a:solidFill>
                  <a:schemeClr val="bg1"/>
                </a:solidFill>
              </a:rPr>
              <a:t>ojos</a:t>
            </a:r>
            <a:r>
              <a:rPr lang="en-US" sz="2400" dirty="0">
                <a:solidFill>
                  <a:schemeClr val="bg1"/>
                </a:solidFill>
              </a:rPr>
              <a:t> a </a:t>
            </a:r>
            <a:r>
              <a:rPr lang="en-US" sz="2400" dirty="0" err="1">
                <a:solidFill>
                  <a:schemeClr val="bg1"/>
                </a:solidFill>
              </a:rPr>
              <a:t>tu</a:t>
            </a:r>
            <a:r>
              <a:rPr lang="en-US" sz="2400" dirty="0">
                <a:solidFill>
                  <a:schemeClr val="bg1"/>
                </a:solidFill>
              </a:rPr>
              <a:t> </a:t>
            </a:r>
            <a:r>
              <a:rPr lang="en-US" sz="2400" dirty="0" err="1">
                <a:solidFill>
                  <a:schemeClr val="bg1"/>
                </a:solidFill>
              </a:rPr>
              <a:t>hermano</a:t>
            </a:r>
            <a:r>
              <a:rPr lang="en-US" sz="2400" dirty="0">
                <a:solidFill>
                  <a:schemeClr val="bg1"/>
                </a:solidFill>
              </a:rPr>
              <a:t> </a:t>
            </a:r>
            <a:r>
              <a:rPr lang="en-US" sz="2400" dirty="0" err="1">
                <a:solidFill>
                  <a:schemeClr val="bg1"/>
                </a:solidFill>
              </a:rPr>
              <a:t>menesteroso</a:t>
            </a:r>
            <a:r>
              <a:rPr lang="en-US" sz="2400" dirty="0">
                <a:solidFill>
                  <a:schemeClr val="bg1"/>
                </a:solidFill>
              </a:rPr>
              <a:t> </a:t>
            </a:r>
            <a:r>
              <a:rPr lang="en-US" sz="2400" dirty="0" err="1">
                <a:solidFill>
                  <a:schemeClr val="bg1"/>
                </a:solidFill>
              </a:rPr>
              <a:t>para</a:t>
            </a:r>
            <a:r>
              <a:rPr lang="en-US" sz="2400" dirty="0">
                <a:solidFill>
                  <a:schemeClr val="bg1"/>
                </a:solidFill>
              </a:rPr>
              <a:t> no </a:t>
            </a:r>
            <a:r>
              <a:rPr lang="en-US" sz="2400" dirty="0" err="1">
                <a:solidFill>
                  <a:schemeClr val="bg1"/>
                </a:solidFill>
              </a:rPr>
              <a:t>darle</a:t>
            </a:r>
            <a:r>
              <a:rPr lang="en-US" sz="2400" dirty="0">
                <a:solidFill>
                  <a:schemeClr val="bg1"/>
                </a:solidFill>
              </a:rPr>
              <a:t>; </a:t>
            </a:r>
            <a:r>
              <a:rPr lang="en-US" sz="2400" dirty="0" err="1">
                <a:solidFill>
                  <a:schemeClr val="bg1"/>
                </a:solidFill>
              </a:rPr>
              <a:t>porque</a:t>
            </a:r>
            <a:r>
              <a:rPr lang="en-US" sz="2400" dirty="0">
                <a:solidFill>
                  <a:schemeClr val="bg1"/>
                </a:solidFill>
              </a:rPr>
              <a:t> </a:t>
            </a:r>
            <a:r>
              <a:rPr lang="en-US" sz="2400" dirty="0" err="1">
                <a:solidFill>
                  <a:schemeClr val="bg1"/>
                </a:solidFill>
              </a:rPr>
              <a:t>él</a:t>
            </a:r>
            <a:r>
              <a:rPr lang="en-US" sz="2400" dirty="0">
                <a:solidFill>
                  <a:schemeClr val="bg1"/>
                </a:solidFill>
              </a:rPr>
              <a:t> </a:t>
            </a:r>
            <a:r>
              <a:rPr lang="en-US" sz="2400" dirty="0" err="1">
                <a:solidFill>
                  <a:schemeClr val="bg1"/>
                </a:solidFill>
              </a:rPr>
              <a:t>podrá</a:t>
            </a:r>
            <a:r>
              <a:rPr lang="en-US" sz="2400" dirty="0">
                <a:solidFill>
                  <a:schemeClr val="bg1"/>
                </a:solidFill>
              </a:rPr>
              <a:t> </a:t>
            </a:r>
            <a:r>
              <a:rPr lang="en-US" sz="2400" dirty="0" err="1">
                <a:solidFill>
                  <a:schemeClr val="bg1"/>
                </a:solidFill>
              </a:rPr>
              <a:t>clamar</a:t>
            </a:r>
            <a:r>
              <a:rPr lang="en-US" sz="2400" dirty="0">
                <a:solidFill>
                  <a:schemeClr val="bg1"/>
                </a:solidFill>
              </a:rPr>
              <a:t> contra </a:t>
            </a:r>
            <a:r>
              <a:rPr lang="en-US" sz="2400" dirty="0" err="1">
                <a:solidFill>
                  <a:schemeClr val="bg1"/>
                </a:solidFill>
              </a:rPr>
              <a:t>ti</a:t>
            </a:r>
            <a:r>
              <a:rPr lang="en-US" sz="2400" dirty="0">
                <a:solidFill>
                  <a:schemeClr val="bg1"/>
                </a:solidFill>
              </a:rPr>
              <a:t> a </a:t>
            </a:r>
            <a:r>
              <a:rPr lang="en-US" sz="2400" dirty="0" err="1">
                <a:solidFill>
                  <a:schemeClr val="bg1"/>
                </a:solidFill>
              </a:rPr>
              <a:t>Jehová</a:t>
            </a:r>
            <a:r>
              <a:rPr lang="en-US" sz="2400" dirty="0">
                <a:solidFill>
                  <a:schemeClr val="bg1"/>
                </a:solidFill>
              </a:rPr>
              <a:t>, y se </a:t>
            </a:r>
            <a:r>
              <a:rPr lang="en-US" sz="2400" dirty="0" err="1">
                <a:solidFill>
                  <a:schemeClr val="bg1"/>
                </a:solidFill>
              </a:rPr>
              <a:t>te</a:t>
            </a:r>
            <a:r>
              <a:rPr lang="en-US" sz="2400" dirty="0">
                <a:solidFill>
                  <a:schemeClr val="bg1"/>
                </a:solidFill>
              </a:rPr>
              <a:t> </a:t>
            </a:r>
            <a:r>
              <a:rPr lang="en-US" sz="2400" dirty="0" err="1">
                <a:solidFill>
                  <a:schemeClr val="bg1"/>
                </a:solidFill>
              </a:rPr>
              <a:t>contará</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pecado</a:t>
            </a:r>
            <a:r>
              <a:rPr lang="en-US" sz="2400" dirty="0" smtClean="0">
                <a:solidFill>
                  <a:schemeClr val="bg1"/>
                </a:solidFill>
              </a:rPr>
              <a:t>.  /  </a:t>
            </a:r>
            <a:r>
              <a:rPr lang="en-US" sz="2400" baseline="30000" dirty="0" smtClean="0">
                <a:solidFill>
                  <a:schemeClr val="bg1"/>
                </a:solidFill>
              </a:rPr>
              <a:t>NVI </a:t>
            </a:r>
            <a:r>
              <a:rPr lang="en-US" sz="2400" dirty="0">
                <a:solidFill>
                  <a:schemeClr val="bg1"/>
                </a:solidFill>
              </a:rPr>
              <a:t>No des </a:t>
            </a:r>
            <a:r>
              <a:rPr lang="en-US" sz="2400" dirty="0" err="1">
                <a:solidFill>
                  <a:schemeClr val="bg1"/>
                </a:solidFill>
              </a:rPr>
              <a:t>cabida</a:t>
            </a:r>
            <a:r>
              <a:rPr lang="en-US" sz="2400" dirty="0">
                <a:solidFill>
                  <a:schemeClr val="bg1"/>
                </a:solidFill>
              </a:rPr>
              <a:t> en </a:t>
            </a:r>
            <a:r>
              <a:rPr lang="en-US" sz="2400" dirty="0" err="1">
                <a:solidFill>
                  <a:schemeClr val="bg1"/>
                </a:solidFill>
              </a:rPr>
              <a:t>tu</a:t>
            </a:r>
            <a:r>
              <a:rPr lang="en-US" sz="2400" dirty="0">
                <a:solidFill>
                  <a:schemeClr val="bg1"/>
                </a:solidFill>
              </a:rPr>
              <a:t> </a:t>
            </a:r>
            <a:r>
              <a:rPr lang="en-US" sz="2400" dirty="0" err="1">
                <a:solidFill>
                  <a:schemeClr val="bg1"/>
                </a:solidFill>
              </a:rPr>
              <a:t>corazón</a:t>
            </a:r>
            <a:r>
              <a:rPr lang="en-US" sz="2400" dirty="0">
                <a:solidFill>
                  <a:schemeClr val="bg1"/>
                </a:solidFill>
              </a:rPr>
              <a:t> a la </a:t>
            </a:r>
            <a:r>
              <a:rPr lang="en-US" sz="2400" dirty="0" err="1">
                <a:solidFill>
                  <a:schemeClr val="bg1"/>
                </a:solidFill>
              </a:rPr>
              <a:t>perversa</a:t>
            </a:r>
            <a:r>
              <a:rPr lang="en-US" sz="2400" dirty="0">
                <a:solidFill>
                  <a:schemeClr val="bg1"/>
                </a:solidFill>
              </a:rPr>
              <a:t> idea de </a:t>
            </a:r>
            <a:r>
              <a:rPr lang="en-US" sz="2400" dirty="0" err="1">
                <a:solidFill>
                  <a:schemeClr val="bg1"/>
                </a:solidFill>
              </a:rPr>
              <a:t>que</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acercarse</a:t>
            </a:r>
            <a:r>
              <a:rPr lang="en-US" sz="2400" dirty="0">
                <a:solidFill>
                  <a:schemeClr val="bg1"/>
                </a:solidFill>
              </a:rPr>
              <a:t> el </a:t>
            </a:r>
            <a:r>
              <a:rPr lang="en-US" sz="2400" dirty="0" err="1">
                <a:solidFill>
                  <a:schemeClr val="bg1"/>
                </a:solidFill>
              </a:rPr>
              <a:t>año</a:t>
            </a:r>
            <a:r>
              <a:rPr lang="en-US" sz="2400" dirty="0">
                <a:solidFill>
                  <a:schemeClr val="bg1"/>
                </a:solidFill>
              </a:rPr>
              <a:t> </a:t>
            </a:r>
            <a:r>
              <a:rPr lang="en-US" sz="2400" dirty="0" err="1">
                <a:solidFill>
                  <a:schemeClr val="bg1"/>
                </a:solidFill>
              </a:rPr>
              <a:t>séptimo</a:t>
            </a:r>
            <a:r>
              <a:rPr lang="en-US" sz="2400" dirty="0">
                <a:solidFill>
                  <a:schemeClr val="bg1"/>
                </a:solidFill>
              </a:rPr>
              <a:t>, </a:t>
            </a:r>
            <a:r>
              <a:rPr lang="en-US" sz="2400" dirty="0" err="1">
                <a:solidFill>
                  <a:schemeClr val="bg1"/>
                </a:solidFill>
              </a:rPr>
              <a:t>año</a:t>
            </a:r>
            <a:r>
              <a:rPr lang="en-US" sz="2400" dirty="0">
                <a:solidFill>
                  <a:schemeClr val="bg1"/>
                </a:solidFill>
              </a:rPr>
              <a:t> del </a:t>
            </a:r>
            <a:r>
              <a:rPr lang="en-US" sz="2400" dirty="0" err="1">
                <a:solidFill>
                  <a:schemeClr val="bg1"/>
                </a:solidFill>
              </a:rPr>
              <a:t>perdón</a:t>
            </a:r>
            <a:r>
              <a:rPr lang="en-US" sz="2400" dirty="0">
                <a:solidFill>
                  <a:schemeClr val="bg1"/>
                </a:solidFill>
              </a:rPr>
              <a:t> de </a:t>
            </a:r>
            <a:r>
              <a:rPr lang="en-US" sz="2400" dirty="0" err="1">
                <a:solidFill>
                  <a:schemeClr val="bg1"/>
                </a:solidFill>
              </a:rPr>
              <a:t>las</a:t>
            </a:r>
            <a:r>
              <a:rPr lang="en-US" sz="2400" dirty="0">
                <a:solidFill>
                  <a:schemeClr val="bg1"/>
                </a:solidFill>
              </a:rPr>
              <a:t> </a:t>
            </a:r>
            <a:r>
              <a:rPr lang="en-US" sz="2400" dirty="0" err="1">
                <a:solidFill>
                  <a:schemeClr val="bg1"/>
                </a:solidFill>
              </a:rPr>
              <a:t>deudas</a:t>
            </a:r>
            <a:r>
              <a:rPr lang="en-US" sz="2400" dirty="0">
                <a:solidFill>
                  <a:schemeClr val="bg1"/>
                </a:solidFill>
              </a:rPr>
              <a:t>, </a:t>
            </a:r>
            <a:r>
              <a:rPr lang="en-US" sz="2400" dirty="0" err="1">
                <a:solidFill>
                  <a:schemeClr val="bg1"/>
                </a:solidFill>
              </a:rPr>
              <a:t>puedes</a:t>
            </a:r>
            <a:r>
              <a:rPr lang="en-US" sz="2400" dirty="0">
                <a:solidFill>
                  <a:schemeClr val="bg1"/>
                </a:solidFill>
              </a:rPr>
              <a:t> </a:t>
            </a:r>
            <a:r>
              <a:rPr lang="en-US" sz="2400" dirty="0" err="1">
                <a:solidFill>
                  <a:schemeClr val="bg1"/>
                </a:solidFill>
              </a:rPr>
              <a:t>hacerle</a:t>
            </a:r>
            <a:r>
              <a:rPr lang="en-US" sz="2400" dirty="0">
                <a:solidFill>
                  <a:schemeClr val="bg1"/>
                </a:solidFill>
              </a:rPr>
              <a:t> </a:t>
            </a:r>
            <a:r>
              <a:rPr lang="en-US" sz="2400" b="1" dirty="0">
                <a:solidFill>
                  <a:srgbClr val="FFFF00"/>
                </a:solidFill>
              </a:rPr>
              <a:t>mala </a:t>
            </a:r>
            <a:r>
              <a:rPr lang="en-US" sz="2400" b="1" dirty="0" err="1">
                <a:solidFill>
                  <a:srgbClr val="FFFF00"/>
                </a:solidFill>
              </a:rPr>
              <a:t>cara</a:t>
            </a:r>
            <a:r>
              <a:rPr lang="en-US" sz="2400" dirty="0">
                <a:solidFill>
                  <a:srgbClr val="FFFF00"/>
                </a:solidFill>
              </a:rPr>
              <a:t> </a:t>
            </a:r>
            <a:r>
              <a:rPr lang="en-US" sz="2400" b="1" dirty="0">
                <a:solidFill>
                  <a:srgbClr val="FFFF00"/>
                </a:solidFill>
              </a:rPr>
              <a:t>(</a:t>
            </a:r>
            <a:r>
              <a:rPr lang="en-US" sz="2400" b="1" i="1" dirty="0" err="1" smtClean="0">
                <a:solidFill>
                  <a:srgbClr val="FFFF00"/>
                </a:solidFill>
              </a:rPr>
              <a:t>literalmente</a:t>
            </a:r>
            <a:r>
              <a:rPr lang="en-US" sz="2400" b="1" i="1" dirty="0">
                <a:solidFill>
                  <a:srgbClr val="FFFF00"/>
                </a:solidFill>
              </a:rPr>
              <a:t>, ‘mal </a:t>
            </a:r>
            <a:r>
              <a:rPr lang="en-US" sz="2400" b="1" i="1" dirty="0" err="1">
                <a:solidFill>
                  <a:srgbClr val="FFFF00"/>
                </a:solidFill>
              </a:rPr>
              <a:t>ojo</a:t>
            </a:r>
            <a:r>
              <a:rPr lang="en-US" sz="2400" b="1" i="1" dirty="0">
                <a:solidFill>
                  <a:srgbClr val="FFFF00"/>
                </a:solidFill>
              </a:rPr>
              <a:t>’</a:t>
            </a:r>
            <a:r>
              <a:rPr lang="en-US" sz="2400" b="1" dirty="0">
                <a:solidFill>
                  <a:srgbClr val="FFFF00"/>
                </a:solidFill>
              </a:rPr>
              <a:t>) </a:t>
            </a:r>
            <a:r>
              <a:rPr lang="en-US" sz="2400" dirty="0">
                <a:solidFill>
                  <a:schemeClr val="bg1"/>
                </a:solidFill>
              </a:rPr>
              <a:t>a </a:t>
            </a:r>
            <a:r>
              <a:rPr lang="en-US" sz="2400" dirty="0" err="1">
                <a:solidFill>
                  <a:schemeClr val="bg1"/>
                </a:solidFill>
              </a:rPr>
              <a:t>tu</a:t>
            </a:r>
            <a:r>
              <a:rPr lang="en-US" sz="2400" dirty="0">
                <a:solidFill>
                  <a:schemeClr val="bg1"/>
                </a:solidFill>
              </a:rPr>
              <a:t> </a:t>
            </a:r>
            <a:r>
              <a:rPr lang="en-US" sz="2400" dirty="0" err="1">
                <a:solidFill>
                  <a:schemeClr val="bg1"/>
                </a:solidFill>
              </a:rPr>
              <a:t>hermano</a:t>
            </a:r>
            <a:r>
              <a:rPr lang="en-US" sz="2400" dirty="0">
                <a:solidFill>
                  <a:schemeClr val="bg1"/>
                </a:solidFill>
              </a:rPr>
              <a:t> </a:t>
            </a:r>
            <a:r>
              <a:rPr lang="en-US" sz="2400" dirty="0" err="1">
                <a:solidFill>
                  <a:schemeClr val="bg1"/>
                </a:solidFill>
              </a:rPr>
              <a:t>hebreo</a:t>
            </a:r>
            <a:r>
              <a:rPr lang="en-US" sz="2400" dirty="0">
                <a:solidFill>
                  <a:schemeClr val="bg1"/>
                </a:solidFill>
              </a:rPr>
              <a:t> </a:t>
            </a:r>
            <a:r>
              <a:rPr lang="en-US" sz="2400" dirty="0" err="1">
                <a:solidFill>
                  <a:schemeClr val="bg1"/>
                </a:solidFill>
              </a:rPr>
              <a:t>necesitado</a:t>
            </a:r>
            <a:r>
              <a:rPr lang="en-US" sz="2400" dirty="0">
                <a:solidFill>
                  <a:schemeClr val="bg1"/>
                </a:solidFill>
              </a:rPr>
              <a:t> y no </a:t>
            </a:r>
            <a:r>
              <a:rPr lang="en-US" sz="2400" dirty="0" err="1">
                <a:solidFill>
                  <a:schemeClr val="bg1"/>
                </a:solidFill>
              </a:rPr>
              <a:t>darle</a:t>
            </a:r>
            <a:r>
              <a:rPr lang="en-US" sz="2400" dirty="0">
                <a:solidFill>
                  <a:schemeClr val="bg1"/>
                </a:solidFill>
              </a:rPr>
              <a:t> nada. De lo </a:t>
            </a:r>
            <a:r>
              <a:rPr lang="en-US" sz="2400" dirty="0" err="1">
                <a:solidFill>
                  <a:schemeClr val="bg1"/>
                </a:solidFill>
              </a:rPr>
              <a:t>contrario</a:t>
            </a:r>
            <a:r>
              <a:rPr lang="en-US" sz="2400" dirty="0">
                <a:solidFill>
                  <a:schemeClr val="bg1"/>
                </a:solidFill>
              </a:rPr>
              <a:t>, </a:t>
            </a:r>
            <a:r>
              <a:rPr lang="en-US" sz="2400" dirty="0" err="1">
                <a:solidFill>
                  <a:schemeClr val="bg1"/>
                </a:solidFill>
              </a:rPr>
              <a:t>él</a:t>
            </a:r>
            <a:r>
              <a:rPr lang="en-US" sz="2400" dirty="0">
                <a:solidFill>
                  <a:schemeClr val="bg1"/>
                </a:solidFill>
              </a:rPr>
              <a:t> </a:t>
            </a:r>
            <a:r>
              <a:rPr lang="en-US" sz="2400" dirty="0" err="1">
                <a:solidFill>
                  <a:schemeClr val="bg1"/>
                </a:solidFill>
              </a:rPr>
              <a:t>podrá</a:t>
            </a:r>
            <a:r>
              <a:rPr lang="en-US" sz="2400" dirty="0">
                <a:solidFill>
                  <a:schemeClr val="bg1"/>
                </a:solidFill>
              </a:rPr>
              <a:t> </a:t>
            </a:r>
            <a:r>
              <a:rPr lang="en-US" sz="2400" dirty="0" err="1">
                <a:solidFill>
                  <a:schemeClr val="bg1"/>
                </a:solidFill>
              </a:rPr>
              <a:t>apelar</a:t>
            </a:r>
            <a:r>
              <a:rPr lang="en-US" sz="2400" dirty="0">
                <a:solidFill>
                  <a:schemeClr val="bg1"/>
                </a:solidFill>
              </a:rPr>
              <a:t> al SEÑOR contra </a:t>
            </a:r>
            <a:r>
              <a:rPr lang="en-US" sz="2400" dirty="0" err="1">
                <a:solidFill>
                  <a:schemeClr val="bg1"/>
                </a:solidFill>
              </a:rPr>
              <a:t>ti</a:t>
            </a:r>
            <a:r>
              <a:rPr lang="en-US" sz="2400" dirty="0">
                <a:solidFill>
                  <a:schemeClr val="bg1"/>
                </a:solidFill>
              </a:rPr>
              <a:t>, y </a:t>
            </a:r>
            <a:r>
              <a:rPr lang="en-US" sz="2400" dirty="0" err="1">
                <a:solidFill>
                  <a:schemeClr val="bg1"/>
                </a:solidFill>
              </a:rPr>
              <a:t>tú</a:t>
            </a:r>
            <a:r>
              <a:rPr lang="en-US" sz="2400" dirty="0">
                <a:solidFill>
                  <a:schemeClr val="bg1"/>
                </a:solidFill>
              </a:rPr>
              <a:t> </a:t>
            </a:r>
            <a:r>
              <a:rPr lang="en-US" sz="2400" dirty="0" err="1">
                <a:solidFill>
                  <a:schemeClr val="bg1"/>
                </a:solidFill>
              </a:rPr>
              <a:t>resultarás</a:t>
            </a:r>
            <a:r>
              <a:rPr lang="en-US" sz="2400" dirty="0">
                <a:solidFill>
                  <a:schemeClr val="bg1"/>
                </a:solidFill>
              </a:rPr>
              <a:t> </a:t>
            </a:r>
            <a:r>
              <a:rPr lang="en-US" sz="2400" dirty="0" err="1">
                <a:solidFill>
                  <a:schemeClr val="bg1"/>
                </a:solidFill>
              </a:rPr>
              <a:t>convicto</a:t>
            </a:r>
            <a:r>
              <a:rPr lang="en-US" sz="2400" dirty="0">
                <a:solidFill>
                  <a:schemeClr val="bg1"/>
                </a:solidFill>
              </a:rPr>
              <a:t> de </a:t>
            </a:r>
            <a:r>
              <a:rPr lang="en-US" sz="2400" dirty="0" err="1">
                <a:solidFill>
                  <a:schemeClr val="bg1"/>
                </a:solidFill>
              </a:rPr>
              <a:t>pecado</a:t>
            </a:r>
            <a:r>
              <a:rPr lang="en-US" sz="2400" dirty="0">
                <a:solidFill>
                  <a:schemeClr val="bg1"/>
                </a:solidFill>
              </a:rPr>
              <a:t>.</a:t>
            </a: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41363904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1109</Words>
  <Application>Microsoft Office PowerPoint</Application>
  <PresentationFormat>Custom</PresentationFormat>
  <Paragraphs>68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358</cp:revision>
  <dcterms:created xsi:type="dcterms:W3CDTF">2020-03-18T13:47:21Z</dcterms:created>
  <dcterms:modified xsi:type="dcterms:W3CDTF">2020-07-20T11:31:29Z</dcterms:modified>
</cp:coreProperties>
</file>