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656" r:id="rId2"/>
    <p:sldId id="620" r:id="rId3"/>
    <p:sldId id="668" r:id="rId4"/>
    <p:sldId id="667" r:id="rId5"/>
    <p:sldId id="662" r:id="rId6"/>
    <p:sldId id="676" r:id="rId7"/>
    <p:sldId id="670" r:id="rId8"/>
    <p:sldId id="664" r:id="rId9"/>
    <p:sldId id="673" r:id="rId10"/>
    <p:sldId id="655" r:id="rId11"/>
    <p:sldId id="675" r:id="rId12"/>
    <p:sldId id="677" r:id="rId13"/>
    <p:sldId id="678" r:id="rId14"/>
    <p:sldId id="679" r:id="rId15"/>
    <p:sldId id="672" r:id="rId16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1815" autoAdjust="0"/>
  </p:normalViewPr>
  <p:slideViewPr>
    <p:cSldViewPr>
      <p:cViewPr varScale="1">
        <p:scale>
          <a:sx n="81" d="100"/>
          <a:sy n="81" d="100"/>
        </p:scale>
        <p:origin x="-852" y="-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0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6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71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87880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000" b="1" dirty="0">
              <a:solidFill>
                <a:srgbClr val="FFFF00"/>
              </a:solidFill>
            </a:endParaRPr>
          </a:p>
          <a:p>
            <a:endParaRPr lang="en-US" sz="1000" b="1" dirty="0" smtClean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endParaRPr lang="en-US" sz="1000" b="1" dirty="0" smtClean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r>
              <a:rPr lang="en-US" sz="4800" b="1" dirty="0" smtClean="0">
                <a:solidFill>
                  <a:schemeClr val="bg1"/>
                </a:solidFill>
              </a:rPr>
              <a:t>                         (</a:t>
            </a:r>
            <a:r>
              <a:rPr lang="zh-CN" altLang="en-US" sz="4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希伯來書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>
                <a:solidFill>
                  <a:schemeClr val="bg1"/>
                </a:solidFill>
              </a:rPr>
              <a:t>6:11-20)</a:t>
            </a:r>
          </a:p>
          <a:p>
            <a:endParaRPr lang="en-US" sz="1000" b="1" dirty="0">
              <a:solidFill>
                <a:srgbClr val="FFFF00"/>
              </a:solidFill>
            </a:endParaRPr>
          </a:p>
          <a:p>
            <a:r>
              <a:rPr lang="zh-CN" altLang="en-US" sz="1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CN" altLang="en-US" sz="7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抓</a:t>
            </a:r>
            <a:r>
              <a:rPr lang="zh-CN" altLang="en-US" sz="7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緊那擺</a:t>
            </a:r>
            <a:r>
              <a:rPr lang="zh-CN" altLang="en-US" sz="7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在面</a:t>
            </a:r>
            <a:r>
              <a:rPr lang="zh-CN" altLang="en-US" sz="7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前的盼</a:t>
            </a:r>
            <a:r>
              <a:rPr lang="zh-CN" altLang="en-US" sz="7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</a:t>
            </a:r>
            <a:endParaRPr lang="en-US" sz="7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1600" b="1" dirty="0" smtClean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16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5400" b="1" dirty="0">
                <a:solidFill>
                  <a:srgbClr val="FFFF00"/>
                </a:solidFill>
              </a:rPr>
              <a:t>Hold Fast to the Hope Set Before </a:t>
            </a:r>
            <a:r>
              <a:rPr lang="en-US" sz="5400" b="1" dirty="0" smtClean="0">
                <a:solidFill>
                  <a:srgbClr val="FFFF00"/>
                </a:solidFill>
              </a:rPr>
              <a:t>Us</a:t>
            </a:r>
          </a:p>
          <a:p>
            <a:r>
              <a:rPr lang="en-US" sz="4500" b="1" dirty="0" smtClean="0">
                <a:solidFill>
                  <a:schemeClr val="bg1"/>
                </a:solidFill>
              </a:rPr>
              <a:t>                            (</a:t>
            </a:r>
            <a:r>
              <a:rPr lang="en-US" sz="4500" b="1" dirty="0">
                <a:solidFill>
                  <a:schemeClr val="bg1"/>
                </a:solidFill>
              </a:rPr>
              <a:t>Hebrews 6:11-20)</a:t>
            </a:r>
            <a:endParaRPr lang="en-US" sz="4500" b="1" dirty="0" smtClean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</a:rPr>
              <a:t>       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46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4345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403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9673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要抓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緊那擺在我們面前的盼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</a:t>
            </a:r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-</a:t>
            </a:r>
            <a:r>
              <a:rPr lang="en-US" altLang="ko-KR" sz="2600" b="1" dirty="0" err="1" smtClean="0">
                <a:solidFill>
                  <a:srgbClr val="FF0000"/>
                </a:solidFill>
              </a:rPr>
              <a:t>Heb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6</a:t>
            </a:r>
            <a:r>
              <a:rPr lang="en-US" sz="2600" b="1" dirty="0">
                <a:solidFill>
                  <a:srgbClr val="FF0000"/>
                </a:solidFill>
              </a:rPr>
              <a:t>:1</a:t>
            </a:r>
            <a:r>
              <a:rPr lang="en-US" altLang="zh-CN" sz="2600" b="1" dirty="0">
                <a:solidFill>
                  <a:srgbClr val="FF0000"/>
                </a:solidFill>
              </a:rPr>
              <a:t>8</a:t>
            </a:r>
            <a:r>
              <a:rPr lang="en-US" sz="2600" dirty="0">
                <a:solidFill>
                  <a:schemeClr val="bg1"/>
                </a:solidFill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藉這兩件不更改的事，神決不能說謊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，好叫我們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1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1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逃往避難所、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持定擺在我們前頭指望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的人可以大得勉勵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進入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至聖所，與神親密的相交</a:t>
            </a:r>
            <a:r>
              <a:rPr lang="ko-KR" altLang="en-US" sz="3000" dirty="0">
                <a:solidFill>
                  <a:schemeClr val="bg1"/>
                </a:solidFill>
              </a:rPr>
              <a:t> </a:t>
            </a:r>
            <a:r>
              <a:rPr lang="en-US" sz="3000" b="1" dirty="0">
                <a:solidFill>
                  <a:srgbClr val="FFFF00"/>
                </a:solidFill>
              </a:rPr>
              <a:t>(v. </a:t>
            </a:r>
            <a:r>
              <a:rPr lang="en-US" sz="3000" b="1" dirty="0" smtClean="0">
                <a:solidFill>
                  <a:srgbClr val="FFFF00"/>
                </a:solidFill>
              </a:rPr>
              <a:t>1</a:t>
            </a:r>
            <a:r>
              <a:rPr lang="en-US" altLang="zh-CN" sz="3000" b="1" dirty="0" smtClean="0">
                <a:solidFill>
                  <a:srgbClr val="FFFF00"/>
                </a:solidFill>
              </a:rPr>
              <a:t>9</a:t>
            </a:r>
            <a:r>
              <a:rPr lang="en-US" sz="3000" b="1" dirty="0" smtClean="0">
                <a:solidFill>
                  <a:srgbClr val="FFFF00"/>
                </a:solidFill>
              </a:rPr>
              <a:t>)</a:t>
            </a:r>
            <a:endParaRPr lang="en-US" sz="3000" b="1" dirty="0">
              <a:solidFill>
                <a:srgbClr val="FFFF00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Entering </a:t>
            </a:r>
            <a:r>
              <a:rPr lang="en-US" sz="2700" dirty="0">
                <a:solidFill>
                  <a:schemeClr val="bg1"/>
                </a:solidFill>
              </a:rPr>
              <a:t>the Holy of Holies – close fellowship with </a:t>
            </a:r>
            <a:r>
              <a:rPr lang="en-US" sz="2700" dirty="0" smtClean="0">
                <a:solidFill>
                  <a:schemeClr val="bg1"/>
                </a:solidFill>
              </a:rPr>
              <a:t>God </a:t>
            </a:r>
          </a:p>
          <a:p>
            <a:r>
              <a:rPr lang="en-US" altLang="ko-KR" sz="2800" b="1" dirty="0" smtClean="0">
                <a:solidFill>
                  <a:srgbClr val="FF0000"/>
                </a:solidFill>
              </a:rPr>
              <a:t>    -</a:t>
            </a:r>
            <a:r>
              <a:rPr lang="en-US" altLang="ko-KR" sz="2800" b="1" dirty="0">
                <a:solidFill>
                  <a:srgbClr val="FF0000"/>
                </a:solidFill>
              </a:rPr>
              <a:t>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:1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9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們有這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，如同靈魂的錨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，又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堅固又牢靠，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且通入幔內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	</a:t>
            </a:r>
            <a:r>
              <a:rPr lang="en-US" sz="2800" dirty="0" err="1" smtClean="0">
                <a:solidFill>
                  <a:srgbClr val="FFFF00"/>
                </a:solidFill>
              </a:rPr>
              <a:t>Heb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7:19  </a:t>
            </a:r>
            <a:r>
              <a:rPr lang="zh-TW" altLang="en-US" sz="2800" dirty="0">
                <a:solidFill>
                  <a:schemeClr val="bg1"/>
                </a:solidFill>
              </a:rPr>
              <a:t>（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律法原來一無所成</a:t>
            </a:r>
            <a:r>
              <a:rPr lang="zh-TW" altLang="en-US" sz="2800" dirty="0">
                <a:solidFill>
                  <a:schemeClr val="bg1"/>
                </a:solidFill>
              </a:rPr>
              <a:t>）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就引進了更美的指望；靠這指望，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我們便可以進到神面前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//   </a:t>
            </a:r>
            <a:r>
              <a:rPr lang="en-US" sz="2800" dirty="0" err="1" smtClean="0">
                <a:solidFill>
                  <a:srgbClr val="FFFF00"/>
                </a:solidFill>
              </a:rPr>
              <a:t>Heb</a:t>
            </a:r>
            <a:r>
              <a:rPr lang="en-US" sz="2800" dirty="0" smtClean="0">
                <a:solidFill>
                  <a:srgbClr val="FFFF00"/>
                </a:solidFill>
              </a:rPr>
              <a:t> 10:19-23</a:t>
            </a:r>
            <a:r>
              <a:rPr lang="en-US" sz="2800" dirty="0" smtClean="0">
                <a:solidFill>
                  <a:schemeClr val="bg1"/>
                </a:solidFill>
              </a:rPr>
              <a:t>.  19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弟兄們，我們既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因耶穌的血得以坦然進入至聖所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10:20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是藉著他給我們開了一條又新又活的路，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從幔子經過，這幔子就是他的身體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……… 10:22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並我們心中天良的虧欠已經灑去，身體用清水洗淨了，就當存著誠心和充足的信心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來到神面前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10:23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也要堅守我們所承認的指望，不至搖動，因為那應許我們的是信實的。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2400" b="1" dirty="0" smtClean="0">
                <a:solidFill>
                  <a:srgbClr val="FFFF00"/>
                </a:solidFill>
              </a:rPr>
              <a:t>	2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亞伯拉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例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 </a:t>
            </a:r>
            <a:r>
              <a:rPr lang="en-US" altLang="zh-CN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(v. 15</a:t>
            </a:r>
            <a:r>
              <a:rPr lang="en-US" sz="2400" b="1" dirty="0" smtClean="0">
                <a:solidFill>
                  <a:srgbClr val="FFFF00"/>
                </a:solidFill>
              </a:rPr>
              <a:t>)	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3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們的先鋒耶穌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的例子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(v. 2</a:t>
            </a:r>
            <a:r>
              <a:rPr lang="en-US" altLang="zh-CN" sz="2400" b="1" dirty="0">
                <a:solidFill>
                  <a:srgbClr val="FFFF00"/>
                </a:solidFill>
              </a:rPr>
              <a:t>0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5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890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要抓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緊那擺在我們面前的盼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</a:t>
            </a:r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-</a:t>
            </a:r>
            <a:r>
              <a:rPr lang="en-US" altLang="ko-KR" sz="2600" b="1" dirty="0" err="1" smtClean="0">
                <a:solidFill>
                  <a:srgbClr val="FF0000"/>
                </a:solidFill>
              </a:rPr>
              <a:t>Heb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6</a:t>
            </a:r>
            <a:r>
              <a:rPr lang="en-US" sz="2600" b="1" dirty="0">
                <a:solidFill>
                  <a:srgbClr val="FF0000"/>
                </a:solidFill>
              </a:rPr>
              <a:t>:1</a:t>
            </a:r>
            <a:r>
              <a:rPr lang="en-US" altLang="zh-CN" sz="2600" b="1" dirty="0">
                <a:solidFill>
                  <a:srgbClr val="FF0000"/>
                </a:solidFill>
              </a:rPr>
              <a:t>8</a:t>
            </a:r>
            <a:r>
              <a:rPr lang="en-US" sz="2600" dirty="0">
                <a:solidFill>
                  <a:schemeClr val="bg1"/>
                </a:solidFill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藉這兩件不更改的事，神決不能說謊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，好叫我們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1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1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逃往避難所、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持定擺在我們前頭指望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的人可以大得勉勵。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24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進入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至聖所，與神親密的相交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(v. </a:t>
            </a:r>
            <a:r>
              <a:rPr lang="en-US" sz="2400" b="1" dirty="0" smtClean="0">
                <a:solidFill>
                  <a:srgbClr val="FFFF00"/>
                </a:solidFill>
              </a:rPr>
              <a:t>1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9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</a:p>
          <a:p>
            <a:endParaRPr lang="en-US" sz="900" b="1" dirty="0" smtClean="0">
              <a:solidFill>
                <a:srgbClr val="FFFF00"/>
              </a:solidFill>
            </a:endParaRPr>
          </a:p>
          <a:p>
            <a:endParaRPr lang="en-US" sz="900" b="1" dirty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亞伯拉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例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(</a:t>
            </a:r>
            <a:r>
              <a:rPr lang="en-US" sz="3000" b="1" dirty="0">
                <a:solidFill>
                  <a:srgbClr val="FFFF00"/>
                </a:solidFill>
              </a:rPr>
              <a:t>v. 15)</a:t>
            </a:r>
          </a:p>
          <a:p>
            <a:r>
              <a:rPr lang="en-US" altLang="ko-KR" sz="2800" b="1" dirty="0">
                <a:solidFill>
                  <a:srgbClr val="FF0000"/>
                </a:solidFill>
              </a:rPr>
              <a:t>  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 -</a:t>
            </a:r>
            <a:r>
              <a:rPr lang="en-US" altLang="ko-KR" sz="2800" b="1" dirty="0">
                <a:solidFill>
                  <a:srgbClr val="FF0000"/>
                </a:solidFill>
              </a:rPr>
              <a:t>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</a:rPr>
              <a:t>6</a:t>
            </a:r>
            <a:r>
              <a:rPr lang="en-US" sz="2800" b="1" dirty="0">
                <a:solidFill>
                  <a:srgbClr val="FF0000"/>
                </a:solidFill>
              </a:rPr>
              <a:t>:1</a:t>
            </a:r>
            <a:r>
              <a:rPr lang="en-US" altLang="zh-CN" sz="2800" b="1" dirty="0">
                <a:solidFill>
                  <a:srgbClr val="FF0000"/>
                </a:solidFill>
              </a:rPr>
              <a:t>5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這樣，亞伯拉罕既恆久忍耐，就得了所應許的。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500" b="1" dirty="0" smtClean="0">
                <a:solidFill>
                  <a:schemeClr val="bg1"/>
                </a:solidFill>
                <a:latin typeface="+mj-lt"/>
              </a:rPr>
              <a:t>	*</a:t>
            </a:r>
            <a:r>
              <a:rPr lang="en-US" altLang="zh-TW" sz="2500" b="1" dirty="0" smtClean="0">
                <a:solidFill>
                  <a:srgbClr val="FF0000"/>
                </a:solidFill>
                <a:latin typeface="+mj-lt"/>
              </a:rPr>
              <a:t>Romans </a:t>
            </a:r>
            <a:r>
              <a:rPr lang="en-US" altLang="zh-TW" sz="2500" b="1" dirty="0">
                <a:solidFill>
                  <a:srgbClr val="FF0000"/>
                </a:solidFill>
                <a:latin typeface="+mj-lt"/>
              </a:rPr>
              <a:t>4:18</a:t>
            </a:r>
            <a:r>
              <a:rPr lang="zh-TW" altLang="en-US" sz="2500" dirty="0">
                <a:solidFill>
                  <a:srgbClr val="FF0000"/>
                </a:solidFill>
                <a:latin typeface="+mj-lt"/>
              </a:rPr>
              <a:t> </a:t>
            </a:r>
            <a:r>
              <a:rPr lang="zh-TW" altLang="en-US" sz="25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他</a:t>
            </a:r>
            <a:r>
              <a:rPr lang="zh-TW" alt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在無可指望的時候、因信仍有指望、就得以作多國的父</a:t>
            </a:r>
            <a:r>
              <a:rPr lang="zh-TW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、</a:t>
            </a:r>
            <a:endParaRPr lang="en-US" altLang="zh-TW" sz="2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                            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正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如先前所說、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你的後裔將要如此。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-</a:t>
            </a:r>
            <a:r>
              <a:rPr lang="en-US" sz="2800" dirty="0" err="1" smtClean="0">
                <a:solidFill>
                  <a:srgbClr val="FF0000"/>
                </a:solidFill>
              </a:rPr>
              <a:t>Heb</a:t>
            </a:r>
            <a:r>
              <a:rPr lang="en-US" sz="2800" dirty="0" smtClean="0">
                <a:solidFill>
                  <a:srgbClr val="FF0000"/>
                </a:solidFill>
              </a:rPr>
              <a:t> 7:6</a:t>
            </a:r>
            <a:r>
              <a:rPr lang="en-US" sz="2800" dirty="0" smtClean="0">
                <a:solidFill>
                  <a:srgbClr val="FFFF00"/>
                </a:solidFill>
              </a:rPr>
              <a:t>.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獨有麥基洗德，不與他們同譜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倒收納亞伯拉罕的十分之一，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為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那蒙應許的亞伯拉罕祝福</a:t>
            </a:r>
            <a:r>
              <a:rPr lang="zh-TW" alt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30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2500" dirty="0">
              <a:solidFill>
                <a:schemeClr val="bg1"/>
              </a:solidFill>
            </a:endParaRPr>
          </a:p>
          <a:p>
            <a:pPr lvl="0"/>
            <a:r>
              <a:rPr lang="en-US" altLang="zh-CN" sz="2400" b="1" dirty="0" smtClean="0">
                <a:solidFill>
                  <a:srgbClr val="FFFF00"/>
                </a:solidFill>
              </a:rPr>
              <a:t>3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們的先鋒耶穌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的例子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(v. 2</a:t>
            </a:r>
            <a:r>
              <a:rPr lang="en-US" altLang="zh-CN" sz="2400" b="1" dirty="0">
                <a:solidFill>
                  <a:srgbClr val="FFFF00"/>
                </a:solidFill>
              </a:rPr>
              <a:t>0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271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9044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要抓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緊那擺在我們面前的盼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</a:t>
            </a:r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-</a:t>
            </a:r>
            <a:r>
              <a:rPr lang="en-US" altLang="ko-KR" sz="2600" b="1" dirty="0" err="1" smtClean="0">
                <a:solidFill>
                  <a:srgbClr val="FF0000"/>
                </a:solidFill>
              </a:rPr>
              <a:t>Heb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6</a:t>
            </a:r>
            <a:r>
              <a:rPr lang="en-US" sz="2600" b="1" dirty="0">
                <a:solidFill>
                  <a:srgbClr val="FF0000"/>
                </a:solidFill>
              </a:rPr>
              <a:t>:1</a:t>
            </a:r>
            <a:r>
              <a:rPr lang="en-US" altLang="zh-CN" sz="2600" b="1" dirty="0">
                <a:solidFill>
                  <a:srgbClr val="FF0000"/>
                </a:solidFill>
              </a:rPr>
              <a:t>8</a:t>
            </a:r>
            <a:r>
              <a:rPr lang="en-US" sz="2600" dirty="0">
                <a:solidFill>
                  <a:schemeClr val="bg1"/>
                </a:solidFill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藉這兩件不更改的事，神決不能說謊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，好叫我們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1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1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逃往避難所、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持定擺在我們前頭指望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的人可以大得勉勵。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24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進入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至聖所，與神親密的相交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(v. </a:t>
            </a:r>
            <a:r>
              <a:rPr lang="en-US" sz="2400" b="1" dirty="0" smtClean="0">
                <a:solidFill>
                  <a:srgbClr val="FFFF00"/>
                </a:solidFill>
              </a:rPr>
              <a:t>1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9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altLang="zh-CN" sz="24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亞伯拉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例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 </a:t>
            </a:r>
            <a:r>
              <a:rPr lang="en-US" altLang="zh-CN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(v. 15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</a:p>
          <a:p>
            <a:endParaRPr lang="en-US" sz="1000" b="1" dirty="0">
              <a:solidFill>
                <a:srgbClr val="FFFF00"/>
              </a:solidFill>
            </a:endParaRPr>
          </a:p>
          <a:p>
            <a:pPr lvl="0"/>
            <a:r>
              <a:rPr lang="en-US" altLang="zh-CN" sz="3200" b="1" dirty="0" smtClean="0">
                <a:solidFill>
                  <a:srgbClr val="FFFF00"/>
                </a:solidFill>
              </a:rPr>
              <a:t>3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們的先鋒耶穌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的例子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(v. 2</a:t>
            </a:r>
            <a:r>
              <a:rPr lang="en-US" altLang="zh-CN" sz="3200" b="1" dirty="0">
                <a:solidFill>
                  <a:srgbClr val="FFFF00"/>
                </a:solidFill>
              </a:rPr>
              <a:t>0</a:t>
            </a:r>
            <a:r>
              <a:rPr lang="en-US" sz="32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altLang="ko-KR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   -</a:t>
            </a:r>
            <a:r>
              <a:rPr lang="en-US" altLang="ko-KR" sz="2800" b="1" dirty="0">
                <a:solidFill>
                  <a:srgbClr val="FF0000"/>
                </a:solidFill>
              </a:rPr>
              <a:t>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20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先鋒的耶穌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，既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照著麥基洗德的等次成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了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1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1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            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遠的大祭司，就為我們進入幔內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 err="1">
                <a:solidFill>
                  <a:srgbClr val="FF0000"/>
                </a:solidFill>
              </a:rPr>
              <a:t>Heb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5:10</a:t>
            </a:r>
            <a:r>
              <a:rPr lang="en-US" sz="2800" dirty="0" smtClean="0">
                <a:solidFill>
                  <a:schemeClr val="bg1"/>
                </a:solidFill>
              </a:rPr>
              <a:t>.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並蒙神照著麥基洗德的等次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稱他為大祭司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(Near to God)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en-US" sz="2800" dirty="0" err="1">
                <a:solidFill>
                  <a:srgbClr val="FF0000"/>
                </a:solidFill>
              </a:rPr>
              <a:t>Heb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8:6</a:t>
            </a:r>
            <a:r>
              <a:rPr lang="en-US" sz="2800" dirty="0" smtClean="0">
                <a:solidFill>
                  <a:schemeClr val="bg1"/>
                </a:solidFill>
              </a:rPr>
              <a:t>.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如今耶穌所得的職任是更美的，正如他作更美之約的中保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約原是憑更美之應許立的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800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9673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要抓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緊那擺在我們面前的盼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</a:t>
            </a:r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-</a:t>
            </a:r>
            <a:r>
              <a:rPr lang="en-US" altLang="ko-KR" sz="2600" b="1" dirty="0">
                <a:solidFill>
                  <a:srgbClr val="FF0000"/>
                </a:solidFill>
              </a:rPr>
              <a:t>Hebrews</a:t>
            </a:r>
            <a:r>
              <a:rPr lang="ko-KR" altLang="en-US" sz="2600" b="1" dirty="0">
                <a:solidFill>
                  <a:srgbClr val="FF0000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6</a:t>
            </a:r>
            <a:r>
              <a:rPr lang="en-US" sz="2600" b="1" dirty="0">
                <a:solidFill>
                  <a:srgbClr val="FF0000"/>
                </a:solidFill>
              </a:rPr>
              <a:t>:1</a:t>
            </a:r>
            <a:r>
              <a:rPr lang="en-US" altLang="zh-CN" sz="2600" b="1" dirty="0">
                <a:solidFill>
                  <a:srgbClr val="FF0000"/>
                </a:solidFill>
              </a:rPr>
              <a:t>8</a:t>
            </a:r>
            <a:r>
              <a:rPr lang="en-US" sz="2600" dirty="0">
                <a:solidFill>
                  <a:schemeClr val="bg1"/>
                </a:solidFill>
              </a:rPr>
              <a:t>.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藉這兩件不更改的事，神決不能說謊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，好叫我們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逃往避難所、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持定擺在我們前頭指望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的人可以大得勉勵。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進入</a:t>
            </a:r>
            <a:r>
              <a:rPr lang="zh-CN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至聖所，與神親密的相交</a:t>
            </a:r>
            <a:r>
              <a:rPr lang="ko-KR" altLang="en-US" sz="3000" dirty="0">
                <a:solidFill>
                  <a:schemeClr val="bg1"/>
                </a:solidFill>
              </a:rPr>
              <a:t> </a:t>
            </a:r>
            <a:r>
              <a:rPr lang="en-US" sz="3000" b="1" dirty="0">
                <a:solidFill>
                  <a:srgbClr val="FFFF00"/>
                </a:solidFill>
              </a:rPr>
              <a:t>(v. </a:t>
            </a:r>
            <a:r>
              <a:rPr lang="en-US" sz="3000" b="1" dirty="0" smtClean="0">
                <a:solidFill>
                  <a:srgbClr val="FFFF00"/>
                </a:solidFill>
              </a:rPr>
              <a:t>1</a:t>
            </a:r>
            <a:r>
              <a:rPr lang="en-US" altLang="zh-CN" sz="3000" b="1" dirty="0" smtClean="0">
                <a:solidFill>
                  <a:srgbClr val="FFFF00"/>
                </a:solidFill>
              </a:rPr>
              <a:t>9</a:t>
            </a:r>
            <a:r>
              <a:rPr lang="en-US" sz="3000" b="1" dirty="0" smtClean="0">
                <a:solidFill>
                  <a:srgbClr val="FFFF00"/>
                </a:solidFill>
              </a:rPr>
              <a:t>)</a:t>
            </a:r>
            <a:endParaRPr lang="en-US" sz="3000" b="1" dirty="0">
              <a:solidFill>
                <a:srgbClr val="FFFF00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Entering </a:t>
            </a:r>
            <a:r>
              <a:rPr lang="en-US" sz="2700" dirty="0">
                <a:solidFill>
                  <a:schemeClr val="bg1"/>
                </a:solidFill>
              </a:rPr>
              <a:t>the Holy of Holies – close fellowship with </a:t>
            </a:r>
            <a:r>
              <a:rPr lang="en-US" sz="2700" dirty="0" smtClean="0">
                <a:solidFill>
                  <a:schemeClr val="bg1"/>
                </a:solidFill>
              </a:rPr>
              <a:t>God </a:t>
            </a:r>
          </a:p>
          <a:p>
            <a:r>
              <a:rPr lang="en-US" altLang="ko-KR" sz="2800" b="1" dirty="0" smtClean="0">
                <a:solidFill>
                  <a:srgbClr val="FF0000"/>
                </a:solidFill>
              </a:rPr>
              <a:t>    -</a:t>
            </a:r>
            <a:r>
              <a:rPr lang="en-US" altLang="ko-KR" sz="2800" b="1" dirty="0">
                <a:solidFill>
                  <a:srgbClr val="FF0000"/>
                </a:solidFill>
              </a:rPr>
              <a:t>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:1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9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們有這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，如同靈魂的錨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，又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堅固又牢靠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且通入幔內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亞伯拉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CN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例</a:t>
            </a:r>
            <a:r>
              <a:rPr lang="zh-CN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 </a:t>
            </a:r>
            <a:r>
              <a:rPr lang="en-US" altLang="zh-CN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b="1" dirty="0">
                <a:solidFill>
                  <a:srgbClr val="FFFF00"/>
                </a:solidFill>
              </a:rPr>
              <a:t>(v. 15)</a:t>
            </a:r>
          </a:p>
          <a:p>
            <a:r>
              <a:rPr lang="en-US" altLang="ko-KR" sz="2800" b="1" dirty="0">
                <a:solidFill>
                  <a:srgbClr val="FF0000"/>
                </a:solidFill>
              </a:rPr>
              <a:t>  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 -</a:t>
            </a:r>
            <a:r>
              <a:rPr lang="en-US" altLang="ko-KR" sz="2800" b="1" dirty="0">
                <a:solidFill>
                  <a:srgbClr val="FF0000"/>
                </a:solidFill>
              </a:rPr>
              <a:t>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</a:rPr>
              <a:t>6</a:t>
            </a:r>
            <a:r>
              <a:rPr lang="en-US" sz="2800" b="1" dirty="0">
                <a:solidFill>
                  <a:srgbClr val="FF0000"/>
                </a:solidFill>
              </a:rPr>
              <a:t>:1</a:t>
            </a:r>
            <a:r>
              <a:rPr lang="en-US" altLang="zh-CN" sz="2800" b="1" dirty="0">
                <a:solidFill>
                  <a:srgbClr val="FF0000"/>
                </a:solidFill>
              </a:rPr>
              <a:t>5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這樣，亞伯拉罕既恆久忍耐，就得了所應許的。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500" b="1" dirty="0" smtClean="0">
                <a:solidFill>
                  <a:schemeClr val="bg1"/>
                </a:solidFill>
              </a:rPr>
              <a:t>	*Romans </a:t>
            </a:r>
            <a:r>
              <a:rPr lang="en-US" altLang="zh-TW" sz="2500" b="1" dirty="0">
                <a:solidFill>
                  <a:schemeClr val="bg1"/>
                </a:solidFill>
              </a:rPr>
              <a:t>4:18</a:t>
            </a:r>
            <a:r>
              <a:rPr lang="zh-TW" altLang="en-US" sz="2500" dirty="0">
                <a:solidFill>
                  <a:schemeClr val="bg1"/>
                </a:solidFill>
              </a:rPr>
              <a:t> 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他在無可指望的時候、因信仍有指望、就得以作多國的父</a:t>
            </a:r>
            <a:r>
              <a:rPr lang="zh-TW" altLang="en-US" sz="25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5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5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25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                                     </a:t>
            </a:r>
            <a:r>
              <a:rPr lang="en-US" altLang="zh-TW" sz="25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5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正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如先前所說、</a:t>
            </a:r>
            <a:r>
              <a:rPr lang="en-US" altLang="zh-TW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你的後裔將要如此。</a:t>
            </a:r>
            <a:r>
              <a:rPr lang="en-US" altLang="zh-TW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</a:p>
          <a:p>
            <a:pPr lvl="0"/>
            <a:r>
              <a:rPr lang="en-US" altLang="zh-CN" sz="3200" b="1" dirty="0" smtClean="0">
                <a:solidFill>
                  <a:srgbClr val="FFFF00"/>
                </a:solidFill>
              </a:rPr>
              <a:t>3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們的先鋒耶穌</a:t>
            </a:r>
            <a:r>
              <a:rPr lang="zh-CN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的例子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(v. 2</a:t>
            </a:r>
            <a:r>
              <a:rPr lang="en-US" altLang="zh-CN" sz="3200" b="1" dirty="0">
                <a:solidFill>
                  <a:srgbClr val="FFFF00"/>
                </a:solidFill>
              </a:rPr>
              <a:t>0</a:t>
            </a:r>
            <a:r>
              <a:rPr lang="en-US" sz="32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altLang="ko-KR" sz="2800" b="1" dirty="0">
                <a:solidFill>
                  <a:srgbClr val="FF0000"/>
                </a:solidFill>
              </a:rPr>
              <a:t> -Hebrews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</a:rPr>
              <a:t>6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r>
              <a:rPr lang="en-US" altLang="zh-CN" sz="2800" b="1" dirty="0">
                <a:solidFill>
                  <a:srgbClr val="FF0000"/>
                </a:solidFill>
              </a:rPr>
              <a:t>20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作先鋒的耶穌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，既照著麥基洗德的等次成了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永遠的大祭司，就為我們進入幔內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287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36" y="31044"/>
            <a:ext cx="12188824" cy="688393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關於盼望的幾個問題</a:t>
            </a:r>
            <a:endParaRPr lang="en-US" altLang="ko-KR" sz="40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</a:endParaRPr>
          </a:p>
          <a:p>
            <a:endParaRPr lang="en-US" altLang="ko-KR" sz="800" b="1" dirty="0" smtClean="0">
              <a:solidFill>
                <a:schemeClr val="bg1"/>
              </a:solidFill>
            </a:endParaRPr>
          </a:p>
          <a:p>
            <a:pPr marL="1058456" lvl="1" indent="-514350">
              <a:buAutoNum type="arabicParenR"/>
            </a:pP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你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有沒有盼望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?</a:t>
            </a:r>
          </a:p>
          <a:p>
            <a:pPr lvl="1"/>
            <a:endParaRPr lang="en-US" altLang="ko-KR" sz="1000" b="1" dirty="0" smtClean="0">
              <a:solidFill>
                <a:schemeClr val="bg1"/>
              </a:solidFill>
            </a:endParaRPr>
          </a:p>
          <a:p>
            <a:pPr lvl="1"/>
            <a:r>
              <a:rPr lang="en-US" altLang="zh-CN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2) 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你有什麽盼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望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?</a:t>
            </a:r>
          </a:p>
          <a:p>
            <a:pPr lvl="1"/>
            <a:endParaRPr lang="en-US" altLang="ko-KR" sz="1000" b="1" dirty="0">
              <a:solidFill>
                <a:schemeClr val="bg1"/>
              </a:solidFill>
            </a:endParaRPr>
          </a:p>
          <a:p>
            <a:pPr lvl="1"/>
            <a:r>
              <a:rPr lang="en-US" altLang="zh-CN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3) 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你的盼望有根據或根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基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嗎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?</a:t>
            </a:r>
          </a:p>
          <a:p>
            <a:pPr lvl="1"/>
            <a:endParaRPr lang="en-US" altLang="ko-KR" sz="1000" b="1" dirty="0" smtClean="0">
              <a:solidFill>
                <a:schemeClr val="bg1"/>
              </a:solidFill>
            </a:endParaRPr>
          </a:p>
          <a:p>
            <a:pPr lvl="1"/>
            <a:r>
              <a:rPr lang="en-US" altLang="zh-CN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4) 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你怎麼做才能實現你的盼望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?</a:t>
            </a: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r>
              <a:rPr lang="en-US" altLang="zh-TW" sz="3600" b="1" dirty="0">
                <a:solidFill>
                  <a:srgbClr val="FF0000"/>
                </a:solidFill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-</a:t>
            </a:r>
            <a:r>
              <a:rPr lang="zh-CN" altLang="en-US" sz="3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林前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</a:rPr>
              <a:t>13:13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  <a:r>
              <a:rPr lang="zh-TW" altLang="en-US" sz="3600" dirty="0">
                <a:solidFill>
                  <a:srgbClr val="FF0000"/>
                </a:solidFill>
              </a:rPr>
              <a:t> </a:t>
            </a:r>
            <a:r>
              <a:rPr lang="zh-TW" altLang="en-US" sz="3600" dirty="0" smtClean="0">
                <a:solidFill>
                  <a:srgbClr val="FF0000"/>
                </a:solidFill>
              </a:rPr>
              <a:t> 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今常存的有信、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有望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、有愛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    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三樣、其中最大的是愛。</a:t>
            </a:r>
            <a:endParaRPr lang="en-US" altLang="zh-TW" sz="3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 smtClean="0">
                <a:solidFill>
                  <a:schemeClr val="bg1"/>
                </a:solidFill>
                <a:ea typeface="DFKai-SB" pitchFamily="65" charset="-120"/>
              </a:rPr>
              <a:t>              </a:t>
            </a:r>
            <a:r>
              <a:rPr lang="en-US" altLang="zh-TW" sz="3200" dirty="0" smtClean="0">
                <a:solidFill>
                  <a:srgbClr val="FFFF00"/>
                </a:solidFill>
                <a:ea typeface="DFKai-SB" pitchFamily="65" charset="-120"/>
              </a:rPr>
              <a:t>*</a:t>
            </a:r>
            <a:r>
              <a:rPr lang="zh-CN" altLang="en-US" sz="32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一個正常的基督徒必須有盼望。</a:t>
            </a:r>
            <a:r>
              <a:rPr lang="zh-TW" altLang="en-US" sz="32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ko-KR" sz="3200" b="1" dirty="0">
              <a:solidFill>
                <a:srgbClr val="FFFF00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 smtClean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 smtClean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20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6595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       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你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有沒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有盼望</a:t>
            </a:r>
            <a:r>
              <a:rPr lang="en-US" altLang="zh-CN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en-US" altLang="zh-CN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？</a:t>
            </a:r>
            <a:endParaRPr lang="en-US" altLang="ko-KR" sz="36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 -Hebrews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6</a:t>
            </a:r>
            <a:r>
              <a:rPr lang="en-US" sz="2600" b="1" dirty="0">
                <a:solidFill>
                  <a:srgbClr val="FF0000"/>
                </a:solidFill>
              </a:rPr>
              <a:t>:11</a:t>
            </a:r>
            <a:r>
              <a:rPr lang="en-US" sz="2600" dirty="0">
                <a:solidFill>
                  <a:schemeClr val="bg1"/>
                </a:solidFill>
              </a:rPr>
              <a:t>. 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們願你們各人都顯出這樣的殷勤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你們有滿足的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，一直到底。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 -Hebrews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6</a:t>
            </a:r>
            <a:r>
              <a:rPr lang="en-US" sz="2600" b="1" dirty="0" smtClean="0">
                <a:solidFill>
                  <a:srgbClr val="FF0000"/>
                </a:solidFill>
              </a:rPr>
              <a:t>:18</a:t>
            </a:r>
            <a:r>
              <a:rPr lang="en-US" sz="2600" dirty="0" smtClean="0">
                <a:solidFill>
                  <a:schemeClr val="bg1"/>
                </a:solidFill>
              </a:rPr>
              <a:t>.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藉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這兩件不更改的事，神決不能說謊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好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叫我們這逃往避難所、持定擺在我們前頭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的人可以大得勉勵。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 -Heb. 6</a:t>
            </a:r>
            <a:r>
              <a:rPr lang="en-US" sz="2600" b="1" dirty="0" smtClean="0">
                <a:solidFill>
                  <a:srgbClr val="FF0000"/>
                </a:solidFill>
              </a:rPr>
              <a:t>:19</a:t>
            </a:r>
            <a:r>
              <a:rPr lang="en-US" sz="2600" dirty="0" smtClean="0">
                <a:solidFill>
                  <a:schemeClr val="bg1"/>
                </a:solidFill>
              </a:rPr>
              <a:t>.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們有這</a:t>
            </a:r>
            <a:r>
              <a:rPr lang="zh-TW" altLang="en-US" sz="3000" b="1" i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，如同靈魂的錨，又堅固又牢靠，且通入幔內。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en-US" sz="2600" dirty="0">
                <a:solidFill>
                  <a:schemeClr val="bg1"/>
                </a:solidFill>
              </a:rPr>
              <a:t>*The Greek noun </a:t>
            </a:r>
            <a:r>
              <a:rPr lang="el-GR" sz="2600" b="1" dirty="0">
                <a:solidFill>
                  <a:srgbClr val="FFFF00"/>
                </a:solidFill>
              </a:rPr>
              <a:t>ἐλπίς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en-US" sz="2600" i="1" dirty="0">
                <a:solidFill>
                  <a:schemeClr val="bg1"/>
                </a:solidFill>
              </a:rPr>
              <a:t>hope</a:t>
            </a:r>
            <a:r>
              <a:rPr lang="en-US" sz="2600" dirty="0">
                <a:solidFill>
                  <a:schemeClr val="bg1"/>
                </a:solidFill>
              </a:rPr>
              <a:t>) occurs </a:t>
            </a:r>
            <a:r>
              <a:rPr lang="en-US" sz="2600" dirty="0">
                <a:solidFill>
                  <a:srgbClr val="FFFF00"/>
                </a:solidFill>
              </a:rPr>
              <a:t>53 times </a:t>
            </a:r>
            <a:r>
              <a:rPr lang="en-US" sz="2600" dirty="0">
                <a:solidFill>
                  <a:schemeClr val="bg1"/>
                </a:solidFill>
              </a:rPr>
              <a:t>in the NT (</a:t>
            </a:r>
            <a:r>
              <a:rPr lang="en-US" sz="2600" b="1" dirty="0">
                <a:solidFill>
                  <a:srgbClr val="FFFF00"/>
                </a:solidFill>
              </a:rPr>
              <a:t>Romans </a:t>
            </a:r>
            <a:r>
              <a:rPr lang="en-US" sz="2600" dirty="0">
                <a:solidFill>
                  <a:schemeClr val="bg1"/>
                </a:solidFill>
              </a:rPr>
              <a:t>13 times, </a:t>
            </a:r>
            <a:r>
              <a:rPr lang="en-US" sz="2600" b="1" dirty="0">
                <a:solidFill>
                  <a:srgbClr val="FFFF00"/>
                </a:solidFill>
              </a:rPr>
              <a:t>Acts </a:t>
            </a:r>
            <a:r>
              <a:rPr lang="en-US" sz="2600" dirty="0">
                <a:solidFill>
                  <a:schemeClr val="bg1"/>
                </a:solidFill>
              </a:rPr>
              <a:t>8 times, </a:t>
            </a:r>
            <a:r>
              <a:rPr lang="en-US" sz="2600" b="1" dirty="0">
                <a:solidFill>
                  <a:srgbClr val="FFFF00"/>
                </a:solidFill>
              </a:rPr>
              <a:t>Hebrews </a:t>
            </a:r>
            <a:r>
              <a:rPr lang="en-US" sz="2600" dirty="0">
                <a:solidFill>
                  <a:schemeClr val="bg1"/>
                </a:solidFill>
              </a:rPr>
              <a:t>5 times ……..). Its cognate verb </a:t>
            </a:r>
            <a:r>
              <a:rPr lang="el-GR" sz="2600" b="1" dirty="0">
                <a:solidFill>
                  <a:srgbClr val="FFFF00"/>
                </a:solidFill>
              </a:rPr>
              <a:t>ἐλπίζω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en-US" sz="2600" i="1" dirty="0">
                <a:solidFill>
                  <a:schemeClr val="bg1"/>
                </a:solidFill>
              </a:rPr>
              <a:t>to hope</a:t>
            </a:r>
            <a:r>
              <a:rPr lang="en-US" sz="2600" dirty="0">
                <a:solidFill>
                  <a:schemeClr val="bg1"/>
                </a:solidFill>
              </a:rPr>
              <a:t>) occurs </a:t>
            </a:r>
            <a:r>
              <a:rPr lang="en-US" sz="2600" dirty="0">
                <a:solidFill>
                  <a:srgbClr val="FFFF00"/>
                </a:solidFill>
              </a:rPr>
              <a:t>31 times </a:t>
            </a:r>
            <a:r>
              <a:rPr lang="en-US" sz="2600" dirty="0">
                <a:solidFill>
                  <a:schemeClr val="bg1"/>
                </a:solidFill>
              </a:rPr>
              <a:t>in the NT (</a:t>
            </a:r>
            <a:r>
              <a:rPr lang="en-US" sz="2600" b="1" dirty="0">
                <a:solidFill>
                  <a:srgbClr val="FFFF00"/>
                </a:solidFill>
              </a:rPr>
              <a:t>1&amp;2 Corinthians </a:t>
            </a:r>
            <a:r>
              <a:rPr lang="en-US" sz="2600" dirty="0">
                <a:solidFill>
                  <a:schemeClr val="bg1"/>
                </a:solidFill>
              </a:rPr>
              <a:t>8 times, </a:t>
            </a:r>
            <a:r>
              <a:rPr lang="en-US" sz="2600" b="1" dirty="0">
                <a:solidFill>
                  <a:srgbClr val="FFFF00"/>
                </a:solidFill>
              </a:rPr>
              <a:t>Romans </a:t>
            </a:r>
            <a:r>
              <a:rPr lang="en-US" sz="2600" dirty="0">
                <a:solidFill>
                  <a:schemeClr val="bg1"/>
                </a:solidFill>
              </a:rPr>
              <a:t>4 times, </a:t>
            </a:r>
            <a:r>
              <a:rPr lang="en-US" sz="2600" b="1" dirty="0">
                <a:solidFill>
                  <a:srgbClr val="FFFF00"/>
                </a:solidFill>
              </a:rPr>
              <a:t>1 Timothy </a:t>
            </a:r>
            <a:r>
              <a:rPr lang="en-US" sz="2600" dirty="0">
                <a:solidFill>
                  <a:schemeClr val="bg1"/>
                </a:solidFill>
              </a:rPr>
              <a:t>4 times ……..). </a:t>
            </a:r>
            <a:endParaRPr lang="en-US" altLang="ko-KR" sz="26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      </a:t>
            </a:r>
            <a:r>
              <a:rPr lang="en-US" sz="2800" b="1" dirty="0">
                <a:solidFill>
                  <a:srgbClr val="FF0000"/>
                </a:solidFill>
              </a:rPr>
              <a:t>-Proverbs 10:28</a:t>
            </a:r>
            <a:r>
              <a:rPr lang="en-US" sz="2800" dirty="0">
                <a:solidFill>
                  <a:schemeClr val="bg1"/>
                </a:solidFill>
              </a:rPr>
              <a:t>.  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義人的盼望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必得喜樂；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惡人的指望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必至滅沒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 smtClean="0">
                <a:solidFill>
                  <a:schemeClr val="bg1"/>
                </a:solidFill>
              </a:rPr>
              <a:t>      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-1 </a:t>
            </a:r>
            <a:r>
              <a:rPr lang="en-US" altLang="zh-TW" sz="2800" b="1" dirty="0">
                <a:solidFill>
                  <a:srgbClr val="FF0000"/>
                </a:solidFill>
              </a:rPr>
              <a:t>Corinthians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13:7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r>
              <a:rPr lang="zh-TW" altLang="en-US" sz="2800" dirty="0" smtClean="0">
                <a:solidFill>
                  <a:srgbClr val="FF0000"/>
                </a:solidFill>
              </a:rPr>
              <a:t>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凡事包容．凡事相信．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凡事盼望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．凡事忍耐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6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64" y="152400"/>
            <a:ext cx="5551348" cy="236988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盼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望，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我們性命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的錨</a:t>
            </a:r>
            <a:endParaRPr lang="en-US" altLang="zh-TW" sz="3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altLang="zh-TW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altLang="zh-TW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3200" b="1" dirty="0" smtClean="0">
                <a:solidFill>
                  <a:srgbClr val="FF0000"/>
                </a:solidFill>
              </a:rPr>
              <a:t>Hebrews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:19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altLang="zh-TW" sz="1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們有這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，如同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魂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l-GR" sz="2800" dirty="0">
                <a:solidFill>
                  <a:schemeClr val="bg1"/>
                </a:solidFill>
              </a:rPr>
              <a:t>τῆς </a:t>
            </a:r>
            <a:r>
              <a:rPr lang="el-GR" sz="2800" dirty="0" smtClean="0">
                <a:solidFill>
                  <a:schemeClr val="bg1"/>
                </a:solidFill>
              </a:rPr>
              <a:t>ψυχῆς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性命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錨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，又堅固又牢靠，且通入幔內。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200" dirty="0"/>
          </a:p>
        </p:txBody>
      </p:sp>
      <p:pic>
        <p:nvPicPr>
          <p:cNvPr id="6" name="Picture 8" descr="Monochrome nautical anchor with rope in vintage style. Click to the link to  find more nautical emblems and bad… | Rope tattoo, Anchor tattoos, Anchor  tattoo de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12" y="2758440"/>
            <a:ext cx="2622690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The Catacombs of Rome have an apologetic value | Ferrell's Travel B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212" y="2758440"/>
            <a:ext cx="4511040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hotos of the Early Christian Lifestyle – SYMBOLS - Saving Christianity  Podcast &amp; Blo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1" y="2322342"/>
            <a:ext cx="2668345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094412" y="756813"/>
            <a:ext cx="2910840" cy="181588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Anchor</a:t>
            </a:r>
            <a:r>
              <a:rPr lang="en-US" sz="2800" b="1" dirty="0">
                <a:solidFill>
                  <a:schemeClr val="bg1"/>
                </a:solidFill>
              </a:rPr>
              <a:t>, an Early Christian </a:t>
            </a:r>
            <a:r>
              <a:rPr lang="en-US" sz="2800" b="1" dirty="0" smtClean="0">
                <a:solidFill>
                  <a:schemeClr val="bg1"/>
                </a:solidFill>
              </a:rPr>
              <a:t>Symbol</a:t>
            </a:r>
          </a:p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錨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CN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早期的</a:t>
            </a:r>
            <a:endParaRPr lang="en-US" altLang="zh-CN" sz="28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基督教象徵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646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你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盼望的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根基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是什麼？</a:t>
            </a:r>
            <a:endParaRPr lang="en-US" altLang="ko-KR" sz="36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      -</a:t>
            </a:r>
            <a:r>
              <a:rPr lang="en-US" altLang="ko-KR" sz="2800" b="1" dirty="0">
                <a:solidFill>
                  <a:srgbClr val="FF0000"/>
                </a:solidFill>
              </a:rPr>
              <a:t>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:13-14</a:t>
            </a:r>
            <a:r>
              <a:rPr lang="en-US" sz="2800" dirty="0" smtClean="0">
                <a:solidFill>
                  <a:schemeClr val="bg1"/>
                </a:solidFill>
              </a:rPr>
              <a:t>.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初神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應許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亞伯拉罕的時候，因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沒有比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自己更大可以指著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起誓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的，就指著自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己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起誓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論福，我必賜大福給你；論子孫，我必叫你的子孫多起來。」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2800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sz="2800" b="1" dirty="0">
                <a:solidFill>
                  <a:srgbClr val="FF0000"/>
                </a:solidFill>
              </a:rPr>
              <a:t>-Hebrews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:16-17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都是指著比自己大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起誓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起誓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實據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了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結各樣的爭論。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照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樣，神願意為那承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應許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人格外顯明他的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旨意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更改的，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起誓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證。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9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	-</a:t>
            </a:r>
            <a:r>
              <a:rPr lang="zh-CN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不是： 我們的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周圍情況</a:t>
            </a:r>
            <a:r>
              <a:rPr lang="en-US" altLang="zh-CN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環境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	-</a:t>
            </a:r>
            <a:r>
              <a:rPr lang="zh-CN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乃是： 按照神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不更改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旨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意</a:t>
            </a:r>
            <a:r>
              <a:rPr lang="zh-CN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，祂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起誓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作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保證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應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許</a:t>
            </a:r>
            <a:endParaRPr lang="en-US" altLang="zh-TW" sz="27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	Psalm 71:5</a:t>
            </a:r>
            <a:r>
              <a:rPr lang="en-US" sz="2600" dirty="0" smtClean="0">
                <a:solidFill>
                  <a:schemeClr val="bg1"/>
                </a:solidFill>
              </a:rPr>
              <a:t>.  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主耶和華啊，你是我所盼望的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；從我年幼，你是我所倚靠的。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	</a:t>
            </a:r>
            <a:r>
              <a:rPr lang="en-US" sz="2600" b="1" dirty="0" smtClean="0">
                <a:solidFill>
                  <a:srgbClr val="FF0000"/>
                </a:solidFill>
              </a:rPr>
              <a:t>Psalm 119:49</a:t>
            </a:r>
            <a:r>
              <a:rPr lang="en-US" sz="2600" dirty="0" smtClean="0">
                <a:solidFill>
                  <a:schemeClr val="bg1"/>
                </a:solidFill>
              </a:rPr>
              <a:t>.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求你記念向你僕人所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應許的話，叫我有盼望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550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9673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我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們盼望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最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後目標</a:t>
            </a:r>
            <a:r>
              <a:rPr lang="en-US" altLang="zh-CN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進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入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至聖所</a:t>
            </a:r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600" b="1" dirty="0" smtClean="0">
                <a:solidFill>
                  <a:srgbClr val="FF0000"/>
                </a:solidFill>
              </a:rPr>
              <a:t>  -</a:t>
            </a:r>
            <a:r>
              <a:rPr lang="en-US" altLang="ko-KR" sz="2600" b="1" dirty="0" err="1" smtClean="0">
                <a:solidFill>
                  <a:srgbClr val="FF0000"/>
                </a:solidFill>
              </a:rPr>
              <a:t>Heb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6</a:t>
            </a:r>
            <a:r>
              <a:rPr lang="en-US" sz="2600" b="1" dirty="0">
                <a:solidFill>
                  <a:srgbClr val="FF0000"/>
                </a:solidFill>
              </a:rPr>
              <a:t>:1</a:t>
            </a:r>
            <a:r>
              <a:rPr lang="en-US" altLang="zh-CN" sz="2600" b="1" dirty="0">
                <a:solidFill>
                  <a:srgbClr val="FF0000"/>
                </a:solidFill>
              </a:rPr>
              <a:t>8</a:t>
            </a:r>
            <a:r>
              <a:rPr lang="en-US" sz="2600" dirty="0">
                <a:solidFill>
                  <a:schemeClr val="bg1"/>
                </a:solidFill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藉這兩件不更改的事，神決不能說謊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，好叫我們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1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1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逃往避難所、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持定擺在我們前頭指望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的人可以大得勉勵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000" b="1" dirty="0">
                <a:solidFill>
                  <a:srgbClr val="FFFF00"/>
                </a:solidFill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</a:rPr>
              <a:t>                   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進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入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至聖所，與神親密的相交</a:t>
            </a:r>
            <a:r>
              <a:rPr lang="ko-KR" altLang="en-US" sz="3000" dirty="0">
                <a:solidFill>
                  <a:schemeClr val="bg1"/>
                </a:solidFill>
              </a:rPr>
              <a:t> </a:t>
            </a:r>
            <a:r>
              <a:rPr lang="en-US" sz="3000" b="1" dirty="0">
                <a:solidFill>
                  <a:srgbClr val="FFFF00"/>
                </a:solidFill>
              </a:rPr>
              <a:t>(v. </a:t>
            </a:r>
            <a:r>
              <a:rPr lang="en-US" sz="3000" b="1" dirty="0" smtClean="0">
                <a:solidFill>
                  <a:srgbClr val="FFFF00"/>
                </a:solidFill>
              </a:rPr>
              <a:t>1</a:t>
            </a:r>
            <a:r>
              <a:rPr lang="en-US" altLang="zh-CN" sz="3000" b="1" dirty="0" smtClean="0">
                <a:solidFill>
                  <a:srgbClr val="FFFF00"/>
                </a:solidFill>
              </a:rPr>
              <a:t>9</a:t>
            </a:r>
            <a:r>
              <a:rPr lang="en-US" sz="3000" b="1" dirty="0" smtClean="0">
                <a:solidFill>
                  <a:srgbClr val="FFFF00"/>
                </a:solidFill>
              </a:rPr>
              <a:t>)</a:t>
            </a:r>
            <a:endParaRPr lang="en-US" sz="3000" b="1" dirty="0">
              <a:solidFill>
                <a:srgbClr val="FFFF00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Entering </a:t>
            </a:r>
            <a:r>
              <a:rPr lang="en-US" sz="2700" dirty="0">
                <a:solidFill>
                  <a:schemeClr val="bg1"/>
                </a:solidFill>
              </a:rPr>
              <a:t>the Holy of Holies – close fellowship with </a:t>
            </a:r>
            <a:r>
              <a:rPr lang="en-US" sz="2700" dirty="0" smtClean="0">
                <a:solidFill>
                  <a:schemeClr val="bg1"/>
                </a:solidFill>
              </a:rPr>
              <a:t>God </a:t>
            </a:r>
          </a:p>
          <a:p>
            <a:r>
              <a:rPr lang="en-US" altLang="ko-KR" sz="2800" b="1" dirty="0" smtClean="0">
                <a:solidFill>
                  <a:srgbClr val="FF0000"/>
                </a:solidFill>
              </a:rPr>
              <a:t>  -</a:t>
            </a:r>
            <a:r>
              <a:rPr lang="en-US" altLang="ko-KR" sz="2800" b="1" dirty="0">
                <a:solidFill>
                  <a:srgbClr val="FF0000"/>
                </a:solidFill>
              </a:rPr>
              <a:t>Hebrews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:1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9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們有這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，如同靈魂的錨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，又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堅固又牢靠，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且通入幔內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	</a:t>
            </a:r>
            <a:r>
              <a:rPr lang="en-US" sz="2800" dirty="0" err="1" smtClean="0">
                <a:solidFill>
                  <a:srgbClr val="FFFF00"/>
                </a:solidFill>
              </a:rPr>
              <a:t>Heb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7:19  </a:t>
            </a:r>
            <a:r>
              <a:rPr lang="zh-TW" altLang="en-US" sz="2800" dirty="0">
                <a:solidFill>
                  <a:schemeClr val="bg1"/>
                </a:solidFill>
              </a:rPr>
              <a:t>（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律法原來一無所成</a:t>
            </a:r>
            <a:r>
              <a:rPr lang="zh-TW" altLang="en-US" sz="2800" dirty="0">
                <a:solidFill>
                  <a:schemeClr val="bg1"/>
                </a:solidFill>
              </a:rPr>
              <a:t>）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就引進了更美的指望；靠這指望，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我們便可以進到神面前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//   </a:t>
            </a:r>
            <a:r>
              <a:rPr lang="en-US" sz="2800" dirty="0" err="1" smtClean="0">
                <a:solidFill>
                  <a:srgbClr val="FFFF00"/>
                </a:solidFill>
              </a:rPr>
              <a:t>Heb</a:t>
            </a:r>
            <a:r>
              <a:rPr lang="en-US" sz="2800" dirty="0" smtClean="0">
                <a:solidFill>
                  <a:srgbClr val="FFFF00"/>
                </a:solidFill>
              </a:rPr>
              <a:t> 10:19-23</a:t>
            </a:r>
            <a:r>
              <a:rPr lang="en-US" sz="2800" dirty="0" smtClean="0">
                <a:solidFill>
                  <a:schemeClr val="bg1"/>
                </a:solidFill>
              </a:rPr>
              <a:t>.  19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弟兄們，我們既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因耶穌的血得以坦然進入至聖所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10:20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是藉著他給我們開了一條又新又活的路，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從幔子經過，這幔子就是他的身體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……… 10:22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並我們心中天良的虧欠已經灑去，身體用清水洗淨了，就當存著誠心和充足的信心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來到神面前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10:23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也要堅守我們所承認的指望，不至搖動，因為那應許我們的是信實的。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95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275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solidFill>
                <a:schemeClr val="bg1"/>
              </a:solidFill>
              <a:latin typeface="+mn-ea"/>
            </a:endParaRPr>
          </a:p>
          <a:p>
            <a:endParaRPr lang="en-US" sz="800" b="1" baseline="30000" dirty="0" smtClean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起誓作保證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的應許的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內容</a:t>
            </a:r>
            <a:endParaRPr lang="en-US" altLang="zh-TW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900" b="1" dirty="0" smtClean="0">
              <a:solidFill>
                <a:schemeClr val="bg1"/>
              </a:solidFill>
            </a:endParaRPr>
          </a:p>
          <a:p>
            <a:r>
              <a:rPr lang="en-US" altLang="zh-CN" sz="28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28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進入安息</a:t>
            </a:r>
            <a:endParaRPr lang="en-US" sz="2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err="1" smtClean="0">
                <a:solidFill>
                  <a:srgbClr val="FF0000"/>
                </a:solidFill>
              </a:rPr>
              <a:t>Heb</a:t>
            </a:r>
            <a:r>
              <a:rPr lang="en-US" sz="2600" b="1" dirty="0" smtClean="0">
                <a:solidFill>
                  <a:srgbClr val="FF0000"/>
                </a:solidFill>
              </a:rPr>
              <a:t> 4:1</a:t>
            </a:r>
            <a:r>
              <a:rPr lang="en-US" sz="2600" b="1" dirty="0">
                <a:solidFill>
                  <a:schemeClr val="bg1"/>
                </a:solidFill>
              </a:rPr>
              <a:t>.</a:t>
            </a:r>
            <a:r>
              <a:rPr lang="en-US" sz="2600" dirty="0" smtClean="0">
                <a:solidFill>
                  <a:schemeClr val="bg1"/>
                </a:solidFill>
              </a:rPr>
              <a:t>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我們既蒙留下，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有進入他安息的應許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，就當畏懼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免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得我們（原文作你們）中間或有人似乎是趕不上了。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err="1" smtClean="0">
                <a:solidFill>
                  <a:srgbClr val="FF0000"/>
                </a:solidFill>
              </a:rPr>
              <a:t>Heb</a:t>
            </a:r>
            <a:r>
              <a:rPr lang="en-US" sz="2600" b="1" dirty="0" smtClean="0">
                <a:solidFill>
                  <a:srgbClr val="FF0000"/>
                </a:solidFill>
              </a:rPr>
              <a:t> 4:10</a:t>
            </a:r>
            <a:r>
              <a:rPr lang="en-US" sz="2600" b="1" dirty="0" smtClean="0">
                <a:solidFill>
                  <a:schemeClr val="bg1"/>
                </a:solidFill>
              </a:rPr>
              <a:t>.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那進入安息的，乃是歇了自己的工，正如神歇了他的工一樣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sz="2600" b="1" dirty="0" err="1" smtClean="0">
                <a:solidFill>
                  <a:srgbClr val="FF0000"/>
                </a:solidFill>
              </a:rPr>
              <a:t>Heb</a:t>
            </a:r>
            <a:r>
              <a:rPr lang="en-US" sz="2600" b="1" dirty="0" smtClean="0">
                <a:solidFill>
                  <a:srgbClr val="FF0000"/>
                </a:solidFill>
              </a:rPr>
              <a:t> 4:11</a:t>
            </a:r>
            <a:r>
              <a:rPr lang="en-US" sz="2600" b="1" dirty="0" smtClean="0">
                <a:solidFill>
                  <a:schemeClr val="bg1"/>
                </a:solidFill>
              </a:rPr>
              <a:t>.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我們務必竭力進入那安息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，免得有人學那不信從的樣子跌倒了。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2)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天上更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美的家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鄉  </a:t>
            </a:r>
            <a:r>
              <a:rPr lang="en-US" altLang="zh-TW" sz="2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(Heb. 11:16) 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神所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設計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建造的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城 </a:t>
            </a:r>
            <a:r>
              <a:rPr lang="en-US" altLang="zh-TW" sz="2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Heb. </a:t>
            </a:r>
            <a:r>
              <a:rPr lang="en-US" altLang="zh-TW" sz="2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11:10)</a:t>
            </a:r>
            <a:endParaRPr lang="en-US" sz="2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sz="2600" b="1" dirty="0" err="1" smtClean="0">
                <a:solidFill>
                  <a:srgbClr val="FF0000"/>
                </a:solidFill>
              </a:rPr>
              <a:t>Heb</a:t>
            </a:r>
            <a:r>
              <a:rPr lang="en-US" sz="2600" b="1" dirty="0" smtClean="0">
                <a:solidFill>
                  <a:srgbClr val="FF0000"/>
                </a:solidFill>
              </a:rPr>
              <a:t> 11:9-16</a:t>
            </a:r>
            <a:r>
              <a:rPr lang="en-US" sz="2600" b="1" dirty="0" smtClean="0">
                <a:solidFill>
                  <a:srgbClr val="FFFF00"/>
                </a:solidFill>
              </a:rPr>
              <a:t>. </a:t>
            </a:r>
            <a:r>
              <a:rPr lang="en-US" sz="2600" dirty="0" smtClean="0">
                <a:solidFill>
                  <a:schemeClr val="bg1"/>
                </a:solidFill>
              </a:rPr>
              <a:t>9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因著信，就在所應許之地作客，好像在異地居住帳棚，與那同蒙一個應許的以撒、雅各一樣。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10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因為他等候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那座有根基的城，就是神所經營所建造的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………. </a:t>
            </a:r>
            <a:r>
              <a:rPr lang="en-US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13 </a:t>
            </a:r>
            <a:r>
              <a:rPr lang="en-US" altLang="zh-CN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……….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卻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從遠處望見，且歡喜迎接，又承認自己在世上是客旅，是寄居的。</a:t>
            </a:r>
            <a:r>
              <a:rPr lang="en-US" sz="26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14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說這樣話的人是表明自己要找一個家鄉。</a:t>
            </a:r>
            <a:r>
              <a:rPr lang="en-US" sz="26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15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他們若想念所離開的家鄉，還有可以回去的機會。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16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他們卻羨慕一個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更美的家鄉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，就是在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天上的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。所以神被稱為他們的神，並不以為恥，因為他已經給他們預備了一座城</a:t>
            </a:r>
            <a:r>
              <a:rPr lang="zh-TW" altLang="en-US" sz="2600" dirty="0">
                <a:solidFill>
                  <a:schemeClr val="bg1"/>
                </a:solidFill>
              </a:rPr>
              <a:t>。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11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9249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神的應許帶來的盼望與聖徒的生命</a:t>
            </a:r>
            <a:endParaRPr lang="en-US" altLang="ko-KR" sz="36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確信  </a:t>
            </a:r>
            <a:r>
              <a:rPr lang="en-US" sz="3000" b="1" dirty="0" smtClean="0">
                <a:solidFill>
                  <a:srgbClr val="FFFF00"/>
                </a:solidFill>
              </a:rPr>
              <a:t>Full </a:t>
            </a:r>
            <a:r>
              <a:rPr lang="en-US" sz="3000" b="1" dirty="0">
                <a:solidFill>
                  <a:srgbClr val="FFFF00"/>
                </a:solidFill>
              </a:rPr>
              <a:t>assurance </a:t>
            </a:r>
            <a:r>
              <a:rPr lang="en-US" sz="3000" b="1" dirty="0" smtClean="0">
                <a:solidFill>
                  <a:srgbClr val="FFFF00"/>
                </a:solidFill>
              </a:rPr>
              <a:t> (</a:t>
            </a:r>
            <a:r>
              <a:rPr lang="en-US" sz="3000" b="1" dirty="0">
                <a:solidFill>
                  <a:srgbClr val="FFFF00"/>
                </a:solidFill>
              </a:rPr>
              <a:t>v. 11</a:t>
            </a:r>
            <a:r>
              <a:rPr lang="en-US" sz="3000" b="1" dirty="0" smtClean="0">
                <a:solidFill>
                  <a:srgbClr val="FFFF00"/>
                </a:solidFill>
              </a:rPr>
              <a:t>) </a:t>
            </a:r>
            <a:endParaRPr lang="el-GR" sz="3200" b="1" dirty="0">
              <a:solidFill>
                <a:schemeClr val="bg1"/>
              </a:solidFill>
            </a:endParaRPr>
          </a:p>
          <a:p>
            <a:pPr lvl="0"/>
            <a:r>
              <a:rPr lang="en-US" altLang="ko-KR" sz="2800" b="1" dirty="0" smtClean="0">
                <a:solidFill>
                  <a:srgbClr val="FF0000"/>
                </a:solidFill>
                <a:latin typeface="+mj-lt"/>
              </a:rPr>
              <a:t>      </a:t>
            </a:r>
            <a:r>
              <a:rPr lang="en-US" altLang="ko-KR" sz="2800" b="1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altLang="ko-KR" sz="2800" b="1" dirty="0" err="1" smtClean="0">
                <a:solidFill>
                  <a:srgbClr val="FF0000"/>
                </a:solidFill>
                <a:latin typeface="+mj-lt"/>
              </a:rPr>
              <a:t>Heb</a:t>
            </a:r>
            <a:r>
              <a:rPr lang="ko-KR" alt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  <a:latin typeface="+mj-lt"/>
              </a:rPr>
              <a:t>6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:1</a:t>
            </a:r>
            <a:r>
              <a:rPr lang="en-US" altLang="zh-CN" sz="28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.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我們願你們各人都顯出這樣的殷勤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lvl="0"/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使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滿足的指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l-GR" sz="2800" b="1" dirty="0">
                <a:solidFill>
                  <a:srgbClr val="FFFF00"/>
                </a:solidFill>
              </a:rPr>
              <a:t>πληροφορία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一直到底。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lvl="0"/>
            <a:endParaRPr lang="en-US" sz="800" b="1" dirty="0" smtClean="0">
              <a:solidFill>
                <a:srgbClr val="FFFF00"/>
              </a:solidFill>
            </a:endParaRPr>
          </a:p>
          <a:p>
            <a:pPr lvl="0"/>
            <a:endParaRPr lang="en-US" sz="800" b="1" dirty="0">
              <a:solidFill>
                <a:srgbClr val="FFFF00"/>
              </a:solidFill>
            </a:endParaRPr>
          </a:p>
          <a:p>
            <a:pPr lvl="0"/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實和忍耐，殷勤不可懶惰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 Faith </a:t>
            </a:r>
            <a:r>
              <a:rPr lang="en-US" sz="3000" b="1" dirty="0">
                <a:solidFill>
                  <a:srgbClr val="FFFF00"/>
                </a:solidFill>
              </a:rPr>
              <a:t>&amp; patience, no idleness </a:t>
            </a:r>
            <a:r>
              <a:rPr lang="en-US" sz="3000" b="1" dirty="0" smtClean="0">
                <a:solidFill>
                  <a:srgbClr val="FFFF00"/>
                </a:solidFill>
              </a:rPr>
              <a:t> (</a:t>
            </a:r>
            <a:r>
              <a:rPr lang="en-US" sz="3000" b="1" dirty="0">
                <a:solidFill>
                  <a:srgbClr val="FFFF00"/>
                </a:solidFill>
              </a:rPr>
              <a:t>v. 12, 15)</a:t>
            </a:r>
          </a:p>
          <a:p>
            <a:r>
              <a:rPr lang="en-US" altLang="ko-KR" sz="2800" b="1" dirty="0" smtClean="0">
                <a:solidFill>
                  <a:srgbClr val="FF0000"/>
                </a:solidFill>
              </a:rPr>
              <a:t>      -</a:t>
            </a:r>
            <a:r>
              <a:rPr lang="en-US" altLang="ko-KR" sz="2800" b="1" dirty="0" err="1" smtClean="0">
                <a:solidFill>
                  <a:srgbClr val="FF0000"/>
                </a:solidFill>
              </a:rPr>
              <a:t>Heb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12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不懈怠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，總要效法那些憑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信心和忍耐承受應許的人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ko-KR" sz="2800" b="1" dirty="0" smtClean="0">
                <a:solidFill>
                  <a:schemeClr val="bg1"/>
                </a:solidFill>
                <a:ea typeface="DFKai-SB" pitchFamily="65" charset="-120"/>
              </a:rPr>
              <a:t>     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-</a:t>
            </a:r>
            <a:r>
              <a:rPr lang="en-US" altLang="ko-KR" sz="2800" b="1" dirty="0" err="1" smtClean="0">
                <a:solidFill>
                  <a:srgbClr val="FF0000"/>
                </a:solidFill>
              </a:rPr>
              <a:t>Heb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:1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5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這樣，亞伯拉罕既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恆久忍耐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就得了所應許的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pPr lvl="0"/>
            <a:endParaRPr lang="en-US" altLang="zh-CN" sz="800" b="1" dirty="0" smtClean="0">
              <a:solidFill>
                <a:srgbClr val="FFFF00"/>
              </a:solidFill>
            </a:endParaRPr>
          </a:p>
          <a:p>
            <a:pPr lvl="0"/>
            <a:endParaRPr lang="en-US" altLang="zh-CN" sz="800" b="1" dirty="0" smtClean="0">
              <a:solidFill>
                <a:srgbClr val="FFFF00"/>
              </a:solidFill>
            </a:endParaRPr>
          </a:p>
          <a:p>
            <a:pPr lvl="0"/>
            <a:r>
              <a:rPr lang="en-US" altLang="zh-CN" sz="3000" b="1" dirty="0" smtClean="0">
                <a:solidFill>
                  <a:srgbClr val="FFFF00"/>
                </a:solidFill>
              </a:rPr>
              <a:t>3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得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很大的安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慰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  </a:t>
            </a:r>
            <a:r>
              <a:rPr lang="en-US" sz="3000" b="1" dirty="0" smtClean="0">
                <a:solidFill>
                  <a:srgbClr val="FFFF00"/>
                </a:solidFill>
              </a:rPr>
              <a:t>Getting </a:t>
            </a:r>
            <a:r>
              <a:rPr lang="en-US" sz="3000" b="1" dirty="0">
                <a:solidFill>
                  <a:srgbClr val="FFFF00"/>
                </a:solidFill>
              </a:rPr>
              <a:t>great comfort (v. 18)</a:t>
            </a:r>
          </a:p>
          <a:p>
            <a:r>
              <a:rPr lang="en-US" altLang="ko-KR" sz="2800" b="1" dirty="0" smtClean="0">
                <a:solidFill>
                  <a:srgbClr val="FF0000"/>
                </a:solidFill>
                <a:latin typeface="+mj-lt"/>
              </a:rPr>
              <a:t>      -</a:t>
            </a:r>
            <a:r>
              <a:rPr lang="en-US" altLang="ko-KR" sz="2800" b="1" dirty="0" err="1" smtClean="0">
                <a:solidFill>
                  <a:srgbClr val="FF0000"/>
                </a:solidFill>
                <a:latin typeface="+mj-lt"/>
              </a:rPr>
              <a:t>Heb</a:t>
            </a:r>
            <a:r>
              <a:rPr lang="ko-KR" alt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ko-KR" sz="2800" b="1" dirty="0" smtClean="0">
                <a:solidFill>
                  <a:srgbClr val="FF0000"/>
                </a:solidFill>
                <a:latin typeface="+mj-lt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:1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</a:rPr>
              <a:t>8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.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藉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這兩件不更改的事，神決不能說謊，好叫我們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這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逃往避難所、持定擺在我們前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頭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指望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人可以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大得勉勵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906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2238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baseline="30000" dirty="0" smtClean="0"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要抓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緊那擺在我們面前的盼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望</a:t>
            </a:r>
            <a:endParaRPr lang="en-US" altLang="ko-KR" sz="36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  <a:latin typeface="+mj-lt"/>
              </a:rPr>
              <a:t>1)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例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(</a:t>
            </a:r>
            <a:r>
              <a:rPr lang="en-US" sz="3000" b="1" dirty="0">
                <a:solidFill>
                  <a:srgbClr val="FFFF00"/>
                </a:solidFill>
              </a:rPr>
              <a:t>v. 15</a:t>
            </a:r>
            <a:r>
              <a:rPr lang="en-US" sz="3000" b="1" dirty="0" smtClean="0">
                <a:solidFill>
                  <a:srgbClr val="FFFF00"/>
                </a:solidFill>
              </a:rPr>
              <a:t>):  </a:t>
            </a:r>
            <a:r>
              <a:rPr lang="zh-TW" altLang="en-US" sz="30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樣，亞伯拉罕既恆久忍耐</a:t>
            </a:r>
            <a:r>
              <a:rPr lang="zh-TW" altLang="en-US" sz="30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             </a:t>
            </a:r>
            <a:r>
              <a:rPr lang="zh-TW" altLang="en-US" sz="30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得了所應許的。</a:t>
            </a:r>
            <a:r>
              <a:rPr lang="en-US" sz="3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0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 smtClean="0">
                <a:solidFill>
                  <a:schemeClr val="bg1"/>
                </a:solidFill>
                <a:latin typeface="+mj-lt"/>
              </a:rPr>
              <a:t>	*</a:t>
            </a:r>
            <a:r>
              <a:rPr lang="en-US" altLang="zh-TW" sz="2800" b="1" dirty="0" smtClean="0">
                <a:solidFill>
                  <a:srgbClr val="FF0000"/>
                </a:solidFill>
                <a:latin typeface="+mj-lt"/>
              </a:rPr>
              <a:t>Romans </a:t>
            </a:r>
            <a:r>
              <a:rPr lang="en-US" altLang="zh-TW" sz="2800" b="1" dirty="0">
                <a:solidFill>
                  <a:srgbClr val="FF0000"/>
                </a:solidFill>
                <a:latin typeface="+mj-lt"/>
              </a:rPr>
              <a:t>4:18</a:t>
            </a:r>
            <a:r>
              <a:rPr lang="zh-TW" altLang="en-US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他</a:t>
            </a:r>
            <a:r>
              <a:rPr lang="zh-TW" alt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在無可指望的時候、因信仍有指望</a:t>
            </a:r>
            <a:r>
              <a:rPr lang="zh-TW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、</a:t>
            </a:r>
            <a:endParaRPr lang="en-US" altLang="zh-TW" sz="2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就</a:t>
            </a:r>
            <a:r>
              <a:rPr lang="zh-TW" alt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得以作多國的父</a:t>
            </a:r>
            <a:r>
              <a:rPr lang="zh-TW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、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正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如先前所說、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你的後裔將要如此。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-</a:t>
            </a:r>
            <a:r>
              <a:rPr lang="en-US" sz="2800" dirty="0" err="1" smtClean="0">
                <a:solidFill>
                  <a:srgbClr val="FF0000"/>
                </a:solidFill>
              </a:rPr>
              <a:t>Heb</a:t>
            </a:r>
            <a:r>
              <a:rPr lang="en-US" sz="2800" dirty="0" smtClean="0">
                <a:solidFill>
                  <a:srgbClr val="FF0000"/>
                </a:solidFill>
              </a:rPr>
              <a:t> 7:6</a:t>
            </a:r>
            <a:r>
              <a:rPr lang="en-US" sz="2800" dirty="0" smtClean="0">
                <a:solidFill>
                  <a:srgbClr val="FFFF00"/>
                </a:solidFill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獨有麥基洗德，不與他們同譜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倒收納亞伯拉罕的十分之一，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那蒙應許的亞伯拉罕祝福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2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</a:endParaRPr>
          </a:p>
          <a:p>
            <a:pPr lvl="0"/>
            <a:r>
              <a:rPr lang="en-US" altLang="zh-CN" sz="3000" b="1" dirty="0" smtClean="0">
                <a:solidFill>
                  <a:srgbClr val="FFFF00"/>
                </a:solidFill>
                <a:latin typeface="+mj-lt"/>
              </a:rPr>
              <a:t>2)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們的先鋒耶穌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的例子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b="1" dirty="0">
                <a:solidFill>
                  <a:srgbClr val="FFFF00"/>
                </a:solidFill>
              </a:rPr>
              <a:t>(v. 2</a:t>
            </a:r>
            <a:r>
              <a:rPr lang="en-US" altLang="zh-CN" sz="3000" b="1" dirty="0">
                <a:solidFill>
                  <a:srgbClr val="FFFF00"/>
                </a:solidFill>
              </a:rPr>
              <a:t>0</a:t>
            </a:r>
            <a:r>
              <a:rPr lang="en-US" sz="3000" b="1" dirty="0" smtClean="0">
                <a:solidFill>
                  <a:srgbClr val="FFFF00"/>
                </a:solidFill>
              </a:rPr>
              <a:t>):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先鋒的耶穌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lvl="0"/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既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照著麥基洗德的等次成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了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遠的大祭司，就為我們進入幔內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   -Hebrews </a:t>
            </a:r>
            <a:r>
              <a:rPr lang="en-US" sz="2800" dirty="0">
                <a:solidFill>
                  <a:srgbClr val="FF0000"/>
                </a:solidFill>
              </a:rPr>
              <a:t>5:10</a:t>
            </a:r>
            <a:r>
              <a:rPr lang="en-US" sz="2800" dirty="0">
                <a:solidFill>
                  <a:schemeClr val="bg1"/>
                </a:solidFill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並蒙神照著麥基洗德的等次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稱他為大祭司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(Near to God)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-Hebrews </a:t>
            </a:r>
            <a:r>
              <a:rPr lang="en-US" sz="2800" dirty="0">
                <a:solidFill>
                  <a:srgbClr val="FF0000"/>
                </a:solidFill>
              </a:rPr>
              <a:t>8:6</a:t>
            </a:r>
            <a:r>
              <a:rPr lang="en-US" sz="2800" dirty="0">
                <a:solidFill>
                  <a:schemeClr val="bg1"/>
                </a:solidFill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如今耶穌所得的職任是更美的，正如他作更美之約的中保；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約原是憑更美之應許立的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287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6855</TotalTime>
  <Words>1976</Words>
  <Application>Microsoft Office PowerPoint</Application>
  <PresentationFormat>Custom</PresentationFormat>
  <Paragraphs>263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618</cp:revision>
  <dcterms:created xsi:type="dcterms:W3CDTF">2020-03-18T13:47:21Z</dcterms:created>
  <dcterms:modified xsi:type="dcterms:W3CDTF">2021-02-15T22:43:24Z</dcterms:modified>
</cp:coreProperties>
</file>