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656" r:id="rId2"/>
    <p:sldId id="657" r:id="rId3"/>
    <p:sldId id="621" r:id="rId4"/>
    <p:sldId id="642" r:id="rId5"/>
    <p:sldId id="643" r:id="rId6"/>
    <p:sldId id="645" r:id="rId7"/>
    <p:sldId id="646" r:id="rId8"/>
    <p:sldId id="647" r:id="rId9"/>
    <p:sldId id="648" r:id="rId10"/>
    <p:sldId id="649" r:id="rId11"/>
    <p:sldId id="650" r:id="rId12"/>
    <p:sldId id="651" r:id="rId13"/>
    <p:sldId id="652" r:id="rId14"/>
    <p:sldId id="653" r:id="rId15"/>
    <p:sldId id="655" r:id="rId16"/>
    <p:sldId id="619" r:id="rId17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43" autoAdjust="0"/>
  </p:normalViewPr>
  <p:slideViewPr>
    <p:cSldViewPr>
      <p:cViewPr varScale="1">
        <p:scale>
          <a:sx n="72" d="100"/>
          <a:sy n="72" d="100"/>
        </p:scale>
        <p:origin x="804" y="5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701730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600" b="1" dirty="0">
              <a:solidFill>
                <a:srgbClr val="FFFF00"/>
              </a:solidFill>
            </a:endParaRPr>
          </a:p>
          <a:p>
            <a:endParaRPr lang="en-US" sz="1600" b="1" dirty="0">
              <a:solidFill>
                <a:srgbClr val="FFFF00"/>
              </a:solidFill>
            </a:endParaRPr>
          </a:p>
          <a:p>
            <a:endParaRPr lang="en-US" sz="1600" b="1" dirty="0">
              <a:solidFill>
                <a:srgbClr val="FFFF00"/>
              </a:solidFill>
            </a:endParaRPr>
          </a:p>
          <a:p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CN" altLang="en-US" sz="8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耶穌是唯一的道路</a:t>
            </a:r>
            <a:endParaRPr lang="en-US" altLang="zh-CN" sz="8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7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CN" altLang="en-US" sz="7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6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不是一個宗教</a:t>
            </a:r>
            <a:endParaRPr lang="en-US" sz="60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3200" b="1" dirty="0">
              <a:solidFill>
                <a:srgbClr val="FFFF00"/>
              </a:solidFill>
            </a:endParaRPr>
          </a:p>
          <a:p>
            <a:pPr algn="ctr"/>
            <a:r>
              <a:rPr lang="en-US" sz="6600" b="1" dirty="0">
                <a:solidFill>
                  <a:srgbClr val="FFFF00"/>
                </a:solidFill>
              </a:rPr>
              <a:t>Jesus the Only Way</a:t>
            </a:r>
            <a:r>
              <a:rPr lang="en-US" sz="6600" b="1" dirty="0">
                <a:solidFill>
                  <a:schemeClr val="bg1"/>
                </a:solidFill>
              </a:rPr>
              <a:t> </a:t>
            </a:r>
            <a:r>
              <a:rPr lang="en-US" sz="4800" b="1" dirty="0">
                <a:solidFill>
                  <a:schemeClr val="bg1"/>
                </a:solidFill>
              </a:rPr>
              <a:t>Not a Religion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       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0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5315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1000" b="1" baseline="30000" dirty="0">
              <a:latin typeface="+mn-ea"/>
            </a:endParaRPr>
          </a:p>
          <a:p>
            <a:endParaRPr lang="en-US" sz="1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</a:t>
            </a:r>
            <a:r>
              <a:rPr lang="en-US" altLang="ko-KR" sz="3200" b="1" dirty="0">
                <a:solidFill>
                  <a:srgbClr val="FFFF00"/>
                </a:solidFill>
                <a:latin typeface="+mn-ea"/>
              </a:rPr>
              <a:t>     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耶穌是 真正的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救世主</a:t>
            </a:r>
            <a:r>
              <a:rPr lang="ko-KR" altLang="en-US" sz="3600" b="1" dirty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en-US" altLang="ko-KR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世人的救主</a:t>
            </a:r>
            <a:r>
              <a:rPr lang="en-US" altLang="ko-KR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600" b="1" dirty="0">
                <a:solidFill>
                  <a:schemeClr val="bg1"/>
                </a:solidFill>
                <a:latin typeface="+mn-ea"/>
              </a:rPr>
              <a:t>     希臘文</a:t>
            </a:r>
            <a:r>
              <a:rPr lang="ko-KR" altLang="en-US" sz="2600" b="1" dirty="0">
                <a:solidFill>
                  <a:schemeClr val="bg1"/>
                </a:solidFill>
              </a:rPr>
              <a:t> </a:t>
            </a:r>
            <a:r>
              <a:rPr lang="el-GR" sz="2600" b="1" dirty="0">
                <a:solidFill>
                  <a:srgbClr val="FFFF00"/>
                </a:solidFill>
              </a:rPr>
              <a:t>σωτήρ</a:t>
            </a:r>
            <a:r>
              <a:rPr lang="en-US" sz="2600" b="1" dirty="0">
                <a:solidFill>
                  <a:schemeClr val="bg1"/>
                </a:solidFill>
              </a:rPr>
              <a:t> (</a:t>
            </a:r>
            <a:r>
              <a:rPr lang="zh-TW" altLang="en-US" sz="2800" b="1" dirty="0">
                <a:solidFill>
                  <a:srgbClr val="FFFF00"/>
                </a:solidFill>
              </a:rPr>
              <a:t>救主</a:t>
            </a:r>
            <a:r>
              <a:rPr lang="en-US" sz="2600" b="1" dirty="0">
                <a:solidFill>
                  <a:schemeClr val="bg1"/>
                </a:solidFill>
              </a:rPr>
              <a:t>): </a:t>
            </a:r>
            <a:r>
              <a:rPr lang="zh-TW" altLang="en-US" sz="2800" b="1" dirty="0">
                <a:solidFill>
                  <a:schemeClr val="bg1"/>
                </a:solidFill>
              </a:rPr>
              <a:t>新約中 </a:t>
            </a:r>
            <a:r>
              <a:rPr lang="en-US" altLang="ko-KR" sz="2600" b="1" dirty="0">
                <a:solidFill>
                  <a:schemeClr val="bg1"/>
                </a:solidFill>
              </a:rPr>
              <a:t>24</a:t>
            </a:r>
            <a:r>
              <a:rPr lang="zh-CN" altLang="en-US" sz="2800" dirty="0">
                <a:solidFill>
                  <a:schemeClr val="bg1"/>
                </a:solidFill>
              </a:rPr>
              <a:t>次</a:t>
            </a:r>
            <a:endParaRPr lang="en-US" sz="2600" b="1" dirty="0">
              <a:solidFill>
                <a:schemeClr val="bg1"/>
              </a:solidFill>
            </a:endParaRPr>
          </a:p>
          <a:p>
            <a:r>
              <a:rPr lang="en-US" altLang="ko-KR" sz="2600" b="1" dirty="0">
                <a:solidFill>
                  <a:schemeClr val="bg1"/>
                </a:solidFill>
              </a:rPr>
              <a:t>   1) 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en-US" altLang="ko-KR" sz="2600" b="1" dirty="0">
                <a:solidFill>
                  <a:schemeClr val="bg1"/>
                </a:solidFill>
              </a:rPr>
              <a:t> (</a:t>
            </a:r>
            <a:r>
              <a:rPr lang="en-US" altLang="ko-KR" sz="2600" b="1" dirty="0">
                <a:solidFill>
                  <a:srgbClr val="FFFF00"/>
                </a:solidFill>
              </a:rPr>
              <a:t>17</a:t>
            </a:r>
            <a:r>
              <a:rPr lang="zh-CN" altLang="en-US" sz="2800" dirty="0">
                <a:solidFill>
                  <a:schemeClr val="bg1"/>
                </a:solidFill>
              </a:rPr>
              <a:t>次</a:t>
            </a:r>
            <a:r>
              <a:rPr lang="en-US" altLang="ko-KR" sz="2600" b="1" dirty="0">
                <a:solidFill>
                  <a:schemeClr val="bg1"/>
                </a:solidFill>
              </a:rPr>
              <a:t>) </a:t>
            </a:r>
            <a:r>
              <a:rPr lang="nb-NO" sz="2600" dirty="0">
                <a:solidFill>
                  <a:schemeClr val="bg1"/>
                </a:solidFill>
              </a:rPr>
              <a:t>Luke 2:11; 4:42; </a:t>
            </a:r>
            <a:r>
              <a:rPr lang="en-US" sz="2600" dirty="0">
                <a:solidFill>
                  <a:schemeClr val="bg1"/>
                </a:solidFill>
              </a:rPr>
              <a:t>Acts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5:31; 13:23 ……….</a:t>
            </a:r>
          </a:p>
          <a:p>
            <a:r>
              <a:rPr lang="ko-KR" altLang="en-US" sz="2600" b="1" dirty="0">
                <a:solidFill>
                  <a:schemeClr val="bg1"/>
                </a:solidFill>
              </a:rPr>
              <a:t>   </a:t>
            </a:r>
            <a:r>
              <a:rPr lang="en-US" altLang="ko-KR" sz="2600" b="1" dirty="0">
                <a:solidFill>
                  <a:schemeClr val="bg1"/>
                </a:solidFill>
              </a:rPr>
              <a:t>2) 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ko-KR" altLang="en-US" sz="2600" b="1" dirty="0">
                <a:solidFill>
                  <a:schemeClr val="bg1"/>
                </a:solidFill>
              </a:rPr>
              <a:t> </a:t>
            </a:r>
            <a:r>
              <a:rPr lang="pt-BR" sz="2600" b="1" dirty="0">
                <a:solidFill>
                  <a:schemeClr val="bg1"/>
                </a:solidFill>
              </a:rPr>
              <a:t>(</a:t>
            </a:r>
            <a:r>
              <a:rPr lang="pt-BR" sz="2600" b="1" dirty="0">
                <a:solidFill>
                  <a:srgbClr val="FFFF00"/>
                </a:solidFill>
              </a:rPr>
              <a:t>7</a:t>
            </a:r>
            <a:r>
              <a:rPr lang="zh-CN" altLang="en-US" sz="2800" dirty="0">
                <a:solidFill>
                  <a:schemeClr val="bg1"/>
                </a:solidFill>
              </a:rPr>
              <a:t>次</a:t>
            </a:r>
            <a:r>
              <a:rPr lang="fr-FR" sz="2600" b="1" dirty="0">
                <a:solidFill>
                  <a:schemeClr val="bg1"/>
                </a:solidFill>
              </a:rPr>
              <a:t>) </a:t>
            </a:r>
            <a:r>
              <a:rPr lang="nb-NO" sz="2600" dirty="0">
                <a:solidFill>
                  <a:schemeClr val="bg1"/>
                </a:solidFill>
              </a:rPr>
              <a:t>Luke 1:47; </a:t>
            </a:r>
            <a:r>
              <a:rPr lang="en-US" sz="2600" dirty="0">
                <a:solidFill>
                  <a:schemeClr val="bg1"/>
                </a:solidFill>
              </a:rPr>
              <a:t>1 Timothy 1:1; 2:3; 4:10; </a:t>
            </a:r>
            <a:r>
              <a:rPr lang="fr-FR" sz="2600" dirty="0">
                <a:solidFill>
                  <a:schemeClr val="bg1"/>
                </a:solidFill>
              </a:rPr>
              <a:t>Titus 2:10; 3:4; </a:t>
            </a:r>
            <a:r>
              <a:rPr lang="pt-BR" sz="2600" dirty="0">
                <a:solidFill>
                  <a:schemeClr val="bg1"/>
                </a:solidFill>
              </a:rPr>
              <a:t>Jude 1:25</a:t>
            </a:r>
            <a:endParaRPr lang="pt-BR" sz="800" dirty="0">
              <a:solidFill>
                <a:schemeClr val="bg1"/>
              </a:solidFill>
            </a:endParaRPr>
          </a:p>
          <a:p>
            <a:endParaRPr lang="nb-NO" sz="800" b="1" dirty="0">
              <a:solidFill>
                <a:schemeClr val="bg1"/>
              </a:solidFill>
            </a:endParaRPr>
          </a:p>
          <a:p>
            <a:endParaRPr lang="nb-NO" sz="800" b="1" dirty="0">
              <a:solidFill>
                <a:schemeClr val="bg1"/>
              </a:solidFill>
            </a:endParaRPr>
          </a:p>
          <a:p>
            <a:r>
              <a:rPr lang="nb-NO" sz="2600" b="1" dirty="0">
                <a:solidFill>
                  <a:srgbClr val="FF0000"/>
                </a:solidFill>
              </a:rPr>
              <a:t>   -Luke </a:t>
            </a:r>
            <a:r>
              <a:rPr lang="en-US" altLang="ko-KR" sz="2600" b="1" dirty="0">
                <a:solidFill>
                  <a:srgbClr val="FF0000"/>
                </a:solidFill>
              </a:rPr>
              <a:t>2:11 </a:t>
            </a:r>
            <a:r>
              <a:rPr lang="zh-TW" altLang="en-US" sz="2600" dirty="0">
                <a:solidFill>
                  <a:schemeClr val="bg1"/>
                </a:solidFill>
              </a:rPr>
              <a:t>因今天在大衛的城裡、為你們生了</a:t>
            </a:r>
            <a:r>
              <a:rPr lang="zh-TW" altLang="en-US" sz="2600" b="1" dirty="0">
                <a:solidFill>
                  <a:srgbClr val="FFFF00"/>
                </a:solidFill>
              </a:rPr>
              <a:t>救主</a:t>
            </a:r>
            <a:r>
              <a:rPr lang="zh-TW" altLang="en-US" sz="2600" dirty="0">
                <a:solidFill>
                  <a:schemeClr val="bg1"/>
                </a:solidFill>
              </a:rPr>
              <a:t>、就是主基督。 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chemeClr val="bg1"/>
                </a:solidFill>
              </a:rPr>
              <a:t>   </a:t>
            </a:r>
            <a:r>
              <a:rPr lang="en-US" sz="2600" b="1" dirty="0">
                <a:solidFill>
                  <a:srgbClr val="FF0000"/>
                </a:solidFill>
              </a:rPr>
              <a:t>-John 4:42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便對婦人說、現在我們信、不是因為你的話、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                      </a:t>
            </a:r>
            <a:r>
              <a:rPr lang="zh-TW" altLang="en-US" sz="2600" dirty="0">
                <a:solidFill>
                  <a:schemeClr val="bg1"/>
                </a:solidFill>
              </a:rPr>
              <a:t>是我們親自聽見了、知道這真是</a:t>
            </a:r>
            <a:r>
              <a:rPr lang="zh-TW" altLang="en-US" sz="2600" b="1" dirty="0">
                <a:solidFill>
                  <a:srgbClr val="FFFF00"/>
                </a:solidFill>
              </a:rPr>
              <a:t>救世主</a:t>
            </a:r>
            <a:r>
              <a:rPr lang="zh-TW" altLang="en-US" sz="2600" dirty="0">
                <a:solidFill>
                  <a:schemeClr val="bg1"/>
                </a:solidFill>
              </a:rPr>
              <a:t>。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zh-TW" altLang="en-US" sz="2600" dirty="0">
                <a:solidFill>
                  <a:schemeClr val="bg1"/>
                </a:solidFill>
              </a:rPr>
              <a:t>   </a:t>
            </a:r>
            <a:r>
              <a:rPr lang="en-US" sz="2600" b="1" dirty="0">
                <a:solidFill>
                  <a:srgbClr val="FF0000"/>
                </a:solidFill>
              </a:rPr>
              <a:t>-Acts 5:31 </a:t>
            </a:r>
            <a:r>
              <a:rPr lang="zh-TW" altLang="en-US" sz="2600" dirty="0">
                <a:solidFill>
                  <a:schemeClr val="bg1"/>
                </a:solidFill>
              </a:rPr>
              <a:t>神且用右手將他高舉、叫他作君王、作</a:t>
            </a:r>
            <a:r>
              <a:rPr lang="zh-TW" altLang="en-US" sz="2600" b="1" dirty="0">
                <a:solidFill>
                  <a:srgbClr val="FFFF00"/>
                </a:solidFill>
              </a:rPr>
              <a:t>救主</a:t>
            </a:r>
            <a:r>
              <a:rPr lang="zh-TW" altLang="en-US" sz="2600" dirty="0">
                <a:solidFill>
                  <a:schemeClr val="bg1"/>
                </a:solidFill>
              </a:rPr>
              <a:t>、將悔改。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  -Acts 13:23  </a:t>
            </a:r>
            <a:r>
              <a:rPr lang="zh-TW" altLang="en-US" sz="2600" dirty="0">
                <a:solidFill>
                  <a:schemeClr val="bg1"/>
                </a:solidFill>
              </a:rPr>
              <a:t>從這人的後裔中、　神已經照著所應許的、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                        </a:t>
            </a:r>
            <a:r>
              <a:rPr lang="zh-TW" altLang="en-US" sz="2600" dirty="0">
                <a:solidFill>
                  <a:schemeClr val="bg1"/>
                </a:solidFill>
              </a:rPr>
              <a:t>為以色列人立了一位</a:t>
            </a:r>
            <a:r>
              <a:rPr lang="zh-TW" altLang="en-US" sz="2600" b="1" dirty="0">
                <a:solidFill>
                  <a:srgbClr val="FFFF00"/>
                </a:solidFill>
              </a:rPr>
              <a:t>救主</a:t>
            </a:r>
            <a:r>
              <a:rPr lang="zh-TW" altLang="en-US" sz="2600" dirty="0">
                <a:solidFill>
                  <a:schemeClr val="bg1"/>
                </a:solidFill>
              </a:rPr>
              <a:t>、就是耶穌。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  -Philippians 3:20  </a:t>
            </a:r>
            <a:r>
              <a:rPr lang="zh-TW" altLang="en-US" sz="2600" dirty="0">
                <a:solidFill>
                  <a:schemeClr val="bg1"/>
                </a:solidFill>
              </a:rPr>
              <a:t>我們卻是天上的國民．並且等候</a:t>
            </a:r>
            <a:r>
              <a:rPr lang="zh-TW" altLang="en-US" sz="2600" b="1" dirty="0">
                <a:solidFill>
                  <a:srgbClr val="FFFF00"/>
                </a:solidFill>
              </a:rPr>
              <a:t>救主</a:t>
            </a:r>
            <a:r>
              <a:rPr lang="zh-TW" altLang="en-US" sz="2600" dirty="0">
                <a:solidFill>
                  <a:schemeClr val="bg1"/>
                </a:solidFill>
              </a:rPr>
              <a:t>、</a:t>
            </a:r>
            <a:endParaRPr lang="en-US" altLang="zh-TW" sz="2600" dirty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                                   </a:t>
            </a:r>
            <a:r>
              <a:rPr lang="zh-TW" altLang="en-US" sz="2600" dirty="0">
                <a:solidFill>
                  <a:schemeClr val="bg1"/>
                </a:solidFill>
              </a:rPr>
              <a:t>就是主耶穌基督、從天上降臨。</a:t>
            </a:r>
            <a:endParaRPr lang="en-US" altLang="ko-KR" sz="26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  -1 John 4:14 </a:t>
            </a:r>
            <a:r>
              <a:rPr lang="zh-TW" altLang="en-US" sz="2600" dirty="0">
                <a:solidFill>
                  <a:schemeClr val="bg1"/>
                </a:solidFill>
              </a:rPr>
              <a:t>父差子作世人的</a:t>
            </a:r>
            <a:r>
              <a:rPr lang="zh-TW" altLang="en-US" sz="2600" b="1" dirty="0">
                <a:solidFill>
                  <a:srgbClr val="FFFF00"/>
                </a:solidFill>
              </a:rPr>
              <a:t>救主</a:t>
            </a:r>
            <a:r>
              <a:rPr lang="zh-TW" altLang="en-US" sz="2600" dirty="0">
                <a:solidFill>
                  <a:schemeClr val="bg1"/>
                </a:solidFill>
              </a:rPr>
              <a:t>、這是我們所看見且作見證的。 </a:t>
            </a:r>
            <a:endParaRPr lang="en-US" altLang="ko-KR" sz="26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r>
              <a:rPr lang="en-US" altLang="ko-KR" sz="800" b="1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370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275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900" b="1" baseline="30000" dirty="0">
              <a:latin typeface="+mn-ea"/>
            </a:endParaRPr>
          </a:p>
          <a:p>
            <a:endParaRPr lang="en-US" sz="900" b="1" baseline="30000" dirty="0">
              <a:latin typeface="+mn-ea"/>
            </a:endParaRPr>
          </a:p>
          <a:p>
            <a:r>
              <a:rPr lang="en-US" altLang="ko-KR" sz="3200" b="1" dirty="0">
                <a:solidFill>
                  <a:srgbClr val="FFFF00"/>
                </a:solidFill>
                <a:latin typeface="+mn-ea"/>
              </a:rPr>
              <a:t>         </a:t>
            </a:r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耶穌是奉耶和華名來的救主</a:t>
            </a:r>
            <a:endParaRPr lang="en-US" altLang="ko-KR" sz="11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FF0000"/>
                </a:solidFill>
              </a:rPr>
              <a:t>馬太</a:t>
            </a:r>
            <a:r>
              <a:rPr lang="en-US" sz="2800" b="1" dirty="0">
                <a:solidFill>
                  <a:srgbClr val="FF0000"/>
                </a:solidFill>
              </a:rPr>
              <a:t> 21:9 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前行後隨的眾人、喊著說、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和散那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於大衛的</a:t>
            </a:r>
            <a:endParaRPr lang="en-US" altLang="zh-TW" sz="31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子孫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奉主名來的</a:t>
            </a:r>
            <a:r>
              <a:rPr lang="zh-TW" altLang="en-US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、是應當稱頌的．高高在上</a:t>
            </a:r>
            <a:r>
              <a:rPr lang="zh-TW" altLang="en-US" sz="31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和散那</a:t>
            </a:r>
            <a:r>
              <a:rPr lang="en-US" altLang="ko-KR" sz="31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r>
              <a:rPr lang="en-US" sz="2500" b="1" dirty="0">
                <a:solidFill>
                  <a:srgbClr val="FF0000"/>
                </a:solidFill>
              </a:rPr>
              <a:t>-Psalm 118:26 </a:t>
            </a:r>
            <a:r>
              <a:rPr lang="zh-CN" altLang="en-US" sz="2700" b="1" dirty="0">
                <a:solidFill>
                  <a:srgbClr val="FFFF00"/>
                </a:solidFill>
              </a:rPr>
              <a:t>奉耶和華名來的</a:t>
            </a:r>
            <a:r>
              <a:rPr lang="zh-CN" altLang="en-US" sz="2700" dirty="0">
                <a:solidFill>
                  <a:schemeClr val="bg1"/>
                </a:solidFill>
              </a:rPr>
              <a:t>、是應當稱頌的 </a:t>
            </a:r>
            <a:r>
              <a:rPr lang="en-US" altLang="ko-KR" sz="2500" dirty="0">
                <a:solidFill>
                  <a:schemeClr val="bg1"/>
                </a:solidFill>
              </a:rPr>
              <a:t>……. </a:t>
            </a:r>
            <a:r>
              <a:rPr lang="en-US" altLang="ko-KR" sz="2400" dirty="0">
                <a:solidFill>
                  <a:schemeClr val="bg1"/>
                </a:solidFill>
              </a:rPr>
              <a:t>(*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和散那</a:t>
            </a:r>
            <a:r>
              <a:rPr lang="en-US" altLang="ko-KR" sz="2400" b="1" dirty="0">
                <a:solidFill>
                  <a:srgbClr val="FFFF00"/>
                </a:solidFill>
              </a:rPr>
              <a:t>:  </a:t>
            </a:r>
            <a:r>
              <a:rPr lang="zh-CN" altLang="en-US" sz="2400" b="1" dirty="0">
                <a:solidFill>
                  <a:schemeClr val="bg1"/>
                </a:solidFill>
              </a:rPr>
              <a:t>拯救吧， 求救</a:t>
            </a:r>
            <a:r>
              <a:rPr lang="en-US" altLang="ko-KR" sz="2400" dirty="0">
                <a:solidFill>
                  <a:schemeClr val="bg1"/>
                </a:solidFill>
              </a:rPr>
              <a:t>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600" b="1" dirty="0">
                <a:solidFill>
                  <a:srgbClr val="FFFF00"/>
                </a:solidFill>
              </a:rPr>
              <a:t>&lt;Jesus who comes in the Name of Lord = YHWH&gt;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‘</a:t>
            </a:r>
            <a:r>
              <a:rPr lang="en-US" sz="2400" b="1" i="1" dirty="0">
                <a:solidFill>
                  <a:schemeClr val="bg1"/>
                </a:solidFill>
              </a:rPr>
              <a:t>The LORD</a:t>
            </a:r>
            <a:r>
              <a:rPr lang="en-US" sz="2400" dirty="0">
                <a:solidFill>
                  <a:schemeClr val="bg1"/>
                </a:solidFill>
              </a:rPr>
              <a:t>’ of most English Versions is actually ‘</a:t>
            </a:r>
            <a:r>
              <a:rPr lang="en-US" sz="2400" b="1" i="1" dirty="0">
                <a:solidFill>
                  <a:schemeClr val="bg1"/>
                </a:solidFill>
              </a:rPr>
              <a:t>Jehovah</a:t>
            </a:r>
            <a:r>
              <a:rPr lang="en-US" sz="2400" dirty="0">
                <a:solidFill>
                  <a:schemeClr val="bg1"/>
                </a:solidFill>
              </a:rPr>
              <a:t>’ or ‘</a:t>
            </a:r>
            <a:r>
              <a:rPr lang="en-US" sz="2400" b="1" i="1" dirty="0">
                <a:solidFill>
                  <a:schemeClr val="bg1"/>
                </a:solidFill>
              </a:rPr>
              <a:t>YHWH</a:t>
            </a:r>
            <a:r>
              <a:rPr lang="en-US" sz="2400" dirty="0">
                <a:solidFill>
                  <a:schemeClr val="bg1"/>
                </a:solidFill>
              </a:rPr>
              <a:t>’ (</a:t>
            </a:r>
            <a:r>
              <a:rPr lang="en-US" sz="2400" b="1" dirty="0">
                <a:solidFill>
                  <a:schemeClr val="bg1"/>
                </a:solidFill>
              </a:rPr>
              <a:t>Yahweh</a:t>
            </a:r>
            <a:r>
              <a:rPr lang="en-US" sz="2400" dirty="0">
                <a:solidFill>
                  <a:schemeClr val="bg1"/>
                </a:solidFill>
              </a:rPr>
              <a:t>) in the Hebrew text. It is the proper name of God, meaning ‘</a:t>
            </a:r>
            <a:r>
              <a:rPr lang="en-US" sz="2400" b="1" dirty="0">
                <a:solidFill>
                  <a:schemeClr val="bg1"/>
                </a:solidFill>
              </a:rPr>
              <a:t>He is</a:t>
            </a:r>
            <a:r>
              <a:rPr lang="en-US" sz="2400" dirty="0">
                <a:solidFill>
                  <a:schemeClr val="bg1"/>
                </a:solidFill>
              </a:rPr>
              <a:t>.’ ‘</a:t>
            </a:r>
            <a:r>
              <a:rPr lang="en-US" sz="2400" b="1" i="1" dirty="0">
                <a:solidFill>
                  <a:schemeClr val="bg1"/>
                </a:solidFill>
              </a:rPr>
              <a:t>YHWH</a:t>
            </a:r>
            <a:r>
              <a:rPr lang="en-US" sz="2400" dirty="0">
                <a:solidFill>
                  <a:schemeClr val="bg1"/>
                </a:solidFill>
              </a:rPr>
              <a:t>’ occurs more than 6,600 times in OT.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600" b="1" dirty="0">
                <a:solidFill>
                  <a:srgbClr val="FFFF00"/>
                </a:solidFill>
              </a:rPr>
              <a:t>&lt;Ptolemaic Dynasty with titles ‘</a:t>
            </a:r>
            <a:r>
              <a:rPr lang="en-US" sz="2600" b="1" dirty="0" err="1">
                <a:solidFill>
                  <a:srgbClr val="FFFF00"/>
                </a:solidFill>
              </a:rPr>
              <a:t>Soter</a:t>
            </a:r>
            <a:r>
              <a:rPr lang="en-US" sz="2600" b="1" dirty="0">
                <a:solidFill>
                  <a:srgbClr val="FFFF00"/>
                </a:solidFill>
              </a:rPr>
              <a:t>’ or ‘</a:t>
            </a:r>
            <a:r>
              <a:rPr lang="en-US" sz="2600" b="1" dirty="0" err="1">
                <a:solidFill>
                  <a:srgbClr val="FFFF00"/>
                </a:solidFill>
              </a:rPr>
              <a:t>Euergetes</a:t>
            </a:r>
            <a:r>
              <a:rPr lang="en-US" sz="2600" b="1" dirty="0">
                <a:solidFill>
                  <a:srgbClr val="FFFF00"/>
                </a:solidFill>
              </a:rPr>
              <a:t>’&gt; (303-30 BC)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Ptolemy I </a:t>
            </a:r>
            <a:r>
              <a:rPr lang="en-US" sz="2400" b="1" dirty="0" err="1">
                <a:solidFill>
                  <a:srgbClr val="FFFF00"/>
                </a:solidFill>
              </a:rPr>
              <a:t>Soter</a:t>
            </a:r>
            <a:r>
              <a:rPr lang="en-US" sz="2400" dirty="0">
                <a:solidFill>
                  <a:schemeClr val="bg1"/>
                </a:solidFill>
              </a:rPr>
              <a:t> (303-285 BC)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Ptolemy III </a:t>
            </a:r>
            <a:r>
              <a:rPr lang="en-US" sz="2400" b="1" dirty="0" err="1">
                <a:solidFill>
                  <a:srgbClr val="FFFF00"/>
                </a:solidFill>
              </a:rPr>
              <a:t>Euergetes</a:t>
            </a:r>
            <a:r>
              <a:rPr lang="en-US" sz="2400" dirty="0">
                <a:solidFill>
                  <a:schemeClr val="bg1"/>
                </a:solidFill>
              </a:rPr>
              <a:t> (246-221 BC)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Ptolemy VIII </a:t>
            </a:r>
            <a:r>
              <a:rPr lang="en-US" sz="2400" b="1" dirty="0" err="1">
                <a:solidFill>
                  <a:srgbClr val="FFFF00"/>
                </a:solidFill>
              </a:rPr>
              <a:t>Euergetes</a:t>
            </a:r>
            <a:r>
              <a:rPr lang="en-US" sz="2400" dirty="0">
                <a:solidFill>
                  <a:schemeClr val="bg1"/>
                </a:solidFill>
              </a:rPr>
              <a:t> II (</a:t>
            </a:r>
            <a:r>
              <a:rPr lang="en-US" sz="2400" dirty="0" err="1">
                <a:solidFill>
                  <a:schemeClr val="bg1"/>
                </a:solidFill>
              </a:rPr>
              <a:t>Physcon</a:t>
            </a:r>
            <a:r>
              <a:rPr lang="en-US" sz="2400" dirty="0">
                <a:solidFill>
                  <a:schemeClr val="bg1"/>
                </a:solidFill>
              </a:rPr>
              <a:t>) (170-163, 145-116 BC)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Cleopatra II </a:t>
            </a:r>
            <a:r>
              <a:rPr lang="en-US" sz="2400" dirty="0" err="1">
                <a:solidFill>
                  <a:schemeClr val="bg1"/>
                </a:solidFill>
              </a:rPr>
              <a:t>Philometora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Soteira</a:t>
            </a:r>
            <a:r>
              <a:rPr lang="en-US" sz="2400" dirty="0">
                <a:solidFill>
                  <a:schemeClr val="bg1"/>
                </a:solidFill>
              </a:rPr>
              <a:t> (131-127 BC)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Cleopatra III </a:t>
            </a:r>
            <a:r>
              <a:rPr lang="en-US" sz="2400" dirty="0" err="1">
                <a:solidFill>
                  <a:schemeClr val="bg1"/>
                </a:solidFill>
              </a:rPr>
              <a:t>Philometora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Soteira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Dikaiosyne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Nikephoros</a:t>
            </a:r>
            <a:r>
              <a:rPr lang="en-US" sz="2400" dirty="0">
                <a:solidFill>
                  <a:schemeClr val="bg1"/>
                </a:solidFill>
              </a:rPr>
              <a:t> (116-101 BC)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Ptolemy IX </a:t>
            </a:r>
            <a:r>
              <a:rPr lang="en-US" sz="2400" b="1" dirty="0" err="1">
                <a:solidFill>
                  <a:srgbClr val="FFFF00"/>
                </a:solidFill>
              </a:rPr>
              <a:t>Soter</a:t>
            </a:r>
            <a:r>
              <a:rPr lang="en-US" sz="2400" dirty="0">
                <a:solidFill>
                  <a:schemeClr val="bg1"/>
                </a:solidFill>
              </a:rPr>
              <a:t> II (</a:t>
            </a:r>
            <a:r>
              <a:rPr lang="en-US" sz="2400" dirty="0" err="1">
                <a:solidFill>
                  <a:schemeClr val="bg1"/>
                </a:solidFill>
              </a:rPr>
              <a:t>Lathyros</a:t>
            </a:r>
            <a:r>
              <a:rPr lang="en-US" sz="2400" dirty="0">
                <a:solidFill>
                  <a:schemeClr val="bg1"/>
                </a:solidFill>
              </a:rPr>
              <a:t>) (116-107, 88-81 BC)</a:t>
            </a: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1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azon.com: Coexist and Tolerance Bumper Stickers: Automo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68" y="22578"/>
            <a:ext cx="47625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o Coexist, Religious Pluralism, and the Exclusive Gospel, Part 1 |  chrishefner.o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0" y="3909131"/>
            <a:ext cx="6400798" cy="256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in on Words to live b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2" y="2125132"/>
            <a:ext cx="2631041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Poster_3133549 Coexist Photograph by Universal Images Gro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891" y="219745"/>
            <a:ext cx="4259056" cy="28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7212" y="3207454"/>
            <a:ext cx="4343400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要警戒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宗教多元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主義</a:t>
            </a:r>
            <a:endParaRPr lang="en-US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27811" y="3657600"/>
            <a:ext cx="2634869" cy="196977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接受</a:t>
            </a:r>
            <a:endParaRPr lang="en-US" altLang="zh-TW" sz="3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宗教多元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主義</a:t>
            </a:r>
            <a:endParaRPr lang="en-US" altLang="zh-CN" sz="3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就像放棄</a:t>
            </a:r>
            <a:endParaRPr lang="en-US" altLang="zh-TW" sz="3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基督教真理</a:t>
            </a:r>
            <a:endParaRPr lang="en-US" altLang="ko-KR" sz="30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982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96088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ko-KR" altLang="en-US" sz="3600" b="1" dirty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en-US" altLang="ko-KR" sz="3600" b="1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21:11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一百五十三條魚</a:t>
            </a:r>
            <a:endParaRPr lang="en-US" altLang="ko-KR" sz="3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9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魚</a:t>
            </a:r>
            <a:r>
              <a:rPr lang="en-US" altLang="ko-KR" sz="2600" b="1" dirty="0">
                <a:solidFill>
                  <a:schemeClr val="bg1"/>
                </a:solidFill>
                <a:latin typeface="+mn-ea"/>
              </a:rPr>
              <a:t> (</a:t>
            </a:r>
            <a:r>
              <a:rPr lang="en-US" sz="2600" dirty="0" err="1">
                <a:solidFill>
                  <a:srgbClr val="FFFF00"/>
                </a:solidFill>
              </a:rPr>
              <a:t>ιχθυς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r>
              <a:rPr lang="zh-CN" altLang="en-US" sz="2600" dirty="0">
                <a:solidFill>
                  <a:schemeClr val="bg1"/>
                </a:solidFill>
              </a:rPr>
              <a:t>新約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20</a:t>
            </a:r>
            <a:r>
              <a:rPr lang="zh-CN" altLang="en-US" sz="2600" dirty="0">
                <a:solidFill>
                  <a:schemeClr val="bg1"/>
                </a:solidFill>
              </a:rPr>
              <a:t>次（</a:t>
            </a:r>
            <a:r>
              <a:rPr lang="zh-TW" altLang="en-US" sz="2600" dirty="0">
                <a:solidFill>
                  <a:schemeClr val="bg1"/>
                </a:solidFill>
              </a:rPr>
              <a:t>符類福音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16</a:t>
            </a:r>
            <a:r>
              <a:rPr lang="zh-CN" altLang="en-US" sz="2600" dirty="0">
                <a:solidFill>
                  <a:schemeClr val="bg1"/>
                </a:solidFill>
              </a:rPr>
              <a:t>次</a:t>
            </a:r>
            <a:r>
              <a:rPr lang="en-US" altLang="ko-KR" sz="2600" dirty="0">
                <a:solidFill>
                  <a:schemeClr val="bg1"/>
                </a:solidFill>
              </a:rPr>
              <a:t>; </a:t>
            </a:r>
            <a:r>
              <a:rPr lang="zh-CN" altLang="en-US" sz="2600" b="1" dirty="0">
                <a:solidFill>
                  <a:srgbClr val="FFFF00"/>
                </a:solidFill>
              </a:rPr>
              <a:t>約翰</a:t>
            </a:r>
            <a:r>
              <a:rPr lang="ko-KR" altLang="en-US" sz="2600" b="1" dirty="0">
                <a:solidFill>
                  <a:srgbClr val="FFFF00"/>
                </a:solidFill>
              </a:rPr>
              <a:t> </a:t>
            </a:r>
            <a:r>
              <a:rPr lang="en-US" altLang="ko-KR" sz="2600" b="1" dirty="0">
                <a:solidFill>
                  <a:srgbClr val="FFFF00"/>
                </a:solidFill>
              </a:rPr>
              <a:t>21:6, 8, 11</a:t>
            </a:r>
            <a:r>
              <a:rPr lang="en-US" altLang="ko-KR" sz="2600" dirty="0">
                <a:solidFill>
                  <a:schemeClr val="bg1"/>
                </a:solidFill>
              </a:rPr>
              <a:t>; </a:t>
            </a:r>
            <a:r>
              <a:rPr lang="zh-CN" altLang="en-US" sz="2600" dirty="0">
                <a:solidFill>
                  <a:schemeClr val="bg1"/>
                </a:solidFill>
              </a:rPr>
              <a:t>林前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15:39</a:t>
            </a:r>
            <a:r>
              <a:rPr lang="zh-CN" altLang="en-US" sz="2600" dirty="0">
                <a:solidFill>
                  <a:schemeClr val="bg1"/>
                </a:solidFill>
              </a:rPr>
              <a:t>）</a:t>
            </a:r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en-US" altLang="ko-KR" sz="1000" dirty="0">
                <a:solidFill>
                  <a:schemeClr val="bg1"/>
                </a:solidFill>
              </a:rPr>
              <a:t> </a:t>
            </a:r>
          </a:p>
          <a:p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約翰 </a:t>
            </a:r>
            <a:r>
              <a:rPr lang="en-US" sz="2500" b="1" dirty="0">
                <a:solidFill>
                  <a:srgbClr val="FF0000"/>
                </a:solidFill>
              </a:rPr>
              <a:t>21:11.   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西門彼得就去、把網拉到岸上、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那網滿了大魚、共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一百五十三條．魚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雖這樣多、網卻沒有破。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000" dirty="0">
                <a:solidFill>
                  <a:schemeClr val="bg1"/>
                </a:solidFill>
              </a:rPr>
              <a:t>	             </a:t>
            </a:r>
            <a:r>
              <a:rPr lang="en-US" sz="3000" b="1" dirty="0" err="1">
                <a:solidFill>
                  <a:srgbClr val="FFFF00"/>
                </a:solidFill>
              </a:rPr>
              <a:t>Gematria</a:t>
            </a:r>
            <a:r>
              <a:rPr lang="en-US" sz="3000" b="1" dirty="0">
                <a:solidFill>
                  <a:srgbClr val="FFFF00"/>
                </a:solidFill>
              </a:rPr>
              <a:t> (Numerology) of 153</a:t>
            </a:r>
            <a:endParaRPr lang="en-US" sz="3000" dirty="0">
              <a:solidFill>
                <a:srgbClr val="FFFF00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Source: </a:t>
            </a:r>
            <a:r>
              <a:rPr lang="en-US" sz="2400" dirty="0">
                <a:solidFill>
                  <a:srgbClr val="FF0000"/>
                </a:solidFill>
              </a:rPr>
              <a:t>https://www.youtube.com/watch?v=nDzV8XAs_sM&amp;t=3579s </a:t>
            </a: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             Werner </a:t>
            </a:r>
            <a:r>
              <a:rPr lang="en-US" sz="2400" dirty="0" err="1">
                <a:solidFill>
                  <a:schemeClr val="bg1"/>
                </a:solidFill>
              </a:rPr>
              <a:t>Gitt</a:t>
            </a:r>
            <a:r>
              <a:rPr lang="en-US" sz="2400" dirty="0">
                <a:solidFill>
                  <a:schemeClr val="bg1"/>
                </a:solidFill>
              </a:rPr>
              <a:t>, &lt;</a:t>
            </a:r>
            <a:r>
              <a:rPr lang="en-US" sz="2400" dirty="0" err="1">
                <a:solidFill>
                  <a:schemeClr val="bg1"/>
                </a:solidFill>
              </a:rPr>
              <a:t>Urknall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Weltraum</a:t>
            </a:r>
            <a:r>
              <a:rPr lang="en-US" sz="2400" dirty="0">
                <a:solidFill>
                  <a:schemeClr val="bg1"/>
                </a:solidFill>
              </a:rPr>
              <a:t> und der Sinn des </a:t>
            </a:r>
            <a:r>
              <a:rPr lang="en-US" sz="2400" dirty="0" err="1">
                <a:solidFill>
                  <a:schemeClr val="bg1"/>
                </a:solidFill>
              </a:rPr>
              <a:t>Lebens</a:t>
            </a:r>
            <a:r>
              <a:rPr lang="en-US" sz="2400" dirty="0">
                <a:solidFill>
                  <a:schemeClr val="bg1"/>
                </a:solidFill>
              </a:rPr>
              <a:t>&gt; </a:t>
            </a: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                                        (Big Bang, Space and the Meaning of Life)</a:t>
            </a:r>
          </a:p>
          <a:p>
            <a:pPr lvl="0"/>
            <a:r>
              <a:rPr lang="en-US" sz="2800" b="1" dirty="0">
                <a:solidFill>
                  <a:srgbClr val="FFFF00"/>
                </a:solidFill>
              </a:rPr>
              <a:t>1) In Mathematics  </a:t>
            </a:r>
            <a:r>
              <a:rPr lang="zh-TW" altLang="en-US" sz="2600" b="1" dirty="0">
                <a:solidFill>
                  <a:srgbClr val="FFFF00"/>
                </a:solidFill>
              </a:rPr>
              <a:t>數學程式 </a:t>
            </a:r>
            <a:endParaRPr lang="en-US" altLang="zh-TW" sz="2600" b="1" dirty="0">
              <a:solidFill>
                <a:srgbClr val="FFFF00"/>
              </a:solidFill>
            </a:endParaRPr>
          </a:p>
          <a:p>
            <a:pPr lvl="0"/>
            <a:r>
              <a:rPr lang="en-US" sz="2600" dirty="0">
                <a:solidFill>
                  <a:schemeClr val="bg1"/>
                </a:solidFill>
              </a:rPr>
              <a:t>   153 = 1! + 2! + 3! + 4! + 5! = 1+ 2 + 6 + 24 + 120 (factorial </a:t>
            </a:r>
            <a:r>
              <a:rPr lang="zh-CN" altLang="en-US" sz="2600" dirty="0">
                <a:solidFill>
                  <a:schemeClr val="bg1"/>
                </a:solidFill>
              </a:rPr>
              <a:t>階乘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pPr lvl="0"/>
            <a:r>
              <a:rPr lang="en-US" sz="2600" dirty="0">
                <a:solidFill>
                  <a:schemeClr val="bg1"/>
                </a:solidFill>
              </a:rPr>
              <a:t>   153 = 3 x 3 x 17 (Prime number decomposition </a:t>
            </a:r>
            <a:r>
              <a:rPr lang="zh-TW" altLang="en-US" sz="2600" dirty="0">
                <a:solidFill>
                  <a:schemeClr val="bg1"/>
                </a:solidFill>
              </a:rPr>
              <a:t>素數分解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dirty="0">
                <a:solidFill>
                  <a:schemeClr val="bg1"/>
                </a:solidFill>
              </a:rPr>
              <a:t>   153 = 1 + 2 + 3 + 4 + 5 + 6 + 7 + 8 + 9 + 10 + 11 + 12 + 13 + 14 + 15 + 16 + 17</a:t>
            </a:r>
          </a:p>
          <a:p>
            <a:r>
              <a:rPr lang="en-US" sz="2600" dirty="0">
                <a:solidFill>
                  <a:schemeClr val="bg1"/>
                </a:solidFill>
              </a:rPr>
              <a:t>   153 = 1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+ 5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+ 3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= 1 + 125 + 27</a:t>
            </a: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8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685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ko-KR" altLang="en-US" sz="3600" b="1" dirty="0">
                <a:solidFill>
                  <a:srgbClr val="FFFF00"/>
                </a:solidFill>
                <a:latin typeface="+mn-ea"/>
              </a:rPr>
              <a:t>      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ko-KR" altLang="en-US" sz="3600" b="1" dirty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en-US" altLang="ko-KR" sz="3600" b="1" dirty="0">
                <a:solidFill>
                  <a:srgbClr val="FFFF00"/>
                </a:solidFill>
                <a:ea typeface="DFKai-SB" pitchFamily="65" charset="-120"/>
              </a:rPr>
              <a:t>21:11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一百五十三條魚</a:t>
            </a:r>
            <a:endParaRPr lang="en-US" altLang="ko-KR" sz="3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05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約翰 </a:t>
            </a:r>
            <a:r>
              <a:rPr lang="en-US" sz="2800" b="1" dirty="0">
                <a:solidFill>
                  <a:srgbClr val="FF0000"/>
                </a:solidFill>
              </a:rPr>
              <a:t>21:11.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西門彼得就去、把網拉到岸上、那網滿了大魚、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共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一百五十三條．魚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雖這樣多、網卻沒有破。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	                               </a:t>
            </a:r>
            <a:r>
              <a:rPr lang="en-US" sz="3200" b="1" dirty="0" err="1">
                <a:solidFill>
                  <a:srgbClr val="FFFF00"/>
                </a:solidFill>
              </a:rPr>
              <a:t>Gematria</a:t>
            </a:r>
            <a:r>
              <a:rPr lang="en-US" sz="3200" b="1" dirty="0">
                <a:solidFill>
                  <a:srgbClr val="FFFF00"/>
                </a:solidFill>
              </a:rPr>
              <a:t> (Numerology) of 153</a:t>
            </a:r>
            <a:endParaRPr lang="en-US" sz="3200" dirty="0">
              <a:solidFill>
                <a:srgbClr val="FFFF00"/>
              </a:solidFill>
            </a:endParaRPr>
          </a:p>
          <a:p>
            <a:pPr lvl="0"/>
            <a:r>
              <a:rPr lang="en-US" sz="2600" b="1" dirty="0">
                <a:solidFill>
                  <a:srgbClr val="FFFF00"/>
                </a:solidFill>
              </a:rPr>
              <a:t>2) In Hebrew</a:t>
            </a:r>
            <a:r>
              <a:rPr lang="en-US" sz="2600" dirty="0">
                <a:solidFill>
                  <a:schemeClr val="bg1"/>
                </a:solidFill>
              </a:rPr>
              <a:t>: </a:t>
            </a:r>
            <a:r>
              <a:rPr lang="en-US" sz="2600" b="1" dirty="0">
                <a:solidFill>
                  <a:srgbClr val="FFFF00"/>
                </a:solidFill>
              </a:rPr>
              <a:t>‘I am God.’</a:t>
            </a:r>
            <a:r>
              <a:rPr lang="he-IL" sz="2800" b="1" dirty="0">
                <a:solidFill>
                  <a:srgbClr val="FFFF00"/>
                </a:solidFill>
              </a:rPr>
              <a:t>אֱלוֹהִים </a:t>
            </a:r>
            <a:r>
              <a:rPr lang="en-US" sz="2800" b="1" dirty="0">
                <a:solidFill>
                  <a:srgbClr val="FFFF00"/>
                </a:solidFill>
              </a:rPr>
              <a:t>  </a:t>
            </a:r>
            <a:r>
              <a:rPr lang="he-IL" sz="2800" b="1" dirty="0">
                <a:solidFill>
                  <a:srgbClr val="FFFF00"/>
                </a:solidFill>
              </a:rPr>
              <a:t>אֲנִי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en-US" sz="2500" dirty="0">
                <a:solidFill>
                  <a:schemeClr val="bg1"/>
                </a:solidFill>
              </a:rPr>
              <a:t>1 + 50 + 10 + 1 + 30 + 6 + 5 + 10 + 40 </a:t>
            </a:r>
            <a:r>
              <a:rPr lang="en-US" sz="2600" dirty="0">
                <a:solidFill>
                  <a:schemeClr val="bg1"/>
                </a:solidFill>
              </a:rPr>
              <a:t>= total </a:t>
            </a:r>
            <a:r>
              <a:rPr lang="en-US" sz="2600" b="1" dirty="0">
                <a:solidFill>
                  <a:schemeClr val="bg1"/>
                </a:solidFill>
              </a:rPr>
              <a:t>153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dirty="0">
                <a:solidFill>
                  <a:schemeClr val="bg1"/>
                </a:solidFill>
              </a:rPr>
              <a:t>           *</a:t>
            </a:r>
            <a:r>
              <a:rPr lang="en-US" sz="2600" dirty="0" err="1">
                <a:solidFill>
                  <a:schemeClr val="bg1"/>
                </a:solidFill>
              </a:rPr>
              <a:t>Plene</a:t>
            </a:r>
            <a:r>
              <a:rPr lang="en-US" sz="2600" dirty="0">
                <a:solidFill>
                  <a:schemeClr val="bg1"/>
                </a:solidFill>
              </a:rPr>
              <a:t> writing (</a:t>
            </a:r>
            <a:r>
              <a:rPr lang="he-IL" sz="2600" dirty="0">
                <a:solidFill>
                  <a:schemeClr val="bg1"/>
                </a:solidFill>
              </a:rPr>
              <a:t>אֱלוֹהִים</a:t>
            </a:r>
            <a:r>
              <a:rPr lang="en-US" sz="2600" dirty="0">
                <a:solidFill>
                  <a:schemeClr val="bg1"/>
                </a:solidFill>
              </a:rPr>
              <a:t>) instead of the regular short writing (</a:t>
            </a:r>
            <a:r>
              <a:rPr lang="he-IL" sz="2600" dirty="0">
                <a:solidFill>
                  <a:schemeClr val="bg1"/>
                </a:solidFill>
              </a:rPr>
              <a:t>‎אֱלֹהִים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600" b="1" dirty="0">
                <a:solidFill>
                  <a:srgbClr val="FFFF00"/>
                </a:solidFill>
              </a:rPr>
              <a:t>3) In Greek</a:t>
            </a:r>
            <a:r>
              <a:rPr lang="en-US" sz="2600" dirty="0">
                <a:solidFill>
                  <a:schemeClr val="bg1"/>
                </a:solidFill>
              </a:rPr>
              <a:t>:</a:t>
            </a:r>
            <a:r>
              <a:rPr lang="he-IL" sz="2600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Jesus 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l-GR" sz="2800" b="1" dirty="0">
                <a:solidFill>
                  <a:srgbClr val="FFFF00"/>
                </a:solidFill>
              </a:rPr>
              <a:t>Ἰησοῦς </a:t>
            </a:r>
            <a:r>
              <a:rPr lang="en-US" sz="2600" dirty="0">
                <a:solidFill>
                  <a:schemeClr val="bg1"/>
                </a:solidFill>
              </a:rPr>
              <a:t>(10 + 8 + 200 + 70 + 400 + 200 = total </a:t>
            </a:r>
            <a:r>
              <a:rPr lang="en-US" sz="2600" b="1" dirty="0">
                <a:solidFill>
                  <a:schemeClr val="bg1"/>
                </a:solidFill>
              </a:rPr>
              <a:t>888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dirty="0">
                <a:solidFill>
                  <a:schemeClr val="bg1"/>
                </a:solidFill>
              </a:rPr>
              <a:t>8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+ 8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+ 8</a:t>
            </a:r>
            <a:r>
              <a:rPr lang="en-US" sz="2600" baseline="30000" dirty="0">
                <a:solidFill>
                  <a:schemeClr val="bg1"/>
                </a:solidFill>
              </a:rPr>
              <a:t>3 </a:t>
            </a:r>
            <a:r>
              <a:rPr lang="en-US" sz="2600" dirty="0">
                <a:solidFill>
                  <a:schemeClr val="bg1"/>
                </a:solidFill>
              </a:rPr>
              <a:t>= 512 + 512 + 512 = 1536</a:t>
            </a:r>
          </a:p>
          <a:p>
            <a:r>
              <a:rPr lang="en-US" sz="2600" dirty="0">
                <a:solidFill>
                  <a:schemeClr val="bg1"/>
                </a:solidFill>
              </a:rPr>
              <a:t>1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+ 5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+ 3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+ 6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= 1+ 125 + 27 + 216 = 369</a:t>
            </a:r>
          </a:p>
          <a:p>
            <a:r>
              <a:rPr lang="en-US" sz="2600" dirty="0">
                <a:solidFill>
                  <a:schemeClr val="bg1"/>
                </a:solidFill>
              </a:rPr>
              <a:t>3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+ 6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+ 9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= 27 + 216 + 729 = 972</a:t>
            </a:r>
          </a:p>
          <a:p>
            <a:r>
              <a:rPr lang="en-US" sz="2600" dirty="0">
                <a:solidFill>
                  <a:schemeClr val="bg1"/>
                </a:solidFill>
              </a:rPr>
              <a:t>9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+ 7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+ 2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= 729 + 343 + 8 = 1080</a:t>
            </a:r>
          </a:p>
          <a:p>
            <a:r>
              <a:rPr lang="en-US" sz="2600" dirty="0">
                <a:solidFill>
                  <a:schemeClr val="bg1"/>
                </a:solidFill>
              </a:rPr>
              <a:t>1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+ 0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+ 8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+ 0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= 1+ 0 + 512+ 0 = 513</a:t>
            </a:r>
          </a:p>
          <a:p>
            <a:r>
              <a:rPr lang="en-US" sz="2600" dirty="0">
                <a:solidFill>
                  <a:schemeClr val="bg1"/>
                </a:solidFill>
              </a:rPr>
              <a:t>5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+ 1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+ 3</a:t>
            </a:r>
            <a:r>
              <a:rPr lang="en-US" sz="2600" baseline="30000" dirty="0">
                <a:solidFill>
                  <a:schemeClr val="bg1"/>
                </a:solidFill>
              </a:rPr>
              <a:t>3</a:t>
            </a:r>
            <a:r>
              <a:rPr lang="en-US" sz="2600" dirty="0">
                <a:solidFill>
                  <a:schemeClr val="bg1"/>
                </a:solidFill>
              </a:rPr>
              <a:t> = 125 + 1 + 27 = </a:t>
            </a:r>
            <a:r>
              <a:rPr lang="en-US" sz="2600" b="1" dirty="0">
                <a:solidFill>
                  <a:schemeClr val="bg1"/>
                </a:solidFill>
              </a:rPr>
              <a:t>153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04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6595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   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為什麼“魚”被用作基督教的象徵</a:t>
            </a:r>
            <a:endParaRPr lang="en-US" altLang="ko-KR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魚</a:t>
            </a:r>
            <a:r>
              <a:rPr lang="en-US" altLang="ko-KR" sz="2800" b="1" dirty="0">
                <a:solidFill>
                  <a:schemeClr val="bg1"/>
                </a:solidFill>
                <a:latin typeface="+mn-ea"/>
              </a:rPr>
              <a:t>= (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希臘文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  <a:r>
              <a:rPr lang="en-US" sz="3200" dirty="0" err="1">
                <a:solidFill>
                  <a:srgbClr val="FFFF00"/>
                </a:solidFill>
              </a:rPr>
              <a:t>ιχθυς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小寫</a:t>
            </a:r>
            <a:r>
              <a:rPr lang="en-US" altLang="ko-KR" sz="2800" dirty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chemeClr val="bg1"/>
                </a:solidFill>
              </a:rPr>
              <a:t>= </a:t>
            </a:r>
            <a:r>
              <a:rPr lang="en-US" sz="3200" dirty="0">
                <a:solidFill>
                  <a:srgbClr val="FFFF00"/>
                </a:solidFill>
              </a:rPr>
              <a:t>ΙΧΘΥΣ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大寫</a:t>
            </a:r>
            <a:r>
              <a:rPr lang="en-US" altLang="ko-KR" sz="2800" dirty="0">
                <a:solidFill>
                  <a:schemeClr val="bg1"/>
                </a:solidFill>
              </a:rPr>
              <a:t>) </a:t>
            </a:r>
            <a:r>
              <a:rPr lang="zh-CN" altLang="en-US" sz="2800" dirty="0">
                <a:solidFill>
                  <a:schemeClr val="bg1"/>
                </a:solidFill>
              </a:rPr>
              <a:t>新約</a:t>
            </a:r>
            <a:r>
              <a:rPr lang="ko-KR" altLang="en-US" sz="2800" dirty="0">
                <a:solidFill>
                  <a:schemeClr val="bg1"/>
                </a:solidFill>
              </a:rPr>
              <a:t> </a:t>
            </a:r>
            <a:r>
              <a:rPr lang="en-US" altLang="ko-KR" sz="2800" dirty="0">
                <a:solidFill>
                  <a:schemeClr val="bg1"/>
                </a:solidFill>
              </a:rPr>
              <a:t>20</a:t>
            </a:r>
            <a:r>
              <a:rPr lang="zh-CN" altLang="en-US" sz="2800" dirty="0">
                <a:solidFill>
                  <a:schemeClr val="bg1"/>
                </a:solidFill>
              </a:rPr>
              <a:t>次出現</a:t>
            </a:r>
            <a:r>
              <a:rPr lang="ko-KR" altLang="en-US" sz="2800" dirty="0">
                <a:solidFill>
                  <a:schemeClr val="bg1"/>
                </a:solidFill>
              </a:rPr>
              <a:t> </a:t>
            </a:r>
            <a:endParaRPr lang="en-US" altLang="ko-KR" sz="2800" dirty="0">
              <a:solidFill>
                <a:schemeClr val="bg1"/>
              </a:solidFill>
            </a:endParaRPr>
          </a:p>
          <a:p>
            <a:r>
              <a:rPr lang="en-US" altLang="ko-KR" sz="2600" dirty="0">
                <a:solidFill>
                  <a:schemeClr val="bg1"/>
                </a:solidFill>
              </a:rPr>
              <a:t>             *</a:t>
            </a:r>
            <a:r>
              <a:rPr lang="zh-TW" altLang="en-US" sz="2600" dirty="0">
                <a:solidFill>
                  <a:schemeClr val="bg1"/>
                </a:solidFill>
              </a:rPr>
              <a:t>對觀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符類</a:t>
            </a:r>
            <a:r>
              <a:rPr lang="en-US" altLang="zh-TW" sz="2600" dirty="0">
                <a:solidFill>
                  <a:schemeClr val="bg1"/>
                </a:solidFill>
              </a:rPr>
              <a:t>)</a:t>
            </a:r>
            <a:r>
              <a:rPr lang="zh-TW" altLang="en-US" sz="2600" dirty="0">
                <a:solidFill>
                  <a:schemeClr val="bg1"/>
                </a:solidFill>
              </a:rPr>
              <a:t>福音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16</a:t>
            </a:r>
            <a:r>
              <a:rPr lang="zh-CN" altLang="en-US" sz="2600" dirty="0">
                <a:solidFill>
                  <a:schemeClr val="bg1"/>
                </a:solidFill>
              </a:rPr>
              <a:t>次</a:t>
            </a:r>
            <a:r>
              <a:rPr lang="en-US" altLang="ko-KR" sz="2600" dirty="0">
                <a:solidFill>
                  <a:schemeClr val="bg1"/>
                </a:solidFill>
              </a:rPr>
              <a:t>; </a:t>
            </a:r>
            <a:r>
              <a:rPr lang="zh-CN" altLang="en-US" sz="2600" dirty="0">
                <a:solidFill>
                  <a:schemeClr val="bg1"/>
                </a:solidFill>
              </a:rPr>
              <a:t>約翰福音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21:6, 8, 11; </a:t>
            </a:r>
            <a:r>
              <a:rPr lang="zh-CN" altLang="en-US" sz="2600" dirty="0">
                <a:solidFill>
                  <a:schemeClr val="bg1"/>
                </a:solidFill>
              </a:rPr>
              <a:t>林前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15:39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 </a:t>
            </a:r>
            <a:r>
              <a:rPr lang="en-US" sz="3600" dirty="0" err="1">
                <a:solidFill>
                  <a:srgbClr val="FFFF00"/>
                </a:solidFill>
              </a:rPr>
              <a:t>Ι</a:t>
            </a:r>
            <a:r>
              <a:rPr lang="en-US" sz="3600" dirty="0" err="1">
                <a:solidFill>
                  <a:schemeClr val="bg1"/>
                </a:solidFill>
              </a:rPr>
              <a:t>ησους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Χ</a:t>
            </a:r>
            <a:r>
              <a:rPr lang="en-US" sz="3600" dirty="0" err="1">
                <a:solidFill>
                  <a:schemeClr val="bg1"/>
                </a:solidFill>
              </a:rPr>
              <a:t>ριστος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Θ</a:t>
            </a:r>
            <a:r>
              <a:rPr lang="en-US" sz="3600" dirty="0" err="1">
                <a:solidFill>
                  <a:schemeClr val="bg1"/>
                </a:solidFill>
              </a:rPr>
              <a:t>εου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Υ</a:t>
            </a:r>
            <a:r>
              <a:rPr lang="en-US" sz="3600" dirty="0" err="1">
                <a:solidFill>
                  <a:schemeClr val="bg1"/>
                </a:solidFill>
              </a:rPr>
              <a:t>ιος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Σ</a:t>
            </a:r>
            <a:r>
              <a:rPr lang="en-US" sz="3600" dirty="0" err="1">
                <a:solidFill>
                  <a:schemeClr val="bg1"/>
                </a:solidFill>
              </a:rPr>
              <a:t>ωτηρ</a:t>
            </a:r>
            <a:endParaRPr lang="en-US" sz="36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  (</a:t>
            </a:r>
            <a:r>
              <a:rPr lang="en-US" sz="3200" i="1" dirty="0" err="1">
                <a:solidFill>
                  <a:schemeClr val="bg1"/>
                </a:solidFill>
              </a:rPr>
              <a:t>Iesous</a:t>
            </a:r>
            <a:r>
              <a:rPr lang="en-US" sz="3200" i="1" dirty="0">
                <a:solidFill>
                  <a:schemeClr val="bg1"/>
                </a:solidFill>
              </a:rPr>
              <a:t> Christos </a:t>
            </a:r>
            <a:r>
              <a:rPr lang="en-US" sz="3200" i="1" dirty="0" err="1">
                <a:solidFill>
                  <a:schemeClr val="bg1"/>
                </a:solidFill>
              </a:rPr>
              <a:t>Theou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Yios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Soter</a:t>
            </a:r>
            <a:r>
              <a:rPr lang="en-US" sz="3200" dirty="0">
                <a:solidFill>
                  <a:schemeClr val="bg1"/>
                </a:solidFill>
              </a:rPr>
              <a:t>) = </a:t>
            </a:r>
            <a:r>
              <a:rPr lang="en-US" sz="3200" dirty="0">
                <a:solidFill>
                  <a:srgbClr val="FFFF00"/>
                </a:solidFill>
              </a:rPr>
              <a:t>Jesus Christ, God’s Son, Savior</a:t>
            </a:r>
            <a:endParaRPr lang="en-US" sz="9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Ι</a:t>
            </a:r>
            <a:r>
              <a:rPr lang="en-US" sz="3200" b="1" dirty="0" err="1">
                <a:solidFill>
                  <a:schemeClr val="bg1"/>
                </a:solidFill>
              </a:rPr>
              <a:t>ησους</a:t>
            </a:r>
            <a:r>
              <a:rPr lang="en-US" sz="3200" b="1" dirty="0">
                <a:solidFill>
                  <a:schemeClr val="bg1"/>
                </a:solidFill>
              </a:rPr>
              <a:t> 		</a:t>
            </a:r>
            <a:r>
              <a:rPr lang="en-US" sz="3200" b="1" dirty="0">
                <a:solidFill>
                  <a:srgbClr val="FFFF00"/>
                </a:solidFill>
              </a:rPr>
              <a:t>Jesus		</a:t>
            </a:r>
            <a:r>
              <a:rPr lang="zh-CN" altLang="en-US" sz="3200" b="1" dirty="0">
                <a:solidFill>
                  <a:srgbClr val="FFFF00"/>
                </a:solidFill>
              </a:rPr>
              <a:t>耶穌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Χ</a:t>
            </a:r>
            <a:r>
              <a:rPr lang="en-US" sz="3200" b="1" dirty="0" err="1">
                <a:solidFill>
                  <a:schemeClr val="bg1"/>
                </a:solidFill>
              </a:rPr>
              <a:t>ριστος</a:t>
            </a:r>
            <a:r>
              <a:rPr lang="en-US" sz="3200" b="1" dirty="0">
                <a:solidFill>
                  <a:schemeClr val="bg1"/>
                </a:solidFill>
              </a:rPr>
              <a:t> 		</a:t>
            </a:r>
            <a:r>
              <a:rPr lang="en-US" sz="3200" b="1" dirty="0">
                <a:solidFill>
                  <a:srgbClr val="FFFF00"/>
                </a:solidFill>
              </a:rPr>
              <a:t>Christ		</a:t>
            </a:r>
            <a:r>
              <a:rPr lang="zh-CN" altLang="en-US" sz="3200" b="1" dirty="0">
                <a:solidFill>
                  <a:srgbClr val="FFFF00"/>
                </a:solidFill>
              </a:rPr>
              <a:t>基督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Θ</a:t>
            </a:r>
            <a:r>
              <a:rPr lang="en-US" sz="3200" b="1" dirty="0" err="1">
                <a:solidFill>
                  <a:schemeClr val="bg1"/>
                </a:solidFill>
              </a:rPr>
              <a:t>εου</a:t>
            </a:r>
            <a:r>
              <a:rPr lang="en-US" sz="3200" b="1" dirty="0">
                <a:solidFill>
                  <a:schemeClr val="bg1"/>
                </a:solidFill>
              </a:rPr>
              <a:t> 			</a:t>
            </a:r>
            <a:r>
              <a:rPr lang="en-US" sz="3200" b="1" dirty="0">
                <a:solidFill>
                  <a:srgbClr val="FFFF00"/>
                </a:solidFill>
              </a:rPr>
              <a:t>God’s		</a:t>
            </a:r>
            <a:r>
              <a:rPr lang="zh-CN" altLang="en-US" sz="3200" b="1" dirty="0">
                <a:solidFill>
                  <a:srgbClr val="FFFF00"/>
                </a:solidFill>
              </a:rPr>
              <a:t>神的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Υ</a:t>
            </a:r>
            <a:r>
              <a:rPr lang="en-US" sz="3200" b="1" dirty="0" err="1">
                <a:solidFill>
                  <a:schemeClr val="bg1"/>
                </a:solidFill>
              </a:rPr>
              <a:t>ιος</a:t>
            </a:r>
            <a:r>
              <a:rPr lang="en-US" sz="3200" b="1" dirty="0">
                <a:solidFill>
                  <a:schemeClr val="bg1"/>
                </a:solidFill>
              </a:rPr>
              <a:t> 		</a:t>
            </a:r>
            <a:r>
              <a:rPr lang="en-US" sz="3200" b="1" dirty="0">
                <a:solidFill>
                  <a:srgbClr val="FFFF00"/>
                </a:solidFill>
              </a:rPr>
              <a:t> 	Son		</a:t>
            </a:r>
            <a:r>
              <a:rPr lang="zh-CN" altLang="en-US" sz="3200" b="1" dirty="0">
                <a:solidFill>
                  <a:srgbClr val="FFFF00"/>
                </a:solidFill>
              </a:rPr>
              <a:t>兒子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Σ</a:t>
            </a:r>
            <a:r>
              <a:rPr lang="en-US" sz="3200" b="1" dirty="0" err="1">
                <a:solidFill>
                  <a:schemeClr val="bg1"/>
                </a:solidFill>
              </a:rPr>
              <a:t>ωτηρ</a:t>
            </a:r>
            <a:r>
              <a:rPr lang="en-US" sz="3200" b="1" dirty="0">
                <a:solidFill>
                  <a:schemeClr val="bg1"/>
                </a:solidFill>
              </a:rPr>
              <a:t>		</a:t>
            </a:r>
            <a:r>
              <a:rPr lang="en-US" sz="3200" b="1" dirty="0">
                <a:solidFill>
                  <a:srgbClr val="FFFF00"/>
                </a:solidFill>
              </a:rPr>
              <a:t> 	Savior		</a:t>
            </a:r>
            <a:r>
              <a:rPr lang="zh-CN" altLang="en-US" sz="3200" b="1" dirty="0">
                <a:solidFill>
                  <a:srgbClr val="FFFF00"/>
                </a:solidFill>
              </a:rPr>
              <a:t>救主</a:t>
            </a:r>
            <a:endParaRPr lang="en-US" sz="32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1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406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5315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耶穌是唯一的道路，唯一的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真理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，唯一的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生命</a:t>
            </a:r>
            <a:endParaRPr lang="en-US" altLang="ko-KR" sz="34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John 14:6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耶穌說、我就是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道路、真理、生命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若不藉著我、沒有人能到父那裡去。 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baseline="30000" dirty="0">
                <a:solidFill>
                  <a:srgbClr val="FF0000"/>
                </a:solidFill>
              </a:rPr>
              <a:t>NIV</a:t>
            </a:r>
            <a:r>
              <a:rPr lang="en-US" sz="2800" baseline="300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Jesus answered, "I am </a:t>
            </a:r>
            <a:r>
              <a:rPr lang="en-US" sz="2800" b="1" dirty="0">
                <a:solidFill>
                  <a:srgbClr val="FFFF00"/>
                </a:solidFill>
              </a:rPr>
              <a:t>the way</a:t>
            </a:r>
            <a:r>
              <a:rPr lang="en-US" sz="2800" dirty="0">
                <a:solidFill>
                  <a:srgbClr val="FFFF00"/>
                </a:solidFill>
              </a:rPr>
              <a:t> and the truth and the life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No one comes to the Father except through me. (</a:t>
            </a:r>
            <a:r>
              <a:rPr lang="el-GR" sz="2800" dirty="0">
                <a:solidFill>
                  <a:srgbClr val="FFFF00"/>
                </a:solidFill>
              </a:rPr>
              <a:t>ἡ ὁδὸς καὶ ἡ ἀλήθεια καὶ ἡ ζωή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r>
              <a:rPr lang="ko-KR" altLang="en-US" sz="2600" dirty="0">
                <a:solidFill>
                  <a:schemeClr val="bg1"/>
                </a:solidFill>
              </a:rPr>
              <a:t>  </a:t>
            </a:r>
            <a:r>
              <a:rPr lang="en-US" sz="2600" dirty="0">
                <a:solidFill>
                  <a:schemeClr val="bg1"/>
                </a:solidFill>
              </a:rPr>
              <a:t>	*</a:t>
            </a:r>
            <a:r>
              <a:rPr lang="zh-TW" altLang="en-US" sz="2700" dirty="0">
                <a:solidFill>
                  <a:schemeClr val="bg1"/>
                </a:solidFill>
              </a:rPr>
              <a:t>在三個名詞之前的</a:t>
            </a:r>
            <a:r>
              <a:rPr lang="zh-TW" altLang="en-US" sz="2700" b="1" dirty="0">
                <a:solidFill>
                  <a:srgbClr val="FFFF00"/>
                </a:solidFill>
              </a:rPr>
              <a:t>定冠詞 </a:t>
            </a:r>
            <a:r>
              <a:rPr lang="en-US" altLang="ko-KR" sz="2700" dirty="0">
                <a:solidFill>
                  <a:schemeClr val="bg1"/>
                </a:solidFill>
              </a:rPr>
              <a:t>: </a:t>
            </a:r>
            <a:r>
              <a:rPr lang="zh-CN" altLang="en-US" sz="2700" dirty="0">
                <a:solidFill>
                  <a:schemeClr val="bg1"/>
                </a:solidFill>
              </a:rPr>
              <a:t>可以解釋為</a:t>
            </a:r>
            <a:r>
              <a:rPr lang="en-US" altLang="ko-KR" sz="2700" dirty="0">
                <a:solidFill>
                  <a:schemeClr val="bg1"/>
                </a:solidFill>
              </a:rPr>
              <a:t>‘</a:t>
            </a:r>
            <a:r>
              <a:rPr lang="zh-CN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唯一的</a:t>
            </a:r>
            <a:r>
              <a:rPr lang="en-US" altLang="ko-KR" sz="2700" dirty="0">
                <a:solidFill>
                  <a:schemeClr val="bg1"/>
                </a:solidFill>
              </a:rPr>
              <a:t>’</a:t>
            </a:r>
          </a:p>
          <a:p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	*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道路 </a:t>
            </a:r>
            <a:r>
              <a:rPr lang="en-US" sz="2700" b="1" dirty="0">
                <a:solidFill>
                  <a:srgbClr val="FFFF00"/>
                </a:solidFill>
              </a:rPr>
              <a:t>(the Way, </a:t>
            </a:r>
            <a:r>
              <a:rPr lang="el-GR" sz="2700" b="1" dirty="0">
                <a:solidFill>
                  <a:srgbClr val="FFFF00"/>
                </a:solidFill>
              </a:rPr>
              <a:t>ἡ ὁδὸς</a:t>
            </a:r>
            <a:r>
              <a:rPr lang="en-US" sz="2700" b="1" dirty="0">
                <a:solidFill>
                  <a:srgbClr val="FFFF00"/>
                </a:solidFill>
              </a:rPr>
              <a:t>)</a:t>
            </a:r>
            <a:r>
              <a:rPr lang="en-US" sz="2700" dirty="0">
                <a:solidFill>
                  <a:schemeClr val="bg1"/>
                </a:solidFill>
              </a:rPr>
              <a:t>: </a:t>
            </a:r>
            <a:r>
              <a:rPr lang="zh-TW" altLang="en-US" sz="2700" dirty="0">
                <a:solidFill>
                  <a:schemeClr val="bg1"/>
                </a:solidFill>
              </a:rPr>
              <a:t>用作基督教福音真理的重要術語</a:t>
            </a:r>
            <a:endParaRPr lang="en-US" altLang="zh-TW" sz="2700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    </a:t>
            </a:r>
            <a:r>
              <a:rPr lang="en-US" altLang="zh-CN" sz="2800" b="1" dirty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Matthew 7:14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引到永生、那門是窄的、</a:t>
            </a:r>
            <a:r>
              <a:rPr lang="zh-TW" altLang="en-US" sz="2600" b="1" dirty="0">
                <a:solidFill>
                  <a:srgbClr val="FFFF00"/>
                </a:solidFill>
              </a:rPr>
              <a:t>路</a:t>
            </a:r>
            <a:r>
              <a:rPr lang="zh-TW" altLang="en-US" sz="2600" dirty="0">
                <a:solidFill>
                  <a:schemeClr val="bg1"/>
                </a:solidFill>
              </a:rPr>
              <a:t>是小的、找著的人也少</a:t>
            </a:r>
            <a:r>
              <a:rPr lang="ko-KR" altLang="en-US" sz="2600" dirty="0">
                <a:solidFill>
                  <a:schemeClr val="bg1"/>
                </a:solidFill>
              </a:rPr>
              <a:t> </a:t>
            </a:r>
            <a:r>
              <a:rPr lang="en-US" sz="2600" dirty="0">
                <a:solidFill>
                  <a:schemeClr val="bg1"/>
                </a:solidFill>
              </a:rPr>
              <a:t>); </a:t>
            </a:r>
            <a:r>
              <a:rPr lang="en-US" sz="2600" b="1" dirty="0">
                <a:solidFill>
                  <a:schemeClr val="bg1"/>
                </a:solidFill>
              </a:rPr>
              <a:t>21:32</a:t>
            </a:r>
            <a:r>
              <a:rPr lang="en-US" sz="2600" dirty="0">
                <a:solidFill>
                  <a:schemeClr val="bg1"/>
                </a:solidFill>
              </a:rPr>
              <a:t>; </a:t>
            </a:r>
            <a:r>
              <a:rPr lang="en-US" sz="2600" b="1" dirty="0">
                <a:solidFill>
                  <a:schemeClr val="bg1"/>
                </a:solidFill>
              </a:rPr>
              <a:t>22:16</a:t>
            </a:r>
            <a:r>
              <a:rPr lang="en-US" sz="2600" dirty="0">
                <a:solidFill>
                  <a:schemeClr val="bg1"/>
                </a:solidFill>
              </a:rPr>
              <a:t> [=</a:t>
            </a:r>
            <a:r>
              <a:rPr lang="en-US" sz="2600" b="1" dirty="0">
                <a:solidFill>
                  <a:schemeClr val="bg1"/>
                </a:solidFill>
              </a:rPr>
              <a:t>Mark 12:14 = Luke 20:21]</a:t>
            </a:r>
            <a:r>
              <a:rPr lang="en-US" sz="2600" dirty="0">
                <a:solidFill>
                  <a:schemeClr val="bg1"/>
                </a:solidFill>
              </a:rPr>
              <a:t>; </a:t>
            </a:r>
            <a:r>
              <a:rPr lang="en-US" sz="2600" b="1" dirty="0">
                <a:solidFill>
                  <a:schemeClr val="bg1"/>
                </a:solidFill>
              </a:rPr>
              <a:t>Luke 1:79</a:t>
            </a:r>
            <a:r>
              <a:rPr lang="en-US" sz="2600" dirty="0">
                <a:solidFill>
                  <a:schemeClr val="bg1"/>
                </a:solidFill>
              </a:rPr>
              <a:t>; </a:t>
            </a:r>
            <a:r>
              <a:rPr lang="en-US" sz="2600" b="1" dirty="0">
                <a:solidFill>
                  <a:schemeClr val="bg1"/>
                </a:solidFill>
              </a:rPr>
              <a:t>John 14:4, 5, 6</a:t>
            </a:r>
            <a:r>
              <a:rPr lang="en-US" sz="2600" dirty="0">
                <a:solidFill>
                  <a:schemeClr val="bg1"/>
                </a:solidFill>
              </a:rPr>
              <a:t> ………….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	*Cf. </a:t>
            </a:r>
            <a:r>
              <a:rPr lang="en-US" sz="3200" b="1" dirty="0">
                <a:solidFill>
                  <a:srgbClr val="FF0000"/>
                </a:solidFill>
              </a:rPr>
              <a:t>Acts 4:12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除他以外，別無拯救；因為在天下人間，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沒有賜下別的名，我們可以靠著得救。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2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864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福音真理 </a:t>
            </a:r>
            <a:r>
              <a:rPr lang="en-US" altLang="ko-KR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= 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那道路 </a:t>
            </a:r>
            <a:r>
              <a:rPr lang="en-US" altLang="ko-KR" sz="3200" b="1" dirty="0">
                <a:solidFill>
                  <a:srgbClr val="FFFF00"/>
                </a:solidFill>
                <a:latin typeface="+mn-ea"/>
              </a:rPr>
              <a:t>(the Way)</a:t>
            </a:r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Acts 9:2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求文書給大馬色的各會堂、若是找著信奉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這道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的人、無論男女、都准他捆綁帶到耶路撒冷。</a:t>
            </a:r>
            <a:r>
              <a:rPr lang="en-US" altLang="ko-KR" sz="2800" dirty="0">
                <a:solidFill>
                  <a:schemeClr val="bg1"/>
                </a:solidFill>
              </a:rPr>
              <a:t>(</a:t>
            </a:r>
            <a:r>
              <a:rPr lang="en-US" sz="2800" baseline="30000" dirty="0">
                <a:solidFill>
                  <a:srgbClr val="FF0000"/>
                </a:solidFill>
              </a:rPr>
              <a:t>ESV</a:t>
            </a:r>
            <a:r>
              <a:rPr lang="en-US" sz="2800" baseline="300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the Way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500" b="1" dirty="0">
                <a:solidFill>
                  <a:srgbClr val="FF0000"/>
                </a:solidFill>
              </a:rPr>
              <a:t>             -Acts 16:17</a:t>
            </a:r>
            <a:r>
              <a:rPr lang="en-US" sz="2500" dirty="0">
                <a:solidFill>
                  <a:srgbClr val="FF0000"/>
                </a:solidFill>
              </a:rPr>
              <a:t>  </a:t>
            </a:r>
            <a:r>
              <a:rPr lang="zh-TW" altLang="en-US" sz="2500" dirty="0">
                <a:solidFill>
                  <a:schemeClr val="bg1"/>
                </a:solidFill>
              </a:rPr>
              <a:t>他跟隨保羅和我們、喊著說、這些人是至高神的僕人、對你們傳說</a:t>
            </a:r>
            <a:r>
              <a:rPr lang="zh-TW" altLang="en-US" sz="2500" b="1" dirty="0">
                <a:solidFill>
                  <a:srgbClr val="FFFF00"/>
                </a:solidFill>
              </a:rPr>
              <a:t>救人的道</a:t>
            </a:r>
            <a:r>
              <a:rPr lang="zh-CN" altLang="en-US" sz="2500" dirty="0">
                <a:solidFill>
                  <a:schemeClr val="bg1"/>
                </a:solidFill>
              </a:rPr>
              <a:t>。 </a:t>
            </a:r>
            <a:r>
              <a:rPr lang="en-US" sz="2500" dirty="0">
                <a:solidFill>
                  <a:schemeClr val="bg1"/>
                </a:solidFill>
              </a:rPr>
              <a:t>    </a:t>
            </a:r>
            <a:r>
              <a:rPr lang="en-US" altLang="ko-KR" sz="2500" dirty="0">
                <a:solidFill>
                  <a:schemeClr val="bg1"/>
                </a:solidFill>
              </a:rPr>
              <a:t>/       </a:t>
            </a:r>
            <a:r>
              <a:rPr lang="en-US" sz="2500" b="1" dirty="0">
                <a:solidFill>
                  <a:srgbClr val="FF0000"/>
                </a:solidFill>
              </a:rPr>
              <a:t>-18:25-26  </a:t>
            </a:r>
            <a:r>
              <a:rPr lang="zh-TW" altLang="en-US" sz="2500" dirty="0">
                <a:solidFill>
                  <a:schemeClr val="bg1"/>
                </a:solidFill>
              </a:rPr>
              <a:t>這人已經在</a:t>
            </a:r>
            <a:r>
              <a:rPr lang="zh-TW" altLang="en-US" sz="2500" b="1" dirty="0">
                <a:solidFill>
                  <a:srgbClr val="FFFF00"/>
                </a:solidFill>
              </a:rPr>
              <a:t>主的道</a:t>
            </a:r>
            <a:r>
              <a:rPr lang="zh-TW" altLang="en-US" sz="2500" dirty="0">
                <a:solidFill>
                  <a:schemeClr val="bg1"/>
                </a:solidFill>
              </a:rPr>
              <a:t>上受了教訓、心裡火熱、將耶穌的事、詳細講論教訓人．只是他單曉得約翰的洗禮</a:t>
            </a:r>
            <a:r>
              <a:rPr lang="en-US" sz="2500" dirty="0">
                <a:solidFill>
                  <a:schemeClr val="bg1"/>
                </a:solidFill>
              </a:rPr>
              <a:t>. </a:t>
            </a:r>
            <a:r>
              <a:rPr lang="zh-TW" altLang="en-US" sz="2500" dirty="0">
                <a:solidFill>
                  <a:schemeClr val="bg1"/>
                </a:solidFill>
              </a:rPr>
              <a:t>他在會堂裡放膽講道、百基拉亞居拉聽見、就接他來、將</a:t>
            </a:r>
            <a:r>
              <a:rPr lang="zh-TW" altLang="en-US" sz="2500" b="1" dirty="0">
                <a:solidFill>
                  <a:srgbClr val="FFFF00"/>
                </a:solidFill>
              </a:rPr>
              <a:t>神的道</a:t>
            </a:r>
            <a:r>
              <a:rPr lang="zh-TW" altLang="en-US" sz="2500" dirty="0">
                <a:solidFill>
                  <a:schemeClr val="bg1"/>
                </a:solidFill>
              </a:rPr>
              <a:t>給他講解更加詳細 </a:t>
            </a:r>
            <a:r>
              <a:rPr lang="zh-CN" altLang="en-US" sz="2500" dirty="0">
                <a:solidFill>
                  <a:schemeClr val="bg1"/>
                </a:solidFill>
              </a:rPr>
              <a:t>。      </a:t>
            </a:r>
            <a:r>
              <a:rPr lang="zh-TW" altLang="en-US" sz="2500" dirty="0">
                <a:solidFill>
                  <a:schemeClr val="bg1"/>
                </a:solidFill>
              </a:rPr>
              <a:t> </a:t>
            </a:r>
            <a:r>
              <a:rPr lang="en-US" altLang="ko-KR" sz="2500" dirty="0">
                <a:solidFill>
                  <a:schemeClr val="bg1"/>
                </a:solidFill>
              </a:rPr>
              <a:t>/      </a:t>
            </a:r>
            <a:r>
              <a:rPr lang="en-US" sz="2500" b="1" dirty="0">
                <a:solidFill>
                  <a:srgbClr val="FF0000"/>
                </a:solidFill>
              </a:rPr>
              <a:t>-19:9 </a:t>
            </a:r>
            <a:r>
              <a:rPr lang="zh-TW" altLang="en-US" sz="2500" dirty="0">
                <a:solidFill>
                  <a:schemeClr val="bg1"/>
                </a:solidFill>
              </a:rPr>
              <a:t>後來有些人、心裡剛硬不信、在眾人面前毀謗</a:t>
            </a:r>
            <a:r>
              <a:rPr lang="zh-TW" altLang="en-US" sz="2500" b="1" dirty="0">
                <a:solidFill>
                  <a:srgbClr val="FFFF00"/>
                </a:solidFill>
              </a:rPr>
              <a:t>這道</a:t>
            </a:r>
            <a:r>
              <a:rPr lang="zh-TW" altLang="en-US" sz="2500" dirty="0">
                <a:solidFill>
                  <a:schemeClr val="bg1"/>
                </a:solidFill>
              </a:rPr>
              <a:t>、保羅就離開他們、也叫門徒與他們分離、便在推喇奴的學房、天天辯論</a:t>
            </a:r>
            <a:r>
              <a:rPr lang="en-US" altLang="ko-KR" sz="2500" dirty="0">
                <a:solidFill>
                  <a:schemeClr val="bg1"/>
                </a:solidFill>
              </a:rPr>
              <a:t>.     /      </a:t>
            </a:r>
            <a:r>
              <a:rPr lang="en-US" sz="2500" b="1" dirty="0">
                <a:solidFill>
                  <a:srgbClr val="FF0000"/>
                </a:solidFill>
              </a:rPr>
              <a:t>-19:23  </a:t>
            </a:r>
            <a:r>
              <a:rPr lang="zh-TW" altLang="en-US" sz="2500" dirty="0">
                <a:solidFill>
                  <a:schemeClr val="bg1"/>
                </a:solidFill>
              </a:rPr>
              <a:t>那時、因為</a:t>
            </a:r>
            <a:r>
              <a:rPr lang="zh-TW" altLang="en-US" sz="2500" b="1" dirty="0">
                <a:solidFill>
                  <a:srgbClr val="FFFF00"/>
                </a:solidFill>
              </a:rPr>
              <a:t>這道</a:t>
            </a:r>
            <a:r>
              <a:rPr lang="zh-TW" altLang="en-US" sz="2500" dirty="0">
                <a:solidFill>
                  <a:schemeClr val="bg1"/>
                </a:solidFill>
              </a:rPr>
              <a:t>起的擾亂不小</a:t>
            </a:r>
            <a:r>
              <a:rPr lang="en-US" altLang="ko-KR" sz="2500" dirty="0">
                <a:solidFill>
                  <a:schemeClr val="bg1"/>
                </a:solidFill>
              </a:rPr>
              <a:t>.      /       </a:t>
            </a:r>
            <a:r>
              <a:rPr lang="en-US" sz="2500" b="1" dirty="0">
                <a:solidFill>
                  <a:srgbClr val="FF0000"/>
                </a:solidFill>
              </a:rPr>
              <a:t>-24:14 </a:t>
            </a:r>
            <a:r>
              <a:rPr lang="zh-TW" altLang="en-US" sz="2500" dirty="0">
                <a:solidFill>
                  <a:schemeClr val="bg1"/>
                </a:solidFill>
              </a:rPr>
              <a:t>但有一件事、我向你承認、就是他們所稱為異端的</a:t>
            </a:r>
            <a:r>
              <a:rPr lang="zh-TW" altLang="en-US" sz="2500" b="1" dirty="0">
                <a:solidFill>
                  <a:srgbClr val="FFFF00"/>
                </a:solidFill>
              </a:rPr>
              <a:t>道</a:t>
            </a:r>
            <a:r>
              <a:rPr lang="zh-TW" altLang="en-US" sz="2500" dirty="0">
                <a:solidFill>
                  <a:schemeClr val="bg1"/>
                </a:solidFill>
              </a:rPr>
              <a:t>、我正按著那道事奉我祖宗的神、又信合乎律法的、和先知書上一切所記載的</a:t>
            </a:r>
            <a:r>
              <a:rPr lang="en-US" altLang="ko-KR" sz="2500" dirty="0">
                <a:solidFill>
                  <a:schemeClr val="bg1"/>
                </a:solidFill>
              </a:rPr>
              <a:t>.        /       </a:t>
            </a:r>
            <a:r>
              <a:rPr lang="en-US" sz="2500" b="1" dirty="0">
                <a:solidFill>
                  <a:srgbClr val="FF0000"/>
                </a:solidFill>
              </a:rPr>
              <a:t>-24:22 </a:t>
            </a:r>
            <a:r>
              <a:rPr lang="zh-TW" altLang="en-US" sz="2500" dirty="0">
                <a:solidFill>
                  <a:schemeClr val="bg1"/>
                </a:solidFill>
              </a:rPr>
              <a:t>腓力斯本是詳細曉得</a:t>
            </a:r>
            <a:r>
              <a:rPr lang="zh-TW" altLang="en-US" sz="2500" b="1" dirty="0">
                <a:solidFill>
                  <a:srgbClr val="FFFF00"/>
                </a:solidFill>
              </a:rPr>
              <a:t>這道</a:t>
            </a:r>
            <a:r>
              <a:rPr lang="zh-TW" altLang="en-US" sz="2500" dirty="0">
                <a:solidFill>
                  <a:schemeClr val="bg1"/>
                </a:solidFill>
              </a:rPr>
              <a:t>、就支吾他們說、且等千夫長呂西亞下來、我要審斷你們的事</a:t>
            </a:r>
            <a:r>
              <a:rPr lang="en-US" sz="2500" dirty="0">
                <a:solidFill>
                  <a:schemeClr val="bg1"/>
                </a:solidFill>
              </a:rPr>
              <a:t>.</a:t>
            </a:r>
            <a:endParaRPr lang="en-US" altLang="ko-KR" sz="25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6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 Christian Symbols Explained | Ancient P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97" y="2667000"/>
            <a:ext cx="5313403" cy="393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ull-size item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75" y="91898"/>
            <a:ext cx="476250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Xmas” &amp; the Christian “Fish”: Etymology &amp; History | Dave Armstro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12" y="4724400"/>
            <a:ext cx="3877934" cy="201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We may all become ichthus Christians if... - Florida Family Ac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2" y="169439"/>
            <a:ext cx="3572655" cy="237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894775" y="2667000"/>
            <a:ext cx="3420394" cy="230832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基督教的象徵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‘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魚</a:t>
            </a:r>
            <a:r>
              <a:rPr lang="en-US" altLang="zh-TW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'</a:t>
            </a:r>
            <a:endParaRPr lang="en-US" altLang="ko-KR" sz="8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 Christian Symbol: ‘</a:t>
            </a:r>
            <a:r>
              <a:rPr lang="en-US" sz="3600" b="1" i="1" dirty="0">
                <a:solidFill>
                  <a:schemeClr val="bg1"/>
                </a:solidFill>
              </a:rPr>
              <a:t>Fish</a:t>
            </a:r>
            <a:r>
              <a:rPr lang="en-US" sz="3600" b="1" dirty="0">
                <a:solidFill>
                  <a:schemeClr val="bg1"/>
                </a:solidFill>
              </a:rPr>
              <a:t>’ </a:t>
            </a:r>
          </a:p>
        </p:txBody>
      </p:sp>
      <p:pic>
        <p:nvPicPr>
          <p:cNvPr id="9" name="Picture 6" descr="Early Christian Symbols in the Catacomb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913" y="2308578"/>
            <a:ext cx="238125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84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76595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         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為什麼“魚”被用作基督教的象徵</a:t>
            </a:r>
            <a:endParaRPr lang="en-US" altLang="ko-KR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魚</a:t>
            </a:r>
            <a:r>
              <a:rPr lang="en-US" altLang="ko-KR" sz="2800" b="1" dirty="0">
                <a:solidFill>
                  <a:schemeClr val="bg1"/>
                </a:solidFill>
                <a:latin typeface="+mn-ea"/>
              </a:rPr>
              <a:t>= </a:t>
            </a:r>
            <a:r>
              <a:rPr lang="en-US" altLang="ko-KR" sz="2800" dirty="0">
                <a:solidFill>
                  <a:schemeClr val="bg1"/>
                </a:solidFill>
                <a:latin typeface="+mn-ea"/>
              </a:rPr>
              <a:t>(</a:t>
            </a:r>
            <a:r>
              <a:rPr lang="zh-CN" altLang="en-US" sz="2800" dirty="0">
                <a:solidFill>
                  <a:schemeClr val="bg1"/>
                </a:solidFill>
                <a:latin typeface="+mn-ea"/>
              </a:rPr>
              <a:t>希臘文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  <a:r>
              <a:rPr lang="en-US" sz="3200" dirty="0" err="1">
                <a:solidFill>
                  <a:srgbClr val="FFFF00"/>
                </a:solidFill>
              </a:rPr>
              <a:t>ιχθυς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小寫</a:t>
            </a:r>
            <a:r>
              <a:rPr lang="en-US" altLang="ko-KR" sz="2800" dirty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chemeClr val="bg1"/>
                </a:solidFill>
              </a:rPr>
              <a:t>= </a:t>
            </a:r>
            <a:r>
              <a:rPr lang="en-US" sz="3200" dirty="0">
                <a:solidFill>
                  <a:srgbClr val="FFFF00"/>
                </a:solidFill>
              </a:rPr>
              <a:t>ΙΧΘΥΣ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大寫</a:t>
            </a:r>
            <a:r>
              <a:rPr lang="en-US" altLang="ko-KR" sz="2800" dirty="0">
                <a:solidFill>
                  <a:schemeClr val="bg1"/>
                </a:solidFill>
              </a:rPr>
              <a:t>) </a:t>
            </a:r>
            <a:r>
              <a:rPr lang="zh-CN" altLang="en-US" sz="2800" dirty="0">
                <a:solidFill>
                  <a:schemeClr val="bg1"/>
                </a:solidFill>
              </a:rPr>
              <a:t>新約</a:t>
            </a:r>
            <a:r>
              <a:rPr lang="ko-KR" altLang="en-US" sz="2800" dirty="0">
                <a:solidFill>
                  <a:schemeClr val="bg1"/>
                </a:solidFill>
              </a:rPr>
              <a:t> </a:t>
            </a:r>
            <a:r>
              <a:rPr lang="en-US" altLang="ko-KR" sz="2800" dirty="0">
                <a:solidFill>
                  <a:schemeClr val="bg1"/>
                </a:solidFill>
              </a:rPr>
              <a:t>20</a:t>
            </a:r>
            <a:r>
              <a:rPr lang="zh-CN" altLang="en-US" sz="2800" dirty="0">
                <a:solidFill>
                  <a:schemeClr val="bg1"/>
                </a:solidFill>
              </a:rPr>
              <a:t>次出現</a:t>
            </a:r>
            <a:r>
              <a:rPr lang="ko-KR" altLang="en-US" sz="2800" dirty="0">
                <a:solidFill>
                  <a:schemeClr val="bg1"/>
                </a:solidFill>
              </a:rPr>
              <a:t> </a:t>
            </a:r>
            <a:endParaRPr lang="en-US" altLang="ko-KR" sz="2800" dirty="0">
              <a:solidFill>
                <a:schemeClr val="bg1"/>
              </a:solidFill>
            </a:endParaRPr>
          </a:p>
          <a:p>
            <a:r>
              <a:rPr lang="en-US" altLang="ko-KR" sz="2600" dirty="0">
                <a:solidFill>
                  <a:schemeClr val="bg1"/>
                </a:solidFill>
              </a:rPr>
              <a:t>             *</a:t>
            </a:r>
            <a:r>
              <a:rPr lang="zh-TW" altLang="en-US" sz="2600" dirty="0">
                <a:solidFill>
                  <a:schemeClr val="bg1"/>
                </a:solidFill>
              </a:rPr>
              <a:t>對觀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符類</a:t>
            </a:r>
            <a:r>
              <a:rPr lang="en-US" altLang="zh-TW" sz="2600" dirty="0">
                <a:solidFill>
                  <a:schemeClr val="bg1"/>
                </a:solidFill>
              </a:rPr>
              <a:t>)</a:t>
            </a:r>
            <a:r>
              <a:rPr lang="zh-TW" altLang="en-US" sz="2600" dirty="0">
                <a:solidFill>
                  <a:schemeClr val="bg1"/>
                </a:solidFill>
              </a:rPr>
              <a:t>福音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16</a:t>
            </a:r>
            <a:r>
              <a:rPr lang="zh-CN" altLang="en-US" sz="2600" dirty="0">
                <a:solidFill>
                  <a:schemeClr val="bg1"/>
                </a:solidFill>
              </a:rPr>
              <a:t>次</a:t>
            </a:r>
            <a:r>
              <a:rPr lang="en-US" altLang="ko-KR" sz="2600" dirty="0">
                <a:solidFill>
                  <a:schemeClr val="bg1"/>
                </a:solidFill>
              </a:rPr>
              <a:t>; </a:t>
            </a:r>
            <a:r>
              <a:rPr lang="zh-CN" altLang="en-US" sz="2600" dirty="0">
                <a:solidFill>
                  <a:schemeClr val="bg1"/>
                </a:solidFill>
              </a:rPr>
              <a:t>約翰福音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21:6, 8, 11; </a:t>
            </a:r>
            <a:r>
              <a:rPr lang="zh-CN" altLang="en-US" sz="2600" dirty="0">
                <a:solidFill>
                  <a:schemeClr val="bg1"/>
                </a:solidFill>
              </a:rPr>
              <a:t>林前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15:39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 </a:t>
            </a:r>
            <a:r>
              <a:rPr lang="en-US" sz="3600" dirty="0" err="1">
                <a:solidFill>
                  <a:srgbClr val="FFFF00"/>
                </a:solidFill>
              </a:rPr>
              <a:t>Ι</a:t>
            </a:r>
            <a:r>
              <a:rPr lang="en-US" sz="3600" dirty="0" err="1">
                <a:solidFill>
                  <a:schemeClr val="bg1"/>
                </a:solidFill>
              </a:rPr>
              <a:t>ησους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Χ</a:t>
            </a:r>
            <a:r>
              <a:rPr lang="en-US" sz="3600" dirty="0" err="1">
                <a:solidFill>
                  <a:schemeClr val="bg1"/>
                </a:solidFill>
              </a:rPr>
              <a:t>ριστος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Θ</a:t>
            </a:r>
            <a:r>
              <a:rPr lang="en-US" sz="3600" dirty="0" err="1">
                <a:solidFill>
                  <a:schemeClr val="bg1"/>
                </a:solidFill>
              </a:rPr>
              <a:t>εου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Υ</a:t>
            </a:r>
            <a:r>
              <a:rPr lang="en-US" sz="3600" dirty="0" err="1">
                <a:solidFill>
                  <a:schemeClr val="bg1"/>
                </a:solidFill>
              </a:rPr>
              <a:t>ιος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Σ</a:t>
            </a:r>
            <a:r>
              <a:rPr lang="en-US" sz="3600" dirty="0" err="1">
                <a:solidFill>
                  <a:schemeClr val="bg1"/>
                </a:solidFill>
              </a:rPr>
              <a:t>ωτηρ</a:t>
            </a:r>
            <a:endParaRPr lang="en-US" sz="36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  (</a:t>
            </a:r>
            <a:r>
              <a:rPr lang="en-US" sz="3200" i="1" dirty="0" err="1">
                <a:solidFill>
                  <a:schemeClr val="bg1"/>
                </a:solidFill>
              </a:rPr>
              <a:t>Iesous</a:t>
            </a:r>
            <a:r>
              <a:rPr lang="en-US" sz="3200" i="1" dirty="0">
                <a:solidFill>
                  <a:schemeClr val="bg1"/>
                </a:solidFill>
              </a:rPr>
              <a:t> Christos </a:t>
            </a:r>
            <a:r>
              <a:rPr lang="en-US" sz="3200" i="1" dirty="0" err="1">
                <a:solidFill>
                  <a:schemeClr val="bg1"/>
                </a:solidFill>
              </a:rPr>
              <a:t>Theou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Yios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Soter</a:t>
            </a:r>
            <a:r>
              <a:rPr lang="en-US" sz="3200" dirty="0">
                <a:solidFill>
                  <a:schemeClr val="bg1"/>
                </a:solidFill>
              </a:rPr>
              <a:t>) = </a:t>
            </a:r>
            <a:r>
              <a:rPr lang="en-US" sz="3200" dirty="0">
                <a:solidFill>
                  <a:srgbClr val="FFFF00"/>
                </a:solidFill>
              </a:rPr>
              <a:t>Jesus Christ, God’s Son, Savior</a:t>
            </a:r>
            <a:endParaRPr lang="en-US" sz="900" dirty="0">
              <a:solidFill>
                <a:schemeClr val="bg1"/>
              </a:solidFill>
            </a:endParaRPr>
          </a:p>
          <a:p>
            <a:endParaRPr lang="en-US" sz="900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Ι</a:t>
            </a:r>
            <a:r>
              <a:rPr lang="en-US" sz="3200" b="1" dirty="0" err="1">
                <a:solidFill>
                  <a:schemeClr val="bg1"/>
                </a:solidFill>
              </a:rPr>
              <a:t>ησους</a:t>
            </a:r>
            <a:r>
              <a:rPr lang="en-US" sz="3200" b="1" dirty="0">
                <a:solidFill>
                  <a:schemeClr val="bg1"/>
                </a:solidFill>
              </a:rPr>
              <a:t> 		</a:t>
            </a:r>
            <a:r>
              <a:rPr lang="en-US" sz="3200" b="1" dirty="0">
                <a:solidFill>
                  <a:srgbClr val="FFFF00"/>
                </a:solidFill>
              </a:rPr>
              <a:t>Jesus		</a:t>
            </a:r>
            <a:r>
              <a:rPr lang="zh-CN" altLang="en-US" sz="3200" b="1" dirty="0">
                <a:solidFill>
                  <a:srgbClr val="FFFF00"/>
                </a:solidFill>
              </a:rPr>
              <a:t>耶穌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Χ</a:t>
            </a:r>
            <a:r>
              <a:rPr lang="en-US" sz="3200" b="1" dirty="0" err="1">
                <a:solidFill>
                  <a:schemeClr val="bg1"/>
                </a:solidFill>
              </a:rPr>
              <a:t>ριστος</a:t>
            </a:r>
            <a:r>
              <a:rPr lang="en-US" sz="3200" b="1" dirty="0">
                <a:solidFill>
                  <a:schemeClr val="bg1"/>
                </a:solidFill>
              </a:rPr>
              <a:t> 		</a:t>
            </a:r>
            <a:r>
              <a:rPr lang="en-US" sz="3200" b="1" dirty="0">
                <a:solidFill>
                  <a:srgbClr val="FFFF00"/>
                </a:solidFill>
              </a:rPr>
              <a:t>Christ		</a:t>
            </a:r>
            <a:r>
              <a:rPr lang="zh-CN" altLang="en-US" sz="3200" b="1" dirty="0">
                <a:solidFill>
                  <a:srgbClr val="FFFF00"/>
                </a:solidFill>
              </a:rPr>
              <a:t>基督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Θ</a:t>
            </a:r>
            <a:r>
              <a:rPr lang="en-US" sz="3200" b="1" dirty="0" err="1">
                <a:solidFill>
                  <a:schemeClr val="bg1"/>
                </a:solidFill>
              </a:rPr>
              <a:t>εου</a:t>
            </a:r>
            <a:r>
              <a:rPr lang="en-US" sz="3200" b="1" dirty="0">
                <a:solidFill>
                  <a:schemeClr val="bg1"/>
                </a:solidFill>
              </a:rPr>
              <a:t> 			</a:t>
            </a:r>
            <a:r>
              <a:rPr lang="en-US" sz="3200" b="1" dirty="0">
                <a:solidFill>
                  <a:srgbClr val="FFFF00"/>
                </a:solidFill>
              </a:rPr>
              <a:t>God’s		</a:t>
            </a:r>
            <a:r>
              <a:rPr lang="zh-CN" altLang="en-US" sz="3200" b="1" dirty="0">
                <a:solidFill>
                  <a:srgbClr val="FFFF00"/>
                </a:solidFill>
              </a:rPr>
              <a:t>神的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Υ</a:t>
            </a:r>
            <a:r>
              <a:rPr lang="en-US" sz="3200" b="1" dirty="0" err="1">
                <a:solidFill>
                  <a:schemeClr val="bg1"/>
                </a:solidFill>
              </a:rPr>
              <a:t>ιος</a:t>
            </a:r>
            <a:r>
              <a:rPr lang="en-US" sz="3200" b="1" dirty="0">
                <a:solidFill>
                  <a:schemeClr val="bg1"/>
                </a:solidFill>
              </a:rPr>
              <a:t> 		</a:t>
            </a:r>
            <a:r>
              <a:rPr lang="en-US" sz="3200" b="1" dirty="0">
                <a:solidFill>
                  <a:srgbClr val="FFFF00"/>
                </a:solidFill>
              </a:rPr>
              <a:t> 	Son		</a:t>
            </a:r>
            <a:r>
              <a:rPr lang="zh-CN" altLang="en-US" sz="3200" b="1" dirty="0">
                <a:solidFill>
                  <a:srgbClr val="FFFF00"/>
                </a:solidFill>
              </a:rPr>
              <a:t>兒子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err="1">
                <a:solidFill>
                  <a:srgbClr val="FFFF00"/>
                </a:solidFill>
              </a:rPr>
              <a:t>Σ</a:t>
            </a:r>
            <a:r>
              <a:rPr lang="en-US" sz="3200" b="1" dirty="0" err="1">
                <a:solidFill>
                  <a:schemeClr val="bg1"/>
                </a:solidFill>
              </a:rPr>
              <a:t>ωτηρ</a:t>
            </a:r>
            <a:r>
              <a:rPr lang="en-US" sz="3200" b="1" dirty="0">
                <a:solidFill>
                  <a:schemeClr val="bg1"/>
                </a:solidFill>
              </a:rPr>
              <a:t>		</a:t>
            </a:r>
            <a:r>
              <a:rPr lang="en-US" sz="3200" b="1" dirty="0">
                <a:solidFill>
                  <a:srgbClr val="FFFF00"/>
                </a:solidFill>
              </a:rPr>
              <a:t> 	Savior		</a:t>
            </a:r>
            <a:r>
              <a:rPr lang="zh-CN" altLang="en-US" sz="3200" b="1" dirty="0">
                <a:solidFill>
                  <a:srgbClr val="FFFF00"/>
                </a:solidFill>
              </a:rPr>
              <a:t>救主</a:t>
            </a:r>
            <a:endParaRPr lang="en-US" sz="3200" b="1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37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</a:t>
            </a:r>
            <a:r>
              <a:rPr lang="en-US" altLang="ko-KR" sz="3200" b="1" dirty="0">
                <a:solidFill>
                  <a:srgbClr val="FFFF00"/>
                </a:solidFill>
                <a:latin typeface="+mn-ea"/>
              </a:rPr>
              <a:t>            </a:t>
            </a:r>
            <a:r>
              <a:rPr lang="ko-KR" altLang="en-US" sz="3200" b="1" dirty="0">
                <a:solidFill>
                  <a:srgbClr val="FFFF00"/>
                </a:solidFill>
                <a:latin typeface="+mn-ea"/>
              </a:rPr>
              <a:t>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‘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’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名字的含義和意義</a:t>
            </a:r>
            <a:endParaRPr lang="en-US" altLang="ko-KR" sz="3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FF0000"/>
                </a:solidFill>
              </a:rPr>
              <a:t>馬太</a:t>
            </a:r>
            <a:r>
              <a:rPr lang="en-US" sz="2800" b="1" dirty="0">
                <a:solidFill>
                  <a:srgbClr val="FF0000"/>
                </a:solidFill>
              </a:rPr>
              <a:t> 1:21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他將要生一個兒子．你要給他起名叫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他要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將自己的百姓從罪惡裡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救出來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aseline="30000" dirty="0">
                <a:solidFill>
                  <a:srgbClr val="FF0000"/>
                </a:solidFill>
              </a:rPr>
              <a:t>ESV </a:t>
            </a:r>
            <a:r>
              <a:rPr lang="en-US" sz="2800" baseline="300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altLang="zh-CN" sz="2800" dirty="0">
                <a:solidFill>
                  <a:schemeClr val="bg1"/>
                </a:solidFill>
              </a:rPr>
              <a:t>…….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FFFF00"/>
                </a:solidFill>
              </a:rPr>
              <a:t>Jesus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altLang="zh-CN" sz="2800" dirty="0">
                <a:solidFill>
                  <a:schemeClr val="bg1"/>
                </a:solidFill>
              </a:rPr>
              <a:t>……. </a:t>
            </a:r>
            <a:r>
              <a:rPr lang="en-US" sz="2800" dirty="0">
                <a:solidFill>
                  <a:schemeClr val="bg1"/>
                </a:solidFill>
              </a:rPr>
              <a:t>for </a:t>
            </a:r>
            <a:r>
              <a:rPr lang="en-US" sz="2800" b="1" dirty="0">
                <a:solidFill>
                  <a:srgbClr val="FFFF00"/>
                </a:solidFill>
              </a:rPr>
              <a:t>he will save </a:t>
            </a:r>
            <a:r>
              <a:rPr lang="en-US" sz="2800" dirty="0">
                <a:solidFill>
                  <a:schemeClr val="bg1"/>
                </a:solidFill>
              </a:rPr>
              <a:t>his people from their sins.  </a:t>
            </a:r>
            <a:r>
              <a:rPr lang="en-US" sz="2800" b="1" dirty="0">
                <a:solidFill>
                  <a:schemeClr val="bg1"/>
                </a:solidFill>
              </a:rPr>
              <a:t>( </a:t>
            </a:r>
            <a:r>
              <a:rPr lang="el-GR" sz="2800" b="1" dirty="0">
                <a:solidFill>
                  <a:srgbClr val="FFFF00"/>
                </a:solidFill>
              </a:rPr>
              <a:t>Ἰησοῦν</a:t>
            </a:r>
            <a:r>
              <a:rPr lang="en-US" sz="2800" dirty="0">
                <a:solidFill>
                  <a:schemeClr val="bg1"/>
                </a:solidFill>
              </a:rPr>
              <a:t>  / </a:t>
            </a:r>
            <a:r>
              <a:rPr lang="el-GR" sz="2800" b="1" dirty="0">
                <a:solidFill>
                  <a:srgbClr val="FFFF00"/>
                </a:solidFill>
              </a:rPr>
              <a:t>σώσει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)</a:t>
            </a:r>
          </a:p>
          <a:p>
            <a:pPr rtl="1"/>
            <a:r>
              <a:rPr lang="he-IL" sz="3200" dirty="0">
                <a:solidFill>
                  <a:schemeClr val="bg1"/>
                </a:solidFill>
              </a:rPr>
              <a:t>‎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chemeClr val="bg1"/>
                </a:solidFill>
              </a:rPr>
              <a:t>הִיא יוֹלֶדֶת בֵּן וְאַתָּה תִּקְרָא שְׁמוֹ </a:t>
            </a:r>
            <a:r>
              <a:rPr lang="he-IL" sz="3200" dirty="0">
                <a:solidFill>
                  <a:srgbClr val="FFFF00"/>
                </a:solidFill>
              </a:rPr>
              <a:t>יֵשׁוּעַ</a:t>
            </a:r>
            <a:r>
              <a:rPr lang="he-IL" sz="3200" dirty="0">
                <a:solidFill>
                  <a:schemeClr val="bg1"/>
                </a:solidFill>
              </a:rPr>
              <a:t>, כִּי הוּא</a:t>
            </a:r>
            <a:r>
              <a:rPr lang="he-IL" sz="3200" dirty="0">
                <a:solidFill>
                  <a:srgbClr val="FFFF00"/>
                </a:solidFill>
              </a:rPr>
              <a:t> יוֹשִׁיעַ </a:t>
            </a:r>
            <a:r>
              <a:rPr lang="he-IL" sz="3200" dirty="0">
                <a:solidFill>
                  <a:schemeClr val="bg1"/>
                </a:solidFill>
              </a:rPr>
              <a:t>אֶת עַמּוֹ מֵחַטֹּאתֵיהֶם.</a:t>
            </a:r>
            <a:endParaRPr lang="en-US" sz="1000" dirty="0">
              <a:solidFill>
                <a:schemeClr val="bg1"/>
              </a:solidFill>
            </a:endParaRPr>
          </a:p>
          <a:p>
            <a:r>
              <a:rPr lang="he-IL" sz="1000" dirty="0">
                <a:solidFill>
                  <a:schemeClr val="bg1"/>
                </a:solidFill>
              </a:rPr>
              <a:t> </a:t>
            </a:r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*Hebrew translation: ‘</a:t>
            </a:r>
            <a:r>
              <a:rPr lang="en-US" sz="2400" b="1" dirty="0">
                <a:solidFill>
                  <a:schemeClr val="bg1"/>
                </a:solidFill>
              </a:rPr>
              <a:t>Jesus</a:t>
            </a:r>
            <a:r>
              <a:rPr lang="en-US" sz="2400" dirty="0">
                <a:solidFill>
                  <a:schemeClr val="bg1"/>
                </a:solidFill>
              </a:rPr>
              <a:t>’ (</a:t>
            </a:r>
            <a:r>
              <a:rPr lang="he-IL" sz="2800" dirty="0">
                <a:solidFill>
                  <a:srgbClr val="FFFF00"/>
                </a:solidFill>
              </a:rPr>
              <a:t>יֵשׁוּעַ</a:t>
            </a:r>
            <a:r>
              <a:rPr lang="he-IL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</a:rPr>
              <a:t>Yeshua</a:t>
            </a:r>
            <a:r>
              <a:rPr lang="en-US" sz="2400" dirty="0">
                <a:solidFill>
                  <a:schemeClr val="bg1"/>
                </a:solidFill>
              </a:rPr>
              <a:t>) &amp; ‘</a:t>
            </a:r>
            <a:r>
              <a:rPr lang="en-US" sz="2400" b="1" dirty="0">
                <a:solidFill>
                  <a:schemeClr val="bg1"/>
                </a:solidFill>
              </a:rPr>
              <a:t>he will save</a:t>
            </a:r>
            <a:r>
              <a:rPr lang="en-US" sz="2400" dirty="0">
                <a:solidFill>
                  <a:schemeClr val="bg1"/>
                </a:solidFill>
              </a:rPr>
              <a:t>’ (</a:t>
            </a:r>
            <a:r>
              <a:rPr lang="he-IL" sz="2800" dirty="0">
                <a:solidFill>
                  <a:srgbClr val="FFFF00"/>
                </a:solidFill>
              </a:rPr>
              <a:t>יוֹשִׁיע</a:t>
            </a:r>
            <a:r>
              <a:rPr lang="he-IL" sz="2400" dirty="0">
                <a:solidFill>
                  <a:srgbClr val="FFFF00"/>
                </a:solidFill>
              </a:rPr>
              <a:t>ַ 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</a:rPr>
              <a:t>Yoshia</a:t>
            </a:r>
            <a:r>
              <a:rPr lang="en-US" sz="2400" dirty="0">
                <a:solidFill>
                  <a:schemeClr val="bg1"/>
                </a:solidFill>
              </a:rPr>
              <a:t>) – A Hebraism</a:t>
            </a:r>
          </a:p>
          <a:p>
            <a:r>
              <a:rPr lang="en-US" altLang="zh-CN" sz="2400" b="1" dirty="0">
                <a:solidFill>
                  <a:schemeClr val="bg1"/>
                </a:solidFill>
              </a:rPr>
              <a:t>	-</a:t>
            </a:r>
            <a:r>
              <a:rPr lang="zh-CN" altLang="en-US" sz="2400" b="1" dirty="0">
                <a:solidFill>
                  <a:schemeClr val="bg1"/>
                </a:solidFill>
              </a:rPr>
              <a:t>希伯來文  </a:t>
            </a:r>
            <a:r>
              <a:rPr lang="en-US" altLang="ko-KR" sz="2400" b="1" dirty="0">
                <a:solidFill>
                  <a:schemeClr val="bg1"/>
                </a:solidFill>
              </a:rPr>
              <a:t>‘</a:t>
            </a:r>
            <a:r>
              <a:rPr lang="en-US" altLang="ko-KR" sz="2400" b="1" dirty="0" err="1">
                <a:solidFill>
                  <a:schemeClr val="bg1"/>
                </a:solidFill>
              </a:rPr>
              <a:t>Yeshua</a:t>
            </a:r>
            <a:r>
              <a:rPr lang="en-US" altLang="ko-KR" sz="2400" b="1" dirty="0">
                <a:solidFill>
                  <a:schemeClr val="bg1"/>
                </a:solidFill>
              </a:rPr>
              <a:t>’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he-IL" sz="2400" dirty="0">
                <a:solidFill>
                  <a:schemeClr val="bg1"/>
                </a:solidFill>
              </a:rPr>
              <a:t>יֵשׁוּעַ</a:t>
            </a:r>
            <a:r>
              <a:rPr lang="en-US" sz="2400" dirty="0">
                <a:solidFill>
                  <a:schemeClr val="bg1"/>
                </a:solidFill>
              </a:rPr>
              <a:t>) (‘salvation’) = Jesus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endParaRPr lang="en-US" altLang="zh-TW" sz="24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2400" b="1" dirty="0">
                <a:solidFill>
                  <a:schemeClr val="bg1"/>
                </a:solidFill>
              </a:rPr>
              <a:t>	-</a:t>
            </a:r>
            <a:r>
              <a:rPr lang="zh-CN" altLang="en-US" sz="2400" b="1" dirty="0">
                <a:solidFill>
                  <a:schemeClr val="bg1"/>
                </a:solidFill>
              </a:rPr>
              <a:t>希伯來文  </a:t>
            </a:r>
            <a:r>
              <a:rPr lang="en-US" altLang="ko-KR" sz="2400" b="1" dirty="0">
                <a:solidFill>
                  <a:schemeClr val="bg1"/>
                </a:solidFill>
              </a:rPr>
              <a:t>‘</a:t>
            </a:r>
            <a:r>
              <a:rPr lang="en-US" altLang="ko-KR" sz="2400" b="1" dirty="0" err="1">
                <a:solidFill>
                  <a:schemeClr val="bg1"/>
                </a:solidFill>
              </a:rPr>
              <a:t>Hoshea</a:t>
            </a:r>
            <a:r>
              <a:rPr lang="en-US" altLang="ko-KR" sz="2400" b="1" dirty="0">
                <a:solidFill>
                  <a:schemeClr val="bg1"/>
                </a:solidFill>
              </a:rPr>
              <a:t>’ 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he-IL" sz="2400" dirty="0">
                <a:solidFill>
                  <a:schemeClr val="bg1"/>
                </a:solidFill>
              </a:rPr>
              <a:t>הוֹשֵׁעַ</a:t>
            </a:r>
            <a:r>
              <a:rPr lang="en-US" sz="2400" dirty="0">
                <a:solidFill>
                  <a:schemeClr val="bg1"/>
                </a:solidFill>
              </a:rPr>
              <a:t>) = Hosea 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何西阿 </a:t>
            </a:r>
            <a:r>
              <a:rPr lang="en-US" altLang="ko-KR" sz="2400" b="1" dirty="0">
                <a:solidFill>
                  <a:schemeClr val="bg1"/>
                </a:solidFill>
                <a:latin typeface="+mn-ea"/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literally, ‘</a:t>
            </a:r>
            <a:r>
              <a:rPr lang="en-US" sz="2400" b="1" dirty="0">
                <a:solidFill>
                  <a:schemeClr val="bg1"/>
                </a:solidFill>
              </a:rPr>
              <a:t>He saves</a:t>
            </a:r>
            <a:r>
              <a:rPr lang="en-US" sz="2400" dirty="0">
                <a:solidFill>
                  <a:schemeClr val="bg1"/>
                </a:solidFill>
              </a:rPr>
              <a:t>’) </a:t>
            </a:r>
          </a:p>
          <a:p>
            <a:r>
              <a:rPr lang="en-US" altLang="zh-CN" sz="2400" b="1" dirty="0">
                <a:solidFill>
                  <a:schemeClr val="bg1"/>
                </a:solidFill>
              </a:rPr>
              <a:t>	-</a:t>
            </a:r>
            <a:r>
              <a:rPr lang="zh-CN" altLang="en-US" sz="2400" b="1" dirty="0">
                <a:solidFill>
                  <a:schemeClr val="bg1"/>
                </a:solidFill>
              </a:rPr>
              <a:t>希伯來文  </a:t>
            </a:r>
            <a:r>
              <a:rPr lang="en-US" altLang="ko-KR" sz="2400" b="1" dirty="0">
                <a:solidFill>
                  <a:schemeClr val="bg1"/>
                </a:solidFill>
              </a:rPr>
              <a:t>‘</a:t>
            </a:r>
            <a:r>
              <a:rPr lang="en-US" altLang="ko-KR" sz="2400" b="1" dirty="0" err="1">
                <a:solidFill>
                  <a:schemeClr val="bg1"/>
                </a:solidFill>
              </a:rPr>
              <a:t>Yehoshua</a:t>
            </a:r>
            <a:r>
              <a:rPr lang="en-US" altLang="ko-KR" sz="2400" b="1" dirty="0">
                <a:solidFill>
                  <a:schemeClr val="bg1"/>
                </a:solidFill>
              </a:rPr>
              <a:t>’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he-IL" sz="2400" dirty="0">
                <a:solidFill>
                  <a:schemeClr val="bg1"/>
                </a:solidFill>
              </a:rPr>
              <a:t>יְהוֹשׁוּעַ</a:t>
            </a:r>
            <a:r>
              <a:rPr lang="en-US" sz="2400" dirty="0">
                <a:solidFill>
                  <a:schemeClr val="bg1"/>
                </a:solidFill>
              </a:rPr>
              <a:t>) = Joshua 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約書亞</a:t>
            </a:r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*According to </a:t>
            </a:r>
            <a:r>
              <a:rPr lang="en-US" sz="2400" b="1" dirty="0">
                <a:solidFill>
                  <a:srgbClr val="FF0000"/>
                </a:solidFill>
              </a:rPr>
              <a:t>Numbers 13:8, 16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b="1" dirty="0">
                <a:solidFill>
                  <a:schemeClr val="bg1"/>
                </a:solidFill>
              </a:rPr>
              <a:t>‘Hosea’ (</a:t>
            </a:r>
            <a:r>
              <a:rPr lang="he-IL" sz="2400" b="1" dirty="0">
                <a:solidFill>
                  <a:schemeClr val="bg1"/>
                </a:solidFill>
              </a:rPr>
              <a:t>הוֹשֵׁעַ</a:t>
            </a:r>
            <a:r>
              <a:rPr lang="en-US" sz="2400" b="1" dirty="0">
                <a:solidFill>
                  <a:schemeClr val="bg1"/>
                </a:solidFill>
              </a:rPr>
              <a:t>) </a:t>
            </a:r>
            <a:r>
              <a:rPr lang="en-US" sz="2400" dirty="0">
                <a:solidFill>
                  <a:schemeClr val="bg1"/>
                </a:solidFill>
              </a:rPr>
              <a:t>was the original name of </a:t>
            </a:r>
            <a:r>
              <a:rPr lang="en-US" sz="2400" b="1" dirty="0">
                <a:solidFill>
                  <a:schemeClr val="bg1"/>
                </a:solidFill>
              </a:rPr>
              <a:t>Joshua</a:t>
            </a:r>
            <a:r>
              <a:rPr lang="en-US" sz="2400" dirty="0">
                <a:solidFill>
                  <a:schemeClr val="bg1"/>
                </a:solidFill>
              </a:rPr>
              <a:t> son of Nun, till Moses gave him the longer name which he continued to bear (</a:t>
            </a:r>
            <a:r>
              <a:rPr lang="he-IL" sz="2400" dirty="0">
                <a:solidFill>
                  <a:schemeClr val="bg1"/>
                </a:solidFill>
              </a:rPr>
              <a:t>יְהוֹשׁוּעַ</a:t>
            </a:r>
            <a:r>
              <a:rPr lang="en-US" sz="2400" i="1" dirty="0">
                <a:solidFill>
                  <a:schemeClr val="bg1"/>
                </a:solidFill>
              </a:rPr>
              <a:t>  </a:t>
            </a:r>
            <a:r>
              <a:rPr lang="en-US" sz="2400" i="1" dirty="0" err="1">
                <a:solidFill>
                  <a:schemeClr val="bg1"/>
                </a:solidFill>
              </a:rPr>
              <a:t>yehoshua</a:t>
            </a:r>
            <a:r>
              <a:rPr lang="en-US" sz="2400" dirty="0">
                <a:solidFill>
                  <a:schemeClr val="bg1"/>
                </a:solidFill>
              </a:rPr>
              <a:t>), “</a:t>
            </a:r>
            <a:r>
              <a:rPr lang="en-US" sz="2400" b="1" i="1" dirty="0">
                <a:solidFill>
                  <a:schemeClr val="bg1"/>
                </a:solidFill>
              </a:rPr>
              <a:t>Yahweh is salvation</a:t>
            </a:r>
            <a:r>
              <a:rPr lang="en-US" sz="2400" dirty="0">
                <a:solidFill>
                  <a:schemeClr val="bg1"/>
                </a:solidFill>
              </a:rPr>
              <a:t>” or “</a:t>
            </a:r>
            <a:r>
              <a:rPr lang="en-US" sz="2400" b="1" i="1" dirty="0">
                <a:solidFill>
                  <a:schemeClr val="bg1"/>
                </a:solidFill>
              </a:rPr>
              <a:t>Yahweh saves</a:t>
            </a:r>
            <a:r>
              <a:rPr lang="en-US" sz="2400" dirty="0">
                <a:solidFill>
                  <a:schemeClr val="bg1"/>
                </a:solidFill>
              </a:rPr>
              <a:t>”. </a:t>
            </a:r>
          </a:p>
          <a:p>
            <a:r>
              <a:rPr lang="ko-KR" altLang="en-US" sz="2700" b="1" dirty="0">
                <a:solidFill>
                  <a:srgbClr val="FFFF00"/>
                </a:solidFill>
                <a:latin typeface="+mn-ea"/>
              </a:rPr>
              <a:t> </a:t>
            </a:r>
            <a:r>
              <a:rPr lang="en-US" altLang="ko-KR" sz="2700" b="1" dirty="0">
                <a:solidFill>
                  <a:srgbClr val="FFFF00"/>
                </a:solidFill>
                <a:latin typeface="+mn-ea"/>
              </a:rPr>
              <a:t>*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意義</a:t>
            </a:r>
            <a:r>
              <a:rPr lang="en-US" altLang="ko-KR" sz="2700" dirty="0">
                <a:solidFill>
                  <a:schemeClr val="bg1"/>
                </a:solidFill>
              </a:rPr>
              <a:t>:</a:t>
            </a:r>
            <a:r>
              <a:rPr lang="zh-TW" altLang="en-US" sz="2700" dirty="0">
                <a:solidFill>
                  <a:schemeClr val="bg1"/>
                </a:solidFill>
              </a:rPr>
              <a:t> </a:t>
            </a:r>
            <a:r>
              <a:rPr lang="zh-CN" altLang="en-US" sz="2700" dirty="0">
                <a:solidFill>
                  <a:schemeClr val="bg1"/>
                </a:solidFill>
              </a:rPr>
              <a:t>從</a:t>
            </a:r>
            <a:r>
              <a:rPr lang="zh-TW" altLang="en-US" sz="2700" dirty="0">
                <a:solidFill>
                  <a:schemeClr val="bg1"/>
                </a:solidFill>
              </a:rPr>
              <a:t>疾病，貧窮，迫害，戰爭等而得救 </a:t>
            </a:r>
            <a:r>
              <a:rPr lang="en-US" altLang="ko-KR" sz="2700" dirty="0">
                <a:solidFill>
                  <a:schemeClr val="bg1"/>
                </a:solidFill>
              </a:rPr>
              <a:t>&lt;</a:t>
            </a:r>
            <a:r>
              <a:rPr lang="en-US" altLang="ko-KR" sz="2700" b="1" dirty="0">
                <a:solidFill>
                  <a:srgbClr val="FFFF00"/>
                </a:solidFill>
              </a:rPr>
              <a:t> </a:t>
            </a:r>
            <a:r>
              <a:rPr lang="zh-TW" altLang="en-US" sz="2700" b="1" dirty="0">
                <a:solidFill>
                  <a:srgbClr val="FFFF00"/>
                </a:solidFill>
              </a:rPr>
              <a:t>從罪惡，刑罰和死亡中得救</a:t>
            </a:r>
            <a:endParaRPr lang="en-US" sz="2700" b="1" dirty="0">
              <a:solidFill>
                <a:srgbClr val="FFFF00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4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521" y="0"/>
            <a:ext cx="12188824" cy="682238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     </a:t>
            </a:r>
            <a:r>
              <a:rPr lang="ko-KR" altLang="en-US" sz="3600" b="1" dirty="0">
                <a:solidFill>
                  <a:srgbClr val="FFFF00"/>
                </a:solidFill>
                <a:latin typeface="+mn-ea"/>
              </a:rPr>
              <a:t>  </a:t>
            </a:r>
            <a:r>
              <a:rPr lang="zh-CN" altLang="en-US" sz="3600" b="1" dirty="0">
                <a:solidFill>
                  <a:srgbClr val="FFFF00"/>
                </a:solidFill>
                <a:latin typeface="+mn-ea"/>
              </a:rPr>
              <a:t>‘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’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 =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彌賽亞</a:t>
            </a:r>
            <a:r>
              <a:rPr lang="ko-KR" altLang="en-US" sz="3600" b="1" dirty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en-US" altLang="ko-KR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受膏者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， 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被膏的</a:t>
            </a:r>
            <a:r>
              <a:rPr lang="en-US" altLang="ko-KR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FF0000"/>
                </a:solidFill>
              </a:rPr>
              <a:t>馬太</a:t>
            </a:r>
            <a:r>
              <a:rPr lang="en-US" sz="2800" b="1" dirty="0">
                <a:solidFill>
                  <a:srgbClr val="FF0000"/>
                </a:solidFill>
              </a:rPr>
              <a:t> 16:16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西門彼得回答說、你是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、是永生神的兒子。</a:t>
            </a:r>
            <a:endParaRPr lang="en-US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ko-KR" altLang="en-US" sz="2600" dirty="0">
                <a:solidFill>
                  <a:schemeClr val="bg1"/>
                </a:solidFill>
              </a:rPr>
              <a:t>      </a:t>
            </a:r>
            <a:r>
              <a:rPr lang="en-US" altLang="ko-KR" sz="2600" dirty="0">
                <a:solidFill>
                  <a:schemeClr val="bg1"/>
                </a:solidFill>
              </a:rPr>
              <a:t>*</a:t>
            </a:r>
            <a:r>
              <a:rPr lang="zh-CN" altLang="en-US" sz="2600" b="1" dirty="0">
                <a:solidFill>
                  <a:schemeClr val="bg1"/>
                </a:solidFill>
              </a:rPr>
              <a:t>希伯來文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(</a:t>
            </a:r>
            <a:r>
              <a:rPr lang="he-IL" sz="2600" dirty="0">
                <a:solidFill>
                  <a:srgbClr val="FFFF00"/>
                </a:solidFill>
              </a:rPr>
              <a:t>מָשִׁיחַ</a:t>
            </a:r>
            <a:r>
              <a:rPr lang="en-US" altLang="ko-KR" sz="2600" dirty="0">
                <a:solidFill>
                  <a:schemeClr val="bg1"/>
                </a:solidFill>
              </a:rPr>
              <a:t>) = </a:t>
            </a:r>
            <a:r>
              <a:rPr lang="zh-CN" altLang="en-US" sz="2600" b="1" dirty="0">
                <a:solidFill>
                  <a:schemeClr val="bg1"/>
                </a:solidFill>
                <a:latin typeface="+mn-ea"/>
              </a:rPr>
              <a:t>希臘文 </a:t>
            </a:r>
            <a:r>
              <a:rPr lang="en-US" altLang="ko-KR" sz="2600" dirty="0">
                <a:solidFill>
                  <a:schemeClr val="bg1"/>
                </a:solidFill>
              </a:rPr>
              <a:t>(</a:t>
            </a:r>
            <a:r>
              <a:rPr lang="el-GR" sz="2600" dirty="0">
                <a:solidFill>
                  <a:srgbClr val="FFFF00"/>
                </a:solidFill>
              </a:rPr>
              <a:t>Χριστός</a:t>
            </a:r>
            <a:r>
              <a:rPr lang="en-US" altLang="ko-KR" sz="2600" dirty="0">
                <a:solidFill>
                  <a:schemeClr val="bg1"/>
                </a:solidFill>
              </a:rPr>
              <a:t>) =</a:t>
            </a:r>
            <a:r>
              <a:rPr lang="ko-KR" altLang="en-US" sz="2600" dirty="0">
                <a:solidFill>
                  <a:schemeClr val="bg1"/>
                </a:solidFill>
              </a:rPr>
              <a:t> </a:t>
            </a:r>
            <a:r>
              <a:rPr lang="en-US" altLang="ko-KR" sz="2600" dirty="0">
                <a:solidFill>
                  <a:schemeClr val="bg1"/>
                </a:solidFill>
              </a:rPr>
              <a:t>‘</a:t>
            </a:r>
            <a:r>
              <a:rPr lang="zh-TW" altLang="en-US" sz="2600" b="1" dirty="0">
                <a:solidFill>
                  <a:srgbClr val="FFFF00"/>
                </a:solidFill>
              </a:rPr>
              <a:t>被膏的</a:t>
            </a:r>
            <a:r>
              <a:rPr lang="en-US" altLang="ko-KR" sz="2600" dirty="0">
                <a:solidFill>
                  <a:schemeClr val="bg1"/>
                </a:solidFill>
              </a:rPr>
              <a:t>’</a:t>
            </a:r>
            <a:r>
              <a:rPr lang="en-US" sz="2600" dirty="0">
                <a:solidFill>
                  <a:schemeClr val="bg1"/>
                </a:solidFill>
              </a:rPr>
              <a:t> = </a:t>
            </a:r>
            <a:r>
              <a:rPr lang="en-US" sz="2600" b="1" dirty="0">
                <a:solidFill>
                  <a:srgbClr val="FFFF00"/>
                </a:solidFill>
              </a:rPr>
              <a:t>‘anointed (one)’</a:t>
            </a:r>
          </a:p>
          <a:p>
            <a:r>
              <a:rPr lang="en-US" sz="2400" dirty="0">
                <a:solidFill>
                  <a:schemeClr val="bg1"/>
                </a:solidFill>
              </a:rPr>
              <a:t> -</a:t>
            </a:r>
            <a:r>
              <a:rPr lang="zh-TW" altLang="en-US" sz="2400" b="1" dirty="0">
                <a:solidFill>
                  <a:schemeClr val="bg1"/>
                </a:solidFill>
              </a:rPr>
              <a:t>新約中的</a:t>
            </a:r>
            <a:r>
              <a:rPr lang="zh-TW" altLang="en-US" sz="2400" b="1" dirty="0">
                <a:solidFill>
                  <a:srgbClr val="FFFF00"/>
                </a:solidFill>
              </a:rPr>
              <a:t>彌賽亞</a:t>
            </a:r>
            <a:r>
              <a:rPr lang="zh-TW" alt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l-GR" sz="2400" dirty="0">
                <a:solidFill>
                  <a:srgbClr val="FFFF00"/>
                </a:solidFill>
              </a:rPr>
              <a:t>Μεσσίας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messias</a:t>
            </a:r>
            <a:r>
              <a:rPr lang="en-US" sz="2400" dirty="0">
                <a:solidFill>
                  <a:schemeClr val="bg1"/>
                </a:solidFill>
              </a:rPr>
              <a:t>): </a:t>
            </a:r>
            <a:r>
              <a:rPr lang="zh-CN" altLang="en-US" sz="2400" dirty="0">
                <a:solidFill>
                  <a:schemeClr val="bg1"/>
                </a:solidFill>
              </a:rPr>
              <a:t>從</a:t>
            </a:r>
            <a:r>
              <a:rPr lang="zh-CN" altLang="en-US" sz="2400" b="1" dirty="0">
                <a:solidFill>
                  <a:schemeClr val="bg1"/>
                </a:solidFill>
              </a:rPr>
              <a:t>希伯來文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拼音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– 2</a:t>
            </a:r>
            <a:r>
              <a:rPr lang="zh-CN" altLang="en-US" sz="2400" dirty="0">
                <a:solidFill>
                  <a:schemeClr val="bg1"/>
                </a:solidFill>
              </a:rPr>
              <a:t>次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zh-CN" altLang="en-US" sz="2400" dirty="0">
                <a:solidFill>
                  <a:schemeClr val="bg1"/>
                </a:solidFill>
              </a:rPr>
              <a:t>約翰</a:t>
            </a:r>
            <a:r>
              <a:rPr lang="en-US" sz="2400" dirty="0">
                <a:solidFill>
                  <a:schemeClr val="bg1"/>
                </a:solidFill>
              </a:rPr>
              <a:t> 1:41; 4:25)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-</a:t>
            </a:r>
            <a:r>
              <a:rPr lang="zh-TW" altLang="en-US" sz="2400" b="1" dirty="0">
                <a:solidFill>
                  <a:schemeClr val="bg1"/>
                </a:solidFill>
              </a:rPr>
              <a:t>新約中的</a:t>
            </a:r>
            <a:r>
              <a:rPr lang="zh-CN" altLang="en-US" sz="2400" b="1" dirty="0">
                <a:solidFill>
                  <a:srgbClr val="FFFF00"/>
                </a:solidFill>
              </a:rPr>
              <a:t>基督</a:t>
            </a:r>
            <a:r>
              <a:rPr lang="zh-TW" altLang="en-US" sz="2400" b="1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l-GR" sz="2400" dirty="0">
                <a:solidFill>
                  <a:srgbClr val="FFFF00"/>
                </a:solidFill>
              </a:rPr>
              <a:t>Χριστός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christos</a:t>
            </a:r>
            <a:r>
              <a:rPr lang="en-US" sz="2400" dirty="0">
                <a:solidFill>
                  <a:schemeClr val="bg1"/>
                </a:solidFill>
              </a:rPr>
              <a:t>) – 529</a:t>
            </a:r>
            <a:r>
              <a:rPr lang="zh-CN" altLang="en-US" sz="2400" dirty="0">
                <a:solidFill>
                  <a:schemeClr val="bg1"/>
                </a:solidFill>
              </a:rPr>
              <a:t>次 （中文音譯於希臘文）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-</a:t>
            </a:r>
            <a:r>
              <a:rPr lang="zh-CN" altLang="en-US" sz="2400" b="1" dirty="0">
                <a:solidFill>
                  <a:schemeClr val="bg1"/>
                </a:solidFill>
              </a:rPr>
              <a:t>舊</a:t>
            </a:r>
            <a:r>
              <a:rPr lang="zh-TW" altLang="en-US" sz="2400" b="1" dirty="0">
                <a:solidFill>
                  <a:schemeClr val="bg1"/>
                </a:solidFill>
              </a:rPr>
              <a:t>約中的</a:t>
            </a:r>
            <a:r>
              <a:rPr lang="zh-TW" altLang="en-US" sz="2400" b="1" dirty="0">
                <a:solidFill>
                  <a:srgbClr val="FFFF00"/>
                </a:solidFill>
              </a:rPr>
              <a:t>彌賽亞</a:t>
            </a:r>
            <a:r>
              <a:rPr lang="zh-TW" altLang="en-US" sz="2400" b="1" dirty="0">
                <a:solidFill>
                  <a:schemeClr val="bg1"/>
                </a:solidFill>
              </a:rPr>
              <a:t> 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he-IL" sz="2400" dirty="0">
                <a:solidFill>
                  <a:srgbClr val="FFFF00"/>
                </a:solidFill>
              </a:rPr>
              <a:t>מָשִׁיחַ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mashiach</a:t>
            </a:r>
            <a:r>
              <a:rPr lang="en-US" sz="2400" dirty="0">
                <a:solidFill>
                  <a:schemeClr val="bg1"/>
                </a:solidFill>
              </a:rPr>
              <a:t>) - 38</a:t>
            </a:r>
            <a:r>
              <a:rPr lang="zh-CN" altLang="en-US" sz="2400" dirty="0">
                <a:solidFill>
                  <a:schemeClr val="bg1"/>
                </a:solidFill>
              </a:rPr>
              <a:t>次</a:t>
            </a:r>
            <a:endParaRPr lang="en-US" altLang="zh-CN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 1) </a:t>
            </a:r>
            <a:r>
              <a:rPr lang="zh-CN" altLang="en-US" sz="2400" b="1" dirty="0">
                <a:solidFill>
                  <a:srgbClr val="FFFF00"/>
                </a:solidFill>
              </a:rPr>
              <a:t>王</a:t>
            </a:r>
            <a:r>
              <a:rPr lang="en-US" altLang="ko-KR" sz="2400" b="1" dirty="0">
                <a:solidFill>
                  <a:srgbClr val="FFFF00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(32</a:t>
            </a:r>
            <a:r>
              <a:rPr lang="zh-CN" altLang="en-US" sz="2400" dirty="0">
                <a:solidFill>
                  <a:schemeClr val="bg1"/>
                </a:solidFill>
              </a:rPr>
              <a:t>次</a:t>
            </a:r>
            <a:r>
              <a:rPr lang="en-US" altLang="ko-KR" sz="2400" dirty="0">
                <a:solidFill>
                  <a:schemeClr val="bg1"/>
                </a:solidFill>
              </a:rPr>
              <a:t>) -</a:t>
            </a:r>
            <a:r>
              <a:rPr lang="x-none" sz="2400">
                <a:solidFill>
                  <a:schemeClr val="bg1"/>
                </a:solidFill>
              </a:rPr>
              <a:t> 1 Samuel 2:10, 35; 12:3, 5; 16:6; 24:7</a:t>
            </a:r>
            <a:r>
              <a:rPr lang="el-GR" sz="2400" dirty="0">
                <a:solidFill>
                  <a:schemeClr val="bg1"/>
                </a:solidFill>
              </a:rPr>
              <a:t>&lt;2&gt;, 11</a:t>
            </a:r>
            <a:r>
              <a:rPr lang="x-none" sz="2400">
                <a:solidFill>
                  <a:schemeClr val="bg1"/>
                </a:solidFill>
              </a:rPr>
              <a:t>; 26:9, 11, 16, 23 ……</a:t>
            </a:r>
            <a:endParaRPr lang="en-US" sz="2400" dirty="0">
              <a:solidFill>
                <a:schemeClr val="bg1"/>
              </a:solidFill>
            </a:endParaRPr>
          </a:p>
          <a:p>
            <a:pPr lvl="0" fontAlgn="auto"/>
            <a:r>
              <a:rPr lang="en-US" sz="2400" dirty="0">
                <a:solidFill>
                  <a:schemeClr val="bg1"/>
                </a:solidFill>
              </a:rPr>
              <a:t>         2) </a:t>
            </a:r>
            <a:r>
              <a:rPr lang="zh-CN" altLang="en-US" sz="2400" dirty="0">
                <a:solidFill>
                  <a:schemeClr val="bg1"/>
                </a:solidFill>
              </a:rPr>
              <a:t>大祭司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(4</a:t>
            </a:r>
            <a:r>
              <a:rPr lang="zh-CN" altLang="en-US" sz="2400" dirty="0">
                <a:solidFill>
                  <a:schemeClr val="bg1"/>
                </a:solidFill>
              </a:rPr>
              <a:t>次</a:t>
            </a:r>
            <a:r>
              <a:rPr lang="en-US" altLang="ko-KR" sz="2400" dirty="0">
                <a:solidFill>
                  <a:schemeClr val="bg1"/>
                </a:solidFill>
              </a:rPr>
              <a:t>) -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x-none" sz="2400">
                <a:solidFill>
                  <a:schemeClr val="bg1"/>
                </a:solidFill>
              </a:rPr>
              <a:t>Leviticus 4:3, 5, 16; 6:15</a:t>
            </a:r>
            <a:endParaRPr lang="en-US" sz="2400" dirty="0">
              <a:solidFill>
                <a:schemeClr val="bg1"/>
              </a:solidFill>
            </a:endParaRPr>
          </a:p>
          <a:p>
            <a:pPr lvl="0" fontAlgn="auto"/>
            <a:r>
              <a:rPr lang="en-US" sz="2400" dirty="0">
                <a:solidFill>
                  <a:schemeClr val="bg1"/>
                </a:solidFill>
              </a:rPr>
              <a:t>         3) </a:t>
            </a:r>
            <a:r>
              <a:rPr lang="zh-CN" altLang="en-US" sz="2400" dirty="0">
                <a:solidFill>
                  <a:schemeClr val="bg1"/>
                </a:solidFill>
              </a:rPr>
              <a:t>先知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(2</a:t>
            </a:r>
            <a:r>
              <a:rPr lang="zh-CN" altLang="en-US" sz="2400" dirty="0">
                <a:solidFill>
                  <a:schemeClr val="bg1"/>
                </a:solidFill>
              </a:rPr>
              <a:t>次</a:t>
            </a:r>
            <a:r>
              <a:rPr lang="en-US" altLang="ko-KR" sz="2400" dirty="0">
                <a:solidFill>
                  <a:schemeClr val="bg1"/>
                </a:solidFill>
              </a:rPr>
              <a:t>) - </a:t>
            </a:r>
            <a:r>
              <a:rPr lang="x-none" sz="2400">
                <a:solidFill>
                  <a:schemeClr val="bg1"/>
                </a:solidFill>
              </a:rPr>
              <a:t>1 Chronicles 16:22; Psalm 105:15 </a:t>
            </a:r>
            <a:endParaRPr lang="en-US" sz="2400" dirty="0">
              <a:solidFill>
                <a:schemeClr val="bg1"/>
              </a:solidFill>
            </a:endParaRPr>
          </a:p>
          <a:p>
            <a:pPr lvl="0" fontAlgn="auto"/>
            <a:r>
              <a:rPr lang="en-US" sz="2400" i="1" dirty="0">
                <a:solidFill>
                  <a:schemeClr val="bg1"/>
                </a:solidFill>
              </a:rPr>
              <a:t>             </a:t>
            </a:r>
            <a:r>
              <a:rPr lang="en-US" sz="2400" dirty="0">
                <a:solidFill>
                  <a:schemeClr val="bg1"/>
                </a:solidFill>
              </a:rPr>
              <a:t>*The </a:t>
            </a:r>
            <a:r>
              <a:rPr lang="en-US" sz="2400" i="1" dirty="0">
                <a:solidFill>
                  <a:schemeClr val="bg1"/>
                </a:solidFill>
              </a:rPr>
              <a:t>‘</a:t>
            </a:r>
            <a:r>
              <a:rPr lang="en-US" sz="2400" b="1" i="1" dirty="0">
                <a:solidFill>
                  <a:srgbClr val="FFFF00"/>
                </a:solidFill>
              </a:rPr>
              <a:t>Messiah</a:t>
            </a:r>
            <a:r>
              <a:rPr lang="en-US" sz="2400" i="1" dirty="0">
                <a:solidFill>
                  <a:schemeClr val="bg1"/>
                </a:solidFill>
              </a:rPr>
              <a:t>’ </a:t>
            </a:r>
            <a:r>
              <a:rPr lang="en-US" sz="2400" b="1" dirty="0">
                <a:solidFill>
                  <a:schemeClr val="bg1"/>
                </a:solidFill>
              </a:rPr>
              <a:t>of </a:t>
            </a:r>
            <a:r>
              <a:rPr lang="x-none" sz="2400" b="1">
                <a:solidFill>
                  <a:srgbClr val="FF0000"/>
                </a:solidFill>
              </a:rPr>
              <a:t>Psalm 2:2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zh-TW" altLang="en-US" sz="2400" b="1" dirty="0">
                <a:solidFill>
                  <a:schemeClr val="bg1"/>
                </a:solidFill>
              </a:rPr>
              <a:t>世上的君王一齊起來、臣宰一同商議、要敵擋耶和華、並他的</a:t>
            </a:r>
            <a:r>
              <a:rPr lang="zh-TW" altLang="en-US" sz="2400" b="1" dirty="0">
                <a:solidFill>
                  <a:srgbClr val="FFFF00"/>
                </a:solidFill>
              </a:rPr>
              <a:t>受膏者</a:t>
            </a:r>
            <a:r>
              <a:rPr lang="en-US" sz="2400" dirty="0">
                <a:solidFill>
                  <a:schemeClr val="bg1"/>
                </a:solidFill>
              </a:rPr>
              <a:t>) </a:t>
            </a:r>
            <a:r>
              <a:rPr lang="x-none" sz="2400" b="1">
                <a:solidFill>
                  <a:schemeClr val="bg1"/>
                </a:solidFill>
              </a:rPr>
              <a:t>explicitly indicates the coming Messiah, Jesus.</a:t>
            </a:r>
            <a:r>
              <a:rPr lang="ko-KR" altLang="en-US" sz="2400" b="1">
                <a:solidFill>
                  <a:srgbClr val="FFFF00"/>
                </a:solidFill>
                <a:latin typeface="+mn-ea"/>
              </a:rPr>
              <a:t> </a:t>
            </a:r>
            <a:endParaRPr lang="en-US" altLang="ko-KR" sz="800" b="1" dirty="0">
              <a:solidFill>
                <a:srgbClr val="FFFF00"/>
              </a:solidFill>
              <a:latin typeface="+mn-ea"/>
            </a:endParaRPr>
          </a:p>
          <a:p>
            <a:pPr lvl="0" fontAlgn="auto"/>
            <a:endParaRPr lang="en-US" altLang="ko-KR" sz="800" b="1" dirty="0">
              <a:solidFill>
                <a:srgbClr val="FFFF00"/>
              </a:solidFill>
              <a:latin typeface="+mn-ea"/>
            </a:endParaRPr>
          </a:p>
          <a:p>
            <a:pPr lvl="0" fontAlgn="auto"/>
            <a:r>
              <a:rPr lang="en-US" altLang="ko-KR" sz="2400" b="1" dirty="0">
                <a:solidFill>
                  <a:srgbClr val="FFFF00"/>
                </a:solidFill>
                <a:latin typeface="+mn-ea"/>
              </a:rPr>
              <a:t>     *</a:t>
            </a:r>
            <a:r>
              <a:rPr lang="zh-TW" altLang="en-US" sz="2400" b="1" dirty="0">
                <a:solidFill>
                  <a:srgbClr val="FFFF00"/>
                </a:solidFill>
              </a:rPr>
              <a:t>意義</a:t>
            </a:r>
            <a:r>
              <a:rPr lang="zh-TW" altLang="en-US" sz="2400" dirty="0">
                <a:solidFill>
                  <a:schemeClr val="bg1"/>
                </a:solidFill>
              </a:rPr>
              <a:t>：耶穌是唯一的</a:t>
            </a:r>
            <a:r>
              <a:rPr lang="zh-CN" altLang="en-US" sz="2400" dirty="0">
                <a:solidFill>
                  <a:schemeClr val="bg1"/>
                </a:solidFill>
              </a:rPr>
              <a:t>道路</a:t>
            </a:r>
            <a:r>
              <a:rPr lang="zh-TW" altLang="en-US" sz="2400" dirty="0">
                <a:solidFill>
                  <a:schemeClr val="bg1"/>
                </a:solidFill>
              </a:rPr>
              <a:t>，是</a:t>
            </a:r>
            <a:r>
              <a:rPr lang="zh-TW" altLang="en-US" sz="2400" b="1" dirty="0">
                <a:solidFill>
                  <a:srgbClr val="FFFF00"/>
                </a:solidFill>
              </a:rPr>
              <a:t>和平之王</a:t>
            </a:r>
            <a:r>
              <a:rPr lang="zh-TW" altLang="en-US" sz="2400" dirty="0">
                <a:solidFill>
                  <a:schemeClr val="bg1"/>
                </a:solidFill>
              </a:rPr>
              <a:t>，</a:t>
            </a:r>
            <a:r>
              <a:rPr lang="zh-CN" altLang="en-US" sz="2400" dirty="0">
                <a:solidFill>
                  <a:schemeClr val="bg1"/>
                </a:solidFill>
              </a:rPr>
              <a:t>神</a:t>
            </a:r>
            <a:r>
              <a:rPr lang="zh-TW" altLang="en-US" sz="2400" dirty="0">
                <a:solidFill>
                  <a:schemeClr val="bg1"/>
                </a:solidFill>
              </a:rPr>
              <a:t>的國度是</a:t>
            </a:r>
            <a:r>
              <a:rPr lang="zh-TW" altLang="en-US" sz="2400" b="1" dirty="0">
                <a:solidFill>
                  <a:srgbClr val="FFFF00"/>
                </a:solidFill>
              </a:rPr>
              <a:t>君主制</a:t>
            </a:r>
            <a:r>
              <a:rPr lang="zh-CN" altLang="en-US" sz="2400" dirty="0">
                <a:solidFill>
                  <a:schemeClr val="bg1"/>
                </a:solidFill>
              </a:rPr>
              <a:t>。</a:t>
            </a:r>
            <a:endParaRPr lang="en-US" altLang="ko-KR" sz="2400" b="1" dirty="0">
              <a:solidFill>
                <a:schemeClr val="bg1"/>
              </a:solidFill>
            </a:endParaRPr>
          </a:p>
          <a:p>
            <a:pPr lvl="0" fontAlgn="auto"/>
            <a:r>
              <a:rPr lang="en-US" sz="2800" b="1" dirty="0">
                <a:solidFill>
                  <a:srgbClr val="FF0000"/>
                </a:solidFill>
              </a:rPr>
              <a:t>                 -Isaiah 33:22 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因為耶和華是審判我們的、耶和華是給我們設律法的、耶和華是我們的王．他必拯救我們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altLang="ko-KR" sz="2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r>
              <a:rPr lang="en-US" altLang="ko-KR" sz="1000" b="1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7311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3264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endParaRPr lang="en-US" sz="2000" b="1" baseline="30000" dirty="0">
              <a:latin typeface="+mn-ea"/>
            </a:endParaRPr>
          </a:p>
          <a:p>
            <a:r>
              <a:rPr lang="en-US" altLang="ko-KR" sz="3200" b="1" dirty="0">
                <a:solidFill>
                  <a:srgbClr val="FFFF00"/>
                </a:solidFill>
                <a:latin typeface="+mn-ea"/>
              </a:rPr>
              <a:t>                       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(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永生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) 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神的 兒子</a:t>
            </a:r>
            <a:endParaRPr lang="en-US" altLang="ko-KR" sz="36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3200" b="1" dirty="0">
                <a:solidFill>
                  <a:srgbClr val="FF0000"/>
                </a:solidFill>
              </a:rPr>
              <a:t>馬太</a:t>
            </a:r>
            <a:r>
              <a:rPr lang="en-US" sz="3200" b="1" dirty="0">
                <a:solidFill>
                  <a:srgbClr val="FF0000"/>
                </a:solidFill>
              </a:rPr>
              <a:t> 16:16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西門彼得回答說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你是基督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是永生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神的兒子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ko-KR" sz="2800" dirty="0">
                <a:solidFill>
                  <a:schemeClr val="bg1"/>
                </a:solidFill>
              </a:rPr>
              <a:t>              (</a:t>
            </a:r>
            <a:r>
              <a:rPr lang="el-GR" sz="2800" dirty="0">
                <a:solidFill>
                  <a:srgbClr val="FFFF00"/>
                </a:solidFill>
              </a:rPr>
              <a:t>ὁ υἱὸς τοῦ θεοῦ </a:t>
            </a:r>
            <a:r>
              <a:rPr lang="el-GR" sz="2800" dirty="0">
                <a:solidFill>
                  <a:schemeClr val="bg1"/>
                </a:solidFill>
              </a:rPr>
              <a:t>τοῦ ζῶντος</a:t>
            </a:r>
            <a:r>
              <a:rPr lang="en-US" sz="2800" dirty="0">
                <a:solidFill>
                  <a:schemeClr val="bg1"/>
                </a:solidFill>
              </a:rPr>
              <a:t> / </a:t>
            </a:r>
            <a:r>
              <a:rPr lang="en-US" sz="2800" b="1" dirty="0">
                <a:solidFill>
                  <a:srgbClr val="FFFF00"/>
                </a:solidFill>
              </a:rPr>
              <a:t>the Son of </a:t>
            </a:r>
            <a:r>
              <a:rPr lang="en-US" sz="2800" b="1" dirty="0">
                <a:solidFill>
                  <a:schemeClr val="bg1"/>
                </a:solidFill>
              </a:rPr>
              <a:t>the living </a:t>
            </a:r>
            <a:r>
              <a:rPr lang="en-US" sz="2800" b="1" dirty="0">
                <a:solidFill>
                  <a:srgbClr val="FFFF00"/>
                </a:solidFill>
              </a:rPr>
              <a:t>God</a:t>
            </a:r>
            <a:r>
              <a:rPr lang="en-US" sz="2800" b="1" dirty="0">
                <a:solidFill>
                  <a:schemeClr val="bg1"/>
                </a:solidFill>
              </a:rPr>
              <a:t>)</a:t>
            </a:r>
            <a:endParaRPr lang="en-US" sz="900" dirty="0">
              <a:solidFill>
                <a:schemeClr val="bg1"/>
              </a:solidFill>
            </a:endParaRPr>
          </a:p>
          <a:p>
            <a:endParaRPr lang="en-US" sz="900" b="1" dirty="0">
              <a:solidFill>
                <a:schemeClr val="bg1"/>
              </a:solidFill>
            </a:endParaRPr>
          </a:p>
          <a:p>
            <a:endParaRPr lang="en-US" sz="900" b="1" dirty="0">
              <a:solidFill>
                <a:schemeClr val="bg1"/>
              </a:solidFill>
            </a:endParaRPr>
          </a:p>
          <a:p>
            <a:r>
              <a:rPr lang="en-US" sz="2700" b="1" dirty="0">
                <a:solidFill>
                  <a:schemeClr val="bg1"/>
                </a:solidFill>
              </a:rPr>
              <a:t>1) </a:t>
            </a:r>
            <a:r>
              <a:rPr lang="zh-CN" altLang="en-US" sz="2700" b="1" dirty="0">
                <a:solidFill>
                  <a:schemeClr val="bg1"/>
                </a:solidFill>
              </a:rPr>
              <a:t>神給他確認</a:t>
            </a:r>
            <a:endParaRPr lang="en-US" sz="2700" b="1" dirty="0">
              <a:solidFill>
                <a:schemeClr val="bg1"/>
              </a:solidFill>
            </a:endParaRPr>
          </a:p>
          <a:p>
            <a:r>
              <a:rPr lang="en-US" sz="2700" b="1" dirty="0">
                <a:solidFill>
                  <a:schemeClr val="bg1"/>
                </a:solidFill>
              </a:rPr>
              <a:t>      </a:t>
            </a:r>
            <a:r>
              <a:rPr lang="en-US" sz="2700" b="1" dirty="0">
                <a:solidFill>
                  <a:srgbClr val="FF0000"/>
                </a:solidFill>
              </a:rPr>
              <a:t>-Matthew 3:17 </a:t>
            </a:r>
            <a:r>
              <a:rPr lang="zh-TW" altLang="en-US" sz="2800" dirty="0">
                <a:solidFill>
                  <a:schemeClr val="bg1"/>
                </a:solidFill>
              </a:rPr>
              <a:t>從天上有聲音說：</a:t>
            </a:r>
            <a:r>
              <a:rPr lang="zh-TW" altLang="en-US" sz="2800" b="1" dirty="0">
                <a:solidFill>
                  <a:srgbClr val="FFFF00"/>
                </a:solidFill>
              </a:rPr>
              <a:t>這是我的愛子，我所喜悅的</a:t>
            </a:r>
            <a:r>
              <a:rPr lang="en-US" altLang="ko-KR" sz="2700" dirty="0">
                <a:solidFill>
                  <a:schemeClr val="bg1"/>
                </a:solidFill>
              </a:rPr>
              <a:t>.</a:t>
            </a:r>
            <a:r>
              <a:rPr lang="ko-KR" altLang="en-US" sz="2700" dirty="0">
                <a:solidFill>
                  <a:schemeClr val="bg1"/>
                </a:solidFill>
              </a:rPr>
              <a:t> </a:t>
            </a:r>
            <a:r>
              <a:rPr lang="en-US" altLang="ko-KR" sz="2700" dirty="0">
                <a:solidFill>
                  <a:schemeClr val="bg1"/>
                </a:solidFill>
              </a:rPr>
              <a:t>(</a:t>
            </a:r>
            <a:r>
              <a:rPr lang="en-US" sz="2700" dirty="0">
                <a:solidFill>
                  <a:schemeClr val="bg1"/>
                </a:solidFill>
              </a:rPr>
              <a:t>=</a:t>
            </a:r>
            <a:r>
              <a:rPr lang="en-US" sz="2700" b="1" dirty="0">
                <a:solidFill>
                  <a:srgbClr val="FF0000"/>
                </a:solidFill>
              </a:rPr>
              <a:t>Luke 3:22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en-US" sz="27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700" b="1" dirty="0">
                <a:solidFill>
                  <a:schemeClr val="bg1"/>
                </a:solidFill>
              </a:rPr>
              <a:t>      </a:t>
            </a:r>
            <a:r>
              <a:rPr lang="en-US" sz="2700" b="1" dirty="0">
                <a:solidFill>
                  <a:srgbClr val="FF0000"/>
                </a:solidFill>
              </a:rPr>
              <a:t>-Matthew 17:5</a:t>
            </a:r>
            <a:r>
              <a:rPr lang="en-US" sz="27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說話之間、忽然有一朵光明的雲彩遮蓋他們．且有聲音從</a:t>
            </a:r>
            <a:endParaRPr lang="en-US" altLang="zh-TW" sz="2800" dirty="0">
              <a:solidFill>
                <a:schemeClr val="bg1"/>
              </a:solidFill>
            </a:endParaRPr>
          </a:p>
          <a:p>
            <a:r>
              <a:rPr lang="zh-TW" altLang="en-US" sz="2800" dirty="0">
                <a:solidFill>
                  <a:schemeClr val="bg1"/>
                </a:solidFill>
              </a:rPr>
              <a:t>雲彩裡出來說、</a:t>
            </a:r>
            <a:r>
              <a:rPr lang="zh-TW" altLang="en-US" sz="2800" b="1" dirty="0">
                <a:solidFill>
                  <a:srgbClr val="FFFF00"/>
                </a:solidFill>
              </a:rPr>
              <a:t>這是我的愛子、我所喜悅的</a:t>
            </a:r>
            <a:r>
              <a:rPr lang="zh-TW" altLang="en-US" sz="2800" dirty="0">
                <a:solidFill>
                  <a:schemeClr val="bg1"/>
                </a:solidFill>
              </a:rPr>
              <a:t>．你們要聽他</a:t>
            </a:r>
            <a:r>
              <a:rPr lang="en-US" altLang="ko-KR" sz="2700" dirty="0">
                <a:solidFill>
                  <a:schemeClr val="bg1"/>
                </a:solidFill>
              </a:rPr>
              <a:t>.</a:t>
            </a:r>
            <a:r>
              <a:rPr lang="ko-KR" altLang="en-US" sz="2700" dirty="0">
                <a:solidFill>
                  <a:schemeClr val="bg1"/>
                </a:solidFill>
              </a:rPr>
              <a:t>  </a:t>
            </a:r>
            <a:r>
              <a:rPr lang="en-US" altLang="ko-KR" sz="2700" dirty="0">
                <a:solidFill>
                  <a:schemeClr val="bg1"/>
                </a:solidFill>
              </a:rPr>
              <a:t>(</a:t>
            </a:r>
            <a:r>
              <a:rPr lang="en-US" sz="2700" dirty="0">
                <a:solidFill>
                  <a:schemeClr val="bg1"/>
                </a:solidFill>
              </a:rPr>
              <a:t>Cf. </a:t>
            </a:r>
            <a:r>
              <a:rPr lang="en-US" sz="2700" b="1" dirty="0">
                <a:solidFill>
                  <a:srgbClr val="FF0000"/>
                </a:solidFill>
              </a:rPr>
              <a:t>2 Peter 1:17</a:t>
            </a:r>
            <a:r>
              <a:rPr lang="en-US" altLang="ko-KR" sz="2700" dirty="0">
                <a:solidFill>
                  <a:schemeClr val="bg1"/>
                </a:solidFill>
              </a:rPr>
              <a:t>)</a:t>
            </a:r>
            <a:r>
              <a:rPr lang="en-US" sz="2700" b="1" dirty="0">
                <a:solidFill>
                  <a:schemeClr val="bg1"/>
                </a:solidFill>
              </a:rPr>
              <a:t> </a:t>
            </a:r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700" b="1" dirty="0">
                <a:solidFill>
                  <a:schemeClr val="bg1"/>
                </a:solidFill>
              </a:rPr>
              <a:t>2) </a:t>
            </a:r>
            <a:r>
              <a:rPr lang="zh-CN" altLang="en-US" sz="2700" b="1" dirty="0">
                <a:solidFill>
                  <a:schemeClr val="bg1"/>
                </a:solidFill>
              </a:rPr>
              <a:t>在舊約中提到</a:t>
            </a:r>
            <a:endParaRPr lang="en-US" sz="2700" b="1" dirty="0">
              <a:solidFill>
                <a:schemeClr val="bg1"/>
              </a:solidFill>
            </a:endParaRPr>
          </a:p>
          <a:p>
            <a:r>
              <a:rPr lang="en-US" sz="2700" b="1" dirty="0">
                <a:solidFill>
                  <a:schemeClr val="bg1"/>
                </a:solidFill>
              </a:rPr>
              <a:t>      </a:t>
            </a:r>
            <a:r>
              <a:rPr lang="en-US" sz="2700" b="1" dirty="0">
                <a:solidFill>
                  <a:srgbClr val="FF0000"/>
                </a:solidFill>
              </a:rPr>
              <a:t>-Psalm 2:7 </a:t>
            </a:r>
            <a:r>
              <a:rPr lang="zh-TW" altLang="en-US" sz="2800" dirty="0">
                <a:solidFill>
                  <a:schemeClr val="bg1"/>
                </a:solidFill>
              </a:rPr>
              <a:t>受膏者說：我要傳聖旨。耶和華曾對我說：</a:t>
            </a:r>
            <a:endParaRPr lang="en-US" altLang="zh-TW" sz="2800" dirty="0">
              <a:solidFill>
                <a:schemeClr val="bg1"/>
              </a:solidFill>
            </a:endParaRPr>
          </a:p>
          <a:p>
            <a:r>
              <a:rPr lang="en-US" altLang="zh-TW" sz="2800" b="1" dirty="0">
                <a:solidFill>
                  <a:schemeClr val="bg1"/>
                </a:solidFill>
              </a:rPr>
              <a:t>                         </a:t>
            </a:r>
            <a:r>
              <a:rPr lang="zh-TW" altLang="en-US" sz="2800" b="1" dirty="0">
                <a:solidFill>
                  <a:srgbClr val="FFFF00"/>
                </a:solidFill>
              </a:rPr>
              <a:t>你是我的兒子，我今日生你</a:t>
            </a:r>
            <a:r>
              <a:rPr lang="en-US" altLang="ko-KR" sz="2700" b="1" dirty="0">
                <a:solidFill>
                  <a:srgbClr val="FFFF00"/>
                </a:solidFill>
              </a:rPr>
              <a:t>.</a:t>
            </a: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73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1044"/>
            <a:ext cx="12188824" cy="680699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2000" b="1" baseline="30000" dirty="0">
              <a:latin typeface="+mn-ea"/>
            </a:endParaRPr>
          </a:p>
          <a:p>
            <a:r>
              <a:rPr lang="en-US" altLang="ko-KR" sz="3200" b="1" dirty="0">
                <a:solidFill>
                  <a:srgbClr val="FFFF00"/>
                </a:solidFill>
                <a:latin typeface="+mn-ea"/>
              </a:rPr>
              <a:t>                      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(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永生</a:t>
            </a:r>
            <a:r>
              <a:rPr lang="en-US" altLang="ko-KR" sz="3600" b="1" dirty="0">
                <a:solidFill>
                  <a:srgbClr val="FFFF00"/>
                </a:solidFill>
                <a:latin typeface="+mn-ea"/>
              </a:rPr>
              <a:t>) 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神的 兒子</a:t>
            </a:r>
            <a:endParaRPr lang="en-US" altLang="ko-KR" sz="36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11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800" b="1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800" b="1" dirty="0">
                <a:solidFill>
                  <a:srgbClr val="FF0000"/>
                </a:solidFill>
              </a:rPr>
              <a:t>馬太</a:t>
            </a:r>
            <a:r>
              <a:rPr lang="en-US" sz="2800" b="1" dirty="0">
                <a:solidFill>
                  <a:srgbClr val="FF0000"/>
                </a:solidFill>
              </a:rPr>
              <a:t> 16:16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西門彼得回答說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你是基督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是永生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神的兒子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0000"/>
              </a:solidFill>
            </a:endParaRPr>
          </a:p>
          <a:p>
            <a:endParaRPr lang="en-US" sz="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   *1 John 2:22-23.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誰是說謊話的呢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不是那不認耶穌為基督的麼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不認父與子的、這就是敵基督的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凡不認子的就沒有父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認子的連父也有了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en-US" altLang="ko-KR" sz="2800" dirty="0">
                <a:solidFill>
                  <a:schemeClr val="bg1"/>
                </a:solidFill>
              </a:rPr>
              <a:t> </a:t>
            </a:r>
          </a:p>
          <a:p>
            <a:r>
              <a:rPr lang="en-US" altLang="ko-KR" sz="2400" dirty="0">
                <a:solidFill>
                  <a:schemeClr val="bg1"/>
                </a:solidFill>
              </a:rPr>
              <a:t>              (*</a:t>
            </a:r>
            <a:r>
              <a:rPr lang="zh-TW" altLang="en-US" sz="2400" b="1" i="1" dirty="0">
                <a:solidFill>
                  <a:srgbClr val="FFFF00"/>
                </a:solidFill>
              </a:rPr>
              <a:t>伊斯蘭教</a:t>
            </a:r>
            <a:r>
              <a:rPr lang="en-US" altLang="ko-KR" sz="2400" dirty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altLang="ko-KR" sz="9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900" b="1" dirty="0">
              <a:solidFill>
                <a:srgbClr val="FFFF00"/>
              </a:solidFill>
              <a:latin typeface="+mn-ea"/>
            </a:endParaRPr>
          </a:p>
          <a:p>
            <a:r>
              <a:rPr lang="ko-KR" altLang="en-US" sz="2400" b="1" dirty="0">
                <a:solidFill>
                  <a:srgbClr val="FFFF00"/>
                </a:solidFill>
                <a:latin typeface="+mn-ea"/>
              </a:rPr>
              <a:t>    </a:t>
            </a:r>
            <a:r>
              <a:rPr lang="en-US" altLang="ko-KR" sz="2400" b="1" dirty="0">
                <a:solidFill>
                  <a:srgbClr val="FFFF00"/>
                </a:solidFill>
                <a:latin typeface="+mn-ea"/>
              </a:rPr>
              <a:t>*</a:t>
            </a:r>
            <a:r>
              <a:rPr lang="zh-TW" altLang="en-US" sz="2400" b="1" dirty="0">
                <a:solidFill>
                  <a:srgbClr val="FFFF00"/>
                </a:solidFill>
              </a:rPr>
              <a:t>意義</a:t>
            </a:r>
            <a:r>
              <a:rPr lang="zh-TW" altLang="en-US" sz="2400" dirty="0">
                <a:solidFill>
                  <a:schemeClr val="bg1"/>
                </a:solidFill>
              </a:rPr>
              <a:t>：神是</a:t>
            </a:r>
            <a:r>
              <a:rPr lang="zh-CN" altLang="en-US" sz="2400" b="1" dirty="0">
                <a:solidFill>
                  <a:srgbClr val="FFFF00"/>
                </a:solidFill>
              </a:rPr>
              <a:t>靈</a:t>
            </a:r>
            <a:r>
              <a:rPr lang="zh-TW" altLang="en-US" sz="2400" dirty="0">
                <a:solidFill>
                  <a:schemeClr val="bg1"/>
                </a:solidFill>
              </a:rPr>
              <a:t>，是永恆的。神的兒子耶穌，</a:t>
            </a:r>
            <a:r>
              <a:rPr lang="zh-CN" altLang="en-US" sz="2400" dirty="0">
                <a:solidFill>
                  <a:schemeClr val="bg1"/>
                </a:solidFill>
              </a:rPr>
              <a:t>道成肉身</a:t>
            </a:r>
            <a:r>
              <a:rPr lang="zh-TW" altLang="en-US" sz="2400" dirty="0">
                <a:solidFill>
                  <a:schemeClr val="bg1"/>
                </a:solidFill>
              </a:rPr>
              <a:t>來到世上，是將因罪而與神脫離關係的人類帶回神的唯一</a:t>
            </a:r>
            <a:r>
              <a:rPr lang="zh-CN" altLang="en-US" sz="2400" dirty="0">
                <a:solidFill>
                  <a:schemeClr val="bg1"/>
                </a:solidFill>
              </a:rPr>
              <a:t>道路</a:t>
            </a:r>
            <a:r>
              <a:rPr lang="zh-TW" altLang="en-US" sz="2400" dirty="0">
                <a:solidFill>
                  <a:schemeClr val="bg1"/>
                </a:solidFill>
              </a:rPr>
              <a:t>。通過這條路，我們也像耶穌一樣，</a:t>
            </a:r>
            <a:r>
              <a:rPr lang="zh-CN" altLang="en-US" sz="2400" dirty="0">
                <a:solidFill>
                  <a:schemeClr val="bg1"/>
                </a:solidFill>
              </a:rPr>
              <a:t>成</a:t>
            </a:r>
            <a:r>
              <a:rPr lang="zh-TW" altLang="en-US" sz="2400" dirty="0">
                <a:solidFill>
                  <a:schemeClr val="bg1"/>
                </a:solidFill>
              </a:rPr>
              <a:t>為神的兒女。 </a:t>
            </a:r>
            <a:endParaRPr lang="en-US" altLang="zh-TW" sz="1000" dirty="0">
              <a:solidFill>
                <a:schemeClr val="bg1"/>
              </a:solidFill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    -John 3:16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神愛世人、甚至將他的獨生子賜給他們、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叫一切信他的、不至滅亡、反得永生。</a:t>
            </a:r>
            <a:endParaRPr lang="en-US" altLang="zh-TW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    -John 17:3</a:t>
            </a:r>
            <a:r>
              <a:rPr 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認識你獨一的真神、並且認識你所差來的耶穌基督、這就是永生</a:t>
            </a:r>
            <a:r>
              <a:rPr lang="zh-CN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endParaRPr lang="en-US" altLang="zh-CN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    -John 1:12 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凡接待他的、就是信他名的人、他就賜他們權柄、作神的兒女。</a:t>
            </a:r>
            <a:endParaRPr lang="en-US" altLang="ko-KR" sz="2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5038</TotalTime>
  <Words>3092</Words>
  <Application>Microsoft Office PowerPoint</Application>
  <PresentationFormat>Custom</PresentationFormat>
  <Paragraphs>258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DFKai-SB</vt:lpstr>
      <vt:lpstr>맑은 고딕</vt:lpstr>
      <vt:lpstr>新細明體</vt:lpstr>
      <vt:lpstr>宋体</vt:lpstr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Jung-Hyun (Daniel) Song</cp:lastModifiedBy>
  <cp:revision>485</cp:revision>
  <dcterms:created xsi:type="dcterms:W3CDTF">2020-03-18T13:47:21Z</dcterms:created>
  <dcterms:modified xsi:type="dcterms:W3CDTF">2021-04-13T02:00:56Z</dcterms:modified>
</cp:coreProperties>
</file>