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345" r:id="rId2"/>
    <p:sldId id="393" r:id="rId3"/>
    <p:sldId id="488" r:id="rId4"/>
    <p:sldId id="485" r:id="rId5"/>
    <p:sldId id="490" r:id="rId6"/>
    <p:sldId id="489" r:id="rId7"/>
    <p:sldId id="493" r:id="rId8"/>
    <p:sldId id="510" r:id="rId9"/>
    <p:sldId id="504" r:id="rId10"/>
    <p:sldId id="505" r:id="rId11"/>
    <p:sldId id="495" r:id="rId12"/>
    <p:sldId id="498" r:id="rId13"/>
    <p:sldId id="511" r:id="rId14"/>
    <p:sldId id="500" r:id="rId15"/>
    <p:sldId id="502" r:id="rId16"/>
    <p:sldId id="486" r:id="rId17"/>
    <p:sldId id="508" r:id="rId18"/>
    <p:sldId id="509" r:id="rId19"/>
    <p:sldId id="484" r:id="rId20"/>
    <p:sldId id="507" r:id="rId21"/>
    <p:sldId id="503" r:id="rId22"/>
    <p:sldId id="501" r:id="rId23"/>
  </p:sldIdLst>
  <p:sldSz cx="12188825" cy="6858000"/>
  <p:notesSz cx="6858000" cy="9144000"/>
  <p:defaultTextStyle>
    <a:defPPr>
      <a:defRPr lang="en-US"/>
    </a:defPPr>
    <a:lvl1pPr marL="0" algn="l" defTabSz="1088212" rtl="0" eaLnBrk="1" latinLnBrk="0" hangingPunct="1">
      <a:defRPr sz="2200" kern="1200">
        <a:solidFill>
          <a:schemeClr val="tx1"/>
        </a:solidFill>
        <a:latin typeface="+mn-lt"/>
        <a:ea typeface="+mn-ea"/>
        <a:cs typeface="+mn-cs"/>
      </a:defRPr>
    </a:lvl1pPr>
    <a:lvl2pPr marL="544106" algn="l" defTabSz="1088212" rtl="0" eaLnBrk="1" latinLnBrk="0" hangingPunct="1">
      <a:defRPr sz="2200" kern="1200">
        <a:solidFill>
          <a:schemeClr val="tx1"/>
        </a:solidFill>
        <a:latin typeface="+mn-lt"/>
        <a:ea typeface="+mn-ea"/>
        <a:cs typeface="+mn-cs"/>
      </a:defRPr>
    </a:lvl2pPr>
    <a:lvl3pPr marL="1088212" algn="l" defTabSz="1088212" rtl="0" eaLnBrk="1" latinLnBrk="0" hangingPunct="1">
      <a:defRPr sz="2200" kern="1200">
        <a:solidFill>
          <a:schemeClr val="tx1"/>
        </a:solidFill>
        <a:latin typeface="+mn-lt"/>
        <a:ea typeface="+mn-ea"/>
        <a:cs typeface="+mn-cs"/>
      </a:defRPr>
    </a:lvl3pPr>
    <a:lvl4pPr marL="1632319" algn="l" defTabSz="1088212" rtl="0" eaLnBrk="1" latinLnBrk="0" hangingPunct="1">
      <a:defRPr sz="2200" kern="1200">
        <a:solidFill>
          <a:schemeClr val="tx1"/>
        </a:solidFill>
        <a:latin typeface="+mn-lt"/>
        <a:ea typeface="+mn-ea"/>
        <a:cs typeface="+mn-cs"/>
      </a:defRPr>
    </a:lvl4pPr>
    <a:lvl5pPr marL="2176425" algn="l" defTabSz="1088212" rtl="0" eaLnBrk="1" latinLnBrk="0" hangingPunct="1">
      <a:defRPr sz="2200" kern="1200">
        <a:solidFill>
          <a:schemeClr val="tx1"/>
        </a:solidFill>
        <a:latin typeface="+mn-lt"/>
        <a:ea typeface="+mn-ea"/>
        <a:cs typeface="+mn-cs"/>
      </a:defRPr>
    </a:lvl5pPr>
    <a:lvl6pPr marL="2720531" algn="l" defTabSz="1088212" rtl="0" eaLnBrk="1" latinLnBrk="0" hangingPunct="1">
      <a:defRPr sz="2200" kern="1200">
        <a:solidFill>
          <a:schemeClr val="tx1"/>
        </a:solidFill>
        <a:latin typeface="+mn-lt"/>
        <a:ea typeface="+mn-ea"/>
        <a:cs typeface="+mn-cs"/>
      </a:defRPr>
    </a:lvl6pPr>
    <a:lvl7pPr marL="3264636" algn="l" defTabSz="1088212" rtl="0" eaLnBrk="1" latinLnBrk="0" hangingPunct="1">
      <a:defRPr sz="2200" kern="1200">
        <a:solidFill>
          <a:schemeClr val="tx1"/>
        </a:solidFill>
        <a:latin typeface="+mn-lt"/>
        <a:ea typeface="+mn-ea"/>
        <a:cs typeface="+mn-cs"/>
      </a:defRPr>
    </a:lvl7pPr>
    <a:lvl8pPr marL="3808742" algn="l" defTabSz="1088212" rtl="0" eaLnBrk="1" latinLnBrk="0" hangingPunct="1">
      <a:defRPr sz="2200" kern="1200">
        <a:solidFill>
          <a:schemeClr val="tx1"/>
        </a:solidFill>
        <a:latin typeface="+mn-lt"/>
        <a:ea typeface="+mn-ea"/>
        <a:cs typeface="+mn-cs"/>
      </a:defRPr>
    </a:lvl8pPr>
    <a:lvl9pPr marL="4352849" algn="l" defTabSz="1088212" rtl="0" eaLnBrk="1" latinLnBrk="0" hangingPunct="1">
      <a:defRPr sz="2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94660"/>
  </p:normalViewPr>
  <p:slideViewPr>
    <p:cSldViewPr>
      <p:cViewPr varScale="1">
        <p:scale>
          <a:sx n="84" d="100"/>
          <a:sy n="84" d="100"/>
        </p:scale>
        <p:origin x="-732" y="-78"/>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BE11D8-83C4-4A94-9773-44143C2857FD}" type="datetimeFigureOut">
              <a:rPr lang="en-US" smtClean="0"/>
              <a:t>11/6/2020</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D55B27-F3C0-4F3E-8F93-EF8E6AA0E003}" type="slidenum">
              <a:rPr lang="en-US" smtClean="0"/>
              <a:t>‹#›</a:t>
            </a:fld>
            <a:endParaRPr lang="en-US"/>
          </a:p>
        </p:txBody>
      </p:sp>
    </p:spTree>
    <p:extLst>
      <p:ext uri="{BB962C8B-B14F-4D97-AF65-F5344CB8AC3E}">
        <p14:creationId xmlns:p14="http://schemas.microsoft.com/office/powerpoint/2010/main" val="3778166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https://ny.pbslearningmedia.org/resource/xir179496/detail-of-the-ship-sarcophagus-from-sid-syr-xir179496/</a:t>
            </a:r>
            <a:endParaRPr lang="en-US" dirty="0"/>
          </a:p>
        </p:txBody>
      </p:sp>
      <p:sp>
        <p:nvSpPr>
          <p:cNvPr id="4" name="Slide Number Placeholder 3"/>
          <p:cNvSpPr>
            <a:spLocks noGrp="1"/>
          </p:cNvSpPr>
          <p:nvPr>
            <p:ph type="sldNum" sz="quarter" idx="10"/>
          </p:nvPr>
        </p:nvSpPr>
        <p:spPr/>
        <p:txBody>
          <a:bodyPr/>
          <a:lstStyle/>
          <a:p>
            <a:fld id="{62D55B27-F3C0-4F3E-8F93-EF8E6AA0E003}" type="slidenum">
              <a:rPr lang="en-US" smtClean="0"/>
              <a:t>12</a:t>
            </a:fld>
            <a:endParaRPr lang="en-US"/>
          </a:p>
        </p:txBody>
      </p:sp>
    </p:spTree>
    <p:extLst>
      <p:ext uri="{BB962C8B-B14F-4D97-AF65-F5344CB8AC3E}">
        <p14:creationId xmlns:p14="http://schemas.microsoft.com/office/powerpoint/2010/main" val="3288066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8F9C73-D3C2-4D1D-BE1A-64EF358B0269}"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909463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8F9C73-D3C2-4D1D-BE1A-64EF358B0269}"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798067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8F9C73-D3C2-4D1D-BE1A-64EF358B0269}"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1767121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8F9C73-D3C2-4D1D-BE1A-64EF358B0269}"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1880597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8F9C73-D3C2-4D1D-BE1A-64EF358B0269}"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1512194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8F9C73-D3C2-4D1D-BE1A-64EF358B0269}"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1531867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8F9C73-D3C2-4D1D-BE1A-64EF358B0269}" type="datetimeFigureOut">
              <a:rPr lang="en-US" smtClean="0"/>
              <a:t>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1741934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8F9C73-D3C2-4D1D-BE1A-64EF358B0269}" type="datetimeFigureOut">
              <a:rPr lang="en-US" smtClean="0"/>
              <a:t>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3049663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8F9C73-D3C2-4D1D-BE1A-64EF358B0269}" type="datetimeFigureOut">
              <a:rPr lang="en-US" smtClean="0"/>
              <a:t>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3242964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8F9C73-D3C2-4D1D-BE1A-64EF358B0269}"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319838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8F9C73-D3C2-4D1D-BE1A-64EF358B0269}"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2563239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8F9C73-D3C2-4D1D-BE1A-64EF358B0269}" type="datetimeFigureOut">
              <a:rPr lang="en-US" smtClean="0"/>
              <a:t>11/6/2020</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4CB4DF-C93E-466B-BE0D-44CF39FC60A5}" type="slidenum">
              <a:rPr lang="en-US" smtClean="0"/>
              <a:t>‹#›</a:t>
            </a:fld>
            <a:endParaRPr lang="en-US"/>
          </a:p>
        </p:txBody>
      </p:sp>
    </p:spTree>
    <p:extLst>
      <p:ext uri="{BB962C8B-B14F-4D97-AF65-F5344CB8AC3E}">
        <p14:creationId xmlns:p14="http://schemas.microsoft.com/office/powerpoint/2010/main" val="3730178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gif"/><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29992" y="304800"/>
            <a:ext cx="3200400" cy="2339102"/>
          </a:xfrm>
          <a:prstGeom prst="rect">
            <a:avLst/>
          </a:prstGeom>
        </p:spPr>
        <p:txBody>
          <a:bodyPr wrap="square">
            <a:spAutoFit/>
          </a:bodyPr>
          <a:lstStyle/>
          <a:p>
            <a:pPr algn="ctr"/>
            <a:r>
              <a:rPr lang="he-IL" sz="1800" b="1" dirty="0" smtClean="0">
                <a:solidFill>
                  <a:srgbClr val="C00000"/>
                </a:solidFill>
              </a:rPr>
              <a:t>מְקוֹר </a:t>
            </a:r>
            <a:r>
              <a:rPr lang="he-IL" sz="1800" b="1" dirty="0">
                <a:solidFill>
                  <a:srgbClr val="C00000"/>
                </a:solidFill>
              </a:rPr>
              <a:t>מַיִם חַיִּים </a:t>
            </a:r>
            <a:endParaRPr lang="en-US" sz="1800" b="1" dirty="0">
              <a:solidFill>
                <a:srgbClr val="C00000"/>
              </a:solidFill>
            </a:endParaRPr>
          </a:p>
          <a:p>
            <a:pPr algn="ctr"/>
            <a:r>
              <a:rPr lang="el-GR" sz="1600" b="1" dirty="0"/>
              <a:t>ἡ πηγή ὕδατος ζωῆς </a:t>
            </a:r>
            <a:endParaRPr lang="en-US" sz="1600" dirty="0"/>
          </a:p>
          <a:p>
            <a:pPr algn="ctr"/>
            <a:r>
              <a:rPr lang="en-US" sz="1600" b="1" i="1" dirty="0">
                <a:solidFill>
                  <a:srgbClr val="7030A0"/>
                </a:solidFill>
              </a:rPr>
              <a:t>The Spring of Living Water </a:t>
            </a:r>
            <a:endParaRPr lang="en-US" sz="1600"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sz="1600" b="1" i="1" dirty="0">
                <a:solidFill>
                  <a:srgbClr val="C00000"/>
                </a:solidFill>
              </a:rPr>
              <a:t>La Fuente de Agua </a:t>
            </a:r>
            <a:r>
              <a:rPr lang="en-US" sz="1600" b="1" i="1" dirty="0" smtClean="0">
                <a:solidFill>
                  <a:srgbClr val="C00000"/>
                </a:solidFill>
              </a:rPr>
              <a:t>Viva </a:t>
            </a:r>
          </a:p>
          <a:p>
            <a:pPr algn="ctr"/>
            <a:r>
              <a:rPr lang="en-US" sz="1600" b="1" i="1" dirty="0" smtClean="0"/>
              <a:t>La </a:t>
            </a:r>
            <a:r>
              <a:rPr lang="en-US" sz="1600" b="1" i="1" dirty="0"/>
              <a:t>Source </a:t>
            </a:r>
            <a:r>
              <a:rPr lang="en-US" sz="1600" b="1" i="1" dirty="0" err="1"/>
              <a:t>d'Eau</a:t>
            </a:r>
            <a:r>
              <a:rPr lang="en-US" sz="1600" b="1" i="1" dirty="0"/>
              <a:t> Vive</a:t>
            </a:r>
            <a:endParaRPr lang="en-US" sz="1600" dirty="0"/>
          </a:p>
          <a:p>
            <a:pPr algn="ctr"/>
            <a:r>
              <a:rPr lang="en-US" sz="1600" b="1" i="1" dirty="0">
                <a:solidFill>
                  <a:schemeClr val="accent6">
                    <a:lumMod val="75000"/>
                  </a:schemeClr>
                </a:solidFill>
              </a:rPr>
              <a:t>Die </a:t>
            </a:r>
            <a:r>
              <a:rPr lang="en-US" sz="1600" b="1" i="1" dirty="0" err="1">
                <a:solidFill>
                  <a:schemeClr val="accent6">
                    <a:lumMod val="75000"/>
                  </a:schemeClr>
                </a:solidFill>
              </a:rPr>
              <a:t>Quelle</a:t>
            </a:r>
            <a:r>
              <a:rPr lang="en-US" sz="1600" b="1" i="1" dirty="0">
                <a:solidFill>
                  <a:schemeClr val="accent6">
                    <a:lumMod val="75000"/>
                  </a:schemeClr>
                </a:solidFill>
              </a:rPr>
              <a:t> </a:t>
            </a:r>
            <a:r>
              <a:rPr lang="en-US" sz="1600" b="1" i="1" dirty="0" err="1">
                <a:solidFill>
                  <a:schemeClr val="accent6">
                    <a:lumMod val="75000"/>
                  </a:schemeClr>
                </a:solidFill>
              </a:rPr>
              <a:t>Lebendigen</a:t>
            </a:r>
            <a:r>
              <a:rPr lang="en-US" sz="1600" b="1" i="1" dirty="0">
                <a:solidFill>
                  <a:schemeClr val="accent6">
                    <a:lumMod val="75000"/>
                  </a:schemeClr>
                </a:solidFill>
              </a:rPr>
              <a:t> </a:t>
            </a:r>
            <a:r>
              <a:rPr lang="en-US" sz="1600" b="1" i="1" dirty="0" err="1">
                <a:solidFill>
                  <a:schemeClr val="accent6">
                    <a:lumMod val="75000"/>
                  </a:schemeClr>
                </a:solidFill>
              </a:rPr>
              <a:t>Wassers</a:t>
            </a:r>
            <a:r>
              <a:rPr lang="en-US" sz="1600" b="1" i="1" dirty="0">
                <a:solidFill>
                  <a:schemeClr val="accent6">
                    <a:lumMod val="75000"/>
                  </a:schemeClr>
                </a:solidFill>
              </a:rPr>
              <a:t> </a:t>
            </a:r>
            <a:endParaRPr lang="en-US" sz="1600" dirty="0">
              <a:solidFill>
                <a:schemeClr val="accent6">
                  <a:lumMod val="75000"/>
                </a:schemeClr>
              </a:solidFill>
            </a:endParaRPr>
          </a:p>
          <a:p>
            <a:pPr algn="ctr"/>
            <a:r>
              <a:rPr lang="en-US" sz="1600" b="1" i="1" dirty="0"/>
              <a:t>Fonte de </a:t>
            </a:r>
            <a:r>
              <a:rPr lang="en-US" sz="1600" b="1" i="1" dirty="0" err="1"/>
              <a:t>Água</a:t>
            </a:r>
            <a:r>
              <a:rPr lang="en-US" sz="1600" b="1" i="1" dirty="0"/>
              <a:t> Viva</a:t>
            </a:r>
            <a:endParaRPr lang="en-US" sz="1600" dirty="0"/>
          </a:p>
          <a:p>
            <a:pPr algn="ctr"/>
            <a:r>
              <a:rPr lang="en-US" sz="1600" b="1" dirty="0">
                <a:solidFill>
                  <a:srgbClr val="C00000"/>
                </a:solidFill>
              </a:rPr>
              <a:t>‎ </a:t>
            </a:r>
            <a:r>
              <a:rPr lang="ar-SA" sz="1600" b="1" dirty="0">
                <a:solidFill>
                  <a:srgbClr val="C00000"/>
                </a:solidFill>
              </a:rPr>
              <a:t>يَنْبُوعَ الْمِيَاهِ الْحَيَّةِ،</a:t>
            </a:r>
            <a:endParaRPr lang="en-US" sz="1600" b="1" dirty="0">
              <a:solidFill>
                <a:srgbClr val="C00000"/>
              </a:solidFill>
            </a:endParaRPr>
          </a:p>
        </p:txBody>
      </p:sp>
      <p:sp>
        <p:nvSpPr>
          <p:cNvPr id="3" name="Rectangle 2"/>
          <p:cNvSpPr/>
          <p:nvPr/>
        </p:nvSpPr>
        <p:spPr>
          <a:xfrm>
            <a:off x="150812" y="148471"/>
            <a:ext cx="8458200" cy="3785652"/>
          </a:xfrm>
          <a:prstGeom prst="rect">
            <a:avLst/>
          </a:prstGeom>
          <a:solidFill>
            <a:schemeClr val="accent6">
              <a:lumMod val="50000"/>
            </a:schemeClr>
          </a:solidFill>
          <a:ln>
            <a:solidFill>
              <a:srgbClr val="C00000"/>
            </a:solidFill>
          </a:ln>
        </p:spPr>
        <p:txBody>
          <a:bodyPr wrap="square">
            <a:spAutoFit/>
          </a:bodyPr>
          <a:lstStyle/>
          <a:p>
            <a:pPr algn="ctr"/>
            <a:r>
              <a:rPr lang="ko-KR" altLang="en-US" sz="6600" b="1" dirty="0">
                <a:solidFill>
                  <a:schemeClr val="bg1"/>
                </a:solidFill>
              </a:rPr>
              <a:t>하나님에게서 도망친 </a:t>
            </a:r>
            <a:r>
              <a:rPr lang="ko-KR" altLang="en-US" sz="6600" b="1" dirty="0" smtClean="0">
                <a:solidFill>
                  <a:schemeClr val="bg1"/>
                </a:solidFill>
              </a:rPr>
              <a:t>선지자</a:t>
            </a:r>
            <a:endParaRPr lang="en-US" sz="6600" b="1" dirty="0">
              <a:solidFill>
                <a:schemeClr val="bg1"/>
              </a:solidFill>
              <a:latin typeface="Batang" panose="02030600000101010101" pitchFamily="18" charset="-127"/>
              <a:ea typeface="Batang" panose="02030600000101010101" pitchFamily="18" charset="-127"/>
            </a:endParaRPr>
          </a:p>
          <a:p>
            <a:pPr algn="ctr"/>
            <a:r>
              <a:rPr lang="en-US" sz="5400" b="1" dirty="0">
                <a:solidFill>
                  <a:schemeClr val="bg1"/>
                </a:solidFill>
              </a:rPr>
              <a:t>A Prophet who Ran Away from God </a:t>
            </a:r>
            <a:endParaRPr lang="en-US" sz="5400" dirty="0">
              <a:solidFill>
                <a:schemeClr val="bg1"/>
              </a:solidFill>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0012" y="2895600"/>
            <a:ext cx="2880360" cy="384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50812" y="4057233"/>
            <a:ext cx="6629400" cy="1815882"/>
          </a:xfrm>
          <a:prstGeom prst="rect">
            <a:avLst/>
          </a:prstGeom>
        </p:spPr>
        <p:txBody>
          <a:bodyPr wrap="square">
            <a:spAutoFit/>
          </a:bodyPr>
          <a:lstStyle/>
          <a:p>
            <a:r>
              <a:rPr lang="en-US" altLang="en-US" sz="2600" dirty="0">
                <a:latin typeface="Bwhebb" pitchFamily="2" charset="0"/>
              </a:rPr>
              <a:t> </a:t>
            </a:r>
            <a:r>
              <a:rPr lang="en-US" altLang="en-US" sz="2600" b="1" dirty="0">
                <a:solidFill>
                  <a:srgbClr val="FF0000"/>
                </a:solidFill>
                <a:latin typeface="Bwhebb" pitchFamily="2" charset="0"/>
              </a:rPr>
              <a:t>~</a:t>
            </a:r>
            <a:r>
              <a:rPr lang="en-US" altLang="en-US" sz="2600" b="1" dirty="0" err="1">
                <a:solidFill>
                  <a:srgbClr val="FF0000"/>
                </a:solidFill>
                <a:latin typeface="Bwhebb" pitchFamily="2" charset="0"/>
              </a:rPr>
              <a:t>yYI©x</a:t>
            </a:r>
            <a:r>
              <a:rPr lang="en-US" altLang="en-US" sz="2600" b="1" dirty="0">
                <a:solidFill>
                  <a:srgbClr val="FF0000"/>
                </a:solidFill>
                <a:latin typeface="Bwhebb" pitchFamily="2" charset="0"/>
              </a:rPr>
              <a:t>; ~</a:t>
            </a:r>
            <a:r>
              <a:rPr lang="en-US" altLang="en-US" sz="2600" b="1" dirty="0" err="1">
                <a:solidFill>
                  <a:srgbClr val="FF0000"/>
                </a:solidFill>
                <a:latin typeface="Bwhebb" pitchFamily="2" charset="0"/>
              </a:rPr>
              <a:t>yIm:å</a:t>
            </a:r>
            <a:r>
              <a:rPr lang="en-US" altLang="en-US" sz="2600" b="1" dirty="0">
                <a:solidFill>
                  <a:srgbClr val="FF0000"/>
                </a:solidFill>
                <a:latin typeface="Bwhebb" pitchFamily="2" charset="0"/>
              </a:rPr>
              <a:t> </a:t>
            </a:r>
            <a:r>
              <a:rPr lang="en-US" altLang="en-US" sz="2600" b="1" dirty="0" err="1">
                <a:solidFill>
                  <a:srgbClr val="FF0000"/>
                </a:solidFill>
                <a:latin typeface="Bwhebb" pitchFamily="2" charset="0"/>
              </a:rPr>
              <a:t>ŸrAqåm</a:t>
            </a:r>
            <a:r>
              <a:rPr lang="en-US" altLang="en-US" sz="2600" b="1" dirty="0">
                <a:solidFill>
                  <a:srgbClr val="FF0000"/>
                </a:solidFill>
                <a:latin typeface="Bwhebb" pitchFamily="2" charset="0"/>
              </a:rPr>
              <a:t>. </a:t>
            </a:r>
            <a:r>
              <a:rPr lang="en-US" altLang="en-US" sz="2600" dirty="0" err="1">
                <a:latin typeface="Bwhebb" pitchFamily="2" charset="0"/>
              </a:rPr>
              <a:t>Wbøz</a:t>
            </a:r>
            <a:r>
              <a:rPr lang="en-US" altLang="en-US" sz="2600" dirty="0">
                <a:latin typeface="Bwhebb" pitchFamily="2" charset="0"/>
              </a:rPr>
              <a:t>&gt;[' </a:t>
            </a:r>
            <a:r>
              <a:rPr lang="en-US" altLang="en-US" sz="2600" dirty="0" err="1">
                <a:latin typeface="Bwhebb" pitchFamily="2" charset="0"/>
              </a:rPr>
              <a:t>yti’ao</a:t>
            </a:r>
            <a:r>
              <a:rPr lang="en-US" altLang="en-US" sz="2600" dirty="0">
                <a:latin typeface="Bwhebb" pitchFamily="2" charset="0"/>
              </a:rPr>
              <a:t> </a:t>
            </a:r>
            <a:r>
              <a:rPr lang="en-US" altLang="en-US" sz="2600" dirty="0" err="1">
                <a:latin typeface="Bwhebb" pitchFamily="2" charset="0"/>
              </a:rPr>
              <a:t>yMi</a:t>
            </a:r>
            <a:r>
              <a:rPr lang="en-US" altLang="en-US" sz="2600" dirty="0">
                <a:latin typeface="Bwhebb" pitchFamily="2" charset="0"/>
              </a:rPr>
              <a:t>_[; </a:t>
            </a:r>
            <a:r>
              <a:rPr lang="en-US" altLang="en-US" sz="2600" dirty="0" err="1">
                <a:latin typeface="Bwhebb" pitchFamily="2" charset="0"/>
              </a:rPr>
              <a:t>hf'ä</a:t>
            </a:r>
            <a:r>
              <a:rPr lang="en-US" altLang="en-US" sz="2600" dirty="0">
                <a:latin typeface="Bwhebb" pitchFamily="2" charset="0"/>
              </a:rPr>
              <a:t>[' </a:t>
            </a:r>
            <a:r>
              <a:rPr lang="en-US" altLang="en-US" sz="2600" dirty="0" err="1">
                <a:latin typeface="Bwhebb" pitchFamily="2" charset="0"/>
              </a:rPr>
              <a:t>tA</a:t>
            </a:r>
            <a:r>
              <a:rPr lang="en-US" altLang="en-US" sz="2600" dirty="0">
                <a:latin typeface="Bwhebb" pitchFamily="2" charset="0"/>
              </a:rPr>
              <a:t>[</a:t>
            </a:r>
            <a:r>
              <a:rPr lang="en-US" altLang="en-US" sz="2600" dirty="0" err="1">
                <a:latin typeface="Bwhebb" pitchFamily="2" charset="0"/>
              </a:rPr>
              <a:t>ßr</a:t>
            </a:r>
            <a:r>
              <a:rPr lang="en-US" altLang="en-US" sz="2600" dirty="0">
                <a:latin typeface="Bwhebb" pitchFamily="2" charset="0"/>
              </a:rPr>
              <a:t>" ~</a:t>
            </a:r>
            <a:r>
              <a:rPr lang="en-US" altLang="en-US" sz="2600" dirty="0" err="1">
                <a:latin typeface="Bwhebb" pitchFamily="2" charset="0"/>
              </a:rPr>
              <a:t>yIT:ïv</a:t>
            </a:r>
            <a:r>
              <a:rPr lang="en-US" altLang="en-US" sz="2600" dirty="0">
                <a:latin typeface="Bwhebb" pitchFamily="2" charset="0"/>
              </a:rPr>
              <a:t>.-</a:t>
            </a:r>
            <a:r>
              <a:rPr lang="en-US" altLang="en-US" sz="2600" dirty="0" err="1">
                <a:latin typeface="Bwhebb" pitchFamily="2" charset="0"/>
              </a:rPr>
              <a:t>yKi</a:t>
            </a:r>
            <a:r>
              <a:rPr lang="en-US" altLang="en-US" sz="2600" dirty="0">
                <a:latin typeface="Bwhebb" pitchFamily="2" charset="0"/>
              </a:rPr>
              <a:t>(</a:t>
            </a:r>
            <a:r>
              <a:rPr lang="en-US" altLang="en-US" sz="2600" baseline="30000" dirty="0">
                <a:latin typeface="Bwhebb" pitchFamily="2" charset="0"/>
              </a:rPr>
              <a:t>  </a:t>
            </a:r>
            <a:r>
              <a:rPr lang="en-US" altLang="en-US" sz="2600" dirty="0">
                <a:latin typeface="Bwhebb" pitchFamily="2" charset="0"/>
              </a:rPr>
              <a:t>  `~</a:t>
            </a:r>
            <a:r>
              <a:rPr lang="en-US" altLang="en-US" sz="2600" dirty="0" err="1">
                <a:latin typeface="Bwhebb" pitchFamily="2" charset="0"/>
              </a:rPr>
              <a:t>yIM</a:t>
            </a:r>
            <a:r>
              <a:rPr lang="en-US" altLang="en-US" sz="2600" dirty="0">
                <a:latin typeface="Bwhebb" pitchFamily="2" charset="0"/>
              </a:rPr>
              <a:t>")h; </a:t>
            </a:r>
            <a:r>
              <a:rPr lang="en-US" altLang="en-US" sz="2600" dirty="0" err="1">
                <a:latin typeface="Bwhebb" pitchFamily="2" charset="0"/>
              </a:rPr>
              <a:t>WlkiÞy</a:t>
            </a:r>
            <a:r>
              <a:rPr lang="en-US" altLang="en-US" sz="2600" dirty="0">
                <a:latin typeface="Bwhebb" pitchFamily="2" charset="0"/>
              </a:rPr>
              <a:t>"-al{ </a:t>
            </a:r>
            <a:r>
              <a:rPr lang="en-US" altLang="en-US" sz="2600" dirty="0" err="1">
                <a:latin typeface="Bwhebb" pitchFamily="2" charset="0"/>
              </a:rPr>
              <a:t>rv</a:t>
            </a:r>
            <a:r>
              <a:rPr lang="en-US" altLang="en-US" sz="2600" dirty="0">
                <a:latin typeface="Bwhebb" pitchFamily="2" charset="0"/>
              </a:rPr>
              <a:t>&lt;</a:t>
            </a:r>
            <a:r>
              <a:rPr lang="en-US" altLang="en-US" sz="2600" dirty="0" err="1">
                <a:latin typeface="Bwhebb" pitchFamily="2" charset="0"/>
              </a:rPr>
              <a:t>ïa</a:t>
            </a:r>
            <a:r>
              <a:rPr lang="en-US" altLang="en-US" sz="2600" dirty="0">
                <a:latin typeface="Bwhebb" pitchFamily="2" charset="0"/>
              </a:rPr>
              <a:t>] ~</a:t>
            </a:r>
            <a:r>
              <a:rPr lang="en-US" altLang="en-US" sz="2600" dirty="0" err="1">
                <a:latin typeface="Bwhebb" pitchFamily="2" charset="0"/>
              </a:rPr>
              <a:t>yrIêB'v.nI</a:t>
            </a:r>
            <a:r>
              <a:rPr lang="en-US" altLang="en-US" sz="2600" dirty="0">
                <a:latin typeface="Bwhebb" pitchFamily="2" charset="0"/>
              </a:rPr>
              <a:t> ‘</a:t>
            </a:r>
            <a:r>
              <a:rPr lang="en-US" altLang="en-US" sz="2600" dirty="0" err="1">
                <a:latin typeface="Bwhebb" pitchFamily="2" charset="0"/>
              </a:rPr>
              <a:t>troaBo</a:t>
            </a:r>
            <a:r>
              <a:rPr lang="en-US" altLang="en-US" sz="2600" dirty="0">
                <a:latin typeface="Bwhebb" pitchFamily="2" charset="0"/>
              </a:rPr>
              <a:t> </a:t>
            </a:r>
            <a:r>
              <a:rPr lang="en-US" altLang="en-US" sz="2600" dirty="0" err="1">
                <a:latin typeface="Bwhebb" pitchFamily="2" charset="0"/>
              </a:rPr>
              <a:t>tArêaBo</a:t>
            </a:r>
            <a:r>
              <a:rPr lang="en-US" altLang="en-US" sz="2600" dirty="0">
                <a:latin typeface="Bwhebb" pitchFamily="2" charset="0"/>
              </a:rPr>
              <a:t> ‘~</a:t>
            </a:r>
            <a:r>
              <a:rPr lang="en-US" altLang="en-US" sz="2600" dirty="0" err="1">
                <a:latin typeface="Bwhebb" pitchFamily="2" charset="0"/>
              </a:rPr>
              <a:t>h,l</a:t>
            </a:r>
            <a:r>
              <a:rPr lang="en-US" altLang="en-US" sz="2600" dirty="0">
                <a:latin typeface="Bwhebb" pitchFamily="2" charset="0"/>
              </a:rPr>
              <a:t>' </a:t>
            </a:r>
            <a:r>
              <a:rPr lang="en-US" altLang="en-US" sz="2600" dirty="0" err="1">
                <a:latin typeface="Bwhebb" pitchFamily="2" charset="0"/>
              </a:rPr>
              <a:t>bcoÜx.l</a:t>
            </a:r>
            <a:r>
              <a:rPr lang="en-US" altLang="en-US" sz="2600" dirty="0">
                <a:latin typeface="Bwhebb" pitchFamily="2" charset="0"/>
              </a:rPr>
              <a:t>;</a:t>
            </a:r>
          </a:p>
          <a:p>
            <a:r>
              <a:rPr lang="en-US" altLang="en-US" sz="2000" b="1" dirty="0">
                <a:solidFill>
                  <a:srgbClr val="7030A0"/>
                </a:solidFill>
              </a:rPr>
              <a:t>Jeremiah 2:13</a:t>
            </a:r>
            <a:r>
              <a:rPr lang="en-US" altLang="en-US" sz="2000" dirty="0">
                <a:solidFill>
                  <a:srgbClr val="7030A0"/>
                </a:solidFill>
              </a:rPr>
              <a:t> </a:t>
            </a:r>
            <a:r>
              <a:rPr lang="en-US" altLang="en-US" sz="2000" dirty="0"/>
              <a:t>My people have committed two sins: They have forsaken me, </a:t>
            </a:r>
            <a:r>
              <a:rPr lang="en-US" altLang="en-US" sz="2000" b="1" dirty="0">
                <a:solidFill>
                  <a:srgbClr val="FF0000"/>
                </a:solidFill>
              </a:rPr>
              <a:t>the spring of living water</a:t>
            </a:r>
            <a:r>
              <a:rPr lang="en-US" altLang="en-US" sz="2000" dirty="0"/>
              <a:t>, and have dug their own cisterns, broken cisterns that cannot hold water.</a:t>
            </a:r>
            <a:endParaRPr lang="en-US" sz="2000" dirty="0"/>
          </a:p>
        </p:txBody>
      </p:sp>
      <p:sp>
        <p:nvSpPr>
          <p:cNvPr id="6" name="Rectangle 5"/>
          <p:cNvSpPr/>
          <p:nvPr/>
        </p:nvSpPr>
        <p:spPr>
          <a:xfrm>
            <a:off x="4725643" y="5873115"/>
            <a:ext cx="4059243" cy="769441"/>
          </a:xfrm>
          <a:prstGeom prst="rect">
            <a:avLst/>
          </a:prstGeom>
          <a:solidFill>
            <a:srgbClr val="002060"/>
          </a:solidFill>
        </p:spPr>
        <p:txBody>
          <a:bodyPr wrap="square">
            <a:spAutoFit/>
          </a:bodyPr>
          <a:lstStyle/>
          <a:p>
            <a:r>
              <a:rPr lang="ko-KR" altLang="en-US" b="1" dirty="0">
                <a:solidFill>
                  <a:schemeClr val="bg1"/>
                </a:solidFill>
              </a:rPr>
              <a:t>김경래</a:t>
            </a:r>
            <a:r>
              <a:rPr lang="en-US" b="1" dirty="0">
                <a:solidFill>
                  <a:schemeClr val="bg1"/>
                </a:solidFill>
              </a:rPr>
              <a:t>, Ph.D. </a:t>
            </a:r>
            <a:r>
              <a:rPr lang="en-US" b="1" dirty="0" smtClean="0">
                <a:solidFill>
                  <a:schemeClr val="bg1"/>
                </a:solidFill>
              </a:rPr>
              <a:t>1995</a:t>
            </a:r>
            <a:endParaRPr lang="en-US" b="1" dirty="0">
              <a:solidFill>
                <a:schemeClr val="bg1"/>
              </a:solidFill>
            </a:endParaRPr>
          </a:p>
          <a:p>
            <a:r>
              <a:rPr lang="en-US" b="1" dirty="0" smtClean="0">
                <a:solidFill>
                  <a:schemeClr val="bg1"/>
                </a:solidFill>
              </a:rPr>
              <a:t>(Hebrew University of Jerusalem)</a:t>
            </a:r>
            <a:endParaRPr lang="en-US" b="1" dirty="0">
              <a:solidFill>
                <a:schemeClr val="bg1"/>
              </a:solidFill>
            </a:endParaRPr>
          </a:p>
        </p:txBody>
      </p:sp>
    </p:spTree>
    <p:extLst>
      <p:ext uri="{BB962C8B-B14F-4D97-AF65-F5344CB8AC3E}">
        <p14:creationId xmlns:p14="http://schemas.microsoft.com/office/powerpoint/2010/main" val="277615842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76200"/>
            <a:ext cx="11887200" cy="6730048"/>
          </a:xfrm>
          <a:prstGeom prst="rect">
            <a:avLst/>
          </a:prstGeom>
          <a:solidFill>
            <a:srgbClr val="002060"/>
          </a:solidFill>
        </p:spPr>
        <p:txBody>
          <a:bodyPr wrap="square">
            <a:spAutoFit/>
          </a:bodyPr>
          <a:lstStyle/>
          <a:p>
            <a:endParaRPr lang="en-US" sz="2800" b="1" baseline="30000" dirty="0" smtClean="0">
              <a:latin typeface="+mn-ea"/>
            </a:endParaRPr>
          </a:p>
          <a:p>
            <a:endParaRPr lang="en-US" sz="2800" b="1" baseline="30000" dirty="0" smtClean="0">
              <a:latin typeface="+mn-ea"/>
            </a:endParaRPr>
          </a:p>
          <a:p>
            <a:r>
              <a:rPr lang="ko-KR" altLang="en-US" sz="2800" b="1" dirty="0" smtClean="0">
                <a:latin typeface="+mn-ea"/>
              </a:rPr>
              <a:t>                   </a:t>
            </a:r>
            <a:r>
              <a:rPr lang="ko-KR" altLang="en-US" sz="3600" b="1" dirty="0" smtClean="0">
                <a:solidFill>
                  <a:srgbClr val="FFFF00"/>
                </a:solidFill>
                <a:latin typeface="+mn-ea"/>
              </a:rPr>
              <a:t>다시스</a:t>
            </a:r>
            <a:r>
              <a:rPr lang="en-US" altLang="ko-KR" sz="3600" b="1" dirty="0" smtClean="0">
                <a:solidFill>
                  <a:srgbClr val="FFFF00"/>
                </a:solidFill>
                <a:latin typeface="+mn-ea"/>
              </a:rPr>
              <a:t>(</a:t>
            </a:r>
            <a:r>
              <a:rPr lang="he-IL" sz="4000" dirty="0" smtClean="0">
                <a:solidFill>
                  <a:srgbClr val="FF0000"/>
                </a:solidFill>
              </a:rPr>
              <a:t>תַרְשִׁישׁ</a:t>
            </a:r>
            <a:r>
              <a:rPr lang="he-IL" sz="3600" dirty="0" smtClean="0">
                <a:solidFill>
                  <a:srgbClr val="FFFF00"/>
                </a:solidFill>
              </a:rPr>
              <a:t>ּ</a:t>
            </a:r>
            <a:r>
              <a:rPr lang="en-US" altLang="ko-KR" sz="3600" b="1" dirty="0" smtClean="0">
                <a:solidFill>
                  <a:srgbClr val="FFFF00"/>
                </a:solidFill>
                <a:latin typeface="+mn-ea"/>
              </a:rPr>
              <a:t>)</a:t>
            </a:r>
            <a:r>
              <a:rPr lang="ko-KR" altLang="en-US" sz="3600" b="1" dirty="0" smtClean="0">
                <a:solidFill>
                  <a:srgbClr val="FFFF00"/>
                </a:solidFill>
                <a:latin typeface="+mn-ea"/>
              </a:rPr>
              <a:t>란 곳은 어디에</a:t>
            </a:r>
            <a:r>
              <a:rPr lang="en-US" altLang="ko-KR" sz="3600" b="1" dirty="0" smtClean="0">
                <a:solidFill>
                  <a:srgbClr val="FFFF00"/>
                </a:solidFill>
                <a:latin typeface="+mn-ea"/>
              </a:rPr>
              <a:t>?</a:t>
            </a:r>
            <a:endParaRPr lang="en-US" altLang="ko-KR" sz="1200" b="1" dirty="0" smtClean="0">
              <a:solidFill>
                <a:srgbClr val="FFFF00"/>
              </a:solidFill>
              <a:latin typeface="+mn-ea"/>
            </a:endParaRPr>
          </a:p>
          <a:p>
            <a:endParaRPr lang="en-US" altLang="ko-KR" sz="1200" b="1" dirty="0" smtClean="0">
              <a:solidFill>
                <a:schemeClr val="bg1"/>
              </a:solidFill>
              <a:latin typeface="+mn-ea"/>
            </a:endParaRPr>
          </a:p>
          <a:p>
            <a:r>
              <a:rPr lang="en-US" sz="2800" b="1" u="sng" dirty="0" err="1" smtClean="0">
                <a:solidFill>
                  <a:srgbClr val="FFFF00"/>
                </a:solidFill>
              </a:rPr>
              <a:t>Tarshish</a:t>
            </a:r>
            <a:r>
              <a:rPr lang="en-US" sz="2800" b="1" u="sng" dirty="0" smtClean="0">
                <a:solidFill>
                  <a:srgbClr val="FFFF00"/>
                </a:solidFill>
              </a:rPr>
              <a:t> = Carthage (</a:t>
            </a:r>
            <a:r>
              <a:rPr lang="ko-KR" altLang="en-US" sz="2800" b="1" u="sng" dirty="0" smtClean="0">
                <a:solidFill>
                  <a:srgbClr val="FFFF00"/>
                </a:solidFill>
              </a:rPr>
              <a:t>다시스 </a:t>
            </a:r>
            <a:r>
              <a:rPr lang="en-US" altLang="ko-KR" sz="2800" b="1" u="sng" dirty="0" smtClean="0">
                <a:solidFill>
                  <a:srgbClr val="FFFF00"/>
                </a:solidFill>
              </a:rPr>
              <a:t>= </a:t>
            </a:r>
            <a:r>
              <a:rPr lang="ko-KR" altLang="en-US" sz="2800" b="1" u="sng" dirty="0" smtClean="0">
                <a:solidFill>
                  <a:srgbClr val="FFFF00"/>
                </a:solidFill>
              </a:rPr>
              <a:t>카르타고</a:t>
            </a:r>
            <a:r>
              <a:rPr lang="en-US" sz="2800" b="1" u="sng" dirty="0" smtClean="0">
                <a:solidFill>
                  <a:srgbClr val="FFFF00"/>
                </a:solidFill>
              </a:rPr>
              <a:t>)?</a:t>
            </a:r>
            <a:endParaRPr lang="en-US" altLang="ko-KR" sz="2800" b="1" u="sng" dirty="0" smtClean="0">
              <a:solidFill>
                <a:schemeClr val="bg1"/>
              </a:solidFill>
              <a:latin typeface="+mn-ea"/>
            </a:endParaRPr>
          </a:p>
          <a:p>
            <a:endParaRPr lang="en-US" altLang="ko-KR" sz="1200" b="1" dirty="0">
              <a:solidFill>
                <a:schemeClr val="bg1"/>
              </a:solidFill>
              <a:latin typeface="+mn-ea"/>
            </a:endParaRPr>
          </a:p>
          <a:p>
            <a:r>
              <a:rPr lang="en-US" sz="2800" b="1" dirty="0" smtClean="0">
                <a:solidFill>
                  <a:srgbClr val="FF0000"/>
                </a:solidFill>
              </a:rPr>
              <a:t>    Isaiah </a:t>
            </a:r>
            <a:r>
              <a:rPr lang="en-US" sz="2800" b="1" dirty="0">
                <a:solidFill>
                  <a:srgbClr val="FF0000"/>
                </a:solidFill>
              </a:rPr>
              <a:t>23:1  </a:t>
            </a:r>
            <a:r>
              <a:rPr lang="he-IL" sz="2800" dirty="0" smtClean="0">
                <a:solidFill>
                  <a:schemeClr val="bg1"/>
                </a:solidFill>
              </a:rPr>
              <a:t>‎</a:t>
            </a:r>
            <a:r>
              <a:rPr lang="ko-KR" altLang="en-US" sz="2800" b="1" dirty="0" smtClean="0">
                <a:solidFill>
                  <a:schemeClr val="bg1"/>
                </a:solidFill>
              </a:rPr>
              <a:t>두로에 </a:t>
            </a:r>
            <a:r>
              <a:rPr lang="ko-KR" altLang="en-US" sz="2800" b="1" dirty="0">
                <a:solidFill>
                  <a:schemeClr val="bg1"/>
                </a:solidFill>
              </a:rPr>
              <a:t>관한 </a:t>
            </a:r>
            <a:r>
              <a:rPr lang="ko-KR" altLang="en-US" sz="2800" b="1" dirty="0" smtClean="0">
                <a:solidFill>
                  <a:schemeClr val="bg1"/>
                </a:solidFill>
              </a:rPr>
              <a:t>경고라</a:t>
            </a:r>
            <a:r>
              <a:rPr lang="en-US" altLang="ko-KR" sz="2800" b="1" dirty="0" smtClean="0">
                <a:solidFill>
                  <a:schemeClr val="bg1"/>
                </a:solidFill>
              </a:rPr>
              <a:t>.</a:t>
            </a:r>
            <a:r>
              <a:rPr lang="ko-KR" altLang="en-US" sz="2800" b="1" dirty="0" smtClean="0">
                <a:solidFill>
                  <a:schemeClr val="bg1"/>
                </a:solidFill>
              </a:rPr>
              <a:t> </a:t>
            </a:r>
            <a:r>
              <a:rPr lang="ko-KR" altLang="en-US" sz="2800" b="1" dirty="0">
                <a:solidFill>
                  <a:srgbClr val="FFFF00"/>
                </a:solidFill>
              </a:rPr>
              <a:t>다시스</a:t>
            </a:r>
            <a:r>
              <a:rPr lang="ko-KR" altLang="en-US" sz="2800" b="1" dirty="0">
                <a:solidFill>
                  <a:schemeClr val="bg1"/>
                </a:solidFill>
              </a:rPr>
              <a:t>의 배들아 너희는 슬피 </a:t>
            </a:r>
            <a:r>
              <a:rPr lang="ko-KR" altLang="en-US" sz="2800" b="1" dirty="0" smtClean="0">
                <a:solidFill>
                  <a:schemeClr val="bg1"/>
                </a:solidFill>
              </a:rPr>
              <a:t>부르짖을지어다</a:t>
            </a:r>
            <a:r>
              <a:rPr lang="en-US" altLang="ko-KR" sz="2800" b="1" dirty="0" smtClean="0">
                <a:solidFill>
                  <a:schemeClr val="bg1"/>
                </a:solidFill>
              </a:rPr>
              <a:t>.</a:t>
            </a:r>
            <a:r>
              <a:rPr lang="ko-KR" altLang="en-US" sz="2800" b="1" dirty="0" smtClean="0">
                <a:solidFill>
                  <a:schemeClr val="bg1"/>
                </a:solidFill>
              </a:rPr>
              <a:t> </a:t>
            </a:r>
            <a:r>
              <a:rPr lang="ko-KR" altLang="en-US" sz="2800" b="1" dirty="0">
                <a:solidFill>
                  <a:schemeClr val="bg1"/>
                </a:solidFill>
              </a:rPr>
              <a:t>두로가 황무하여 집이 없고 들어갈 곳도 </a:t>
            </a:r>
            <a:r>
              <a:rPr lang="ko-KR" altLang="en-US" sz="2800" b="1" dirty="0" smtClean="0">
                <a:solidFill>
                  <a:schemeClr val="bg1"/>
                </a:solidFill>
              </a:rPr>
              <a:t>없음이요</a:t>
            </a:r>
            <a:r>
              <a:rPr lang="en-US" altLang="ko-KR" sz="2800" b="1" dirty="0" smtClean="0">
                <a:solidFill>
                  <a:schemeClr val="bg1"/>
                </a:solidFill>
              </a:rPr>
              <a:t>,</a:t>
            </a:r>
          </a:p>
          <a:p>
            <a:r>
              <a:rPr lang="ko-KR" altLang="en-US" sz="2800" b="1" dirty="0" smtClean="0">
                <a:solidFill>
                  <a:schemeClr val="bg1"/>
                </a:solidFill>
              </a:rPr>
              <a:t>이 </a:t>
            </a:r>
            <a:r>
              <a:rPr lang="ko-KR" altLang="en-US" sz="2800" b="1" dirty="0">
                <a:solidFill>
                  <a:schemeClr val="bg1"/>
                </a:solidFill>
              </a:rPr>
              <a:t>소식이 깃딤 땅에서부터 그들에게 </a:t>
            </a:r>
            <a:r>
              <a:rPr lang="ko-KR" altLang="en-US" sz="2800" b="1" dirty="0" smtClean="0">
                <a:solidFill>
                  <a:schemeClr val="bg1"/>
                </a:solidFill>
              </a:rPr>
              <a:t>전파되었음이라</a:t>
            </a:r>
            <a:r>
              <a:rPr lang="en-US" altLang="ko-KR" sz="2800" b="1" dirty="0" smtClean="0">
                <a:solidFill>
                  <a:schemeClr val="bg1"/>
                </a:solidFill>
              </a:rPr>
              <a:t>.</a:t>
            </a:r>
            <a:endParaRPr lang="en-US" sz="2800" b="1" dirty="0">
              <a:solidFill>
                <a:schemeClr val="bg1"/>
              </a:solidFill>
            </a:endParaRPr>
          </a:p>
          <a:p>
            <a:r>
              <a:rPr lang="en-US" sz="2800" b="1" baseline="30000" dirty="0" smtClean="0">
                <a:solidFill>
                  <a:srgbClr val="FF0000"/>
                </a:solidFill>
              </a:rPr>
              <a:t>LXX</a:t>
            </a:r>
            <a:r>
              <a:rPr lang="en-US" sz="2800" baseline="30000" dirty="0" smtClean="0">
                <a:solidFill>
                  <a:schemeClr val="bg1"/>
                </a:solidFill>
              </a:rPr>
              <a:t> </a:t>
            </a:r>
            <a:r>
              <a:rPr lang="el-GR" sz="2800" dirty="0">
                <a:solidFill>
                  <a:schemeClr val="bg1"/>
                </a:solidFill>
              </a:rPr>
              <a:t>τὸ ὅραμα Τύρου ὀλολύζετε πλοῖα </a:t>
            </a:r>
            <a:r>
              <a:rPr lang="el-GR" sz="2800" b="1" dirty="0">
                <a:solidFill>
                  <a:srgbClr val="FFFF00"/>
                </a:solidFill>
              </a:rPr>
              <a:t>Καρχηδόνος</a:t>
            </a:r>
            <a:r>
              <a:rPr lang="el-GR" sz="2800" dirty="0">
                <a:solidFill>
                  <a:schemeClr val="bg1"/>
                </a:solidFill>
              </a:rPr>
              <a:t> ὅτι ἀπώλετο καὶ </a:t>
            </a:r>
            <a:r>
              <a:rPr lang="en-US" sz="2800" dirty="0">
                <a:solidFill>
                  <a:schemeClr val="bg1"/>
                </a:solidFill>
              </a:rPr>
              <a:t>……... </a:t>
            </a:r>
            <a:endParaRPr lang="en-US" sz="2800" dirty="0" smtClean="0">
              <a:solidFill>
                <a:schemeClr val="bg1"/>
              </a:solidFill>
            </a:endParaRPr>
          </a:p>
          <a:p>
            <a:r>
              <a:rPr lang="en-US" sz="2800" dirty="0" smtClean="0">
                <a:solidFill>
                  <a:schemeClr val="bg1"/>
                </a:solidFill>
              </a:rPr>
              <a:t>(</a:t>
            </a:r>
            <a:r>
              <a:rPr lang="en-US" sz="2800" dirty="0">
                <a:solidFill>
                  <a:schemeClr val="bg1"/>
                </a:solidFill>
              </a:rPr>
              <a:t>THE WORD CONCERNING TYRE. Howl, ye ships of </a:t>
            </a:r>
            <a:r>
              <a:rPr lang="en-US" sz="2800" b="1" dirty="0">
                <a:solidFill>
                  <a:srgbClr val="FFFF00"/>
                </a:solidFill>
              </a:rPr>
              <a:t>Carthage</a:t>
            </a:r>
            <a:r>
              <a:rPr lang="en-US" sz="2800" dirty="0">
                <a:solidFill>
                  <a:schemeClr val="bg1"/>
                </a:solidFill>
              </a:rPr>
              <a:t>; for she has </a:t>
            </a:r>
            <a:r>
              <a:rPr lang="en-US" sz="2800" dirty="0" smtClean="0">
                <a:solidFill>
                  <a:schemeClr val="bg1"/>
                </a:solidFill>
              </a:rPr>
              <a:t>……...)</a:t>
            </a:r>
            <a:endParaRPr lang="en-US" sz="2800" dirty="0">
              <a:solidFill>
                <a:schemeClr val="bg1"/>
              </a:solidFill>
            </a:endParaRPr>
          </a:p>
          <a:p>
            <a:r>
              <a:rPr lang="en-US" sz="2800" baseline="30000" dirty="0">
                <a:solidFill>
                  <a:schemeClr val="bg1"/>
                </a:solidFill>
              </a:rPr>
              <a:t>ESV </a:t>
            </a:r>
            <a:r>
              <a:rPr lang="en-US" sz="2800" dirty="0">
                <a:solidFill>
                  <a:schemeClr val="bg1"/>
                </a:solidFill>
              </a:rPr>
              <a:t>The oracle concerning </a:t>
            </a:r>
            <a:r>
              <a:rPr lang="en-US" sz="2800" dirty="0" err="1">
                <a:solidFill>
                  <a:schemeClr val="bg1"/>
                </a:solidFill>
              </a:rPr>
              <a:t>Tyre</a:t>
            </a:r>
            <a:r>
              <a:rPr lang="en-US" sz="2800" dirty="0">
                <a:solidFill>
                  <a:schemeClr val="bg1"/>
                </a:solidFill>
              </a:rPr>
              <a:t>. Wail, O ships of </a:t>
            </a:r>
            <a:r>
              <a:rPr lang="en-US" sz="2800" b="1" dirty="0" err="1">
                <a:solidFill>
                  <a:srgbClr val="FFFF00"/>
                </a:solidFill>
              </a:rPr>
              <a:t>Tarshish</a:t>
            </a:r>
            <a:r>
              <a:rPr lang="en-US" sz="2800" dirty="0">
                <a:solidFill>
                  <a:schemeClr val="bg1"/>
                </a:solidFill>
              </a:rPr>
              <a:t>, for </a:t>
            </a:r>
            <a:r>
              <a:rPr lang="en-US" sz="2800" dirty="0" err="1">
                <a:solidFill>
                  <a:schemeClr val="bg1"/>
                </a:solidFill>
              </a:rPr>
              <a:t>Tyre</a:t>
            </a:r>
            <a:r>
              <a:rPr lang="en-US" sz="2800" dirty="0">
                <a:solidFill>
                  <a:schemeClr val="bg1"/>
                </a:solidFill>
              </a:rPr>
              <a:t> is laid waste, without house </a:t>
            </a:r>
            <a:r>
              <a:rPr lang="en-US" sz="2800" b="1" dirty="0">
                <a:solidFill>
                  <a:schemeClr val="bg1"/>
                </a:solidFill>
              </a:rPr>
              <a:t>or harbor</a:t>
            </a:r>
            <a:r>
              <a:rPr lang="en-US" sz="2800" dirty="0">
                <a:solidFill>
                  <a:schemeClr val="bg1"/>
                </a:solidFill>
              </a:rPr>
              <a:t>! From the land of </a:t>
            </a:r>
            <a:r>
              <a:rPr lang="en-US" sz="2800" b="1" dirty="0">
                <a:solidFill>
                  <a:schemeClr val="bg1"/>
                </a:solidFill>
              </a:rPr>
              <a:t>Cyprus</a:t>
            </a:r>
            <a:r>
              <a:rPr lang="en-US" sz="2800" dirty="0">
                <a:solidFill>
                  <a:schemeClr val="bg1"/>
                </a:solidFill>
              </a:rPr>
              <a:t> it is revealed to them. </a:t>
            </a:r>
            <a:endParaRPr lang="en-US" sz="2800" dirty="0" smtClean="0">
              <a:solidFill>
                <a:schemeClr val="bg1"/>
              </a:solidFill>
            </a:endParaRPr>
          </a:p>
          <a:p>
            <a:endParaRPr lang="en-US" sz="1400" b="1" dirty="0" smtClean="0">
              <a:solidFill>
                <a:schemeClr val="bg1"/>
              </a:solidFill>
            </a:endParaRPr>
          </a:p>
          <a:p>
            <a:r>
              <a:rPr lang="en-US" sz="2800" b="1" dirty="0" smtClean="0">
                <a:solidFill>
                  <a:schemeClr val="bg1"/>
                </a:solidFill>
              </a:rPr>
              <a:t>     -</a:t>
            </a:r>
            <a:r>
              <a:rPr lang="en-US" sz="2800" b="1" dirty="0" err="1" smtClean="0">
                <a:solidFill>
                  <a:srgbClr val="FFFF00"/>
                </a:solidFill>
              </a:rPr>
              <a:t>Tarshish</a:t>
            </a:r>
            <a:r>
              <a:rPr lang="en-US" sz="2800" b="1" dirty="0" smtClean="0">
                <a:solidFill>
                  <a:srgbClr val="FFFF00"/>
                </a:solidFill>
              </a:rPr>
              <a:t> </a:t>
            </a:r>
            <a:r>
              <a:rPr lang="en-US" sz="2800" dirty="0">
                <a:solidFill>
                  <a:srgbClr val="FFFF00"/>
                </a:solidFill>
              </a:rPr>
              <a:t>(</a:t>
            </a:r>
            <a:r>
              <a:rPr lang="en-US" sz="2800" dirty="0" smtClean="0">
                <a:solidFill>
                  <a:srgbClr val="FFFF00"/>
                </a:solidFill>
              </a:rPr>
              <a:t>LXX: </a:t>
            </a:r>
            <a:r>
              <a:rPr lang="el-GR" sz="2800" b="1" dirty="0">
                <a:solidFill>
                  <a:srgbClr val="FFFF00"/>
                </a:solidFill>
              </a:rPr>
              <a:t>Καρχηδών</a:t>
            </a:r>
            <a:r>
              <a:rPr lang="en-US" sz="2800" dirty="0">
                <a:solidFill>
                  <a:srgbClr val="FFFF00"/>
                </a:solidFill>
              </a:rPr>
              <a:t>- </a:t>
            </a:r>
            <a:r>
              <a:rPr lang="en-US" sz="2800" b="1" dirty="0" smtClean="0">
                <a:solidFill>
                  <a:srgbClr val="FFFF00"/>
                </a:solidFill>
              </a:rPr>
              <a:t>Carthage</a:t>
            </a:r>
            <a:r>
              <a:rPr lang="en-US" sz="2800" dirty="0">
                <a:solidFill>
                  <a:srgbClr val="FFFF00"/>
                </a:solidFill>
              </a:rPr>
              <a:t>) </a:t>
            </a:r>
            <a:r>
              <a:rPr lang="en-US" sz="2800" dirty="0" smtClean="0">
                <a:solidFill>
                  <a:schemeClr val="bg1"/>
                </a:solidFill>
              </a:rPr>
              <a:t>occurs </a:t>
            </a:r>
            <a:r>
              <a:rPr lang="en-US" sz="2800" dirty="0">
                <a:solidFill>
                  <a:schemeClr val="bg1"/>
                </a:solidFill>
              </a:rPr>
              <a:t>in </a:t>
            </a:r>
            <a:r>
              <a:rPr lang="en-US" sz="2800" b="1" dirty="0">
                <a:solidFill>
                  <a:srgbClr val="FF0000"/>
                </a:solidFill>
              </a:rPr>
              <a:t>Isaiah 23:1, 6, 10, 14; Ezekiel 27:12, 25; 38:13</a:t>
            </a:r>
            <a:r>
              <a:rPr lang="en-US" sz="2800" dirty="0">
                <a:solidFill>
                  <a:schemeClr val="bg1"/>
                </a:solidFill>
              </a:rPr>
              <a:t>. </a:t>
            </a:r>
            <a:endParaRPr lang="en-US" sz="1200" dirty="0">
              <a:solidFill>
                <a:schemeClr val="bg1"/>
              </a:solidFill>
            </a:endParaRPr>
          </a:p>
          <a:p>
            <a:endParaRPr lang="en-US" sz="1200" dirty="0" smtClean="0"/>
          </a:p>
          <a:p>
            <a:endParaRPr lang="en-US" sz="1200" dirty="0"/>
          </a:p>
          <a:p>
            <a:endParaRPr lang="en-US" sz="1200" dirty="0"/>
          </a:p>
        </p:txBody>
      </p:sp>
    </p:spTree>
    <p:extLst>
      <p:ext uri="{BB962C8B-B14F-4D97-AF65-F5344CB8AC3E}">
        <p14:creationId xmlns:p14="http://schemas.microsoft.com/office/powerpoint/2010/main" val="226219020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Jonah: The Angry Prophet - doctrine.o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2" y="1722120"/>
            <a:ext cx="8440086" cy="48463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Bible Map: Tarsh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4400" y="307093"/>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5520" y="147538"/>
            <a:ext cx="2438400" cy="1323439"/>
          </a:xfrm>
          <a:prstGeom prst="rect">
            <a:avLst/>
          </a:prstGeom>
          <a:solidFill>
            <a:srgbClr val="002060"/>
          </a:solidFill>
        </p:spPr>
        <p:txBody>
          <a:bodyPr wrap="square">
            <a:spAutoFit/>
          </a:bodyPr>
          <a:lstStyle/>
          <a:p>
            <a:pPr algn="ctr"/>
            <a:r>
              <a:rPr lang="en-US" sz="4000" b="1" dirty="0" err="1">
                <a:solidFill>
                  <a:srgbClr val="FFFF00"/>
                </a:solidFill>
              </a:rPr>
              <a:t>Tarshish</a:t>
            </a:r>
            <a:r>
              <a:rPr lang="en-US" sz="4000" b="1" dirty="0">
                <a:solidFill>
                  <a:srgbClr val="FFFF00"/>
                </a:solidFill>
              </a:rPr>
              <a:t> is </a:t>
            </a:r>
            <a:r>
              <a:rPr lang="en-US" sz="4000" b="1" dirty="0" smtClean="0">
                <a:solidFill>
                  <a:srgbClr val="FFFF00"/>
                </a:solidFill>
              </a:rPr>
              <a:t>in Spain?</a:t>
            </a:r>
            <a:endParaRPr lang="en-US" sz="4000" dirty="0"/>
          </a:p>
        </p:txBody>
      </p:sp>
      <p:sp>
        <p:nvSpPr>
          <p:cNvPr id="2" name="AutoShape 2" descr="Sardinia - Wiki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Sardinia - Wikipedi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Sardinia - Wikipedi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20" name="Picture 8" descr="Where is Sardinia? | Sardinia Holidays 20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9612" y="160338"/>
            <a:ext cx="4355088" cy="2926080"/>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10" descr="Sardinia - Wikipedi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24" name="Picture 12" descr="Sardinia | History, People, &amp; Points of Interest | Britanni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0011" y="3505200"/>
            <a:ext cx="2934299" cy="292608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9680336" y="2057400"/>
            <a:ext cx="2438400" cy="1323439"/>
          </a:xfrm>
          <a:prstGeom prst="rect">
            <a:avLst/>
          </a:prstGeom>
          <a:solidFill>
            <a:srgbClr val="002060"/>
          </a:solidFill>
        </p:spPr>
        <p:txBody>
          <a:bodyPr wrap="square">
            <a:spAutoFit/>
          </a:bodyPr>
          <a:lstStyle/>
          <a:p>
            <a:pPr algn="ctr"/>
            <a:r>
              <a:rPr lang="en-US" sz="4000" b="1" dirty="0" err="1">
                <a:solidFill>
                  <a:srgbClr val="FFFF00"/>
                </a:solidFill>
              </a:rPr>
              <a:t>Tarshish</a:t>
            </a:r>
            <a:r>
              <a:rPr lang="en-US" sz="4000" b="1" dirty="0">
                <a:solidFill>
                  <a:srgbClr val="FFFF00"/>
                </a:solidFill>
              </a:rPr>
              <a:t> is </a:t>
            </a:r>
            <a:r>
              <a:rPr lang="en-US" sz="4000" b="1" dirty="0" smtClean="0">
                <a:solidFill>
                  <a:srgbClr val="FFFF00"/>
                </a:solidFill>
              </a:rPr>
              <a:t>Sardinia?</a:t>
            </a:r>
            <a:endParaRPr lang="en-US" sz="4000" dirty="0"/>
          </a:p>
        </p:txBody>
      </p:sp>
    </p:spTree>
    <p:extLst>
      <p:ext uri="{BB962C8B-B14F-4D97-AF65-F5344CB8AC3E}">
        <p14:creationId xmlns:p14="http://schemas.microsoft.com/office/powerpoint/2010/main" val="259197129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Detail of the Ship Sarcophagus, from Sidon | PBS LearningM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2" y="743077"/>
            <a:ext cx="4305300"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924424" y="3352800"/>
            <a:ext cx="7086600" cy="3046988"/>
          </a:xfrm>
          <a:prstGeom prst="rect">
            <a:avLst/>
          </a:prstGeom>
          <a:solidFill>
            <a:srgbClr val="002060"/>
          </a:solidFill>
        </p:spPr>
        <p:txBody>
          <a:bodyPr wrap="square">
            <a:spAutoFit/>
          </a:bodyPr>
          <a:lstStyle/>
          <a:p>
            <a:r>
              <a:rPr lang="en-US" sz="2400" b="1" dirty="0">
                <a:solidFill>
                  <a:schemeClr val="bg1"/>
                </a:solidFill>
              </a:rPr>
              <a:t>Detail of a Phoenician stone </a:t>
            </a:r>
            <a:r>
              <a:rPr lang="en-US" sz="2400" b="1" dirty="0" smtClean="0">
                <a:solidFill>
                  <a:schemeClr val="bg1"/>
                </a:solidFill>
              </a:rPr>
              <a:t>sarcophagus, </a:t>
            </a:r>
            <a:r>
              <a:rPr lang="en-US" sz="2400" b="1" dirty="0">
                <a:solidFill>
                  <a:schemeClr val="bg1"/>
                </a:solidFill>
              </a:rPr>
              <a:t>from Sidon, Lebanon, second century CE. Collection of the </a:t>
            </a:r>
            <a:r>
              <a:rPr lang="en-US" sz="2400" b="1" dirty="0" err="1">
                <a:solidFill>
                  <a:schemeClr val="bg1"/>
                </a:solidFill>
              </a:rPr>
              <a:t>Musee</a:t>
            </a:r>
            <a:r>
              <a:rPr lang="en-US" sz="2400" b="1" dirty="0">
                <a:solidFill>
                  <a:schemeClr val="bg1"/>
                </a:solidFill>
              </a:rPr>
              <a:t> National, Beirut, Lebanon</a:t>
            </a:r>
            <a:r>
              <a:rPr lang="en-US" sz="2400" b="1" dirty="0" smtClean="0">
                <a:solidFill>
                  <a:schemeClr val="bg1"/>
                </a:solidFill>
              </a:rPr>
              <a:t>. / Large </a:t>
            </a:r>
            <a:r>
              <a:rPr lang="en-US" sz="2400" b="1" dirty="0">
                <a:solidFill>
                  <a:schemeClr val="bg1"/>
                </a:solidFill>
              </a:rPr>
              <a:t>Phoenician trading vessels of this type may be the "Ships of </a:t>
            </a:r>
            <a:r>
              <a:rPr lang="en-US" sz="2400" b="1" dirty="0" err="1">
                <a:solidFill>
                  <a:schemeClr val="bg1"/>
                </a:solidFill>
              </a:rPr>
              <a:t>Tarshish</a:t>
            </a:r>
            <a:r>
              <a:rPr lang="en-US" sz="2400" b="1" dirty="0">
                <a:solidFill>
                  <a:schemeClr val="bg1"/>
                </a:solidFill>
              </a:rPr>
              <a:t>" referenced in </a:t>
            </a:r>
            <a:r>
              <a:rPr lang="en-US" sz="2400" b="1" dirty="0" smtClean="0">
                <a:solidFill>
                  <a:schemeClr val="bg1"/>
                </a:solidFill>
              </a:rPr>
              <a:t>1 Kings </a:t>
            </a:r>
            <a:r>
              <a:rPr lang="en-US" sz="2400" b="1" dirty="0">
                <a:solidFill>
                  <a:schemeClr val="bg1"/>
                </a:solidFill>
              </a:rPr>
              <a:t>in the Hebrew </a:t>
            </a:r>
            <a:r>
              <a:rPr lang="en-US" sz="2400" b="1" dirty="0" smtClean="0">
                <a:solidFill>
                  <a:schemeClr val="bg1"/>
                </a:solidFill>
              </a:rPr>
              <a:t>Old </a:t>
            </a:r>
            <a:r>
              <a:rPr lang="en-US" sz="2400" b="1" dirty="0">
                <a:solidFill>
                  <a:schemeClr val="bg1"/>
                </a:solidFill>
              </a:rPr>
              <a:t>Testament. </a:t>
            </a:r>
            <a:r>
              <a:rPr lang="en-US" sz="2400" b="1" dirty="0" err="1">
                <a:solidFill>
                  <a:srgbClr val="FFFF00"/>
                </a:solidFill>
              </a:rPr>
              <a:t>Tarshish</a:t>
            </a:r>
            <a:r>
              <a:rPr lang="en-US" sz="2400" b="1" dirty="0">
                <a:solidFill>
                  <a:srgbClr val="FFFF00"/>
                </a:solidFill>
              </a:rPr>
              <a:t> is probably Tarsus, </a:t>
            </a:r>
            <a:r>
              <a:rPr lang="en-US" sz="2400" b="1" dirty="0">
                <a:solidFill>
                  <a:schemeClr val="bg1"/>
                </a:solidFill>
              </a:rPr>
              <a:t>a large commercial city on the </a:t>
            </a:r>
            <a:r>
              <a:rPr lang="en-US" sz="2400" b="1" dirty="0" err="1">
                <a:solidFill>
                  <a:schemeClr val="bg1"/>
                </a:solidFill>
              </a:rPr>
              <a:t>Cydnus</a:t>
            </a:r>
            <a:r>
              <a:rPr lang="en-US" sz="2400" b="1" dirty="0">
                <a:solidFill>
                  <a:schemeClr val="bg1"/>
                </a:solidFill>
              </a:rPr>
              <a:t> River in southeastern Asia Minor (modern Turkey); Levantine coast.</a:t>
            </a:r>
          </a:p>
        </p:txBody>
      </p:sp>
      <p:sp>
        <p:nvSpPr>
          <p:cNvPr id="3" name="Rectangle 2"/>
          <p:cNvSpPr/>
          <p:nvPr/>
        </p:nvSpPr>
        <p:spPr>
          <a:xfrm>
            <a:off x="74612" y="35004"/>
            <a:ext cx="6400800" cy="707886"/>
          </a:xfrm>
          <a:prstGeom prst="rect">
            <a:avLst/>
          </a:prstGeom>
        </p:spPr>
        <p:txBody>
          <a:bodyPr wrap="square">
            <a:spAutoFit/>
          </a:bodyPr>
          <a:lstStyle/>
          <a:p>
            <a:r>
              <a:rPr lang="en-US" sz="2000" dirty="0"/>
              <a:t>https://ny.pbslearningmedia.org/resource/xir179496/detail-of-the-ship-sarcophagus-from-sid-syr-xir179496/</a:t>
            </a:r>
          </a:p>
        </p:txBody>
      </p:sp>
      <p:sp>
        <p:nvSpPr>
          <p:cNvPr id="4" name="Rectangle 3"/>
          <p:cNvSpPr/>
          <p:nvPr/>
        </p:nvSpPr>
        <p:spPr>
          <a:xfrm>
            <a:off x="10029824" y="2172182"/>
            <a:ext cx="1981200" cy="1077218"/>
          </a:xfrm>
          <a:prstGeom prst="rect">
            <a:avLst/>
          </a:prstGeom>
          <a:solidFill>
            <a:srgbClr val="002060"/>
          </a:solidFill>
        </p:spPr>
        <p:txBody>
          <a:bodyPr wrap="square">
            <a:spAutoFit/>
          </a:bodyPr>
          <a:lstStyle/>
          <a:p>
            <a:pPr algn="ctr"/>
            <a:r>
              <a:rPr lang="en-US" sz="3200" b="1" dirty="0" err="1">
                <a:solidFill>
                  <a:srgbClr val="FFFF00"/>
                </a:solidFill>
              </a:rPr>
              <a:t>Tarshish</a:t>
            </a:r>
            <a:r>
              <a:rPr lang="en-US" sz="3200" b="1" dirty="0">
                <a:solidFill>
                  <a:srgbClr val="FFFF00"/>
                </a:solidFill>
              </a:rPr>
              <a:t> is </a:t>
            </a:r>
            <a:r>
              <a:rPr lang="en-US" sz="3200" b="1" dirty="0" smtClean="0">
                <a:solidFill>
                  <a:srgbClr val="FFFF00"/>
                </a:solidFill>
              </a:rPr>
              <a:t>Tarsus?</a:t>
            </a:r>
            <a:endParaRPr lang="en-US" sz="3200" dirty="0"/>
          </a:p>
        </p:txBody>
      </p:sp>
      <p:pic>
        <p:nvPicPr>
          <p:cNvPr id="10242" name="Picture 2" descr="Paul the Apostle | Paul the apostle, 1st century, Read bib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4422" y="677300"/>
            <a:ext cx="5070259" cy="246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41294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76200"/>
            <a:ext cx="11887200" cy="6776214"/>
          </a:xfrm>
          <a:prstGeom prst="rect">
            <a:avLst/>
          </a:prstGeom>
          <a:solidFill>
            <a:srgbClr val="002060"/>
          </a:solidFill>
        </p:spPr>
        <p:txBody>
          <a:bodyPr wrap="square">
            <a:spAutoFit/>
          </a:bodyPr>
          <a:lstStyle/>
          <a:p>
            <a:endParaRPr lang="en-US" sz="2800" b="1" baseline="30000" dirty="0" smtClean="0">
              <a:latin typeface="+mn-ea"/>
            </a:endParaRPr>
          </a:p>
          <a:p>
            <a:endParaRPr lang="en-US" sz="2800" b="1" baseline="30000" dirty="0" smtClean="0">
              <a:latin typeface="+mn-ea"/>
            </a:endParaRPr>
          </a:p>
          <a:p>
            <a:r>
              <a:rPr lang="ko-KR" altLang="en-US" sz="2800" b="1" dirty="0" smtClean="0">
                <a:latin typeface="+mn-ea"/>
              </a:rPr>
              <a:t>                   </a:t>
            </a:r>
            <a:r>
              <a:rPr lang="ko-KR" altLang="en-US" sz="3600" b="1" dirty="0" smtClean="0">
                <a:solidFill>
                  <a:srgbClr val="FFFF00"/>
                </a:solidFill>
                <a:latin typeface="+mn-ea"/>
              </a:rPr>
              <a:t>선지자가 하나님께 불순종</a:t>
            </a:r>
            <a:r>
              <a:rPr lang="en-US" altLang="ko-KR" sz="3600" b="1" dirty="0" smtClean="0">
                <a:solidFill>
                  <a:srgbClr val="FFFF00"/>
                </a:solidFill>
                <a:latin typeface="+mn-ea"/>
              </a:rPr>
              <a:t>!</a:t>
            </a:r>
            <a:endParaRPr lang="en-US" altLang="ko-KR" sz="1200" b="1" dirty="0" smtClean="0">
              <a:solidFill>
                <a:srgbClr val="FFFF00"/>
              </a:solidFill>
              <a:latin typeface="+mn-ea"/>
            </a:endParaRPr>
          </a:p>
          <a:p>
            <a:endParaRPr lang="en-US" altLang="ko-KR" sz="1200" b="1" dirty="0" smtClean="0">
              <a:solidFill>
                <a:schemeClr val="bg1"/>
              </a:solidFill>
              <a:latin typeface="+mn-ea"/>
            </a:endParaRPr>
          </a:p>
          <a:p>
            <a:endParaRPr lang="en-US" altLang="ko-KR" sz="1200" b="1" dirty="0">
              <a:solidFill>
                <a:schemeClr val="bg1"/>
              </a:solidFill>
              <a:latin typeface="+mn-ea"/>
            </a:endParaRPr>
          </a:p>
          <a:p>
            <a:pPr marL="514350" indent="-514350">
              <a:buAutoNum type="arabicParenR"/>
            </a:pPr>
            <a:r>
              <a:rPr lang="ko-KR" altLang="en-US" sz="2600" b="1" dirty="0" smtClean="0">
                <a:solidFill>
                  <a:srgbClr val="FFFF00"/>
                </a:solidFill>
                <a:latin typeface="+mn-ea"/>
              </a:rPr>
              <a:t>하나님의 지시</a:t>
            </a:r>
            <a:r>
              <a:rPr lang="en-US" altLang="ko-KR" sz="2600" b="1" dirty="0" smtClean="0">
                <a:solidFill>
                  <a:srgbClr val="FFFF00"/>
                </a:solidFill>
                <a:latin typeface="+mn-ea"/>
              </a:rPr>
              <a:t>: </a:t>
            </a:r>
            <a:r>
              <a:rPr lang="ko-KR" altLang="en-US" sz="2600" b="1" dirty="0" smtClean="0">
                <a:solidFill>
                  <a:srgbClr val="FF0000"/>
                </a:solidFill>
              </a:rPr>
              <a:t>욘</a:t>
            </a:r>
            <a:r>
              <a:rPr lang="en-US" sz="2600" b="1" dirty="0" smtClean="0">
                <a:solidFill>
                  <a:srgbClr val="FF0000"/>
                </a:solidFill>
              </a:rPr>
              <a:t>1:2 </a:t>
            </a:r>
            <a:r>
              <a:rPr lang="ko-KR" altLang="en-US" sz="2600" b="1" dirty="0" smtClean="0">
                <a:solidFill>
                  <a:schemeClr val="bg1"/>
                </a:solidFill>
              </a:rPr>
              <a:t>너는 </a:t>
            </a:r>
            <a:r>
              <a:rPr lang="ko-KR" altLang="en-US" sz="2600" b="1" dirty="0">
                <a:solidFill>
                  <a:schemeClr val="bg1"/>
                </a:solidFill>
              </a:rPr>
              <a:t>일어나 저 큰 성읍 </a:t>
            </a:r>
            <a:r>
              <a:rPr lang="ko-KR" altLang="en-US" sz="2600" b="1" dirty="0">
                <a:solidFill>
                  <a:srgbClr val="FFFF00"/>
                </a:solidFill>
              </a:rPr>
              <a:t>니느웨</a:t>
            </a:r>
            <a:r>
              <a:rPr lang="ko-KR" altLang="en-US" sz="2600" b="1" dirty="0">
                <a:solidFill>
                  <a:schemeClr val="bg1"/>
                </a:solidFill>
              </a:rPr>
              <a:t>로 </a:t>
            </a:r>
            <a:endParaRPr lang="en-US" altLang="ko-KR" sz="2600" b="1" dirty="0" smtClean="0">
              <a:solidFill>
                <a:schemeClr val="bg1"/>
              </a:solidFill>
            </a:endParaRPr>
          </a:p>
          <a:p>
            <a:r>
              <a:rPr lang="ko-KR" altLang="en-US" sz="2600" b="1" dirty="0" smtClean="0">
                <a:solidFill>
                  <a:schemeClr val="bg1"/>
                </a:solidFill>
              </a:rPr>
              <a:t>가서 그것을 </a:t>
            </a:r>
            <a:r>
              <a:rPr lang="ko-KR" altLang="en-US" sz="2600" b="1" dirty="0">
                <a:solidFill>
                  <a:schemeClr val="bg1"/>
                </a:solidFill>
              </a:rPr>
              <a:t>향하여 외치라 그 악독이 내 앞에 상달되었음이니라 </a:t>
            </a:r>
            <a:r>
              <a:rPr lang="ko-KR" altLang="en-US" sz="2600" b="1" dirty="0" smtClean="0">
                <a:solidFill>
                  <a:schemeClr val="bg1"/>
                </a:solidFill>
              </a:rPr>
              <a:t>하시니라</a:t>
            </a:r>
            <a:r>
              <a:rPr lang="en-US" altLang="ko-KR" sz="2600" b="1" dirty="0" smtClean="0">
                <a:solidFill>
                  <a:schemeClr val="bg1"/>
                </a:solidFill>
              </a:rPr>
              <a:t>.</a:t>
            </a:r>
            <a:r>
              <a:rPr lang="ko-KR" altLang="en-US" sz="2600" b="1" dirty="0" smtClean="0">
                <a:solidFill>
                  <a:schemeClr val="bg1"/>
                </a:solidFill>
              </a:rPr>
              <a:t> </a:t>
            </a:r>
            <a:endParaRPr lang="en-US" sz="1000" b="1" dirty="0">
              <a:solidFill>
                <a:schemeClr val="bg1"/>
              </a:solidFill>
            </a:endParaRPr>
          </a:p>
          <a:p>
            <a:r>
              <a:rPr lang="x-none" sz="1000" b="1" smtClean="0">
                <a:solidFill>
                  <a:schemeClr val="bg1"/>
                </a:solidFill>
              </a:rPr>
              <a:t> </a:t>
            </a:r>
            <a:endParaRPr lang="en-US" sz="1000" dirty="0">
              <a:solidFill>
                <a:schemeClr val="bg1"/>
              </a:solidFill>
            </a:endParaRPr>
          </a:p>
          <a:p>
            <a:r>
              <a:rPr lang="en-US" altLang="ko-KR" sz="2600" b="1" dirty="0" smtClean="0">
                <a:solidFill>
                  <a:srgbClr val="FFFF00"/>
                </a:solidFill>
                <a:latin typeface="+mn-ea"/>
              </a:rPr>
              <a:t>2) </a:t>
            </a:r>
            <a:r>
              <a:rPr lang="ko-KR" altLang="en-US" sz="2600" b="1" dirty="0" smtClean="0">
                <a:solidFill>
                  <a:srgbClr val="FFFF00"/>
                </a:solidFill>
                <a:latin typeface="+mn-ea"/>
              </a:rPr>
              <a:t>요나의 불순종</a:t>
            </a:r>
            <a:r>
              <a:rPr lang="en-US" altLang="ko-KR" sz="2600" b="1" dirty="0" smtClean="0">
                <a:solidFill>
                  <a:srgbClr val="FFFF00"/>
                </a:solidFill>
                <a:latin typeface="+mn-ea"/>
              </a:rPr>
              <a:t>: </a:t>
            </a:r>
            <a:r>
              <a:rPr lang="ko-KR" altLang="en-US" sz="2600" b="1" dirty="0" smtClean="0">
                <a:solidFill>
                  <a:srgbClr val="FF0000"/>
                </a:solidFill>
              </a:rPr>
              <a:t>욘</a:t>
            </a:r>
            <a:r>
              <a:rPr lang="en-US" sz="2600" b="1" dirty="0" smtClean="0">
                <a:solidFill>
                  <a:srgbClr val="FF0000"/>
                </a:solidFill>
              </a:rPr>
              <a:t>1:3 </a:t>
            </a:r>
            <a:r>
              <a:rPr lang="ko-KR" altLang="en-US" sz="2600" b="1" dirty="0" smtClean="0">
                <a:solidFill>
                  <a:schemeClr val="bg1"/>
                </a:solidFill>
              </a:rPr>
              <a:t>그러나 </a:t>
            </a:r>
            <a:r>
              <a:rPr lang="ko-KR" altLang="en-US" sz="2600" b="1" dirty="0">
                <a:solidFill>
                  <a:schemeClr val="bg1"/>
                </a:solidFill>
              </a:rPr>
              <a:t>요나가 여호와의 얼굴을 피하려고 일어나 </a:t>
            </a:r>
            <a:r>
              <a:rPr lang="ko-KR" altLang="en-US" sz="2600" b="1" dirty="0">
                <a:solidFill>
                  <a:srgbClr val="FFFF00"/>
                </a:solidFill>
              </a:rPr>
              <a:t>다시스</a:t>
            </a:r>
            <a:r>
              <a:rPr lang="ko-KR" altLang="en-US" sz="2600" b="1" dirty="0">
                <a:solidFill>
                  <a:schemeClr val="bg1"/>
                </a:solidFill>
              </a:rPr>
              <a:t>로 도망하려 하여 </a:t>
            </a:r>
            <a:r>
              <a:rPr lang="ko-KR" altLang="en-US" sz="2600" b="1" dirty="0">
                <a:solidFill>
                  <a:srgbClr val="FFFF00"/>
                </a:solidFill>
              </a:rPr>
              <a:t>욥바</a:t>
            </a:r>
            <a:r>
              <a:rPr lang="ko-KR" altLang="en-US" sz="2600" b="1" dirty="0">
                <a:solidFill>
                  <a:schemeClr val="bg1"/>
                </a:solidFill>
              </a:rPr>
              <a:t>로 내려갔더니 마침 </a:t>
            </a:r>
            <a:r>
              <a:rPr lang="ko-KR" altLang="en-US" sz="2600" b="1" dirty="0">
                <a:solidFill>
                  <a:srgbClr val="FFFF00"/>
                </a:solidFill>
              </a:rPr>
              <a:t>다시스로 가는 배</a:t>
            </a:r>
            <a:r>
              <a:rPr lang="ko-KR" altLang="en-US" sz="2600" b="1" dirty="0">
                <a:solidFill>
                  <a:schemeClr val="bg1"/>
                </a:solidFill>
              </a:rPr>
              <a:t>를 만난 지라 여호와의 얼굴을 피하여 그들과 함께 </a:t>
            </a:r>
            <a:r>
              <a:rPr lang="ko-KR" altLang="en-US" sz="2600" b="1" dirty="0">
                <a:solidFill>
                  <a:srgbClr val="FFFF00"/>
                </a:solidFill>
              </a:rPr>
              <a:t>다시스</a:t>
            </a:r>
            <a:r>
              <a:rPr lang="ko-KR" altLang="en-US" sz="2600" b="1" dirty="0">
                <a:solidFill>
                  <a:schemeClr val="bg1"/>
                </a:solidFill>
              </a:rPr>
              <a:t>로 가려고 배삯을 주고 배에 </a:t>
            </a:r>
            <a:r>
              <a:rPr lang="ko-KR" altLang="en-US" sz="2600" b="1" dirty="0" smtClean="0">
                <a:solidFill>
                  <a:schemeClr val="bg1"/>
                </a:solidFill>
              </a:rPr>
              <a:t>올랐더라</a:t>
            </a:r>
            <a:r>
              <a:rPr lang="en-US" altLang="ko-KR" sz="2600" b="1" dirty="0" smtClean="0">
                <a:solidFill>
                  <a:schemeClr val="bg1"/>
                </a:solidFill>
              </a:rPr>
              <a:t>. </a:t>
            </a:r>
            <a:r>
              <a:rPr lang="ko-KR" altLang="en-US" sz="2600" b="1" dirty="0" smtClean="0">
                <a:solidFill>
                  <a:schemeClr val="bg1"/>
                </a:solidFill>
              </a:rPr>
              <a:t>       </a:t>
            </a:r>
            <a:endParaRPr lang="en-US" altLang="ko-KR" sz="2600" b="1" dirty="0" smtClean="0">
              <a:solidFill>
                <a:schemeClr val="bg1"/>
              </a:solidFill>
            </a:endParaRPr>
          </a:p>
          <a:p>
            <a:r>
              <a:rPr lang="en-US" altLang="ko-KR" sz="2600" b="1" dirty="0">
                <a:solidFill>
                  <a:schemeClr val="bg1"/>
                </a:solidFill>
              </a:rPr>
              <a:t> </a:t>
            </a:r>
            <a:r>
              <a:rPr lang="en-US" altLang="ko-KR" sz="2600" b="1" dirty="0" smtClean="0">
                <a:solidFill>
                  <a:schemeClr val="bg1"/>
                </a:solidFill>
              </a:rPr>
              <a:t>     </a:t>
            </a:r>
            <a:r>
              <a:rPr lang="en-US" altLang="ko-KR" sz="2400" b="1" dirty="0" smtClean="0">
                <a:solidFill>
                  <a:schemeClr val="bg1"/>
                </a:solidFill>
              </a:rPr>
              <a:t>-</a:t>
            </a:r>
            <a:r>
              <a:rPr lang="ko-KR" altLang="en-US" sz="2400" b="1" dirty="0" smtClean="0">
                <a:solidFill>
                  <a:srgbClr val="FF0000"/>
                </a:solidFill>
              </a:rPr>
              <a:t>욘</a:t>
            </a:r>
            <a:r>
              <a:rPr lang="en-US" sz="2400" b="1" dirty="0">
                <a:solidFill>
                  <a:srgbClr val="FF0000"/>
                </a:solidFill>
              </a:rPr>
              <a:t>4:2 </a:t>
            </a:r>
            <a:r>
              <a:rPr lang="ko-KR" altLang="en-US" sz="2400" b="1" dirty="0">
                <a:solidFill>
                  <a:schemeClr val="bg1"/>
                </a:solidFill>
              </a:rPr>
              <a:t>여호와께 기도하여 이르되 여호와여 내가 고국에 있을 때에 이러하겠다고 말씀하지 아니하였나이까 그러므로 내가 빨리 다시스로 도망하였사오니 주께서는 은혜로우시며 자비로우시며 노하기를 더디하시며 인애가 크시사 뜻을 돌이켜 재앙을 내리지 아니하시는 하나님이신 줄을 내가 알았음이니이다 </a:t>
            </a:r>
            <a:r>
              <a:rPr lang="en-US" altLang="ko-KR" sz="2400" b="1" dirty="0" smtClean="0">
                <a:solidFill>
                  <a:schemeClr val="bg1"/>
                </a:solidFill>
              </a:rPr>
              <a:t>.</a:t>
            </a:r>
            <a:endParaRPr lang="en-US" sz="900" b="1" dirty="0">
              <a:solidFill>
                <a:schemeClr val="bg1"/>
              </a:solidFill>
            </a:endParaRPr>
          </a:p>
          <a:p>
            <a:endParaRPr lang="en-US" altLang="ko-KR" sz="900" b="1" dirty="0" smtClean="0">
              <a:solidFill>
                <a:schemeClr val="bg1"/>
              </a:solidFill>
            </a:endParaRPr>
          </a:p>
          <a:p>
            <a:r>
              <a:rPr lang="en-US" altLang="ko-KR" sz="2600" b="1" dirty="0" smtClean="0">
                <a:solidFill>
                  <a:srgbClr val="FFFF00"/>
                </a:solidFill>
                <a:latin typeface="+mn-ea"/>
              </a:rPr>
              <a:t>3) </a:t>
            </a:r>
            <a:r>
              <a:rPr lang="ko-KR" altLang="en-US" sz="2600" b="1" dirty="0" smtClean="0">
                <a:solidFill>
                  <a:srgbClr val="FFFF00"/>
                </a:solidFill>
                <a:latin typeface="+mn-ea"/>
              </a:rPr>
              <a:t>요나의 길을 막으시는 하나님</a:t>
            </a:r>
            <a:r>
              <a:rPr lang="en-US" altLang="ko-KR" sz="2600" b="1" dirty="0" smtClean="0">
                <a:solidFill>
                  <a:srgbClr val="FFFF00"/>
                </a:solidFill>
                <a:latin typeface="+mn-ea"/>
              </a:rPr>
              <a:t>: </a:t>
            </a:r>
            <a:r>
              <a:rPr lang="ko-KR" altLang="en-US" sz="2600" b="1" dirty="0" smtClean="0">
                <a:solidFill>
                  <a:srgbClr val="FF0000"/>
                </a:solidFill>
              </a:rPr>
              <a:t>욘</a:t>
            </a:r>
            <a:r>
              <a:rPr lang="en-US" sz="2600" b="1" dirty="0" smtClean="0">
                <a:solidFill>
                  <a:srgbClr val="FF0000"/>
                </a:solidFill>
              </a:rPr>
              <a:t>1:4 </a:t>
            </a:r>
            <a:r>
              <a:rPr lang="ko-KR" altLang="en-US" sz="2600" b="1" dirty="0">
                <a:solidFill>
                  <a:schemeClr val="bg1"/>
                </a:solidFill>
              </a:rPr>
              <a:t>여호와께서 </a:t>
            </a:r>
            <a:r>
              <a:rPr lang="ko-KR" altLang="en-US" sz="2600" b="1" dirty="0">
                <a:solidFill>
                  <a:srgbClr val="FFFF00"/>
                </a:solidFill>
              </a:rPr>
              <a:t>큰 바람</a:t>
            </a:r>
            <a:r>
              <a:rPr lang="ko-KR" altLang="en-US" sz="2600" b="1" dirty="0">
                <a:solidFill>
                  <a:schemeClr val="bg1"/>
                </a:solidFill>
              </a:rPr>
              <a:t>을 바다 위에 내리시매 바다 가운데에 </a:t>
            </a:r>
            <a:r>
              <a:rPr lang="ko-KR" altLang="en-US" sz="2600" b="1" dirty="0">
                <a:solidFill>
                  <a:srgbClr val="FFFF00"/>
                </a:solidFill>
              </a:rPr>
              <a:t>큰 폭풍</a:t>
            </a:r>
            <a:r>
              <a:rPr lang="ko-KR" altLang="en-US" sz="2600" b="1" dirty="0">
                <a:solidFill>
                  <a:schemeClr val="bg1"/>
                </a:solidFill>
              </a:rPr>
              <a:t>이 일어나 배가 거의 깨지게 </a:t>
            </a:r>
            <a:r>
              <a:rPr lang="ko-KR" altLang="en-US" sz="2600" b="1" dirty="0" smtClean="0">
                <a:solidFill>
                  <a:schemeClr val="bg1"/>
                </a:solidFill>
              </a:rPr>
              <a:t>된지라</a:t>
            </a:r>
            <a:r>
              <a:rPr lang="en-US" altLang="ko-KR" sz="2600" b="1" dirty="0" smtClean="0">
                <a:solidFill>
                  <a:schemeClr val="bg1"/>
                </a:solidFill>
              </a:rPr>
              <a:t>.</a:t>
            </a:r>
            <a:r>
              <a:rPr lang="ko-KR" altLang="en-US" sz="2600" b="1" dirty="0" smtClean="0">
                <a:solidFill>
                  <a:schemeClr val="bg1"/>
                </a:solidFill>
              </a:rPr>
              <a:t> </a:t>
            </a:r>
            <a:endParaRPr lang="en-US" altLang="ko-KR" sz="2600" b="1" dirty="0">
              <a:latin typeface="+mn-ea"/>
            </a:endParaRPr>
          </a:p>
          <a:p>
            <a:endParaRPr lang="en-US" sz="1000" b="1" dirty="0" smtClean="0">
              <a:latin typeface="+mn-ea"/>
            </a:endParaRPr>
          </a:p>
          <a:p>
            <a:endParaRPr lang="en-US" sz="1000" b="1" dirty="0" smtClean="0">
              <a:latin typeface="+mn-ea"/>
            </a:endParaRPr>
          </a:p>
          <a:p>
            <a:endParaRPr lang="en-US" sz="1000" b="1" dirty="0">
              <a:latin typeface="+mn-ea"/>
            </a:endParaRPr>
          </a:p>
          <a:p>
            <a:endParaRPr lang="en-US" sz="1000" b="1" dirty="0" smtClean="0">
              <a:latin typeface="+mn-ea"/>
            </a:endParaRPr>
          </a:p>
        </p:txBody>
      </p:sp>
    </p:spTree>
    <p:extLst>
      <p:ext uri="{BB962C8B-B14F-4D97-AF65-F5344CB8AC3E}">
        <p14:creationId xmlns:p14="http://schemas.microsoft.com/office/powerpoint/2010/main" val="200774582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76200"/>
            <a:ext cx="11887200" cy="6760825"/>
          </a:xfrm>
          <a:prstGeom prst="rect">
            <a:avLst/>
          </a:prstGeom>
          <a:solidFill>
            <a:srgbClr val="002060"/>
          </a:solidFill>
        </p:spPr>
        <p:txBody>
          <a:bodyPr wrap="square">
            <a:spAutoFit/>
          </a:bodyPr>
          <a:lstStyle/>
          <a:p>
            <a:endParaRPr lang="en-US" sz="2800" b="1" baseline="30000" dirty="0" smtClean="0">
              <a:latin typeface="+mn-ea"/>
            </a:endParaRPr>
          </a:p>
          <a:p>
            <a:endParaRPr lang="en-US" sz="2800" b="1" baseline="30000" dirty="0" smtClean="0">
              <a:latin typeface="+mn-ea"/>
            </a:endParaRPr>
          </a:p>
          <a:p>
            <a:r>
              <a:rPr lang="ko-KR" altLang="en-US" sz="2800" b="1" dirty="0" smtClean="0">
                <a:latin typeface="+mn-ea"/>
              </a:rPr>
              <a:t>           </a:t>
            </a:r>
            <a:r>
              <a:rPr lang="ko-KR" altLang="en-US" sz="3400" b="1" dirty="0" smtClean="0">
                <a:solidFill>
                  <a:srgbClr val="FFFF00"/>
                </a:solidFill>
                <a:latin typeface="+mn-ea"/>
              </a:rPr>
              <a:t>선지자의 </a:t>
            </a:r>
            <a:r>
              <a:rPr lang="ko-KR" altLang="en-US" sz="3400" b="1" dirty="0">
                <a:solidFill>
                  <a:srgbClr val="FFFF00"/>
                </a:solidFill>
                <a:latin typeface="+mn-ea"/>
              </a:rPr>
              <a:t>불순종을 </a:t>
            </a:r>
            <a:r>
              <a:rPr lang="ko-KR" altLang="en-US" sz="3400" b="1" dirty="0" smtClean="0">
                <a:solidFill>
                  <a:srgbClr val="FFFF00"/>
                </a:solidFill>
                <a:latin typeface="+mn-ea"/>
              </a:rPr>
              <a:t>선용하시는 하나님</a:t>
            </a:r>
            <a:endParaRPr lang="en-US" altLang="ko-KR" sz="3400" b="1" dirty="0" smtClean="0">
              <a:solidFill>
                <a:srgbClr val="FFFF00"/>
              </a:solidFill>
              <a:latin typeface="+mn-ea"/>
            </a:endParaRPr>
          </a:p>
          <a:p>
            <a:endParaRPr lang="en-US" altLang="ko-KR" sz="1200" b="1" dirty="0">
              <a:solidFill>
                <a:schemeClr val="bg1"/>
              </a:solidFill>
              <a:latin typeface="+mn-ea"/>
            </a:endParaRPr>
          </a:p>
          <a:p>
            <a:r>
              <a:rPr lang="en-US" altLang="ko-KR" sz="2800" b="1" dirty="0" smtClean="0">
                <a:solidFill>
                  <a:srgbClr val="FFFF00"/>
                </a:solidFill>
                <a:latin typeface="+mn-ea"/>
              </a:rPr>
              <a:t>-</a:t>
            </a:r>
            <a:r>
              <a:rPr lang="ko-KR" altLang="en-US" sz="2800" b="1" dirty="0" smtClean="0">
                <a:solidFill>
                  <a:srgbClr val="FFFF00"/>
                </a:solidFill>
                <a:latin typeface="+mn-ea"/>
              </a:rPr>
              <a:t>배 안의 이방인들이 하나님을 알게 되다</a:t>
            </a:r>
            <a:r>
              <a:rPr lang="en-US" altLang="ko-KR" sz="2800" b="1" dirty="0" smtClean="0">
                <a:solidFill>
                  <a:srgbClr val="FFFF00"/>
                </a:solidFill>
                <a:latin typeface="+mn-ea"/>
              </a:rPr>
              <a:t>: </a:t>
            </a:r>
          </a:p>
          <a:p>
            <a:r>
              <a:rPr lang="en-US" altLang="ko-KR" sz="2800" b="1" dirty="0" smtClean="0">
                <a:solidFill>
                  <a:schemeClr val="bg1"/>
                </a:solidFill>
                <a:latin typeface="+mn-ea"/>
              </a:rPr>
              <a:t>    </a:t>
            </a:r>
            <a:r>
              <a:rPr lang="ko-KR" altLang="en-US" sz="2800" b="1" dirty="0">
                <a:solidFill>
                  <a:srgbClr val="FF0000"/>
                </a:solidFill>
              </a:rPr>
              <a:t>욘</a:t>
            </a:r>
            <a:r>
              <a:rPr lang="en-US" sz="2800" b="1" dirty="0" smtClean="0">
                <a:solidFill>
                  <a:srgbClr val="FF0000"/>
                </a:solidFill>
              </a:rPr>
              <a:t>1:5-16. </a:t>
            </a:r>
            <a:r>
              <a:rPr lang="en-US" sz="2400" b="1" dirty="0" smtClean="0">
                <a:solidFill>
                  <a:schemeClr val="bg1"/>
                </a:solidFill>
              </a:rPr>
              <a:t>5 </a:t>
            </a:r>
            <a:r>
              <a:rPr lang="ko-KR" altLang="en-US" sz="2400" b="1" dirty="0">
                <a:solidFill>
                  <a:schemeClr val="bg1"/>
                </a:solidFill>
              </a:rPr>
              <a:t>사공들이 두려워하여 각각 자기의 신을 부르고 </a:t>
            </a:r>
            <a:r>
              <a:rPr lang="en-US" altLang="ko-KR" sz="2400" b="1" dirty="0" smtClean="0">
                <a:solidFill>
                  <a:schemeClr val="bg1"/>
                </a:solidFill>
              </a:rPr>
              <a:t>…….</a:t>
            </a:r>
            <a:r>
              <a:rPr lang="ko-KR" altLang="en-US" sz="2400" b="1" dirty="0" smtClean="0">
                <a:solidFill>
                  <a:schemeClr val="bg1"/>
                </a:solidFill>
              </a:rPr>
              <a:t> </a:t>
            </a:r>
            <a:r>
              <a:rPr lang="en-US" sz="2400" b="1" dirty="0" smtClean="0">
                <a:solidFill>
                  <a:schemeClr val="bg1"/>
                </a:solidFill>
              </a:rPr>
              <a:t>6 </a:t>
            </a:r>
            <a:r>
              <a:rPr lang="en-US" altLang="ko-KR" sz="2400" b="1" dirty="0">
                <a:solidFill>
                  <a:schemeClr val="bg1"/>
                </a:solidFill>
              </a:rPr>
              <a:t>……. </a:t>
            </a:r>
            <a:r>
              <a:rPr lang="ko-KR" altLang="en-US" sz="2400" b="1" dirty="0" smtClean="0">
                <a:solidFill>
                  <a:schemeClr val="bg1"/>
                </a:solidFill>
              </a:rPr>
              <a:t>일어나서 </a:t>
            </a:r>
            <a:r>
              <a:rPr lang="ko-KR" altLang="en-US" sz="2400" b="1" dirty="0">
                <a:solidFill>
                  <a:schemeClr val="bg1"/>
                </a:solidFill>
              </a:rPr>
              <a:t>네 하나님께 구하라 혹시 하나님이 우리를 생각하사 망하지 아니하게 하시리라 </a:t>
            </a:r>
            <a:r>
              <a:rPr lang="ko-KR" altLang="en-US" sz="2400" b="1" dirty="0" smtClean="0">
                <a:solidFill>
                  <a:schemeClr val="bg1"/>
                </a:solidFill>
              </a:rPr>
              <a:t>하니라</a:t>
            </a:r>
            <a:r>
              <a:rPr lang="en-US" altLang="ko-KR" sz="2400" b="1" dirty="0" smtClean="0">
                <a:solidFill>
                  <a:schemeClr val="bg1"/>
                </a:solidFill>
              </a:rPr>
              <a:t>.</a:t>
            </a:r>
            <a:r>
              <a:rPr lang="ko-KR" altLang="en-US" sz="2400" b="1" dirty="0" smtClean="0">
                <a:solidFill>
                  <a:schemeClr val="bg1"/>
                </a:solidFill>
              </a:rPr>
              <a:t> </a:t>
            </a:r>
            <a:r>
              <a:rPr lang="en-US" altLang="ko-KR" sz="2400" b="1" dirty="0">
                <a:solidFill>
                  <a:schemeClr val="bg1"/>
                </a:solidFill>
              </a:rPr>
              <a:t>……. </a:t>
            </a:r>
            <a:r>
              <a:rPr lang="en-US" sz="2400" b="1" dirty="0" smtClean="0">
                <a:solidFill>
                  <a:schemeClr val="bg1"/>
                </a:solidFill>
              </a:rPr>
              <a:t>9 </a:t>
            </a:r>
            <a:r>
              <a:rPr lang="ko-KR" altLang="en-US" sz="2400" b="1" dirty="0">
                <a:solidFill>
                  <a:schemeClr val="bg1"/>
                </a:solidFill>
              </a:rPr>
              <a:t>그가 대답하되 나는 히브리 사람이요 바다와 육지를 지으신 하늘의 하나님 여호와를 경외하는 자로다 하고 </a:t>
            </a:r>
            <a:r>
              <a:rPr lang="en-US" sz="2400" b="1" dirty="0" smtClean="0">
                <a:solidFill>
                  <a:schemeClr val="bg1"/>
                </a:solidFill>
              </a:rPr>
              <a:t>10 </a:t>
            </a:r>
            <a:r>
              <a:rPr lang="ko-KR" altLang="en-US" sz="2400" b="1" dirty="0">
                <a:solidFill>
                  <a:schemeClr val="bg1"/>
                </a:solidFill>
              </a:rPr>
              <a:t>자기가 여호와의 얼굴을 피함인 줄을 그들에게 말하였으므로 무리가 알고 심히 두려워하여 이르되 네가 어찌하여 그렇게 행하였느냐 하니라 </a:t>
            </a:r>
            <a:r>
              <a:rPr lang="en-US" altLang="ko-KR" sz="2400" b="1" dirty="0">
                <a:solidFill>
                  <a:schemeClr val="bg1"/>
                </a:solidFill>
              </a:rPr>
              <a:t>……. </a:t>
            </a:r>
            <a:r>
              <a:rPr lang="en-US" sz="2400" b="1" dirty="0" smtClean="0">
                <a:solidFill>
                  <a:schemeClr val="bg1"/>
                </a:solidFill>
              </a:rPr>
              <a:t>14 </a:t>
            </a:r>
            <a:r>
              <a:rPr lang="ko-KR" altLang="en-US" sz="2400" b="1" dirty="0">
                <a:solidFill>
                  <a:schemeClr val="bg1"/>
                </a:solidFill>
              </a:rPr>
              <a:t>무리가 여호와께 부르짖어 이르되 여호와여 구하고 구하오니 </a:t>
            </a:r>
            <a:r>
              <a:rPr lang="en-US" altLang="ko-KR" sz="2400" b="1" dirty="0">
                <a:solidFill>
                  <a:schemeClr val="bg1"/>
                </a:solidFill>
              </a:rPr>
              <a:t>…….</a:t>
            </a:r>
            <a:r>
              <a:rPr lang="ko-KR" altLang="en-US" sz="2400" b="1" dirty="0" smtClean="0">
                <a:solidFill>
                  <a:schemeClr val="bg1"/>
                </a:solidFill>
              </a:rPr>
              <a:t>  </a:t>
            </a:r>
            <a:r>
              <a:rPr lang="en-US" sz="2400" b="1" dirty="0" smtClean="0">
                <a:solidFill>
                  <a:schemeClr val="bg1"/>
                </a:solidFill>
              </a:rPr>
              <a:t>15 </a:t>
            </a:r>
            <a:r>
              <a:rPr lang="ko-KR" altLang="en-US" sz="2400" b="1" dirty="0">
                <a:solidFill>
                  <a:schemeClr val="bg1"/>
                </a:solidFill>
              </a:rPr>
              <a:t>요나를 들어 바다에 던지매 바다가 뛰노는 것이 곧 </a:t>
            </a:r>
            <a:r>
              <a:rPr lang="ko-KR" altLang="en-US" sz="2400" b="1" dirty="0" smtClean="0">
                <a:solidFill>
                  <a:schemeClr val="bg1"/>
                </a:solidFill>
              </a:rPr>
              <a:t>그친지라</a:t>
            </a:r>
            <a:r>
              <a:rPr lang="en-US" altLang="ko-KR" sz="2400" b="1" dirty="0" smtClean="0">
                <a:solidFill>
                  <a:schemeClr val="bg1"/>
                </a:solidFill>
              </a:rPr>
              <a:t>.</a:t>
            </a:r>
            <a:r>
              <a:rPr lang="ko-KR" altLang="en-US" sz="2400" b="1" dirty="0" smtClean="0">
                <a:solidFill>
                  <a:schemeClr val="bg1"/>
                </a:solidFill>
              </a:rPr>
              <a:t>  </a:t>
            </a:r>
            <a:r>
              <a:rPr lang="en-US" sz="2400" b="1" dirty="0" smtClean="0">
                <a:solidFill>
                  <a:schemeClr val="bg1"/>
                </a:solidFill>
              </a:rPr>
              <a:t>16 </a:t>
            </a:r>
            <a:r>
              <a:rPr lang="ko-KR" altLang="en-US" sz="2400" b="1" dirty="0">
                <a:solidFill>
                  <a:schemeClr val="bg1"/>
                </a:solidFill>
              </a:rPr>
              <a:t>그 사람들이 여호와를 크게 두려워하여 여호와께 제물을 드리고 서원을 하였더라</a:t>
            </a:r>
            <a:endParaRPr lang="en-US" altLang="ko-KR" sz="2400" b="1" dirty="0">
              <a:solidFill>
                <a:schemeClr val="bg1"/>
              </a:solidFill>
            </a:endParaRPr>
          </a:p>
          <a:p>
            <a:r>
              <a:rPr lang="x-none" sz="1800" b="1" smtClean="0">
                <a:solidFill>
                  <a:schemeClr val="bg1"/>
                </a:solidFill>
              </a:rPr>
              <a:t> </a:t>
            </a:r>
            <a:r>
              <a:rPr lang="en-US" sz="1800" b="1" dirty="0">
                <a:solidFill>
                  <a:schemeClr val="bg1"/>
                </a:solidFill>
              </a:rPr>
              <a:t> </a:t>
            </a:r>
            <a:r>
              <a:rPr lang="en-US" sz="1800" b="1" dirty="0" smtClean="0">
                <a:solidFill>
                  <a:schemeClr val="bg1"/>
                </a:solidFill>
              </a:rPr>
              <a:t>     *</a:t>
            </a:r>
            <a:r>
              <a:rPr lang="ko-KR" altLang="en-US" sz="2800" b="1" dirty="0" smtClean="0">
                <a:solidFill>
                  <a:srgbClr val="FF0000"/>
                </a:solidFill>
              </a:rPr>
              <a:t>롬</a:t>
            </a:r>
            <a:r>
              <a:rPr lang="en-US" sz="2800" b="1" dirty="0" smtClean="0">
                <a:solidFill>
                  <a:srgbClr val="FF0000"/>
                </a:solidFill>
              </a:rPr>
              <a:t>11:11-12</a:t>
            </a:r>
            <a:r>
              <a:rPr lang="en-US" sz="2800" b="1" dirty="0" smtClean="0">
                <a:solidFill>
                  <a:schemeClr val="bg1"/>
                </a:solidFill>
              </a:rPr>
              <a:t>. </a:t>
            </a:r>
            <a:r>
              <a:rPr lang="ko-KR" altLang="en-US" sz="2400" b="1" dirty="0">
                <a:solidFill>
                  <a:schemeClr val="bg1"/>
                </a:solidFill>
              </a:rPr>
              <a:t>그러므로 내가 말하노니 그들이 넘어지기까지 실족하였느냐 그럴 수 없느니라 </a:t>
            </a:r>
            <a:r>
              <a:rPr lang="ko-KR" altLang="en-US" sz="2400" b="1" dirty="0">
                <a:solidFill>
                  <a:srgbClr val="FFFF00"/>
                </a:solidFill>
              </a:rPr>
              <a:t>그들이 넘어짐으로 구원이 이방인에게 이르러 </a:t>
            </a:r>
            <a:r>
              <a:rPr lang="ko-KR" altLang="en-US" sz="2400" b="1" dirty="0">
                <a:solidFill>
                  <a:schemeClr val="bg1"/>
                </a:solidFill>
              </a:rPr>
              <a:t>이스라엘로 시기나게 </a:t>
            </a:r>
            <a:r>
              <a:rPr lang="ko-KR" altLang="en-US" sz="2400" b="1" dirty="0" smtClean="0">
                <a:solidFill>
                  <a:schemeClr val="bg1"/>
                </a:solidFill>
              </a:rPr>
              <a:t>함이니라</a:t>
            </a:r>
            <a:r>
              <a:rPr lang="en-US" altLang="ko-KR" sz="2400" b="1" dirty="0" smtClean="0">
                <a:solidFill>
                  <a:schemeClr val="bg1"/>
                </a:solidFill>
              </a:rPr>
              <a:t>. </a:t>
            </a:r>
            <a:r>
              <a:rPr lang="ko-KR" altLang="en-US" sz="2400" b="1" dirty="0" smtClean="0">
                <a:solidFill>
                  <a:schemeClr val="bg1"/>
                </a:solidFill>
              </a:rPr>
              <a:t>그들의 </a:t>
            </a:r>
            <a:r>
              <a:rPr lang="ko-KR" altLang="en-US" sz="2400" b="1" dirty="0">
                <a:solidFill>
                  <a:schemeClr val="bg1"/>
                </a:solidFill>
              </a:rPr>
              <a:t>넘어짐이 세상의 풍성함이 되며 그들의 실패가 이방인의 풍성함이 되거든 하물며 그들의 충만함이리요</a:t>
            </a:r>
            <a:endParaRPr lang="en-US" sz="800" b="1" dirty="0">
              <a:solidFill>
                <a:schemeClr val="bg1"/>
              </a:solidFill>
            </a:endParaRPr>
          </a:p>
          <a:p>
            <a:endParaRPr lang="en-US" sz="800" b="1" dirty="0">
              <a:latin typeface="+mn-ea"/>
            </a:endParaRPr>
          </a:p>
          <a:p>
            <a:endParaRPr lang="en-US" sz="800" b="1" dirty="0">
              <a:latin typeface="+mn-ea"/>
            </a:endParaRPr>
          </a:p>
          <a:p>
            <a:endParaRPr lang="en-US" sz="800" b="1" dirty="0" smtClean="0">
              <a:latin typeface="+mn-ea"/>
            </a:endParaRPr>
          </a:p>
        </p:txBody>
      </p:sp>
    </p:spTree>
    <p:extLst>
      <p:ext uri="{BB962C8B-B14F-4D97-AF65-F5344CB8AC3E}">
        <p14:creationId xmlns:p14="http://schemas.microsoft.com/office/powerpoint/2010/main" val="47800863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0412" y="3124200"/>
            <a:ext cx="10668000" cy="3464649"/>
          </a:xfrm>
          <a:prstGeom prst="rect">
            <a:avLst/>
          </a:prstGeom>
          <a:solidFill>
            <a:srgbClr val="002060"/>
          </a:solidFill>
        </p:spPr>
        <p:txBody>
          <a:bodyPr wrap="square" lIns="108821" tIns="54411" rIns="108821" bIns="54411">
            <a:spAutoFit/>
          </a:bodyPr>
          <a:lstStyle/>
          <a:p>
            <a:pPr rtl="1"/>
            <a:r>
              <a:rPr lang="en-US" sz="4800" b="1" dirty="0">
                <a:solidFill>
                  <a:schemeClr val="bg1"/>
                </a:solidFill>
              </a:rPr>
              <a:t> </a:t>
            </a:r>
            <a:r>
              <a:rPr lang="en-US" sz="4800" dirty="0" smtClean="0">
                <a:solidFill>
                  <a:schemeClr val="bg1"/>
                </a:solidFill>
              </a:rPr>
              <a:t>‎  </a:t>
            </a:r>
            <a:r>
              <a:rPr lang="he-IL" sz="5400" b="1" dirty="0" smtClean="0">
                <a:solidFill>
                  <a:schemeClr val="bg1"/>
                </a:solidFill>
              </a:rPr>
              <a:t>יְבָרֶכְךָ יְהוָה וְיִשְׁמְרֶךָ׃</a:t>
            </a:r>
            <a:r>
              <a:rPr lang="en-US" sz="5400" b="1" dirty="0" smtClean="0">
                <a:solidFill>
                  <a:schemeClr val="bg1"/>
                </a:solidFill>
              </a:rPr>
              <a:t>      </a:t>
            </a:r>
            <a:r>
              <a:rPr lang="he-IL" sz="5400" b="1" dirty="0" smtClean="0">
                <a:solidFill>
                  <a:schemeClr val="bg1"/>
                </a:solidFill>
              </a:rPr>
              <a:t> </a:t>
            </a:r>
            <a:r>
              <a:rPr lang="en-US" sz="3600" b="1" dirty="0">
                <a:solidFill>
                  <a:srgbClr val="FFFF00"/>
                </a:solidFill>
              </a:rPr>
              <a:t>Numbers </a:t>
            </a:r>
            <a:r>
              <a:rPr lang="en-US" sz="3600" b="1" dirty="0" smtClean="0">
                <a:solidFill>
                  <a:srgbClr val="FFFF00"/>
                </a:solidFill>
              </a:rPr>
              <a:t>6:24-26</a:t>
            </a:r>
            <a:r>
              <a:rPr lang="el-GR" sz="3600" b="1" dirty="0" smtClean="0">
                <a:solidFill>
                  <a:srgbClr val="FFFF00"/>
                </a:solidFill>
              </a:rPr>
              <a:t> </a:t>
            </a:r>
            <a:endParaRPr lang="en-US" sz="3600" b="1" dirty="0">
              <a:solidFill>
                <a:srgbClr val="FFFF00"/>
              </a:solidFill>
            </a:endParaRPr>
          </a:p>
          <a:p>
            <a:pPr rtl="1"/>
            <a:r>
              <a:rPr lang="he-IL" sz="5400" b="1" dirty="0" smtClean="0">
                <a:solidFill>
                  <a:schemeClr val="bg1"/>
                </a:solidFill>
              </a:rPr>
              <a:t>יָאֵר יְהוָה פָּנָיו אֵלֶיךָ וִיחֻנֶּךָּ׃</a:t>
            </a:r>
            <a:r>
              <a:rPr lang="en-US" sz="5400" b="1" dirty="0" smtClean="0">
                <a:solidFill>
                  <a:schemeClr val="bg1"/>
                </a:solidFill>
              </a:rPr>
              <a:t>                    </a:t>
            </a:r>
          </a:p>
          <a:p>
            <a:pPr rtl="1"/>
            <a:r>
              <a:rPr lang="en-US" sz="5400" b="1" dirty="0" smtClean="0">
                <a:solidFill>
                  <a:schemeClr val="bg1"/>
                </a:solidFill>
              </a:rPr>
              <a:t>‎</a:t>
            </a:r>
            <a:r>
              <a:rPr lang="he-IL" sz="5400" b="1" dirty="0" smtClean="0">
                <a:solidFill>
                  <a:schemeClr val="bg1"/>
                </a:solidFill>
              </a:rPr>
              <a:t>יִשָּׂא יְהוָה פָּנָיו אֵלֶיךָ וְיָשֵׂם לְךָ שָׁלוֹם׃</a:t>
            </a:r>
            <a:r>
              <a:rPr lang="en-US" sz="5400" b="1" dirty="0" smtClean="0">
                <a:solidFill>
                  <a:schemeClr val="bg1"/>
                </a:solidFill>
              </a:rPr>
              <a:t>     </a:t>
            </a:r>
            <a:r>
              <a:rPr lang="he-IL" sz="5400" b="1" dirty="0" smtClean="0">
                <a:solidFill>
                  <a:schemeClr val="bg1"/>
                </a:solidFill>
              </a:rPr>
              <a:t> </a:t>
            </a:r>
            <a:endParaRPr lang="en-US" sz="5400" b="1" dirty="0">
              <a:solidFill>
                <a:schemeClr val="bg1"/>
              </a:solidFill>
            </a:endParaRPr>
          </a:p>
          <a:p>
            <a:pPr algn="ctr" rtl="1"/>
            <a:endParaRPr lang="en-US" altLang="ko-KR" sz="2800" dirty="0" smtClean="0"/>
          </a:p>
          <a:p>
            <a:pPr algn="ctr" rtl="1"/>
            <a:endParaRPr lang="en-US" altLang="ko-KR" sz="2800" dirty="0" smtClean="0"/>
          </a:p>
        </p:txBody>
      </p:sp>
      <p:sp>
        <p:nvSpPr>
          <p:cNvPr id="3" name="Rectangle 2"/>
          <p:cNvSpPr/>
          <p:nvPr/>
        </p:nvSpPr>
        <p:spPr>
          <a:xfrm>
            <a:off x="303212" y="228600"/>
            <a:ext cx="9372600" cy="2554545"/>
          </a:xfrm>
          <a:prstGeom prst="rect">
            <a:avLst/>
          </a:prstGeom>
          <a:solidFill>
            <a:schemeClr val="accent6">
              <a:lumMod val="75000"/>
            </a:schemeClr>
          </a:solidFill>
        </p:spPr>
        <p:txBody>
          <a:bodyPr wrap="square">
            <a:spAutoFit/>
          </a:bodyPr>
          <a:lstStyle/>
          <a:p>
            <a:pPr algn="ctr"/>
            <a:r>
              <a:rPr lang="ko-KR" altLang="en-US" sz="3200" b="1" dirty="0"/>
              <a:t>민수기 </a:t>
            </a:r>
            <a:r>
              <a:rPr lang="en-US" sz="3200" b="1" dirty="0" smtClean="0"/>
              <a:t>6:24-26</a:t>
            </a:r>
          </a:p>
          <a:p>
            <a:r>
              <a:rPr lang="ko-KR" altLang="en-US" sz="3200" dirty="0" smtClean="0">
                <a:solidFill>
                  <a:schemeClr val="bg1"/>
                </a:solidFill>
              </a:rPr>
              <a:t>여호와는 </a:t>
            </a:r>
            <a:r>
              <a:rPr lang="ko-KR" altLang="en-US" sz="3200" dirty="0">
                <a:solidFill>
                  <a:schemeClr val="bg1"/>
                </a:solidFill>
              </a:rPr>
              <a:t>네게 복을 주시고 너를 지키시기를 원하며</a:t>
            </a:r>
            <a:r>
              <a:rPr lang="en-US" altLang="ko-KR" sz="3200" dirty="0">
                <a:solidFill>
                  <a:schemeClr val="bg1"/>
                </a:solidFill>
              </a:rPr>
              <a:t>, </a:t>
            </a:r>
            <a:r>
              <a:rPr lang="ko-KR" altLang="en-US" sz="3200" dirty="0">
                <a:solidFill>
                  <a:schemeClr val="bg1"/>
                </a:solidFill>
              </a:rPr>
              <a:t>여호와는 그의 얼굴을 네게 비추사 은혜 베푸시기를 원하며</a:t>
            </a:r>
            <a:r>
              <a:rPr lang="en-US" altLang="ko-KR" sz="3200" dirty="0">
                <a:solidFill>
                  <a:schemeClr val="bg1"/>
                </a:solidFill>
              </a:rPr>
              <a:t>, </a:t>
            </a:r>
            <a:r>
              <a:rPr lang="ko-KR" altLang="en-US" sz="3200" dirty="0">
                <a:solidFill>
                  <a:schemeClr val="bg1"/>
                </a:solidFill>
              </a:rPr>
              <a:t>여호와는 그 얼굴을 네게로 향하여 드사 평강 주시기를 원하노라 할지니라 하라</a:t>
            </a:r>
            <a:r>
              <a:rPr lang="en-US" altLang="ko-KR" sz="3200" dirty="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96208339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25801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002591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363573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027176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76200"/>
            <a:ext cx="11887200" cy="6699270"/>
          </a:xfrm>
          <a:prstGeom prst="rect">
            <a:avLst/>
          </a:prstGeom>
          <a:solidFill>
            <a:srgbClr val="002060"/>
          </a:solidFill>
        </p:spPr>
        <p:txBody>
          <a:bodyPr wrap="square">
            <a:spAutoFit/>
          </a:bodyPr>
          <a:lstStyle/>
          <a:p>
            <a:endParaRPr lang="en-US" sz="2800" b="1" baseline="30000" dirty="0" smtClean="0">
              <a:latin typeface="+mn-ea"/>
            </a:endParaRPr>
          </a:p>
          <a:p>
            <a:endParaRPr lang="en-US" sz="2800" b="1" baseline="30000" dirty="0" smtClean="0">
              <a:latin typeface="+mn-ea"/>
            </a:endParaRPr>
          </a:p>
          <a:p>
            <a:r>
              <a:rPr lang="en-US" sz="2800" b="1" baseline="30000" dirty="0">
                <a:latin typeface="+mn-ea"/>
              </a:rPr>
              <a:t> </a:t>
            </a:r>
            <a:r>
              <a:rPr lang="ko-KR" altLang="en-US" sz="2800" b="1" dirty="0" smtClean="0">
                <a:latin typeface="+mn-ea"/>
              </a:rPr>
              <a:t>                      </a:t>
            </a:r>
            <a:r>
              <a:rPr lang="ko-KR" altLang="en-US" sz="3600" b="1" dirty="0" smtClean="0">
                <a:solidFill>
                  <a:srgbClr val="FFFF00"/>
                </a:solidFill>
                <a:latin typeface="+mn-ea"/>
              </a:rPr>
              <a:t>선지자란 무엇인가</a:t>
            </a:r>
            <a:r>
              <a:rPr lang="en-US" altLang="ko-KR" sz="3600" b="1" dirty="0" smtClean="0">
                <a:solidFill>
                  <a:srgbClr val="FFFF00"/>
                </a:solidFill>
                <a:latin typeface="+mn-ea"/>
              </a:rPr>
              <a:t>?</a:t>
            </a:r>
            <a:endParaRPr lang="en-US" altLang="ko-KR" sz="1200" b="1" dirty="0" smtClean="0">
              <a:solidFill>
                <a:srgbClr val="FFFF00"/>
              </a:solidFill>
              <a:latin typeface="+mn-ea"/>
            </a:endParaRPr>
          </a:p>
          <a:p>
            <a:endParaRPr lang="en-US" altLang="ko-KR" sz="1200" b="1" dirty="0" smtClean="0">
              <a:solidFill>
                <a:schemeClr val="bg1"/>
              </a:solidFill>
              <a:latin typeface="+mn-ea"/>
            </a:endParaRPr>
          </a:p>
          <a:p>
            <a:endParaRPr lang="en-US" altLang="ko-KR" sz="1200" b="1" dirty="0">
              <a:solidFill>
                <a:schemeClr val="bg1"/>
              </a:solidFill>
              <a:latin typeface="+mn-ea"/>
            </a:endParaRPr>
          </a:p>
          <a:p>
            <a:pPr marL="514350" indent="-514350">
              <a:buAutoNum type="arabicParenR"/>
            </a:pPr>
            <a:r>
              <a:rPr lang="ko-KR" altLang="en-US" sz="2800" b="1" dirty="0" smtClean="0">
                <a:solidFill>
                  <a:srgbClr val="FFFF00"/>
                </a:solidFill>
                <a:latin typeface="+mn-ea"/>
              </a:rPr>
              <a:t>계시</a:t>
            </a:r>
            <a:r>
              <a:rPr lang="en-US" altLang="ko-KR" sz="2800" b="1" dirty="0" smtClean="0">
                <a:solidFill>
                  <a:srgbClr val="FFFF00"/>
                </a:solidFill>
                <a:latin typeface="+mn-ea"/>
              </a:rPr>
              <a:t>: </a:t>
            </a:r>
            <a:r>
              <a:rPr lang="ko-KR" altLang="en-US" sz="2800" b="1" dirty="0" smtClean="0">
                <a:solidFill>
                  <a:srgbClr val="FFFF00"/>
                </a:solidFill>
                <a:latin typeface="+mn-ea"/>
              </a:rPr>
              <a:t>하나님에게서 말씀을 받은 사람</a:t>
            </a:r>
            <a:endParaRPr lang="en-US" altLang="ko-KR" sz="2800" b="1" dirty="0" smtClean="0">
              <a:solidFill>
                <a:srgbClr val="FFFF00"/>
              </a:solidFill>
              <a:latin typeface="+mn-ea"/>
            </a:endParaRPr>
          </a:p>
          <a:p>
            <a:r>
              <a:rPr lang="en-US" altLang="ko-KR" sz="2800" b="1" dirty="0" smtClean="0">
                <a:solidFill>
                  <a:schemeClr val="bg1"/>
                </a:solidFill>
                <a:latin typeface="+mn-ea"/>
              </a:rPr>
              <a:t>    </a:t>
            </a:r>
            <a:r>
              <a:rPr lang="ko-KR" altLang="en-US" sz="2800" b="1" dirty="0">
                <a:solidFill>
                  <a:srgbClr val="FF0000"/>
                </a:solidFill>
              </a:rPr>
              <a:t>욘</a:t>
            </a:r>
            <a:r>
              <a:rPr lang="en-US" sz="2800" b="1" dirty="0">
                <a:solidFill>
                  <a:srgbClr val="FF0000"/>
                </a:solidFill>
              </a:rPr>
              <a:t>1:1 </a:t>
            </a:r>
            <a:r>
              <a:rPr lang="ko-KR" altLang="en-US" sz="2800" b="1" dirty="0">
                <a:solidFill>
                  <a:schemeClr val="bg1"/>
                </a:solidFill>
              </a:rPr>
              <a:t>여호와의 말씀이 아밋대의 아들 요나에게 임하니라 </a:t>
            </a:r>
            <a:r>
              <a:rPr lang="en-US" altLang="ko-KR" sz="2800" b="1" dirty="0" smtClean="0">
                <a:solidFill>
                  <a:schemeClr val="bg1"/>
                </a:solidFill>
              </a:rPr>
              <a:t>. </a:t>
            </a:r>
          </a:p>
          <a:p>
            <a:endParaRPr lang="en-US" sz="1800" dirty="0">
              <a:solidFill>
                <a:schemeClr val="bg1"/>
              </a:solidFill>
            </a:endParaRPr>
          </a:p>
          <a:p>
            <a:r>
              <a:rPr lang="en-US" altLang="ko-KR" sz="2800" b="1" dirty="0" smtClean="0">
                <a:solidFill>
                  <a:srgbClr val="FFFF00"/>
                </a:solidFill>
                <a:latin typeface="+mn-ea"/>
              </a:rPr>
              <a:t>2) </a:t>
            </a:r>
            <a:r>
              <a:rPr lang="ko-KR" altLang="en-US" sz="2800" b="1" dirty="0" smtClean="0">
                <a:solidFill>
                  <a:srgbClr val="FFFF00"/>
                </a:solidFill>
                <a:latin typeface="+mn-ea"/>
              </a:rPr>
              <a:t>예지</a:t>
            </a:r>
            <a:r>
              <a:rPr lang="en-US" altLang="ko-KR" sz="2800" b="1" dirty="0" smtClean="0">
                <a:solidFill>
                  <a:srgbClr val="FFFF00"/>
                </a:solidFill>
                <a:latin typeface="+mn-ea"/>
              </a:rPr>
              <a:t>: </a:t>
            </a:r>
            <a:r>
              <a:rPr lang="ko-KR" altLang="en-US" sz="2800" b="1" dirty="0" smtClean="0">
                <a:solidFill>
                  <a:srgbClr val="FFFF00"/>
                </a:solidFill>
                <a:latin typeface="+mn-ea"/>
              </a:rPr>
              <a:t>감춰진 일을 깨닫거나 앞일을 미리 듣거나 보는 사람</a:t>
            </a:r>
            <a:endParaRPr lang="en-US" altLang="ko-KR" sz="2800" b="1" dirty="0" smtClean="0">
              <a:solidFill>
                <a:srgbClr val="FFFF00"/>
              </a:solidFill>
              <a:latin typeface="+mn-ea"/>
            </a:endParaRPr>
          </a:p>
          <a:p>
            <a:r>
              <a:rPr lang="ko-KR" altLang="en-US" sz="2800" b="1" dirty="0">
                <a:solidFill>
                  <a:schemeClr val="bg1"/>
                </a:solidFill>
              </a:rPr>
              <a:t> </a:t>
            </a:r>
            <a:r>
              <a:rPr lang="en-US" altLang="ko-KR" sz="2800" b="1" dirty="0" smtClean="0">
                <a:solidFill>
                  <a:schemeClr val="bg1"/>
                </a:solidFill>
              </a:rPr>
              <a:t>      </a:t>
            </a:r>
            <a:r>
              <a:rPr lang="ko-KR" altLang="en-US" sz="2800" b="1" dirty="0" smtClean="0">
                <a:solidFill>
                  <a:srgbClr val="FF0000"/>
                </a:solidFill>
              </a:rPr>
              <a:t>암</a:t>
            </a:r>
            <a:r>
              <a:rPr lang="en-US" sz="2800" b="1" dirty="0">
                <a:solidFill>
                  <a:srgbClr val="FF0000"/>
                </a:solidFill>
              </a:rPr>
              <a:t>3:7 </a:t>
            </a:r>
            <a:r>
              <a:rPr lang="ko-KR" altLang="en-US" sz="2800" b="1" dirty="0">
                <a:solidFill>
                  <a:schemeClr val="bg1"/>
                </a:solidFill>
              </a:rPr>
              <a:t>주 여호와께서는 자기의 비밀을 그 종 선지자들에게 보이지 아니 하시고는 결코 행하심이 없으시리라 </a:t>
            </a:r>
            <a:r>
              <a:rPr lang="en-US" altLang="ko-KR" sz="2800" b="1" dirty="0" smtClean="0">
                <a:solidFill>
                  <a:schemeClr val="bg1"/>
                </a:solidFill>
              </a:rPr>
              <a:t>.</a:t>
            </a:r>
          </a:p>
          <a:p>
            <a:endParaRPr lang="en-US" altLang="ko-KR" sz="1800" b="1" dirty="0" smtClean="0">
              <a:solidFill>
                <a:schemeClr val="bg1"/>
              </a:solidFill>
            </a:endParaRPr>
          </a:p>
          <a:p>
            <a:r>
              <a:rPr lang="en-US" altLang="ko-KR" sz="2800" b="1" dirty="0" smtClean="0">
                <a:solidFill>
                  <a:srgbClr val="FFFF00"/>
                </a:solidFill>
                <a:latin typeface="+mn-ea"/>
              </a:rPr>
              <a:t>3) </a:t>
            </a:r>
            <a:r>
              <a:rPr lang="ko-KR" altLang="en-US" sz="2800" b="1" dirty="0" smtClean="0">
                <a:solidFill>
                  <a:srgbClr val="FFFF00"/>
                </a:solidFill>
                <a:latin typeface="+mn-ea"/>
              </a:rPr>
              <a:t>대언자</a:t>
            </a:r>
            <a:r>
              <a:rPr lang="en-US" altLang="ko-KR" sz="2800" b="1" dirty="0" smtClean="0">
                <a:solidFill>
                  <a:srgbClr val="FFFF00"/>
                </a:solidFill>
                <a:latin typeface="+mn-ea"/>
              </a:rPr>
              <a:t>: </a:t>
            </a:r>
            <a:r>
              <a:rPr lang="ko-KR" altLang="en-US" sz="2800" b="1" dirty="0" smtClean="0">
                <a:solidFill>
                  <a:srgbClr val="FFFF00"/>
                </a:solidFill>
                <a:latin typeface="+mn-ea"/>
              </a:rPr>
              <a:t>하나님이 사람들에게 하시고자 하는 말씀을 전달하는 사람</a:t>
            </a:r>
            <a:endParaRPr lang="en-US" altLang="ko-KR" sz="2800" b="1" dirty="0" smtClean="0">
              <a:solidFill>
                <a:srgbClr val="FFFF00"/>
              </a:solidFill>
              <a:latin typeface="+mn-ea"/>
            </a:endParaRPr>
          </a:p>
          <a:p>
            <a:r>
              <a:rPr lang="ko-KR" altLang="en-US" sz="2800" b="1" dirty="0" smtClean="0">
                <a:solidFill>
                  <a:schemeClr val="bg1"/>
                </a:solidFill>
              </a:rPr>
              <a:t>      </a:t>
            </a:r>
            <a:r>
              <a:rPr lang="ko-KR" altLang="en-US" sz="2800" b="1" dirty="0" smtClean="0">
                <a:solidFill>
                  <a:srgbClr val="FF0000"/>
                </a:solidFill>
              </a:rPr>
              <a:t>욘</a:t>
            </a:r>
            <a:r>
              <a:rPr lang="en-US" sz="2800" b="1" dirty="0">
                <a:solidFill>
                  <a:srgbClr val="FF0000"/>
                </a:solidFill>
              </a:rPr>
              <a:t>3:4 </a:t>
            </a:r>
            <a:r>
              <a:rPr lang="ko-KR" altLang="en-US" sz="2800" b="1" dirty="0">
                <a:solidFill>
                  <a:schemeClr val="bg1"/>
                </a:solidFill>
              </a:rPr>
              <a:t>요나가 그 성읍에 들어가서 하루 동안 다니며 외쳐 이르되 사십 일이 지나면 니느웨가 무너지리라 하였더니 </a:t>
            </a:r>
            <a:endParaRPr lang="en-US" sz="2800" b="1" dirty="0">
              <a:solidFill>
                <a:schemeClr val="bg1"/>
              </a:solidFill>
            </a:endParaRPr>
          </a:p>
          <a:p>
            <a:endParaRPr lang="en-US" sz="1200" b="1" dirty="0">
              <a:latin typeface="+mn-ea"/>
            </a:endParaRPr>
          </a:p>
          <a:p>
            <a:endParaRPr lang="en-US" sz="1200" b="1" dirty="0" smtClean="0">
              <a:latin typeface="+mn-ea"/>
            </a:endParaRPr>
          </a:p>
          <a:p>
            <a:endParaRPr lang="en-US" sz="1200" b="1" dirty="0" smtClean="0">
              <a:latin typeface="+mn-ea"/>
            </a:endParaRPr>
          </a:p>
          <a:p>
            <a:endParaRPr lang="en-US" sz="1200" b="1" dirty="0" smtClean="0">
              <a:latin typeface="+mn-ea"/>
            </a:endParaRPr>
          </a:p>
          <a:p>
            <a:endParaRPr lang="en-US" sz="1200" b="1" dirty="0" smtClean="0">
              <a:latin typeface="+mn-ea"/>
            </a:endParaRPr>
          </a:p>
          <a:p>
            <a:endParaRPr lang="en-US" sz="1200" b="1" dirty="0">
              <a:latin typeface="+mn-ea"/>
            </a:endParaRPr>
          </a:p>
        </p:txBody>
      </p:sp>
    </p:spTree>
    <p:extLst>
      <p:ext uri="{BB962C8B-B14F-4D97-AF65-F5344CB8AC3E}">
        <p14:creationId xmlns:p14="http://schemas.microsoft.com/office/powerpoint/2010/main" val="396536575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76200"/>
            <a:ext cx="11887200" cy="9407704"/>
          </a:xfrm>
          <a:prstGeom prst="rect">
            <a:avLst/>
          </a:prstGeom>
          <a:solidFill>
            <a:srgbClr val="002060"/>
          </a:solidFill>
        </p:spPr>
        <p:txBody>
          <a:bodyPr wrap="square">
            <a:spAutoFit/>
          </a:bodyPr>
          <a:lstStyle/>
          <a:p>
            <a:endParaRPr lang="en-US" sz="2800" b="1" baseline="30000" dirty="0" smtClean="0">
              <a:latin typeface="+mn-ea"/>
            </a:endParaRPr>
          </a:p>
          <a:p>
            <a:endParaRPr lang="en-US" sz="2800" b="1" baseline="30000" dirty="0" smtClean="0">
              <a:latin typeface="+mn-ea"/>
            </a:endParaRPr>
          </a:p>
          <a:p>
            <a:r>
              <a:rPr lang="ko-KR" altLang="en-US" sz="2800" b="1" dirty="0" smtClean="0">
                <a:latin typeface="+mn-ea"/>
              </a:rPr>
              <a:t>                   </a:t>
            </a:r>
            <a:r>
              <a:rPr lang="ko-KR" altLang="en-US" sz="3600" b="1" dirty="0" smtClean="0">
                <a:solidFill>
                  <a:srgbClr val="FFFF00"/>
                </a:solidFill>
                <a:latin typeface="+mn-ea"/>
              </a:rPr>
              <a:t>다시스</a:t>
            </a:r>
            <a:r>
              <a:rPr lang="en-US" altLang="ko-KR" sz="3600" b="1" dirty="0" smtClean="0">
                <a:solidFill>
                  <a:srgbClr val="FFFF00"/>
                </a:solidFill>
                <a:latin typeface="+mn-ea"/>
              </a:rPr>
              <a:t>(</a:t>
            </a:r>
            <a:r>
              <a:rPr lang="he-IL" sz="4000" dirty="0" smtClean="0">
                <a:solidFill>
                  <a:srgbClr val="FF0000"/>
                </a:solidFill>
              </a:rPr>
              <a:t>תַרְשִׁישׁ</a:t>
            </a:r>
            <a:r>
              <a:rPr lang="he-IL" sz="3600" dirty="0" smtClean="0">
                <a:solidFill>
                  <a:srgbClr val="FFFF00"/>
                </a:solidFill>
              </a:rPr>
              <a:t>ּ</a:t>
            </a:r>
            <a:r>
              <a:rPr lang="en-US" altLang="ko-KR" sz="3600" b="1" dirty="0" smtClean="0">
                <a:solidFill>
                  <a:srgbClr val="FFFF00"/>
                </a:solidFill>
                <a:latin typeface="+mn-ea"/>
              </a:rPr>
              <a:t>)</a:t>
            </a:r>
            <a:r>
              <a:rPr lang="ko-KR" altLang="en-US" sz="3600" b="1" dirty="0" smtClean="0">
                <a:solidFill>
                  <a:srgbClr val="FFFF00"/>
                </a:solidFill>
                <a:latin typeface="+mn-ea"/>
              </a:rPr>
              <a:t>란 곳은 어디에</a:t>
            </a:r>
            <a:r>
              <a:rPr lang="en-US" altLang="ko-KR" sz="3600" b="1" dirty="0" smtClean="0">
                <a:solidFill>
                  <a:srgbClr val="FFFF00"/>
                </a:solidFill>
                <a:latin typeface="+mn-ea"/>
              </a:rPr>
              <a:t>?</a:t>
            </a:r>
            <a:endParaRPr lang="en-US" altLang="ko-KR" sz="1200" b="1" dirty="0" smtClean="0">
              <a:solidFill>
                <a:srgbClr val="FFFF00"/>
              </a:solidFill>
              <a:latin typeface="+mn-ea"/>
            </a:endParaRPr>
          </a:p>
          <a:p>
            <a:endParaRPr lang="en-US" altLang="ko-KR" sz="1200" b="1" dirty="0" smtClean="0">
              <a:solidFill>
                <a:schemeClr val="bg1"/>
              </a:solidFill>
              <a:latin typeface="+mn-ea"/>
            </a:endParaRPr>
          </a:p>
          <a:p>
            <a:endParaRPr lang="en-US" altLang="ko-KR" sz="1200" b="1" dirty="0" smtClean="0">
              <a:solidFill>
                <a:schemeClr val="bg1"/>
              </a:solidFill>
              <a:latin typeface="+mn-ea"/>
            </a:endParaRPr>
          </a:p>
          <a:p>
            <a:endParaRPr lang="en-US" altLang="ko-KR" sz="1200" b="1" dirty="0">
              <a:solidFill>
                <a:schemeClr val="bg1"/>
              </a:solidFill>
              <a:latin typeface="+mn-ea"/>
            </a:endParaRPr>
          </a:p>
          <a:p>
            <a:r>
              <a:rPr lang="en-US" sz="2800" b="1" dirty="0" smtClean="0">
                <a:solidFill>
                  <a:srgbClr val="FF0000"/>
                </a:solidFill>
              </a:rPr>
              <a:t>    Isaiah </a:t>
            </a:r>
            <a:r>
              <a:rPr lang="en-US" sz="2800" b="1" dirty="0">
                <a:solidFill>
                  <a:srgbClr val="FF0000"/>
                </a:solidFill>
              </a:rPr>
              <a:t>23:1  </a:t>
            </a:r>
            <a:r>
              <a:rPr lang="he-IL" sz="2800" dirty="0" smtClean="0">
                <a:solidFill>
                  <a:schemeClr val="bg1"/>
                </a:solidFill>
              </a:rPr>
              <a:t>‎</a:t>
            </a:r>
            <a:r>
              <a:rPr lang="ko-KR" altLang="en-US" sz="2800" b="1" dirty="0" smtClean="0">
                <a:solidFill>
                  <a:schemeClr val="bg1"/>
                </a:solidFill>
              </a:rPr>
              <a:t>두로에 </a:t>
            </a:r>
            <a:r>
              <a:rPr lang="ko-KR" altLang="en-US" sz="2800" b="1" dirty="0">
                <a:solidFill>
                  <a:schemeClr val="bg1"/>
                </a:solidFill>
              </a:rPr>
              <a:t>관한 </a:t>
            </a:r>
            <a:r>
              <a:rPr lang="ko-KR" altLang="en-US" sz="2800" b="1" dirty="0" smtClean="0">
                <a:solidFill>
                  <a:schemeClr val="bg1"/>
                </a:solidFill>
              </a:rPr>
              <a:t>경고라</a:t>
            </a:r>
            <a:r>
              <a:rPr lang="en-US" altLang="ko-KR" sz="2800" b="1" dirty="0" smtClean="0">
                <a:solidFill>
                  <a:schemeClr val="bg1"/>
                </a:solidFill>
              </a:rPr>
              <a:t>.</a:t>
            </a:r>
            <a:r>
              <a:rPr lang="ko-KR" altLang="en-US" sz="2800" b="1" dirty="0" smtClean="0">
                <a:solidFill>
                  <a:schemeClr val="bg1"/>
                </a:solidFill>
              </a:rPr>
              <a:t> </a:t>
            </a:r>
            <a:r>
              <a:rPr lang="ko-KR" altLang="en-US" sz="2800" b="1" dirty="0">
                <a:solidFill>
                  <a:srgbClr val="FFFF00"/>
                </a:solidFill>
              </a:rPr>
              <a:t>다시스</a:t>
            </a:r>
            <a:r>
              <a:rPr lang="ko-KR" altLang="en-US" sz="2800" b="1" dirty="0">
                <a:solidFill>
                  <a:schemeClr val="bg1"/>
                </a:solidFill>
              </a:rPr>
              <a:t>의 배들아 너희는 슬피 </a:t>
            </a:r>
            <a:r>
              <a:rPr lang="ko-KR" altLang="en-US" sz="2800" b="1" dirty="0" smtClean="0">
                <a:solidFill>
                  <a:schemeClr val="bg1"/>
                </a:solidFill>
              </a:rPr>
              <a:t>부르짖을지어다</a:t>
            </a:r>
            <a:r>
              <a:rPr lang="en-US" altLang="ko-KR" sz="2800" b="1" dirty="0" smtClean="0">
                <a:solidFill>
                  <a:schemeClr val="bg1"/>
                </a:solidFill>
              </a:rPr>
              <a:t>.</a:t>
            </a:r>
            <a:r>
              <a:rPr lang="ko-KR" altLang="en-US" sz="2800" b="1" dirty="0" smtClean="0">
                <a:solidFill>
                  <a:schemeClr val="bg1"/>
                </a:solidFill>
              </a:rPr>
              <a:t> </a:t>
            </a:r>
            <a:r>
              <a:rPr lang="ko-KR" altLang="en-US" sz="2800" b="1" dirty="0">
                <a:solidFill>
                  <a:schemeClr val="bg1"/>
                </a:solidFill>
              </a:rPr>
              <a:t>두로가 황무하여 집이 없고 들어갈 곳도 </a:t>
            </a:r>
            <a:r>
              <a:rPr lang="ko-KR" altLang="en-US" sz="2800" b="1" dirty="0" smtClean="0">
                <a:solidFill>
                  <a:schemeClr val="bg1"/>
                </a:solidFill>
              </a:rPr>
              <a:t>없음이요</a:t>
            </a:r>
            <a:r>
              <a:rPr lang="en-US" altLang="ko-KR" sz="2800" b="1" dirty="0" smtClean="0">
                <a:solidFill>
                  <a:schemeClr val="bg1"/>
                </a:solidFill>
              </a:rPr>
              <a:t>,</a:t>
            </a:r>
          </a:p>
          <a:p>
            <a:r>
              <a:rPr lang="ko-KR" altLang="en-US" sz="2800" b="1" dirty="0" smtClean="0">
                <a:solidFill>
                  <a:schemeClr val="bg1"/>
                </a:solidFill>
              </a:rPr>
              <a:t>이 </a:t>
            </a:r>
            <a:r>
              <a:rPr lang="ko-KR" altLang="en-US" sz="2800" b="1" dirty="0">
                <a:solidFill>
                  <a:schemeClr val="bg1"/>
                </a:solidFill>
              </a:rPr>
              <a:t>소식이 깃딤 땅에서부터 그들에게 </a:t>
            </a:r>
            <a:r>
              <a:rPr lang="ko-KR" altLang="en-US" sz="2800" b="1" dirty="0" smtClean="0">
                <a:solidFill>
                  <a:schemeClr val="bg1"/>
                </a:solidFill>
              </a:rPr>
              <a:t>전파되었음이라</a:t>
            </a:r>
            <a:r>
              <a:rPr lang="en-US" altLang="ko-KR" sz="2800" b="1" dirty="0" smtClean="0">
                <a:solidFill>
                  <a:schemeClr val="bg1"/>
                </a:solidFill>
              </a:rPr>
              <a:t>.</a:t>
            </a:r>
            <a:endParaRPr lang="en-US" sz="2800" b="1" dirty="0">
              <a:solidFill>
                <a:schemeClr val="bg1"/>
              </a:solidFill>
            </a:endParaRPr>
          </a:p>
          <a:p>
            <a:r>
              <a:rPr lang="en-US" sz="2800" baseline="30000" dirty="0" smtClean="0">
                <a:solidFill>
                  <a:schemeClr val="bg1"/>
                </a:solidFill>
              </a:rPr>
              <a:t>LXX </a:t>
            </a:r>
            <a:r>
              <a:rPr lang="el-GR" sz="2800" dirty="0">
                <a:solidFill>
                  <a:schemeClr val="bg1"/>
                </a:solidFill>
              </a:rPr>
              <a:t>τὸ ὅραμα Τύρου ὀλολύζετε πλοῖα </a:t>
            </a:r>
            <a:r>
              <a:rPr lang="el-GR" sz="2800" b="1" dirty="0">
                <a:solidFill>
                  <a:srgbClr val="FFFF00"/>
                </a:solidFill>
              </a:rPr>
              <a:t>Καρχηδόνος</a:t>
            </a:r>
            <a:r>
              <a:rPr lang="el-GR" sz="2800" dirty="0">
                <a:solidFill>
                  <a:schemeClr val="bg1"/>
                </a:solidFill>
              </a:rPr>
              <a:t> ὅτι ἀπώλετο καὶ οὐκέτι ἔρχονται ἐκ γῆς Κιτιαίων ἦκται αἰχμάλωτος </a:t>
            </a:r>
            <a:r>
              <a:rPr lang="en-US" sz="2800" dirty="0">
                <a:solidFill>
                  <a:schemeClr val="bg1"/>
                </a:solidFill>
              </a:rPr>
              <a:t>(THE WORD CONCERNING TYRE. Howl, ye ships of </a:t>
            </a:r>
            <a:r>
              <a:rPr lang="en-US" sz="2800" b="1" dirty="0">
                <a:solidFill>
                  <a:srgbClr val="FFFF00"/>
                </a:solidFill>
              </a:rPr>
              <a:t>Carthage</a:t>
            </a:r>
            <a:r>
              <a:rPr lang="en-US" sz="2800" dirty="0">
                <a:solidFill>
                  <a:schemeClr val="bg1"/>
                </a:solidFill>
              </a:rPr>
              <a:t>; for she has perished, </a:t>
            </a:r>
            <a:r>
              <a:rPr lang="en-US" sz="2800" dirty="0" smtClean="0">
                <a:solidFill>
                  <a:schemeClr val="bg1"/>
                </a:solidFill>
              </a:rPr>
              <a:t>……...)</a:t>
            </a:r>
            <a:endParaRPr lang="en-US" sz="2800" dirty="0">
              <a:solidFill>
                <a:schemeClr val="bg1"/>
              </a:solidFill>
            </a:endParaRPr>
          </a:p>
          <a:p>
            <a:r>
              <a:rPr lang="en-US" sz="2800" baseline="30000" dirty="0">
                <a:solidFill>
                  <a:schemeClr val="bg1"/>
                </a:solidFill>
              </a:rPr>
              <a:t>ESV </a:t>
            </a:r>
            <a:r>
              <a:rPr lang="en-US" sz="2800" dirty="0">
                <a:solidFill>
                  <a:schemeClr val="bg1"/>
                </a:solidFill>
              </a:rPr>
              <a:t>The oracle concerning </a:t>
            </a:r>
            <a:r>
              <a:rPr lang="en-US" sz="2800" dirty="0" err="1">
                <a:solidFill>
                  <a:schemeClr val="bg1"/>
                </a:solidFill>
              </a:rPr>
              <a:t>Tyre</a:t>
            </a:r>
            <a:r>
              <a:rPr lang="en-US" sz="2800" dirty="0">
                <a:solidFill>
                  <a:schemeClr val="bg1"/>
                </a:solidFill>
              </a:rPr>
              <a:t>. Wail, O ships of </a:t>
            </a:r>
            <a:r>
              <a:rPr lang="en-US" sz="2800" b="1" dirty="0" err="1">
                <a:solidFill>
                  <a:schemeClr val="bg1"/>
                </a:solidFill>
              </a:rPr>
              <a:t>Tarshish</a:t>
            </a:r>
            <a:r>
              <a:rPr lang="en-US" sz="2800" dirty="0">
                <a:solidFill>
                  <a:schemeClr val="bg1"/>
                </a:solidFill>
              </a:rPr>
              <a:t>, for </a:t>
            </a:r>
            <a:r>
              <a:rPr lang="en-US" sz="2800" dirty="0" err="1">
                <a:solidFill>
                  <a:schemeClr val="bg1"/>
                </a:solidFill>
              </a:rPr>
              <a:t>Tyre</a:t>
            </a:r>
            <a:r>
              <a:rPr lang="en-US" sz="2800" dirty="0">
                <a:solidFill>
                  <a:schemeClr val="bg1"/>
                </a:solidFill>
              </a:rPr>
              <a:t> is laid waste, without house </a:t>
            </a:r>
            <a:r>
              <a:rPr lang="en-US" sz="2800" b="1" dirty="0">
                <a:solidFill>
                  <a:schemeClr val="bg1"/>
                </a:solidFill>
              </a:rPr>
              <a:t>or harbor</a:t>
            </a:r>
            <a:r>
              <a:rPr lang="en-US" sz="2800" dirty="0">
                <a:solidFill>
                  <a:schemeClr val="bg1"/>
                </a:solidFill>
              </a:rPr>
              <a:t>! From the land of </a:t>
            </a:r>
            <a:r>
              <a:rPr lang="en-US" sz="2800" b="1" dirty="0">
                <a:solidFill>
                  <a:schemeClr val="bg1"/>
                </a:solidFill>
              </a:rPr>
              <a:t>Cyprus</a:t>
            </a:r>
            <a:r>
              <a:rPr lang="en-US" sz="2800" dirty="0">
                <a:solidFill>
                  <a:schemeClr val="bg1"/>
                </a:solidFill>
              </a:rPr>
              <a:t> it is revealed to them. / </a:t>
            </a:r>
            <a:r>
              <a:rPr lang="zh-TW" altLang="en-US" sz="2800" dirty="0">
                <a:solidFill>
                  <a:schemeClr val="bg1"/>
                </a:solidFill>
              </a:rPr>
              <a:t>論推羅的默示：他施的船隻都要哀號；因為推羅變為荒場，甚至沒有房屋，沒有</a:t>
            </a:r>
            <a:r>
              <a:rPr lang="zh-TW" altLang="en-US" sz="2800" b="1" u="sng" dirty="0">
                <a:solidFill>
                  <a:schemeClr val="bg1"/>
                </a:solidFill>
              </a:rPr>
              <a:t>可進之路</a:t>
            </a:r>
            <a:r>
              <a:rPr lang="zh-TW" altLang="en-US" sz="2800" dirty="0">
                <a:solidFill>
                  <a:schemeClr val="bg1"/>
                </a:solidFill>
              </a:rPr>
              <a:t>。這消息是從</a:t>
            </a:r>
            <a:r>
              <a:rPr lang="zh-TW" altLang="en-US" sz="2800" b="1" u="sng" dirty="0">
                <a:solidFill>
                  <a:schemeClr val="bg1"/>
                </a:solidFill>
              </a:rPr>
              <a:t>基提</a:t>
            </a:r>
            <a:r>
              <a:rPr lang="zh-TW" altLang="en-US" sz="2800" dirty="0">
                <a:solidFill>
                  <a:schemeClr val="bg1"/>
                </a:solidFill>
              </a:rPr>
              <a:t>地得來的。</a:t>
            </a:r>
            <a:endParaRPr lang="en-US" sz="2800" dirty="0">
              <a:solidFill>
                <a:schemeClr val="bg1"/>
              </a:solidFill>
            </a:endParaRPr>
          </a:p>
          <a:p>
            <a:r>
              <a:rPr lang="en-US" sz="2800" b="1" dirty="0" err="1">
                <a:solidFill>
                  <a:schemeClr val="bg1"/>
                </a:solidFill>
              </a:rPr>
              <a:t>Tarshish</a:t>
            </a:r>
            <a:r>
              <a:rPr lang="en-US" sz="2800" dirty="0">
                <a:solidFill>
                  <a:schemeClr val="bg1"/>
                </a:solidFill>
              </a:rPr>
              <a:t>, as a place name and being rendered as ‘</a:t>
            </a:r>
            <a:r>
              <a:rPr lang="el-GR" sz="2800" b="1" dirty="0">
                <a:solidFill>
                  <a:schemeClr val="bg1"/>
                </a:solidFill>
              </a:rPr>
              <a:t>Καρχηδών</a:t>
            </a:r>
            <a:r>
              <a:rPr lang="en-US" sz="2800" dirty="0">
                <a:solidFill>
                  <a:schemeClr val="bg1"/>
                </a:solidFill>
              </a:rPr>
              <a:t>- </a:t>
            </a:r>
            <a:r>
              <a:rPr lang="en-US" sz="2800" b="1" dirty="0">
                <a:solidFill>
                  <a:schemeClr val="bg1"/>
                </a:solidFill>
              </a:rPr>
              <a:t>Carthage</a:t>
            </a:r>
            <a:r>
              <a:rPr lang="en-US" sz="2800" dirty="0">
                <a:solidFill>
                  <a:schemeClr val="bg1"/>
                </a:solidFill>
              </a:rPr>
              <a:t>’ in LXX, occurs in </a:t>
            </a:r>
            <a:r>
              <a:rPr lang="en-US" sz="2800" b="1" dirty="0">
                <a:solidFill>
                  <a:schemeClr val="bg1"/>
                </a:solidFill>
              </a:rPr>
              <a:t>Isaiah 23:1, 6, 10, 14; Ezekiel 27:12, 25; 38:13</a:t>
            </a:r>
            <a:r>
              <a:rPr lang="en-US" sz="2800" dirty="0">
                <a:solidFill>
                  <a:schemeClr val="bg1"/>
                </a:solidFill>
              </a:rPr>
              <a:t>. </a:t>
            </a:r>
          </a:p>
          <a:p>
            <a:r>
              <a:rPr lang="el-GR" sz="2800" b="1" dirty="0"/>
              <a:t> </a:t>
            </a:r>
            <a:endParaRPr lang="en-US" sz="2800" dirty="0"/>
          </a:p>
          <a:p>
            <a:endParaRPr lang="en-US" sz="1200" dirty="0" smtClean="0">
              <a:solidFill>
                <a:schemeClr val="bg1"/>
              </a:solidFill>
            </a:endParaRPr>
          </a:p>
          <a:p>
            <a:r>
              <a:rPr lang="en-US" sz="2800" b="1" dirty="0" smtClean="0">
                <a:solidFill>
                  <a:schemeClr val="bg1"/>
                </a:solidFill>
              </a:rPr>
              <a:t>      -</a:t>
            </a:r>
            <a:r>
              <a:rPr lang="en-US" sz="2800" b="1" dirty="0" err="1" smtClean="0">
                <a:solidFill>
                  <a:srgbClr val="FFFF00"/>
                </a:solidFill>
              </a:rPr>
              <a:t>Tarshish</a:t>
            </a:r>
            <a:r>
              <a:rPr lang="en-US" sz="2800" dirty="0" smtClean="0">
                <a:solidFill>
                  <a:srgbClr val="FFFF00"/>
                </a:solidFill>
              </a:rPr>
              <a:t> </a:t>
            </a:r>
            <a:r>
              <a:rPr lang="en-US" sz="2800" dirty="0">
                <a:solidFill>
                  <a:srgbClr val="FFFF00"/>
                </a:solidFill>
              </a:rPr>
              <a:t>(LXX - </a:t>
            </a:r>
            <a:r>
              <a:rPr lang="en-US" sz="2800" b="1" dirty="0" smtClean="0">
                <a:solidFill>
                  <a:srgbClr val="FFFF00"/>
                </a:solidFill>
              </a:rPr>
              <a:t>Carthage</a:t>
            </a:r>
            <a:r>
              <a:rPr lang="en-US" sz="2800" dirty="0" smtClean="0">
                <a:solidFill>
                  <a:srgbClr val="FFFF00"/>
                </a:solidFill>
              </a:rPr>
              <a:t>) </a:t>
            </a:r>
            <a:r>
              <a:rPr lang="en-US" sz="2800" dirty="0">
                <a:solidFill>
                  <a:schemeClr val="bg1"/>
                </a:solidFill>
              </a:rPr>
              <a:t>was one of the important trade </a:t>
            </a:r>
            <a:r>
              <a:rPr lang="en-US" sz="2800" dirty="0" smtClean="0">
                <a:solidFill>
                  <a:schemeClr val="bg1"/>
                </a:solidFill>
              </a:rPr>
              <a:t>centers</a:t>
            </a:r>
            <a:r>
              <a:rPr lang="en-US" sz="2800" dirty="0">
                <a:solidFill>
                  <a:schemeClr val="bg1"/>
                </a:solidFill>
              </a:rPr>
              <a:t>. </a:t>
            </a:r>
            <a:r>
              <a:rPr lang="en-US" sz="2800" dirty="0" smtClean="0">
                <a:solidFill>
                  <a:schemeClr val="bg1"/>
                </a:solidFill>
              </a:rPr>
              <a:t>  </a:t>
            </a:r>
          </a:p>
          <a:p>
            <a:r>
              <a:rPr lang="en-US" sz="2800" b="1" dirty="0">
                <a:solidFill>
                  <a:schemeClr val="bg1"/>
                </a:solidFill>
              </a:rPr>
              <a:t> </a:t>
            </a:r>
            <a:r>
              <a:rPr lang="en-US" sz="2800" b="1" dirty="0" smtClean="0">
                <a:solidFill>
                  <a:schemeClr val="bg1"/>
                </a:solidFill>
              </a:rPr>
              <a:t>     -</a:t>
            </a:r>
            <a:r>
              <a:rPr lang="en-US" sz="2800" b="1" dirty="0" err="1" smtClean="0">
                <a:solidFill>
                  <a:schemeClr val="bg1"/>
                </a:solidFill>
              </a:rPr>
              <a:t>Tarshish</a:t>
            </a:r>
            <a:r>
              <a:rPr lang="en-US" sz="2800" dirty="0" smtClean="0">
                <a:solidFill>
                  <a:schemeClr val="bg1"/>
                </a:solidFill>
              </a:rPr>
              <a:t> </a:t>
            </a:r>
            <a:r>
              <a:rPr lang="en-US" sz="2800" dirty="0">
                <a:solidFill>
                  <a:schemeClr val="bg1"/>
                </a:solidFill>
              </a:rPr>
              <a:t>(LXX </a:t>
            </a:r>
            <a:r>
              <a:rPr lang="el-GR" sz="2800" b="1" dirty="0">
                <a:solidFill>
                  <a:schemeClr val="bg1"/>
                </a:solidFill>
              </a:rPr>
              <a:t>Καρχηδόνιοι</a:t>
            </a:r>
            <a:r>
              <a:rPr lang="el-GR" sz="2800" dirty="0">
                <a:solidFill>
                  <a:schemeClr val="bg1"/>
                </a:solidFill>
              </a:rPr>
              <a:t> </a:t>
            </a:r>
            <a:r>
              <a:rPr lang="en-US" sz="2800" dirty="0">
                <a:solidFill>
                  <a:schemeClr val="bg1"/>
                </a:solidFill>
              </a:rPr>
              <a:t>- </a:t>
            </a:r>
            <a:r>
              <a:rPr lang="en-US" sz="2800" b="1" dirty="0">
                <a:solidFill>
                  <a:schemeClr val="bg1"/>
                </a:solidFill>
              </a:rPr>
              <a:t>the Carthaginians</a:t>
            </a:r>
            <a:r>
              <a:rPr lang="en-US" sz="2800" dirty="0">
                <a:solidFill>
                  <a:schemeClr val="bg1"/>
                </a:solidFill>
              </a:rPr>
              <a:t>) as a place name occurs in </a:t>
            </a:r>
            <a:r>
              <a:rPr lang="en-US" sz="2800" b="1" dirty="0">
                <a:solidFill>
                  <a:schemeClr val="bg1"/>
                </a:solidFill>
              </a:rPr>
              <a:t>Ezekiel 27:12, 25</a:t>
            </a:r>
            <a:r>
              <a:rPr lang="en-US" sz="2800" dirty="0">
                <a:solidFill>
                  <a:schemeClr val="bg1"/>
                </a:solidFill>
              </a:rPr>
              <a:t>; </a:t>
            </a:r>
            <a:r>
              <a:rPr lang="en-US" sz="2800" dirty="0" smtClean="0">
                <a:solidFill>
                  <a:schemeClr val="bg1"/>
                </a:solidFill>
              </a:rPr>
              <a:t>38:13; </a:t>
            </a:r>
            <a:r>
              <a:rPr lang="en-US" sz="2800" b="1" dirty="0" smtClean="0">
                <a:solidFill>
                  <a:schemeClr val="bg1"/>
                </a:solidFill>
              </a:rPr>
              <a:t>1 </a:t>
            </a:r>
            <a:r>
              <a:rPr lang="en-US" sz="2800" b="1" dirty="0">
                <a:solidFill>
                  <a:schemeClr val="bg1"/>
                </a:solidFill>
              </a:rPr>
              <a:t>Kings 10:22; 22:48; Psalm 48:7; Isaiah 2:16; 23:14.</a:t>
            </a:r>
          </a:p>
          <a:p>
            <a:endParaRPr lang="en-US" sz="1600" b="1" dirty="0" smtClean="0">
              <a:latin typeface="+mn-ea"/>
            </a:endParaRPr>
          </a:p>
          <a:p>
            <a:endParaRPr lang="en-US" sz="1600" b="1" dirty="0">
              <a:latin typeface="+mn-ea"/>
            </a:endParaRPr>
          </a:p>
        </p:txBody>
      </p:sp>
    </p:spTree>
    <p:extLst>
      <p:ext uri="{BB962C8B-B14F-4D97-AF65-F5344CB8AC3E}">
        <p14:creationId xmlns:p14="http://schemas.microsoft.com/office/powerpoint/2010/main" val="411110313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76200"/>
            <a:ext cx="11887200" cy="6730048"/>
          </a:xfrm>
          <a:prstGeom prst="rect">
            <a:avLst/>
          </a:prstGeom>
          <a:solidFill>
            <a:srgbClr val="002060"/>
          </a:solidFill>
        </p:spPr>
        <p:txBody>
          <a:bodyPr wrap="square">
            <a:spAutoFit/>
          </a:bodyPr>
          <a:lstStyle/>
          <a:p>
            <a:endParaRPr lang="en-US" sz="2800" b="1" baseline="30000" dirty="0" smtClean="0">
              <a:latin typeface="+mn-ea"/>
            </a:endParaRPr>
          </a:p>
          <a:p>
            <a:endParaRPr lang="en-US" sz="2800" b="1" baseline="30000" dirty="0" smtClean="0">
              <a:latin typeface="+mn-ea"/>
            </a:endParaRPr>
          </a:p>
          <a:p>
            <a:r>
              <a:rPr lang="ko-KR" altLang="en-US" sz="2800" b="1" dirty="0" smtClean="0">
                <a:latin typeface="+mn-ea"/>
              </a:rPr>
              <a:t>           </a:t>
            </a:r>
            <a:r>
              <a:rPr lang="ko-KR" altLang="en-US" sz="3600" b="1" dirty="0" smtClean="0">
                <a:solidFill>
                  <a:srgbClr val="FFFF00"/>
                </a:solidFill>
                <a:latin typeface="+mn-ea"/>
              </a:rPr>
              <a:t>선지자의 </a:t>
            </a:r>
            <a:r>
              <a:rPr lang="ko-KR" altLang="en-US" sz="3600" b="1" dirty="0">
                <a:solidFill>
                  <a:srgbClr val="FFFF00"/>
                </a:solidFill>
                <a:latin typeface="+mn-ea"/>
              </a:rPr>
              <a:t>불순종을 </a:t>
            </a:r>
            <a:r>
              <a:rPr lang="ko-KR" altLang="en-US" sz="3600" b="1" dirty="0" smtClean="0">
                <a:solidFill>
                  <a:srgbClr val="FFFF00"/>
                </a:solidFill>
                <a:latin typeface="+mn-ea"/>
              </a:rPr>
              <a:t>선용하시는 하나님</a:t>
            </a:r>
            <a:endParaRPr lang="en-US" altLang="ko-KR" sz="1200" b="1" dirty="0" smtClean="0">
              <a:solidFill>
                <a:srgbClr val="FFFF00"/>
              </a:solidFill>
              <a:latin typeface="+mn-ea"/>
            </a:endParaRPr>
          </a:p>
          <a:p>
            <a:endParaRPr lang="en-US" altLang="ko-KR" sz="1200" b="1" dirty="0">
              <a:solidFill>
                <a:schemeClr val="bg1"/>
              </a:solidFill>
              <a:latin typeface="+mn-ea"/>
            </a:endParaRPr>
          </a:p>
          <a:p>
            <a:pPr marL="514350" indent="-514350">
              <a:buAutoNum type="arabicParenR"/>
            </a:pPr>
            <a:r>
              <a:rPr lang="ko-KR" altLang="en-US" sz="2800" b="1" dirty="0" smtClean="0">
                <a:solidFill>
                  <a:srgbClr val="FFFF00"/>
                </a:solidFill>
                <a:latin typeface="+mn-ea"/>
              </a:rPr>
              <a:t>배 안의 이방인들이 하나님을 알게 되다</a:t>
            </a:r>
            <a:r>
              <a:rPr lang="en-US" altLang="ko-KR" sz="2800" b="1" dirty="0" smtClean="0">
                <a:solidFill>
                  <a:srgbClr val="FFFF00"/>
                </a:solidFill>
                <a:latin typeface="+mn-ea"/>
              </a:rPr>
              <a:t>: </a:t>
            </a:r>
          </a:p>
          <a:p>
            <a:r>
              <a:rPr lang="en-US" altLang="ko-KR" sz="2800" b="1" dirty="0" smtClean="0">
                <a:solidFill>
                  <a:schemeClr val="bg1"/>
                </a:solidFill>
                <a:latin typeface="+mn-ea"/>
              </a:rPr>
              <a:t>    </a:t>
            </a:r>
            <a:r>
              <a:rPr lang="ko-KR" altLang="en-US" sz="2800" b="1" dirty="0">
                <a:solidFill>
                  <a:srgbClr val="FF0000"/>
                </a:solidFill>
              </a:rPr>
              <a:t>욘</a:t>
            </a:r>
            <a:r>
              <a:rPr lang="en-US" sz="2800" b="1" dirty="0" smtClean="0">
                <a:solidFill>
                  <a:srgbClr val="FF0000"/>
                </a:solidFill>
              </a:rPr>
              <a:t>1:5-16. </a:t>
            </a:r>
            <a:r>
              <a:rPr lang="en-US" sz="2400" b="1" dirty="0" smtClean="0">
                <a:solidFill>
                  <a:schemeClr val="bg1"/>
                </a:solidFill>
              </a:rPr>
              <a:t>5 </a:t>
            </a:r>
            <a:r>
              <a:rPr lang="ko-KR" altLang="en-US" sz="2400" b="1" dirty="0">
                <a:solidFill>
                  <a:schemeClr val="bg1"/>
                </a:solidFill>
              </a:rPr>
              <a:t>사공들이 두려워하여 각각 자기의 신을 부르고 </a:t>
            </a:r>
            <a:r>
              <a:rPr lang="en-US" altLang="ko-KR" sz="2400" b="1" dirty="0" smtClean="0">
                <a:solidFill>
                  <a:schemeClr val="bg1"/>
                </a:solidFill>
              </a:rPr>
              <a:t>…….</a:t>
            </a:r>
            <a:r>
              <a:rPr lang="ko-KR" altLang="en-US" sz="2400" b="1" dirty="0" smtClean="0">
                <a:solidFill>
                  <a:schemeClr val="bg1"/>
                </a:solidFill>
              </a:rPr>
              <a:t> </a:t>
            </a:r>
            <a:r>
              <a:rPr lang="en-US" sz="2400" b="1" dirty="0" smtClean="0">
                <a:solidFill>
                  <a:schemeClr val="bg1"/>
                </a:solidFill>
              </a:rPr>
              <a:t>6 </a:t>
            </a:r>
            <a:r>
              <a:rPr lang="en-US" altLang="ko-KR" sz="2400" b="1" dirty="0">
                <a:solidFill>
                  <a:schemeClr val="bg1"/>
                </a:solidFill>
              </a:rPr>
              <a:t>……. </a:t>
            </a:r>
            <a:r>
              <a:rPr lang="ko-KR" altLang="en-US" sz="2400" b="1" dirty="0" smtClean="0">
                <a:solidFill>
                  <a:schemeClr val="bg1"/>
                </a:solidFill>
              </a:rPr>
              <a:t>일어나서 </a:t>
            </a:r>
            <a:r>
              <a:rPr lang="ko-KR" altLang="en-US" sz="2400" b="1" dirty="0">
                <a:solidFill>
                  <a:schemeClr val="bg1"/>
                </a:solidFill>
              </a:rPr>
              <a:t>네 하나님께 구하라 혹시 하나님이 우리를 생각하사 망하지 아니하게 하시리라 </a:t>
            </a:r>
            <a:r>
              <a:rPr lang="ko-KR" altLang="en-US" sz="2400" b="1" dirty="0" smtClean="0">
                <a:solidFill>
                  <a:schemeClr val="bg1"/>
                </a:solidFill>
              </a:rPr>
              <a:t>하니라</a:t>
            </a:r>
            <a:r>
              <a:rPr lang="en-US" altLang="ko-KR" sz="2400" b="1" dirty="0" smtClean="0">
                <a:solidFill>
                  <a:schemeClr val="bg1"/>
                </a:solidFill>
              </a:rPr>
              <a:t>.</a:t>
            </a:r>
            <a:r>
              <a:rPr lang="ko-KR" altLang="en-US" sz="2400" b="1" dirty="0" smtClean="0">
                <a:solidFill>
                  <a:schemeClr val="bg1"/>
                </a:solidFill>
              </a:rPr>
              <a:t> </a:t>
            </a:r>
            <a:r>
              <a:rPr lang="en-US" altLang="ko-KR" sz="2400" b="1" dirty="0">
                <a:solidFill>
                  <a:schemeClr val="bg1"/>
                </a:solidFill>
              </a:rPr>
              <a:t>……. </a:t>
            </a:r>
            <a:r>
              <a:rPr lang="en-US" sz="2400" b="1" dirty="0" smtClean="0">
                <a:solidFill>
                  <a:schemeClr val="bg1"/>
                </a:solidFill>
              </a:rPr>
              <a:t>9 </a:t>
            </a:r>
            <a:r>
              <a:rPr lang="ko-KR" altLang="en-US" sz="2400" b="1" dirty="0">
                <a:solidFill>
                  <a:schemeClr val="bg1"/>
                </a:solidFill>
              </a:rPr>
              <a:t>그가 대답하되 나는 히브리 사람이요 바다와 육지를 지으신 하늘의 하나님 여호와를 경외하는 자로다 하고 </a:t>
            </a:r>
            <a:r>
              <a:rPr lang="en-US" sz="2400" b="1" dirty="0" smtClean="0">
                <a:solidFill>
                  <a:schemeClr val="bg1"/>
                </a:solidFill>
              </a:rPr>
              <a:t>10 </a:t>
            </a:r>
            <a:r>
              <a:rPr lang="ko-KR" altLang="en-US" sz="2400" b="1" dirty="0">
                <a:solidFill>
                  <a:schemeClr val="bg1"/>
                </a:solidFill>
              </a:rPr>
              <a:t>자기가 여호와의 얼굴을 피함인 줄을 그들에게 말하였으므로 무리가 알고 심히 두려워하여 이르되 네가 어찌하여 그렇게 행하였느냐 하니라 </a:t>
            </a:r>
            <a:r>
              <a:rPr lang="en-US" altLang="ko-KR" sz="2400" b="1" dirty="0">
                <a:solidFill>
                  <a:schemeClr val="bg1"/>
                </a:solidFill>
              </a:rPr>
              <a:t>……. </a:t>
            </a:r>
            <a:r>
              <a:rPr lang="en-US" sz="2400" b="1" dirty="0" smtClean="0">
                <a:solidFill>
                  <a:schemeClr val="bg1"/>
                </a:solidFill>
              </a:rPr>
              <a:t>14 </a:t>
            </a:r>
            <a:r>
              <a:rPr lang="ko-KR" altLang="en-US" sz="2400" b="1" dirty="0">
                <a:solidFill>
                  <a:schemeClr val="bg1"/>
                </a:solidFill>
              </a:rPr>
              <a:t>무리가 여호와께 부르짖어 이르되 여호와여 구하고 구하오니 </a:t>
            </a:r>
            <a:r>
              <a:rPr lang="en-US" altLang="ko-KR" sz="2400" b="1" dirty="0">
                <a:solidFill>
                  <a:schemeClr val="bg1"/>
                </a:solidFill>
              </a:rPr>
              <a:t>…….</a:t>
            </a:r>
            <a:r>
              <a:rPr lang="ko-KR" altLang="en-US" sz="2400" b="1" dirty="0" smtClean="0">
                <a:solidFill>
                  <a:schemeClr val="bg1"/>
                </a:solidFill>
              </a:rPr>
              <a:t>  </a:t>
            </a:r>
            <a:r>
              <a:rPr lang="en-US" sz="2400" b="1" dirty="0" smtClean="0">
                <a:solidFill>
                  <a:schemeClr val="bg1"/>
                </a:solidFill>
              </a:rPr>
              <a:t>15 </a:t>
            </a:r>
            <a:r>
              <a:rPr lang="ko-KR" altLang="en-US" sz="2400" b="1" dirty="0">
                <a:solidFill>
                  <a:schemeClr val="bg1"/>
                </a:solidFill>
              </a:rPr>
              <a:t>요나를 들어 바다에 던지매 바다가 뛰노는 것이 곧 </a:t>
            </a:r>
            <a:r>
              <a:rPr lang="ko-KR" altLang="en-US" sz="2400" b="1" dirty="0" smtClean="0">
                <a:solidFill>
                  <a:schemeClr val="bg1"/>
                </a:solidFill>
              </a:rPr>
              <a:t>그친지라</a:t>
            </a:r>
            <a:r>
              <a:rPr lang="en-US" altLang="ko-KR" sz="2400" b="1" dirty="0" smtClean="0">
                <a:solidFill>
                  <a:schemeClr val="bg1"/>
                </a:solidFill>
              </a:rPr>
              <a:t>.</a:t>
            </a:r>
            <a:r>
              <a:rPr lang="ko-KR" altLang="en-US" sz="2400" b="1" dirty="0" smtClean="0">
                <a:solidFill>
                  <a:schemeClr val="bg1"/>
                </a:solidFill>
              </a:rPr>
              <a:t>  </a:t>
            </a:r>
            <a:r>
              <a:rPr lang="en-US" sz="2400" b="1" dirty="0" smtClean="0">
                <a:solidFill>
                  <a:schemeClr val="bg1"/>
                </a:solidFill>
              </a:rPr>
              <a:t>16 </a:t>
            </a:r>
            <a:r>
              <a:rPr lang="ko-KR" altLang="en-US" sz="2400" b="1" dirty="0">
                <a:solidFill>
                  <a:schemeClr val="bg1"/>
                </a:solidFill>
              </a:rPr>
              <a:t>그 사람들이 여호와를 크게 두려워하여 여호와께 제물을 드리고 서원을 하였더라</a:t>
            </a:r>
            <a:endParaRPr lang="en-US" altLang="ko-KR" sz="2400" b="1" dirty="0">
              <a:solidFill>
                <a:schemeClr val="bg1"/>
              </a:solidFill>
            </a:endParaRPr>
          </a:p>
          <a:p>
            <a:r>
              <a:rPr lang="x-none" sz="1800" b="1" smtClean="0">
                <a:solidFill>
                  <a:schemeClr val="bg1"/>
                </a:solidFill>
              </a:rPr>
              <a:t> </a:t>
            </a:r>
            <a:endParaRPr lang="en-US" sz="1800" dirty="0">
              <a:solidFill>
                <a:schemeClr val="bg1"/>
              </a:solidFill>
            </a:endParaRPr>
          </a:p>
          <a:p>
            <a:r>
              <a:rPr lang="en-US" altLang="ko-KR" sz="2800" b="1" dirty="0" smtClean="0">
                <a:solidFill>
                  <a:srgbClr val="FFFF00"/>
                </a:solidFill>
                <a:latin typeface="+mn-ea"/>
              </a:rPr>
              <a:t>2) </a:t>
            </a:r>
            <a:r>
              <a:rPr lang="ko-KR" altLang="en-US" sz="2800" b="1" dirty="0" smtClean="0">
                <a:solidFill>
                  <a:srgbClr val="FFFF00"/>
                </a:solidFill>
                <a:latin typeface="+mn-ea"/>
              </a:rPr>
              <a:t>요나의 회개</a:t>
            </a:r>
            <a:r>
              <a:rPr lang="en-US" altLang="ko-KR" sz="2800" b="1" dirty="0" smtClean="0">
                <a:solidFill>
                  <a:srgbClr val="FFFF00"/>
                </a:solidFill>
                <a:latin typeface="+mn-ea"/>
              </a:rPr>
              <a:t>: </a:t>
            </a:r>
            <a:r>
              <a:rPr lang="ko-KR" altLang="en-US" sz="2400" b="1" dirty="0" smtClean="0">
                <a:solidFill>
                  <a:srgbClr val="FF0000"/>
                </a:solidFill>
              </a:rPr>
              <a:t>욘</a:t>
            </a:r>
            <a:r>
              <a:rPr lang="en-US" sz="2400" b="1" dirty="0" smtClean="0">
                <a:solidFill>
                  <a:srgbClr val="FF0000"/>
                </a:solidFill>
              </a:rPr>
              <a:t>1:17-2:1 </a:t>
            </a:r>
            <a:r>
              <a:rPr lang="ko-KR" altLang="en-US" sz="2400" b="1" dirty="0">
                <a:solidFill>
                  <a:schemeClr val="bg1"/>
                </a:solidFill>
              </a:rPr>
              <a:t>여호와께서 이미 큰 물고기를 예비하사 요나를 삼키게 하셨으므로 요나가 밤낮 삼 일을 물고기 뱃속에 있으니라</a:t>
            </a:r>
            <a:r>
              <a:rPr lang="en-US" altLang="ko-KR" sz="2400" b="1" dirty="0">
                <a:solidFill>
                  <a:schemeClr val="bg1"/>
                </a:solidFill>
              </a:rPr>
              <a:t>. </a:t>
            </a:r>
            <a:r>
              <a:rPr lang="en-US" sz="2400" b="1" dirty="0" smtClean="0">
                <a:solidFill>
                  <a:srgbClr val="FF0000"/>
                </a:solidFill>
              </a:rPr>
              <a:t>2:1</a:t>
            </a:r>
            <a:r>
              <a:rPr lang="en-US" sz="2400" b="1" dirty="0" smtClean="0">
                <a:solidFill>
                  <a:schemeClr val="bg1"/>
                </a:solidFill>
              </a:rPr>
              <a:t> </a:t>
            </a:r>
            <a:r>
              <a:rPr lang="ko-KR" altLang="en-US" sz="2400" b="1" dirty="0">
                <a:solidFill>
                  <a:schemeClr val="bg1"/>
                </a:solidFill>
              </a:rPr>
              <a:t>요나가 물고기 뱃속에 그의 하나님 여호와께 기도하여</a:t>
            </a:r>
            <a:endParaRPr lang="en-US" sz="2400" b="1" dirty="0">
              <a:solidFill>
                <a:schemeClr val="bg1"/>
              </a:solidFill>
            </a:endParaRPr>
          </a:p>
          <a:p>
            <a:endParaRPr lang="en-US" sz="1600" b="1" dirty="0">
              <a:latin typeface="+mn-ea"/>
            </a:endParaRPr>
          </a:p>
        </p:txBody>
      </p:sp>
    </p:spTree>
    <p:extLst>
      <p:ext uri="{BB962C8B-B14F-4D97-AF65-F5344CB8AC3E}">
        <p14:creationId xmlns:p14="http://schemas.microsoft.com/office/powerpoint/2010/main" val="3704660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76200"/>
            <a:ext cx="11887200" cy="7725192"/>
          </a:xfrm>
          <a:prstGeom prst="rect">
            <a:avLst/>
          </a:prstGeom>
          <a:solidFill>
            <a:srgbClr val="002060"/>
          </a:solidFill>
        </p:spPr>
        <p:txBody>
          <a:bodyPr wrap="square">
            <a:spAutoFit/>
          </a:bodyPr>
          <a:lstStyle/>
          <a:p>
            <a:r>
              <a:rPr lang="ko-KR" altLang="en-US" sz="2400" b="1" dirty="0" smtClean="0">
                <a:solidFill>
                  <a:schemeClr val="bg1"/>
                </a:solidFill>
              </a:rPr>
              <a:t>욘</a:t>
            </a:r>
            <a:r>
              <a:rPr lang="en-US" sz="2400" b="1" dirty="0">
                <a:solidFill>
                  <a:schemeClr val="bg1"/>
                </a:solidFill>
              </a:rPr>
              <a:t>1:5 </a:t>
            </a:r>
            <a:r>
              <a:rPr lang="ko-KR" altLang="en-US" sz="2400" b="1" dirty="0">
                <a:solidFill>
                  <a:schemeClr val="bg1"/>
                </a:solidFill>
              </a:rPr>
              <a:t>사공들이 두려워하여 각각 자기의 신을 부르고 또 배를 가볍게 하려고 그 가운데 물건들을 바다에 던지니라 그러나 요나는 배 밑층에 내려가서 누워 깊이 잠이 </a:t>
            </a:r>
            <a:r>
              <a:rPr lang="ko-KR" altLang="en-US" sz="2400" b="1" dirty="0" smtClean="0">
                <a:solidFill>
                  <a:schemeClr val="bg1"/>
                </a:solidFill>
              </a:rPr>
              <a:t>든지라 욘</a:t>
            </a:r>
            <a:r>
              <a:rPr lang="en-US" sz="2400" b="1" dirty="0">
                <a:solidFill>
                  <a:schemeClr val="bg1"/>
                </a:solidFill>
              </a:rPr>
              <a:t>1:6 </a:t>
            </a:r>
            <a:r>
              <a:rPr lang="ko-KR" altLang="en-US" sz="2400" b="1" dirty="0">
                <a:solidFill>
                  <a:schemeClr val="bg1"/>
                </a:solidFill>
              </a:rPr>
              <a:t>선장이 그에게 가서 이르되 자는 자여 어찌함이냐 일어나서 네 하나님께 구하라 혹시 하나님이 우리를 생각하사 망하지 아니하게 하시리라 하니라 </a:t>
            </a:r>
            <a:r>
              <a:rPr lang="ko-KR" altLang="en-US" sz="2400" b="1" dirty="0" smtClean="0">
                <a:solidFill>
                  <a:schemeClr val="bg1"/>
                </a:solidFill>
              </a:rPr>
              <a:t>욘</a:t>
            </a:r>
            <a:r>
              <a:rPr lang="en-US" sz="2400" b="1" dirty="0">
                <a:solidFill>
                  <a:schemeClr val="bg1"/>
                </a:solidFill>
              </a:rPr>
              <a:t>1:7 </a:t>
            </a:r>
            <a:r>
              <a:rPr lang="ko-KR" altLang="en-US" sz="2400" b="1" dirty="0">
                <a:solidFill>
                  <a:schemeClr val="bg1"/>
                </a:solidFill>
              </a:rPr>
              <a:t>그들이 서로 이르되</a:t>
            </a:r>
            <a:r>
              <a:rPr lang="en-US" sz="2400" b="1" dirty="0">
                <a:solidFill>
                  <a:schemeClr val="bg1"/>
                </a:solidFill>
              </a:rPr>
              <a:t>, </a:t>
            </a:r>
            <a:r>
              <a:rPr lang="ko-KR" altLang="en-US" sz="2400" b="1" dirty="0">
                <a:solidFill>
                  <a:schemeClr val="bg1"/>
                </a:solidFill>
              </a:rPr>
              <a:t>자 우리가 제비를 뽑아 이 재앙이 누구로 말미암아 우리에게 임하였나 알아보자 하고 곧 제비를 뽑으니 제비가 요나에게 뽑힌지라 </a:t>
            </a:r>
            <a:r>
              <a:rPr lang="ko-KR" altLang="en-US" sz="2400" b="1" dirty="0" smtClean="0">
                <a:solidFill>
                  <a:schemeClr val="bg1"/>
                </a:solidFill>
              </a:rPr>
              <a:t>욘</a:t>
            </a:r>
            <a:r>
              <a:rPr lang="en-US" sz="2400" b="1" dirty="0">
                <a:solidFill>
                  <a:schemeClr val="bg1"/>
                </a:solidFill>
              </a:rPr>
              <a:t>1:8 </a:t>
            </a:r>
            <a:r>
              <a:rPr lang="ko-KR" altLang="en-US" sz="2400" b="1" dirty="0">
                <a:solidFill>
                  <a:schemeClr val="bg1"/>
                </a:solidFill>
              </a:rPr>
              <a:t>무리가 그에게 이르되 청하건대 이 재앙이 누구 때문에 우리에게 임하였는가 말하라 네 생업이 무엇이며 네가 어디서 왔으며 네 나라가 어디며 어느 민족에 속하였느냐 하니 </a:t>
            </a:r>
            <a:r>
              <a:rPr lang="ko-KR" altLang="en-US" sz="2400" b="1" dirty="0" smtClean="0">
                <a:solidFill>
                  <a:schemeClr val="bg1"/>
                </a:solidFill>
              </a:rPr>
              <a:t>욘</a:t>
            </a:r>
            <a:r>
              <a:rPr lang="en-US" sz="2400" b="1" dirty="0">
                <a:solidFill>
                  <a:schemeClr val="bg1"/>
                </a:solidFill>
              </a:rPr>
              <a:t>1:9 </a:t>
            </a:r>
            <a:r>
              <a:rPr lang="ko-KR" altLang="en-US" sz="2400" b="1" dirty="0">
                <a:solidFill>
                  <a:schemeClr val="bg1"/>
                </a:solidFill>
              </a:rPr>
              <a:t>그가 대답하되 나는 히브리 사람이요 바다와 육지를 지으신 하늘의 하나님 여호와를 경외하는 자로다 하고 </a:t>
            </a:r>
            <a:r>
              <a:rPr lang="ko-KR" altLang="en-US" sz="2400" b="1" dirty="0" smtClean="0">
                <a:solidFill>
                  <a:schemeClr val="bg1"/>
                </a:solidFill>
              </a:rPr>
              <a:t>욘</a:t>
            </a:r>
            <a:r>
              <a:rPr lang="en-US" sz="2400" b="1" dirty="0">
                <a:solidFill>
                  <a:schemeClr val="bg1"/>
                </a:solidFill>
              </a:rPr>
              <a:t>1:10 </a:t>
            </a:r>
            <a:r>
              <a:rPr lang="ko-KR" altLang="en-US" sz="2400" b="1" dirty="0">
                <a:solidFill>
                  <a:schemeClr val="bg1"/>
                </a:solidFill>
              </a:rPr>
              <a:t>자기가 여호와의 얼굴을 피함인 줄을 그들에게 말하였으므로 무리가 알고 심히 두려워하여 이르되 네가 어찌하여 그렇게 행하였느냐 하니라 </a:t>
            </a:r>
            <a:r>
              <a:rPr lang="ko-KR" altLang="en-US" sz="2400" b="1" dirty="0" smtClean="0">
                <a:solidFill>
                  <a:schemeClr val="bg1"/>
                </a:solidFill>
              </a:rPr>
              <a:t>욘</a:t>
            </a:r>
            <a:r>
              <a:rPr lang="en-US" sz="2400" b="1" dirty="0">
                <a:solidFill>
                  <a:schemeClr val="bg1"/>
                </a:solidFill>
              </a:rPr>
              <a:t>1:11 </a:t>
            </a:r>
            <a:r>
              <a:rPr lang="ko-KR" altLang="en-US" sz="2400" b="1" dirty="0">
                <a:solidFill>
                  <a:schemeClr val="bg1"/>
                </a:solidFill>
              </a:rPr>
              <a:t>바다가 점점 흉용한지라 무리가 그에게 이르되 우리가 너를 어떻게 하여야 바다가 우리를 위하여 잔잔하겠느냐 </a:t>
            </a:r>
            <a:r>
              <a:rPr lang="ko-KR" altLang="en-US" sz="2400" b="1" dirty="0" smtClean="0">
                <a:solidFill>
                  <a:schemeClr val="bg1"/>
                </a:solidFill>
              </a:rPr>
              <a:t>하니욘</a:t>
            </a:r>
            <a:r>
              <a:rPr lang="en-US" sz="2400" b="1" dirty="0">
                <a:solidFill>
                  <a:schemeClr val="bg1"/>
                </a:solidFill>
              </a:rPr>
              <a:t>1:12 </a:t>
            </a:r>
            <a:r>
              <a:rPr lang="ko-KR" altLang="en-US" sz="2400" b="1" dirty="0">
                <a:solidFill>
                  <a:schemeClr val="bg1"/>
                </a:solidFill>
              </a:rPr>
              <a:t>그가 대답하되 나를 들어 바다에 던지라 그리하면 바다가 너희를 위하여 잔잔하리라 너희가 이 큰 폭풍을 만난 것이 나 때문인 줄을 내가 아노라 </a:t>
            </a:r>
            <a:r>
              <a:rPr lang="ko-KR" altLang="en-US" sz="2400" b="1" dirty="0" smtClean="0">
                <a:solidFill>
                  <a:schemeClr val="bg1"/>
                </a:solidFill>
              </a:rPr>
              <a:t>하니라 욘</a:t>
            </a:r>
            <a:r>
              <a:rPr lang="en-US" sz="2400" b="1" dirty="0">
                <a:solidFill>
                  <a:schemeClr val="bg1"/>
                </a:solidFill>
              </a:rPr>
              <a:t>1:13 </a:t>
            </a:r>
            <a:r>
              <a:rPr lang="ko-KR" altLang="en-US" sz="2400" b="1" dirty="0">
                <a:solidFill>
                  <a:schemeClr val="bg1"/>
                </a:solidFill>
              </a:rPr>
              <a:t>그러나 그 사람들이 힘써 노를 저어 배를 육지로 돌리고자 하다가 바다가 그들을 향하여 점점 더 흉용하므로 능히 못한지라 </a:t>
            </a:r>
            <a:r>
              <a:rPr lang="ko-KR" altLang="en-US" sz="2400" b="1" dirty="0" smtClean="0">
                <a:solidFill>
                  <a:schemeClr val="bg1"/>
                </a:solidFill>
              </a:rPr>
              <a:t> 욘</a:t>
            </a:r>
            <a:r>
              <a:rPr lang="en-US" sz="2400" b="1" dirty="0">
                <a:solidFill>
                  <a:schemeClr val="bg1"/>
                </a:solidFill>
              </a:rPr>
              <a:t>1:14 </a:t>
            </a:r>
            <a:r>
              <a:rPr lang="ko-KR" altLang="en-US" sz="2400" b="1" dirty="0">
                <a:solidFill>
                  <a:schemeClr val="bg1"/>
                </a:solidFill>
              </a:rPr>
              <a:t>무리가 여호와께 부르짖어 이르되 여호와여 구하고 구하오니 이 사람의 생명 때문에 우리를 멸망시키지 마옵소서 무죄한 피를 우리에게 돌리지 마옵소서 주 여호와께서는 주의 뜻대로 행하심이니이다 하고 </a:t>
            </a:r>
            <a:r>
              <a:rPr lang="ko-KR" altLang="en-US" sz="2400" b="1" dirty="0" smtClean="0">
                <a:solidFill>
                  <a:schemeClr val="bg1"/>
                </a:solidFill>
              </a:rPr>
              <a:t> 욘</a:t>
            </a:r>
            <a:r>
              <a:rPr lang="en-US" sz="2400" b="1" dirty="0">
                <a:solidFill>
                  <a:schemeClr val="bg1"/>
                </a:solidFill>
              </a:rPr>
              <a:t>1:15 </a:t>
            </a:r>
            <a:r>
              <a:rPr lang="ko-KR" altLang="en-US" sz="2400" b="1" dirty="0">
                <a:solidFill>
                  <a:schemeClr val="bg1"/>
                </a:solidFill>
              </a:rPr>
              <a:t>요나를 들어 바다에 던지매 바다가 뛰노는 것이 곧 그친지라 </a:t>
            </a:r>
            <a:r>
              <a:rPr lang="ko-KR" altLang="en-US" sz="2400" b="1" dirty="0" smtClean="0">
                <a:solidFill>
                  <a:schemeClr val="bg1"/>
                </a:solidFill>
              </a:rPr>
              <a:t> 욘</a:t>
            </a:r>
            <a:r>
              <a:rPr lang="en-US" sz="2400" b="1" dirty="0">
                <a:solidFill>
                  <a:schemeClr val="bg1"/>
                </a:solidFill>
              </a:rPr>
              <a:t>1:16 </a:t>
            </a:r>
            <a:r>
              <a:rPr lang="ko-KR" altLang="en-US" sz="2400" b="1" dirty="0">
                <a:solidFill>
                  <a:schemeClr val="bg1"/>
                </a:solidFill>
              </a:rPr>
              <a:t>그 사람들이 여호와를 크게 두려워하여 여호와께 제물을 드리고 서원을 </a:t>
            </a:r>
            <a:r>
              <a:rPr lang="ko-KR" altLang="en-US" sz="2400" b="1" dirty="0" smtClean="0">
                <a:solidFill>
                  <a:schemeClr val="bg1"/>
                </a:solidFill>
              </a:rPr>
              <a:t>하였더라</a:t>
            </a:r>
            <a:endParaRPr lang="en-US" altLang="ko-KR" sz="2400" b="1" dirty="0">
              <a:solidFill>
                <a:schemeClr val="bg1"/>
              </a:solidFill>
            </a:endParaRPr>
          </a:p>
          <a:p>
            <a:endParaRPr lang="en-US" altLang="ko-KR" sz="800" b="1" dirty="0" smtClean="0">
              <a:solidFill>
                <a:schemeClr val="bg1"/>
              </a:solidFill>
            </a:endParaRPr>
          </a:p>
          <a:p>
            <a:endParaRPr lang="en-US" altLang="ko-KR" sz="800" b="1" dirty="0">
              <a:solidFill>
                <a:schemeClr val="bg1"/>
              </a:solidFill>
            </a:endParaRPr>
          </a:p>
        </p:txBody>
      </p:sp>
    </p:spTree>
    <p:extLst>
      <p:ext uri="{BB962C8B-B14F-4D97-AF65-F5344CB8AC3E}">
        <p14:creationId xmlns:p14="http://schemas.microsoft.com/office/powerpoint/2010/main" val="335368680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76200"/>
            <a:ext cx="11887200" cy="6750566"/>
          </a:xfrm>
          <a:prstGeom prst="rect">
            <a:avLst/>
          </a:prstGeom>
          <a:solidFill>
            <a:srgbClr val="002060"/>
          </a:solidFill>
        </p:spPr>
        <p:txBody>
          <a:bodyPr wrap="square">
            <a:spAutoFit/>
          </a:bodyPr>
          <a:lstStyle/>
          <a:p>
            <a:endParaRPr lang="en-US" sz="2800" b="1" baseline="30000" dirty="0" smtClean="0">
              <a:latin typeface="+mn-ea"/>
            </a:endParaRPr>
          </a:p>
          <a:p>
            <a:r>
              <a:rPr lang="en-US" sz="2800" b="1" baseline="30000" dirty="0">
                <a:latin typeface="+mn-ea"/>
              </a:rPr>
              <a:t> </a:t>
            </a:r>
            <a:r>
              <a:rPr lang="ko-KR" altLang="en-US" sz="2800" b="1" dirty="0" smtClean="0">
                <a:latin typeface="+mn-ea"/>
              </a:rPr>
              <a:t>                    </a:t>
            </a:r>
            <a:r>
              <a:rPr lang="ko-KR" altLang="en-US" sz="3600" b="1" dirty="0" smtClean="0">
                <a:solidFill>
                  <a:srgbClr val="FFFF00"/>
                </a:solidFill>
                <a:latin typeface="+mn-ea"/>
              </a:rPr>
              <a:t>요나라고 </a:t>
            </a:r>
            <a:r>
              <a:rPr lang="ko-KR" altLang="en-US" sz="3600" b="1" dirty="0">
                <a:solidFill>
                  <a:srgbClr val="FFFF00"/>
                </a:solidFill>
                <a:latin typeface="+mn-ea"/>
              </a:rPr>
              <a:t>불리는 </a:t>
            </a:r>
            <a:r>
              <a:rPr lang="ko-KR" altLang="en-US" sz="3600" b="1" dirty="0" smtClean="0">
                <a:solidFill>
                  <a:srgbClr val="FFFF00"/>
                </a:solidFill>
                <a:latin typeface="+mn-ea"/>
              </a:rPr>
              <a:t>선지자</a:t>
            </a:r>
            <a:endParaRPr lang="en-US" altLang="ko-KR" sz="1200" b="1" dirty="0" smtClean="0">
              <a:solidFill>
                <a:srgbClr val="FFFF00"/>
              </a:solidFill>
              <a:latin typeface="+mn-ea"/>
            </a:endParaRPr>
          </a:p>
          <a:p>
            <a:endParaRPr lang="en-US" altLang="ko-KR" sz="1200" b="1" dirty="0" smtClean="0">
              <a:solidFill>
                <a:schemeClr val="bg1"/>
              </a:solidFill>
              <a:latin typeface="+mn-ea"/>
            </a:endParaRPr>
          </a:p>
          <a:p>
            <a:endParaRPr lang="en-US" altLang="ko-KR" sz="1200" b="1" dirty="0">
              <a:solidFill>
                <a:schemeClr val="bg1"/>
              </a:solidFill>
              <a:latin typeface="+mn-ea"/>
            </a:endParaRPr>
          </a:p>
          <a:p>
            <a:pPr marL="514350" indent="-514350">
              <a:buFontTx/>
              <a:buAutoNum type="arabicParenR"/>
            </a:pPr>
            <a:r>
              <a:rPr lang="ko-KR" altLang="en-US" sz="2800" b="1" dirty="0" smtClean="0">
                <a:solidFill>
                  <a:srgbClr val="FFFF00"/>
                </a:solidFill>
                <a:latin typeface="+mn-ea"/>
              </a:rPr>
              <a:t>요나의 이름 뜻</a:t>
            </a:r>
            <a:r>
              <a:rPr lang="en-US" altLang="ko-KR" sz="2800" b="1" dirty="0" smtClean="0">
                <a:solidFill>
                  <a:srgbClr val="FFFF00"/>
                </a:solidFill>
                <a:latin typeface="+mn-ea"/>
              </a:rPr>
              <a:t>: </a:t>
            </a:r>
            <a:r>
              <a:rPr lang="ko-KR" altLang="en-US" sz="2800" b="1" dirty="0" smtClean="0">
                <a:solidFill>
                  <a:srgbClr val="FFFF00"/>
                </a:solidFill>
                <a:latin typeface="+mn-ea"/>
              </a:rPr>
              <a:t>히브리어 </a:t>
            </a:r>
            <a:r>
              <a:rPr lang="en-US" altLang="ko-KR" sz="2800" b="1" dirty="0" smtClean="0">
                <a:solidFill>
                  <a:srgbClr val="FFFF00"/>
                </a:solidFill>
                <a:latin typeface="+mn-ea"/>
              </a:rPr>
              <a:t> </a:t>
            </a:r>
            <a:r>
              <a:rPr lang="he-IL" sz="3600" dirty="0" smtClean="0">
                <a:solidFill>
                  <a:srgbClr val="FF0000"/>
                </a:solidFill>
              </a:rPr>
              <a:t>יוֹנָה</a:t>
            </a:r>
            <a:r>
              <a:rPr lang="en-US" sz="3600" dirty="0" smtClean="0">
                <a:solidFill>
                  <a:srgbClr val="FFFF00"/>
                </a:solidFill>
              </a:rPr>
              <a:t>  </a:t>
            </a:r>
            <a:r>
              <a:rPr lang="ko-KR" altLang="en-US" sz="2800" b="1" dirty="0" smtClean="0">
                <a:solidFill>
                  <a:srgbClr val="FFFF00"/>
                </a:solidFill>
                <a:latin typeface="+mn-ea"/>
              </a:rPr>
              <a:t>비둘기</a:t>
            </a:r>
            <a:endParaRPr lang="en-US" altLang="ko-KR" sz="2800" b="1" dirty="0" smtClean="0">
              <a:solidFill>
                <a:srgbClr val="FFFF00"/>
              </a:solidFill>
              <a:latin typeface="+mn-ea"/>
            </a:endParaRPr>
          </a:p>
          <a:p>
            <a:r>
              <a:rPr lang="en-US" altLang="ko-KR" sz="2800" b="1" dirty="0" smtClean="0">
                <a:solidFill>
                  <a:schemeClr val="bg1"/>
                </a:solidFill>
                <a:latin typeface="+mn-ea"/>
              </a:rPr>
              <a:t>    </a:t>
            </a:r>
            <a:r>
              <a:rPr lang="ko-KR" altLang="en-US" sz="2800" b="1" dirty="0">
                <a:solidFill>
                  <a:srgbClr val="FF0000"/>
                </a:solidFill>
              </a:rPr>
              <a:t>욘</a:t>
            </a:r>
            <a:r>
              <a:rPr lang="en-US" sz="2800" b="1" dirty="0">
                <a:solidFill>
                  <a:srgbClr val="FF0000"/>
                </a:solidFill>
              </a:rPr>
              <a:t>1:1 </a:t>
            </a:r>
            <a:r>
              <a:rPr lang="ko-KR" altLang="en-US" sz="2800" b="1" dirty="0">
                <a:solidFill>
                  <a:schemeClr val="bg1"/>
                </a:solidFill>
              </a:rPr>
              <a:t>여호와의 말씀이 아밋대의 아들 </a:t>
            </a:r>
            <a:r>
              <a:rPr lang="ko-KR" altLang="en-US" sz="2800" b="1" dirty="0">
                <a:solidFill>
                  <a:srgbClr val="FF0000"/>
                </a:solidFill>
              </a:rPr>
              <a:t>요나</a:t>
            </a:r>
            <a:r>
              <a:rPr lang="ko-KR" altLang="en-US" sz="2800" b="1" dirty="0">
                <a:solidFill>
                  <a:schemeClr val="bg1"/>
                </a:solidFill>
              </a:rPr>
              <a:t>에게 임하니라 </a:t>
            </a:r>
            <a:r>
              <a:rPr lang="en-US" altLang="ko-KR" sz="2800" b="1" dirty="0" smtClean="0">
                <a:solidFill>
                  <a:schemeClr val="bg1"/>
                </a:solidFill>
              </a:rPr>
              <a:t>. </a:t>
            </a:r>
            <a:endParaRPr lang="en-US" sz="1800" b="1" dirty="0" smtClean="0">
              <a:solidFill>
                <a:schemeClr val="bg1"/>
              </a:solidFill>
            </a:endParaRPr>
          </a:p>
          <a:p>
            <a:r>
              <a:rPr lang="x-none" sz="1800" b="1" smtClean="0">
                <a:solidFill>
                  <a:schemeClr val="bg1"/>
                </a:solidFill>
              </a:rPr>
              <a:t> </a:t>
            </a:r>
            <a:endParaRPr lang="en-US" sz="1800" dirty="0" smtClean="0">
              <a:solidFill>
                <a:schemeClr val="bg1"/>
              </a:solidFill>
            </a:endParaRPr>
          </a:p>
          <a:p>
            <a:r>
              <a:rPr lang="en-US" altLang="ko-KR" sz="2800" b="1" dirty="0" smtClean="0">
                <a:solidFill>
                  <a:srgbClr val="FFFF00"/>
                </a:solidFill>
                <a:latin typeface="+mn-ea"/>
              </a:rPr>
              <a:t>2) </a:t>
            </a:r>
            <a:r>
              <a:rPr lang="ko-KR" altLang="en-US" sz="2800" b="1" dirty="0">
                <a:solidFill>
                  <a:srgbClr val="FFFF00"/>
                </a:solidFill>
                <a:latin typeface="+mn-ea"/>
              </a:rPr>
              <a:t>요나의 </a:t>
            </a:r>
            <a:r>
              <a:rPr lang="ko-KR" altLang="en-US" sz="2800" b="1" dirty="0" smtClean="0">
                <a:solidFill>
                  <a:srgbClr val="FFFF00"/>
                </a:solidFill>
                <a:latin typeface="+mn-ea"/>
              </a:rPr>
              <a:t> 고향</a:t>
            </a:r>
            <a:r>
              <a:rPr lang="en-US" altLang="ko-KR" sz="2800" b="1" dirty="0" smtClean="0">
                <a:solidFill>
                  <a:srgbClr val="FFFF00"/>
                </a:solidFill>
                <a:latin typeface="+mn-ea"/>
              </a:rPr>
              <a:t>: </a:t>
            </a:r>
            <a:r>
              <a:rPr lang="ko-KR" altLang="en-US" sz="2800" b="1" dirty="0" smtClean="0">
                <a:solidFill>
                  <a:srgbClr val="FFFF00"/>
                </a:solidFill>
                <a:latin typeface="+mn-ea"/>
              </a:rPr>
              <a:t>북왕국 이스라엘 스불론 지파 땅의 </a:t>
            </a:r>
            <a:r>
              <a:rPr lang="ko-KR" altLang="en-US" sz="2800" b="1" dirty="0">
                <a:solidFill>
                  <a:srgbClr val="FF0000"/>
                </a:solidFill>
              </a:rPr>
              <a:t>가드헤벨 </a:t>
            </a:r>
            <a:r>
              <a:rPr lang="ko-KR" altLang="en-US" sz="2800" b="1" dirty="0" smtClean="0">
                <a:solidFill>
                  <a:srgbClr val="FFFF00"/>
                </a:solidFill>
                <a:latin typeface="+mn-ea"/>
              </a:rPr>
              <a:t>사람      </a:t>
            </a:r>
            <a:endParaRPr lang="en-US" altLang="ko-KR" sz="2800" b="1" dirty="0" smtClean="0">
              <a:solidFill>
                <a:srgbClr val="FFFF00"/>
              </a:solidFill>
              <a:latin typeface="+mn-ea"/>
            </a:endParaRPr>
          </a:p>
          <a:p>
            <a:r>
              <a:rPr lang="en-US" altLang="ko-KR" sz="2800" b="1" dirty="0">
                <a:solidFill>
                  <a:srgbClr val="FFFF00"/>
                </a:solidFill>
                <a:latin typeface="+mn-ea"/>
              </a:rPr>
              <a:t> </a:t>
            </a:r>
            <a:r>
              <a:rPr lang="en-US" altLang="ko-KR" sz="2800" b="1" dirty="0" smtClean="0">
                <a:solidFill>
                  <a:srgbClr val="FFFF00"/>
                </a:solidFill>
                <a:latin typeface="+mn-ea"/>
              </a:rPr>
              <a:t>   </a:t>
            </a:r>
            <a:r>
              <a:rPr lang="ko-KR" altLang="en-US" sz="2800" b="1" dirty="0" smtClean="0">
                <a:solidFill>
                  <a:srgbClr val="FF0000"/>
                </a:solidFill>
              </a:rPr>
              <a:t>왕하</a:t>
            </a:r>
            <a:r>
              <a:rPr lang="en-US" sz="2800" b="1" dirty="0" smtClean="0">
                <a:solidFill>
                  <a:srgbClr val="FF0000"/>
                </a:solidFill>
              </a:rPr>
              <a:t>14:25-28. 25 </a:t>
            </a:r>
            <a:r>
              <a:rPr lang="ko-KR" altLang="en-US" sz="2800" b="1" dirty="0">
                <a:solidFill>
                  <a:schemeClr val="bg1"/>
                </a:solidFill>
              </a:rPr>
              <a:t>이스라엘의 하나님 여호와께서 그의 종 </a:t>
            </a:r>
            <a:r>
              <a:rPr lang="ko-KR" altLang="en-US" sz="2800" b="1" dirty="0">
                <a:solidFill>
                  <a:srgbClr val="FF0000"/>
                </a:solidFill>
              </a:rPr>
              <a:t>가드헤벨</a:t>
            </a:r>
            <a:r>
              <a:rPr lang="ko-KR" altLang="en-US" sz="2800" b="1" dirty="0">
                <a:solidFill>
                  <a:schemeClr val="bg1"/>
                </a:solidFill>
              </a:rPr>
              <a:t> 아밋대의 아들 선지자 요나를 통하여 하신 말씀과 같이 </a:t>
            </a:r>
            <a:r>
              <a:rPr lang="ko-KR" altLang="en-US" sz="2800" b="1" dirty="0">
                <a:solidFill>
                  <a:srgbClr val="FFFF00"/>
                </a:solidFill>
              </a:rPr>
              <a:t>여로보암</a:t>
            </a:r>
            <a:r>
              <a:rPr lang="ko-KR" altLang="en-US" sz="2800" b="1" dirty="0">
                <a:solidFill>
                  <a:schemeClr val="bg1"/>
                </a:solidFill>
              </a:rPr>
              <a:t>이 이스라엘 영토를 회복하되 하맛 어귀에서부터 아라바 바다까지 하였으니 </a:t>
            </a:r>
            <a:endParaRPr lang="en-US" sz="2800" b="1" dirty="0">
              <a:solidFill>
                <a:schemeClr val="bg1"/>
              </a:solidFill>
            </a:endParaRPr>
          </a:p>
          <a:p>
            <a:r>
              <a:rPr lang="ko-KR" altLang="en-US" sz="2400" b="1" dirty="0" smtClean="0">
                <a:solidFill>
                  <a:srgbClr val="FF0000"/>
                </a:solidFill>
              </a:rPr>
              <a:t>    </a:t>
            </a:r>
            <a:r>
              <a:rPr lang="en-US" altLang="ko-KR" sz="2400" b="1" dirty="0" smtClean="0">
                <a:solidFill>
                  <a:srgbClr val="FF0000"/>
                </a:solidFill>
              </a:rPr>
              <a:t>-</a:t>
            </a:r>
            <a:r>
              <a:rPr lang="ko-KR" altLang="en-US" sz="2400" b="1" dirty="0" smtClean="0">
                <a:solidFill>
                  <a:srgbClr val="FF0000"/>
                </a:solidFill>
              </a:rPr>
              <a:t>가드헤벨</a:t>
            </a:r>
            <a:r>
              <a:rPr lang="en-US" altLang="ko-KR" sz="2400" b="1" dirty="0">
                <a:solidFill>
                  <a:schemeClr val="bg1"/>
                </a:solidFill>
              </a:rPr>
              <a:t>: </a:t>
            </a:r>
            <a:r>
              <a:rPr lang="ko-KR" altLang="en-US" sz="2400" b="1" dirty="0" smtClean="0">
                <a:solidFill>
                  <a:schemeClr val="bg1"/>
                </a:solidFill>
              </a:rPr>
              <a:t>예수님이 성장한 나사렛에서 북동쪽으로 </a:t>
            </a:r>
            <a:r>
              <a:rPr lang="ko-KR" altLang="en-US" sz="2400" b="1" dirty="0">
                <a:solidFill>
                  <a:schemeClr val="bg1"/>
                </a:solidFill>
              </a:rPr>
              <a:t>약</a:t>
            </a:r>
            <a:r>
              <a:rPr lang="ko-KR" altLang="en-US" sz="2400" b="1" dirty="0" smtClean="0">
                <a:solidFill>
                  <a:schemeClr val="bg1"/>
                </a:solidFill>
              </a:rPr>
              <a:t> </a:t>
            </a:r>
            <a:r>
              <a:rPr lang="en-US" altLang="ko-KR" sz="2400" b="1" dirty="0" smtClean="0">
                <a:solidFill>
                  <a:schemeClr val="bg1"/>
                </a:solidFill>
              </a:rPr>
              <a:t>5 km </a:t>
            </a:r>
            <a:r>
              <a:rPr lang="ko-KR" altLang="en-US" sz="2400" b="1" dirty="0" smtClean="0">
                <a:solidFill>
                  <a:schemeClr val="bg1"/>
                </a:solidFill>
              </a:rPr>
              <a:t>떨어짐</a:t>
            </a:r>
            <a:endParaRPr lang="en-US" altLang="ko-KR" sz="2400" b="1" dirty="0" smtClean="0">
              <a:solidFill>
                <a:schemeClr val="bg1"/>
              </a:solidFill>
            </a:endParaRPr>
          </a:p>
          <a:p>
            <a:r>
              <a:rPr lang="ko-KR" altLang="en-US" sz="2400" b="1" dirty="0" smtClean="0">
                <a:solidFill>
                  <a:schemeClr val="bg1"/>
                </a:solidFill>
              </a:rPr>
              <a:t>    </a:t>
            </a:r>
            <a:r>
              <a:rPr lang="en-US" altLang="ko-KR" sz="2400" b="1" dirty="0" smtClean="0">
                <a:solidFill>
                  <a:srgbClr val="FFFF00"/>
                </a:solidFill>
              </a:rPr>
              <a:t>-</a:t>
            </a:r>
            <a:r>
              <a:rPr lang="ko-KR" altLang="en-US" sz="2400" b="1" dirty="0" smtClean="0">
                <a:solidFill>
                  <a:srgbClr val="FFFF00"/>
                </a:solidFill>
              </a:rPr>
              <a:t>여로보암 </a:t>
            </a:r>
            <a:r>
              <a:rPr lang="en-US" altLang="ko-KR" sz="2400" b="1" dirty="0" smtClean="0">
                <a:solidFill>
                  <a:srgbClr val="FFFF00"/>
                </a:solidFill>
              </a:rPr>
              <a:t>(2</a:t>
            </a:r>
            <a:r>
              <a:rPr lang="ko-KR" altLang="en-US" sz="2400" b="1" dirty="0" smtClean="0">
                <a:solidFill>
                  <a:srgbClr val="FFFF00"/>
                </a:solidFill>
              </a:rPr>
              <a:t>세</a:t>
            </a:r>
            <a:r>
              <a:rPr lang="en-US" altLang="ko-KR" sz="2400" b="1" dirty="0" smtClean="0">
                <a:solidFill>
                  <a:srgbClr val="FFFF00"/>
                </a:solidFill>
              </a:rPr>
              <a:t>)</a:t>
            </a:r>
            <a:r>
              <a:rPr lang="en-US" altLang="ko-KR" sz="2400" b="1" dirty="0" smtClean="0">
                <a:solidFill>
                  <a:schemeClr val="bg1"/>
                </a:solidFill>
              </a:rPr>
              <a:t>: </a:t>
            </a:r>
            <a:r>
              <a:rPr lang="ko-KR" altLang="en-US" sz="2400" b="1" dirty="0" smtClean="0">
                <a:solidFill>
                  <a:schemeClr val="bg1"/>
                </a:solidFill>
              </a:rPr>
              <a:t>북왕국 이스라엘 </a:t>
            </a:r>
            <a:r>
              <a:rPr lang="en-US" altLang="ko-KR" sz="2400" b="1" dirty="0" smtClean="0">
                <a:solidFill>
                  <a:schemeClr val="bg1"/>
                </a:solidFill>
              </a:rPr>
              <a:t>/ </a:t>
            </a:r>
            <a:r>
              <a:rPr lang="ko-KR" altLang="en-US" sz="2400" b="1" dirty="0" smtClean="0">
                <a:solidFill>
                  <a:schemeClr val="bg1"/>
                </a:solidFill>
              </a:rPr>
              <a:t>주전 </a:t>
            </a:r>
            <a:r>
              <a:rPr lang="en-US" altLang="ko-KR" sz="2400" b="1" dirty="0" smtClean="0">
                <a:solidFill>
                  <a:schemeClr val="bg1"/>
                </a:solidFill>
              </a:rPr>
              <a:t>800-760 </a:t>
            </a:r>
            <a:r>
              <a:rPr lang="ko-KR" altLang="en-US" sz="2400" b="1" dirty="0" smtClean="0">
                <a:solidFill>
                  <a:schemeClr val="bg1"/>
                </a:solidFill>
              </a:rPr>
              <a:t>통치</a:t>
            </a:r>
            <a:endParaRPr lang="en-US" altLang="ko-KR" sz="2400" b="1" dirty="0">
              <a:solidFill>
                <a:schemeClr val="bg1"/>
              </a:solidFill>
            </a:endParaRPr>
          </a:p>
          <a:p>
            <a:endParaRPr lang="en-US" altLang="ko-KR" sz="1800" b="1" dirty="0" smtClean="0">
              <a:solidFill>
                <a:schemeClr val="bg1"/>
              </a:solidFill>
            </a:endParaRPr>
          </a:p>
          <a:p>
            <a:endParaRPr lang="en-US" altLang="ko-KR" sz="1800" b="1" dirty="0" smtClean="0">
              <a:solidFill>
                <a:schemeClr val="bg1"/>
              </a:solidFill>
            </a:endParaRPr>
          </a:p>
          <a:p>
            <a:r>
              <a:rPr lang="en-US" altLang="ko-KR" sz="2800" b="1" dirty="0" smtClean="0">
                <a:solidFill>
                  <a:srgbClr val="FFFF00"/>
                </a:solidFill>
                <a:latin typeface="+mn-ea"/>
              </a:rPr>
              <a:t>3) </a:t>
            </a:r>
            <a:r>
              <a:rPr lang="ko-KR" altLang="en-US" sz="2800" b="1" dirty="0" smtClean="0">
                <a:solidFill>
                  <a:srgbClr val="FFFF00"/>
                </a:solidFill>
                <a:latin typeface="+mn-ea"/>
              </a:rPr>
              <a:t>예수님도 요나를 언급하심</a:t>
            </a:r>
            <a:r>
              <a:rPr lang="en-US" altLang="ko-KR" sz="2800" b="1" dirty="0" smtClean="0">
                <a:solidFill>
                  <a:srgbClr val="FFFF00"/>
                </a:solidFill>
                <a:latin typeface="+mn-ea"/>
              </a:rPr>
              <a:t>: </a:t>
            </a:r>
            <a:r>
              <a:rPr lang="ko-KR" altLang="en-US" sz="2800" b="1" dirty="0" smtClean="0">
                <a:solidFill>
                  <a:srgbClr val="FFFF00"/>
                </a:solidFill>
                <a:latin typeface="+mn-ea"/>
              </a:rPr>
              <a:t>마태 </a:t>
            </a:r>
            <a:r>
              <a:rPr lang="en-US" altLang="ko-KR" sz="2800" b="1" dirty="0" smtClean="0">
                <a:solidFill>
                  <a:srgbClr val="FFFF00"/>
                </a:solidFill>
                <a:latin typeface="+mn-ea"/>
              </a:rPr>
              <a:t>12:38-41; 16:4; </a:t>
            </a:r>
            <a:r>
              <a:rPr lang="ko-KR" altLang="en-US" sz="2800" b="1" dirty="0" smtClean="0">
                <a:solidFill>
                  <a:srgbClr val="FFFF00"/>
                </a:solidFill>
                <a:latin typeface="+mn-ea"/>
              </a:rPr>
              <a:t>누가 </a:t>
            </a:r>
            <a:r>
              <a:rPr lang="en-US" altLang="ko-KR" sz="2800" b="1" dirty="0" smtClean="0">
                <a:solidFill>
                  <a:srgbClr val="FFFF00"/>
                </a:solidFill>
                <a:latin typeface="+mn-ea"/>
              </a:rPr>
              <a:t>11:29-32 </a:t>
            </a:r>
          </a:p>
          <a:p>
            <a:endParaRPr lang="en-US" sz="1600" b="1" dirty="0" smtClean="0">
              <a:latin typeface="+mn-ea"/>
            </a:endParaRPr>
          </a:p>
          <a:p>
            <a:endParaRPr lang="en-US" sz="1600" b="1" dirty="0" smtClean="0">
              <a:latin typeface="+mn-ea"/>
            </a:endParaRPr>
          </a:p>
          <a:p>
            <a:endParaRPr lang="en-US" sz="1600" b="1" dirty="0">
              <a:latin typeface="+mn-ea"/>
            </a:endParaRPr>
          </a:p>
        </p:txBody>
      </p:sp>
    </p:spTree>
    <p:extLst>
      <p:ext uri="{BB962C8B-B14F-4D97-AF65-F5344CB8AC3E}">
        <p14:creationId xmlns:p14="http://schemas.microsoft.com/office/powerpoint/2010/main" val="360780411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Prophet from Galilee - Ladder of Jaco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678" y="0"/>
            <a:ext cx="6518842" cy="493776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race Bible Church Glorifying God by Making Disciples of Jesus Christ - ppt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8520" y="2498231"/>
            <a:ext cx="5242560" cy="39319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32686" y="5034844"/>
            <a:ext cx="6092825" cy="1292662"/>
          </a:xfrm>
          <a:prstGeom prst="rect">
            <a:avLst/>
          </a:prstGeom>
          <a:solidFill>
            <a:srgbClr val="002060"/>
          </a:solidFill>
        </p:spPr>
        <p:txBody>
          <a:bodyPr>
            <a:spAutoFit/>
          </a:bodyPr>
          <a:lstStyle/>
          <a:p>
            <a:r>
              <a:rPr lang="ko-KR" altLang="en-US" sz="2600" b="1" dirty="0">
                <a:solidFill>
                  <a:srgbClr val="FFFF00"/>
                </a:solidFill>
                <a:latin typeface="+mn-ea"/>
              </a:rPr>
              <a:t>요나의  고향</a:t>
            </a:r>
            <a:r>
              <a:rPr lang="en-US" altLang="ko-KR" sz="2600" b="1" dirty="0">
                <a:solidFill>
                  <a:schemeClr val="bg1"/>
                </a:solidFill>
                <a:latin typeface="+mn-ea"/>
              </a:rPr>
              <a:t>: </a:t>
            </a:r>
            <a:r>
              <a:rPr lang="ko-KR" altLang="en-US" sz="2600" b="1" dirty="0">
                <a:solidFill>
                  <a:schemeClr val="bg1"/>
                </a:solidFill>
                <a:latin typeface="+mn-ea"/>
              </a:rPr>
              <a:t>북왕국 이스라엘 스불론 지파 땅의 </a:t>
            </a:r>
            <a:r>
              <a:rPr lang="ko-KR" altLang="en-US" sz="2600" b="1" dirty="0" smtClean="0">
                <a:solidFill>
                  <a:srgbClr val="FFFF00"/>
                </a:solidFill>
              </a:rPr>
              <a:t>가드헤벨</a:t>
            </a:r>
            <a:r>
              <a:rPr lang="ko-KR" altLang="en-US" sz="2600" b="1" dirty="0" smtClean="0">
                <a:solidFill>
                  <a:schemeClr val="bg1"/>
                </a:solidFill>
              </a:rPr>
              <a:t> </a:t>
            </a:r>
            <a:r>
              <a:rPr lang="en-US" altLang="ko-KR" sz="2600" b="1" dirty="0" smtClean="0">
                <a:solidFill>
                  <a:schemeClr val="bg1"/>
                </a:solidFill>
                <a:latin typeface="+mn-ea"/>
              </a:rPr>
              <a:t>(</a:t>
            </a:r>
            <a:r>
              <a:rPr lang="ko-KR" altLang="en-US" sz="2600" b="1" dirty="0" smtClean="0">
                <a:solidFill>
                  <a:schemeClr val="bg1"/>
                </a:solidFill>
                <a:latin typeface="+mn-ea"/>
              </a:rPr>
              <a:t>왕</a:t>
            </a:r>
            <a:r>
              <a:rPr lang="ko-KR" altLang="en-US" sz="2600" b="1" dirty="0" smtClean="0">
                <a:solidFill>
                  <a:schemeClr val="bg1"/>
                </a:solidFill>
              </a:rPr>
              <a:t>하 </a:t>
            </a:r>
            <a:r>
              <a:rPr lang="en-US" sz="2600" b="1" dirty="0" smtClean="0">
                <a:solidFill>
                  <a:schemeClr val="bg1"/>
                </a:solidFill>
              </a:rPr>
              <a:t>14:25) </a:t>
            </a:r>
            <a:r>
              <a:rPr lang="en-US" altLang="ko-KR" sz="2600" b="1" dirty="0" smtClean="0">
                <a:solidFill>
                  <a:schemeClr val="bg1"/>
                </a:solidFill>
              </a:rPr>
              <a:t>- </a:t>
            </a:r>
            <a:r>
              <a:rPr lang="ko-KR" altLang="en-US" sz="2600" b="1" dirty="0" smtClean="0">
                <a:solidFill>
                  <a:srgbClr val="FFFF00"/>
                </a:solidFill>
              </a:rPr>
              <a:t>나사렛</a:t>
            </a:r>
            <a:r>
              <a:rPr lang="ko-KR" altLang="en-US" sz="2600" b="1" dirty="0" smtClean="0">
                <a:solidFill>
                  <a:schemeClr val="bg1"/>
                </a:solidFill>
              </a:rPr>
              <a:t>에서 </a:t>
            </a:r>
            <a:r>
              <a:rPr lang="ko-KR" altLang="en-US" sz="2600" b="1" dirty="0">
                <a:solidFill>
                  <a:schemeClr val="bg1"/>
                </a:solidFill>
              </a:rPr>
              <a:t>북동쪽으로 약 </a:t>
            </a:r>
            <a:r>
              <a:rPr lang="en-US" altLang="ko-KR" sz="2600" b="1" dirty="0">
                <a:solidFill>
                  <a:srgbClr val="FFFF00"/>
                </a:solidFill>
              </a:rPr>
              <a:t>5 km </a:t>
            </a:r>
            <a:r>
              <a:rPr lang="ko-KR" altLang="en-US" sz="2600" b="1" dirty="0" smtClean="0">
                <a:solidFill>
                  <a:schemeClr val="bg1"/>
                </a:solidFill>
              </a:rPr>
              <a:t>떨어짐</a:t>
            </a:r>
            <a:endParaRPr lang="en-US" altLang="ko-KR" sz="2600" b="1" dirty="0">
              <a:solidFill>
                <a:schemeClr val="bg1"/>
              </a:solidFill>
            </a:endParaRPr>
          </a:p>
        </p:txBody>
      </p:sp>
    </p:spTree>
    <p:extLst>
      <p:ext uri="{BB962C8B-B14F-4D97-AF65-F5344CB8AC3E}">
        <p14:creationId xmlns:p14="http://schemas.microsoft.com/office/powerpoint/2010/main" val="315978089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76200"/>
            <a:ext cx="11887200" cy="6565900"/>
          </a:xfrm>
          <a:prstGeom prst="rect">
            <a:avLst/>
          </a:prstGeom>
          <a:solidFill>
            <a:srgbClr val="002060"/>
          </a:solidFill>
        </p:spPr>
        <p:txBody>
          <a:bodyPr wrap="square">
            <a:spAutoFit/>
          </a:bodyPr>
          <a:lstStyle/>
          <a:p>
            <a:endParaRPr lang="en-US" sz="2800" b="1" baseline="30000" dirty="0" smtClean="0">
              <a:latin typeface="+mn-ea"/>
            </a:endParaRPr>
          </a:p>
          <a:p>
            <a:r>
              <a:rPr lang="en-US" sz="2800" b="1" baseline="30000" dirty="0">
                <a:latin typeface="+mn-ea"/>
              </a:rPr>
              <a:t> </a:t>
            </a:r>
            <a:r>
              <a:rPr lang="ko-KR" altLang="en-US" sz="2800" b="1" dirty="0" smtClean="0">
                <a:latin typeface="+mn-ea"/>
              </a:rPr>
              <a:t>                    </a:t>
            </a:r>
            <a:r>
              <a:rPr lang="ko-KR" altLang="en-US" sz="3600" b="1" dirty="0" smtClean="0">
                <a:solidFill>
                  <a:srgbClr val="FFFF00"/>
                </a:solidFill>
                <a:latin typeface="+mn-ea"/>
              </a:rPr>
              <a:t>요나라고 </a:t>
            </a:r>
            <a:r>
              <a:rPr lang="ko-KR" altLang="en-US" sz="3600" b="1" dirty="0">
                <a:solidFill>
                  <a:srgbClr val="FFFF00"/>
                </a:solidFill>
                <a:latin typeface="+mn-ea"/>
              </a:rPr>
              <a:t>불리는 </a:t>
            </a:r>
            <a:r>
              <a:rPr lang="ko-KR" altLang="en-US" sz="3600" b="1" dirty="0" smtClean="0">
                <a:solidFill>
                  <a:srgbClr val="FFFF00"/>
                </a:solidFill>
                <a:latin typeface="+mn-ea"/>
              </a:rPr>
              <a:t>선지자</a:t>
            </a:r>
            <a:endParaRPr lang="en-US" altLang="ko-KR" sz="1200" b="1" dirty="0" smtClean="0">
              <a:solidFill>
                <a:srgbClr val="FFFF00"/>
              </a:solidFill>
              <a:latin typeface="+mn-ea"/>
            </a:endParaRPr>
          </a:p>
          <a:p>
            <a:endParaRPr lang="en-US" altLang="ko-KR" sz="1200" b="1" dirty="0">
              <a:solidFill>
                <a:schemeClr val="bg1"/>
              </a:solidFill>
              <a:latin typeface="+mn-ea"/>
            </a:endParaRPr>
          </a:p>
          <a:p>
            <a:pPr marL="514350" indent="-514350">
              <a:buFontTx/>
              <a:buAutoNum type="arabicParenR"/>
            </a:pPr>
            <a:r>
              <a:rPr lang="ko-KR" altLang="en-US" sz="2800" b="1" dirty="0" smtClean="0">
                <a:solidFill>
                  <a:srgbClr val="FFFF00"/>
                </a:solidFill>
                <a:latin typeface="+mn-ea"/>
              </a:rPr>
              <a:t>요나의 이름 뜻</a:t>
            </a:r>
            <a:r>
              <a:rPr lang="en-US" altLang="ko-KR" sz="2800" b="1" dirty="0" smtClean="0">
                <a:solidFill>
                  <a:srgbClr val="FFFF00"/>
                </a:solidFill>
                <a:latin typeface="+mn-ea"/>
              </a:rPr>
              <a:t>: </a:t>
            </a:r>
            <a:r>
              <a:rPr lang="ko-KR" altLang="en-US" sz="2800" b="1" dirty="0" smtClean="0">
                <a:solidFill>
                  <a:srgbClr val="FFFF00"/>
                </a:solidFill>
                <a:latin typeface="+mn-ea"/>
              </a:rPr>
              <a:t>히브리어 </a:t>
            </a:r>
            <a:r>
              <a:rPr lang="en-US" altLang="ko-KR" sz="2800" b="1" dirty="0" smtClean="0">
                <a:solidFill>
                  <a:srgbClr val="FFFF00"/>
                </a:solidFill>
                <a:latin typeface="+mn-ea"/>
              </a:rPr>
              <a:t> </a:t>
            </a:r>
            <a:r>
              <a:rPr lang="he-IL" sz="3600" dirty="0" smtClean="0">
                <a:solidFill>
                  <a:srgbClr val="FF0000"/>
                </a:solidFill>
              </a:rPr>
              <a:t>יוֹנָה</a:t>
            </a:r>
            <a:r>
              <a:rPr lang="en-US" sz="3600" dirty="0" smtClean="0">
                <a:solidFill>
                  <a:srgbClr val="FFFF00"/>
                </a:solidFill>
              </a:rPr>
              <a:t>  </a:t>
            </a:r>
            <a:r>
              <a:rPr lang="ko-KR" altLang="en-US" sz="2800" b="1" dirty="0" smtClean="0">
                <a:solidFill>
                  <a:srgbClr val="FFFF00"/>
                </a:solidFill>
                <a:latin typeface="+mn-ea"/>
              </a:rPr>
              <a:t>비둘기</a:t>
            </a:r>
            <a:endParaRPr lang="en-US" altLang="ko-KR" sz="2800" b="1" dirty="0" smtClean="0">
              <a:solidFill>
                <a:srgbClr val="FFFF00"/>
              </a:solidFill>
              <a:latin typeface="+mn-ea"/>
            </a:endParaRPr>
          </a:p>
          <a:p>
            <a:r>
              <a:rPr lang="en-US" altLang="ko-KR" sz="2800" b="1" dirty="0" smtClean="0">
                <a:solidFill>
                  <a:srgbClr val="FFFF00"/>
                </a:solidFill>
                <a:latin typeface="+mn-ea"/>
              </a:rPr>
              <a:t>2) </a:t>
            </a:r>
            <a:r>
              <a:rPr lang="ko-KR" altLang="en-US" sz="2800" b="1" dirty="0">
                <a:solidFill>
                  <a:srgbClr val="FFFF00"/>
                </a:solidFill>
                <a:latin typeface="+mn-ea"/>
              </a:rPr>
              <a:t>요나의 </a:t>
            </a:r>
            <a:r>
              <a:rPr lang="ko-KR" altLang="en-US" sz="2800" b="1" dirty="0" smtClean="0">
                <a:solidFill>
                  <a:srgbClr val="FFFF00"/>
                </a:solidFill>
                <a:latin typeface="+mn-ea"/>
              </a:rPr>
              <a:t> 고향</a:t>
            </a:r>
            <a:r>
              <a:rPr lang="en-US" altLang="ko-KR" sz="2800" b="1" dirty="0" smtClean="0">
                <a:solidFill>
                  <a:srgbClr val="FFFF00"/>
                </a:solidFill>
                <a:latin typeface="+mn-ea"/>
              </a:rPr>
              <a:t>: </a:t>
            </a:r>
            <a:r>
              <a:rPr lang="ko-KR" altLang="en-US" sz="2800" b="1" dirty="0" smtClean="0">
                <a:solidFill>
                  <a:srgbClr val="FFFF00"/>
                </a:solidFill>
                <a:latin typeface="+mn-ea"/>
              </a:rPr>
              <a:t>북왕국 이스라엘의 </a:t>
            </a:r>
            <a:r>
              <a:rPr lang="ko-KR" altLang="en-US" sz="2800" b="1" dirty="0">
                <a:solidFill>
                  <a:srgbClr val="FF0000"/>
                </a:solidFill>
              </a:rPr>
              <a:t>가드헤벨 </a:t>
            </a:r>
            <a:r>
              <a:rPr lang="ko-KR" altLang="en-US" sz="2800" b="1" dirty="0" smtClean="0">
                <a:solidFill>
                  <a:srgbClr val="FFFF00"/>
                </a:solidFill>
                <a:latin typeface="+mn-ea"/>
              </a:rPr>
              <a:t>사람 </a:t>
            </a:r>
            <a:r>
              <a:rPr lang="en-US" altLang="ko-KR" sz="2800" b="1" dirty="0" smtClean="0">
                <a:solidFill>
                  <a:srgbClr val="FFFF00"/>
                </a:solidFill>
                <a:latin typeface="+mn-ea"/>
              </a:rPr>
              <a:t>/ </a:t>
            </a:r>
            <a:r>
              <a:rPr lang="ko-KR" altLang="en-US" sz="2800" b="1" dirty="0" smtClean="0">
                <a:solidFill>
                  <a:srgbClr val="FF0000"/>
                </a:solidFill>
              </a:rPr>
              <a:t>왕하</a:t>
            </a:r>
            <a:r>
              <a:rPr lang="en-US" sz="2800" b="1" dirty="0" smtClean="0">
                <a:solidFill>
                  <a:srgbClr val="FF0000"/>
                </a:solidFill>
              </a:rPr>
              <a:t>14:25</a:t>
            </a:r>
          </a:p>
          <a:p>
            <a:endParaRPr lang="en-US" altLang="ko-KR" sz="1800" b="1" dirty="0" smtClean="0">
              <a:solidFill>
                <a:schemeClr val="bg1"/>
              </a:solidFill>
            </a:endParaRPr>
          </a:p>
          <a:p>
            <a:r>
              <a:rPr lang="en-US" altLang="ko-KR" sz="2800" b="1" dirty="0" smtClean="0">
                <a:solidFill>
                  <a:srgbClr val="FFFF00"/>
                </a:solidFill>
                <a:latin typeface="+mn-ea"/>
              </a:rPr>
              <a:t>3) </a:t>
            </a:r>
            <a:r>
              <a:rPr lang="ko-KR" altLang="en-US" sz="2800" b="1" dirty="0" smtClean="0">
                <a:solidFill>
                  <a:srgbClr val="FFFF00"/>
                </a:solidFill>
                <a:latin typeface="+mn-ea"/>
              </a:rPr>
              <a:t>예수님도 요나를 언급하심</a:t>
            </a:r>
            <a:r>
              <a:rPr lang="en-US" altLang="ko-KR" sz="2800" b="1" dirty="0" smtClean="0">
                <a:solidFill>
                  <a:srgbClr val="FFFF00"/>
                </a:solidFill>
                <a:latin typeface="+mn-ea"/>
              </a:rPr>
              <a:t>: </a:t>
            </a:r>
            <a:r>
              <a:rPr lang="ko-KR" altLang="en-US" sz="2800" b="1" dirty="0" smtClean="0">
                <a:solidFill>
                  <a:srgbClr val="FFFF00"/>
                </a:solidFill>
                <a:latin typeface="+mn-ea"/>
              </a:rPr>
              <a:t>마태 </a:t>
            </a:r>
            <a:r>
              <a:rPr lang="en-US" altLang="ko-KR" sz="2800" b="1" dirty="0" smtClean="0">
                <a:solidFill>
                  <a:srgbClr val="FFFF00"/>
                </a:solidFill>
                <a:latin typeface="+mn-ea"/>
              </a:rPr>
              <a:t>12:38-41; 16:4; </a:t>
            </a:r>
            <a:r>
              <a:rPr lang="ko-KR" altLang="en-US" sz="2800" b="1" dirty="0" smtClean="0">
                <a:solidFill>
                  <a:srgbClr val="FFFF00"/>
                </a:solidFill>
                <a:latin typeface="+mn-ea"/>
              </a:rPr>
              <a:t>누가 </a:t>
            </a:r>
            <a:r>
              <a:rPr lang="en-US" altLang="ko-KR" sz="2800" b="1" dirty="0" smtClean="0">
                <a:solidFill>
                  <a:srgbClr val="FFFF00"/>
                </a:solidFill>
                <a:latin typeface="+mn-ea"/>
              </a:rPr>
              <a:t>11:29-32 </a:t>
            </a:r>
          </a:p>
          <a:p>
            <a:r>
              <a:rPr lang="ko-KR" altLang="en-US" sz="2800" b="1" dirty="0" smtClean="0">
                <a:solidFill>
                  <a:schemeClr val="bg1"/>
                </a:solidFill>
              </a:rPr>
              <a:t> </a:t>
            </a:r>
            <a:r>
              <a:rPr lang="ko-KR" altLang="en-US" sz="2800" b="1" dirty="0" smtClean="0">
                <a:solidFill>
                  <a:srgbClr val="FF0000"/>
                </a:solidFill>
              </a:rPr>
              <a:t>마태</a:t>
            </a:r>
            <a:r>
              <a:rPr lang="en-US" sz="2800" b="1" dirty="0" smtClean="0">
                <a:solidFill>
                  <a:srgbClr val="FF0000"/>
                </a:solidFill>
              </a:rPr>
              <a:t>12:38-41. 38</a:t>
            </a:r>
            <a:r>
              <a:rPr lang="en-US" sz="2800" b="1" dirty="0" smtClean="0">
                <a:solidFill>
                  <a:schemeClr val="bg1"/>
                </a:solidFill>
              </a:rPr>
              <a:t> </a:t>
            </a:r>
            <a:r>
              <a:rPr lang="ko-KR" altLang="en-US" sz="2800" b="1" dirty="0" smtClean="0">
                <a:solidFill>
                  <a:schemeClr val="bg1"/>
                </a:solidFill>
              </a:rPr>
              <a:t>그 </a:t>
            </a:r>
            <a:r>
              <a:rPr lang="ko-KR" altLang="en-US" sz="2800" b="1" dirty="0">
                <a:solidFill>
                  <a:schemeClr val="bg1"/>
                </a:solidFill>
              </a:rPr>
              <a:t>때에 서기관과 바리새인 중 몇 사람이 말하되 선생님이여 우리에게 표적 보여 주시기를 </a:t>
            </a:r>
            <a:r>
              <a:rPr lang="ko-KR" altLang="en-US" sz="2800" b="1" dirty="0" smtClean="0">
                <a:solidFill>
                  <a:schemeClr val="bg1"/>
                </a:solidFill>
              </a:rPr>
              <a:t>원하나이다</a:t>
            </a:r>
            <a:r>
              <a:rPr lang="en-US" altLang="ko-KR" sz="2800" b="1" dirty="0" smtClean="0">
                <a:solidFill>
                  <a:schemeClr val="bg1"/>
                </a:solidFill>
              </a:rPr>
              <a:t>. </a:t>
            </a:r>
            <a:r>
              <a:rPr lang="en-US" sz="2800" b="1" dirty="0" smtClean="0">
                <a:solidFill>
                  <a:srgbClr val="FF0000"/>
                </a:solidFill>
              </a:rPr>
              <a:t>39</a:t>
            </a:r>
            <a:r>
              <a:rPr lang="en-US" sz="2800" b="1" dirty="0" smtClean="0">
                <a:solidFill>
                  <a:schemeClr val="bg1"/>
                </a:solidFill>
              </a:rPr>
              <a:t> </a:t>
            </a:r>
            <a:r>
              <a:rPr lang="ko-KR" altLang="en-US" sz="2800" b="1" dirty="0">
                <a:solidFill>
                  <a:schemeClr val="bg1"/>
                </a:solidFill>
              </a:rPr>
              <a:t>예수께서 대답하여 이르시되 악하고 음란한 세대가 표적을 구하나 </a:t>
            </a:r>
            <a:r>
              <a:rPr lang="ko-KR" altLang="en-US" sz="2800" b="1" dirty="0">
                <a:solidFill>
                  <a:srgbClr val="FFFF00"/>
                </a:solidFill>
              </a:rPr>
              <a:t>선지자 요나</a:t>
            </a:r>
            <a:r>
              <a:rPr lang="ko-KR" altLang="en-US" sz="2800" b="1" dirty="0">
                <a:solidFill>
                  <a:schemeClr val="bg1"/>
                </a:solidFill>
              </a:rPr>
              <a:t>의 표적 밖에는 보일 표적이 </a:t>
            </a:r>
            <a:r>
              <a:rPr lang="ko-KR" altLang="en-US" sz="2800" b="1" dirty="0" smtClean="0">
                <a:solidFill>
                  <a:schemeClr val="bg1"/>
                </a:solidFill>
              </a:rPr>
              <a:t>없느니라</a:t>
            </a:r>
            <a:r>
              <a:rPr lang="en-US" altLang="ko-KR" sz="2800" b="1" dirty="0" smtClean="0">
                <a:solidFill>
                  <a:schemeClr val="bg1"/>
                </a:solidFill>
              </a:rPr>
              <a:t>. </a:t>
            </a:r>
            <a:r>
              <a:rPr lang="en-US" sz="2800" b="1" dirty="0" smtClean="0">
                <a:solidFill>
                  <a:srgbClr val="FF0000"/>
                </a:solidFill>
              </a:rPr>
              <a:t>40</a:t>
            </a:r>
            <a:r>
              <a:rPr lang="en-US" sz="2800" b="1" dirty="0" smtClean="0">
                <a:solidFill>
                  <a:schemeClr val="bg1"/>
                </a:solidFill>
              </a:rPr>
              <a:t> </a:t>
            </a:r>
            <a:r>
              <a:rPr lang="ko-KR" altLang="en-US" sz="2800" b="1" dirty="0">
                <a:solidFill>
                  <a:srgbClr val="FFFF00"/>
                </a:solidFill>
              </a:rPr>
              <a:t>요나가 밤낮 사흘 동안 큰 물고기 뱃속에 있었던 것 같이 </a:t>
            </a:r>
            <a:r>
              <a:rPr lang="ko-KR" altLang="en-US" sz="2800" b="1" dirty="0">
                <a:solidFill>
                  <a:schemeClr val="bg1"/>
                </a:solidFill>
              </a:rPr>
              <a:t>인자도 밤낮 사흘 동안 땅 속에 </a:t>
            </a:r>
            <a:r>
              <a:rPr lang="ko-KR" altLang="en-US" sz="2800" b="1" dirty="0" smtClean="0">
                <a:solidFill>
                  <a:schemeClr val="bg1"/>
                </a:solidFill>
              </a:rPr>
              <a:t>있으리라</a:t>
            </a:r>
            <a:r>
              <a:rPr lang="en-US" altLang="ko-KR" sz="2800" b="1" dirty="0" smtClean="0">
                <a:solidFill>
                  <a:schemeClr val="bg1"/>
                </a:solidFill>
              </a:rPr>
              <a:t>. </a:t>
            </a:r>
            <a:r>
              <a:rPr lang="en-US" sz="2800" b="1" dirty="0" smtClean="0">
                <a:solidFill>
                  <a:srgbClr val="FF0000"/>
                </a:solidFill>
              </a:rPr>
              <a:t>41</a:t>
            </a:r>
            <a:r>
              <a:rPr lang="en-US" sz="2800" b="1" dirty="0" smtClean="0">
                <a:solidFill>
                  <a:schemeClr val="bg1"/>
                </a:solidFill>
              </a:rPr>
              <a:t> </a:t>
            </a:r>
            <a:r>
              <a:rPr lang="ko-KR" altLang="en-US" sz="2800" b="1" dirty="0">
                <a:solidFill>
                  <a:schemeClr val="bg1"/>
                </a:solidFill>
              </a:rPr>
              <a:t>심판 때에 니느웨 사람들이 일어나 이 세대 사람을 정죄하리니 이는 그들이 </a:t>
            </a:r>
            <a:r>
              <a:rPr lang="ko-KR" altLang="en-US" sz="2800" b="1" dirty="0">
                <a:solidFill>
                  <a:srgbClr val="FFFF00"/>
                </a:solidFill>
              </a:rPr>
              <a:t>요나의 전도를 </a:t>
            </a:r>
            <a:r>
              <a:rPr lang="ko-KR" altLang="en-US" sz="2800" b="1" dirty="0">
                <a:solidFill>
                  <a:schemeClr val="bg1"/>
                </a:solidFill>
              </a:rPr>
              <a:t>듣고 회개하였음이거니와 </a:t>
            </a:r>
            <a:r>
              <a:rPr lang="ko-KR" altLang="en-US" sz="2800" b="1" dirty="0">
                <a:solidFill>
                  <a:srgbClr val="FFFF00"/>
                </a:solidFill>
              </a:rPr>
              <a:t>요나보다</a:t>
            </a:r>
            <a:r>
              <a:rPr lang="ko-KR" altLang="en-US" sz="2800" b="1" dirty="0">
                <a:solidFill>
                  <a:schemeClr val="bg1"/>
                </a:solidFill>
              </a:rPr>
              <a:t> 더 큰 이가 여기 있으며</a:t>
            </a:r>
            <a:endParaRPr lang="en-US" sz="2800" b="1" dirty="0">
              <a:solidFill>
                <a:schemeClr val="bg1"/>
              </a:solidFill>
            </a:endParaRPr>
          </a:p>
          <a:p>
            <a:endParaRPr lang="en-US" sz="1600" b="1" dirty="0" smtClean="0">
              <a:latin typeface="+mn-ea"/>
            </a:endParaRPr>
          </a:p>
          <a:p>
            <a:endParaRPr lang="en-US" sz="1600" b="1" dirty="0" smtClean="0">
              <a:latin typeface="+mn-ea"/>
            </a:endParaRPr>
          </a:p>
          <a:p>
            <a:endParaRPr lang="en-US" sz="1600" b="1" dirty="0">
              <a:latin typeface="+mn-ea"/>
            </a:endParaRPr>
          </a:p>
        </p:txBody>
      </p:sp>
    </p:spTree>
    <p:extLst>
      <p:ext uri="{BB962C8B-B14F-4D97-AF65-F5344CB8AC3E}">
        <p14:creationId xmlns:p14="http://schemas.microsoft.com/office/powerpoint/2010/main" val="355876514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76200"/>
            <a:ext cx="11887200" cy="6776214"/>
          </a:xfrm>
          <a:prstGeom prst="rect">
            <a:avLst/>
          </a:prstGeom>
          <a:solidFill>
            <a:srgbClr val="002060"/>
          </a:solidFill>
        </p:spPr>
        <p:txBody>
          <a:bodyPr wrap="square">
            <a:spAutoFit/>
          </a:bodyPr>
          <a:lstStyle/>
          <a:p>
            <a:endParaRPr lang="en-US" sz="2800" b="1" baseline="30000" dirty="0" smtClean="0">
              <a:latin typeface="+mn-ea"/>
            </a:endParaRPr>
          </a:p>
          <a:p>
            <a:endParaRPr lang="en-US" sz="2800" b="1" baseline="30000" dirty="0" smtClean="0">
              <a:latin typeface="+mn-ea"/>
            </a:endParaRPr>
          </a:p>
          <a:p>
            <a:r>
              <a:rPr lang="ko-KR" altLang="en-US" sz="2800" b="1" dirty="0" smtClean="0">
                <a:latin typeface="+mn-ea"/>
              </a:rPr>
              <a:t>                   </a:t>
            </a:r>
            <a:r>
              <a:rPr lang="ko-KR" altLang="en-US" sz="3600" b="1" dirty="0" smtClean="0">
                <a:solidFill>
                  <a:srgbClr val="FFFF00"/>
                </a:solidFill>
                <a:latin typeface="+mn-ea"/>
              </a:rPr>
              <a:t>선지자가 하나님께 불순종</a:t>
            </a:r>
            <a:r>
              <a:rPr lang="en-US" altLang="ko-KR" sz="3600" b="1" dirty="0" smtClean="0">
                <a:solidFill>
                  <a:srgbClr val="FFFF00"/>
                </a:solidFill>
                <a:latin typeface="+mn-ea"/>
              </a:rPr>
              <a:t>!</a:t>
            </a:r>
            <a:endParaRPr lang="en-US" altLang="ko-KR" sz="1200" b="1" dirty="0" smtClean="0">
              <a:solidFill>
                <a:srgbClr val="FFFF00"/>
              </a:solidFill>
              <a:latin typeface="+mn-ea"/>
            </a:endParaRPr>
          </a:p>
          <a:p>
            <a:endParaRPr lang="en-US" altLang="ko-KR" sz="1200" b="1" dirty="0" smtClean="0">
              <a:solidFill>
                <a:schemeClr val="bg1"/>
              </a:solidFill>
              <a:latin typeface="+mn-ea"/>
            </a:endParaRPr>
          </a:p>
          <a:p>
            <a:endParaRPr lang="en-US" altLang="ko-KR" sz="1200" b="1" dirty="0">
              <a:solidFill>
                <a:schemeClr val="bg1"/>
              </a:solidFill>
              <a:latin typeface="+mn-ea"/>
            </a:endParaRPr>
          </a:p>
          <a:p>
            <a:pPr marL="514350" indent="-514350">
              <a:buAutoNum type="arabicParenR"/>
            </a:pPr>
            <a:r>
              <a:rPr lang="ko-KR" altLang="en-US" sz="2600" b="1" dirty="0" smtClean="0">
                <a:solidFill>
                  <a:srgbClr val="FFFF00"/>
                </a:solidFill>
                <a:latin typeface="+mn-ea"/>
              </a:rPr>
              <a:t>하나님의 지시</a:t>
            </a:r>
            <a:r>
              <a:rPr lang="en-US" altLang="ko-KR" sz="2600" b="1" dirty="0" smtClean="0">
                <a:solidFill>
                  <a:srgbClr val="FFFF00"/>
                </a:solidFill>
                <a:latin typeface="+mn-ea"/>
              </a:rPr>
              <a:t>: </a:t>
            </a:r>
            <a:r>
              <a:rPr lang="ko-KR" altLang="en-US" sz="2600" b="1" dirty="0" smtClean="0">
                <a:solidFill>
                  <a:srgbClr val="FF0000"/>
                </a:solidFill>
              </a:rPr>
              <a:t>욘</a:t>
            </a:r>
            <a:r>
              <a:rPr lang="en-US" sz="2600" b="1" dirty="0" smtClean="0">
                <a:solidFill>
                  <a:srgbClr val="FF0000"/>
                </a:solidFill>
              </a:rPr>
              <a:t>1:2 </a:t>
            </a:r>
            <a:r>
              <a:rPr lang="ko-KR" altLang="en-US" sz="2600" b="1" dirty="0" smtClean="0">
                <a:solidFill>
                  <a:schemeClr val="bg1"/>
                </a:solidFill>
              </a:rPr>
              <a:t>너는 </a:t>
            </a:r>
            <a:r>
              <a:rPr lang="ko-KR" altLang="en-US" sz="2600" b="1" dirty="0">
                <a:solidFill>
                  <a:schemeClr val="bg1"/>
                </a:solidFill>
              </a:rPr>
              <a:t>일어나 저 큰 성읍 </a:t>
            </a:r>
            <a:r>
              <a:rPr lang="ko-KR" altLang="en-US" sz="2600" b="1" dirty="0">
                <a:solidFill>
                  <a:srgbClr val="FFFF00"/>
                </a:solidFill>
              </a:rPr>
              <a:t>니느웨</a:t>
            </a:r>
            <a:r>
              <a:rPr lang="ko-KR" altLang="en-US" sz="2600" b="1" dirty="0">
                <a:solidFill>
                  <a:schemeClr val="bg1"/>
                </a:solidFill>
              </a:rPr>
              <a:t>로 </a:t>
            </a:r>
            <a:endParaRPr lang="en-US" altLang="ko-KR" sz="2600" b="1" dirty="0" smtClean="0">
              <a:solidFill>
                <a:schemeClr val="bg1"/>
              </a:solidFill>
            </a:endParaRPr>
          </a:p>
          <a:p>
            <a:r>
              <a:rPr lang="ko-KR" altLang="en-US" sz="2600" b="1" dirty="0" smtClean="0">
                <a:solidFill>
                  <a:schemeClr val="bg1"/>
                </a:solidFill>
              </a:rPr>
              <a:t>가서 그것을 </a:t>
            </a:r>
            <a:r>
              <a:rPr lang="ko-KR" altLang="en-US" sz="2600" b="1" dirty="0">
                <a:solidFill>
                  <a:schemeClr val="bg1"/>
                </a:solidFill>
              </a:rPr>
              <a:t>향하여 외치라 그 악독이 내 앞에 상달되었음이니라 </a:t>
            </a:r>
            <a:r>
              <a:rPr lang="ko-KR" altLang="en-US" sz="2600" b="1" dirty="0" smtClean="0">
                <a:solidFill>
                  <a:schemeClr val="bg1"/>
                </a:solidFill>
              </a:rPr>
              <a:t>하시니라</a:t>
            </a:r>
            <a:r>
              <a:rPr lang="en-US" altLang="ko-KR" sz="2600" b="1" dirty="0" smtClean="0">
                <a:solidFill>
                  <a:schemeClr val="bg1"/>
                </a:solidFill>
              </a:rPr>
              <a:t>.</a:t>
            </a:r>
            <a:r>
              <a:rPr lang="ko-KR" altLang="en-US" sz="2600" b="1" dirty="0" smtClean="0">
                <a:solidFill>
                  <a:schemeClr val="bg1"/>
                </a:solidFill>
              </a:rPr>
              <a:t> </a:t>
            </a:r>
            <a:endParaRPr lang="en-US" sz="1000" b="1" dirty="0">
              <a:solidFill>
                <a:schemeClr val="bg1"/>
              </a:solidFill>
            </a:endParaRPr>
          </a:p>
          <a:p>
            <a:r>
              <a:rPr lang="x-none" sz="1000" b="1" smtClean="0">
                <a:solidFill>
                  <a:schemeClr val="bg1"/>
                </a:solidFill>
              </a:rPr>
              <a:t> </a:t>
            </a:r>
            <a:endParaRPr lang="en-US" sz="1000" dirty="0">
              <a:solidFill>
                <a:schemeClr val="bg1"/>
              </a:solidFill>
            </a:endParaRPr>
          </a:p>
          <a:p>
            <a:r>
              <a:rPr lang="en-US" altLang="ko-KR" sz="2600" b="1" dirty="0" smtClean="0">
                <a:solidFill>
                  <a:srgbClr val="FFFF00"/>
                </a:solidFill>
                <a:latin typeface="+mn-ea"/>
              </a:rPr>
              <a:t>2) </a:t>
            </a:r>
            <a:r>
              <a:rPr lang="ko-KR" altLang="en-US" sz="2600" b="1" dirty="0" smtClean="0">
                <a:solidFill>
                  <a:srgbClr val="FFFF00"/>
                </a:solidFill>
                <a:latin typeface="+mn-ea"/>
              </a:rPr>
              <a:t>요나의 불순종</a:t>
            </a:r>
            <a:r>
              <a:rPr lang="en-US" altLang="ko-KR" sz="2600" b="1" dirty="0" smtClean="0">
                <a:solidFill>
                  <a:srgbClr val="FFFF00"/>
                </a:solidFill>
                <a:latin typeface="+mn-ea"/>
              </a:rPr>
              <a:t>: </a:t>
            </a:r>
            <a:r>
              <a:rPr lang="ko-KR" altLang="en-US" sz="2600" b="1" dirty="0" smtClean="0">
                <a:solidFill>
                  <a:srgbClr val="FF0000"/>
                </a:solidFill>
              </a:rPr>
              <a:t>욘</a:t>
            </a:r>
            <a:r>
              <a:rPr lang="en-US" sz="2600" b="1" dirty="0" smtClean="0">
                <a:solidFill>
                  <a:srgbClr val="FF0000"/>
                </a:solidFill>
              </a:rPr>
              <a:t>1:3 </a:t>
            </a:r>
            <a:r>
              <a:rPr lang="ko-KR" altLang="en-US" sz="2600" b="1" dirty="0" smtClean="0">
                <a:solidFill>
                  <a:schemeClr val="bg1"/>
                </a:solidFill>
              </a:rPr>
              <a:t>그러나 </a:t>
            </a:r>
            <a:r>
              <a:rPr lang="ko-KR" altLang="en-US" sz="2600" b="1" dirty="0">
                <a:solidFill>
                  <a:schemeClr val="bg1"/>
                </a:solidFill>
              </a:rPr>
              <a:t>요나가 여호와의 얼굴을 피하려고 일어나 </a:t>
            </a:r>
            <a:r>
              <a:rPr lang="ko-KR" altLang="en-US" sz="2600" b="1" dirty="0">
                <a:solidFill>
                  <a:srgbClr val="FFFF00"/>
                </a:solidFill>
              </a:rPr>
              <a:t>다시스</a:t>
            </a:r>
            <a:r>
              <a:rPr lang="ko-KR" altLang="en-US" sz="2600" b="1" dirty="0">
                <a:solidFill>
                  <a:schemeClr val="bg1"/>
                </a:solidFill>
              </a:rPr>
              <a:t>로 도망하려 하여 </a:t>
            </a:r>
            <a:r>
              <a:rPr lang="ko-KR" altLang="en-US" sz="2600" b="1" dirty="0">
                <a:solidFill>
                  <a:srgbClr val="FFFF00"/>
                </a:solidFill>
              </a:rPr>
              <a:t>욥바</a:t>
            </a:r>
            <a:r>
              <a:rPr lang="ko-KR" altLang="en-US" sz="2600" b="1" dirty="0">
                <a:solidFill>
                  <a:schemeClr val="bg1"/>
                </a:solidFill>
              </a:rPr>
              <a:t>로 내려갔더니 마침 </a:t>
            </a:r>
            <a:r>
              <a:rPr lang="ko-KR" altLang="en-US" sz="2600" b="1" dirty="0">
                <a:solidFill>
                  <a:srgbClr val="FFFF00"/>
                </a:solidFill>
              </a:rPr>
              <a:t>다시스로 가는 배</a:t>
            </a:r>
            <a:r>
              <a:rPr lang="ko-KR" altLang="en-US" sz="2600" b="1" dirty="0">
                <a:solidFill>
                  <a:schemeClr val="bg1"/>
                </a:solidFill>
              </a:rPr>
              <a:t>를 만난 지라 여호와의 얼굴을 피하여 그들과 함께 </a:t>
            </a:r>
            <a:r>
              <a:rPr lang="ko-KR" altLang="en-US" sz="2600" b="1" dirty="0">
                <a:solidFill>
                  <a:srgbClr val="FFFF00"/>
                </a:solidFill>
              </a:rPr>
              <a:t>다시스</a:t>
            </a:r>
            <a:r>
              <a:rPr lang="ko-KR" altLang="en-US" sz="2600" b="1" dirty="0">
                <a:solidFill>
                  <a:schemeClr val="bg1"/>
                </a:solidFill>
              </a:rPr>
              <a:t>로 가려고 배삯을 주고 배에 </a:t>
            </a:r>
            <a:r>
              <a:rPr lang="ko-KR" altLang="en-US" sz="2600" b="1" dirty="0" smtClean="0">
                <a:solidFill>
                  <a:schemeClr val="bg1"/>
                </a:solidFill>
              </a:rPr>
              <a:t>올랐더라</a:t>
            </a:r>
            <a:r>
              <a:rPr lang="en-US" altLang="ko-KR" sz="2600" b="1" dirty="0" smtClean="0">
                <a:solidFill>
                  <a:schemeClr val="bg1"/>
                </a:solidFill>
              </a:rPr>
              <a:t>. </a:t>
            </a:r>
            <a:r>
              <a:rPr lang="ko-KR" altLang="en-US" sz="2600" b="1" dirty="0" smtClean="0">
                <a:solidFill>
                  <a:schemeClr val="bg1"/>
                </a:solidFill>
              </a:rPr>
              <a:t>       </a:t>
            </a:r>
            <a:endParaRPr lang="en-US" altLang="ko-KR" sz="2600" b="1" dirty="0" smtClean="0">
              <a:solidFill>
                <a:schemeClr val="bg1"/>
              </a:solidFill>
            </a:endParaRPr>
          </a:p>
          <a:p>
            <a:r>
              <a:rPr lang="en-US" altLang="ko-KR" sz="2600" b="1" dirty="0">
                <a:solidFill>
                  <a:schemeClr val="bg1"/>
                </a:solidFill>
              </a:rPr>
              <a:t> </a:t>
            </a:r>
            <a:r>
              <a:rPr lang="en-US" altLang="ko-KR" sz="2600" b="1" dirty="0" smtClean="0">
                <a:solidFill>
                  <a:schemeClr val="bg1"/>
                </a:solidFill>
              </a:rPr>
              <a:t>     </a:t>
            </a:r>
            <a:r>
              <a:rPr lang="en-US" altLang="ko-KR" sz="2400" b="1" dirty="0" smtClean="0">
                <a:solidFill>
                  <a:schemeClr val="bg1"/>
                </a:solidFill>
              </a:rPr>
              <a:t>-</a:t>
            </a:r>
            <a:r>
              <a:rPr lang="ko-KR" altLang="en-US" sz="2400" b="1" dirty="0" smtClean="0">
                <a:solidFill>
                  <a:srgbClr val="FF0000"/>
                </a:solidFill>
              </a:rPr>
              <a:t>욘</a:t>
            </a:r>
            <a:r>
              <a:rPr lang="en-US" sz="2400" b="1" dirty="0">
                <a:solidFill>
                  <a:srgbClr val="FF0000"/>
                </a:solidFill>
              </a:rPr>
              <a:t>4:2 </a:t>
            </a:r>
            <a:r>
              <a:rPr lang="ko-KR" altLang="en-US" sz="2400" b="1" dirty="0">
                <a:solidFill>
                  <a:schemeClr val="bg1"/>
                </a:solidFill>
              </a:rPr>
              <a:t>여호와께 기도하여 이르되 여호와여 내가 고국에 있을 때에 이러하겠다고 말씀하지 아니하였나이까 그러므로 내가 빨리 다시스로 도망하였사오니 주께서는 은혜로우시며 자비로우시며 노하기를 더디하시며 인애가 크시사 뜻을 돌이켜 재앙을 내리지 아니하시는 하나님이신 줄을 내가 알았음이니이다 </a:t>
            </a:r>
            <a:r>
              <a:rPr lang="en-US" altLang="ko-KR" sz="2400" b="1" dirty="0" smtClean="0">
                <a:solidFill>
                  <a:schemeClr val="bg1"/>
                </a:solidFill>
              </a:rPr>
              <a:t>.</a:t>
            </a:r>
            <a:endParaRPr lang="en-US" sz="900" b="1" dirty="0">
              <a:solidFill>
                <a:schemeClr val="bg1"/>
              </a:solidFill>
            </a:endParaRPr>
          </a:p>
          <a:p>
            <a:endParaRPr lang="en-US" altLang="ko-KR" sz="900" b="1" dirty="0" smtClean="0">
              <a:solidFill>
                <a:schemeClr val="bg1"/>
              </a:solidFill>
            </a:endParaRPr>
          </a:p>
          <a:p>
            <a:r>
              <a:rPr lang="en-US" altLang="ko-KR" sz="2600" b="1" dirty="0" smtClean="0">
                <a:solidFill>
                  <a:srgbClr val="FFFF00"/>
                </a:solidFill>
                <a:latin typeface="+mn-ea"/>
              </a:rPr>
              <a:t>3) </a:t>
            </a:r>
            <a:r>
              <a:rPr lang="ko-KR" altLang="en-US" sz="2600" b="1" dirty="0" smtClean="0">
                <a:solidFill>
                  <a:srgbClr val="FFFF00"/>
                </a:solidFill>
                <a:latin typeface="+mn-ea"/>
              </a:rPr>
              <a:t>요나의 길을 막으시는 하나님</a:t>
            </a:r>
            <a:r>
              <a:rPr lang="en-US" altLang="ko-KR" sz="2600" b="1" dirty="0" smtClean="0">
                <a:solidFill>
                  <a:srgbClr val="FFFF00"/>
                </a:solidFill>
                <a:latin typeface="+mn-ea"/>
              </a:rPr>
              <a:t>: </a:t>
            </a:r>
            <a:r>
              <a:rPr lang="ko-KR" altLang="en-US" sz="2600" b="1" dirty="0" smtClean="0">
                <a:solidFill>
                  <a:srgbClr val="FF0000"/>
                </a:solidFill>
              </a:rPr>
              <a:t>욘</a:t>
            </a:r>
            <a:r>
              <a:rPr lang="en-US" sz="2600" b="1" dirty="0" smtClean="0">
                <a:solidFill>
                  <a:srgbClr val="FF0000"/>
                </a:solidFill>
              </a:rPr>
              <a:t>1:4 </a:t>
            </a:r>
            <a:r>
              <a:rPr lang="ko-KR" altLang="en-US" sz="2600" b="1" dirty="0">
                <a:solidFill>
                  <a:schemeClr val="bg1"/>
                </a:solidFill>
              </a:rPr>
              <a:t>여호와께서 </a:t>
            </a:r>
            <a:r>
              <a:rPr lang="ko-KR" altLang="en-US" sz="2600" b="1" dirty="0">
                <a:solidFill>
                  <a:srgbClr val="FFFF00"/>
                </a:solidFill>
              </a:rPr>
              <a:t>큰 바람</a:t>
            </a:r>
            <a:r>
              <a:rPr lang="ko-KR" altLang="en-US" sz="2600" b="1" dirty="0">
                <a:solidFill>
                  <a:schemeClr val="bg1"/>
                </a:solidFill>
              </a:rPr>
              <a:t>을 바다 위에 내리시매 바다 가운데에 </a:t>
            </a:r>
            <a:r>
              <a:rPr lang="ko-KR" altLang="en-US" sz="2600" b="1" dirty="0">
                <a:solidFill>
                  <a:srgbClr val="FFFF00"/>
                </a:solidFill>
              </a:rPr>
              <a:t>큰 폭풍</a:t>
            </a:r>
            <a:r>
              <a:rPr lang="ko-KR" altLang="en-US" sz="2600" b="1" dirty="0">
                <a:solidFill>
                  <a:schemeClr val="bg1"/>
                </a:solidFill>
              </a:rPr>
              <a:t>이 일어나 배가 거의 깨지게 </a:t>
            </a:r>
            <a:r>
              <a:rPr lang="ko-KR" altLang="en-US" sz="2600" b="1" dirty="0" smtClean="0">
                <a:solidFill>
                  <a:schemeClr val="bg1"/>
                </a:solidFill>
              </a:rPr>
              <a:t>된지라</a:t>
            </a:r>
            <a:r>
              <a:rPr lang="en-US" altLang="ko-KR" sz="2600" b="1" dirty="0" smtClean="0">
                <a:solidFill>
                  <a:schemeClr val="bg1"/>
                </a:solidFill>
              </a:rPr>
              <a:t>.</a:t>
            </a:r>
            <a:r>
              <a:rPr lang="ko-KR" altLang="en-US" sz="2600" b="1" dirty="0" smtClean="0">
                <a:solidFill>
                  <a:schemeClr val="bg1"/>
                </a:solidFill>
              </a:rPr>
              <a:t> </a:t>
            </a:r>
            <a:endParaRPr lang="en-US" altLang="ko-KR" sz="2600" b="1" dirty="0">
              <a:latin typeface="+mn-ea"/>
            </a:endParaRPr>
          </a:p>
          <a:p>
            <a:endParaRPr lang="en-US" sz="1000" b="1" dirty="0" smtClean="0">
              <a:latin typeface="+mn-ea"/>
            </a:endParaRPr>
          </a:p>
          <a:p>
            <a:endParaRPr lang="en-US" sz="1000" b="1" dirty="0" smtClean="0">
              <a:latin typeface="+mn-ea"/>
            </a:endParaRPr>
          </a:p>
          <a:p>
            <a:endParaRPr lang="en-US" sz="1000" b="1" dirty="0">
              <a:latin typeface="+mn-ea"/>
            </a:endParaRPr>
          </a:p>
          <a:p>
            <a:endParaRPr lang="en-US" sz="1000" b="1" dirty="0" smtClean="0">
              <a:latin typeface="+mn-ea"/>
            </a:endParaRPr>
          </a:p>
        </p:txBody>
      </p:sp>
    </p:spTree>
    <p:extLst>
      <p:ext uri="{BB962C8B-B14F-4D97-AF65-F5344CB8AC3E}">
        <p14:creationId xmlns:p14="http://schemas.microsoft.com/office/powerpoint/2010/main" val="185253713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BLE SIGNS &amp; SYMBOLS (NINEVEH) | JESUS WAY 4 Y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9812" y="2377440"/>
            <a:ext cx="4174442" cy="44805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ble Map: Nineve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2" y="206551"/>
            <a:ext cx="4663440" cy="46634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a:spLocks noChangeArrowheads="1"/>
          </p:cNvSpPr>
          <p:nvPr/>
        </p:nvSpPr>
        <p:spPr bwMode="auto">
          <a:xfrm>
            <a:off x="4570412" y="304800"/>
            <a:ext cx="3733800" cy="1938992"/>
          </a:xfrm>
          <a:prstGeom prst="rect">
            <a:avLst/>
          </a:prstGeom>
          <a:solidFill>
            <a:srgbClr val="002060"/>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FFFF00"/>
                </a:solidFill>
                <a:effectLst/>
                <a:latin typeface="Times New Roman" pitchFamily="18" charset="0"/>
                <a:ea typeface="PMingLiU" pitchFamily="18" charset="-120"/>
                <a:cs typeface="Times New Roman" pitchFamily="18" charset="0"/>
              </a:rPr>
              <a:t>Nineveh is located in the east bank of Tigris River. Nimrod founded the city in the beginning (Genesis 10:8-12). </a:t>
            </a:r>
            <a:endParaRPr kumimoji="0" lang="en-US" altLang="zh-TW" sz="2400" b="1" i="0" u="none" strike="noStrike" cap="none" normalizeH="0" baseline="0" dirty="0" smtClean="0">
              <a:ln>
                <a:noFill/>
              </a:ln>
              <a:solidFill>
                <a:srgbClr val="FFFF00"/>
              </a:solidFill>
              <a:effectLst/>
              <a:latin typeface="Arial" pitchFamily="34" charset="0"/>
              <a:cs typeface="Arial" pitchFamily="34" charset="0"/>
            </a:endParaRPr>
          </a:p>
        </p:txBody>
      </p:sp>
      <p:sp>
        <p:nvSpPr>
          <p:cNvPr id="6" name="Rectangle 5"/>
          <p:cNvSpPr>
            <a:spLocks noChangeArrowheads="1"/>
          </p:cNvSpPr>
          <p:nvPr/>
        </p:nvSpPr>
        <p:spPr bwMode="auto">
          <a:xfrm>
            <a:off x="1526468" y="4603609"/>
            <a:ext cx="5867400" cy="1723549"/>
          </a:xfrm>
          <a:prstGeom prst="rect">
            <a:avLst/>
          </a:prstGeom>
          <a:solidFill>
            <a:srgbClr val="002060"/>
          </a:solidFill>
          <a:ln>
            <a:noFill/>
          </a:ln>
          <a:effectLst/>
        </p:spPr>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pPr>
            <a:r>
              <a:rPr kumimoji="0" lang="en-US" altLang="zh-TW" sz="2600" b="1" i="0" u="none" strike="noStrike" cap="none" normalizeH="0" baseline="0" dirty="0" smtClean="0">
                <a:ln>
                  <a:noFill/>
                </a:ln>
                <a:solidFill>
                  <a:srgbClr val="FFFF00"/>
                </a:solidFill>
                <a:effectLst/>
                <a:latin typeface="Times New Roman" pitchFamily="18" charset="0"/>
                <a:ea typeface="PMingLiU" pitchFamily="18" charset="-120"/>
                <a:cs typeface="Times New Roman" pitchFamily="18" charset="0"/>
              </a:rPr>
              <a:t>Today, Mosul is located in the west bank of Tigris River in </a:t>
            </a:r>
            <a:r>
              <a:rPr lang="en-US" altLang="zh-TW" sz="2800" b="1" dirty="0" smtClean="0">
                <a:solidFill>
                  <a:srgbClr val="FFFF00"/>
                </a:solidFill>
                <a:latin typeface="Times New Roman" pitchFamily="18" charset="0"/>
                <a:ea typeface="PMingLiU" pitchFamily="18" charset="-120"/>
                <a:cs typeface="Times New Roman" pitchFamily="18" charset="0"/>
              </a:rPr>
              <a:t>Nineveh’s</a:t>
            </a:r>
            <a:r>
              <a:rPr kumimoji="0" lang="en-US" altLang="zh-TW" sz="2600" b="1" i="0" u="none" strike="noStrike" cap="none" normalizeH="0" baseline="0" dirty="0" smtClean="0">
                <a:ln>
                  <a:noFill/>
                </a:ln>
                <a:solidFill>
                  <a:srgbClr val="FFFF00"/>
                </a:solidFill>
                <a:effectLst/>
                <a:latin typeface="Times New Roman" pitchFamily="18" charset="0"/>
                <a:ea typeface="PMingLiU" pitchFamily="18" charset="-120"/>
                <a:cs typeface="Times New Roman" pitchFamily="18" charset="0"/>
              </a:rPr>
              <a:t> opposite. Nimrod founded the city in the beginning (Genesis 10:8-12). </a:t>
            </a:r>
            <a:endParaRPr kumimoji="0" lang="en-US" altLang="zh-TW" sz="2600" b="1" i="0" u="none" strike="noStrike" cap="none" normalizeH="0" baseline="0" dirty="0" smtClean="0">
              <a:ln>
                <a:noFill/>
              </a:ln>
              <a:solidFill>
                <a:srgbClr val="FFFF00"/>
              </a:solidFill>
              <a:effectLst/>
              <a:latin typeface="Arial" pitchFamily="34" charset="0"/>
              <a:cs typeface="Arial" pitchFamily="34" charset="0"/>
            </a:endParaRPr>
          </a:p>
        </p:txBody>
      </p:sp>
    </p:spTree>
    <p:extLst>
      <p:ext uri="{BB962C8B-B14F-4D97-AF65-F5344CB8AC3E}">
        <p14:creationId xmlns:p14="http://schemas.microsoft.com/office/powerpoint/2010/main" val="341282312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76200"/>
            <a:ext cx="11887200" cy="6776214"/>
          </a:xfrm>
          <a:prstGeom prst="rect">
            <a:avLst/>
          </a:prstGeom>
          <a:solidFill>
            <a:srgbClr val="002060"/>
          </a:solidFill>
        </p:spPr>
        <p:txBody>
          <a:bodyPr wrap="square">
            <a:spAutoFit/>
          </a:bodyPr>
          <a:lstStyle/>
          <a:p>
            <a:endParaRPr lang="en-US" sz="2800" b="1" baseline="30000" dirty="0" smtClean="0">
              <a:latin typeface="+mn-ea"/>
            </a:endParaRPr>
          </a:p>
          <a:p>
            <a:endParaRPr lang="en-US" sz="2800" b="1" baseline="30000" dirty="0" smtClean="0">
              <a:latin typeface="+mn-ea"/>
            </a:endParaRPr>
          </a:p>
          <a:p>
            <a:r>
              <a:rPr lang="ko-KR" altLang="en-US" sz="2800" b="1" dirty="0" smtClean="0">
                <a:latin typeface="+mn-ea"/>
              </a:rPr>
              <a:t>                   </a:t>
            </a:r>
            <a:r>
              <a:rPr lang="ko-KR" altLang="en-US" sz="3600" b="1" dirty="0" smtClean="0">
                <a:solidFill>
                  <a:srgbClr val="FFFF00"/>
                </a:solidFill>
                <a:latin typeface="+mn-ea"/>
              </a:rPr>
              <a:t>선지자가 하나님께 불순종</a:t>
            </a:r>
            <a:r>
              <a:rPr lang="en-US" altLang="ko-KR" sz="3600" b="1" dirty="0" smtClean="0">
                <a:solidFill>
                  <a:srgbClr val="FFFF00"/>
                </a:solidFill>
                <a:latin typeface="+mn-ea"/>
              </a:rPr>
              <a:t>!</a:t>
            </a:r>
            <a:endParaRPr lang="en-US" altLang="ko-KR" sz="1200" b="1" dirty="0" smtClean="0">
              <a:solidFill>
                <a:srgbClr val="FFFF00"/>
              </a:solidFill>
              <a:latin typeface="+mn-ea"/>
            </a:endParaRPr>
          </a:p>
          <a:p>
            <a:endParaRPr lang="en-US" altLang="ko-KR" sz="1200" b="1" dirty="0" smtClean="0">
              <a:solidFill>
                <a:schemeClr val="bg1"/>
              </a:solidFill>
              <a:latin typeface="+mn-ea"/>
            </a:endParaRPr>
          </a:p>
          <a:p>
            <a:endParaRPr lang="en-US" altLang="ko-KR" sz="1200" b="1" dirty="0">
              <a:solidFill>
                <a:schemeClr val="bg1"/>
              </a:solidFill>
              <a:latin typeface="+mn-ea"/>
            </a:endParaRPr>
          </a:p>
          <a:p>
            <a:pPr marL="514350" indent="-514350">
              <a:buAutoNum type="arabicParenR"/>
            </a:pPr>
            <a:r>
              <a:rPr lang="ko-KR" altLang="en-US" sz="2600" b="1" dirty="0" smtClean="0">
                <a:solidFill>
                  <a:srgbClr val="FFFF00"/>
                </a:solidFill>
                <a:latin typeface="+mn-ea"/>
              </a:rPr>
              <a:t>하나님의 지시</a:t>
            </a:r>
            <a:r>
              <a:rPr lang="en-US" altLang="ko-KR" sz="2600" b="1" dirty="0" smtClean="0">
                <a:solidFill>
                  <a:srgbClr val="FFFF00"/>
                </a:solidFill>
                <a:latin typeface="+mn-ea"/>
              </a:rPr>
              <a:t>: </a:t>
            </a:r>
            <a:r>
              <a:rPr lang="ko-KR" altLang="en-US" sz="2600" b="1" dirty="0" smtClean="0">
                <a:solidFill>
                  <a:srgbClr val="FF0000"/>
                </a:solidFill>
              </a:rPr>
              <a:t>욘</a:t>
            </a:r>
            <a:r>
              <a:rPr lang="en-US" sz="2600" b="1" dirty="0" smtClean="0">
                <a:solidFill>
                  <a:srgbClr val="FF0000"/>
                </a:solidFill>
              </a:rPr>
              <a:t>1:2 </a:t>
            </a:r>
            <a:r>
              <a:rPr lang="ko-KR" altLang="en-US" sz="2600" b="1" dirty="0" smtClean="0">
                <a:solidFill>
                  <a:schemeClr val="bg1"/>
                </a:solidFill>
              </a:rPr>
              <a:t>너는 </a:t>
            </a:r>
            <a:r>
              <a:rPr lang="ko-KR" altLang="en-US" sz="2600" b="1" dirty="0">
                <a:solidFill>
                  <a:schemeClr val="bg1"/>
                </a:solidFill>
              </a:rPr>
              <a:t>일어나 저 큰 성읍 </a:t>
            </a:r>
            <a:r>
              <a:rPr lang="ko-KR" altLang="en-US" sz="2600" b="1" dirty="0">
                <a:solidFill>
                  <a:srgbClr val="FFFF00"/>
                </a:solidFill>
              </a:rPr>
              <a:t>니느웨</a:t>
            </a:r>
            <a:r>
              <a:rPr lang="ko-KR" altLang="en-US" sz="2600" b="1" dirty="0">
                <a:solidFill>
                  <a:schemeClr val="bg1"/>
                </a:solidFill>
              </a:rPr>
              <a:t>로 </a:t>
            </a:r>
            <a:endParaRPr lang="en-US" altLang="ko-KR" sz="2600" b="1" dirty="0" smtClean="0">
              <a:solidFill>
                <a:schemeClr val="bg1"/>
              </a:solidFill>
            </a:endParaRPr>
          </a:p>
          <a:p>
            <a:r>
              <a:rPr lang="ko-KR" altLang="en-US" sz="2600" b="1" dirty="0" smtClean="0">
                <a:solidFill>
                  <a:schemeClr val="bg1"/>
                </a:solidFill>
              </a:rPr>
              <a:t>가서 그것을 </a:t>
            </a:r>
            <a:r>
              <a:rPr lang="ko-KR" altLang="en-US" sz="2600" b="1" dirty="0">
                <a:solidFill>
                  <a:schemeClr val="bg1"/>
                </a:solidFill>
              </a:rPr>
              <a:t>향하여 외치라 그 악독이 내 앞에 상달되었음이니라 </a:t>
            </a:r>
            <a:r>
              <a:rPr lang="ko-KR" altLang="en-US" sz="2600" b="1" dirty="0" smtClean="0">
                <a:solidFill>
                  <a:schemeClr val="bg1"/>
                </a:solidFill>
              </a:rPr>
              <a:t>하시니라</a:t>
            </a:r>
            <a:r>
              <a:rPr lang="en-US" altLang="ko-KR" sz="2600" b="1" dirty="0" smtClean="0">
                <a:solidFill>
                  <a:schemeClr val="bg1"/>
                </a:solidFill>
              </a:rPr>
              <a:t>.</a:t>
            </a:r>
            <a:r>
              <a:rPr lang="ko-KR" altLang="en-US" sz="2600" b="1" dirty="0" smtClean="0">
                <a:solidFill>
                  <a:schemeClr val="bg1"/>
                </a:solidFill>
              </a:rPr>
              <a:t> </a:t>
            </a:r>
            <a:endParaRPr lang="en-US" sz="1000" b="1" dirty="0">
              <a:solidFill>
                <a:schemeClr val="bg1"/>
              </a:solidFill>
            </a:endParaRPr>
          </a:p>
          <a:p>
            <a:r>
              <a:rPr lang="x-none" sz="1000" b="1" smtClean="0">
                <a:solidFill>
                  <a:schemeClr val="bg1"/>
                </a:solidFill>
              </a:rPr>
              <a:t> </a:t>
            </a:r>
            <a:endParaRPr lang="en-US" sz="1000" dirty="0">
              <a:solidFill>
                <a:schemeClr val="bg1"/>
              </a:solidFill>
            </a:endParaRPr>
          </a:p>
          <a:p>
            <a:r>
              <a:rPr lang="en-US" altLang="ko-KR" sz="2600" b="1" dirty="0" smtClean="0">
                <a:solidFill>
                  <a:srgbClr val="FFFF00"/>
                </a:solidFill>
                <a:latin typeface="+mn-ea"/>
              </a:rPr>
              <a:t>2) </a:t>
            </a:r>
            <a:r>
              <a:rPr lang="ko-KR" altLang="en-US" sz="2600" b="1" dirty="0" smtClean="0">
                <a:solidFill>
                  <a:srgbClr val="FFFF00"/>
                </a:solidFill>
                <a:latin typeface="+mn-ea"/>
              </a:rPr>
              <a:t>요나의 불순종</a:t>
            </a:r>
            <a:r>
              <a:rPr lang="en-US" altLang="ko-KR" sz="2600" b="1" dirty="0" smtClean="0">
                <a:solidFill>
                  <a:srgbClr val="FFFF00"/>
                </a:solidFill>
                <a:latin typeface="+mn-ea"/>
              </a:rPr>
              <a:t>: </a:t>
            </a:r>
            <a:r>
              <a:rPr lang="ko-KR" altLang="en-US" sz="2600" b="1" dirty="0" smtClean="0">
                <a:solidFill>
                  <a:srgbClr val="FF0000"/>
                </a:solidFill>
              </a:rPr>
              <a:t>욘</a:t>
            </a:r>
            <a:r>
              <a:rPr lang="en-US" sz="2600" b="1" dirty="0" smtClean="0">
                <a:solidFill>
                  <a:srgbClr val="FF0000"/>
                </a:solidFill>
              </a:rPr>
              <a:t>1:3 </a:t>
            </a:r>
            <a:r>
              <a:rPr lang="ko-KR" altLang="en-US" sz="2600" b="1" dirty="0" smtClean="0">
                <a:solidFill>
                  <a:schemeClr val="bg1"/>
                </a:solidFill>
              </a:rPr>
              <a:t>그러나 </a:t>
            </a:r>
            <a:r>
              <a:rPr lang="ko-KR" altLang="en-US" sz="2600" b="1" dirty="0">
                <a:solidFill>
                  <a:schemeClr val="bg1"/>
                </a:solidFill>
              </a:rPr>
              <a:t>요나가 여호와의 얼굴을 피하려고 일어나 </a:t>
            </a:r>
            <a:r>
              <a:rPr lang="ko-KR" altLang="en-US" sz="2600" b="1" dirty="0">
                <a:solidFill>
                  <a:srgbClr val="FFFF00"/>
                </a:solidFill>
              </a:rPr>
              <a:t>다시스</a:t>
            </a:r>
            <a:r>
              <a:rPr lang="ko-KR" altLang="en-US" sz="2600" b="1" dirty="0">
                <a:solidFill>
                  <a:schemeClr val="bg1"/>
                </a:solidFill>
              </a:rPr>
              <a:t>로 도망하려 하여 </a:t>
            </a:r>
            <a:r>
              <a:rPr lang="ko-KR" altLang="en-US" sz="2600" b="1" dirty="0">
                <a:solidFill>
                  <a:srgbClr val="FFFF00"/>
                </a:solidFill>
              </a:rPr>
              <a:t>욥바</a:t>
            </a:r>
            <a:r>
              <a:rPr lang="ko-KR" altLang="en-US" sz="2600" b="1" dirty="0">
                <a:solidFill>
                  <a:schemeClr val="bg1"/>
                </a:solidFill>
              </a:rPr>
              <a:t>로 내려갔더니 마침 </a:t>
            </a:r>
            <a:r>
              <a:rPr lang="ko-KR" altLang="en-US" sz="2600" b="1" dirty="0">
                <a:solidFill>
                  <a:srgbClr val="FFFF00"/>
                </a:solidFill>
              </a:rPr>
              <a:t>다시스로 가는 배</a:t>
            </a:r>
            <a:r>
              <a:rPr lang="ko-KR" altLang="en-US" sz="2600" b="1" dirty="0">
                <a:solidFill>
                  <a:schemeClr val="bg1"/>
                </a:solidFill>
              </a:rPr>
              <a:t>를 만난 지라 여호와의 얼굴을 피하여 그들과 함께 </a:t>
            </a:r>
            <a:r>
              <a:rPr lang="ko-KR" altLang="en-US" sz="2600" b="1" dirty="0">
                <a:solidFill>
                  <a:srgbClr val="FFFF00"/>
                </a:solidFill>
              </a:rPr>
              <a:t>다시스</a:t>
            </a:r>
            <a:r>
              <a:rPr lang="ko-KR" altLang="en-US" sz="2600" b="1" dirty="0">
                <a:solidFill>
                  <a:schemeClr val="bg1"/>
                </a:solidFill>
              </a:rPr>
              <a:t>로 가려고 배삯을 주고 배에 </a:t>
            </a:r>
            <a:r>
              <a:rPr lang="ko-KR" altLang="en-US" sz="2600" b="1" dirty="0" smtClean="0">
                <a:solidFill>
                  <a:schemeClr val="bg1"/>
                </a:solidFill>
              </a:rPr>
              <a:t>올랐더라</a:t>
            </a:r>
            <a:r>
              <a:rPr lang="en-US" altLang="ko-KR" sz="2600" b="1" dirty="0" smtClean="0">
                <a:solidFill>
                  <a:schemeClr val="bg1"/>
                </a:solidFill>
              </a:rPr>
              <a:t>. </a:t>
            </a:r>
            <a:r>
              <a:rPr lang="ko-KR" altLang="en-US" sz="2600" b="1" dirty="0" smtClean="0">
                <a:solidFill>
                  <a:schemeClr val="bg1"/>
                </a:solidFill>
              </a:rPr>
              <a:t>       </a:t>
            </a:r>
            <a:endParaRPr lang="en-US" altLang="ko-KR" sz="2600" b="1" dirty="0" smtClean="0">
              <a:solidFill>
                <a:schemeClr val="bg1"/>
              </a:solidFill>
            </a:endParaRPr>
          </a:p>
          <a:p>
            <a:r>
              <a:rPr lang="en-US" altLang="ko-KR" sz="2600" b="1" dirty="0">
                <a:solidFill>
                  <a:schemeClr val="bg1"/>
                </a:solidFill>
              </a:rPr>
              <a:t> </a:t>
            </a:r>
            <a:r>
              <a:rPr lang="en-US" altLang="ko-KR" sz="2600" b="1" dirty="0" smtClean="0">
                <a:solidFill>
                  <a:schemeClr val="bg1"/>
                </a:solidFill>
              </a:rPr>
              <a:t>     </a:t>
            </a:r>
            <a:r>
              <a:rPr lang="en-US" altLang="ko-KR" sz="2400" b="1" dirty="0" smtClean="0">
                <a:solidFill>
                  <a:schemeClr val="bg1"/>
                </a:solidFill>
              </a:rPr>
              <a:t>-</a:t>
            </a:r>
            <a:r>
              <a:rPr lang="ko-KR" altLang="en-US" sz="2400" b="1" dirty="0" smtClean="0">
                <a:solidFill>
                  <a:srgbClr val="FF0000"/>
                </a:solidFill>
              </a:rPr>
              <a:t>욘</a:t>
            </a:r>
            <a:r>
              <a:rPr lang="en-US" sz="2400" b="1" dirty="0">
                <a:solidFill>
                  <a:srgbClr val="FF0000"/>
                </a:solidFill>
              </a:rPr>
              <a:t>4:2 </a:t>
            </a:r>
            <a:r>
              <a:rPr lang="ko-KR" altLang="en-US" sz="2400" b="1" dirty="0">
                <a:solidFill>
                  <a:schemeClr val="bg1"/>
                </a:solidFill>
              </a:rPr>
              <a:t>여호와께 기도하여 이르되 여호와여 내가 고국에 있을 때에 이러하겠다고 말씀하지 아니하였나이까 그러므로 내가 빨리 다시스로 도망하였사오니 주께서는 은혜로우시며 자비로우시며 노하기를 더디하시며 인애가 크시사 뜻을 돌이켜 재앙을 내리지 아니하시는 하나님이신 줄을 내가 알았음이니이다 </a:t>
            </a:r>
            <a:r>
              <a:rPr lang="en-US" altLang="ko-KR" sz="2400" b="1" dirty="0" smtClean="0">
                <a:solidFill>
                  <a:schemeClr val="bg1"/>
                </a:solidFill>
              </a:rPr>
              <a:t>.</a:t>
            </a:r>
            <a:endParaRPr lang="en-US" sz="900" b="1" dirty="0">
              <a:solidFill>
                <a:schemeClr val="bg1"/>
              </a:solidFill>
            </a:endParaRPr>
          </a:p>
          <a:p>
            <a:endParaRPr lang="en-US" altLang="ko-KR" sz="900" b="1" dirty="0" smtClean="0">
              <a:solidFill>
                <a:schemeClr val="bg1"/>
              </a:solidFill>
            </a:endParaRPr>
          </a:p>
          <a:p>
            <a:r>
              <a:rPr lang="en-US" altLang="ko-KR" sz="2600" b="1" dirty="0" smtClean="0">
                <a:solidFill>
                  <a:srgbClr val="FFFF00"/>
                </a:solidFill>
                <a:latin typeface="+mn-ea"/>
              </a:rPr>
              <a:t>3) </a:t>
            </a:r>
            <a:r>
              <a:rPr lang="ko-KR" altLang="en-US" sz="2600" b="1" dirty="0" smtClean="0">
                <a:solidFill>
                  <a:srgbClr val="FFFF00"/>
                </a:solidFill>
                <a:latin typeface="+mn-ea"/>
              </a:rPr>
              <a:t>요나의 길을 막으시는 하나님</a:t>
            </a:r>
            <a:r>
              <a:rPr lang="en-US" altLang="ko-KR" sz="2600" b="1" dirty="0" smtClean="0">
                <a:solidFill>
                  <a:srgbClr val="FFFF00"/>
                </a:solidFill>
                <a:latin typeface="+mn-ea"/>
              </a:rPr>
              <a:t>: </a:t>
            </a:r>
            <a:r>
              <a:rPr lang="ko-KR" altLang="en-US" sz="2600" b="1" dirty="0" smtClean="0">
                <a:solidFill>
                  <a:srgbClr val="FF0000"/>
                </a:solidFill>
              </a:rPr>
              <a:t>욘</a:t>
            </a:r>
            <a:r>
              <a:rPr lang="en-US" sz="2600" b="1" dirty="0" smtClean="0">
                <a:solidFill>
                  <a:srgbClr val="FF0000"/>
                </a:solidFill>
              </a:rPr>
              <a:t>1:4 </a:t>
            </a:r>
            <a:r>
              <a:rPr lang="ko-KR" altLang="en-US" sz="2600" b="1" dirty="0">
                <a:solidFill>
                  <a:schemeClr val="bg1"/>
                </a:solidFill>
              </a:rPr>
              <a:t>여호와께서 </a:t>
            </a:r>
            <a:r>
              <a:rPr lang="ko-KR" altLang="en-US" sz="2600" b="1" dirty="0">
                <a:solidFill>
                  <a:srgbClr val="FFFF00"/>
                </a:solidFill>
              </a:rPr>
              <a:t>큰 바람</a:t>
            </a:r>
            <a:r>
              <a:rPr lang="ko-KR" altLang="en-US" sz="2600" b="1" dirty="0">
                <a:solidFill>
                  <a:schemeClr val="bg1"/>
                </a:solidFill>
              </a:rPr>
              <a:t>을 바다 위에 내리시매 바다 가운데에 </a:t>
            </a:r>
            <a:r>
              <a:rPr lang="ko-KR" altLang="en-US" sz="2600" b="1" dirty="0">
                <a:solidFill>
                  <a:srgbClr val="FFFF00"/>
                </a:solidFill>
              </a:rPr>
              <a:t>큰 폭풍</a:t>
            </a:r>
            <a:r>
              <a:rPr lang="ko-KR" altLang="en-US" sz="2600" b="1" dirty="0">
                <a:solidFill>
                  <a:schemeClr val="bg1"/>
                </a:solidFill>
              </a:rPr>
              <a:t>이 일어나 배가 거의 깨지게 </a:t>
            </a:r>
            <a:r>
              <a:rPr lang="ko-KR" altLang="en-US" sz="2600" b="1" dirty="0" smtClean="0">
                <a:solidFill>
                  <a:schemeClr val="bg1"/>
                </a:solidFill>
              </a:rPr>
              <a:t>된지라</a:t>
            </a:r>
            <a:r>
              <a:rPr lang="en-US" altLang="ko-KR" sz="2600" b="1" dirty="0" smtClean="0">
                <a:solidFill>
                  <a:schemeClr val="bg1"/>
                </a:solidFill>
              </a:rPr>
              <a:t>.</a:t>
            </a:r>
            <a:r>
              <a:rPr lang="ko-KR" altLang="en-US" sz="2600" b="1" dirty="0" smtClean="0">
                <a:solidFill>
                  <a:schemeClr val="bg1"/>
                </a:solidFill>
              </a:rPr>
              <a:t> </a:t>
            </a:r>
            <a:endParaRPr lang="en-US" altLang="ko-KR" sz="2600" b="1" dirty="0">
              <a:latin typeface="+mn-ea"/>
            </a:endParaRPr>
          </a:p>
          <a:p>
            <a:endParaRPr lang="en-US" sz="1000" b="1" dirty="0" smtClean="0">
              <a:latin typeface="+mn-ea"/>
            </a:endParaRPr>
          </a:p>
          <a:p>
            <a:endParaRPr lang="en-US" sz="1000" b="1" dirty="0" smtClean="0">
              <a:latin typeface="+mn-ea"/>
            </a:endParaRPr>
          </a:p>
          <a:p>
            <a:endParaRPr lang="en-US" sz="1000" b="1" dirty="0">
              <a:latin typeface="+mn-ea"/>
            </a:endParaRPr>
          </a:p>
          <a:p>
            <a:endParaRPr lang="en-US" sz="1000" b="1" dirty="0" smtClean="0">
              <a:latin typeface="+mn-ea"/>
            </a:endParaRPr>
          </a:p>
        </p:txBody>
      </p:sp>
    </p:spTree>
    <p:extLst>
      <p:ext uri="{BB962C8B-B14F-4D97-AF65-F5344CB8AC3E}">
        <p14:creationId xmlns:p14="http://schemas.microsoft.com/office/powerpoint/2010/main" val="94288534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descr="Ancient Carthage - Wiki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392" name="Picture 8" descr="The Phoenician Connection. An introduction to the ancient Semitic… | by  Daniel Kenis | The Purple People | 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 y="140582"/>
            <a:ext cx="9363457" cy="3657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rchaeological site of Carthage (Tunisia) | African World Heritage Si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7012" y="2226733"/>
            <a:ext cx="4209010" cy="448056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43076" y="3886200"/>
            <a:ext cx="6894336" cy="2862322"/>
          </a:xfrm>
          <a:prstGeom prst="rect">
            <a:avLst/>
          </a:prstGeom>
          <a:solidFill>
            <a:srgbClr val="002060"/>
          </a:solidFill>
        </p:spPr>
        <p:txBody>
          <a:bodyPr wrap="square">
            <a:spAutoFit/>
          </a:bodyPr>
          <a:lstStyle/>
          <a:p>
            <a:r>
              <a:rPr lang="en-US" sz="4000" b="1" dirty="0" smtClean="0">
                <a:solidFill>
                  <a:srgbClr val="FFFF00"/>
                </a:solidFill>
              </a:rPr>
              <a:t>          Where is </a:t>
            </a:r>
            <a:r>
              <a:rPr lang="en-US" sz="4000" b="1" dirty="0" err="1" smtClean="0">
                <a:solidFill>
                  <a:srgbClr val="FFFF00"/>
                </a:solidFill>
              </a:rPr>
              <a:t>Tarshish</a:t>
            </a:r>
            <a:r>
              <a:rPr lang="en-US" sz="4000" b="1" dirty="0" smtClean="0">
                <a:solidFill>
                  <a:srgbClr val="FFFF00"/>
                </a:solidFill>
              </a:rPr>
              <a:t>?</a:t>
            </a:r>
          </a:p>
          <a:p>
            <a:pPr marL="742950" indent="-742950">
              <a:buAutoNum type="arabicParenR"/>
            </a:pPr>
            <a:r>
              <a:rPr lang="en-US" sz="2800" b="1" dirty="0" smtClean="0">
                <a:solidFill>
                  <a:srgbClr val="FFFF00"/>
                </a:solidFill>
              </a:rPr>
              <a:t>Carthage (Today’s Tunis)?</a:t>
            </a:r>
          </a:p>
          <a:p>
            <a:pPr marL="742950" indent="-742950">
              <a:buFontTx/>
              <a:buAutoNum type="arabicParenR"/>
            </a:pPr>
            <a:r>
              <a:rPr lang="en-US" sz="2800" b="1" dirty="0" smtClean="0">
                <a:solidFill>
                  <a:srgbClr val="FFFF00"/>
                </a:solidFill>
              </a:rPr>
              <a:t>Sardinia (in Today’s Italy)?</a:t>
            </a:r>
            <a:endParaRPr lang="en-US" sz="2800" b="1" dirty="0">
              <a:solidFill>
                <a:srgbClr val="FFFF00"/>
              </a:solidFill>
            </a:endParaRPr>
          </a:p>
          <a:p>
            <a:pPr marL="742950" indent="-742950">
              <a:buAutoNum type="arabicParenR"/>
            </a:pPr>
            <a:r>
              <a:rPr lang="en-US" sz="2800" b="1" dirty="0" smtClean="0">
                <a:solidFill>
                  <a:srgbClr val="FFFF00"/>
                </a:solidFill>
              </a:rPr>
              <a:t>In Spain?</a:t>
            </a:r>
          </a:p>
          <a:p>
            <a:pPr marL="742950" indent="-742950">
              <a:buAutoNum type="arabicParenR"/>
            </a:pPr>
            <a:r>
              <a:rPr lang="en-US" sz="2800" b="1" dirty="0" smtClean="0">
                <a:solidFill>
                  <a:srgbClr val="FFFF00"/>
                </a:solidFill>
              </a:rPr>
              <a:t>Tarsus (in Today’s Turkey)?</a:t>
            </a:r>
            <a:endParaRPr lang="en-US" sz="2800" dirty="0" smtClean="0"/>
          </a:p>
          <a:p>
            <a:pPr marL="742950" indent="-742950">
              <a:buAutoNum type="arabicParenR"/>
            </a:pPr>
            <a:r>
              <a:rPr lang="en-US" sz="2800" b="1" dirty="0" smtClean="0">
                <a:solidFill>
                  <a:srgbClr val="FFFF00"/>
                </a:solidFill>
              </a:rPr>
              <a:t>In Britain?</a:t>
            </a:r>
          </a:p>
        </p:txBody>
      </p:sp>
    </p:spTree>
    <p:extLst>
      <p:ext uri="{BB962C8B-B14F-4D97-AF65-F5344CB8AC3E}">
        <p14:creationId xmlns:p14="http://schemas.microsoft.com/office/powerpoint/2010/main" val="266142911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3260</TotalTime>
  <Words>1601</Words>
  <Application>Microsoft Office PowerPoint</Application>
  <PresentationFormat>Custom</PresentationFormat>
  <Paragraphs>165</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Microsoft</cp:lastModifiedBy>
  <cp:revision>331</cp:revision>
  <dcterms:created xsi:type="dcterms:W3CDTF">2020-03-18T13:47:21Z</dcterms:created>
  <dcterms:modified xsi:type="dcterms:W3CDTF">2020-11-06T20:29:02Z</dcterms:modified>
</cp:coreProperties>
</file>