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45" r:id="rId2"/>
    <p:sldId id="597" r:id="rId3"/>
    <p:sldId id="563" r:id="rId4"/>
    <p:sldId id="598" r:id="rId5"/>
    <p:sldId id="589" r:id="rId6"/>
    <p:sldId id="600" r:id="rId7"/>
    <p:sldId id="599" r:id="rId8"/>
    <p:sldId id="611" r:id="rId9"/>
    <p:sldId id="608" r:id="rId10"/>
    <p:sldId id="588" r:id="rId11"/>
    <p:sldId id="610" r:id="rId12"/>
    <p:sldId id="484" r:id="rId13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2576A-C8DA-4289-9320-1712AC58D8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3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.neurology.org/content/92/13/627#F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s://n.neurology.org/content/92/13/62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152400"/>
            <a:ext cx="8610600" cy="3877985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800" b="1" dirty="0" smtClean="0">
              <a:solidFill>
                <a:schemeClr val="bg1"/>
              </a:solidFill>
            </a:endParaRPr>
          </a:p>
          <a:p>
            <a:pPr algn="ctr"/>
            <a:endParaRPr lang="en-US" altLang="ko-KR" sz="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6800" b="1" dirty="0">
                <a:solidFill>
                  <a:srgbClr val="FFFF00"/>
                </a:solidFill>
              </a:rPr>
              <a:t>죄의 </a:t>
            </a:r>
            <a:r>
              <a:rPr lang="ko-KR" altLang="en-US" sz="6800" b="1" dirty="0" smtClean="0">
                <a:solidFill>
                  <a:srgbClr val="FFFF00"/>
                </a:solidFill>
              </a:rPr>
              <a:t>고통을</a:t>
            </a:r>
            <a:endParaRPr lang="en-US" altLang="ko-KR" sz="6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6800" b="1" dirty="0" smtClean="0">
                <a:solidFill>
                  <a:srgbClr val="FFFF00"/>
                </a:solidFill>
              </a:rPr>
              <a:t>느끼지 </a:t>
            </a:r>
            <a:r>
              <a:rPr lang="ko-KR" altLang="en-US" sz="6800" b="1" dirty="0">
                <a:solidFill>
                  <a:srgbClr val="FFFF00"/>
                </a:solidFill>
              </a:rPr>
              <a:t>못하는 위험</a:t>
            </a:r>
            <a:endParaRPr lang="en-US" sz="6800" b="1" dirty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40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레</a:t>
            </a:r>
            <a:r>
              <a:rPr lang="ko-KR" altLang="en-US" sz="40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위기 </a:t>
            </a:r>
            <a:r>
              <a:rPr lang="en-US" altLang="ko-KR" sz="40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13</a:t>
            </a:r>
            <a:r>
              <a:rPr lang="ko-KR" altLang="en-US" sz="40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장</a:t>
            </a:r>
            <a:r>
              <a:rPr lang="en-US" sz="40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sz="16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1600" b="1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3900" dirty="0" smtClean="0">
                <a:solidFill>
                  <a:srgbClr val="FFFF00"/>
                </a:solidFill>
              </a:rPr>
              <a:t>The </a:t>
            </a:r>
            <a:r>
              <a:rPr lang="en-US" sz="3900" dirty="0">
                <a:solidFill>
                  <a:srgbClr val="FFFF00"/>
                </a:solidFill>
              </a:rPr>
              <a:t>Danger of Not Feeling the Pain of Sin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3735" y="427686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</a:t>
            </a:r>
            <a:r>
              <a:rPr lang="en-US" altLang="en-US" sz="2000" dirty="0" smtClean="0"/>
              <a:t>.</a:t>
            </a:r>
            <a:r>
              <a:rPr lang="ko-KR" altLang="en-US" sz="1800" dirty="0" smtClean="0"/>
              <a:t>                                                              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6399212" y="6092742"/>
            <a:ext cx="1747979" cy="40011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ko-KR" altLang="en-US" sz="1800" b="1" dirty="0" smtClean="0">
                <a:solidFill>
                  <a:schemeClr val="bg1"/>
                </a:solidFill>
              </a:rPr>
              <a:t>김 경 래</a:t>
            </a:r>
            <a:r>
              <a:rPr lang="en-US" altLang="ko-KR" sz="1800" b="1" dirty="0">
                <a:solidFill>
                  <a:schemeClr val="bg1"/>
                </a:solidFill>
              </a:rPr>
              <a:t>, </a:t>
            </a:r>
            <a:r>
              <a:rPr lang="en-US" altLang="ko-KR" sz="18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000" dirty="0" smtClean="0">
                <a:solidFill>
                  <a:schemeClr val="bg1"/>
                </a:solidFill>
              </a:rPr>
              <a:t>Ph.D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ibly enlarged peripheral nerves in lepromatous leprosy | Neur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6" y="358421"/>
            <a:ext cx="4393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17800" y="2277866"/>
            <a:ext cx="6820211" cy="44012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Visibly enlarged peripheral nerves 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in </a:t>
            </a:r>
            <a:r>
              <a:rPr lang="en-US" sz="3200" b="1" dirty="0" err="1"/>
              <a:t>lepromatous</a:t>
            </a:r>
            <a:r>
              <a:rPr lang="en-US" sz="3200" b="1" dirty="0"/>
              <a:t> leprosy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52-year-old man from the Peruvian jungle presented with a 4-year history of progressive distal numbness and facial swelling. He had diffusely infiltrated skin on his face, torso, and extremities (</a:t>
            </a:r>
            <a:r>
              <a:rPr lang="en-US" sz="2400" dirty="0">
                <a:hlinkClick r:id="rId3"/>
              </a:rPr>
              <a:t>figure, A and B</a:t>
            </a:r>
            <a:r>
              <a:rPr lang="en-US" sz="2400" dirty="0"/>
              <a:t>), with patchy pinprick sensation loss. Multiple peripheral nerves were palpable, including ulnar and fibular nerves, in addition to visibly enlarged great auricular (</a:t>
            </a:r>
            <a:r>
              <a:rPr lang="en-US" sz="2400" dirty="0">
                <a:hlinkClick r:id="rId3"/>
              </a:rPr>
              <a:t>figure, C</a:t>
            </a:r>
            <a:r>
              <a:rPr lang="en-US" sz="2400" dirty="0"/>
              <a:t>) and superficial radial nerves (</a:t>
            </a:r>
            <a:r>
              <a:rPr lang="en-US" sz="2400" dirty="0">
                <a:hlinkClick r:id="rId3"/>
              </a:rPr>
              <a:t>figure, D</a:t>
            </a:r>
            <a:r>
              <a:rPr lang="en-US" sz="2400" dirty="0"/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867399"/>
            <a:ext cx="51855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https://n.neurology.org/content/92/13/627</a:t>
            </a:r>
            <a:endParaRPr lang="en-US" dirty="0"/>
          </a:p>
        </p:txBody>
      </p:sp>
      <p:pic>
        <p:nvPicPr>
          <p:cNvPr id="1028" name="Picture 4" descr="5 must-to-know facts about leprosy or Hansen's diseas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63782"/>
            <a:ext cx="315468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152400"/>
            <a:ext cx="11963400" cy="646330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      나병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/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문둥병과 죄의 비교</a:t>
            </a:r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</a:rPr>
              <a:t>진찰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제사장에게 보임</a:t>
            </a:r>
            <a:r>
              <a:rPr lang="en-US" altLang="ko-KR" sz="2400" dirty="0" smtClean="0">
                <a:solidFill>
                  <a:schemeClr val="bg1"/>
                </a:solidFill>
              </a:rPr>
              <a:t>) – </a:t>
            </a:r>
            <a:r>
              <a:rPr lang="ko-KR" altLang="en-US" sz="2400" dirty="0" smtClean="0">
                <a:solidFill>
                  <a:schemeClr val="bg1"/>
                </a:solidFill>
              </a:rPr>
              <a:t>두려움 없이 죄를 드러낼 마음이 있는가</a:t>
            </a:r>
            <a:r>
              <a:rPr lang="en-US" altLang="ko-KR" sz="2400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</a:rPr>
              <a:t>환자 자신이 부정함 선포 </a:t>
            </a:r>
            <a:r>
              <a:rPr lang="en-US" altLang="ko-KR" sz="2400" dirty="0" smtClean="0">
                <a:solidFill>
                  <a:schemeClr val="bg1"/>
                </a:solidFill>
              </a:rPr>
              <a:t>– </a:t>
            </a:r>
            <a:r>
              <a:rPr lang="ko-KR" altLang="en-US" sz="2400" dirty="0" smtClean="0">
                <a:solidFill>
                  <a:schemeClr val="bg1"/>
                </a:solidFill>
              </a:rPr>
              <a:t>필요한 경우 만인 앞에서 죄를 자백할 수 있나</a:t>
            </a:r>
            <a:r>
              <a:rPr lang="en-US" altLang="ko-KR" sz="2400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</a:rPr>
              <a:t>격리 생활</a:t>
            </a:r>
            <a:r>
              <a:rPr lang="en-US" altLang="ko-KR" sz="2400" dirty="0" smtClean="0">
                <a:solidFill>
                  <a:schemeClr val="bg1"/>
                </a:solidFill>
              </a:rPr>
              <a:t> (</a:t>
            </a:r>
            <a:r>
              <a:rPr lang="ko-KR" altLang="en-US" sz="2400" dirty="0" smtClean="0">
                <a:solidFill>
                  <a:schemeClr val="bg1"/>
                </a:solidFill>
              </a:rPr>
              <a:t>입원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요양 치료</a:t>
            </a:r>
            <a:r>
              <a:rPr lang="en-US" altLang="ko-KR" sz="2400" dirty="0" smtClean="0">
                <a:solidFill>
                  <a:schemeClr val="bg1"/>
                </a:solidFill>
              </a:rPr>
              <a:t>) – </a:t>
            </a:r>
            <a:r>
              <a:rPr lang="ko-KR" altLang="en-US" sz="2400" dirty="0" smtClean="0">
                <a:solidFill>
                  <a:schemeClr val="bg1"/>
                </a:solidFill>
              </a:rPr>
              <a:t>죄 용서를 받기 위하여 어떠한 댓가라도 감수할 수 있나</a:t>
            </a:r>
            <a:r>
              <a:rPr lang="en-US" altLang="ko-KR" sz="2400" dirty="0" smtClean="0">
                <a:solidFill>
                  <a:schemeClr val="bg1"/>
                </a:solidFill>
              </a:rPr>
              <a:t>?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&lt;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시편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32:1-6&gt;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시</a:t>
            </a:r>
            <a:r>
              <a:rPr lang="en-US" sz="2400" dirty="0">
                <a:solidFill>
                  <a:schemeClr val="bg1"/>
                </a:solidFill>
              </a:rPr>
              <a:t>32:1 </a:t>
            </a:r>
            <a:r>
              <a:rPr lang="ko-KR" altLang="en-US" sz="2400" dirty="0" smtClean="0">
                <a:solidFill>
                  <a:schemeClr val="bg1"/>
                </a:solidFill>
              </a:rPr>
              <a:t>다윗의 마스길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</a:rPr>
              <a:t>허물의 </a:t>
            </a:r>
            <a:r>
              <a:rPr lang="ko-KR" altLang="en-US" sz="2400" dirty="0">
                <a:solidFill>
                  <a:schemeClr val="bg1"/>
                </a:solidFill>
              </a:rPr>
              <a:t>사함을 받고 자신의 죄가 가려진 자는 복이 있도다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시</a:t>
            </a:r>
            <a:r>
              <a:rPr lang="en-US" sz="2400" dirty="0">
                <a:solidFill>
                  <a:schemeClr val="bg1"/>
                </a:solidFill>
              </a:rPr>
              <a:t>32:2 </a:t>
            </a:r>
            <a:r>
              <a:rPr lang="ko-KR" altLang="en-US" sz="2400" dirty="0">
                <a:solidFill>
                  <a:schemeClr val="bg1"/>
                </a:solidFill>
              </a:rPr>
              <a:t>마음에 간사함이 없고 여호와께 정죄를 당하지 아니하는 자는 복이 있도다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rgbClr val="FFFF00"/>
                </a:solidFill>
              </a:rPr>
              <a:t>시</a:t>
            </a:r>
            <a:r>
              <a:rPr lang="en-US" sz="2400" dirty="0">
                <a:solidFill>
                  <a:srgbClr val="FFFF00"/>
                </a:solidFill>
              </a:rPr>
              <a:t>32:3 </a:t>
            </a:r>
            <a:r>
              <a:rPr lang="ko-KR" altLang="en-US" sz="2400" dirty="0">
                <a:solidFill>
                  <a:srgbClr val="FFFF00"/>
                </a:solidFill>
              </a:rPr>
              <a:t>내가 입을 열지 아니할 때에 종일 신음하므로 내 뼈가 쇠하였도다 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ko-KR" altLang="en-US" sz="2400" dirty="0">
                <a:solidFill>
                  <a:srgbClr val="FFFF00"/>
                </a:solidFill>
              </a:rPr>
              <a:t>시</a:t>
            </a:r>
            <a:r>
              <a:rPr lang="en-US" sz="2400" dirty="0">
                <a:solidFill>
                  <a:srgbClr val="FFFF00"/>
                </a:solidFill>
              </a:rPr>
              <a:t>32:4 </a:t>
            </a:r>
            <a:r>
              <a:rPr lang="ko-KR" altLang="en-US" sz="2400" dirty="0">
                <a:solidFill>
                  <a:srgbClr val="FFFF00"/>
                </a:solidFill>
              </a:rPr>
              <a:t>주의 손이 주야로 나를 누르시오니 내 진액이 빠져서 여름 가뭄에 마름 같이 되었나이다</a:t>
            </a:r>
            <a:r>
              <a:rPr lang="en-US" sz="2400" dirty="0">
                <a:solidFill>
                  <a:srgbClr val="FFFF00"/>
                </a:solidFill>
              </a:rPr>
              <a:t> (</a:t>
            </a:r>
            <a:r>
              <a:rPr lang="ko-KR" altLang="en-US" sz="2400" dirty="0">
                <a:solidFill>
                  <a:srgbClr val="FFFF00"/>
                </a:solidFill>
              </a:rPr>
              <a:t>셀라</a:t>
            </a:r>
            <a:r>
              <a:rPr lang="en-US" sz="2400" dirty="0">
                <a:solidFill>
                  <a:srgbClr val="FFFF00"/>
                </a:solidFill>
              </a:rPr>
              <a:t>) </a:t>
            </a:r>
          </a:p>
          <a:p>
            <a:r>
              <a:rPr lang="ko-KR" altLang="en-US" sz="2400" dirty="0">
                <a:solidFill>
                  <a:schemeClr val="bg1"/>
                </a:solidFill>
              </a:rPr>
              <a:t>시</a:t>
            </a:r>
            <a:r>
              <a:rPr lang="en-US" sz="2400" dirty="0">
                <a:solidFill>
                  <a:schemeClr val="bg1"/>
                </a:solidFill>
              </a:rPr>
              <a:t>32:5 </a:t>
            </a:r>
            <a:r>
              <a:rPr lang="ko-KR" altLang="en-US" sz="2400" dirty="0">
                <a:solidFill>
                  <a:schemeClr val="bg1"/>
                </a:solidFill>
              </a:rPr>
              <a:t>내가 이르기를 내 허물을 여호와께 자복하리라 하고 주께 내 죄를 아뢰고 내 죄악을 숨기지 아니하였더니 곧 주께서 내 죄악을 사하셨나이다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ko-KR" altLang="en-US" sz="2400" dirty="0">
                <a:solidFill>
                  <a:schemeClr val="bg1"/>
                </a:solidFill>
              </a:rPr>
              <a:t>셀라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</a:p>
          <a:p>
            <a:r>
              <a:rPr lang="ko-KR" altLang="en-US" sz="2400" dirty="0">
                <a:solidFill>
                  <a:schemeClr val="bg1"/>
                </a:solidFill>
              </a:rPr>
              <a:t>시</a:t>
            </a:r>
            <a:r>
              <a:rPr lang="en-US" sz="2400" dirty="0">
                <a:solidFill>
                  <a:schemeClr val="bg1"/>
                </a:solidFill>
              </a:rPr>
              <a:t>32:6 </a:t>
            </a:r>
            <a:r>
              <a:rPr lang="ko-KR" altLang="en-US" sz="2400" dirty="0">
                <a:solidFill>
                  <a:schemeClr val="bg1"/>
                </a:solidFill>
              </a:rPr>
              <a:t>이로 말미암아 모든 경건한 자는 주를 만날 기회를 얻어서 주께 기도할지라 진실로 홍수가 범람할지라도 그에게 미치지 못하리이다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/>
          <p:nvPr/>
        </p:nvSpPr>
        <p:spPr>
          <a:xfrm>
            <a:off x="0" y="0"/>
            <a:ext cx="2161133" cy="4308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히브리어 찬양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457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49" y="1676400"/>
            <a:ext cx="8051068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24" y="2362200"/>
            <a:ext cx="9007917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799" y="3046361"/>
            <a:ext cx="8218975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648" y="3733800"/>
            <a:ext cx="7960670" cy="548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0566" y="4341707"/>
            <a:ext cx="9512014" cy="20621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Le-ma-an </a:t>
            </a:r>
            <a:r>
              <a:rPr lang="en-US" sz="3200" dirty="0" err="1" smtClean="0">
                <a:solidFill>
                  <a:schemeClr val="bg1"/>
                </a:solidFill>
              </a:rPr>
              <a:t>Tsi</a:t>
            </a:r>
            <a:r>
              <a:rPr lang="en-US" sz="3200" dirty="0" smtClean="0">
                <a:solidFill>
                  <a:schemeClr val="bg1"/>
                </a:solidFill>
              </a:rPr>
              <a:t>-yon lo e-</a:t>
            </a:r>
            <a:r>
              <a:rPr lang="en-US" sz="3200" dirty="0" err="1" smtClean="0">
                <a:solidFill>
                  <a:schemeClr val="bg1"/>
                </a:solidFill>
              </a:rPr>
              <a:t>khe</a:t>
            </a:r>
            <a:r>
              <a:rPr lang="en-US" sz="3200" dirty="0" smtClean="0">
                <a:solidFill>
                  <a:schemeClr val="bg1"/>
                </a:solidFill>
              </a:rPr>
              <a:t>-she lo </a:t>
            </a:r>
            <a:r>
              <a:rPr lang="en-US" sz="3200" dirty="0" err="1" smtClean="0">
                <a:solidFill>
                  <a:schemeClr val="bg1"/>
                </a:solidFill>
              </a:rPr>
              <a:t>lo</a:t>
            </a:r>
            <a:r>
              <a:rPr lang="en-US" sz="3200" dirty="0" smtClean="0">
                <a:solidFill>
                  <a:schemeClr val="bg1"/>
                </a:solidFill>
              </a:rPr>
              <a:t> e-</a:t>
            </a:r>
            <a:r>
              <a:rPr lang="en-US" sz="3200" dirty="0" err="1" smtClean="0">
                <a:solidFill>
                  <a:schemeClr val="bg1"/>
                </a:solidFill>
              </a:rPr>
              <a:t>khe</a:t>
            </a:r>
            <a:r>
              <a:rPr lang="en-US" sz="3200" dirty="0" smtClean="0">
                <a:solidFill>
                  <a:schemeClr val="bg1"/>
                </a:solidFill>
              </a:rPr>
              <a:t>-she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Ul</a:t>
            </a:r>
            <a:r>
              <a:rPr lang="en-US" sz="3200" dirty="0" smtClean="0">
                <a:solidFill>
                  <a:schemeClr val="bg1"/>
                </a:solidFill>
              </a:rPr>
              <a:t>-ma-an Ye-</a:t>
            </a:r>
            <a:r>
              <a:rPr lang="en-US" sz="3200" dirty="0" err="1" smtClean="0">
                <a:solidFill>
                  <a:schemeClr val="bg1"/>
                </a:solidFill>
              </a:rPr>
              <a:t>ru</a:t>
            </a:r>
            <a:r>
              <a:rPr lang="en-US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</a:rPr>
              <a:t>sha</a:t>
            </a:r>
            <a:r>
              <a:rPr lang="en-US" sz="3200" dirty="0" smtClean="0">
                <a:solidFill>
                  <a:schemeClr val="bg1"/>
                </a:solidFill>
              </a:rPr>
              <a:t>-la-</a:t>
            </a:r>
            <a:r>
              <a:rPr lang="en-US" sz="3200" dirty="0" err="1" smtClean="0">
                <a:solidFill>
                  <a:schemeClr val="bg1"/>
                </a:solidFill>
              </a:rPr>
              <a:t>yim</a:t>
            </a:r>
            <a:r>
              <a:rPr lang="en-US" sz="3200" dirty="0" smtClean="0">
                <a:solidFill>
                  <a:schemeClr val="bg1"/>
                </a:solidFill>
              </a:rPr>
              <a:t> lo </a:t>
            </a:r>
            <a:r>
              <a:rPr lang="en-US" sz="3200" dirty="0" err="1" smtClean="0">
                <a:solidFill>
                  <a:schemeClr val="bg1"/>
                </a:solidFill>
              </a:rPr>
              <a:t>esh-kot</a:t>
            </a:r>
            <a:r>
              <a:rPr lang="en-US" sz="3200" dirty="0" smtClean="0">
                <a:solidFill>
                  <a:schemeClr val="bg1"/>
                </a:solidFill>
              </a:rPr>
              <a:t> lo </a:t>
            </a:r>
            <a:r>
              <a:rPr lang="en-US" sz="3200" dirty="0" err="1">
                <a:solidFill>
                  <a:schemeClr val="bg1"/>
                </a:solidFill>
              </a:rPr>
              <a:t>lo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e-</a:t>
            </a:r>
            <a:r>
              <a:rPr lang="en-US" sz="3200" dirty="0" err="1" smtClean="0">
                <a:solidFill>
                  <a:schemeClr val="bg1"/>
                </a:solidFill>
              </a:rPr>
              <a:t>khe</a:t>
            </a:r>
            <a:r>
              <a:rPr lang="en-US" sz="3200" dirty="0" smtClean="0">
                <a:solidFill>
                  <a:schemeClr val="bg1"/>
                </a:solidFill>
              </a:rPr>
              <a:t>-she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Ad-ye-</a:t>
            </a:r>
            <a:r>
              <a:rPr lang="en-US" sz="3200" dirty="0" err="1" smtClean="0">
                <a:solidFill>
                  <a:schemeClr val="bg1"/>
                </a:solidFill>
              </a:rPr>
              <a:t>tse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kha</a:t>
            </a:r>
            <a:r>
              <a:rPr lang="en-US" sz="3200" dirty="0" smtClean="0">
                <a:solidFill>
                  <a:schemeClr val="bg1"/>
                </a:solidFill>
              </a:rPr>
              <a:t>-no-</a:t>
            </a:r>
            <a:r>
              <a:rPr lang="en-US" sz="3200" dirty="0" err="1" smtClean="0">
                <a:solidFill>
                  <a:schemeClr val="bg1"/>
                </a:solidFill>
              </a:rPr>
              <a:t>gah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tsid-kah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lo </a:t>
            </a:r>
            <a:r>
              <a:rPr lang="en-US" sz="3200" dirty="0" err="1">
                <a:solidFill>
                  <a:schemeClr val="bg1"/>
                </a:solidFill>
              </a:rPr>
              <a:t>lo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e-</a:t>
            </a:r>
            <a:r>
              <a:rPr lang="en-US" sz="3200" dirty="0" err="1" smtClean="0">
                <a:solidFill>
                  <a:schemeClr val="bg1"/>
                </a:solidFill>
              </a:rPr>
              <a:t>khe</a:t>
            </a:r>
            <a:r>
              <a:rPr lang="en-US" sz="3200" dirty="0" smtClean="0">
                <a:solidFill>
                  <a:schemeClr val="bg1"/>
                </a:solidFill>
              </a:rPr>
              <a:t>-she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Vi-</a:t>
            </a:r>
            <a:r>
              <a:rPr lang="en-US" sz="3200" dirty="0" err="1" smtClean="0">
                <a:solidFill>
                  <a:schemeClr val="bg1"/>
                </a:solidFill>
              </a:rPr>
              <a:t>shu</a:t>
            </a:r>
            <a:r>
              <a:rPr lang="en-US" sz="3200" dirty="0" smtClean="0">
                <a:solidFill>
                  <a:schemeClr val="bg1"/>
                </a:solidFill>
              </a:rPr>
              <a:t>-a-</a:t>
            </a:r>
            <a:r>
              <a:rPr lang="en-US" sz="3200" dirty="0" err="1" smtClean="0">
                <a:solidFill>
                  <a:schemeClr val="bg1"/>
                </a:solidFill>
              </a:rPr>
              <a:t>tah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ke</a:t>
            </a:r>
            <a:r>
              <a:rPr lang="en-US" sz="3200" dirty="0" smtClean="0">
                <a:solidFill>
                  <a:schemeClr val="bg1"/>
                </a:solidFill>
              </a:rPr>
              <a:t>-la-</a:t>
            </a:r>
            <a:r>
              <a:rPr lang="en-US" sz="3200" dirty="0" err="1" smtClean="0">
                <a:solidFill>
                  <a:schemeClr val="bg1"/>
                </a:solidFill>
              </a:rPr>
              <a:t>pid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yiv-ar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lo </a:t>
            </a:r>
            <a:r>
              <a:rPr lang="en-US" sz="3200" dirty="0" err="1">
                <a:solidFill>
                  <a:schemeClr val="bg1"/>
                </a:solidFill>
              </a:rPr>
              <a:t>lo</a:t>
            </a:r>
            <a:r>
              <a:rPr lang="en-US" sz="3200" dirty="0">
                <a:solidFill>
                  <a:schemeClr val="bg1"/>
                </a:solidFill>
              </a:rPr>
              <a:t> e-</a:t>
            </a:r>
            <a:r>
              <a:rPr lang="en-US" sz="3200" dirty="0" err="1">
                <a:solidFill>
                  <a:schemeClr val="bg1"/>
                </a:solidFill>
              </a:rPr>
              <a:t>khe</a:t>
            </a:r>
            <a:r>
              <a:rPr lang="en-US" sz="3200" dirty="0">
                <a:solidFill>
                  <a:schemeClr val="bg1"/>
                </a:solidFill>
              </a:rPr>
              <a:t>-she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50814" y="381000"/>
            <a:ext cx="9869128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2400" b="1" dirty="0">
                <a:solidFill>
                  <a:srgbClr val="FFFF00"/>
                </a:solidFill>
              </a:rPr>
              <a:t>이사야</a:t>
            </a:r>
            <a:r>
              <a:rPr lang="en-US" sz="2400" b="1" dirty="0">
                <a:solidFill>
                  <a:srgbClr val="FFFF00"/>
                </a:solidFill>
              </a:rPr>
              <a:t> 62:1. </a:t>
            </a:r>
            <a:r>
              <a:rPr lang="en-US" sz="2400" b="1" dirty="0" smtClean="0">
                <a:solidFill>
                  <a:srgbClr val="FFFF00"/>
                </a:solidFill>
              </a:rPr>
              <a:t>  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나는 </a:t>
            </a:r>
            <a:r>
              <a:rPr lang="ko-KR" altLang="en-US" sz="2400" b="1" dirty="0">
                <a:solidFill>
                  <a:schemeClr val="bg1"/>
                </a:solidFill>
              </a:rPr>
              <a:t>시온의 공의가 빛 같이</a:t>
            </a:r>
            <a:r>
              <a:rPr lang="en-US" altLang="ko-KR" sz="2400" b="1" dirty="0">
                <a:solidFill>
                  <a:schemeClr val="bg1"/>
                </a:solidFill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</a:rPr>
              <a:t>예루살렘의 구원이 횃불 같이 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                         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나타나도록 </a:t>
            </a:r>
            <a:r>
              <a:rPr lang="ko-KR" altLang="en-US" sz="2400" b="1" dirty="0">
                <a:solidFill>
                  <a:schemeClr val="bg1"/>
                </a:solidFill>
              </a:rPr>
              <a:t>시온을 위하여 잠잠하지 아니하며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예루살렘을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                        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400" b="1" dirty="0">
                <a:solidFill>
                  <a:schemeClr val="bg1"/>
                </a:solidFill>
              </a:rPr>
              <a:t>위하여 쉬지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아니할 </a:t>
            </a:r>
            <a:r>
              <a:rPr lang="ko-KR" altLang="en-US" sz="2400" b="1" dirty="0">
                <a:solidFill>
                  <a:schemeClr val="bg1"/>
                </a:solidFill>
              </a:rPr>
              <a:t>것인즉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2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152400"/>
            <a:ext cx="11963400" cy="66479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000" b="1" dirty="0">
                <a:solidFill>
                  <a:srgbClr val="FFFF00"/>
                </a:solidFill>
              </a:rPr>
              <a:t>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    성경에서 죄를 말할 때 비유적으로 </a:t>
            </a:r>
            <a:r>
              <a:rPr lang="ko-KR" altLang="en-US" sz="3000" b="1" dirty="0">
                <a:solidFill>
                  <a:srgbClr val="FFFF00"/>
                </a:solidFill>
              </a:rPr>
              <a:t>사용되는 세 가지 것</a:t>
            </a:r>
            <a:endParaRPr lang="en-US" altLang="ko-KR" sz="3000" b="1" dirty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pPr marL="514350" indent="-514350">
              <a:buAutoNum type="arabicPeriod"/>
            </a:pPr>
            <a:r>
              <a:rPr lang="ko-KR" altLang="en-US" sz="3000" b="1" dirty="0" smtClean="0">
                <a:solidFill>
                  <a:srgbClr val="FFFF00"/>
                </a:solidFill>
              </a:rPr>
              <a:t>빚 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(Debt)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–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빚 진자 비유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마태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18:21-35)</a:t>
            </a:r>
          </a:p>
          <a:p>
            <a:pPr marL="514350" indent="-514350">
              <a:buFontTx/>
              <a:buAutoNum type="arabicPeriod"/>
            </a:pPr>
            <a:r>
              <a:rPr lang="ko-KR" altLang="en-US" sz="3000" b="1" dirty="0" smtClean="0">
                <a:solidFill>
                  <a:srgbClr val="FFFF00"/>
                </a:solidFill>
              </a:rPr>
              <a:t>여자의 생리 현상 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월경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)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–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히브리어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‘</a:t>
            </a:r>
            <a:r>
              <a:rPr lang="en-US" sz="3000" b="1" i="1" dirty="0" err="1">
                <a:solidFill>
                  <a:srgbClr val="FFFF00"/>
                </a:solidFill>
              </a:rPr>
              <a:t>nidah</a:t>
            </a:r>
            <a:r>
              <a:rPr lang="en-US" sz="3000" dirty="0">
                <a:solidFill>
                  <a:srgbClr val="FFFF00"/>
                </a:solidFill>
              </a:rPr>
              <a:t>’ (</a:t>
            </a:r>
            <a:r>
              <a:rPr lang="he-IL" sz="3000" dirty="0">
                <a:solidFill>
                  <a:srgbClr val="FFFF00"/>
                </a:solidFill>
              </a:rPr>
              <a:t>נִדָּה</a:t>
            </a:r>
            <a:r>
              <a:rPr lang="en-US" sz="3000" dirty="0">
                <a:solidFill>
                  <a:srgbClr val="FFFF00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부정</a:t>
            </a:r>
            <a:r>
              <a:rPr lang="en-US" altLang="ko-KR" sz="2400" dirty="0">
                <a:solidFill>
                  <a:schemeClr val="bg1"/>
                </a:solidFill>
              </a:rPr>
              <a:t>/</a:t>
            </a:r>
            <a:r>
              <a:rPr lang="ko-KR" altLang="en-US" sz="2400" dirty="0">
                <a:solidFill>
                  <a:schemeClr val="bg1"/>
                </a:solidFill>
              </a:rPr>
              <a:t>불결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ko-KR" altLang="en-US" sz="3000" b="1" dirty="0" smtClean="0">
                <a:solidFill>
                  <a:srgbClr val="FFFF00"/>
                </a:solidFill>
              </a:rPr>
              <a:t>나병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/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문둥병 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(Leprosy)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- 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피부 질환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곰팡이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부정</a:t>
            </a:r>
            <a:r>
              <a:rPr lang="en-US" altLang="ko-KR" sz="2400" dirty="0">
                <a:solidFill>
                  <a:schemeClr val="bg1"/>
                </a:solidFill>
              </a:rPr>
              <a:t>/</a:t>
            </a:r>
            <a:r>
              <a:rPr lang="ko-KR" altLang="en-US" sz="2400" dirty="0">
                <a:solidFill>
                  <a:schemeClr val="bg1"/>
                </a:solidFill>
              </a:rPr>
              <a:t>불결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2400" b="1" dirty="0" smtClean="0">
                <a:solidFill>
                  <a:srgbClr val="FFFF00"/>
                </a:solidFill>
              </a:rPr>
              <a:t>    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마태복음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6:12.</a:t>
            </a:r>
            <a:r>
              <a:rPr lang="en-US" altLang="ko-KR" sz="2400" dirty="0" smtClean="0">
                <a:solidFill>
                  <a:srgbClr val="FFFF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우리가 우리에게 </a:t>
            </a:r>
            <a:r>
              <a:rPr lang="ko-KR" altLang="en-US" sz="2400" b="1" dirty="0">
                <a:solidFill>
                  <a:srgbClr val="FFFF00"/>
                </a:solidFill>
              </a:rPr>
              <a:t>죄 지은 자를 </a:t>
            </a:r>
            <a:r>
              <a:rPr lang="en-US" altLang="ko-KR" sz="2400" b="1" dirty="0">
                <a:solidFill>
                  <a:srgbClr val="FFFF00"/>
                </a:solidFill>
              </a:rPr>
              <a:t>(</a:t>
            </a:r>
            <a:r>
              <a:rPr lang="el-GR" sz="2400" dirty="0">
                <a:solidFill>
                  <a:srgbClr val="FFFF00"/>
                </a:solidFill>
              </a:rPr>
              <a:t>τοῖς </a:t>
            </a:r>
            <a:r>
              <a:rPr lang="el-GR" sz="2400" dirty="0" smtClean="0">
                <a:solidFill>
                  <a:srgbClr val="FFFF00"/>
                </a:solidFill>
              </a:rPr>
              <a:t>ὀφειλέταις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) </a:t>
            </a:r>
            <a:r>
              <a:rPr lang="ko-KR" altLang="en-US" sz="2400" dirty="0" smtClean="0">
                <a:solidFill>
                  <a:schemeClr val="bg1"/>
                </a:solidFill>
              </a:rPr>
              <a:t>사하여 </a:t>
            </a:r>
            <a:r>
              <a:rPr lang="ko-KR" altLang="en-US" sz="2400" dirty="0">
                <a:solidFill>
                  <a:schemeClr val="bg1"/>
                </a:solidFill>
              </a:rPr>
              <a:t>준것 같이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                                  </a:t>
            </a:r>
            <a:r>
              <a:rPr lang="ko-KR" altLang="en-US" sz="2400" dirty="0" smtClean="0">
                <a:solidFill>
                  <a:schemeClr val="bg1"/>
                </a:solidFill>
              </a:rPr>
              <a:t>우리 </a:t>
            </a:r>
            <a:r>
              <a:rPr lang="ko-KR" altLang="en-US" sz="2400" b="1" dirty="0">
                <a:solidFill>
                  <a:srgbClr val="FFFF00"/>
                </a:solidFill>
              </a:rPr>
              <a:t>죄</a:t>
            </a:r>
            <a:r>
              <a:rPr lang="en-US" altLang="ko-KR" sz="2400" b="1" dirty="0">
                <a:solidFill>
                  <a:srgbClr val="FFFF00"/>
                </a:solidFill>
              </a:rPr>
              <a:t>(</a:t>
            </a:r>
            <a:r>
              <a:rPr lang="el-GR" sz="2400" dirty="0">
                <a:solidFill>
                  <a:srgbClr val="FFFF00"/>
                </a:solidFill>
              </a:rPr>
              <a:t>τὰ </a:t>
            </a:r>
            <a:r>
              <a:rPr lang="el-GR" sz="2400" dirty="0" smtClean="0">
                <a:solidFill>
                  <a:srgbClr val="FFFF00"/>
                </a:solidFill>
              </a:rPr>
              <a:t>ὀφειλήματα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)</a:t>
            </a:r>
            <a:r>
              <a:rPr lang="ko-KR" altLang="en-US" sz="2400" dirty="0">
                <a:solidFill>
                  <a:schemeClr val="bg1"/>
                </a:solidFill>
              </a:rPr>
              <a:t>를 사하여 주옵시고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2700" baseline="30000" dirty="0" smtClean="0">
                <a:solidFill>
                  <a:srgbClr val="FFFF00"/>
                </a:solidFill>
              </a:rPr>
              <a:t>NKJ </a:t>
            </a:r>
            <a:r>
              <a:rPr lang="en-US" altLang="ko-KR" sz="2700" dirty="0" smtClean="0">
                <a:solidFill>
                  <a:schemeClr val="bg1"/>
                </a:solidFill>
              </a:rPr>
              <a:t>And </a:t>
            </a:r>
            <a:r>
              <a:rPr lang="en-US" altLang="ko-KR" sz="2700" dirty="0">
                <a:solidFill>
                  <a:schemeClr val="bg1"/>
                </a:solidFill>
              </a:rPr>
              <a:t>forgive us our </a:t>
            </a:r>
            <a:r>
              <a:rPr lang="en-US" altLang="ko-KR" sz="2700" b="1" dirty="0">
                <a:solidFill>
                  <a:srgbClr val="FFFF00"/>
                </a:solidFill>
              </a:rPr>
              <a:t>debts</a:t>
            </a:r>
            <a:r>
              <a:rPr lang="en-US" altLang="ko-KR" sz="2700" dirty="0">
                <a:solidFill>
                  <a:schemeClr val="bg1"/>
                </a:solidFill>
              </a:rPr>
              <a:t>, As we forgive our </a:t>
            </a:r>
            <a:r>
              <a:rPr lang="en-US" altLang="ko-KR" sz="2700" b="1" dirty="0">
                <a:solidFill>
                  <a:srgbClr val="FFFF00"/>
                </a:solidFill>
              </a:rPr>
              <a:t>debtors</a:t>
            </a:r>
            <a:r>
              <a:rPr lang="en-US" altLang="ko-KR" sz="27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2700" baseline="30000" dirty="0" smtClean="0">
                <a:solidFill>
                  <a:srgbClr val="FFFF00"/>
                </a:solidFill>
              </a:rPr>
              <a:t>ESV = NIV</a:t>
            </a:r>
            <a:r>
              <a:rPr lang="en-US" altLang="ko-KR" sz="2700" baseline="30000" dirty="0" smtClean="0">
                <a:solidFill>
                  <a:schemeClr val="bg1"/>
                </a:solidFill>
              </a:rPr>
              <a:t> </a:t>
            </a:r>
            <a:r>
              <a:rPr lang="en-US" altLang="ko-KR" sz="2700" dirty="0" smtClean="0">
                <a:solidFill>
                  <a:schemeClr val="bg1"/>
                </a:solidFill>
              </a:rPr>
              <a:t>and </a:t>
            </a:r>
            <a:r>
              <a:rPr lang="en-US" altLang="ko-KR" sz="2700" dirty="0">
                <a:solidFill>
                  <a:schemeClr val="bg1"/>
                </a:solidFill>
              </a:rPr>
              <a:t>forgive us our </a:t>
            </a:r>
            <a:r>
              <a:rPr lang="en-US" altLang="ko-KR" sz="2700" b="1" dirty="0">
                <a:solidFill>
                  <a:srgbClr val="FFFF00"/>
                </a:solidFill>
              </a:rPr>
              <a:t>debts</a:t>
            </a:r>
            <a:r>
              <a:rPr lang="en-US" altLang="ko-KR" sz="2700" dirty="0">
                <a:solidFill>
                  <a:schemeClr val="bg1"/>
                </a:solidFill>
              </a:rPr>
              <a:t>, as we also have forgiven our </a:t>
            </a:r>
            <a:r>
              <a:rPr lang="en-US" altLang="ko-KR" sz="2700" b="1" dirty="0">
                <a:solidFill>
                  <a:srgbClr val="FFFF00"/>
                </a:solidFill>
              </a:rPr>
              <a:t>debtors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r>
              <a:rPr lang="ko-KR" altLang="en-US" sz="2400" b="1" dirty="0">
                <a:solidFill>
                  <a:srgbClr val="FFFF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   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400" b="1" dirty="0">
                <a:solidFill>
                  <a:srgbClr val="FFFF00"/>
                </a:solidFill>
              </a:rPr>
              <a:t>마태복음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18:21-35. </a:t>
            </a:r>
            <a:r>
              <a:rPr lang="en-US" sz="2400" dirty="0" smtClean="0">
                <a:solidFill>
                  <a:schemeClr val="bg1"/>
                </a:solidFill>
              </a:rPr>
              <a:t>21 </a:t>
            </a:r>
            <a:r>
              <a:rPr lang="ko-KR" altLang="en-US" sz="2400" dirty="0">
                <a:solidFill>
                  <a:schemeClr val="bg1"/>
                </a:solidFill>
              </a:rPr>
              <a:t>그 때에 베드로가 나아와 이르되 주여 형제가 내게 </a:t>
            </a:r>
            <a:r>
              <a:rPr lang="ko-KR" altLang="en-US" sz="2400" b="1" dirty="0">
                <a:solidFill>
                  <a:srgbClr val="FFFF00"/>
                </a:solidFill>
              </a:rPr>
              <a:t>죄를 범하면 </a:t>
            </a:r>
            <a:r>
              <a:rPr lang="ko-KR" altLang="en-US" sz="2400" dirty="0">
                <a:solidFill>
                  <a:schemeClr val="bg1"/>
                </a:solidFill>
              </a:rPr>
              <a:t>몇 번이나 </a:t>
            </a:r>
            <a:r>
              <a:rPr lang="ko-KR" altLang="en-US" sz="2400" b="1" dirty="0">
                <a:solidFill>
                  <a:srgbClr val="FFFF00"/>
                </a:solidFill>
              </a:rPr>
              <a:t>용서</a:t>
            </a:r>
            <a:r>
              <a:rPr lang="ko-KR" altLang="en-US" sz="2400" dirty="0">
                <a:solidFill>
                  <a:schemeClr val="bg1"/>
                </a:solidFill>
              </a:rPr>
              <a:t>하여 주리이까 일곱 번까지 </a:t>
            </a:r>
            <a:r>
              <a:rPr lang="ko-KR" altLang="en-US" sz="2400" dirty="0" smtClean="0">
                <a:solidFill>
                  <a:schemeClr val="bg1"/>
                </a:solidFill>
              </a:rPr>
              <a:t>하오리이까</a:t>
            </a:r>
            <a:r>
              <a:rPr lang="en-US" altLang="ko-KR" sz="2400" dirty="0" smtClean="0">
                <a:solidFill>
                  <a:schemeClr val="bg1"/>
                </a:solidFill>
              </a:rPr>
              <a:t>. …….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23 </a:t>
            </a:r>
            <a:r>
              <a:rPr lang="ko-KR" altLang="en-US" sz="2400" dirty="0">
                <a:solidFill>
                  <a:schemeClr val="bg1"/>
                </a:solidFill>
              </a:rPr>
              <a:t>그러므로 천국은 그 종들과 결산하려 하던 어떤 임금과 </a:t>
            </a:r>
            <a:r>
              <a:rPr lang="ko-KR" altLang="en-US" sz="2400" dirty="0" smtClean="0">
                <a:solidFill>
                  <a:schemeClr val="bg1"/>
                </a:solidFill>
              </a:rPr>
              <a:t>같으니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24 </a:t>
            </a:r>
            <a:r>
              <a:rPr lang="ko-KR" altLang="en-US" sz="2400" dirty="0">
                <a:solidFill>
                  <a:schemeClr val="bg1"/>
                </a:solidFill>
              </a:rPr>
              <a:t>결산할 때에 만 달란트 </a:t>
            </a:r>
            <a:r>
              <a:rPr lang="ko-KR" altLang="en-US" sz="2400" b="1" dirty="0">
                <a:solidFill>
                  <a:srgbClr val="FFFF00"/>
                </a:solidFill>
              </a:rPr>
              <a:t>빚진 자</a:t>
            </a:r>
            <a:r>
              <a:rPr lang="ko-KR" altLang="en-US" sz="2400" dirty="0">
                <a:solidFill>
                  <a:schemeClr val="bg1"/>
                </a:solidFill>
              </a:rPr>
              <a:t> 하나를 데려오매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…….. </a:t>
            </a:r>
            <a:r>
              <a:rPr lang="en-US" sz="2400" dirty="0" smtClean="0">
                <a:solidFill>
                  <a:schemeClr val="bg1"/>
                </a:solidFill>
              </a:rPr>
              <a:t>27 </a:t>
            </a:r>
            <a:r>
              <a:rPr lang="ko-KR" altLang="en-US" sz="2400" dirty="0">
                <a:solidFill>
                  <a:schemeClr val="bg1"/>
                </a:solidFill>
              </a:rPr>
              <a:t>그 종의 주인이 불쌍히 여겨 놓아 보내며 </a:t>
            </a:r>
            <a:r>
              <a:rPr lang="ko-KR" altLang="en-US" sz="2400" b="1" dirty="0">
                <a:solidFill>
                  <a:srgbClr val="FFFF00"/>
                </a:solidFill>
              </a:rPr>
              <a:t>그 빚을 탕감하여 </a:t>
            </a:r>
            <a:r>
              <a:rPr lang="ko-KR" altLang="en-US" sz="2400" dirty="0" smtClean="0">
                <a:solidFill>
                  <a:schemeClr val="bg1"/>
                </a:solidFill>
              </a:rPr>
              <a:t>주었더니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….. 32 </a:t>
            </a:r>
            <a:r>
              <a:rPr lang="ko-KR" altLang="en-US" sz="2400" dirty="0">
                <a:solidFill>
                  <a:schemeClr val="bg1"/>
                </a:solidFill>
              </a:rPr>
              <a:t>이에 주인이 그를 불러다가 말하되 악한 종아 네가 빌기에 내가 </a:t>
            </a:r>
            <a:r>
              <a:rPr lang="ko-KR" altLang="en-US" sz="2400" b="1" dirty="0">
                <a:solidFill>
                  <a:srgbClr val="FFFF00"/>
                </a:solidFill>
              </a:rPr>
              <a:t>네 빚을 전부 탕감하여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주었거늘 </a:t>
            </a:r>
            <a:r>
              <a:rPr lang="en-US" altLang="ko-KR" sz="2400" dirty="0" smtClean="0">
                <a:solidFill>
                  <a:schemeClr val="bg1"/>
                </a:solidFill>
              </a:rPr>
              <a:t>…….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152400"/>
            <a:ext cx="11963400" cy="65864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성경에서 죄를 말할 때 비유적으로 사용되는 </a:t>
            </a:r>
            <a:r>
              <a:rPr lang="en-US" sz="3200" dirty="0">
                <a:solidFill>
                  <a:srgbClr val="FFFF00"/>
                </a:solidFill>
              </a:rPr>
              <a:t>‘</a:t>
            </a:r>
            <a:r>
              <a:rPr lang="en-US" sz="3200" b="1" i="1" dirty="0" err="1">
                <a:solidFill>
                  <a:srgbClr val="FFFF00"/>
                </a:solidFill>
              </a:rPr>
              <a:t>nidah</a:t>
            </a:r>
            <a:r>
              <a:rPr lang="en-US" sz="3200" dirty="0">
                <a:solidFill>
                  <a:srgbClr val="FFFF00"/>
                </a:solidFill>
              </a:rPr>
              <a:t>’</a:t>
            </a: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pPr marL="514350" indent="-514350">
              <a:buAutoNum type="arabicPeriod"/>
            </a:pPr>
            <a:r>
              <a:rPr lang="ko-KR" altLang="en-US" sz="3000" b="1" dirty="0">
                <a:solidFill>
                  <a:schemeClr val="bg1"/>
                </a:solidFill>
              </a:rPr>
              <a:t>빚 </a:t>
            </a:r>
            <a:r>
              <a:rPr lang="en-US" altLang="ko-KR" sz="3000" b="1" dirty="0">
                <a:solidFill>
                  <a:schemeClr val="bg1"/>
                </a:solidFill>
              </a:rPr>
              <a:t>(Debt) – </a:t>
            </a:r>
            <a:r>
              <a:rPr lang="ko-KR" altLang="en-US" sz="2400" b="1" dirty="0">
                <a:solidFill>
                  <a:schemeClr val="bg1"/>
                </a:solidFill>
              </a:rPr>
              <a:t>빚 진자 비유 </a:t>
            </a:r>
            <a:r>
              <a:rPr lang="en-US" altLang="ko-KR" sz="2400" b="1" dirty="0">
                <a:solidFill>
                  <a:schemeClr val="bg1"/>
                </a:solidFill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</a:rPr>
              <a:t>마태 </a:t>
            </a:r>
            <a:r>
              <a:rPr lang="en-US" altLang="ko-KR" sz="2400" b="1" dirty="0">
                <a:solidFill>
                  <a:schemeClr val="bg1"/>
                </a:solidFill>
              </a:rPr>
              <a:t>18:21-35)</a:t>
            </a:r>
          </a:p>
          <a:p>
            <a:pPr marL="514350" indent="-514350">
              <a:buAutoNum type="arabicPeriod"/>
            </a:pPr>
            <a:r>
              <a:rPr lang="ko-KR" altLang="en-US" sz="3000" b="1" dirty="0">
                <a:solidFill>
                  <a:srgbClr val="FFFF00"/>
                </a:solidFill>
              </a:rPr>
              <a:t>여자의 생리 현상 </a:t>
            </a:r>
            <a:r>
              <a:rPr lang="en-US" altLang="ko-KR" sz="3000" b="1" dirty="0">
                <a:solidFill>
                  <a:srgbClr val="FFFF00"/>
                </a:solidFill>
              </a:rPr>
              <a:t>(</a:t>
            </a:r>
            <a:r>
              <a:rPr lang="ko-KR" altLang="en-US" sz="3000" b="1" dirty="0">
                <a:solidFill>
                  <a:srgbClr val="FFFF00"/>
                </a:solidFill>
              </a:rPr>
              <a:t>월경</a:t>
            </a:r>
            <a:r>
              <a:rPr lang="en-US" altLang="ko-KR" sz="3000" b="1" dirty="0">
                <a:solidFill>
                  <a:srgbClr val="FFFF00"/>
                </a:solidFill>
              </a:rPr>
              <a:t>) </a:t>
            </a:r>
            <a:r>
              <a:rPr lang="en-US" altLang="ko-KR" sz="3000" b="1" dirty="0">
                <a:solidFill>
                  <a:schemeClr val="bg1"/>
                </a:solidFill>
              </a:rPr>
              <a:t>– </a:t>
            </a:r>
            <a:r>
              <a:rPr lang="ko-KR" altLang="en-US" sz="2400" b="1" dirty="0">
                <a:solidFill>
                  <a:schemeClr val="bg1"/>
                </a:solidFill>
              </a:rPr>
              <a:t>히브리어</a:t>
            </a:r>
            <a:r>
              <a:rPr lang="ko-KR" altLang="en-US" sz="3000" b="1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‘</a:t>
            </a:r>
            <a:r>
              <a:rPr lang="en-US" sz="3000" b="1" i="1" dirty="0" err="1">
                <a:solidFill>
                  <a:srgbClr val="FFFF00"/>
                </a:solidFill>
              </a:rPr>
              <a:t>nidah</a:t>
            </a:r>
            <a:r>
              <a:rPr lang="en-US" sz="3000" dirty="0">
                <a:solidFill>
                  <a:srgbClr val="FFFF00"/>
                </a:solidFill>
              </a:rPr>
              <a:t>’ (</a:t>
            </a:r>
            <a:r>
              <a:rPr lang="he-IL" sz="3000" dirty="0">
                <a:solidFill>
                  <a:srgbClr val="FFFF00"/>
                </a:solidFill>
              </a:rPr>
              <a:t>נִדָּה</a:t>
            </a:r>
            <a:r>
              <a:rPr lang="en-US" sz="3000" dirty="0">
                <a:solidFill>
                  <a:srgbClr val="FFFF00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부정</a:t>
            </a:r>
            <a:r>
              <a:rPr lang="en-US" altLang="ko-KR" sz="2400" dirty="0" smtClean="0">
                <a:solidFill>
                  <a:schemeClr val="bg1"/>
                </a:solidFill>
              </a:rPr>
              <a:t>/</a:t>
            </a:r>
            <a:r>
              <a:rPr lang="ko-KR" altLang="en-US" sz="2400" dirty="0" smtClean="0">
                <a:solidFill>
                  <a:schemeClr val="bg1"/>
                </a:solidFill>
              </a:rPr>
              <a:t>불결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ko-KR" altLang="en-US" sz="3000" b="1" dirty="0">
                <a:solidFill>
                  <a:schemeClr val="bg1"/>
                </a:solidFill>
              </a:rPr>
              <a:t>나병</a:t>
            </a:r>
            <a:r>
              <a:rPr lang="en-US" altLang="ko-KR" sz="3000" b="1" dirty="0">
                <a:solidFill>
                  <a:schemeClr val="bg1"/>
                </a:solidFill>
              </a:rPr>
              <a:t>/</a:t>
            </a:r>
            <a:r>
              <a:rPr lang="ko-KR" altLang="en-US" sz="3000" b="1" dirty="0">
                <a:solidFill>
                  <a:schemeClr val="bg1"/>
                </a:solidFill>
              </a:rPr>
              <a:t>문둥병 </a:t>
            </a:r>
            <a:r>
              <a:rPr lang="en-US" altLang="ko-KR" sz="3000" b="1" dirty="0">
                <a:solidFill>
                  <a:schemeClr val="bg1"/>
                </a:solidFill>
              </a:rPr>
              <a:t>(Leprosy) -  </a:t>
            </a:r>
            <a:r>
              <a:rPr lang="ko-KR" altLang="en-US" sz="2400" b="1" dirty="0">
                <a:solidFill>
                  <a:schemeClr val="bg1"/>
                </a:solidFill>
              </a:rPr>
              <a:t>피부 질환</a:t>
            </a:r>
            <a:r>
              <a:rPr lang="en-US" altLang="ko-KR" sz="2400" b="1" dirty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곰팡이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부정</a:t>
            </a:r>
            <a:r>
              <a:rPr lang="en-US" altLang="ko-KR" sz="2400" dirty="0">
                <a:solidFill>
                  <a:schemeClr val="bg1"/>
                </a:solidFill>
              </a:rPr>
              <a:t>/</a:t>
            </a:r>
            <a:r>
              <a:rPr lang="ko-KR" altLang="en-US" sz="2400" dirty="0">
                <a:solidFill>
                  <a:schemeClr val="bg1"/>
                </a:solidFill>
              </a:rPr>
              <a:t>불결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ko-KR" altLang="en-US" sz="2700" b="1" dirty="0" smtClean="0">
                <a:solidFill>
                  <a:srgbClr val="FFFF00"/>
                </a:solidFill>
              </a:rPr>
              <a:t>      </a:t>
            </a:r>
            <a:r>
              <a:rPr lang="en-US" altLang="ko-KR" sz="27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레위기 </a:t>
            </a:r>
            <a:r>
              <a:rPr lang="en-US" sz="2700" b="1" dirty="0" smtClean="0">
                <a:solidFill>
                  <a:srgbClr val="FFFF00"/>
                </a:solidFill>
              </a:rPr>
              <a:t>15:19</a:t>
            </a:r>
            <a:r>
              <a:rPr lang="en-US" sz="2700" dirty="0" smtClean="0">
                <a:solidFill>
                  <a:schemeClr val="bg1"/>
                </a:solidFill>
              </a:rPr>
              <a:t>. </a:t>
            </a:r>
            <a:r>
              <a:rPr lang="ko-KR" altLang="en-US" sz="2700" dirty="0">
                <a:solidFill>
                  <a:schemeClr val="bg1"/>
                </a:solidFill>
              </a:rPr>
              <a:t>어떤 여인이 유출을 하되 그의 몸에 그의 유출이 피이면 이레 동안</a:t>
            </a:r>
            <a:r>
              <a:rPr lang="ko-KR" altLang="en-US" sz="2700" b="1" dirty="0">
                <a:solidFill>
                  <a:srgbClr val="FFFF00"/>
                </a:solidFill>
              </a:rPr>
              <a:t> 불결하니</a:t>
            </a:r>
            <a:r>
              <a:rPr lang="ko-KR" altLang="en-US" sz="27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he-IL" sz="3200" dirty="0">
                <a:solidFill>
                  <a:srgbClr val="FFFF00"/>
                </a:solidFill>
              </a:rPr>
              <a:t>נִדָּה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  <a:r>
              <a:rPr lang="en-US" altLang="ko-KR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 smtClean="0">
                <a:solidFill>
                  <a:schemeClr val="bg1"/>
                </a:solidFill>
              </a:rPr>
              <a:t>그를 </a:t>
            </a:r>
            <a:r>
              <a:rPr lang="ko-KR" altLang="en-US" sz="2700" dirty="0">
                <a:solidFill>
                  <a:schemeClr val="bg1"/>
                </a:solidFill>
              </a:rPr>
              <a:t>만지는 자마다 저녁까지 부정할 </a:t>
            </a:r>
            <a:r>
              <a:rPr lang="ko-KR" altLang="en-US" sz="2700" dirty="0" smtClean="0">
                <a:solidFill>
                  <a:schemeClr val="bg1"/>
                </a:solidFill>
              </a:rPr>
              <a:t>것이요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      </a:t>
            </a:r>
            <a:r>
              <a:rPr lang="en-US" altLang="ko-KR" sz="27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예레미야 애가 </a:t>
            </a:r>
            <a:r>
              <a:rPr lang="en-US" sz="2700" b="1" dirty="0" smtClean="0">
                <a:solidFill>
                  <a:srgbClr val="FFFF00"/>
                </a:solidFill>
              </a:rPr>
              <a:t>1:8</a:t>
            </a:r>
            <a:r>
              <a:rPr lang="en-US" sz="2700" dirty="0" smtClean="0">
                <a:solidFill>
                  <a:schemeClr val="bg1"/>
                </a:solidFill>
              </a:rPr>
              <a:t>. </a:t>
            </a:r>
            <a:r>
              <a:rPr lang="ko-KR" altLang="en-US" sz="2700" dirty="0">
                <a:solidFill>
                  <a:schemeClr val="bg1"/>
                </a:solidFill>
              </a:rPr>
              <a:t>예루살렘이 크게 범죄함으로 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조소거리</a:t>
            </a:r>
            <a:r>
              <a:rPr lang="en-US" sz="2700" dirty="0">
                <a:solidFill>
                  <a:srgbClr val="FFFF00"/>
                </a:solidFill>
              </a:rPr>
              <a:t>(</a:t>
            </a:r>
            <a:r>
              <a:rPr lang="he-IL" sz="2700" dirty="0">
                <a:solidFill>
                  <a:srgbClr val="FFFF00"/>
                </a:solidFill>
              </a:rPr>
              <a:t>נִדָּה</a:t>
            </a:r>
            <a:r>
              <a:rPr lang="en-US" sz="2700" dirty="0" smtClean="0">
                <a:solidFill>
                  <a:srgbClr val="FFFF00"/>
                </a:solidFill>
              </a:rPr>
              <a:t>)</a:t>
            </a:r>
            <a:r>
              <a:rPr lang="ko-KR" altLang="en-US" sz="2700" dirty="0" smtClean="0">
                <a:solidFill>
                  <a:schemeClr val="bg1"/>
                </a:solidFill>
              </a:rPr>
              <a:t>가 </a:t>
            </a:r>
            <a:r>
              <a:rPr lang="ko-KR" altLang="en-US" sz="2700" dirty="0">
                <a:solidFill>
                  <a:schemeClr val="bg1"/>
                </a:solidFill>
              </a:rPr>
              <a:t>되었으니 전에 그에게 영광을 돌리던 모든 사람이 그의 벗었음을 보고 업신여김이여 그는 탄식하며 </a:t>
            </a:r>
            <a:r>
              <a:rPr lang="ko-KR" altLang="en-US" sz="2700" dirty="0" smtClean="0">
                <a:solidFill>
                  <a:schemeClr val="bg1"/>
                </a:solidFill>
              </a:rPr>
              <a:t>물러가는도다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800" baseline="30000" dirty="0">
                <a:solidFill>
                  <a:srgbClr val="FFFF00"/>
                </a:solidFill>
              </a:rPr>
              <a:t>NIV </a:t>
            </a:r>
            <a:r>
              <a:rPr lang="en-US" sz="2800" b="1" dirty="0" smtClean="0">
                <a:solidFill>
                  <a:schemeClr val="bg1"/>
                </a:solidFill>
              </a:rPr>
              <a:t>…… </a:t>
            </a:r>
            <a:r>
              <a:rPr lang="en-US" sz="2800" dirty="0" smtClean="0">
                <a:solidFill>
                  <a:schemeClr val="bg1"/>
                </a:solidFill>
              </a:rPr>
              <a:t>so </a:t>
            </a:r>
            <a:r>
              <a:rPr lang="en-US" sz="2800" dirty="0">
                <a:solidFill>
                  <a:schemeClr val="bg1"/>
                </a:solidFill>
              </a:rPr>
              <a:t>has become </a:t>
            </a:r>
            <a:r>
              <a:rPr lang="en-US" sz="2800" b="1" dirty="0">
                <a:solidFill>
                  <a:srgbClr val="FFFF00"/>
                </a:solidFill>
              </a:rPr>
              <a:t>unclean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smtClean="0">
                <a:solidFill>
                  <a:schemeClr val="bg1"/>
                </a:solidFill>
              </a:rPr>
              <a:t>……. / </a:t>
            </a:r>
            <a:r>
              <a:rPr lang="en-US" sz="2800" baseline="30000" dirty="0" smtClean="0">
                <a:solidFill>
                  <a:srgbClr val="FFFF00"/>
                </a:solidFill>
              </a:rPr>
              <a:t>ESV </a:t>
            </a:r>
            <a:r>
              <a:rPr lang="en-US" sz="2800" b="1" dirty="0">
                <a:solidFill>
                  <a:schemeClr val="bg1"/>
                </a:solidFill>
              </a:rPr>
              <a:t>……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became </a:t>
            </a:r>
            <a:r>
              <a:rPr lang="en-US" sz="2800" b="1" smtClean="0">
                <a:solidFill>
                  <a:srgbClr val="FFFF00"/>
                </a:solidFill>
              </a:rPr>
              <a:t>filthy</a:t>
            </a:r>
            <a:r>
              <a:rPr lang="en-US" sz="280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…….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	*The Hebrew ‘</a:t>
            </a:r>
            <a:r>
              <a:rPr lang="en-US" sz="2800" b="1" i="1" dirty="0" err="1">
                <a:solidFill>
                  <a:srgbClr val="FFFF00"/>
                </a:solidFill>
              </a:rPr>
              <a:t>nidah</a:t>
            </a:r>
            <a:r>
              <a:rPr lang="en-US" sz="2400" dirty="0">
                <a:solidFill>
                  <a:schemeClr val="bg1"/>
                </a:solidFill>
              </a:rPr>
              <a:t>’ (</a:t>
            </a:r>
            <a:r>
              <a:rPr lang="he-IL" sz="3200" dirty="0">
                <a:solidFill>
                  <a:srgbClr val="FFFF00"/>
                </a:solidFill>
              </a:rPr>
              <a:t>נִדָּה</a:t>
            </a:r>
            <a:r>
              <a:rPr lang="en-US" sz="2400" dirty="0">
                <a:solidFill>
                  <a:schemeClr val="bg1"/>
                </a:solidFill>
              </a:rPr>
              <a:t>) refers to specifically to menstrual impurity (Leviticus 12:2, 5; 15:19-33; 18:19; Lamentations 1:8, 17; Ezekiel 22:10).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13 times in Leviticus alone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12" y="76200"/>
            <a:ext cx="11963400" cy="661719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                     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성경에서 말하는 나병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/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 문둥병 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신약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)</a:t>
            </a:r>
            <a:endParaRPr lang="en-US" altLang="ko-KR" sz="30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800" b="1" dirty="0" smtClean="0">
                <a:solidFill>
                  <a:schemeClr val="bg1"/>
                </a:solidFill>
              </a:rPr>
              <a:t>-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</a:rPr>
              <a:t>λέπρα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leprosy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800" b="1" dirty="0" smtClean="0">
                <a:solidFill>
                  <a:schemeClr val="bg1"/>
                </a:solidFill>
              </a:rPr>
              <a:t>4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번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마태 </a:t>
            </a:r>
            <a:r>
              <a:rPr lang="en-US" altLang="ko-KR" sz="2400" dirty="0" smtClean="0">
                <a:solidFill>
                  <a:schemeClr val="bg1"/>
                </a:solidFill>
              </a:rPr>
              <a:t>8:3; </a:t>
            </a:r>
            <a:r>
              <a:rPr lang="ko-KR" altLang="en-US" sz="2400" dirty="0" smtClean="0">
                <a:solidFill>
                  <a:schemeClr val="bg1"/>
                </a:solidFill>
              </a:rPr>
              <a:t>마가 </a:t>
            </a:r>
            <a:r>
              <a:rPr lang="en-US" altLang="ko-KR" sz="2400" dirty="0" smtClean="0">
                <a:solidFill>
                  <a:schemeClr val="bg1"/>
                </a:solidFill>
              </a:rPr>
              <a:t>1:42; </a:t>
            </a:r>
            <a:r>
              <a:rPr lang="ko-KR" altLang="en-US" sz="2400" dirty="0" smtClean="0">
                <a:solidFill>
                  <a:schemeClr val="bg1"/>
                </a:solidFill>
              </a:rPr>
              <a:t>누가 </a:t>
            </a:r>
            <a:r>
              <a:rPr lang="en-US" altLang="ko-KR" sz="2400" dirty="0" smtClean="0">
                <a:solidFill>
                  <a:schemeClr val="bg1"/>
                </a:solidFill>
              </a:rPr>
              <a:t>5:12, 13)</a:t>
            </a:r>
          </a:p>
          <a:p>
            <a:r>
              <a:rPr lang="en-US" altLang="ko-KR" sz="2800" b="1" dirty="0" smtClean="0">
                <a:solidFill>
                  <a:schemeClr val="bg1"/>
                </a:solidFill>
              </a:rPr>
              <a:t>-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>
                <a:solidFill>
                  <a:srgbClr val="FFFF00"/>
                </a:solidFill>
              </a:rPr>
              <a:t>λεπρός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leprous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800" b="1" dirty="0" smtClean="0">
                <a:solidFill>
                  <a:schemeClr val="bg1"/>
                </a:solidFill>
              </a:rPr>
              <a:t>9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번 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마태 </a:t>
            </a:r>
            <a:r>
              <a:rPr lang="en-US" altLang="ko-KR" sz="2400" dirty="0" smtClean="0">
                <a:solidFill>
                  <a:schemeClr val="bg1"/>
                </a:solidFill>
              </a:rPr>
              <a:t>8:2; 10:8; 11:5; 26:6; </a:t>
            </a:r>
            <a:r>
              <a:rPr lang="ko-KR" altLang="en-US" sz="2400" dirty="0">
                <a:solidFill>
                  <a:schemeClr val="bg1"/>
                </a:solidFill>
              </a:rPr>
              <a:t>마가 </a:t>
            </a:r>
            <a:r>
              <a:rPr lang="en-US" altLang="ko-KR" sz="2400" dirty="0">
                <a:solidFill>
                  <a:schemeClr val="bg1"/>
                </a:solidFill>
              </a:rPr>
              <a:t>1:40; 14:3;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                                                     누가 </a:t>
            </a:r>
            <a:r>
              <a:rPr lang="en-US" altLang="ko-KR" sz="2400" dirty="0" smtClean="0">
                <a:solidFill>
                  <a:schemeClr val="bg1"/>
                </a:solidFill>
              </a:rPr>
              <a:t>4:27; 7:22; 17:12)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</a:rPr>
              <a:t>-</a:t>
            </a:r>
            <a:r>
              <a:rPr lang="ko-KR" altLang="en-US" sz="2400" dirty="0" smtClean="0">
                <a:solidFill>
                  <a:srgbClr val="FFFF00"/>
                </a:solidFill>
              </a:rPr>
              <a:t>마태 </a:t>
            </a:r>
            <a:r>
              <a:rPr lang="en-US" sz="2400" dirty="0" smtClean="0">
                <a:solidFill>
                  <a:srgbClr val="FFFF00"/>
                </a:solidFill>
              </a:rPr>
              <a:t>8:2-3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>
                <a:solidFill>
                  <a:schemeClr val="bg1"/>
                </a:solidFill>
              </a:rPr>
              <a:t>한 </a:t>
            </a:r>
            <a:r>
              <a:rPr lang="ko-KR" altLang="en-US" sz="2400" b="1" dirty="0">
                <a:solidFill>
                  <a:srgbClr val="FFFF00"/>
                </a:solidFill>
              </a:rPr>
              <a:t>나병환자</a:t>
            </a:r>
            <a:r>
              <a:rPr lang="ko-KR" altLang="en-US" sz="2400" dirty="0">
                <a:solidFill>
                  <a:schemeClr val="bg1"/>
                </a:solidFill>
              </a:rPr>
              <a:t>가 나아와 절하며 이르되 주여 원하시면 저를 깨끗하게 하실 수 있나이다 </a:t>
            </a:r>
            <a:r>
              <a:rPr lang="ko-KR" altLang="en-US" sz="2400" dirty="0" smtClean="0">
                <a:solidFill>
                  <a:schemeClr val="bg1"/>
                </a:solidFill>
              </a:rPr>
              <a:t>하거늘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예수께서 </a:t>
            </a:r>
            <a:r>
              <a:rPr lang="ko-KR" altLang="en-US" sz="2400" dirty="0">
                <a:solidFill>
                  <a:schemeClr val="bg1"/>
                </a:solidFill>
              </a:rPr>
              <a:t>손을 내밀어 그에게 대시며 이르시되 내가 원하노니 깨끗함을 받으라 하시니 즉시 그의 </a:t>
            </a:r>
            <a:r>
              <a:rPr lang="ko-KR" altLang="en-US" sz="2400" b="1" dirty="0">
                <a:solidFill>
                  <a:srgbClr val="FFFF00"/>
                </a:solidFill>
              </a:rPr>
              <a:t>나병</a:t>
            </a:r>
            <a:r>
              <a:rPr lang="ko-KR" altLang="en-US" sz="2400" dirty="0">
                <a:solidFill>
                  <a:schemeClr val="bg1"/>
                </a:solidFill>
              </a:rPr>
              <a:t>이 </a:t>
            </a:r>
            <a:r>
              <a:rPr lang="ko-KR" altLang="en-US" sz="2400" dirty="0" smtClean="0">
                <a:solidFill>
                  <a:schemeClr val="bg1"/>
                </a:solidFill>
              </a:rPr>
              <a:t>깨끗하여진지라</a:t>
            </a:r>
            <a:r>
              <a:rPr lang="en-US" altLang="ko-KR" sz="2400" dirty="0" smtClean="0">
                <a:solidFill>
                  <a:schemeClr val="bg1"/>
                </a:solidFill>
              </a:rPr>
              <a:t>. (= </a:t>
            </a:r>
            <a:r>
              <a:rPr lang="ko-KR" altLang="en-US" sz="2400" dirty="0" smtClean="0">
                <a:solidFill>
                  <a:srgbClr val="FFFF00"/>
                </a:solidFill>
              </a:rPr>
              <a:t>마가 </a:t>
            </a:r>
            <a:r>
              <a:rPr lang="en-US" altLang="ko-KR" sz="2400" dirty="0" smtClean="0">
                <a:solidFill>
                  <a:srgbClr val="FFFF00"/>
                </a:solidFill>
              </a:rPr>
              <a:t>1:40-42 = </a:t>
            </a:r>
            <a:r>
              <a:rPr lang="ko-KR" altLang="en-US" sz="2400" dirty="0">
                <a:solidFill>
                  <a:srgbClr val="FFFF00"/>
                </a:solidFill>
              </a:rPr>
              <a:t>누가 </a:t>
            </a:r>
            <a:r>
              <a:rPr lang="en-US" altLang="ko-KR" sz="2400" dirty="0" smtClean="0">
                <a:solidFill>
                  <a:srgbClr val="FFFF00"/>
                </a:solidFill>
              </a:rPr>
              <a:t>5:12-13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</a:rPr>
              <a:t>-</a:t>
            </a:r>
            <a:r>
              <a:rPr lang="ko-KR" altLang="en-US" sz="2400" dirty="0" smtClean="0">
                <a:solidFill>
                  <a:srgbClr val="FFFF00"/>
                </a:solidFill>
              </a:rPr>
              <a:t>마태 </a:t>
            </a:r>
            <a:r>
              <a:rPr lang="en-US" sz="2400" dirty="0" smtClean="0">
                <a:solidFill>
                  <a:srgbClr val="FFFF00"/>
                </a:solidFill>
              </a:rPr>
              <a:t>10:8 </a:t>
            </a:r>
            <a:r>
              <a:rPr lang="ko-KR" altLang="en-US" sz="2400" dirty="0">
                <a:solidFill>
                  <a:schemeClr val="bg1"/>
                </a:solidFill>
              </a:rPr>
              <a:t>병든 자를 고치며 죽은 자를 살리며 </a:t>
            </a:r>
            <a:r>
              <a:rPr lang="ko-KR" altLang="en-US" sz="2400" b="1" dirty="0">
                <a:solidFill>
                  <a:srgbClr val="FFFF00"/>
                </a:solidFill>
              </a:rPr>
              <a:t>나병환자</a:t>
            </a:r>
            <a:r>
              <a:rPr lang="ko-KR" altLang="en-US" sz="2400" dirty="0">
                <a:solidFill>
                  <a:schemeClr val="bg1"/>
                </a:solidFill>
              </a:rPr>
              <a:t>를 깨끗하게 하며 귀신을 쫓아내되 너희가 거저 받았으니 거저 </a:t>
            </a:r>
            <a:r>
              <a:rPr lang="ko-KR" altLang="en-US" sz="2400" dirty="0" smtClean="0">
                <a:solidFill>
                  <a:schemeClr val="bg1"/>
                </a:solidFill>
              </a:rPr>
              <a:t>주어라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</a:rPr>
              <a:t>-</a:t>
            </a:r>
            <a:r>
              <a:rPr lang="ko-KR" altLang="en-US" sz="2400" dirty="0" smtClean="0">
                <a:solidFill>
                  <a:srgbClr val="FFFF00"/>
                </a:solidFill>
              </a:rPr>
              <a:t>마태 </a:t>
            </a:r>
            <a:r>
              <a:rPr lang="en-US" sz="2400" dirty="0" smtClean="0">
                <a:solidFill>
                  <a:srgbClr val="FFFF00"/>
                </a:solidFill>
              </a:rPr>
              <a:t>11:5 </a:t>
            </a:r>
            <a:r>
              <a:rPr lang="ko-KR" altLang="en-US" sz="2400" dirty="0">
                <a:solidFill>
                  <a:schemeClr val="bg1"/>
                </a:solidFill>
              </a:rPr>
              <a:t>맹인이 보며 못 걷는 사람이 걸으며 </a:t>
            </a:r>
            <a:r>
              <a:rPr lang="ko-KR" altLang="en-US" sz="2400" b="1" dirty="0">
                <a:solidFill>
                  <a:srgbClr val="FFFF00"/>
                </a:solidFill>
              </a:rPr>
              <a:t>나병환자</a:t>
            </a:r>
            <a:r>
              <a:rPr lang="ko-KR" altLang="en-US" sz="2400" dirty="0">
                <a:solidFill>
                  <a:schemeClr val="bg1"/>
                </a:solidFill>
              </a:rPr>
              <a:t>가 깨끗함을 받으며 못 듣는 자가 들으며 죽은 자가 살아나며 가난한 자에게 복음이 전파된다 </a:t>
            </a:r>
            <a:r>
              <a:rPr lang="ko-KR" altLang="en-US" sz="2400" dirty="0" smtClean="0">
                <a:solidFill>
                  <a:schemeClr val="bg1"/>
                </a:solidFill>
              </a:rPr>
              <a:t>하라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(= </a:t>
            </a:r>
            <a:r>
              <a:rPr lang="ko-KR" altLang="en-US" sz="2400" dirty="0" smtClean="0">
                <a:solidFill>
                  <a:srgbClr val="FFFF00"/>
                </a:solidFill>
              </a:rPr>
              <a:t>누가 </a:t>
            </a:r>
            <a:r>
              <a:rPr lang="en-US" altLang="ko-KR" sz="2400" dirty="0" smtClean="0">
                <a:solidFill>
                  <a:srgbClr val="FFFF00"/>
                </a:solidFill>
              </a:rPr>
              <a:t>7:22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</a:rPr>
              <a:t>-</a:t>
            </a:r>
            <a:r>
              <a:rPr lang="ko-KR" altLang="en-US" sz="2400" dirty="0" smtClean="0">
                <a:solidFill>
                  <a:srgbClr val="FFFF00"/>
                </a:solidFill>
              </a:rPr>
              <a:t>마태 </a:t>
            </a:r>
            <a:r>
              <a:rPr lang="en-US" sz="2400" dirty="0" smtClean="0">
                <a:solidFill>
                  <a:srgbClr val="FFFF00"/>
                </a:solidFill>
              </a:rPr>
              <a:t>26:6 </a:t>
            </a:r>
            <a:r>
              <a:rPr lang="ko-KR" altLang="en-US" sz="2400" dirty="0">
                <a:solidFill>
                  <a:schemeClr val="bg1"/>
                </a:solidFill>
              </a:rPr>
              <a:t>예수께서 베다니 </a:t>
            </a:r>
            <a:r>
              <a:rPr lang="ko-KR" altLang="en-US" sz="2400" b="1" dirty="0">
                <a:solidFill>
                  <a:srgbClr val="FFFF00"/>
                </a:solidFill>
              </a:rPr>
              <a:t>나병환자</a:t>
            </a:r>
            <a:r>
              <a:rPr lang="ko-KR" altLang="en-US" sz="2400" dirty="0">
                <a:solidFill>
                  <a:schemeClr val="bg1"/>
                </a:solidFill>
              </a:rPr>
              <a:t> 시몬의 집에 계실 </a:t>
            </a:r>
            <a:r>
              <a:rPr lang="ko-KR" altLang="en-US" sz="2400" dirty="0" smtClean="0">
                <a:solidFill>
                  <a:schemeClr val="bg1"/>
                </a:solidFill>
              </a:rPr>
              <a:t>때에 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(= </a:t>
            </a:r>
            <a:r>
              <a:rPr lang="ko-KR" altLang="en-US" sz="2400" dirty="0">
                <a:solidFill>
                  <a:srgbClr val="FFFF00"/>
                </a:solidFill>
              </a:rPr>
              <a:t>마가 </a:t>
            </a:r>
            <a:r>
              <a:rPr lang="en-US" altLang="ko-KR" sz="2400" dirty="0" smtClean="0">
                <a:solidFill>
                  <a:srgbClr val="FFFF00"/>
                </a:solidFill>
              </a:rPr>
              <a:t>14:3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</a:rPr>
              <a:t>-</a:t>
            </a:r>
            <a:r>
              <a:rPr lang="ko-KR" altLang="en-US" sz="2400" dirty="0" smtClean="0">
                <a:solidFill>
                  <a:srgbClr val="FFFF00"/>
                </a:solidFill>
              </a:rPr>
              <a:t>누가 </a:t>
            </a:r>
            <a:r>
              <a:rPr lang="en-US" sz="2400" dirty="0" smtClean="0">
                <a:solidFill>
                  <a:srgbClr val="FFFF00"/>
                </a:solidFill>
              </a:rPr>
              <a:t>4:27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또 선지자 엘리사 때에 이스라엘에 많은 </a:t>
            </a:r>
            <a:r>
              <a:rPr lang="ko-KR" altLang="en-US" sz="2400" b="1" dirty="0">
                <a:solidFill>
                  <a:srgbClr val="FFFF00"/>
                </a:solidFill>
              </a:rPr>
              <a:t>나병환자</a:t>
            </a:r>
            <a:r>
              <a:rPr lang="ko-KR" altLang="en-US" sz="2400" dirty="0">
                <a:solidFill>
                  <a:schemeClr val="bg1"/>
                </a:solidFill>
              </a:rPr>
              <a:t>가 있었으되 그 </a:t>
            </a:r>
            <a:r>
              <a:rPr lang="ko-KR" altLang="en-US" sz="2400" dirty="0" smtClean="0">
                <a:solidFill>
                  <a:schemeClr val="bg1"/>
                </a:solidFill>
              </a:rPr>
              <a:t>중의 </a:t>
            </a:r>
            <a:r>
              <a:rPr lang="ko-KR" altLang="en-US" sz="2400" dirty="0">
                <a:solidFill>
                  <a:schemeClr val="bg1"/>
                </a:solidFill>
              </a:rPr>
              <a:t>한 사람도 깨끗함을 얻지 못하고 오직 수리아 사람 </a:t>
            </a:r>
            <a:r>
              <a:rPr lang="ko-KR" altLang="en-US" sz="2400" dirty="0" smtClean="0">
                <a:solidFill>
                  <a:schemeClr val="bg1"/>
                </a:solidFill>
              </a:rPr>
              <a:t>나아만뿐이었느니라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</a:rPr>
              <a:t>-</a:t>
            </a:r>
            <a:r>
              <a:rPr lang="ko-KR" altLang="en-US" sz="2400" dirty="0" smtClean="0">
                <a:solidFill>
                  <a:srgbClr val="FFFF00"/>
                </a:solidFill>
              </a:rPr>
              <a:t>누가 </a:t>
            </a:r>
            <a:r>
              <a:rPr lang="en-US" sz="2400" dirty="0" smtClean="0">
                <a:solidFill>
                  <a:srgbClr val="FFFF00"/>
                </a:solidFill>
              </a:rPr>
              <a:t>17:12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한 </a:t>
            </a:r>
            <a:r>
              <a:rPr lang="ko-KR" altLang="en-US" sz="2400" dirty="0">
                <a:solidFill>
                  <a:schemeClr val="bg1"/>
                </a:solidFill>
              </a:rPr>
              <a:t>마을에 들어가시니 </a:t>
            </a:r>
            <a:r>
              <a:rPr lang="ko-KR" altLang="en-US" sz="2400" b="1" dirty="0">
                <a:solidFill>
                  <a:srgbClr val="FFFF00"/>
                </a:solidFill>
              </a:rPr>
              <a:t>나병환자</a:t>
            </a:r>
            <a:r>
              <a:rPr lang="ko-KR" altLang="en-US" sz="2400" dirty="0">
                <a:solidFill>
                  <a:schemeClr val="bg1"/>
                </a:solidFill>
              </a:rPr>
              <a:t> 열 명이 예수를 만나 멀리 서서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	*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precise meaning of the leprosy in </a:t>
            </a:r>
            <a:r>
              <a:rPr lang="en-US" sz="2400" dirty="0" smtClean="0">
                <a:solidFill>
                  <a:schemeClr val="bg1"/>
                </a:solidFill>
              </a:rPr>
              <a:t>the Bible is in </a:t>
            </a:r>
            <a:r>
              <a:rPr lang="en-US" sz="2400" dirty="0">
                <a:solidFill>
                  <a:schemeClr val="bg1"/>
                </a:solidFill>
              </a:rPr>
              <a:t>dispute, but it probably includes the modern </a:t>
            </a:r>
            <a:r>
              <a:rPr lang="en-US" sz="2400" b="1" dirty="0">
                <a:solidFill>
                  <a:srgbClr val="FFFF00"/>
                </a:solidFill>
              </a:rPr>
              <a:t>Hansen’s disease </a:t>
            </a:r>
            <a:r>
              <a:rPr lang="en-US" sz="2400" dirty="0">
                <a:solidFill>
                  <a:schemeClr val="bg1"/>
                </a:solidFill>
              </a:rPr>
              <a:t>(especially in </a:t>
            </a:r>
            <a:r>
              <a:rPr lang="en-US" sz="2400" dirty="0">
                <a:solidFill>
                  <a:srgbClr val="FFFF00"/>
                </a:solidFill>
              </a:rPr>
              <a:t>the New Testament</a:t>
            </a:r>
            <a:r>
              <a:rPr lang="en-US" sz="2400" dirty="0">
                <a:solidFill>
                  <a:schemeClr val="bg1"/>
                </a:solidFill>
              </a:rPr>
              <a:t>) and </a:t>
            </a:r>
            <a:r>
              <a:rPr lang="en-US" sz="2400" dirty="0">
                <a:solidFill>
                  <a:srgbClr val="FFFF00"/>
                </a:solidFill>
              </a:rPr>
              <a:t>infectious skin diseases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40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152400"/>
            <a:ext cx="11963400" cy="646330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      </a:t>
            </a:r>
            <a:r>
              <a:rPr lang="ko-KR" altLang="en-US" sz="3200" b="1" dirty="0">
                <a:solidFill>
                  <a:srgbClr val="FFFF00"/>
                </a:solidFill>
              </a:rPr>
              <a:t>성경에서 말하는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나병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/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문둥병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200" b="1" dirty="0">
                <a:solidFill>
                  <a:srgbClr val="FFFF00"/>
                </a:solidFill>
              </a:rPr>
              <a:t>구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약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)</a:t>
            </a:r>
            <a:endParaRPr lang="en-US" altLang="ko-KR" sz="11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100" b="1" dirty="0" smtClean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-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</a:t>
            </a:r>
            <a:r>
              <a:rPr lang="he-IL" sz="2800" dirty="0">
                <a:solidFill>
                  <a:srgbClr val="FFFF00"/>
                </a:solidFill>
              </a:rPr>
              <a:t>צָרַעַת</a:t>
            </a:r>
            <a:r>
              <a:rPr lang="el-GR" sz="2800" b="1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leprosy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</a:rPr>
              <a:t>35 </a:t>
            </a:r>
            <a:r>
              <a:rPr lang="ko-KR" altLang="en-US" sz="2400" b="1" dirty="0">
                <a:solidFill>
                  <a:schemeClr val="bg1"/>
                </a:solidFill>
              </a:rPr>
              <a:t>번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rgbClr val="FFFF00"/>
                </a:solidFill>
              </a:rPr>
              <a:t>레위기 </a:t>
            </a:r>
            <a:r>
              <a:rPr lang="en-US" altLang="ko-KR" b="1" dirty="0" smtClean="0">
                <a:solidFill>
                  <a:srgbClr val="FFFF00"/>
                </a:solidFill>
              </a:rPr>
              <a:t>13-14</a:t>
            </a:r>
            <a:r>
              <a:rPr lang="ko-KR" altLang="en-US" b="1" dirty="0" smtClean="0">
                <a:solidFill>
                  <a:srgbClr val="FFFF00"/>
                </a:solidFill>
              </a:rPr>
              <a:t>장에 </a:t>
            </a:r>
            <a:r>
              <a:rPr lang="en-US" altLang="ko-KR" b="1" dirty="0" smtClean="0">
                <a:solidFill>
                  <a:srgbClr val="FFFF00"/>
                </a:solidFill>
              </a:rPr>
              <a:t>29</a:t>
            </a:r>
            <a:r>
              <a:rPr lang="ko-KR" altLang="en-US" b="1" dirty="0" smtClean="0">
                <a:solidFill>
                  <a:srgbClr val="FFFF00"/>
                </a:solidFill>
              </a:rPr>
              <a:t>번</a:t>
            </a:r>
            <a:r>
              <a:rPr lang="en-US" altLang="ko-KR" b="1" dirty="0" smtClean="0">
                <a:solidFill>
                  <a:schemeClr val="bg1"/>
                </a:solidFill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</a:rPr>
              <a:t>구약 나머지 책에 </a:t>
            </a:r>
            <a:r>
              <a:rPr lang="en-US" altLang="ko-KR" b="1" dirty="0" smtClean="0">
                <a:solidFill>
                  <a:schemeClr val="bg1"/>
                </a:solidFill>
              </a:rPr>
              <a:t>6</a:t>
            </a:r>
            <a:r>
              <a:rPr lang="ko-KR" altLang="en-US" b="1" dirty="0" smtClean="0">
                <a:solidFill>
                  <a:schemeClr val="bg1"/>
                </a:solidFill>
              </a:rPr>
              <a:t>번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-</a:t>
            </a:r>
            <a:r>
              <a:rPr lang="he-IL" sz="2800" dirty="0" smtClean="0">
                <a:solidFill>
                  <a:srgbClr val="FFFF00"/>
                </a:solidFill>
              </a:rPr>
              <a:t>צרע </a:t>
            </a:r>
            <a:r>
              <a:rPr lang="en-US" sz="2800" dirty="0" smtClean="0">
                <a:solidFill>
                  <a:srgbClr val="FFFF00"/>
                </a:solidFill>
              </a:rPr>
              <a:t> (</a:t>
            </a:r>
            <a:r>
              <a:rPr lang="he-IL" sz="2800" dirty="0">
                <a:solidFill>
                  <a:srgbClr val="FFFF00"/>
                </a:solidFill>
              </a:rPr>
              <a:t>צָרוַּע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he-IL" sz="2800" dirty="0">
                <a:solidFill>
                  <a:srgbClr val="FFFF00"/>
                </a:solidFill>
              </a:rPr>
              <a:t>מְצֹרָע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leprous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</a:rPr>
              <a:t>20 </a:t>
            </a:r>
            <a:r>
              <a:rPr lang="ko-KR" altLang="en-US" sz="2400" b="1" dirty="0">
                <a:solidFill>
                  <a:schemeClr val="bg1"/>
                </a:solidFill>
              </a:rPr>
              <a:t>번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출</a:t>
            </a:r>
            <a:r>
              <a:rPr lang="en-US" altLang="ko-KR" sz="2400" dirty="0" smtClean="0">
                <a:solidFill>
                  <a:schemeClr val="bg1"/>
                </a:solidFill>
              </a:rPr>
              <a:t>4:6; </a:t>
            </a:r>
            <a:r>
              <a:rPr lang="ko-KR" altLang="en-US" sz="2400" dirty="0" smtClean="0">
                <a:solidFill>
                  <a:schemeClr val="bg1"/>
                </a:solidFill>
              </a:rPr>
              <a:t>레</a:t>
            </a:r>
            <a:r>
              <a:rPr lang="en-US" altLang="ko-KR" sz="2400" dirty="0" smtClean="0">
                <a:solidFill>
                  <a:schemeClr val="bg1"/>
                </a:solidFill>
              </a:rPr>
              <a:t>13:44, 45; 14:2, 3; 22:4; </a:t>
            </a:r>
            <a:r>
              <a:rPr lang="ko-KR" altLang="en-US" sz="2400" dirty="0" smtClean="0">
                <a:solidFill>
                  <a:schemeClr val="bg1"/>
                </a:solidFill>
              </a:rPr>
              <a:t>민</a:t>
            </a:r>
            <a:r>
              <a:rPr lang="en-US" altLang="ko-KR" sz="2400" dirty="0" smtClean="0">
                <a:solidFill>
                  <a:schemeClr val="bg1"/>
                </a:solidFill>
              </a:rPr>
              <a:t>5:2 ……..)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      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레위기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>
                <a:solidFill>
                  <a:srgbClr val="FFFF00"/>
                </a:solidFill>
              </a:rPr>
              <a:t>13:1-59</a:t>
            </a:r>
            <a:r>
              <a:rPr lang="en-US" sz="2600" b="1" dirty="0">
                <a:solidFill>
                  <a:schemeClr val="bg1"/>
                </a:solidFill>
              </a:rPr>
              <a:t>.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피부 질환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곰팡이 문제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(</a:t>
            </a:r>
            <a:r>
              <a:rPr lang="en-US" sz="2600" b="1" dirty="0" smtClean="0">
                <a:solidFill>
                  <a:schemeClr val="bg1"/>
                </a:solidFill>
              </a:rPr>
              <a:t>Skin </a:t>
            </a:r>
            <a:r>
              <a:rPr lang="en-US" sz="2600" b="1" dirty="0">
                <a:solidFill>
                  <a:schemeClr val="bg1"/>
                </a:solidFill>
              </a:rPr>
              <a:t>Disease and Mold </a:t>
            </a:r>
            <a:r>
              <a:rPr lang="en-US" sz="2600" b="1" dirty="0" smtClean="0">
                <a:solidFill>
                  <a:schemeClr val="bg1"/>
                </a:solidFill>
              </a:rPr>
              <a:t>Problem)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	13:1-46 on human skin / 13:47-59 on any cloth or article made of skin</a:t>
            </a:r>
          </a:p>
          <a:p>
            <a:r>
              <a:rPr lang="en-US" sz="2600" b="1" dirty="0" smtClean="0">
                <a:solidFill>
                  <a:srgbClr val="FFFF00"/>
                </a:solidFill>
              </a:rPr>
              <a:t>      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레위기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>
                <a:solidFill>
                  <a:srgbClr val="FFFF00"/>
                </a:solidFill>
              </a:rPr>
              <a:t>14:1-32</a:t>
            </a:r>
            <a:r>
              <a:rPr lang="en-US" sz="2600" b="1" dirty="0">
                <a:solidFill>
                  <a:schemeClr val="bg1"/>
                </a:solidFill>
              </a:rPr>
              <a:t>.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정결해진 후 규례 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(</a:t>
            </a:r>
            <a:r>
              <a:rPr lang="en-US" sz="2600" b="1" dirty="0" smtClean="0">
                <a:solidFill>
                  <a:schemeClr val="bg1"/>
                </a:solidFill>
              </a:rPr>
              <a:t>Purification </a:t>
            </a:r>
            <a:r>
              <a:rPr lang="en-US" sz="2600" b="1" dirty="0">
                <a:solidFill>
                  <a:schemeClr val="bg1"/>
                </a:solidFill>
              </a:rPr>
              <a:t>from Skin </a:t>
            </a:r>
            <a:r>
              <a:rPr lang="en-US" sz="2600" b="1" dirty="0" smtClean="0">
                <a:solidFill>
                  <a:schemeClr val="bg1"/>
                </a:solidFill>
              </a:rPr>
              <a:t>Disease)</a:t>
            </a:r>
            <a:endParaRPr lang="en-US" altLang="ko-KR" sz="2600" b="1" dirty="0">
              <a:solidFill>
                <a:schemeClr val="bg1"/>
              </a:solidFill>
            </a:endParaRPr>
          </a:p>
          <a:p>
            <a:endParaRPr lang="en-US" altLang="ko-KR" sz="2400" b="1" dirty="0" smtClean="0">
              <a:solidFill>
                <a:srgbClr val="FFFF00"/>
              </a:solidFill>
            </a:endParaRPr>
          </a:p>
          <a:p>
            <a:r>
              <a:rPr lang="en-US" altLang="ko-KR" sz="24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레위기</a:t>
            </a:r>
            <a:r>
              <a:rPr lang="en-US" sz="2400" b="1" dirty="0" smtClean="0">
                <a:solidFill>
                  <a:srgbClr val="FFFF00"/>
                </a:solidFill>
              </a:rPr>
              <a:t> 13:2.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만일 사람이 그의 피부에 무엇이 돋거나 뾰루지가 나거나 색점이 생겨서 그의 피부에 </a:t>
            </a:r>
            <a:r>
              <a:rPr lang="ko-KR" altLang="en-US" sz="2400" b="1" dirty="0">
                <a:solidFill>
                  <a:srgbClr val="FFFF00"/>
                </a:solidFill>
              </a:rPr>
              <a:t>나병 </a:t>
            </a:r>
            <a:r>
              <a:rPr lang="ko-KR" altLang="en-US" sz="2400" dirty="0">
                <a:solidFill>
                  <a:srgbClr val="FFFF00"/>
                </a:solidFill>
              </a:rPr>
              <a:t>같은 것</a:t>
            </a:r>
            <a:r>
              <a:rPr lang="ko-KR" altLang="en-US" sz="2400" dirty="0">
                <a:solidFill>
                  <a:schemeClr val="bg1"/>
                </a:solidFill>
              </a:rPr>
              <a:t>이 생기거든 그를 곧 제사장 아론에게나 그의 아들 중 한 제사장에게로 데리고 갈 </a:t>
            </a:r>
            <a:r>
              <a:rPr lang="ko-KR" altLang="en-US" sz="2400" dirty="0" smtClean="0">
                <a:solidFill>
                  <a:schemeClr val="bg1"/>
                </a:solidFill>
              </a:rPr>
              <a:t>것이요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he-IL" sz="2900" dirty="0">
                <a:solidFill>
                  <a:srgbClr val="FFFF00"/>
                </a:solidFill>
              </a:rPr>
              <a:t>צָרַעַת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chemeClr val="bg1"/>
                </a:solidFill>
              </a:rPr>
              <a:t>NIV </a:t>
            </a:r>
            <a:r>
              <a:rPr lang="en-US" sz="2400" dirty="0" smtClean="0">
                <a:solidFill>
                  <a:schemeClr val="bg1"/>
                </a:solidFill>
              </a:rPr>
              <a:t>an </a:t>
            </a:r>
            <a:r>
              <a:rPr lang="en-US" sz="2400" dirty="0">
                <a:solidFill>
                  <a:schemeClr val="bg1"/>
                </a:solidFill>
              </a:rPr>
              <a:t>infectious skin </a:t>
            </a:r>
            <a:r>
              <a:rPr lang="en-US" sz="2400" dirty="0" smtClean="0">
                <a:solidFill>
                  <a:schemeClr val="bg1"/>
                </a:solidFill>
              </a:rPr>
              <a:t>disease / </a:t>
            </a:r>
            <a:r>
              <a:rPr lang="en-US" sz="2400" baseline="30000" dirty="0" smtClean="0">
                <a:solidFill>
                  <a:schemeClr val="bg1"/>
                </a:solidFill>
              </a:rPr>
              <a:t>TNK </a:t>
            </a: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scaly affection 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baseline="30000" dirty="0">
                <a:solidFill>
                  <a:schemeClr val="bg1"/>
                </a:solidFill>
              </a:rPr>
              <a:t>NKJ </a:t>
            </a:r>
            <a:r>
              <a:rPr lang="en-US" sz="2400" i="1" dirty="0" smtClean="0">
                <a:solidFill>
                  <a:schemeClr val="bg1"/>
                </a:solidFill>
              </a:rPr>
              <a:t>like </a:t>
            </a:r>
            <a:r>
              <a:rPr lang="en-US" sz="2400" dirty="0">
                <a:solidFill>
                  <a:schemeClr val="bg1"/>
                </a:solidFill>
              </a:rPr>
              <a:t>a leprous </a:t>
            </a:r>
            <a:r>
              <a:rPr lang="en-US" sz="2400" dirty="0" smtClean="0">
                <a:solidFill>
                  <a:schemeClr val="bg1"/>
                </a:solidFill>
              </a:rPr>
              <a:t>sore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</a:rPr>
              <a:t>*</a:t>
            </a:r>
            <a:r>
              <a:rPr lang="en-US" sz="2400" dirty="0">
                <a:solidFill>
                  <a:schemeClr val="bg1"/>
                </a:solidFill>
              </a:rPr>
              <a:t>The precise meaning of the leprosy in the Bible is in dispute, but it probably includes the modern </a:t>
            </a:r>
            <a:r>
              <a:rPr lang="en-US" sz="2400" b="1" dirty="0">
                <a:solidFill>
                  <a:srgbClr val="FFFF00"/>
                </a:solidFill>
              </a:rPr>
              <a:t>Hansen’s disease </a:t>
            </a:r>
            <a:r>
              <a:rPr lang="en-US" sz="2400" dirty="0">
                <a:solidFill>
                  <a:schemeClr val="bg1"/>
                </a:solidFill>
              </a:rPr>
              <a:t>(especially in </a:t>
            </a:r>
            <a:r>
              <a:rPr lang="en-US" sz="2400" dirty="0">
                <a:solidFill>
                  <a:srgbClr val="FFFF00"/>
                </a:solidFill>
              </a:rPr>
              <a:t>the New Testament</a:t>
            </a:r>
            <a:r>
              <a:rPr lang="en-US" sz="2400" dirty="0">
                <a:solidFill>
                  <a:schemeClr val="bg1"/>
                </a:solidFill>
              </a:rPr>
              <a:t>) and </a:t>
            </a:r>
            <a:r>
              <a:rPr lang="en-US" sz="2400" dirty="0">
                <a:solidFill>
                  <a:srgbClr val="FFFF00"/>
                </a:solidFill>
              </a:rPr>
              <a:t>infectious skin diseases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7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152400"/>
            <a:ext cx="11963400" cy="65864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나병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/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문둥병의 진찰에서 격리까지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200" b="1" dirty="0">
                <a:solidFill>
                  <a:srgbClr val="FFFF00"/>
                </a:solidFill>
              </a:rPr>
              <a:t>레위기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13:1-46)</a:t>
            </a:r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</a:rPr>
              <a:t>진</a:t>
            </a:r>
            <a:r>
              <a:rPr lang="ko-KR" altLang="en-US" sz="2400" dirty="0">
                <a:solidFill>
                  <a:schemeClr val="bg1"/>
                </a:solidFill>
              </a:rPr>
              <a:t>찰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제사장에게 보임</a:t>
            </a:r>
            <a:r>
              <a:rPr lang="en-US" altLang="ko-KR" sz="2400" dirty="0" smtClean="0">
                <a:solidFill>
                  <a:schemeClr val="bg1"/>
                </a:solidFill>
              </a:rPr>
              <a:t>) </a:t>
            </a:r>
            <a:r>
              <a:rPr lang="ko-KR" altLang="en-US" sz="2400" dirty="0" smtClean="0">
                <a:solidFill>
                  <a:schemeClr val="bg1"/>
                </a:solidFill>
              </a:rPr>
              <a:t>후 부정</a:t>
            </a:r>
            <a:r>
              <a:rPr lang="en-US" altLang="ko-KR" sz="2400" dirty="0" smtClean="0">
                <a:solidFill>
                  <a:schemeClr val="bg1"/>
                </a:solidFill>
              </a:rPr>
              <a:t>/</a:t>
            </a:r>
            <a:r>
              <a:rPr lang="ko-KR" altLang="en-US" sz="2400" dirty="0" smtClean="0">
                <a:solidFill>
                  <a:schemeClr val="bg1"/>
                </a:solidFill>
              </a:rPr>
              <a:t>정결 여부 결정</a:t>
            </a:r>
            <a:r>
              <a:rPr lang="en-US" altLang="ko-KR" sz="2400" dirty="0" smtClean="0">
                <a:solidFill>
                  <a:schemeClr val="bg1"/>
                </a:solidFill>
              </a:rPr>
              <a:t>: 2-44</a:t>
            </a:r>
            <a:r>
              <a:rPr lang="ko-KR" altLang="en-US" sz="2400" dirty="0" smtClean="0">
                <a:solidFill>
                  <a:schemeClr val="bg1"/>
                </a:solidFill>
              </a:rPr>
              <a:t>절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</a:rPr>
              <a:t>나병</a:t>
            </a:r>
            <a:r>
              <a:rPr lang="en-US" altLang="ko-KR" sz="2400" dirty="0" smtClean="0">
                <a:solidFill>
                  <a:schemeClr val="bg1"/>
                </a:solidFill>
              </a:rPr>
              <a:t>/</a:t>
            </a:r>
            <a:r>
              <a:rPr lang="ko-KR" altLang="en-US" sz="2400" dirty="0" smtClean="0">
                <a:solidFill>
                  <a:schemeClr val="bg1"/>
                </a:solidFill>
              </a:rPr>
              <a:t>문둥병으로 인한 부정함 판정시 환자는 큰 소리로 선포</a:t>
            </a:r>
            <a:r>
              <a:rPr lang="en-US" altLang="ko-KR" sz="2400" dirty="0" smtClean="0">
                <a:solidFill>
                  <a:schemeClr val="bg1"/>
                </a:solidFill>
              </a:rPr>
              <a:t>: 45</a:t>
            </a:r>
            <a:r>
              <a:rPr lang="ko-KR" altLang="en-US" sz="2400" dirty="0" smtClean="0">
                <a:solidFill>
                  <a:schemeClr val="bg1"/>
                </a:solidFill>
              </a:rPr>
              <a:t>절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</a:rPr>
              <a:t>격리 생활</a:t>
            </a:r>
            <a:r>
              <a:rPr lang="en-US" altLang="ko-KR" sz="2400" dirty="0" smtClean="0">
                <a:solidFill>
                  <a:schemeClr val="bg1"/>
                </a:solidFill>
              </a:rPr>
              <a:t>: 46</a:t>
            </a:r>
            <a:r>
              <a:rPr lang="ko-KR" altLang="en-US" sz="2400" dirty="0" smtClean="0">
                <a:solidFill>
                  <a:schemeClr val="bg1"/>
                </a:solidFill>
              </a:rPr>
              <a:t>절</a:t>
            </a:r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      </a:t>
            </a:r>
            <a:r>
              <a:rPr lang="en-US" altLang="ko-KR" sz="2400" dirty="0" smtClean="0">
                <a:solidFill>
                  <a:schemeClr val="bg1"/>
                </a:solidFill>
              </a:rPr>
              <a:t>-</a:t>
            </a:r>
            <a:r>
              <a:rPr lang="ko-KR" altLang="en-US" sz="2400" dirty="0" smtClean="0">
                <a:solidFill>
                  <a:srgbClr val="FFFF00"/>
                </a:solidFill>
              </a:rPr>
              <a:t>레위기 </a:t>
            </a:r>
            <a:r>
              <a:rPr lang="en-US" sz="2400" dirty="0" smtClean="0">
                <a:solidFill>
                  <a:srgbClr val="FFFF00"/>
                </a:solidFill>
              </a:rPr>
              <a:t>13:2-44. 3 </a:t>
            </a:r>
            <a:r>
              <a:rPr lang="ko-KR" altLang="en-US" sz="2400" dirty="0" smtClean="0">
                <a:solidFill>
                  <a:schemeClr val="bg1"/>
                </a:solidFill>
              </a:rPr>
              <a:t>제사장은 </a:t>
            </a:r>
            <a:r>
              <a:rPr lang="ko-KR" altLang="en-US" sz="2400" dirty="0">
                <a:solidFill>
                  <a:schemeClr val="bg1"/>
                </a:solidFill>
              </a:rPr>
              <a:t>그 피부의 병을 진찰할지니 환부의 털이 희어졌고 환부가 피부보다 우묵하여졌으면 이는 나병의 환부라 </a:t>
            </a:r>
            <a:r>
              <a:rPr lang="ko-KR" altLang="en-US" sz="2400" dirty="0">
                <a:solidFill>
                  <a:srgbClr val="FFFF00"/>
                </a:solidFill>
              </a:rPr>
              <a:t>제사장이 그를 진찰하여 그를 부정하다 할 </a:t>
            </a:r>
            <a:r>
              <a:rPr lang="ko-KR" altLang="en-US" sz="2400" dirty="0" smtClean="0">
                <a:solidFill>
                  <a:srgbClr val="FFFF00"/>
                </a:solidFill>
              </a:rPr>
              <a:t>것이요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rgbClr val="FFFF00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피부에 색점이 희나 우묵하지 아니하고 그 털이 희지 아니하면 제사장은 그 환자를 </a:t>
            </a:r>
            <a:r>
              <a:rPr lang="ko-KR" altLang="en-US" sz="2400" dirty="0">
                <a:solidFill>
                  <a:srgbClr val="FFFF00"/>
                </a:solidFill>
              </a:rPr>
              <a:t>이레 동안 가두어둘 </a:t>
            </a:r>
            <a:r>
              <a:rPr lang="ko-KR" altLang="en-US" sz="2400" dirty="0" smtClean="0">
                <a:solidFill>
                  <a:srgbClr val="FFFF00"/>
                </a:solidFill>
              </a:rPr>
              <a:t>것이며 </a:t>
            </a:r>
            <a:r>
              <a:rPr lang="en-US" altLang="ko-KR" sz="2400" dirty="0" smtClean="0">
                <a:solidFill>
                  <a:schemeClr val="bg1"/>
                </a:solidFill>
              </a:rPr>
              <a:t>……… 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6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이레 만에 제사장이 또 진찰할지니 그 환부가 엷어졌고 병색이 피부에 퍼지지 아니하였으면 피부병이라 </a:t>
            </a:r>
            <a:r>
              <a:rPr lang="ko-KR" altLang="en-US" sz="2400" dirty="0">
                <a:solidFill>
                  <a:srgbClr val="FFFF00"/>
                </a:solidFill>
              </a:rPr>
              <a:t>제사장이 그를 정하다 할 것이요 </a:t>
            </a:r>
            <a:r>
              <a:rPr lang="ko-KR" altLang="en-US" sz="2400" dirty="0">
                <a:solidFill>
                  <a:schemeClr val="bg1"/>
                </a:solidFill>
              </a:rPr>
              <a:t>그의 옷을 빨 것이라 그리하면 </a:t>
            </a:r>
            <a:r>
              <a:rPr lang="ko-KR" altLang="en-US" sz="2400" dirty="0" smtClean="0">
                <a:solidFill>
                  <a:srgbClr val="FFFF00"/>
                </a:solidFill>
              </a:rPr>
              <a:t>정하리라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altLang="ko-KR" sz="2400" dirty="0">
                <a:solidFill>
                  <a:schemeClr val="bg1"/>
                </a:solidFill>
              </a:rPr>
              <a:t>……… 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15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rgbClr val="FFFF00"/>
                </a:solidFill>
              </a:rPr>
              <a:t>제사장이 생살을 진찰하고 그를 부정하다 할지니 </a:t>
            </a:r>
            <a:r>
              <a:rPr lang="ko-KR" altLang="en-US" sz="2400" dirty="0">
                <a:solidFill>
                  <a:schemeClr val="bg1"/>
                </a:solidFill>
              </a:rPr>
              <a:t>그 생살은 부정한 것인즉 이는 </a:t>
            </a:r>
            <a:r>
              <a:rPr lang="ko-KR" altLang="en-US" sz="2400" dirty="0" smtClean="0">
                <a:solidFill>
                  <a:schemeClr val="bg1"/>
                </a:solidFill>
              </a:rPr>
              <a:t>나병이며 </a:t>
            </a:r>
            <a:r>
              <a:rPr lang="en-US" altLang="ko-KR" sz="2400" dirty="0" smtClean="0">
                <a:solidFill>
                  <a:schemeClr val="bg1"/>
                </a:solidFill>
              </a:rPr>
              <a:t>……..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dirty="0" smtClean="0">
                <a:solidFill>
                  <a:schemeClr val="bg1"/>
                </a:solidFill>
              </a:rPr>
              <a:t>-</a:t>
            </a:r>
            <a:r>
              <a:rPr lang="ko-KR" altLang="en-US" sz="2400" dirty="0">
                <a:solidFill>
                  <a:srgbClr val="FFFF00"/>
                </a:solidFill>
              </a:rPr>
              <a:t>레위기 </a:t>
            </a:r>
            <a:r>
              <a:rPr lang="en-US" sz="2400" dirty="0" smtClean="0">
                <a:solidFill>
                  <a:srgbClr val="FFFF00"/>
                </a:solidFill>
              </a:rPr>
              <a:t>13:45. </a:t>
            </a:r>
            <a:r>
              <a:rPr lang="ko-KR" altLang="en-US" sz="2400" dirty="0" smtClean="0">
                <a:solidFill>
                  <a:schemeClr val="bg1"/>
                </a:solidFill>
              </a:rPr>
              <a:t>나병 </a:t>
            </a:r>
            <a:r>
              <a:rPr lang="ko-KR" altLang="en-US" sz="2400" dirty="0">
                <a:solidFill>
                  <a:schemeClr val="bg1"/>
                </a:solidFill>
              </a:rPr>
              <a:t>환자는 옷을 찢고 머리를 풀며 윗입술을 가리고 외치기를 부정하다 부정하다 할 </a:t>
            </a:r>
            <a:r>
              <a:rPr lang="ko-KR" altLang="en-US" sz="2400" dirty="0" smtClean="0">
                <a:solidFill>
                  <a:schemeClr val="bg1"/>
                </a:solidFill>
              </a:rPr>
              <a:t>것이요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     </a:t>
            </a:r>
            <a:r>
              <a:rPr lang="en-US" altLang="ko-KR" sz="2400" dirty="0">
                <a:solidFill>
                  <a:schemeClr val="bg1"/>
                </a:solidFill>
              </a:rPr>
              <a:t>-</a:t>
            </a:r>
            <a:r>
              <a:rPr lang="ko-KR" altLang="en-US" sz="2400" dirty="0">
                <a:solidFill>
                  <a:srgbClr val="FFFF00"/>
                </a:solidFill>
              </a:rPr>
              <a:t>레위기 </a:t>
            </a:r>
            <a:r>
              <a:rPr lang="en-US" sz="2400" dirty="0" smtClean="0">
                <a:solidFill>
                  <a:srgbClr val="FFFF00"/>
                </a:solidFill>
              </a:rPr>
              <a:t>13:46. </a:t>
            </a:r>
            <a:r>
              <a:rPr lang="ko-KR" altLang="en-US" sz="2400" dirty="0" smtClean="0">
                <a:solidFill>
                  <a:schemeClr val="bg1"/>
                </a:solidFill>
              </a:rPr>
              <a:t>병있는 </a:t>
            </a:r>
            <a:r>
              <a:rPr lang="ko-KR" altLang="en-US" sz="2400" dirty="0">
                <a:solidFill>
                  <a:schemeClr val="bg1"/>
                </a:solidFill>
              </a:rPr>
              <a:t>날 동안은 늘 부정할 것이라 그가 부정한즉 혼자 살되 진영 밖에서 </a:t>
            </a:r>
            <a:r>
              <a:rPr lang="ko-KR" altLang="en-US" sz="2400" dirty="0" smtClean="0">
                <a:solidFill>
                  <a:schemeClr val="bg1"/>
                </a:solidFill>
              </a:rPr>
              <a:t>살지니라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6212" y="152399"/>
            <a:ext cx="7315200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나병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/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문둥병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(Leprosy) = Hansen’s Disease</a:t>
            </a:r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Picture 2" descr="Leprosy (Hansen's disease) | Who is at risk, Signs and Symptom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6" y="921840"/>
            <a:ext cx="438911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ategory: Yunnan Leprosy Village - Transparent Fish F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2513081"/>
            <a:ext cx="562296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4812" y="1230489"/>
            <a:ext cx="4082521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Lepers lives a quiet but isolated </a:t>
            </a:r>
            <a:r>
              <a:rPr lang="en-US" sz="2400" dirty="0" smtClean="0">
                <a:solidFill>
                  <a:schemeClr val="bg1"/>
                </a:solidFill>
              </a:rPr>
              <a:t>area. </a:t>
            </a:r>
            <a:r>
              <a:rPr lang="en-US" sz="2400" dirty="0">
                <a:solidFill>
                  <a:schemeClr val="bg1"/>
                </a:solidFill>
              </a:rPr>
              <a:t>Few people would come here. They are </a:t>
            </a:r>
            <a:r>
              <a:rPr lang="en-US" sz="2400" dirty="0" smtClean="0">
                <a:solidFill>
                  <a:schemeClr val="bg1"/>
                </a:solidFill>
              </a:rPr>
              <a:t>forgotten.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100" name="Picture 4" descr="What Is Leprosy? Symptoms, Treatment, Causes &amp; Preven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3528445"/>
            <a:ext cx="46958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prosy (Hansen's Disease): Causes, Symptoms, Diagnosis, Treatm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472235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pro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58" y="2438400"/>
            <a:ext cx="5724257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6-40 Segment 2: Leprosy – Radio Health Jour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56" y="127000"/>
            <a:ext cx="3291839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4903</TotalTime>
  <Words>1275</Words>
  <Application>Microsoft Office PowerPoint</Application>
  <PresentationFormat>Custom</PresentationFormat>
  <Paragraphs>124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453</cp:revision>
  <dcterms:created xsi:type="dcterms:W3CDTF">2020-03-18T13:47:21Z</dcterms:created>
  <dcterms:modified xsi:type="dcterms:W3CDTF">2021-03-05T01:57:40Z</dcterms:modified>
</cp:coreProperties>
</file>