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65" r:id="rId2"/>
    <p:sldId id="419" r:id="rId3"/>
    <p:sldId id="404" r:id="rId4"/>
    <p:sldId id="421" r:id="rId5"/>
    <p:sldId id="405" r:id="rId6"/>
    <p:sldId id="406" r:id="rId7"/>
    <p:sldId id="407" r:id="rId8"/>
    <p:sldId id="422" r:id="rId9"/>
    <p:sldId id="423" r:id="rId10"/>
    <p:sldId id="424" r:id="rId11"/>
    <p:sldId id="425" r:id="rId12"/>
    <p:sldId id="426" r:id="rId13"/>
    <p:sldId id="411" r:id="rId14"/>
    <p:sldId id="427" r:id="rId15"/>
    <p:sldId id="413" r:id="rId16"/>
    <p:sldId id="428" r:id="rId17"/>
    <p:sldId id="415" r:id="rId18"/>
    <p:sldId id="416" r:id="rId19"/>
    <p:sldId id="429" r:id="rId20"/>
    <p:sldId id="417" r:id="rId21"/>
    <p:sldId id="418" r:id="rId22"/>
    <p:sldId id="377" r:id="rId23"/>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94643" autoAdjust="0"/>
  </p:normalViewPr>
  <p:slideViewPr>
    <p:cSldViewPr>
      <p:cViewPr varScale="1">
        <p:scale>
          <a:sx n="84" d="100"/>
          <a:sy n="84" d="100"/>
        </p:scale>
        <p:origin x="-732" y="-84"/>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31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8/3/2020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59215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95723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1"/>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1"/>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2088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07048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0711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3"/>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3"/>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F9C73-D3C2-4D1D-BE1A-64EF358B0269}"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6476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F9C73-D3C2-4D1D-BE1A-64EF358B0269}"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5236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F9C73-D3C2-4D1D-BE1A-64EF358B0269}"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2008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87660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416270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76838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3"/>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F9C73-D3C2-4D1D-BE1A-64EF358B0269}" type="datetimeFigureOut">
              <a:rPr lang="en-US" smtClean="0"/>
              <a:t>8/3/2020</a:t>
            </a:fld>
            <a:endParaRPr lang="en-US"/>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178326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com/url?sa=i&amp;url=http://pregnancybegin.blogspot.com/2017/10/3-weeks-pregnant.html&amp;psig=AOvVaw19NA-aJoAu5oltiBKAoTU_&amp;ust=1585136585713000&amp;source=images&amp;cd=vfe&amp;ved=0CAIQjRxqFwoTCJDaho6Es-gCFQAAAAAdAAAAABAD" TargetMode="Externa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9992" y="304800"/>
            <a:ext cx="3200400" cy="2339102"/>
          </a:xfrm>
          <a:prstGeom prst="rect">
            <a:avLst/>
          </a:prstGeom>
        </p:spPr>
        <p:txBody>
          <a:bodyPr wrap="square">
            <a:spAutoFit/>
          </a:bodyPr>
          <a:lstStyle/>
          <a:p>
            <a:pPr algn="ctr"/>
            <a:r>
              <a:rPr lang="he-IL" sz="1800" b="1" dirty="0" smtClean="0">
                <a:solidFill>
                  <a:srgbClr val="C00000"/>
                </a:solidFill>
              </a:rPr>
              <a:t>מְקוֹר </a:t>
            </a:r>
            <a:r>
              <a:rPr lang="he-IL" sz="1800" b="1" dirty="0">
                <a:solidFill>
                  <a:srgbClr val="C00000"/>
                </a:solidFill>
              </a:rPr>
              <a:t>מַיִם חַיִּים </a:t>
            </a:r>
            <a:endParaRPr lang="en-US" sz="1800" b="1" dirty="0">
              <a:solidFill>
                <a:srgbClr val="C00000"/>
              </a:solidFill>
            </a:endParaRPr>
          </a:p>
          <a:p>
            <a:pPr algn="ctr"/>
            <a:r>
              <a:rPr lang="el-GR" sz="1600" b="1" dirty="0"/>
              <a:t>ἡ πηγή ὕδατος ζωῆς </a:t>
            </a:r>
            <a:endParaRPr lang="en-US" sz="1600"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Fuente de Agua </a:t>
            </a:r>
            <a:r>
              <a:rPr lang="en-US" sz="1600" b="1" i="1" dirty="0" smtClean="0">
                <a:solidFill>
                  <a:srgbClr val="C00000"/>
                </a:solidFill>
              </a:rPr>
              <a:t>Viva </a:t>
            </a:r>
          </a:p>
          <a:p>
            <a:pPr algn="ctr"/>
            <a:r>
              <a:rPr lang="en-US" sz="1600" b="1" i="1" dirty="0" smtClean="0"/>
              <a:t>La </a:t>
            </a:r>
            <a:r>
              <a:rPr lang="en-US" sz="1600" b="1" i="1" dirty="0"/>
              <a:t>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a:t>Fonte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sp>
        <p:nvSpPr>
          <p:cNvPr id="3" name="Rectangle 2"/>
          <p:cNvSpPr/>
          <p:nvPr/>
        </p:nvSpPr>
        <p:spPr>
          <a:xfrm>
            <a:off x="74612" y="148471"/>
            <a:ext cx="8839200" cy="4062651"/>
          </a:xfrm>
          <a:prstGeom prst="rect">
            <a:avLst/>
          </a:prstGeom>
          <a:solidFill>
            <a:schemeClr val="accent3">
              <a:lumMod val="50000"/>
            </a:schemeClr>
          </a:solidFill>
          <a:ln>
            <a:solidFill>
              <a:srgbClr val="C00000"/>
            </a:solidFill>
          </a:ln>
        </p:spPr>
        <p:txBody>
          <a:bodyPr wrap="square">
            <a:spAutoFit/>
          </a:bodyPr>
          <a:lstStyle/>
          <a:p>
            <a:pPr algn="ctr"/>
            <a:r>
              <a:rPr lang="en-US" sz="6600" b="1" dirty="0" err="1">
                <a:solidFill>
                  <a:srgbClr val="FFFF00"/>
                </a:solidFill>
              </a:rPr>
              <a:t>Tres</a:t>
            </a:r>
            <a:r>
              <a:rPr lang="en-US" sz="6600" b="1" dirty="0">
                <a:solidFill>
                  <a:srgbClr val="FFFF00"/>
                </a:solidFill>
              </a:rPr>
              <a:t> </a:t>
            </a:r>
            <a:r>
              <a:rPr lang="en-US" sz="6600" b="1" dirty="0" err="1">
                <a:solidFill>
                  <a:srgbClr val="FFFF00"/>
                </a:solidFill>
              </a:rPr>
              <a:t>Etapas</a:t>
            </a:r>
            <a:r>
              <a:rPr lang="en-US" sz="6600" b="1" dirty="0">
                <a:solidFill>
                  <a:srgbClr val="FFFF00"/>
                </a:solidFill>
              </a:rPr>
              <a:t> de la Vida </a:t>
            </a:r>
            <a:r>
              <a:rPr lang="en-US" sz="6600" b="1" dirty="0" smtClean="0">
                <a:solidFill>
                  <a:srgbClr val="FFFF00"/>
                </a:solidFill>
              </a:rPr>
              <a:t>Humana </a:t>
            </a:r>
            <a:r>
              <a:rPr lang="en-US" sz="6300" b="1" dirty="0" smtClean="0">
                <a:solidFill>
                  <a:srgbClr val="FFFF00"/>
                </a:solidFill>
              </a:rPr>
              <a:t>(Lucas </a:t>
            </a:r>
            <a:r>
              <a:rPr lang="en-US" sz="6300" b="1" dirty="0">
                <a:solidFill>
                  <a:srgbClr val="FFFF00"/>
                </a:solidFill>
              </a:rPr>
              <a:t>16:19-31</a:t>
            </a:r>
            <a:r>
              <a:rPr lang="en-US" sz="6300" b="1" dirty="0" smtClean="0">
                <a:solidFill>
                  <a:srgbClr val="FFFF00"/>
                </a:solidFill>
              </a:rPr>
              <a:t>)</a:t>
            </a:r>
          </a:p>
          <a:p>
            <a:pPr algn="ctr"/>
            <a:endParaRPr lang="en-US" sz="2400" dirty="0">
              <a:solidFill>
                <a:srgbClr val="FFFF00"/>
              </a:solidFill>
            </a:endParaRPr>
          </a:p>
          <a:p>
            <a:pPr algn="ctr"/>
            <a:r>
              <a:rPr lang="en-US" sz="5400" b="1" dirty="0" smtClean="0">
                <a:solidFill>
                  <a:schemeClr val="bg1"/>
                </a:solidFill>
              </a:rPr>
              <a:t>Three Stages of Human Life </a:t>
            </a:r>
            <a:r>
              <a:rPr lang="es-ES" sz="4800" b="1" dirty="0" smtClean="0">
                <a:solidFill>
                  <a:schemeClr val="bg1"/>
                </a:solidFill>
              </a:rPr>
              <a:t>(</a:t>
            </a:r>
            <a:r>
              <a:rPr lang="es-ES" sz="4800" b="1" dirty="0" err="1">
                <a:solidFill>
                  <a:schemeClr val="bg1"/>
                </a:solidFill>
              </a:rPr>
              <a:t>Luke</a:t>
            </a:r>
            <a:r>
              <a:rPr lang="es-ES" sz="4800" b="1" dirty="0">
                <a:solidFill>
                  <a:schemeClr val="bg1"/>
                </a:solidFill>
              </a:rPr>
              <a:t> 16:19-31</a:t>
            </a:r>
            <a:r>
              <a:rPr lang="es-ES" sz="4800" b="1" dirty="0" smtClean="0">
                <a:solidFill>
                  <a:schemeClr val="bg1"/>
                </a:solidFill>
              </a:rPr>
              <a:t>)</a:t>
            </a:r>
            <a:endParaRPr lang="en-US" sz="4800"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7327" y="2659668"/>
            <a:ext cx="288036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257" y="4206150"/>
            <a:ext cx="6629400" cy="1815882"/>
          </a:xfrm>
          <a:prstGeom prst="rect">
            <a:avLst/>
          </a:prstGeom>
        </p:spPr>
        <p:txBody>
          <a:bodyPr wrap="square">
            <a:spAutoFit/>
          </a:bodyPr>
          <a:lstStyle/>
          <a:p>
            <a:r>
              <a:rPr lang="en-US" altLang="en-US" sz="2600" dirty="0">
                <a:latin typeface="Bwhebb" pitchFamily="2" charset="0"/>
              </a:rPr>
              <a:t> </a:t>
            </a:r>
            <a:r>
              <a:rPr lang="en-US" altLang="en-US" sz="2600" b="1" dirty="0">
                <a:solidFill>
                  <a:srgbClr val="FF0000"/>
                </a:solidFill>
                <a:latin typeface="Bwhebb" pitchFamily="2" charset="0"/>
              </a:rPr>
              <a:t>~</a:t>
            </a:r>
            <a:r>
              <a:rPr lang="en-US" altLang="en-US" sz="2600" b="1" dirty="0" err="1">
                <a:solidFill>
                  <a:srgbClr val="FF0000"/>
                </a:solidFill>
                <a:latin typeface="Bwhebb" pitchFamily="2" charset="0"/>
              </a:rPr>
              <a:t>yYI©x</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yIm:å</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ŸrAqåm</a:t>
            </a:r>
            <a:r>
              <a:rPr lang="en-US" altLang="en-US" sz="2600" b="1" dirty="0">
                <a:solidFill>
                  <a:srgbClr val="FF0000"/>
                </a:solidFill>
                <a:latin typeface="Bwhebb" pitchFamily="2" charset="0"/>
              </a:rPr>
              <a:t>. </a:t>
            </a:r>
            <a:r>
              <a:rPr lang="en-US" altLang="en-US" sz="2600" dirty="0" err="1">
                <a:latin typeface="Bwhebb" pitchFamily="2" charset="0"/>
              </a:rPr>
              <a:t>Wbøz</a:t>
            </a:r>
            <a:r>
              <a:rPr lang="en-US" altLang="en-US" sz="2600" dirty="0">
                <a:latin typeface="Bwhebb" pitchFamily="2" charset="0"/>
              </a:rPr>
              <a:t>&gt;[' </a:t>
            </a:r>
            <a:r>
              <a:rPr lang="en-US" altLang="en-US" sz="2600" dirty="0" err="1">
                <a:latin typeface="Bwhebb" pitchFamily="2" charset="0"/>
              </a:rPr>
              <a:t>yti’ao</a:t>
            </a:r>
            <a:r>
              <a:rPr lang="en-US" altLang="en-US" sz="2600" dirty="0">
                <a:latin typeface="Bwhebb" pitchFamily="2" charset="0"/>
              </a:rPr>
              <a:t> </a:t>
            </a:r>
            <a:r>
              <a:rPr lang="en-US" altLang="en-US" sz="2600" dirty="0" err="1">
                <a:latin typeface="Bwhebb" pitchFamily="2" charset="0"/>
              </a:rPr>
              <a:t>yMi</a:t>
            </a:r>
            <a:r>
              <a:rPr lang="en-US" altLang="en-US" sz="2600" dirty="0">
                <a:latin typeface="Bwhebb" pitchFamily="2" charset="0"/>
              </a:rPr>
              <a:t>_[; </a:t>
            </a:r>
            <a:r>
              <a:rPr lang="en-US" altLang="en-US" sz="2600" dirty="0" err="1">
                <a:latin typeface="Bwhebb" pitchFamily="2" charset="0"/>
              </a:rPr>
              <a:t>hf'ä</a:t>
            </a:r>
            <a:r>
              <a:rPr lang="en-US" altLang="en-US" sz="2600" dirty="0">
                <a:latin typeface="Bwhebb" pitchFamily="2" charset="0"/>
              </a:rPr>
              <a:t>[' </a:t>
            </a:r>
            <a:r>
              <a:rPr lang="en-US" altLang="en-US" sz="2600" dirty="0" err="1">
                <a:latin typeface="Bwhebb" pitchFamily="2" charset="0"/>
              </a:rPr>
              <a:t>tA</a:t>
            </a:r>
            <a:r>
              <a:rPr lang="en-US" altLang="en-US" sz="2600" dirty="0">
                <a:latin typeface="Bwhebb" pitchFamily="2" charset="0"/>
              </a:rPr>
              <a:t>[</a:t>
            </a:r>
            <a:r>
              <a:rPr lang="en-US" altLang="en-US" sz="2600" dirty="0" err="1">
                <a:latin typeface="Bwhebb" pitchFamily="2" charset="0"/>
              </a:rPr>
              <a:t>ßr</a:t>
            </a:r>
            <a:r>
              <a:rPr lang="en-US" altLang="en-US" sz="2600" dirty="0">
                <a:latin typeface="Bwhebb" pitchFamily="2" charset="0"/>
              </a:rPr>
              <a:t>" ~</a:t>
            </a:r>
            <a:r>
              <a:rPr lang="en-US" altLang="en-US" sz="2600" dirty="0" err="1">
                <a:latin typeface="Bwhebb" pitchFamily="2" charset="0"/>
              </a:rPr>
              <a:t>yIT:ïv</a:t>
            </a:r>
            <a:r>
              <a:rPr lang="en-US" altLang="en-US" sz="2600" dirty="0">
                <a:latin typeface="Bwhebb" pitchFamily="2" charset="0"/>
              </a:rPr>
              <a:t>.-</a:t>
            </a:r>
            <a:r>
              <a:rPr lang="en-US" altLang="en-US" sz="2600" dirty="0" err="1">
                <a:latin typeface="Bwhebb" pitchFamily="2" charset="0"/>
              </a:rPr>
              <a:t>yKi</a:t>
            </a:r>
            <a:r>
              <a:rPr lang="en-US" altLang="en-US" sz="2600" dirty="0">
                <a:latin typeface="Bwhebb" pitchFamily="2" charset="0"/>
              </a:rPr>
              <a:t>(</a:t>
            </a:r>
            <a:r>
              <a:rPr lang="en-US" altLang="en-US" sz="2600" baseline="30000" dirty="0">
                <a:latin typeface="Bwhebb" pitchFamily="2" charset="0"/>
              </a:rPr>
              <a:t>  </a:t>
            </a:r>
            <a:r>
              <a:rPr lang="en-US" altLang="en-US" sz="2600" dirty="0">
                <a:latin typeface="Bwhebb" pitchFamily="2" charset="0"/>
              </a:rPr>
              <a:t>  `~</a:t>
            </a:r>
            <a:r>
              <a:rPr lang="en-US" altLang="en-US" sz="2600" dirty="0" err="1">
                <a:latin typeface="Bwhebb" pitchFamily="2" charset="0"/>
              </a:rPr>
              <a:t>yIM</a:t>
            </a:r>
            <a:r>
              <a:rPr lang="en-US" altLang="en-US" sz="2600" dirty="0">
                <a:latin typeface="Bwhebb" pitchFamily="2" charset="0"/>
              </a:rPr>
              <a:t>")h; </a:t>
            </a:r>
            <a:r>
              <a:rPr lang="en-US" altLang="en-US" sz="2600" dirty="0" err="1">
                <a:latin typeface="Bwhebb" pitchFamily="2" charset="0"/>
              </a:rPr>
              <a:t>WlkiÞy</a:t>
            </a:r>
            <a:r>
              <a:rPr lang="en-US" altLang="en-US" sz="2600" dirty="0">
                <a:latin typeface="Bwhebb" pitchFamily="2" charset="0"/>
              </a:rPr>
              <a:t>"-al{ </a:t>
            </a:r>
            <a:r>
              <a:rPr lang="en-US" altLang="en-US" sz="2600" dirty="0" err="1">
                <a:latin typeface="Bwhebb" pitchFamily="2" charset="0"/>
              </a:rPr>
              <a:t>rv</a:t>
            </a:r>
            <a:r>
              <a:rPr lang="en-US" altLang="en-US" sz="2600" dirty="0">
                <a:latin typeface="Bwhebb" pitchFamily="2" charset="0"/>
              </a:rPr>
              <a:t>&lt;</a:t>
            </a:r>
            <a:r>
              <a:rPr lang="en-US" altLang="en-US" sz="2600" dirty="0" err="1">
                <a:latin typeface="Bwhebb" pitchFamily="2" charset="0"/>
              </a:rPr>
              <a:t>ïa</a:t>
            </a:r>
            <a:r>
              <a:rPr lang="en-US" altLang="en-US" sz="2600" dirty="0">
                <a:latin typeface="Bwhebb" pitchFamily="2" charset="0"/>
              </a:rPr>
              <a:t>] ~</a:t>
            </a:r>
            <a:r>
              <a:rPr lang="en-US" altLang="en-US" sz="2600" dirty="0" err="1">
                <a:latin typeface="Bwhebb" pitchFamily="2" charset="0"/>
              </a:rPr>
              <a:t>yrIêB'v.nI</a:t>
            </a:r>
            <a:r>
              <a:rPr lang="en-US" altLang="en-US" sz="2600" dirty="0">
                <a:latin typeface="Bwhebb" pitchFamily="2" charset="0"/>
              </a:rPr>
              <a:t> ‘</a:t>
            </a:r>
            <a:r>
              <a:rPr lang="en-US" altLang="en-US" sz="2600" dirty="0" err="1">
                <a:latin typeface="Bwhebb" pitchFamily="2" charset="0"/>
              </a:rPr>
              <a:t>troaBo</a:t>
            </a:r>
            <a:r>
              <a:rPr lang="en-US" altLang="en-US" sz="2600" dirty="0">
                <a:latin typeface="Bwhebb" pitchFamily="2" charset="0"/>
              </a:rPr>
              <a:t> </a:t>
            </a:r>
            <a:r>
              <a:rPr lang="en-US" altLang="en-US" sz="2600" dirty="0" err="1">
                <a:latin typeface="Bwhebb" pitchFamily="2" charset="0"/>
              </a:rPr>
              <a:t>tArêaBo</a:t>
            </a:r>
            <a:r>
              <a:rPr lang="en-US" altLang="en-US" sz="2600" dirty="0">
                <a:latin typeface="Bwhebb" pitchFamily="2" charset="0"/>
              </a:rPr>
              <a:t> ‘~</a:t>
            </a:r>
            <a:r>
              <a:rPr lang="en-US" altLang="en-US" sz="2600" dirty="0" err="1">
                <a:latin typeface="Bwhebb" pitchFamily="2" charset="0"/>
              </a:rPr>
              <a:t>h,l</a:t>
            </a:r>
            <a:r>
              <a:rPr lang="en-US" altLang="en-US" sz="2600" dirty="0">
                <a:latin typeface="Bwhebb" pitchFamily="2" charset="0"/>
              </a:rPr>
              <a:t>' </a:t>
            </a:r>
            <a:r>
              <a:rPr lang="en-US" altLang="en-US" sz="2600" dirty="0" err="1">
                <a:latin typeface="Bwhebb" pitchFamily="2" charset="0"/>
              </a:rPr>
              <a:t>bcoÜx.l</a:t>
            </a:r>
            <a:r>
              <a:rPr lang="en-US" altLang="en-US" sz="2600" dirty="0">
                <a:latin typeface="Bwhebb" pitchFamily="2" charset="0"/>
              </a:rPr>
              <a:t>;</a:t>
            </a:r>
          </a:p>
          <a:p>
            <a:r>
              <a:rPr lang="es-ES" sz="2000" b="1" dirty="0" smtClean="0">
                <a:solidFill>
                  <a:srgbClr val="7030A0"/>
                </a:solidFill>
              </a:rPr>
              <a:t>Jeremías </a:t>
            </a:r>
            <a:r>
              <a:rPr lang="en-US" altLang="en-US" sz="2000" b="1" dirty="0" smtClean="0">
                <a:solidFill>
                  <a:srgbClr val="7030A0"/>
                </a:solidFill>
              </a:rPr>
              <a:t>2:13</a:t>
            </a:r>
            <a:r>
              <a:rPr lang="en-US" altLang="en-US" sz="2000" dirty="0" smtClean="0">
                <a:solidFill>
                  <a:srgbClr val="7030A0"/>
                </a:solidFill>
              </a:rPr>
              <a:t> </a:t>
            </a:r>
            <a:r>
              <a:rPr lang="es-ES" sz="2000" baseline="30000" dirty="0" smtClean="0"/>
              <a:t>R60 </a:t>
            </a:r>
            <a:r>
              <a:rPr lang="es-ES" sz="2000" dirty="0" smtClean="0"/>
              <a:t>Porque </a:t>
            </a:r>
            <a:r>
              <a:rPr lang="es-ES" sz="2000" dirty="0"/>
              <a:t>dos males ha hecho mi pueblo: me dejaron a mí, </a:t>
            </a:r>
            <a:r>
              <a:rPr lang="es-ES" sz="2000" b="1" dirty="0">
                <a:solidFill>
                  <a:srgbClr val="FF0000"/>
                </a:solidFill>
              </a:rPr>
              <a:t>fuente de agua viva</a:t>
            </a:r>
            <a:r>
              <a:rPr lang="es-ES" sz="2000" dirty="0"/>
              <a:t>, y cavaron para sí cisternas, cisternas rotas que no retienen agua.</a:t>
            </a:r>
            <a:endParaRPr lang="en-US" sz="1800" dirty="0"/>
          </a:p>
        </p:txBody>
      </p:sp>
      <p:sp>
        <p:nvSpPr>
          <p:cNvPr id="6" name="Rectangle 5"/>
          <p:cNvSpPr/>
          <p:nvPr/>
        </p:nvSpPr>
        <p:spPr>
          <a:xfrm>
            <a:off x="4379912" y="5715000"/>
            <a:ext cx="4450080" cy="830997"/>
          </a:xfrm>
          <a:prstGeom prst="rect">
            <a:avLst/>
          </a:prstGeom>
          <a:solidFill>
            <a:srgbClr val="002060"/>
          </a:solidFill>
        </p:spPr>
        <p:txBody>
          <a:bodyPr wrap="square">
            <a:spAutoFit/>
          </a:bodyPr>
          <a:lstStyle/>
          <a:p>
            <a:r>
              <a:rPr lang="en-US" sz="2400" b="1" dirty="0" err="1" smtClean="0">
                <a:solidFill>
                  <a:schemeClr val="bg1"/>
                </a:solidFill>
              </a:rPr>
              <a:t>Kyungrae</a:t>
            </a:r>
            <a:r>
              <a:rPr lang="en-US" sz="2400" b="1" dirty="0" smtClean="0">
                <a:solidFill>
                  <a:schemeClr val="bg1"/>
                </a:solidFill>
              </a:rPr>
              <a:t> (Ezra) Kim</a:t>
            </a:r>
            <a:r>
              <a:rPr lang="en-US" sz="2400" b="1" dirty="0">
                <a:solidFill>
                  <a:schemeClr val="bg1"/>
                </a:solidFill>
              </a:rPr>
              <a:t>, Ph.D</a:t>
            </a:r>
            <a:r>
              <a:rPr lang="en-US" sz="2400" b="1" dirty="0" smtClean="0">
                <a:solidFill>
                  <a:schemeClr val="bg1"/>
                </a:solidFill>
              </a:rPr>
              <a:t>. (</a:t>
            </a:r>
            <a:r>
              <a:rPr lang="en-US" sz="2400" b="1" dirty="0">
                <a:solidFill>
                  <a:schemeClr val="bg1"/>
                </a:solidFill>
              </a:rPr>
              <a:t>1995, Hebrew University of Jerusalem) </a:t>
            </a:r>
          </a:p>
        </p:txBody>
      </p:sp>
    </p:spTree>
    <p:extLst>
      <p:ext uri="{BB962C8B-B14F-4D97-AF65-F5344CB8AC3E}">
        <p14:creationId xmlns:p14="http://schemas.microsoft.com/office/powerpoint/2010/main" val="6698550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74613" y="2057400"/>
            <a:ext cx="12039600" cy="3108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solidFill>
                  <a:schemeClr val="bg1"/>
                </a:solidFill>
              </a:rPr>
              <a:t>	Abraham continues: </a:t>
            </a:r>
            <a:r>
              <a:rPr lang="en-US" sz="2800" dirty="0">
                <a:solidFill>
                  <a:srgbClr val="FFFF00"/>
                </a:solidFill>
              </a:rPr>
              <a:t>(</a:t>
            </a:r>
            <a:r>
              <a:rPr lang="en-US" sz="2800" b="1" u="sng" dirty="0">
                <a:solidFill>
                  <a:srgbClr val="FFFF00"/>
                </a:solidFill>
              </a:rPr>
              <a:t>verse 26</a:t>
            </a:r>
            <a:r>
              <a:rPr lang="en-US" sz="2800" dirty="0">
                <a:solidFill>
                  <a:srgbClr val="FFFF00"/>
                </a:solidFill>
              </a:rPr>
              <a:t>) “</a:t>
            </a:r>
            <a:r>
              <a:rPr lang="en-US" sz="2800" i="1" dirty="0">
                <a:solidFill>
                  <a:srgbClr val="FFFF00"/>
                </a:solidFill>
              </a:rPr>
              <a:t>And besides all this, between us and you a great chasm (</a:t>
            </a:r>
            <a:r>
              <a:rPr lang="el-GR" sz="2800" dirty="0">
                <a:solidFill>
                  <a:srgbClr val="FFFF00"/>
                </a:solidFill>
              </a:rPr>
              <a:t>χάσμα</a:t>
            </a:r>
            <a:r>
              <a:rPr lang="en-US" sz="2800" i="1" dirty="0">
                <a:solidFill>
                  <a:srgbClr val="FFFF00"/>
                </a:solidFill>
              </a:rPr>
              <a:t>) has been fixed, so that those who want to go from here to you cannot, nor can anyone cross over from there to us</a:t>
            </a:r>
            <a:r>
              <a:rPr lang="en-US" sz="2800" dirty="0">
                <a:solidFill>
                  <a:srgbClr val="FFFF00"/>
                </a:solidFill>
              </a:rPr>
              <a:t>'”. </a:t>
            </a:r>
            <a:r>
              <a:rPr lang="en-US" sz="2800" dirty="0">
                <a:solidFill>
                  <a:schemeClr val="bg1"/>
                </a:solidFill>
              </a:rPr>
              <a:t>On earth, the rich can become poor, and the poor rich. This happens to many people. But the change of state, happy and miserable, does not take place after death. Once they take you to a place, you will be there forever. It is impossible to cross from one place to another. There is a great </a:t>
            </a:r>
            <a:r>
              <a:rPr lang="en-US" sz="2800" dirty="0">
                <a:solidFill>
                  <a:srgbClr val="FFFF00"/>
                </a:solidFill>
              </a:rPr>
              <a:t>chasm</a:t>
            </a:r>
            <a:r>
              <a:rPr lang="en-US" sz="2800" dirty="0">
                <a:solidFill>
                  <a:schemeClr val="bg1"/>
                </a:solidFill>
              </a:rPr>
              <a:t> between the two places</a:t>
            </a:r>
            <a:r>
              <a:rPr lang="en-US" sz="2800" dirty="0" smtClean="0">
                <a:solidFill>
                  <a:schemeClr val="bg1"/>
                </a:solidFill>
              </a:rPr>
              <a:t>.</a:t>
            </a:r>
            <a:endParaRPr lang="en-US" sz="2800" dirty="0">
              <a:solidFill>
                <a:schemeClr val="bg1"/>
              </a:solidFill>
            </a:endParaRPr>
          </a:p>
        </p:txBody>
      </p:sp>
      <p:sp>
        <p:nvSpPr>
          <p:cNvPr id="2" name="Rectangle 1"/>
          <p:cNvSpPr/>
          <p:nvPr/>
        </p:nvSpPr>
        <p:spPr>
          <a:xfrm>
            <a:off x="188913" y="5257800"/>
            <a:ext cx="11811000" cy="1431161"/>
          </a:xfrm>
          <a:prstGeom prst="rect">
            <a:avLst/>
          </a:prstGeom>
          <a:solidFill>
            <a:schemeClr val="accent3">
              <a:lumMod val="50000"/>
            </a:schemeClr>
          </a:solidFill>
        </p:spPr>
        <p:txBody>
          <a:bodyPr wrap="square">
            <a:spAutoFit/>
          </a:bodyPr>
          <a:lstStyle/>
          <a:p>
            <a:r>
              <a:rPr lang="es-ES" sz="2900" b="1" dirty="0" smtClean="0">
                <a:solidFill>
                  <a:schemeClr val="bg1"/>
                </a:solidFill>
              </a:rPr>
              <a:t>Lucas 16:26</a:t>
            </a:r>
            <a:r>
              <a:rPr lang="es-ES" sz="2900" dirty="0" smtClean="0">
                <a:solidFill>
                  <a:schemeClr val="bg1"/>
                </a:solidFill>
              </a:rPr>
              <a:t> </a:t>
            </a:r>
            <a:r>
              <a:rPr lang="es-ES" sz="2900" baseline="30000" dirty="0" smtClean="0">
                <a:solidFill>
                  <a:schemeClr val="bg1"/>
                </a:solidFill>
              </a:rPr>
              <a:t>NVI </a:t>
            </a:r>
            <a:r>
              <a:rPr lang="es-ES" sz="2900" dirty="0">
                <a:solidFill>
                  <a:srgbClr val="FFFF00"/>
                </a:solidFill>
              </a:rPr>
              <a:t>Además de eso, hay un gran abismo entre nosotros y ustedes, de modo que los que quieren pasar de aquí para allá no pueden, ni tampoco pueden los de allá para acá</a:t>
            </a:r>
            <a:r>
              <a:rPr lang="es-ES" sz="2900" dirty="0" smtClean="0">
                <a:solidFill>
                  <a:srgbClr val="FFFF00"/>
                </a:solidFill>
              </a:rPr>
              <a:t>.</a:t>
            </a:r>
            <a:endParaRPr lang="es-ES" sz="2900" dirty="0">
              <a:solidFill>
                <a:srgbClr val="FFFF00"/>
              </a:solidFill>
            </a:endParaRPr>
          </a:p>
        </p:txBody>
      </p:sp>
      <p:pic>
        <p:nvPicPr>
          <p:cNvPr id="4" name="Picture 2" descr="HELL - Perpetual Torture - Desert 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8" y="76199"/>
            <a:ext cx="5231425" cy="192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great chasm-impossible to cross from either side. - Ne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530" y="79586"/>
            <a:ext cx="3413758"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629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74613" y="2256059"/>
            <a:ext cx="12039600" cy="453970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900" b="1" dirty="0">
                <a:solidFill>
                  <a:srgbClr val="FFFF00"/>
                </a:solidFill>
              </a:rPr>
              <a:t>&lt;The first problem of the rich man&gt; (v. 27-29)</a:t>
            </a:r>
            <a:endParaRPr lang="en-US" sz="2900" dirty="0">
              <a:solidFill>
                <a:srgbClr val="FFFF00"/>
              </a:solidFill>
            </a:endParaRPr>
          </a:p>
          <a:p>
            <a:r>
              <a:rPr lang="en-US" sz="3200" dirty="0">
                <a:solidFill>
                  <a:schemeClr val="bg1"/>
                </a:solidFill>
              </a:rPr>
              <a:t>	</a:t>
            </a:r>
            <a:r>
              <a:rPr lang="en-US" sz="2600" dirty="0">
                <a:solidFill>
                  <a:schemeClr val="bg1"/>
                </a:solidFill>
              </a:rPr>
              <a:t>When his request was turned down, the rich man asks Abraham for another favor</a:t>
            </a:r>
            <a:r>
              <a:rPr lang="en-US" sz="2600" dirty="0">
                <a:solidFill>
                  <a:srgbClr val="FFFF00"/>
                </a:solidFill>
              </a:rPr>
              <a:t>. (</a:t>
            </a:r>
            <a:r>
              <a:rPr lang="en-US" sz="2600" b="1" u="sng" dirty="0">
                <a:solidFill>
                  <a:srgbClr val="FFFF00"/>
                </a:solidFill>
              </a:rPr>
              <a:t>verses 27-28</a:t>
            </a:r>
            <a:r>
              <a:rPr lang="en-US" sz="2600" dirty="0">
                <a:solidFill>
                  <a:srgbClr val="FFFF00"/>
                </a:solidFill>
              </a:rPr>
              <a:t>) “</a:t>
            </a:r>
            <a:r>
              <a:rPr lang="en-US" sz="2600" i="1" dirty="0">
                <a:solidFill>
                  <a:srgbClr val="FFFF00"/>
                </a:solidFill>
              </a:rPr>
              <a:t>He answered, 'Then I beg you, father, send Lazarus to my father's house, for I have five brothers. Let him warn them, so that they will not also come to this place of torment</a:t>
            </a:r>
            <a:r>
              <a:rPr lang="en-US" sz="2600" dirty="0">
                <a:solidFill>
                  <a:srgbClr val="FFFF00"/>
                </a:solidFill>
              </a:rPr>
              <a:t>'”. </a:t>
            </a:r>
            <a:r>
              <a:rPr lang="en-US" sz="2600" dirty="0">
                <a:solidFill>
                  <a:schemeClr val="bg1"/>
                </a:solidFill>
              </a:rPr>
              <a:t>The rich man now pleads for his family. He is one of those typical men who take care of themselves and their families. He asks Abraham for something that is a good idea for him. If Lazarus, who died and known by his family, is sent back to earth and warns them about the place of torment after death, the rich man thinks, they would change their course of life and avoid going to this painful place. So far, we still do not know anything of what was wrong with this rich man during his earthly life</a:t>
            </a:r>
            <a:r>
              <a:rPr lang="en-US" sz="2600" dirty="0" smtClean="0">
                <a:solidFill>
                  <a:schemeClr val="bg1"/>
                </a:solidFill>
              </a:rPr>
              <a:t>.</a:t>
            </a:r>
          </a:p>
          <a:p>
            <a:endParaRPr lang="es-ES_tradnl" sz="1000" dirty="0" smtClean="0">
              <a:solidFill>
                <a:schemeClr val="bg1"/>
              </a:solidFill>
            </a:endParaRPr>
          </a:p>
          <a:p>
            <a:endParaRPr lang="en-US" sz="1000" dirty="0" smtClean="0">
              <a:solidFill>
                <a:schemeClr val="bg1"/>
              </a:solidFill>
            </a:endParaRPr>
          </a:p>
        </p:txBody>
      </p:sp>
      <p:sp>
        <p:nvSpPr>
          <p:cNvPr id="2" name="Rectangle 1"/>
          <p:cNvSpPr/>
          <p:nvPr/>
        </p:nvSpPr>
        <p:spPr>
          <a:xfrm>
            <a:off x="74612" y="152400"/>
            <a:ext cx="8686799" cy="1815882"/>
          </a:xfrm>
          <a:prstGeom prst="rect">
            <a:avLst/>
          </a:prstGeom>
          <a:solidFill>
            <a:schemeClr val="accent3">
              <a:lumMod val="50000"/>
            </a:schemeClr>
          </a:solidFill>
        </p:spPr>
        <p:txBody>
          <a:bodyPr wrap="square">
            <a:spAutoFit/>
          </a:bodyPr>
          <a:lstStyle/>
          <a:p>
            <a:r>
              <a:rPr lang="es-ES" sz="2800" b="1" dirty="0" smtClean="0">
                <a:solidFill>
                  <a:schemeClr val="bg1"/>
                </a:solidFill>
              </a:rPr>
              <a:t>Lucas 16:27</a:t>
            </a:r>
            <a:r>
              <a:rPr lang="en-US" sz="2800" b="1" dirty="0" smtClean="0">
                <a:solidFill>
                  <a:schemeClr val="bg1"/>
                </a:solidFill>
              </a:rPr>
              <a:t>-28</a:t>
            </a:r>
            <a:r>
              <a:rPr lang="es-ES" sz="2800" dirty="0" smtClean="0">
                <a:solidFill>
                  <a:schemeClr val="bg1"/>
                </a:solidFill>
              </a:rPr>
              <a:t> </a:t>
            </a:r>
            <a:r>
              <a:rPr lang="es-ES" sz="2800" baseline="30000" dirty="0">
                <a:solidFill>
                  <a:schemeClr val="bg1"/>
                </a:solidFill>
              </a:rPr>
              <a:t>R95 </a:t>
            </a:r>
            <a:r>
              <a:rPr lang="es-ES" sz="2800" dirty="0" smtClean="0">
                <a:solidFill>
                  <a:srgbClr val="FFFF00"/>
                </a:solidFill>
              </a:rPr>
              <a:t>Entonces </a:t>
            </a:r>
            <a:r>
              <a:rPr lang="es-ES" sz="2800" dirty="0">
                <a:solidFill>
                  <a:srgbClr val="FFFF00"/>
                </a:solidFill>
              </a:rPr>
              <a:t>le dijo: "Te ruego, pues, padre, que lo envíes a la casa de mi padre, porque tengo </a:t>
            </a:r>
            <a:endParaRPr lang="es-ES" sz="2800" dirty="0" smtClean="0">
              <a:solidFill>
                <a:srgbClr val="FFFF00"/>
              </a:solidFill>
            </a:endParaRPr>
          </a:p>
          <a:p>
            <a:r>
              <a:rPr lang="es-ES" sz="2800" dirty="0" smtClean="0">
                <a:solidFill>
                  <a:srgbClr val="FFFF00"/>
                </a:solidFill>
              </a:rPr>
              <a:t>cinco </a:t>
            </a:r>
            <a:r>
              <a:rPr lang="es-ES" sz="2800" dirty="0">
                <a:solidFill>
                  <a:srgbClr val="FFFF00"/>
                </a:solidFill>
              </a:rPr>
              <a:t>hermanos, para que les testifique a </a:t>
            </a:r>
            <a:r>
              <a:rPr lang="es-ES" sz="2800">
                <a:solidFill>
                  <a:srgbClr val="FFFF00"/>
                </a:solidFill>
              </a:rPr>
              <a:t>fin </a:t>
            </a:r>
            <a:r>
              <a:rPr lang="es-ES" sz="2800" smtClean="0">
                <a:solidFill>
                  <a:srgbClr val="FFFF00"/>
                </a:solidFill>
              </a:rPr>
              <a:t>de que </a:t>
            </a:r>
            <a:endParaRPr lang="es-ES" sz="2800" dirty="0" smtClean="0">
              <a:solidFill>
                <a:srgbClr val="FFFF00"/>
              </a:solidFill>
            </a:endParaRPr>
          </a:p>
          <a:p>
            <a:r>
              <a:rPr lang="es-ES" sz="2800" dirty="0" smtClean="0">
                <a:solidFill>
                  <a:srgbClr val="FFFF00"/>
                </a:solidFill>
              </a:rPr>
              <a:t>no </a:t>
            </a:r>
            <a:r>
              <a:rPr lang="es-ES" sz="2800" dirty="0">
                <a:solidFill>
                  <a:srgbClr val="FFFF00"/>
                </a:solidFill>
              </a:rPr>
              <a:t>vengan ellos también a este lugar de tormento". </a:t>
            </a:r>
            <a:endParaRPr lang="en-US" sz="2800" dirty="0">
              <a:solidFill>
                <a:srgbClr val="FFFF00"/>
              </a:solidFill>
            </a:endParaRPr>
          </a:p>
        </p:txBody>
      </p:sp>
      <p:pic>
        <p:nvPicPr>
          <p:cNvPr id="4" name="Picture 6" descr="What Is The Condition Of The Wicked? - Faithlife Ser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2" y="679001"/>
            <a:ext cx="2763518"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33320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44802" y="2403439"/>
            <a:ext cx="12039600" cy="443198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chemeClr val="bg1"/>
                </a:solidFill>
              </a:rPr>
              <a:t>	At </a:t>
            </a:r>
            <a:r>
              <a:rPr lang="en-US" sz="2800" dirty="0">
                <a:solidFill>
                  <a:schemeClr val="bg1"/>
                </a:solidFill>
              </a:rPr>
              <a:t>his request, Abraham gives him an unexpected answer: </a:t>
            </a:r>
            <a:r>
              <a:rPr lang="en-US" sz="2800" dirty="0" smtClean="0">
                <a:solidFill>
                  <a:srgbClr val="FFFF00"/>
                </a:solidFill>
              </a:rPr>
              <a:t>(</a:t>
            </a:r>
            <a:r>
              <a:rPr lang="en-US" sz="2800" b="1" u="sng" dirty="0">
                <a:solidFill>
                  <a:srgbClr val="FFFF00"/>
                </a:solidFill>
              </a:rPr>
              <a:t>verse 29</a:t>
            </a:r>
            <a:r>
              <a:rPr lang="en-US" sz="2800" dirty="0">
                <a:solidFill>
                  <a:srgbClr val="FFFF00"/>
                </a:solidFill>
              </a:rPr>
              <a:t>) “</a:t>
            </a:r>
            <a:r>
              <a:rPr lang="en-US" sz="2800" i="1" dirty="0">
                <a:solidFill>
                  <a:srgbClr val="FFFF00"/>
                </a:solidFill>
              </a:rPr>
              <a:t>Abraham replied, 'They have Moses and the Prophets; </a:t>
            </a:r>
            <a:r>
              <a:rPr lang="en-US" sz="2800" i="1" dirty="0" smtClean="0">
                <a:solidFill>
                  <a:srgbClr val="FFFF00"/>
                </a:solidFill>
              </a:rPr>
              <a:t>let </a:t>
            </a:r>
            <a:r>
              <a:rPr lang="en-US" sz="2800" i="1" dirty="0">
                <a:solidFill>
                  <a:srgbClr val="FFFF00"/>
                </a:solidFill>
              </a:rPr>
              <a:t>them listen to them</a:t>
            </a:r>
            <a:r>
              <a:rPr lang="en-US" sz="2800" dirty="0">
                <a:solidFill>
                  <a:srgbClr val="FFFF00"/>
                </a:solidFill>
              </a:rPr>
              <a:t>'”. </a:t>
            </a:r>
            <a:r>
              <a:rPr lang="en-US" sz="2800" dirty="0">
                <a:solidFill>
                  <a:schemeClr val="bg1"/>
                </a:solidFill>
              </a:rPr>
              <a:t>The phrase ‘</a:t>
            </a:r>
            <a:r>
              <a:rPr lang="en-US" sz="2800" dirty="0">
                <a:solidFill>
                  <a:srgbClr val="FFFF00"/>
                </a:solidFill>
              </a:rPr>
              <a:t>Moses and the Prophets</a:t>
            </a:r>
            <a:r>
              <a:rPr lang="en-US" sz="2800" dirty="0">
                <a:solidFill>
                  <a:schemeClr val="bg1"/>
                </a:solidFill>
              </a:rPr>
              <a:t>’ refers </a:t>
            </a:r>
            <a:r>
              <a:rPr lang="en-US" sz="2800" dirty="0" smtClean="0">
                <a:solidFill>
                  <a:schemeClr val="bg1"/>
                </a:solidFill>
              </a:rPr>
              <a:t>to </a:t>
            </a:r>
            <a:r>
              <a:rPr lang="en-US" sz="2800" dirty="0">
                <a:solidFill>
                  <a:schemeClr val="bg1"/>
                </a:solidFill>
              </a:rPr>
              <a:t>the Bible of that time, i.e., the Old Testament of today. God gave </a:t>
            </a:r>
            <a:r>
              <a:rPr lang="en-US" sz="2800" dirty="0" smtClean="0">
                <a:solidFill>
                  <a:schemeClr val="bg1"/>
                </a:solidFill>
              </a:rPr>
              <a:t>His </a:t>
            </a:r>
            <a:r>
              <a:rPr lang="en-US" sz="2800" dirty="0">
                <a:solidFill>
                  <a:schemeClr val="bg1"/>
                </a:solidFill>
              </a:rPr>
              <a:t>Word to the world. We believe that the Bible is the Word of God, as mentioned in the Bible itself. In the Bible, both the Old and New Testaments, we can find enough information about the life beyond death. The Word of God warns us not to come to the place of torment for our unbelief. The world has the Bible. The opportunity to avoid being in the place of torment in the future only occurs in earthly life. </a:t>
            </a:r>
          </a:p>
          <a:p>
            <a:endParaRPr lang="es-ES_tradnl" sz="1000" dirty="0" smtClean="0">
              <a:solidFill>
                <a:schemeClr val="bg1"/>
              </a:solidFill>
            </a:endParaRPr>
          </a:p>
          <a:p>
            <a:endParaRPr lang="en-US" sz="1000" dirty="0" smtClean="0">
              <a:solidFill>
                <a:schemeClr val="bg1"/>
              </a:solidFill>
            </a:endParaRPr>
          </a:p>
          <a:p>
            <a:endParaRPr lang="en-US" sz="1000" dirty="0" smtClean="0">
              <a:solidFill>
                <a:schemeClr val="bg1"/>
              </a:solidFill>
            </a:endParaRPr>
          </a:p>
        </p:txBody>
      </p:sp>
      <p:sp>
        <p:nvSpPr>
          <p:cNvPr id="2" name="Rectangle 1"/>
          <p:cNvSpPr/>
          <p:nvPr/>
        </p:nvSpPr>
        <p:spPr>
          <a:xfrm>
            <a:off x="5484812" y="255668"/>
            <a:ext cx="4272845" cy="1938992"/>
          </a:xfrm>
          <a:prstGeom prst="rect">
            <a:avLst/>
          </a:prstGeom>
          <a:solidFill>
            <a:schemeClr val="accent3">
              <a:lumMod val="50000"/>
            </a:schemeClr>
          </a:solidFill>
        </p:spPr>
        <p:txBody>
          <a:bodyPr wrap="square">
            <a:spAutoFit/>
          </a:bodyPr>
          <a:lstStyle/>
          <a:p>
            <a:r>
              <a:rPr lang="es-ES" sz="3000" b="1" dirty="0" smtClean="0">
                <a:solidFill>
                  <a:schemeClr val="bg1"/>
                </a:solidFill>
              </a:rPr>
              <a:t>Lucas 16:29</a:t>
            </a:r>
            <a:r>
              <a:rPr lang="es-ES" sz="3000" dirty="0" smtClean="0">
                <a:solidFill>
                  <a:schemeClr val="bg1"/>
                </a:solidFill>
              </a:rPr>
              <a:t> </a:t>
            </a:r>
            <a:r>
              <a:rPr lang="es-ES" sz="3000" baseline="30000" dirty="0">
                <a:solidFill>
                  <a:schemeClr val="bg1"/>
                </a:solidFill>
              </a:rPr>
              <a:t>R95 </a:t>
            </a:r>
            <a:r>
              <a:rPr lang="es-ES" sz="3000" dirty="0">
                <a:solidFill>
                  <a:srgbClr val="FFFF00"/>
                </a:solidFill>
              </a:rPr>
              <a:t>Abraham le dijo: "A Moisés y a los Profetas tienen; ¡que los oigan a ellos!". </a:t>
            </a:r>
            <a:endParaRPr lang="en-US" sz="3000" dirty="0">
              <a:solidFill>
                <a:srgbClr val="FFFF00"/>
              </a:solidFill>
            </a:endParaRPr>
          </a:p>
        </p:txBody>
      </p:sp>
      <p:pic>
        <p:nvPicPr>
          <p:cNvPr id="1028" name="Picture 4" descr="Does Luke 16:29–31 Contradict John 11? | Answers in Gene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412" y="127884"/>
            <a:ext cx="4018704"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223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74610" y="3086418"/>
            <a:ext cx="12114213" cy="36471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900" dirty="0">
                <a:solidFill>
                  <a:schemeClr val="bg1"/>
                </a:solidFill>
              </a:rPr>
              <a:t>	</a:t>
            </a:r>
            <a:r>
              <a:rPr lang="en-US" sz="2900" dirty="0" smtClean="0">
                <a:solidFill>
                  <a:schemeClr val="bg1"/>
                </a:solidFill>
              </a:rPr>
              <a:t>We </a:t>
            </a:r>
            <a:r>
              <a:rPr lang="en-US" sz="2900" dirty="0">
                <a:solidFill>
                  <a:schemeClr val="bg1"/>
                </a:solidFill>
              </a:rPr>
              <a:t>can find</a:t>
            </a:r>
            <a:r>
              <a:rPr lang="en-US" sz="2900" dirty="0">
                <a:solidFill>
                  <a:srgbClr val="FFFF00"/>
                </a:solidFill>
              </a:rPr>
              <a:t> </a:t>
            </a:r>
            <a:r>
              <a:rPr lang="en-US" sz="2900" b="1" dirty="0">
                <a:solidFill>
                  <a:srgbClr val="FFFF00"/>
                </a:solidFill>
              </a:rPr>
              <a:t>the first problem of the rich man</a:t>
            </a:r>
            <a:r>
              <a:rPr lang="en-US" sz="2900" dirty="0">
                <a:solidFill>
                  <a:srgbClr val="FFFF00"/>
                </a:solidFill>
              </a:rPr>
              <a:t> </a:t>
            </a:r>
            <a:r>
              <a:rPr lang="en-US" sz="2900" dirty="0">
                <a:solidFill>
                  <a:schemeClr val="bg1"/>
                </a:solidFill>
              </a:rPr>
              <a:t>in this verse (</a:t>
            </a:r>
            <a:r>
              <a:rPr lang="en-US" sz="2900" dirty="0">
                <a:solidFill>
                  <a:srgbClr val="FFFF00"/>
                </a:solidFill>
              </a:rPr>
              <a:t>29</a:t>
            </a:r>
            <a:r>
              <a:rPr lang="en-US" sz="2900" dirty="0">
                <a:solidFill>
                  <a:schemeClr val="bg1"/>
                </a:solidFill>
              </a:rPr>
              <a:t>). </a:t>
            </a:r>
            <a:r>
              <a:rPr lang="en-US" sz="2900" b="1" dirty="0">
                <a:solidFill>
                  <a:srgbClr val="FFFF00"/>
                </a:solidFill>
              </a:rPr>
              <a:t>He did not believe or obey the Word of God</a:t>
            </a:r>
            <a:r>
              <a:rPr lang="en-US" sz="2900" dirty="0">
                <a:solidFill>
                  <a:srgbClr val="FFFF00"/>
                </a:solidFill>
              </a:rPr>
              <a:t>. </a:t>
            </a:r>
            <a:r>
              <a:rPr lang="en-US" sz="2900" b="1" dirty="0">
                <a:solidFill>
                  <a:srgbClr val="FFFF00"/>
                </a:solidFill>
              </a:rPr>
              <a:t>He was interested in increasing his wealth and enjoying it instead of paying attention to the Bible</a:t>
            </a:r>
            <a:r>
              <a:rPr lang="en-US" sz="2900" dirty="0">
                <a:solidFill>
                  <a:srgbClr val="FFFF00"/>
                </a:solidFill>
              </a:rPr>
              <a:t>. </a:t>
            </a:r>
            <a:r>
              <a:rPr lang="en-US" sz="2900" dirty="0">
                <a:solidFill>
                  <a:schemeClr val="bg1"/>
                </a:solidFill>
              </a:rPr>
              <a:t>This was the worst mistake he ever made, and now it is too late to regret it. The Bible is not for people in the </a:t>
            </a:r>
            <a:r>
              <a:rPr lang="en-US" sz="2900" i="1" dirty="0">
                <a:solidFill>
                  <a:schemeClr val="bg1"/>
                </a:solidFill>
              </a:rPr>
              <a:t>Hades</a:t>
            </a:r>
            <a:r>
              <a:rPr lang="en-US" sz="2900" dirty="0">
                <a:solidFill>
                  <a:schemeClr val="bg1"/>
                </a:solidFill>
              </a:rPr>
              <a:t>, i.e., the place of the dead. It is for the people on this earth. </a:t>
            </a:r>
            <a:r>
              <a:rPr lang="en-US" sz="2900" b="1" dirty="0">
                <a:solidFill>
                  <a:srgbClr val="FFFF00"/>
                </a:solidFill>
              </a:rPr>
              <a:t>God will be angry when you pay more attention to worldly wealth or others than to His Word</a:t>
            </a:r>
            <a:r>
              <a:rPr lang="en-US" sz="2900" dirty="0">
                <a:solidFill>
                  <a:srgbClr val="FFFF00"/>
                </a:solidFill>
              </a:rPr>
              <a:t>.</a:t>
            </a:r>
          </a:p>
          <a:p>
            <a:endParaRPr lang="en-US" sz="2800" dirty="0">
              <a:solidFill>
                <a:schemeClr val="bg1"/>
              </a:solidFill>
            </a:endParaRPr>
          </a:p>
        </p:txBody>
      </p:sp>
      <p:sp>
        <p:nvSpPr>
          <p:cNvPr id="2" name="AutoShape 2" descr="What Does the Bible Say About Being Rich? - Crow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God's Role with Money and Possessions | Comp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23" y="160338"/>
            <a:ext cx="438912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s Consumerism Hurting Your Relationship with God? | Discov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859" y="30514"/>
            <a:ext cx="431383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6687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74612" y="2895600"/>
            <a:ext cx="12039600" cy="383181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b="1" dirty="0" smtClean="0">
                <a:solidFill>
                  <a:srgbClr val="FFFF00"/>
                </a:solidFill>
              </a:rPr>
              <a:t>         </a:t>
            </a:r>
            <a:r>
              <a:rPr lang="en-US" sz="3600" b="1" dirty="0">
                <a:solidFill>
                  <a:srgbClr val="FFFF00"/>
                </a:solidFill>
              </a:rPr>
              <a:t>&lt;The second problem of the rich man&gt; (v. 30-31)</a:t>
            </a:r>
          </a:p>
          <a:p>
            <a:endParaRPr lang="en-US" sz="900" dirty="0">
              <a:solidFill>
                <a:srgbClr val="FFFF00"/>
              </a:solidFill>
            </a:endParaRPr>
          </a:p>
          <a:p>
            <a:r>
              <a:rPr lang="en-US" sz="2800" dirty="0">
                <a:solidFill>
                  <a:schemeClr val="bg1"/>
                </a:solidFill>
              </a:rPr>
              <a:t>     The rich man immediately refutes Abraham: </a:t>
            </a:r>
            <a:r>
              <a:rPr lang="en-US" sz="2800" dirty="0">
                <a:solidFill>
                  <a:srgbClr val="FFFF00"/>
                </a:solidFill>
              </a:rPr>
              <a:t>(</a:t>
            </a:r>
            <a:r>
              <a:rPr lang="en-US" sz="2800" b="1" u="sng" dirty="0">
                <a:solidFill>
                  <a:srgbClr val="FFFF00"/>
                </a:solidFill>
              </a:rPr>
              <a:t>verse 30</a:t>
            </a:r>
            <a:r>
              <a:rPr lang="en-US" sz="2800" dirty="0">
                <a:solidFill>
                  <a:srgbClr val="FFFF00"/>
                </a:solidFill>
              </a:rPr>
              <a:t>)'</a:t>
            </a:r>
            <a:r>
              <a:rPr lang="en-US" sz="2800" i="1" dirty="0">
                <a:solidFill>
                  <a:srgbClr val="FFFF00"/>
                </a:solidFill>
              </a:rPr>
              <a:t>No, father </a:t>
            </a:r>
          </a:p>
          <a:p>
            <a:r>
              <a:rPr lang="en-US" sz="2800" i="1" dirty="0">
                <a:solidFill>
                  <a:srgbClr val="FFFF00"/>
                </a:solidFill>
              </a:rPr>
              <a:t>Abraham,' he said, 'but if someone from the dead goes to them, they </a:t>
            </a:r>
          </a:p>
          <a:p>
            <a:r>
              <a:rPr lang="en-US" sz="2800" i="1" dirty="0">
                <a:solidFill>
                  <a:srgbClr val="FFFF00"/>
                </a:solidFill>
              </a:rPr>
              <a:t>will repent</a:t>
            </a:r>
            <a:r>
              <a:rPr lang="en-US" sz="2800" dirty="0">
                <a:solidFill>
                  <a:srgbClr val="FFFF00"/>
                </a:solidFill>
              </a:rPr>
              <a:t>'”. </a:t>
            </a:r>
            <a:r>
              <a:rPr lang="en-US" sz="2800" dirty="0">
                <a:solidFill>
                  <a:schemeClr val="bg1"/>
                </a:solidFill>
              </a:rPr>
              <a:t>‘Resurrection’ of the dead can be a powerful means of </a:t>
            </a:r>
          </a:p>
          <a:p>
            <a:r>
              <a:rPr lang="en-US" sz="2800" dirty="0">
                <a:solidFill>
                  <a:schemeClr val="bg1"/>
                </a:solidFill>
              </a:rPr>
              <a:t>witness for the living. In a sense he is correct. We can find </a:t>
            </a:r>
            <a:r>
              <a:rPr lang="en-US" sz="2800" b="1" dirty="0">
                <a:solidFill>
                  <a:srgbClr val="FFFF00"/>
                </a:solidFill>
              </a:rPr>
              <a:t>the second problem of the rich man</a:t>
            </a:r>
            <a:r>
              <a:rPr lang="en-US" sz="2800" dirty="0">
                <a:solidFill>
                  <a:srgbClr val="FFFF00"/>
                </a:solidFill>
              </a:rPr>
              <a:t> </a:t>
            </a:r>
            <a:r>
              <a:rPr lang="en-US" sz="2800" dirty="0">
                <a:solidFill>
                  <a:schemeClr val="bg1"/>
                </a:solidFill>
              </a:rPr>
              <a:t>in this verse. Listen, what the rich man says: ‘</a:t>
            </a:r>
            <a:r>
              <a:rPr lang="en-US" sz="2800" i="1" dirty="0">
                <a:solidFill>
                  <a:srgbClr val="FFFF00"/>
                </a:solidFill>
              </a:rPr>
              <a:t>they will repent</a:t>
            </a:r>
            <a:r>
              <a:rPr lang="en-US" sz="2800" dirty="0">
                <a:solidFill>
                  <a:schemeClr val="bg1"/>
                </a:solidFill>
              </a:rPr>
              <a:t>.’ It is certain that </a:t>
            </a:r>
            <a:r>
              <a:rPr lang="en-US" sz="2800" b="1" dirty="0">
                <a:solidFill>
                  <a:srgbClr val="FFFF00"/>
                </a:solidFill>
              </a:rPr>
              <a:t>the rich man did not repent while living on earth</a:t>
            </a:r>
            <a:r>
              <a:rPr lang="en-US" sz="2800" dirty="0">
                <a:solidFill>
                  <a:schemeClr val="bg1"/>
                </a:solidFill>
              </a:rPr>
              <a:t>. </a:t>
            </a:r>
            <a:endParaRPr lang="es-ES_tradnl" sz="2800" dirty="0" smtClean="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p:txBody>
      </p:sp>
      <p:sp>
        <p:nvSpPr>
          <p:cNvPr id="2" name="Rectangle 1"/>
          <p:cNvSpPr/>
          <p:nvPr/>
        </p:nvSpPr>
        <p:spPr>
          <a:xfrm>
            <a:off x="5408612" y="429986"/>
            <a:ext cx="5105400" cy="2062103"/>
          </a:xfrm>
          <a:prstGeom prst="rect">
            <a:avLst/>
          </a:prstGeom>
          <a:solidFill>
            <a:schemeClr val="accent3">
              <a:lumMod val="50000"/>
            </a:schemeClr>
          </a:solidFill>
        </p:spPr>
        <p:txBody>
          <a:bodyPr wrap="square">
            <a:spAutoFit/>
          </a:bodyPr>
          <a:lstStyle/>
          <a:p>
            <a:r>
              <a:rPr lang="es-ES" sz="3200" b="1" dirty="0" smtClean="0">
                <a:solidFill>
                  <a:schemeClr val="bg1"/>
                </a:solidFill>
              </a:rPr>
              <a:t>Lucas 16:30</a:t>
            </a:r>
            <a:r>
              <a:rPr lang="es-ES" sz="3200" dirty="0" smtClean="0">
                <a:solidFill>
                  <a:schemeClr val="bg1"/>
                </a:solidFill>
              </a:rPr>
              <a:t> </a:t>
            </a:r>
            <a:r>
              <a:rPr lang="es-ES" sz="3200" baseline="30000" dirty="0">
                <a:solidFill>
                  <a:schemeClr val="bg1"/>
                </a:solidFill>
              </a:rPr>
              <a:t>R95 </a:t>
            </a:r>
            <a:r>
              <a:rPr lang="es-ES" sz="3200" dirty="0">
                <a:solidFill>
                  <a:srgbClr val="FFFF00"/>
                </a:solidFill>
              </a:rPr>
              <a:t>Él entonces dijo: "No, padre Abraham; pero si alguno de los muertos va a ellos, se arrepentirán". </a:t>
            </a:r>
            <a:endParaRPr lang="en-US" sz="3200" dirty="0">
              <a:solidFill>
                <a:srgbClr val="FFFF00"/>
              </a:solidFill>
            </a:endParaRPr>
          </a:p>
        </p:txBody>
      </p:sp>
      <p:pic>
        <p:nvPicPr>
          <p:cNvPr id="3074" name="Picture 2" descr="The Resurrection of Lazarus Proved 2 Aspects of God's Ess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2" y="135157"/>
            <a:ext cx="471423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126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3048000"/>
            <a:ext cx="12114213" cy="372409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chemeClr val="bg1"/>
                </a:solidFill>
              </a:rPr>
              <a:t>	What </a:t>
            </a:r>
            <a:r>
              <a:rPr lang="en-US" sz="2800" dirty="0">
                <a:solidFill>
                  <a:schemeClr val="bg1"/>
                </a:solidFill>
              </a:rPr>
              <a:t>is </a:t>
            </a:r>
            <a:r>
              <a:rPr lang="en-US" sz="2800" b="1" dirty="0">
                <a:solidFill>
                  <a:srgbClr val="FFFF00"/>
                </a:solidFill>
              </a:rPr>
              <a:t>repentance</a:t>
            </a:r>
            <a:r>
              <a:rPr lang="en-US" sz="2800" dirty="0">
                <a:solidFill>
                  <a:schemeClr val="bg1"/>
                </a:solidFill>
              </a:rPr>
              <a:t>? Why do we have to repent? When a man, who used to look for something else instead of God, turns his search, changes his direction and begins to relate to God, we call this ‘</a:t>
            </a:r>
            <a:r>
              <a:rPr lang="en-US" sz="2800" b="1" dirty="0">
                <a:solidFill>
                  <a:srgbClr val="FFFF00"/>
                </a:solidFill>
              </a:rPr>
              <a:t>repentance</a:t>
            </a:r>
            <a:r>
              <a:rPr lang="en-US" sz="2800" dirty="0">
                <a:solidFill>
                  <a:schemeClr val="bg1"/>
                </a:solidFill>
              </a:rPr>
              <a:t>.’ Those who do not repent before God are destined to be tormented forever after death. That’s why we must repent.</a:t>
            </a:r>
            <a:r>
              <a:rPr lang="en-US" sz="2800" dirty="0">
                <a:solidFill>
                  <a:srgbClr val="FFFF00"/>
                </a:solidFill>
              </a:rPr>
              <a:t> </a:t>
            </a:r>
            <a:r>
              <a:rPr lang="en-US" sz="2800" b="1" dirty="0">
                <a:solidFill>
                  <a:srgbClr val="FFFF00"/>
                </a:solidFill>
              </a:rPr>
              <a:t>Each of us must reestablish our life direction towards God the Creator</a:t>
            </a:r>
            <a:r>
              <a:rPr lang="en-US" sz="2800" dirty="0">
                <a:solidFill>
                  <a:srgbClr val="FFFF00"/>
                </a:solidFill>
              </a:rPr>
              <a:t>. </a:t>
            </a:r>
            <a:r>
              <a:rPr lang="en-US" sz="2800" dirty="0">
                <a:solidFill>
                  <a:schemeClr val="bg1"/>
                </a:solidFill>
              </a:rPr>
              <a:t>Without repentance, men will likely be servants of money or other worldly vanities rather than serving God</a:t>
            </a:r>
            <a:r>
              <a:rPr lang="en-US" sz="2800" dirty="0" smtClean="0">
                <a:solidFill>
                  <a:schemeClr val="bg1"/>
                </a:solidFill>
              </a:rPr>
              <a:t>.</a:t>
            </a:r>
            <a:endParaRPr lang="en-US" sz="1000" dirty="0" smtClean="0">
              <a:solidFill>
                <a:schemeClr val="bg1"/>
              </a:solidFill>
            </a:endParaRPr>
          </a:p>
          <a:p>
            <a:endParaRPr lang="es-ES_tradnl" sz="1000" dirty="0" smtClean="0">
              <a:solidFill>
                <a:schemeClr val="bg1"/>
              </a:solidFill>
            </a:endParaRPr>
          </a:p>
          <a:p>
            <a:endParaRPr lang="en-US" sz="1000" dirty="0" smtClean="0">
              <a:solidFill>
                <a:schemeClr val="bg1"/>
              </a:solidFill>
            </a:endParaRPr>
          </a:p>
          <a:p>
            <a:endParaRPr lang="en-US" sz="1000" dirty="0" smtClean="0">
              <a:solidFill>
                <a:schemeClr val="bg1"/>
              </a:solidFill>
            </a:endParaRPr>
          </a:p>
          <a:p>
            <a:endParaRPr lang="en-US" sz="1000" dirty="0">
              <a:solidFill>
                <a:schemeClr val="bg1"/>
              </a:solidFill>
            </a:endParaRPr>
          </a:p>
        </p:txBody>
      </p:sp>
      <p:pic>
        <p:nvPicPr>
          <p:cNvPr id="4098" name="Picture 2" descr="Repentance is not a condition for eternal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152400"/>
            <a:ext cx="4753154"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Prayer of Repentance ~ Bases on Amos 2:4-5 | Royal Perspecti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3412" y="163689"/>
            <a:ext cx="3977640"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6687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03716" y="3048000"/>
            <a:ext cx="12039600" cy="37856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chemeClr val="bg1"/>
                </a:solidFill>
              </a:rPr>
              <a:t>   </a:t>
            </a:r>
            <a:r>
              <a:rPr lang="en-US" sz="2700" dirty="0" smtClean="0">
                <a:solidFill>
                  <a:schemeClr val="bg1"/>
                </a:solidFill>
              </a:rPr>
              <a:t>Jesus </a:t>
            </a:r>
            <a:r>
              <a:rPr lang="en-US" sz="2700" dirty="0">
                <a:solidFill>
                  <a:schemeClr val="bg1"/>
                </a:solidFill>
              </a:rPr>
              <a:t>closes this story with the final answer of Abraham. </a:t>
            </a:r>
            <a:r>
              <a:rPr lang="en-US" sz="2700" dirty="0">
                <a:solidFill>
                  <a:srgbClr val="FFFF00"/>
                </a:solidFill>
              </a:rPr>
              <a:t>(</a:t>
            </a:r>
            <a:r>
              <a:rPr lang="en-US" sz="2700" b="1" u="sng" dirty="0">
                <a:solidFill>
                  <a:srgbClr val="FFFF00"/>
                </a:solidFill>
              </a:rPr>
              <a:t>verse 31</a:t>
            </a:r>
            <a:r>
              <a:rPr lang="en-US" sz="2700" dirty="0">
                <a:solidFill>
                  <a:srgbClr val="FFFF00"/>
                </a:solidFill>
              </a:rPr>
              <a:t>) “</a:t>
            </a:r>
            <a:r>
              <a:rPr lang="en-US" sz="2700" i="1" dirty="0">
                <a:solidFill>
                  <a:srgbClr val="FFFF00"/>
                </a:solidFill>
              </a:rPr>
              <a:t>He said to him, 'If they do not listen to Moses and the Prophets, they will not be convinced even if someone rises from the dead</a:t>
            </a:r>
            <a:r>
              <a:rPr lang="en-US" sz="2700" dirty="0">
                <a:solidFill>
                  <a:srgbClr val="FFFF00"/>
                </a:solidFill>
              </a:rPr>
              <a:t>.'” </a:t>
            </a:r>
            <a:r>
              <a:rPr lang="en-US" sz="2700" dirty="0">
                <a:solidFill>
                  <a:schemeClr val="bg1"/>
                </a:solidFill>
              </a:rPr>
              <a:t>Our God has raised His Only Son Jesus Christ from the dead as an important sign of salvation. Even this powerful means of proof cannot convince you if you do not listen to the Word of God. There was another man also called Lazarus who was actually raised from death by Jesus (John 11:1-46; 12:1, 9-11). Israel’s religious leaders have tried to kill Jesus and Lazarus because of this event.</a:t>
            </a:r>
          </a:p>
          <a:p>
            <a:endParaRPr lang="en-US" sz="1000" dirty="0" smtClean="0">
              <a:solidFill>
                <a:schemeClr val="bg1"/>
              </a:solidFill>
            </a:endParaRPr>
          </a:p>
          <a:p>
            <a:endParaRPr lang="es-ES_tradnl" sz="1000" dirty="0" smtClean="0">
              <a:solidFill>
                <a:schemeClr val="bg1"/>
              </a:solidFill>
            </a:endParaRPr>
          </a:p>
          <a:p>
            <a:endParaRPr lang="es-ES_tradnl" sz="1000" dirty="0">
              <a:solidFill>
                <a:schemeClr val="bg1"/>
              </a:solidFill>
            </a:endParaRPr>
          </a:p>
          <a:p>
            <a:endParaRPr lang="en-US" sz="1000" dirty="0">
              <a:solidFill>
                <a:schemeClr val="bg1"/>
              </a:solidFill>
            </a:endParaRPr>
          </a:p>
          <a:p>
            <a:endParaRPr lang="en-US" sz="1000" dirty="0" smtClean="0">
              <a:solidFill>
                <a:schemeClr val="bg1"/>
              </a:solidFill>
            </a:endParaRPr>
          </a:p>
        </p:txBody>
      </p:sp>
      <p:sp>
        <p:nvSpPr>
          <p:cNvPr id="2" name="Rectangle 1"/>
          <p:cNvSpPr/>
          <p:nvPr/>
        </p:nvSpPr>
        <p:spPr>
          <a:xfrm>
            <a:off x="279046" y="149578"/>
            <a:ext cx="5105400" cy="2554545"/>
          </a:xfrm>
          <a:prstGeom prst="rect">
            <a:avLst/>
          </a:prstGeom>
          <a:solidFill>
            <a:schemeClr val="accent3">
              <a:lumMod val="50000"/>
            </a:schemeClr>
          </a:solidFill>
        </p:spPr>
        <p:txBody>
          <a:bodyPr wrap="square">
            <a:spAutoFit/>
          </a:bodyPr>
          <a:lstStyle/>
          <a:p>
            <a:r>
              <a:rPr lang="es-ES" sz="3200" b="1" dirty="0" smtClean="0">
                <a:solidFill>
                  <a:schemeClr val="bg1"/>
                </a:solidFill>
              </a:rPr>
              <a:t>Lucas 16:31</a:t>
            </a:r>
            <a:r>
              <a:rPr lang="es-ES" sz="3200" dirty="0" smtClean="0">
                <a:solidFill>
                  <a:schemeClr val="bg1"/>
                </a:solidFill>
              </a:rPr>
              <a:t> </a:t>
            </a:r>
            <a:r>
              <a:rPr lang="es-ES" sz="3200" baseline="30000" dirty="0">
                <a:solidFill>
                  <a:schemeClr val="bg1"/>
                </a:solidFill>
              </a:rPr>
              <a:t>R95 </a:t>
            </a:r>
            <a:r>
              <a:rPr lang="es-ES" sz="3200" dirty="0">
                <a:solidFill>
                  <a:srgbClr val="FFFF00"/>
                </a:solidFill>
              </a:rPr>
              <a:t>Pero Abraham le dijo: "Si no oyen a Moisés y a los Profetas, tampoco se persuadirán aunque alguno se levante de los muertos</a:t>
            </a:r>
            <a:r>
              <a:rPr lang="es-ES" sz="3200" dirty="0" smtClean="0">
                <a:solidFill>
                  <a:srgbClr val="FFFF00"/>
                </a:solidFill>
              </a:rPr>
              <a:t>"</a:t>
            </a:r>
            <a:endParaRPr lang="en-US" sz="3200" dirty="0">
              <a:solidFill>
                <a:srgbClr val="FFFF00"/>
              </a:solidFill>
            </a:endParaRPr>
          </a:p>
        </p:txBody>
      </p:sp>
      <p:pic>
        <p:nvPicPr>
          <p:cNvPr id="5" name="Picture 4" descr="52 Bible Verses about the Word of God - DailyVerses.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371" y="335214"/>
            <a:ext cx="3320286" cy="1737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 You Believe in the Resurrection of Jesus Christ? | Biblic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5645" y="1143000"/>
            <a:ext cx="3309259"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5062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74612" y="2415822"/>
            <a:ext cx="12114213" cy="443198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chemeClr val="bg1"/>
                </a:solidFill>
              </a:rPr>
              <a:t>                                                                       </a:t>
            </a:r>
            <a:r>
              <a:rPr lang="en-US" sz="2800" b="1" dirty="0" smtClean="0">
                <a:solidFill>
                  <a:srgbClr val="FFFF00"/>
                </a:solidFill>
              </a:rPr>
              <a:t>&lt;</a:t>
            </a:r>
            <a:r>
              <a:rPr lang="en-US" sz="2800" b="1" dirty="0">
                <a:solidFill>
                  <a:srgbClr val="FFFF00"/>
                </a:solidFill>
              </a:rPr>
              <a:t>Three Stages of Human Life&gt;</a:t>
            </a:r>
            <a:endParaRPr lang="en-US" sz="2800" dirty="0">
              <a:solidFill>
                <a:srgbClr val="FFFF00"/>
              </a:solidFill>
            </a:endParaRPr>
          </a:p>
          <a:p>
            <a:r>
              <a:rPr lang="en-US" sz="2600" dirty="0">
                <a:solidFill>
                  <a:schemeClr val="bg1"/>
                </a:solidFill>
              </a:rPr>
              <a:t>	</a:t>
            </a:r>
            <a:r>
              <a:rPr lang="en-US" sz="2600" dirty="0" smtClean="0">
                <a:solidFill>
                  <a:schemeClr val="bg1"/>
                </a:solidFill>
              </a:rPr>
              <a:t>                                                     Let’s </a:t>
            </a:r>
            <a:r>
              <a:rPr lang="en-US" sz="2600" dirty="0">
                <a:solidFill>
                  <a:schemeClr val="bg1"/>
                </a:solidFill>
              </a:rPr>
              <a:t>summarize briefly. There is another life after our physical death. This ‘physical death’ is not actual death. In a sense, no one actually dies. After our death, life continues in a totally different form. That life lasts forever. Once your destiny is decided there, it can never be changed. </a:t>
            </a:r>
            <a:r>
              <a:rPr lang="en-US" sz="2600" b="1" dirty="0">
                <a:solidFill>
                  <a:srgbClr val="FFFF00"/>
                </a:solidFill>
              </a:rPr>
              <a:t>If you want to enjoy a happy life there, you have to listen (= believe and obey) the Word of God and repent</a:t>
            </a:r>
            <a:r>
              <a:rPr lang="en-US" sz="2600" dirty="0">
                <a:solidFill>
                  <a:schemeClr val="bg1"/>
                </a:solidFill>
              </a:rPr>
              <a:t>. </a:t>
            </a:r>
          </a:p>
          <a:p>
            <a:r>
              <a:rPr lang="en-US" sz="2600" dirty="0">
                <a:solidFill>
                  <a:schemeClr val="bg1"/>
                </a:solidFill>
              </a:rPr>
              <a:t>	Is it hard to believe that there is another life after physical death? Think of life in the mother’s womb. </a:t>
            </a:r>
            <a:r>
              <a:rPr lang="en-US" sz="2600" b="1" dirty="0">
                <a:solidFill>
                  <a:srgbClr val="FFFF00"/>
                </a:solidFill>
              </a:rPr>
              <a:t>A small fetus, conceived in the womb of a woman, is a life</a:t>
            </a:r>
            <a:r>
              <a:rPr lang="en-US" sz="2600" dirty="0">
                <a:solidFill>
                  <a:schemeClr val="bg1"/>
                </a:solidFill>
              </a:rPr>
              <a:t>. Labor occurs approximately 38 weeks after conception, 40 weeks from a woman’s last normal menstrual period</a:t>
            </a:r>
            <a:r>
              <a:rPr lang="en-US" sz="2600" dirty="0" smtClean="0">
                <a:solidFill>
                  <a:schemeClr val="bg1"/>
                </a:solidFill>
              </a:rPr>
              <a:t>.</a:t>
            </a:r>
          </a:p>
          <a:p>
            <a:endParaRPr lang="en-US" sz="1000" dirty="0" smtClean="0">
              <a:solidFill>
                <a:schemeClr val="bg1"/>
              </a:solidFill>
            </a:endParaRPr>
          </a:p>
          <a:p>
            <a:endParaRPr lang="en-US" sz="1000" dirty="0">
              <a:solidFill>
                <a:schemeClr val="bg1"/>
              </a:solidFill>
            </a:endParaRPr>
          </a:p>
        </p:txBody>
      </p:sp>
      <p:pic>
        <p:nvPicPr>
          <p:cNvPr id="3" name="Picture 2" descr="Image result for fetus of 3 week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09" y="0"/>
            <a:ext cx="4930512" cy="3291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oetus in the womb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1012" y="33867"/>
            <a:ext cx="406399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404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2279" y="76200"/>
            <a:ext cx="12114213" cy="3662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chemeClr val="bg1"/>
                </a:solidFill>
              </a:rPr>
              <a:t>                                                     I </a:t>
            </a:r>
            <a:r>
              <a:rPr lang="en-US" sz="2800" dirty="0">
                <a:solidFill>
                  <a:schemeClr val="bg1"/>
                </a:solidFill>
              </a:rPr>
              <a:t>can imagine </a:t>
            </a:r>
            <a:r>
              <a:rPr lang="en-US" sz="2800" b="1" dirty="0">
                <a:solidFill>
                  <a:srgbClr val="FFFF00"/>
                </a:solidFill>
              </a:rPr>
              <a:t>a vivid living being </a:t>
            </a:r>
            <a:r>
              <a:rPr lang="en-US" sz="2800" b="1" dirty="0" smtClean="0">
                <a:solidFill>
                  <a:srgbClr val="FFFF00"/>
                </a:solidFill>
              </a:rPr>
              <a:t>in </a:t>
            </a:r>
          </a:p>
          <a:p>
            <a:r>
              <a:rPr lang="en-US" sz="2800" b="1" dirty="0">
                <a:solidFill>
                  <a:srgbClr val="FFFF00"/>
                </a:solidFill>
              </a:rPr>
              <a:t> </a:t>
            </a:r>
            <a:r>
              <a:rPr lang="en-US" sz="2800" b="1" dirty="0" smtClean="0">
                <a:solidFill>
                  <a:srgbClr val="FFFF00"/>
                </a:solidFill>
              </a:rPr>
              <a:t>                                                    a </a:t>
            </a:r>
            <a:r>
              <a:rPr lang="en-US" sz="2800" b="1" dirty="0">
                <a:solidFill>
                  <a:srgbClr val="FFFF00"/>
                </a:solidFill>
              </a:rPr>
              <a:t>woman’s womb</a:t>
            </a:r>
            <a:r>
              <a:rPr lang="en-US" sz="2800" dirty="0">
                <a:solidFill>
                  <a:schemeClr val="bg1"/>
                </a:solidFill>
              </a:rPr>
              <a:t>. The only world it </a:t>
            </a:r>
            <a:endParaRPr lang="en-US" sz="2800" dirty="0" smtClean="0">
              <a:solidFill>
                <a:schemeClr val="bg1"/>
              </a:solidFill>
            </a:endParaRPr>
          </a:p>
          <a:p>
            <a:r>
              <a:rPr lang="en-US" sz="2800" dirty="0">
                <a:solidFill>
                  <a:schemeClr val="bg1"/>
                </a:solidFill>
              </a:rPr>
              <a:t> </a:t>
            </a:r>
            <a:r>
              <a:rPr lang="en-US" sz="2800" dirty="0" smtClean="0">
                <a:solidFill>
                  <a:schemeClr val="bg1"/>
                </a:solidFill>
              </a:rPr>
              <a:t>                                                    knows </a:t>
            </a:r>
            <a:r>
              <a:rPr lang="en-US" sz="2800" dirty="0">
                <a:solidFill>
                  <a:schemeClr val="bg1"/>
                </a:solidFill>
              </a:rPr>
              <a:t>is full of water and darkness. </a:t>
            </a:r>
            <a:endParaRPr lang="en-US" sz="2800" dirty="0" smtClean="0">
              <a:solidFill>
                <a:schemeClr val="bg1"/>
              </a:solidFill>
            </a:endParaRPr>
          </a:p>
          <a:p>
            <a:r>
              <a:rPr lang="en-US" sz="2800" dirty="0">
                <a:solidFill>
                  <a:schemeClr val="bg1"/>
                </a:solidFill>
              </a:rPr>
              <a:t> </a:t>
            </a:r>
            <a:r>
              <a:rPr lang="en-US" sz="2800" dirty="0" smtClean="0">
                <a:solidFill>
                  <a:schemeClr val="bg1"/>
                </a:solidFill>
              </a:rPr>
              <a:t>                                                    The </a:t>
            </a:r>
            <a:r>
              <a:rPr lang="en-US" sz="2800" dirty="0">
                <a:solidFill>
                  <a:schemeClr val="bg1"/>
                </a:solidFill>
              </a:rPr>
              <a:t>world of a fetus is quite similar </a:t>
            </a:r>
            <a:endParaRPr lang="en-US" sz="2800" dirty="0" smtClean="0">
              <a:solidFill>
                <a:schemeClr val="bg1"/>
              </a:solidFill>
            </a:endParaRPr>
          </a:p>
          <a:p>
            <a:r>
              <a:rPr lang="en-US" sz="2800" dirty="0">
                <a:solidFill>
                  <a:schemeClr val="bg1"/>
                </a:solidFill>
              </a:rPr>
              <a:t> </a:t>
            </a:r>
            <a:r>
              <a:rPr lang="en-US" sz="2800" dirty="0" smtClean="0">
                <a:solidFill>
                  <a:schemeClr val="bg1"/>
                </a:solidFill>
              </a:rPr>
              <a:t>                                                    to </a:t>
            </a:r>
            <a:r>
              <a:rPr lang="en-US" sz="2800" dirty="0">
                <a:solidFill>
                  <a:schemeClr val="bg1"/>
                </a:solidFill>
              </a:rPr>
              <a:t>the primeval earth as described in </a:t>
            </a:r>
            <a:endParaRPr lang="en-US" sz="2800" dirty="0" smtClean="0">
              <a:solidFill>
                <a:schemeClr val="bg1"/>
              </a:solidFill>
            </a:endParaRPr>
          </a:p>
          <a:p>
            <a:r>
              <a:rPr lang="en-US" sz="2800" b="1" dirty="0">
                <a:solidFill>
                  <a:schemeClr val="bg1"/>
                </a:solidFill>
              </a:rPr>
              <a:t> </a:t>
            </a:r>
            <a:r>
              <a:rPr lang="en-US" sz="2800" b="1" dirty="0" smtClean="0">
                <a:solidFill>
                  <a:schemeClr val="bg1"/>
                </a:solidFill>
              </a:rPr>
              <a:t>                                                   </a:t>
            </a:r>
            <a:r>
              <a:rPr lang="en-US" sz="2800" b="1" dirty="0" smtClean="0">
                <a:solidFill>
                  <a:srgbClr val="FFFF00"/>
                </a:solidFill>
              </a:rPr>
              <a:t>Genesis </a:t>
            </a:r>
            <a:r>
              <a:rPr lang="en-US" sz="2800" b="1" dirty="0">
                <a:solidFill>
                  <a:srgbClr val="FFFF00"/>
                </a:solidFill>
              </a:rPr>
              <a:t>1:2</a:t>
            </a:r>
            <a:r>
              <a:rPr lang="en-US" sz="2800" dirty="0">
                <a:solidFill>
                  <a:srgbClr val="FFFF00"/>
                </a:solidFill>
              </a:rPr>
              <a:t> (</a:t>
            </a:r>
            <a:r>
              <a:rPr lang="en-US" sz="2800" baseline="30000" dirty="0">
                <a:solidFill>
                  <a:srgbClr val="FFFF00"/>
                </a:solidFill>
              </a:rPr>
              <a:t>NKJ </a:t>
            </a:r>
            <a:r>
              <a:rPr lang="en-US" sz="2800" b="1" i="1" dirty="0">
                <a:solidFill>
                  <a:srgbClr val="FFFF00"/>
                </a:solidFill>
              </a:rPr>
              <a:t>The earth was without form</a:t>
            </a:r>
            <a:r>
              <a:rPr lang="en-US" sz="2800" b="1" i="1" dirty="0" smtClean="0">
                <a:solidFill>
                  <a:srgbClr val="FFFF00"/>
                </a:solidFill>
              </a:rPr>
              <a:t>, and  </a:t>
            </a:r>
          </a:p>
          <a:p>
            <a:r>
              <a:rPr lang="en-US" sz="2800" b="1" i="1" dirty="0">
                <a:solidFill>
                  <a:srgbClr val="FFFF00"/>
                </a:solidFill>
              </a:rPr>
              <a:t> </a:t>
            </a:r>
            <a:r>
              <a:rPr lang="en-US" sz="2800" b="1" i="1" dirty="0" smtClean="0">
                <a:solidFill>
                  <a:srgbClr val="FFFF00"/>
                </a:solidFill>
              </a:rPr>
              <a:t>                                                   void</a:t>
            </a:r>
            <a:r>
              <a:rPr lang="en-US" sz="2800" b="1" i="1" dirty="0">
                <a:solidFill>
                  <a:srgbClr val="FFFF00"/>
                </a:solidFill>
              </a:rPr>
              <a:t>; and darkness was on the face of the deep. </a:t>
            </a:r>
            <a:endParaRPr lang="en-US" sz="2800" b="1" i="1" dirty="0" smtClean="0">
              <a:solidFill>
                <a:srgbClr val="FFFF00"/>
              </a:solidFill>
            </a:endParaRPr>
          </a:p>
          <a:p>
            <a:r>
              <a:rPr lang="en-US" sz="2800" b="1" i="1" dirty="0" smtClean="0">
                <a:solidFill>
                  <a:srgbClr val="FFFF00"/>
                </a:solidFill>
              </a:rPr>
              <a:t>And </a:t>
            </a:r>
            <a:r>
              <a:rPr lang="en-US" sz="2800" b="1" i="1" dirty="0">
                <a:solidFill>
                  <a:srgbClr val="FFFF00"/>
                </a:solidFill>
              </a:rPr>
              <a:t>the Spirit of God was hovering over the face of the waters</a:t>
            </a:r>
            <a:r>
              <a:rPr lang="en-US" sz="2800" b="1" i="1" dirty="0" smtClean="0">
                <a:solidFill>
                  <a:srgbClr val="FFFF00"/>
                </a:solidFill>
              </a:rPr>
              <a:t>.</a:t>
            </a:r>
            <a:r>
              <a:rPr lang="en-US" sz="2800" dirty="0" smtClean="0">
                <a:solidFill>
                  <a:srgbClr val="FFFF00"/>
                </a:solidFill>
              </a:rPr>
              <a:t>)</a:t>
            </a:r>
          </a:p>
          <a:p>
            <a:endParaRPr lang="en-US" sz="800" dirty="0">
              <a:solidFill>
                <a:srgbClr val="FFFF00"/>
              </a:solidFill>
            </a:endParaRPr>
          </a:p>
        </p:txBody>
      </p:sp>
      <p:sp>
        <p:nvSpPr>
          <p:cNvPr id="3" name="AutoShape 2" descr="Babies can hear and see inside the womb - Business Insi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abies can hear and see inside the womb - Business Insid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Babies can hear and see inside the womb - Business Ins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7" y="70556"/>
            <a:ext cx="4023360" cy="30175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0412" y="4042082"/>
            <a:ext cx="7097536" cy="2431435"/>
          </a:xfrm>
          <a:prstGeom prst="rect">
            <a:avLst/>
          </a:prstGeom>
          <a:solidFill>
            <a:schemeClr val="accent3">
              <a:lumMod val="50000"/>
            </a:schemeClr>
          </a:solidFill>
        </p:spPr>
        <p:txBody>
          <a:bodyPr wrap="square">
            <a:spAutoFit/>
          </a:bodyPr>
          <a:lstStyle/>
          <a:p>
            <a:r>
              <a:rPr lang="es-AR" sz="3200" b="1" dirty="0">
                <a:solidFill>
                  <a:schemeClr val="bg1"/>
                </a:solidFill>
              </a:rPr>
              <a:t>Génesis 1:2</a:t>
            </a:r>
            <a:r>
              <a:rPr lang="es-ES" sz="3200" b="1" dirty="0" smtClean="0">
                <a:solidFill>
                  <a:schemeClr val="bg1"/>
                </a:solidFill>
              </a:rPr>
              <a:t> </a:t>
            </a:r>
            <a:r>
              <a:rPr lang="es-ES" sz="3200" baseline="30000" dirty="0" smtClean="0">
                <a:solidFill>
                  <a:schemeClr val="bg1"/>
                </a:solidFill>
              </a:rPr>
              <a:t>R95 </a:t>
            </a:r>
            <a:r>
              <a:rPr lang="es-ES" sz="3200" dirty="0" smtClean="0">
                <a:solidFill>
                  <a:srgbClr val="FFFF00"/>
                </a:solidFill>
              </a:rPr>
              <a:t>La </a:t>
            </a:r>
            <a:r>
              <a:rPr lang="es-ES" sz="3200" dirty="0">
                <a:solidFill>
                  <a:srgbClr val="FFFF00"/>
                </a:solidFill>
              </a:rPr>
              <a:t>tierra estaba desordenada y vacía, las tinieblas estaban sobre la faz del abismo y el espíritu de Dios se movía sobre la faz de las aguas. </a:t>
            </a:r>
            <a:endParaRPr lang="es-ES" sz="3200" dirty="0" smtClean="0">
              <a:solidFill>
                <a:srgbClr val="FFFF00"/>
              </a:solidFill>
            </a:endParaRPr>
          </a:p>
          <a:p>
            <a:endParaRPr lang="es-ES_tradnl" sz="1200" dirty="0" smtClean="0">
              <a:solidFill>
                <a:srgbClr val="FFFF00"/>
              </a:solidFill>
            </a:endParaRPr>
          </a:p>
          <a:p>
            <a:endParaRPr lang="es-ES" sz="1200" dirty="0">
              <a:solidFill>
                <a:srgbClr val="FFFF00"/>
              </a:solidFill>
            </a:endParaRPr>
          </a:p>
        </p:txBody>
      </p:sp>
      <p:pic>
        <p:nvPicPr>
          <p:cNvPr id="5128" name="Picture 8" descr="4,535 Fetus Photos and Premium High Res Pictures - Getty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2" y="3749040"/>
            <a:ext cx="3108959"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404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3206" y="2438400"/>
            <a:ext cx="12114213" cy="43396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chemeClr val="bg1"/>
                </a:solidFill>
              </a:rPr>
              <a:t>                                                              It </a:t>
            </a:r>
            <a:r>
              <a:rPr lang="en-US" sz="2800" dirty="0">
                <a:solidFill>
                  <a:schemeClr val="bg1"/>
                </a:solidFill>
              </a:rPr>
              <a:t>knows nothing of what is happening outside, </a:t>
            </a:r>
            <a:endParaRPr lang="en-US" sz="2800" dirty="0" smtClean="0">
              <a:solidFill>
                <a:schemeClr val="bg1"/>
              </a:solidFill>
            </a:endParaRPr>
          </a:p>
          <a:p>
            <a:r>
              <a:rPr lang="en-US" sz="2800" dirty="0">
                <a:solidFill>
                  <a:schemeClr val="bg1"/>
                </a:solidFill>
              </a:rPr>
              <a:t> </a:t>
            </a:r>
            <a:r>
              <a:rPr lang="en-US" sz="2800" dirty="0" smtClean="0">
                <a:solidFill>
                  <a:schemeClr val="bg1"/>
                </a:solidFill>
              </a:rPr>
              <a:t>                                                             despite </a:t>
            </a:r>
            <a:r>
              <a:rPr lang="en-US" sz="2800" dirty="0">
                <a:solidFill>
                  <a:schemeClr val="bg1"/>
                </a:solidFill>
              </a:rPr>
              <a:t>the fact that many people are waiting </a:t>
            </a:r>
            <a:endParaRPr lang="en-US" sz="2800" dirty="0" smtClean="0">
              <a:solidFill>
                <a:schemeClr val="bg1"/>
              </a:solidFill>
            </a:endParaRPr>
          </a:p>
          <a:p>
            <a:r>
              <a:rPr lang="en-US" sz="2800" dirty="0" smtClean="0">
                <a:solidFill>
                  <a:schemeClr val="bg1"/>
                </a:solidFill>
              </a:rPr>
              <a:t>for </a:t>
            </a:r>
            <a:r>
              <a:rPr lang="en-US" sz="2800" dirty="0">
                <a:solidFill>
                  <a:schemeClr val="bg1"/>
                </a:solidFill>
              </a:rPr>
              <a:t>it to be born, </a:t>
            </a:r>
            <a:r>
              <a:rPr lang="en-US" sz="2800" dirty="0" smtClean="0">
                <a:solidFill>
                  <a:schemeClr val="bg1"/>
                </a:solidFill>
              </a:rPr>
              <a:t>to </a:t>
            </a:r>
            <a:r>
              <a:rPr lang="en-US" sz="2800" dirty="0">
                <a:solidFill>
                  <a:schemeClr val="bg1"/>
                </a:solidFill>
              </a:rPr>
              <a:t>come out to the new world. </a:t>
            </a:r>
            <a:r>
              <a:rPr lang="en-US" sz="2800" dirty="0" smtClean="0">
                <a:solidFill>
                  <a:schemeClr val="bg1"/>
                </a:solidFill>
              </a:rPr>
              <a:t>One </a:t>
            </a:r>
            <a:r>
              <a:rPr lang="en-US" sz="2800" dirty="0">
                <a:solidFill>
                  <a:schemeClr val="bg1"/>
                </a:solidFill>
              </a:rPr>
              <a:t>day, suddenly the water around it is </a:t>
            </a:r>
            <a:r>
              <a:rPr lang="en-US" sz="2800" dirty="0" smtClean="0">
                <a:solidFill>
                  <a:schemeClr val="bg1"/>
                </a:solidFill>
              </a:rPr>
              <a:t>draining </a:t>
            </a:r>
            <a:r>
              <a:rPr lang="en-US" sz="2800" dirty="0">
                <a:solidFill>
                  <a:schemeClr val="bg1"/>
                </a:solidFill>
              </a:rPr>
              <a:t>rapidly and a ray of light that it had never seen before seeps into its world and a powerful energy pulls it out. It is afraid of this sudden change, for the fetus it is like ‘</a:t>
            </a:r>
            <a:r>
              <a:rPr lang="en-US" sz="2800" b="1" dirty="0">
                <a:solidFill>
                  <a:srgbClr val="FFFF00"/>
                </a:solidFill>
              </a:rPr>
              <a:t>the end of the world</a:t>
            </a:r>
            <a:r>
              <a:rPr lang="en-US" sz="2800" dirty="0">
                <a:solidFill>
                  <a:schemeClr val="bg1"/>
                </a:solidFill>
              </a:rPr>
              <a:t>’. It cannot resist it, though. </a:t>
            </a:r>
            <a:r>
              <a:rPr lang="en-US" sz="2800" b="1" dirty="0">
                <a:solidFill>
                  <a:srgbClr val="FFFF00"/>
                </a:solidFill>
              </a:rPr>
              <a:t>At the precise moment when it leaves that comfortable world, in which it has been living till then, it utters a loud cry, probably thinking that it is going to die now. In fact, as we all know, it is born into a new stage of life – ‘a baby, a human being</a:t>
            </a:r>
            <a:r>
              <a:rPr lang="en-US" sz="2800" dirty="0">
                <a:solidFill>
                  <a:srgbClr val="FFFF00"/>
                </a:solidFill>
              </a:rPr>
              <a:t>.’ </a:t>
            </a:r>
            <a:endParaRPr lang="en-US" sz="2800" dirty="0" smtClean="0">
              <a:solidFill>
                <a:srgbClr val="FFFF00"/>
              </a:solidFill>
            </a:endParaRPr>
          </a:p>
          <a:p>
            <a:endParaRPr lang="es-ES_tradnl" sz="800" dirty="0" smtClean="0">
              <a:solidFill>
                <a:srgbClr val="FFFF00"/>
              </a:solidFill>
            </a:endParaRPr>
          </a:p>
          <a:p>
            <a:endParaRPr lang="en-US" sz="800" dirty="0" smtClean="0">
              <a:solidFill>
                <a:srgbClr val="FFFF00"/>
              </a:solidFill>
            </a:endParaRPr>
          </a:p>
          <a:p>
            <a:endParaRPr lang="en-US" sz="800" dirty="0">
              <a:solidFill>
                <a:srgbClr val="FFFF00"/>
              </a:solidFill>
            </a:endParaRPr>
          </a:p>
        </p:txBody>
      </p:sp>
      <p:pic>
        <p:nvPicPr>
          <p:cNvPr id="2" name="Picture 2" descr="12 Baby Birth Videos That (Really) Prepare You For The Big Day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79" y="74271"/>
            <a:ext cx="485548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Why Does My Baby Cry? What Do My Baby's Cries Mean? – Birth Bl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253999"/>
            <a:ext cx="5174539"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793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descr="Hebrew scribes | Truth, Praise and He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2" y="2910681"/>
            <a:ext cx="213741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Thank you Stamps Hebrew Stamp Thanks Stamp Hebrew polymer | Et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942" y="-896007"/>
            <a:ext cx="3017519"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
          <p:cNvSpPr>
            <a:spLocks noChangeArrowheads="1"/>
          </p:cNvSpPr>
          <p:nvPr/>
        </p:nvSpPr>
        <p:spPr bwMode="auto">
          <a:xfrm>
            <a:off x="227013" y="5013960"/>
            <a:ext cx="11811000" cy="14462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chemeClr val="bg1"/>
                </a:solidFill>
              </a:rPr>
              <a:t> </a:t>
            </a:r>
            <a:r>
              <a:rPr lang="en-US" b="1" dirty="0" smtClean="0">
                <a:solidFill>
                  <a:schemeClr val="bg1"/>
                </a:solidFill>
              </a:rPr>
              <a:t>    Shalom</a:t>
            </a:r>
            <a:r>
              <a:rPr lang="en-US" b="1" dirty="0">
                <a:solidFill>
                  <a:schemeClr val="bg1"/>
                </a:solidFill>
              </a:rPr>
              <a:t>! My name is </a:t>
            </a:r>
            <a:r>
              <a:rPr lang="en-US" b="1" dirty="0" smtClean="0">
                <a:solidFill>
                  <a:schemeClr val="bg1"/>
                </a:solidFill>
              </a:rPr>
              <a:t>Ezra. </a:t>
            </a:r>
            <a:r>
              <a:rPr lang="en-US" b="1" dirty="0">
                <a:solidFill>
                  <a:schemeClr val="bg1"/>
                </a:solidFill>
              </a:rPr>
              <a:t>I am a </a:t>
            </a:r>
            <a:r>
              <a:rPr lang="en-US" b="1" dirty="0" smtClean="0">
                <a:solidFill>
                  <a:schemeClr val="bg1"/>
                </a:solidFill>
              </a:rPr>
              <a:t>Korean Christian who </a:t>
            </a:r>
            <a:r>
              <a:rPr lang="en-US" b="1" dirty="0">
                <a:solidFill>
                  <a:schemeClr val="bg1"/>
                </a:solidFill>
              </a:rPr>
              <a:t>is always grateful to the Jewish people who have faithfully transmitted the Bible for </a:t>
            </a:r>
            <a:r>
              <a:rPr lang="en-US" b="1" dirty="0" smtClean="0">
                <a:solidFill>
                  <a:schemeClr val="bg1"/>
                </a:solidFill>
              </a:rPr>
              <a:t>humanity</a:t>
            </a:r>
            <a:r>
              <a:rPr lang="en-US" b="1" dirty="0">
                <a:solidFill>
                  <a:schemeClr val="bg1"/>
                </a:solidFill>
              </a:rPr>
              <a:t>. Thanks to them and the Book, I was able to know </a:t>
            </a:r>
            <a:r>
              <a:rPr lang="en-US" b="1" dirty="0" smtClean="0">
                <a:solidFill>
                  <a:schemeClr val="bg1"/>
                </a:solidFill>
              </a:rPr>
              <a:t>the Creator </a:t>
            </a:r>
            <a:r>
              <a:rPr lang="en-US" b="1" dirty="0">
                <a:solidFill>
                  <a:schemeClr val="bg1"/>
                </a:solidFill>
              </a:rPr>
              <a:t>of the universe and meet His Son </a:t>
            </a:r>
            <a:r>
              <a:rPr lang="en-US" b="1" dirty="0" smtClean="0">
                <a:solidFill>
                  <a:schemeClr val="bg1"/>
                </a:solidFill>
              </a:rPr>
              <a:t>Jesus, </a:t>
            </a:r>
            <a:r>
              <a:rPr lang="en-US" b="1" dirty="0">
                <a:solidFill>
                  <a:schemeClr val="bg1"/>
                </a:solidFill>
              </a:rPr>
              <a:t>the </a:t>
            </a:r>
            <a:r>
              <a:rPr lang="en-US" b="1" dirty="0" smtClean="0">
                <a:solidFill>
                  <a:schemeClr val="bg1"/>
                </a:solidFill>
              </a:rPr>
              <a:t>Savior </a:t>
            </a:r>
            <a:r>
              <a:rPr lang="en-US" b="1" dirty="0">
                <a:solidFill>
                  <a:schemeClr val="bg1"/>
                </a:solidFill>
              </a:rPr>
              <a:t>of the </a:t>
            </a:r>
            <a:r>
              <a:rPr lang="en-US" b="1" dirty="0" smtClean="0">
                <a:solidFill>
                  <a:schemeClr val="bg1"/>
                </a:solidFill>
              </a:rPr>
              <a:t>world. </a:t>
            </a:r>
            <a:r>
              <a:rPr lang="en-US" b="1" dirty="0">
                <a:solidFill>
                  <a:schemeClr val="bg1"/>
                </a:solidFill>
              </a:rPr>
              <a:t>That was the best thing that </a:t>
            </a:r>
            <a:r>
              <a:rPr lang="en-US" b="1" dirty="0" smtClean="0">
                <a:solidFill>
                  <a:schemeClr val="bg1"/>
                </a:solidFill>
              </a:rPr>
              <a:t>ever </a:t>
            </a:r>
            <a:r>
              <a:rPr lang="en-US" b="1" dirty="0">
                <a:solidFill>
                  <a:schemeClr val="bg1"/>
                </a:solidFill>
              </a:rPr>
              <a:t>happened </a:t>
            </a:r>
            <a:r>
              <a:rPr lang="en-US" b="1" dirty="0" smtClean="0">
                <a:solidFill>
                  <a:schemeClr val="bg1"/>
                </a:solidFill>
              </a:rPr>
              <a:t>to me. And since then the Bible has become my favorite Book.</a:t>
            </a:r>
            <a:endParaRPr lang="en-US" b="1" dirty="0">
              <a:solidFill>
                <a:schemeClr val="bg1"/>
              </a:solidFill>
            </a:endParaRPr>
          </a:p>
        </p:txBody>
      </p:sp>
      <p:pic>
        <p:nvPicPr>
          <p:cNvPr id="3079" name="Picture 2" descr="Korean Bow Stock Photos And Images - 123R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812" y="2902798"/>
            <a:ext cx="15541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Gracias&quot; (&quot;Thank You&quot; in Spanish) handwritten lettering - Downloa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3" y="152400"/>
            <a:ext cx="3429001" cy="1920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ig Ideas on the Weekly Parshah – Essential Jewish Lear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812" y="1658581"/>
            <a:ext cx="56372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ofer: The Torah Scribe - The &quot;Sofer&quot; - Mitzvahs &amp; Tradit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317" y="309322"/>
            <a:ext cx="3569844"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6088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9421" y="8467"/>
            <a:ext cx="12114213" cy="674030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chemeClr val="bg1"/>
                </a:solidFill>
              </a:rPr>
              <a:t>                Regardless </a:t>
            </a:r>
            <a:r>
              <a:rPr lang="en-US" sz="2800" dirty="0">
                <a:solidFill>
                  <a:schemeClr val="bg1"/>
                </a:solidFill>
              </a:rPr>
              <a:t>of this incorrect knowledge of the fetus, there is </a:t>
            </a:r>
            <a:endParaRPr lang="en-US" sz="2800" dirty="0" smtClean="0">
              <a:solidFill>
                <a:schemeClr val="bg1"/>
              </a:solidFill>
            </a:endParaRPr>
          </a:p>
          <a:p>
            <a:r>
              <a:rPr lang="en-US" sz="2800" b="1" dirty="0" smtClean="0">
                <a:solidFill>
                  <a:srgbClr val="FFFF00"/>
                </a:solidFill>
              </a:rPr>
              <a:t>a </a:t>
            </a:r>
            <a:r>
              <a:rPr lang="en-US" sz="2800" b="1" dirty="0">
                <a:solidFill>
                  <a:srgbClr val="FFFF00"/>
                </a:solidFill>
              </a:rPr>
              <a:t>new stage of human life</a:t>
            </a:r>
            <a:r>
              <a:rPr lang="en-US" sz="2800" dirty="0">
                <a:solidFill>
                  <a:schemeClr val="bg1"/>
                </a:solidFill>
              </a:rPr>
              <a:t> in the beautiful world of light, which lasts </a:t>
            </a:r>
            <a:endParaRPr lang="en-US" sz="2800" dirty="0" smtClean="0">
              <a:solidFill>
                <a:schemeClr val="bg1"/>
              </a:solidFill>
            </a:endParaRPr>
          </a:p>
          <a:p>
            <a:r>
              <a:rPr lang="en-US" sz="2800" dirty="0" smtClean="0">
                <a:solidFill>
                  <a:schemeClr val="bg1"/>
                </a:solidFill>
              </a:rPr>
              <a:t>much </a:t>
            </a:r>
            <a:r>
              <a:rPr lang="en-US" sz="2800" dirty="0">
                <a:solidFill>
                  <a:schemeClr val="bg1"/>
                </a:solidFill>
              </a:rPr>
              <a:t>longer than </a:t>
            </a:r>
            <a:r>
              <a:rPr lang="en-US" sz="2800" b="1" dirty="0">
                <a:solidFill>
                  <a:srgbClr val="FFFF00"/>
                </a:solidFill>
              </a:rPr>
              <a:t>the first stage of life</a:t>
            </a:r>
            <a:r>
              <a:rPr lang="en-US" sz="2800" dirty="0">
                <a:solidFill>
                  <a:schemeClr val="bg1"/>
                </a:solidFill>
              </a:rPr>
              <a:t>. We who live on earth know </a:t>
            </a:r>
            <a:endParaRPr lang="en-US" sz="2800" dirty="0" smtClean="0">
              <a:solidFill>
                <a:schemeClr val="bg1"/>
              </a:solidFill>
            </a:endParaRPr>
          </a:p>
          <a:p>
            <a:r>
              <a:rPr lang="en-US" sz="2800" dirty="0" smtClean="0">
                <a:solidFill>
                  <a:schemeClr val="bg1"/>
                </a:solidFill>
              </a:rPr>
              <a:t>that </a:t>
            </a:r>
            <a:r>
              <a:rPr lang="en-US" sz="2800" dirty="0">
                <a:solidFill>
                  <a:schemeClr val="bg1"/>
                </a:solidFill>
              </a:rPr>
              <a:t>it is true. When a man dies, others mourn him, because they </a:t>
            </a:r>
            <a:endParaRPr lang="en-US" sz="2800" dirty="0" smtClean="0">
              <a:solidFill>
                <a:schemeClr val="bg1"/>
              </a:solidFill>
            </a:endParaRPr>
          </a:p>
          <a:p>
            <a:r>
              <a:rPr lang="en-US" sz="2800" dirty="0" smtClean="0">
                <a:solidFill>
                  <a:schemeClr val="bg1"/>
                </a:solidFill>
              </a:rPr>
              <a:t>think </a:t>
            </a:r>
            <a:r>
              <a:rPr lang="en-US" sz="2800" dirty="0">
                <a:solidFill>
                  <a:schemeClr val="bg1"/>
                </a:solidFill>
              </a:rPr>
              <a:t>that the person died or reached the end of his life. But did the person really die or move to another world? Who knows, we misinterpret our physical death as a baby does at birth. If we believe in the testimonies of the Bible and in the teachings of Jesus Christ, we will know that our physical death does not mean the end of our life, but the starting point of </a:t>
            </a:r>
            <a:r>
              <a:rPr lang="en-US" sz="2800" b="1" dirty="0">
                <a:solidFill>
                  <a:srgbClr val="FFFF00"/>
                </a:solidFill>
              </a:rPr>
              <a:t>a new stage of eternal life</a:t>
            </a:r>
            <a:r>
              <a:rPr lang="en-US" sz="2800" dirty="0">
                <a:solidFill>
                  <a:schemeClr val="bg1"/>
                </a:solidFill>
              </a:rPr>
              <a:t>. Now, if you believe in the Word of God, you will realize that there are three stages of human life. </a:t>
            </a:r>
          </a:p>
          <a:p>
            <a:pPr lvl="0"/>
            <a:r>
              <a:rPr lang="en-US" sz="2800" dirty="0" smtClean="0">
                <a:solidFill>
                  <a:schemeClr val="bg1"/>
                </a:solidFill>
              </a:rPr>
              <a:t>   </a:t>
            </a:r>
            <a:r>
              <a:rPr lang="en-US" sz="2800" dirty="0" smtClean="0">
                <a:solidFill>
                  <a:srgbClr val="FFFF00"/>
                </a:solidFill>
              </a:rPr>
              <a:t>the </a:t>
            </a:r>
            <a:r>
              <a:rPr lang="en-US" sz="2800" dirty="0">
                <a:solidFill>
                  <a:srgbClr val="FFFF00"/>
                </a:solidFill>
              </a:rPr>
              <a:t>1</a:t>
            </a:r>
            <a:r>
              <a:rPr lang="en-US" sz="2800" baseline="30000" dirty="0">
                <a:solidFill>
                  <a:srgbClr val="FFFF00"/>
                </a:solidFill>
              </a:rPr>
              <a:t>st</a:t>
            </a:r>
            <a:r>
              <a:rPr lang="en-US" sz="2800" dirty="0">
                <a:solidFill>
                  <a:srgbClr val="FFFF00"/>
                </a:solidFill>
              </a:rPr>
              <a:t> Life (Fetus): in the mother’s womb </a:t>
            </a:r>
            <a:r>
              <a:rPr lang="en-US" sz="2800" dirty="0">
                <a:solidFill>
                  <a:schemeClr val="bg1"/>
                </a:solidFill>
              </a:rPr>
              <a:t>/ 9~10 months (cf. Psalm 139:13-16)</a:t>
            </a:r>
          </a:p>
          <a:p>
            <a:pPr lvl="0"/>
            <a:r>
              <a:rPr lang="en-US" sz="2800" dirty="0" smtClean="0">
                <a:solidFill>
                  <a:schemeClr val="bg1"/>
                </a:solidFill>
              </a:rPr>
              <a:t>   </a:t>
            </a:r>
            <a:r>
              <a:rPr lang="en-US" sz="2800" dirty="0" smtClean="0">
                <a:solidFill>
                  <a:srgbClr val="FFFF00"/>
                </a:solidFill>
              </a:rPr>
              <a:t>the </a:t>
            </a:r>
            <a:r>
              <a:rPr lang="en-US" sz="2800" dirty="0">
                <a:solidFill>
                  <a:srgbClr val="FFFF00"/>
                </a:solidFill>
              </a:rPr>
              <a:t>2</a:t>
            </a:r>
            <a:r>
              <a:rPr lang="en-US" sz="2800" baseline="30000" dirty="0">
                <a:solidFill>
                  <a:srgbClr val="FFFF00"/>
                </a:solidFill>
              </a:rPr>
              <a:t>nd</a:t>
            </a:r>
            <a:r>
              <a:rPr lang="en-US" sz="2800" dirty="0">
                <a:solidFill>
                  <a:srgbClr val="FFFF00"/>
                </a:solidFill>
              </a:rPr>
              <a:t> </a:t>
            </a:r>
            <a:r>
              <a:rPr lang="en-US" sz="2800" dirty="0" smtClean="0">
                <a:solidFill>
                  <a:srgbClr val="FFFF00"/>
                </a:solidFill>
              </a:rPr>
              <a:t>Life: </a:t>
            </a:r>
            <a:r>
              <a:rPr lang="en-US" sz="2800" dirty="0">
                <a:solidFill>
                  <a:srgbClr val="FFFF00"/>
                </a:solidFill>
              </a:rPr>
              <a:t>on earth </a:t>
            </a:r>
            <a:r>
              <a:rPr lang="en-US" sz="2800" dirty="0">
                <a:solidFill>
                  <a:schemeClr val="bg1"/>
                </a:solidFill>
              </a:rPr>
              <a:t>/ 70~80 years or 120 years (cf. Psalm 90:10; Genesis 6:3)</a:t>
            </a:r>
          </a:p>
          <a:p>
            <a:pPr lvl="0"/>
            <a:r>
              <a:rPr lang="en-US" sz="2800" dirty="0" smtClean="0">
                <a:solidFill>
                  <a:schemeClr val="bg1"/>
                </a:solidFill>
              </a:rPr>
              <a:t>   </a:t>
            </a:r>
            <a:r>
              <a:rPr lang="en-US" sz="2800" dirty="0" smtClean="0">
                <a:solidFill>
                  <a:srgbClr val="FFFF00"/>
                </a:solidFill>
              </a:rPr>
              <a:t>the </a:t>
            </a:r>
            <a:r>
              <a:rPr lang="en-US" sz="2800" dirty="0">
                <a:solidFill>
                  <a:srgbClr val="FFFF00"/>
                </a:solidFill>
              </a:rPr>
              <a:t>3</a:t>
            </a:r>
            <a:r>
              <a:rPr lang="en-US" sz="2800" baseline="30000" dirty="0">
                <a:solidFill>
                  <a:srgbClr val="FFFF00"/>
                </a:solidFill>
              </a:rPr>
              <a:t>rd</a:t>
            </a:r>
            <a:r>
              <a:rPr lang="en-US" sz="2800" dirty="0">
                <a:solidFill>
                  <a:srgbClr val="FFFF00"/>
                </a:solidFill>
              </a:rPr>
              <a:t> Life: in heaven </a:t>
            </a:r>
            <a:r>
              <a:rPr lang="en-US" sz="2800" dirty="0">
                <a:solidFill>
                  <a:schemeClr val="bg1"/>
                </a:solidFill>
              </a:rPr>
              <a:t>/ eternal (cf. John 3:16; 5:29; Revelation 21:1-5</a:t>
            </a:r>
            <a:r>
              <a:rPr lang="en-US" sz="2800" dirty="0" smtClean="0">
                <a:solidFill>
                  <a:schemeClr val="bg1"/>
                </a:solidFill>
              </a:rPr>
              <a:t>)</a:t>
            </a:r>
            <a:endParaRPr lang="en-US" sz="1000" dirty="0" smtClean="0">
              <a:solidFill>
                <a:schemeClr val="bg1"/>
              </a:solidFill>
            </a:endParaRPr>
          </a:p>
          <a:p>
            <a:pPr lvl="0"/>
            <a:endParaRPr lang="en-US" sz="1000" dirty="0">
              <a:solidFill>
                <a:schemeClr val="bg1"/>
              </a:solidFill>
            </a:endParaRPr>
          </a:p>
          <a:p>
            <a:pPr lvl="0"/>
            <a:endParaRPr lang="en-US" sz="1000" dirty="0" smtClean="0">
              <a:solidFill>
                <a:schemeClr val="bg1"/>
              </a:solidFill>
            </a:endParaRPr>
          </a:p>
          <a:p>
            <a:pPr lvl="0"/>
            <a:endParaRPr lang="en-US" sz="1000" dirty="0">
              <a:solidFill>
                <a:schemeClr val="bg1"/>
              </a:solidFill>
            </a:endParaRPr>
          </a:p>
          <a:p>
            <a:pPr lvl="0"/>
            <a:endParaRPr lang="en-US" sz="1000" dirty="0">
              <a:solidFill>
                <a:schemeClr val="bg1"/>
              </a:solidFill>
            </a:endParaRPr>
          </a:p>
        </p:txBody>
      </p:sp>
    </p:spTree>
    <p:extLst>
      <p:ext uri="{BB962C8B-B14F-4D97-AF65-F5344CB8AC3E}">
        <p14:creationId xmlns:p14="http://schemas.microsoft.com/office/powerpoint/2010/main" val="22563109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9421" y="8467"/>
            <a:ext cx="12114213" cy="674030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solidFill>
                  <a:schemeClr val="bg1"/>
                </a:solidFill>
              </a:rPr>
              <a:t>	The condition of the first stage of life is essential to the </a:t>
            </a:r>
            <a:endParaRPr lang="en-US" sz="2800" dirty="0" smtClean="0">
              <a:solidFill>
                <a:schemeClr val="bg1"/>
              </a:solidFill>
            </a:endParaRPr>
          </a:p>
          <a:p>
            <a:r>
              <a:rPr lang="en-US" sz="2800" dirty="0" smtClean="0">
                <a:solidFill>
                  <a:schemeClr val="bg1"/>
                </a:solidFill>
              </a:rPr>
              <a:t>quality </a:t>
            </a:r>
            <a:r>
              <a:rPr lang="en-US" sz="2800" dirty="0">
                <a:solidFill>
                  <a:schemeClr val="bg1"/>
                </a:solidFill>
              </a:rPr>
              <a:t>of the second stage of life. Likewise, </a:t>
            </a:r>
            <a:r>
              <a:rPr lang="en-US" sz="2800" b="1" dirty="0">
                <a:solidFill>
                  <a:srgbClr val="FFFF00"/>
                </a:solidFill>
              </a:rPr>
              <a:t>the eternal quality of </a:t>
            </a:r>
            <a:endParaRPr lang="en-US" sz="2800" b="1" dirty="0" smtClean="0">
              <a:solidFill>
                <a:srgbClr val="FFFF00"/>
              </a:solidFill>
            </a:endParaRPr>
          </a:p>
          <a:p>
            <a:r>
              <a:rPr lang="en-US" sz="2800" b="1" dirty="0" smtClean="0">
                <a:solidFill>
                  <a:srgbClr val="FFFF00"/>
                </a:solidFill>
              </a:rPr>
              <a:t>the </a:t>
            </a:r>
            <a:r>
              <a:rPr lang="en-US" sz="2800" b="1" dirty="0">
                <a:solidFill>
                  <a:srgbClr val="FFFF00"/>
                </a:solidFill>
              </a:rPr>
              <a:t>third stage of life will be decided by what you believe and do </a:t>
            </a:r>
            <a:endParaRPr lang="en-US" sz="2800" b="1" dirty="0" smtClean="0">
              <a:solidFill>
                <a:srgbClr val="FFFF00"/>
              </a:solidFill>
            </a:endParaRPr>
          </a:p>
          <a:p>
            <a:r>
              <a:rPr lang="en-US" sz="2800" b="1" dirty="0" smtClean="0">
                <a:solidFill>
                  <a:srgbClr val="FFFF00"/>
                </a:solidFill>
              </a:rPr>
              <a:t>during </a:t>
            </a:r>
            <a:r>
              <a:rPr lang="en-US" sz="2800" b="1" dirty="0">
                <a:solidFill>
                  <a:srgbClr val="FFFF00"/>
                </a:solidFill>
              </a:rPr>
              <a:t>the second stage of life</a:t>
            </a:r>
            <a:r>
              <a:rPr lang="en-US" sz="2800" dirty="0">
                <a:solidFill>
                  <a:srgbClr val="FFFF00"/>
                </a:solidFill>
              </a:rPr>
              <a:t>. </a:t>
            </a:r>
            <a:r>
              <a:rPr lang="en-US" sz="2800" b="1" dirty="0">
                <a:solidFill>
                  <a:srgbClr val="FFFF00"/>
                </a:solidFill>
              </a:rPr>
              <a:t>Our Lord Jesus Christ</a:t>
            </a:r>
            <a:r>
              <a:rPr lang="en-US" sz="2800" b="1" dirty="0">
                <a:solidFill>
                  <a:schemeClr val="bg1"/>
                </a:solidFill>
              </a:rPr>
              <a:t> </a:t>
            </a:r>
            <a:r>
              <a:rPr lang="en-US" sz="2800" dirty="0">
                <a:solidFill>
                  <a:schemeClr val="bg1"/>
                </a:solidFill>
              </a:rPr>
              <a:t>himself </a:t>
            </a:r>
            <a:endParaRPr lang="en-US" sz="2800" dirty="0" smtClean="0">
              <a:solidFill>
                <a:schemeClr val="bg1"/>
              </a:solidFill>
            </a:endParaRPr>
          </a:p>
          <a:p>
            <a:r>
              <a:rPr lang="en-US" sz="2800" dirty="0" smtClean="0">
                <a:solidFill>
                  <a:schemeClr val="bg1"/>
                </a:solidFill>
              </a:rPr>
              <a:t>experienced </a:t>
            </a:r>
            <a:r>
              <a:rPr lang="en-US" sz="2800" dirty="0">
                <a:solidFill>
                  <a:schemeClr val="bg1"/>
                </a:solidFill>
              </a:rPr>
              <a:t>the first and second stages of life and continues to live the third. He was born of a woman, lived as a human, and died as a human. But he was raised from the dead by his Father. Now he is living an eternal and fully divine life. His course of life will be followed by many. What should we do then</a:t>
            </a:r>
            <a:r>
              <a:rPr lang="en-US" sz="2800" dirty="0" smtClean="0">
                <a:solidFill>
                  <a:schemeClr val="bg1"/>
                </a:solidFill>
              </a:rPr>
              <a:t>?</a:t>
            </a:r>
            <a:endParaRPr lang="en-US" sz="1000" dirty="0" smtClean="0">
              <a:solidFill>
                <a:schemeClr val="bg1"/>
              </a:solidFill>
            </a:endParaRPr>
          </a:p>
          <a:p>
            <a:endParaRPr lang="en-US" sz="1000" dirty="0">
              <a:solidFill>
                <a:schemeClr val="bg1"/>
              </a:solidFill>
            </a:endParaRPr>
          </a:p>
          <a:p>
            <a:r>
              <a:rPr lang="en-US" sz="2800" dirty="0" smtClean="0">
                <a:solidFill>
                  <a:srgbClr val="FFFF00"/>
                </a:solidFill>
              </a:rPr>
              <a:t>     1</a:t>
            </a:r>
            <a:r>
              <a:rPr lang="en-US" sz="2800" dirty="0">
                <a:solidFill>
                  <a:srgbClr val="FFFF00"/>
                </a:solidFill>
              </a:rPr>
              <a:t>) Do not give in to the desire for worldly wealth, but pay attention to </a:t>
            </a:r>
            <a:r>
              <a:rPr lang="en-US" sz="2800" b="1" dirty="0">
                <a:solidFill>
                  <a:srgbClr val="FFFF00"/>
                </a:solidFill>
              </a:rPr>
              <a:t>the Word of God</a:t>
            </a:r>
            <a:r>
              <a:rPr lang="en-US" sz="2800" dirty="0">
                <a:solidFill>
                  <a:srgbClr val="FFFF00"/>
                </a:solidFill>
              </a:rPr>
              <a:t> (Listen and Obey it).</a:t>
            </a:r>
          </a:p>
          <a:p>
            <a:r>
              <a:rPr lang="en-US" sz="2800" dirty="0">
                <a:solidFill>
                  <a:srgbClr val="FFFF00"/>
                </a:solidFill>
              </a:rPr>
              <a:t> </a:t>
            </a:r>
            <a:r>
              <a:rPr lang="en-US" sz="2800" dirty="0" smtClean="0">
                <a:solidFill>
                  <a:srgbClr val="FFFF00"/>
                </a:solidFill>
              </a:rPr>
              <a:t>    2</a:t>
            </a:r>
            <a:r>
              <a:rPr lang="en-US" sz="2800" dirty="0">
                <a:solidFill>
                  <a:srgbClr val="FFFF00"/>
                </a:solidFill>
              </a:rPr>
              <a:t>) Turn the direction of your life towards </a:t>
            </a:r>
            <a:r>
              <a:rPr lang="en-US" sz="2800" b="1" dirty="0">
                <a:solidFill>
                  <a:srgbClr val="FFFF00"/>
                </a:solidFill>
              </a:rPr>
              <a:t>God </a:t>
            </a:r>
            <a:r>
              <a:rPr lang="en-US" sz="2800" dirty="0">
                <a:solidFill>
                  <a:srgbClr val="FFFF00"/>
                </a:solidFill>
              </a:rPr>
              <a:t>and follow Him (</a:t>
            </a:r>
            <a:r>
              <a:rPr lang="en-US" sz="2800" b="1" dirty="0">
                <a:solidFill>
                  <a:srgbClr val="FFFF00"/>
                </a:solidFill>
              </a:rPr>
              <a:t>Repentance</a:t>
            </a:r>
            <a:r>
              <a:rPr lang="en-US" sz="2800" dirty="0" smtClean="0">
                <a:solidFill>
                  <a:srgbClr val="FFFF00"/>
                </a:solidFill>
              </a:rPr>
              <a:t>). </a:t>
            </a:r>
          </a:p>
          <a:p>
            <a:r>
              <a:rPr lang="en-US" sz="2800" dirty="0">
                <a:solidFill>
                  <a:srgbClr val="FFFF00"/>
                </a:solidFill>
              </a:rPr>
              <a:t> </a:t>
            </a:r>
            <a:r>
              <a:rPr lang="en-US" sz="2800" dirty="0" smtClean="0">
                <a:solidFill>
                  <a:srgbClr val="FFFF00"/>
                </a:solidFill>
              </a:rPr>
              <a:t>    3</a:t>
            </a:r>
            <a:r>
              <a:rPr lang="en-US" sz="2800" dirty="0">
                <a:solidFill>
                  <a:srgbClr val="FFFF00"/>
                </a:solidFill>
              </a:rPr>
              <a:t>) Install </a:t>
            </a:r>
            <a:r>
              <a:rPr lang="en-US" sz="2800" b="1" dirty="0">
                <a:solidFill>
                  <a:srgbClr val="FFFF00"/>
                </a:solidFill>
              </a:rPr>
              <a:t>Jesus Christ</a:t>
            </a:r>
            <a:r>
              <a:rPr lang="en-US" sz="2800" dirty="0">
                <a:solidFill>
                  <a:srgbClr val="FFFF00"/>
                </a:solidFill>
              </a:rPr>
              <a:t>, who is the power and wisdom of God, in your life through </a:t>
            </a:r>
            <a:r>
              <a:rPr lang="en-US" sz="2800" b="1" dirty="0">
                <a:solidFill>
                  <a:srgbClr val="FFFF00"/>
                </a:solidFill>
              </a:rPr>
              <a:t>the Holy Spirit</a:t>
            </a:r>
            <a:r>
              <a:rPr lang="en-US" sz="2800" dirty="0">
                <a:solidFill>
                  <a:srgbClr val="FFFF00"/>
                </a:solidFill>
              </a:rPr>
              <a:t>, and then let Jesus Christ live in your body </a:t>
            </a:r>
            <a:r>
              <a:rPr lang="en-US" sz="2800" dirty="0">
                <a:solidFill>
                  <a:schemeClr val="bg1"/>
                </a:solidFill>
              </a:rPr>
              <a:t>(Galatians 2:20; cf. 1 Corinthians 1:9, 18-31</a:t>
            </a:r>
            <a:r>
              <a:rPr lang="en-US" sz="2800" dirty="0" smtClean="0">
                <a:solidFill>
                  <a:schemeClr val="bg1"/>
                </a:solidFill>
              </a:rPr>
              <a:t>).</a:t>
            </a:r>
            <a:endParaRPr lang="en-US" sz="1000" dirty="0" smtClean="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21221554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012" y="3657600"/>
            <a:ext cx="10668000" cy="2602875"/>
          </a:xfrm>
          <a:prstGeom prst="rect">
            <a:avLst/>
          </a:prstGeom>
          <a:solidFill>
            <a:srgbClr val="002060"/>
          </a:solidFill>
        </p:spPr>
        <p:txBody>
          <a:bodyPr wrap="square" lIns="108821" tIns="54411" rIns="108821" bIns="54411">
            <a:spAutoFit/>
          </a:bodyPr>
          <a:lstStyle/>
          <a:p>
            <a:pPr rtl="1"/>
            <a:r>
              <a:rPr lang="en-US" sz="4800" b="1" dirty="0">
                <a:solidFill>
                  <a:schemeClr val="bg1"/>
                </a:solidFill>
              </a:rPr>
              <a:t> </a:t>
            </a:r>
            <a:r>
              <a:rPr lang="en-US" sz="4800" dirty="0" smtClean="0">
                <a:solidFill>
                  <a:schemeClr val="bg1"/>
                </a:solidFill>
              </a:rPr>
              <a:t>‎  </a:t>
            </a:r>
            <a:r>
              <a:rPr lang="he-IL" sz="5400" b="1" dirty="0" smtClean="0">
                <a:solidFill>
                  <a:schemeClr val="bg1"/>
                </a:solidFill>
              </a:rPr>
              <a:t>יְבָרֶכְךָ יְהוָה וְיִשְׁמְרֶךָ׃</a:t>
            </a:r>
            <a:r>
              <a:rPr lang="en-US" sz="5400" b="1" dirty="0" smtClean="0">
                <a:solidFill>
                  <a:srgbClr val="FFFF00"/>
                </a:solidFill>
              </a:rPr>
              <a:t> </a:t>
            </a:r>
            <a:r>
              <a:rPr lang="es-ES" sz="3600" b="1" dirty="0">
                <a:solidFill>
                  <a:srgbClr val="FFFF00"/>
                </a:solidFill>
              </a:rPr>
              <a:t>Números</a:t>
            </a:r>
            <a:r>
              <a:rPr lang="en-US" sz="3600" b="1" dirty="0" smtClean="0">
                <a:solidFill>
                  <a:srgbClr val="FFFF00"/>
                </a:solidFill>
              </a:rPr>
              <a:t> 6:24-26</a:t>
            </a:r>
            <a:r>
              <a:rPr lang="el-GR" sz="3600" b="1" dirty="0" smtClean="0">
                <a:solidFill>
                  <a:srgbClr val="FFFF00"/>
                </a:solidFill>
              </a:rPr>
              <a:t> </a:t>
            </a:r>
            <a:r>
              <a:rPr lang="en-US" sz="3600" b="1" dirty="0" smtClean="0">
                <a:solidFill>
                  <a:srgbClr val="FFFF00"/>
                </a:solidFill>
              </a:rPr>
              <a:t>       </a:t>
            </a:r>
            <a:endParaRPr lang="en-US" sz="3600" b="1" dirty="0">
              <a:solidFill>
                <a:srgbClr val="FFFF00"/>
              </a:solidFill>
            </a:endParaRPr>
          </a:p>
          <a:p>
            <a:pPr rtl="1"/>
            <a:r>
              <a:rPr lang="he-IL" sz="5400" b="1" dirty="0" smtClean="0">
                <a:solidFill>
                  <a:schemeClr val="bg1"/>
                </a:solidFill>
              </a:rPr>
              <a:t>יָאֵר יְהוָה פָּנָיו אֵלֶיךָ וִיחֻנֶּךָּ׃</a:t>
            </a:r>
            <a:r>
              <a:rPr lang="en-US" sz="5400" b="1" dirty="0" smtClean="0">
                <a:solidFill>
                  <a:schemeClr val="bg1"/>
                </a:solidFill>
              </a:rPr>
              <a:t>                    </a:t>
            </a:r>
          </a:p>
          <a:p>
            <a:pPr rtl="1"/>
            <a:r>
              <a:rPr lang="en-US" sz="5400" b="1" dirty="0" smtClean="0">
                <a:solidFill>
                  <a:schemeClr val="bg1"/>
                </a:solidFill>
              </a:rPr>
              <a:t>‎</a:t>
            </a:r>
            <a:r>
              <a:rPr lang="he-IL" sz="5400" b="1" dirty="0" smtClean="0">
                <a:solidFill>
                  <a:schemeClr val="bg1"/>
                </a:solidFill>
              </a:rPr>
              <a:t>יִשָּׂא יְהוָה פָּנָיו אֵלֶיךָ וְיָשֵׂם לְךָ שָׁלוֹם׃</a:t>
            </a:r>
            <a:r>
              <a:rPr lang="en-US" sz="5400" b="1" dirty="0" smtClean="0">
                <a:solidFill>
                  <a:schemeClr val="bg1"/>
                </a:solidFill>
              </a:rPr>
              <a:t>     </a:t>
            </a:r>
            <a:r>
              <a:rPr lang="he-IL" sz="5400" b="1" dirty="0" smtClean="0">
                <a:solidFill>
                  <a:schemeClr val="bg1"/>
                </a:solidFill>
              </a:rPr>
              <a:t> </a:t>
            </a:r>
            <a:endParaRPr lang="en-US" sz="5400" b="1" dirty="0">
              <a:solidFill>
                <a:schemeClr val="bg1"/>
              </a:solidFill>
            </a:endParaRPr>
          </a:p>
        </p:txBody>
      </p:sp>
      <p:sp>
        <p:nvSpPr>
          <p:cNvPr id="3" name="Rectangle 2"/>
          <p:cNvSpPr/>
          <p:nvPr/>
        </p:nvSpPr>
        <p:spPr>
          <a:xfrm>
            <a:off x="303212" y="228600"/>
            <a:ext cx="9372600" cy="3170099"/>
          </a:xfrm>
          <a:prstGeom prst="rect">
            <a:avLst/>
          </a:prstGeom>
          <a:solidFill>
            <a:schemeClr val="accent3">
              <a:lumMod val="50000"/>
            </a:schemeClr>
          </a:solidFill>
        </p:spPr>
        <p:txBody>
          <a:bodyPr wrap="square">
            <a:spAutoFit/>
          </a:bodyPr>
          <a:lstStyle/>
          <a:p>
            <a:pPr algn="ctr"/>
            <a:r>
              <a:rPr lang="es-ES" sz="4000" b="1" dirty="0">
                <a:solidFill>
                  <a:srgbClr val="FFFF00"/>
                </a:solidFill>
              </a:rPr>
              <a:t>Números</a:t>
            </a:r>
            <a:r>
              <a:rPr lang="en-US" sz="4000" b="1" dirty="0">
                <a:solidFill>
                  <a:srgbClr val="FFFF00"/>
                </a:solidFill>
              </a:rPr>
              <a:t> 6:24-26</a:t>
            </a:r>
            <a:r>
              <a:rPr lang="el-GR" sz="4000" b="1" dirty="0">
                <a:solidFill>
                  <a:srgbClr val="FFFF00"/>
                </a:solidFill>
              </a:rPr>
              <a:t> </a:t>
            </a:r>
            <a:endParaRPr lang="en-US" sz="4000" b="1" dirty="0" smtClean="0">
              <a:solidFill>
                <a:srgbClr val="FFFF00"/>
              </a:solidFill>
            </a:endParaRPr>
          </a:p>
          <a:p>
            <a:r>
              <a:rPr lang="es-ES" sz="4000" baseline="30000" dirty="0">
                <a:solidFill>
                  <a:srgbClr val="FFFF00"/>
                </a:solidFill>
              </a:rPr>
              <a:t>24</a:t>
            </a:r>
            <a:r>
              <a:rPr lang="es-ES" sz="4000" dirty="0">
                <a:solidFill>
                  <a:schemeClr val="bg1"/>
                </a:solidFill>
              </a:rPr>
              <a:t> Jehová te bendiga, y te guarde</a:t>
            </a:r>
            <a:r>
              <a:rPr lang="es-ES" sz="4000" dirty="0" smtClean="0">
                <a:solidFill>
                  <a:schemeClr val="bg1"/>
                </a:solidFill>
              </a:rPr>
              <a:t>; </a:t>
            </a:r>
            <a:r>
              <a:rPr lang="es-ES" sz="4000" baseline="30000" dirty="0">
                <a:solidFill>
                  <a:srgbClr val="FFFF00"/>
                </a:solidFill>
              </a:rPr>
              <a:t>25</a:t>
            </a:r>
            <a:r>
              <a:rPr lang="es-ES" sz="4000" dirty="0">
                <a:solidFill>
                  <a:srgbClr val="FFFF00"/>
                </a:solidFill>
              </a:rPr>
              <a:t> </a:t>
            </a:r>
            <a:r>
              <a:rPr lang="es-ES" sz="4000" dirty="0">
                <a:solidFill>
                  <a:schemeClr val="bg1"/>
                </a:solidFill>
              </a:rPr>
              <a:t>Jehová haga resplandecer su rostro sobre ti, y tenga de ti misericordia</a:t>
            </a:r>
            <a:r>
              <a:rPr lang="es-ES" sz="4000" dirty="0" smtClean="0">
                <a:solidFill>
                  <a:schemeClr val="bg1"/>
                </a:solidFill>
              </a:rPr>
              <a:t>;</a:t>
            </a:r>
            <a:r>
              <a:rPr lang="en-US" sz="4000" dirty="0" smtClean="0">
                <a:solidFill>
                  <a:schemeClr val="bg1"/>
                </a:solidFill>
              </a:rPr>
              <a:t> </a:t>
            </a:r>
            <a:r>
              <a:rPr lang="en-US" sz="4000" baseline="30000" dirty="0">
                <a:solidFill>
                  <a:srgbClr val="FFFF00"/>
                </a:solidFill>
              </a:rPr>
              <a:t>26</a:t>
            </a:r>
            <a:r>
              <a:rPr lang="en-US" sz="4000" dirty="0">
                <a:solidFill>
                  <a:schemeClr val="bg1"/>
                </a:solidFill>
              </a:rPr>
              <a:t> </a:t>
            </a:r>
            <a:r>
              <a:rPr lang="en-US" sz="4000" dirty="0" err="1">
                <a:solidFill>
                  <a:schemeClr val="bg1"/>
                </a:solidFill>
              </a:rPr>
              <a:t>Jehová</a:t>
            </a:r>
            <a:r>
              <a:rPr lang="en-US" sz="4000" dirty="0">
                <a:solidFill>
                  <a:schemeClr val="bg1"/>
                </a:solidFill>
              </a:rPr>
              <a:t> </a:t>
            </a:r>
            <a:r>
              <a:rPr lang="en-US" sz="4000" dirty="0" err="1">
                <a:solidFill>
                  <a:schemeClr val="bg1"/>
                </a:solidFill>
              </a:rPr>
              <a:t>alce</a:t>
            </a:r>
            <a:r>
              <a:rPr lang="en-US" sz="4000" dirty="0">
                <a:solidFill>
                  <a:schemeClr val="bg1"/>
                </a:solidFill>
              </a:rPr>
              <a:t> </a:t>
            </a:r>
            <a:r>
              <a:rPr lang="en-US" sz="4000" dirty="0" err="1">
                <a:solidFill>
                  <a:schemeClr val="bg1"/>
                </a:solidFill>
              </a:rPr>
              <a:t>sobre</a:t>
            </a:r>
            <a:r>
              <a:rPr lang="en-US" sz="4000" dirty="0">
                <a:solidFill>
                  <a:schemeClr val="bg1"/>
                </a:solidFill>
              </a:rPr>
              <a:t> </a:t>
            </a:r>
            <a:r>
              <a:rPr lang="en-US" sz="4000" dirty="0" err="1">
                <a:solidFill>
                  <a:schemeClr val="bg1"/>
                </a:solidFill>
              </a:rPr>
              <a:t>ti</a:t>
            </a:r>
            <a:r>
              <a:rPr lang="en-US" sz="4000" dirty="0">
                <a:solidFill>
                  <a:schemeClr val="bg1"/>
                </a:solidFill>
              </a:rPr>
              <a:t> </a:t>
            </a:r>
            <a:r>
              <a:rPr lang="en-US" sz="4000" dirty="0" err="1">
                <a:solidFill>
                  <a:schemeClr val="bg1"/>
                </a:solidFill>
              </a:rPr>
              <a:t>su</a:t>
            </a:r>
            <a:r>
              <a:rPr lang="en-US" sz="4000" dirty="0">
                <a:solidFill>
                  <a:schemeClr val="bg1"/>
                </a:solidFill>
              </a:rPr>
              <a:t> </a:t>
            </a:r>
            <a:r>
              <a:rPr lang="en-US" sz="4000" dirty="0" err="1">
                <a:solidFill>
                  <a:schemeClr val="bg1"/>
                </a:solidFill>
              </a:rPr>
              <a:t>rostro</a:t>
            </a:r>
            <a:r>
              <a:rPr lang="en-US" sz="4000" dirty="0">
                <a:solidFill>
                  <a:schemeClr val="bg1"/>
                </a:solidFill>
              </a:rPr>
              <a:t>, y </a:t>
            </a:r>
            <a:r>
              <a:rPr lang="en-US" sz="4000" dirty="0" err="1">
                <a:solidFill>
                  <a:schemeClr val="bg1"/>
                </a:solidFill>
              </a:rPr>
              <a:t>ponga</a:t>
            </a:r>
            <a:r>
              <a:rPr lang="en-US" sz="4000" dirty="0">
                <a:solidFill>
                  <a:schemeClr val="bg1"/>
                </a:solidFill>
              </a:rPr>
              <a:t> en </a:t>
            </a:r>
            <a:r>
              <a:rPr lang="en-US" sz="4000" dirty="0" err="1">
                <a:solidFill>
                  <a:schemeClr val="bg1"/>
                </a:solidFill>
              </a:rPr>
              <a:t>ti</a:t>
            </a:r>
            <a:r>
              <a:rPr lang="en-US" sz="4000" dirty="0">
                <a:solidFill>
                  <a:schemeClr val="bg1"/>
                </a:solidFill>
              </a:rPr>
              <a:t> </a:t>
            </a:r>
            <a:r>
              <a:rPr lang="en-US" sz="4000" dirty="0" err="1">
                <a:solidFill>
                  <a:schemeClr val="bg1"/>
                </a:solidFill>
              </a:rPr>
              <a:t>paz</a:t>
            </a:r>
            <a:r>
              <a:rPr lang="en-US" sz="4000" dirty="0">
                <a:solidFill>
                  <a:schemeClr val="bg1"/>
                </a:solidFill>
              </a:rPr>
              <a:t>. </a:t>
            </a:r>
          </a:p>
        </p:txBody>
      </p:sp>
    </p:spTree>
    <p:extLst>
      <p:ext uri="{BB962C8B-B14F-4D97-AF65-F5344CB8AC3E}">
        <p14:creationId xmlns:p14="http://schemas.microsoft.com/office/powerpoint/2010/main" val="4672653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1695860"/>
            <a:ext cx="12114213" cy="343940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smtClean="0">
                <a:solidFill>
                  <a:srgbClr val="FFFF00"/>
                </a:solidFill>
              </a:rPr>
              <a:t>                                         </a:t>
            </a:r>
            <a:r>
              <a:rPr lang="en-US" sz="3000" b="1" dirty="0" smtClean="0">
                <a:solidFill>
                  <a:srgbClr val="FFFF00"/>
                </a:solidFill>
              </a:rPr>
              <a:t>&lt;</a:t>
            </a:r>
            <a:r>
              <a:rPr lang="en-US" sz="3000" b="1" dirty="0">
                <a:solidFill>
                  <a:srgbClr val="FFFF00"/>
                </a:solidFill>
              </a:rPr>
              <a:t>The rich and the poor living together&gt; (v. 19-21)</a:t>
            </a:r>
          </a:p>
          <a:p>
            <a:r>
              <a:rPr lang="en-US" sz="2800" dirty="0">
                <a:solidFill>
                  <a:schemeClr val="bg1"/>
                </a:solidFill>
              </a:rPr>
              <a:t>	</a:t>
            </a:r>
            <a:r>
              <a:rPr lang="en-US" sz="2800" dirty="0" smtClean="0">
                <a:solidFill>
                  <a:schemeClr val="bg1"/>
                </a:solidFill>
              </a:rPr>
              <a:t>	</a:t>
            </a:r>
            <a:r>
              <a:rPr lang="en-US" sz="2400" dirty="0" smtClean="0">
                <a:solidFill>
                  <a:schemeClr val="bg1"/>
                </a:solidFill>
              </a:rPr>
              <a:t>                       </a:t>
            </a:r>
            <a:r>
              <a:rPr lang="en-US" sz="2750" dirty="0" smtClean="0">
                <a:solidFill>
                  <a:schemeClr val="bg1"/>
                </a:solidFill>
              </a:rPr>
              <a:t>The </a:t>
            </a:r>
            <a:r>
              <a:rPr lang="en-US" sz="2750" dirty="0">
                <a:solidFill>
                  <a:schemeClr val="bg1"/>
                </a:solidFill>
              </a:rPr>
              <a:t>story of ‘a rich man and Lazarus’ is written only </a:t>
            </a:r>
            <a:r>
              <a:rPr lang="en-US" sz="2750" dirty="0" smtClean="0">
                <a:solidFill>
                  <a:schemeClr val="bg1"/>
                </a:solidFill>
              </a:rPr>
              <a:t>in </a:t>
            </a:r>
            <a:r>
              <a:rPr lang="en-US" sz="2750" dirty="0">
                <a:solidFill>
                  <a:schemeClr val="bg1"/>
                </a:solidFill>
              </a:rPr>
              <a:t>the Gospel of Luke. In this story, Jesus relates the </a:t>
            </a:r>
            <a:r>
              <a:rPr lang="en-US" sz="2750" dirty="0" smtClean="0">
                <a:solidFill>
                  <a:schemeClr val="bg1"/>
                </a:solidFill>
              </a:rPr>
              <a:t>life </a:t>
            </a:r>
            <a:r>
              <a:rPr lang="en-US" sz="2750" dirty="0">
                <a:solidFill>
                  <a:schemeClr val="bg1"/>
                </a:solidFill>
              </a:rPr>
              <a:t>of two men, one is rich and lives in luxury, the </a:t>
            </a:r>
            <a:r>
              <a:rPr lang="en-US" sz="2750" dirty="0" smtClean="0">
                <a:solidFill>
                  <a:schemeClr val="bg1"/>
                </a:solidFill>
              </a:rPr>
              <a:t>other </a:t>
            </a:r>
            <a:r>
              <a:rPr lang="en-US" sz="2750" dirty="0">
                <a:solidFill>
                  <a:schemeClr val="bg1"/>
                </a:solidFill>
              </a:rPr>
              <a:t>is poor and very ill. </a:t>
            </a:r>
            <a:r>
              <a:rPr lang="en-US" sz="2750" b="1" dirty="0">
                <a:solidFill>
                  <a:schemeClr val="bg1"/>
                </a:solidFill>
              </a:rPr>
              <a:t>The rich man</a:t>
            </a:r>
            <a:r>
              <a:rPr lang="en-US" sz="2750" dirty="0">
                <a:solidFill>
                  <a:schemeClr val="bg1"/>
                </a:solidFill>
              </a:rPr>
              <a:t> is presented like this: </a:t>
            </a:r>
            <a:r>
              <a:rPr lang="en-US" sz="2750" dirty="0">
                <a:solidFill>
                  <a:srgbClr val="FFFF00"/>
                </a:solidFill>
              </a:rPr>
              <a:t>(</a:t>
            </a:r>
            <a:r>
              <a:rPr lang="en-US" sz="2750" b="1" u="sng" dirty="0">
                <a:solidFill>
                  <a:srgbClr val="FFFF00"/>
                </a:solidFill>
              </a:rPr>
              <a:t>verse 19</a:t>
            </a:r>
            <a:r>
              <a:rPr lang="en-US" sz="2750" dirty="0">
                <a:solidFill>
                  <a:srgbClr val="FFFF00"/>
                </a:solidFill>
              </a:rPr>
              <a:t>) “</a:t>
            </a:r>
            <a:r>
              <a:rPr lang="en-US" sz="2750" i="1" dirty="0">
                <a:solidFill>
                  <a:srgbClr val="FFFF00"/>
                </a:solidFill>
              </a:rPr>
              <a:t>There was a rich man who was dressed in purple and fine linen and lived in luxury every day</a:t>
            </a:r>
            <a:r>
              <a:rPr lang="en-US" sz="2750" dirty="0">
                <a:solidFill>
                  <a:srgbClr val="FFFF00"/>
                </a:solidFill>
              </a:rPr>
              <a:t>”. </a:t>
            </a:r>
            <a:r>
              <a:rPr lang="en-US" sz="2750" dirty="0">
                <a:solidFill>
                  <a:schemeClr val="bg1"/>
                </a:solidFill>
              </a:rPr>
              <a:t>Don’t forget that ‘purple and fine linen’ were very expensive in those days. It seems that this man was so rich that he never had to work. </a:t>
            </a:r>
            <a:endParaRPr lang="en-US" sz="2750" dirty="0" smtClean="0">
              <a:solidFill>
                <a:schemeClr val="bg1"/>
              </a:solidFill>
            </a:endParaRPr>
          </a:p>
          <a:p>
            <a:endParaRPr lang="en-US" sz="1100" dirty="0" smtClean="0">
              <a:solidFill>
                <a:schemeClr val="bg1"/>
              </a:solidFill>
            </a:endParaRPr>
          </a:p>
          <a:p>
            <a:endParaRPr lang="en-US" sz="1100" dirty="0">
              <a:solidFill>
                <a:schemeClr val="bg1"/>
              </a:solidFill>
            </a:endParaRPr>
          </a:p>
        </p:txBody>
      </p:sp>
      <p:pic>
        <p:nvPicPr>
          <p:cNvPr id="1026" name="Picture 2" descr="Is the Parable of the Rich Man and Lazarus a Fable about th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513817"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T061 - The Rich Man and Laza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30480"/>
            <a:ext cx="4167326" cy="1645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2356" y="5257800"/>
            <a:ext cx="11643255" cy="1169551"/>
          </a:xfrm>
          <a:prstGeom prst="rect">
            <a:avLst/>
          </a:prstGeom>
          <a:solidFill>
            <a:schemeClr val="accent3">
              <a:lumMod val="50000"/>
            </a:schemeClr>
          </a:solidFill>
        </p:spPr>
        <p:txBody>
          <a:bodyPr wrap="square">
            <a:spAutoFit/>
          </a:bodyPr>
          <a:lstStyle/>
          <a:p>
            <a:r>
              <a:rPr lang="en-US" sz="3500" b="1" dirty="0" smtClean="0">
                <a:solidFill>
                  <a:schemeClr val="bg1"/>
                </a:solidFill>
              </a:rPr>
              <a:t>Lucas 16:19 </a:t>
            </a:r>
            <a:r>
              <a:rPr lang="es-ES" sz="3500" baseline="30000" dirty="0">
                <a:solidFill>
                  <a:schemeClr val="bg1"/>
                </a:solidFill>
              </a:rPr>
              <a:t>R95 </a:t>
            </a:r>
            <a:r>
              <a:rPr lang="es-ES" sz="3500" dirty="0" smtClean="0">
                <a:solidFill>
                  <a:srgbClr val="FFFF00"/>
                </a:solidFill>
              </a:rPr>
              <a:t>Había </a:t>
            </a:r>
            <a:r>
              <a:rPr lang="es-ES" sz="3500" dirty="0">
                <a:solidFill>
                  <a:srgbClr val="FFFF00"/>
                </a:solidFill>
              </a:rPr>
              <a:t>un hombre rico, que se vestía de púrpura y de lino fino y hacía cada día banquete con esplendidez. </a:t>
            </a:r>
            <a:endParaRPr lang="en-US" sz="3500" dirty="0">
              <a:solidFill>
                <a:srgbClr val="FFFF00"/>
              </a:solidFill>
            </a:endParaRPr>
          </a:p>
        </p:txBody>
      </p:sp>
    </p:spTree>
    <p:extLst>
      <p:ext uri="{BB962C8B-B14F-4D97-AF65-F5344CB8AC3E}">
        <p14:creationId xmlns:p14="http://schemas.microsoft.com/office/powerpoint/2010/main" val="30718921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4802" y="1600200"/>
            <a:ext cx="12114213" cy="3108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solidFill>
                  <a:schemeClr val="bg1"/>
                </a:solidFill>
              </a:rPr>
              <a:t>	</a:t>
            </a:r>
            <a:r>
              <a:rPr lang="en-US" sz="2800" dirty="0" smtClean="0">
                <a:solidFill>
                  <a:schemeClr val="bg1"/>
                </a:solidFill>
              </a:rPr>
              <a:t>	             The </a:t>
            </a:r>
            <a:r>
              <a:rPr lang="en-US" sz="2800" dirty="0">
                <a:solidFill>
                  <a:schemeClr val="bg1"/>
                </a:solidFill>
              </a:rPr>
              <a:t>description on </a:t>
            </a:r>
            <a:r>
              <a:rPr lang="en-US" sz="2800" b="1" dirty="0">
                <a:solidFill>
                  <a:schemeClr val="bg1"/>
                </a:solidFill>
              </a:rPr>
              <a:t>Lazarus</a:t>
            </a:r>
            <a:r>
              <a:rPr lang="en-US" sz="2800" dirty="0">
                <a:solidFill>
                  <a:schemeClr val="bg1"/>
                </a:solidFill>
              </a:rPr>
              <a:t> is longer: </a:t>
            </a:r>
            <a:r>
              <a:rPr lang="en-US" sz="2800" dirty="0">
                <a:solidFill>
                  <a:srgbClr val="FFFF00"/>
                </a:solidFill>
              </a:rPr>
              <a:t>(</a:t>
            </a:r>
            <a:r>
              <a:rPr lang="en-US" sz="2800" b="1" u="sng" dirty="0">
                <a:solidFill>
                  <a:srgbClr val="FFFF00"/>
                </a:solidFill>
              </a:rPr>
              <a:t>verses 20-21</a:t>
            </a:r>
            <a:r>
              <a:rPr lang="en-US" sz="2800" dirty="0">
                <a:solidFill>
                  <a:srgbClr val="FFFF00"/>
                </a:solidFill>
              </a:rPr>
              <a:t>) “</a:t>
            </a:r>
            <a:r>
              <a:rPr lang="en-US" sz="2800" i="1" dirty="0">
                <a:solidFill>
                  <a:srgbClr val="FFFF00"/>
                </a:solidFill>
              </a:rPr>
              <a:t>At his </a:t>
            </a:r>
            <a:endParaRPr lang="en-US" sz="2800" dirty="0" smtClean="0">
              <a:solidFill>
                <a:srgbClr val="FFFF00"/>
              </a:solidFill>
            </a:endParaRPr>
          </a:p>
          <a:p>
            <a:r>
              <a:rPr lang="en-US" sz="2800" i="1" dirty="0" smtClean="0">
                <a:solidFill>
                  <a:srgbClr val="FFFF00"/>
                </a:solidFill>
              </a:rPr>
              <a:t>                                        gate </a:t>
            </a:r>
            <a:r>
              <a:rPr lang="en-US" sz="2800" i="1" dirty="0">
                <a:solidFill>
                  <a:srgbClr val="FFFF00"/>
                </a:solidFill>
              </a:rPr>
              <a:t>was laid a poor man named Lazarus, covered with sores, and longing to eat what fell from the rich man's table. Even the dogs came and licked his sores</a:t>
            </a:r>
            <a:r>
              <a:rPr lang="en-US" sz="2800" dirty="0">
                <a:solidFill>
                  <a:srgbClr val="FFFF00"/>
                </a:solidFill>
              </a:rPr>
              <a:t>”. </a:t>
            </a:r>
            <a:r>
              <a:rPr lang="en-US" sz="2800" dirty="0">
                <a:solidFill>
                  <a:schemeClr val="bg1"/>
                </a:solidFill>
              </a:rPr>
              <a:t>The name ‘</a:t>
            </a:r>
            <a:r>
              <a:rPr lang="en-US" sz="2800" dirty="0">
                <a:solidFill>
                  <a:srgbClr val="FFFF00"/>
                </a:solidFill>
              </a:rPr>
              <a:t>Lazarus</a:t>
            </a:r>
            <a:r>
              <a:rPr lang="en-US" sz="2800" dirty="0">
                <a:solidFill>
                  <a:schemeClr val="bg1"/>
                </a:solidFill>
              </a:rPr>
              <a:t>’ (</a:t>
            </a:r>
            <a:r>
              <a:rPr lang="el-GR" sz="2800" b="1" dirty="0">
                <a:solidFill>
                  <a:srgbClr val="FFFF00"/>
                </a:solidFill>
              </a:rPr>
              <a:t>Λάζαρος</a:t>
            </a:r>
            <a:r>
              <a:rPr lang="en-US" sz="2800" dirty="0">
                <a:solidFill>
                  <a:schemeClr val="bg1"/>
                </a:solidFill>
              </a:rPr>
              <a:t>) derives from the Hebrew ‘</a:t>
            </a:r>
            <a:r>
              <a:rPr lang="en-US" sz="2800" dirty="0" err="1">
                <a:solidFill>
                  <a:srgbClr val="FFFF00"/>
                </a:solidFill>
              </a:rPr>
              <a:t>Elazar</a:t>
            </a:r>
            <a:r>
              <a:rPr lang="en-US" sz="2800" dirty="0">
                <a:solidFill>
                  <a:schemeClr val="bg1"/>
                </a:solidFill>
              </a:rPr>
              <a:t>’ (</a:t>
            </a:r>
            <a:r>
              <a:rPr lang="he-IL" sz="2800" b="1" dirty="0">
                <a:solidFill>
                  <a:srgbClr val="FFFF00"/>
                </a:solidFill>
              </a:rPr>
              <a:t>אֶלְעָזָר</a:t>
            </a:r>
            <a:r>
              <a:rPr lang="en-US" sz="2800" dirty="0">
                <a:solidFill>
                  <a:schemeClr val="bg1"/>
                </a:solidFill>
              </a:rPr>
              <a:t>), which signifies ‘</a:t>
            </a:r>
            <a:r>
              <a:rPr lang="en-US" sz="2800" dirty="0">
                <a:solidFill>
                  <a:srgbClr val="FFFF00"/>
                </a:solidFill>
              </a:rPr>
              <a:t>God helps</a:t>
            </a:r>
            <a:r>
              <a:rPr lang="en-US" sz="2800" dirty="0">
                <a:solidFill>
                  <a:schemeClr val="bg1"/>
                </a:solidFill>
              </a:rPr>
              <a:t>’. Contrary to the meaning of his name, Lazarus was miserable. The rich man who allowed this poor and sick Lazarus to be laid at his gate does not seem like a bad guy. Being rich is not a sin</a:t>
            </a:r>
            <a:r>
              <a:rPr lang="en-US" sz="2800" dirty="0" smtClean="0">
                <a:solidFill>
                  <a:schemeClr val="bg1"/>
                </a:solidFill>
              </a:rPr>
              <a:t>.</a:t>
            </a:r>
            <a:endParaRPr lang="en-US" sz="2800" dirty="0">
              <a:solidFill>
                <a:schemeClr val="bg1"/>
              </a:solidFill>
            </a:endParaRPr>
          </a:p>
        </p:txBody>
      </p:sp>
      <p:pic>
        <p:nvPicPr>
          <p:cNvPr id="1026" name="Picture 2" descr="Is the Parable of the Rich Man and Lazarus a Fable about th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150319"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T061 - The Rich Man and Laza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012" y="-4516"/>
            <a:ext cx="3704290" cy="14630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802" y="4876799"/>
            <a:ext cx="12114213" cy="1477328"/>
          </a:xfrm>
          <a:prstGeom prst="rect">
            <a:avLst/>
          </a:prstGeom>
          <a:solidFill>
            <a:schemeClr val="accent3">
              <a:lumMod val="50000"/>
            </a:schemeClr>
          </a:solidFill>
        </p:spPr>
        <p:txBody>
          <a:bodyPr wrap="square">
            <a:spAutoFit/>
          </a:bodyPr>
          <a:lstStyle/>
          <a:p>
            <a:r>
              <a:rPr lang="en-US" sz="3000" b="1" dirty="0" smtClean="0">
                <a:solidFill>
                  <a:schemeClr val="bg1"/>
                </a:solidFill>
              </a:rPr>
              <a:t>Lucas 16:20-21 </a:t>
            </a:r>
            <a:r>
              <a:rPr lang="es-ES" sz="3000" baseline="30000" dirty="0">
                <a:solidFill>
                  <a:schemeClr val="bg1"/>
                </a:solidFill>
              </a:rPr>
              <a:t>R95 </a:t>
            </a:r>
            <a:r>
              <a:rPr lang="es-ES" sz="3000" dirty="0" smtClean="0">
                <a:solidFill>
                  <a:srgbClr val="FFFF00"/>
                </a:solidFill>
              </a:rPr>
              <a:t>Había </a:t>
            </a:r>
            <a:r>
              <a:rPr lang="es-ES" sz="3000" dirty="0">
                <a:solidFill>
                  <a:srgbClr val="FFFF00"/>
                </a:solidFill>
              </a:rPr>
              <a:t>también un mendigo llamado Lázaro, que estaba echado a la puerta de aquel, lleno de llagas, y ansiaba saciarse de las migajas que caían de la mesa del rico; y aun los perros venían y le lamían las llagas. </a:t>
            </a:r>
            <a:endParaRPr lang="en-US" sz="3000" dirty="0">
              <a:solidFill>
                <a:srgbClr val="FFFF00"/>
              </a:solidFill>
            </a:endParaRPr>
          </a:p>
        </p:txBody>
      </p:sp>
    </p:spTree>
    <p:extLst>
      <p:ext uri="{BB962C8B-B14F-4D97-AF65-F5344CB8AC3E}">
        <p14:creationId xmlns:p14="http://schemas.microsoft.com/office/powerpoint/2010/main" val="28165118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8168" y="3048000"/>
            <a:ext cx="12114213" cy="369331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00" b="1" dirty="0" smtClean="0">
                <a:solidFill>
                  <a:schemeClr val="bg1"/>
                </a:solidFill>
              </a:rPr>
              <a:t>                </a:t>
            </a:r>
            <a:r>
              <a:rPr lang="en-US" sz="2600" dirty="0" smtClean="0">
                <a:solidFill>
                  <a:schemeClr val="bg1"/>
                </a:solidFill>
              </a:rPr>
              <a:t>The </a:t>
            </a:r>
            <a:r>
              <a:rPr lang="en-US" sz="2600" dirty="0">
                <a:solidFill>
                  <a:schemeClr val="bg1"/>
                </a:solidFill>
              </a:rPr>
              <a:t>rich and the poor live together on this earth, but no one lives forever. Both the rich and the poor die at last. In </a:t>
            </a:r>
            <a:r>
              <a:rPr lang="en-US" sz="2600" b="1" u="sng" dirty="0">
                <a:solidFill>
                  <a:srgbClr val="FFFF00"/>
                </a:solidFill>
              </a:rPr>
              <a:t>Verse 22</a:t>
            </a:r>
            <a:r>
              <a:rPr lang="en-US" sz="2600" dirty="0">
                <a:solidFill>
                  <a:schemeClr val="bg1"/>
                </a:solidFill>
              </a:rPr>
              <a:t>, it says that the two men died. A man’s time span from birth to death is called ‘</a:t>
            </a:r>
            <a:r>
              <a:rPr lang="en-US" sz="2600" b="1" dirty="0">
                <a:solidFill>
                  <a:srgbClr val="FFFF00"/>
                </a:solidFill>
              </a:rPr>
              <a:t>life</a:t>
            </a:r>
            <a:r>
              <a:rPr lang="en-US" sz="2600" dirty="0">
                <a:solidFill>
                  <a:schemeClr val="bg1"/>
                </a:solidFill>
              </a:rPr>
              <a:t>’ (</a:t>
            </a:r>
            <a:r>
              <a:rPr lang="en-US" sz="2600" b="1" u="sng" dirty="0">
                <a:solidFill>
                  <a:srgbClr val="FFFF00"/>
                </a:solidFill>
              </a:rPr>
              <a:t>v. 25</a:t>
            </a:r>
            <a:r>
              <a:rPr lang="en-US" sz="2600" dirty="0">
                <a:solidFill>
                  <a:srgbClr val="FFFF00"/>
                </a:solidFill>
              </a:rPr>
              <a:t> </a:t>
            </a:r>
            <a:r>
              <a:rPr lang="en-US" sz="2600" b="1" i="1" dirty="0">
                <a:solidFill>
                  <a:srgbClr val="FFFF00"/>
                </a:solidFill>
              </a:rPr>
              <a:t>lifetime</a:t>
            </a:r>
            <a:r>
              <a:rPr lang="en-US" sz="2600" dirty="0">
                <a:solidFill>
                  <a:schemeClr val="bg1"/>
                </a:solidFill>
              </a:rPr>
              <a:t>). This ‘life’ has a beginning (birth) and an end (death). It lasts approximately 70 ~ 80 years, and today even longer. Life can be happy because of health, wealth, human relationships and prosperity. It can also be miserable because of poverty, disease, tragedy and other similar happenings. </a:t>
            </a:r>
            <a:r>
              <a:rPr lang="en-US" sz="2600" b="1" dirty="0">
                <a:solidFill>
                  <a:srgbClr val="FFFF00"/>
                </a:solidFill>
              </a:rPr>
              <a:t>Many people want and strive to improve the quality of this life</a:t>
            </a:r>
            <a:r>
              <a:rPr lang="en-US" sz="2600" dirty="0">
                <a:solidFill>
                  <a:schemeClr val="bg1"/>
                </a:solidFill>
              </a:rPr>
              <a:t>. It is worth doing the best to make life happy. The quality of life can change at any time, though</a:t>
            </a:r>
            <a:r>
              <a:rPr lang="en-US" sz="2600" dirty="0" smtClean="0">
                <a:solidFill>
                  <a:schemeClr val="bg1"/>
                </a:solidFill>
              </a:rPr>
              <a:t>.</a:t>
            </a:r>
          </a:p>
          <a:p>
            <a:endParaRPr lang="en-US" sz="2600" dirty="0">
              <a:solidFill>
                <a:schemeClr val="bg1"/>
              </a:solidFill>
            </a:endParaRPr>
          </a:p>
        </p:txBody>
      </p:sp>
      <p:pic>
        <p:nvPicPr>
          <p:cNvPr id="2052" name="Picture 4" descr="The rich and the poor meet together; the LORD is the maker of the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67640"/>
            <a:ext cx="415537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Rich And Poor People Buy - Is It Different Than We Though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012" y="107244"/>
            <a:ext cx="5039358"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921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2590800"/>
            <a:ext cx="12114213" cy="403187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smtClean="0">
                <a:solidFill>
                  <a:srgbClr val="FFFF00"/>
                </a:solidFill>
              </a:rPr>
              <a:t>                                     &lt;</a:t>
            </a:r>
            <a:r>
              <a:rPr lang="en-US" sz="2800" b="1" dirty="0">
                <a:solidFill>
                  <a:srgbClr val="FFFF00"/>
                </a:solidFill>
              </a:rPr>
              <a:t>The story beyond death&gt; (v. 22-26)</a:t>
            </a:r>
            <a:endParaRPr lang="en-US" sz="2800" dirty="0">
              <a:solidFill>
                <a:srgbClr val="FFFF00"/>
              </a:solidFill>
            </a:endParaRPr>
          </a:p>
          <a:p>
            <a:r>
              <a:rPr lang="en-US" sz="2600" dirty="0">
                <a:solidFill>
                  <a:schemeClr val="bg1"/>
                </a:solidFill>
              </a:rPr>
              <a:t>	The story of ‘a rich man and Lazarus’ does not end at the time of death of both men. After their death, the story moves to another world that we barely know. This part of story is much longer than </a:t>
            </a:r>
            <a:r>
              <a:rPr lang="en-US" sz="2600" b="1" dirty="0">
                <a:solidFill>
                  <a:srgbClr val="FFFF00"/>
                </a:solidFill>
              </a:rPr>
              <a:t>the life story</a:t>
            </a:r>
            <a:r>
              <a:rPr lang="en-US" sz="2600" dirty="0">
                <a:solidFill>
                  <a:srgbClr val="FFFF00"/>
                </a:solidFill>
              </a:rPr>
              <a:t> </a:t>
            </a:r>
            <a:r>
              <a:rPr lang="en-US" sz="2600" dirty="0">
                <a:solidFill>
                  <a:schemeClr val="bg1"/>
                </a:solidFill>
              </a:rPr>
              <a:t>we just talked about. </a:t>
            </a:r>
            <a:r>
              <a:rPr lang="en-US" sz="2600" dirty="0">
                <a:solidFill>
                  <a:srgbClr val="FFFF00"/>
                </a:solidFill>
              </a:rPr>
              <a:t>(</a:t>
            </a:r>
            <a:r>
              <a:rPr lang="en-US" sz="2600" b="1" u="sng" dirty="0">
                <a:solidFill>
                  <a:srgbClr val="FFFF00"/>
                </a:solidFill>
              </a:rPr>
              <a:t>verse 22</a:t>
            </a:r>
            <a:r>
              <a:rPr lang="en-US" sz="2600" dirty="0">
                <a:solidFill>
                  <a:srgbClr val="FFFF00"/>
                </a:solidFill>
              </a:rPr>
              <a:t>) “</a:t>
            </a:r>
            <a:r>
              <a:rPr lang="en-US" sz="2600" i="1" dirty="0">
                <a:solidFill>
                  <a:srgbClr val="FFFF00"/>
                </a:solidFill>
              </a:rPr>
              <a:t>The time came when the poor man died and the angels carried him to Abraham's bosom. The rich man also died and was buried</a:t>
            </a:r>
            <a:r>
              <a:rPr lang="en-US" sz="2600" dirty="0">
                <a:solidFill>
                  <a:srgbClr val="FFFF00"/>
                </a:solidFill>
              </a:rPr>
              <a:t>”.</a:t>
            </a:r>
            <a:r>
              <a:rPr lang="en-US" sz="2600" dirty="0">
                <a:solidFill>
                  <a:schemeClr val="bg1"/>
                </a:solidFill>
              </a:rPr>
              <a:t> The moment Lazarus dies, the angels come to him and carry him to Abraham’s bosom. Abraham had lived about 2000 years before the time of Jesus, and had died a long time ago. What does ‘</a:t>
            </a:r>
            <a:r>
              <a:rPr lang="en-US" sz="2600" dirty="0">
                <a:solidFill>
                  <a:srgbClr val="FFFF00"/>
                </a:solidFill>
              </a:rPr>
              <a:t>Abraham’s bosom</a:t>
            </a:r>
            <a:r>
              <a:rPr lang="en-US" sz="2600" dirty="0">
                <a:solidFill>
                  <a:schemeClr val="bg1"/>
                </a:solidFill>
              </a:rPr>
              <a:t>’ mean? We who live on this earth find it difficult to answer such a question. Anyway, it must be a good place</a:t>
            </a:r>
            <a:r>
              <a:rPr lang="en-US" sz="2600" dirty="0" smtClean="0">
                <a:solidFill>
                  <a:schemeClr val="bg1"/>
                </a:solidFill>
              </a:rPr>
              <a:t>.</a:t>
            </a:r>
          </a:p>
          <a:p>
            <a:endParaRPr lang="en-US" sz="1000" dirty="0">
              <a:solidFill>
                <a:schemeClr val="bg1"/>
              </a:solidFill>
            </a:endParaRPr>
          </a:p>
          <a:p>
            <a:endParaRPr lang="en-US" sz="1000" dirty="0">
              <a:solidFill>
                <a:schemeClr val="bg1"/>
              </a:solidFill>
            </a:endParaRPr>
          </a:p>
        </p:txBody>
      </p:sp>
      <p:pic>
        <p:nvPicPr>
          <p:cNvPr id="3074" name="Picture 2" descr="Abraham's Bosom - BiblicalAllusions.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0" y="116276"/>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this is not the richest man in Kuwait buried with gold - Alt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12" y="141676"/>
            <a:ext cx="3289493"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77380" y="153726"/>
            <a:ext cx="2819400" cy="2462213"/>
          </a:xfrm>
          <a:prstGeom prst="rect">
            <a:avLst/>
          </a:prstGeom>
          <a:solidFill>
            <a:schemeClr val="accent3">
              <a:lumMod val="50000"/>
            </a:schemeClr>
          </a:solidFill>
        </p:spPr>
        <p:txBody>
          <a:bodyPr wrap="square">
            <a:spAutoFit/>
          </a:bodyPr>
          <a:lstStyle/>
          <a:p>
            <a:r>
              <a:rPr lang="es-ES" b="1" dirty="0" smtClean="0">
                <a:solidFill>
                  <a:schemeClr val="bg1"/>
                </a:solidFill>
              </a:rPr>
              <a:t>Lucas </a:t>
            </a:r>
            <a:r>
              <a:rPr lang="es-ES" b="1" dirty="0">
                <a:solidFill>
                  <a:schemeClr val="bg1"/>
                </a:solidFill>
              </a:rPr>
              <a:t>16:22</a:t>
            </a:r>
            <a:r>
              <a:rPr lang="es-ES" dirty="0">
                <a:solidFill>
                  <a:schemeClr val="bg1"/>
                </a:solidFill>
              </a:rPr>
              <a:t> </a:t>
            </a:r>
            <a:r>
              <a:rPr lang="es-ES" baseline="30000" dirty="0">
                <a:solidFill>
                  <a:schemeClr val="bg1"/>
                </a:solidFill>
              </a:rPr>
              <a:t>R95 </a:t>
            </a:r>
            <a:r>
              <a:rPr lang="es-ES" dirty="0" smtClean="0">
                <a:solidFill>
                  <a:srgbClr val="FFFF00"/>
                </a:solidFill>
              </a:rPr>
              <a:t>Aconteció </a:t>
            </a:r>
            <a:r>
              <a:rPr lang="es-ES" dirty="0">
                <a:solidFill>
                  <a:srgbClr val="FFFF00"/>
                </a:solidFill>
              </a:rPr>
              <a:t>que murió el mendigo, y fue llevado por los ángeles al seno de Abraham; y murió también el rico, y fue sepultado. </a:t>
            </a:r>
            <a:endParaRPr lang="en-US" dirty="0">
              <a:solidFill>
                <a:srgbClr val="FFFF00"/>
              </a:solidFill>
            </a:endParaRPr>
          </a:p>
        </p:txBody>
      </p:sp>
    </p:spTree>
    <p:extLst>
      <p:ext uri="{BB962C8B-B14F-4D97-AF65-F5344CB8AC3E}">
        <p14:creationId xmlns:p14="http://schemas.microsoft.com/office/powerpoint/2010/main" val="15651428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Uncategorized | Life in the L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1" y="152400"/>
            <a:ext cx="3584987"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ow to pronounce Hadēs in Biblical Greek - (ᾅδης / Hades)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2" y="179408"/>
            <a:ext cx="9103358" cy="51206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
          <p:cNvSpPr>
            <a:spLocks noChangeArrowheads="1"/>
          </p:cNvSpPr>
          <p:nvPr/>
        </p:nvSpPr>
        <p:spPr bwMode="auto">
          <a:xfrm>
            <a:off x="74612" y="3352800"/>
            <a:ext cx="12114213" cy="344709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AR" sz="2800" dirty="0" smtClean="0">
                <a:solidFill>
                  <a:schemeClr val="bg1"/>
                </a:solidFill>
              </a:rPr>
              <a:t>	</a:t>
            </a:r>
            <a:r>
              <a:rPr lang="es-AR" sz="2800" dirty="0" err="1" smtClean="0">
                <a:solidFill>
                  <a:schemeClr val="bg1"/>
                </a:solidFill>
              </a:rPr>
              <a:t>After</a:t>
            </a:r>
            <a:r>
              <a:rPr lang="es-AR" sz="2800" dirty="0" smtClean="0">
                <a:solidFill>
                  <a:schemeClr val="bg1"/>
                </a:solidFill>
              </a:rPr>
              <a:t> </a:t>
            </a:r>
            <a:r>
              <a:rPr lang="es-AR" sz="2800" dirty="0" err="1">
                <a:solidFill>
                  <a:schemeClr val="bg1"/>
                </a:solidFill>
              </a:rPr>
              <a:t>the</a:t>
            </a:r>
            <a:r>
              <a:rPr lang="es-AR" sz="2800" dirty="0">
                <a:solidFill>
                  <a:schemeClr val="bg1"/>
                </a:solidFill>
              </a:rPr>
              <a:t> </a:t>
            </a:r>
            <a:r>
              <a:rPr lang="es-AR" sz="2800" dirty="0" err="1">
                <a:solidFill>
                  <a:schemeClr val="bg1"/>
                </a:solidFill>
              </a:rPr>
              <a:t>rich</a:t>
            </a:r>
            <a:r>
              <a:rPr lang="es-AR" sz="2800" dirty="0">
                <a:solidFill>
                  <a:schemeClr val="bg1"/>
                </a:solidFill>
              </a:rPr>
              <a:t> </a:t>
            </a:r>
            <a:r>
              <a:rPr lang="es-AR" sz="2800" dirty="0" err="1">
                <a:solidFill>
                  <a:schemeClr val="bg1"/>
                </a:solidFill>
              </a:rPr>
              <a:t>man</a:t>
            </a:r>
            <a:r>
              <a:rPr lang="es-AR" sz="2800" dirty="0">
                <a:solidFill>
                  <a:schemeClr val="bg1"/>
                </a:solidFill>
              </a:rPr>
              <a:t> </a:t>
            </a:r>
            <a:r>
              <a:rPr lang="es-AR" sz="2800" dirty="0" err="1">
                <a:solidFill>
                  <a:schemeClr val="bg1"/>
                </a:solidFill>
              </a:rPr>
              <a:t>died</a:t>
            </a:r>
            <a:r>
              <a:rPr lang="es-AR" sz="2800" dirty="0">
                <a:solidFill>
                  <a:schemeClr val="bg1"/>
                </a:solidFill>
              </a:rPr>
              <a:t> </a:t>
            </a:r>
            <a:r>
              <a:rPr lang="es-AR" sz="2800" dirty="0" err="1">
                <a:solidFill>
                  <a:schemeClr val="bg1"/>
                </a:solidFill>
              </a:rPr>
              <a:t>we</a:t>
            </a:r>
            <a:r>
              <a:rPr lang="es-AR" sz="2800" dirty="0">
                <a:solidFill>
                  <a:schemeClr val="bg1"/>
                </a:solidFill>
              </a:rPr>
              <a:t> </a:t>
            </a:r>
            <a:r>
              <a:rPr lang="es-AR" sz="2800" dirty="0" err="1">
                <a:solidFill>
                  <a:schemeClr val="bg1"/>
                </a:solidFill>
              </a:rPr>
              <a:t>find</a:t>
            </a:r>
            <a:r>
              <a:rPr lang="es-AR" sz="2800" dirty="0">
                <a:solidFill>
                  <a:schemeClr val="bg1"/>
                </a:solidFill>
              </a:rPr>
              <a:t> </a:t>
            </a:r>
            <a:r>
              <a:rPr lang="es-AR" sz="2800" dirty="0" err="1">
                <a:solidFill>
                  <a:schemeClr val="bg1"/>
                </a:solidFill>
              </a:rPr>
              <a:t>him</a:t>
            </a:r>
            <a:r>
              <a:rPr lang="es-AR" sz="2800" dirty="0">
                <a:solidFill>
                  <a:schemeClr val="bg1"/>
                </a:solidFill>
              </a:rPr>
              <a:t> in </a:t>
            </a:r>
            <a:r>
              <a:rPr lang="es-AR" sz="2800" dirty="0">
                <a:solidFill>
                  <a:srgbClr val="FFFF00"/>
                </a:solidFill>
              </a:rPr>
              <a:t>Hades </a:t>
            </a:r>
            <a:r>
              <a:rPr lang="en-US" sz="2800" dirty="0">
                <a:solidFill>
                  <a:srgbClr val="FFFF00"/>
                </a:solidFill>
              </a:rPr>
              <a:t>(</a:t>
            </a:r>
            <a:r>
              <a:rPr lang="en-US" sz="2800" b="1" u="sng" dirty="0">
                <a:solidFill>
                  <a:srgbClr val="FFFF00"/>
                </a:solidFill>
              </a:rPr>
              <a:t>verse 23</a:t>
            </a:r>
            <a:r>
              <a:rPr lang="en-US" sz="2800" dirty="0">
                <a:solidFill>
                  <a:srgbClr val="FFFF00"/>
                </a:solidFill>
              </a:rPr>
              <a:t>)</a:t>
            </a:r>
            <a:r>
              <a:rPr lang="en-US" sz="2800" dirty="0">
                <a:solidFill>
                  <a:schemeClr val="bg1"/>
                </a:solidFill>
              </a:rPr>
              <a:t>. In the Bible, ‘</a:t>
            </a:r>
            <a:r>
              <a:rPr lang="en-US" sz="2800" i="1" dirty="0">
                <a:solidFill>
                  <a:srgbClr val="FFFF00"/>
                </a:solidFill>
              </a:rPr>
              <a:t>Hades</a:t>
            </a:r>
            <a:r>
              <a:rPr lang="en-US" sz="2800" dirty="0">
                <a:solidFill>
                  <a:schemeClr val="bg1"/>
                </a:solidFill>
              </a:rPr>
              <a:t>’ is a place where the dead go. From our point of view, anyone who is in </a:t>
            </a:r>
            <a:r>
              <a:rPr lang="en-US" sz="2800" i="1" dirty="0">
                <a:solidFill>
                  <a:schemeClr val="bg1"/>
                </a:solidFill>
              </a:rPr>
              <a:t>Hades</a:t>
            </a:r>
            <a:r>
              <a:rPr lang="en-US" sz="2800" dirty="0">
                <a:solidFill>
                  <a:schemeClr val="bg1"/>
                </a:solidFill>
              </a:rPr>
              <a:t> is dead. But Jesus says that ‘</a:t>
            </a:r>
            <a:r>
              <a:rPr lang="en-US" sz="2800" i="1" dirty="0">
                <a:solidFill>
                  <a:srgbClr val="FFFF00"/>
                </a:solidFill>
              </a:rPr>
              <a:t>In Hades, he was being tormented</a:t>
            </a:r>
            <a:r>
              <a:rPr lang="en-US" sz="2800" dirty="0">
                <a:solidFill>
                  <a:schemeClr val="bg1"/>
                </a:solidFill>
              </a:rPr>
              <a:t>.’ The rich man also ‘</a:t>
            </a:r>
            <a:r>
              <a:rPr lang="en-US" sz="2800" i="1" dirty="0">
                <a:solidFill>
                  <a:srgbClr val="FFFF00"/>
                </a:solidFill>
              </a:rPr>
              <a:t>looked up and saw Abraham far away and Lazarus in his bosom</a:t>
            </a:r>
            <a:r>
              <a:rPr lang="en-US" sz="2800" dirty="0">
                <a:solidFill>
                  <a:schemeClr val="bg1"/>
                </a:solidFill>
              </a:rPr>
              <a:t>.’ According to this description and the following ones, </a:t>
            </a:r>
            <a:r>
              <a:rPr lang="en-US" sz="2800" b="1" dirty="0">
                <a:solidFill>
                  <a:srgbClr val="FFFF00"/>
                </a:solidFill>
              </a:rPr>
              <a:t>this so called ‘</a:t>
            </a:r>
            <a:r>
              <a:rPr lang="en-US" sz="2800" b="1" i="1" dirty="0">
                <a:solidFill>
                  <a:srgbClr val="FFFF00"/>
                </a:solidFill>
              </a:rPr>
              <a:t>Hades</a:t>
            </a:r>
            <a:r>
              <a:rPr lang="en-US" sz="2800" b="1" dirty="0">
                <a:solidFill>
                  <a:srgbClr val="FFFF00"/>
                </a:solidFill>
              </a:rPr>
              <a:t>’ is full of life instead of death</a:t>
            </a:r>
            <a:r>
              <a:rPr lang="en-US" sz="2800" dirty="0">
                <a:solidFill>
                  <a:schemeClr val="bg1"/>
                </a:solidFill>
              </a:rPr>
              <a:t>. Believe it or not, this is really </a:t>
            </a:r>
            <a:r>
              <a:rPr lang="en-US" sz="2800" b="1" dirty="0">
                <a:solidFill>
                  <a:srgbClr val="FFFF00"/>
                </a:solidFill>
              </a:rPr>
              <a:t>another kind of life</a:t>
            </a:r>
            <a:r>
              <a:rPr lang="en-US" sz="2800" dirty="0">
                <a:solidFill>
                  <a:schemeClr val="bg1"/>
                </a:solidFill>
              </a:rPr>
              <a:t>.</a:t>
            </a:r>
          </a:p>
          <a:p>
            <a:endParaRPr lang="en-US" sz="1000" dirty="0" smtClean="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endParaRPr lang="en-US" sz="1000" dirty="0" smtClean="0">
              <a:solidFill>
                <a:schemeClr val="bg1"/>
              </a:solidFill>
            </a:endParaRPr>
          </a:p>
        </p:txBody>
      </p:sp>
      <p:sp>
        <p:nvSpPr>
          <p:cNvPr id="2" name="Rectangle 1"/>
          <p:cNvSpPr/>
          <p:nvPr/>
        </p:nvSpPr>
        <p:spPr>
          <a:xfrm>
            <a:off x="3884613" y="533400"/>
            <a:ext cx="4191000" cy="2400657"/>
          </a:xfrm>
          <a:prstGeom prst="rect">
            <a:avLst/>
          </a:prstGeom>
          <a:solidFill>
            <a:schemeClr val="accent3">
              <a:lumMod val="50000"/>
            </a:schemeClr>
          </a:solidFill>
        </p:spPr>
        <p:txBody>
          <a:bodyPr wrap="square">
            <a:spAutoFit/>
          </a:bodyPr>
          <a:lstStyle/>
          <a:p>
            <a:r>
              <a:rPr lang="es-ES" sz="3000" b="1" dirty="0" smtClean="0">
                <a:solidFill>
                  <a:schemeClr val="bg1"/>
                </a:solidFill>
              </a:rPr>
              <a:t>Lucas </a:t>
            </a:r>
            <a:r>
              <a:rPr lang="es-ES" sz="3000" b="1" dirty="0">
                <a:solidFill>
                  <a:schemeClr val="bg1"/>
                </a:solidFill>
              </a:rPr>
              <a:t>16:23</a:t>
            </a:r>
            <a:r>
              <a:rPr lang="es-ES" sz="3000" dirty="0">
                <a:solidFill>
                  <a:schemeClr val="bg1"/>
                </a:solidFill>
              </a:rPr>
              <a:t> </a:t>
            </a:r>
            <a:r>
              <a:rPr lang="es-ES" sz="3000" baseline="30000" dirty="0">
                <a:solidFill>
                  <a:schemeClr val="bg1"/>
                </a:solidFill>
              </a:rPr>
              <a:t>R95 </a:t>
            </a:r>
            <a:r>
              <a:rPr lang="es-ES" sz="3000" dirty="0" smtClean="0">
                <a:solidFill>
                  <a:srgbClr val="FFFF00"/>
                </a:solidFill>
              </a:rPr>
              <a:t>En </a:t>
            </a:r>
            <a:r>
              <a:rPr lang="es-ES" sz="3000" dirty="0">
                <a:solidFill>
                  <a:srgbClr val="FFFF00"/>
                </a:solidFill>
              </a:rPr>
              <a:t>el Hades alzó sus ojos, estando en tormentos, y vio de lejos a Abraham, y a Lázaro en su </a:t>
            </a:r>
            <a:r>
              <a:rPr lang="es-ES" sz="3000" dirty="0" smtClean="0">
                <a:solidFill>
                  <a:srgbClr val="FFFF00"/>
                </a:solidFill>
              </a:rPr>
              <a:t>seno.</a:t>
            </a:r>
            <a:endParaRPr lang="en-US" sz="3000" dirty="0">
              <a:solidFill>
                <a:srgbClr val="FFFF00"/>
              </a:solidFill>
            </a:endParaRPr>
          </a:p>
        </p:txBody>
      </p:sp>
    </p:spTree>
    <p:extLst>
      <p:ext uri="{BB962C8B-B14F-4D97-AF65-F5344CB8AC3E}">
        <p14:creationId xmlns:p14="http://schemas.microsoft.com/office/powerpoint/2010/main" val="36926246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20990" y="2514600"/>
            <a:ext cx="12114213" cy="41549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smtClean="0">
                <a:solidFill>
                  <a:schemeClr val="bg1"/>
                </a:solidFill>
              </a:rPr>
              <a:t>	The </a:t>
            </a:r>
            <a:r>
              <a:rPr lang="en-US" sz="2800" dirty="0">
                <a:solidFill>
                  <a:schemeClr val="bg1"/>
                </a:solidFill>
              </a:rPr>
              <a:t>following dialogue between the rich man and Abraham (</a:t>
            </a:r>
            <a:r>
              <a:rPr lang="en-US" sz="2800" b="1" dirty="0">
                <a:solidFill>
                  <a:srgbClr val="FFFF00"/>
                </a:solidFill>
              </a:rPr>
              <a:t>verses 24-31</a:t>
            </a:r>
            <a:r>
              <a:rPr lang="en-US" sz="2800" dirty="0">
                <a:solidFill>
                  <a:schemeClr val="bg1"/>
                </a:solidFill>
              </a:rPr>
              <a:t>) </a:t>
            </a:r>
          </a:p>
          <a:p>
            <a:r>
              <a:rPr lang="en-US" sz="2800" dirty="0">
                <a:solidFill>
                  <a:schemeClr val="bg1"/>
                </a:solidFill>
              </a:rPr>
              <a:t>is the most interesting part of this story. </a:t>
            </a:r>
            <a:r>
              <a:rPr lang="en-US" sz="2800" dirty="0">
                <a:solidFill>
                  <a:srgbClr val="FFFF00"/>
                </a:solidFill>
              </a:rPr>
              <a:t>(</a:t>
            </a:r>
            <a:r>
              <a:rPr lang="en-US" sz="2800" b="1" u="sng" dirty="0">
                <a:solidFill>
                  <a:srgbClr val="FFFF00"/>
                </a:solidFill>
              </a:rPr>
              <a:t>verse 24</a:t>
            </a:r>
            <a:r>
              <a:rPr lang="en-US" sz="2800" dirty="0">
                <a:solidFill>
                  <a:srgbClr val="FFFF00"/>
                </a:solidFill>
              </a:rPr>
              <a:t>) “</a:t>
            </a:r>
            <a:r>
              <a:rPr lang="en-US" sz="2800" i="1" dirty="0">
                <a:solidFill>
                  <a:srgbClr val="FFFF00"/>
                </a:solidFill>
              </a:rPr>
              <a:t>So he called to him, </a:t>
            </a:r>
          </a:p>
          <a:p>
            <a:r>
              <a:rPr lang="en-US" sz="2800" i="1" dirty="0">
                <a:solidFill>
                  <a:srgbClr val="FFFF00"/>
                </a:solidFill>
              </a:rPr>
              <a:t>'Father Abraham, have pity on me and send Lazarus to dip the tip of</a:t>
            </a:r>
          </a:p>
          <a:p>
            <a:r>
              <a:rPr lang="en-US" sz="2800" i="1" dirty="0">
                <a:solidFill>
                  <a:srgbClr val="FFFF00"/>
                </a:solidFill>
              </a:rPr>
              <a:t>his finger in water and cool my tongue, because I am in agony in this flame</a:t>
            </a:r>
            <a:r>
              <a:rPr lang="en-US" sz="2800" dirty="0">
                <a:solidFill>
                  <a:srgbClr val="FFFF00"/>
                </a:solidFill>
              </a:rPr>
              <a:t>'”.</a:t>
            </a:r>
            <a:r>
              <a:rPr lang="en-US" sz="2800" dirty="0">
                <a:solidFill>
                  <a:schemeClr val="bg1"/>
                </a:solidFill>
              </a:rPr>
              <a:t> </a:t>
            </a:r>
          </a:p>
          <a:p>
            <a:r>
              <a:rPr lang="en-US" sz="2800" dirty="0" smtClean="0">
                <a:solidFill>
                  <a:schemeClr val="bg1"/>
                </a:solidFill>
              </a:rPr>
              <a:t>	In </a:t>
            </a:r>
            <a:r>
              <a:rPr lang="en-US" sz="2800" dirty="0">
                <a:solidFill>
                  <a:schemeClr val="bg1"/>
                </a:solidFill>
              </a:rPr>
              <a:t>fact, the rich man did not die. He is crying to Abraham who also did not die. The rich man is in extreme agony in the flame, unable to be turned into lifeless ash. He asks Abraham his ancestor, a favor. We still don’t know why the rich man suffers this agony after his death. </a:t>
            </a:r>
          </a:p>
          <a:p>
            <a:endParaRPr lang="en-US" sz="1000" dirty="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p:txBody>
      </p:sp>
      <p:sp>
        <p:nvSpPr>
          <p:cNvPr id="2" name="Rectangle 1"/>
          <p:cNvSpPr/>
          <p:nvPr/>
        </p:nvSpPr>
        <p:spPr>
          <a:xfrm>
            <a:off x="227012" y="152400"/>
            <a:ext cx="9144000" cy="2062103"/>
          </a:xfrm>
          <a:prstGeom prst="rect">
            <a:avLst/>
          </a:prstGeom>
          <a:solidFill>
            <a:schemeClr val="accent3">
              <a:lumMod val="50000"/>
            </a:schemeClr>
          </a:solidFill>
        </p:spPr>
        <p:txBody>
          <a:bodyPr wrap="square">
            <a:spAutoFit/>
          </a:bodyPr>
          <a:lstStyle/>
          <a:p>
            <a:r>
              <a:rPr lang="es-ES" sz="3000" b="1" dirty="0" smtClean="0">
                <a:solidFill>
                  <a:schemeClr val="bg1"/>
                </a:solidFill>
              </a:rPr>
              <a:t>Lucas 16:24</a:t>
            </a:r>
            <a:r>
              <a:rPr lang="es-ES" sz="3000" dirty="0" smtClean="0">
                <a:solidFill>
                  <a:schemeClr val="bg1"/>
                </a:solidFill>
              </a:rPr>
              <a:t> </a:t>
            </a:r>
            <a:r>
              <a:rPr lang="es-ES" sz="3000" baseline="30000" dirty="0">
                <a:solidFill>
                  <a:schemeClr val="bg1"/>
                </a:solidFill>
              </a:rPr>
              <a:t>R95 </a:t>
            </a:r>
            <a:r>
              <a:rPr lang="es-ES" sz="3200" dirty="0"/>
              <a:t> Entonces, gritando, dijo: "Padre Abraham, ten misericordia de mí y envía a Lázaro para que moje la punta de su dedo en agua y refresque mi lengua, porque estoy atormentado en esta llama". </a:t>
            </a:r>
            <a:endParaRPr lang="en-US" sz="3000" dirty="0">
              <a:solidFill>
                <a:srgbClr val="FFFF00"/>
              </a:solidFill>
            </a:endParaRPr>
          </a:p>
        </p:txBody>
      </p:sp>
    </p:spTree>
    <p:extLst>
      <p:ext uri="{BB962C8B-B14F-4D97-AF65-F5344CB8AC3E}">
        <p14:creationId xmlns:p14="http://schemas.microsoft.com/office/powerpoint/2010/main" val="23539251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74613" y="2057400"/>
            <a:ext cx="12039600" cy="464742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smtClean="0">
                <a:solidFill>
                  <a:srgbClr val="FFFF00"/>
                </a:solidFill>
              </a:rPr>
              <a:t>	(</a:t>
            </a:r>
            <a:r>
              <a:rPr lang="en-US" sz="3200" b="1" u="sng" dirty="0">
                <a:solidFill>
                  <a:srgbClr val="FFFF00"/>
                </a:solidFill>
              </a:rPr>
              <a:t>verse 25</a:t>
            </a:r>
            <a:r>
              <a:rPr lang="en-US" sz="3200" dirty="0">
                <a:solidFill>
                  <a:srgbClr val="FFFF00"/>
                </a:solidFill>
              </a:rPr>
              <a:t>) “</a:t>
            </a:r>
            <a:r>
              <a:rPr lang="en-US" sz="3200" i="1" dirty="0">
                <a:solidFill>
                  <a:srgbClr val="FFFF00"/>
                </a:solidFill>
              </a:rPr>
              <a:t>But Abraham replied, 'Son, remember that in your lifetime you received your good things, while Lazarus received bad things, but now he is comforted here and you are in agony</a:t>
            </a:r>
            <a:r>
              <a:rPr lang="en-US" sz="3200" dirty="0">
                <a:solidFill>
                  <a:srgbClr val="FFFF00"/>
                </a:solidFill>
              </a:rPr>
              <a:t>”. </a:t>
            </a:r>
            <a:r>
              <a:rPr lang="en-US" sz="2800" dirty="0">
                <a:solidFill>
                  <a:schemeClr val="bg1"/>
                </a:solidFill>
              </a:rPr>
              <a:t>Abraham’s words are a little strange to us. If we enjoy our life on earth, are we going to be tormented after death? Or if we suffer during life on earth, are we going to be comforted after death? I don’t think this thought is correct. One thing I am sure of is that the rich man was </a:t>
            </a:r>
            <a:r>
              <a:rPr lang="en-US" sz="2800" b="1" dirty="0">
                <a:solidFill>
                  <a:srgbClr val="FFFF00"/>
                </a:solidFill>
              </a:rPr>
              <a:t>interested only in earthly life</a:t>
            </a:r>
            <a:r>
              <a:rPr lang="en-US" sz="2800" dirty="0">
                <a:solidFill>
                  <a:schemeClr val="bg1"/>
                </a:solidFill>
              </a:rPr>
              <a:t>. He did not care about his life after death. There are many people who live their lives like this rich man.</a:t>
            </a:r>
          </a:p>
          <a:p>
            <a:endParaRPr lang="en-US" sz="1000" dirty="0" smtClean="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endParaRPr lang="en-US" sz="1000" dirty="0" smtClean="0">
              <a:solidFill>
                <a:schemeClr val="bg1"/>
              </a:solidFill>
            </a:endParaRPr>
          </a:p>
          <a:p>
            <a:endParaRPr lang="en-US" sz="1000" dirty="0" smtClean="0">
              <a:solidFill>
                <a:schemeClr val="bg1"/>
              </a:solidFill>
            </a:endParaRPr>
          </a:p>
        </p:txBody>
      </p:sp>
      <p:sp>
        <p:nvSpPr>
          <p:cNvPr id="2" name="Rectangle 1"/>
          <p:cNvSpPr/>
          <p:nvPr/>
        </p:nvSpPr>
        <p:spPr>
          <a:xfrm>
            <a:off x="227012" y="228600"/>
            <a:ext cx="9601200" cy="1569660"/>
          </a:xfrm>
          <a:prstGeom prst="rect">
            <a:avLst/>
          </a:prstGeom>
          <a:solidFill>
            <a:schemeClr val="accent3">
              <a:lumMod val="50000"/>
            </a:schemeClr>
          </a:solidFill>
        </p:spPr>
        <p:txBody>
          <a:bodyPr wrap="square">
            <a:spAutoFit/>
          </a:bodyPr>
          <a:lstStyle/>
          <a:p>
            <a:r>
              <a:rPr lang="es-ES" sz="3000" b="1" dirty="0" smtClean="0">
                <a:solidFill>
                  <a:schemeClr val="bg1"/>
                </a:solidFill>
              </a:rPr>
              <a:t>Lucas 16:25</a:t>
            </a:r>
            <a:r>
              <a:rPr lang="es-ES" sz="3000" dirty="0" smtClean="0">
                <a:solidFill>
                  <a:schemeClr val="bg1"/>
                </a:solidFill>
              </a:rPr>
              <a:t> </a:t>
            </a:r>
            <a:r>
              <a:rPr lang="es-ES" sz="3000" baseline="30000" dirty="0">
                <a:solidFill>
                  <a:schemeClr val="bg1"/>
                </a:solidFill>
              </a:rPr>
              <a:t>R95 </a:t>
            </a:r>
            <a:r>
              <a:rPr lang="es-ES" sz="3200" dirty="0">
                <a:solidFill>
                  <a:srgbClr val="FFFF00"/>
                </a:solidFill>
              </a:rPr>
              <a:t>Pero Abraham le dijo: "Hijo, acuérdate que recibiste tus bienes en tu vida, y Lázaro, males; pero ahora este es consolado aquí, y tú atormentado. </a:t>
            </a:r>
            <a:endParaRPr lang="en-US" sz="3000" dirty="0">
              <a:solidFill>
                <a:srgbClr val="FFFF00"/>
              </a:solidFill>
            </a:endParaRPr>
          </a:p>
        </p:txBody>
      </p:sp>
    </p:spTree>
    <p:extLst>
      <p:ext uri="{BB962C8B-B14F-4D97-AF65-F5344CB8AC3E}">
        <p14:creationId xmlns:p14="http://schemas.microsoft.com/office/powerpoint/2010/main" val="23539251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1914</TotalTime>
  <Words>1595</Words>
  <Application>Microsoft Office PowerPoint</Application>
  <PresentationFormat>Custom</PresentationFormat>
  <Paragraphs>113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202</cp:revision>
  <dcterms:created xsi:type="dcterms:W3CDTF">2020-03-18T13:47:21Z</dcterms:created>
  <dcterms:modified xsi:type="dcterms:W3CDTF">2020-08-03T17:00:25Z</dcterms:modified>
</cp:coreProperties>
</file>