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45" r:id="rId2"/>
    <p:sldId id="393" r:id="rId3"/>
    <p:sldId id="522" r:id="rId4"/>
    <p:sldId id="546" r:id="rId5"/>
    <p:sldId id="547" r:id="rId6"/>
    <p:sldId id="549" r:id="rId7"/>
    <p:sldId id="552" r:id="rId8"/>
    <p:sldId id="526" r:id="rId9"/>
    <p:sldId id="527" r:id="rId10"/>
    <p:sldId id="557" r:id="rId11"/>
    <p:sldId id="560" r:id="rId12"/>
    <p:sldId id="561" r:id="rId13"/>
    <p:sldId id="563" r:id="rId14"/>
    <p:sldId id="564" r:id="rId15"/>
    <p:sldId id="572" r:id="rId16"/>
    <p:sldId id="559" r:id="rId17"/>
    <p:sldId id="516" r:id="rId18"/>
    <p:sldId id="573" r:id="rId19"/>
    <p:sldId id="502" r:id="rId20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Kings 15:19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亞述王普勒來攻擊以色列國．米拿現給他一千他連得銀子、請普勒幫助他堅定國位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35EDB-48BB-4961-B732-C9AE228B55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en.wikipedia.org/wiki/Nimru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148471"/>
            <a:ext cx="8458200" cy="35394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10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6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사람이 돌이키면 하나님도 돌이키신다</a:t>
            </a:r>
            <a:endParaRPr lang="en-US" sz="66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If Man Returns, God Returns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812" y="4057233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25643" y="5873115"/>
            <a:ext cx="4059243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김경래</a:t>
            </a:r>
            <a:r>
              <a:rPr lang="en-US" b="1" dirty="0">
                <a:solidFill>
                  <a:schemeClr val="bg1"/>
                </a:solidFill>
              </a:rPr>
              <a:t>, Ph.D. </a:t>
            </a:r>
            <a:r>
              <a:rPr lang="en-US" b="1" dirty="0" smtClean="0">
                <a:solidFill>
                  <a:schemeClr val="bg1"/>
                </a:solidFill>
              </a:rPr>
              <a:t>1995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(Hebrew University of Jerusalem)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9756"/>
            <a:ext cx="12188824" cy="68531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600" b="1" baseline="30000" dirty="0" smtClean="0">
              <a:latin typeface="+mn-ea"/>
            </a:endParaRPr>
          </a:p>
          <a:p>
            <a:endParaRPr lang="en-US" sz="1600" b="1" baseline="30000" dirty="0" smtClean="0">
              <a:latin typeface="+mn-ea"/>
            </a:endParaRPr>
          </a:p>
          <a:p>
            <a:r>
              <a:rPr lang="ko-KR" altLang="en-US" sz="2800" b="1" dirty="0" smtClean="0">
                <a:latin typeface="+mn-ea"/>
              </a:rPr>
              <a:t>             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니느웨 성의 철저하고 진정한 회개</a:t>
            </a:r>
            <a:endParaRPr lang="en-US" altLang="ko-KR" sz="12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pPr marL="514350" indent="-514350">
              <a:buAutoNum type="arabicParenR"/>
            </a:pPr>
            <a:r>
              <a:rPr lang="ko-KR" altLang="en-US" sz="28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하나님을 믿고 총체적으로 금식하다 </a:t>
            </a: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ko-KR" altLang="en-US" sz="2800" b="1" dirty="0">
                <a:solidFill>
                  <a:srgbClr val="FF0000"/>
                </a:solidFill>
              </a:rPr>
              <a:t>욘</a:t>
            </a:r>
            <a:r>
              <a:rPr lang="en-US" altLang="ko-KR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:5-7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endParaRPr lang="en-US" altLang="ko-KR" sz="2800" b="1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2400" dirty="0">
                <a:solidFill>
                  <a:srgbClr val="FF0000"/>
                </a:solidFill>
                <a:ea typeface="Malgun Gothic" pitchFamily="34" charset="-127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a typeface="Malgun Gothic" pitchFamily="34" charset="-127"/>
              </a:rPr>
              <a:t>        </a:t>
            </a:r>
            <a:r>
              <a:rPr lang="x-none" sz="2400" smtClean="0">
                <a:solidFill>
                  <a:schemeClr val="bg1"/>
                </a:solidFill>
                <a:ea typeface="Malgun Gothic" pitchFamily="34" charset="-127"/>
              </a:rPr>
              <a:t>5 </a:t>
            </a:r>
            <a:r>
              <a:rPr lang="x-none" sz="2400">
                <a:solidFill>
                  <a:schemeClr val="bg1"/>
                </a:solidFill>
                <a:ea typeface="Malgun Gothic" pitchFamily="34" charset="-127"/>
              </a:rPr>
              <a:t>니느웨 사람들이 </a:t>
            </a:r>
            <a:r>
              <a:rPr lang="x-none" sz="2400">
                <a:solidFill>
                  <a:srgbClr val="FFFF00"/>
                </a:solidFill>
                <a:ea typeface="Malgun Gothic" pitchFamily="34" charset="-127"/>
              </a:rPr>
              <a:t>하나님을 믿고 금식</a:t>
            </a:r>
            <a:r>
              <a:rPr lang="x-none" sz="2400">
                <a:solidFill>
                  <a:schemeClr val="bg1"/>
                </a:solidFill>
                <a:ea typeface="Malgun Gothic" pitchFamily="34" charset="-127"/>
              </a:rPr>
              <a:t>을 선포하고 </a:t>
            </a:r>
            <a:r>
              <a:rPr lang="x-none" sz="2400" smtClean="0">
                <a:solidFill>
                  <a:schemeClr val="bg1"/>
                </a:solidFill>
                <a:ea typeface="Malgun Gothic" pitchFamily="34" charset="-127"/>
              </a:rPr>
              <a:t>높고</a:t>
            </a:r>
            <a:r>
              <a:rPr lang="en-US" sz="2400" dirty="0" smtClean="0">
                <a:solidFill>
                  <a:schemeClr val="bg1"/>
                </a:solidFill>
                <a:ea typeface="Malgun Gothic" pitchFamily="34" charset="-127"/>
              </a:rPr>
              <a:t> </a:t>
            </a:r>
            <a:r>
              <a:rPr lang="x-none" sz="2400" smtClean="0">
                <a:solidFill>
                  <a:schemeClr val="bg1"/>
                </a:solidFill>
                <a:ea typeface="Malgun Gothic" pitchFamily="34" charset="-127"/>
              </a:rPr>
              <a:t>낮은 자를 </a:t>
            </a:r>
            <a:endParaRPr lang="en-US" sz="2400" dirty="0" smtClean="0">
              <a:solidFill>
                <a:schemeClr val="bg1"/>
              </a:solidFill>
              <a:ea typeface="Malgun Gothic" pitchFamily="34" charset="-127"/>
            </a:endParaRPr>
          </a:p>
          <a:p>
            <a:r>
              <a:rPr lang="x-none" sz="2400" smtClean="0">
                <a:solidFill>
                  <a:schemeClr val="bg1"/>
                </a:solidFill>
                <a:ea typeface="Malgun Gothic" pitchFamily="34" charset="-127"/>
              </a:rPr>
              <a:t>막론하고 </a:t>
            </a:r>
            <a:r>
              <a:rPr lang="x-none" sz="2400">
                <a:solidFill>
                  <a:schemeClr val="bg1"/>
                </a:solidFill>
                <a:ea typeface="Malgun Gothic" pitchFamily="34" charset="-127"/>
              </a:rPr>
              <a:t>굵은 베 옷을 입은 지라</a:t>
            </a:r>
            <a:r>
              <a:rPr lang="en-US" sz="2400" dirty="0">
                <a:solidFill>
                  <a:schemeClr val="bg1"/>
                </a:solidFill>
                <a:ea typeface="Malgun Gothic" pitchFamily="34" charset="-127"/>
              </a:rPr>
              <a:t>. </a:t>
            </a:r>
            <a:r>
              <a:rPr lang="en-US" sz="2400" dirty="0" smtClean="0">
                <a:solidFill>
                  <a:schemeClr val="bg1"/>
                </a:solidFill>
                <a:ea typeface="Malgun Gothic" pitchFamily="34" charset="-127"/>
              </a:rPr>
              <a:t> </a:t>
            </a:r>
            <a:r>
              <a:rPr lang="x-none" sz="2400" smtClean="0">
                <a:solidFill>
                  <a:schemeClr val="bg1"/>
                </a:solidFill>
                <a:ea typeface="Malgun Gothic" pitchFamily="34" charset="-127"/>
              </a:rPr>
              <a:t>6 </a:t>
            </a:r>
            <a:r>
              <a:rPr lang="x-none" sz="2400">
                <a:solidFill>
                  <a:schemeClr val="bg1"/>
                </a:solidFill>
                <a:ea typeface="Malgun Gothic" pitchFamily="34" charset="-127"/>
              </a:rPr>
              <a:t>그 일이 니느웨 왕에게 </a:t>
            </a:r>
            <a:r>
              <a:rPr lang="x-none" sz="2400" smtClean="0">
                <a:solidFill>
                  <a:schemeClr val="bg1"/>
                </a:solidFill>
                <a:ea typeface="Malgun Gothic" pitchFamily="34" charset="-127"/>
              </a:rPr>
              <a:t>들리매 </a:t>
            </a:r>
            <a:r>
              <a:rPr lang="x-none" sz="2400">
                <a:solidFill>
                  <a:srgbClr val="FFFF00"/>
                </a:solidFill>
                <a:ea typeface="Malgun Gothic" pitchFamily="34" charset="-127"/>
              </a:rPr>
              <a:t>왕이</a:t>
            </a:r>
            <a:r>
              <a:rPr lang="x-none" sz="2400">
                <a:solidFill>
                  <a:schemeClr val="bg1"/>
                </a:solidFill>
                <a:ea typeface="Malgun Gothic" pitchFamily="34" charset="-127"/>
              </a:rPr>
              <a:t> </a:t>
            </a:r>
            <a:endParaRPr lang="en-US" sz="2400" dirty="0" smtClean="0">
              <a:solidFill>
                <a:schemeClr val="bg1"/>
              </a:solidFill>
              <a:ea typeface="Malgun Gothic" pitchFamily="34" charset="-127"/>
            </a:endParaRPr>
          </a:p>
          <a:p>
            <a:r>
              <a:rPr lang="x-none" sz="2400" smtClean="0">
                <a:solidFill>
                  <a:schemeClr val="bg1"/>
                </a:solidFill>
                <a:ea typeface="Malgun Gothic" pitchFamily="34" charset="-127"/>
              </a:rPr>
              <a:t>보좌에서 </a:t>
            </a:r>
            <a:r>
              <a:rPr lang="x-none" sz="2400">
                <a:solidFill>
                  <a:schemeClr val="bg1"/>
                </a:solidFill>
                <a:ea typeface="Malgun Gothic" pitchFamily="34" charset="-127"/>
              </a:rPr>
              <a:t>일어나 왕복을 벗고 굵은 베 옷을 입고 재  위에 앉으니라</a:t>
            </a:r>
            <a:r>
              <a:rPr lang="en-US" sz="2400" dirty="0">
                <a:solidFill>
                  <a:schemeClr val="bg1"/>
                </a:solidFill>
                <a:ea typeface="Malgun Gothic" pitchFamily="34" charset="-127"/>
              </a:rPr>
              <a:t>. </a:t>
            </a:r>
            <a:r>
              <a:rPr lang="en-US" sz="2400" dirty="0" smtClean="0">
                <a:solidFill>
                  <a:schemeClr val="bg1"/>
                </a:solidFill>
                <a:ea typeface="Malgun Gothic" pitchFamily="34" charset="-127"/>
              </a:rPr>
              <a:t> </a:t>
            </a:r>
            <a:r>
              <a:rPr lang="x-none" sz="2400" smtClean="0">
                <a:solidFill>
                  <a:schemeClr val="bg1"/>
                </a:solidFill>
                <a:ea typeface="Malgun Gothic" pitchFamily="34" charset="-127"/>
              </a:rPr>
              <a:t>7 </a:t>
            </a:r>
            <a:r>
              <a:rPr lang="x-none" sz="2400">
                <a:solidFill>
                  <a:srgbClr val="FFFF00"/>
                </a:solidFill>
                <a:ea typeface="Malgun Gothic" pitchFamily="34" charset="-127"/>
              </a:rPr>
              <a:t>왕과 그의 대신들이 조서를 내려 </a:t>
            </a:r>
            <a:r>
              <a:rPr lang="x-none" sz="2400">
                <a:solidFill>
                  <a:schemeClr val="bg1"/>
                </a:solidFill>
                <a:ea typeface="Malgun Gothic" pitchFamily="34" charset="-127"/>
              </a:rPr>
              <a:t>니느웨에 선포하여 이르되 사람이나 짐승이나 소 떼나 양 떼나 아무것도 입에 </a:t>
            </a:r>
            <a:r>
              <a:rPr lang="x-none" sz="2400" smtClean="0">
                <a:solidFill>
                  <a:schemeClr val="bg1"/>
                </a:solidFill>
                <a:ea typeface="Malgun Gothic" pitchFamily="34" charset="-127"/>
              </a:rPr>
              <a:t>대</a:t>
            </a:r>
            <a:r>
              <a:rPr lang="ko-KR" altLang="en-US" sz="2400" smtClean="0">
                <a:solidFill>
                  <a:schemeClr val="bg1"/>
                </a:solidFill>
                <a:ea typeface="Malgun Gothic" pitchFamily="34" charset="-127"/>
              </a:rPr>
              <a:t>지</a:t>
            </a:r>
            <a:r>
              <a:rPr lang="x-none" sz="2400" smtClean="0">
                <a:solidFill>
                  <a:schemeClr val="bg1"/>
                </a:solidFill>
                <a:ea typeface="Malgun Gothic" pitchFamily="34" charset="-127"/>
              </a:rPr>
              <a:t> </a:t>
            </a:r>
            <a:r>
              <a:rPr lang="x-none" sz="2400">
                <a:solidFill>
                  <a:schemeClr val="bg1"/>
                </a:solidFill>
                <a:ea typeface="Malgun Gothic" pitchFamily="34" charset="-127"/>
              </a:rPr>
              <a:t>말지니 곧 </a:t>
            </a:r>
            <a:r>
              <a:rPr lang="x-none" sz="2400">
                <a:solidFill>
                  <a:srgbClr val="FFFF00"/>
                </a:solidFill>
                <a:ea typeface="Malgun Gothic" pitchFamily="34" charset="-127"/>
              </a:rPr>
              <a:t>먹지도 말 것이요 물도 마시지 말 것이며</a:t>
            </a:r>
            <a:r>
              <a:rPr lang="en-US" sz="2400" dirty="0">
                <a:solidFill>
                  <a:schemeClr val="bg1"/>
                </a:solidFill>
                <a:ea typeface="Malgun Gothic" pitchFamily="34" charset="-127"/>
              </a:rPr>
              <a:t>.</a:t>
            </a:r>
            <a:r>
              <a:rPr lang="x-none" sz="2400">
                <a:solidFill>
                  <a:schemeClr val="bg1"/>
                </a:solidFill>
                <a:ea typeface="Malgun Gothic" pitchFamily="34" charset="-127"/>
              </a:rPr>
              <a:t> </a:t>
            </a:r>
            <a:endParaRPr lang="en-US" sz="2400" dirty="0" smtClean="0">
              <a:solidFill>
                <a:schemeClr val="bg1"/>
              </a:solidFill>
              <a:ea typeface="Malgun Gothic" pitchFamily="34" charset="-127"/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        *</a:t>
            </a:r>
            <a:r>
              <a:rPr lang="en-US" sz="2000" dirty="0">
                <a:solidFill>
                  <a:schemeClr val="bg1"/>
                </a:solidFill>
              </a:rPr>
              <a:t>The impact of the message was so great that even the king humiliated himself. </a:t>
            </a:r>
            <a:r>
              <a:rPr lang="en-US" sz="2000" dirty="0" smtClean="0">
                <a:solidFill>
                  <a:schemeClr val="bg1"/>
                </a:solidFill>
              </a:rPr>
              <a:t>According </a:t>
            </a:r>
            <a:r>
              <a:rPr lang="en-US" sz="2000" dirty="0">
                <a:solidFill>
                  <a:schemeClr val="bg1"/>
                </a:solidFill>
              </a:rPr>
              <a:t>to the edict, </a:t>
            </a:r>
            <a:r>
              <a:rPr lang="en-US" sz="2000" b="1" dirty="0">
                <a:solidFill>
                  <a:srgbClr val="FFFF00"/>
                </a:solidFill>
              </a:rPr>
              <a:t>a total and overall fast</a:t>
            </a:r>
            <a:r>
              <a:rPr lang="en-US" sz="2000" dirty="0">
                <a:solidFill>
                  <a:schemeClr val="bg1"/>
                </a:solidFill>
              </a:rPr>
              <a:t> was forced upon not only human beings but also animals. </a:t>
            </a:r>
            <a:r>
              <a:rPr lang="en-US" sz="2000" dirty="0" smtClean="0">
                <a:solidFill>
                  <a:schemeClr val="bg1"/>
                </a:solidFill>
              </a:rPr>
              <a:t>(the </a:t>
            </a:r>
            <a:r>
              <a:rPr lang="en-US" sz="2000" dirty="0">
                <a:solidFill>
                  <a:schemeClr val="bg1"/>
                </a:solidFill>
              </a:rPr>
              <a:t>only case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dirty="0" smtClean="0">
                <a:solidFill>
                  <a:schemeClr val="bg1"/>
                </a:solidFill>
              </a:rPr>
              <a:t>Bible)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2) </a:t>
            </a:r>
            <a:r>
              <a:rPr lang="x-none" sz="2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하나님께 부르짖</a:t>
            </a:r>
            <a:r>
              <a:rPr lang="ko-KR" altLang="en-US" sz="2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는 동시에 </a:t>
            </a:r>
            <a:r>
              <a:rPr lang="ko-KR" altLang="en-US" sz="2800" b="1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악행을 </a:t>
            </a:r>
            <a:r>
              <a:rPr lang="ko-KR" altLang="en-US" sz="2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버리다 </a:t>
            </a: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ko-KR" altLang="en-US" sz="2800" b="1" dirty="0">
                <a:solidFill>
                  <a:srgbClr val="FF0000"/>
                </a:solidFill>
              </a:rPr>
              <a:t>욘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:8</a:t>
            </a:r>
            <a:r>
              <a:rPr lang="en-US" sz="2800" b="1" dirty="0" smtClean="0">
                <a:solidFill>
                  <a:schemeClr val="bg1"/>
                </a:solidFill>
              </a:rPr>
              <a:t>) </a:t>
            </a:r>
            <a:endParaRPr lang="en-US" sz="2800" b="1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     </a:t>
            </a:r>
            <a:r>
              <a:rPr lang="x-none" sz="2400" b="1" smtClean="0">
                <a:solidFill>
                  <a:schemeClr val="bg1"/>
                </a:solidFill>
              </a:rPr>
              <a:t>사람이든지 </a:t>
            </a:r>
            <a:r>
              <a:rPr lang="x-none" sz="2400" b="1">
                <a:solidFill>
                  <a:schemeClr val="bg1"/>
                </a:solidFill>
              </a:rPr>
              <a:t>짐승이든지 다 굵은 베 옷을 입을 것이요 힘써 </a:t>
            </a:r>
            <a:r>
              <a:rPr lang="x-none" sz="2400" b="1" smtClean="0">
                <a:solidFill>
                  <a:srgbClr val="FFFF00"/>
                </a:solidFill>
              </a:rPr>
              <a:t>하나님께 </a:t>
            </a:r>
            <a:r>
              <a:rPr lang="x-none" sz="2400" b="1">
                <a:solidFill>
                  <a:srgbClr val="FFFF00"/>
                </a:solidFill>
              </a:rPr>
              <a:t>부르짖을 것이며 각기 악한 길과 손으로 행한 강포에서 </a:t>
            </a:r>
            <a:r>
              <a:rPr lang="x-none" sz="2400" b="1" u="sng">
                <a:solidFill>
                  <a:srgbClr val="FFFF00"/>
                </a:solidFill>
              </a:rPr>
              <a:t>떠날 </a:t>
            </a:r>
            <a:r>
              <a:rPr lang="x-none" sz="2400" b="1" u="sng" smtClean="0">
                <a:solidFill>
                  <a:srgbClr val="FFFF00"/>
                </a:solidFill>
              </a:rPr>
              <a:t>것이라</a:t>
            </a:r>
            <a:r>
              <a:rPr lang="en-US" sz="2400" b="1" dirty="0" smtClean="0">
                <a:solidFill>
                  <a:schemeClr val="bg1"/>
                </a:solidFill>
              </a:rPr>
              <a:t>. (</a:t>
            </a:r>
            <a:r>
              <a:rPr lang="he-IL" sz="2800" dirty="0" smtClean="0">
                <a:solidFill>
                  <a:srgbClr val="FFFF00"/>
                </a:solidFill>
              </a:rPr>
              <a:t>וְיָשֻׁבו</a:t>
            </a:r>
            <a:r>
              <a:rPr lang="he-IL" sz="2400" dirty="0" smtClean="0"/>
              <a:t>ּ</a:t>
            </a:r>
            <a:r>
              <a:rPr lang="en-US" sz="2400" b="1" dirty="0" smtClean="0">
                <a:solidFill>
                  <a:schemeClr val="bg1"/>
                </a:solidFill>
              </a:rPr>
              <a:t>) / </a:t>
            </a:r>
            <a:r>
              <a:rPr lang="en-US" sz="2400" baseline="30000" dirty="0" smtClean="0">
                <a:solidFill>
                  <a:srgbClr val="FFFF00"/>
                </a:solidFill>
              </a:rPr>
              <a:t>ESV </a:t>
            </a:r>
            <a:r>
              <a:rPr lang="en-US" sz="2400" b="1" dirty="0">
                <a:solidFill>
                  <a:srgbClr val="FFFF00"/>
                </a:solidFill>
              </a:rPr>
              <a:t>Jonah 3:8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…….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Let everyone </a:t>
            </a:r>
            <a:r>
              <a:rPr lang="en-US" sz="2400" b="1" dirty="0">
                <a:solidFill>
                  <a:srgbClr val="FFFF00"/>
                </a:solidFill>
              </a:rPr>
              <a:t>turn</a:t>
            </a:r>
            <a:r>
              <a:rPr lang="en-US" sz="2400" dirty="0">
                <a:solidFill>
                  <a:schemeClr val="bg1"/>
                </a:solidFill>
              </a:rPr>
              <a:t> from his evil way and from the violence that is in his </a:t>
            </a:r>
            <a:r>
              <a:rPr lang="en-US" sz="2400" dirty="0" smtClean="0">
                <a:solidFill>
                  <a:schemeClr val="bg1"/>
                </a:solidFill>
              </a:rPr>
              <a:t>hands.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*</a:t>
            </a:r>
            <a:r>
              <a:rPr lang="en-US" sz="2400" b="1" dirty="0" smtClean="0">
                <a:solidFill>
                  <a:srgbClr val="FFFF00"/>
                </a:solidFill>
              </a:rPr>
              <a:t>Real </a:t>
            </a:r>
            <a:r>
              <a:rPr lang="en-US" sz="2400" b="1" dirty="0">
                <a:solidFill>
                  <a:srgbClr val="FFFF00"/>
                </a:solidFill>
              </a:rPr>
              <a:t>repentance </a:t>
            </a:r>
            <a:r>
              <a:rPr lang="en-US" sz="2400" dirty="0">
                <a:solidFill>
                  <a:schemeClr val="bg1"/>
                </a:solidFill>
              </a:rPr>
              <a:t>should be proved by ‘</a:t>
            </a:r>
            <a:r>
              <a:rPr lang="en-US" sz="2400" b="1" dirty="0">
                <a:solidFill>
                  <a:srgbClr val="FFFF00"/>
                </a:solidFill>
              </a:rPr>
              <a:t>turning away from evil deeds</a:t>
            </a:r>
            <a:r>
              <a:rPr lang="en-US" sz="2400" dirty="0">
                <a:solidFill>
                  <a:schemeClr val="bg1"/>
                </a:solidFill>
              </a:rPr>
              <a:t>’.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68" y="76200"/>
            <a:ext cx="12170657" cy="687880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</a:t>
            </a:r>
            <a:r>
              <a:rPr lang="en-US" sz="3200" b="1" dirty="0" smtClean="0">
                <a:solidFill>
                  <a:srgbClr val="FFFF00"/>
                </a:solidFill>
              </a:rPr>
              <a:t>How could </a:t>
            </a:r>
            <a:r>
              <a:rPr lang="en-US" sz="3200" b="1" dirty="0">
                <a:solidFill>
                  <a:srgbClr val="FFFF00"/>
                </a:solidFill>
              </a:rPr>
              <a:t>the people of Nineveh </a:t>
            </a:r>
            <a:r>
              <a:rPr lang="en-US" sz="3200" b="1" dirty="0" smtClean="0">
                <a:solidFill>
                  <a:srgbClr val="FFFF00"/>
                </a:solidFill>
              </a:rPr>
              <a:t>so quickly repent?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See </a:t>
            </a:r>
            <a:r>
              <a:rPr lang="en-US" sz="2400" dirty="0">
                <a:solidFill>
                  <a:schemeClr val="bg1"/>
                </a:solidFill>
              </a:rPr>
              <a:t>the following remarkable explanation of </a:t>
            </a:r>
            <a:r>
              <a:rPr lang="en-US" sz="2400" i="1" dirty="0">
                <a:solidFill>
                  <a:srgbClr val="FFFF00"/>
                </a:solidFill>
              </a:rPr>
              <a:t>Eugene W. </a:t>
            </a:r>
            <a:r>
              <a:rPr lang="en-US" sz="2400" i="1" dirty="0" err="1">
                <a:solidFill>
                  <a:srgbClr val="FFFF00"/>
                </a:solidFill>
              </a:rPr>
              <a:t>Faulstich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 *</a:t>
            </a:r>
            <a:r>
              <a:rPr lang="en-US" sz="2600" b="1" dirty="0">
                <a:solidFill>
                  <a:srgbClr val="FFFF00"/>
                </a:solidFill>
              </a:rPr>
              <a:t>The eponym, Bur-</a:t>
            </a:r>
            <a:r>
              <a:rPr lang="en-US" sz="2600" b="1" dirty="0" err="1">
                <a:solidFill>
                  <a:srgbClr val="FFFF00"/>
                </a:solidFill>
              </a:rPr>
              <a:t>Sagale</a:t>
            </a:r>
            <a:r>
              <a:rPr lang="en-US" sz="2600" b="1" dirty="0">
                <a:solidFill>
                  <a:srgbClr val="FFFF00"/>
                </a:solidFill>
              </a:rPr>
              <a:t> of 763 BC, tells of a solar eclipse in Assyria</a:t>
            </a:r>
            <a:r>
              <a:rPr lang="en-US" sz="2600" b="1" dirty="0">
                <a:solidFill>
                  <a:schemeClr val="bg1"/>
                </a:solidFill>
              </a:rPr>
              <a:t>,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   which </a:t>
            </a:r>
            <a:r>
              <a:rPr lang="en-US" sz="2600" dirty="0">
                <a:solidFill>
                  <a:schemeClr val="bg1"/>
                </a:solidFill>
              </a:rPr>
              <a:t>is astronomically verified as </a:t>
            </a:r>
            <a:r>
              <a:rPr lang="en-US" sz="2600" b="1" dirty="0">
                <a:solidFill>
                  <a:srgbClr val="FFFF00"/>
                </a:solidFill>
              </a:rPr>
              <a:t>June 7, 763 BC </a:t>
            </a:r>
            <a:r>
              <a:rPr lang="en-US" sz="2600" b="1" dirty="0" smtClean="0">
                <a:solidFill>
                  <a:srgbClr val="FFFF00"/>
                </a:solidFill>
              </a:rPr>
              <a:t>(= Sivan 29)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Jonah </a:t>
            </a:r>
            <a:r>
              <a:rPr lang="en-US" sz="2600" dirty="0">
                <a:solidFill>
                  <a:schemeClr val="bg1"/>
                </a:solidFill>
              </a:rPr>
              <a:t>probably began preaching on Sunday, 28 </a:t>
            </a:r>
            <a:r>
              <a:rPr lang="en-US" sz="2600" dirty="0" smtClean="0">
                <a:solidFill>
                  <a:schemeClr val="bg1"/>
                </a:solidFill>
              </a:rPr>
              <a:t>Sivan. </a:t>
            </a:r>
            <a:r>
              <a:rPr lang="en-US" sz="2600" dirty="0">
                <a:solidFill>
                  <a:schemeClr val="bg1"/>
                </a:solidFill>
              </a:rPr>
              <a:t>The people no doubt fasted for the full forty days so that they could see if they were going to be destroyed. Since </a:t>
            </a:r>
            <a:r>
              <a:rPr lang="en-US" sz="2600" b="1" dirty="0">
                <a:solidFill>
                  <a:srgbClr val="FFFF00"/>
                </a:solidFill>
              </a:rPr>
              <a:t>the primary god of Assyria, </a:t>
            </a:r>
            <a:r>
              <a:rPr lang="en-US" sz="2600" b="1" dirty="0" err="1">
                <a:solidFill>
                  <a:srgbClr val="FFFF00"/>
                </a:solidFill>
              </a:rPr>
              <a:t>Ashur</a:t>
            </a:r>
            <a:r>
              <a:rPr lang="en-US" sz="2600" dirty="0">
                <a:solidFill>
                  <a:schemeClr val="bg1"/>
                </a:solidFill>
              </a:rPr>
              <a:t>, was represented by </a:t>
            </a:r>
            <a:r>
              <a:rPr lang="en-US" sz="2600" b="1" dirty="0">
                <a:solidFill>
                  <a:srgbClr val="FFFF00"/>
                </a:solidFill>
              </a:rPr>
              <a:t>the sun disc</a:t>
            </a:r>
            <a:r>
              <a:rPr lang="en-US" sz="2600" dirty="0">
                <a:solidFill>
                  <a:schemeClr val="bg1"/>
                </a:solidFill>
              </a:rPr>
              <a:t>, and if an eclipse should occur, it would seem that the chief god had taken his eyes off the Assyrian people for a moment and certainly would be interpreted as a bad omen. </a:t>
            </a:r>
            <a:r>
              <a:rPr lang="en-US" sz="2600" b="1" dirty="0" err="1">
                <a:solidFill>
                  <a:srgbClr val="FFFF00"/>
                </a:solidFill>
              </a:rPr>
              <a:t>Pul</a:t>
            </a:r>
            <a:r>
              <a:rPr lang="en-US" sz="2600" b="1" dirty="0">
                <a:solidFill>
                  <a:srgbClr val="FFFF00"/>
                </a:solidFill>
              </a:rPr>
              <a:t> = </a:t>
            </a:r>
            <a:r>
              <a:rPr lang="en-US" sz="2600" b="1" dirty="0" err="1">
                <a:solidFill>
                  <a:srgbClr val="FFFF00"/>
                </a:solidFill>
              </a:rPr>
              <a:t>Ashur-dan</a:t>
            </a:r>
            <a:r>
              <a:rPr lang="en-US" sz="2600" b="1" dirty="0">
                <a:solidFill>
                  <a:srgbClr val="FFFF00"/>
                </a:solidFill>
              </a:rPr>
              <a:t> III (773-755 BC)</a:t>
            </a:r>
            <a:r>
              <a:rPr lang="en-US" sz="2600" dirty="0">
                <a:solidFill>
                  <a:schemeClr val="bg1"/>
                </a:solidFill>
              </a:rPr>
              <a:t>, the uncle of </a:t>
            </a:r>
            <a:r>
              <a:rPr lang="en-US" sz="2600" dirty="0" err="1">
                <a:solidFill>
                  <a:schemeClr val="bg1"/>
                </a:solidFill>
              </a:rPr>
              <a:t>Tiglath-pileser</a:t>
            </a:r>
            <a:r>
              <a:rPr lang="en-US" sz="2600" dirty="0">
                <a:solidFill>
                  <a:schemeClr val="bg1"/>
                </a:solidFill>
              </a:rPr>
              <a:t> III, repented at the preaching of Jonah.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end of the forty days fell on the ninth of </a:t>
            </a:r>
            <a:r>
              <a:rPr lang="en-US" sz="2400" dirty="0" err="1">
                <a:solidFill>
                  <a:srgbClr val="FFFF00"/>
                </a:solidFill>
              </a:rPr>
              <a:t>Ab</a:t>
            </a:r>
            <a:r>
              <a:rPr lang="en-US" sz="2400" dirty="0">
                <a:solidFill>
                  <a:schemeClr val="bg1"/>
                </a:solidFill>
              </a:rPr>
              <a:t>, a day of repeated disaster in Hebrew history. The Israelites worshipped the golden calf on that day, and their Temple was destroyed twice on that day. </a:t>
            </a:r>
            <a:r>
              <a:rPr lang="en-US" sz="2400" dirty="0" smtClean="0">
                <a:solidFill>
                  <a:schemeClr val="bg1"/>
                </a:solidFill>
              </a:rPr>
              <a:t>….… </a:t>
            </a:r>
            <a:r>
              <a:rPr lang="en-US" sz="2400" dirty="0" smtClean="0">
                <a:solidFill>
                  <a:srgbClr val="FFFF00"/>
                </a:solidFill>
              </a:rPr>
              <a:t>Samarian </a:t>
            </a:r>
            <a:r>
              <a:rPr lang="en-US" sz="2400" dirty="0">
                <a:solidFill>
                  <a:srgbClr val="FFFF00"/>
                </a:solidFill>
              </a:rPr>
              <a:t>fell to the Assyrian army of </a:t>
            </a:r>
            <a:r>
              <a:rPr lang="en-US" sz="2400" dirty="0" err="1">
                <a:solidFill>
                  <a:srgbClr val="FFFF00"/>
                </a:solidFill>
              </a:rPr>
              <a:t>Shalmaneser</a:t>
            </a:r>
            <a:r>
              <a:rPr lang="en-US" sz="2400" dirty="0">
                <a:solidFill>
                  <a:srgbClr val="FFFF00"/>
                </a:solidFill>
              </a:rPr>
              <a:t> V after 40 years (763 BC + 40 = 723 BC)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    *</a:t>
            </a:r>
            <a:r>
              <a:rPr lang="en-US" sz="2500" dirty="0">
                <a:solidFill>
                  <a:schemeClr val="bg1"/>
                </a:solidFill>
              </a:rPr>
              <a:t>In a </a:t>
            </a:r>
            <a:r>
              <a:rPr lang="en-US" sz="2500" b="1" dirty="0">
                <a:solidFill>
                  <a:srgbClr val="FFFF00"/>
                </a:solidFill>
              </a:rPr>
              <a:t>solar eclipse </a:t>
            </a:r>
            <a:r>
              <a:rPr lang="en-US" sz="2500" dirty="0">
                <a:solidFill>
                  <a:schemeClr val="bg1"/>
                </a:solidFill>
              </a:rPr>
              <a:t>the sun is darkened as the moon passes between it and the earth. This can only occur at the phase of </a:t>
            </a:r>
            <a:r>
              <a:rPr lang="en-US" sz="2500" b="1" dirty="0">
                <a:solidFill>
                  <a:srgbClr val="FFFF00"/>
                </a:solidFill>
              </a:rPr>
              <a:t>the new moon</a:t>
            </a:r>
            <a:r>
              <a:rPr lang="en-US" sz="2500" dirty="0" smtClean="0">
                <a:solidFill>
                  <a:schemeClr val="bg1"/>
                </a:solidFill>
              </a:rPr>
              <a:t>.</a:t>
            </a:r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"/>
          <p:cNvSpPr>
            <a:spLocks noChangeArrowheads="1"/>
          </p:cNvSpPr>
          <p:nvPr/>
        </p:nvSpPr>
        <p:spPr bwMode="auto">
          <a:xfrm>
            <a:off x="0" y="2119"/>
            <a:ext cx="12188825" cy="684800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lIns="121899" tIns="60949" rIns="121899" bIns="60949">
            <a:spAutoFit/>
          </a:bodyPr>
          <a:lstStyle/>
          <a:p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    </a:t>
            </a:r>
            <a:r>
              <a:rPr lang="en-US" sz="3200" b="1" dirty="0" smtClean="0">
                <a:solidFill>
                  <a:schemeClr val="bg1"/>
                </a:solidFill>
              </a:rPr>
              <a:t>           </a:t>
            </a:r>
            <a:r>
              <a:rPr lang="en-US" sz="3600" b="1" dirty="0" smtClean="0">
                <a:solidFill>
                  <a:schemeClr val="bg1"/>
                </a:solidFill>
              </a:rPr>
              <a:t>Assyrian </a:t>
            </a:r>
            <a:r>
              <a:rPr lang="en-US" sz="3600" b="1" dirty="0">
                <a:solidFill>
                  <a:schemeClr val="bg1"/>
                </a:solidFill>
              </a:rPr>
              <a:t>King List </a:t>
            </a:r>
            <a:r>
              <a:rPr lang="en-US" sz="3600" i="1" dirty="0" smtClean="0">
                <a:solidFill>
                  <a:schemeClr val="bg1"/>
                </a:solidFill>
              </a:rPr>
              <a:t>by </a:t>
            </a:r>
            <a:r>
              <a:rPr lang="en-US" sz="3600" i="1" dirty="0" smtClean="0">
                <a:solidFill>
                  <a:srgbClr val="FFFF00"/>
                </a:solidFill>
              </a:rPr>
              <a:t>Eugene </a:t>
            </a:r>
            <a:r>
              <a:rPr lang="en-US" sz="3600" i="1" dirty="0">
                <a:solidFill>
                  <a:srgbClr val="FFFF00"/>
                </a:solidFill>
              </a:rPr>
              <a:t>W. </a:t>
            </a:r>
            <a:r>
              <a:rPr lang="en-US" sz="3600" i="1" dirty="0" err="1" smtClean="0">
                <a:solidFill>
                  <a:srgbClr val="FFFF00"/>
                </a:solidFill>
              </a:rPr>
              <a:t>Faulstich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Assyrian </a:t>
            </a:r>
            <a:r>
              <a:rPr lang="en-US" sz="2800" b="1" dirty="0">
                <a:solidFill>
                  <a:srgbClr val="FF0000"/>
                </a:solidFill>
              </a:rPr>
              <a:t>King		Duration	Accession Year BC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smtClean="0">
                <a:solidFill>
                  <a:schemeClr val="bg1"/>
                </a:solidFill>
              </a:rPr>
              <a:t>Shamash-</a:t>
            </a:r>
            <a:r>
              <a:rPr lang="en-US" sz="2800" b="1" dirty="0" err="1" smtClean="0">
                <a:solidFill>
                  <a:schemeClr val="bg1"/>
                </a:solidFill>
              </a:rPr>
              <a:t>adad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V	</a:t>
            </a:r>
            <a:r>
              <a:rPr lang="en-US" sz="2800" b="1" dirty="0" smtClean="0">
                <a:solidFill>
                  <a:schemeClr val="bg1"/>
                </a:solidFill>
              </a:rPr>
              <a:t>	13 </a:t>
            </a:r>
            <a:r>
              <a:rPr lang="en-US" sz="2800" b="1" dirty="0">
                <a:solidFill>
                  <a:schemeClr val="bg1"/>
                </a:solidFill>
              </a:rPr>
              <a:t>years	</a:t>
            </a:r>
            <a:r>
              <a:rPr lang="en-US" sz="2800" b="1" dirty="0" smtClean="0">
                <a:solidFill>
                  <a:schemeClr val="bg1"/>
                </a:solidFill>
              </a:rPr>
              <a:t>	824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</a:rPr>
              <a:t>Adad-nirari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III		28 years	 </a:t>
            </a:r>
            <a:r>
              <a:rPr lang="en-US" sz="2800" b="1" dirty="0" smtClean="0">
                <a:solidFill>
                  <a:schemeClr val="bg1"/>
                </a:solidFill>
              </a:rPr>
              <a:t>	811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</a:rPr>
              <a:t>Shalmaneser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IV	</a:t>
            </a:r>
            <a:r>
              <a:rPr lang="en-US" sz="2800" b="1" dirty="0" smtClean="0">
                <a:solidFill>
                  <a:schemeClr val="bg1"/>
                </a:solidFill>
              </a:rPr>
              <a:t>	10 </a:t>
            </a:r>
            <a:r>
              <a:rPr lang="en-US" sz="2800" b="1" dirty="0">
                <a:solidFill>
                  <a:schemeClr val="bg1"/>
                </a:solidFill>
              </a:rPr>
              <a:t>years	</a:t>
            </a:r>
            <a:r>
              <a:rPr lang="en-US" sz="2800" b="1" dirty="0" smtClean="0">
                <a:solidFill>
                  <a:schemeClr val="bg1"/>
                </a:solidFill>
              </a:rPr>
              <a:t>	783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</a:t>
            </a:r>
            <a:r>
              <a:rPr lang="en-US" sz="2800" b="1" dirty="0" err="1" smtClean="0">
                <a:solidFill>
                  <a:srgbClr val="FFFF00"/>
                </a:solidFill>
              </a:rPr>
              <a:t>Ashur-dan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III (</a:t>
            </a:r>
            <a:r>
              <a:rPr lang="en-US" sz="2800" b="1" dirty="0" err="1">
                <a:solidFill>
                  <a:srgbClr val="FFFF00"/>
                </a:solidFill>
              </a:rPr>
              <a:t>Pul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18 </a:t>
            </a:r>
            <a:r>
              <a:rPr lang="en-US" sz="2800" b="1" dirty="0">
                <a:solidFill>
                  <a:schemeClr val="bg1"/>
                </a:solidFill>
              </a:rPr>
              <a:t>years	 </a:t>
            </a:r>
            <a:r>
              <a:rPr lang="en-US" sz="2800" b="1" dirty="0" smtClean="0">
                <a:solidFill>
                  <a:schemeClr val="bg1"/>
                </a:solidFill>
              </a:rPr>
              <a:t>	773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*</a:t>
            </a:r>
            <a:r>
              <a:rPr lang="en-US" sz="3600" b="1" dirty="0">
                <a:solidFill>
                  <a:srgbClr val="FFFF00"/>
                </a:solidFill>
              </a:rPr>
              <a:t>ECLIPSE of June 7</a:t>
            </a:r>
            <a:r>
              <a:rPr lang="en-US" sz="3600" b="1" baseline="30000" dirty="0">
                <a:solidFill>
                  <a:srgbClr val="FFFF00"/>
                </a:solidFill>
              </a:rPr>
              <a:t>th </a:t>
            </a:r>
            <a:r>
              <a:rPr lang="en-US" sz="3600" b="1" dirty="0">
                <a:solidFill>
                  <a:srgbClr val="FFFF00"/>
                </a:solidFill>
              </a:rPr>
              <a:t> (Sivan 29) 	</a:t>
            </a:r>
            <a:r>
              <a:rPr lang="en-US" sz="3600" b="1" dirty="0" smtClean="0">
                <a:solidFill>
                  <a:srgbClr val="FFFF00"/>
                </a:solidFill>
              </a:rPr>
              <a:t>763</a:t>
            </a:r>
            <a:r>
              <a:rPr lang="en-US" sz="3600" b="1" dirty="0">
                <a:solidFill>
                  <a:srgbClr val="FFFF00"/>
                </a:solidFill>
              </a:rPr>
              <a:t>	(Jonah)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</a:rPr>
              <a:t>Ashur-nirari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V		10 years	 </a:t>
            </a:r>
            <a:r>
              <a:rPr lang="en-US" sz="2800" b="1" dirty="0" smtClean="0">
                <a:solidFill>
                  <a:schemeClr val="bg1"/>
                </a:solidFill>
              </a:rPr>
              <a:t>	755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</a:rPr>
              <a:t>Tiglath-pileser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III	</a:t>
            </a:r>
            <a:r>
              <a:rPr lang="en-US" sz="2800" b="1" dirty="0" smtClean="0">
                <a:solidFill>
                  <a:schemeClr val="bg1"/>
                </a:solidFill>
              </a:rPr>
              <a:t>	18 </a:t>
            </a:r>
            <a:r>
              <a:rPr lang="en-US" sz="2800" b="1" dirty="0">
                <a:solidFill>
                  <a:schemeClr val="bg1"/>
                </a:solidFill>
              </a:rPr>
              <a:t>years	 </a:t>
            </a:r>
            <a:r>
              <a:rPr lang="en-US" sz="2800" b="1" dirty="0" smtClean="0">
                <a:solidFill>
                  <a:schemeClr val="bg1"/>
                </a:solidFill>
              </a:rPr>
              <a:t>	745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</a:rPr>
              <a:t>Shalmaneser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V	</a:t>
            </a:r>
            <a:r>
              <a:rPr lang="en-US" sz="2800" b="1" dirty="0" smtClean="0">
                <a:solidFill>
                  <a:schemeClr val="bg1"/>
                </a:solidFill>
              </a:rPr>
              <a:t>	5 </a:t>
            </a:r>
            <a:r>
              <a:rPr lang="en-US" sz="2800" b="1" dirty="0">
                <a:solidFill>
                  <a:schemeClr val="bg1"/>
                </a:solidFill>
              </a:rPr>
              <a:t>years	 </a:t>
            </a:r>
            <a:r>
              <a:rPr lang="en-US" sz="2800" b="1" dirty="0" smtClean="0">
                <a:solidFill>
                  <a:schemeClr val="bg1"/>
                </a:solidFill>
              </a:rPr>
              <a:t>		727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Sargon </a:t>
            </a:r>
            <a:r>
              <a:rPr lang="en-US" sz="2800" b="1" dirty="0">
                <a:solidFill>
                  <a:schemeClr val="bg1"/>
                </a:solidFill>
              </a:rPr>
              <a:t>II		</a:t>
            </a:r>
            <a:r>
              <a:rPr lang="en-US" sz="2800" b="1" dirty="0" smtClean="0">
                <a:solidFill>
                  <a:schemeClr val="bg1"/>
                </a:solidFill>
              </a:rPr>
              <a:t>	17 </a:t>
            </a:r>
            <a:r>
              <a:rPr lang="en-US" sz="2800" b="1" dirty="0">
                <a:solidFill>
                  <a:schemeClr val="bg1"/>
                </a:solidFill>
              </a:rPr>
              <a:t>years	</a:t>
            </a:r>
            <a:r>
              <a:rPr lang="en-US" sz="2800" b="1" dirty="0" smtClean="0">
                <a:solidFill>
                  <a:schemeClr val="bg1"/>
                </a:solidFill>
              </a:rPr>
              <a:t>	722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Sennacherib</a:t>
            </a:r>
            <a:r>
              <a:rPr lang="en-US" sz="2800" b="1" dirty="0">
                <a:solidFill>
                  <a:schemeClr val="bg1"/>
                </a:solidFill>
              </a:rPr>
              <a:t>		24 years	</a:t>
            </a:r>
            <a:r>
              <a:rPr lang="en-US" sz="2800" b="1" dirty="0" smtClean="0">
                <a:solidFill>
                  <a:schemeClr val="bg1"/>
                </a:solidFill>
              </a:rPr>
              <a:t>	705 </a:t>
            </a:r>
            <a:r>
              <a:rPr lang="en-US" sz="3700" b="1" dirty="0">
                <a:solidFill>
                  <a:schemeClr val="bg1"/>
                </a:solidFill>
              </a:rPr>
              <a:t>	</a:t>
            </a:r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s://upload.wikimedia.org/wikipedia/commons/thumb/e/eb/Shamshi-Adad_V-1.jpg/1200px-Shamshi-Adad_V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3" y="1182511"/>
            <a:ext cx="1115277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5357" y="228600"/>
            <a:ext cx="7770675" cy="800197"/>
          </a:xfrm>
          <a:prstGeom prst="rect">
            <a:avLst/>
          </a:prstGeom>
          <a:solidFill>
            <a:srgbClr val="002060"/>
          </a:solidFill>
        </p:spPr>
        <p:txBody>
          <a:bodyPr wrap="none" lIns="121899" tIns="60949" rIns="121899" bIns="60949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</a:rPr>
              <a:t>Pul</a:t>
            </a:r>
            <a:r>
              <a:rPr lang="en-US" sz="4400" b="1" dirty="0">
                <a:solidFill>
                  <a:srgbClr val="FFFF00"/>
                </a:solidFill>
              </a:rPr>
              <a:t> = </a:t>
            </a:r>
            <a:r>
              <a:rPr lang="en-US" sz="4400" b="1" dirty="0" err="1">
                <a:solidFill>
                  <a:srgbClr val="FFFF00"/>
                </a:solidFill>
              </a:rPr>
              <a:t>Ashur-dan</a:t>
            </a:r>
            <a:r>
              <a:rPr lang="en-US" sz="4400" b="1" dirty="0">
                <a:solidFill>
                  <a:srgbClr val="FFFF00"/>
                </a:solidFill>
              </a:rPr>
              <a:t> III (773-755 BC) </a:t>
            </a:r>
          </a:p>
        </p:txBody>
      </p:sp>
    </p:spTree>
    <p:extLst>
      <p:ext uri="{BB962C8B-B14F-4D97-AF65-F5344CB8AC3E}">
        <p14:creationId xmlns:p14="http://schemas.microsoft.com/office/powerpoint/2010/main" val="6717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ignette.wikia.nocookie.net/biblestudy/images/2/22/Ashur-danIII.jpg/revision/latest/scale-to-width-down/310?cb=20160716195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2228427"/>
            <a:ext cx="4060266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shur-dan 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" y="33867"/>
            <a:ext cx="5010055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3145" y="152400"/>
            <a:ext cx="3568267" cy="1969748"/>
          </a:xfrm>
          <a:prstGeom prst="rect">
            <a:avLst/>
          </a:prstGeom>
          <a:solidFill>
            <a:srgbClr val="002060"/>
          </a:solidFill>
        </p:spPr>
        <p:txBody>
          <a:bodyPr wrap="square" lIns="121899" tIns="60949" rIns="121899" bIns="60949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        </a:t>
            </a:r>
            <a:r>
              <a:rPr lang="en-US" sz="4400" b="1" dirty="0" err="1" smtClean="0">
                <a:solidFill>
                  <a:srgbClr val="FFFF00"/>
                </a:solidFill>
              </a:rPr>
              <a:t>Pul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>
                <a:solidFill>
                  <a:srgbClr val="FFFF00"/>
                </a:solidFill>
              </a:rPr>
              <a:t>= 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r>
              <a:rPr lang="en-US" sz="4400" b="1" dirty="0" err="1" smtClean="0">
                <a:solidFill>
                  <a:srgbClr val="FFFF00"/>
                </a:solidFill>
              </a:rPr>
              <a:t>Ashur-dan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>
                <a:solidFill>
                  <a:srgbClr val="FFFF00"/>
                </a:solidFill>
              </a:rPr>
              <a:t>III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     (</a:t>
            </a:r>
            <a:r>
              <a:rPr lang="en-US" sz="3200" b="1" dirty="0">
                <a:solidFill>
                  <a:srgbClr val="FFFF00"/>
                </a:solidFill>
              </a:rPr>
              <a:t>773-755 BC)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0866" y="2248975"/>
            <a:ext cx="26099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2 Kings 15:19 </a:t>
            </a:r>
            <a:endParaRPr lang="en-US" sz="2400" b="1" u="sng" dirty="0" smtClean="0"/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앗수르 왕 불</a:t>
            </a:r>
            <a:r>
              <a:rPr lang="ko-KR" altLang="en-US" sz="2400" dirty="0" smtClean="0"/>
              <a:t>이 와서 그 땅을 치려 하매 므나헴이 은 일천 달란트 를 불에게 주어서 저로 자기를 도와주게 함으로 나라를 자기 손에 굳게 세우고자 하여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755 BC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195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assyrian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" y="28222"/>
            <a:ext cx="9438032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02268" y="2426003"/>
            <a:ext cx="2511944" cy="34009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Assyrian Empire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TW" sz="2400" b="1" dirty="0" smtClean="0">
              <a:solidFill>
                <a:srgbClr val="FFFF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TW" sz="2400" b="1" dirty="0" smtClean="0">
              <a:solidFill>
                <a:srgbClr val="FFFF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Around</a:t>
            </a:r>
            <a:r>
              <a:rPr lang="en-US" altLang="zh-TW" sz="28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715 BC</a:t>
            </a:r>
            <a:endParaRPr lang="en-US" altLang="zh-TW" sz="1100" b="1" dirty="0" smtClean="0">
              <a:solidFill>
                <a:srgbClr val="FFFF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1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About 40 Years  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after Jonah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9756"/>
            <a:ext cx="12188824" cy="67916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600" b="1" baseline="30000" dirty="0" smtClean="0">
              <a:latin typeface="+mn-ea"/>
            </a:endParaRPr>
          </a:p>
          <a:p>
            <a:endParaRPr lang="en-US" sz="1600" b="1" baseline="30000" dirty="0" smtClean="0">
              <a:latin typeface="+mn-ea"/>
            </a:endParaRPr>
          </a:p>
          <a:p>
            <a:r>
              <a:rPr lang="ko-KR" altLang="en-US" sz="2800" b="1" dirty="0" smtClean="0">
                <a:latin typeface="+mn-ea"/>
              </a:rPr>
              <a:t>             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사람과 하나님의 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3600" b="1" dirty="0" smtClean="0">
                <a:solidFill>
                  <a:schemeClr val="bg1"/>
                </a:solidFill>
                <a:latin typeface="+mn-ea"/>
              </a:rPr>
              <a:t>돌이킴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에 대하여</a:t>
            </a:r>
            <a:endParaRPr lang="en-US" altLang="ko-KR" sz="12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         욘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:8-9.   </a:t>
            </a:r>
            <a:r>
              <a:rPr lang="x-none" sz="2400" b="1" smtClean="0">
                <a:solidFill>
                  <a:schemeClr val="bg1"/>
                </a:solidFill>
              </a:rPr>
              <a:t>8 </a:t>
            </a:r>
            <a:r>
              <a:rPr lang="x-none" sz="2400" b="1">
                <a:solidFill>
                  <a:schemeClr val="bg1"/>
                </a:solidFill>
              </a:rPr>
              <a:t>사람이든지 짐승이든지 다 굵은 베 옷을 입을 </a:t>
            </a:r>
            <a:r>
              <a:rPr lang="x-none" sz="2400" b="1" smtClean="0">
                <a:solidFill>
                  <a:schemeClr val="bg1"/>
                </a:solidFill>
              </a:rPr>
              <a:t>것이요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x-none" sz="2400" b="1" smtClean="0">
                <a:solidFill>
                  <a:schemeClr val="bg1"/>
                </a:solidFill>
              </a:rPr>
              <a:t>힘써 하나님께 </a:t>
            </a:r>
            <a:r>
              <a:rPr lang="x-none" sz="2400" b="1">
                <a:solidFill>
                  <a:schemeClr val="bg1"/>
                </a:solidFill>
              </a:rPr>
              <a:t>부르짖을 것이며 각기 악한 길과 손으로 행한 강포에서</a:t>
            </a:r>
            <a:r>
              <a:rPr lang="x-none" sz="2400" b="1">
                <a:solidFill>
                  <a:srgbClr val="FFFF00"/>
                </a:solidFill>
              </a:rPr>
              <a:t>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x-none" sz="2400" b="1" u="sng" smtClean="0">
                <a:solidFill>
                  <a:srgbClr val="FFFF00"/>
                </a:solidFill>
              </a:rPr>
              <a:t>떠날 것이라</a:t>
            </a:r>
            <a:r>
              <a:rPr lang="en-US" sz="2400" b="1" dirty="0" smtClean="0">
                <a:solidFill>
                  <a:schemeClr val="bg1"/>
                </a:solidFill>
              </a:rPr>
              <a:t>. (</a:t>
            </a:r>
            <a:r>
              <a:rPr lang="he-IL" sz="2800" dirty="0" smtClean="0">
                <a:solidFill>
                  <a:srgbClr val="FFFF00"/>
                </a:solidFill>
              </a:rPr>
              <a:t>וְיָשֻׁבו</a:t>
            </a:r>
            <a:r>
              <a:rPr lang="he-IL" sz="2400" dirty="0" smtClean="0"/>
              <a:t>ּ</a:t>
            </a:r>
            <a:r>
              <a:rPr lang="en-US" sz="2400" b="1" dirty="0" smtClean="0">
                <a:solidFill>
                  <a:schemeClr val="bg1"/>
                </a:solidFill>
              </a:rPr>
              <a:t>) </a:t>
            </a:r>
            <a:r>
              <a:rPr lang="x-none" sz="2400" b="1" smtClean="0">
                <a:solidFill>
                  <a:schemeClr val="bg1"/>
                </a:solidFill>
              </a:rPr>
              <a:t>9 </a:t>
            </a:r>
            <a:r>
              <a:rPr lang="x-none" sz="2400" b="1">
                <a:solidFill>
                  <a:schemeClr val="bg1"/>
                </a:solidFill>
              </a:rPr>
              <a:t>하나님이 뜻을</a:t>
            </a:r>
            <a:r>
              <a:rPr lang="x-none" sz="2400" b="1" u="sng">
                <a:solidFill>
                  <a:srgbClr val="FFFF00"/>
                </a:solidFill>
              </a:rPr>
              <a:t> 돌이키시고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he-IL" sz="2800" dirty="0" smtClean="0">
                <a:solidFill>
                  <a:srgbClr val="FFFF00"/>
                </a:solidFill>
              </a:rPr>
              <a:t>יָשׁוּב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x-none" sz="2400" b="1" smtClean="0">
                <a:solidFill>
                  <a:schemeClr val="bg1"/>
                </a:solidFill>
              </a:rPr>
              <a:t>그 </a:t>
            </a:r>
            <a:r>
              <a:rPr lang="x-none" sz="2400" b="1">
                <a:solidFill>
                  <a:schemeClr val="bg1"/>
                </a:solidFill>
              </a:rPr>
              <a:t>진노를 </a:t>
            </a:r>
            <a:r>
              <a:rPr lang="x-none" sz="2400" b="1" u="sng">
                <a:solidFill>
                  <a:srgbClr val="FFFF00"/>
                </a:solidFill>
              </a:rPr>
              <a:t>그치사</a:t>
            </a:r>
            <a:r>
              <a:rPr lang="x-none" sz="2400" b="1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he-IL" sz="2800" dirty="0" smtClean="0">
                <a:solidFill>
                  <a:srgbClr val="FFFF00"/>
                </a:solidFill>
              </a:rPr>
              <a:t>וְשָׁב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r>
              <a:rPr lang="x-none" sz="2400" b="1" smtClean="0">
                <a:solidFill>
                  <a:schemeClr val="bg1"/>
                </a:solidFill>
              </a:rPr>
              <a:t>우리가 </a:t>
            </a:r>
            <a:r>
              <a:rPr lang="x-none" sz="2400" b="1">
                <a:solidFill>
                  <a:schemeClr val="bg1"/>
                </a:solidFill>
              </a:rPr>
              <a:t>멸망하지 않게 </a:t>
            </a:r>
            <a:r>
              <a:rPr lang="x-none" sz="2400" b="1" smtClean="0">
                <a:solidFill>
                  <a:schemeClr val="bg1"/>
                </a:solidFill>
              </a:rPr>
              <a:t>하시리라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x-none" sz="2400" b="1" smtClean="0">
                <a:solidFill>
                  <a:schemeClr val="bg1"/>
                </a:solidFill>
              </a:rPr>
              <a:t> </a:t>
            </a:r>
            <a:r>
              <a:rPr lang="x-none" sz="2400" b="1">
                <a:solidFill>
                  <a:schemeClr val="bg1"/>
                </a:solidFill>
              </a:rPr>
              <a:t>그렇지 않을 줄을 누가 알겠느냐 한지라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</a:rPr>
              <a:t> / </a:t>
            </a:r>
            <a:r>
              <a:rPr lang="en-US" sz="2400" baseline="30000" dirty="0" smtClean="0">
                <a:solidFill>
                  <a:srgbClr val="FFFF00"/>
                </a:solidFill>
              </a:rPr>
              <a:t>ESV </a:t>
            </a:r>
            <a:r>
              <a:rPr lang="en-US" sz="2400" b="1" dirty="0">
                <a:solidFill>
                  <a:srgbClr val="FFFF00"/>
                </a:solidFill>
              </a:rPr>
              <a:t>Jonah 3:8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…….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Let everyone </a:t>
            </a:r>
            <a:r>
              <a:rPr lang="en-US" sz="2400" b="1" dirty="0">
                <a:solidFill>
                  <a:srgbClr val="FFFF00"/>
                </a:solidFill>
              </a:rPr>
              <a:t>turn</a:t>
            </a:r>
            <a:r>
              <a:rPr lang="en-US" sz="2400" dirty="0">
                <a:solidFill>
                  <a:schemeClr val="bg1"/>
                </a:solidFill>
              </a:rPr>
              <a:t> from his evil way and from the violence that is in his </a:t>
            </a:r>
            <a:r>
              <a:rPr lang="en-US" sz="2400" dirty="0" smtClean="0">
                <a:solidFill>
                  <a:schemeClr val="bg1"/>
                </a:solidFill>
              </a:rPr>
              <a:t>hands.</a:t>
            </a:r>
            <a:r>
              <a:rPr lang="en-US" sz="2400" b="1" dirty="0" smtClean="0">
                <a:solidFill>
                  <a:srgbClr val="FFFF00"/>
                </a:solidFill>
              </a:rPr>
              <a:t>3:9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Who knows? God may </a:t>
            </a:r>
            <a:r>
              <a:rPr lang="en-US" sz="2400" b="1" dirty="0">
                <a:solidFill>
                  <a:srgbClr val="FFFF00"/>
                </a:solidFill>
              </a:rPr>
              <a:t>turn</a:t>
            </a:r>
            <a:r>
              <a:rPr lang="en-US" sz="2400" dirty="0">
                <a:solidFill>
                  <a:schemeClr val="bg1"/>
                </a:solidFill>
              </a:rPr>
              <a:t> and relent and </a:t>
            </a:r>
            <a:r>
              <a:rPr lang="en-US" sz="2400" b="1" dirty="0">
                <a:solidFill>
                  <a:srgbClr val="FFFF00"/>
                </a:solidFill>
              </a:rPr>
              <a:t>turn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from his fierce anger, so that we may not perish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*</a:t>
            </a:r>
            <a:r>
              <a:rPr lang="en-US" dirty="0">
                <a:solidFill>
                  <a:schemeClr val="bg1"/>
                </a:solidFill>
              </a:rPr>
              <a:t>The same verb</a:t>
            </a:r>
            <a:r>
              <a:rPr lang="he-IL" sz="2800" dirty="0">
                <a:solidFill>
                  <a:srgbClr val="FFFF00"/>
                </a:solidFill>
              </a:rPr>
              <a:t>שׁוב</a:t>
            </a:r>
            <a:r>
              <a:rPr lang="he-IL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b="1" i="1" dirty="0" err="1">
                <a:solidFill>
                  <a:srgbClr val="FFFF00"/>
                </a:solidFill>
              </a:rPr>
              <a:t>shuv</a:t>
            </a:r>
            <a:r>
              <a:rPr lang="en-US" b="1" dirty="0">
                <a:solidFill>
                  <a:srgbClr val="FFFF00"/>
                </a:solidFill>
              </a:rPr>
              <a:t> = turn, </a:t>
            </a:r>
            <a:r>
              <a:rPr lang="en-US" b="1" dirty="0" smtClean="0">
                <a:solidFill>
                  <a:srgbClr val="FFFF00"/>
                </a:solidFill>
              </a:rPr>
              <a:t>return, repent</a:t>
            </a:r>
            <a:r>
              <a:rPr lang="en-US" dirty="0">
                <a:solidFill>
                  <a:schemeClr val="bg1"/>
                </a:solidFill>
              </a:rPr>
              <a:t>), which is applied to </a:t>
            </a:r>
            <a:r>
              <a:rPr lang="en-US" dirty="0">
                <a:solidFill>
                  <a:srgbClr val="FFFF00"/>
                </a:solidFill>
              </a:rPr>
              <a:t>man (verse 8)</a:t>
            </a:r>
            <a:r>
              <a:rPr lang="en-US" dirty="0">
                <a:solidFill>
                  <a:schemeClr val="bg1"/>
                </a:solidFill>
              </a:rPr>
              <a:t>, is </a:t>
            </a:r>
            <a:r>
              <a:rPr lang="en-US" dirty="0" smtClean="0">
                <a:solidFill>
                  <a:schemeClr val="bg1"/>
                </a:solidFill>
              </a:rPr>
              <a:t>also applied twice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rgbClr val="FFFF00"/>
                </a:solidFill>
              </a:rPr>
              <a:t>God (verse 9)</a:t>
            </a:r>
            <a:r>
              <a:rPr lang="en-US" dirty="0" smtClean="0">
                <a:solidFill>
                  <a:schemeClr val="bg1"/>
                </a:solidFill>
              </a:rPr>
              <a:t>. They </a:t>
            </a:r>
            <a:r>
              <a:rPr lang="en-US" dirty="0">
                <a:solidFill>
                  <a:schemeClr val="bg1"/>
                </a:solidFill>
              </a:rPr>
              <a:t>expect that their change can also bring the change in God’s side. See also </a:t>
            </a:r>
            <a:r>
              <a:rPr lang="en-US" b="1" u="sng" dirty="0">
                <a:solidFill>
                  <a:srgbClr val="FFFF00"/>
                </a:solidFill>
              </a:rPr>
              <a:t>Malachi </a:t>
            </a:r>
            <a:r>
              <a:rPr lang="en-US" b="1" u="sng" dirty="0" smtClean="0">
                <a:solidFill>
                  <a:srgbClr val="FFFF00"/>
                </a:solidFill>
              </a:rPr>
              <a:t>3:7 </a:t>
            </a:r>
            <a:r>
              <a:rPr lang="en-US" baseline="30000" dirty="0" smtClean="0">
                <a:solidFill>
                  <a:schemeClr val="bg1"/>
                </a:solidFill>
              </a:rPr>
              <a:t>NKJ </a:t>
            </a:r>
            <a:r>
              <a:rPr lang="en-US" dirty="0">
                <a:solidFill>
                  <a:schemeClr val="bg1"/>
                </a:solidFill>
              </a:rPr>
              <a:t>Yet from the days of your fathers You have gone away from My ordinances And have not kept </a:t>
            </a:r>
            <a:r>
              <a:rPr lang="en-US" i="1" dirty="0">
                <a:solidFill>
                  <a:schemeClr val="bg1"/>
                </a:solidFill>
              </a:rPr>
              <a:t>them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rgbClr val="FFFF00"/>
                </a:solidFill>
              </a:rPr>
              <a:t>Return to Me, and I will return to you</a:t>
            </a:r>
            <a:r>
              <a:rPr lang="en-US" dirty="0">
                <a:solidFill>
                  <a:schemeClr val="bg1"/>
                </a:solidFill>
              </a:rPr>
              <a:t>," Says the LORD of hosts. "But you </a:t>
            </a:r>
            <a:r>
              <a:rPr lang="en-US" dirty="0" err="1">
                <a:solidFill>
                  <a:schemeClr val="bg1"/>
                </a:solidFill>
              </a:rPr>
              <a:t>said,`In</a:t>
            </a:r>
            <a:r>
              <a:rPr lang="en-US" dirty="0">
                <a:solidFill>
                  <a:schemeClr val="bg1"/>
                </a:solidFill>
              </a:rPr>
              <a:t> what way shall we </a:t>
            </a:r>
            <a:r>
              <a:rPr lang="en-US" b="1" dirty="0">
                <a:solidFill>
                  <a:srgbClr val="FFFF00"/>
                </a:solidFill>
              </a:rPr>
              <a:t>return</a:t>
            </a:r>
            <a:r>
              <a:rPr lang="en-US" dirty="0">
                <a:solidFill>
                  <a:schemeClr val="bg1"/>
                </a:solidFill>
              </a:rPr>
              <a:t>?' 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ko-KR" altLang="en-US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만군의 여호와가 </a:t>
            </a:r>
            <a:r>
              <a:rPr lang="ko-KR" altLang="en-US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이르노라</a:t>
            </a:r>
            <a:r>
              <a:rPr lang="en-US" altLang="ko-KR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너희 조상들의 날로부터 너희가 나의 규례를 떠나 지키지 </a:t>
            </a:r>
            <a:r>
              <a:rPr lang="ko-KR" altLang="en-US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아니하였도다</a:t>
            </a:r>
            <a:r>
              <a:rPr lang="en-US" altLang="ko-KR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그런즉 </a:t>
            </a:r>
            <a:r>
              <a:rPr lang="ko-KR" altLang="en-US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내게로 돌아오라 그리하면 나도 너희에게로 돌아가리라 </a:t>
            </a:r>
            <a:r>
              <a:rPr lang="ko-KR" altLang="en-US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하였더니 너희가 이르기를 우리가 어떻게 하여야 </a:t>
            </a:r>
            <a:r>
              <a:rPr lang="ko-KR" altLang="en-US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돌아가리이까 </a:t>
            </a:r>
            <a:r>
              <a:rPr lang="ko-KR" altLang="en-US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하는도다</a:t>
            </a:r>
            <a:r>
              <a:rPr lang="en-US" altLang="ko-KR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9756"/>
            <a:ext cx="12188824" cy="688393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800" b="1" baseline="30000" dirty="0" smtClean="0">
              <a:latin typeface="+mn-ea"/>
            </a:endParaRPr>
          </a:p>
          <a:p>
            <a:endParaRPr lang="en-US" sz="2800" b="1" baseline="30000" dirty="0" smtClean="0">
              <a:latin typeface="+mn-ea"/>
            </a:endParaRPr>
          </a:p>
          <a:p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      회개함을 보시고 뜻을 돌이키시는 하나님</a:t>
            </a:r>
            <a:endParaRPr lang="en-US" altLang="ko-KR" sz="12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                  (</a:t>
            </a: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사람들이 회개할 때 마음이 약해지시는 하나님</a:t>
            </a:r>
            <a:r>
              <a:rPr lang="en-US" altLang="ko-KR" sz="2400" b="1" dirty="0">
                <a:solidFill>
                  <a:srgbClr val="FFFF00"/>
                </a:solidFill>
                <a:latin typeface="+mn-ea"/>
              </a:rPr>
              <a:t>)</a:t>
            </a: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</a:rPr>
              <a:t>욘</a:t>
            </a:r>
            <a:r>
              <a:rPr lang="en-US" sz="2800" b="1" dirty="0" smtClean="0">
                <a:solidFill>
                  <a:srgbClr val="FF0000"/>
                </a:solidFill>
              </a:rPr>
              <a:t>3:10 </a:t>
            </a:r>
            <a:r>
              <a:rPr lang="x-none" sz="2800" b="1" smtClean="0">
                <a:solidFill>
                  <a:schemeClr val="bg1"/>
                </a:solidFill>
              </a:rPr>
              <a:t>하나님이 </a:t>
            </a:r>
            <a:r>
              <a:rPr lang="x-none" sz="2800" b="1">
                <a:solidFill>
                  <a:schemeClr val="bg1"/>
                </a:solidFill>
              </a:rPr>
              <a:t>그들이 행한 것 곧 그 악한 길에서 </a:t>
            </a:r>
            <a:r>
              <a:rPr lang="x-none" sz="2800" b="1" u="sng">
                <a:solidFill>
                  <a:srgbClr val="FFFF00"/>
                </a:solidFill>
              </a:rPr>
              <a:t>돌이켜 떠난</a:t>
            </a:r>
            <a:r>
              <a:rPr lang="x-none" sz="2800" b="1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    </a:t>
            </a:r>
            <a:r>
              <a:rPr lang="x-none" sz="2800" b="1" smtClean="0">
                <a:solidFill>
                  <a:schemeClr val="bg1"/>
                </a:solidFill>
              </a:rPr>
              <a:t>것을 </a:t>
            </a:r>
            <a:r>
              <a:rPr lang="x-none" sz="2800" b="1">
                <a:solidFill>
                  <a:schemeClr val="bg1"/>
                </a:solidFill>
              </a:rPr>
              <a:t>보시고 하나님이 </a:t>
            </a:r>
            <a:r>
              <a:rPr lang="x-none" sz="2800" b="1" u="sng">
                <a:solidFill>
                  <a:srgbClr val="FFFF00"/>
                </a:solidFill>
              </a:rPr>
              <a:t>뜻을 돌이키사</a:t>
            </a:r>
            <a:r>
              <a:rPr lang="x-none" sz="2800" b="1">
                <a:solidFill>
                  <a:srgbClr val="FFFF00"/>
                </a:solidFill>
              </a:rPr>
              <a:t> </a:t>
            </a:r>
            <a:r>
              <a:rPr lang="x-none" sz="2800" b="1">
                <a:solidFill>
                  <a:schemeClr val="bg1"/>
                </a:solidFill>
              </a:rPr>
              <a:t>그들에게 내리리라고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    </a:t>
            </a:r>
            <a:r>
              <a:rPr lang="x-none" sz="2800" b="1" smtClean="0">
                <a:solidFill>
                  <a:schemeClr val="bg1"/>
                </a:solidFill>
              </a:rPr>
              <a:t>말씀하신 </a:t>
            </a:r>
            <a:r>
              <a:rPr lang="x-none" sz="2800" b="1">
                <a:solidFill>
                  <a:schemeClr val="bg1"/>
                </a:solidFill>
              </a:rPr>
              <a:t>재앙을 내리지 </a:t>
            </a:r>
            <a:r>
              <a:rPr lang="x-none" sz="2800" b="1" smtClean="0">
                <a:solidFill>
                  <a:schemeClr val="bg1"/>
                </a:solidFill>
              </a:rPr>
              <a:t>아니하시니라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800" baseline="30000" dirty="0" err="1">
                <a:solidFill>
                  <a:schemeClr val="bg1"/>
                </a:solidFill>
              </a:rPr>
              <a:t>NIV</a:t>
            </a:r>
            <a:r>
              <a:rPr lang="en-US" sz="2800" dirty="0" err="1">
                <a:solidFill>
                  <a:schemeClr val="bg1"/>
                </a:solidFill>
              </a:rPr>
              <a:t>When</a:t>
            </a:r>
            <a:r>
              <a:rPr lang="en-US" sz="2800" dirty="0">
                <a:solidFill>
                  <a:schemeClr val="bg1"/>
                </a:solidFill>
              </a:rPr>
              <a:t> God saw what they did and how </a:t>
            </a:r>
            <a:r>
              <a:rPr lang="en-US" sz="2800" b="1" dirty="0">
                <a:solidFill>
                  <a:srgbClr val="FFFF00"/>
                </a:solidFill>
              </a:rPr>
              <a:t>they turned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he-IL" sz="3200" dirty="0" smtClean="0">
                <a:solidFill>
                  <a:srgbClr val="FFFF00"/>
                </a:solidFill>
              </a:rPr>
              <a:t>שָׁבוּ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>
                <a:solidFill>
                  <a:schemeClr val="bg1"/>
                </a:solidFill>
              </a:rPr>
              <a:t>from their evil ways, </a:t>
            </a:r>
            <a:r>
              <a:rPr lang="en-US" sz="2800" b="1" dirty="0">
                <a:solidFill>
                  <a:srgbClr val="FFFF00"/>
                </a:solidFill>
              </a:rPr>
              <a:t>he relented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he-IL" sz="3200" dirty="0" smtClean="0">
                <a:solidFill>
                  <a:srgbClr val="FFFF00"/>
                </a:solidFill>
              </a:rPr>
              <a:t>וַיִּנָּחֶם</a:t>
            </a:r>
            <a:r>
              <a:rPr lang="en-US" sz="2800" dirty="0" smtClean="0">
                <a:solidFill>
                  <a:schemeClr val="bg1"/>
                </a:solidFill>
              </a:rPr>
              <a:t>)  </a:t>
            </a:r>
            <a:r>
              <a:rPr lang="en-US" sz="2800" dirty="0">
                <a:solidFill>
                  <a:schemeClr val="bg1"/>
                </a:solidFill>
              </a:rPr>
              <a:t>and did not bring on them the destruction he had threatened.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1200" b="1" dirty="0">
              <a:latin typeface="+mn-ea"/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*The </a:t>
            </a:r>
            <a:r>
              <a:rPr lang="en-US" sz="2400" dirty="0">
                <a:solidFill>
                  <a:schemeClr val="bg1"/>
                </a:solidFill>
              </a:rPr>
              <a:t>Hebrew </a:t>
            </a:r>
            <a:r>
              <a:rPr lang="he-IL" sz="2800" dirty="0">
                <a:solidFill>
                  <a:srgbClr val="FFFF00"/>
                </a:solidFill>
              </a:rPr>
              <a:t>נִחָם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simply </a:t>
            </a:r>
            <a:r>
              <a:rPr lang="en-US" sz="2400" dirty="0">
                <a:solidFill>
                  <a:schemeClr val="bg1"/>
                </a:solidFill>
              </a:rPr>
              <a:t>means ‘</a:t>
            </a:r>
            <a:r>
              <a:rPr lang="en-US" sz="2400" b="1" i="1" dirty="0">
                <a:solidFill>
                  <a:srgbClr val="FFFF00"/>
                </a:solidFill>
              </a:rPr>
              <a:t>to change the mind</a:t>
            </a:r>
            <a:r>
              <a:rPr lang="en-US" sz="2400" i="1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bg1"/>
                </a:solidFill>
              </a:rPr>
              <a:t>’ or ‘</a:t>
            </a:r>
            <a:r>
              <a:rPr lang="en-US" sz="2400" b="1" i="1" dirty="0">
                <a:solidFill>
                  <a:srgbClr val="FFFF00"/>
                </a:solidFill>
              </a:rPr>
              <a:t>to change the plan</a:t>
            </a:r>
            <a:r>
              <a:rPr lang="en-US" sz="2400" dirty="0">
                <a:solidFill>
                  <a:schemeClr val="bg1"/>
                </a:solidFill>
              </a:rPr>
              <a:t>.’ </a:t>
            </a:r>
            <a:r>
              <a:rPr lang="en-US" sz="2400" dirty="0" smtClean="0">
                <a:solidFill>
                  <a:schemeClr val="bg1"/>
                </a:solidFill>
              </a:rPr>
              <a:t>  See </a:t>
            </a:r>
            <a:r>
              <a:rPr lang="en-US" sz="2400" dirty="0">
                <a:solidFill>
                  <a:schemeClr val="bg1"/>
                </a:solidFill>
              </a:rPr>
              <a:t>also </a:t>
            </a:r>
            <a:r>
              <a:rPr lang="en-US" sz="2400" b="1" dirty="0">
                <a:solidFill>
                  <a:srgbClr val="FFFF00"/>
                </a:solidFill>
              </a:rPr>
              <a:t>Jonah </a:t>
            </a:r>
            <a:r>
              <a:rPr lang="en-US" sz="2400" b="1" dirty="0" smtClean="0">
                <a:solidFill>
                  <a:srgbClr val="FFFF00"/>
                </a:solidFill>
              </a:rPr>
              <a:t>4:2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(………</a:t>
            </a:r>
            <a:r>
              <a:rPr lang="x-none" sz="2400" b="1" smtClean="0">
                <a:solidFill>
                  <a:schemeClr val="bg1"/>
                </a:solidFill>
              </a:rPr>
              <a:t>주께서는 </a:t>
            </a:r>
            <a:r>
              <a:rPr lang="x-none" sz="2400" b="1">
                <a:solidFill>
                  <a:schemeClr val="bg1"/>
                </a:solidFill>
              </a:rPr>
              <a:t>은혜로우시며 자비로우시며 노하기를 더디하시며 인애가 크시사 </a:t>
            </a:r>
            <a:r>
              <a:rPr lang="x-none" sz="2400" b="1">
                <a:solidFill>
                  <a:srgbClr val="FFFF00"/>
                </a:solidFill>
              </a:rPr>
              <a:t>뜻을 돌이켜 </a:t>
            </a:r>
            <a:r>
              <a:rPr lang="x-none" sz="2400" b="1">
                <a:solidFill>
                  <a:schemeClr val="bg1"/>
                </a:solidFill>
              </a:rPr>
              <a:t>재앙을 내리지 아니하시는 하나님이신 줄을 내가 </a:t>
            </a:r>
            <a:r>
              <a:rPr lang="x-none" sz="2400" b="1" smtClean="0">
                <a:solidFill>
                  <a:schemeClr val="bg1"/>
                </a:solidFill>
              </a:rPr>
              <a:t>알았음이니이다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200" b="1" dirty="0" smtClean="0">
              <a:latin typeface="+mn-ea"/>
            </a:endParaRPr>
          </a:p>
          <a:p>
            <a:endParaRPr lang="en-US" sz="1200" b="1" dirty="0">
              <a:latin typeface="+mn-ea"/>
            </a:endParaRPr>
          </a:p>
          <a:p>
            <a:endParaRPr lang="en-US" sz="1200" b="1" dirty="0" smtClean="0">
              <a:latin typeface="+mn-ea"/>
            </a:endParaRPr>
          </a:p>
          <a:p>
            <a:endParaRPr lang="en-US" sz="1200" b="1" dirty="0">
              <a:latin typeface="+mn-ea"/>
            </a:endParaRPr>
          </a:p>
          <a:p>
            <a:endParaRPr lang="en-US" sz="1200" b="1" dirty="0" smtClean="0">
              <a:latin typeface="+mn-ea"/>
            </a:endParaRPr>
          </a:p>
          <a:p>
            <a:endParaRPr lang="en-US" sz="1200" b="1" dirty="0">
              <a:latin typeface="+mn-ea"/>
            </a:endParaRPr>
          </a:p>
          <a:p>
            <a:endParaRPr lang="en-US" sz="12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27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9756"/>
            <a:ext cx="12188824" cy="676082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600" b="1" baseline="30000" dirty="0" smtClean="0">
              <a:latin typeface="+mn-ea"/>
            </a:endParaRPr>
          </a:p>
          <a:p>
            <a:endParaRPr lang="en-US" sz="1600" b="1" baseline="30000" dirty="0" smtClean="0">
              <a:latin typeface="+mn-ea"/>
            </a:endParaRPr>
          </a:p>
          <a:p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          요나의 순종이 기져온 엄청난 결과</a:t>
            </a:r>
            <a:endParaRPr lang="en-US" altLang="ko-KR" sz="36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욘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3</a:t>
            </a:r>
            <a:r>
              <a:rPr lang="en-US" sz="2600" b="1" dirty="0" smtClean="0">
                <a:solidFill>
                  <a:srgbClr val="FF0000"/>
                </a:solidFill>
              </a:rPr>
              <a:t>:1-3. </a:t>
            </a:r>
            <a:r>
              <a:rPr lang="x-none" sz="2600" b="1" smtClean="0">
                <a:solidFill>
                  <a:schemeClr val="bg1"/>
                </a:solidFill>
              </a:rPr>
              <a:t>1 </a:t>
            </a:r>
            <a:r>
              <a:rPr lang="x-none" sz="2600" b="1" smtClean="0">
                <a:solidFill>
                  <a:srgbClr val="FFFF00"/>
                </a:solidFill>
              </a:rPr>
              <a:t>여호와의 </a:t>
            </a:r>
            <a:r>
              <a:rPr lang="x-none" sz="2600" b="1">
                <a:solidFill>
                  <a:srgbClr val="FFFF00"/>
                </a:solidFill>
              </a:rPr>
              <a:t>말씀이 두 번째로 </a:t>
            </a:r>
            <a:r>
              <a:rPr lang="x-none" sz="2600" b="1">
                <a:solidFill>
                  <a:schemeClr val="bg1"/>
                </a:solidFill>
              </a:rPr>
              <a:t>요나에게 임하니라 </a:t>
            </a:r>
            <a:r>
              <a:rPr lang="x-none" sz="2600" b="1" smtClean="0">
                <a:solidFill>
                  <a:schemeClr val="bg1"/>
                </a:solidFill>
              </a:rPr>
              <a:t>이르시되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，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endParaRPr lang="en-US" sz="2600" b="1" dirty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chemeClr val="bg1"/>
                </a:solidFill>
              </a:rPr>
              <a:t>2 </a:t>
            </a:r>
            <a:r>
              <a:rPr lang="x-none" sz="2600" b="1">
                <a:solidFill>
                  <a:schemeClr val="bg1"/>
                </a:solidFill>
              </a:rPr>
              <a:t>일어나 저 큰 성읍 </a:t>
            </a:r>
            <a:r>
              <a:rPr lang="x-none" sz="2600" b="1">
                <a:solidFill>
                  <a:srgbClr val="FFFF00"/>
                </a:solidFill>
              </a:rPr>
              <a:t>니느웨로 가서 내가 네게 명한 바를 그들에게 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x-none" sz="2600" b="1" smtClean="0">
                <a:solidFill>
                  <a:srgbClr val="FFFF00"/>
                </a:solidFill>
              </a:rPr>
              <a:t>선포하라 </a:t>
            </a:r>
            <a:r>
              <a:rPr lang="x-none" sz="2600" b="1" smtClean="0">
                <a:solidFill>
                  <a:schemeClr val="bg1"/>
                </a:solidFill>
              </a:rPr>
              <a:t>하신지라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x-none" sz="2600" b="1" smtClean="0">
                <a:solidFill>
                  <a:schemeClr val="bg1"/>
                </a:solidFill>
              </a:rPr>
              <a:t>3 </a:t>
            </a:r>
            <a:r>
              <a:rPr lang="x-none" sz="2600" b="1">
                <a:solidFill>
                  <a:schemeClr val="bg1"/>
                </a:solidFill>
              </a:rPr>
              <a:t>요나가 여호와의 말씀대로 일어나서 </a:t>
            </a:r>
            <a:r>
              <a:rPr lang="x-none" sz="2600" b="1">
                <a:solidFill>
                  <a:srgbClr val="FFFF00"/>
                </a:solidFill>
              </a:rPr>
              <a:t>니느웨로 </a:t>
            </a:r>
            <a:r>
              <a:rPr lang="x-none" sz="2600" b="1" smtClean="0">
                <a:solidFill>
                  <a:srgbClr val="FFFF00"/>
                </a:solidFill>
              </a:rPr>
              <a:t>가니라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chemeClr val="bg1"/>
                </a:solidFill>
              </a:rPr>
              <a:t>니느웨는 사흘 </a:t>
            </a:r>
            <a:r>
              <a:rPr lang="x-none" sz="2600" b="1">
                <a:solidFill>
                  <a:schemeClr val="bg1"/>
                </a:solidFill>
              </a:rPr>
              <a:t>동안 걸을 만큼 하나님 앞에 큰 </a:t>
            </a:r>
            <a:r>
              <a:rPr lang="x-none" sz="2600" b="1" smtClean="0">
                <a:solidFill>
                  <a:schemeClr val="bg1"/>
                </a:solidFill>
              </a:rPr>
              <a:t>성읍이더라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endParaRPr lang="en-US" altLang="ko-KR" sz="11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1100" b="1" dirty="0">
              <a:solidFill>
                <a:schemeClr val="bg1"/>
              </a:solidFill>
              <a:latin typeface="+mn-ea"/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 *</a:t>
            </a:r>
            <a:r>
              <a:rPr lang="ko-KR" altLang="en-US" sz="2800" b="1" dirty="0">
                <a:solidFill>
                  <a:srgbClr val="FF0000"/>
                </a:solidFill>
              </a:rPr>
              <a:t>롬</a:t>
            </a:r>
            <a:r>
              <a:rPr lang="en-US" sz="2800" b="1" dirty="0">
                <a:solidFill>
                  <a:srgbClr val="FF0000"/>
                </a:solidFill>
              </a:rPr>
              <a:t>11:11-12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bg1"/>
                </a:solidFill>
              </a:rPr>
              <a:t>11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그러므로 </a:t>
            </a:r>
            <a:r>
              <a:rPr lang="ko-KR" altLang="en-US" sz="2400" b="1" dirty="0">
                <a:solidFill>
                  <a:schemeClr val="bg1"/>
                </a:solidFill>
              </a:rPr>
              <a:t>내가 말하노니 그들이 넘어지기까지 실족하였느냐 그럴 수 없느니라 </a:t>
            </a:r>
            <a:r>
              <a:rPr lang="ko-KR" altLang="en-US" sz="2400" b="1" dirty="0">
                <a:solidFill>
                  <a:srgbClr val="FFFF00"/>
                </a:solidFill>
              </a:rPr>
              <a:t>그들이 넘어짐으로 구원이 이방인에게 이르러 </a:t>
            </a:r>
            <a:r>
              <a:rPr lang="ko-KR" altLang="en-US" sz="2400" b="1" dirty="0">
                <a:solidFill>
                  <a:schemeClr val="bg1"/>
                </a:solidFill>
              </a:rPr>
              <a:t>이스라엘로 시기나게 함이니라</a:t>
            </a:r>
            <a:r>
              <a:rPr lang="en-US" altLang="ko-KR" sz="2400" b="1" dirty="0">
                <a:solidFill>
                  <a:schemeClr val="bg1"/>
                </a:solidFill>
              </a:rPr>
              <a:t>. 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12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그들의 </a:t>
            </a:r>
            <a:r>
              <a:rPr lang="ko-KR" altLang="en-US" sz="2400" b="1" dirty="0">
                <a:solidFill>
                  <a:srgbClr val="FFFF00"/>
                </a:solidFill>
              </a:rPr>
              <a:t>넘어짐이 세상의 풍성함이 되며 그들의 실패가 이방인의 풍성함이 되거든 하물며 그들의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충만함이리요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 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    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-(11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절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선지자의 </a:t>
            </a: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불순종을 선용하시는 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하나님</a:t>
            </a:r>
            <a:endParaRPr lang="en-US" altLang="ko-KR" sz="24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ko-KR" sz="24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     -(12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절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) </a:t>
            </a: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선지자의 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순종을 </a:t>
            </a: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선용하시는 하나님</a:t>
            </a:r>
            <a:endParaRPr lang="en-US" altLang="ko-KR" sz="24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>
              <a:solidFill>
                <a:srgbClr val="FFFF00"/>
              </a:solidFill>
              <a:latin typeface="+mn-ea"/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877" y="0"/>
            <a:ext cx="12188824" cy="676082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600" b="1" baseline="30000" dirty="0" smtClean="0">
              <a:latin typeface="+mn-ea"/>
            </a:endParaRPr>
          </a:p>
          <a:p>
            <a:endParaRPr lang="en-US" sz="1600" b="1" baseline="30000" dirty="0" smtClean="0">
              <a:latin typeface="+mn-ea"/>
            </a:endParaRPr>
          </a:p>
          <a:p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           요나의 순종이 가져온 엄청난 결과</a:t>
            </a:r>
            <a:endParaRPr lang="en-US" altLang="ko-KR" sz="36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욘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3</a:t>
            </a:r>
            <a:r>
              <a:rPr lang="en-US" sz="2600" b="1" dirty="0" smtClean="0">
                <a:solidFill>
                  <a:srgbClr val="FF0000"/>
                </a:solidFill>
              </a:rPr>
              <a:t>:1-3. </a:t>
            </a:r>
            <a:r>
              <a:rPr lang="x-none" sz="2600" b="1" smtClean="0">
                <a:solidFill>
                  <a:schemeClr val="bg1"/>
                </a:solidFill>
              </a:rPr>
              <a:t>1 </a:t>
            </a:r>
            <a:r>
              <a:rPr lang="x-none" sz="2600" b="1" smtClean="0">
                <a:solidFill>
                  <a:srgbClr val="FFFF00"/>
                </a:solidFill>
              </a:rPr>
              <a:t>여호와의 </a:t>
            </a:r>
            <a:r>
              <a:rPr lang="x-none" sz="2600" b="1">
                <a:solidFill>
                  <a:srgbClr val="FFFF00"/>
                </a:solidFill>
              </a:rPr>
              <a:t>말씀이 두 번째로 </a:t>
            </a:r>
            <a:r>
              <a:rPr lang="x-none" sz="2600" b="1">
                <a:solidFill>
                  <a:schemeClr val="bg1"/>
                </a:solidFill>
              </a:rPr>
              <a:t>요나에게 임하니라 </a:t>
            </a:r>
            <a:r>
              <a:rPr lang="x-none" sz="2600" b="1" smtClean="0">
                <a:solidFill>
                  <a:schemeClr val="bg1"/>
                </a:solidFill>
              </a:rPr>
              <a:t>이르시되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，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endParaRPr lang="en-US" sz="2600" b="1" dirty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chemeClr val="bg1"/>
                </a:solidFill>
              </a:rPr>
              <a:t>2 </a:t>
            </a:r>
            <a:r>
              <a:rPr lang="x-none" sz="2600" b="1">
                <a:solidFill>
                  <a:schemeClr val="bg1"/>
                </a:solidFill>
              </a:rPr>
              <a:t>일어나 저 큰 성읍 </a:t>
            </a:r>
            <a:r>
              <a:rPr lang="x-none" sz="2600" b="1">
                <a:solidFill>
                  <a:srgbClr val="FFFF00"/>
                </a:solidFill>
              </a:rPr>
              <a:t>니느웨로 가서 내가 네게 명한 바를 그들에게 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x-none" sz="2600" b="1" smtClean="0">
                <a:solidFill>
                  <a:srgbClr val="FFFF00"/>
                </a:solidFill>
              </a:rPr>
              <a:t>선포하라 </a:t>
            </a:r>
            <a:r>
              <a:rPr lang="x-none" sz="2600" b="1" smtClean="0">
                <a:solidFill>
                  <a:schemeClr val="bg1"/>
                </a:solidFill>
              </a:rPr>
              <a:t>하신지라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x-none" sz="2600" b="1" smtClean="0">
                <a:solidFill>
                  <a:schemeClr val="bg1"/>
                </a:solidFill>
              </a:rPr>
              <a:t>3 </a:t>
            </a:r>
            <a:r>
              <a:rPr lang="x-none" sz="2600" b="1">
                <a:solidFill>
                  <a:schemeClr val="bg1"/>
                </a:solidFill>
              </a:rPr>
              <a:t>요나가 여호와의 말씀대로 일어나서 </a:t>
            </a:r>
            <a:r>
              <a:rPr lang="x-none" sz="2600" b="1">
                <a:solidFill>
                  <a:srgbClr val="FFFF00"/>
                </a:solidFill>
              </a:rPr>
              <a:t>니느웨로 </a:t>
            </a:r>
            <a:r>
              <a:rPr lang="x-none" sz="2600" b="1" smtClean="0">
                <a:solidFill>
                  <a:srgbClr val="FFFF00"/>
                </a:solidFill>
              </a:rPr>
              <a:t>가니라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chemeClr val="bg1"/>
                </a:solidFill>
              </a:rPr>
              <a:t>니느웨는 사흘 </a:t>
            </a:r>
            <a:r>
              <a:rPr lang="x-none" sz="2600" b="1">
                <a:solidFill>
                  <a:schemeClr val="bg1"/>
                </a:solidFill>
              </a:rPr>
              <a:t>동안 걸을 만큼 하나님 앞에 큰 </a:t>
            </a:r>
            <a:r>
              <a:rPr lang="x-none" sz="2600" b="1" smtClean="0">
                <a:solidFill>
                  <a:schemeClr val="bg1"/>
                </a:solidFill>
              </a:rPr>
              <a:t>성읍이더라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endParaRPr lang="en-US" altLang="ko-KR" sz="11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1100" b="1" dirty="0">
              <a:solidFill>
                <a:schemeClr val="bg1"/>
              </a:solidFill>
              <a:latin typeface="+mn-ea"/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 *</a:t>
            </a:r>
            <a:r>
              <a:rPr lang="ko-KR" altLang="en-US" sz="2800" b="1" dirty="0">
                <a:solidFill>
                  <a:srgbClr val="FF0000"/>
                </a:solidFill>
              </a:rPr>
              <a:t>롬</a:t>
            </a:r>
            <a:r>
              <a:rPr lang="en-US" sz="2800" b="1" dirty="0">
                <a:solidFill>
                  <a:srgbClr val="FF0000"/>
                </a:solidFill>
              </a:rPr>
              <a:t>11:11-12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bg1"/>
                </a:solidFill>
              </a:rPr>
              <a:t>11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그러므로 </a:t>
            </a:r>
            <a:r>
              <a:rPr lang="ko-KR" altLang="en-US" sz="2400" b="1" dirty="0">
                <a:solidFill>
                  <a:schemeClr val="bg1"/>
                </a:solidFill>
              </a:rPr>
              <a:t>내가 말하노니 그들이 넘어지기까지 실족하였느냐 그럴 수 없느니라 </a:t>
            </a:r>
            <a:r>
              <a:rPr lang="ko-KR" altLang="en-US" sz="2400" b="1" dirty="0">
                <a:solidFill>
                  <a:srgbClr val="FFFF00"/>
                </a:solidFill>
              </a:rPr>
              <a:t>그들이 넘어짐으로 구원이 이방인에게 이르러 </a:t>
            </a:r>
            <a:r>
              <a:rPr lang="ko-KR" altLang="en-US" sz="2400" b="1" dirty="0">
                <a:solidFill>
                  <a:schemeClr val="bg1"/>
                </a:solidFill>
              </a:rPr>
              <a:t>이스라엘로 시기나게 함이니라</a:t>
            </a:r>
            <a:r>
              <a:rPr lang="en-US" altLang="ko-KR" sz="2400" b="1" dirty="0">
                <a:solidFill>
                  <a:schemeClr val="bg1"/>
                </a:solidFill>
              </a:rPr>
              <a:t>. 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12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그들의 </a:t>
            </a:r>
            <a:r>
              <a:rPr lang="ko-KR" altLang="en-US" sz="2400" b="1" dirty="0">
                <a:solidFill>
                  <a:srgbClr val="FFFF00"/>
                </a:solidFill>
              </a:rPr>
              <a:t>넘어짐이 세상의 풍성함이 되며 그들의 실패가 이방인의 풍성함이 되거든 하물며 그들의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충만함이리요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 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    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-(11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절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선지자의 </a:t>
            </a: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불순종을 선용하시는 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하나님</a:t>
            </a:r>
            <a:endParaRPr lang="en-US" altLang="ko-KR" sz="24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ko-KR" sz="24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     -(12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절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) </a:t>
            </a: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선지자의 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순종을 </a:t>
            </a: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선용하시는 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하나님 </a:t>
            </a:r>
            <a:endParaRPr lang="en-US" altLang="ko-KR" sz="24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                 </a:t>
            </a:r>
            <a:r>
              <a:rPr lang="en-US" altLang="ko-KR" sz="2400" b="1" dirty="0" smtClean="0">
                <a:solidFill>
                  <a:srgbClr val="FF0000"/>
                </a:solidFill>
                <a:latin typeface="+mn-ea"/>
              </a:rPr>
              <a:t>   *</a:t>
            </a:r>
            <a:r>
              <a:rPr lang="ko-KR" altLang="en-US" sz="2400" b="1" dirty="0" smtClean="0">
                <a:solidFill>
                  <a:srgbClr val="FF0000"/>
                </a:solidFill>
                <a:latin typeface="+mn-ea"/>
              </a:rPr>
              <a:t>순종</a:t>
            </a:r>
            <a:r>
              <a:rPr lang="en-US" altLang="ko-KR" sz="2400" b="1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2400" b="1" dirty="0" smtClean="0">
                <a:solidFill>
                  <a:srgbClr val="FF0000"/>
                </a:solidFill>
                <a:latin typeface="+mn-ea"/>
              </a:rPr>
              <a:t>회개의 문을 열어주는 열쇠</a:t>
            </a:r>
            <a:endParaRPr lang="en-US" altLang="ko-KR" sz="2400" b="1" dirty="0">
              <a:solidFill>
                <a:srgbClr val="FF0000"/>
              </a:solidFill>
              <a:latin typeface="+mn-ea"/>
            </a:endParaRPr>
          </a:p>
          <a:p>
            <a:endParaRPr lang="en-US" altLang="ko-KR" sz="1200" b="1" dirty="0">
              <a:solidFill>
                <a:srgbClr val="FFFF00"/>
              </a:solidFill>
              <a:latin typeface="+mn-ea"/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9756"/>
            <a:ext cx="12188824" cy="677621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600" b="1" baseline="30000" dirty="0" smtClean="0">
              <a:latin typeface="+mn-ea"/>
            </a:endParaRPr>
          </a:p>
          <a:p>
            <a:endParaRPr lang="en-US" sz="1600" b="1" baseline="30000" dirty="0" smtClean="0">
              <a:latin typeface="+mn-ea"/>
            </a:endParaRPr>
          </a:p>
          <a:p>
            <a:r>
              <a:rPr lang="ko-KR" altLang="en-US" sz="2800" b="1" dirty="0" smtClean="0">
                <a:latin typeface="+mn-ea"/>
              </a:rPr>
              <a:t>          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하나님의 </a:t>
            </a:r>
            <a:r>
              <a:rPr lang="ko-KR" altLang="en-US" sz="3600" b="1" dirty="0">
                <a:solidFill>
                  <a:srgbClr val="FFFF00"/>
                </a:solidFill>
                <a:latin typeface="+mn-ea"/>
              </a:rPr>
              <a:t>두 번째 지시</a:t>
            </a:r>
            <a:r>
              <a:rPr lang="en-US" altLang="ko-KR" sz="3600" b="1" dirty="0">
                <a:solidFill>
                  <a:srgbClr val="FFFF00"/>
                </a:solidFill>
                <a:latin typeface="+mn-ea"/>
              </a:rPr>
              <a:t>,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요나의 순종</a:t>
            </a:r>
            <a:endParaRPr lang="en-US" altLang="ko-KR" sz="36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욘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3</a:t>
            </a:r>
            <a:r>
              <a:rPr lang="en-US" sz="2600" b="1" dirty="0" smtClean="0">
                <a:solidFill>
                  <a:srgbClr val="FF0000"/>
                </a:solidFill>
              </a:rPr>
              <a:t>:1-3. </a:t>
            </a:r>
            <a:r>
              <a:rPr lang="x-none" sz="2600" b="1" smtClean="0">
                <a:solidFill>
                  <a:schemeClr val="bg1"/>
                </a:solidFill>
              </a:rPr>
              <a:t>1 </a:t>
            </a:r>
            <a:r>
              <a:rPr lang="x-none" sz="2600" b="1" smtClean="0">
                <a:solidFill>
                  <a:srgbClr val="FFFF00"/>
                </a:solidFill>
              </a:rPr>
              <a:t>여호와의 </a:t>
            </a:r>
            <a:r>
              <a:rPr lang="x-none" sz="2600" b="1">
                <a:solidFill>
                  <a:srgbClr val="FFFF00"/>
                </a:solidFill>
              </a:rPr>
              <a:t>말씀이 두 번째로 </a:t>
            </a:r>
            <a:r>
              <a:rPr lang="x-none" sz="2600" b="1">
                <a:solidFill>
                  <a:schemeClr val="bg1"/>
                </a:solidFill>
              </a:rPr>
              <a:t>요나에게 임하니라 </a:t>
            </a:r>
            <a:r>
              <a:rPr lang="x-none" sz="2600" b="1" smtClean="0">
                <a:solidFill>
                  <a:schemeClr val="bg1"/>
                </a:solidFill>
              </a:rPr>
              <a:t>이르시되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，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endParaRPr lang="en-US" sz="2600" b="1" dirty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chemeClr val="bg1"/>
                </a:solidFill>
              </a:rPr>
              <a:t>2 </a:t>
            </a:r>
            <a:r>
              <a:rPr lang="x-none" sz="2600" b="1">
                <a:solidFill>
                  <a:schemeClr val="bg1"/>
                </a:solidFill>
              </a:rPr>
              <a:t>일어나 저 큰 성읍 </a:t>
            </a:r>
            <a:r>
              <a:rPr lang="x-none" sz="2600" b="1">
                <a:solidFill>
                  <a:srgbClr val="FFFF00"/>
                </a:solidFill>
              </a:rPr>
              <a:t>니느웨로 가서 내가 네게 명한 바를 그들에게 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x-none" sz="2600" b="1" smtClean="0">
                <a:solidFill>
                  <a:srgbClr val="FFFF00"/>
                </a:solidFill>
              </a:rPr>
              <a:t>선포하라 </a:t>
            </a:r>
            <a:r>
              <a:rPr lang="x-none" sz="2600" b="1" smtClean="0">
                <a:solidFill>
                  <a:schemeClr val="bg1"/>
                </a:solidFill>
              </a:rPr>
              <a:t>하신지라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x-none" sz="2600" b="1" smtClean="0">
                <a:solidFill>
                  <a:schemeClr val="bg1"/>
                </a:solidFill>
              </a:rPr>
              <a:t>3 </a:t>
            </a:r>
            <a:r>
              <a:rPr lang="x-none" sz="2600" b="1">
                <a:solidFill>
                  <a:schemeClr val="bg1"/>
                </a:solidFill>
              </a:rPr>
              <a:t>요나가 여호와의 말씀대로 일어나서 </a:t>
            </a:r>
            <a:r>
              <a:rPr lang="x-none" sz="2600" b="1">
                <a:solidFill>
                  <a:srgbClr val="FFFF00"/>
                </a:solidFill>
              </a:rPr>
              <a:t>니느웨로 </a:t>
            </a:r>
            <a:r>
              <a:rPr lang="x-none" sz="2600" b="1" smtClean="0">
                <a:solidFill>
                  <a:srgbClr val="FFFF00"/>
                </a:solidFill>
              </a:rPr>
              <a:t>가니라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chemeClr val="bg1"/>
                </a:solidFill>
              </a:rPr>
              <a:t>니느웨는 사흘 </a:t>
            </a:r>
            <a:r>
              <a:rPr lang="x-none" sz="2600" b="1">
                <a:solidFill>
                  <a:schemeClr val="bg1"/>
                </a:solidFill>
              </a:rPr>
              <a:t>동안 걸을 만큼 </a:t>
            </a:r>
            <a:r>
              <a:rPr lang="x-none" sz="2600" b="1">
                <a:solidFill>
                  <a:srgbClr val="FF0000"/>
                </a:solidFill>
              </a:rPr>
              <a:t>하나님 앞에</a:t>
            </a:r>
            <a:r>
              <a:rPr lang="x-none" sz="2600" b="1">
                <a:solidFill>
                  <a:schemeClr val="bg1"/>
                </a:solidFill>
              </a:rPr>
              <a:t> 큰 </a:t>
            </a:r>
            <a:r>
              <a:rPr lang="x-none" sz="2600" b="1" smtClean="0">
                <a:solidFill>
                  <a:schemeClr val="bg1"/>
                </a:solidFill>
              </a:rPr>
              <a:t>성읍이더라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*</a:t>
            </a:r>
            <a:r>
              <a:rPr lang="x-none" sz="2400" b="1" smtClean="0">
                <a:solidFill>
                  <a:srgbClr val="FF0000"/>
                </a:solidFill>
              </a:rPr>
              <a:t>하나님 </a:t>
            </a:r>
            <a:r>
              <a:rPr lang="x-none" sz="2400" b="1">
                <a:solidFill>
                  <a:srgbClr val="FF0000"/>
                </a:solidFill>
              </a:rPr>
              <a:t>앞에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i="1" dirty="0" smtClean="0">
                <a:solidFill>
                  <a:srgbClr val="FFFF00"/>
                </a:solidFill>
              </a:rPr>
              <a:t>le-</a:t>
            </a:r>
            <a:r>
              <a:rPr lang="en-US" sz="2400" b="1" i="1" dirty="0" err="1" smtClean="0">
                <a:solidFill>
                  <a:srgbClr val="FFFF00"/>
                </a:solidFill>
              </a:rPr>
              <a:t>Elohim</a:t>
            </a:r>
            <a:r>
              <a:rPr lang="en-US" sz="2400" b="1" dirty="0" smtClean="0">
                <a:solidFill>
                  <a:schemeClr val="bg1"/>
                </a:solidFill>
              </a:rPr>
              <a:t>):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히브리어로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하나님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’ (</a:t>
            </a:r>
            <a:r>
              <a:rPr lang="en-US" altLang="ko-KR" sz="2400" b="1" i="1" dirty="0" err="1" smtClean="0">
                <a:solidFill>
                  <a:srgbClr val="FFFF00"/>
                </a:solidFill>
              </a:rPr>
              <a:t>Elohim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은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매우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굉장히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’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라는 뜻으로 쓰일 수 있음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altLang="ko-KR" sz="11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11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dirty="0" smtClean="0">
                <a:solidFill>
                  <a:srgbClr val="FFFF00"/>
                </a:solidFill>
                <a:latin typeface="+mn-ea"/>
              </a:rPr>
              <a:t>    -</a:t>
            </a:r>
            <a:r>
              <a:rPr lang="ko-KR" altLang="en-US" sz="2400" dirty="0" smtClean="0">
                <a:solidFill>
                  <a:srgbClr val="FFFF00"/>
                </a:solidFill>
                <a:latin typeface="+mn-ea"/>
              </a:rPr>
              <a:t>하나님의 첫 번째 지시</a:t>
            </a:r>
            <a:r>
              <a:rPr lang="en-US" altLang="ko-KR" sz="2400" dirty="0">
                <a:solidFill>
                  <a:srgbClr val="FFFF00"/>
                </a:solidFill>
                <a:latin typeface="+mn-ea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</a:rPr>
              <a:t>욘</a:t>
            </a:r>
            <a:r>
              <a:rPr lang="en-US" sz="2400" dirty="0">
                <a:solidFill>
                  <a:srgbClr val="FF0000"/>
                </a:solidFill>
              </a:rPr>
              <a:t>1:2 </a:t>
            </a:r>
            <a:r>
              <a:rPr lang="ko-KR" altLang="en-US" sz="2400" dirty="0">
                <a:solidFill>
                  <a:schemeClr val="bg1"/>
                </a:solidFill>
              </a:rPr>
              <a:t>너는 일어나 저 큰 성읍 </a:t>
            </a:r>
            <a:r>
              <a:rPr lang="ko-KR" altLang="en-US" sz="2400" dirty="0">
                <a:solidFill>
                  <a:srgbClr val="FFFF00"/>
                </a:solidFill>
              </a:rPr>
              <a:t>니느웨</a:t>
            </a:r>
            <a:r>
              <a:rPr lang="ko-KR" altLang="en-US" sz="2400" dirty="0">
                <a:solidFill>
                  <a:schemeClr val="bg1"/>
                </a:solidFill>
              </a:rPr>
              <a:t>로 </a:t>
            </a:r>
            <a:r>
              <a:rPr lang="ko-KR" altLang="en-US" sz="2400" dirty="0" smtClean="0">
                <a:solidFill>
                  <a:schemeClr val="bg1"/>
                </a:solidFill>
              </a:rPr>
              <a:t>가서 </a:t>
            </a:r>
            <a:r>
              <a:rPr lang="ko-KR" altLang="en-US" sz="2400" dirty="0">
                <a:solidFill>
                  <a:schemeClr val="bg1"/>
                </a:solidFill>
              </a:rPr>
              <a:t>그것을 향하여 외치라 그 악독이 내 앞에 상달되었음이니라 하시니라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x-none" sz="900" b="1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  <a:latin typeface="+mn-ea"/>
              </a:rPr>
              <a:t>     -</a:t>
            </a:r>
            <a:r>
              <a:rPr lang="ko-KR" altLang="en-US" sz="2400" dirty="0" smtClean="0">
                <a:solidFill>
                  <a:srgbClr val="FFFF00"/>
                </a:solidFill>
                <a:latin typeface="+mn-ea"/>
              </a:rPr>
              <a:t>요나의 </a:t>
            </a:r>
            <a:r>
              <a:rPr lang="ko-KR" altLang="en-US" sz="2400" dirty="0">
                <a:solidFill>
                  <a:srgbClr val="FFFF00"/>
                </a:solidFill>
                <a:latin typeface="+mn-ea"/>
              </a:rPr>
              <a:t>불순종</a:t>
            </a:r>
            <a:r>
              <a:rPr lang="en-US" altLang="ko-KR" sz="2400" dirty="0">
                <a:solidFill>
                  <a:srgbClr val="FFFF00"/>
                </a:solidFill>
                <a:latin typeface="+mn-ea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</a:rPr>
              <a:t>욘</a:t>
            </a:r>
            <a:r>
              <a:rPr lang="en-US" sz="2400" dirty="0">
                <a:solidFill>
                  <a:srgbClr val="FF0000"/>
                </a:solidFill>
              </a:rPr>
              <a:t>1:3 </a:t>
            </a:r>
            <a:r>
              <a:rPr lang="ko-KR" altLang="en-US" sz="2400" dirty="0">
                <a:solidFill>
                  <a:schemeClr val="bg1"/>
                </a:solidFill>
              </a:rPr>
              <a:t>그러나 요나가 여호와의 얼굴을 피하려고 일어나 </a:t>
            </a:r>
            <a:r>
              <a:rPr lang="ko-KR" altLang="en-US" sz="2400" dirty="0">
                <a:solidFill>
                  <a:srgbClr val="FFFF00"/>
                </a:solidFill>
              </a:rPr>
              <a:t>다시스</a:t>
            </a:r>
            <a:r>
              <a:rPr lang="ko-KR" altLang="en-US" sz="2400" dirty="0">
                <a:solidFill>
                  <a:schemeClr val="bg1"/>
                </a:solidFill>
              </a:rPr>
              <a:t>로 도망하려 하여 </a:t>
            </a:r>
            <a:r>
              <a:rPr lang="ko-KR" altLang="en-US" sz="2400" dirty="0">
                <a:solidFill>
                  <a:srgbClr val="FFFF00"/>
                </a:solidFill>
              </a:rPr>
              <a:t>욥바</a:t>
            </a:r>
            <a:r>
              <a:rPr lang="ko-KR" altLang="en-US" sz="2400" dirty="0">
                <a:solidFill>
                  <a:schemeClr val="bg1"/>
                </a:solidFill>
              </a:rPr>
              <a:t>로 내려갔더니 마침 </a:t>
            </a:r>
            <a:r>
              <a:rPr lang="ko-KR" altLang="en-US" sz="2400" dirty="0">
                <a:solidFill>
                  <a:srgbClr val="FFFF00"/>
                </a:solidFill>
              </a:rPr>
              <a:t>다시스로 가는 배</a:t>
            </a:r>
            <a:r>
              <a:rPr lang="ko-KR" altLang="en-US" sz="2400" dirty="0">
                <a:solidFill>
                  <a:schemeClr val="bg1"/>
                </a:solidFill>
              </a:rPr>
              <a:t>를 만난 지라 여호와의 얼굴을 피하여 그들과 함께 </a:t>
            </a:r>
            <a:r>
              <a:rPr lang="ko-KR" altLang="en-US" sz="2400" dirty="0">
                <a:solidFill>
                  <a:srgbClr val="FFFF00"/>
                </a:solidFill>
              </a:rPr>
              <a:t>다시스</a:t>
            </a:r>
            <a:r>
              <a:rPr lang="ko-KR" altLang="en-US" sz="2400" dirty="0">
                <a:solidFill>
                  <a:schemeClr val="bg1"/>
                </a:solidFill>
              </a:rPr>
              <a:t>로 가려고 배삯을 주고 배에 올랐더라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BLE SIGNS &amp; SYMBOLS (NINEVEH) | JESUS WAY 4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2377440"/>
            <a:ext cx="4174442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ble Map: Ninev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06551"/>
            <a:ext cx="466344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0412" y="304800"/>
            <a:ext cx="3733800" cy="193899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Nineveh is located in the east bank of Tigris River. Nimrod founded the city in the beginning (Genesis 10:8-12). 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6468" y="4603609"/>
            <a:ext cx="5867400" cy="172354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Today, Mosul is located in the west bank of Tigris River in </a:t>
            </a:r>
            <a:r>
              <a:rPr lang="en-US" altLang="zh-TW" sz="28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Nineveh’s</a:t>
            </a:r>
            <a:r>
              <a:rPr kumimoji="0" lang="en-US" altLang="zh-TW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opposite. Nimrod founded the city in the beginning (Genesis 10:8-12). </a:t>
            </a:r>
            <a:endParaRPr kumimoji="0" lang="en-US" altLang="zh-TW" sz="2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Book of Jonah 3:3b-10 B) God genuinely cares for all (Jonah 3b-10)  (Part 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31045"/>
            <a:ext cx="54409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500+ Holy Land ideas | holy land, israel, pl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1950720"/>
            <a:ext cx="6189188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ínive. | Arkeoloji, Tari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3870960"/>
            <a:ext cx="43891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42012" y="145956"/>
            <a:ext cx="3429000" cy="175432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Nineveh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6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The Great City</a:t>
            </a:r>
            <a:endParaRPr kumimoji="0" lang="en-US" altLang="zh-TW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6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 Ruins</a:t>
            </a:r>
            <a:endParaRPr kumimoji="0" lang="en-US" altLang="zh-TW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o-Assyrian Empir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42180"/>
            <a:ext cx="9445422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02268" y="2295198"/>
            <a:ext cx="2511944" cy="366254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Assyrian Empire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TW" sz="2400" b="1" dirty="0" smtClean="0">
              <a:solidFill>
                <a:srgbClr val="FFFF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-824 BC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Before </a:t>
            </a:r>
            <a:r>
              <a:rPr lang="en-US" altLang="zh-TW" sz="2400" b="1" dirty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Jonah </a:t>
            </a:r>
            <a:endParaRPr lang="en-US" altLang="zh-TW" sz="2400" b="1" dirty="0" smtClean="0">
              <a:solidFill>
                <a:srgbClr val="FFFF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TW" sz="2400" b="1" dirty="0" smtClean="0">
              <a:solidFill>
                <a:srgbClr val="FFFF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-671 </a:t>
            </a:r>
            <a:r>
              <a:rPr lang="en-US" altLang="zh-TW" sz="2800" b="1" dirty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BC</a:t>
            </a:r>
            <a:endParaRPr lang="en-US" altLang="zh-TW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After Jonah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9756"/>
            <a:ext cx="12188824" cy="67916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600" b="1" baseline="30000" dirty="0" smtClean="0">
              <a:latin typeface="+mn-ea"/>
            </a:endParaRPr>
          </a:p>
          <a:p>
            <a:endParaRPr lang="en-US" sz="1600" b="1" baseline="30000" dirty="0" smtClean="0">
              <a:latin typeface="+mn-ea"/>
            </a:endParaRPr>
          </a:p>
          <a:p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       니느웨를 </a:t>
            </a:r>
            <a:r>
              <a:rPr lang="ko-KR" altLang="en-US" sz="3600" b="1" dirty="0">
                <a:solidFill>
                  <a:srgbClr val="FFFF00"/>
                </a:solidFill>
                <a:latin typeface="+mn-ea"/>
              </a:rPr>
              <a:t>향한 요나의 하나님 말씀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선포</a:t>
            </a:r>
            <a:endParaRPr lang="en-US" altLang="ko-KR" sz="12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    욘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3</a:t>
            </a:r>
            <a:r>
              <a:rPr lang="en-US" sz="2600" b="1" dirty="0" smtClean="0">
                <a:solidFill>
                  <a:srgbClr val="FF0000"/>
                </a:solidFill>
              </a:rPr>
              <a:t>:4. </a:t>
            </a:r>
            <a:r>
              <a:rPr lang="x-none" sz="2600" b="1" smtClean="0">
                <a:solidFill>
                  <a:schemeClr val="bg1"/>
                </a:solidFill>
              </a:rPr>
              <a:t>요나가 </a:t>
            </a:r>
            <a:r>
              <a:rPr lang="x-none" sz="2600" b="1">
                <a:solidFill>
                  <a:schemeClr val="bg1"/>
                </a:solidFill>
              </a:rPr>
              <a:t>그 성읍에 들어가서 하루 동안 다니며 외쳐 </a:t>
            </a:r>
            <a:r>
              <a:rPr lang="x-none" sz="2600" b="1" smtClean="0">
                <a:solidFill>
                  <a:schemeClr val="bg1"/>
                </a:solidFill>
              </a:rPr>
              <a:t>이르되</a:t>
            </a:r>
            <a:r>
              <a:rPr lang="en-US" sz="2600" b="1" dirty="0" smtClean="0">
                <a:solidFill>
                  <a:schemeClr val="bg1"/>
                </a:solidFill>
              </a:rPr>
              <a:t>,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               </a:t>
            </a:r>
            <a:r>
              <a:rPr lang="x-none" sz="2600" b="1" smtClean="0">
                <a:solidFill>
                  <a:srgbClr val="FFFF00"/>
                </a:solidFill>
              </a:rPr>
              <a:t>사십 </a:t>
            </a:r>
            <a:r>
              <a:rPr lang="x-none" sz="2600" b="1">
                <a:solidFill>
                  <a:srgbClr val="FFFF00"/>
                </a:solidFill>
              </a:rPr>
              <a:t>일이 지나면 니느웨가 </a:t>
            </a:r>
            <a:r>
              <a:rPr lang="x-none" sz="2600" b="1" u="sng">
                <a:solidFill>
                  <a:srgbClr val="FFFF00"/>
                </a:solidFill>
              </a:rPr>
              <a:t>무너지리라</a:t>
            </a:r>
            <a:r>
              <a:rPr lang="x-none" sz="2600" b="1">
                <a:solidFill>
                  <a:srgbClr val="FFFF00"/>
                </a:solidFill>
              </a:rPr>
              <a:t> </a:t>
            </a:r>
            <a:r>
              <a:rPr lang="x-none" sz="2600" b="1">
                <a:solidFill>
                  <a:schemeClr val="bg1"/>
                </a:solidFill>
              </a:rPr>
              <a:t>하였더니</a:t>
            </a:r>
            <a:r>
              <a:rPr lang="en-US" sz="2600" b="1" dirty="0">
                <a:solidFill>
                  <a:schemeClr val="bg1"/>
                </a:solidFill>
              </a:rPr>
              <a:t>. (</a:t>
            </a:r>
            <a:r>
              <a:rPr lang="he-IL" sz="3000" dirty="0">
                <a:solidFill>
                  <a:srgbClr val="FFFF00"/>
                </a:solidFill>
              </a:rPr>
              <a:t>נֶהְפָּכֶת</a:t>
            </a:r>
            <a:r>
              <a:rPr lang="en-US" sz="2600" b="1" dirty="0" smtClean="0">
                <a:solidFill>
                  <a:schemeClr val="bg1"/>
                </a:solidFill>
              </a:rPr>
              <a:t>)</a:t>
            </a:r>
            <a:endParaRPr lang="en-US" sz="1000" b="1" dirty="0" smtClean="0">
              <a:solidFill>
                <a:schemeClr val="bg1"/>
              </a:solidFill>
            </a:endParaRP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       </a:t>
            </a:r>
            <a:r>
              <a:rPr lang="es-MX" dirty="0" smtClean="0">
                <a:solidFill>
                  <a:schemeClr val="bg1"/>
                </a:solidFill>
              </a:rPr>
              <a:t>*</a:t>
            </a:r>
            <a:r>
              <a:rPr lang="ko-KR" altLang="en-US" dirty="0" smtClean="0">
                <a:solidFill>
                  <a:schemeClr val="bg1"/>
                </a:solidFill>
              </a:rPr>
              <a:t>요나는 외국에 나온 </a:t>
            </a:r>
            <a:r>
              <a:rPr lang="ko-KR" altLang="en-US" b="1" dirty="0" smtClean="0">
                <a:solidFill>
                  <a:srgbClr val="FFFF00"/>
                </a:solidFill>
              </a:rPr>
              <a:t>선교사</a:t>
            </a:r>
            <a:r>
              <a:rPr lang="ko-KR" altLang="en-US" dirty="0" smtClean="0">
                <a:solidFill>
                  <a:schemeClr val="bg1"/>
                </a:solidFill>
              </a:rPr>
              <a:t>가 아니라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앗시리아를 미워하는 </a:t>
            </a:r>
            <a:r>
              <a:rPr lang="ko-KR" altLang="en-US" b="1" dirty="0" smtClean="0">
                <a:solidFill>
                  <a:srgbClr val="FFFF00"/>
                </a:solidFill>
              </a:rPr>
              <a:t>선지자</a:t>
            </a:r>
            <a:endParaRPr lang="en-US" altLang="ko-KR" b="1" dirty="0" smtClean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*</a:t>
            </a:r>
            <a:r>
              <a:rPr lang="es-MX" sz="2400" dirty="0" err="1" smtClean="0">
                <a:solidFill>
                  <a:schemeClr val="bg1"/>
                </a:solidFill>
              </a:rPr>
              <a:t>The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Hebrew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he-IL" sz="2400" dirty="0" smtClean="0">
                <a:solidFill>
                  <a:srgbClr val="FFFF00"/>
                </a:solidFill>
              </a:rPr>
              <a:t>מַהְפֵּכָה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"</a:t>
            </a:r>
            <a:r>
              <a:rPr lang="es-MX" sz="2400" dirty="0" err="1">
                <a:solidFill>
                  <a:schemeClr val="bg1"/>
                </a:solidFill>
              </a:rPr>
              <a:t>overthrow</a:t>
            </a:r>
            <a:r>
              <a:rPr lang="es-MX" sz="2400" dirty="0">
                <a:solidFill>
                  <a:schemeClr val="bg1"/>
                </a:solidFill>
              </a:rPr>
              <a:t>" </a:t>
            </a:r>
            <a:r>
              <a:rPr lang="es-MX" sz="2400" dirty="0" smtClean="0">
                <a:solidFill>
                  <a:schemeClr val="bg1"/>
                </a:solidFill>
              </a:rPr>
              <a:t>(a </a:t>
            </a:r>
            <a:r>
              <a:rPr lang="es-MX" sz="2400" dirty="0" err="1" smtClean="0">
                <a:solidFill>
                  <a:schemeClr val="bg1"/>
                </a:solidFill>
              </a:rPr>
              <a:t>noun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from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the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verb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here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he-IL" sz="2400" dirty="0">
                <a:solidFill>
                  <a:srgbClr val="FFFF00"/>
                </a:solidFill>
              </a:rPr>
              <a:t>הפך</a:t>
            </a:r>
            <a:r>
              <a:rPr lang="es-MX" sz="2400" dirty="0">
                <a:solidFill>
                  <a:schemeClr val="bg1"/>
                </a:solidFill>
              </a:rPr>
              <a:t>) </a:t>
            </a:r>
            <a:r>
              <a:rPr lang="es-MX" sz="2400" dirty="0" err="1" smtClean="0">
                <a:solidFill>
                  <a:schemeClr val="bg1"/>
                </a:solidFill>
              </a:rPr>
              <a:t>occurs</a:t>
            </a:r>
            <a:r>
              <a:rPr lang="es-MX" sz="2400" dirty="0" smtClean="0">
                <a:solidFill>
                  <a:schemeClr val="bg1"/>
                </a:solidFill>
              </a:rPr>
              <a:t> 6 times in </a:t>
            </a:r>
            <a:r>
              <a:rPr lang="es-MX" sz="2400" dirty="0" err="1" smtClean="0">
                <a:solidFill>
                  <a:schemeClr val="bg1"/>
                </a:solidFill>
              </a:rPr>
              <a:t>the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Hebrew</a:t>
            </a:r>
            <a:r>
              <a:rPr lang="es-MX" sz="2400" dirty="0" smtClean="0">
                <a:solidFill>
                  <a:schemeClr val="bg1"/>
                </a:solidFill>
              </a:rPr>
              <a:t> Old </a:t>
            </a:r>
            <a:r>
              <a:rPr lang="es-MX" sz="2400" dirty="0" err="1" smtClean="0">
                <a:solidFill>
                  <a:schemeClr val="bg1"/>
                </a:solidFill>
              </a:rPr>
              <a:t>Testament</a:t>
            </a:r>
            <a:r>
              <a:rPr lang="es-MX" sz="2400" dirty="0" smtClean="0">
                <a:solidFill>
                  <a:schemeClr val="bg1"/>
                </a:solidFill>
              </a:rPr>
              <a:t> (</a:t>
            </a:r>
            <a:r>
              <a:rPr lang="es-MX" sz="2400" dirty="0" err="1">
                <a:solidFill>
                  <a:schemeClr val="bg1"/>
                </a:solidFill>
              </a:rPr>
              <a:t>Deuteronomy</a:t>
            </a:r>
            <a:r>
              <a:rPr lang="es-MX" sz="2400" dirty="0">
                <a:solidFill>
                  <a:schemeClr val="bg1"/>
                </a:solidFill>
              </a:rPr>
              <a:t> 29:22; </a:t>
            </a:r>
            <a:r>
              <a:rPr lang="es-MX" sz="2400" dirty="0" err="1">
                <a:solidFill>
                  <a:schemeClr val="bg1"/>
                </a:solidFill>
              </a:rPr>
              <a:t>Isaiah</a:t>
            </a:r>
            <a:r>
              <a:rPr lang="es-MX" sz="2400" dirty="0">
                <a:solidFill>
                  <a:schemeClr val="bg1"/>
                </a:solidFill>
              </a:rPr>
              <a:t> 1:7; 13:19; </a:t>
            </a:r>
            <a:r>
              <a:rPr lang="es-MX" sz="2400" dirty="0" err="1">
                <a:solidFill>
                  <a:schemeClr val="bg1"/>
                </a:solidFill>
              </a:rPr>
              <a:t>Jeremiah</a:t>
            </a:r>
            <a:r>
              <a:rPr lang="es-MX" sz="2400" dirty="0">
                <a:solidFill>
                  <a:schemeClr val="bg1"/>
                </a:solidFill>
              </a:rPr>
              <a:t> 49:18; 50:40; Amos 4:11</a:t>
            </a:r>
            <a:r>
              <a:rPr lang="es-MX" sz="2400" dirty="0" smtClean="0">
                <a:solidFill>
                  <a:schemeClr val="bg1"/>
                </a:solidFill>
              </a:rPr>
              <a:t>), and </a:t>
            </a:r>
            <a:r>
              <a:rPr lang="es-MX" sz="2400" dirty="0" err="1" smtClean="0">
                <a:solidFill>
                  <a:schemeClr val="bg1"/>
                </a:solidFill>
              </a:rPr>
              <a:t>is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always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related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to</a:t>
            </a:r>
            <a:r>
              <a:rPr lang="es-MX" sz="2400" dirty="0" smtClean="0">
                <a:solidFill>
                  <a:schemeClr val="bg1"/>
                </a:solidFill>
              </a:rPr>
              <a:t> ‘</a:t>
            </a:r>
            <a:r>
              <a:rPr lang="es-MX" sz="2400" dirty="0" err="1" smtClean="0">
                <a:solidFill>
                  <a:schemeClr val="bg1"/>
                </a:solidFill>
              </a:rPr>
              <a:t>Sodom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>
                <a:solidFill>
                  <a:schemeClr val="bg1"/>
                </a:solidFill>
              </a:rPr>
              <a:t>and </a:t>
            </a:r>
            <a:r>
              <a:rPr lang="es-MX" sz="2400" dirty="0" err="1" smtClean="0">
                <a:solidFill>
                  <a:schemeClr val="bg1"/>
                </a:solidFill>
              </a:rPr>
              <a:t>Gommorah</a:t>
            </a:r>
            <a:r>
              <a:rPr lang="es-MX" sz="2400" dirty="0" smtClean="0">
                <a:solidFill>
                  <a:schemeClr val="bg1"/>
                </a:solidFill>
              </a:rPr>
              <a:t>’.</a:t>
            </a:r>
            <a:endParaRPr lang="es-MX" sz="1200" dirty="0" smtClean="0">
              <a:solidFill>
                <a:schemeClr val="bg1"/>
              </a:solidFill>
            </a:endParaRPr>
          </a:p>
          <a:p>
            <a:endParaRPr lang="es-MX" sz="1200" dirty="0" smtClean="0">
              <a:solidFill>
                <a:schemeClr val="bg1"/>
              </a:solidFill>
            </a:endParaRPr>
          </a:p>
          <a:p>
            <a:r>
              <a:rPr lang="es-MX" sz="2400" b="1" dirty="0" smtClean="0">
                <a:solidFill>
                  <a:schemeClr val="bg1"/>
                </a:solidFill>
              </a:rPr>
              <a:t>      -</a:t>
            </a:r>
            <a:r>
              <a:rPr lang="es-MX" sz="2600" b="1" dirty="0">
                <a:solidFill>
                  <a:srgbClr val="FF0000"/>
                </a:solidFill>
              </a:rPr>
              <a:t>Amos 4:11 </a:t>
            </a:r>
            <a:r>
              <a:rPr lang="en-US" sz="2600" b="1" baseline="30000" dirty="0">
                <a:solidFill>
                  <a:schemeClr val="bg1"/>
                </a:solidFill>
              </a:rPr>
              <a:t>NIV </a:t>
            </a:r>
            <a:r>
              <a:rPr lang="en-US" sz="2600" b="1" dirty="0">
                <a:solidFill>
                  <a:schemeClr val="bg1"/>
                </a:solidFill>
              </a:rPr>
              <a:t>"I </a:t>
            </a:r>
            <a:r>
              <a:rPr lang="en-US" sz="2600" b="1" dirty="0">
                <a:solidFill>
                  <a:srgbClr val="FFFF00"/>
                </a:solidFill>
              </a:rPr>
              <a:t>overthrew</a:t>
            </a:r>
            <a:r>
              <a:rPr lang="en-US" sz="2600" b="1" dirty="0">
                <a:solidFill>
                  <a:schemeClr val="bg1"/>
                </a:solidFill>
              </a:rPr>
              <a:t> some of you as I </a:t>
            </a:r>
            <a:r>
              <a:rPr lang="en-US" sz="2600" b="1" dirty="0">
                <a:solidFill>
                  <a:srgbClr val="FFFF00"/>
                </a:solidFill>
              </a:rPr>
              <a:t>overthrew</a:t>
            </a:r>
            <a:r>
              <a:rPr lang="en-US" sz="2600" b="1" dirty="0">
                <a:solidFill>
                  <a:schemeClr val="bg1"/>
                </a:solidFill>
              </a:rPr>
              <a:t> Sodom and Gomorrah. You were like a burning stick snatched from the fire, yet you have not returned to me," declares the LORD</a:t>
            </a:r>
            <a:r>
              <a:rPr lang="en-US" sz="26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</a:rPr>
              <a:t>/ </a:t>
            </a:r>
            <a:r>
              <a:rPr lang="x-none" sz="2400" b="1" smtClean="0">
                <a:solidFill>
                  <a:srgbClr val="FF0000"/>
                </a:solidFill>
              </a:rPr>
              <a:t>암</a:t>
            </a:r>
            <a:r>
              <a:rPr lang="x-none" sz="2400" b="1">
                <a:solidFill>
                  <a:srgbClr val="FF0000"/>
                </a:solidFill>
              </a:rPr>
              <a:t>4:11 </a:t>
            </a:r>
            <a:r>
              <a:rPr lang="x-none" sz="2400" b="1">
                <a:solidFill>
                  <a:schemeClr val="bg1"/>
                </a:solidFill>
              </a:rPr>
              <a:t>내가 너희 중의 성읍 </a:t>
            </a:r>
            <a:r>
              <a:rPr lang="x-none" sz="2400" b="1">
                <a:solidFill>
                  <a:srgbClr val="FFFF00"/>
                </a:solidFill>
              </a:rPr>
              <a:t>무너뜨리기를 </a:t>
            </a:r>
            <a:r>
              <a:rPr lang="en-US" sz="2000" b="1" dirty="0">
                <a:solidFill>
                  <a:schemeClr val="bg1"/>
                </a:solidFill>
              </a:rPr>
              <a:t>(</a:t>
            </a:r>
            <a:r>
              <a:rPr lang="he-IL" sz="2400" dirty="0">
                <a:solidFill>
                  <a:srgbClr val="FFFF00"/>
                </a:solidFill>
              </a:rPr>
              <a:t>הָפַכְתִּי</a:t>
            </a:r>
            <a:r>
              <a:rPr lang="en-US" sz="2000" b="1" dirty="0" smtClean="0">
                <a:solidFill>
                  <a:schemeClr val="bg1"/>
                </a:solidFill>
              </a:rPr>
              <a:t>) </a:t>
            </a:r>
            <a:r>
              <a:rPr lang="x-none" sz="2400" b="1" smtClean="0">
                <a:solidFill>
                  <a:schemeClr val="bg1"/>
                </a:solidFill>
              </a:rPr>
              <a:t>하나님인 </a:t>
            </a:r>
            <a:r>
              <a:rPr lang="x-none" sz="2400" b="1">
                <a:solidFill>
                  <a:schemeClr val="bg1"/>
                </a:solidFill>
              </a:rPr>
              <a:t>내가 소돔과 고모라를 </a:t>
            </a:r>
            <a:r>
              <a:rPr lang="x-none" sz="2400" b="1">
                <a:solidFill>
                  <a:srgbClr val="FFFF00"/>
                </a:solidFill>
              </a:rPr>
              <a:t>무너뜨림</a:t>
            </a:r>
            <a:r>
              <a:rPr lang="x-none" sz="2400" b="1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</a:t>
            </a:r>
            <a:r>
              <a:rPr lang="he-IL" sz="2400" dirty="0">
                <a:solidFill>
                  <a:srgbClr val="FFFF00"/>
                </a:solidFill>
              </a:rPr>
              <a:t>מַהְפֵּכַת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  <a:r>
              <a:rPr lang="x-none" sz="2400" b="1" smtClean="0">
                <a:solidFill>
                  <a:schemeClr val="bg1"/>
                </a:solidFill>
              </a:rPr>
              <a:t>같이 </a:t>
            </a:r>
            <a:r>
              <a:rPr lang="x-none" sz="2400" b="1">
                <a:solidFill>
                  <a:schemeClr val="bg1"/>
                </a:solidFill>
              </a:rPr>
              <a:t>하였으므로 너희가 불붙는 가운데서 빼낸 나무 조각 같이 되었으나 너희가 내게로 돌아오지 아니하였느니라. 여호와의 말씀이니라.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 result for Shalmaneser I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" y="152854"/>
            <a:ext cx="431330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https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2" y="1606551"/>
            <a:ext cx="215844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2" y="1606551"/>
            <a:ext cx="215844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71202" y="2090023"/>
            <a:ext cx="4038600" cy="455507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2400" b="1" dirty="0" smtClean="0"/>
              <a:t>     </a:t>
            </a: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>
                <a:solidFill>
                  <a:srgbClr val="0070C0"/>
                </a:solidFill>
              </a:rPr>
              <a:t>Black Obelisk </a:t>
            </a:r>
            <a:r>
              <a:rPr lang="en-US" sz="2400" b="1" dirty="0"/>
              <a:t>of </a:t>
            </a:r>
            <a:r>
              <a:rPr lang="en-US" sz="2400" b="1" dirty="0" err="1">
                <a:solidFill>
                  <a:srgbClr val="C00000"/>
                </a:solidFill>
              </a:rPr>
              <a:t>Shalmaneser</a:t>
            </a:r>
            <a:r>
              <a:rPr lang="en-US" sz="2400" b="1" dirty="0">
                <a:solidFill>
                  <a:srgbClr val="C00000"/>
                </a:solidFill>
              </a:rPr>
              <a:t> III (859-824 BC) </a:t>
            </a:r>
            <a:r>
              <a:rPr lang="en-US" sz="2400" b="1" dirty="0"/>
              <a:t>shows </a:t>
            </a:r>
            <a:r>
              <a:rPr lang="en-US" sz="2400" b="1" dirty="0">
                <a:solidFill>
                  <a:srgbClr val="0070C0"/>
                </a:solidFill>
              </a:rPr>
              <a:t>Jehu (856-830 BC) (2 Kings 9-10)</a:t>
            </a:r>
            <a:r>
              <a:rPr lang="en-US" sz="2400" b="1" dirty="0"/>
              <a:t> actually kneeling before the Assyrian emperor to whom he paid </a:t>
            </a:r>
            <a:r>
              <a:rPr lang="en-US" sz="2400" b="1" dirty="0" smtClean="0"/>
              <a:t>tribute (841 BC). </a:t>
            </a:r>
            <a:r>
              <a:rPr lang="en-US" sz="2400" b="1" dirty="0"/>
              <a:t>Jehu is the only king in either Israel or Judah, of whom we have a picture today</a:t>
            </a:r>
            <a:r>
              <a:rPr lang="en-US" sz="2400" b="1" dirty="0" smtClean="0"/>
              <a:t>. / British </a:t>
            </a:r>
            <a:r>
              <a:rPr lang="en-US" sz="2400" b="1" dirty="0"/>
              <a:t>Museum (1.98 meters high, 45 cm wide), Discovers in </a:t>
            </a:r>
            <a:r>
              <a:rPr lang="pt-BR" sz="2400" b="1" dirty="0">
                <a:solidFill>
                  <a:srgbClr val="0B0080"/>
                </a:solidFill>
                <a:hlinkClick r:id="rId4" tooltip="Nimrud"/>
              </a:rPr>
              <a:t>Nimrud</a:t>
            </a:r>
            <a:r>
              <a:rPr lang="pt-BR" sz="2400" b="1" dirty="0"/>
              <a:t>, Iraq</a:t>
            </a:r>
            <a:endParaRPr lang="en-US" sz="2400" b="1" dirty="0"/>
          </a:p>
        </p:txBody>
      </p:sp>
      <p:pic>
        <p:nvPicPr>
          <p:cNvPr id="20488" name="Picture 8" descr="Image result for Shalmaneser I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32" y="1371600"/>
            <a:ext cx="3491768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2216" y="58635"/>
            <a:ext cx="3695796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Black Obelisk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of </a:t>
            </a:r>
            <a:r>
              <a:rPr lang="en-US" sz="3600" b="1" dirty="0" err="1">
                <a:solidFill>
                  <a:srgbClr val="FFFF00"/>
                </a:solidFill>
              </a:rPr>
              <a:t>Shalmaneser</a:t>
            </a:r>
            <a:r>
              <a:rPr lang="en-US" sz="3600" b="1" dirty="0">
                <a:solidFill>
                  <a:srgbClr val="FFFF00"/>
                </a:solidFill>
              </a:rPr>
              <a:t> III</a:t>
            </a:r>
            <a:endParaRPr lang="en-US" sz="36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5881" y="2413460"/>
            <a:ext cx="2942944" cy="2954633"/>
          </a:xfrm>
          <a:prstGeom prst="rect">
            <a:avLst/>
          </a:prstGeom>
          <a:solidFill>
            <a:srgbClr val="002060"/>
          </a:solidFill>
        </p:spPr>
        <p:txBody>
          <a:bodyPr wrap="square" lIns="121899" tIns="60949" rIns="121899" bIns="60949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Shalmaneser</a:t>
            </a:r>
            <a:r>
              <a:rPr lang="en-US" sz="3200" b="1" dirty="0">
                <a:solidFill>
                  <a:srgbClr val="FFFF00"/>
                </a:solidFill>
              </a:rPr>
              <a:t> III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(</a:t>
            </a:r>
            <a:r>
              <a:rPr lang="en-US" sz="3200" b="1" dirty="0">
                <a:solidFill>
                  <a:schemeClr val="bg1"/>
                </a:solidFill>
              </a:rPr>
              <a:t>859-824 BC) </a:t>
            </a:r>
            <a:endParaRPr lang="en-US" sz="1000" b="1" dirty="0" smtClean="0">
              <a:solidFill>
                <a:schemeClr val="bg1"/>
              </a:solidFill>
            </a:endParaRPr>
          </a:p>
          <a:p>
            <a:endParaRPr lang="en-US" sz="10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and </a:t>
            </a:r>
            <a:endParaRPr lang="en-US" sz="1000" b="1" dirty="0">
              <a:solidFill>
                <a:srgbClr val="FFFF00"/>
              </a:solidFill>
            </a:endParaRPr>
          </a:p>
          <a:p>
            <a:endParaRPr lang="en-US" sz="10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Jehu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(</a:t>
            </a:r>
            <a:r>
              <a:rPr lang="en-US" sz="3200" b="1" dirty="0">
                <a:solidFill>
                  <a:schemeClr val="bg1"/>
                </a:solidFill>
              </a:rPr>
              <a:t>856-830 BC)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lrc-tesuto.lrc.lsa.umich.edu/HJCSimg/0082_AncNear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" y="533400"/>
            <a:ext cx="9213602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Shalmaneser 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9" y="457200"/>
            <a:ext cx="9361017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84487" y="2133600"/>
            <a:ext cx="2728150" cy="39087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Jehu (856-830 BC</a:t>
            </a:r>
            <a:r>
              <a:rPr lang="en-US" sz="2600" b="1" dirty="0" smtClean="0">
                <a:solidFill>
                  <a:srgbClr val="FFFF00"/>
                </a:solidFill>
              </a:rPr>
              <a:t>) kneeling </a:t>
            </a:r>
            <a:r>
              <a:rPr lang="en-US" sz="2600" b="1" dirty="0">
                <a:solidFill>
                  <a:srgbClr val="FFFF00"/>
                </a:solidFill>
              </a:rPr>
              <a:t>before the Assyrian emperor </a:t>
            </a:r>
            <a:r>
              <a:rPr lang="en-US" sz="2400" b="1" dirty="0">
                <a:solidFill>
                  <a:schemeClr val="bg1"/>
                </a:solidFill>
              </a:rPr>
              <a:t>to whom he paid tribute (</a:t>
            </a:r>
            <a:r>
              <a:rPr lang="en-US" sz="2400" b="1" dirty="0">
                <a:solidFill>
                  <a:srgbClr val="FFFF00"/>
                </a:solidFill>
              </a:rPr>
              <a:t>841 BC</a:t>
            </a:r>
            <a:r>
              <a:rPr lang="en-US" sz="2400" b="1" dirty="0">
                <a:solidFill>
                  <a:schemeClr val="bg1"/>
                </a:solidFill>
              </a:rPr>
              <a:t>). Jehu is the only king in either Israel or Judah, of whom we have a picture today.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1839</Words>
  <Application>Microsoft Office PowerPoint</Application>
  <PresentationFormat>Custom</PresentationFormat>
  <Paragraphs>202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393</cp:revision>
  <dcterms:created xsi:type="dcterms:W3CDTF">2020-03-18T13:47:21Z</dcterms:created>
  <dcterms:modified xsi:type="dcterms:W3CDTF">2020-11-09T02:45:14Z</dcterms:modified>
</cp:coreProperties>
</file>