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67" r:id="rId2"/>
    <p:sldId id="260" r:id="rId3"/>
    <p:sldId id="340" r:id="rId4"/>
    <p:sldId id="326" r:id="rId5"/>
    <p:sldId id="343" r:id="rId6"/>
    <p:sldId id="346" r:id="rId7"/>
    <p:sldId id="328" r:id="rId8"/>
    <p:sldId id="349" r:id="rId9"/>
    <p:sldId id="351" r:id="rId10"/>
    <p:sldId id="353" r:id="rId11"/>
    <p:sldId id="355" r:id="rId12"/>
    <p:sldId id="357" r:id="rId13"/>
    <p:sldId id="359" r:id="rId14"/>
    <p:sldId id="361" r:id="rId15"/>
    <p:sldId id="363" r:id="rId16"/>
    <p:sldId id="366" r:id="rId17"/>
    <p:sldId id="365" r:id="rId1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4/20/2021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313674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4/20/2021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2</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5321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1" y="0"/>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2:14-15 </a:t>
            </a:r>
            <a:endParaRPr lang="en-US" sz="1200" b="1" dirty="0" smtClean="0">
              <a:solidFill>
                <a:srgbClr val="FFFF00"/>
              </a:solidFill>
            </a:endParaRPr>
          </a:p>
          <a:p>
            <a:pPr marL="514350" indent="-514350">
              <a:buAutoNum type="arabicPlain" startAt="14"/>
            </a:pPr>
            <a:r>
              <a:rPr lang="en-US" sz="3200" b="1" dirty="0" smtClean="0">
                <a:solidFill>
                  <a:srgbClr val="FFFF00"/>
                </a:solidFill>
              </a:rPr>
              <a:t> </a:t>
            </a:r>
            <a:r>
              <a:rPr lang="el-GR" sz="3200" dirty="0" smtClean="0">
                <a:solidFill>
                  <a:schemeClr val="bg1"/>
                </a:solidFill>
              </a:rPr>
              <a:t>ἀλλ</a:t>
            </a:r>
            <a:r>
              <a:rPr lang="el-GR" sz="3200" dirty="0">
                <a:solidFill>
                  <a:schemeClr val="bg1"/>
                </a:solidFill>
              </a:rPr>
              <a:t>᾽ ἔχω κατὰ σοῦ </a:t>
            </a:r>
            <a:r>
              <a:rPr lang="en-US" sz="3200" dirty="0" smtClean="0">
                <a:solidFill>
                  <a:schemeClr val="bg1"/>
                </a:solidFill>
              </a:rPr>
              <a:t> </a:t>
            </a:r>
            <a:r>
              <a:rPr lang="el-GR" sz="3200" dirty="0" smtClean="0">
                <a:solidFill>
                  <a:schemeClr val="bg1"/>
                </a:solidFill>
              </a:rPr>
              <a:t>ὀλίγα</a:t>
            </a:r>
            <a:r>
              <a:rPr lang="en-US" sz="3200" dirty="0" smtClean="0">
                <a:solidFill>
                  <a:schemeClr val="bg1"/>
                </a:solidFill>
              </a:rPr>
              <a:t>   </a:t>
            </a:r>
            <a:r>
              <a:rPr lang="el-GR" sz="3200" dirty="0" smtClean="0">
                <a:solidFill>
                  <a:schemeClr val="bg1"/>
                </a:solidFill>
              </a:rPr>
              <a:t> </a:t>
            </a:r>
            <a:r>
              <a:rPr lang="el-GR" sz="3200" dirty="0">
                <a:solidFill>
                  <a:schemeClr val="bg1"/>
                </a:solidFill>
              </a:rPr>
              <a:t>ὅτι </a:t>
            </a:r>
            <a:r>
              <a:rPr lang="en-US" sz="3200" dirty="0" smtClean="0">
                <a:solidFill>
                  <a:schemeClr val="bg1"/>
                </a:solidFill>
              </a:rPr>
              <a:t> </a:t>
            </a:r>
            <a:r>
              <a:rPr lang="el-GR" sz="3200" dirty="0" smtClean="0">
                <a:solidFill>
                  <a:schemeClr val="bg1"/>
                </a:solidFill>
              </a:rPr>
              <a:t>ἔχεις </a:t>
            </a:r>
            <a:r>
              <a:rPr lang="en-US" sz="3200" dirty="0" smtClean="0">
                <a:solidFill>
                  <a:schemeClr val="bg1"/>
                </a:solidFill>
              </a:rPr>
              <a:t>  </a:t>
            </a:r>
            <a:r>
              <a:rPr lang="el-GR" sz="3200" dirty="0" smtClean="0">
                <a:solidFill>
                  <a:schemeClr val="bg1"/>
                </a:solidFill>
              </a:rPr>
              <a:t>ἐκεῖ</a:t>
            </a:r>
            <a:r>
              <a:rPr lang="fr-FR" sz="3200" dirty="0" smtClean="0">
                <a:solidFill>
                  <a:schemeClr val="bg1"/>
                </a:solidFill>
              </a:rPr>
              <a:t> </a:t>
            </a:r>
            <a:endParaRPr lang="fr-FR" sz="2200" dirty="0" smtClean="0">
              <a:solidFill>
                <a:schemeClr val="bg1"/>
              </a:solidFill>
            </a:endParaRPr>
          </a:p>
          <a:p>
            <a:r>
              <a:rPr lang="fr-FR" sz="2200" dirty="0">
                <a:solidFill>
                  <a:schemeClr val="bg1"/>
                </a:solidFill>
              </a:rPr>
              <a:t> </a:t>
            </a:r>
            <a:r>
              <a:rPr lang="fr-FR" sz="2200" dirty="0" smtClean="0">
                <a:solidFill>
                  <a:schemeClr val="bg1"/>
                </a:solidFill>
              </a:rPr>
              <a:t>        </a:t>
            </a:r>
            <a:r>
              <a:rPr lang="en-US" sz="2200" dirty="0" smtClean="0">
                <a:solidFill>
                  <a:srgbClr val="FFFF00"/>
                </a:solidFill>
              </a:rPr>
              <a:t>but    </a:t>
            </a:r>
            <a:r>
              <a:rPr lang="en-US" sz="2200" dirty="0">
                <a:solidFill>
                  <a:srgbClr val="FFFF00"/>
                </a:solidFill>
              </a:rPr>
              <a:t>I </a:t>
            </a:r>
            <a:r>
              <a:rPr lang="en-US" sz="2200" dirty="0" smtClean="0">
                <a:solidFill>
                  <a:srgbClr val="FFFF00"/>
                </a:solidFill>
              </a:rPr>
              <a:t>have  against   you   a </a:t>
            </a:r>
            <a:r>
              <a:rPr lang="en-US" sz="2200" dirty="0">
                <a:solidFill>
                  <a:srgbClr val="FFFF00"/>
                </a:solidFill>
              </a:rPr>
              <a:t>few things </a:t>
            </a:r>
            <a:r>
              <a:rPr lang="en-US" sz="2200" dirty="0" smtClean="0">
                <a:solidFill>
                  <a:srgbClr val="FFFF00"/>
                </a:solidFill>
              </a:rPr>
              <a:t> that  you </a:t>
            </a:r>
            <a:r>
              <a:rPr lang="en-US" sz="2200" dirty="0">
                <a:solidFill>
                  <a:srgbClr val="FFFF00"/>
                </a:solidFill>
              </a:rPr>
              <a:t>have </a:t>
            </a:r>
            <a:r>
              <a:rPr lang="en-US" sz="2200" dirty="0" smtClean="0">
                <a:solidFill>
                  <a:srgbClr val="FFFF00"/>
                </a:solidFill>
              </a:rPr>
              <a:t>  there </a:t>
            </a:r>
          </a:p>
          <a:p>
            <a:r>
              <a:rPr lang="en-US" sz="3200" dirty="0" smtClean="0">
                <a:solidFill>
                  <a:schemeClr val="bg1"/>
                </a:solidFill>
              </a:rPr>
              <a:t>  </a:t>
            </a:r>
            <a:r>
              <a:rPr lang="el-GR" sz="3200" dirty="0">
                <a:solidFill>
                  <a:schemeClr val="bg1"/>
                </a:solidFill>
              </a:rPr>
              <a:t>κρατοῦντας</a:t>
            </a:r>
            <a:r>
              <a:rPr lang="fr-FR" sz="3200" dirty="0">
                <a:solidFill>
                  <a:schemeClr val="bg1"/>
                </a:solidFill>
              </a:rPr>
              <a:t> </a:t>
            </a:r>
            <a:r>
              <a:rPr lang="en-US" sz="3200" dirty="0" smtClean="0">
                <a:solidFill>
                  <a:schemeClr val="bg1"/>
                </a:solidFill>
              </a:rPr>
              <a:t> </a:t>
            </a:r>
            <a:r>
              <a:rPr lang="el-GR" sz="3200" dirty="0" smtClean="0">
                <a:solidFill>
                  <a:schemeClr val="bg1"/>
                </a:solidFill>
              </a:rPr>
              <a:t>τὴν </a:t>
            </a:r>
            <a:r>
              <a:rPr lang="el-GR" sz="3200" dirty="0">
                <a:solidFill>
                  <a:schemeClr val="bg1"/>
                </a:solidFill>
              </a:rPr>
              <a:t>διδαχὴν Βαλαάμ</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ὃς </a:t>
            </a:r>
            <a:r>
              <a:rPr lang="en-US" sz="3200" dirty="0" smtClean="0">
                <a:solidFill>
                  <a:schemeClr val="bg1"/>
                </a:solidFill>
              </a:rPr>
              <a:t> </a:t>
            </a:r>
            <a:r>
              <a:rPr lang="el-GR" sz="3200" dirty="0" smtClean="0">
                <a:solidFill>
                  <a:schemeClr val="bg1"/>
                </a:solidFill>
              </a:rPr>
              <a:t>ἐδίδασκεν</a:t>
            </a:r>
            <a:endParaRPr lang="fr-FR" sz="3200" dirty="0">
              <a:solidFill>
                <a:schemeClr val="bg1"/>
              </a:solidFill>
            </a:endParaRPr>
          </a:p>
          <a:p>
            <a:r>
              <a:rPr lang="en-US" sz="2200" dirty="0" smtClean="0">
                <a:solidFill>
                  <a:srgbClr val="FFFF00"/>
                </a:solidFill>
              </a:rPr>
              <a:t>    </a:t>
            </a:r>
            <a:r>
              <a:rPr lang="en-US" sz="2200" dirty="0">
                <a:solidFill>
                  <a:srgbClr val="FFFF00"/>
                </a:solidFill>
              </a:rPr>
              <a:t>some who </a:t>
            </a:r>
            <a:r>
              <a:rPr lang="en-US" sz="2200" dirty="0" smtClean="0">
                <a:solidFill>
                  <a:srgbClr val="FFFF00"/>
                </a:solidFill>
              </a:rPr>
              <a:t>hold      the      teaching      of Balaam      who        taught</a:t>
            </a:r>
          </a:p>
          <a:p>
            <a:r>
              <a:rPr lang="en-US" sz="3200" b="1" dirty="0" smtClean="0">
                <a:solidFill>
                  <a:schemeClr val="bg1"/>
                </a:solidFill>
              </a:rPr>
              <a:t> </a:t>
            </a:r>
            <a:r>
              <a:rPr lang="el-GR" sz="3200" dirty="0">
                <a:solidFill>
                  <a:schemeClr val="bg1"/>
                </a:solidFill>
              </a:rPr>
              <a:t>τῷ Βαλὰκ βαλεῖν</a:t>
            </a:r>
            <a:r>
              <a:rPr lang="en-US" sz="3200" b="1" dirty="0" smtClean="0">
                <a:solidFill>
                  <a:schemeClr val="bg1"/>
                </a:solidFill>
              </a:rPr>
              <a:t>  </a:t>
            </a:r>
            <a:r>
              <a:rPr lang="el-GR" sz="3200" dirty="0" smtClean="0">
                <a:solidFill>
                  <a:schemeClr val="bg1"/>
                </a:solidFill>
              </a:rPr>
              <a:t>σκάνδαλον </a:t>
            </a:r>
            <a:r>
              <a:rPr lang="el-GR" sz="3200" dirty="0">
                <a:solidFill>
                  <a:schemeClr val="bg1"/>
                </a:solidFill>
              </a:rPr>
              <a:t>ἐνώπιον τῶν </a:t>
            </a:r>
            <a:r>
              <a:rPr lang="el-GR" sz="3200" dirty="0" smtClean="0">
                <a:solidFill>
                  <a:schemeClr val="bg1"/>
                </a:solidFill>
              </a:rPr>
              <a:t>υἱῶν</a:t>
            </a:r>
            <a:r>
              <a:rPr lang="en-US" sz="3200" dirty="0" smtClean="0">
                <a:solidFill>
                  <a:schemeClr val="bg1"/>
                </a:solidFill>
              </a:rPr>
              <a:t> </a:t>
            </a:r>
            <a:r>
              <a:rPr lang="el-GR" sz="3200" dirty="0" smtClean="0">
                <a:solidFill>
                  <a:schemeClr val="bg1"/>
                </a:solidFill>
              </a:rPr>
              <a:t> Ἰσραὴλ</a:t>
            </a:r>
            <a:endParaRPr lang="en-US" sz="2200" dirty="0" smtClean="0">
              <a:solidFill>
                <a:schemeClr val="bg1"/>
              </a:solidFill>
            </a:endParaRPr>
          </a:p>
          <a:p>
            <a:r>
              <a:rPr lang="en-US" sz="2200" dirty="0" smtClean="0">
                <a:solidFill>
                  <a:srgbClr val="FFFF00"/>
                </a:solidFill>
              </a:rPr>
              <a:t>              </a:t>
            </a:r>
            <a:r>
              <a:rPr lang="en-US" sz="2200" dirty="0" err="1" smtClean="0">
                <a:solidFill>
                  <a:srgbClr val="FFFF00"/>
                </a:solidFill>
              </a:rPr>
              <a:t>Balak</a:t>
            </a:r>
            <a:r>
              <a:rPr lang="en-US" sz="2200" dirty="0" smtClean="0">
                <a:solidFill>
                  <a:srgbClr val="FFFF00"/>
                </a:solidFill>
              </a:rPr>
              <a:t>       </a:t>
            </a:r>
            <a:r>
              <a:rPr lang="en-US" sz="2200" dirty="0">
                <a:solidFill>
                  <a:srgbClr val="FFFF00"/>
                </a:solidFill>
              </a:rPr>
              <a:t>to put </a:t>
            </a:r>
            <a:r>
              <a:rPr lang="en-US" sz="2200" dirty="0" smtClean="0">
                <a:solidFill>
                  <a:srgbClr val="FFFF00"/>
                </a:solidFill>
              </a:rPr>
              <a:t>    a </a:t>
            </a:r>
            <a:r>
              <a:rPr lang="en-US" sz="2200" dirty="0">
                <a:solidFill>
                  <a:srgbClr val="FFFF00"/>
                </a:solidFill>
              </a:rPr>
              <a:t>stumbling block </a:t>
            </a:r>
            <a:r>
              <a:rPr lang="en-US" sz="2200" dirty="0" smtClean="0">
                <a:solidFill>
                  <a:srgbClr val="FFFF00"/>
                </a:solidFill>
              </a:rPr>
              <a:t>      before        the      sons       </a:t>
            </a:r>
            <a:r>
              <a:rPr lang="en-US" sz="2200" dirty="0">
                <a:solidFill>
                  <a:srgbClr val="FFFF00"/>
                </a:solidFill>
              </a:rPr>
              <a:t>of </a:t>
            </a:r>
            <a:r>
              <a:rPr lang="en-US" sz="2200" dirty="0" smtClean="0">
                <a:solidFill>
                  <a:srgbClr val="FFFF00"/>
                </a:solidFill>
              </a:rPr>
              <a:t>Israel </a:t>
            </a:r>
          </a:p>
          <a:p>
            <a:r>
              <a:rPr lang="en-US" sz="3200" dirty="0" smtClean="0">
                <a:solidFill>
                  <a:schemeClr val="bg1"/>
                </a:solidFill>
              </a:rPr>
              <a:t> </a:t>
            </a:r>
            <a:r>
              <a:rPr lang="el-GR" sz="3200" dirty="0">
                <a:solidFill>
                  <a:schemeClr val="bg1"/>
                </a:solidFill>
              </a:rPr>
              <a:t>φαγεῖν </a:t>
            </a:r>
            <a:r>
              <a:rPr lang="en-US" sz="3200" dirty="0">
                <a:solidFill>
                  <a:schemeClr val="bg1"/>
                </a:solidFill>
              </a:rPr>
              <a:t>  </a:t>
            </a:r>
            <a:r>
              <a:rPr lang="el-GR" sz="3200" dirty="0">
                <a:solidFill>
                  <a:schemeClr val="bg1"/>
                </a:solidFill>
              </a:rPr>
              <a:t>εἰδωλόθυτα</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πορνεῦσαι</a:t>
            </a:r>
            <a:r>
              <a:rPr lang="el-GR" sz="3200" dirty="0">
                <a:solidFill>
                  <a:schemeClr val="bg1"/>
                </a:solidFill>
              </a:rPr>
              <a:t>. </a:t>
            </a:r>
            <a:r>
              <a:rPr lang="en-US" sz="2800" dirty="0" smtClean="0">
                <a:solidFill>
                  <a:schemeClr val="bg1"/>
                </a:solidFill>
              </a:rPr>
              <a:t>                   </a:t>
            </a:r>
            <a:r>
              <a:rPr lang="en-US" sz="2800" b="1" dirty="0" smtClean="0">
                <a:solidFill>
                  <a:srgbClr val="FFFF00"/>
                </a:solidFill>
              </a:rPr>
              <a:t>15    </a:t>
            </a:r>
            <a:r>
              <a:rPr lang="el-GR" sz="3200" dirty="0" smtClean="0">
                <a:solidFill>
                  <a:schemeClr val="bg1"/>
                </a:solidFill>
              </a:rPr>
              <a:t>οὕτως</a:t>
            </a:r>
            <a:r>
              <a:rPr lang="en-US" sz="3200" dirty="0" smtClean="0">
                <a:solidFill>
                  <a:schemeClr val="bg1"/>
                </a:solidFill>
              </a:rPr>
              <a:t> </a:t>
            </a:r>
            <a:r>
              <a:rPr lang="el-GR" sz="3200" dirty="0" smtClean="0">
                <a:solidFill>
                  <a:schemeClr val="bg1"/>
                </a:solidFill>
              </a:rPr>
              <a:t> ἔχεις</a:t>
            </a:r>
            <a:endParaRPr lang="fr-FR" sz="3200" dirty="0" smtClean="0">
              <a:solidFill>
                <a:schemeClr val="bg1"/>
              </a:solidFill>
            </a:endParaRPr>
          </a:p>
          <a:p>
            <a:r>
              <a:rPr lang="en-US" sz="2200" dirty="0" smtClean="0">
                <a:solidFill>
                  <a:srgbClr val="FFFF00"/>
                </a:solidFill>
              </a:rPr>
              <a:t>    </a:t>
            </a:r>
            <a:r>
              <a:rPr lang="en-US" sz="2200" dirty="0">
                <a:solidFill>
                  <a:srgbClr val="FFFF00"/>
                </a:solidFill>
              </a:rPr>
              <a:t>to eat    </a:t>
            </a:r>
            <a:r>
              <a:rPr lang="en-US" sz="2200" dirty="0" smtClean="0">
                <a:solidFill>
                  <a:srgbClr val="FFFF00"/>
                </a:solidFill>
              </a:rPr>
              <a:t>food </a:t>
            </a:r>
            <a:r>
              <a:rPr lang="en-US" sz="2200" dirty="0">
                <a:solidFill>
                  <a:srgbClr val="FFFF00"/>
                </a:solidFill>
              </a:rPr>
              <a:t>sacrificed to </a:t>
            </a:r>
            <a:r>
              <a:rPr lang="en-US" sz="2200" dirty="0" smtClean="0">
                <a:solidFill>
                  <a:srgbClr val="FFFF00"/>
                </a:solidFill>
              </a:rPr>
              <a:t>idols  and  to commit fornication                                   thus      </a:t>
            </a:r>
            <a:r>
              <a:rPr lang="en-US" altLang="zh-TW" sz="2200" dirty="0" smtClean="0">
                <a:solidFill>
                  <a:srgbClr val="FFFF00"/>
                </a:solidFill>
              </a:rPr>
              <a:t> you </a:t>
            </a:r>
            <a:r>
              <a:rPr lang="en-US" altLang="zh-TW" sz="2200" dirty="0">
                <a:solidFill>
                  <a:srgbClr val="FFFF00"/>
                </a:solidFill>
              </a:rPr>
              <a:t>have </a:t>
            </a:r>
            <a:endParaRPr lang="en-US" altLang="zh-TW" sz="2200" dirty="0" smtClean="0">
              <a:solidFill>
                <a:srgbClr val="FFFF00"/>
              </a:solidFill>
            </a:endParaRPr>
          </a:p>
          <a:p>
            <a:r>
              <a:rPr lang="en-US" sz="3200" dirty="0" smtClean="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σὺ </a:t>
            </a:r>
            <a:r>
              <a:rPr lang="en-US" sz="3200" dirty="0">
                <a:solidFill>
                  <a:schemeClr val="bg1"/>
                </a:solidFill>
              </a:rPr>
              <a:t> </a:t>
            </a:r>
            <a:r>
              <a:rPr lang="el-GR" sz="3200" dirty="0">
                <a:solidFill>
                  <a:schemeClr val="bg1"/>
                </a:solidFill>
              </a:rPr>
              <a:t>κρατοῦντας</a:t>
            </a:r>
            <a:r>
              <a:rPr lang="en-US" sz="3200" dirty="0" smtClean="0">
                <a:solidFill>
                  <a:schemeClr val="bg1"/>
                </a:solidFill>
              </a:rPr>
              <a:t>  </a:t>
            </a:r>
            <a:r>
              <a:rPr lang="el-GR" sz="3200" dirty="0" smtClean="0">
                <a:solidFill>
                  <a:schemeClr val="bg1"/>
                </a:solidFill>
              </a:rPr>
              <a:t>τὴν</a:t>
            </a:r>
            <a:r>
              <a:rPr lang="en-US" sz="3200" dirty="0" smtClean="0">
                <a:solidFill>
                  <a:schemeClr val="bg1"/>
                </a:solidFill>
              </a:rPr>
              <a:t> </a:t>
            </a:r>
            <a:r>
              <a:rPr lang="el-GR" sz="3200" dirty="0" smtClean="0">
                <a:solidFill>
                  <a:schemeClr val="bg1"/>
                </a:solidFill>
              </a:rPr>
              <a:t> </a:t>
            </a:r>
            <a:r>
              <a:rPr lang="el-GR" sz="3200" dirty="0">
                <a:solidFill>
                  <a:schemeClr val="bg1"/>
                </a:solidFill>
              </a:rPr>
              <a:t>διδαχὴν [τῶν] </a:t>
            </a:r>
            <a:r>
              <a:rPr lang="el-GR" sz="3200" dirty="0" smtClean="0">
                <a:solidFill>
                  <a:schemeClr val="bg1"/>
                </a:solidFill>
              </a:rPr>
              <a:t>Νικολαϊτῶν</a:t>
            </a:r>
            <a:r>
              <a:rPr lang="en-US" sz="3200" dirty="0" smtClean="0">
                <a:solidFill>
                  <a:schemeClr val="bg1"/>
                </a:solidFill>
              </a:rPr>
              <a:t> </a:t>
            </a:r>
            <a:r>
              <a:rPr lang="el-GR" sz="3200" dirty="0" smtClean="0">
                <a:solidFill>
                  <a:schemeClr val="bg1"/>
                </a:solidFill>
              </a:rPr>
              <a:t> </a:t>
            </a:r>
            <a:r>
              <a:rPr lang="el-GR" sz="3200" dirty="0">
                <a:solidFill>
                  <a:schemeClr val="bg1"/>
                </a:solidFill>
              </a:rPr>
              <a:t>ὁμοίως. </a:t>
            </a:r>
            <a:endParaRPr lang="en-US" sz="3200" dirty="0">
              <a:solidFill>
                <a:schemeClr val="bg1"/>
              </a:solidFill>
            </a:endParaRPr>
          </a:p>
          <a:p>
            <a:r>
              <a:rPr lang="en-US" altLang="zh-TW" sz="2200" dirty="0" smtClean="0">
                <a:solidFill>
                  <a:srgbClr val="FFFF00"/>
                </a:solidFill>
              </a:rPr>
              <a:t>  </a:t>
            </a:r>
            <a:r>
              <a:rPr lang="en-US" altLang="zh-TW" sz="2200" dirty="0">
                <a:solidFill>
                  <a:srgbClr val="FFFF00"/>
                </a:solidFill>
              </a:rPr>
              <a:t>also </a:t>
            </a:r>
            <a:r>
              <a:rPr lang="en-US" altLang="zh-TW" sz="2200" dirty="0" smtClean="0">
                <a:solidFill>
                  <a:srgbClr val="FFFF00"/>
                </a:solidFill>
              </a:rPr>
              <a:t>  </a:t>
            </a:r>
            <a:r>
              <a:rPr lang="en-US" altLang="zh-TW" sz="2200" dirty="0">
                <a:solidFill>
                  <a:srgbClr val="FFFF00"/>
                </a:solidFill>
              </a:rPr>
              <a:t>you     some who </a:t>
            </a:r>
            <a:r>
              <a:rPr lang="en-US" altLang="zh-TW" sz="2200" dirty="0" smtClean="0">
                <a:solidFill>
                  <a:srgbClr val="FFFF00"/>
                </a:solidFill>
              </a:rPr>
              <a:t>hold       the       </a:t>
            </a:r>
            <a:r>
              <a:rPr lang="en-US" altLang="zh-TW" sz="2200" dirty="0">
                <a:solidFill>
                  <a:srgbClr val="FFFF00"/>
                </a:solidFill>
              </a:rPr>
              <a:t>teaching </a:t>
            </a:r>
            <a:r>
              <a:rPr lang="en-US" altLang="zh-TW" sz="2200" dirty="0" smtClean="0">
                <a:solidFill>
                  <a:srgbClr val="FFFF00"/>
                </a:solidFill>
              </a:rPr>
              <a:t>     of the        </a:t>
            </a:r>
            <a:r>
              <a:rPr lang="en-US" altLang="zh-TW" sz="2200" dirty="0" err="1" smtClean="0">
                <a:solidFill>
                  <a:srgbClr val="FFFF00"/>
                </a:solidFill>
              </a:rPr>
              <a:t>Nicolaitans</a:t>
            </a:r>
            <a:r>
              <a:rPr lang="en-US" altLang="zh-TW" sz="2200" dirty="0" smtClean="0">
                <a:solidFill>
                  <a:srgbClr val="FFFF00"/>
                </a:solidFill>
              </a:rPr>
              <a:t>           likewise</a:t>
            </a:r>
            <a:endParaRPr lang="en-US" altLang="zh-TW" sz="2200" dirty="0">
              <a:solidFill>
                <a:srgbClr val="FFFF00"/>
              </a:solidFill>
            </a:endParaRPr>
          </a:p>
          <a:p>
            <a:endParaRPr lang="en-US" sz="800" dirty="0">
              <a:solidFill>
                <a:schemeClr val="bg1"/>
              </a:solidFill>
            </a:endParaRPr>
          </a:p>
          <a:p>
            <a:r>
              <a:rPr lang="en-US" sz="1900" baseline="30000" dirty="0" smtClean="0">
                <a:solidFill>
                  <a:srgbClr val="FFFF00"/>
                </a:solidFill>
              </a:rPr>
              <a:t>ESV  </a:t>
            </a:r>
            <a:r>
              <a:rPr lang="fr-FR" sz="1900" b="1" dirty="0">
                <a:solidFill>
                  <a:schemeClr val="bg1"/>
                </a:solidFill>
              </a:rPr>
              <a:t>2:14</a:t>
            </a:r>
            <a:r>
              <a:rPr lang="fr-FR" sz="1900" dirty="0">
                <a:solidFill>
                  <a:schemeClr val="bg1"/>
                </a:solidFill>
              </a:rPr>
              <a:t> </a:t>
            </a:r>
            <a:r>
              <a:rPr lang="en-US" sz="2000" dirty="0">
                <a:solidFill>
                  <a:schemeClr val="bg1"/>
                </a:solidFill>
              </a:rPr>
              <a:t>But I have a few things against you: you have some there who hold the teaching of Balaam, who taught </a:t>
            </a:r>
            <a:r>
              <a:rPr lang="en-US" sz="2000" dirty="0" err="1">
                <a:solidFill>
                  <a:schemeClr val="bg1"/>
                </a:solidFill>
              </a:rPr>
              <a:t>Balak</a:t>
            </a:r>
            <a:r>
              <a:rPr lang="en-US" sz="2000" dirty="0">
                <a:solidFill>
                  <a:schemeClr val="bg1"/>
                </a:solidFill>
              </a:rPr>
              <a:t> to put a stumbling block before the sons of Israel, so that they might eat food sacrificed to idols and practice sexual immorality</a:t>
            </a:r>
            <a:r>
              <a:rPr lang="en-US" sz="2000" dirty="0" smtClean="0">
                <a:solidFill>
                  <a:schemeClr val="bg1"/>
                </a:solidFill>
              </a:rPr>
              <a:t>. </a:t>
            </a:r>
            <a:r>
              <a:rPr lang="en-US" altLang="zh-TW" sz="2000" b="1" dirty="0">
                <a:solidFill>
                  <a:schemeClr val="bg1"/>
                </a:solidFill>
              </a:rPr>
              <a:t>15</a:t>
            </a:r>
            <a:r>
              <a:rPr lang="zh-TW" altLang="en-US" sz="2000" dirty="0">
                <a:solidFill>
                  <a:schemeClr val="bg1"/>
                </a:solidFill>
              </a:rPr>
              <a:t> </a:t>
            </a:r>
            <a:r>
              <a:rPr lang="en-US" altLang="zh-TW" sz="2000" dirty="0">
                <a:solidFill>
                  <a:schemeClr val="bg1"/>
                </a:solidFill>
              </a:rPr>
              <a:t>So also you have some who hold the teaching of the </a:t>
            </a:r>
            <a:r>
              <a:rPr lang="en-US" altLang="zh-TW" sz="2000" dirty="0" err="1">
                <a:solidFill>
                  <a:schemeClr val="bg1"/>
                </a:solidFill>
              </a:rPr>
              <a:t>Nicolaitans</a:t>
            </a:r>
            <a:r>
              <a:rPr lang="en-US" altLang="zh-TW" sz="2000" dirty="0">
                <a:solidFill>
                  <a:schemeClr val="bg1"/>
                </a:solidFill>
              </a:rPr>
              <a:t>.</a:t>
            </a:r>
          </a:p>
          <a:p>
            <a:r>
              <a:rPr lang="fr-FR" sz="2000" baseline="30000" dirty="0" smtClean="0">
                <a:solidFill>
                  <a:srgbClr val="FFFF00"/>
                </a:solidFill>
              </a:rPr>
              <a:t>CUV </a:t>
            </a:r>
            <a:r>
              <a:rPr lang="fr-FR" sz="2000" b="1" dirty="0" smtClean="0">
                <a:solidFill>
                  <a:schemeClr val="bg1"/>
                </a:solidFill>
              </a:rPr>
              <a:t>2:14 </a:t>
            </a:r>
            <a:r>
              <a:rPr lang="zh-TW" altLang="en-US" sz="2000" dirty="0" smtClean="0">
                <a:solidFill>
                  <a:schemeClr val="bg1"/>
                </a:solidFill>
              </a:rPr>
              <a:t>然</a:t>
            </a:r>
            <a:r>
              <a:rPr lang="zh-TW" altLang="en-US" sz="2000" dirty="0">
                <a:solidFill>
                  <a:schemeClr val="bg1"/>
                </a:solidFill>
              </a:rPr>
              <a:t>而有幾件事我要責備你、因為在你那裡、有人服從了巴蘭的教訓．這巴蘭曾教導巴勒將絆腳石放在以色列人面前、叫他們喫祭偶像之物、行姦淫的事。 </a:t>
            </a:r>
            <a:r>
              <a:rPr lang="en-US" altLang="zh-TW" sz="2000" b="1" dirty="0" smtClean="0">
                <a:solidFill>
                  <a:schemeClr val="bg1"/>
                </a:solidFill>
              </a:rPr>
              <a:t>15</a:t>
            </a:r>
            <a:r>
              <a:rPr lang="zh-TW" altLang="en-US" sz="2000" dirty="0" smtClean="0">
                <a:solidFill>
                  <a:schemeClr val="bg1"/>
                </a:solidFill>
              </a:rPr>
              <a:t> </a:t>
            </a:r>
            <a:r>
              <a:rPr lang="zh-TW" altLang="en-US" sz="2000" dirty="0">
                <a:solidFill>
                  <a:schemeClr val="bg1"/>
                </a:solidFill>
              </a:rPr>
              <a:t>你那裡也有人照樣服從了尼哥拉一黨人的教訓。</a:t>
            </a:r>
            <a:endParaRPr lang="en-US"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2347665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2:16-17 </a:t>
            </a:r>
            <a:endParaRPr lang="en-US" sz="1200" b="1" dirty="0" smtClean="0">
              <a:solidFill>
                <a:srgbClr val="FFFF00"/>
              </a:solidFill>
            </a:endParaRPr>
          </a:p>
          <a:p>
            <a:r>
              <a:rPr lang="en-US" sz="2800" b="1" dirty="0" smtClean="0">
                <a:solidFill>
                  <a:srgbClr val="FFFF00"/>
                </a:solidFill>
              </a:rPr>
              <a:t> 16    </a:t>
            </a:r>
            <a:r>
              <a:rPr lang="el-GR" sz="3200" dirty="0" smtClean="0">
                <a:solidFill>
                  <a:schemeClr val="bg1"/>
                </a:solidFill>
              </a:rPr>
              <a:t>μετανόησον </a:t>
            </a:r>
            <a:r>
              <a:rPr lang="el-GR" sz="3200" dirty="0">
                <a:solidFill>
                  <a:schemeClr val="bg1"/>
                </a:solidFill>
              </a:rPr>
              <a:t>οὖν· εἰ δὲ μή, ἔρχομαί σοι ταχὺ</a:t>
            </a:r>
            <a:r>
              <a:rPr lang="fr-FR" sz="3200" dirty="0" smtClean="0">
                <a:solidFill>
                  <a:schemeClr val="bg1"/>
                </a:solidFill>
              </a:rPr>
              <a:t> </a:t>
            </a:r>
            <a:r>
              <a:rPr lang="el-GR" sz="3200" dirty="0">
                <a:solidFill>
                  <a:schemeClr val="bg1"/>
                </a:solidFill>
              </a:rPr>
              <a:t>καὶ</a:t>
            </a:r>
            <a:r>
              <a:rPr lang="fr-FR" sz="3200" dirty="0" smtClean="0">
                <a:solidFill>
                  <a:schemeClr val="bg1"/>
                </a:solidFill>
              </a:rPr>
              <a:t>        </a:t>
            </a:r>
          </a:p>
          <a:p>
            <a:r>
              <a:rPr lang="en-US" sz="2000" dirty="0" smtClean="0">
                <a:solidFill>
                  <a:srgbClr val="FFFF00"/>
                </a:solidFill>
              </a:rPr>
              <a:t>                    repent              therefore   if    but   not         </a:t>
            </a:r>
            <a:r>
              <a:rPr lang="en-US" sz="2000" dirty="0">
                <a:solidFill>
                  <a:srgbClr val="FFFF00"/>
                </a:solidFill>
              </a:rPr>
              <a:t>I </a:t>
            </a:r>
            <a:r>
              <a:rPr lang="en-US" sz="2000" dirty="0" smtClean="0">
                <a:solidFill>
                  <a:srgbClr val="FFFF00"/>
                </a:solidFill>
              </a:rPr>
              <a:t>come      to </a:t>
            </a:r>
            <a:r>
              <a:rPr lang="en-US" sz="2000" dirty="0">
                <a:solidFill>
                  <a:srgbClr val="FFFF00"/>
                </a:solidFill>
              </a:rPr>
              <a:t>you </a:t>
            </a:r>
            <a:r>
              <a:rPr lang="en-US" sz="2000" dirty="0" smtClean="0">
                <a:solidFill>
                  <a:srgbClr val="FFFF00"/>
                </a:solidFill>
              </a:rPr>
              <a:t>  soon     and </a:t>
            </a:r>
          </a:p>
          <a:p>
            <a:r>
              <a:rPr lang="en-US" sz="3100" dirty="0" smtClean="0">
                <a:solidFill>
                  <a:schemeClr val="bg1"/>
                </a:solidFill>
              </a:rPr>
              <a:t> </a:t>
            </a:r>
            <a:r>
              <a:rPr lang="el-GR" sz="3100" dirty="0" smtClean="0">
                <a:solidFill>
                  <a:schemeClr val="bg1"/>
                </a:solidFill>
              </a:rPr>
              <a:t>πολεμήσω </a:t>
            </a:r>
            <a:r>
              <a:rPr lang="el-GR" sz="3100" dirty="0">
                <a:solidFill>
                  <a:schemeClr val="bg1"/>
                </a:solidFill>
              </a:rPr>
              <a:t>μετ᾽ αὐτῶν ἐν τῇ ῥομφαίᾳ τοῦ στόματός μου. </a:t>
            </a:r>
            <a:r>
              <a:rPr lang="fr-FR" sz="3100" dirty="0" smtClean="0">
                <a:solidFill>
                  <a:schemeClr val="bg1"/>
                </a:solidFill>
              </a:rPr>
              <a:t>   </a:t>
            </a:r>
          </a:p>
          <a:p>
            <a:r>
              <a:rPr lang="en-US" sz="2000" dirty="0" smtClean="0">
                <a:solidFill>
                  <a:srgbClr val="FFFF00"/>
                </a:solidFill>
              </a:rPr>
              <a:t>   I will wage war    with        </a:t>
            </a:r>
            <a:r>
              <a:rPr lang="en-US" sz="2000" dirty="0">
                <a:solidFill>
                  <a:srgbClr val="FFFF00"/>
                </a:solidFill>
              </a:rPr>
              <a:t>them </a:t>
            </a:r>
            <a:r>
              <a:rPr lang="en-US" sz="2000" dirty="0" smtClean="0">
                <a:solidFill>
                  <a:srgbClr val="FFFF00"/>
                </a:solidFill>
              </a:rPr>
              <a:t>   with   the        </a:t>
            </a:r>
            <a:r>
              <a:rPr lang="en-US" sz="2000" dirty="0">
                <a:solidFill>
                  <a:srgbClr val="FFFF00"/>
                </a:solidFill>
              </a:rPr>
              <a:t>sword </a:t>
            </a:r>
            <a:r>
              <a:rPr lang="en-US" sz="2000" dirty="0" smtClean="0">
                <a:solidFill>
                  <a:srgbClr val="FFFF00"/>
                </a:solidFill>
              </a:rPr>
              <a:t>       of the        mouth            my</a:t>
            </a:r>
          </a:p>
          <a:p>
            <a:r>
              <a:rPr lang="en-US" sz="2800" b="1" dirty="0" smtClean="0">
                <a:solidFill>
                  <a:srgbClr val="FFFF00"/>
                </a:solidFill>
              </a:rPr>
              <a:t>17 </a:t>
            </a:r>
            <a:r>
              <a:rPr lang="en-US" sz="3200" b="1" dirty="0" smtClean="0">
                <a:solidFill>
                  <a:srgbClr val="FFFF00"/>
                </a:solidFill>
              </a:rPr>
              <a:t> </a:t>
            </a:r>
            <a:r>
              <a:rPr lang="el-GR" sz="3100" dirty="0">
                <a:solidFill>
                  <a:schemeClr val="bg1"/>
                </a:solidFill>
              </a:rPr>
              <a:t>Ὁ ἔχων οὖς ἀκουσάτω τί τὸ πνεῦμα λέγει ταῖς ἐκκλησίαις. Τῷ νικῶντι </a:t>
            </a:r>
            <a:endParaRPr lang="fr-FR" sz="3100" dirty="0">
              <a:solidFill>
                <a:schemeClr val="bg1"/>
              </a:solidFill>
            </a:endParaRPr>
          </a:p>
          <a:p>
            <a:r>
              <a:rPr lang="en-US" altLang="zh-TW" sz="2000" dirty="0" smtClean="0">
                <a:solidFill>
                  <a:srgbClr val="FFFF00"/>
                </a:solidFill>
              </a:rPr>
              <a:t>        he </a:t>
            </a:r>
            <a:r>
              <a:rPr lang="en-US" altLang="zh-TW" sz="2000" dirty="0">
                <a:solidFill>
                  <a:srgbClr val="FFFF00"/>
                </a:solidFill>
              </a:rPr>
              <a:t>who </a:t>
            </a:r>
            <a:r>
              <a:rPr lang="en-US" altLang="zh-TW" sz="2000" dirty="0" smtClean="0">
                <a:solidFill>
                  <a:srgbClr val="FFFF00"/>
                </a:solidFill>
              </a:rPr>
              <a:t>has  </a:t>
            </a:r>
            <a:r>
              <a:rPr lang="en-US" altLang="zh-TW" sz="2000" dirty="0">
                <a:solidFill>
                  <a:srgbClr val="FFFF00"/>
                </a:solidFill>
              </a:rPr>
              <a:t>an </a:t>
            </a:r>
            <a:r>
              <a:rPr lang="en-US" altLang="zh-TW" sz="2000" dirty="0" smtClean="0">
                <a:solidFill>
                  <a:srgbClr val="FFFF00"/>
                </a:solidFill>
              </a:rPr>
              <a:t>ear     </a:t>
            </a:r>
            <a:r>
              <a:rPr lang="en-US" altLang="zh-TW" sz="2000" dirty="0">
                <a:solidFill>
                  <a:srgbClr val="FFFF00"/>
                </a:solidFill>
              </a:rPr>
              <a:t>let him </a:t>
            </a:r>
            <a:r>
              <a:rPr lang="en-US" altLang="zh-TW" sz="2000" dirty="0" smtClean="0">
                <a:solidFill>
                  <a:srgbClr val="FFFF00"/>
                </a:solidFill>
              </a:rPr>
              <a:t>hear  what the    Spirit              says     </a:t>
            </a:r>
            <a:r>
              <a:rPr lang="en-US" altLang="zh-TW" sz="2000" dirty="0">
                <a:solidFill>
                  <a:srgbClr val="FFFF00"/>
                </a:solidFill>
              </a:rPr>
              <a:t>to the </a:t>
            </a:r>
            <a:r>
              <a:rPr lang="en-US" altLang="zh-TW" sz="2000" dirty="0" smtClean="0">
                <a:solidFill>
                  <a:srgbClr val="FFFF00"/>
                </a:solidFill>
              </a:rPr>
              <a:t>      churches     </a:t>
            </a:r>
            <a:r>
              <a:rPr lang="en-US" altLang="zh-TW" dirty="0" smtClean="0">
                <a:solidFill>
                  <a:srgbClr val="FFFF00"/>
                </a:solidFill>
              </a:rPr>
              <a:t>to </a:t>
            </a:r>
            <a:r>
              <a:rPr lang="en-US" altLang="zh-TW" dirty="0">
                <a:solidFill>
                  <a:srgbClr val="FFFF00"/>
                </a:solidFill>
              </a:rPr>
              <a:t>the one who conquers </a:t>
            </a:r>
            <a:endParaRPr lang="en-US" altLang="zh-TW" dirty="0" smtClean="0">
              <a:solidFill>
                <a:srgbClr val="FFFF00"/>
              </a:solidFill>
            </a:endParaRPr>
          </a:p>
          <a:p>
            <a:r>
              <a:rPr lang="el-GR" sz="3100" dirty="0" smtClean="0">
                <a:solidFill>
                  <a:schemeClr val="bg1"/>
                </a:solidFill>
              </a:rPr>
              <a:t>δώσω </a:t>
            </a:r>
            <a:r>
              <a:rPr lang="el-GR" sz="3100" dirty="0">
                <a:solidFill>
                  <a:schemeClr val="bg1"/>
                </a:solidFill>
              </a:rPr>
              <a:t>αὐτῷ τοῦ μάννα τοῦ κεκρυμμένου καὶ δώσω αὐτῷ ψῆφον λευκήν, </a:t>
            </a:r>
            <a:endParaRPr lang="en-US" sz="3100" dirty="0" smtClean="0">
              <a:solidFill>
                <a:schemeClr val="bg1"/>
              </a:solidFill>
            </a:endParaRPr>
          </a:p>
          <a:p>
            <a:r>
              <a:rPr lang="en-US" altLang="zh-TW" sz="2000" dirty="0" smtClean="0">
                <a:solidFill>
                  <a:srgbClr val="FFFF00"/>
                </a:solidFill>
              </a:rPr>
              <a:t>I </a:t>
            </a:r>
            <a:r>
              <a:rPr lang="en-US" altLang="zh-TW" sz="2000" dirty="0">
                <a:solidFill>
                  <a:srgbClr val="FFFF00"/>
                </a:solidFill>
              </a:rPr>
              <a:t>will give </a:t>
            </a:r>
            <a:r>
              <a:rPr lang="en-US" altLang="zh-TW" sz="2000" dirty="0" smtClean="0">
                <a:solidFill>
                  <a:srgbClr val="FFFF00"/>
                </a:solidFill>
              </a:rPr>
              <a:t>    him    some </a:t>
            </a:r>
            <a:r>
              <a:rPr lang="en-US" altLang="zh-TW" sz="2000" dirty="0">
                <a:solidFill>
                  <a:srgbClr val="FFFF00"/>
                </a:solidFill>
              </a:rPr>
              <a:t>of </a:t>
            </a:r>
            <a:r>
              <a:rPr lang="en-US" altLang="zh-TW" sz="2000" dirty="0" smtClean="0">
                <a:solidFill>
                  <a:srgbClr val="FFFF00"/>
                </a:solidFill>
              </a:rPr>
              <a:t>   manna    the               hidden                </a:t>
            </a:r>
            <a:r>
              <a:rPr lang="en-US" altLang="zh-TW" sz="2000" dirty="0">
                <a:solidFill>
                  <a:srgbClr val="FFFF00"/>
                </a:solidFill>
              </a:rPr>
              <a:t>and </a:t>
            </a:r>
            <a:r>
              <a:rPr lang="en-US" altLang="zh-TW" sz="2000" dirty="0" smtClean="0">
                <a:solidFill>
                  <a:srgbClr val="FFFF00"/>
                </a:solidFill>
              </a:rPr>
              <a:t>   I </a:t>
            </a:r>
            <a:r>
              <a:rPr lang="en-US" altLang="zh-TW" sz="2000" dirty="0">
                <a:solidFill>
                  <a:srgbClr val="FFFF00"/>
                </a:solidFill>
              </a:rPr>
              <a:t>will </a:t>
            </a:r>
            <a:r>
              <a:rPr lang="en-US" altLang="zh-TW" sz="2000" dirty="0" smtClean="0">
                <a:solidFill>
                  <a:srgbClr val="FFFF00"/>
                </a:solidFill>
              </a:rPr>
              <a:t>give     </a:t>
            </a:r>
            <a:r>
              <a:rPr lang="en-US" altLang="zh-TW" sz="2000" dirty="0">
                <a:solidFill>
                  <a:srgbClr val="FFFF00"/>
                </a:solidFill>
              </a:rPr>
              <a:t>him </a:t>
            </a:r>
            <a:r>
              <a:rPr lang="en-US" altLang="zh-TW" sz="2000" dirty="0" smtClean="0">
                <a:solidFill>
                  <a:srgbClr val="FFFF00"/>
                </a:solidFill>
              </a:rPr>
              <a:t>       a  pebble        white</a:t>
            </a:r>
          </a:p>
          <a:p>
            <a:r>
              <a:rPr lang="el-GR" sz="2800" dirty="0" smtClean="0">
                <a:solidFill>
                  <a:schemeClr val="bg1"/>
                </a:solidFill>
              </a:rPr>
              <a:t>καὶ </a:t>
            </a:r>
            <a:r>
              <a:rPr lang="el-GR" sz="2800" dirty="0">
                <a:solidFill>
                  <a:schemeClr val="bg1"/>
                </a:solidFill>
              </a:rPr>
              <a:t>ἐπὶ τὴν ψῆφον ὄνομα καινὸν γεγραμμένον ὃ οὐδεὶς οἶδεν </a:t>
            </a:r>
            <a:r>
              <a:rPr lang="en-US" sz="2800" dirty="0" smtClean="0">
                <a:solidFill>
                  <a:schemeClr val="bg1"/>
                </a:solidFill>
              </a:rPr>
              <a:t> </a:t>
            </a:r>
            <a:r>
              <a:rPr lang="el-GR" sz="2800" dirty="0" smtClean="0">
                <a:solidFill>
                  <a:schemeClr val="bg1"/>
                </a:solidFill>
              </a:rPr>
              <a:t>εἰ </a:t>
            </a:r>
            <a:r>
              <a:rPr lang="el-GR" sz="2800" dirty="0">
                <a:solidFill>
                  <a:schemeClr val="bg1"/>
                </a:solidFill>
              </a:rPr>
              <a:t>μὴ ὁ λαμβάνων.</a:t>
            </a:r>
            <a:r>
              <a:rPr lang="fr-FR" sz="2800" dirty="0">
                <a:solidFill>
                  <a:schemeClr val="bg1"/>
                </a:solidFill>
              </a:rPr>
              <a:t>      </a:t>
            </a:r>
          </a:p>
          <a:p>
            <a:r>
              <a:rPr lang="en-US" altLang="zh-TW" sz="2000" dirty="0">
                <a:solidFill>
                  <a:srgbClr val="FFFF00"/>
                </a:solidFill>
              </a:rPr>
              <a:t>a</a:t>
            </a:r>
            <a:r>
              <a:rPr lang="en-US" altLang="zh-TW" sz="2000" dirty="0" smtClean="0">
                <a:solidFill>
                  <a:srgbClr val="FFFF00"/>
                </a:solidFill>
              </a:rPr>
              <a:t>nd    on    the      pebble     a name       new                 </a:t>
            </a:r>
            <a:r>
              <a:rPr lang="en-US" altLang="zh-TW" sz="2000" dirty="0">
                <a:solidFill>
                  <a:srgbClr val="FFFF00"/>
                </a:solidFill>
              </a:rPr>
              <a:t>written </a:t>
            </a:r>
            <a:r>
              <a:rPr lang="en-US" altLang="zh-TW" sz="2000" dirty="0" smtClean="0">
                <a:solidFill>
                  <a:srgbClr val="FFFF00"/>
                </a:solidFill>
              </a:rPr>
              <a:t>         that  </a:t>
            </a:r>
            <a:r>
              <a:rPr lang="en-US" altLang="zh-TW" sz="2000" dirty="0">
                <a:solidFill>
                  <a:srgbClr val="FFFF00"/>
                </a:solidFill>
              </a:rPr>
              <a:t>no </a:t>
            </a:r>
            <a:r>
              <a:rPr lang="en-US" altLang="zh-TW" sz="2000" dirty="0" smtClean="0">
                <a:solidFill>
                  <a:srgbClr val="FFFF00"/>
                </a:solidFill>
              </a:rPr>
              <a:t>one    </a:t>
            </a:r>
            <a:r>
              <a:rPr lang="en-US" altLang="zh-TW" sz="2000" dirty="0">
                <a:solidFill>
                  <a:srgbClr val="FFFF00"/>
                </a:solidFill>
              </a:rPr>
              <a:t>knows </a:t>
            </a:r>
            <a:r>
              <a:rPr lang="en-US" altLang="zh-TW" sz="2000" dirty="0" smtClean="0">
                <a:solidFill>
                  <a:srgbClr val="FFFF00"/>
                </a:solidFill>
              </a:rPr>
              <a:t>   except  </a:t>
            </a:r>
            <a:r>
              <a:rPr lang="en-US" altLang="zh-TW" dirty="0">
                <a:solidFill>
                  <a:srgbClr val="FFFF00"/>
                </a:solidFill>
              </a:rPr>
              <a:t>the one who </a:t>
            </a:r>
            <a:r>
              <a:rPr lang="en-US" altLang="zh-TW" dirty="0" smtClean="0">
                <a:solidFill>
                  <a:srgbClr val="FFFF00"/>
                </a:solidFill>
              </a:rPr>
              <a:t>receives</a:t>
            </a:r>
            <a:endParaRPr lang="en-US" dirty="0" smtClean="0">
              <a:solidFill>
                <a:schemeClr val="bg1"/>
              </a:solidFill>
            </a:endParaRPr>
          </a:p>
          <a:p>
            <a:r>
              <a:rPr lang="en-US" sz="1900" baseline="30000" dirty="0" smtClean="0">
                <a:solidFill>
                  <a:srgbClr val="FFFF00"/>
                </a:solidFill>
              </a:rPr>
              <a:t>	ESV  </a:t>
            </a:r>
            <a:r>
              <a:rPr lang="fr-FR" sz="1900" b="1" dirty="0" smtClean="0">
                <a:solidFill>
                  <a:schemeClr val="bg1"/>
                </a:solidFill>
              </a:rPr>
              <a:t>2:16</a:t>
            </a:r>
            <a:r>
              <a:rPr lang="fr-FR" sz="1900" dirty="0" smtClean="0">
                <a:solidFill>
                  <a:schemeClr val="bg1"/>
                </a:solidFill>
              </a:rPr>
              <a:t> </a:t>
            </a:r>
            <a:r>
              <a:rPr lang="en-US" sz="2000" dirty="0">
                <a:solidFill>
                  <a:schemeClr val="bg1"/>
                </a:solidFill>
              </a:rPr>
              <a:t>Therefore repent. If not, I will come to you soon and war against them with the sword of my mouth</a:t>
            </a:r>
            <a:r>
              <a:rPr lang="en-US" sz="2000" dirty="0" smtClean="0">
                <a:solidFill>
                  <a:schemeClr val="bg1"/>
                </a:solidFill>
              </a:rPr>
              <a:t>. </a:t>
            </a:r>
            <a:r>
              <a:rPr lang="en-US" altLang="zh-TW" sz="2000" b="1" dirty="0">
                <a:solidFill>
                  <a:schemeClr val="bg1"/>
                </a:solidFill>
              </a:rPr>
              <a:t>17</a:t>
            </a:r>
            <a:r>
              <a:rPr lang="zh-TW" altLang="en-US" sz="2000" dirty="0">
                <a:solidFill>
                  <a:schemeClr val="bg1"/>
                </a:solidFill>
              </a:rPr>
              <a:t> </a:t>
            </a:r>
            <a:r>
              <a:rPr lang="en-US" altLang="zh-TW" sz="2000" dirty="0">
                <a:solidFill>
                  <a:schemeClr val="bg1"/>
                </a:solidFill>
              </a:rPr>
              <a:t>He who has an ear, let him hear what the Spirit says to the churches. To the one who conquers I will give some of the hidden manna, and I will give him a white stone, with a new name written on the stone that no one knows except the one who receives it</a:t>
            </a:r>
            <a:r>
              <a:rPr lang="en-US" altLang="zh-TW" sz="2000" dirty="0" smtClean="0">
                <a:solidFill>
                  <a:schemeClr val="bg1"/>
                </a:solidFill>
              </a:rPr>
              <a:t>.      </a:t>
            </a:r>
            <a:r>
              <a:rPr lang="fr-FR" sz="2000" dirty="0" smtClean="0">
                <a:solidFill>
                  <a:schemeClr val="bg1"/>
                </a:solidFill>
              </a:rPr>
              <a:t>/     </a:t>
            </a:r>
            <a:r>
              <a:rPr lang="fr-FR" sz="2000" baseline="30000" dirty="0" smtClean="0">
                <a:solidFill>
                  <a:srgbClr val="FFFF00"/>
                </a:solidFill>
              </a:rPr>
              <a:t>CUV </a:t>
            </a:r>
            <a:r>
              <a:rPr lang="en-US" sz="2000" b="1" dirty="0" smtClean="0">
                <a:solidFill>
                  <a:schemeClr val="bg1"/>
                </a:solidFill>
              </a:rPr>
              <a:t>2:16</a:t>
            </a:r>
            <a:r>
              <a:rPr lang="en-US" sz="2000" dirty="0" smtClean="0">
                <a:solidFill>
                  <a:schemeClr val="bg1"/>
                </a:solidFill>
              </a:rPr>
              <a:t> </a:t>
            </a:r>
            <a:r>
              <a:rPr lang="zh-TW" altLang="en-US" sz="2000" dirty="0">
                <a:solidFill>
                  <a:schemeClr val="bg1"/>
                </a:solidFill>
              </a:rPr>
              <a:t>所以你當悔改、若不悔改、我就快臨到你那裡、</a:t>
            </a:r>
            <a:r>
              <a:rPr lang="zh-TW" altLang="en-US" sz="2000" dirty="0" smtClean="0">
                <a:solidFill>
                  <a:schemeClr val="bg1"/>
                </a:solidFill>
              </a:rPr>
              <a:t>用我口中的劍、攻擊他們。 </a:t>
            </a:r>
            <a:r>
              <a:rPr lang="en-US" altLang="zh-TW" sz="2000" b="1" dirty="0" smtClean="0">
                <a:solidFill>
                  <a:schemeClr val="bg1"/>
                </a:solidFill>
              </a:rPr>
              <a:t>17</a:t>
            </a:r>
            <a:r>
              <a:rPr lang="zh-TW" altLang="en-US" sz="2000" dirty="0" smtClean="0">
                <a:solidFill>
                  <a:schemeClr val="bg1"/>
                </a:solidFill>
              </a:rPr>
              <a:t> 聖靈向眾教會所說的話、凡有耳的、就應當聽。得勝的、我必將那隱藏的嗎哪賜給</a:t>
            </a:r>
            <a:r>
              <a:rPr lang="zh-TW" altLang="en-US" sz="2000" dirty="0">
                <a:solidFill>
                  <a:schemeClr val="bg1"/>
                </a:solidFill>
              </a:rPr>
              <a:t>他．並賜他一塊白石、石上寫著新名．除了那領受的以外、沒有人能認識</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4241323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4506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2:18-19 </a:t>
            </a:r>
            <a:endParaRPr lang="en-US" sz="1200" b="1" dirty="0" smtClean="0">
              <a:solidFill>
                <a:srgbClr val="FFFF00"/>
              </a:solidFill>
            </a:endParaRPr>
          </a:p>
          <a:p>
            <a:r>
              <a:rPr lang="en-US" sz="2800" b="1" dirty="0" smtClean="0">
                <a:solidFill>
                  <a:srgbClr val="FFFF00"/>
                </a:solidFill>
              </a:rPr>
              <a:t>18 </a:t>
            </a:r>
            <a:r>
              <a:rPr lang="el-GR" sz="3100" dirty="0" smtClean="0">
                <a:solidFill>
                  <a:schemeClr val="bg1"/>
                </a:solidFill>
              </a:rPr>
              <a:t>Καὶ </a:t>
            </a:r>
            <a:r>
              <a:rPr lang="el-GR" sz="3100" dirty="0">
                <a:solidFill>
                  <a:schemeClr val="bg1"/>
                </a:solidFill>
              </a:rPr>
              <a:t>τῷ ἀγγέλῳ τῆς ἐν Θυατείροις ἐκκλησίας γράψον· </a:t>
            </a:r>
            <a:endParaRPr lang="en-US" sz="3100" dirty="0" smtClean="0">
              <a:solidFill>
                <a:schemeClr val="bg1"/>
              </a:solidFill>
            </a:endParaRPr>
          </a:p>
          <a:p>
            <a:r>
              <a:rPr lang="en-US" altLang="zh-TW" sz="2200" dirty="0">
                <a:solidFill>
                  <a:srgbClr val="FFFF00"/>
                </a:solidFill>
              </a:rPr>
              <a:t> </a:t>
            </a:r>
            <a:r>
              <a:rPr lang="en-US" altLang="zh-TW" sz="2200" dirty="0" smtClean="0">
                <a:solidFill>
                  <a:srgbClr val="FFFF00"/>
                </a:solidFill>
              </a:rPr>
              <a:t>      and  to the    angel    </a:t>
            </a:r>
            <a:r>
              <a:rPr lang="en-US" altLang="zh-TW" sz="2200" dirty="0">
                <a:solidFill>
                  <a:srgbClr val="FFFF00"/>
                </a:solidFill>
              </a:rPr>
              <a:t>of the </a:t>
            </a:r>
            <a:r>
              <a:rPr lang="en-US" altLang="zh-TW" sz="2200" dirty="0" smtClean="0">
                <a:solidFill>
                  <a:srgbClr val="FFFF00"/>
                </a:solidFill>
              </a:rPr>
              <a:t> in       Thyatira                  church             write</a:t>
            </a:r>
          </a:p>
          <a:p>
            <a:r>
              <a:rPr lang="en-US" sz="3200" dirty="0" smtClean="0">
                <a:solidFill>
                  <a:schemeClr val="bg1"/>
                </a:solidFill>
              </a:rPr>
              <a:t>  </a:t>
            </a:r>
            <a:r>
              <a:rPr lang="el-GR" sz="3200" dirty="0" smtClean="0">
                <a:solidFill>
                  <a:schemeClr val="bg1"/>
                </a:solidFill>
              </a:rPr>
              <a:t>Τάδε </a:t>
            </a:r>
            <a:r>
              <a:rPr lang="el-GR" sz="3200" dirty="0">
                <a:solidFill>
                  <a:schemeClr val="bg1"/>
                </a:solidFill>
              </a:rPr>
              <a:t>λέγει ὁ υἱὸς τοῦ θεοῦ, ὁ ἔχων τοὺς ὀφθαλμοὺς </a:t>
            </a:r>
            <a:endParaRPr lang="en-US" sz="3200" dirty="0" smtClean="0">
              <a:solidFill>
                <a:schemeClr val="bg1"/>
              </a:solidFill>
            </a:endParaRPr>
          </a:p>
          <a:p>
            <a:r>
              <a:rPr lang="fr-FR" sz="2200" dirty="0" smtClean="0">
                <a:solidFill>
                  <a:schemeClr val="bg1"/>
                </a:solidFill>
              </a:rPr>
              <a:t>    </a:t>
            </a:r>
            <a:r>
              <a:rPr lang="en-US" altLang="zh-TW" sz="2200" dirty="0" smtClean="0">
                <a:solidFill>
                  <a:srgbClr val="FFFF00"/>
                </a:solidFill>
              </a:rPr>
              <a:t>these     says     the  Son       of        God    who  </a:t>
            </a:r>
            <a:r>
              <a:rPr lang="en-US" altLang="zh-TW" sz="2200" dirty="0">
                <a:solidFill>
                  <a:srgbClr val="FFFF00"/>
                </a:solidFill>
              </a:rPr>
              <a:t>has </a:t>
            </a:r>
            <a:r>
              <a:rPr lang="en-US" altLang="zh-TW" sz="2200" dirty="0" smtClean="0">
                <a:solidFill>
                  <a:srgbClr val="FFFF00"/>
                </a:solidFill>
              </a:rPr>
              <a:t>      the             eyes</a:t>
            </a:r>
          </a:p>
          <a:p>
            <a:r>
              <a:rPr lang="en-US" sz="3200" dirty="0" smtClean="0">
                <a:solidFill>
                  <a:schemeClr val="bg1"/>
                </a:solidFill>
              </a:rPr>
              <a:t>  </a:t>
            </a:r>
            <a:r>
              <a:rPr lang="el-GR" sz="3200" dirty="0" smtClean="0">
                <a:solidFill>
                  <a:schemeClr val="bg1"/>
                </a:solidFill>
              </a:rPr>
              <a:t>αὐτοῦ </a:t>
            </a:r>
            <a:r>
              <a:rPr lang="el-GR" sz="3200" dirty="0">
                <a:solidFill>
                  <a:schemeClr val="bg1"/>
                </a:solidFill>
              </a:rPr>
              <a:t>ὡς φλόγα πυρὸς καὶ οἱ πόδες αὐτοῦ </a:t>
            </a:r>
            <a:r>
              <a:rPr lang="el-GR" sz="3200" dirty="0" smtClean="0">
                <a:solidFill>
                  <a:schemeClr val="bg1"/>
                </a:solidFill>
              </a:rPr>
              <a:t>ὅμοιοι</a:t>
            </a:r>
            <a:r>
              <a:rPr lang="en-US" sz="3200" dirty="0" smtClean="0">
                <a:solidFill>
                  <a:schemeClr val="bg1"/>
                </a:solidFill>
              </a:rPr>
              <a:t> </a:t>
            </a:r>
            <a:r>
              <a:rPr lang="el-GR" sz="3200" dirty="0" smtClean="0">
                <a:solidFill>
                  <a:schemeClr val="bg1"/>
                </a:solidFill>
              </a:rPr>
              <a:t> </a:t>
            </a:r>
            <a:r>
              <a:rPr lang="el-GR" sz="3200" dirty="0">
                <a:solidFill>
                  <a:schemeClr val="bg1"/>
                </a:solidFill>
              </a:rPr>
              <a:t>χαλκολιβάνῳ·</a:t>
            </a:r>
            <a:r>
              <a:rPr lang="fr-FR" sz="3200" dirty="0">
                <a:solidFill>
                  <a:schemeClr val="bg1"/>
                </a:solidFill>
              </a:rPr>
              <a:t>  </a:t>
            </a:r>
          </a:p>
          <a:p>
            <a:r>
              <a:rPr lang="en-US" altLang="zh-TW" sz="2200" dirty="0" smtClean="0">
                <a:solidFill>
                  <a:srgbClr val="FFFF00"/>
                </a:solidFill>
              </a:rPr>
              <a:t>       his         like    </a:t>
            </a:r>
            <a:r>
              <a:rPr lang="en-US" altLang="zh-TW" sz="2200" dirty="0">
                <a:solidFill>
                  <a:srgbClr val="FFFF00"/>
                </a:solidFill>
              </a:rPr>
              <a:t>a flame </a:t>
            </a:r>
            <a:r>
              <a:rPr lang="en-US" altLang="zh-TW" sz="2200" dirty="0" smtClean="0">
                <a:solidFill>
                  <a:srgbClr val="FFFF00"/>
                </a:solidFill>
              </a:rPr>
              <a:t>    of fire     </a:t>
            </a:r>
            <a:r>
              <a:rPr lang="en-US" altLang="zh-TW" sz="2200" dirty="0">
                <a:solidFill>
                  <a:srgbClr val="FFFF00"/>
                </a:solidFill>
              </a:rPr>
              <a:t>and </a:t>
            </a:r>
            <a:r>
              <a:rPr lang="en-US" altLang="zh-TW" sz="2200" dirty="0" smtClean="0">
                <a:solidFill>
                  <a:srgbClr val="FFFF00"/>
                </a:solidFill>
              </a:rPr>
              <a:t>  the    feet            his              </a:t>
            </a:r>
            <a:r>
              <a:rPr lang="en-US" altLang="zh-TW" sz="2200" dirty="0">
                <a:solidFill>
                  <a:srgbClr val="FFFF00"/>
                </a:solidFill>
              </a:rPr>
              <a:t>like </a:t>
            </a:r>
            <a:r>
              <a:rPr lang="en-US" altLang="zh-TW" sz="2200" dirty="0" smtClean="0">
                <a:solidFill>
                  <a:srgbClr val="FFFF00"/>
                </a:solidFill>
              </a:rPr>
              <a:t>        burnished bronze</a:t>
            </a:r>
          </a:p>
          <a:p>
            <a:r>
              <a:rPr lang="en-US" sz="2800" dirty="0" smtClean="0">
                <a:solidFill>
                  <a:schemeClr val="bg1"/>
                </a:solidFill>
              </a:rPr>
              <a:t> </a:t>
            </a:r>
            <a:r>
              <a:rPr lang="en-US" sz="2800" b="1" dirty="0">
                <a:solidFill>
                  <a:srgbClr val="FFFF00"/>
                </a:solidFill>
              </a:rPr>
              <a:t>19</a:t>
            </a:r>
            <a:r>
              <a:rPr lang="en-US" sz="2800" dirty="0" smtClean="0">
                <a:solidFill>
                  <a:schemeClr val="bg1"/>
                </a:solidFill>
              </a:rPr>
              <a:t>  </a:t>
            </a:r>
            <a:r>
              <a:rPr lang="el-GR" sz="3200" dirty="0">
                <a:solidFill>
                  <a:schemeClr val="bg1"/>
                </a:solidFill>
              </a:rPr>
              <a:t>οἶδά σου τὰ ἔργα καὶ τὴν ἀγάπην καὶ τὴν πίστιν καὶ τὴν διακονίαν </a:t>
            </a:r>
            <a:endParaRPr lang="fr-FR" sz="3200" dirty="0">
              <a:solidFill>
                <a:schemeClr val="bg1"/>
              </a:solidFill>
            </a:endParaRPr>
          </a:p>
          <a:p>
            <a:r>
              <a:rPr lang="en-US" altLang="zh-TW" sz="2200" dirty="0" smtClean="0">
                <a:solidFill>
                  <a:srgbClr val="FFFF00"/>
                </a:solidFill>
              </a:rPr>
              <a:t>         I </a:t>
            </a:r>
            <a:r>
              <a:rPr lang="en-US" altLang="zh-TW" sz="2200" dirty="0">
                <a:solidFill>
                  <a:srgbClr val="FFFF00"/>
                </a:solidFill>
              </a:rPr>
              <a:t>know </a:t>
            </a:r>
            <a:r>
              <a:rPr lang="en-US" altLang="zh-TW" sz="2200" dirty="0" smtClean="0">
                <a:solidFill>
                  <a:srgbClr val="FFFF00"/>
                </a:solidFill>
              </a:rPr>
              <a:t>  your   the  works    and    the       </a:t>
            </a:r>
            <a:r>
              <a:rPr lang="en-US" altLang="zh-TW" sz="2200" dirty="0">
                <a:solidFill>
                  <a:srgbClr val="FFFF00"/>
                </a:solidFill>
              </a:rPr>
              <a:t>love </a:t>
            </a:r>
            <a:r>
              <a:rPr lang="en-US" altLang="zh-TW" sz="2200" dirty="0" smtClean="0">
                <a:solidFill>
                  <a:srgbClr val="FFFF00"/>
                </a:solidFill>
              </a:rPr>
              <a:t>         and    the      faith      and    the      service</a:t>
            </a:r>
          </a:p>
          <a:p>
            <a:r>
              <a:rPr lang="el-GR" sz="3200" dirty="0" smtClean="0">
                <a:solidFill>
                  <a:schemeClr val="bg1"/>
                </a:solidFill>
              </a:rPr>
              <a:t>καὶ </a:t>
            </a:r>
            <a:r>
              <a:rPr lang="el-GR" sz="3200" dirty="0">
                <a:solidFill>
                  <a:schemeClr val="bg1"/>
                </a:solidFill>
              </a:rPr>
              <a:t>τὴν ὑπομονήν σου, καὶ τὰ ἔργα σου τὰ ἔσχατα πλείονα τῶν πρώτων</a:t>
            </a:r>
            <a:r>
              <a:rPr lang="el-GR" sz="3200" dirty="0" smtClean="0">
                <a:solidFill>
                  <a:schemeClr val="bg1"/>
                </a:solidFill>
              </a:rPr>
              <a:t>.</a:t>
            </a:r>
            <a:endParaRPr lang="en-US" sz="3200" dirty="0" smtClean="0">
              <a:solidFill>
                <a:schemeClr val="bg1"/>
              </a:solidFill>
            </a:endParaRPr>
          </a:p>
          <a:p>
            <a:r>
              <a:rPr lang="en-US" altLang="zh-TW" sz="2200" dirty="0" smtClean="0">
                <a:solidFill>
                  <a:srgbClr val="FFFF00"/>
                </a:solidFill>
              </a:rPr>
              <a:t> and    the     endurance       your     </a:t>
            </a:r>
            <a:r>
              <a:rPr lang="en-US" altLang="zh-TW" sz="2200" dirty="0">
                <a:solidFill>
                  <a:srgbClr val="FFFF00"/>
                </a:solidFill>
              </a:rPr>
              <a:t>and </a:t>
            </a:r>
            <a:r>
              <a:rPr lang="en-US" altLang="zh-TW" sz="2200" dirty="0" smtClean="0">
                <a:solidFill>
                  <a:srgbClr val="FFFF00"/>
                </a:solidFill>
              </a:rPr>
              <a:t> the  works    your   the      last              more      than the     first</a:t>
            </a:r>
          </a:p>
          <a:p>
            <a:endParaRPr lang="en-US" sz="800" baseline="30000" dirty="0" smtClean="0">
              <a:solidFill>
                <a:srgbClr val="FFFF00"/>
              </a:solidFill>
            </a:endParaRPr>
          </a:p>
          <a:p>
            <a:r>
              <a:rPr lang="en-US" sz="1900" baseline="30000" dirty="0" smtClean="0">
                <a:solidFill>
                  <a:srgbClr val="FFFF00"/>
                </a:solidFill>
              </a:rPr>
              <a:t>	ESV  </a:t>
            </a:r>
            <a:r>
              <a:rPr lang="fr-FR" sz="1900" b="1" dirty="0">
                <a:solidFill>
                  <a:schemeClr val="bg1"/>
                </a:solidFill>
              </a:rPr>
              <a:t>2:18</a:t>
            </a:r>
            <a:r>
              <a:rPr lang="fr-FR" sz="1900" dirty="0">
                <a:solidFill>
                  <a:schemeClr val="bg1"/>
                </a:solidFill>
              </a:rPr>
              <a:t> </a:t>
            </a:r>
            <a:r>
              <a:rPr lang="en-US" altLang="zh-TW" sz="2000" dirty="0" smtClean="0">
                <a:solidFill>
                  <a:schemeClr val="bg1"/>
                </a:solidFill>
              </a:rPr>
              <a:t>And </a:t>
            </a:r>
            <a:r>
              <a:rPr lang="en-US" altLang="zh-TW" sz="2000" dirty="0">
                <a:solidFill>
                  <a:schemeClr val="bg1"/>
                </a:solidFill>
              </a:rPr>
              <a:t>to the angel of the church in Thyatira write: 'The words of the Son of God, who has eyes like a flame of fire, and whose feet are like burnished bronze</a:t>
            </a:r>
            <a:r>
              <a:rPr lang="en-US" altLang="zh-TW" sz="2000" dirty="0" smtClean="0">
                <a:solidFill>
                  <a:schemeClr val="bg1"/>
                </a:solidFill>
              </a:rPr>
              <a:t>. </a:t>
            </a:r>
            <a:r>
              <a:rPr lang="en-US" altLang="zh-TW" sz="2000" b="1" dirty="0">
                <a:solidFill>
                  <a:schemeClr val="bg1"/>
                </a:solidFill>
              </a:rPr>
              <a:t>19</a:t>
            </a:r>
            <a:r>
              <a:rPr lang="zh-TW" altLang="en-US" sz="2000" dirty="0">
                <a:solidFill>
                  <a:schemeClr val="bg1"/>
                </a:solidFill>
              </a:rPr>
              <a:t> </a:t>
            </a:r>
            <a:r>
              <a:rPr lang="en-US" altLang="zh-TW" sz="2000" dirty="0" smtClean="0">
                <a:solidFill>
                  <a:schemeClr val="bg1"/>
                </a:solidFill>
              </a:rPr>
              <a:t>I </a:t>
            </a:r>
            <a:r>
              <a:rPr lang="en-US" altLang="zh-TW" sz="2000" dirty="0">
                <a:solidFill>
                  <a:schemeClr val="bg1"/>
                </a:solidFill>
              </a:rPr>
              <a:t>know your works, your love and faith and service and patient endurance, and that your latter works exceed the first.</a:t>
            </a:r>
          </a:p>
          <a:p>
            <a:r>
              <a:rPr lang="fr-FR" sz="2000" baseline="30000" dirty="0" smtClean="0">
                <a:solidFill>
                  <a:srgbClr val="FFFF00"/>
                </a:solidFill>
              </a:rPr>
              <a:t>	CUV  </a:t>
            </a:r>
            <a:r>
              <a:rPr lang="fr-FR" sz="2000" b="1" dirty="0" smtClean="0">
                <a:solidFill>
                  <a:schemeClr val="bg1"/>
                </a:solidFill>
              </a:rPr>
              <a:t>2:18 </a:t>
            </a:r>
            <a:r>
              <a:rPr lang="zh-TW" altLang="en-US" sz="2000" dirty="0" smtClean="0">
                <a:solidFill>
                  <a:schemeClr val="bg1"/>
                </a:solidFill>
              </a:rPr>
              <a:t>你</a:t>
            </a:r>
            <a:r>
              <a:rPr lang="zh-TW" altLang="en-US" sz="2000" dirty="0">
                <a:solidFill>
                  <a:schemeClr val="bg1"/>
                </a:solidFill>
              </a:rPr>
              <a:t>要寫信給推雅推喇教會的使者、說、那眼目如火焰、腳像光明銅</a:t>
            </a:r>
            <a:r>
              <a:rPr lang="zh-TW" altLang="en-US" sz="2000" dirty="0" smtClean="0">
                <a:solidFill>
                  <a:schemeClr val="bg1"/>
                </a:solidFill>
              </a:rPr>
              <a:t>的神</a:t>
            </a:r>
            <a:r>
              <a:rPr lang="zh-TW" altLang="en-US" sz="2000" dirty="0">
                <a:solidFill>
                  <a:schemeClr val="bg1"/>
                </a:solidFill>
              </a:rPr>
              <a:t>之子、說、 </a:t>
            </a:r>
            <a:r>
              <a:rPr lang="en-US" altLang="zh-TW" sz="2000" b="1" dirty="0">
                <a:solidFill>
                  <a:schemeClr val="bg1"/>
                </a:solidFill>
              </a:rPr>
              <a:t>19</a:t>
            </a:r>
            <a:r>
              <a:rPr lang="zh-TW" altLang="en-US" sz="2000" dirty="0">
                <a:solidFill>
                  <a:schemeClr val="bg1"/>
                </a:solidFill>
              </a:rPr>
              <a:t> 我知道你的行為、愛心、信心、勤勞、忍耐．又知道你末後所行的善事、比起初所行的更多</a:t>
            </a:r>
            <a:endParaRPr lang="en-US" altLang="zh-TW"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456218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2200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2:20-21 </a:t>
            </a:r>
            <a:endParaRPr lang="en-US" sz="1200" b="1" dirty="0" smtClean="0">
              <a:solidFill>
                <a:srgbClr val="FFFF00"/>
              </a:solidFill>
            </a:endParaRPr>
          </a:p>
          <a:p>
            <a:r>
              <a:rPr lang="en-US" sz="2800" b="1" dirty="0" smtClean="0">
                <a:solidFill>
                  <a:srgbClr val="FFFF00"/>
                </a:solidFill>
              </a:rPr>
              <a:t> 20  </a:t>
            </a:r>
            <a:r>
              <a:rPr lang="el-GR" sz="3200" dirty="0">
                <a:solidFill>
                  <a:schemeClr val="bg1"/>
                </a:solidFill>
              </a:rPr>
              <a:t>ἀλλ᾽ ἔχω κατὰ σοῦ ὅτι </a:t>
            </a:r>
            <a:r>
              <a:rPr lang="el-GR" sz="3200" dirty="0" smtClean="0">
                <a:solidFill>
                  <a:schemeClr val="bg1"/>
                </a:solidFill>
              </a:rPr>
              <a:t>ἀφεῖς</a:t>
            </a:r>
            <a:r>
              <a:rPr lang="en-US" sz="3200" dirty="0" smtClean="0">
                <a:solidFill>
                  <a:schemeClr val="bg1"/>
                </a:solidFill>
              </a:rPr>
              <a:t> </a:t>
            </a:r>
            <a:r>
              <a:rPr lang="el-GR" sz="3200" dirty="0" smtClean="0">
                <a:solidFill>
                  <a:schemeClr val="bg1"/>
                </a:solidFill>
              </a:rPr>
              <a:t> </a:t>
            </a:r>
            <a:r>
              <a:rPr lang="el-GR" sz="3200" dirty="0">
                <a:solidFill>
                  <a:schemeClr val="bg1"/>
                </a:solidFill>
              </a:rPr>
              <a:t>τὴν γυναῖκα Ἰεζάβελ, </a:t>
            </a:r>
            <a:endParaRPr lang="en-US" sz="3200" dirty="0">
              <a:solidFill>
                <a:schemeClr val="bg1"/>
              </a:solidFill>
            </a:endParaRPr>
          </a:p>
          <a:p>
            <a:r>
              <a:rPr lang="fr-FR" sz="2200" dirty="0">
                <a:solidFill>
                  <a:srgbClr val="FFFF00"/>
                </a:solidFill>
              </a:rPr>
              <a:t> </a:t>
            </a:r>
            <a:r>
              <a:rPr lang="fr-FR" sz="2200" dirty="0" smtClean="0">
                <a:solidFill>
                  <a:srgbClr val="FFFF00"/>
                </a:solidFill>
              </a:rPr>
              <a:t>          </a:t>
            </a:r>
            <a:r>
              <a:rPr lang="en-US" altLang="zh-TW" sz="2200" dirty="0" smtClean="0">
                <a:solidFill>
                  <a:srgbClr val="FFFF00"/>
                </a:solidFill>
              </a:rPr>
              <a:t>but    </a:t>
            </a:r>
            <a:r>
              <a:rPr lang="en-US" altLang="zh-TW" sz="2200" dirty="0">
                <a:solidFill>
                  <a:srgbClr val="FFFF00"/>
                </a:solidFill>
              </a:rPr>
              <a:t>I have </a:t>
            </a:r>
            <a:r>
              <a:rPr lang="en-US" altLang="zh-TW" sz="2200" dirty="0" smtClean="0">
                <a:solidFill>
                  <a:srgbClr val="FFFF00"/>
                </a:solidFill>
              </a:rPr>
              <a:t> against   you   </a:t>
            </a:r>
            <a:r>
              <a:rPr lang="en-US" altLang="zh-TW" sz="2200" dirty="0">
                <a:solidFill>
                  <a:srgbClr val="FFFF00"/>
                </a:solidFill>
              </a:rPr>
              <a:t>that you tolerate </a:t>
            </a:r>
            <a:r>
              <a:rPr lang="en-US" altLang="zh-TW" sz="2200" dirty="0" smtClean="0">
                <a:solidFill>
                  <a:srgbClr val="FFFF00"/>
                </a:solidFill>
              </a:rPr>
              <a:t>the   woman         Jezebel</a:t>
            </a:r>
          </a:p>
          <a:p>
            <a:r>
              <a:rPr lang="en-US" sz="3200" dirty="0" smtClean="0">
                <a:solidFill>
                  <a:schemeClr val="bg1"/>
                </a:solidFill>
              </a:rPr>
              <a:t>  </a:t>
            </a:r>
            <a:r>
              <a:rPr lang="el-GR" sz="3200" dirty="0" smtClean="0">
                <a:solidFill>
                  <a:schemeClr val="bg1"/>
                </a:solidFill>
              </a:rPr>
              <a:t>ἡ </a:t>
            </a:r>
            <a:r>
              <a:rPr lang="el-GR" sz="3200" dirty="0">
                <a:solidFill>
                  <a:schemeClr val="bg1"/>
                </a:solidFill>
              </a:rPr>
              <a:t>λέγουσα ἑαυτὴν προφῆτιν καὶ διδάσκει καὶ πλανᾷ </a:t>
            </a:r>
            <a:endParaRPr lang="en-US" sz="3200" dirty="0" smtClean="0">
              <a:solidFill>
                <a:schemeClr val="bg1"/>
              </a:solidFill>
            </a:endParaRPr>
          </a:p>
          <a:p>
            <a:r>
              <a:rPr lang="en-US" altLang="zh-TW" sz="2200" dirty="0" smtClean="0">
                <a:solidFill>
                  <a:srgbClr val="FFFF00"/>
                </a:solidFill>
              </a:rPr>
              <a:t> who     calls            herself       </a:t>
            </a:r>
            <a:r>
              <a:rPr lang="en-US" altLang="zh-TW" sz="2200" dirty="0">
                <a:solidFill>
                  <a:srgbClr val="FFFF00"/>
                </a:solidFill>
              </a:rPr>
              <a:t>a </a:t>
            </a:r>
            <a:r>
              <a:rPr lang="en-US" altLang="zh-TW" sz="2200" dirty="0" smtClean="0">
                <a:solidFill>
                  <a:srgbClr val="FFFF00"/>
                </a:solidFill>
              </a:rPr>
              <a:t>prophetess   </a:t>
            </a:r>
            <a:r>
              <a:rPr lang="en-US" altLang="zh-TW" sz="2200" dirty="0">
                <a:solidFill>
                  <a:srgbClr val="FFFF00"/>
                </a:solidFill>
              </a:rPr>
              <a:t>and </a:t>
            </a:r>
            <a:r>
              <a:rPr lang="en-US" altLang="zh-TW" sz="2200" dirty="0" smtClean="0">
                <a:solidFill>
                  <a:srgbClr val="FFFF00"/>
                </a:solidFill>
              </a:rPr>
              <a:t>     teaches        and   seduces</a:t>
            </a:r>
          </a:p>
          <a:p>
            <a:r>
              <a:rPr lang="en-US" sz="3200" dirty="0" smtClean="0">
                <a:solidFill>
                  <a:schemeClr val="bg1"/>
                </a:solidFill>
              </a:rPr>
              <a:t>   </a:t>
            </a:r>
            <a:r>
              <a:rPr lang="el-GR" sz="3200" dirty="0" smtClean="0">
                <a:solidFill>
                  <a:schemeClr val="bg1"/>
                </a:solidFill>
              </a:rPr>
              <a:t>τοὺς </a:t>
            </a:r>
            <a:r>
              <a:rPr lang="el-GR" sz="3200" dirty="0">
                <a:solidFill>
                  <a:schemeClr val="bg1"/>
                </a:solidFill>
              </a:rPr>
              <a:t>ἐμοὺς </a:t>
            </a:r>
            <a:r>
              <a:rPr lang="el-GR" sz="3200" dirty="0" smtClean="0">
                <a:solidFill>
                  <a:schemeClr val="bg1"/>
                </a:solidFill>
              </a:rPr>
              <a:t>δούλους</a:t>
            </a:r>
            <a:r>
              <a:rPr lang="en-US" sz="3200" dirty="0" smtClean="0">
                <a:solidFill>
                  <a:schemeClr val="bg1"/>
                </a:solidFill>
              </a:rPr>
              <a:t> </a:t>
            </a:r>
            <a:r>
              <a:rPr lang="el-GR" sz="3200" dirty="0" smtClean="0">
                <a:solidFill>
                  <a:schemeClr val="bg1"/>
                </a:solidFill>
              </a:rPr>
              <a:t> </a:t>
            </a:r>
            <a:r>
              <a:rPr lang="el-GR" sz="3200" dirty="0">
                <a:solidFill>
                  <a:schemeClr val="bg1"/>
                </a:solidFill>
              </a:rPr>
              <a:t>πορνεῦσαι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φαγεῖν </a:t>
            </a:r>
            <a:r>
              <a:rPr lang="en-US" sz="3200" dirty="0" smtClean="0">
                <a:solidFill>
                  <a:schemeClr val="bg1"/>
                </a:solidFill>
              </a:rPr>
              <a:t>  </a:t>
            </a:r>
            <a:r>
              <a:rPr lang="el-GR" sz="3200" dirty="0" smtClean="0">
                <a:solidFill>
                  <a:schemeClr val="bg1"/>
                </a:solidFill>
              </a:rPr>
              <a:t>εἰδωλόθυτα</a:t>
            </a:r>
            <a:r>
              <a:rPr lang="el-GR" sz="3200" dirty="0">
                <a:solidFill>
                  <a:schemeClr val="bg1"/>
                </a:solidFill>
              </a:rPr>
              <a:t>.</a:t>
            </a:r>
            <a:endParaRPr lang="en-US" sz="3200" dirty="0">
              <a:solidFill>
                <a:schemeClr val="bg1"/>
              </a:solidFill>
            </a:endParaRPr>
          </a:p>
          <a:p>
            <a:r>
              <a:rPr lang="en-US" altLang="zh-TW" sz="2200" dirty="0" smtClean="0">
                <a:solidFill>
                  <a:srgbClr val="FFFF00"/>
                </a:solidFill>
              </a:rPr>
              <a:t>       the         my         servants    </a:t>
            </a:r>
            <a:r>
              <a:rPr lang="en-US" altLang="zh-TW" sz="2000" dirty="0" smtClean="0">
                <a:solidFill>
                  <a:srgbClr val="FFFF00"/>
                </a:solidFill>
              </a:rPr>
              <a:t>to commit fornication   </a:t>
            </a:r>
            <a:r>
              <a:rPr lang="en-US" altLang="zh-TW" sz="2200" dirty="0" smtClean="0">
                <a:solidFill>
                  <a:srgbClr val="FFFF00"/>
                </a:solidFill>
              </a:rPr>
              <a:t>and      </a:t>
            </a:r>
            <a:r>
              <a:rPr lang="en-US" altLang="zh-TW" sz="2200" dirty="0">
                <a:solidFill>
                  <a:srgbClr val="FFFF00"/>
                </a:solidFill>
              </a:rPr>
              <a:t>to eat </a:t>
            </a:r>
            <a:r>
              <a:rPr lang="en-US" altLang="zh-TW" sz="2200" dirty="0" smtClean="0">
                <a:solidFill>
                  <a:srgbClr val="FFFF00"/>
                </a:solidFill>
              </a:rPr>
              <a:t>   food </a:t>
            </a:r>
            <a:r>
              <a:rPr lang="en-US" altLang="zh-TW" sz="2200" dirty="0">
                <a:solidFill>
                  <a:srgbClr val="FFFF00"/>
                </a:solidFill>
              </a:rPr>
              <a:t>sacrificed to </a:t>
            </a:r>
            <a:r>
              <a:rPr lang="en-US" altLang="zh-TW" sz="2200" dirty="0" smtClean="0">
                <a:solidFill>
                  <a:srgbClr val="FFFF00"/>
                </a:solidFill>
              </a:rPr>
              <a:t>idols</a:t>
            </a:r>
          </a:p>
          <a:p>
            <a:r>
              <a:rPr lang="en-US" sz="2800" b="1" dirty="0" smtClean="0">
                <a:solidFill>
                  <a:srgbClr val="FFFF00"/>
                </a:solidFill>
              </a:rPr>
              <a:t> 21</a:t>
            </a:r>
            <a:r>
              <a:rPr lang="en-US" sz="2800" dirty="0" smtClean="0">
                <a:solidFill>
                  <a:schemeClr val="bg1"/>
                </a:solidFill>
              </a:rPr>
              <a:t>      </a:t>
            </a:r>
            <a:r>
              <a:rPr lang="el-GR" sz="3400" dirty="0">
                <a:solidFill>
                  <a:schemeClr val="bg1"/>
                </a:solidFill>
              </a:rPr>
              <a:t>καὶ </a:t>
            </a:r>
            <a:r>
              <a:rPr lang="en-US" sz="3400" dirty="0" smtClean="0">
                <a:solidFill>
                  <a:schemeClr val="bg1"/>
                </a:solidFill>
              </a:rPr>
              <a:t> </a:t>
            </a:r>
            <a:r>
              <a:rPr lang="el-GR" sz="3400" dirty="0" smtClean="0">
                <a:solidFill>
                  <a:schemeClr val="bg1"/>
                </a:solidFill>
              </a:rPr>
              <a:t>ἔδωκα αὐτῇ</a:t>
            </a:r>
            <a:r>
              <a:rPr lang="en-US" sz="3400" dirty="0" smtClean="0">
                <a:solidFill>
                  <a:schemeClr val="bg1"/>
                </a:solidFill>
              </a:rPr>
              <a:t> </a:t>
            </a:r>
            <a:r>
              <a:rPr lang="el-GR" sz="3400" dirty="0" smtClean="0">
                <a:solidFill>
                  <a:schemeClr val="bg1"/>
                </a:solidFill>
              </a:rPr>
              <a:t> χρόνον</a:t>
            </a:r>
            <a:r>
              <a:rPr lang="en-US" sz="3400" dirty="0" smtClean="0">
                <a:solidFill>
                  <a:schemeClr val="bg1"/>
                </a:solidFill>
              </a:rPr>
              <a:t>   </a:t>
            </a:r>
            <a:r>
              <a:rPr lang="el-GR" sz="3400" dirty="0" smtClean="0">
                <a:solidFill>
                  <a:schemeClr val="bg1"/>
                </a:solidFill>
              </a:rPr>
              <a:t>ἵνα </a:t>
            </a:r>
            <a:r>
              <a:rPr lang="en-US" sz="3400" dirty="0" smtClean="0">
                <a:solidFill>
                  <a:schemeClr val="bg1"/>
                </a:solidFill>
              </a:rPr>
              <a:t>     </a:t>
            </a:r>
            <a:r>
              <a:rPr lang="el-GR" sz="3400" dirty="0" smtClean="0">
                <a:solidFill>
                  <a:schemeClr val="bg1"/>
                </a:solidFill>
              </a:rPr>
              <a:t>μετανοήσῃ</a:t>
            </a:r>
            <a:r>
              <a:rPr lang="el-GR" sz="3400" dirty="0">
                <a:solidFill>
                  <a:schemeClr val="bg1"/>
                </a:solidFill>
              </a:rPr>
              <a:t>, </a:t>
            </a:r>
            <a:endParaRPr lang="fr-FR" sz="3400" dirty="0">
              <a:solidFill>
                <a:schemeClr val="bg1"/>
              </a:solidFill>
            </a:endParaRPr>
          </a:p>
          <a:p>
            <a:r>
              <a:rPr lang="en-US" altLang="zh-TW" sz="2200" dirty="0" smtClean="0">
                <a:solidFill>
                  <a:srgbClr val="FFFF00"/>
                </a:solidFill>
              </a:rPr>
              <a:t>                and       I gave         her             time     in order that   she may repent</a:t>
            </a:r>
          </a:p>
          <a:p>
            <a:r>
              <a:rPr lang="en-US" sz="3400" dirty="0" smtClean="0">
                <a:solidFill>
                  <a:schemeClr val="bg1"/>
                </a:solidFill>
              </a:rPr>
              <a:t>    </a:t>
            </a:r>
            <a:r>
              <a:rPr lang="el-GR" sz="3400" dirty="0" smtClean="0">
                <a:solidFill>
                  <a:schemeClr val="bg1"/>
                </a:solidFill>
              </a:rPr>
              <a:t>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οὐ </a:t>
            </a:r>
            <a:r>
              <a:rPr lang="en-US" sz="3400" dirty="0" smtClean="0">
                <a:solidFill>
                  <a:schemeClr val="bg1"/>
                </a:solidFill>
              </a:rPr>
              <a:t> </a:t>
            </a:r>
            <a:r>
              <a:rPr lang="el-GR" sz="3400" dirty="0" smtClean="0">
                <a:solidFill>
                  <a:schemeClr val="bg1"/>
                </a:solidFill>
              </a:rPr>
              <a:t>θέλει </a:t>
            </a:r>
            <a:r>
              <a:rPr lang="en-US" sz="3400" dirty="0" smtClean="0">
                <a:solidFill>
                  <a:schemeClr val="bg1"/>
                </a:solidFill>
              </a:rPr>
              <a:t> </a:t>
            </a:r>
            <a:r>
              <a:rPr lang="el-GR" sz="3400" dirty="0" smtClean="0">
                <a:solidFill>
                  <a:schemeClr val="bg1"/>
                </a:solidFill>
              </a:rPr>
              <a:t>μετανοῆσαι </a:t>
            </a:r>
            <a:r>
              <a:rPr lang="el-GR" sz="3400" dirty="0">
                <a:solidFill>
                  <a:schemeClr val="bg1"/>
                </a:solidFill>
              </a:rPr>
              <a:t>ἐκ τῆς </a:t>
            </a:r>
            <a:r>
              <a:rPr lang="en-US" sz="3400" dirty="0" smtClean="0">
                <a:solidFill>
                  <a:schemeClr val="bg1"/>
                </a:solidFill>
              </a:rPr>
              <a:t> </a:t>
            </a:r>
            <a:r>
              <a:rPr lang="el-GR" sz="3400" dirty="0" smtClean="0">
                <a:solidFill>
                  <a:schemeClr val="bg1"/>
                </a:solidFill>
              </a:rPr>
              <a:t>πορνείας</a:t>
            </a:r>
            <a:r>
              <a:rPr lang="en-US" sz="3400" dirty="0" smtClean="0">
                <a:solidFill>
                  <a:schemeClr val="bg1"/>
                </a:solidFill>
              </a:rPr>
              <a:t> </a:t>
            </a:r>
            <a:r>
              <a:rPr lang="el-GR" sz="3400" dirty="0" smtClean="0">
                <a:solidFill>
                  <a:schemeClr val="bg1"/>
                </a:solidFill>
              </a:rPr>
              <a:t> </a:t>
            </a:r>
            <a:r>
              <a:rPr lang="el-GR" sz="3400" dirty="0">
                <a:solidFill>
                  <a:schemeClr val="bg1"/>
                </a:solidFill>
              </a:rPr>
              <a:t>αὐτῆς</a:t>
            </a:r>
            <a:r>
              <a:rPr lang="el-GR" sz="3400" dirty="0" smtClean="0">
                <a:solidFill>
                  <a:schemeClr val="bg1"/>
                </a:solidFill>
              </a:rPr>
              <a:t>.</a:t>
            </a:r>
            <a:endParaRPr lang="en-US" sz="3400" dirty="0" smtClean="0">
              <a:solidFill>
                <a:schemeClr val="bg1"/>
              </a:solidFill>
            </a:endParaRPr>
          </a:p>
          <a:p>
            <a:r>
              <a:rPr lang="en-US" altLang="zh-TW" sz="2200" dirty="0" smtClean="0">
                <a:solidFill>
                  <a:srgbClr val="FFFF00"/>
                </a:solidFill>
              </a:rPr>
              <a:t>       but    not   she wants       </a:t>
            </a:r>
            <a:r>
              <a:rPr lang="en-US" altLang="zh-TW" sz="2200" dirty="0">
                <a:solidFill>
                  <a:srgbClr val="FFFF00"/>
                </a:solidFill>
              </a:rPr>
              <a:t>to repent </a:t>
            </a:r>
            <a:r>
              <a:rPr lang="en-US" altLang="zh-TW" sz="2200" dirty="0" smtClean="0">
                <a:solidFill>
                  <a:srgbClr val="FFFF00"/>
                </a:solidFill>
              </a:rPr>
              <a:t>          from  the   sexual immorality     her</a:t>
            </a:r>
            <a:endParaRPr lang="en-US" altLang="zh-TW" sz="2200" dirty="0">
              <a:solidFill>
                <a:srgbClr val="FFFF00"/>
              </a:solidFill>
            </a:endParaRPr>
          </a:p>
          <a:p>
            <a:endParaRPr lang="en-US" sz="800" baseline="30000" dirty="0" smtClean="0">
              <a:solidFill>
                <a:srgbClr val="FFFF00"/>
              </a:solidFill>
            </a:endParaRPr>
          </a:p>
          <a:p>
            <a:r>
              <a:rPr lang="en-US" sz="1900" baseline="30000" dirty="0" smtClean="0">
                <a:solidFill>
                  <a:srgbClr val="FFFF00"/>
                </a:solidFill>
              </a:rPr>
              <a:t>	ESV  </a:t>
            </a:r>
            <a:r>
              <a:rPr lang="fr-FR" sz="1900" b="1" dirty="0">
                <a:solidFill>
                  <a:schemeClr val="bg1"/>
                </a:solidFill>
              </a:rPr>
              <a:t>2:20</a:t>
            </a:r>
            <a:r>
              <a:rPr lang="fr-FR" sz="1900" dirty="0">
                <a:solidFill>
                  <a:schemeClr val="bg1"/>
                </a:solidFill>
              </a:rPr>
              <a:t> </a:t>
            </a:r>
            <a:r>
              <a:rPr lang="en-US" altLang="zh-TW" sz="2000" dirty="0">
                <a:solidFill>
                  <a:schemeClr val="bg1"/>
                </a:solidFill>
              </a:rPr>
              <a:t>But I have this against you, that you tolerate that woman Jezebel, who calls herself a prophetess and is teaching and seducing my servants to practice sexual immorality and to eat food sacrificed to idols</a:t>
            </a:r>
            <a:r>
              <a:rPr lang="en-US" altLang="zh-TW" sz="2000" dirty="0" smtClean="0">
                <a:solidFill>
                  <a:schemeClr val="bg1"/>
                </a:solidFill>
              </a:rPr>
              <a:t>. </a:t>
            </a:r>
            <a:r>
              <a:rPr lang="en-US" altLang="zh-TW" sz="2000" b="1" dirty="0">
                <a:solidFill>
                  <a:schemeClr val="bg1"/>
                </a:solidFill>
              </a:rPr>
              <a:t>21</a:t>
            </a:r>
            <a:r>
              <a:rPr lang="zh-TW" altLang="en-US" sz="2000" dirty="0">
                <a:solidFill>
                  <a:schemeClr val="bg1"/>
                </a:solidFill>
              </a:rPr>
              <a:t> </a:t>
            </a:r>
            <a:r>
              <a:rPr lang="en-US" altLang="zh-TW" sz="2000" dirty="0">
                <a:solidFill>
                  <a:schemeClr val="bg1"/>
                </a:solidFill>
              </a:rPr>
              <a:t>I gave her time to repent, but she refuses to repent of her sexual immorality.</a:t>
            </a:r>
          </a:p>
          <a:p>
            <a:r>
              <a:rPr lang="fr-FR" sz="2000" baseline="30000" dirty="0" smtClean="0">
                <a:solidFill>
                  <a:srgbClr val="FFFF00"/>
                </a:solidFill>
              </a:rPr>
              <a:t>	CUV  </a:t>
            </a:r>
            <a:r>
              <a:rPr lang="en-US" altLang="zh-TW" sz="2000" b="1" dirty="0" smtClean="0">
                <a:solidFill>
                  <a:schemeClr val="bg1"/>
                </a:solidFill>
              </a:rPr>
              <a:t>2:20</a:t>
            </a:r>
            <a:r>
              <a:rPr lang="zh-TW" altLang="en-US" sz="2000" dirty="0" smtClean="0">
                <a:solidFill>
                  <a:schemeClr val="bg1"/>
                </a:solidFill>
              </a:rPr>
              <a:t> </a:t>
            </a:r>
            <a:r>
              <a:rPr lang="zh-TW" altLang="en-US" sz="2000" dirty="0">
                <a:solidFill>
                  <a:schemeClr val="bg1"/>
                </a:solidFill>
              </a:rPr>
              <a:t>然而有一件事我要責備你、就是你容讓那自稱是先知的婦人耶洗別教導我的僕人、引誘他們行姦淫、喫祭偶像之物。 </a:t>
            </a:r>
            <a:r>
              <a:rPr lang="en-US" altLang="zh-TW" sz="2000" b="1" dirty="0" smtClean="0">
                <a:solidFill>
                  <a:schemeClr val="bg1"/>
                </a:solidFill>
              </a:rPr>
              <a:t>21</a:t>
            </a:r>
            <a:r>
              <a:rPr lang="zh-TW" altLang="en-US" sz="2000" dirty="0" smtClean="0">
                <a:solidFill>
                  <a:schemeClr val="bg1"/>
                </a:solidFill>
              </a:rPr>
              <a:t> </a:t>
            </a:r>
            <a:r>
              <a:rPr lang="zh-TW" altLang="en-US" sz="2000" dirty="0">
                <a:solidFill>
                  <a:schemeClr val="bg1"/>
                </a:solidFill>
              </a:rPr>
              <a:t>我曾給他悔改的機會、他卻不肯悔改他的淫行。</a:t>
            </a:r>
            <a:endParaRPr lang="en-US" altLang="zh-TW"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786353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7071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2:22-23 </a:t>
            </a:r>
            <a:endParaRPr lang="en-US" sz="1200" b="1" dirty="0" smtClean="0">
              <a:solidFill>
                <a:srgbClr val="FFFF00"/>
              </a:solidFill>
            </a:endParaRPr>
          </a:p>
          <a:p>
            <a:r>
              <a:rPr lang="en-US" sz="2800" b="1" dirty="0" smtClean="0">
                <a:solidFill>
                  <a:srgbClr val="FFFF00"/>
                </a:solidFill>
              </a:rPr>
              <a:t>22  </a:t>
            </a:r>
            <a:r>
              <a:rPr lang="el-GR" sz="3200" dirty="0" smtClean="0">
                <a:solidFill>
                  <a:schemeClr val="bg1"/>
                </a:solidFill>
              </a:rPr>
              <a:t>ἰδοὺ </a:t>
            </a:r>
            <a:r>
              <a:rPr lang="el-GR" sz="3200" dirty="0">
                <a:solidFill>
                  <a:schemeClr val="bg1"/>
                </a:solidFill>
              </a:rPr>
              <a:t>βάλλω αὐτὴν εἰς κλίνην καὶ τοὺς μοιχεύοντας </a:t>
            </a:r>
            <a:endParaRPr lang="en-US" sz="3200" dirty="0" smtClean="0">
              <a:solidFill>
                <a:schemeClr val="bg1"/>
              </a:solidFill>
            </a:endParaRPr>
          </a:p>
          <a:p>
            <a:r>
              <a:rPr lang="en-US" sz="2200" dirty="0" smtClean="0">
                <a:solidFill>
                  <a:srgbClr val="FFFF00"/>
                </a:solidFill>
              </a:rPr>
              <a:t>      behold  </a:t>
            </a:r>
            <a:r>
              <a:rPr lang="en-US" sz="2200" dirty="0">
                <a:solidFill>
                  <a:srgbClr val="FFFF00"/>
                </a:solidFill>
              </a:rPr>
              <a:t>I will throw </a:t>
            </a:r>
            <a:r>
              <a:rPr lang="en-US" sz="2200" dirty="0" smtClean="0">
                <a:solidFill>
                  <a:srgbClr val="FFFF00"/>
                </a:solidFill>
              </a:rPr>
              <a:t>    her       into     </a:t>
            </a:r>
            <a:r>
              <a:rPr lang="en-US" sz="2200" dirty="0">
                <a:solidFill>
                  <a:srgbClr val="FFFF00"/>
                </a:solidFill>
              </a:rPr>
              <a:t>a </a:t>
            </a:r>
            <a:r>
              <a:rPr lang="en-US" sz="2200" dirty="0" smtClean="0">
                <a:solidFill>
                  <a:srgbClr val="FFFF00"/>
                </a:solidFill>
              </a:rPr>
              <a:t>bed     and   those </a:t>
            </a:r>
            <a:r>
              <a:rPr lang="en-US" sz="2000" dirty="0">
                <a:solidFill>
                  <a:srgbClr val="FFFF00"/>
                </a:solidFill>
              </a:rPr>
              <a:t>who commit </a:t>
            </a:r>
            <a:r>
              <a:rPr lang="en-US" sz="2000" dirty="0" smtClean="0">
                <a:solidFill>
                  <a:srgbClr val="FFFF00"/>
                </a:solidFill>
              </a:rPr>
              <a:t>adultery</a:t>
            </a:r>
          </a:p>
          <a:p>
            <a:r>
              <a:rPr lang="en-US" sz="3200" dirty="0" smtClean="0">
                <a:solidFill>
                  <a:schemeClr val="bg1"/>
                </a:solidFill>
              </a:rPr>
              <a:t>  </a:t>
            </a:r>
            <a:r>
              <a:rPr lang="el-GR" sz="3200" dirty="0" smtClean="0">
                <a:solidFill>
                  <a:schemeClr val="bg1"/>
                </a:solidFill>
              </a:rPr>
              <a:t>μετ</a:t>
            </a:r>
            <a:r>
              <a:rPr lang="el-GR" sz="3200" dirty="0">
                <a:solidFill>
                  <a:schemeClr val="bg1"/>
                </a:solidFill>
              </a:rPr>
              <a:t>᾽ αὐτῆς</a:t>
            </a:r>
            <a:r>
              <a:rPr lang="fr-FR" sz="3200" dirty="0">
                <a:solidFill>
                  <a:schemeClr val="bg1"/>
                </a:solidFill>
              </a:rPr>
              <a:t> </a:t>
            </a:r>
            <a:r>
              <a:rPr lang="el-GR" sz="3200" dirty="0" smtClean="0">
                <a:solidFill>
                  <a:schemeClr val="bg1"/>
                </a:solidFill>
              </a:rPr>
              <a:t>εἰς </a:t>
            </a:r>
            <a:r>
              <a:rPr lang="el-GR" sz="3200" dirty="0">
                <a:solidFill>
                  <a:schemeClr val="bg1"/>
                </a:solidFill>
              </a:rPr>
              <a:t>θλῖψιν μεγάλην, ἐὰν μὴ </a:t>
            </a:r>
            <a:r>
              <a:rPr lang="el-GR" sz="3200" dirty="0" smtClean="0">
                <a:solidFill>
                  <a:schemeClr val="bg1"/>
                </a:solidFill>
              </a:rPr>
              <a:t>μετανοήσωσιν</a:t>
            </a:r>
            <a:endParaRPr lang="en-US" sz="3200" dirty="0" smtClean="0">
              <a:solidFill>
                <a:schemeClr val="bg1"/>
              </a:solidFill>
            </a:endParaRPr>
          </a:p>
          <a:p>
            <a:r>
              <a:rPr lang="en-US" sz="2200" dirty="0" smtClean="0">
                <a:solidFill>
                  <a:srgbClr val="FFFF00"/>
                </a:solidFill>
              </a:rPr>
              <a:t>   with       </a:t>
            </a:r>
            <a:r>
              <a:rPr lang="en-US" sz="2200" dirty="0">
                <a:solidFill>
                  <a:srgbClr val="FFFF00"/>
                </a:solidFill>
              </a:rPr>
              <a:t>her </a:t>
            </a:r>
            <a:r>
              <a:rPr lang="en-US" sz="2200" dirty="0" smtClean="0">
                <a:solidFill>
                  <a:srgbClr val="FFFF00"/>
                </a:solidFill>
              </a:rPr>
              <a:t>      into  tribulation      </a:t>
            </a:r>
            <a:r>
              <a:rPr lang="en-US" sz="2200" dirty="0">
                <a:solidFill>
                  <a:srgbClr val="FFFF00"/>
                </a:solidFill>
              </a:rPr>
              <a:t>great</a:t>
            </a:r>
            <a:r>
              <a:rPr lang="en-US" sz="2200" dirty="0" smtClean="0">
                <a:solidFill>
                  <a:srgbClr val="FFFF00"/>
                </a:solidFill>
              </a:rPr>
              <a:t>            if       not        </a:t>
            </a:r>
            <a:r>
              <a:rPr lang="en-US" sz="2200" dirty="0">
                <a:solidFill>
                  <a:srgbClr val="FFFF00"/>
                </a:solidFill>
              </a:rPr>
              <a:t>they </a:t>
            </a:r>
            <a:r>
              <a:rPr lang="en-US" sz="2200" dirty="0" smtClean="0">
                <a:solidFill>
                  <a:srgbClr val="FFFF00"/>
                </a:solidFill>
              </a:rPr>
              <a:t>repent</a:t>
            </a:r>
          </a:p>
          <a:p>
            <a:r>
              <a:rPr lang="en-US" sz="3200" dirty="0" smtClean="0">
                <a:solidFill>
                  <a:schemeClr val="bg1"/>
                </a:solidFill>
              </a:rPr>
              <a:t>  </a:t>
            </a:r>
            <a:r>
              <a:rPr lang="el-GR" sz="3200" dirty="0" smtClean="0">
                <a:solidFill>
                  <a:schemeClr val="bg1"/>
                </a:solidFill>
              </a:rPr>
              <a:t>ἐκ </a:t>
            </a:r>
            <a:r>
              <a:rPr lang="el-GR" sz="3200" dirty="0">
                <a:solidFill>
                  <a:schemeClr val="bg1"/>
                </a:solidFill>
              </a:rPr>
              <a:t>τῶν ἔργων αὐτῆς</a:t>
            </a:r>
            <a:r>
              <a:rPr lang="el-GR" sz="3200" dirty="0" smtClean="0">
                <a:solidFill>
                  <a:schemeClr val="bg1"/>
                </a:solidFill>
              </a:rPr>
              <a:t>,</a:t>
            </a:r>
            <a:r>
              <a:rPr lang="en-US" sz="3200" dirty="0" smtClean="0">
                <a:solidFill>
                  <a:schemeClr val="bg1"/>
                </a:solidFill>
              </a:rPr>
              <a:t>       </a:t>
            </a:r>
            <a:r>
              <a:rPr lang="en-US" sz="3200" b="1" dirty="0" smtClean="0">
                <a:solidFill>
                  <a:srgbClr val="FFFF00"/>
                </a:solidFill>
              </a:rPr>
              <a:t> </a:t>
            </a:r>
            <a:r>
              <a:rPr lang="en-US" sz="2800" b="1" dirty="0" smtClean="0">
                <a:solidFill>
                  <a:srgbClr val="FFFF00"/>
                </a:solidFill>
              </a:rPr>
              <a:t>23  </a:t>
            </a:r>
            <a:r>
              <a:rPr lang="el-GR" sz="3200" dirty="0">
                <a:solidFill>
                  <a:schemeClr val="bg1"/>
                </a:solidFill>
              </a:rPr>
              <a:t>καὶ τὰ τέκνα αὐτῆς ἀποκτενῶ ἐν θανάτῳ. </a:t>
            </a:r>
            <a:endParaRPr lang="fr-FR" sz="3200" dirty="0" smtClean="0">
              <a:solidFill>
                <a:schemeClr val="bg1"/>
              </a:solidFill>
            </a:endParaRPr>
          </a:p>
          <a:p>
            <a:r>
              <a:rPr lang="en-US" sz="2200" dirty="0" smtClean="0">
                <a:solidFill>
                  <a:srgbClr val="FFFF00"/>
                </a:solidFill>
              </a:rPr>
              <a:t> from  the      works        her                             </a:t>
            </a:r>
            <a:r>
              <a:rPr lang="en-US" altLang="zh-TW" sz="2200" dirty="0" smtClean="0">
                <a:solidFill>
                  <a:srgbClr val="FFFF00"/>
                </a:solidFill>
              </a:rPr>
              <a:t>and  the  children      her           I </a:t>
            </a:r>
            <a:r>
              <a:rPr lang="en-US" altLang="zh-TW" sz="2200" dirty="0">
                <a:solidFill>
                  <a:srgbClr val="FFFF00"/>
                </a:solidFill>
              </a:rPr>
              <a:t>will </a:t>
            </a:r>
            <a:r>
              <a:rPr lang="en-US" altLang="zh-TW" sz="2200" dirty="0" smtClean="0">
                <a:solidFill>
                  <a:srgbClr val="FFFF00"/>
                </a:solidFill>
              </a:rPr>
              <a:t>kill        with    death</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γνώσονται πᾶσαι αἱ ἐκκλησίαι ὅτι ἐγώ εἰμι ὁ ἐραυνῶν </a:t>
            </a:r>
            <a:r>
              <a:rPr lang="en-US" sz="3200" dirty="0" smtClean="0">
                <a:solidFill>
                  <a:schemeClr val="bg1"/>
                </a:solidFill>
              </a:rPr>
              <a:t> </a:t>
            </a:r>
            <a:r>
              <a:rPr lang="el-GR" sz="3200" dirty="0" smtClean="0">
                <a:solidFill>
                  <a:schemeClr val="bg1"/>
                </a:solidFill>
              </a:rPr>
              <a:t>νεφροὺς </a:t>
            </a:r>
            <a:endParaRPr lang="fr-FR" sz="3200" dirty="0" smtClean="0">
              <a:solidFill>
                <a:schemeClr val="bg1"/>
              </a:solidFill>
            </a:endParaRPr>
          </a:p>
          <a:p>
            <a:r>
              <a:rPr lang="en-US" altLang="zh-TW" sz="2200" dirty="0" smtClean="0">
                <a:solidFill>
                  <a:srgbClr val="FFFF00"/>
                </a:solidFill>
              </a:rPr>
              <a:t>   and        will </a:t>
            </a:r>
            <a:r>
              <a:rPr lang="en-US" altLang="zh-TW" sz="2200" dirty="0">
                <a:solidFill>
                  <a:srgbClr val="FFFF00"/>
                </a:solidFill>
              </a:rPr>
              <a:t>know </a:t>
            </a:r>
            <a:r>
              <a:rPr lang="en-US" altLang="zh-TW" sz="2200" dirty="0" smtClean="0">
                <a:solidFill>
                  <a:srgbClr val="FFFF00"/>
                </a:solidFill>
              </a:rPr>
              <a:t>          all         the     churches        that      </a:t>
            </a:r>
            <a:r>
              <a:rPr lang="en-US" altLang="zh-TW" sz="2200" dirty="0">
                <a:solidFill>
                  <a:srgbClr val="FFFF00"/>
                </a:solidFill>
              </a:rPr>
              <a:t>I </a:t>
            </a:r>
            <a:r>
              <a:rPr lang="en-US" altLang="zh-TW" sz="2200" dirty="0" smtClean="0">
                <a:solidFill>
                  <a:srgbClr val="FFFF00"/>
                </a:solidFill>
              </a:rPr>
              <a:t>       am   he </a:t>
            </a:r>
            <a:r>
              <a:rPr lang="en-US" altLang="zh-TW" sz="2200" dirty="0">
                <a:solidFill>
                  <a:srgbClr val="FFFF00"/>
                </a:solidFill>
              </a:rPr>
              <a:t>who searches </a:t>
            </a:r>
            <a:r>
              <a:rPr lang="en-US" altLang="zh-TW" sz="2200" dirty="0" smtClean="0">
                <a:solidFill>
                  <a:srgbClr val="FFFF00"/>
                </a:solidFill>
              </a:rPr>
              <a:t>      minds</a:t>
            </a:r>
          </a:p>
          <a:p>
            <a:r>
              <a:rPr lang="fr-FR" sz="3200" dirty="0" smtClean="0">
                <a:solidFill>
                  <a:schemeClr val="bg1"/>
                </a:solidFill>
              </a:rPr>
              <a:t>       </a:t>
            </a:r>
            <a:r>
              <a:rPr lang="el-GR" sz="3200" dirty="0" smtClean="0">
                <a:solidFill>
                  <a:schemeClr val="bg1"/>
                </a:solidFill>
              </a:rPr>
              <a:t>καὶ </a:t>
            </a:r>
            <a:r>
              <a:rPr lang="el-GR" sz="3200" dirty="0">
                <a:solidFill>
                  <a:schemeClr val="bg1"/>
                </a:solidFill>
              </a:rPr>
              <a:t>καρδίας, καὶ </a:t>
            </a:r>
            <a:r>
              <a:rPr lang="en-US" sz="3200" dirty="0" smtClean="0">
                <a:solidFill>
                  <a:schemeClr val="bg1"/>
                </a:solidFill>
              </a:rPr>
              <a:t> </a:t>
            </a:r>
            <a:r>
              <a:rPr lang="el-GR" sz="3200" dirty="0" smtClean="0">
                <a:solidFill>
                  <a:schemeClr val="bg1"/>
                </a:solidFill>
              </a:rPr>
              <a:t>δώσω </a:t>
            </a:r>
            <a:r>
              <a:rPr lang="en-US" sz="3200" dirty="0" smtClean="0">
                <a:solidFill>
                  <a:schemeClr val="bg1"/>
                </a:solidFill>
              </a:rPr>
              <a:t> </a:t>
            </a:r>
            <a:r>
              <a:rPr lang="el-GR" sz="3200" dirty="0" smtClean="0">
                <a:solidFill>
                  <a:schemeClr val="bg1"/>
                </a:solidFill>
              </a:rPr>
              <a:t>ὑμῖν </a:t>
            </a:r>
            <a:r>
              <a:rPr lang="el-GR" sz="3200" dirty="0">
                <a:solidFill>
                  <a:schemeClr val="bg1"/>
                </a:solidFill>
              </a:rPr>
              <a:t>ἑκάστῳ κατὰ </a:t>
            </a:r>
            <a:r>
              <a:rPr lang="en-US" sz="3200" dirty="0" smtClean="0">
                <a:solidFill>
                  <a:schemeClr val="bg1"/>
                </a:solidFill>
              </a:rPr>
              <a:t>   </a:t>
            </a:r>
            <a:r>
              <a:rPr lang="el-GR" sz="3200" dirty="0" smtClean="0">
                <a:solidFill>
                  <a:schemeClr val="bg1"/>
                </a:solidFill>
              </a:rPr>
              <a:t>τὰ </a:t>
            </a:r>
            <a:r>
              <a:rPr lang="el-GR" sz="3200" dirty="0">
                <a:solidFill>
                  <a:schemeClr val="bg1"/>
                </a:solidFill>
              </a:rPr>
              <a:t>ἔργα ὑμῶν. </a:t>
            </a:r>
            <a:endParaRPr lang="en-US" sz="3200" dirty="0">
              <a:solidFill>
                <a:schemeClr val="bg1"/>
              </a:solidFill>
            </a:endParaRPr>
          </a:p>
          <a:p>
            <a:r>
              <a:rPr lang="en-US" altLang="zh-TW" sz="2200" dirty="0" smtClean="0">
                <a:solidFill>
                  <a:srgbClr val="FFFF00"/>
                </a:solidFill>
              </a:rPr>
              <a:t>           and       hearts        </a:t>
            </a:r>
            <a:r>
              <a:rPr lang="en-US" altLang="zh-TW" sz="2200" dirty="0">
                <a:solidFill>
                  <a:srgbClr val="FFFF00"/>
                </a:solidFill>
              </a:rPr>
              <a:t>and </a:t>
            </a:r>
            <a:r>
              <a:rPr lang="en-US" altLang="zh-TW" sz="2200" dirty="0" smtClean="0">
                <a:solidFill>
                  <a:srgbClr val="FFFF00"/>
                </a:solidFill>
              </a:rPr>
              <a:t>   I </a:t>
            </a:r>
            <a:r>
              <a:rPr lang="en-US" altLang="zh-TW" sz="2200" dirty="0">
                <a:solidFill>
                  <a:srgbClr val="FFFF00"/>
                </a:solidFill>
              </a:rPr>
              <a:t>will give </a:t>
            </a:r>
            <a:r>
              <a:rPr lang="en-US" altLang="zh-TW" sz="2200" dirty="0" smtClean="0">
                <a:solidFill>
                  <a:srgbClr val="FFFF00"/>
                </a:solidFill>
              </a:rPr>
              <a:t> to you     each     according </a:t>
            </a:r>
            <a:r>
              <a:rPr lang="en-US" altLang="zh-TW" sz="2200" dirty="0">
                <a:solidFill>
                  <a:srgbClr val="FFFF00"/>
                </a:solidFill>
              </a:rPr>
              <a:t>to </a:t>
            </a:r>
            <a:r>
              <a:rPr lang="en-US" altLang="zh-TW" sz="2200" dirty="0" smtClean="0">
                <a:solidFill>
                  <a:srgbClr val="FFFF00"/>
                </a:solidFill>
              </a:rPr>
              <a:t> the  works      your </a:t>
            </a:r>
          </a:p>
          <a:p>
            <a:endParaRPr lang="en-US" sz="800" baseline="30000" dirty="0">
              <a:solidFill>
                <a:srgbClr val="FFFF00"/>
              </a:solidFill>
            </a:endParaRPr>
          </a:p>
          <a:p>
            <a:r>
              <a:rPr lang="en-US" sz="1850" baseline="30000" dirty="0">
                <a:solidFill>
                  <a:srgbClr val="FFFF00"/>
                </a:solidFill>
              </a:rPr>
              <a:t> </a:t>
            </a:r>
            <a:r>
              <a:rPr lang="en-US" sz="1850" dirty="0" smtClean="0">
                <a:solidFill>
                  <a:srgbClr val="FFFF00"/>
                </a:solidFill>
              </a:rPr>
              <a:t>             </a:t>
            </a:r>
            <a:r>
              <a:rPr lang="en-US" sz="1850" baseline="30000" dirty="0" smtClean="0">
                <a:solidFill>
                  <a:srgbClr val="FFFF00"/>
                </a:solidFill>
              </a:rPr>
              <a:t>ESV  </a:t>
            </a:r>
            <a:r>
              <a:rPr lang="fr-FR" sz="1850" b="1" dirty="0">
                <a:solidFill>
                  <a:schemeClr val="bg1"/>
                </a:solidFill>
              </a:rPr>
              <a:t>2:22</a:t>
            </a:r>
            <a:r>
              <a:rPr lang="fr-FR" sz="1850" dirty="0">
                <a:solidFill>
                  <a:schemeClr val="bg1"/>
                </a:solidFill>
              </a:rPr>
              <a:t> </a:t>
            </a:r>
            <a:r>
              <a:rPr lang="en-US" sz="2000" dirty="0">
                <a:solidFill>
                  <a:schemeClr val="bg1"/>
                </a:solidFill>
              </a:rPr>
              <a:t>Behold, I will throw her onto a sickbed, and those who commit adultery with her I will throw into great tribulation, unless they repent of her works</a:t>
            </a:r>
            <a:r>
              <a:rPr lang="en-US" sz="2000" dirty="0" smtClean="0">
                <a:solidFill>
                  <a:schemeClr val="bg1"/>
                </a:solidFill>
              </a:rPr>
              <a:t>, </a:t>
            </a:r>
            <a:r>
              <a:rPr lang="en-US" altLang="zh-TW" sz="2000" b="1" dirty="0">
                <a:solidFill>
                  <a:schemeClr val="bg1"/>
                </a:solidFill>
              </a:rPr>
              <a:t>23</a:t>
            </a:r>
            <a:r>
              <a:rPr lang="zh-TW" altLang="en-US" sz="2000" dirty="0">
                <a:solidFill>
                  <a:schemeClr val="bg1"/>
                </a:solidFill>
              </a:rPr>
              <a:t> </a:t>
            </a:r>
            <a:r>
              <a:rPr lang="en-US" altLang="zh-TW" sz="2000" dirty="0">
                <a:solidFill>
                  <a:schemeClr val="bg1"/>
                </a:solidFill>
              </a:rPr>
              <a:t>and I will strike her children dead. And all the churches will know that I am he who searches mind and heart, and I will give to each of you according to your works.</a:t>
            </a:r>
          </a:p>
          <a:p>
            <a:r>
              <a:rPr lang="fr-FR" sz="2000" baseline="30000" dirty="0">
                <a:solidFill>
                  <a:srgbClr val="FFFF00"/>
                </a:solidFill>
              </a:rPr>
              <a:t>	</a:t>
            </a:r>
            <a:r>
              <a:rPr lang="fr-FR" sz="2000" baseline="30000" dirty="0" smtClean="0">
                <a:solidFill>
                  <a:srgbClr val="FFFF00"/>
                </a:solidFill>
              </a:rPr>
              <a:t>CUV </a:t>
            </a:r>
            <a:r>
              <a:rPr lang="en-US" sz="2000" b="1" dirty="0" smtClean="0">
                <a:solidFill>
                  <a:schemeClr val="bg1"/>
                </a:solidFill>
              </a:rPr>
              <a:t>2:22</a:t>
            </a:r>
            <a:r>
              <a:rPr lang="en-US" sz="2000" dirty="0" smtClean="0">
                <a:solidFill>
                  <a:schemeClr val="bg1"/>
                </a:solidFill>
              </a:rPr>
              <a:t> </a:t>
            </a:r>
            <a:r>
              <a:rPr lang="zh-TW" altLang="en-US" sz="2000" dirty="0">
                <a:solidFill>
                  <a:schemeClr val="bg1"/>
                </a:solidFill>
              </a:rPr>
              <a:t>看哪、我要叫他病臥在床、那些與他行淫的人、若不悔改所行的、我也要叫他們同受大患難。 </a:t>
            </a:r>
            <a:r>
              <a:rPr lang="en-US" altLang="zh-TW" sz="2000" b="1" dirty="0" smtClean="0">
                <a:solidFill>
                  <a:schemeClr val="bg1"/>
                </a:solidFill>
              </a:rPr>
              <a:t>23</a:t>
            </a:r>
            <a:r>
              <a:rPr lang="zh-TW" altLang="en-US" sz="2000" dirty="0" smtClean="0">
                <a:solidFill>
                  <a:schemeClr val="bg1"/>
                </a:solidFill>
              </a:rPr>
              <a:t> </a:t>
            </a:r>
            <a:r>
              <a:rPr lang="zh-TW" altLang="en-US" sz="2000" dirty="0">
                <a:solidFill>
                  <a:schemeClr val="bg1"/>
                </a:solidFill>
              </a:rPr>
              <a:t>我又要殺死他的黨類</a:t>
            </a:r>
            <a:r>
              <a:rPr lang="zh-TW" altLang="en-US" sz="2000" dirty="0" smtClean="0">
                <a:solidFill>
                  <a:schemeClr val="bg1"/>
                </a:solidFill>
              </a:rPr>
              <a:t>、叫</a:t>
            </a:r>
            <a:r>
              <a:rPr lang="zh-TW" altLang="en-US" sz="2000" dirty="0">
                <a:solidFill>
                  <a:schemeClr val="bg1"/>
                </a:solidFill>
              </a:rPr>
              <a:t>眾教會知道、我是那察看人肺腑心腸的．並要照你們的行為報應你們各人。</a:t>
            </a:r>
            <a:endParaRPr lang="en-US"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89556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04025"/>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2:24-25 </a:t>
            </a:r>
            <a:endParaRPr lang="en-US" sz="1200" b="1" dirty="0" smtClean="0">
              <a:solidFill>
                <a:srgbClr val="FFFF00"/>
              </a:solidFill>
            </a:endParaRPr>
          </a:p>
          <a:p>
            <a:r>
              <a:rPr lang="en-US" sz="2800" b="1" dirty="0" smtClean="0">
                <a:solidFill>
                  <a:srgbClr val="FFFF00"/>
                </a:solidFill>
              </a:rPr>
              <a:t>24   </a:t>
            </a:r>
            <a:r>
              <a:rPr lang="el-GR" sz="3200" dirty="0" smtClean="0">
                <a:solidFill>
                  <a:schemeClr val="bg1"/>
                </a:solidFill>
              </a:rPr>
              <a:t>ὑμῖν </a:t>
            </a:r>
            <a:r>
              <a:rPr lang="el-GR" sz="3200" dirty="0">
                <a:solidFill>
                  <a:schemeClr val="bg1"/>
                </a:solidFill>
              </a:rPr>
              <a:t>δὲ λέγω τοῖς λοιποῖς </a:t>
            </a:r>
            <a:r>
              <a:rPr lang="el-GR" sz="3200" dirty="0" smtClean="0">
                <a:solidFill>
                  <a:schemeClr val="bg1"/>
                </a:solidFill>
              </a:rPr>
              <a:t>τοῖς</a:t>
            </a:r>
            <a:r>
              <a:rPr lang="en-US" sz="3200" dirty="0" smtClean="0">
                <a:solidFill>
                  <a:schemeClr val="bg1"/>
                </a:solidFill>
              </a:rPr>
              <a:t> </a:t>
            </a:r>
            <a:r>
              <a:rPr lang="el-GR" sz="3200" dirty="0" smtClean="0">
                <a:solidFill>
                  <a:schemeClr val="bg1"/>
                </a:solidFill>
              </a:rPr>
              <a:t> </a:t>
            </a:r>
            <a:r>
              <a:rPr lang="el-GR" sz="3200" dirty="0">
                <a:solidFill>
                  <a:schemeClr val="bg1"/>
                </a:solidFill>
              </a:rPr>
              <a:t>ἐν Θυατείροις, </a:t>
            </a:r>
            <a:endParaRPr lang="fr-FR" sz="3200" dirty="0">
              <a:solidFill>
                <a:schemeClr val="bg1"/>
              </a:solidFill>
            </a:endParaRPr>
          </a:p>
          <a:p>
            <a:r>
              <a:rPr lang="en-US" sz="2300" dirty="0" smtClean="0">
                <a:solidFill>
                  <a:srgbClr val="FFFF00"/>
                </a:solidFill>
              </a:rPr>
              <a:t>        </a:t>
            </a:r>
            <a:r>
              <a:rPr lang="en-US" sz="2300" dirty="0">
                <a:solidFill>
                  <a:srgbClr val="FFFF00"/>
                </a:solidFill>
              </a:rPr>
              <a:t>to </a:t>
            </a:r>
            <a:r>
              <a:rPr lang="en-US" sz="2300" dirty="0" smtClean="0">
                <a:solidFill>
                  <a:srgbClr val="FFFF00"/>
                </a:solidFill>
              </a:rPr>
              <a:t>you  but   I say     to the      rest    to those  in        Thyatira</a:t>
            </a:r>
          </a:p>
          <a:p>
            <a:r>
              <a:rPr lang="fr-FR" sz="3200" dirty="0" smtClean="0">
                <a:solidFill>
                  <a:schemeClr val="bg1"/>
                </a:solidFill>
              </a:rPr>
              <a:t>          </a:t>
            </a:r>
            <a:r>
              <a:rPr lang="el-GR" sz="3200" dirty="0" smtClean="0">
                <a:solidFill>
                  <a:schemeClr val="bg1"/>
                </a:solidFill>
              </a:rPr>
              <a:t>ὅσοι </a:t>
            </a:r>
            <a:r>
              <a:rPr lang="en-US" sz="3200" dirty="0" smtClean="0">
                <a:solidFill>
                  <a:schemeClr val="bg1"/>
                </a:solidFill>
              </a:rPr>
              <a:t> </a:t>
            </a:r>
            <a:r>
              <a:rPr lang="el-GR" sz="3200" dirty="0" smtClean="0">
                <a:solidFill>
                  <a:schemeClr val="bg1"/>
                </a:solidFill>
              </a:rPr>
              <a:t>οὐκ </a:t>
            </a:r>
            <a:r>
              <a:rPr lang="el-GR" sz="3200" dirty="0">
                <a:solidFill>
                  <a:schemeClr val="bg1"/>
                </a:solidFill>
              </a:rPr>
              <a:t>ἔχουσιν τὴν διδαχὴν ταύτην, </a:t>
            </a:r>
            <a:endParaRPr lang="fr-FR" sz="3200" dirty="0" smtClean="0">
              <a:solidFill>
                <a:schemeClr val="bg1"/>
              </a:solidFill>
            </a:endParaRPr>
          </a:p>
          <a:p>
            <a:r>
              <a:rPr lang="en-US" sz="2300" dirty="0" smtClean="0">
                <a:solidFill>
                  <a:srgbClr val="FFFF00"/>
                </a:solidFill>
              </a:rPr>
              <a:t>           whoever   not        </a:t>
            </a:r>
            <a:r>
              <a:rPr lang="en-US" sz="2300" dirty="0">
                <a:solidFill>
                  <a:srgbClr val="FFFF00"/>
                </a:solidFill>
              </a:rPr>
              <a:t>hold </a:t>
            </a:r>
            <a:r>
              <a:rPr lang="en-US" sz="2300" dirty="0" smtClean="0">
                <a:solidFill>
                  <a:srgbClr val="FFFF00"/>
                </a:solidFill>
              </a:rPr>
              <a:t>        the      teaching       this</a:t>
            </a:r>
          </a:p>
          <a:p>
            <a:r>
              <a:rPr lang="fr-FR" sz="3200" dirty="0" smtClean="0">
                <a:solidFill>
                  <a:schemeClr val="bg1"/>
                </a:solidFill>
              </a:rPr>
              <a:t>   </a:t>
            </a:r>
            <a:r>
              <a:rPr lang="el-GR" sz="3200" dirty="0" smtClean="0">
                <a:solidFill>
                  <a:schemeClr val="bg1"/>
                </a:solidFill>
              </a:rPr>
              <a:t>οἵτινες </a:t>
            </a:r>
            <a:r>
              <a:rPr lang="el-GR" sz="3200" dirty="0">
                <a:solidFill>
                  <a:schemeClr val="bg1"/>
                </a:solidFill>
              </a:rPr>
              <a:t>οὐκ </a:t>
            </a:r>
            <a:r>
              <a:rPr lang="en-US" sz="3200" dirty="0" smtClean="0">
                <a:solidFill>
                  <a:schemeClr val="bg1"/>
                </a:solidFill>
              </a:rPr>
              <a:t> </a:t>
            </a:r>
            <a:r>
              <a:rPr lang="el-GR" sz="3200" dirty="0" smtClean="0">
                <a:solidFill>
                  <a:schemeClr val="bg1"/>
                </a:solidFill>
              </a:rPr>
              <a:t>ἔγνωσαν </a:t>
            </a:r>
            <a:r>
              <a:rPr lang="el-GR" sz="3200" dirty="0">
                <a:solidFill>
                  <a:schemeClr val="bg1"/>
                </a:solidFill>
              </a:rPr>
              <a:t>τὰ </a:t>
            </a:r>
            <a:r>
              <a:rPr lang="en-US" sz="3200" dirty="0" smtClean="0">
                <a:solidFill>
                  <a:schemeClr val="bg1"/>
                </a:solidFill>
              </a:rPr>
              <a:t>  </a:t>
            </a:r>
            <a:r>
              <a:rPr lang="el-GR" sz="3200" dirty="0" smtClean="0">
                <a:solidFill>
                  <a:schemeClr val="bg1"/>
                </a:solidFill>
              </a:rPr>
              <a:t>βαθέα </a:t>
            </a:r>
            <a:r>
              <a:rPr lang="en-US" sz="3200" dirty="0" smtClean="0">
                <a:solidFill>
                  <a:schemeClr val="bg1"/>
                </a:solidFill>
              </a:rPr>
              <a:t>  </a:t>
            </a:r>
            <a:r>
              <a:rPr lang="el-GR" sz="3200" dirty="0" smtClean="0">
                <a:solidFill>
                  <a:schemeClr val="bg1"/>
                </a:solidFill>
              </a:rPr>
              <a:t>τοῦ </a:t>
            </a:r>
            <a:r>
              <a:rPr lang="el-GR" sz="3200" dirty="0">
                <a:solidFill>
                  <a:schemeClr val="bg1"/>
                </a:solidFill>
              </a:rPr>
              <a:t>σατανᾶ </a:t>
            </a:r>
            <a:r>
              <a:rPr lang="el-GR" sz="3200" dirty="0" smtClean="0">
                <a:solidFill>
                  <a:schemeClr val="bg1"/>
                </a:solidFill>
              </a:rPr>
              <a:t>ὡς</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λέγουσιν</a:t>
            </a:r>
            <a:r>
              <a:rPr lang="el-GR" sz="3200" dirty="0">
                <a:solidFill>
                  <a:schemeClr val="bg1"/>
                </a:solidFill>
              </a:rPr>
              <a:t>· </a:t>
            </a:r>
            <a:endParaRPr lang="fr-FR" sz="3200" dirty="0">
              <a:solidFill>
                <a:schemeClr val="bg1"/>
              </a:solidFill>
            </a:endParaRPr>
          </a:p>
          <a:p>
            <a:r>
              <a:rPr lang="en-US" sz="2300" dirty="0" smtClean="0">
                <a:solidFill>
                  <a:srgbClr val="FFFF00"/>
                </a:solidFill>
              </a:rPr>
              <a:t>         who       </a:t>
            </a:r>
            <a:r>
              <a:rPr lang="en-US" sz="2300" dirty="0">
                <a:solidFill>
                  <a:srgbClr val="FFFF00"/>
                </a:solidFill>
              </a:rPr>
              <a:t>not </a:t>
            </a:r>
            <a:r>
              <a:rPr lang="en-US" sz="2300" dirty="0" smtClean="0">
                <a:solidFill>
                  <a:srgbClr val="FFFF00"/>
                </a:solidFill>
              </a:rPr>
              <a:t>        knew          the </a:t>
            </a:r>
            <a:r>
              <a:rPr lang="en-US" sz="2300" dirty="0">
                <a:solidFill>
                  <a:srgbClr val="FFFF00"/>
                </a:solidFill>
              </a:rPr>
              <a:t>deep things </a:t>
            </a:r>
            <a:r>
              <a:rPr lang="en-US" sz="2300" dirty="0" smtClean="0">
                <a:solidFill>
                  <a:srgbClr val="FFFF00"/>
                </a:solidFill>
              </a:rPr>
              <a:t>   of         Satan      as          they say</a:t>
            </a:r>
          </a:p>
          <a:p>
            <a:r>
              <a:rPr lang="fr-FR" sz="3200" dirty="0" smtClean="0">
                <a:solidFill>
                  <a:schemeClr val="bg1"/>
                </a:solidFill>
              </a:rPr>
              <a:t>                    </a:t>
            </a:r>
            <a:r>
              <a:rPr lang="el-GR" sz="3200" dirty="0" smtClean="0">
                <a:solidFill>
                  <a:schemeClr val="bg1"/>
                </a:solidFill>
              </a:rPr>
              <a:t>οὐ </a:t>
            </a:r>
            <a:r>
              <a:rPr lang="el-GR" sz="3200" dirty="0">
                <a:solidFill>
                  <a:schemeClr val="bg1"/>
                </a:solidFill>
              </a:rPr>
              <a:t>βάλλω ἐφ᾽ ὑμᾶς </a:t>
            </a:r>
            <a:r>
              <a:rPr lang="en-US" sz="3200" dirty="0" smtClean="0">
                <a:solidFill>
                  <a:schemeClr val="bg1"/>
                </a:solidFill>
              </a:rPr>
              <a:t> </a:t>
            </a:r>
            <a:r>
              <a:rPr lang="el-GR" sz="3200" dirty="0" smtClean="0">
                <a:solidFill>
                  <a:schemeClr val="bg1"/>
                </a:solidFill>
              </a:rPr>
              <a:t>ἄλλο </a:t>
            </a:r>
            <a:r>
              <a:rPr lang="en-US" sz="3200" dirty="0" smtClean="0">
                <a:solidFill>
                  <a:schemeClr val="bg1"/>
                </a:solidFill>
              </a:rPr>
              <a:t>  </a:t>
            </a:r>
            <a:r>
              <a:rPr lang="el-GR" sz="3200" dirty="0" smtClean="0">
                <a:solidFill>
                  <a:schemeClr val="bg1"/>
                </a:solidFill>
              </a:rPr>
              <a:t>βάρος,</a:t>
            </a:r>
            <a:endParaRPr lang="fr-FR" sz="3200" dirty="0" smtClean="0">
              <a:solidFill>
                <a:schemeClr val="bg1"/>
              </a:solidFill>
            </a:endParaRPr>
          </a:p>
          <a:p>
            <a:r>
              <a:rPr lang="en-US" sz="2300" dirty="0" smtClean="0">
                <a:solidFill>
                  <a:srgbClr val="FFFF00"/>
                </a:solidFill>
              </a:rPr>
              <a:t>                            not      I lay       on       you    any other   burden</a:t>
            </a:r>
          </a:p>
          <a:p>
            <a:r>
              <a:rPr lang="en-US" sz="2800" b="1" dirty="0" smtClean="0">
                <a:solidFill>
                  <a:srgbClr val="FFFF00"/>
                </a:solidFill>
              </a:rPr>
              <a:t>25</a:t>
            </a:r>
            <a:r>
              <a:rPr lang="en-US" sz="2800" dirty="0" smtClean="0">
                <a:solidFill>
                  <a:schemeClr val="bg1"/>
                </a:solidFill>
              </a:rPr>
              <a:t>         </a:t>
            </a:r>
            <a:r>
              <a:rPr lang="el-GR" sz="3200" dirty="0" smtClean="0">
                <a:solidFill>
                  <a:schemeClr val="bg1"/>
                </a:solidFill>
              </a:rPr>
              <a:t>πλὴν </a:t>
            </a:r>
            <a:r>
              <a:rPr lang="en-US" sz="3200" dirty="0" smtClean="0">
                <a:solidFill>
                  <a:schemeClr val="bg1"/>
                </a:solidFill>
              </a:rPr>
              <a:t> </a:t>
            </a:r>
            <a:r>
              <a:rPr lang="el-GR" sz="3200" dirty="0" smtClean="0">
                <a:solidFill>
                  <a:schemeClr val="bg1"/>
                </a:solidFill>
              </a:rPr>
              <a:t>ὃ</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ἔχετε </a:t>
            </a:r>
            <a:r>
              <a:rPr lang="en-US" sz="3200" dirty="0" smtClean="0">
                <a:solidFill>
                  <a:schemeClr val="bg1"/>
                </a:solidFill>
              </a:rPr>
              <a:t>     </a:t>
            </a:r>
            <a:r>
              <a:rPr lang="el-GR" sz="3200" dirty="0" smtClean="0">
                <a:solidFill>
                  <a:schemeClr val="bg1"/>
                </a:solidFill>
              </a:rPr>
              <a:t>κρατήσατε </a:t>
            </a:r>
            <a:r>
              <a:rPr lang="en-US" sz="3200" dirty="0" smtClean="0">
                <a:solidFill>
                  <a:schemeClr val="bg1"/>
                </a:solidFill>
              </a:rPr>
              <a:t> </a:t>
            </a:r>
            <a:r>
              <a:rPr lang="el-GR" sz="3200" dirty="0" smtClean="0">
                <a:solidFill>
                  <a:schemeClr val="bg1"/>
                </a:solidFill>
              </a:rPr>
              <a:t>ἄχρι[ς</a:t>
            </a:r>
            <a:r>
              <a:rPr lang="el-GR" sz="3200" dirty="0">
                <a:solidFill>
                  <a:schemeClr val="bg1"/>
                </a:solidFill>
              </a:rPr>
              <a:t>] οὗ ἂν </a:t>
            </a:r>
            <a:r>
              <a:rPr lang="en-US" sz="3200" dirty="0" smtClean="0">
                <a:solidFill>
                  <a:schemeClr val="bg1"/>
                </a:solidFill>
              </a:rPr>
              <a:t> </a:t>
            </a:r>
            <a:r>
              <a:rPr lang="el-GR" sz="3200" dirty="0" smtClean="0">
                <a:solidFill>
                  <a:schemeClr val="bg1"/>
                </a:solidFill>
              </a:rPr>
              <a:t>ἥξω.</a:t>
            </a:r>
            <a:endParaRPr lang="fr-FR" sz="3200" dirty="0">
              <a:solidFill>
                <a:schemeClr val="bg1"/>
              </a:solidFill>
            </a:endParaRPr>
          </a:p>
          <a:p>
            <a:r>
              <a:rPr lang="en-US" altLang="zh-TW" sz="2300" dirty="0" smtClean="0">
                <a:solidFill>
                  <a:srgbClr val="FFFF00"/>
                </a:solidFill>
              </a:rPr>
              <a:t>                  only   what  you have             </a:t>
            </a:r>
            <a:r>
              <a:rPr lang="en-US" altLang="zh-TW" sz="2300" dirty="0">
                <a:solidFill>
                  <a:srgbClr val="FFFF00"/>
                </a:solidFill>
              </a:rPr>
              <a:t>hold fast </a:t>
            </a:r>
            <a:r>
              <a:rPr lang="en-US" altLang="zh-TW" sz="2300" dirty="0" smtClean="0">
                <a:solidFill>
                  <a:srgbClr val="FFFF00"/>
                </a:solidFill>
              </a:rPr>
              <a:t>              until that          I come</a:t>
            </a:r>
            <a:r>
              <a:rPr lang="fr-FR" sz="2200" dirty="0" smtClean="0">
                <a:solidFill>
                  <a:schemeClr val="bg1"/>
                </a:solidFill>
              </a:rPr>
              <a:t> </a:t>
            </a:r>
            <a:endParaRPr lang="fr-FR" sz="800" dirty="0">
              <a:solidFill>
                <a:schemeClr val="bg1"/>
              </a:solidFill>
            </a:endParaRPr>
          </a:p>
          <a:p>
            <a:r>
              <a:rPr lang="es-ES" sz="800" dirty="0" smtClean="0">
                <a:solidFill>
                  <a:schemeClr val="bg1"/>
                </a:solidFill>
              </a:rPr>
              <a:t>  </a:t>
            </a:r>
            <a:endParaRPr lang="en-US" sz="800" dirty="0">
              <a:solidFill>
                <a:schemeClr val="bg1"/>
              </a:solidFill>
            </a:endParaRPr>
          </a:p>
          <a:p>
            <a:r>
              <a:rPr lang="en-US" sz="1900" baseline="30000" dirty="0" smtClean="0">
                <a:solidFill>
                  <a:srgbClr val="FFFF00"/>
                </a:solidFill>
              </a:rPr>
              <a:t>	ESV  </a:t>
            </a:r>
            <a:r>
              <a:rPr lang="fr-FR" sz="1900" b="1" dirty="0" smtClean="0">
                <a:solidFill>
                  <a:schemeClr val="bg1"/>
                </a:solidFill>
              </a:rPr>
              <a:t>2:24</a:t>
            </a:r>
            <a:r>
              <a:rPr lang="fr-FR" sz="1900" dirty="0" smtClean="0">
                <a:solidFill>
                  <a:schemeClr val="bg1"/>
                </a:solidFill>
              </a:rPr>
              <a:t> </a:t>
            </a:r>
            <a:r>
              <a:rPr lang="en-US" sz="2000" dirty="0" smtClean="0">
                <a:solidFill>
                  <a:schemeClr val="bg1"/>
                </a:solidFill>
              </a:rPr>
              <a:t>But to the rest of you in Thyatira, who do not hold this teaching, who have not learned what some call the deep things of Satan, to you I say, I do not lay on you any other burden. </a:t>
            </a:r>
            <a:r>
              <a:rPr lang="en-US" altLang="zh-TW" sz="2000" b="1" dirty="0">
                <a:solidFill>
                  <a:schemeClr val="bg1"/>
                </a:solidFill>
              </a:rPr>
              <a:t>25</a:t>
            </a:r>
            <a:r>
              <a:rPr lang="zh-TW" altLang="en-US" sz="2000" dirty="0">
                <a:solidFill>
                  <a:schemeClr val="bg1"/>
                </a:solidFill>
              </a:rPr>
              <a:t> </a:t>
            </a:r>
            <a:r>
              <a:rPr lang="en-US" altLang="zh-TW" sz="2000" dirty="0">
                <a:solidFill>
                  <a:schemeClr val="bg1"/>
                </a:solidFill>
              </a:rPr>
              <a:t>Only hold fast what you have until I come</a:t>
            </a:r>
            <a:r>
              <a:rPr lang="en-US" altLang="zh-TW" sz="2000" dirty="0" smtClean="0">
                <a:solidFill>
                  <a:schemeClr val="bg1"/>
                </a:solidFill>
              </a:rPr>
              <a:t>.    </a:t>
            </a:r>
            <a:r>
              <a:rPr lang="fr-FR" sz="2000" dirty="0" smtClean="0">
                <a:solidFill>
                  <a:schemeClr val="bg1"/>
                </a:solidFill>
              </a:rPr>
              <a:t>/</a:t>
            </a:r>
            <a:r>
              <a:rPr lang="fr-FR" sz="2000" dirty="0" smtClean="0">
                <a:solidFill>
                  <a:srgbClr val="FFFF00"/>
                </a:solidFill>
              </a:rPr>
              <a:t>   </a:t>
            </a:r>
            <a:r>
              <a:rPr lang="fr-FR" sz="2000" baseline="30000" dirty="0" smtClean="0">
                <a:solidFill>
                  <a:srgbClr val="FFFF00"/>
                </a:solidFill>
              </a:rPr>
              <a:t>CUV </a:t>
            </a:r>
            <a:r>
              <a:rPr lang="fr-FR" sz="2000" b="1" dirty="0">
                <a:solidFill>
                  <a:schemeClr val="bg1"/>
                </a:solidFill>
              </a:rPr>
              <a:t>2:24</a:t>
            </a:r>
            <a:r>
              <a:rPr lang="fr-FR" sz="2000" dirty="0">
                <a:solidFill>
                  <a:schemeClr val="bg1"/>
                </a:solidFill>
              </a:rPr>
              <a:t> </a:t>
            </a:r>
            <a:r>
              <a:rPr lang="fr-FR" sz="2000" dirty="0" smtClean="0">
                <a:solidFill>
                  <a:schemeClr val="bg1"/>
                </a:solidFill>
              </a:rPr>
              <a:t> </a:t>
            </a:r>
            <a:r>
              <a:rPr lang="zh-TW" altLang="en-US" sz="2000" dirty="0" smtClean="0">
                <a:solidFill>
                  <a:schemeClr val="bg1"/>
                </a:solidFill>
              </a:rPr>
              <a:t>至</a:t>
            </a:r>
            <a:r>
              <a:rPr lang="zh-TW" altLang="en-US" sz="2000" dirty="0">
                <a:solidFill>
                  <a:schemeClr val="bg1"/>
                </a:solidFill>
              </a:rPr>
              <a:t>於你們推雅推喇其餘的人、就是一切不從那教訓、不曉得他們素常所說撒但深奧之理的人．我告訴你們、我不將別的擔子放在你們身上</a:t>
            </a:r>
            <a:r>
              <a:rPr lang="zh-TW" altLang="en-US" sz="2000" dirty="0" smtClean="0">
                <a:solidFill>
                  <a:schemeClr val="bg1"/>
                </a:solidFill>
              </a:rPr>
              <a:t>。</a:t>
            </a:r>
            <a:r>
              <a:rPr lang="en-US" altLang="zh-TW" sz="2000" b="1" dirty="0" smtClean="0">
                <a:solidFill>
                  <a:schemeClr val="bg1"/>
                </a:solidFill>
              </a:rPr>
              <a:t>25</a:t>
            </a:r>
            <a:r>
              <a:rPr lang="zh-TW" altLang="en-US" sz="2000" dirty="0" smtClean="0">
                <a:solidFill>
                  <a:schemeClr val="bg1"/>
                </a:solidFill>
              </a:rPr>
              <a:t> </a:t>
            </a:r>
            <a:r>
              <a:rPr lang="zh-TW" altLang="en-US" sz="2000" dirty="0">
                <a:solidFill>
                  <a:schemeClr val="bg1"/>
                </a:solidFill>
              </a:rPr>
              <a:t>但你們已經有的、總要持守、直等到我來</a:t>
            </a:r>
            <a:r>
              <a:rPr lang="zh-TW" altLang="en-US" sz="2000" dirty="0" smtClean="0">
                <a:solidFill>
                  <a:schemeClr val="bg1"/>
                </a:solidFill>
              </a:rPr>
              <a:t>。</a:t>
            </a:r>
            <a:endParaRPr lang="fr-FR" sz="19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294656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96358"/>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r>
              <a:rPr lang="en-US" sz="3200" b="1" dirty="0" smtClean="0">
                <a:solidFill>
                  <a:srgbClr val="FFFF00"/>
                </a:solidFill>
              </a:rPr>
              <a:t>Revelation 2:26-27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26 </a:t>
            </a:r>
            <a:r>
              <a:rPr lang="en-US" sz="3200" b="1" dirty="0" smtClean="0">
                <a:solidFill>
                  <a:schemeClr val="bg1"/>
                </a:solidFill>
              </a:rPr>
              <a:t> </a:t>
            </a:r>
            <a:r>
              <a:rPr lang="el-GR" sz="3300" dirty="0">
                <a:solidFill>
                  <a:schemeClr val="bg1"/>
                </a:solidFill>
              </a:rPr>
              <a:t>Καὶ </a:t>
            </a:r>
            <a:r>
              <a:rPr lang="en-US" sz="3300" dirty="0" smtClean="0">
                <a:solidFill>
                  <a:schemeClr val="bg1"/>
                </a:solidFill>
              </a:rPr>
              <a:t>  </a:t>
            </a:r>
            <a:r>
              <a:rPr lang="el-GR" sz="3300" dirty="0" smtClean="0">
                <a:solidFill>
                  <a:schemeClr val="bg1"/>
                </a:solidFill>
              </a:rPr>
              <a:t>ὁ νικῶν</a:t>
            </a:r>
            <a:r>
              <a:rPr lang="en-US" sz="3300" dirty="0" smtClean="0">
                <a:solidFill>
                  <a:schemeClr val="bg1"/>
                </a:solidFill>
              </a:rPr>
              <a:t>        </a:t>
            </a:r>
            <a:r>
              <a:rPr lang="el-GR" sz="3300" dirty="0" smtClean="0">
                <a:solidFill>
                  <a:schemeClr val="bg1"/>
                </a:solidFill>
              </a:rPr>
              <a:t> </a:t>
            </a:r>
            <a:r>
              <a:rPr lang="el-GR" sz="3300" dirty="0">
                <a:solidFill>
                  <a:schemeClr val="bg1"/>
                </a:solidFill>
              </a:rPr>
              <a:t>καὶ ὁ τηρῶν </a:t>
            </a:r>
            <a:r>
              <a:rPr lang="en-US" sz="3300" dirty="0" smtClean="0">
                <a:solidFill>
                  <a:schemeClr val="bg1"/>
                </a:solidFill>
              </a:rPr>
              <a:t> </a:t>
            </a:r>
            <a:r>
              <a:rPr lang="el-GR" sz="3300" dirty="0" smtClean="0">
                <a:solidFill>
                  <a:schemeClr val="bg1"/>
                </a:solidFill>
              </a:rPr>
              <a:t>ἄχρι τέλους</a:t>
            </a:r>
            <a:r>
              <a:rPr lang="en-US" sz="3300" dirty="0" smtClean="0">
                <a:solidFill>
                  <a:schemeClr val="bg1"/>
                </a:solidFill>
              </a:rPr>
              <a:t> </a:t>
            </a:r>
            <a:endParaRPr lang="en-US" sz="3300" dirty="0">
              <a:solidFill>
                <a:schemeClr val="bg1"/>
              </a:solidFill>
            </a:endParaRPr>
          </a:p>
          <a:p>
            <a:r>
              <a:rPr lang="en-US" sz="2400" dirty="0">
                <a:solidFill>
                  <a:srgbClr val="FFFF00"/>
                </a:solidFill>
              </a:rPr>
              <a:t> </a:t>
            </a:r>
            <a:r>
              <a:rPr lang="en-US" sz="2400" dirty="0" smtClean="0">
                <a:solidFill>
                  <a:srgbClr val="FFFF00"/>
                </a:solidFill>
              </a:rPr>
              <a:t>      </a:t>
            </a:r>
            <a:r>
              <a:rPr lang="en-US" sz="2200" dirty="0" smtClean="0">
                <a:solidFill>
                  <a:srgbClr val="FFFF00"/>
                </a:solidFill>
              </a:rPr>
              <a:t>and  the </a:t>
            </a:r>
            <a:r>
              <a:rPr lang="en-US" sz="2200" dirty="0">
                <a:solidFill>
                  <a:srgbClr val="FFFF00"/>
                </a:solidFill>
              </a:rPr>
              <a:t>one who conquers and </a:t>
            </a:r>
            <a:r>
              <a:rPr lang="en-US" sz="2200" dirty="0" smtClean="0">
                <a:solidFill>
                  <a:srgbClr val="FFFF00"/>
                </a:solidFill>
              </a:rPr>
              <a:t> who </a:t>
            </a:r>
            <a:r>
              <a:rPr lang="en-US" sz="2200" dirty="0">
                <a:solidFill>
                  <a:srgbClr val="FFFF00"/>
                </a:solidFill>
              </a:rPr>
              <a:t>keeps </a:t>
            </a:r>
            <a:r>
              <a:rPr lang="en-US" sz="2200" dirty="0" smtClean="0">
                <a:solidFill>
                  <a:srgbClr val="FFFF00"/>
                </a:solidFill>
              </a:rPr>
              <a:t>      </a:t>
            </a:r>
            <a:r>
              <a:rPr lang="en-US" sz="2400" dirty="0" smtClean="0">
                <a:solidFill>
                  <a:srgbClr val="FFFF00"/>
                </a:solidFill>
              </a:rPr>
              <a:t>until    </a:t>
            </a:r>
            <a:r>
              <a:rPr lang="en-US" sz="2400" dirty="0">
                <a:solidFill>
                  <a:srgbClr val="FFFF00"/>
                </a:solidFill>
              </a:rPr>
              <a:t>the </a:t>
            </a:r>
            <a:r>
              <a:rPr lang="en-US" sz="2400" dirty="0" smtClean="0">
                <a:solidFill>
                  <a:srgbClr val="FFFF00"/>
                </a:solidFill>
              </a:rPr>
              <a:t>end</a:t>
            </a:r>
          </a:p>
          <a:p>
            <a:r>
              <a:rPr lang="en-US" sz="3400" dirty="0" smtClean="0">
                <a:solidFill>
                  <a:schemeClr val="bg1"/>
                </a:solidFill>
              </a:rPr>
              <a:t> </a:t>
            </a:r>
            <a:r>
              <a:rPr lang="el-GR" sz="3600" dirty="0">
                <a:solidFill>
                  <a:schemeClr val="bg1"/>
                </a:solidFill>
              </a:rPr>
              <a:t>τὰ ἔργα μου</a:t>
            </a:r>
            <a:r>
              <a:rPr lang="el-GR" sz="3600" dirty="0" smtClean="0">
                <a:solidFill>
                  <a:schemeClr val="bg1"/>
                </a:solidFill>
              </a:rPr>
              <a:t>,</a:t>
            </a:r>
            <a:r>
              <a:rPr lang="en-US" sz="3400" dirty="0" smtClean="0">
                <a:solidFill>
                  <a:schemeClr val="bg1"/>
                </a:solidFill>
              </a:rPr>
              <a:t> </a:t>
            </a:r>
            <a:r>
              <a:rPr lang="el-GR" sz="3400" dirty="0" smtClean="0">
                <a:solidFill>
                  <a:schemeClr val="bg1"/>
                </a:solidFill>
              </a:rPr>
              <a:t>δώσω </a:t>
            </a:r>
            <a:r>
              <a:rPr lang="el-GR" sz="3400" dirty="0">
                <a:solidFill>
                  <a:schemeClr val="bg1"/>
                </a:solidFill>
              </a:rPr>
              <a:t>αὐτῷ ἐξουσίαν ἐπὶ τῶν </a:t>
            </a:r>
            <a:r>
              <a:rPr lang="el-GR" sz="3400" dirty="0" smtClean="0">
                <a:solidFill>
                  <a:schemeClr val="bg1"/>
                </a:solidFill>
              </a:rPr>
              <a:t>ἐθνῶν</a:t>
            </a:r>
            <a:endParaRPr lang="en-US" sz="3400" dirty="0" smtClean="0">
              <a:solidFill>
                <a:schemeClr val="bg1"/>
              </a:solidFill>
            </a:endParaRPr>
          </a:p>
          <a:p>
            <a:r>
              <a:rPr lang="en-US" sz="2400" dirty="0" smtClean="0">
                <a:solidFill>
                  <a:srgbClr val="FFFF00"/>
                </a:solidFill>
              </a:rPr>
              <a:t>  the   works     my    I will give   </a:t>
            </a:r>
            <a:r>
              <a:rPr lang="en-US" sz="2400" dirty="0">
                <a:solidFill>
                  <a:srgbClr val="FFFF00"/>
                </a:solidFill>
              </a:rPr>
              <a:t>to him </a:t>
            </a:r>
            <a:r>
              <a:rPr lang="en-US" sz="2400" dirty="0" smtClean="0">
                <a:solidFill>
                  <a:srgbClr val="FFFF00"/>
                </a:solidFill>
              </a:rPr>
              <a:t>      </a:t>
            </a:r>
            <a:r>
              <a:rPr lang="en-US" sz="2400" dirty="0">
                <a:solidFill>
                  <a:srgbClr val="FFFF00"/>
                </a:solidFill>
              </a:rPr>
              <a:t>authority </a:t>
            </a:r>
            <a:r>
              <a:rPr lang="en-US" sz="2400" dirty="0" smtClean="0">
                <a:solidFill>
                  <a:srgbClr val="FFFF00"/>
                </a:solidFill>
              </a:rPr>
              <a:t>   over    the    nations</a:t>
            </a:r>
          </a:p>
          <a:p>
            <a:r>
              <a:rPr lang="en-US" sz="2800" b="1" dirty="0" smtClean="0">
                <a:solidFill>
                  <a:srgbClr val="FFFF00"/>
                </a:solidFill>
              </a:rPr>
              <a:t>27 </a:t>
            </a:r>
            <a:r>
              <a:rPr lang="en-US" sz="3200" b="1" dirty="0" smtClean="0">
                <a:solidFill>
                  <a:schemeClr val="bg1"/>
                </a:solidFill>
              </a:rPr>
              <a:t>     </a:t>
            </a:r>
            <a:r>
              <a:rPr lang="el-GR" sz="3500" dirty="0" smtClean="0">
                <a:solidFill>
                  <a:schemeClr val="bg1"/>
                </a:solidFill>
              </a:rPr>
              <a:t>καὶ </a:t>
            </a:r>
            <a:r>
              <a:rPr lang="el-GR" sz="3500" dirty="0">
                <a:solidFill>
                  <a:schemeClr val="bg1"/>
                </a:solidFill>
              </a:rPr>
              <a:t>ποιμανεῖ </a:t>
            </a:r>
            <a:r>
              <a:rPr lang="en-US" sz="3500" dirty="0" smtClean="0">
                <a:solidFill>
                  <a:schemeClr val="bg1"/>
                </a:solidFill>
              </a:rPr>
              <a:t> </a:t>
            </a:r>
            <a:r>
              <a:rPr lang="el-GR" sz="3500" dirty="0" smtClean="0">
                <a:solidFill>
                  <a:schemeClr val="bg1"/>
                </a:solidFill>
              </a:rPr>
              <a:t>αὐτοὺς </a:t>
            </a:r>
            <a:r>
              <a:rPr lang="en-US" sz="3500" dirty="0" smtClean="0">
                <a:solidFill>
                  <a:schemeClr val="bg1"/>
                </a:solidFill>
              </a:rPr>
              <a:t> </a:t>
            </a:r>
            <a:r>
              <a:rPr lang="el-GR" sz="3500" dirty="0" smtClean="0">
                <a:solidFill>
                  <a:schemeClr val="bg1"/>
                </a:solidFill>
              </a:rPr>
              <a:t>ἐν </a:t>
            </a:r>
            <a:r>
              <a:rPr lang="en-US" sz="3500" dirty="0" smtClean="0">
                <a:solidFill>
                  <a:schemeClr val="bg1"/>
                </a:solidFill>
              </a:rPr>
              <a:t> </a:t>
            </a:r>
            <a:r>
              <a:rPr lang="el-GR" sz="3500" dirty="0" smtClean="0">
                <a:solidFill>
                  <a:schemeClr val="bg1"/>
                </a:solidFill>
              </a:rPr>
              <a:t>ῥάβδῳ </a:t>
            </a:r>
            <a:r>
              <a:rPr lang="en-US" sz="3500" dirty="0" smtClean="0">
                <a:solidFill>
                  <a:schemeClr val="bg1"/>
                </a:solidFill>
              </a:rPr>
              <a:t> </a:t>
            </a:r>
            <a:r>
              <a:rPr lang="el-GR" sz="3500" dirty="0" smtClean="0">
                <a:solidFill>
                  <a:schemeClr val="bg1"/>
                </a:solidFill>
              </a:rPr>
              <a:t>σιδηρᾷ </a:t>
            </a:r>
            <a:endParaRPr lang="en-US" sz="3500" dirty="0">
              <a:solidFill>
                <a:schemeClr val="bg1"/>
              </a:solidFill>
            </a:endParaRPr>
          </a:p>
          <a:p>
            <a:r>
              <a:rPr lang="en-US" altLang="zh-TW" sz="2400" dirty="0" smtClean="0">
                <a:solidFill>
                  <a:srgbClr val="FFFF00"/>
                </a:solidFill>
              </a:rPr>
              <a:t>             and     he </a:t>
            </a:r>
            <a:r>
              <a:rPr lang="en-US" altLang="zh-TW" sz="2400" dirty="0">
                <a:solidFill>
                  <a:srgbClr val="FFFF00"/>
                </a:solidFill>
              </a:rPr>
              <a:t>will rule </a:t>
            </a:r>
            <a:r>
              <a:rPr lang="en-US" altLang="zh-TW" sz="2400" dirty="0" smtClean="0">
                <a:solidFill>
                  <a:srgbClr val="FFFF00"/>
                </a:solidFill>
              </a:rPr>
              <a:t>        them        </a:t>
            </a:r>
            <a:r>
              <a:rPr lang="en-US" altLang="zh-TW" sz="2400" dirty="0">
                <a:solidFill>
                  <a:srgbClr val="FFFF00"/>
                </a:solidFill>
              </a:rPr>
              <a:t>with </a:t>
            </a:r>
            <a:r>
              <a:rPr lang="en-US" altLang="zh-TW" sz="2400" dirty="0" smtClean="0">
                <a:solidFill>
                  <a:srgbClr val="FFFF00"/>
                </a:solidFill>
              </a:rPr>
              <a:t>     a </a:t>
            </a:r>
            <a:r>
              <a:rPr lang="en-US" altLang="zh-TW" sz="2400" dirty="0">
                <a:solidFill>
                  <a:srgbClr val="FFFF00"/>
                </a:solidFill>
              </a:rPr>
              <a:t>rod </a:t>
            </a:r>
            <a:r>
              <a:rPr lang="en-US" altLang="zh-TW" sz="2400" dirty="0" smtClean="0">
                <a:solidFill>
                  <a:srgbClr val="FFFF00"/>
                </a:solidFill>
              </a:rPr>
              <a:t>           of iron</a:t>
            </a:r>
          </a:p>
          <a:p>
            <a:r>
              <a:rPr lang="en-US" sz="3500" dirty="0" smtClean="0">
                <a:solidFill>
                  <a:schemeClr val="bg1"/>
                </a:solidFill>
              </a:rPr>
              <a:t>          </a:t>
            </a:r>
            <a:r>
              <a:rPr lang="el-GR" sz="3500" dirty="0">
                <a:solidFill>
                  <a:schemeClr val="bg1"/>
                </a:solidFill>
              </a:rPr>
              <a:t>ὡς </a:t>
            </a:r>
            <a:r>
              <a:rPr lang="en-US" sz="3500" dirty="0" smtClean="0">
                <a:solidFill>
                  <a:schemeClr val="bg1"/>
                </a:solidFill>
              </a:rPr>
              <a:t> </a:t>
            </a:r>
            <a:r>
              <a:rPr lang="el-GR" sz="3500" dirty="0" smtClean="0">
                <a:solidFill>
                  <a:schemeClr val="bg1"/>
                </a:solidFill>
              </a:rPr>
              <a:t>τὰ </a:t>
            </a:r>
            <a:r>
              <a:rPr lang="el-GR" sz="3500" dirty="0">
                <a:solidFill>
                  <a:schemeClr val="bg1"/>
                </a:solidFill>
              </a:rPr>
              <a:t>σκεύη τὰ κεραμικὰ </a:t>
            </a:r>
            <a:r>
              <a:rPr lang="en-US" sz="3500" dirty="0" smtClean="0">
                <a:solidFill>
                  <a:schemeClr val="bg1"/>
                </a:solidFill>
              </a:rPr>
              <a:t> </a:t>
            </a:r>
            <a:r>
              <a:rPr lang="el-GR" sz="3500" dirty="0" smtClean="0">
                <a:solidFill>
                  <a:schemeClr val="bg1"/>
                </a:solidFill>
              </a:rPr>
              <a:t>συντρίβεται</a:t>
            </a:r>
            <a:r>
              <a:rPr lang="el-GR" sz="3500" dirty="0">
                <a:solidFill>
                  <a:schemeClr val="bg1"/>
                </a:solidFill>
              </a:rPr>
              <a:t>, </a:t>
            </a:r>
            <a:endParaRPr lang="en-US" sz="3500" dirty="0">
              <a:solidFill>
                <a:schemeClr val="bg1"/>
              </a:solidFill>
            </a:endParaRPr>
          </a:p>
          <a:p>
            <a:r>
              <a:rPr lang="en-US" altLang="zh-TW" sz="2400" dirty="0" smtClean="0">
                <a:solidFill>
                  <a:srgbClr val="FFFF00"/>
                </a:solidFill>
              </a:rPr>
              <a:t>               as      the   vessels    the      </a:t>
            </a:r>
            <a:r>
              <a:rPr lang="en-US" altLang="zh-TW" sz="2400" dirty="0">
                <a:solidFill>
                  <a:srgbClr val="FFFF00"/>
                </a:solidFill>
              </a:rPr>
              <a:t>earthen </a:t>
            </a:r>
            <a:r>
              <a:rPr lang="en-US" altLang="zh-TW" sz="2400" dirty="0" smtClean="0">
                <a:solidFill>
                  <a:srgbClr val="FFFF00"/>
                </a:solidFill>
              </a:rPr>
              <a:t>       </a:t>
            </a:r>
            <a:r>
              <a:rPr lang="en-US" altLang="zh-TW" sz="2400" dirty="0">
                <a:solidFill>
                  <a:srgbClr val="FFFF00"/>
                </a:solidFill>
              </a:rPr>
              <a:t>are broken in </a:t>
            </a:r>
            <a:r>
              <a:rPr lang="en-US" altLang="zh-TW" sz="2400" dirty="0" smtClean="0">
                <a:solidFill>
                  <a:srgbClr val="FFFF00"/>
                </a:solidFill>
              </a:rPr>
              <a:t>pieces </a:t>
            </a:r>
          </a:p>
          <a:p>
            <a:endParaRPr lang="en-US" sz="800" dirty="0" smtClean="0">
              <a:solidFill>
                <a:schemeClr val="bg1"/>
              </a:solidFill>
            </a:endParaRPr>
          </a:p>
          <a:p>
            <a:r>
              <a:rPr lang="en-US" sz="2000" baseline="30000" dirty="0" smtClean="0">
                <a:solidFill>
                  <a:srgbClr val="FFFF00"/>
                </a:solidFill>
              </a:rPr>
              <a:t>	ESV </a:t>
            </a:r>
            <a:r>
              <a:rPr lang="fr-FR" sz="2000" b="1" dirty="0" smtClean="0"/>
              <a:t> </a:t>
            </a:r>
            <a:r>
              <a:rPr lang="fr-FR" sz="2000" b="1" dirty="0">
                <a:solidFill>
                  <a:schemeClr val="bg1"/>
                </a:solidFill>
              </a:rPr>
              <a:t>2:26</a:t>
            </a:r>
            <a:r>
              <a:rPr lang="fr-FR" sz="2000" dirty="0">
                <a:solidFill>
                  <a:schemeClr val="bg1"/>
                </a:solidFill>
              </a:rPr>
              <a:t> </a:t>
            </a:r>
            <a:r>
              <a:rPr lang="en-US" sz="2000" dirty="0">
                <a:solidFill>
                  <a:schemeClr val="bg1"/>
                </a:solidFill>
              </a:rPr>
              <a:t>The one who conquers and who keeps my works until the end, to him I will give authority over the nations</a:t>
            </a:r>
            <a:r>
              <a:rPr lang="en-US" sz="2000" dirty="0" smtClean="0">
                <a:solidFill>
                  <a:schemeClr val="bg1"/>
                </a:solidFill>
              </a:rPr>
              <a:t>, </a:t>
            </a:r>
            <a:r>
              <a:rPr lang="en-US" altLang="zh-TW" sz="2000" b="1" dirty="0" smtClean="0">
                <a:solidFill>
                  <a:schemeClr val="bg1"/>
                </a:solidFill>
              </a:rPr>
              <a:t>27</a:t>
            </a:r>
            <a:r>
              <a:rPr lang="zh-TW" altLang="en-US" sz="2000" dirty="0" smtClean="0">
                <a:solidFill>
                  <a:schemeClr val="bg1"/>
                </a:solidFill>
              </a:rPr>
              <a:t> </a:t>
            </a:r>
            <a:r>
              <a:rPr lang="en-US" altLang="zh-TW" sz="2000" dirty="0">
                <a:solidFill>
                  <a:schemeClr val="bg1"/>
                </a:solidFill>
              </a:rPr>
              <a:t>and he will rule them with a rod of iron, as when earthen pots are broken in pieces, even as I myself have received authority from my Father.</a:t>
            </a:r>
          </a:p>
          <a:p>
            <a:r>
              <a:rPr lang="fr-FR" sz="2000" dirty="0">
                <a:solidFill>
                  <a:schemeClr val="bg1"/>
                </a:solidFill>
              </a:rPr>
              <a:t>	</a:t>
            </a:r>
            <a:r>
              <a:rPr lang="fr-FR" sz="2000" baseline="30000" dirty="0" smtClean="0">
                <a:solidFill>
                  <a:srgbClr val="FFFF00"/>
                </a:solidFill>
              </a:rPr>
              <a:t>CUV</a:t>
            </a:r>
            <a:r>
              <a:rPr lang="en-US" sz="2000" b="1" dirty="0" smtClean="0">
                <a:solidFill>
                  <a:schemeClr val="bg1"/>
                </a:solidFill>
              </a:rPr>
              <a:t> </a:t>
            </a:r>
            <a:r>
              <a:rPr lang="en-US" sz="2000" b="1" dirty="0">
                <a:solidFill>
                  <a:schemeClr val="bg1"/>
                </a:solidFill>
              </a:rPr>
              <a:t>2:26</a:t>
            </a:r>
            <a:r>
              <a:rPr lang="en-US" sz="2000" dirty="0">
                <a:solidFill>
                  <a:schemeClr val="bg1"/>
                </a:solidFill>
              </a:rPr>
              <a:t> </a:t>
            </a:r>
            <a:r>
              <a:rPr lang="zh-TW" altLang="en-US" sz="2000" dirty="0">
                <a:solidFill>
                  <a:schemeClr val="bg1"/>
                </a:solidFill>
              </a:rPr>
              <a:t>那得勝又遵守我命令到底的、我要賜給他權柄制伏列國． </a:t>
            </a:r>
            <a:r>
              <a:rPr lang="en-US" altLang="zh-TW" sz="2000" b="1" dirty="0" smtClean="0">
                <a:solidFill>
                  <a:schemeClr val="bg1"/>
                </a:solidFill>
              </a:rPr>
              <a:t>2:27</a:t>
            </a:r>
            <a:r>
              <a:rPr lang="zh-TW" altLang="en-US" sz="2000" dirty="0" smtClean="0">
                <a:solidFill>
                  <a:schemeClr val="bg1"/>
                </a:solidFill>
              </a:rPr>
              <a:t> </a:t>
            </a:r>
            <a:r>
              <a:rPr lang="zh-TW" altLang="en-US" sz="2000" dirty="0">
                <a:solidFill>
                  <a:schemeClr val="bg1"/>
                </a:solidFill>
              </a:rPr>
              <a:t>他必用鐵杖轄管他們</a:t>
            </a:r>
            <a:r>
              <a:rPr lang="zh-TW" altLang="en-US" sz="2000" dirty="0" smtClean="0">
                <a:solidFill>
                  <a:schemeClr val="bg1"/>
                </a:solidFill>
              </a:rPr>
              <a:t>、將</a:t>
            </a:r>
            <a:r>
              <a:rPr lang="zh-TW" altLang="en-US" sz="2000" dirty="0">
                <a:solidFill>
                  <a:schemeClr val="bg1"/>
                </a:solidFill>
              </a:rPr>
              <a:t>他們如同戶的瓦器打得粉碎．像我從我父領受的權柄一樣</a:t>
            </a:r>
            <a:r>
              <a:rPr lang="zh-TW" altLang="en-US" sz="2000" dirty="0" smtClean="0">
                <a:solidFill>
                  <a:schemeClr val="bg1"/>
                </a:solidFill>
              </a:rPr>
              <a:t>．</a:t>
            </a:r>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5451336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r>
              <a:rPr lang="en-US" sz="3600" b="1" dirty="0" smtClean="0">
                <a:solidFill>
                  <a:srgbClr val="FFFF00"/>
                </a:solidFill>
              </a:rPr>
              <a:t>                           Revelation 2:28-29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28 </a:t>
            </a:r>
            <a:r>
              <a:rPr lang="en-US" sz="3200" b="1" dirty="0" smtClean="0">
                <a:solidFill>
                  <a:schemeClr val="bg1"/>
                </a:solidFill>
              </a:rPr>
              <a:t>   </a:t>
            </a:r>
            <a:r>
              <a:rPr lang="el-GR" sz="3600" dirty="0" smtClean="0">
                <a:solidFill>
                  <a:schemeClr val="bg1"/>
                </a:solidFill>
              </a:rPr>
              <a:t>ὡς</a:t>
            </a:r>
            <a:r>
              <a:rPr lang="en-US" sz="3600" dirty="0" smtClean="0">
                <a:solidFill>
                  <a:schemeClr val="bg1"/>
                </a:solidFill>
              </a:rPr>
              <a:t>  </a:t>
            </a:r>
            <a:r>
              <a:rPr lang="el-GR" sz="3600" dirty="0" smtClean="0">
                <a:solidFill>
                  <a:schemeClr val="bg1"/>
                </a:solidFill>
              </a:rPr>
              <a:t>κἀγὼ </a:t>
            </a:r>
            <a:r>
              <a:rPr lang="en-US" sz="3600" dirty="0" smtClean="0">
                <a:solidFill>
                  <a:schemeClr val="bg1"/>
                </a:solidFill>
              </a:rPr>
              <a:t> </a:t>
            </a:r>
            <a:r>
              <a:rPr lang="el-GR" sz="3600" dirty="0" smtClean="0">
                <a:solidFill>
                  <a:schemeClr val="bg1"/>
                </a:solidFill>
              </a:rPr>
              <a:t>εἴληφα </a:t>
            </a:r>
            <a:r>
              <a:rPr lang="en-US" sz="3600" dirty="0" smtClean="0">
                <a:solidFill>
                  <a:schemeClr val="bg1"/>
                </a:solidFill>
              </a:rPr>
              <a:t> </a:t>
            </a:r>
            <a:r>
              <a:rPr lang="el-GR" sz="3600" dirty="0" smtClean="0">
                <a:solidFill>
                  <a:schemeClr val="bg1"/>
                </a:solidFill>
              </a:rPr>
              <a:t>παρὰ </a:t>
            </a:r>
            <a:r>
              <a:rPr lang="en-US" sz="3600" dirty="0" smtClean="0">
                <a:solidFill>
                  <a:schemeClr val="bg1"/>
                </a:solidFill>
              </a:rPr>
              <a:t> </a:t>
            </a:r>
            <a:r>
              <a:rPr lang="el-GR" sz="3600" dirty="0" smtClean="0">
                <a:solidFill>
                  <a:schemeClr val="bg1"/>
                </a:solidFill>
              </a:rPr>
              <a:t>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πατρός </a:t>
            </a:r>
            <a:r>
              <a:rPr lang="en-US" sz="3600" dirty="0" smtClean="0">
                <a:solidFill>
                  <a:schemeClr val="bg1"/>
                </a:solidFill>
              </a:rPr>
              <a:t> </a:t>
            </a:r>
            <a:r>
              <a:rPr lang="el-GR" sz="3600" dirty="0" smtClean="0">
                <a:solidFill>
                  <a:schemeClr val="bg1"/>
                </a:solidFill>
              </a:rPr>
              <a:t>μου</a:t>
            </a:r>
            <a:r>
              <a:rPr lang="el-GR" sz="3600" dirty="0">
                <a:solidFill>
                  <a:schemeClr val="bg1"/>
                </a:solidFill>
              </a:rPr>
              <a:t>, </a:t>
            </a:r>
            <a:endParaRPr lang="en-US" sz="3600" dirty="0">
              <a:solidFill>
                <a:schemeClr val="bg1"/>
              </a:solidFill>
            </a:endParaRPr>
          </a:p>
          <a:p>
            <a:r>
              <a:rPr lang="en-US" altLang="zh-TW" sz="2400" dirty="0" smtClean="0">
                <a:solidFill>
                  <a:srgbClr val="FFFF00"/>
                </a:solidFill>
              </a:rPr>
              <a:t>            as        also I        </a:t>
            </a:r>
            <a:r>
              <a:rPr lang="en-US" altLang="zh-TW" sz="2400" dirty="0">
                <a:solidFill>
                  <a:srgbClr val="FFFF00"/>
                </a:solidFill>
              </a:rPr>
              <a:t>received </a:t>
            </a:r>
            <a:r>
              <a:rPr lang="en-US" altLang="zh-TW" sz="2400" dirty="0" smtClean="0">
                <a:solidFill>
                  <a:srgbClr val="FFFF00"/>
                </a:solidFill>
              </a:rPr>
              <a:t>      </a:t>
            </a:r>
            <a:r>
              <a:rPr lang="en-US" altLang="zh-TW" sz="2400" dirty="0">
                <a:solidFill>
                  <a:srgbClr val="FFFF00"/>
                </a:solidFill>
              </a:rPr>
              <a:t>from </a:t>
            </a:r>
            <a:r>
              <a:rPr lang="en-US" altLang="zh-TW" sz="2400" dirty="0" smtClean="0">
                <a:solidFill>
                  <a:srgbClr val="FFFF00"/>
                </a:solidFill>
              </a:rPr>
              <a:t>       the         Father          my</a:t>
            </a:r>
            <a:r>
              <a:rPr lang="fr-FR" sz="2400" dirty="0" smtClean="0">
                <a:solidFill>
                  <a:schemeClr val="bg1"/>
                </a:solidFill>
              </a:rPr>
              <a:t>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δώσω </a:t>
            </a:r>
            <a:r>
              <a:rPr lang="en-US" sz="3600" dirty="0" smtClean="0">
                <a:solidFill>
                  <a:schemeClr val="bg1"/>
                </a:solidFill>
              </a:rPr>
              <a:t> </a:t>
            </a:r>
            <a:r>
              <a:rPr lang="el-GR" sz="3600" dirty="0" smtClean="0">
                <a:solidFill>
                  <a:schemeClr val="bg1"/>
                </a:solidFill>
              </a:rPr>
              <a:t>αὐτῷ </a:t>
            </a:r>
            <a:r>
              <a:rPr lang="el-GR" sz="3600" dirty="0">
                <a:solidFill>
                  <a:schemeClr val="bg1"/>
                </a:solidFill>
              </a:rPr>
              <a:t>τὸν ἀστέρα τὸν πρωϊνόν</a:t>
            </a:r>
            <a:r>
              <a:rPr lang="el-GR" sz="3600" dirty="0" smtClean="0">
                <a:solidFill>
                  <a:schemeClr val="bg1"/>
                </a:solidFill>
              </a:rPr>
              <a:t>.</a:t>
            </a:r>
            <a:endParaRPr lang="en-US" sz="3600" dirty="0" smtClean="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and    I </a:t>
            </a:r>
            <a:r>
              <a:rPr lang="en-US" altLang="zh-TW" sz="2400" dirty="0">
                <a:solidFill>
                  <a:srgbClr val="FFFF00"/>
                </a:solidFill>
              </a:rPr>
              <a:t>will </a:t>
            </a:r>
            <a:r>
              <a:rPr lang="en-US" altLang="zh-TW" sz="2400" dirty="0" smtClean="0">
                <a:solidFill>
                  <a:srgbClr val="FFFF00"/>
                </a:solidFill>
              </a:rPr>
              <a:t>give        </a:t>
            </a:r>
            <a:r>
              <a:rPr lang="en-US" altLang="zh-TW" sz="2400" dirty="0">
                <a:solidFill>
                  <a:srgbClr val="FFFF00"/>
                </a:solidFill>
              </a:rPr>
              <a:t>him </a:t>
            </a:r>
            <a:r>
              <a:rPr lang="en-US" altLang="zh-TW" sz="2400" dirty="0" smtClean="0">
                <a:solidFill>
                  <a:srgbClr val="FFFF00"/>
                </a:solidFill>
              </a:rPr>
              <a:t>     the        star            the      morning</a:t>
            </a:r>
          </a:p>
          <a:p>
            <a:endParaRPr lang="fr-FR" sz="1200" dirty="0" smtClean="0">
              <a:solidFill>
                <a:schemeClr val="bg1"/>
              </a:solidFill>
            </a:endParaRPr>
          </a:p>
          <a:p>
            <a:r>
              <a:rPr lang="en-US" sz="2800" b="1" dirty="0" smtClean="0">
                <a:solidFill>
                  <a:srgbClr val="FFFF00"/>
                </a:solidFill>
              </a:rPr>
              <a:t>29   </a:t>
            </a:r>
            <a:r>
              <a:rPr lang="el-GR" sz="3600" dirty="0">
                <a:solidFill>
                  <a:schemeClr val="bg1"/>
                </a:solidFill>
              </a:rPr>
              <a:t>Ὁ ἔχων οὖς ἀκουσάτω </a:t>
            </a:r>
            <a:r>
              <a:rPr lang="en-US" sz="3600" dirty="0" smtClean="0">
                <a:solidFill>
                  <a:schemeClr val="bg1"/>
                </a:solidFill>
              </a:rPr>
              <a:t> </a:t>
            </a:r>
            <a:r>
              <a:rPr lang="el-GR" sz="3600" dirty="0" smtClean="0">
                <a:solidFill>
                  <a:schemeClr val="bg1"/>
                </a:solidFill>
              </a:rPr>
              <a:t>τί </a:t>
            </a:r>
            <a:r>
              <a:rPr lang="el-GR" sz="3600" dirty="0">
                <a:solidFill>
                  <a:schemeClr val="bg1"/>
                </a:solidFill>
              </a:rPr>
              <a:t>τὸ πνεῦμα </a:t>
            </a:r>
            <a:r>
              <a:rPr lang="en-US" sz="3600" dirty="0" smtClean="0">
                <a:solidFill>
                  <a:schemeClr val="bg1"/>
                </a:solidFill>
              </a:rPr>
              <a:t> </a:t>
            </a:r>
            <a:r>
              <a:rPr lang="el-GR" sz="3600" dirty="0" smtClean="0">
                <a:solidFill>
                  <a:schemeClr val="bg1"/>
                </a:solidFill>
              </a:rPr>
              <a:t>λέγει </a:t>
            </a:r>
            <a:r>
              <a:rPr lang="el-GR" sz="3600" dirty="0">
                <a:solidFill>
                  <a:schemeClr val="bg1"/>
                </a:solidFill>
              </a:rPr>
              <a:t>ταῖς ἐκκλησίαις. </a:t>
            </a:r>
            <a:endParaRPr lang="en-US" sz="3600" dirty="0" smtClean="0">
              <a:solidFill>
                <a:schemeClr val="bg1"/>
              </a:solidFill>
            </a:endParaRPr>
          </a:p>
          <a:p>
            <a:r>
              <a:rPr lang="en-US" altLang="zh-TW" sz="2400" dirty="0" smtClean="0">
                <a:solidFill>
                  <a:srgbClr val="FFFF00"/>
                </a:solidFill>
              </a:rPr>
              <a:t>      </a:t>
            </a:r>
            <a:r>
              <a:rPr lang="en-US" altLang="zh-TW" sz="2400" dirty="0">
                <a:solidFill>
                  <a:srgbClr val="FFFF00"/>
                </a:solidFill>
              </a:rPr>
              <a:t> </a:t>
            </a:r>
            <a:r>
              <a:rPr lang="en-US" altLang="zh-TW" sz="2400" dirty="0" smtClean="0">
                <a:solidFill>
                  <a:srgbClr val="FFFF00"/>
                </a:solidFill>
              </a:rPr>
              <a:t>he </a:t>
            </a:r>
            <a:r>
              <a:rPr lang="en-US" altLang="zh-TW" sz="2400" dirty="0">
                <a:solidFill>
                  <a:srgbClr val="FFFF00"/>
                </a:solidFill>
              </a:rPr>
              <a:t>who has </a:t>
            </a:r>
            <a:r>
              <a:rPr lang="en-US" altLang="zh-TW" sz="2400" dirty="0" smtClean="0">
                <a:solidFill>
                  <a:srgbClr val="FFFF00"/>
                </a:solidFill>
              </a:rPr>
              <a:t> an ear   </a:t>
            </a:r>
            <a:r>
              <a:rPr lang="en-US" altLang="zh-TW" sz="2400" dirty="0">
                <a:solidFill>
                  <a:srgbClr val="FFFF00"/>
                </a:solidFill>
              </a:rPr>
              <a:t>let him hear </a:t>
            </a:r>
            <a:r>
              <a:rPr lang="en-US" altLang="zh-TW" sz="2400" dirty="0" smtClean="0">
                <a:solidFill>
                  <a:srgbClr val="FFFF00"/>
                </a:solidFill>
              </a:rPr>
              <a:t>   what the      Spirit           says      </a:t>
            </a:r>
            <a:r>
              <a:rPr lang="en-US" altLang="zh-TW" sz="2400" dirty="0">
                <a:solidFill>
                  <a:srgbClr val="FFFF00"/>
                </a:solidFill>
              </a:rPr>
              <a:t>to the </a:t>
            </a:r>
            <a:r>
              <a:rPr lang="en-US" altLang="zh-TW" sz="2400" dirty="0" smtClean="0">
                <a:solidFill>
                  <a:srgbClr val="FFFF00"/>
                </a:solidFill>
              </a:rPr>
              <a:t>      churches</a:t>
            </a:r>
            <a:endParaRPr lang="es-ES"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 2:27</a:t>
            </a:r>
            <a:r>
              <a:rPr lang="fr-FR" sz="2000" dirty="0" smtClean="0">
                <a:solidFill>
                  <a:schemeClr val="bg1"/>
                </a:solidFill>
              </a:rPr>
              <a:t>  </a:t>
            </a:r>
            <a:r>
              <a:rPr lang="en-US" altLang="zh-TW" sz="2000" dirty="0" smtClean="0">
                <a:solidFill>
                  <a:schemeClr val="bg1"/>
                </a:solidFill>
              </a:rPr>
              <a:t>…….. even </a:t>
            </a:r>
            <a:r>
              <a:rPr lang="en-US" altLang="zh-TW" sz="2000" dirty="0">
                <a:solidFill>
                  <a:schemeClr val="bg1"/>
                </a:solidFill>
              </a:rPr>
              <a:t>as I myself have received authority from my Father</a:t>
            </a:r>
            <a:r>
              <a:rPr lang="en-US" altLang="zh-TW" sz="2000" dirty="0" smtClean="0">
                <a:solidFill>
                  <a:schemeClr val="bg1"/>
                </a:solidFill>
              </a:rPr>
              <a:t>. </a:t>
            </a:r>
            <a:r>
              <a:rPr lang="en-US" altLang="zh-TW" sz="2000" b="1" dirty="0" smtClean="0">
                <a:solidFill>
                  <a:schemeClr val="bg1"/>
                </a:solidFill>
              </a:rPr>
              <a:t>28</a:t>
            </a:r>
            <a:r>
              <a:rPr lang="zh-TW" altLang="en-US" sz="2000" dirty="0" smtClean="0">
                <a:solidFill>
                  <a:schemeClr val="bg1"/>
                </a:solidFill>
              </a:rPr>
              <a:t> </a:t>
            </a:r>
            <a:r>
              <a:rPr lang="en-US" altLang="zh-TW" sz="2000" dirty="0">
                <a:solidFill>
                  <a:schemeClr val="bg1"/>
                </a:solidFill>
              </a:rPr>
              <a:t>And I will give him the morning star</a:t>
            </a:r>
            <a:r>
              <a:rPr lang="en-US" altLang="zh-TW" sz="2000" dirty="0" smtClean="0">
                <a:solidFill>
                  <a:schemeClr val="bg1"/>
                </a:solidFill>
              </a:rPr>
              <a:t>.  </a:t>
            </a:r>
            <a:r>
              <a:rPr lang="en-US" altLang="zh-TW" sz="2000" b="1" dirty="0" smtClean="0">
                <a:solidFill>
                  <a:schemeClr val="bg1"/>
                </a:solidFill>
              </a:rPr>
              <a:t>29</a:t>
            </a:r>
            <a:r>
              <a:rPr lang="zh-TW" altLang="en-US" sz="2000" dirty="0" smtClean="0">
                <a:solidFill>
                  <a:schemeClr val="bg1"/>
                </a:solidFill>
              </a:rPr>
              <a:t> </a:t>
            </a:r>
            <a:r>
              <a:rPr lang="en-US" altLang="zh-TW" sz="2000" dirty="0">
                <a:solidFill>
                  <a:schemeClr val="bg1"/>
                </a:solidFill>
              </a:rPr>
              <a:t>He who has an ear, let him hear what the Spirit says to the churches</a:t>
            </a:r>
            <a:r>
              <a:rPr lang="en-US" altLang="zh-TW" sz="2000" dirty="0" smtClean="0">
                <a:solidFill>
                  <a:schemeClr val="bg1"/>
                </a:solidFill>
              </a:rPr>
              <a:t>.</a:t>
            </a:r>
            <a:endParaRPr lang="en-US" altLang="zh-TW" sz="2000" dirty="0">
              <a:solidFill>
                <a:schemeClr val="bg1"/>
              </a:solidFill>
            </a:endParaRPr>
          </a:p>
          <a:p>
            <a:r>
              <a:rPr lang="fr-FR" sz="2000" dirty="0">
                <a:solidFill>
                  <a:schemeClr val="bg1"/>
                </a:solidFill>
              </a:rPr>
              <a:t>	</a:t>
            </a:r>
            <a:r>
              <a:rPr lang="fr-FR" sz="2000" baseline="30000" dirty="0">
                <a:solidFill>
                  <a:srgbClr val="FFFF00"/>
                </a:solidFill>
              </a:rPr>
              <a:t>CUV</a:t>
            </a:r>
            <a:r>
              <a:rPr lang="en-US" sz="2000" b="1" dirty="0">
                <a:solidFill>
                  <a:schemeClr val="bg1"/>
                </a:solidFill>
              </a:rPr>
              <a:t> </a:t>
            </a:r>
            <a:r>
              <a:rPr lang="en-US" sz="2000" b="1" dirty="0" smtClean="0">
                <a:solidFill>
                  <a:schemeClr val="bg1"/>
                </a:solidFill>
              </a:rPr>
              <a:t>2:27</a:t>
            </a:r>
            <a:r>
              <a:rPr lang="en-US" sz="2000" dirty="0" smtClean="0">
                <a:solidFill>
                  <a:schemeClr val="bg1"/>
                </a:solidFill>
              </a:rPr>
              <a:t> </a:t>
            </a:r>
            <a:r>
              <a:rPr lang="en-US" altLang="zh-TW" sz="2000" dirty="0" smtClean="0">
                <a:solidFill>
                  <a:schemeClr val="bg1"/>
                </a:solidFill>
              </a:rPr>
              <a:t>…….. </a:t>
            </a:r>
            <a:r>
              <a:rPr lang="zh-TW" altLang="en-US" sz="2000" dirty="0" smtClean="0">
                <a:solidFill>
                  <a:schemeClr val="bg1"/>
                </a:solidFill>
              </a:rPr>
              <a:t>像</a:t>
            </a:r>
            <a:r>
              <a:rPr lang="zh-TW" altLang="en-US" sz="2000" dirty="0">
                <a:solidFill>
                  <a:schemeClr val="bg1"/>
                </a:solidFill>
              </a:rPr>
              <a:t>我從我父領受的權柄</a:t>
            </a:r>
            <a:r>
              <a:rPr lang="zh-TW" altLang="en-US" sz="2000" dirty="0" smtClean="0">
                <a:solidFill>
                  <a:schemeClr val="bg1"/>
                </a:solidFill>
              </a:rPr>
              <a:t>一樣．</a:t>
            </a:r>
            <a:r>
              <a:rPr lang="en-US" sz="2000" baseline="30000" dirty="0">
                <a:solidFill>
                  <a:schemeClr val="bg1"/>
                </a:solidFill>
              </a:rPr>
              <a:t> </a:t>
            </a:r>
            <a:r>
              <a:rPr lang="en-US" sz="2000" b="1" dirty="0" smtClean="0">
                <a:solidFill>
                  <a:schemeClr val="bg1"/>
                </a:solidFill>
              </a:rPr>
              <a:t>28 </a:t>
            </a:r>
            <a:r>
              <a:rPr lang="en-US" sz="2000" dirty="0" smtClean="0">
                <a:solidFill>
                  <a:schemeClr val="bg1"/>
                </a:solidFill>
              </a:rPr>
              <a:t> </a:t>
            </a:r>
            <a:r>
              <a:rPr lang="zh-TW" altLang="en-US" sz="2000" dirty="0">
                <a:solidFill>
                  <a:schemeClr val="bg1"/>
                </a:solidFill>
              </a:rPr>
              <a:t>我又要把晨星賜給他。 </a:t>
            </a:r>
            <a:r>
              <a:rPr lang="en-US" altLang="zh-TW" sz="2000" b="1" dirty="0">
                <a:solidFill>
                  <a:schemeClr val="bg1"/>
                </a:solidFill>
              </a:rPr>
              <a:t>29</a:t>
            </a:r>
            <a:r>
              <a:rPr lang="zh-TW" altLang="en-US" sz="2000" dirty="0">
                <a:solidFill>
                  <a:schemeClr val="bg1"/>
                </a:solidFill>
              </a:rPr>
              <a:t> 聖靈向眾教會所說的話、凡有耳的、就應當聽。</a:t>
            </a:r>
            <a:endParaRPr lang="en-US" altLang="zh-TW"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10068039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 y="5644"/>
            <a:ext cx="12151519" cy="6850191"/>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r>
              <a:rPr lang="en-US" sz="3600" b="1" dirty="0" smtClean="0">
                <a:solidFill>
                  <a:srgbClr val="FFFF00"/>
                </a:solidFill>
              </a:rPr>
              <a:t>                               </a:t>
            </a:r>
            <a:r>
              <a:rPr lang="en-US" sz="4000" b="1" dirty="0" smtClean="0">
                <a:solidFill>
                  <a:srgbClr val="FFFF00"/>
                </a:solidFill>
              </a:rPr>
              <a:t>Revelation 2:1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600" dirty="0" smtClean="0">
                <a:solidFill>
                  <a:schemeClr val="bg1"/>
                </a:solidFill>
              </a:rPr>
              <a:t>Τῷ </a:t>
            </a:r>
            <a:r>
              <a:rPr lang="el-GR" sz="3600" dirty="0">
                <a:solidFill>
                  <a:schemeClr val="bg1"/>
                </a:solidFill>
              </a:rPr>
              <a:t>ἀγγέλῳ τῆς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Ἐφέσῳ ἐκκλησίας γράψον· </a:t>
            </a:r>
            <a:endParaRPr lang="es-ES_tradnl" sz="3600" dirty="0" smtClean="0">
              <a:solidFill>
                <a:schemeClr val="bg1"/>
              </a:solidFill>
            </a:endParaRPr>
          </a:p>
          <a:p>
            <a:r>
              <a:rPr lang="en-US" sz="2400" dirty="0" smtClean="0">
                <a:solidFill>
                  <a:srgbClr val="FFFF00"/>
                </a:solidFill>
              </a:rPr>
              <a:t>     to the     angel      </a:t>
            </a:r>
            <a:r>
              <a:rPr lang="en-US" sz="2400" dirty="0">
                <a:solidFill>
                  <a:srgbClr val="FFFF00"/>
                </a:solidFill>
              </a:rPr>
              <a:t>of the </a:t>
            </a:r>
            <a:r>
              <a:rPr lang="en-US" sz="2400" dirty="0" smtClean="0">
                <a:solidFill>
                  <a:srgbClr val="FFFF00"/>
                </a:solidFill>
              </a:rPr>
              <a:t>  in      </a:t>
            </a:r>
            <a:r>
              <a:rPr lang="en-US" sz="2400" dirty="0">
                <a:solidFill>
                  <a:srgbClr val="FFFF00"/>
                </a:solidFill>
              </a:rPr>
              <a:t>Ephesus </a:t>
            </a:r>
            <a:r>
              <a:rPr lang="en-US" sz="2400" dirty="0" smtClean="0">
                <a:solidFill>
                  <a:srgbClr val="FFFF00"/>
                </a:solidFill>
              </a:rPr>
              <a:t>        church                  write</a:t>
            </a:r>
          </a:p>
          <a:p>
            <a:endParaRPr lang="es-ES" sz="800" dirty="0" smtClean="0">
              <a:solidFill>
                <a:schemeClr val="bg1"/>
              </a:solidFill>
            </a:endParaRPr>
          </a:p>
          <a:p>
            <a:r>
              <a:rPr lang="en-US" sz="3200" dirty="0" smtClean="0">
                <a:solidFill>
                  <a:schemeClr val="bg1"/>
                </a:solidFill>
              </a:rPr>
              <a:t>  </a:t>
            </a:r>
            <a:r>
              <a:rPr lang="el-GR" sz="3600" dirty="0" smtClean="0">
                <a:solidFill>
                  <a:schemeClr val="bg1"/>
                </a:solidFill>
              </a:rPr>
              <a:t>Τάδε λέγει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κρατῶν </a:t>
            </a:r>
            <a:r>
              <a:rPr lang="en-US" sz="3600" dirty="0" smtClean="0">
                <a:solidFill>
                  <a:schemeClr val="bg1"/>
                </a:solidFill>
              </a:rPr>
              <a:t> </a:t>
            </a:r>
            <a:r>
              <a:rPr lang="el-GR" sz="3600" dirty="0" smtClean="0">
                <a:solidFill>
                  <a:schemeClr val="bg1"/>
                </a:solidFill>
              </a:rPr>
              <a:t>τοὺς </a:t>
            </a:r>
            <a:r>
              <a:rPr lang="el-GR" sz="3600" dirty="0">
                <a:solidFill>
                  <a:schemeClr val="bg1"/>
                </a:solidFill>
              </a:rPr>
              <a:t>ἑπτὰ ἀστέρας ἐν τῇ </a:t>
            </a:r>
            <a:r>
              <a:rPr lang="en-US" sz="3600" dirty="0" smtClean="0">
                <a:solidFill>
                  <a:schemeClr val="bg1"/>
                </a:solidFill>
              </a:rPr>
              <a:t> </a:t>
            </a:r>
            <a:r>
              <a:rPr lang="el-GR" sz="3600" dirty="0" smtClean="0">
                <a:solidFill>
                  <a:schemeClr val="bg1"/>
                </a:solidFill>
              </a:rPr>
              <a:t>δεξιᾷ </a:t>
            </a:r>
            <a:r>
              <a:rPr lang="en-US" sz="3600" dirty="0" smtClean="0">
                <a:solidFill>
                  <a:schemeClr val="bg1"/>
                </a:solidFill>
              </a:rPr>
              <a:t> </a:t>
            </a:r>
            <a:r>
              <a:rPr lang="el-GR" sz="3600" dirty="0" smtClean="0">
                <a:solidFill>
                  <a:schemeClr val="bg1"/>
                </a:solidFill>
              </a:rPr>
              <a:t>αὐτοῦ</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these    says    the One who </a:t>
            </a:r>
            <a:r>
              <a:rPr lang="en-US" sz="2400" dirty="0">
                <a:solidFill>
                  <a:srgbClr val="FFFF00"/>
                </a:solidFill>
              </a:rPr>
              <a:t>holds </a:t>
            </a:r>
            <a:r>
              <a:rPr lang="en-US" sz="2400" dirty="0" smtClean="0">
                <a:solidFill>
                  <a:srgbClr val="FFFF00"/>
                </a:solidFill>
              </a:rPr>
              <a:t>  the        seven       </a:t>
            </a:r>
            <a:r>
              <a:rPr lang="en-US" sz="2400" dirty="0">
                <a:solidFill>
                  <a:srgbClr val="FFFF00"/>
                </a:solidFill>
              </a:rPr>
              <a:t>stars </a:t>
            </a:r>
            <a:r>
              <a:rPr lang="en-US" sz="2400" dirty="0" smtClean="0">
                <a:solidFill>
                  <a:srgbClr val="FFFF00"/>
                </a:solidFill>
              </a:rPr>
              <a:t>            in   the  </a:t>
            </a:r>
            <a:r>
              <a:rPr lang="en-US" sz="2400" dirty="0">
                <a:solidFill>
                  <a:srgbClr val="FFFF00"/>
                </a:solidFill>
              </a:rPr>
              <a:t>right </a:t>
            </a:r>
            <a:r>
              <a:rPr lang="en-US" sz="2400" dirty="0" smtClean="0">
                <a:solidFill>
                  <a:srgbClr val="FFFF00"/>
                </a:solidFill>
              </a:rPr>
              <a:t>hand     his</a:t>
            </a:r>
          </a:p>
          <a:p>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ὁ </a:t>
            </a:r>
            <a:r>
              <a:rPr lang="el-GR" sz="3600" dirty="0">
                <a:solidFill>
                  <a:schemeClr val="bg1"/>
                </a:solidFill>
              </a:rPr>
              <a:t>περιπατῶν ἐν μέσῳ τῶν ἑπτὰ λυχνιῶν τῶν χρυσῶν· </a:t>
            </a:r>
            <a:endParaRPr lang="es-ES_tradnl" sz="3600" dirty="0" smtClean="0">
              <a:solidFill>
                <a:schemeClr val="bg1"/>
              </a:solidFill>
            </a:endParaRPr>
          </a:p>
          <a:p>
            <a:r>
              <a:rPr lang="en-US" sz="2400" dirty="0" smtClean="0">
                <a:solidFill>
                  <a:srgbClr val="FFFF00"/>
                </a:solidFill>
              </a:rPr>
              <a:t>   who      walks              in the midst   of the   seven   lampstands    the       </a:t>
            </a:r>
            <a:r>
              <a:rPr lang="en-US" sz="2400" dirty="0">
                <a:solidFill>
                  <a:srgbClr val="FFFF00"/>
                </a:solidFill>
              </a:rPr>
              <a:t>golden</a:t>
            </a: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ESV  </a:t>
            </a:r>
            <a:r>
              <a:rPr lang="fr-FR" sz="2200" b="1" dirty="0" smtClean="0">
                <a:solidFill>
                  <a:schemeClr val="bg1"/>
                </a:solidFill>
              </a:rPr>
              <a:t>2:1</a:t>
            </a:r>
            <a:r>
              <a:rPr lang="fr-FR" sz="2200" dirty="0" smtClean="0">
                <a:solidFill>
                  <a:schemeClr val="bg1"/>
                </a:solidFill>
              </a:rPr>
              <a:t> </a:t>
            </a:r>
            <a:r>
              <a:rPr lang="en-US" sz="2200" dirty="0">
                <a:solidFill>
                  <a:schemeClr val="bg1"/>
                </a:solidFill>
              </a:rPr>
              <a:t>"To the angel of the church in Ephesus write: 'The words of him who holds the seven stars in his right hand, who walks among the seven golden lampstands.</a:t>
            </a:r>
          </a:p>
          <a:p>
            <a:r>
              <a:rPr lang="fr-FR" sz="2200" baseline="30000" dirty="0" smtClean="0">
                <a:solidFill>
                  <a:srgbClr val="FFFF00"/>
                </a:solidFill>
              </a:rPr>
              <a:t>CUV </a:t>
            </a:r>
            <a:r>
              <a:rPr lang="fr-FR" sz="2200" b="1" dirty="0" smtClean="0">
                <a:solidFill>
                  <a:schemeClr val="bg1"/>
                </a:solidFill>
              </a:rPr>
              <a:t>2:1 </a:t>
            </a:r>
            <a:r>
              <a:rPr lang="zh-TW" altLang="en-US" sz="2200" dirty="0" smtClean="0">
                <a:solidFill>
                  <a:schemeClr val="bg1"/>
                </a:solidFill>
              </a:rPr>
              <a:t>你</a:t>
            </a:r>
            <a:r>
              <a:rPr lang="zh-TW" altLang="en-US" sz="2200" dirty="0">
                <a:solidFill>
                  <a:schemeClr val="bg1"/>
                </a:solidFill>
              </a:rPr>
              <a:t>要寫信給以弗所教會的使者、說、那右手拿著七星、在七個金燈臺中間行走的、說、 </a:t>
            </a:r>
            <a:endParaRPr lang="fr-FR" sz="22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2:2-3 </a:t>
            </a:r>
            <a:endParaRPr lang="en-US" sz="8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200" dirty="0" smtClean="0">
                <a:solidFill>
                  <a:schemeClr val="bg1"/>
                </a:solidFill>
              </a:rPr>
              <a:t>οἶδα </a:t>
            </a:r>
            <a:r>
              <a:rPr lang="el-GR" sz="3200" dirty="0">
                <a:solidFill>
                  <a:schemeClr val="bg1"/>
                </a:solidFill>
              </a:rPr>
              <a:t>τὰ ἔργα σου καὶ τὸν κόπον καὶ τὴν ὑπομονήν </a:t>
            </a:r>
            <a:endParaRPr lang="en-US" sz="3200" dirty="0" smtClean="0">
              <a:solidFill>
                <a:schemeClr val="bg1"/>
              </a:solidFill>
            </a:endParaRPr>
          </a:p>
          <a:p>
            <a:r>
              <a:rPr lang="en-US" sz="2200" dirty="0" smtClean="0">
                <a:solidFill>
                  <a:srgbClr val="FFFF00"/>
                </a:solidFill>
              </a:rPr>
              <a:t>    I </a:t>
            </a:r>
            <a:r>
              <a:rPr lang="en-US" sz="2200" dirty="0">
                <a:solidFill>
                  <a:srgbClr val="FFFF00"/>
                </a:solidFill>
              </a:rPr>
              <a:t>know </a:t>
            </a:r>
            <a:r>
              <a:rPr lang="en-US" sz="2200" dirty="0" smtClean="0">
                <a:solidFill>
                  <a:srgbClr val="FFFF00"/>
                </a:solidFill>
              </a:rPr>
              <a:t>  the  works   </a:t>
            </a:r>
            <a:r>
              <a:rPr lang="en-US" sz="2200" dirty="0">
                <a:solidFill>
                  <a:srgbClr val="FFFF00"/>
                </a:solidFill>
              </a:rPr>
              <a:t>your </a:t>
            </a:r>
            <a:r>
              <a:rPr lang="en-US" sz="2200" dirty="0" smtClean="0">
                <a:solidFill>
                  <a:srgbClr val="FFFF00"/>
                </a:solidFill>
              </a:rPr>
              <a:t>   and   the       toil        and    the       endurance</a:t>
            </a:r>
          </a:p>
          <a:p>
            <a:r>
              <a:rPr lang="en-US" sz="2200" dirty="0">
                <a:solidFill>
                  <a:srgbClr val="FFFF00"/>
                </a:solidFill>
              </a:rPr>
              <a:t> </a:t>
            </a:r>
            <a:r>
              <a:rPr lang="en-US" sz="2200" dirty="0" smtClean="0">
                <a:solidFill>
                  <a:srgbClr val="FFFF00"/>
                </a:solidFill>
              </a:rPr>
              <a:t> </a:t>
            </a:r>
            <a:r>
              <a:rPr lang="el-GR" sz="3200" dirty="0" smtClean="0">
                <a:solidFill>
                  <a:schemeClr val="bg1"/>
                </a:solidFill>
              </a:rPr>
              <a:t>σου</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ὅτι οὐ δύνῃ βαστάσαι κακούς, καὶ ἐπείρασας </a:t>
            </a:r>
            <a:endParaRPr lang="en-US" sz="3200" dirty="0" smtClean="0">
              <a:solidFill>
                <a:schemeClr val="bg1"/>
              </a:solidFill>
            </a:endParaRPr>
          </a:p>
          <a:p>
            <a:r>
              <a:rPr lang="en-US" sz="2000" dirty="0" smtClean="0">
                <a:solidFill>
                  <a:srgbClr val="FFFF00"/>
                </a:solidFill>
              </a:rPr>
              <a:t>   your      and    that   not  you can           </a:t>
            </a:r>
            <a:r>
              <a:rPr lang="en-US" sz="2000" dirty="0">
                <a:solidFill>
                  <a:srgbClr val="FFFF00"/>
                </a:solidFill>
              </a:rPr>
              <a:t>bear </a:t>
            </a:r>
            <a:r>
              <a:rPr lang="en-US" sz="2000" dirty="0" smtClean="0">
                <a:solidFill>
                  <a:srgbClr val="FFFF00"/>
                </a:solidFill>
              </a:rPr>
              <a:t>              evil ones       but       you </a:t>
            </a:r>
            <a:r>
              <a:rPr lang="en-US" sz="2000" dirty="0">
                <a:solidFill>
                  <a:srgbClr val="FFFF00"/>
                </a:solidFill>
              </a:rPr>
              <a:t>tested </a:t>
            </a:r>
            <a:endParaRPr lang="en-US" sz="2000" dirty="0" smtClean="0">
              <a:solidFill>
                <a:srgbClr val="FFFF00"/>
              </a:solidFill>
            </a:endParaRPr>
          </a:p>
          <a:p>
            <a:r>
              <a:rPr lang="en-US" sz="3200" dirty="0" smtClean="0">
                <a:solidFill>
                  <a:schemeClr val="bg1"/>
                </a:solidFill>
              </a:rPr>
              <a:t>       </a:t>
            </a:r>
            <a:r>
              <a:rPr lang="el-GR" sz="3200" dirty="0" smtClean="0">
                <a:solidFill>
                  <a:schemeClr val="bg1"/>
                </a:solidFill>
              </a:rPr>
              <a:t>τοὺς </a:t>
            </a:r>
            <a:r>
              <a:rPr lang="el-GR" sz="3200" dirty="0">
                <a:solidFill>
                  <a:schemeClr val="bg1"/>
                </a:solidFill>
              </a:rPr>
              <a:t>λέγοντας ἑαυτοὺς ἀποστόλους καὶ οὐκ </a:t>
            </a:r>
            <a:r>
              <a:rPr lang="en-US" sz="3200" dirty="0" smtClean="0">
                <a:solidFill>
                  <a:schemeClr val="bg1"/>
                </a:solidFill>
              </a:rPr>
              <a:t> </a:t>
            </a:r>
            <a:r>
              <a:rPr lang="el-GR" sz="3200" dirty="0" smtClean="0">
                <a:solidFill>
                  <a:schemeClr val="bg1"/>
                </a:solidFill>
              </a:rPr>
              <a:t>εἰσὶν </a:t>
            </a:r>
            <a:endParaRPr lang="en-US" sz="3200" dirty="0">
              <a:solidFill>
                <a:schemeClr val="bg1"/>
              </a:solidFill>
            </a:endParaRPr>
          </a:p>
          <a:p>
            <a:r>
              <a:rPr lang="en-US" sz="2000" dirty="0" smtClean="0">
                <a:solidFill>
                  <a:srgbClr val="FFFF00"/>
                </a:solidFill>
              </a:rPr>
              <a:t>         those </a:t>
            </a:r>
            <a:r>
              <a:rPr lang="en-US" sz="2000" dirty="0">
                <a:solidFill>
                  <a:srgbClr val="FFFF00"/>
                </a:solidFill>
              </a:rPr>
              <a:t>who </a:t>
            </a:r>
            <a:r>
              <a:rPr lang="en-US" sz="2000" dirty="0" smtClean="0">
                <a:solidFill>
                  <a:srgbClr val="FFFF00"/>
                </a:solidFill>
              </a:rPr>
              <a:t>    call                 themselves            apostles               and     not      they are</a:t>
            </a:r>
          </a:p>
          <a:p>
            <a:r>
              <a:rPr lang="en-US" sz="2000" dirty="0">
                <a:solidFill>
                  <a:srgbClr val="FFFF00"/>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εὗρες </a:t>
            </a:r>
            <a:r>
              <a:rPr lang="en-US" sz="3200" dirty="0" smtClean="0">
                <a:solidFill>
                  <a:schemeClr val="bg1"/>
                </a:solidFill>
              </a:rPr>
              <a:t> </a:t>
            </a:r>
            <a:r>
              <a:rPr lang="el-GR" sz="3200" dirty="0" smtClean="0">
                <a:solidFill>
                  <a:schemeClr val="bg1"/>
                </a:solidFill>
              </a:rPr>
              <a:t>αὐτοὺς </a:t>
            </a:r>
            <a:r>
              <a:rPr lang="el-GR" sz="3200" dirty="0">
                <a:solidFill>
                  <a:schemeClr val="bg1"/>
                </a:solidFill>
              </a:rPr>
              <a:t>ψευδεῖς, </a:t>
            </a:r>
            <a:r>
              <a:rPr lang="en-US" sz="3200" dirty="0" smtClean="0">
                <a:solidFill>
                  <a:schemeClr val="bg1"/>
                </a:solidFill>
              </a:rPr>
              <a:t>                    </a:t>
            </a:r>
            <a:r>
              <a:rPr lang="en-US" sz="2800" b="1" dirty="0" smtClean="0">
                <a:solidFill>
                  <a:srgbClr val="FFFF00"/>
                </a:solidFill>
              </a:rPr>
              <a:t>3</a:t>
            </a:r>
            <a:r>
              <a:rPr lang="en-US" sz="2800" b="1"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ὑπομονὴν</a:t>
            </a:r>
            <a:r>
              <a:rPr lang="en-US" sz="3200" dirty="0" smtClean="0">
                <a:solidFill>
                  <a:schemeClr val="bg1"/>
                </a:solidFill>
              </a:rPr>
              <a:t> </a:t>
            </a:r>
            <a:r>
              <a:rPr lang="el-GR" sz="3200" dirty="0" smtClean="0">
                <a:solidFill>
                  <a:schemeClr val="bg1"/>
                </a:solidFill>
              </a:rPr>
              <a:t>ἔχεις </a:t>
            </a:r>
            <a:endParaRPr lang="en-US" sz="3200" dirty="0" smtClean="0">
              <a:solidFill>
                <a:schemeClr val="bg1"/>
              </a:solidFill>
            </a:endParaRPr>
          </a:p>
          <a:p>
            <a:r>
              <a:rPr lang="en-US" sz="2000" dirty="0" smtClean="0">
                <a:solidFill>
                  <a:srgbClr val="FFFF00"/>
                </a:solidFill>
              </a:rPr>
              <a:t>  and     you found      them                false</a:t>
            </a:r>
            <a:r>
              <a:rPr lang="en-US" sz="2000" dirty="0">
                <a:solidFill>
                  <a:srgbClr val="FFFF00"/>
                </a:solidFill>
              </a:rPr>
              <a:t> </a:t>
            </a:r>
            <a:r>
              <a:rPr lang="en-US" sz="2000" dirty="0" smtClean="0">
                <a:solidFill>
                  <a:srgbClr val="FFFF00"/>
                </a:solidFill>
              </a:rPr>
              <a:t>                                                  and       endurance       you have</a:t>
            </a:r>
          </a:p>
          <a:p>
            <a:r>
              <a:rPr lang="es-ES_tradnl" sz="3200" dirty="0" smtClean="0">
                <a:solidFill>
                  <a:schemeClr val="bg1"/>
                </a:solidFill>
              </a:rPr>
              <a:t>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ἐβάστασας </a:t>
            </a:r>
            <a:r>
              <a:rPr lang="en-US" sz="3200" dirty="0" smtClean="0">
                <a:solidFill>
                  <a:schemeClr val="bg1"/>
                </a:solidFill>
              </a:rPr>
              <a:t>  </a:t>
            </a:r>
            <a:r>
              <a:rPr lang="el-GR" sz="3200" dirty="0" smtClean="0">
                <a:solidFill>
                  <a:schemeClr val="bg1"/>
                </a:solidFill>
              </a:rPr>
              <a:t>διὰ </a:t>
            </a:r>
            <a:r>
              <a:rPr lang="en-US" sz="3200" dirty="0" smtClean="0">
                <a:solidFill>
                  <a:schemeClr val="bg1"/>
                </a:solidFill>
              </a:rPr>
              <a:t>  </a:t>
            </a:r>
            <a:r>
              <a:rPr lang="el-GR" sz="3200" dirty="0" smtClean="0">
                <a:solidFill>
                  <a:schemeClr val="bg1"/>
                </a:solidFill>
              </a:rPr>
              <a:t>τὸ </a:t>
            </a:r>
            <a:r>
              <a:rPr lang="el-GR" sz="3200" dirty="0">
                <a:solidFill>
                  <a:schemeClr val="bg1"/>
                </a:solidFill>
              </a:rPr>
              <a:t>ὄνομά μου καὶ </a:t>
            </a:r>
            <a:r>
              <a:rPr lang="en-US" sz="3200" dirty="0" smtClean="0">
                <a:solidFill>
                  <a:schemeClr val="bg1"/>
                </a:solidFill>
              </a:rPr>
              <a:t> </a:t>
            </a:r>
            <a:r>
              <a:rPr lang="el-GR" sz="3200" dirty="0" smtClean="0">
                <a:solidFill>
                  <a:schemeClr val="bg1"/>
                </a:solidFill>
              </a:rPr>
              <a:t>οὐ </a:t>
            </a:r>
            <a:r>
              <a:rPr lang="en-US" sz="3200" dirty="0" smtClean="0">
                <a:solidFill>
                  <a:schemeClr val="bg1"/>
                </a:solidFill>
              </a:rPr>
              <a:t>  </a:t>
            </a:r>
            <a:r>
              <a:rPr lang="el-GR" sz="3200" dirty="0" smtClean="0">
                <a:solidFill>
                  <a:schemeClr val="bg1"/>
                </a:solidFill>
              </a:rPr>
              <a:t>κεκοπίακες</a:t>
            </a:r>
            <a:r>
              <a:rPr lang="el-GR" sz="3200" dirty="0">
                <a:solidFill>
                  <a:schemeClr val="bg1"/>
                </a:solidFill>
              </a:rPr>
              <a:t>.</a:t>
            </a:r>
            <a:r>
              <a:rPr lang="en-US" sz="3200" dirty="0">
                <a:solidFill>
                  <a:schemeClr val="bg1"/>
                </a:solidFill>
              </a:rPr>
              <a:t> </a:t>
            </a:r>
            <a:endParaRPr lang="en-US" sz="3200" dirty="0" smtClean="0">
              <a:solidFill>
                <a:schemeClr val="bg1"/>
              </a:solidFill>
            </a:endParaRPr>
          </a:p>
          <a:p>
            <a:r>
              <a:rPr lang="en-US" altLang="zh-TW" sz="2000" dirty="0" smtClean="0">
                <a:solidFill>
                  <a:srgbClr val="FFFF00"/>
                </a:solidFill>
              </a:rPr>
              <a:t>            and       you endured     because of  the   name          my      </a:t>
            </a:r>
            <a:r>
              <a:rPr lang="en-US" altLang="zh-TW" sz="2000" dirty="0">
                <a:solidFill>
                  <a:srgbClr val="FFFF00"/>
                </a:solidFill>
              </a:rPr>
              <a:t>and </a:t>
            </a:r>
            <a:r>
              <a:rPr lang="en-US" altLang="zh-TW" sz="2000" dirty="0" smtClean="0">
                <a:solidFill>
                  <a:srgbClr val="FFFF00"/>
                </a:solidFill>
              </a:rPr>
              <a:t>    not    you </a:t>
            </a:r>
            <a:r>
              <a:rPr lang="en-US" altLang="zh-TW" sz="2000" dirty="0">
                <a:solidFill>
                  <a:srgbClr val="FFFF00"/>
                </a:solidFill>
              </a:rPr>
              <a:t>have </a:t>
            </a:r>
            <a:r>
              <a:rPr lang="en-US" altLang="zh-TW" sz="2000" dirty="0" smtClean="0">
                <a:solidFill>
                  <a:srgbClr val="FFFF00"/>
                </a:solidFill>
              </a:rPr>
              <a:t>grown weary</a:t>
            </a:r>
            <a:endParaRPr lang="en-US" sz="2000" dirty="0">
              <a:solidFill>
                <a:srgbClr val="FFFF00"/>
              </a:solidFill>
            </a:endParaRPr>
          </a:p>
          <a:p>
            <a:r>
              <a:rPr lang="en-US" sz="800" dirty="0">
                <a:solidFill>
                  <a:schemeClr val="bg1"/>
                </a:solidFill>
              </a:rPr>
              <a:t> </a:t>
            </a:r>
          </a:p>
          <a:p>
            <a:r>
              <a:rPr lang="en-US" sz="1850" baseline="30000" dirty="0" smtClean="0">
                <a:solidFill>
                  <a:srgbClr val="FFFF00"/>
                </a:solidFill>
              </a:rPr>
              <a:t>	ESV  </a:t>
            </a:r>
            <a:r>
              <a:rPr lang="fr-FR" sz="1850" b="1" dirty="0" smtClean="0">
                <a:solidFill>
                  <a:schemeClr val="bg1"/>
                </a:solidFill>
              </a:rPr>
              <a:t>2:2</a:t>
            </a:r>
            <a:r>
              <a:rPr lang="fr-FR" sz="1850" dirty="0" smtClean="0">
                <a:solidFill>
                  <a:schemeClr val="bg1"/>
                </a:solidFill>
              </a:rPr>
              <a:t> </a:t>
            </a:r>
            <a:r>
              <a:rPr lang="en-US" sz="2000" dirty="0">
                <a:solidFill>
                  <a:schemeClr val="bg1"/>
                </a:solidFill>
              </a:rPr>
              <a:t>I know your works, your toil and your patient endurance, and how you cannot bear with those who are evil, but have tested those who call themselves apostles and are not, and found them to be false</a:t>
            </a:r>
            <a:r>
              <a:rPr lang="en-US" sz="2000" dirty="0" smtClean="0">
                <a:solidFill>
                  <a:schemeClr val="bg1"/>
                </a:solidFill>
              </a:rPr>
              <a:t>.</a:t>
            </a:r>
            <a:r>
              <a:rPr lang="en-US" altLang="zh-TW" sz="2000" b="1" dirty="0">
                <a:solidFill>
                  <a:schemeClr val="bg1"/>
                </a:solidFill>
              </a:rPr>
              <a:t> 3</a:t>
            </a:r>
            <a:r>
              <a:rPr lang="zh-TW" altLang="en-US" sz="2000" dirty="0">
                <a:solidFill>
                  <a:schemeClr val="bg1"/>
                </a:solidFill>
              </a:rPr>
              <a:t> </a:t>
            </a:r>
            <a:r>
              <a:rPr lang="en-US" altLang="zh-TW" sz="2000" dirty="0">
                <a:solidFill>
                  <a:schemeClr val="bg1"/>
                </a:solidFill>
              </a:rPr>
              <a:t>I know you are enduring patiently and bearing up for my name's sake, and you have not grown weary.</a:t>
            </a:r>
          </a:p>
          <a:p>
            <a:r>
              <a:rPr lang="fr-FR" sz="2000" baseline="30000" dirty="0" smtClean="0">
                <a:solidFill>
                  <a:srgbClr val="FFFF00"/>
                </a:solidFill>
              </a:rPr>
              <a:t>	CUV </a:t>
            </a:r>
            <a:r>
              <a:rPr lang="fr-FR" sz="2000" b="1" dirty="0" smtClean="0">
                <a:solidFill>
                  <a:schemeClr val="bg1"/>
                </a:solidFill>
              </a:rPr>
              <a:t>2:2</a:t>
            </a:r>
            <a:r>
              <a:rPr lang="zh-TW" altLang="en-US" sz="2000" dirty="0">
                <a:solidFill>
                  <a:schemeClr val="bg1"/>
                </a:solidFill>
              </a:rPr>
              <a:t>我知道你的行為、勞碌、忍耐、也知道你不能容忍惡人、你也曾試驗那自稱為使徒卻不是使徒的、看出他們是假的來。 </a:t>
            </a:r>
            <a:r>
              <a:rPr lang="en-US" altLang="zh-TW" sz="2000" b="1" dirty="0" smtClean="0">
                <a:solidFill>
                  <a:schemeClr val="bg1"/>
                </a:solidFill>
              </a:rPr>
              <a:t>3</a:t>
            </a:r>
            <a:r>
              <a:rPr lang="zh-TW" altLang="en-US" sz="2000" dirty="0" smtClean="0">
                <a:solidFill>
                  <a:schemeClr val="bg1"/>
                </a:solidFill>
              </a:rPr>
              <a:t> </a:t>
            </a:r>
            <a:r>
              <a:rPr lang="zh-TW" altLang="en-US" sz="2000" dirty="0">
                <a:solidFill>
                  <a:schemeClr val="bg1"/>
                </a:solidFill>
              </a:rPr>
              <a:t>你也能忍耐、曾為我的名勞苦、並不乏倦</a:t>
            </a:r>
            <a:r>
              <a:rPr lang="zh-TW" altLang="en-US" sz="2000" dirty="0" smtClean="0">
                <a:solidFill>
                  <a:schemeClr val="bg1"/>
                </a:solidFill>
              </a:rPr>
              <a:t>。</a:t>
            </a:r>
            <a:endParaRPr lang="en-US" altLang="zh-TW" sz="2000" dirty="0" smtClean="0">
              <a:solidFill>
                <a:schemeClr val="bg1"/>
              </a:solidFill>
            </a:endParaRPr>
          </a:p>
          <a:p>
            <a:endParaRPr lang="en-US" altLang="zh-TW" sz="800" dirty="0" smtClean="0">
              <a:solidFill>
                <a:schemeClr val="bg1"/>
              </a:solidFill>
            </a:endParaRPr>
          </a:p>
          <a:p>
            <a:endParaRPr lang="en-US" altLang="zh-TW" sz="800" dirty="0" smtClean="0">
              <a:solidFill>
                <a:schemeClr val="bg1"/>
              </a:solidFill>
            </a:endParaRPr>
          </a:p>
          <a:p>
            <a:endParaRPr lang="en-US" altLang="zh-TW" sz="800" dirty="0">
              <a:solidFill>
                <a:schemeClr val="bg1"/>
              </a:solidFill>
            </a:endParaRPr>
          </a:p>
          <a:p>
            <a:endParaRPr lang="en-US" altLang="zh-TW" sz="800" dirty="0" smtClean="0">
              <a:solidFill>
                <a:schemeClr val="bg1"/>
              </a:solidFill>
            </a:endParaRPr>
          </a:p>
          <a:p>
            <a:endParaRPr lang="zh-TW" altLang="en-US" sz="800" dirty="0">
              <a:solidFill>
                <a:schemeClr val="bg1"/>
              </a:solidFill>
            </a:endParaRPr>
          </a:p>
        </p:txBody>
      </p:sp>
    </p:spTree>
    <p:extLst>
      <p:ext uri="{BB962C8B-B14F-4D97-AF65-F5344CB8AC3E}">
        <p14:creationId xmlns:p14="http://schemas.microsoft.com/office/powerpoint/2010/main" val="33642754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2:4-5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4</a:t>
            </a:r>
            <a:r>
              <a:rPr lang="en-US" sz="3200" b="1" dirty="0" smtClean="0">
                <a:solidFill>
                  <a:schemeClr val="bg1"/>
                </a:solidFill>
              </a:rPr>
              <a:t>   </a:t>
            </a:r>
            <a:r>
              <a:rPr lang="el-GR" sz="3300" dirty="0" smtClean="0">
                <a:solidFill>
                  <a:schemeClr val="bg1"/>
                </a:solidFill>
              </a:rPr>
              <a:t>ἀλλ</a:t>
            </a:r>
            <a:r>
              <a:rPr lang="el-GR" sz="3300" dirty="0">
                <a:solidFill>
                  <a:schemeClr val="bg1"/>
                </a:solidFill>
              </a:rPr>
              <a:t>᾽ ἔχω κατὰ σοῦ ὅτι τὴν ἀγάπην σου τὴν </a:t>
            </a:r>
            <a:r>
              <a:rPr lang="el-GR" sz="3300" dirty="0" smtClean="0">
                <a:solidFill>
                  <a:schemeClr val="bg1"/>
                </a:solidFill>
              </a:rPr>
              <a:t>πρώτην</a:t>
            </a:r>
            <a:endParaRPr lang="es-ES" sz="3300" dirty="0" smtClean="0">
              <a:solidFill>
                <a:schemeClr val="bg1"/>
              </a:solidFill>
            </a:endParaRPr>
          </a:p>
          <a:p>
            <a:r>
              <a:rPr lang="en-US" sz="2300" dirty="0" smtClean="0">
                <a:solidFill>
                  <a:srgbClr val="FFFF00"/>
                </a:solidFill>
              </a:rPr>
              <a:t>      </a:t>
            </a:r>
            <a:r>
              <a:rPr lang="en-US" sz="2300" dirty="0">
                <a:solidFill>
                  <a:srgbClr val="FFFF00"/>
                </a:solidFill>
              </a:rPr>
              <a:t> </a:t>
            </a:r>
            <a:r>
              <a:rPr lang="en-US" sz="2300" dirty="0" smtClean="0">
                <a:solidFill>
                  <a:srgbClr val="FFFF00"/>
                </a:solidFill>
              </a:rPr>
              <a:t> but    I have  against  you    that   the        love         your   the         first</a:t>
            </a:r>
          </a:p>
          <a:p>
            <a:r>
              <a:rPr lang="en-US" sz="3300" dirty="0" smtClean="0">
                <a:solidFill>
                  <a:schemeClr val="bg1"/>
                </a:solidFill>
              </a:rPr>
              <a:t>  </a:t>
            </a:r>
            <a:r>
              <a:rPr lang="el-GR" sz="3300" dirty="0" smtClean="0">
                <a:solidFill>
                  <a:schemeClr val="bg1"/>
                </a:solidFill>
              </a:rPr>
              <a:t>ἀφῆκες</a:t>
            </a:r>
            <a:r>
              <a:rPr lang="el-GR" sz="3300" dirty="0">
                <a:solidFill>
                  <a:schemeClr val="bg1"/>
                </a:solidFill>
              </a:rPr>
              <a:t>.</a:t>
            </a:r>
            <a:r>
              <a:rPr lang="es-ES" sz="3300" dirty="0">
                <a:solidFill>
                  <a:schemeClr val="bg1"/>
                </a:solidFill>
              </a:rPr>
              <a:t> </a:t>
            </a:r>
            <a:r>
              <a:rPr lang="es-ES" sz="3300" dirty="0" smtClean="0">
                <a:solidFill>
                  <a:schemeClr val="bg1"/>
                </a:solidFill>
              </a:rPr>
              <a:t>         </a:t>
            </a:r>
            <a:r>
              <a:rPr lang="en-US" sz="2800" b="1" dirty="0" smtClean="0">
                <a:solidFill>
                  <a:srgbClr val="FFFF00"/>
                </a:solidFill>
              </a:rPr>
              <a:t>5</a:t>
            </a:r>
            <a:r>
              <a:rPr lang="en-US" sz="3200" dirty="0" smtClean="0">
                <a:solidFill>
                  <a:schemeClr val="bg1"/>
                </a:solidFill>
              </a:rPr>
              <a:t>  </a:t>
            </a:r>
            <a:r>
              <a:rPr lang="el-GR" sz="3300" dirty="0">
                <a:solidFill>
                  <a:schemeClr val="bg1"/>
                </a:solidFill>
              </a:rPr>
              <a:t>μνημόνευε οὖν </a:t>
            </a:r>
            <a:r>
              <a:rPr lang="en-US" sz="3300" dirty="0" smtClean="0">
                <a:solidFill>
                  <a:schemeClr val="bg1"/>
                </a:solidFill>
              </a:rPr>
              <a:t>  </a:t>
            </a:r>
            <a:r>
              <a:rPr lang="el-GR" sz="3300" dirty="0" smtClean="0">
                <a:solidFill>
                  <a:schemeClr val="bg1"/>
                </a:solidFill>
              </a:rPr>
              <a:t>πόθεν</a:t>
            </a:r>
            <a:r>
              <a:rPr lang="en-US" sz="3300" dirty="0" smtClean="0">
                <a:solidFill>
                  <a:schemeClr val="bg1"/>
                </a:solidFill>
              </a:rPr>
              <a:t> </a:t>
            </a:r>
            <a:r>
              <a:rPr lang="el-GR" sz="3300" dirty="0" smtClean="0">
                <a:solidFill>
                  <a:schemeClr val="bg1"/>
                </a:solidFill>
              </a:rPr>
              <a:t> </a:t>
            </a:r>
            <a:r>
              <a:rPr lang="el-GR" sz="3300" dirty="0">
                <a:solidFill>
                  <a:schemeClr val="bg1"/>
                </a:solidFill>
              </a:rPr>
              <a:t>πέπτωκας καὶ μετανόησον </a:t>
            </a:r>
            <a:endParaRPr lang="en-US" sz="3300" dirty="0">
              <a:solidFill>
                <a:schemeClr val="bg1"/>
              </a:solidFill>
            </a:endParaRPr>
          </a:p>
          <a:p>
            <a:r>
              <a:rPr lang="en-US" sz="2300" dirty="0" smtClean="0">
                <a:solidFill>
                  <a:srgbClr val="FFFF00"/>
                </a:solidFill>
              </a:rPr>
              <a:t>you </a:t>
            </a:r>
            <a:r>
              <a:rPr lang="en-US" sz="2300" dirty="0">
                <a:solidFill>
                  <a:srgbClr val="FFFF00"/>
                </a:solidFill>
              </a:rPr>
              <a:t>abandoned </a:t>
            </a:r>
            <a:r>
              <a:rPr lang="en-US" sz="2300" dirty="0" smtClean="0">
                <a:solidFill>
                  <a:srgbClr val="FFFF00"/>
                </a:solidFill>
              </a:rPr>
              <a:t>                  </a:t>
            </a:r>
            <a:r>
              <a:rPr lang="en-US" altLang="zh-TW" sz="2300" dirty="0" smtClean="0">
                <a:solidFill>
                  <a:srgbClr val="FFFF00"/>
                </a:solidFill>
              </a:rPr>
              <a:t>remember   </a:t>
            </a:r>
            <a:r>
              <a:rPr lang="en-US" altLang="zh-TW" sz="2300" dirty="0">
                <a:solidFill>
                  <a:srgbClr val="FFFF00"/>
                </a:solidFill>
              </a:rPr>
              <a:t>therefore </a:t>
            </a:r>
            <a:r>
              <a:rPr lang="en-US" altLang="zh-TW" sz="2100" dirty="0">
                <a:solidFill>
                  <a:srgbClr val="FFFF00"/>
                </a:solidFill>
              </a:rPr>
              <a:t>from where </a:t>
            </a:r>
            <a:r>
              <a:rPr lang="en-US" altLang="zh-TW" sz="2100" dirty="0" smtClean="0">
                <a:solidFill>
                  <a:srgbClr val="FFFF00"/>
                </a:solidFill>
              </a:rPr>
              <a:t> you </a:t>
            </a:r>
            <a:r>
              <a:rPr lang="en-US" altLang="zh-TW" sz="2100" dirty="0">
                <a:solidFill>
                  <a:srgbClr val="FFFF00"/>
                </a:solidFill>
              </a:rPr>
              <a:t>have </a:t>
            </a:r>
            <a:r>
              <a:rPr lang="en-US" altLang="zh-TW" sz="2100" dirty="0" smtClean="0">
                <a:solidFill>
                  <a:srgbClr val="FFFF00"/>
                </a:solidFill>
              </a:rPr>
              <a:t>fallen</a:t>
            </a:r>
            <a:r>
              <a:rPr lang="en-US" altLang="zh-TW" sz="2300" dirty="0" smtClean="0">
                <a:solidFill>
                  <a:srgbClr val="FFFF00"/>
                </a:solidFill>
              </a:rPr>
              <a:t>  and         repent</a:t>
            </a:r>
          </a:p>
          <a:p>
            <a:r>
              <a:rPr lang="en-US" sz="2300" dirty="0">
                <a:solidFill>
                  <a:srgbClr val="FFFF00"/>
                </a:solidFill>
              </a:rPr>
              <a:t> </a:t>
            </a:r>
            <a:r>
              <a:rPr lang="en-US" sz="2300" dirty="0" smtClean="0">
                <a:solidFill>
                  <a:srgbClr val="FFFF00"/>
                </a:solidFill>
              </a:rPr>
              <a:t>  </a:t>
            </a:r>
            <a:r>
              <a:rPr lang="el-GR" sz="3300" dirty="0" smtClean="0">
                <a:solidFill>
                  <a:schemeClr val="bg1"/>
                </a:solidFill>
              </a:rPr>
              <a:t>καὶ τὰ πρῶτα ἔργα </a:t>
            </a:r>
            <a:r>
              <a:rPr lang="el-GR" sz="3300" dirty="0">
                <a:solidFill>
                  <a:schemeClr val="bg1"/>
                </a:solidFill>
              </a:rPr>
              <a:t>ποίησον· εἰ </a:t>
            </a:r>
            <a:r>
              <a:rPr lang="en-US" sz="3300" dirty="0" smtClean="0">
                <a:solidFill>
                  <a:schemeClr val="bg1"/>
                </a:solidFill>
              </a:rPr>
              <a:t> </a:t>
            </a:r>
            <a:r>
              <a:rPr lang="el-GR" sz="3300" dirty="0" smtClean="0">
                <a:solidFill>
                  <a:schemeClr val="bg1"/>
                </a:solidFill>
              </a:rPr>
              <a:t>δὲ </a:t>
            </a:r>
            <a:r>
              <a:rPr lang="el-GR" sz="3300" dirty="0">
                <a:solidFill>
                  <a:schemeClr val="bg1"/>
                </a:solidFill>
              </a:rPr>
              <a:t>μή, </a:t>
            </a:r>
            <a:r>
              <a:rPr lang="en-US" sz="3300" dirty="0" smtClean="0">
                <a:solidFill>
                  <a:schemeClr val="bg1"/>
                </a:solidFill>
              </a:rPr>
              <a:t> </a:t>
            </a:r>
            <a:r>
              <a:rPr lang="el-GR" sz="3300" dirty="0" smtClean="0">
                <a:solidFill>
                  <a:schemeClr val="bg1"/>
                </a:solidFill>
              </a:rPr>
              <a:t>ἔρχομαί </a:t>
            </a:r>
            <a:r>
              <a:rPr lang="el-GR" sz="3300" dirty="0">
                <a:solidFill>
                  <a:schemeClr val="bg1"/>
                </a:solidFill>
              </a:rPr>
              <a:t>σοι </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κινήσω </a:t>
            </a:r>
            <a:endParaRPr lang="en-US" sz="3300" dirty="0" smtClean="0">
              <a:solidFill>
                <a:schemeClr val="bg1"/>
              </a:solidFill>
            </a:endParaRPr>
          </a:p>
          <a:p>
            <a:r>
              <a:rPr lang="en-US" altLang="zh-TW" sz="2300" dirty="0" smtClean="0">
                <a:solidFill>
                  <a:srgbClr val="FFFF00"/>
                </a:solidFill>
              </a:rPr>
              <a:t>   </a:t>
            </a:r>
            <a:r>
              <a:rPr lang="en-US" altLang="zh-TW" sz="2300" dirty="0">
                <a:solidFill>
                  <a:srgbClr val="FFFF00"/>
                </a:solidFill>
              </a:rPr>
              <a:t>and </a:t>
            </a:r>
            <a:r>
              <a:rPr lang="en-US" altLang="zh-TW" sz="2300" dirty="0" smtClean="0">
                <a:solidFill>
                  <a:srgbClr val="FFFF00"/>
                </a:solidFill>
              </a:rPr>
              <a:t>  </a:t>
            </a:r>
            <a:r>
              <a:rPr lang="en-US" altLang="zh-TW" sz="2300" dirty="0">
                <a:solidFill>
                  <a:srgbClr val="FFFF00"/>
                </a:solidFill>
              </a:rPr>
              <a:t>the </a:t>
            </a:r>
            <a:r>
              <a:rPr lang="en-US" altLang="zh-TW" sz="2300" dirty="0" smtClean="0">
                <a:solidFill>
                  <a:srgbClr val="FFFF00"/>
                </a:solidFill>
              </a:rPr>
              <a:t>     first        works        do               </a:t>
            </a:r>
            <a:r>
              <a:rPr lang="en-US" altLang="zh-TW" sz="2300" dirty="0">
                <a:solidFill>
                  <a:srgbClr val="FFFF00"/>
                </a:solidFill>
              </a:rPr>
              <a:t>If </a:t>
            </a:r>
            <a:r>
              <a:rPr lang="en-US" altLang="zh-TW" sz="2300" dirty="0" smtClean="0">
                <a:solidFill>
                  <a:srgbClr val="FFFF00"/>
                </a:solidFill>
              </a:rPr>
              <a:t>   but  not     I </a:t>
            </a:r>
            <a:r>
              <a:rPr lang="en-US" altLang="zh-TW" sz="2300" dirty="0">
                <a:solidFill>
                  <a:srgbClr val="FFFF00"/>
                </a:solidFill>
              </a:rPr>
              <a:t>will come to you </a:t>
            </a:r>
            <a:r>
              <a:rPr lang="en-US" altLang="zh-TW" sz="2300" dirty="0" smtClean="0">
                <a:solidFill>
                  <a:srgbClr val="FFFF00"/>
                </a:solidFill>
              </a:rPr>
              <a:t> and   I will remove</a:t>
            </a:r>
          </a:p>
          <a:p>
            <a:r>
              <a:rPr lang="en-US" altLang="zh-TW" sz="2300" dirty="0" smtClean="0">
                <a:solidFill>
                  <a:srgbClr val="FFFF00"/>
                </a:solidFill>
              </a:rPr>
              <a:t> </a:t>
            </a:r>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en-US" altLang="zh-TW" sz="2300" dirty="0" smtClean="0">
                <a:solidFill>
                  <a:srgbClr val="FFFF00"/>
                </a:solidFill>
              </a:rPr>
              <a:t>        the   </a:t>
            </a:r>
            <a:r>
              <a:rPr lang="en-US" altLang="zh-TW" sz="2300" dirty="0">
                <a:solidFill>
                  <a:srgbClr val="FFFF00"/>
                </a:solidFill>
              </a:rPr>
              <a:t>lampstand </a:t>
            </a:r>
            <a:r>
              <a:rPr lang="en-US" altLang="zh-TW" sz="2300" dirty="0" smtClean="0">
                <a:solidFill>
                  <a:srgbClr val="FFFF00"/>
                </a:solidFill>
              </a:rPr>
              <a:t>  your  from the     place          its             if      not      </a:t>
            </a:r>
            <a:r>
              <a:rPr lang="en-US" altLang="zh-TW" sz="2300" dirty="0">
                <a:solidFill>
                  <a:srgbClr val="FFFF00"/>
                </a:solidFill>
              </a:rPr>
              <a:t>you repent</a:t>
            </a:r>
            <a:endParaRPr lang="en-US" sz="2300" dirty="0">
              <a:solidFill>
                <a:srgbClr val="FFFF00"/>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ESV  </a:t>
            </a:r>
            <a:r>
              <a:rPr lang="fr-FR" sz="1850" b="1" dirty="0" smtClean="0">
                <a:solidFill>
                  <a:schemeClr val="bg1"/>
                </a:solidFill>
              </a:rPr>
              <a:t>2:4</a:t>
            </a:r>
            <a:r>
              <a:rPr lang="fr-FR" sz="1850" dirty="0" smtClean="0">
                <a:solidFill>
                  <a:schemeClr val="bg1"/>
                </a:solidFill>
              </a:rPr>
              <a:t> </a:t>
            </a:r>
            <a:r>
              <a:rPr lang="en-US" sz="2000" dirty="0">
                <a:solidFill>
                  <a:schemeClr val="bg1"/>
                </a:solidFill>
              </a:rPr>
              <a:t>But I have this against you, that you have abandoned the love you had at first</a:t>
            </a:r>
            <a:r>
              <a:rPr lang="en-US" sz="2000" dirty="0" smtClean="0">
                <a:solidFill>
                  <a:schemeClr val="bg1"/>
                </a:solidFill>
              </a:rPr>
              <a:t>. </a:t>
            </a:r>
            <a:r>
              <a:rPr lang="en-US" altLang="zh-TW" sz="2000" b="1" dirty="0">
                <a:solidFill>
                  <a:schemeClr val="bg1"/>
                </a:solidFill>
              </a:rPr>
              <a:t>5</a:t>
            </a:r>
            <a:r>
              <a:rPr lang="zh-TW" altLang="en-US" sz="2000" dirty="0">
                <a:solidFill>
                  <a:schemeClr val="bg1"/>
                </a:solidFill>
              </a:rPr>
              <a:t> </a:t>
            </a:r>
            <a:r>
              <a:rPr lang="en-US" altLang="zh-TW" sz="2000" dirty="0">
                <a:solidFill>
                  <a:schemeClr val="bg1"/>
                </a:solidFill>
              </a:rPr>
              <a:t>Remember therefore from where you have fallen; repent, and do the works you did at first. If not, I will come to you and remove your lampstand from its place, unless you repent</a:t>
            </a:r>
            <a:r>
              <a:rPr lang="en-US" altLang="zh-TW" sz="2000" dirty="0" smtClean="0">
                <a:solidFill>
                  <a:schemeClr val="bg1"/>
                </a:solidFill>
              </a:rPr>
              <a:t>.   </a:t>
            </a:r>
          </a:p>
          <a:p>
            <a:r>
              <a:rPr lang="fr-FR" sz="2000" dirty="0" smtClean="0">
                <a:solidFill>
                  <a:schemeClr val="bg1"/>
                </a:solidFill>
              </a:rPr>
              <a:t>            </a:t>
            </a:r>
            <a:r>
              <a:rPr lang="fr-FR" sz="2000" baseline="30000" dirty="0" smtClean="0">
                <a:solidFill>
                  <a:srgbClr val="FFFF00"/>
                </a:solidFill>
              </a:rPr>
              <a:t>CUV </a:t>
            </a:r>
            <a:r>
              <a:rPr lang="fr-FR" sz="2000" b="1" dirty="0">
                <a:solidFill>
                  <a:schemeClr val="bg1"/>
                </a:solidFill>
              </a:rPr>
              <a:t>2:4</a:t>
            </a:r>
            <a:r>
              <a:rPr lang="fr-FR" sz="2000" dirty="0">
                <a:solidFill>
                  <a:schemeClr val="bg1"/>
                </a:solidFill>
              </a:rPr>
              <a:t> </a:t>
            </a:r>
            <a:r>
              <a:rPr lang="zh-TW" altLang="en-US" sz="2000" dirty="0" smtClean="0">
                <a:solidFill>
                  <a:schemeClr val="bg1"/>
                </a:solidFill>
              </a:rPr>
              <a:t>然</a:t>
            </a:r>
            <a:r>
              <a:rPr lang="zh-TW" altLang="en-US" sz="2000" dirty="0">
                <a:solidFill>
                  <a:schemeClr val="bg1"/>
                </a:solidFill>
              </a:rPr>
              <a:t>而有一件事我要責備你、就是你把起初的愛心離棄了</a:t>
            </a:r>
            <a:r>
              <a:rPr lang="zh-TW" altLang="en-US" sz="2000" dirty="0" smtClean="0">
                <a:solidFill>
                  <a:schemeClr val="bg1"/>
                </a:solidFill>
              </a:rPr>
              <a:t>。</a:t>
            </a:r>
            <a:r>
              <a:rPr lang="en-US" altLang="zh-TW" sz="2000" b="1" dirty="0" smtClean="0">
                <a:solidFill>
                  <a:schemeClr val="bg1"/>
                </a:solidFill>
              </a:rPr>
              <a:t>5</a:t>
            </a:r>
            <a:r>
              <a:rPr lang="zh-TW" altLang="en-US" sz="2000" dirty="0" smtClean="0">
                <a:solidFill>
                  <a:schemeClr val="bg1"/>
                </a:solidFill>
              </a:rPr>
              <a:t> </a:t>
            </a:r>
            <a:r>
              <a:rPr lang="zh-TW" altLang="en-US" sz="2000" dirty="0">
                <a:solidFill>
                  <a:schemeClr val="bg1"/>
                </a:solidFill>
              </a:rPr>
              <a:t>所以應當回想你是從那裡墜落的、並要悔改、行起初所行的事．你若不悔改、我就臨到你那裡、把你的燈臺從原處挪去。</a:t>
            </a:r>
            <a:endParaRPr lang="en-US" sz="2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2559149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52702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2:6-7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chemeClr val="bg1"/>
                </a:solidFill>
              </a:rPr>
              <a:t>mais      </a:t>
            </a:r>
            <a:r>
              <a:rPr lang="fr-FR" sz="2300" dirty="0">
                <a:solidFill>
                  <a:schemeClr val="bg1"/>
                </a:solidFill>
              </a:rPr>
              <a:t>j'ai </a:t>
            </a:r>
            <a:r>
              <a:rPr lang="fr-FR" sz="2300" dirty="0" smtClean="0">
                <a:solidFill>
                  <a:schemeClr val="bg1"/>
                </a:solidFill>
              </a:rPr>
              <a:t>   contre     toi    que     le       amour        ton      le      premier </a:t>
            </a:r>
          </a:p>
          <a:p>
            <a:r>
              <a:rPr lang="en-US" sz="3300" dirty="0" smtClean="0">
                <a:solidFill>
                  <a:schemeClr val="bg1"/>
                </a:solidFill>
              </a:rPr>
              <a:t>     </a:t>
            </a:r>
            <a:r>
              <a:rPr lang="el-GR" sz="3300" dirty="0">
                <a:solidFill>
                  <a:schemeClr val="bg1"/>
                </a:solidFill>
              </a:rPr>
              <a:t>ἃ κἀγὼ μισῶ.</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ἀκουσάτω </a:t>
            </a:r>
            <a:endParaRPr lang="en-US" sz="3300" dirty="0">
              <a:solidFill>
                <a:schemeClr val="bg1"/>
              </a:solidFill>
            </a:endParaRPr>
          </a:p>
          <a:p>
            <a:r>
              <a:rPr lang="fr-FR" sz="2300" dirty="0" smtClean="0">
                <a:solidFill>
                  <a:schemeClr val="bg1"/>
                </a:solidFill>
              </a:rPr>
              <a:t>tu </a:t>
            </a:r>
            <a:r>
              <a:rPr lang="fr-FR" sz="2300" dirty="0">
                <a:solidFill>
                  <a:schemeClr val="bg1"/>
                </a:solidFill>
              </a:rPr>
              <a:t>as abandonné </a:t>
            </a:r>
            <a:r>
              <a:rPr lang="fr-FR" sz="2300" dirty="0" smtClean="0">
                <a:solidFill>
                  <a:schemeClr val="bg1"/>
                </a:solidFill>
              </a:rPr>
              <a:t>                  souviens </a:t>
            </a:r>
            <a:r>
              <a:rPr lang="fr-FR" sz="2300" dirty="0">
                <a:solidFill>
                  <a:schemeClr val="bg1"/>
                </a:solidFill>
              </a:rPr>
              <a:t>-toi </a:t>
            </a:r>
            <a:r>
              <a:rPr lang="fr-FR" sz="2300" dirty="0" smtClean="0">
                <a:solidFill>
                  <a:schemeClr val="bg1"/>
                </a:solidFill>
              </a:rPr>
              <a:t>    donc     d'où       tu </a:t>
            </a:r>
            <a:r>
              <a:rPr lang="fr-FR" sz="2300" dirty="0">
                <a:solidFill>
                  <a:schemeClr val="bg1"/>
                </a:solidFill>
              </a:rPr>
              <a:t>es </a:t>
            </a:r>
            <a:r>
              <a:rPr lang="fr-FR" sz="2300" dirty="0" smtClean="0">
                <a:solidFill>
                  <a:schemeClr val="bg1"/>
                </a:solidFill>
              </a:rPr>
              <a:t>tombé      et        </a:t>
            </a:r>
            <a:r>
              <a:rPr lang="fr-FR" sz="2300" dirty="0">
                <a:solidFill>
                  <a:schemeClr val="bg1"/>
                </a:solidFill>
              </a:rPr>
              <a:t>repens </a:t>
            </a:r>
            <a:r>
              <a:rPr lang="fr-FR" sz="2300" dirty="0" smtClean="0">
                <a:solidFill>
                  <a:schemeClr val="bg1"/>
                </a:solidFill>
              </a:rPr>
              <a:t>–toi </a:t>
            </a:r>
            <a:r>
              <a:rPr lang="en-US" sz="2300" dirty="0" smtClean="0">
                <a:solidFill>
                  <a:schemeClr val="bg1"/>
                </a:solidFill>
              </a:rPr>
              <a:t>   </a:t>
            </a:r>
          </a:p>
          <a:p>
            <a:r>
              <a:rPr lang="el-GR" sz="3300" dirty="0" smtClean="0">
                <a:solidFill>
                  <a:schemeClr val="bg1"/>
                </a:solidFill>
              </a:rPr>
              <a:t>τί </a:t>
            </a:r>
            <a:r>
              <a:rPr lang="el-GR" sz="3300" dirty="0">
                <a:solidFill>
                  <a:schemeClr val="bg1"/>
                </a:solidFill>
              </a:rPr>
              <a:t>τὸ πνεῦμα λέγει </a:t>
            </a:r>
            <a:r>
              <a:rPr lang="el-GR" sz="3300" dirty="0" smtClean="0">
                <a:solidFill>
                  <a:schemeClr val="bg1"/>
                </a:solidFill>
              </a:rPr>
              <a:t>ταῖς </a:t>
            </a:r>
            <a:r>
              <a:rPr lang="el-GR" sz="3300" dirty="0">
                <a:solidFill>
                  <a:schemeClr val="bg1"/>
                </a:solidFill>
              </a:rPr>
              <a:t>ἐκκλησίαις. Τῷ νικῶντι δώσω αὐτῷ </a:t>
            </a:r>
            <a:endParaRPr lang="en-US" sz="3300" dirty="0" smtClean="0">
              <a:solidFill>
                <a:schemeClr val="bg1"/>
              </a:solidFill>
            </a:endParaRPr>
          </a:p>
          <a:p>
            <a:r>
              <a:rPr lang="el-GR" sz="3300" dirty="0" smtClean="0">
                <a:solidFill>
                  <a:schemeClr val="bg1"/>
                </a:solidFill>
              </a:rPr>
              <a:t> </a:t>
            </a:r>
            <a:r>
              <a:rPr lang="en-US" sz="3300" dirty="0">
                <a:solidFill>
                  <a:schemeClr val="bg1"/>
                </a:solidFill>
              </a:rPr>
              <a:t>(Rev. 2:7 BGT)</a:t>
            </a:r>
            <a:r>
              <a:rPr lang="fr-FR" sz="3300" dirty="0" smtClean="0">
                <a:solidFill>
                  <a:schemeClr val="bg1"/>
                </a:solidFill>
              </a:rPr>
              <a:t>     </a:t>
            </a:r>
          </a:p>
          <a:p>
            <a:r>
              <a:rPr lang="fr-FR" sz="2300" dirty="0" smtClean="0">
                <a:solidFill>
                  <a:schemeClr val="bg1"/>
                </a:solidFill>
              </a:rPr>
              <a:t> et    les  </a:t>
            </a:r>
            <a:r>
              <a:rPr lang="fr-FR" sz="2300" dirty="0">
                <a:solidFill>
                  <a:schemeClr val="bg1"/>
                </a:solidFill>
              </a:rPr>
              <a:t>premières </a:t>
            </a:r>
            <a:r>
              <a:rPr lang="fr-FR" sz="2300" dirty="0" smtClean="0">
                <a:solidFill>
                  <a:schemeClr val="bg1"/>
                </a:solidFill>
              </a:rPr>
              <a:t>œuvres     pratique      si   et   non    </a:t>
            </a:r>
            <a:r>
              <a:rPr lang="fr-FR" sz="2300" dirty="0">
                <a:solidFill>
                  <a:schemeClr val="bg1"/>
                </a:solidFill>
              </a:rPr>
              <a:t>je viendrai </a:t>
            </a:r>
            <a:r>
              <a:rPr lang="fr-FR" sz="2300" dirty="0" smtClean="0">
                <a:solidFill>
                  <a:schemeClr val="bg1"/>
                </a:solidFill>
              </a:rPr>
              <a:t>  à toi    et      j'ôterai</a:t>
            </a:r>
            <a:r>
              <a:rPr lang="es-ES_tradnl" sz="2300" dirty="0" smtClean="0">
                <a:solidFill>
                  <a:schemeClr val="bg1"/>
                </a:solidFill>
              </a:rPr>
              <a:t>      </a:t>
            </a:r>
          </a:p>
          <a:p>
            <a:r>
              <a:rPr lang="en-US" sz="3300" dirty="0" smtClean="0">
                <a:solidFill>
                  <a:schemeClr val="bg1"/>
                </a:solidFill>
              </a:rPr>
              <a:t>    </a:t>
            </a:r>
            <a:r>
              <a:rPr lang="el-GR" sz="3300" dirty="0" smtClean="0">
                <a:solidFill>
                  <a:schemeClr val="bg1"/>
                </a:solidFill>
              </a:rPr>
              <a:t>τὴν </a:t>
            </a:r>
            <a:r>
              <a:rPr lang="el-GR" sz="3300" dirty="0">
                <a:solidFill>
                  <a:schemeClr val="bg1"/>
                </a:solidFill>
              </a:rPr>
              <a:t>λυχνίαν σου ἐκ τοῦ τόπου αὐτῆς, ἐὰν μὴ μετανοήσῃς.</a:t>
            </a:r>
            <a:r>
              <a:rPr lang="fr-FR" sz="3300" dirty="0">
                <a:solidFill>
                  <a:schemeClr val="bg1"/>
                </a:solidFill>
              </a:rPr>
              <a:t>       </a:t>
            </a:r>
          </a:p>
          <a:p>
            <a:r>
              <a:rPr lang="fr-FR" sz="2300" dirty="0" smtClean="0">
                <a:solidFill>
                  <a:schemeClr val="bg1"/>
                </a:solidFill>
              </a:rPr>
              <a:t>        le    chandelier     ton    de     la        place         sa            si   ne pas   tu te repentes</a:t>
            </a:r>
            <a:endParaRPr lang="fr-FR" sz="800" dirty="0" smtClean="0">
              <a:solidFill>
                <a:schemeClr val="bg1"/>
              </a:solidFill>
            </a:endParaRPr>
          </a:p>
          <a:p>
            <a:endParaRPr lang="en-US" sz="800" dirty="0" smtClean="0">
              <a:solidFill>
                <a:schemeClr val="bg1"/>
              </a:solidFill>
            </a:endParaRPr>
          </a:p>
          <a:p>
            <a:r>
              <a:rPr lang="en-US" sz="800" dirty="0" smtClean="0">
                <a:solidFill>
                  <a:schemeClr val="bg1"/>
                </a:solidFill>
              </a:rPr>
              <a:t> </a:t>
            </a:r>
            <a:r>
              <a:rPr lang="en-US" sz="1850" baseline="30000" dirty="0" smtClean="0">
                <a:solidFill>
                  <a:srgbClr val="FFFF00"/>
                </a:solidFill>
              </a:rPr>
              <a:t>            ESV  </a:t>
            </a:r>
            <a:r>
              <a:rPr lang="fr-FR" sz="2000" b="1" dirty="0"/>
              <a:t>2:6</a:t>
            </a:r>
            <a:r>
              <a:rPr lang="fr-FR" sz="2000" dirty="0"/>
              <a:t> Tu as pourtant ceci, c'est que tu hais les </a:t>
            </a:r>
            <a:r>
              <a:rPr lang="fr-FR" sz="2000" dirty="0" err="1"/>
              <a:t>oeuvres</a:t>
            </a:r>
            <a:r>
              <a:rPr lang="fr-FR" sz="2000" dirty="0"/>
              <a:t> des Nicolaïtes, </a:t>
            </a:r>
            <a:r>
              <a:rPr lang="fr-FR" sz="2000" dirty="0" err="1"/>
              <a:t>oeuvres</a:t>
            </a:r>
            <a:r>
              <a:rPr lang="fr-FR" sz="2000" dirty="0"/>
              <a:t> que je hais aussi.</a:t>
            </a:r>
          </a:p>
          <a:p>
            <a:endParaRPr lang="en-US" sz="2000" dirty="0"/>
          </a:p>
          <a:p>
            <a:r>
              <a:rPr lang="fr-FR" sz="2000" baseline="30000" dirty="0" smtClean="0"/>
              <a:t>CUV </a:t>
            </a:r>
            <a:r>
              <a:rPr lang="fr-FR" sz="2000" b="1" dirty="0" err="1" smtClean="0"/>
              <a:t>Revelation</a:t>
            </a:r>
            <a:r>
              <a:rPr lang="fr-FR" sz="2000" b="1" dirty="0" smtClean="0"/>
              <a:t> </a:t>
            </a:r>
            <a:r>
              <a:rPr lang="fr-FR" sz="2000" b="1" dirty="0"/>
              <a:t>2:6</a:t>
            </a:r>
            <a:r>
              <a:rPr lang="fr-FR" sz="2000" dirty="0"/>
              <a:t> Cependant, tu as ceci en ta faveur: tout comme moi, tu détestes ce que font les Nicolaïtes.</a:t>
            </a:r>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
        <p:nvSpPr>
          <p:cNvPr id="3" name="Rectangle 2"/>
          <p:cNvSpPr/>
          <p:nvPr/>
        </p:nvSpPr>
        <p:spPr>
          <a:xfrm>
            <a:off x="-26370" y="5644"/>
            <a:ext cx="12161838" cy="6819414"/>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2:6-7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300" dirty="0" smtClean="0">
                <a:solidFill>
                  <a:schemeClr val="bg1"/>
                </a:solidFill>
              </a:rPr>
              <a:t>ἀλλὰ </a:t>
            </a:r>
            <a:r>
              <a:rPr lang="el-GR" sz="3300" dirty="0">
                <a:solidFill>
                  <a:schemeClr val="bg1"/>
                </a:solidFill>
              </a:rPr>
              <a:t>τοῦτο ἔχεις, ὅτι μισεῖς τὰ ἔργα τῶν </a:t>
            </a:r>
            <a:r>
              <a:rPr lang="el-GR" sz="3300" dirty="0" smtClean="0">
                <a:solidFill>
                  <a:schemeClr val="bg1"/>
                </a:solidFill>
              </a:rPr>
              <a:t>Νικολαϊτῶν</a:t>
            </a:r>
            <a:endParaRPr lang="fr-FR" sz="3300" dirty="0" smtClean="0">
              <a:solidFill>
                <a:schemeClr val="bg1"/>
              </a:solidFill>
            </a:endParaRPr>
          </a:p>
          <a:p>
            <a:r>
              <a:rPr lang="fr-FR" sz="2300" dirty="0" smtClean="0">
                <a:solidFill>
                  <a:srgbClr val="FFFF00"/>
                </a:solidFill>
              </a:rPr>
              <a:t>        y</a:t>
            </a:r>
            <a:r>
              <a:rPr lang="en-US" altLang="zh-TW" sz="2300" dirty="0" smtClean="0">
                <a:solidFill>
                  <a:srgbClr val="FFFF00"/>
                </a:solidFill>
              </a:rPr>
              <a:t>et       this     </a:t>
            </a:r>
            <a:r>
              <a:rPr lang="en-US" altLang="zh-TW" sz="2300" dirty="0">
                <a:solidFill>
                  <a:srgbClr val="FFFF00"/>
                </a:solidFill>
              </a:rPr>
              <a:t>you </a:t>
            </a:r>
            <a:r>
              <a:rPr lang="en-US" altLang="zh-TW" sz="2300" dirty="0" smtClean="0">
                <a:solidFill>
                  <a:srgbClr val="FFFF00"/>
                </a:solidFill>
              </a:rPr>
              <a:t>have  that   </a:t>
            </a:r>
            <a:r>
              <a:rPr lang="en-US" altLang="zh-TW" sz="2300" dirty="0">
                <a:solidFill>
                  <a:srgbClr val="FFFF00"/>
                </a:solidFill>
              </a:rPr>
              <a:t>you hate the </a:t>
            </a:r>
            <a:r>
              <a:rPr lang="en-US" altLang="zh-TW" sz="2300" dirty="0" smtClean="0">
                <a:solidFill>
                  <a:srgbClr val="FFFF00"/>
                </a:solidFill>
              </a:rPr>
              <a:t> works  of the    </a:t>
            </a:r>
            <a:r>
              <a:rPr lang="en-US" altLang="zh-TW" sz="2300" dirty="0" err="1" smtClean="0">
                <a:solidFill>
                  <a:srgbClr val="FFFF00"/>
                </a:solidFill>
              </a:rPr>
              <a:t>Nicolaitans</a:t>
            </a:r>
            <a:endParaRPr lang="en-US" altLang="zh-TW" sz="2300" dirty="0" smtClean="0">
              <a:solidFill>
                <a:srgbClr val="FFFF00"/>
              </a:solidFill>
            </a:endParaRPr>
          </a:p>
          <a:p>
            <a:r>
              <a:rPr lang="en-US" sz="3300" dirty="0" smtClean="0">
                <a:solidFill>
                  <a:schemeClr val="bg1"/>
                </a:solidFill>
              </a:rPr>
              <a:t>     </a:t>
            </a:r>
            <a:r>
              <a:rPr lang="el-GR" sz="3300" dirty="0">
                <a:solidFill>
                  <a:schemeClr val="bg1"/>
                </a:solidFill>
              </a:rPr>
              <a:t>ἃ </a:t>
            </a:r>
            <a:r>
              <a:rPr lang="en-US" sz="3300" dirty="0" smtClean="0">
                <a:solidFill>
                  <a:schemeClr val="bg1"/>
                </a:solidFill>
              </a:rPr>
              <a:t>  </a:t>
            </a:r>
            <a:r>
              <a:rPr lang="el-GR" sz="3300" dirty="0" smtClean="0">
                <a:solidFill>
                  <a:schemeClr val="bg1"/>
                </a:solidFill>
              </a:rPr>
              <a:t>κἀγὼ </a:t>
            </a:r>
            <a:r>
              <a:rPr lang="en-US" sz="3300" dirty="0" smtClean="0">
                <a:solidFill>
                  <a:schemeClr val="bg1"/>
                </a:solidFill>
              </a:rPr>
              <a:t> </a:t>
            </a:r>
            <a:r>
              <a:rPr lang="el-GR" sz="3300" dirty="0" smtClean="0">
                <a:solidFill>
                  <a:schemeClr val="bg1"/>
                </a:solidFill>
              </a:rPr>
              <a:t>μισῶ</a:t>
            </a:r>
            <a:r>
              <a:rPr lang="el-GR" sz="3300" dirty="0">
                <a:solidFill>
                  <a:schemeClr val="bg1"/>
                </a:solidFill>
              </a:rPr>
              <a:t>.</a:t>
            </a:r>
            <a:r>
              <a:rPr lang="es-ES" sz="3300" dirty="0" smtClean="0">
                <a:solidFill>
                  <a:schemeClr val="bg1"/>
                </a:solidFill>
              </a:rPr>
              <a:t>                 </a:t>
            </a:r>
            <a:r>
              <a:rPr lang="en-US" sz="2800" b="1" dirty="0" smtClean="0">
                <a:solidFill>
                  <a:srgbClr val="FFFF00"/>
                </a:solidFill>
              </a:rPr>
              <a:t>7</a:t>
            </a:r>
            <a:r>
              <a:rPr lang="en-US" sz="3200" dirty="0" smtClean="0">
                <a:solidFill>
                  <a:schemeClr val="bg1"/>
                </a:solidFill>
              </a:rPr>
              <a:t>  </a:t>
            </a:r>
            <a:r>
              <a:rPr lang="en-US" sz="3300" dirty="0">
                <a:solidFill>
                  <a:schemeClr val="bg1"/>
                </a:solidFill>
              </a:rPr>
              <a:t> </a:t>
            </a:r>
            <a:r>
              <a:rPr lang="el-GR" sz="3300" dirty="0">
                <a:solidFill>
                  <a:schemeClr val="bg1"/>
                </a:solidFill>
              </a:rPr>
              <a:t>Ὁ ἔχων οὖς </a:t>
            </a:r>
            <a:r>
              <a:rPr lang="en-US" sz="3300" dirty="0" smtClean="0">
                <a:solidFill>
                  <a:schemeClr val="bg1"/>
                </a:solidFill>
              </a:rPr>
              <a:t> </a:t>
            </a:r>
            <a:r>
              <a:rPr lang="el-GR" sz="3300" dirty="0" smtClean="0">
                <a:solidFill>
                  <a:schemeClr val="bg1"/>
                </a:solidFill>
              </a:rPr>
              <a:t>ἀκουσάτω </a:t>
            </a:r>
            <a:endParaRPr lang="en-US" sz="3300" dirty="0">
              <a:solidFill>
                <a:schemeClr val="bg1"/>
              </a:solidFill>
            </a:endParaRPr>
          </a:p>
          <a:p>
            <a:r>
              <a:rPr lang="en-US" altLang="zh-TW" sz="2300" dirty="0" smtClean="0">
                <a:solidFill>
                  <a:srgbClr val="FFFF00"/>
                </a:solidFill>
              </a:rPr>
              <a:t>  </a:t>
            </a:r>
            <a:r>
              <a:rPr lang="en-US" altLang="zh-TW" sz="2300" dirty="0">
                <a:solidFill>
                  <a:srgbClr val="FFFF00"/>
                </a:solidFill>
              </a:rPr>
              <a:t>which </a:t>
            </a:r>
            <a:r>
              <a:rPr lang="en-US" altLang="zh-TW" sz="2300" dirty="0" smtClean="0">
                <a:solidFill>
                  <a:srgbClr val="FFFF00"/>
                </a:solidFill>
              </a:rPr>
              <a:t>   I </a:t>
            </a:r>
            <a:r>
              <a:rPr lang="en-US" altLang="zh-TW" sz="2300" dirty="0">
                <a:solidFill>
                  <a:srgbClr val="FFFF00"/>
                </a:solidFill>
              </a:rPr>
              <a:t>also </a:t>
            </a:r>
            <a:r>
              <a:rPr lang="en-US" altLang="zh-TW" sz="2300" dirty="0" smtClean="0">
                <a:solidFill>
                  <a:srgbClr val="FFFF00"/>
                </a:solidFill>
              </a:rPr>
              <a:t>       hate                                 </a:t>
            </a:r>
            <a:r>
              <a:rPr lang="zh-TW" altLang="en-US" sz="2300" dirty="0" smtClean="0">
                <a:solidFill>
                  <a:srgbClr val="FFFF00"/>
                </a:solidFill>
              </a:rPr>
              <a:t> </a:t>
            </a:r>
            <a:r>
              <a:rPr lang="en-US" altLang="zh-TW" sz="2300" dirty="0" smtClean="0">
                <a:solidFill>
                  <a:srgbClr val="FFFF00"/>
                </a:solidFill>
              </a:rPr>
              <a:t>he </a:t>
            </a:r>
            <a:r>
              <a:rPr lang="en-US" altLang="zh-TW" sz="2300" dirty="0">
                <a:solidFill>
                  <a:srgbClr val="FFFF00"/>
                </a:solidFill>
              </a:rPr>
              <a:t>who has an </a:t>
            </a:r>
            <a:r>
              <a:rPr lang="en-US" altLang="zh-TW" sz="2300" dirty="0" smtClean="0">
                <a:solidFill>
                  <a:srgbClr val="FFFF00"/>
                </a:solidFill>
              </a:rPr>
              <a:t>ear   </a:t>
            </a:r>
            <a:r>
              <a:rPr lang="en-US" altLang="zh-TW" sz="2300" dirty="0">
                <a:solidFill>
                  <a:srgbClr val="FFFF00"/>
                </a:solidFill>
              </a:rPr>
              <a:t>let him </a:t>
            </a:r>
            <a:r>
              <a:rPr lang="en-US" altLang="zh-TW" sz="2300" dirty="0" smtClean="0">
                <a:solidFill>
                  <a:srgbClr val="FFFF00"/>
                </a:solidFill>
              </a:rPr>
              <a:t>hear</a:t>
            </a:r>
          </a:p>
          <a:p>
            <a:r>
              <a:rPr lang="en-US" sz="3300" dirty="0" smtClean="0">
                <a:solidFill>
                  <a:schemeClr val="bg1"/>
                </a:solidFill>
              </a:rPr>
              <a:t>  </a:t>
            </a:r>
            <a:r>
              <a:rPr lang="el-GR" sz="3300" dirty="0" smtClean="0">
                <a:solidFill>
                  <a:schemeClr val="bg1"/>
                </a:solidFill>
              </a:rPr>
              <a:t>τί </a:t>
            </a:r>
            <a:r>
              <a:rPr lang="en-US" sz="3300" dirty="0" smtClean="0">
                <a:solidFill>
                  <a:schemeClr val="bg1"/>
                </a:solidFill>
              </a:rPr>
              <a:t> </a:t>
            </a:r>
            <a:r>
              <a:rPr lang="el-GR" sz="3300" dirty="0" smtClean="0">
                <a:solidFill>
                  <a:schemeClr val="bg1"/>
                </a:solidFill>
              </a:rPr>
              <a:t>τὸ </a:t>
            </a:r>
            <a:r>
              <a:rPr lang="el-GR" sz="3300" dirty="0">
                <a:solidFill>
                  <a:schemeClr val="bg1"/>
                </a:solidFill>
              </a:rPr>
              <a:t>πνεῦμα λέγει </a:t>
            </a:r>
            <a:r>
              <a:rPr lang="el-GR" sz="3300" dirty="0" smtClean="0">
                <a:solidFill>
                  <a:schemeClr val="bg1"/>
                </a:solidFill>
              </a:rPr>
              <a:t>ταῖς </a:t>
            </a:r>
            <a:r>
              <a:rPr lang="el-GR" sz="3300" dirty="0">
                <a:solidFill>
                  <a:schemeClr val="bg1"/>
                </a:solidFill>
              </a:rPr>
              <a:t>ἐκκλησίαις. </a:t>
            </a:r>
            <a:r>
              <a:rPr lang="en-US" sz="3300" dirty="0" smtClean="0">
                <a:solidFill>
                  <a:schemeClr val="bg1"/>
                </a:solidFill>
              </a:rPr>
              <a:t> </a:t>
            </a:r>
            <a:r>
              <a:rPr lang="el-GR" sz="3300" dirty="0" smtClean="0">
                <a:solidFill>
                  <a:schemeClr val="bg1"/>
                </a:solidFill>
              </a:rPr>
              <a:t>Τῷ </a:t>
            </a:r>
            <a:r>
              <a:rPr lang="en-US" sz="3300" dirty="0" smtClean="0">
                <a:solidFill>
                  <a:schemeClr val="bg1"/>
                </a:solidFill>
              </a:rPr>
              <a:t> </a:t>
            </a:r>
            <a:r>
              <a:rPr lang="el-GR" sz="3300" dirty="0" smtClean="0">
                <a:solidFill>
                  <a:schemeClr val="bg1"/>
                </a:solidFill>
              </a:rPr>
              <a:t>νικῶντι </a:t>
            </a:r>
            <a:r>
              <a:rPr lang="en-US" sz="3300" dirty="0" smtClean="0">
                <a:solidFill>
                  <a:schemeClr val="bg1"/>
                </a:solidFill>
              </a:rPr>
              <a:t>     </a:t>
            </a:r>
            <a:r>
              <a:rPr lang="el-GR" sz="3300" dirty="0" smtClean="0">
                <a:solidFill>
                  <a:schemeClr val="bg1"/>
                </a:solidFill>
              </a:rPr>
              <a:t>δώσω </a:t>
            </a:r>
            <a:r>
              <a:rPr lang="en-US" sz="3300" dirty="0" smtClean="0">
                <a:solidFill>
                  <a:schemeClr val="bg1"/>
                </a:solidFill>
              </a:rPr>
              <a:t>  </a:t>
            </a:r>
            <a:r>
              <a:rPr lang="el-GR" sz="3300" dirty="0" smtClean="0">
                <a:solidFill>
                  <a:schemeClr val="bg1"/>
                </a:solidFill>
              </a:rPr>
              <a:t>αὐτῷ </a:t>
            </a:r>
            <a:endParaRPr lang="en-US" sz="3300" dirty="0" smtClean="0">
              <a:solidFill>
                <a:schemeClr val="bg1"/>
              </a:solidFill>
            </a:endParaRPr>
          </a:p>
          <a:p>
            <a:r>
              <a:rPr lang="en-US" altLang="zh-TW" sz="2300" dirty="0" smtClean="0">
                <a:solidFill>
                  <a:srgbClr val="FFFF00"/>
                </a:solidFill>
              </a:rPr>
              <a:t>what the    Spirit            </a:t>
            </a:r>
            <a:r>
              <a:rPr lang="en-US" altLang="zh-TW" sz="2300" dirty="0">
                <a:solidFill>
                  <a:srgbClr val="FFFF00"/>
                </a:solidFill>
              </a:rPr>
              <a:t>says </a:t>
            </a:r>
            <a:r>
              <a:rPr lang="en-US" altLang="zh-TW" sz="2300" dirty="0" smtClean="0">
                <a:solidFill>
                  <a:srgbClr val="FFFF00"/>
                </a:solidFill>
              </a:rPr>
              <a:t>  to </a:t>
            </a:r>
            <a:r>
              <a:rPr lang="en-US" altLang="zh-TW" sz="2300" dirty="0">
                <a:solidFill>
                  <a:srgbClr val="FFFF00"/>
                </a:solidFill>
              </a:rPr>
              <a:t>the </a:t>
            </a:r>
            <a:r>
              <a:rPr lang="en-US" altLang="zh-TW" sz="2300" dirty="0" smtClean="0">
                <a:solidFill>
                  <a:srgbClr val="FFFF00"/>
                </a:solidFill>
              </a:rPr>
              <a:t>      churches      </a:t>
            </a:r>
            <a:r>
              <a:rPr lang="en-US" altLang="zh-TW" sz="2100" dirty="0" smtClean="0">
                <a:solidFill>
                  <a:srgbClr val="FFFF00"/>
                </a:solidFill>
              </a:rPr>
              <a:t>to </a:t>
            </a:r>
            <a:r>
              <a:rPr lang="en-US" altLang="zh-TW" sz="2100" dirty="0">
                <a:solidFill>
                  <a:srgbClr val="FFFF00"/>
                </a:solidFill>
              </a:rPr>
              <a:t>the one who </a:t>
            </a:r>
            <a:r>
              <a:rPr lang="en-US" altLang="zh-TW" sz="2100" dirty="0" smtClean="0">
                <a:solidFill>
                  <a:srgbClr val="FFFF00"/>
                </a:solidFill>
              </a:rPr>
              <a:t>conquers  </a:t>
            </a:r>
            <a:r>
              <a:rPr lang="en-US" altLang="zh-TW" sz="2300" dirty="0">
                <a:solidFill>
                  <a:srgbClr val="FFFF00"/>
                </a:solidFill>
              </a:rPr>
              <a:t>I will grant </a:t>
            </a:r>
            <a:r>
              <a:rPr lang="en-US" altLang="zh-TW" sz="2300" dirty="0" smtClean="0">
                <a:solidFill>
                  <a:srgbClr val="FFFF00"/>
                </a:solidFill>
              </a:rPr>
              <a:t> to him</a:t>
            </a:r>
          </a:p>
          <a:p>
            <a:r>
              <a:rPr lang="en-US" sz="3300" dirty="0" smtClean="0">
                <a:solidFill>
                  <a:schemeClr val="bg1"/>
                </a:solidFill>
              </a:rPr>
              <a:t> </a:t>
            </a:r>
            <a:r>
              <a:rPr lang="el-GR" sz="3300" dirty="0" smtClean="0">
                <a:solidFill>
                  <a:schemeClr val="bg1"/>
                </a:solidFill>
              </a:rPr>
              <a:t>φαγεῖν </a:t>
            </a:r>
            <a:r>
              <a:rPr lang="el-GR" sz="3300" dirty="0">
                <a:solidFill>
                  <a:schemeClr val="bg1"/>
                </a:solidFill>
              </a:rPr>
              <a:t>ἐκ τοῦ ξύλου τῆς ζωῆς, ὅ ἐστιν ἐν τῷ παραδείσῳ τοῦ θεοῦ.</a:t>
            </a:r>
            <a:r>
              <a:rPr lang="fr-FR" sz="3300" dirty="0" smtClean="0">
                <a:solidFill>
                  <a:schemeClr val="bg1"/>
                </a:solidFill>
              </a:rPr>
              <a:t>       </a:t>
            </a:r>
            <a:endParaRPr lang="fr-FR" sz="3300" dirty="0">
              <a:solidFill>
                <a:schemeClr val="bg1"/>
              </a:solidFill>
            </a:endParaRPr>
          </a:p>
          <a:p>
            <a:r>
              <a:rPr lang="en-US" altLang="zh-TW" sz="2300" dirty="0" smtClean="0">
                <a:solidFill>
                  <a:srgbClr val="FFFF00"/>
                </a:solidFill>
              </a:rPr>
              <a:t>     to </a:t>
            </a:r>
            <a:r>
              <a:rPr lang="en-US" altLang="zh-TW" sz="2300" dirty="0">
                <a:solidFill>
                  <a:srgbClr val="FFFF00"/>
                </a:solidFill>
              </a:rPr>
              <a:t>eat </a:t>
            </a:r>
            <a:r>
              <a:rPr lang="en-US" altLang="zh-TW" sz="2300" dirty="0" smtClean="0">
                <a:solidFill>
                  <a:srgbClr val="FFFF00"/>
                </a:solidFill>
              </a:rPr>
              <a:t>  from  </a:t>
            </a:r>
            <a:r>
              <a:rPr lang="en-US" altLang="zh-TW" sz="2300" dirty="0">
                <a:solidFill>
                  <a:srgbClr val="FFFF00"/>
                </a:solidFill>
              </a:rPr>
              <a:t>the </a:t>
            </a:r>
            <a:r>
              <a:rPr lang="en-US" altLang="zh-TW" sz="2300" dirty="0" smtClean="0">
                <a:solidFill>
                  <a:srgbClr val="FFFF00"/>
                </a:solidFill>
              </a:rPr>
              <a:t>     tree      of the   life     </a:t>
            </a:r>
            <a:r>
              <a:rPr lang="en-US" altLang="zh-TW" sz="2300" dirty="0">
                <a:solidFill>
                  <a:srgbClr val="FFFF00"/>
                </a:solidFill>
              </a:rPr>
              <a:t>which </a:t>
            </a:r>
            <a:r>
              <a:rPr lang="en-US" altLang="zh-TW" sz="2300" dirty="0" smtClean="0">
                <a:solidFill>
                  <a:srgbClr val="FFFF00"/>
                </a:solidFill>
              </a:rPr>
              <a:t>is        in    </a:t>
            </a:r>
            <a:r>
              <a:rPr lang="en-US" altLang="zh-TW" sz="2300" dirty="0">
                <a:solidFill>
                  <a:srgbClr val="FFFF00"/>
                </a:solidFill>
              </a:rPr>
              <a:t>the </a:t>
            </a:r>
            <a:r>
              <a:rPr lang="en-US" altLang="zh-TW" sz="2300" dirty="0" smtClean="0">
                <a:solidFill>
                  <a:srgbClr val="FFFF00"/>
                </a:solidFill>
              </a:rPr>
              <a:t>        paradise          of       God</a:t>
            </a:r>
            <a:endParaRPr lang="fr-FR" sz="2300" dirty="0" smtClean="0">
              <a:solidFill>
                <a:schemeClr val="bg1"/>
              </a:solidFill>
            </a:endParaRPr>
          </a:p>
          <a:p>
            <a:endParaRPr lang="en-US" sz="800" dirty="0" smtClean="0">
              <a:solidFill>
                <a:schemeClr val="bg1"/>
              </a:solidFill>
            </a:endParaRPr>
          </a:p>
          <a:p>
            <a:r>
              <a:rPr lang="en-US" sz="2000" dirty="0" smtClean="0">
                <a:solidFill>
                  <a:schemeClr val="bg1"/>
                </a:solidFill>
              </a:rPr>
              <a:t> </a:t>
            </a:r>
            <a:r>
              <a:rPr lang="en-US" sz="2000" baseline="30000" dirty="0" smtClean="0">
                <a:solidFill>
                  <a:srgbClr val="FFFF00"/>
                </a:solidFill>
              </a:rPr>
              <a:t>            ESV  </a:t>
            </a:r>
            <a:r>
              <a:rPr lang="fr-FR" sz="2000" b="1" dirty="0">
                <a:solidFill>
                  <a:schemeClr val="bg1"/>
                </a:solidFill>
              </a:rPr>
              <a:t>2:6</a:t>
            </a:r>
            <a:r>
              <a:rPr lang="fr-FR" sz="2000" dirty="0">
                <a:solidFill>
                  <a:schemeClr val="bg1"/>
                </a:solidFill>
              </a:rPr>
              <a:t> </a:t>
            </a:r>
            <a:r>
              <a:rPr lang="zh-TW" altLang="en-US" sz="2000" dirty="0"/>
              <a:t> </a:t>
            </a:r>
            <a:r>
              <a:rPr lang="en-US" altLang="zh-TW" sz="2000" dirty="0">
                <a:solidFill>
                  <a:schemeClr val="bg1"/>
                </a:solidFill>
              </a:rPr>
              <a:t>Yet this you have: you hate the works of the </a:t>
            </a:r>
            <a:r>
              <a:rPr lang="en-US" altLang="zh-TW" sz="2000" dirty="0" err="1">
                <a:solidFill>
                  <a:schemeClr val="bg1"/>
                </a:solidFill>
              </a:rPr>
              <a:t>Nicolaitans</a:t>
            </a:r>
            <a:r>
              <a:rPr lang="en-US" altLang="zh-TW" sz="2000" dirty="0">
                <a:solidFill>
                  <a:schemeClr val="bg1"/>
                </a:solidFill>
              </a:rPr>
              <a:t>, which I also hate</a:t>
            </a:r>
            <a:r>
              <a:rPr lang="en-US" altLang="zh-TW" sz="2000" dirty="0" smtClean="0">
                <a:solidFill>
                  <a:schemeClr val="bg1"/>
                </a:solidFill>
              </a:rPr>
              <a:t>. </a:t>
            </a:r>
            <a:r>
              <a:rPr lang="en-US" altLang="zh-TW" sz="2000" b="1" dirty="0">
                <a:solidFill>
                  <a:schemeClr val="bg1"/>
                </a:solidFill>
              </a:rPr>
              <a:t>7</a:t>
            </a:r>
            <a:r>
              <a:rPr lang="zh-TW" altLang="en-US" sz="2000" dirty="0">
                <a:solidFill>
                  <a:schemeClr val="bg1"/>
                </a:solidFill>
              </a:rPr>
              <a:t> </a:t>
            </a:r>
            <a:r>
              <a:rPr lang="en-US" altLang="zh-TW" sz="2000" dirty="0">
                <a:solidFill>
                  <a:schemeClr val="bg1"/>
                </a:solidFill>
              </a:rPr>
              <a:t>He who has an ear, let him hear what the Spirit says to the churches. To the one who conquers I will grant to eat of the tree of life, which is in the paradise of God</a:t>
            </a:r>
            <a:r>
              <a:rPr lang="en-US" altLang="zh-TW" sz="2000" dirty="0" smtClean="0">
                <a:solidFill>
                  <a:schemeClr val="bg1"/>
                </a:solidFill>
              </a:rPr>
              <a:t>. </a:t>
            </a:r>
            <a:r>
              <a:rPr lang="en-US" altLang="zh-TW" sz="2000" b="1" dirty="0" smtClean="0">
                <a:solidFill>
                  <a:schemeClr val="bg1"/>
                </a:solidFill>
              </a:rPr>
              <a:t> </a:t>
            </a:r>
            <a:r>
              <a:rPr lang="fr-FR" sz="2000" dirty="0">
                <a:solidFill>
                  <a:schemeClr val="bg1"/>
                </a:solidFill>
              </a:rPr>
              <a:t>/ </a:t>
            </a:r>
            <a:r>
              <a:rPr lang="fr-FR" sz="2000" baseline="30000" dirty="0">
                <a:solidFill>
                  <a:srgbClr val="FFFF00"/>
                </a:solidFill>
              </a:rPr>
              <a:t>CUV </a:t>
            </a:r>
            <a:r>
              <a:rPr lang="en-US" altLang="zh-TW" sz="2000" b="1" dirty="0" smtClean="0">
                <a:solidFill>
                  <a:schemeClr val="bg1"/>
                </a:solidFill>
              </a:rPr>
              <a:t>2:6</a:t>
            </a:r>
            <a:r>
              <a:rPr lang="zh-TW" altLang="en-US" sz="2000" dirty="0" smtClean="0">
                <a:solidFill>
                  <a:schemeClr val="bg1"/>
                </a:solidFill>
              </a:rPr>
              <a:t> </a:t>
            </a:r>
            <a:r>
              <a:rPr lang="zh-TW" altLang="en-US" sz="2000" dirty="0">
                <a:solidFill>
                  <a:schemeClr val="bg1"/>
                </a:solidFill>
              </a:rPr>
              <a:t>然而你還有一件可取的事、就是你恨惡尼哥拉一黨人的行為、這也是我所恨惡的</a:t>
            </a:r>
            <a:r>
              <a:rPr lang="zh-TW" altLang="en-US" sz="2000" dirty="0" smtClean="0">
                <a:solidFill>
                  <a:schemeClr val="bg1"/>
                </a:solidFill>
              </a:rPr>
              <a:t>。</a:t>
            </a:r>
            <a:r>
              <a:rPr lang="en-US" altLang="zh-TW" sz="2000" b="1" dirty="0" smtClean="0">
                <a:solidFill>
                  <a:schemeClr val="bg1"/>
                </a:solidFill>
              </a:rPr>
              <a:t>7</a:t>
            </a:r>
            <a:r>
              <a:rPr lang="zh-TW" altLang="en-US" sz="2000" dirty="0" smtClean="0">
                <a:solidFill>
                  <a:schemeClr val="bg1"/>
                </a:solidFill>
              </a:rPr>
              <a:t> </a:t>
            </a:r>
            <a:r>
              <a:rPr lang="zh-TW" altLang="en-US" sz="2000" dirty="0">
                <a:solidFill>
                  <a:schemeClr val="bg1"/>
                </a:solidFill>
              </a:rPr>
              <a:t>聖靈向眾教會所說的話、凡有耳的、就應當聽。得勝的、我必將　神樂園中生命樹的果子賜給他喫。</a:t>
            </a:r>
            <a:endParaRPr lang="en-US" altLang="zh-TW" sz="20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216660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2:8-9 </a:t>
            </a:r>
          </a:p>
          <a:p>
            <a:pPr algn="ctr"/>
            <a:endParaRPr lang="en-US" sz="800" b="1" dirty="0">
              <a:solidFill>
                <a:srgbClr val="FFFF00"/>
              </a:solidFill>
            </a:endParaRPr>
          </a:p>
          <a:p>
            <a:pPr algn="ctr"/>
            <a:endParaRPr lang="en-US" sz="800" b="1" dirty="0" smtClean="0">
              <a:solidFill>
                <a:srgbClr val="FFFF00"/>
              </a:solidFill>
            </a:endParaRPr>
          </a:p>
          <a:p>
            <a:r>
              <a:rPr lang="en-US" sz="2800" b="1" dirty="0" smtClean="0">
                <a:solidFill>
                  <a:srgbClr val="FFFF00"/>
                </a:solidFill>
              </a:rPr>
              <a:t> 8   </a:t>
            </a:r>
            <a:r>
              <a:rPr lang="el-GR" sz="3200" dirty="0">
                <a:solidFill>
                  <a:schemeClr val="bg1"/>
                </a:solidFill>
              </a:rPr>
              <a:t>Καὶ τῷ ἀγγέλῳ τῆς ἐν Σμύρνῃ ἐκκλησίας γράψον· </a:t>
            </a:r>
            <a:endParaRPr lang="en-US" sz="3200" dirty="0">
              <a:solidFill>
                <a:schemeClr val="bg1"/>
              </a:solidFill>
            </a:endParaRPr>
          </a:p>
          <a:p>
            <a:r>
              <a:rPr lang="en-US" sz="2200" dirty="0">
                <a:solidFill>
                  <a:srgbClr val="FFFF00"/>
                </a:solidFill>
              </a:rPr>
              <a:t> </a:t>
            </a:r>
            <a:r>
              <a:rPr lang="en-US" sz="2200" dirty="0" smtClean="0">
                <a:solidFill>
                  <a:srgbClr val="FFFF00"/>
                </a:solidFill>
              </a:rPr>
              <a:t>        and  to </a:t>
            </a:r>
            <a:r>
              <a:rPr lang="en-US" sz="2200" dirty="0">
                <a:solidFill>
                  <a:srgbClr val="FFFF00"/>
                </a:solidFill>
              </a:rPr>
              <a:t>the </a:t>
            </a:r>
            <a:r>
              <a:rPr lang="en-US" sz="2200" dirty="0" smtClean="0">
                <a:solidFill>
                  <a:srgbClr val="FFFF00"/>
                </a:solidFill>
              </a:rPr>
              <a:t>  angel     </a:t>
            </a:r>
            <a:r>
              <a:rPr lang="en-US" sz="2200" dirty="0">
                <a:solidFill>
                  <a:srgbClr val="FFFF00"/>
                </a:solidFill>
              </a:rPr>
              <a:t>of the </a:t>
            </a:r>
            <a:r>
              <a:rPr lang="en-US" sz="2200" dirty="0" smtClean="0">
                <a:solidFill>
                  <a:srgbClr val="FFFF00"/>
                </a:solidFill>
              </a:rPr>
              <a:t>  in     Smyrna          church               write</a:t>
            </a:r>
          </a:p>
          <a:p>
            <a:r>
              <a:rPr lang="en-US" sz="3200" dirty="0" smtClean="0">
                <a:solidFill>
                  <a:schemeClr val="bg1"/>
                </a:solidFill>
              </a:rPr>
              <a:t> </a:t>
            </a:r>
            <a:r>
              <a:rPr lang="el-GR" sz="3200" dirty="0" smtClean="0">
                <a:solidFill>
                  <a:schemeClr val="bg1"/>
                </a:solidFill>
              </a:rPr>
              <a:t>Τάδε </a:t>
            </a:r>
            <a:r>
              <a:rPr lang="el-GR" sz="3200" dirty="0">
                <a:solidFill>
                  <a:schemeClr val="bg1"/>
                </a:solidFill>
              </a:rPr>
              <a:t>λέγει ὁ πρῶτος καὶ ὁ </a:t>
            </a:r>
            <a:r>
              <a:rPr lang="el-GR" sz="3200" dirty="0" smtClean="0">
                <a:solidFill>
                  <a:schemeClr val="bg1"/>
                </a:solidFill>
              </a:rPr>
              <a:t>ἔσχατος</a:t>
            </a:r>
            <a:r>
              <a:rPr lang="el-GR" sz="3200" dirty="0">
                <a:solidFill>
                  <a:schemeClr val="bg1"/>
                </a:solidFill>
              </a:rPr>
              <a:t>, ὃς ἐγένετο νεκρὸς </a:t>
            </a:r>
            <a:endParaRPr lang="en-US" sz="3200" dirty="0" smtClean="0">
              <a:solidFill>
                <a:schemeClr val="bg1"/>
              </a:solidFill>
            </a:endParaRPr>
          </a:p>
          <a:p>
            <a:r>
              <a:rPr lang="en-US" sz="2200" dirty="0" smtClean="0">
                <a:solidFill>
                  <a:srgbClr val="FFFF00"/>
                </a:solidFill>
              </a:rPr>
              <a:t>    these    says     the     first         </a:t>
            </a:r>
            <a:r>
              <a:rPr lang="en-US" sz="2200" dirty="0">
                <a:solidFill>
                  <a:srgbClr val="FFFF00"/>
                </a:solidFill>
              </a:rPr>
              <a:t>and </a:t>
            </a:r>
            <a:r>
              <a:rPr lang="en-US" sz="2200" dirty="0" smtClean="0">
                <a:solidFill>
                  <a:srgbClr val="FFFF00"/>
                </a:solidFill>
              </a:rPr>
              <a:t> the      last          </a:t>
            </a:r>
            <a:r>
              <a:rPr lang="en-US" sz="2200" dirty="0">
                <a:solidFill>
                  <a:srgbClr val="FFFF00"/>
                </a:solidFill>
              </a:rPr>
              <a:t>who </a:t>
            </a:r>
            <a:r>
              <a:rPr lang="en-US" sz="2200" dirty="0" smtClean="0">
                <a:solidFill>
                  <a:srgbClr val="FFFF00"/>
                </a:solidFill>
              </a:rPr>
              <a:t>        was           dead</a:t>
            </a:r>
          </a:p>
          <a:p>
            <a:r>
              <a:rPr lang="en-US" sz="3200" b="1" dirty="0" smtClean="0">
                <a:solidFill>
                  <a:srgbClr val="FFFF00"/>
                </a:solidFill>
              </a:rPr>
              <a:t>   </a:t>
            </a:r>
            <a:r>
              <a:rPr lang="el-GR" sz="3200" dirty="0">
                <a:solidFill>
                  <a:schemeClr val="bg1"/>
                </a:solidFill>
              </a:rPr>
              <a:t>καὶ </a:t>
            </a:r>
            <a:r>
              <a:rPr lang="en-US" sz="3200" dirty="0" smtClean="0">
                <a:solidFill>
                  <a:schemeClr val="bg1"/>
                </a:solidFill>
              </a:rPr>
              <a:t> </a:t>
            </a:r>
            <a:r>
              <a:rPr lang="el-GR" sz="3200" dirty="0" smtClean="0">
                <a:solidFill>
                  <a:schemeClr val="bg1"/>
                </a:solidFill>
              </a:rPr>
              <a:t>ἔζησεν· </a:t>
            </a:r>
            <a:r>
              <a:rPr lang="en-US" sz="3200" dirty="0" smtClean="0">
                <a:solidFill>
                  <a:schemeClr val="bg1"/>
                </a:solidFill>
              </a:rPr>
              <a:t>          </a:t>
            </a:r>
            <a:r>
              <a:rPr lang="en-US" sz="2800" b="1" dirty="0" smtClean="0">
                <a:solidFill>
                  <a:srgbClr val="FFFF00"/>
                </a:solidFill>
              </a:rPr>
              <a:t>         9 </a:t>
            </a:r>
            <a:r>
              <a:rPr lang="en-US" sz="3200" b="1" dirty="0" smtClean="0">
                <a:solidFill>
                  <a:srgbClr val="FFFF00"/>
                </a:solidFill>
              </a:rPr>
              <a:t> </a:t>
            </a:r>
            <a:r>
              <a:rPr lang="en-US" sz="3200" dirty="0" smtClean="0">
                <a:solidFill>
                  <a:schemeClr val="bg1"/>
                </a:solidFill>
              </a:rPr>
              <a:t> </a:t>
            </a:r>
            <a:r>
              <a:rPr lang="el-GR" sz="3200" dirty="0">
                <a:solidFill>
                  <a:schemeClr val="bg1"/>
                </a:solidFill>
              </a:rPr>
              <a:t>οἶδά σου τὴν θλῖψιν καὶ τὴν πτωχείαν, </a:t>
            </a:r>
            <a:endParaRPr lang="en-US" sz="3200" dirty="0">
              <a:solidFill>
                <a:schemeClr val="bg1"/>
              </a:solidFill>
            </a:endParaRPr>
          </a:p>
          <a:p>
            <a:r>
              <a:rPr lang="en-US" sz="2200" dirty="0" smtClean="0">
                <a:solidFill>
                  <a:srgbClr val="FFFF00"/>
                </a:solidFill>
              </a:rPr>
              <a:t>     and </a:t>
            </a:r>
            <a:r>
              <a:rPr lang="en-US" sz="2200" dirty="0">
                <a:solidFill>
                  <a:srgbClr val="FFFF00"/>
                </a:solidFill>
              </a:rPr>
              <a:t>came to </a:t>
            </a:r>
            <a:r>
              <a:rPr lang="en-US" sz="2200" dirty="0" smtClean="0">
                <a:solidFill>
                  <a:srgbClr val="FFFF00"/>
                </a:solidFill>
              </a:rPr>
              <a:t>life                      </a:t>
            </a:r>
            <a:r>
              <a:rPr lang="zh-TW" altLang="en-US" sz="2200" dirty="0" smtClean="0">
                <a:solidFill>
                  <a:srgbClr val="FFFF00"/>
                </a:solidFill>
              </a:rPr>
              <a:t>             </a:t>
            </a:r>
            <a:r>
              <a:rPr lang="en-US" altLang="zh-TW" sz="2200" dirty="0" smtClean="0">
                <a:solidFill>
                  <a:srgbClr val="FFFF00"/>
                </a:solidFill>
              </a:rPr>
              <a:t>I </a:t>
            </a:r>
            <a:r>
              <a:rPr lang="en-US" altLang="zh-TW" sz="2200" dirty="0">
                <a:solidFill>
                  <a:srgbClr val="FFFF00"/>
                </a:solidFill>
              </a:rPr>
              <a:t>know </a:t>
            </a:r>
            <a:r>
              <a:rPr lang="en-US" altLang="zh-TW" sz="2200" dirty="0" smtClean="0">
                <a:solidFill>
                  <a:srgbClr val="FFFF00"/>
                </a:solidFill>
              </a:rPr>
              <a:t>  your    the  tribulation  </a:t>
            </a:r>
            <a:r>
              <a:rPr lang="en-US" altLang="zh-TW" sz="2200" dirty="0">
                <a:solidFill>
                  <a:srgbClr val="FFFF00"/>
                </a:solidFill>
              </a:rPr>
              <a:t>and </a:t>
            </a:r>
            <a:r>
              <a:rPr lang="en-US" altLang="zh-TW" sz="2200" dirty="0" smtClean="0">
                <a:solidFill>
                  <a:srgbClr val="FFFF00"/>
                </a:solidFill>
              </a:rPr>
              <a:t>   the      poverty</a:t>
            </a:r>
          </a:p>
          <a:p>
            <a:r>
              <a:rPr lang="en-US" sz="3200" dirty="0" smtClean="0">
                <a:solidFill>
                  <a:schemeClr val="bg1"/>
                </a:solidFill>
              </a:rPr>
              <a:t> </a:t>
            </a:r>
            <a:r>
              <a:rPr lang="el-GR" sz="3200" dirty="0" smtClean="0">
                <a:solidFill>
                  <a:schemeClr val="bg1"/>
                </a:solidFill>
              </a:rPr>
              <a:t>ἀλλὰ </a:t>
            </a:r>
            <a:r>
              <a:rPr lang="el-GR" sz="3200" dirty="0">
                <a:solidFill>
                  <a:schemeClr val="bg1"/>
                </a:solidFill>
              </a:rPr>
              <a:t>πλούσιος εἶ, καὶ τὴν βλασφημίαν ἐκ τῶν </a:t>
            </a:r>
            <a:r>
              <a:rPr lang="el-GR" sz="3200" dirty="0" smtClean="0">
                <a:solidFill>
                  <a:schemeClr val="bg1"/>
                </a:solidFill>
              </a:rPr>
              <a:t>λεγόντων</a:t>
            </a:r>
            <a:r>
              <a:rPr lang="en-US" sz="3200" dirty="0" smtClean="0">
                <a:solidFill>
                  <a:schemeClr val="bg1"/>
                </a:solidFill>
              </a:rPr>
              <a:t> </a:t>
            </a:r>
            <a:r>
              <a:rPr lang="el-GR" sz="3200" dirty="0" smtClean="0">
                <a:solidFill>
                  <a:schemeClr val="bg1"/>
                </a:solidFill>
              </a:rPr>
              <a:t> </a:t>
            </a:r>
            <a:r>
              <a:rPr lang="el-GR" sz="3200" dirty="0">
                <a:solidFill>
                  <a:schemeClr val="bg1"/>
                </a:solidFill>
              </a:rPr>
              <a:t>Ἰουδαίους </a:t>
            </a:r>
            <a:endParaRPr lang="en-US" sz="3200" dirty="0" smtClean="0">
              <a:solidFill>
                <a:schemeClr val="bg1"/>
              </a:solidFill>
            </a:endParaRPr>
          </a:p>
          <a:p>
            <a:r>
              <a:rPr lang="fr-FR" sz="2200" dirty="0" smtClean="0">
                <a:solidFill>
                  <a:schemeClr val="bg1"/>
                </a:solidFill>
              </a:rPr>
              <a:t>    </a:t>
            </a:r>
            <a:r>
              <a:rPr lang="en-US" altLang="zh-TW" sz="2200" dirty="0" smtClean="0">
                <a:solidFill>
                  <a:srgbClr val="FFFF00"/>
                </a:solidFill>
              </a:rPr>
              <a:t>but           rich        you </a:t>
            </a:r>
            <a:r>
              <a:rPr lang="en-US" altLang="zh-TW" sz="2200" dirty="0">
                <a:solidFill>
                  <a:srgbClr val="FFFF00"/>
                </a:solidFill>
              </a:rPr>
              <a:t>are </a:t>
            </a:r>
            <a:r>
              <a:rPr lang="en-US" altLang="zh-TW" sz="2200" dirty="0" smtClean="0">
                <a:solidFill>
                  <a:srgbClr val="FFFF00"/>
                </a:solidFill>
              </a:rPr>
              <a:t> and   the         </a:t>
            </a:r>
            <a:r>
              <a:rPr lang="en-US" altLang="zh-TW" sz="2200" dirty="0">
                <a:solidFill>
                  <a:srgbClr val="FFFF00"/>
                </a:solidFill>
              </a:rPr>
              <a:t>slander </a:t>
            </a:r>
            <a:r>
              <a:rPr lang="en-US" altLang="zh-TW" sz="2200" dirty="0" smtClean="0">
                <a:solidFill>
                  <a:srgbClr val="FFFF00"/>
                </a:solidFill>
              </a:rPr>
              <a:t>               of   those     who </a:t>
            </a:r>
            <a:r>
              <a:rPr lang="en-US" altLang="zh-TW" sz="2200" dirty="0">
                <a:solidFill>
                  <a:srgbClr val="FFFF00"/>
                </a:solidFill>
              </a:rPr>
              <a:t>say </a:t>
            </a:r>
            <a:r>
              <a:rPr lang="en-US" altLang="zh-TW" sz="2200" dirty="0" smtClean="0">
                <a:solidFill>
                  <a:srgbClr val="FFFF00"/>
                </a:solidFill>
              </a:rPr>
              <a:t>                 Jews</a:t>
            </a:r>
          </a:p>
          <a:p>
            <a:r>
              <a:rPr lang="en-US" sz="3600" dirty="0" smtClean="0">
                <a:solidFill>
                  <a:schemeClr val="bg1"/>
                </a:solidFill>
              </a:rPr>
              <a:t>   </a:t>
            </a:r>
            <a:r>
              <a:rPr lang="el-GR" sz="3600" dirty="0" smtClean="0">
                <a:solidFill>
                  <a:schemeClr val="bg1"/>
                </a:solidFill>
              </a:rPr>
              <a:t>εἶναι </a:t>
            </a:r>
            <a:r>
              <a:rPr lang="el-GR" sz="3600" dirty="0">
                <a:solidFill>
                  <a:schemeClr val="bg1"/>
                </a:solidFill>
              </a:rPr>
              <a:t>ἑαυτοὺς καὶ οὐκ εἰσὶν ἀλλὰ συναγωγὴ τοῦ σατανᾶ.</a:t>
            </a:r>
            <a:r>
              <a:rPr lang="fr-FR" sz="3600" dirty="0">
                <a:solidFill>
                  <a:schemeClr val="bg1"/>
                </a:solidFill>
              </a:rPr>
              <a:t>     </a:t>
            </a:r>
          </a:p>
          <a:p>
            <a:r>
              <a:rPr lang="en-US" altLang="zh-TW" sz="2200" dirty="0" smtClean="0">
                <a:solidFill>
                  <a:srgbClr val="FFFF00"/>
                </a:solidFill>
              </a:rPr>
              <a:t>        to be      themselves    and      not    they are      </a:t>
            </a:r>
            <a:r>
              <a:rPr lang="en-US" altLang="zh-TW" sz="2200" dirty="0">
                <a:solidFill>
                  <a:srgbClr val="FFFF00"/>
                </a:solidFill>
              </a:rPr>
              <a:t>but </a:t>
            </a:r>
            <a:r>
              <a:rPr lang="en-US" altLang="zh-TW" sz="2200" dirty="0" smtClean="0">
                <a:solidFill>
                  <a:srgbClr val="FFFF00"/>
                </a:solidFill>
              </a:rPr>
              <a:t>         </a:t>
            </a:r>
            <a:r>
              <a:rPr lang="en-US" altLang="zh-TW" sz="2200" dirty="0">
                <a:solidFill>
                  <a:srgbClr val="FFFF00"/>
                </a:solidFill>
              </a:rPr>
              <a:t>a synagogue </a:t>
            </a:r>
            <a:r>
              <a:rPr lang="en-US" altLang="zh-TW" sz="2200" dirty="0" smtClean="0">
                <a:solidFill>
                  <a:srgbClr val="FFFF00"/>
                </a:solidFill>
              </a:rPr>
              <a:t>        of           Satan</a:t>
            </a:r>
            <a:endParaRPr lang="en-US" sz="2200" dirty="0" smtClean="0">
              <a:solidFill>
                <a:schemeClr val="bg1"/>
              </a:solidFill>
            </a:endParaRPr>
          </a:p>
          <a:p>
            <a:endParaRPr lang="en-US" sz="800" dirty="0">
              <a:solidFill>
                <a:schemeClr val="bg1"/>
              </a:solidFill>
            </a:endParaRPr>
          </a:p>
          <a:p>
            <a:r>
              <a:rPr lang="en-US" baseline="30000" dirty="0" smtClean="0">
                <a:solidFill>
                  <a:srgbClr val="FFFF00"/>
                </a:solidFill>
              </a:rPr>
              <a:t>ESV  </a:t>
            </a:r>
            <a:r>
              <a:rPr lang="fr-FR" b="1" dirty="0" smtClean="0">
                <a:solidFill>
                  <a:schemeClr val="bg1"/>
                </a:solidFill>
              </a:rPr>
              <a:t>2:8</a:t>
            </a:r>
            <a:r>
              <a:rPr lang="fr-FR" dirty="0" smtClean="0">
                <a:solidFill>
                  <a:schemeClr val="bg1"/>
                </a:solidFill>
              </a:rPr>
              <a:t> </a:t>
            </a:r>
            <a:r>
              <a:rPr lang="en-US" dirty="0">
                <a:solidFill>
                  <a:schemeClr val="bg1"/>
                </a:solidFill>
              </a:rPr>
              <a:t>And to the angel of the church in Smyrna write: 'The words of the first and the last, who died and came to life</a:t>
            </a:r>
            <a:r>
              <a:rPr lang="en-US" dirty="0" smtClean="0">
                <a:solidFill>
                  <a:schemeClr val="bg1"/>
                </a:solidFill>
              </a:rPr>
              <a:t>. </a:t>
            </a:r>
            <a:r>
              <a:rPr lang="en-US" altLang="zh-TW" b="1" dirty="0">
                <a:solidFill>
                  <a:schemeClr val="bg1"/>
                </a:solidFill>
              </a:rPr>
              <a:t>9</a:t>
            </a:r>
            <a:r>
              <a:rPr lang="zh-TW" altLang="en-US" dirty="0">
                <a:solidFill>
                  <a:schemeClr val="bg1"/>
                </a:solidFill>
              </a:rPr>
              <a:t> </a:t>
            </a:r>
            <a:r>
              <a:rPr lang="en-US" altLang="zh-TW" dirty="0">
                <a:solidFill>
                  <a:schemeClr val="bg1"/>
                </a:solidFill>
              </a:rPr>
              <a:t>"'I know your tribulation and your poverty (but you are rich) and the slander of those who say that they are Jews and are not, but are a synagogue of Satan</a:t>
            </a:r>
            <a:r>
              <a:rPr lang="en-US" altLang="zh-TW" dirty="0" smtClean="0">
                <a:solidFill>
                  <a:schemeClr val="bg1"/>
                </a:solidFill>
              </a:rPr>
              <a:t>.   /  </a:t>
            </a:r>
            <a:r>
              <a:rPr lang="fr-FR" baseline="30000" dirty="0" smtClean="0">
                <a:solidFill>
                  <a:srgbClr val="FFFF00"/>
                </a:solidFill>
              </a:rPr>
              <a:t>CUV </a:t>
            </a:r>
            <a:r>
              <a:rPr lang="fr-FR" b="1" dirty="0" smtClean="0">
                <a:solidFill>
                  <a:schemeClr val="bg1"/>
                </a:solidFill>
              </a:rPr>
              <a:t>2:8 </a:t>
            </a:r>
            <a:r>
              <a:rPr lang="zh-TW" altLang="en-US" dirty="0" smtClean="0">
                <a:solidFill>
                  <a:schemeClr val="bg1"/>
                </a:solidFill>
              </a:rPr>
              <a:t>你</a:t>
            </a:r>
            <a:r>
              <a:rPr lang="zh-TW" altLang="en-US" dirty="0">
                <a:solidFill>
                  <a:schemeClr val="bg1"/>
                </a:solidFill>
              </a:rPr>
              <a:t>要寫信給士每拿教會的使者說、那首先的、末後的、死過又活的</a:t>
            </a:r>
            <a:r>
              <a:rPr lang="zh-TW" altLang="en-US" dirty="0" smtClean="0">
                <a:solidFill>
                  <a:schemeClr val="bg1"/>
                </a:solidFill>
              </a:rPr>
              <a:t>說</a:t>
            </a:r>
            <a:r>
              <a:rPr lang="en-US" altLang="zh-TW" b="1" dirty="0" smtClean="0">
                <a:solidFill>
                  <a:schemeClr val="bg1"/>
                </a:solidFill>
              </a:rPr>
              <a:t>, 9</a:t>
            </a:r>
            <a:r>
              <a:rPr lang="zh-TW" altLang="en-US" dirty="0" smtClean="0">
                <a:solidFill>
                  <a:schemeClr val="bg1"/>
                </a:solidFill>
              </a:rPr>
              <a:t> </a:t>
            </a:r>
            <a:r>
              <a:rPr lang="zh-TW" altLang="en-US" dirty="0">
                <a:solidFill>
                  <a:schemeClr val="bg1"/>
                </a:solidFill>
              </a:rPr>
              <a:t>我知道你的患難、你的貧窮、（你卻是富足的）也知道那自稱是猶太人所說的毀謗話、其實他們不是猶太人、乃是撒但一會的人。</a:t>
            </a:r>
            <a:endParaRPr lang="en-US"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269079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Revelation 2:10</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   10</a:t>
            </a:r>
            <a:r>
              <a:rPr lang="en-US" sz="3200" b="1" dirty="0" smtClean="0">
                <a:solidFill>
                  <a:schemeClr val="bg1"/>
                </a:solidFill>
              </a:rPr>
              <a:t>       </a:t>
            </a:r>
            <a:r>
              <a:rPr lang="el-GR" sz="3600" dirty="0" smtClean="0">
                <a:solidFill>
                  <a:schemeClr val="bg1"/>
                </a:solidFill>
              </a:rPr>
              <a:t>μηδὲν φοβοῦ</a:t>
            </a:r>
            <a:r>
              <a:rPr lang="en-US" sz="3600" dirty="0" smtClean="0">
                <a:solidFill>
                  <a:schemeClr val="bg1"/>
                </a:solidFill>
              </a:rPr>
              <a:t> </a:t>
            </a:r>
            <a:r>
              <a:rPr lang="el-GR" sz="3600" dirty="0" smtClean="0">
                <a:solidFill>
                  <a:schemeClr val="bg1"/>
                </a:solidFill>
              </a:rPr>
              <a:t> </a:t>
            </a:r>
            <a:r>
              <a:rPr lang="el-GR" sz="3600" dirty="0">
                <a:solidFill>
                  <a:schemeClr val="bg1"/>
                </a:solidFill>
              </a:rPr>
              <a:t>ἃ </a:t>
            </a:r>
            <a:r>
              <a:rPr lang="en-US" sz="3600" dirty="0" smtClean="0">
                <a:solidFill>
                  <a:schemeClr val="bg1"/>
                </a:solidFill>
              </a:rPr>
              <a:t>  </a:t>
            </a:r>
            <a:r>
              <a:rPr lang="el-GR" sz="3600" dirty="0" smtClean="0">
                <a:solidFill>
                  <a:schemeClr val="bg1"/>
                </a:solidFill>
              </a:rPr>
              <a:t>μέλλεις </a:t>
            </a:r>
            <a:r>
              <a:rPr lang="en-US" sz="3600" dirty="0" smtClean="0">
                <a:solidFill>
                  <a:schemeClr val="bg1"/>
                </a:solidFill>
              </a:rPr>
              <a:t>  </a:t>
            </a:r>
            <a:r>
              <a:rPr lang="el-GR" sz="3600" dirty="0" smtClean="0">
                <a:solidFill>
                  <a:schemeClr val="bg1"/>
                </a:solidFill>
              </a:rPr>
              <a:t>πάσχειν</a:t>
            </a:r>
            <a:r>
              <a:rPr lang="el-GR" sz="3600" dirty="0">
                <a:solidFill>
                  <a:schemeClr val="bg1"/>
                </a:solidFill>
              </a:rPr>
              <a:t>. </a:t>
            </a:r>
            <a:endParaRPr lang="en-US" sz="3600" dirty="0">
              <a:solidFill>
                <a:schemeClr val="bg1"/>
              </a:solidFill>
            </a:endParaRPr>
          </a:p>
          <a:p>
            <a:r>
              <a:rPr lang="es-ES" sz="2400" dirty="0" smtClean="0">
                <a:solidFill>
                  <a:srgbClr val="FFFF00"/>
                </a:solidFill>
              </a:rPr>
              <a:t>                      </a:t>
            </a:r>
            <a:r>
              <a:rPr lang="en-US" sz="2400" dirty="0" smtClean="0">
                <a:solidFill>
                  <a:srgbClr val="FFFF00"/>
                </a:solidFill>
              </a:rPr>
              <a:t>do not         </a:t>
            </a:r>
            <a:r>
              <a:rPr lang="en-US" sz="2400" dirty="0">
                <a:solidFill>
                  <a:srgbClr val="FFFF00"/>
                </a:solidFill>
              </a:rPr>
              <a:t>fear </a:t>
            </a:r>
            <a:r>
              <a:rPr lang="en-US" sz="2400" dirty="0" smtClean="0">
                <a:solidFill>
                  <a:srgbClr val="FFFF00"/>
                </a:solidFill>
              </a:rPr>
              <a:t>    what  you </a:t>
            </a:r>
            <a:r>
              <a:rPr lang="en-US" sz="2400" dirty="0">
                <a:solidFill>
                  <a:srgbClr val="FFFF00"/>
                </a:solidFill>
              </a:rPr>
              <a:t>are </a:t>
            </a:r>
            <a:r>
              <a:rPr lang="en-US" sz="2400" dirty="0" smtClean="0">
                <a:solidFill>
                  <a:srgbClr val="FFFF00"/>
                </a:solidFill>
              </a:rPr>
              <a:t>about    </a:t>
            </a:r>
            <a:r>
              <a:rPr lang="en-US" sz="2400" dirty="0">
                <a:solidFill>
                  <a:srgbClr val="FFFF00"/>
                </a:solidFill>
              </a:rPr>
              <a:t>to </a:t>
            </a:r>
            <a:r>
              <a:rPr lang="en-US" sz="2400" dirty="0" smtClean="0">
                <a:solidFill>
                  <a:srgbClr val="FFFF00"/>
                </a:solidFill>
              </a:rPr>
              <a:t>suffer </a:t>
            </a:r>
            <a:r>
              <a:rPr lang="fr-FR" sz="2400" dirty="0" smtClean="0">
                <a:solidFill>
                  <a:schemeClr val="bg1"/>
                </a:solidFill>
              </a:rPr>
              <a:t>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ἰδοὺ </a:t>
            </a:r>
            <a:r>
              <a:rPr lang="el-GR" sz="3400" dirty="0">
                <a:solidFill>
                  <a:schemeClr val="bg1"/>
                </a:solidFill>
              </a:rPr>
              <a:t>μέλλει βάλλειν ὁ διάβολος ἐξ ὑμῶν εἰς φυλακὴν </a:t>
            </a:r>
            <a:endParaRPr lang="en-US" sz="3400" dirty="0">
              <a:solidFill>
                <a:schemeClr val="bg1"/>
              </a:solidFill>
            </a:endParaRPr>
          </a:p>
          <a:p>
            <a:r>
              <a:rPr lang="en-US" sz="2400" dirty="0" smtClean="0">
                <a:solidFill>
                  <a:srgbClr val="FFFF00"/>
                </a:solidFill>
              </a:rPr>
              <a:t> behold  </a:t>
            </a:r>
            <a:r>
              <a:rPr lang="en-US" sz="2400" dirty="0">
                <a:solidFill>
                  <a:srgbClr val="FFFF00"/>
                </a:solidFill>
              </a:rPr>
              <a:t>is </a:t>
            </a:r>
            <a:r>
              <a:rPr lang="en-US" sz="2400" dirty="0" smtClean="0">
                <a:solidFill>
                  <a:srgbClr val="FFFF00"/>
                </a:solidFill>
              </a:rPr>
              <a:t>about    </a:t>
            </a:r>
            <a:r>
              <a:rPr lang="en-US" sz="2400" dirty="0">
                <a:solidFill>
                  <a:srgbClr val="FFFF00"/>
                </a:solidFill>
              </a:rPr>
              <a:t>to throw </a:t>
            </a:r>
            <a:r>
              <a:rPr lang="en-US" sz="2400" dirty="0" smtClean="0">
                <a:solidFill>
                  <a:srgbClr val="FFFF00"/>
                </a:solidFill>
              </a:rPr>
              <a:t>   the     devil          from   </a:t>
            </a:r>
            <a:r>
              <a:rPr lang="en-US" sz="2400" dirty="0">
                <a:solidFill>
                  <a:srgbClr val="FFFF00"/>
                </a:solidFill>
              </a:rPr>
              <a:t>you </a:t>
            </a:r>
            <a:r>
              <a:rPr lang="en-US" sz="2400" dirty="0" smtClean="0">
                <a:solidFill>
                  <a:srgbClr val="FFFF00"/>
                </a:solidFill>
              </a:rPr>
              <a:t>     into       prison</a:t>
            </a:r>
          </a:p>
          <a:p>
            <a:r>
              <a:rPr lang="en-US" sz="3400" dirty="0" smtClean="0">
                <a:solidFill>
                  <a:schemeClr val="bg1"/>
                </a:solidFill>
              </a:rPr>
              <a:t>     </a:t>
            </a:r>
            <a:r>
              <a:rPr lang="el-GR" sz="3400" dirty="0" smtClean="0">
                <a:solidFill>
                  <a:schemeClr val="bg1"/>
                </a:solidFill>
              </a:rPr>
              <a:t>ἵνα </a:t>
            </a:r>
            <a:r>
              <a:rPr lang="en-US" sz="3400" dirty="0" smtClean="0">
                <a:solidFill>
                  <a:schemeClr val="bg1"/>
                </a:solidFill>
              </a:rPr>
              <a:t> </a:t>
            </a:r>
            <a:r>
              <a:rPr lang="el-GR" sz="3400" dirty="0" smtClean="0">
                <a:solidFill>
                  <a:schemeClr val="bg1"/>
                </a:solidFill>
              </a:rPr>
              <a:t>πειρασθῆτε</a:t>
            </a:r>
            <a:r>
              <a:rPr lang="en-US" sz="3400" dirty="0" smtClean="0">
                <a:solidFill>
                  <a:schemeClr val="bg1"/>
                </a:solidFill>
              </a:rPr>
              <a:t> </a:t>
            </a:r>
            <a:r>
              <a:rPr lang="el-GR" sz="3400" dirty="0" smtClean="0">
                <a:solidFill>
                  <a:schemeClr val="bg1"/>
                </a:solidFill>
              </a:rPr>
              <a:t> καὶ</a:t>
            </a:r>
            <a:r>
              <a:rPr lang="en-US" sz="3400" dirty="0" smtClean="0">
                <a:solidFill>
                  <a:schemeClr val="bg1"/>
                </a:solidFill>
              </a:rPr>
              <a:t> </a:t>
            </a:r>
            <a:r>
              <a:rPr lang="el-GR" sz="3400" dirty="0" smtClean="0">
                <a:solidFill>
                  <a:schemeClr val="bg1"/>
                </a:solidFill>
              </a:rPr>
              <a:t> </a:t>
            </a:r>
            <a:r>
              <a:rPr lang="en-US" sz="3400" dirty="0" smtClean="0">
                <a:solidFill>
                  <a:schemeClr val="bg1"/>
                </a:solidFill>
              </a:rPr>
              <a:t> </a:t>
            </a:r>
            <a:r>
              <a:rPr lang="el-GR" sz="3400" dirty="0" smtClean="0">
                <a:solidFill>
                  <a:schemeClr val="bg1"/>
                </a:solidFill>
              </a:rPr>
              <a:t>ἕξετε </a:t>
            </a:r>
            <a:r>
              <a:rPr lang="en-US" sz="3400" dirty="0" smtClean="0">
                <a:solidFill>
                  <a:schemeClr val="bg1"/>
                </a:solidFill>
              </a:rPr>
              <a:t>   </a:t>
            </a:r>
            <a:r>
              <a:rPr lang="el-GR" sz="3400" dirty="0" smtClean="0">
                <a:solidFill>
                  <a:schemeClr val="bg1"/>
                </a:solidFill>
              </a:rPr>
              <a:t>θλῖψιν </a:t>
            </a:r>
            <a:r>
              <a:rPr lang="en-US" sz="3400" dirty="0" smtClean="0">
                <a:solidFill>
                  <a:schemeClr val="bg1"/>
                </a:solidFill>
              </a:rPr>
              <a:t> </a:t>
            </a:r>
            <a:r>
              <a:rPr lang="el-GR" sz="3400" dirty="0" smtClean="0">
                <a:solidFill>
                  <a:schemeClr val="bg1"/>
                </a:solidFill>
              </a:rPr>
              <a:t>ἡμερῶν </a:t>
            </a:r>
            <a:r>
              <a:rPr lang="el-GR" sz="3400" dirty="0">
                <a:solidFill>
                  <a:schemeClr val="bg1"/>
                </a:solidFill>
              </a:rPr>
              <a:t>δέκα. </a:t>
            </a:r>
            <a:endParaRPr lang="en-US" sz="3400" dirty="0" smtClean="0">
              <a:solidFill>
                <a:schemeClr val="bg1"/>
              </a:solidFill>
            </a:endParaRPr>
          </a:p>
          <a:p>
            <a:r>
              <a:rPr lang="en-US" sz="2400" dirty="0" smtClean="0">
                <a:solidFill>
                  <a:srgbClr val="FFFF00"/>
                </a:solidFill>
              </a:rPr>
              <a:t>       that  </a:t>
            </a:r>
            <a:r>
              <a:rPr lang="en-US" sz="2400" dirty="0">
                <a:solidFill>
                  <a:srgbClr val="FFFF00"/>
                </a:solidFill>
              </a:rPr>
              <a:t>you may be </a:t>
            </a:r>
            <a:r>
              <a:rPr lang="en-US" sz="2400" dirty="0" smtClean="0">
                <a:solidFill>
                  <a:srgbClr val="FFFF00"/>
                </a:solidFill>
              </a:rPr>
              <a:t>tested  </a:t>
            </a:r>
            <a:r>
              <a:rPr lang="en-US" sz="2400" dirty="0">
                <a:solidFill>
                  <a:srgbClr val="FFFF00"/>
                </a:solidFill>
              </a:rPr>
              <a:t>and </a:t>
            </a:r>
            <a:r>
              <a:rPr lang="en-US" sz="2200" dirty="0" smtClean="0">
                <a:solidFill>
                  <a:srgbClr val="FFFF00"/>
                </a:solidFill>
              </a:rPr>
              <a:t>you </a:t>
            </a:r>
            <a:r>
              <a:rPr lang="en-US" sz="2200" dirty="0">
                <a:solidFill>
                  <a:srgbClr val="FFFF00"/>
                </a:solidFill>
              </a:rPr>
              <a:t>will have </a:t>
            </a:r>
            <a:r>
              <a:rPr lang="en-US" sz="2200" dirty="0" smtClean="0">
                <a:solidFill>
                  <a:srgbClr val="FFFF00"/>
                </a:solidFill>
              </a:rPr>
              <a:t> </a:t>
            </a:r>
            <a:r>
              <a:rPr lang="en-US" sz="2400" dirty="0" smtClean="0">
                <a:solidFill>
                  <a:srgbClr val="FFFF00"/>
                </a:solidFill>
              </a:rPr>
              <a:t>tribulation       days          ten</a:t>
            </a:r>
          </a:p>
          <a:p>
            <a:r>
              <a:rPr lang="en-US" sz="3400" dirty="0" smtClean="0">
                <a:solidFill>
                  <a:schemeClr val="bg1"/>
                </a:solidFill>
              </a:rPr>
              <a:t> </a:t>
            </a:r>
            <a:r>
              <a:rPr lang="el-GR" sz="3400" dirty="0" smtClean="0">
                <a:solidFill>
                  <a:schemeClr val="bg1"/>
                </a:solidFill>
              </a:rPr>
              <a:t>γίνου </a:t>
            </a:r>
            <a:r>
              <a:rPr lang="el-GR" sz="3400" dirty="0">
                <a:solidFill>
                  <a:schemeClr val="bg1"/>
                </a:solidFill>
              </a:rPr>
              <a:t>πιστὸς ἄχρι θανάτου, καὶ δώσω σοι τὸν στέφανον τῆς ζωῆς. </a:t>
            </a:r>
            <a:endParaRPr lang="en-US" sz="3400" dirty="0">
              <a:solidFill>
                <a:schemeClr val="bg1"/>
              </a:solidFill>
            </a:endParaRPr>
          </a:p>
          <a:p>
            <a:r>
              <a:rPr lang="en-US" sz="2400" dirty="0" smtClean="0">
                <a:solidFill>
                  <a:srgbClr val="FFFF00"/>
                </a:solidFill>
              </a:rPr>
              <a:t>      be        faithful     unto         death          </a:t>
            </a:r>
            <a:r>
              <a:rPr lang="en-US" sz="2400" dirty="0">
                <a:solidFill>
                  <a:srgbClr val="FFFF00"/>
                </a:solidFill>
              </a:rPr>
              <a:t>and </a:t>
            </a:r>
            <a:r>
              <a:rPr lang="en-US" sz="2400" dirty="0" smtClean="0">
                <a:solidFill>
                  <a:srgbClr val="FFFF00"/>
                </a:solidFill>
              </a:rPr>
              <a:t> I </a:t>
            </a:r>
            <a:r>
              <a:rPr lang="en-US" sz="2400" dirty="0">
                <a:solidFill>
                  <a:srgbClr val="FFFF00"/>
                </a:solidFill>
              </a:rPr>
              <a:t>will give </a:t>
            </a:r>
            <a:r>
              <a:rPr lang="en-US" sz="2400" dirty="0" smtClean="0">
                <a:solidFill>
                  <a:srgbClr val="FFFF00"/>
                </a:solidFill>
              </a:rPr>
              <a:t> you   the          crown       of the   life</a:t>
            </a:r>
            <a:r>
              <a:rPr lang="fr-FR" sz="2400" dirty="0" smtClean="0">
                <a:solidFill>
                  <a:schemeClr val="bg1"/>
                </a:solidFill>
              </a:rPr>
              <a:t> </a:t>
            </a:r>
            <a:r>
              <a:rPr lang="en-US" sz="800" dirty="0" smtClean="0">
                <a:solidFill>
                  <a:schemeClr val="bg1"/>
                </a:solidFill>
              </a:rPr>
              <a:t> </a:t>
            </a: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2:10</a:t>
            </a:r>
            <a:r>
              <a:rPr lang="fr-FR" sz="2000" dirty="0" smtClean="0">
                <a:solidFill>
                  <a:schemeClr val="bg1"/>
                </a:solidFill>
              </a:rPr>
              <a:t> </a:t>
            </a:r>
            <a:r>
              <a:rPr lang="en-US" sz="2000" dirty="0">
                <a:solidFill>
                  <a:schemeClr val="bg1"/>
                </a:solidFill>
              </a:rPr>
              <a:t>Do not fear what you are about to suffer. Behold, the devil is about to throw some of you into prison, that you may be tested, and for ten days you will have tribulation. Be faithful unto death, and I will give you the crown of life.</a:t>
            </a:r>
          </a:p>
          <a:p>
            <a:r>
              <a:rPr lang="fr-FR" sz="2000" baseline="30000" dirty="0" smtClean="0">
                <a:solidFill>
                  <a:srgbClr val="FFFF00"/>
                </a:solidFill>
              </a:rPr>
              <a:t>	CUV </a:t>
            </a:r>
            <a:r>
              <a:rPr lang="fr-FR" sz="2000" b="1" dirty="0">
                <a:solidFill>
                  <a:schemeClr val="bg1"/>
                </a:solidFill>
              </a:rPr>
              <a:t>2:10</a:t>
            </a:r>
            <a:r>
              <a:rPr lang="zh-TW" altLang="en-US" sz="2000" dirty="0" smtClean="0">
                <a:solidFill>
                  <a:schemeClr val="bg1"/>
                </a:solidFill>
              </a:rPr>
              <a:t>你</a:t>
            </a:r>
            <a:r>
              <a:rPr lang="zh-TW" altLang="en-US" sz="2000" dirty="0">
                <a:solidFill>
                  <a:schemeClr val="bg1"/>
                </a:solidFill>
              </a:rPr>
              <a:t>將要受的苦你不用怕．魔鬼要把你們中間幾個人下在監裡、叫你們被試煉．你們必受患難十日。你務要至死忠心、我就賜給你那生命的冠冕</a:t>
            </a:r>
            <a:r>
              <a:rPr lang="zh-TW" altLang="en-US" sz="2000" dirty="0" smtClean="0">
                <a:solidFill>
                  <a:schemeClr val="bg1"/>
                </a:solidFill>
              </a:rPr>
              <a:t>。</a:t>
            </a:r>
            <a:endParaRPr lang="fr-FR" sz="20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7548231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48"/>
            <a:ext cx="12161838" cy="6804025"/>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200" b="1" dirty="0" smtClean="0">
                <a:solidFill>
                  <a:srgbClr val="FFFF00"/>
                </a:solidFill>
              </a:rPr>
              <a:t>Revelation 2:11-12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a:solidFill>
                <a:schemeClr val="bg1"/>
              </a:solidFill>
            </a:endParaRPr>
          </a:p>
          <a:p>
            <a:r>
              <a:rPr lang="en-US" sz="2800" b="1" dirty="0" smtClean="0">
                <a:solidFill>
                  <a:srgbClr val="FFFF00"/>
                </a:solidFill>
              </a:rPr>
              <a:t>11 </a:t>
            </a:r>
            <a:r>
              <a:rPr lang="en-US" sz="3200" b="1" dirty="0" smtClean="0">
                <a:solidFill>
                  <a:schemeClr val="bg1"/>
                </a:solidFill>
              </a:rPr>
              <a:t> </a:t>
            </a:r>
            <a:r>
              <a:rPr lang="el-GR" sz="3400" dirty="0" smtClean="0">
                <a:solidFill>
                  <a:schemeClr val="bg1"/>
                </a:solidFill>
              </a:rPr>
              <a:t>Ὁ</a:t>
            </a:r>
            <a:r>
              <a:rPr lang="en-US" sz="3400" dirty="0" smtClean="0">
                <a:solidFill>
                  <a:schemeClr val="bg1"/>
                </a:solidFill>
              </a:rPr>
              <a:t> </a:t>
            </a:r>
            <a:r>
              <a:rPr lang="el-GR" sz="3400" dirty="0" smtClean="0">
                <a:solidFill>
                  <a:schemeClr val="bg1"/>
                </a:solidFill>
              </a:rPr>
              <a:t> </a:t>
            </a:r>
            <a:r>
              <a:rPr lang="en-US" sz="3400" dirty="0" smtClean="0">
                <a:solidFill>
                  <a:schemeClr val="bg1"/>
                </a:solidFill>
              </a:rPr>
              <a:t> </a:t>
            </a:r>
            <a:r>
              <a:rPr lang="el-GR" sz="3400" dirty="0" smtClean="0">
                <a:solidFill>
                  <a:schemeClr val="bg1"/>
                </a:solidFill>
              </a:rPr>
              <a:t>ἔχων </a:t>
            </a:r>
            <a:r>
              <a:rPr lang="el-GR" sz="3400" dirty="0">
                <a:solidFill>
                  <a:schemeClr val="bg1"/>
                </a:solidFill>
              </a:rPr>
              <a:t>οὖς ἀκουσάτω τί </a:t>
            </a:r>
            <a:r>
              <a:rPr lang="el-GR" sz="3400" dirty="0" smtClean="0">
                <a:solidFill>
                  <a:schemeClr val="bg1"/>
                </a:solidFill>
              </a:rPr>
              <a:t>τὸ </a:t>
            </a:r>
            <a:r>
              <a:rPr lang="el-GR" sz="3400" dirty="0">
                <a:solidFill>
                  <a:schemeClr val="bg1"/>
                </a:solidFill>
              </a:rPr>
              <a:t>πνεῦμα λέγει </a:t>
            </a:r>
            <a:r>
              <a:rPr lang="el-GR" sz="3400" dirty="0" smtClean="0">
                <a:solidFill>
                  <a:schemeClr val="bg1"/>
                </a:solidFill>
              </a:rPr>
              <a:t>ταῖς</a:t>
            </a:r>
            <a:r>
              <a:rPr lang="en-US" sz="3400" dirty="0" smtClean="0">
                <a:solidFill>
                  <a:schemeClr val="bg1"/>
                </a:solidFill>
              </a:rPr>
              <a:t> </a:t>
            </a:r>
            <a:endParaRPr lang="en-US" sz="3400" dirty="0">
              <a:solidFill>
                <a:schemeClr val="bg1"/>
              </a:solidFill>
            </a:endParaRPr>
          </a:p>
          <a:p>
            <a:r>
              <a:rPr lang="es-ES" sz="2300" dirty="0" smtClean="0">
                <a:solidFill>
                  <a:srgbClr val="FFFF00"/>
                </a:solidFill>
              </a:rPr>
              <a:t> </a:t>
            </a:r>
            <a:r>
              <a:rPr lang="en-US" sz="2300" dirty="0">
                <a:solidFill>
                  <a:srgbClr val="FFFF00"/>
                </a:solidFill>
              </a:rPr>
              <a:t> </a:t>
            </a:r>
            <a:r>
              <a:rPr lang="en-US" sz="2300" dirty="0" smtClean="0">
                <a:solidFill>
                  <a:srgbClr val="FFFF00"/>
                </a:solidFill>
              </a:rPr>
              <a:t>     he   who </a:t>
            </a:r>
            <a:r>
              <a:rPr lang="en-US" sz="2300" dirty="0">
                <a:solidFill>
                  <a:srgbClr val="FFFF00"/>
                </a:solidFill>
              </a:rPr>
              <a:t>has an </a:t>
            </a:r>
            <a:r>
              <a:rPr lang="en-US" sz="2300" dirty="0" smtClean="0">
                <a:solidFill>
                  <a:srgbClr val="FFFF00"/>
                </a:solidFill>
              </a:rPr>
              <a:t>ear   let </a:t>
            </a:r>
            <a:r>
              <a:rPr lang="en-US" sz="2300" dirty="0">
                <a:solidFill>
                  <a:srgbClr val="FFFF00"/>
                </a:solidFill>
              </a:rPr>
              <a:t>him hear </a:t>
            </a:r>
            <a:r>
              <a:rPr lang="en-US" sz="2300" dirty="0" smtClean="0">
                <a:solidFill>
                  <a:srgbClr val="FFFF00"/>
                </a:solidFill>
              </a:rPr>
              <a:t> what </a:t>
            </a:r>
            <a:r>
              <a:rPr lang="en-US" sz="2300" dirty="0">
                <a:solidFill>
                  <a:srgbClr val="FFFF00"/>
                </a:solidFill>
              </a:rPr>
              <a:t>the </a:t>
            </a:r>
            <a:r>
              <a:rPr lang="en-US" sz="2300" dirty="0" smtClean="0">
                <a:solidFill>
                  <a:srgbClr val="FFFF00"/>
                </a:solidFill>
              </a:rPr>
              <a:t>   Spirit           says      to </a:t>
            </a:r>
            <a:r>
              <a:rPr lang="en-US" sz="2300" dirty="0">
                <a:solidFill>
                  <a:srgbClr val="FFFF00"/>
                </a:solidFill>
              </a:rPr>
              <a:t>the </a:t>
            </a:r>
            <a:endParaRPr lang="en-US" sz="2300" dirty="0" smtClean="0">
              <a:solidFill>
                <a:srgbClr val="FFFF00"/>
              </a:solidFill>
            </a:endParaRPr>
          </a:p>
          <a:p>
            <a:r>
              <a:rPr lang="en-US" sz="3300" dirty="0" smtClean="0">
                <a:solidFill>
                  <a:schemeClr val="bg1"/>
                </a:solidFill>
              </a:rPr>
              <a:t> </a:t>
            </a:r>
            <a:r>
              <a:rPr lang="el-GR" sz="3300" dirty="0">
                <a:solidFill>
                  <a:schemeClr val="bg1"/>
                </a:solidFill>
              </a:rPr>
              <a:t>ἐκκλησίαις.</a:t>
            </a:r>
            <a:r>
              <a:rPr lang="en-US" sz="3300" dirty="0" smtClean="0">
                <a:solidFill>
                  <a:schemeClr val="bg1"/>
                </a:solidFill>
              </a:rPr>
              <a:t>  </a:t>
            </a:r>
            <a:r>
              <a:rPr lang="el-GR" sz="3300" dirty="0" smtClean="0">
                <a:solidFill>
                  <a:schemeClr val="bg1"/>
                </a:solidFill>
              </a:rPr>
              <a:t>Ὁ</a:t>
            </a:r>
            <a:r>
              <a:rPr lang="en-US" sz="3300" dirty="0" smtClean="0">
                <a:solidFill>
                  <a:schemeClr val="bg1"/>
                </a:solidFill>
              </a:rPr>
              <a:t> </a:t>
            </a:r>
            <a:r>
              <a:rPr lang="el-GR" sz="3300" dirty="0" smtClean="0">
                <a:solidFill>
                  <a:schemeClr val="bg1"/>
                </a:solidFill>
              </a:rPr>
              <a:t>νικῶν </a:t>
            </a:r>
            <a:r>
              <a:rPr lang="en-US" sz="3300" dirty="0" smtClean="0">
                <a:solidFill>
                  <a:schemeClr val="bg1"/>
                </a:solidFill>
              </a:rPr>
              <a:t>  </a:t>
            </a:r>
            <a:r>
              <a:rPr lang="el-GR" sz="3300" dirty="0" smtClean="0">
                <a:solidFill>
                  <a:schemeClr val="bg1"/>
                </a:solidFill>
              </a:rPr>
              <a:t>οὐ </a:t>
            </a:r>
            <a:r>
              <a:rPr lang="el-GR" sz="3300" dirty="0">
                <a:solidFill>
                  <a:schemeClr val="bg1"/>
                </a:solidFill>
              </a:rPr>
              <a:t>μὴ ἀδικηθῇ ἐκ τοῦ θανάτου τοῦ δευτέρου. </a:t>
            </a:r>
            <a:endParaRPr lang="en-US" sz="3300" dirty="0" smtClean="0">
              <a:solidFill>
                <a:schemeClr val="bg1"/>
              </a:solidFill>
            </a:endParaRPr>
          </a:p>
          <a:p>
            <a:r>
              <a:rPr lang="en-US" sz="2300" dirty="0" smtClean="0">
                <a:solidFill>
                  <a:srgbClr val="FFFF00"/>
                </a:solidFill>
              </a:rPr>
              <a:t>   churches      </a:t>
            </a:r>
            <a:r>
              <a:rPr lang="en-US" sz="2000" dirty="0" smtClean="0">
                <a:solidFill>
                  <a:srgbClr val="FFFF00"/>
                </a:solidFill>
              </a:rPr>
              <a:t>the One </a:t>
            </a:r>
            <a:r>
              <a:rPr lang="en-US" sz="2000" dirty="0">
                <a:solidFill>
                  <a:srgbClr val="FFFF00"/>
                </a:solidFill>
              </a:rPr>
              <a:t>who </a:t>
            </a:r>
            <a:r>
              <a:rPr lang="en-US" sz="2000" dirty="0" smtClean="0">
                <a:solidFill>
                  <a:srgbClr val="FFFF00"/>
                </a:solidFill>
              </a:rPr>
              <a:t>conquers  never     </a:t>
            </a:r>
            <a:r>
              <a:rPr lang="en-US" sz="2300" dirty="0">
                <a:solidFill>
                  <a:srgbClr val="FFFF00"/>
                </a:solidFill>
              </a:rPr>
              <a:t>will </a:t>
            </a:r>
            <a:r>
              <a:rPr lang="en-US" sz="2300" dirty="0" smtClean="0">
                <a:solidFill>
                  <a:srgbClr val="FFFF00"/>
                </a:solidFill>
              </a:rPr>
              <a:t>be hurt    </a:t>
            </a:r>
            <a:r>
              <a:rPr lang="en-US" sz="2300" dirty="0">
                <a:solidFill>
                  <a:srgbClr val="FFFF00"/>
                </a:solidFill>
              </a:rPr>
              <a:t>by </a:t>
            </a:r>
            <a:r>
              <a:rPr lang="en-US" sz="2300" dirty="0" smtClean="0">
                <a:solidFill>
                  <a:srgbClr val="FFFF00"/>
                </a:solidFill>
              </a:rPr>
              <a:t>   the        death          the       second </a:t>
            </a:r>
          </a:p>
          <a:p>
            <a:r>
              <a:rPr lang="en-US" sz="2800" b="1" dirty="0" smtClean="0">
                <a:solidFill>
                  <a:srgbClr val="FFFF00"/>
                </a:solidFill>
              </a:rPr>
              <a:t>12    </a:t>
            </a:r>
            <a:r>
              <a:rPr lang="en-US" sz="3400" b="1" dirty="0" smtClean="0">
                <a:solidFill>
                  <a:srgbClr val="FFFF00"/>
                </a:solidFill>
              </a:rPr>
              <a:t> </a:t>
            </a:r>
            <a:r>
              <a:rPr lang="el-GR" sz="3400" dirty="0" smtClean="0">
                <a:solidFill>
                  <a:schemeClr val="bg1"/>
                </a:solidFill>
              </a:rPr>
              <a:t>Καὶ </a:t>
            </a:r>
            <a:r>
              <a:rPr lang="el-GR" sz="3400" dirty="0">
                <a:solidFill>
                  <a:schemeClr val="bg1"/>
                </a:solidFill>
              </a:rPr>
              <a:t>τῷ ἀγγέλῳ τῆς ἐν Περγάμῳ ἐκκλησίας γράψον· </a:t>
            </a:r>
            <a:endParaRPr lang="en-US" sz="3400" dirty="0">
              <a:solidFill>
                <a:schemeClr val="bg1"/>
              </a:solidFill>
            </a:endParaRPr>
          </a:p>
          <a:p>
            <a:r>
              <a:rPr lang="en-US" altLang="zh-TW" sz="2300" dirty="0" smtClean="0">
                <a:solidFill>
                  <a:srgbClr val="FFFF00"/>
                </a:solidFill>
              </a:rPr>
              <a:t>            and  to the    </a:t>
            </a:r>
            <a:r>
              <a:rPr lang="en-US" altLang="zh-TW" sz="2300" dirty="0">
                <a:solidFill>
                  <a:srgbClr val="FFFF00"/>
                </a:solidFill>
              </a:rPr>
              <a:t>angel </a:t>
            </a:r>
            <a:r>
              <a:rPr lang="en-US" altLang="zh-TW" sz="2300" dirty="0" smtClean="0">
                <a:solidFill>
                  <a:srgbClr val="FFFF00"/>
                </a:solidFill>
              </a:rPr>
              <a:t>    of </a:t>
            </a:r>
            <a:r>
              <a:rPr lang="en-US" altLang="zh-TW" sz="2300" dirty="0">
                <a:solidFill>
                  <a:srgbClr val="FFFF00"/>
                </a:solidFill>
              </a:rPr>
              <a:t>the </a:t>
            </a:r>
            <a:r>
              <a:rPr lang="en-US" altLang="zh-TW" sz="2300" dirty="0" smtClean="0">
                <a:solidFill>
                  <a:srgbClr val="FFFF00"/>
                </a:solidFill>
              </a:rPr>
              <a:t> in      Pergamum          church                write</a:t>
            </a:r>
          </a:p>
          <a:p>
            <a:r>
              <a:rPr lang="en-US" sz="3400" dirty="0" smtClean="0">
                <a:solidFill>
                  <a:schemeClr val="bg1"/>
                </a:solidFill>
              </a:rPr>
              <a:t> </a:t>
            </a:r>
            <a:r>
              <a:rPr lang="el-GR" sz="3400" dirty="0" smtClean="0">
                <a:solidFill>
                  <a:schemeClr val="bg1"/>
                </a:solidFill>
              </a:rPr>
              <a:t>Τάδε λέγει</a:t>
            </a:r>
            <a:r>
              <a:rPr lang="en-US" sz="3400" dirty="0" smtClean="0">
                <a:solidFill>
                  <a:schemeClr val="bg1"/>
                </a:solidFill>
              </a:rPr>
              <a:t> </a:t>
            </a:r>
            <a:r>
              <a:rPr lang="el-GR" sz="3400" dirty="0" smtClean="0">
                <a:solidFill>
                  <a:schemeClr val="bg1"/>
                </a:solidFill>
              </a:rPr>
              <a:t> </a:t>
            </a:r>
            <a:r>
              <a:rPr lang="el-GR" sz="3400" dirty="0">
                <a:solidFill>
                  <a:schemeClr val="bg1"/>
                </a:solidFill>
              </a:rPr>
              <a:t>ὁ ἔχων </a:t>
            </a:r>
            <a:r>
              <a:rPr lang="en-US" sz="3400" dirty="0" smtClean="0">
                <a:solidFill>
                  <a:schemeClr val="bg1"/>
                </a:solidFill>
              </a:rPr>
              <a:t>  </a:t>
            </a:r>
            <a:r>
              <a:rPr lang="el-GR" sz="3400" dirty="0" smtClean="0">
                <a:solidFill>
                  <a:schemeClr val="bg1"/>
                </a:solidFill>
              </a:rPr>
              <a:t>τὴν </a:t>
            </a:r>
            <a:r>
              <a:rPr lang="el-GR" sz="3400" dirty="0">
                <a:solidFill>
                  <a:schemeClr val="bg1"/>
                </a:solidFill>
              </a:rPr>
              <a:t>ῥομφαίαν τὴν </a:t>
            </a:r>
            <a:r>
              <a:rPr lang="el-GR" sz="3400" dirty="0" smtClean="0">
                <a:solidFill>
                  <a:schemeClr val="bg1"/>
                </a:solidFill>
              </a:rPr>
              <a:t>δίστομον</a:t>
            </a:r>
            <a:r>
              <a:rPr lang="en-US" sz="3400" dirty="0" smtClean="0">
                <a:solidFill>
                  <a:schemeClr val="bg1"/>
                </a:solidFill>
              </a:rPr>
              <a:t> </a:t>
            </a:r>
            <a:r>
              <a:rPr lang="el-GR" sz="3400" dirty="0" smtClean="0">
                <a:solidFill>
                  <a:schemeClr val="bg1"/>
                </a:solidFill>
              </a:rPr>
              <a:t> </a:t>
            </a:r>
            <a:r>
              <a:rPr lang="el-GR" sz="3400" dirty="0">
                <a:solidFill>
                  <a:schemeClr val="bg1"/>
                </a:solidFill>
              </a:rPr>
              <a:t>τὴν ὀξεῖαν·</a:t>
            </a:r>
            <a:r>
              <a:rPr lang="fr-FR" sz="3400" dirty="0">
                <a:solidFill>
                  <a:schemeClr val="bg1"/>
                </a:solidFill>
              </a:rPr>
              <a:t>  </a:t>
            </a:r>
          </a:p>
          <a:p>
            <a:r>
              <a:rPr lang="en-US" altLang="zh-TW" sz="2300" dirty="0" smtClean="0">
                <a:solidFill>
                  <a:srgbClr val="FFFF00"/>
                </a:solidFill>
              </a:rPr>
              <a:t>   these    says   </a:t>
            </a:r>
            <a:r>
              <a:rPr lang="en-US" altLang="zh-TW" sz="2100" dirty="0" smtClean="0">
                <a:solidFill>
                  <a:srgbClr val="FFFF00"/>
                </a:solidFill>
              </a:rPr>
              <a:t>the One who has   </a:t>
            </a:r>
            <a:r>
              <a:rPr lang="en-US" altLang="zh-TW" sz="2300" dirty="0">
                <a:solidFill>
                  <a:srgbClr val="FFFF00"/>
                </a:solidFill>
              </a:rPr>
              <a:t>the </a:t>
            </a:r>
            <a:r>
              <a:rPr lang="en-US" altLang="zh-TW" sz="2300" dirty="0" smtClean="0">
                <a:solidFill>
                  <a:srgbClr val="FFFF00"/>
                </a:solidFill>
              </a:rPr>
              <a:t>      sword             the     two-edged        the      sharp</a:t>
            </a:r>
            <a:endParaRPr lang="en-US" sz="2300" dirty="0">
              <a:solidFill>
                <a:schemeClr val="bg1"/>
              </a:solidFill>
            </a:endParaRPr>
          </a:p>
          <a:p>
            <a:endParaRPr lang="en-US" sz="800" dirty="0" smtClean="0">
              <a:solidFill>
                <a:schemeClr val="bg1"/>
              </a:solidFill>
            </a:endParaRPr>
          </a:p>
          <a:p>
            <a:r>
              <a:rPr lang="en-US" sz="800" dirty="0">
                <a:solidFill>
                  <a:schemeClr val="bg1"/>
                </a:solidFill>
              </a:rPr>
              <a:t> </a:t>
            </a:r>
            <a:r>
              <a:rPr lang="en-US" sz="2000" baseline="30000" dirty="0" smtClean="0">
                <a:solidFill>
                  <a:srgbClr val="FFFF00"/>
                </a:solidFill>
              </a:rPr>
              <a:t>	ESV </a:t>
            </a:r>
            <a:r>
              <a:rPr lang="fr-FR" sz="2000" b="1" dirty="0" smtClean="0"/>
              <a:t> </a:t>
            </a:r>
            <a:r>
              <a:rPr lang="fr-FR" sz="2000" b="1" dirty="0">
                <a:solidFill>
                  <a:schemeClr val="bg1"/>
                </a:solidFill>
              </a:rPr>
              <a:t>2:11</a:t>
            </a:r>
            <a:r>
              <a:rPr lang="fr-FR" sz="2000" dirty="0">
                <a:solidFill>
                  <a:schemeClr val="bg1"/>
                </a:solidFill>
              </a:rPr>
              <a:t> </a:t>
            </a:r>
            <a:r>
              <a:rPr lang="en-US" sz="2000" dirty="0">
                <a:solidFill>
                  <a:schemeClr val="bg1"/>
                </a:solidFill>
              </a:rPr>
              <a:t>He who has an ear, let him hear what the Spirit says to the churches. The one who conquers will not be hurt by the second death</a:t>
            </a:r>
            <a:r>
              <a:rPr lang="en-US" sz="2000" dirty="0" smtClean="0">
                <a:solidFill>
                  <a:schemeClr val="bg1"/>
                </a:solidFill>
              </a:rPr>
              <a:t>. </a:t>
            </a:r>
            <a:r>
              <a:rPr lang="en-US" altLang="zh-TW" sz="2000" b="1" dirty="0" smtClean="0">
                <a:solidFill>
                  <a:schemeClr val="bg1"/>
                </a:solidFill>
              </a:rPr>
              <a:t>12</a:t>
            </a:r>
            <a:r>
              <a:rPr lang="zh-TW" altLang="en-US" sz="2000" dirty="0" smtClean="0">
                <a:solidFill>
                  <a:schemeClr val="bg1"/>
                </a:solidFill>
              </a:rPr>
              <a:t> </a:t>
            </a:r>
            <a:r>
              <a:rPr lang="en-US" altLang="zh-TW" sz="2000" dirty="0">
                <a:solidFill>
                  <a:schemeClr val="bg1"/>
                </a:solidFill>
              </a:rPr>
              <a:t>"And to the angel of the church in Pergamum write: 'The words of him who has the sharp two-edged sword</a:t>
            </a:r>
            <a:r>
              <a:rPr lang="en-US" altLang="zh-TW" sz="2000" dirty="0" smtClean="0">
                <a:solidFill>
                  <a:schemeClr val="bg1"/>
                </a:solidFill>
              </a:rPr>
              <a:t>.   </a:t>
            </a:r>
            <a:r>
              <a:rPr lang="fr-FR" sz="2000" dirty="0" smtClean="0">
                <a:solidFill>
                  <a:schemeClr val="bg1"/>
                </a:solidFill>
              </a:rPr>
              <a:t>/ </a:t>
            </a:r>
            <a:r>
              <a:rPr lang="fr-FR" sz="2000" baseline="30000" dirty="0" smtClean="0">
                <a:solidFill>
                  <a:srgbClr val="FFFF00"/>
                </a:solidFill>
              </a:rPr>
              <a:t>CUV </a:t>
            </a:r>
            <a:r>
              <a:rPr lang="fr-FR" sz="2000" b="1" dirty="0" smtClean="0">
                <a:solidFill>
                  <a:schemeClr val="bg1"/>
                </a:solidFill>
              </a:rPr>
              <a:t>2:11</a:t>
            </a:r>
            <a:r>
              <a:rPr lang="zh-TW" altLang="en-US" sz="2000" dirty="0">
                <a:solidFill>
                  <a:schemeClr val="bg1"/>
                </a:solidFill>
              </a:rPr>
              <a:t>聖靈向眾教會所說的話、凡有耳的、就應當聽。得勝的、必不受第二次死的害</a:t>
            </a:r>
            <a:r>
              <a:rPr lang="zh-TW" altLang="en-US" sz="2000" dirty="0" smtClean="0">
                <a:solidFill>
                  <a:schemeClr val="bg1"/>
                </a:solidFill>
              </a:rPr>
              <a:t>。</a:t>
            </a:r>
            <a:r>
              <a:rPr lang="en-US" altLang="zh-TW" sz="2000" b="1" dirty="0">
                <a:solidFill>
                  <a:schemeClr val="bg1"/>
                </a:solidFill>
              </a:rPr>
              <a:t>12</a:t>
            </a:r>
            <a:r>
              <a:rPr lang="zh-TW" altLang="en-US" sz="2000" dirty="0">
                <a:solidFill>
                  <a:schemeClr val="bg1"/>
                </a:solidFill>
              </a:rPr>
              <a:t> 你要寫信給別迦摩教會的使者、說、那有兩刃利劍的說、</a:t>
            </a:r>
            <a:endParaRPr lang="en-US" sz="20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30442396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Revelation 2:13</a:t>
            </a:r>
            <a:r>
              <a:rPr lang="en-US" sz="3200" b="1" dirty="0" smtClean="0">
                <a:solidFill>
                  <a:srgbClr val="FFFF00"/>
                </a:solidFill>
              </a:rPr>
              <a:t>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13</a:t>
            </a:r>
            <a:r>
              <a:rPr lang="en-US" sz="3200" b="1" dirty="0" smtClean="0">
                <a:solidFill>
                  <a:schemeClr val="bg1"/>
                </a:solidFill>
              </a:rPr>
              <a:t> </a:t>
            </a:r>
            <a:r>
              <a:rPr lang="el-GR" sz="3400" dirty="0" smtClean="0">
                <a:solidFill>
                  <a:schemeClr val="bg1"/>
                </a:solidFill>
              </a:rPr>
              <a:t>οἶδα </a:t>
            </a:r>
            <a:r>
              <a:rPr lang="el-GR" sz="3400" dirty="0">
                <a:solidFill>
                  <a:schemeClr val="bg1"/>
                </a:solidFill>
              </a:rPr>
              <a:t>ποῦ κατοικεῖς, ὅπου ὁ θρόνος τοῦ σατανᾶ, </a:t>
            </a:r>
            <a:endParaRPr lang="en-US" sz="3400" dirty="0">
              <a:solidFill>
                <a:schemeClr val="bg1"/>
              </a:solidFill>
            </a:endParaRPr>
          </a:p>
          <a:p>
            <a:r>
              <a:rPr lang="en-US" sz="2400" dirty="0" smtClean="0">
                <a:solidFill>
                  <a:srgbClr val="FFFF00"/>
                </a:solidFill>
              </a:rPr>
              <a:t>      I </a:t>
            </a:r>
            <a:r>
              <a:rPr lang="en-US" sz="2400" dirty="0">
                <a:solidFill>
                  <a:srgbClr val="FFFF00"/>
                </a:solidFill>
              </a:rPr>
              <a:t>know </a:t>
            </a:r>
            <a:r>
              <a:rPr lang="en-US" sz="2400" dirty="0" smtClean="0">
                <a:solidFill>
                  <a:srgbClr val="FFFF00"/>
                </a:solidFill>
              </a:rPr>
              <a:t> where    you dwell      </a:t>
            </a:r>
            <a:r>
              <a:rPr lang="en-US" sz="2400" dirty="0">
                <a:solidFill>
                  <a:srgbClr val="FFFF00"/>
                </a:solidFill>
              </a:rPr>
              <a:t>where </a:t>
            </a:r>
            <a:r>
              <a:rPr lang="en-US" sz="2400" dirty="0" smtClean="0">
                <a:solidFill>
                  <a:srgbClr val="FFFF00"/>
                </a:solidFill>
              </a:rPr>
              <a:t>  the   throne      of        Satan</a:t>
            </a: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κρατεῖς τὸ ὄνομά μου καὶ οὐκ ἠρνήσω τὴν πίστιν μου</a:t>
            </a:r>
            <a:endParaRPr lang="en-US" sz="3400" dirty="0">
              <a:solidFill>
                <a:schemeClr val="bg1"/>
              </a:solidFill>
            </a:endParaRPr>
          </a:p>
          <a:p>
            <a:r>
              <a:rPr lang="en-US" sz="2400" dirty="0" smtClean="0">
                <a:solidFill>
                  <a:srgbClr val="FFFF00"/>
                </a:solidFill>
              </a:rPr>
              <a:t>  yet  </a:t>
            </a:r>
            <a:r>
              <a:rPr lang="en-US" sz="2200" dirty="0" smtClean="0">
                <a:solidFill>
                  <a:srgbClr val="FFFF00"/>
                </a:solidFill>
              </a:rPr>
              <a:t>you </a:t>
            </a:r>
            <a:r>
              <a:rPr lang="en-US" sz="2200" dirty="0">
                <a:solidFill>
                  <a:srgbClr val="FFFF00"/>
                </a:solidFill>
              </a:rPr>
              <a:t>hold fast </a:t>
            </a:r>
            <a:r>
              <a:rPr lang="en-US" sz="2200" dirty="0" smtClean="0">
                <a:solidFill>
                  <a:srgbClr val="FFFF00"/>
                </a:solidFill>
              </a:rPr>
              <a:t> </a:t>
            </a:r>
            <a:r>
              <a:rPr lang="en-US" sz="2400" dirty="0" smtClean="0">
                <a:solidFill>
                  <a:srgbClr val="FFFF00"/>
                </a:solidFill>
              </a:rPr>
              <a:t>the   name      my     </a:t>
            </a:r>
            <a:r>
              <a:rPr lang="en-US" sz="2400" dirty="0">
                <a:solidFill>
                  <a:srgbClr val="FFFF00"/>
                </a:solidFill>
              </a:rPr>
              <a:t>and </a:t>
            </a:r>
            <a:r>
              <a:rPr lang="en-US" sz="2400" dirty="0" smtClean="0">
                <a:solidFill>
                  <a:srgbClr val="FFFF00"/>
                </a:solidFill>
              </a:rPr>
              <a:t>   not   you denied   the      </a:t>
            </a:r>
            <a:r>
              <a:rPr lang="en-US" sz="2400" dirty="0">
                <a:solidFill>
                  <a:srgbClr val="FFFF00"/>
                </a:solidFill>
              </a:rPr>
              <a:t>faith </a:t>
            </a:r>
            <a:r>
              <a:rPr lang="en-US" sz="2400" dirty="0" smtClean="0">
                <a:solidFill>
                  <a:srgbClr val="FFFF00"/>
                </a:solidFill>
              </a:rPr>
              <a:t>       my</a:t>
            </a:r>
          </a:p>
          <a:p>
            <a:r>
              <a:rPr lang="en-US" sz="3400" dirty="0" smtClean="0">
                <a:solidFill>
                  <a:schemeClr val="bg1"/>
                </a:solidFill>
              </a:rPr>
              <a:t>   </a:t>
            </a:r>
            <a:r>
              <a:rPr lang="el-GR" sz="3400" dirty="0" smtClean="0">
                <a:solidFill>
                  <a:schemeClr val="bg1"/>
                </a:solidFill>
              </a:rPr>
              <a:t>καὶ ἐν </a:t>
            </a:r>
            <a:r>
              <a:rPr lang="el-GR" sz="3400" dirty="0">
                <a:solidFill>
                  <a:schemeClr val="bg1"/>
                </a:solidFill>
              </a:rPr>
              <a:t>ταῖς ἡμέραις Ἀντιπᾶς ὁ μάρτυς μου ὁ πιστός μου, </a:t>
            </a:r>
            <a:endParaRPr lang="en-US" sz="3400" dirty="0" smtClean="0">
              <a:solidFill>
                <a:schemeClr val="bg1"/>
              </a:solidFill>
            </a:endParaRPr>
          </a:p>
          <a:p>
            <a:r>
              <a:rPr lang="en-US" sz="2400" dirty="0" smtClean="0">
                <a:solidFill>
                  <a:srgbClr val="FFFF00"/>
                </a:solidFill>
              </a:rPr>
              <a:t>    even  in    the         days         of </a:t>
            </a:r>
            <a:r>
              <a:rPr lang="en-US" sz="2400" dirty="0">
                <a:solidFill>
                  <a:srgbClr val="FFFF00"/>
                </a:solidFill>
              </a:rPr>
              <a:t>Antipas </a:t>
            </a:r>
            <a:r>
              <a:rPr lang="en-US" sz="2400" dirty="0" smtClean="0">
                <a:solidFill>
                  <a:srgbClr val="FFFF00"/>
                </a:solidFill>
              </a:rPr>
              <a:t>  the  witness      my    the   faithful     my</a:t>
            </a:r>
          </a:p>
          <a:p>
            <a:r>
              <a:rPr lang="en-US" sz="3400" dirty="0" smtClean="0">
                <a:solidFill>
                  <a:schemeClr val="bg1"/>
                </a:solidFill>
              </a:rPr>
              <a:t>      </a:t>
            </a:r>
            <a:r>
              <a:rPr lang="el-GR" sz="3400" dirty="0" smtClean="0">
                <a:solidFill>
                  <a:schemeClr val="bg1"/>
                </a:solidFill>
              </a:rPr>
              <a:t>ὃς ἀπεκτάνθη</a:t>
            </a:r>
            <a:r>
              <a:rPr lang="en-US" sz="3400" dirty="0" smtClean="0">
                <a:solidFill>
                  <a:schemeClr val="bg1"/>
                </a:solidFill>
              </a:rPr>
              <a:t> </a:t>
            </a:r>
            <a:r>
              <a:rPr lang="el-GR" sz="3400" dirty="0" smtClean="0">
                <a:solidFill>
                  <a:schemeClr val="bg1"/>
                </a:solidFill>
              </a:rPr>
              <a:t> παρ᾽ ὑμῖν, ὅπου ὁ σατανᾶς κατοικεῖ. </a:t>
            </a:r>
            <a:endParaRPr lang="en-US" sz="3400" dirty="0" smtClean="0">
              <a:solidFill>
                <a:schemeClr val="bg1"/>
              </a:solidFill>
            </a:endParaRPr>
          </a:p>
          <a:p>
            <a:r>
              <a:rPr lang="en-US" sz="2400" dirty="0" smtClean="0">
                <a:solidFill>
                  <a:srgbClr val="FFFF00"/>
                </a:solidFill>
              </a:rPr>
              <a:t>       who      </a:t>
            </a:r>
            <a:r>
              <a:rPr lang="en-US" sz="2400" dirty="0">
                <a:solidFill>
                  <a:srgbClr val="FFFF00"/>
                </a:solidFill>
              </a:rPr>
              <a:t>was killed </a:t>
            </a:r>
            <a:r>
              <a:rPr lang="en-US" sz="2400" dirty="0" smtClean="0">
                <a:solidFill>
                  <a:srgbClr val="FFFF00"/>
                </a:solidFill>
              </a:rPr>
              <a:t>      among     you      </a:t>
            </a:r>
            <a:r>
              <a:rPr lang="en-US" sz="2400" dirty="0">
                <a:solidFill>
                  <a:srgbClr val="FFFF00"/>
                </a:solidFill>
              </a:rPr>
              <a:t>where </a:t>
            </a:r>
            <a:r>
              <a:rPr lang="en-US" sz="2400" dirty="0" smtClean="0">
                <a:solidFill>
                  <a:srgbClr val="FFFF00"/>
                </a:solidFill>
              </a:rPr>
              <a:t> the    Satan             dwells</a:t>
            </a:r>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a:solidFill>
                  <a:schemeClr val="bg1"/>
                </a:solidFill>
              </a:rPr>
              <a:t>2:13</a:t>
            </a:r>
            <a:r>
              <a:rPr lang="fr-FR" sz="2000" dirty="0">
                <a:solidFill>
                  <a:schemeClr val="bg1"/>
                </a:solidFill>
              </a:rPr>
              <a:t> </a:t>
            </a:r>
            <a:r>
              <a:rPr lang="en-US" sz="2000" dirty="0">
                <a:solidFill>
                  <a:schemeClr val="bg1"/>
                </a:solidFill>
              </a:rPr>
              <a:t>I know where you dwell, where Satan's throne is. Yet you hold fast my name, and you did not deny my faith even in the days of Antipas my faithful witness, who was killed among you, where Satan dwells.</a:t>
            </a:r>
          </a:p>
          <a:p>
            <a:r>
              <a:rPr lang="fr-FR" sz="2000" baseline="30000" dirty="0" smtClean="0">
                <a:solidFill>
                  <a:srgbClr val="FFFF00"/>
                </a:solidFill>
              </a:rPr>
              <a:t>	CUV </a:t>
            </a:r>
            <a:r>
              <a:rPr lang="fr-FR" sz="2000" b="1" dirty="0">
                <a:solidFill>
                  <a:schemeClr val="bg1"/>
                </a:solidFill>
              </a:rPr>
              <a:t>2:13</a:t>
            </a:r>
            <a:r>
              <a:rPr lang="zh-TW" altLang="en-US" sz="2000" dirty="0" smtClean="0">
                <a:solidFill>
                  <a:schemeClr val="bg1"/>
                </a:solidFill>
              </a:rPr>
              <a:t>我</a:t>
            </a:r>
            <a:r>
              <a:rPr lang="zh-TW" altLang="en-US" sz="2000" dirty="0">
                <a:solidFill>
                  <a:schemeClr val="bg1"/>
                </a:solidFill>
              </a:rPr>
              <a:t>知道你的居所、就是有撒但座位之處．當我忠心的見證人安提帕在你們中間、撒但所住的地方被殺之時、你還堅守我的名、沒有棄絕我的道</a:t>
            </a:r>
            <a:r>
              <a:rPr lang="zh-TW" altLang="en-US" sz="2000" dirty="0" smtClean="0">
                <a:solidFill>
                  <a:schemeClr val="bg1"/>
                </a:solidFill>
              </a:rPr>
              <a:t>。</a:t>
            </a:r>
            <a:endParaRPr lang="es-ES" sz="1100" dirty="0" smtClean="0">
              <a:solidFill>
                <a:schemeClr val="bg1"/>
              </a:solidFill>
            </a:endParaRPr>
          </a:p>
          <a:p>
            <a:endParaRPr lang="es-ES" sz="1100" dirty="0" smtClean="0">
              <a:solidFill>
                <a:schemeClr val="bg1"/>
              </a:solidFill>
            </a:endParaRPr>
          </a:p>
          <a:p>
            <a:endParaRPr lang="es-ES" sz="1100" dirty="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36481044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3186</TotalTime>
  <Words>2341</Words>
  <Application>Microsoft Office PowerPoint</Application>
  <PresentationFormat>Custom</PresentationFormat>
  <Paragraphs>317</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Book of Revelation Chapter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483</cp:revision>
  <dcterms:created xsi:type="dcterms:W3CDTF">2020-04-05T11:02:49Z</dcterms:created>
  <dcterms:modified xsi:type="dcterms:W3CDTF">2021-04-21T02:02:32Z</dcterms:modified>
</cp:coreProperties>
</file>