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86" r:id="rId2"/>
    <p:sldId id="260" r:id="rId3"/>
    <p:sldId id="340" r:id="rId4"/>
    <p:sldId id="326" r:id="rId5"/>
    <p:sldId id="343" r:id="rId6"/>
    <p:sldId id="370" r:id="rId7"/>
    <p:sldId id="372" r:id="rId8"/>
    <p:sldId id="374" r:id="rId9"/>
    <p:sldId id="375" r:id="rId10"/>
    <p:sldId id="377" r:id="rId11"/>
    <p:sldId id="379" r:id="rId12"/>
    <p:sldId id="381" r:id="rId13"/>
    <p:sldId id="328" r:id="rId14"/>
    <p:sldId id="384" r:id="rId15"/>
    <p:sldId id="385" r:id="rId1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4/23/2021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167079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4/23/2021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3</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7273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527026"/>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Revelation 3:6-7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chemeClr val="bg1"/>
                </a:solidFill>
              </a:rPr>
              <a:t>mais      </a:t>
            </a:r>
            <a:r>
              <a:rPr lang="fr-FR" sz="2300" dirty="0">
                <a:solidFill>
                  <a:schemeClr val="bg1"/>
                </a:solidFill>
              </a:rPr>
              <a:t>j'ai </a:t>
            </a:r>
            <a:r>
              <a:rPr lang="fr-FR" sz="2300" dirty="0" smtClean="0">
                <a:solidFill>
                  <a:schemeClr val="bg1"/>
                </a:solidFill>
              </a:rPr>
              <a:t>   contre     toi    que     le       amour        ton      le      premier </a:t>
            </a:r>
          </a:p>
          <a:p>
            <a:r>
              <a:rPr lang="en-US" sz="3300" dirty="0" smtClean="0">
                <a:solidFill>
                  <a:schemeClr val="bg1"/>
                </a:solidFill>
              </a:rPr>
              <a:t>     </a:t>
            </a:r>
            <a:r>
              <a:rPr lang="el-GR" sz="3300" dirty="0">
                <a:solidFill>
                  <a:schemeClr val="bg1"/>
                </a:solidFill>
              </a:rPr>
              <a:t>ἃ κἀγὼ μισῶ.</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ἀκουσάτω </a:t>
            </a:r>
            <a:endParaRPr lang="en-US" sz="3300" dirty="0">
              <a:solidFill>
                <a:schemeClr val="bg1"/>
              </a:solidFill>
            </a:endParaRPr>
          </a:p>
          <a:p>
            <a:r>
              <a:rPr lang="fr-FR" sz="2300" dirty="0" smtClean="0">
                <a:solidFill>
                  <a:schemeClr val="bg1"/>
                </a:solidFill>
              </a:rPr>
              <a:t>tu </a:t>
            </a:r>
            <a:r>
              <a:rPr lang="fr-FR" sz="2300" dirty="0">
                <a:solidFill>
                  <a:schemeClr val="bg1"/>
                </a:solidFill>
              </a:rPr>
              <a:t>as abandonné </a:t>
            </a:r>
            <a:r>
              <a:rPr lang="fr-FR" sz="2300" dirty="0" smtClean="0">
                <a:solidFill>
                  <a:schemeClr val="bg1"/>
                </a:solidFill>
              </a:rPr>
              <a:t>                  souviens </a:t>
            </a:r>
            <a:r>
              <a:rPr lang="fr-FR" sz="2300" dirty="0">
                <a:solidFill>
                  <a:schemeClr val="bg1"/>
                </a:solidFill>
              </a:rPr>
              <a:t>-toi </a:t>
            </a:r>
            <a:r>
              <a:rPr lang="fr-FR" sz="2300" dirty="0" smtClean="0">
                <a:solidFill>
                  <a:schemeClr val="bg1"/>
                </a:solidFill>
              </a:rPr>
              <a:t>    donc     d'où       tu </a:t>
            </a:r>
            <a:r>
              <a:rPr lang="fr-FR" sz="2300" dirty="0">
                <a:solidFill>
                  <a:schemeClr val="bg1"/>
                </a:solidFill>
              </a:rPr>
              <a:t>es </a:t>
            </a:r>
            <a:r>
              <a:rPr lang="fr-FR" sz="2300" dirty="0" smtClean="0">
                <a:solidFill>
                  <a:schemeClr val="bg1"/>
                </a:solidFill>
              </a:rPr>
              <a:t>tombé      et        </a:t>
            </a:r>
            <a:r>
              <a:rPr lang="fr-FR" sz="2300" dirty="0">
                <a:solidFill>
                  <a:schemeClr val="bg1"/>
                </a:solidFill>
              </a:rPr>
              <a:t>repens </a:t>
            </a:r>
            <a:r>
              <a:rPr lang="fr-FR" sz="2300" dirty="0" smtClean="0">
                <a:solidFill>
                  <a:schemeClr val="bg1"/>
                </a:solidFill>
              </a:rPr>
              <a:t>–toi </a:t>
            </a:r>
            <a:r>
              <a:rPr lang="en-US" sz="2300" dirty="0" smtClean="0">
                <a:solidFill>
                  <a:schemeClr val="bg1"/>
                </a:solidFill>
              </a:rPr>
              <a:t>   </a:t>
            </a:r>
          </a:p>
          <a:p>
            <a:r>
              <a:rPr lang="el-GR" sz="3300" dirty="0" smtClean="0">
                <a:solidFill>
                  <a:schemeClr val="bg1"/>
                </a:solidFill>
              </a:rPr>
              <a:t>τί </a:t>
            </a:r>
            <a:r>
              <a:rPr lang="el-GR" sz="3300" dirty="0">
                <a:solidFill>
                  <a:schemeClr val="bg1"/>
                </a:solidFill>
              </a:rPr>
              <a:t>τὸ πνεῦμα λέγει </a:t>
            </a:r>
            <a:r>
              <a:rPr lang="el-GR" sz="3300" dirty="0" smtClean="0">
                <a:solidFill>
                  <a:schemeClr val="bg1"/>
                </a:solidFill>
              </a:rPr>
              <a:t>ταῖς </a:t>
            </a:r>
            <a:r>
              <a:rPr lang="el-GR" sz="3300" dirty="0">
                <a:solidFill>
                  <a:schemeClr val="bg1"/>
                </a:solidFill>
              </a:rPr>
              <a:t>ἐκκλησίαις. Τῷ νικῶντι δώσω αὐτῷ </a:t>
            </a:r>
            <a:endParaRPr lang="en-US" sz="3300" dirty="0" smtClean="0">
              <a:solidFill>
                <a:schemeClr val="bg1"/>
              </a:solidFill>
            </a:endParaRPr>
          </a:p>
          <a:p>
            <a:r>
              <a:rPr lang="el-GR" sz="3300" dirty="0" smtClean="0">
                <a:solidFill>
                  <a:schemeClr val="bg1"/>
                </a:solidFill>
              </a:rPr>
              <a:t> </a:t>
            </a:r>
            <a:r>
              <a:rPr lang="en-US" sz="3300" dirty="0">
                <a:solidFill>
                  <a:schemeClr val="bg1"/>
                </a:solidFill>
              </a:rPr>
              <a:t>(Rev. </a:t>
            </a:r>
            <a:r>
              <a:rPr lang="en-US" sz="3300" dirty="0" smtClean="0">
                <a:solidFill>
                  <a:schemeClr val="bg1"/>
                </a:solidFill>
              </a:rPr>
              <a:t>3:7 </a:t>
            </a:r>
            <a:r>
              <a:rPr lang="en-US" sz="3300" dirty="0">
                <a:solidFill>
                  <a:schemeClr val="bg1"/>
                </a:solidFill>
              </a:rPr>
              <a:t>BGT)</a:t>
            </a:r>
            <a:r>
              <a:rPr lang="fr-FR" sz="3300" dirty="0" smtClean="0">
                <a:solidFill>
                  <a:schemeClr val="bg1"/>
                </a:solidFill>
              </a:rPr>
              <a:t>     </a:t>
            </a:r>
          </a:p>
          <a:p>
            <a:r>
              <a:rPr lang="fr-FR" sz="2300" dirty="0" smtClean="0">
                <a:solidFill>
                  <a:schemeClr val="bg1"/>
                </a:solidFill>
              </a:rPr>
              <a:t> et    les  </a:t>
            </a:r>
            <a:r>
              <a:rPr lang="fr-FR" sz="2300" dirty="0">
                <a:solidFill>
                  <a:schemeClr val="bg1"/>
                </a:solidFill>
              </a:rPr>
              <a:t>premières </a:t>
            </a:r>
            <a:r>
              <a:rPr lang="fr-FR" sz="2300" dirty="0" smtClean="0">
                <a:solidFill>
                  <a:schemeClr val="bg1"/>
                </a:solidFill>
              </a:rPr>
              <a:t>œuvres     pratique      si   et   non    </a:t>
            </a:r>
            <a:r>
              <a:rPr lang="fr-FR" sz="2300" dirty="0">
                <a:solidFill>
                  <a:schemeClr val="bg1"/>
                </a:solidFill>
              </a:rPr>
              <a:t>je viendrai </a:t>
            </a:r>
            <a:r>
              <a:rPr lang="fr-FR" sz="2300" dirty="0" smtClean="0">
                <a:solidFill>
                  <a:schemeClr val="bg1"/>
                </a:solidFill>
              </a:rPr>
              <a:t>  à toi    et      j'ôterai</a:t>
            </a:r>
            <a:r>
              <a:rPr lang="es-ES_tradnl" sz="2300" dirty="0" smtClean="0">
                <a:solidFill>
                  <a:schemeClr val="bg1"/>
                </a:solidFill>
              </a:rPr>
              <a:t>      </a:t>
            </a:r>
          </a:p>
          <a:p>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fr-FR" sz="2300" dirty="0" smtClean="0">
                <a:solidFill>
                  <a:schemeClr val="bg1"/>
                </a:solidFill>
              </a:rPr>
              <a:t>        le    chandelier     ton    de     la        place         sa            si   ne pas   tu te repentes</a:t>
            </a:r>
            <a:endParaRPr lang="fr-FR" sz="800" dirty="0" smtClean="0">
              <a:solidFill>
                <a:schemeClr val="bg1"/>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ESV </a:t>
            </a:r>
            <a:r>
              <a:rPr lang="fr-FR" sz="2000" b="1" dirty="0" smtClean="0"/>
              <a:t>3:6</a:t>
            </a:r>
            <a:r>
              <a:rPr lang="fr-FR" sz="2000" dirty="0" smtClean="0"/>
              <a:t> </a:t>
            </a:r>
            <a:r>
              <a:rPr lang="fr-FR" sz="2000" dirty="0"/>
              <a:t>Tu as pourtant ceci, c'est que tu hais les </a:t>
            </a:r>
            <a:r>
              <a:rPr lang="fr-FR" sz="2000" dirty="0" err="1"/>
              <a:t>oeuvres</a:t>
            </a:r>
            <a:r>
              <a:rPr lang="fr-FR" sz="2000" dirty="0"/>
              <a:t> des Nicolaïtes, </a:t>
            </a:r>
            <a:r>
              <a:rPr lang="fr-FR" sz="2000" dirty="0" err="1"/>
              <a:t>oeuvres</a:t>
            </a:r>
            <a:r>
              <a:rPr lang="fr-FR" sz="2000" dirty="0"/>
              <a:t> que je hais aussi.</a:t>
            </a:r>
          </a:p>
          <a:p>
            <a:endParaRPr lang="en-US" sz="2000" dirty="0"/>
          </a:p>
          <a:p>
            <a:r>
              <a:rPr lang="fr-FR" sz="2000" baseline="30000" dirty="0" err="1" smtClean="0"/>
              <a:t>CUV</a:t>
            </a:r>
            <a:r>
              <a:rPr lang="fr-FR" sz="2000" b="1" dirty="0" err="1" smtClean="0"/>
              <a:t>Revelation</a:t>
            </a:r>
            <a:r>
              <a:rPr lang="fr-FR" sz="2000" b="1" dirty="0" smtClean="0"/>
              <a:t> 3:6</a:t>
            </a:r>
            <a:r>
              <a:rPr lang="fr-FR" sz="2000" dirty="0" smtClean="0"/>
              <a:t> </a:t>
            </a:r>
            <a:r>
              <a:rPr lang="fr-FR" sz="2000" dirty="0"/>
              <a:t>Cependant, tu as ceci en ta faveur: tout comme moi, tu détestes ce que font les Nicolaïtes.</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
        <p:nvSpPr>
          <p:cNvPr id="3" name="Rectangle 2"/>
          <p:cNvSpPr/>
          <p:nvPr/>
        </p:nvSpPr>
        <p:spPr>
          <a:xfrm>
            <a:off x="-26370" y="5644"/>
            <a:ext cx="12161838" cy="6850191"/>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Revelation 3:13-14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13    </a:t>
            </a:r>
            <a:r>
              <a:rPr lang="en-US" sz="3200" b="1" dirty="0" smtClean="0">
                <a:solidFill>
                  <a:schemeClr val="bg1"/>
                </a:solidFill>
              </a:rPr>
              <a:t> </a:t>
            </a:r>
            <a:r>
              <a:rPr lang="el-GR" sz="3400" dirty="0" smtClean="0">
                <a:solidFill>
                  <a:schemeClr val="bg1"/>
                </a:solidFill>
              </a:rPr>
              <a:t>Ὁ </a:t>
            </a:r>
            <a:r>
              <a:rPr lang="el-GR" sz="3400" dirty="0">
                <a:solidFill>
                  <a:schemeClr val="bg1"/>
                </a:solidFill>
              </a:rPr>
              <a:t>ἔχων </a:t>
            </a:r>
            <a:r>
              <a:rPr lang="en-US" sz="3400" dirty="0" smtClean="0">
                <a:solidFill>
                  <a:schemeClr val="bg1"/>
                </a:solidFill>
              </a:rPr>
              <a:t> </a:t>
            </a:r>
            <a:r>
              <a:rPr lang="el-GR" sz="3400" dirty="0" smtClean="0">
                <a:solidFill>
                  <a:schemeClr val="bg1"/>
                </a:solidFill>
              </a:rPr>
              <a:t>οὖς ἀκουσάτω</a:t>
            </a:r>
            <a:r>
              <a:rPr lang="en-US" sz="3400" dirty="0" smtClean="0">
                <a:solidFill>
                  <a:schemeClr val="bg1"/>
                </a:solidFill>
              </a:rPr>
              <a:t> </a:t>
            </a:r>
            <a:r>
              <a:rPr lang="el-GR" sz="3400" dirty="0" smtClean="0">
                <a:solidFill>
                  <a:schemeClr val="bg1"/>
                </a:solidFill>
              </a:rPr>
              <a:t> </a:t>
            </a:r>
            <a:r>
              <a:rPr lang="el-GR" sz="3400" dirty="0">
                <a:solidFill>
                  <a:schemeClr val="bg1"/>
                </a:solidFill>
              </a:rPr>
              <a:t>τί </a:t>
            </a:r>
            <a:r>
              <a:rPr lang="en-US" sz="3400" dirty="0" smtClean="0">
                <a:solidFill>
                  <a:schemeClr val="bg1"/>
                </a:solidFill>
              </a:rPr>
              <a:t> </a:t>
            </a:r>
            <a:r>
              <a:rPr lang="el-GR" sz="3400" dirty="0" smtClean="0">
                <a:solidFill>
                  <a:schemeClr val="bg1"/>
                </a:solidFill>
              </a:rPr>
              <a:t>τὸ </a:t>
            </a:r>
            <a:r>
              <a:rPr lang="el-GR" sz="3400" dirty="0">
                <a:solidFill>
                  <a:schemeClr val="bg1"/>
                </a:solidFill>
              </a:rPr>
              <a:t>πνεῦμα </a:t>
            </a:r>
            <a:r>
              <a:rPr lang="el-GR" sz="3400" dirty="0" smtClean="0">
                <a:solidFill>
                  <a:schemeClr val="bg1"/>
                </a:solidFill>
              </a:rPr>
              <a:t>λέγει</a:t>
            </a:r>
            <a:r>
              <a:rPr lang="en-US" sz="3400" dirty="0" smtClean="0">
                <a:solidFill>
                  <a:schemeClr val="bg1"/>
                </a:solidFill>
              </a:rPr>
              <a:t> </a:t>
            </a:r>
          </a:p>
          <a:p>
            <a:r>
              <a:rPr lang="fr-FR" sz="2400" dirty="0" smtClean="0">
                <a:solidFill>
                  <a:schemeClr val="bg1"/>
                </a:solidFill>
              </a:rPr>
              <a:t>        </a:t>
            </a:r>
            <a:r>
              <a:rPr lang="en-US" sz="2400" dirty="0">
                <a:solidFill>
                  <a:srgbClr val="FFFF00"/>
                </a:solidFill>
              </a:rPr>
              <a:t> </a:t>
            </a:r>
            <a:r>
              <a:rPr lang="en-US" sz="2400" dirty="0" smtClean="0">
                <a:solidFill>
                  <a:srgbClr val="FFFF00"/>
                </a:solidFill>
              </a:rPr>
              <a:t> he </a:t>
            </a:r>
            <a:r>
              <a:rPr lang="en-US" sz="2400" dirty="0">
                <a:solidFill>
                  <a:srgbClr val="FFFF00"/>
                </a:solidFill>
              </a:rPr>
              <a:t>who has an </a:t>
            </a:r>
            <a:r>
              <a:rPr lang="en-US" sz="2400" dirty="0" smtClean="0">
                <a:solidFill>
                  <a:srgbClr val="FFFF00"/>
                </a:solidFill>
              </a:rPr>
              <a:t>ear   </a:t>
            </a:r>
            <a:r>
              <a:rPr lang="en-US" sz="2400" dirty="0">
                <a:solidFill>
                  <a:srgbClr val="FFFF00"/>
                </a:solidFill>
              </a:rPr>
              <a:t>let him </a:t>
            </a:r>
            <a:r>
              <a:rPr lang="en-US" sz="2400" dirty="0" smtClean="0">
                <a:solidFill>
                  <a:srgbClr val="FFFF00"/>
                </a:solidFill>
              </a:rPr>
              <a:t>hear   </a:t>
            </a:r>
            <a:r>
              <a:rPr lang="en-US" sz="2400" dirty="0">
                <a:solidFill>
                  <a:srgbClr val="FFFF00"/>
                </a:solidFill>
              </a:rPr>
              <a:t>what </a:t>
            </a:r>
            <a:r>
              <a:rPr lang="en-US" sz="2400" dirty="0" smtClean="0">
                <a:solidFill>
                  <a:srgbClr val="FFFF00"/>
                </a:solidFill>
              </a:rPr>
              <a:t>the    Spirit          </a:t>
            </a:r>
            <a:r>
              <a:rPr lang="en-US" sz="2400" dirty="0">
                <a:solidFill>
                  <a:srgbClr val="FFFF00"/>
                </a:solidFill>
              </a:rPr>
              <a:t>says </a:t>
            </a:r>
            <a:endParaRPr lang="fr-FR" sz="2400" dirty="0" smtClean="0">
              <a:solidFill>
                <a:schemeClr val="bg1"/>
              </a:solidFill>
            </a:endParaRPr>
          </a:p>
          <a:p>
            <a:r>
              <a:rPr lang="en-US" sz="3400" dirty="0" smtClean="0">
                <a:solidFill>
                  <a:schemeClr val="bg1"/>
                </a:solidFill>
              </a:rPr>
              <a:t>    </a:t>
            </a:r>
            <a:r>
              <a:rPr lang="el-GR" sz="3400" dirty="0" smtClean="0">
                <a:solidFill>
                  <a:schemeClr val="bg1"/>
                </a:solidFill>
              </a:rPr>
              <a:t>ταῖς ἐκκλησίαις</a:t>
            </a:r>
            <a:r>
              <a:rPr lang="el-GR" sz="3600" dirty="0" smtClean="0">
                <a:solidFill>
                  <a:schemeClr val="bg1"/>
                </a:solidFill>
              </a:rPr>
              <a:t>.</a:t>
            </a:r>
            <a:r>
              <a:rPr lang="en-US" sz="3400" dirty="0" smtClean="0">
                <a:solidFill>
                  <a:schemeClr val="bg1"/>
                </a:solidFill>
              </a:rPr>
              <a:t>                      </a:t>
            </a:r>
            <a:r>
              <a:rPr lang="en-US" sz="2800" b="1" dirty="0" smtClean="0">
                <a:solidFill>
                  <a:srgbClr val="FFFF00"/>
                </a:solidFill>
              </a:rPr>
              <a:t>14</a:t>
            </a:r>
            <a:r>
              <a:rPr lang="en-US" sz="3200" dirty="0" smtClean="0">
                <a:solidFill>
                  <a:schemeClr val="bg1"/>
                </a:solidFill>
              </a:rPr>
              <a:t>  </a:t>
            </a:r>
            <a:r>
              <a:rPr lang="el-GR" sz="3400" dirty="0" smtClean="0">
                <a:solidFill>
                  <a:schemeClr val="bg1"/>
                </a:solidFill>
              </a:rPr>
              <a:t>Καὶ τῷ ἀγγέλῳ</a:t>
            </a:r>
            <a:endParaRPr lang="en-US" sz="3400" dirty="0" smtClean="0">
              <a:solidFill>
                <a:schemeClr val="bg1"/>
              </a:solidFill>
            </a:endParaRPr>
          </a:p>
          <a:p>
            <a:r>
              <a:rPr lang="en-US" sz="2400" dirty="0" smtClean="0">
                <a:solidFill>
                  <a:srgbClr val="FFFF00"/>
                </a:solidFill>
              </a:rPr>
              <a:t>    to the      churches                                                  a</a:t>
            </a:r>
            <a:r>
              <a:rPr lang="en-US" altLang="zh-TW" sz="2400" dirty="0" smtClean="0">
                <a:solidFill>
                  <a:srgbClr val="FFFF00"/>
                </a:solidFill>
              </a:rPr>
              <a:t>nd </a:t>
            </a:r>
            <a:r>
              <a:rPr lang="en-US" altLang="zh-TW" sz="2400" dirty="0">
                <a:solidFill>
                  <a:srgbClr val="FFFF00"/>
                </a:solidFill>
              </a:rPr>
              <a:t>to the </a:t>
            </a:r>
            <a:r>
              <a:rPr lang="en-US" altLang="zh-TW" sz="2400" dirty="0" smtClean="0">
                <a:solidFill>
                  <a:srgbClr val="FFFF00"/>
                </a:solidFill>
              </a:rPr>
              <a:t>  angel</a:t>
            </a:r>
            <a:endParaRPr lang="fr-FR" sz="2400" dirty="0" smtClean="0">
              <a:solidFill>
                <a:schemeClr val="bg1"/>
              </a:solidFill>
            </a:endParaRPr>
          </a:p>
          <a:p>
            <a:r>
              <a:rPr lang="en-US" sz="3400" dirty="0" smtClean="0">
                <a:solidFill>
                  <a:schemeClr val="bg1"/>
                </a:solidFill>
              </a:rPr>
              <a:t>     </a:t>
            </a:r>
            <a:r>
              <a:rPr lang="el-GR" sz="3400" dirty="0" smtClean="0">
                <a:solidFill>
                  <a:schemeClr val="bg1"/>
                </a:solidFill>
              </a:rPr>
              <a:t>τῆς </a:t>
            </a:r>
            <a:r>
              <a:rPr lang="el-GR" sz="3400" dirty="0">
                <a:solidFill>
                  <a:schemeClr val="bg1"/>
                </a:solidFill>
              </a:rPr>
              <a:t>ἐν Λαοδικείᾳ</a:t>
            </a:r>
            <a:r>
              <a:rPr lang="en-US" sz="3400" dirty="0">
                <a:solidFill>
                  <a:schemeClr val="bg1"/>
                </a:solidFill>
              </a:rPr>
              <a:t> </a:t>
            </a:r>
            <a:r>
              <a:rPr lang="el-GR" sz="3400" dirty="0">
                <a:solidFill>
                  <a:schemeClr val="bg1"/>
                </a:solidFill>
              </a:rPr>
              <a:t>ἐκκλησίας </a:t>
            </a:r>
            <a:r>
              <a:rPr lang="el-GR" sz="3400" dirty="0" smtClean="0">
                <a:solidFill>
                  <a:schemeClr val="bg1"/>
                </a:solidFill>
              </a:rPr>
              <a:t>γράψον</a:t>
            </a:r>
            <a:r>
              <a:rPr lang="el-GR" sz="3400" dirty="0">
                <a:solidFill>
                  <a:schemeClr val="bg1"/>
                </a:solidFill>
              </a:rPr>
              <a:t>· </a:t>
            </a:r>
            <a:r>
              <a:rPr lang="en-US" sz="3400" dirty="0" smtClean="0">
                <a:solidFill>
                  <a:schemeClr val="bg1"/>
                </a:solidFill>
              </a:rPr>
              <a:t> </a:t>
            </a:r>
            <a:r>
              <a:rPr lang="el-GR" sz="3400" dirty="0" smtClean="0">
                <a:solidFill>
                  <a:schemeClr val="bg1"/>
                </a:solidFill>
              </a:rPr>
              <a:t>Τάδε </a:t>
            </a:r>
            <a:r>
              <a:rPr lang="el-GR" sz="3400" dirty="0">
                <a:solidFill>
                  <a:schemeClr val="bg1"/>
                </a:solidFill>
              </a:rPr>
              <a:t>λέγει ὁ ἀμήν, </a:t>
            </a:r>
            <a:endParaRPr lang="en-US" sz="3400" dirty="0" smtClean="0">
              <a:solidFill>
                <a:schemeClr val="bg1"/>
              </a:solidFill>
            </a:endParaRPr>
          </a:p>
          <a:p>
            <a:r>
              <a:rPr lang="en-US" altLang="zh-TW" sz="2400" dirty="0" smtClean="0">
                <a:solidFill>
                  <a:srgbClr val="FFFF00"/>
                </a:solidFill>
              </a:rPr>
              <a:t>     of </a:t>
            </a:r>
            <a:r>
              <a:rPr lang="en-US" altLang="zh-TW" sz="2400" dirty="0">
                <a:solidFill>
                  <a:srgbClr val="FFFF00"/>
                </a:solidFill>
              </a:rPr>
              <a:t>the </a:t>
            </a:r>
            <a:r>
              <a:rPr lang="en-US" altLang="zh-TW" sz="2400" dirty="0" smtClean="0">
                <a:solidFill>
                  <a:srgbClr val="FFFF00"/>
                </a:solidFill>
              </a:rPr>
              <a:t> in        Laodicea            church              write             these      says   the  Amen</a:t>
            </a:r>
            <a:r>
              <a:rPr lang="fr-FR" sz="2400" dirty="0" smtClean="0">
                <a:solidFill>
                  <a:schemeClr val="bg1"/>
                </a:solidFill>
              </a:rPr>
              <a:t> </a:t>
            </a:r>
            <a:r>
              <a:rPr lang="es-ES_tradnl" sz="2400" dirty="0" smtClean="0">
                <a:solidFill>
                  <a:schemeClr val="bg1"/>
                </a:solidFill>
              </a:rPr>
              <a:t>      </a:t>
            </a:r>
          </a:p>
          <a:p>
            <a:r>
              <a:rPr lang="en-US" sz="3400" dirty="0" smtClean="0">
                <a:solidFill>
                  <a:schemeClr val="bg1"/>
                </a:solidFill>
              </a:rPr>
              <a:t>   </a:t>
            </a:r>
            <a:r>
              <a:rPr lang="el-GR" sz="3400" dirty="0">
                <a:solidFill>
                  <a:schemeClr val="bg1"/>
                </a:solidFill>
              </a:rPr>
              <a:t>ὁ μάρτυς ὁ πιστὸς καὶ ἀληθινός, </a:t>
            </a:r>
            <a:r>
              <a:rPr lang="el-GR" sz="3400" dirty="0" smtClean="0">
                <a:solidFill>
                  <a:schemeClr val="bg1"/>
                </a:solidFill>
              </a:rPr>
              <a:t>ἡ </a:t>
            </a:r>
            <a:r>
              <a:rPr lang="el-GR" sz="3400" dirty="0">
                <a:solidFill>
                  <a:schemeClr val="bg1"/>
                </a:solidFill>
              </a:rPr>
              <a:t>ἀρχὴ </a:t>
            </a:r>
            <a:r>
              <a:rPr lang="en-US" sz="3400" dirty="0" smtClean="0">
                <a:solidFill>
                  <a:schemeClr val="bg1"/>
                </a:solidFill>
              </a:rPr>
              <a:t> </a:t>
            </a:r>
            <a:r>
              <a:rPr lang="el-GR" sz="3400" dirty="0" smtClean="0">
                <a:solidFill>
                  <a:schemeClr val="bg1"/>
                </a:solidFill>
              </a:rPr>
              <a:t>τῆς </a:t>
            </a:r>
            <a:r>
              <a:rPr lang="el-GR" sz="3400" dirty="0">
                <a:solidFill>
                  <a:schemeClr val="bg1"/>
                </a:solidFill>
              </a:rPr>
              <a:t>κτίσεως τοῦ θεοῦ· </a:t>
            </a:r>
            <a:r>
              <a:rPr lang="el-GR" sz="3400" dirty="0" smtClean="0">
                <a:solidFill>
                  <a:schemeClr val="bg1"/>
                </a:solidFill>
              </a:rPr>
              <a:t> </a:t>
            </a:r>
            <a:endParaRPr lang="en-US" sz="3400" dirty="0">
              <a:solidFill>
                <a:schemeClr val="bg1"/>
              </a:solidFill>
            </a:endParaRPr>
          </a:p>
          <a:p>
            <a:r>
              <a:rPr lang="en-US" altLang="zh-TW" sz="2400" dirty="0" smtClean="0">
                <a:solidFill>
                  <a:srgbClr val="FFFF00"/>
                </a:solidFill>
              </a:rPr>
              <a:t>  the   witness    the  faithful   and        true          the </a:t>
            </a:r>
            <a:r>
              <a:rPr lang="en-US" altLang="zh-TW" sz="2400" dirty="0">
                <a:solidFill>
                  <a:srgbClr val="FFFF00"/>
                </a:solidFill>
              </a:rPr>
              <a:t>beginning of </a:t>
            </a:r>
            <a:r>
              <a:rPr lang="en-US" altLang="zh-TW" sz="2400" dirty="0" smtClean="0">
                <a:solidFill>
                  <a:srgbClr val="FFFF00"/>
                </a:solidFill>
              </a:rPr>
              <a:t>the  creation     of     God</a:t>
            </a:r>
            <a:endParaRPr lang="en-US" altLang="zh-TW"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dirty="0">
                <a:solidFill>
                  <a:schemeClr val="bg1"/>
                </a:solidFill>
              </a:rPr>
              <a:t>	</a:t>
            </a:r>
            <a:r>
              <a:rPr lang="en-US" baseline="30000" dirty="0" smtClean="0">
                <a:solidFill>
                  <a:srgbClr val="FFFF00"/>
                </a:solidFill>
              </a:rPr>
              <a:t>ESV </a:t>
            </a:r>
            <a:r>
              <a:rPr lang="fr-FR" b="1" dirty="0" smtClean="0">
                <a:solidFill>
                  <a:schemeClr val="bg1"/>
                </a:solidFill>
              </a:rPr>
              <a:t>3:13</a:t>
            </a:r>
            <a:r>
              <a:rPr lang="fr-FR" dirty="0" smtClean="0">
                <a:solidFill>
                  <a:schemeClr val="bg1"/>
                </a:solidFill>
              </a:rPr>
              <a:t> </a:t>
            </a:r>
            <a:r>
              <a:rPr lang="en-US" dirty="0">
                <a:solidFill>
                  <a:schemeClr val="bg1"/>
                </a:solidFill>
              </a:rPr>
              <a:t>He who has an ear, let him hear what the Spirit says to the churches</a:t>
            </a:r>
            <a:r>
              <a:rPr lang="en-US" dirty="0" smtClean="0">
                <a:solidFill>
                  <a:schemeClr val="bg1"/>
                </a:solidFill>
              </a:rPr>
              <a:t>.  </a:t>
            </a:r>
            <a:r>
              <a:rPr lang="en-US" altLang="zh-TW" b="1" dirty="0" smtClean="0">
                <a:solidFill>
                  <a:schemeClr val="bg1"/>
                </a:solidFill>
              </a:rPr>
              <a:t>14</a:t>
            </a:r>
            <a:r>
              <a:rPr lang="zh-TW" altLang="en-US" dirty="0" smtClean="0">
                <a:solidFill>
                  <a:schemeClr val="bg1"/>
                </a:solidFill>
              </a:rPr>
              <a:t> </a:t>
            </a:r>
            <a:r>
              <a:rPr lang="en-US" altLang="zh-TW" dirty="0">
                <a:solidFill>
                  <a:schemeClr val="bg1"/>
                </a:solidFill>
              </a:rPr>
              <a:t>"And to the angel of the church in Laodicea write: 'The words of the Amen, the faithful and true witness, the beginning of God's creation.</a:t>
            </a:r>
          </a:p>
          <a:p>
            <a:r>
              <a:rPr lang="fr-FR" baseline="30000" dirty="0" smtClean="0">
                <a:solidFill>
                  <a:srgbClr val="FFFF00"/>
                </a:solidFill>
              </a:rPr>
              <a:t>	CUV </a:t>
            </a:r>
            <a:r>
              <a:rPr lang="fr-FR" b="1" dirty="0">
                <a:solidFill>
                  <a:schemeClr val="bg1"/>
                </a:solidFill>
              </a:rPr>
              <a:t>3:13 </a:t>
            </a:r>
            <a:r>
              <a:rPr lang="zh-TW" altLang="en-US" dirty="0">
                <a:solidFill>
                  <a:schemeClr val="bg1"/>
                </a:solidFill>
              </a:rPr>
              <a:t>聖靈向眾教會所說的話、凡有耳的、就應當聽。 </a:t>
            </a:r>
            <a:r>
              <a:rPr lang="en-US" altLang="zh-TW" b="1" dirty="0" smtClean="0">
                <a:solidFill>
                  <a:schemeClr val="bg1"/>
                </a:solidFill>
              </a:rPr>
              <a:t>14</a:t>
            </a:r>
            <a:r>
              <a:rPr lang="zh-TW" altLang="en-US" dirty="0" smtClean="0">
                <a:solidFill>
                  <a:schemeClr val="bg1"/>
                </a:solidFill>
              </a:rPr>
              <a:t> </a:t>
            </a:r>
            <a:r>
              <a:rPr lang="zh-TW" altLang="en-US" dirty="0">
                <a:solidFill>
                  <a:schemeClr val="bg1"/>
                </a:solidFill>
              </a:rPr>
              <a:t>你要寫信給老底嘉教會的使者、說、那為阿們的、為誠信真實見證的、在　神創造萬物之上為元首的、說、</a:t>
            </a:r>
            <a:endParaRPr lang="en-US"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992032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527026"/>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Revelation 3:6-7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chemeClr val="bg1"/>
                </a:solidFill>
              </a:rPr>
              <a:t>mais      </a:t>
            </a:r>
            <a:r>
              <a:rPr lang="fr-FR" sz="2300" dirty="0">
                <a:solidFill>
                  <a:schemeClr val="bg1"/>
                </a:solidFill>
              </a:rPr>
              <a:t>j'ai </a:t>
            </a:r>
            <a:r>
              <a:rPr lang="fr-FR" sz="2300" dirty="0" smtClean="0">
                <a:solidFill>
                  <a:schemeClr val="bg1"/>
                </a:solidFill>
              </a:rPr>
              <a:t>   contre     toi    que     le       amour        ton      le      premier </a:t>
            </a:r>
          </a:p>
          <a:p>
            <a:r>
              <a:rPr lang="en-US" sz="3300" dirty="0" smtClean="0">
                <a:solidFill>
                  <a:schemeClr val="bg1"/>
                </a:solidFill>
              </a:rPr>
              <a:t>     </a:t>
            </a:r>
            <a:r>
              <a:rPr lang="el-GR" sz="3300" dirty="0">
                <a:solidFill>
                  <a:schemeClr val="bg1"/>
                </a:solidFill>
              </a:rPr>
              <a:t>ἃ κἀγὼ μισῶ.</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ἀκουσάτω </a:t>
            </a:r>
            <a:endParaRPr lang="en-US" sz="3300" dirty="0">
              <a:solidFill>
                <a:schemeClr val="bg1"/>
              </a:solidFill>
            </a:endParaRPr>
          </a:p>
          <a:p>
            <a:r>
              <a:rPr lang="fr-FR" sz="2300" dirty="0" smtClean="0">
                <a:solidFill>
                  <a:schemeClr val="bg1"/>
                </a:solidFill>
              </a:rPr>
              <a:t>tu </a:t>
            </a:r>
            <a:r>
              <a:rPr lang="fr-FR" sz="2300" dirty="0">
                <a:solidFill>
                  <a:schemeClr val="bg1"/>
                </a:solidFill>
              </a:rPr>
              <a:t>as abandonné </a:t>
            </a:r>
            <a:r>
              <a:rPr lang="fr-FR" sz="2300" dirty="0" smtClean="0">
                <a:solidFill>
                  <a:schemeClr val="bg1"/>
                </a:solidFill>
              </a:rPr>
              <a:t>                  souviens </a:t>
            </a:r>
            <a:r>
              <a:rPr lang="fr-FR" sz="2300" dirty="0">
                <a:solidFill>
                  <a:schemeClr val="bg1"/>
                </a:solidFill>
              </a:rPr>
              <a:t>-toi </a:t>
            </a:r>
            <a:r>
              <a:rPr lang="fr-FR" sz="2300" dirty="0" smtClean="0">
                <a:solidFill>
                  <a:schemeClr val="bg1"/>
                </a:solidFill>
              </a:rPr>
              <a:t>    donc     d'où       tu </a:t>
            </a:r>
            <a:r>
              <a:rPr lang="fr-FR" sz="2300" dirty="0">
                <a:solidFill>
                  <a:schemeClr val="bg1"/>
                </a:solidFill>
              </a:rPr>
              <a:t>es </a:t>
            </a:r>
            <a:r>
              <a:rPr lang="fr-FR" sz="2300" dirty="0" smtClean="0">
                <a:solidFill>
                  <a:schemeClr val="bg1"/>
                </a:solidFill>
              </a:rPr>
              <a:t>tombé      et        </a:t>
            </a:r>
            <a:r>
              <a:rPr lang="fr-FR" sz="2300" dirty="0">
                <a:solidFill>
                  <a:schemeClr val="bg1"/>
                </a:solidFill>
              </a:rPr>
              <a:t>repens </a:t>
            </a:r>
            <a:r>
              <a:rPr lang="fr-FR" sz="2300" dirty="0" smtClean="0">
                <a:solidFill>
                  <a:schemeClr val="bg1"/>
                </a:solidFill>
              </a:rPr>
              <a:t>–toi </a:t>
            </a:r>
            <a:r>
              <a:rPr lang="en-US" sz="2300" dirty="0" smtClean="0">
                <a:solidFill>
                  <a:schemeClr val="bg1"/>
                </a:solidFill>
              </a:rPr>
              <a:t>   </a:t>
            </a:r>
          </a:p>
          <a:p>
            <a:r>
              <a:rPr lang="el-GR" sz="3300" dirty="0" smtClean="0">
                <a:solidFill>
                  <a:schemeClr val="bg1"/>
                </a:solidFill>
              </a:rPr>
              <a:t>τί </a:t>
            </a:r>
            <a:r>
              <a:rPr lang="el-GR" sz="3300" dirty="0">
                <a:solidFill>
                  <a:schemeClr val="bg1"/>
                </a:solidFill>
              </a:rPr>
              <a:t>τὸ πνεῦμα λέγει </a:t>
            </a:r>
            <a:r>
              <a:rPr lang="el-GR" sz="3300" dirty="0" smtClean="0">
                <a:solidFill>
                  <a:schemeClr val="bg1"/>
                </a:solidFill>
              </a:rPr>
              <a:t>ταῖς </a:t>
            </a:r>
            <a:r>
              <a:rPr lang="el-GR" sz="3300" dirty="0">
                <a:solidFill>
                  <a:schemeClr val="bg1"/>
                </a:solidFill>
              </a:rPr>
              <a:t>ἐκκλησίαις. Τῷ νικῶντι δώσω αὐτῷ </a:t>
            </a:r>
            <a:endParaRPr lang="en-US" sz="3300" dirty="0" smtClean="0">
              <a:solidFill>
                <a:schemeClr val="bg1"/>
              </a:solidFill>
            </a:endParaRPr>
          </a:p>
          <a:p>
            <a:r>
              <a:rPr lang="el-GR" sz="3300" dirty="0" smtClean="0">
                <a:solidFill>
                  <a:schemeClr val="bg1"/>
                </a:solidFill>
              </a:rPr>
              <a:t> </a:t>
            </a:r>
            <a:r>
              <a:rPr lang="en-US" sz="3300" dirty="0">
                <a:solidFill>
                  <a:schemeClr val="bg1"/>
                </a:solidFill>
              </a:rPr>
              <a:t>(Rev. </a:t>
            </a:r>
            <a:r>
              <a:rPr lang="en-US" sz="3300" dirty="0" smtClean="0">
                <a:solidFill>
                  <a:schemeClr val="bg1"/>
                </a:solidFill>
              </a:rPr>
              <a:t>3:7 </a:t>
            </a:r>
            <a:r>
              <a:rPr lang="en-US" sz="3300" dirty="0">
                <a:solidFill>
                  <a:schemeClr val="bg1"/>
                </a:solidFill>
              </a:rPr>
              <a:t>BGT)</a:t>
            </a:r>
            <a:r>
              <a:rPr lang="fr-FR" sz="3300" dirty="0" smtClean="0">
                <a:solidFill>
                  <a:schemeClr val="bg1"/>
                </a:solidFill>
              </a:rPr>
              <a:t>     </a:t>
            </a:r>
          </a:p>
          <a:p>
            <a:r>
              <a:rPr lang="fr-FR" sz="2300" dirty="0" smtClean="0">
                <a:solidFill>
                  <a:schemeClr val="bg1"/>
                </a:solidFill>
              </a:rPr>
              <a:t> et    les  </a:t>
            </a:r>
            <a:r>
              <a:rPr lang="fr-FR" sz="2300" dirty="0">
                <a:solidFill>
                  <a:schemeClr val="bg1"/>
                </a:solidFill>
              </a:rPr>
              <a:t>premières </a:t>
            </a:r>
            <a:r>
              <a:rPr lang="fr-FR" sz="2300" dirty="0" smtClean="0">
                <a:solidFill>
                  <a:schemeClr val="bg1"/>
                </a:solidFill>
              </a:rPr>
              <a:t>œuvres     pratique      si   et   non    </a:t>
            </a:r>
            <a:r>
              <a:rPr lang="fr-FR" sz="2300" dirty="0">
                <a:solidFill>
                  <a:schemeClr val="bg1"/>
                </a:solidFill>
              </a:rPr>
              <a:t>je viendrai </a:t>
            </a:r>
            <a:r>
              <a:rPr lang="fr-FR" sz="2300" dirty="0" smtClean="0">
                <a:solidFill>
                  <a:schemeClr val="bg1"/>
                </a:solidFill>
              </a:rPr>
              <a:t>  à toi    et      j'ôterai</a:t>
            </a:r>
            <a:r>
              <a:rPr lang="es-ES_tradnl" sz="2300" dirty="0" smtClean="0">
                <a:solidFill>
                  <a:schemeClr val="bg1"/>
                </a:solidFill>
              </a:rPr>
              <a:t>      </a:t>
            </a:r>
          </a:p>
          <a:p>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fr-FR" sz="2300" dirty="0" smtClean="0">
                <a:solidFill>
                  <a:schemeClr val="bg1"/>
                </a:solidFill>
              </a:rPr>
              <a:t>        le    chandelier     ton    de     la        place         sa            si   ne pas   tu te repentes</a:t>
            </a:r>
            <a:endParaRPr lang="fr-FR" sz="800" dirty="0" smtClean="0">
              <a:solidFill>
                <a:schemeClr val="bg1"/>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ESV </a:t>
            </a:r>
            <a:r>
              <a:rPr lang="fr-FR" sz="2000" b="1" dirty="0" smtClean="0"/>
              <a:t>3:6</a:t>
            </a:r>
            <a:r>
              <a:rPr lang="fr-FR" sz="2000" dirty="0" smtClean="0"/>
              <a:t> </a:t>
            </a:r>
            <a:r>
              <a:rPr lang="fr-FR" sz="2000" dirty="0"/>
              <a:t>Tu as pourtant ceci, c'est que tu hais les </a:t>
            </a:r>
            <a:r>
              <a:rPr lang="fr-FR" sz="2000" dirty="0" err="1"/>
              <a:t>oeuvres</a:t>
            </a:r>
            <a:r>
              <a:rPr lang="fr-FR" sz="2000" dirty="0"/>
              <a:t> des Nicolaïtes, </a:t>
            </a:r>
            <a:r>
              <a:rPr lang="fr-FR" sz="2000" dirty="0" err="1"/>
              <a:t>oeuvres</a:t>
            </a:r>
            <a:r>
              <a:rPr lang="fr-FR" sz="2000" dirty="0"/>
              <a:t> que je hais aussi.</a:t>
            </a:r>
          </a:p>
          <a:p>
            <a:endParaRPr lang="en-US" sz="2000" dirty="0"/>
          </a:p>
          <a:p>
            <a:r>
              <a:rPr lang="fr-FR" sz="2000" baseline="30000" dirty="0" err="1" smtClean="0"/>
              <a:t>CUV</a:t>
            </a:r>
            <a:r>
              <a:rPr lang="fr-FR" sz="2000" b="1" dirty="0" err="1" smtClean="0"/>
              <a:t>Revelation</a:t>
            </a:r>
            <a:r>
              <a:rPr lang="fr-FR" sz="2000" b="1" dirty="0" smtClean="0"/>
              <a:t> 3:6</a:t>
            </a:r>
            <a:r>
              <a:rPr lang="fr-FR" sz="2000" dirty="0" smtClean="0"/>
              <a:t> </a:t>
            </a:r>
            <a:r>
              <a:rPr lang="fr-FR" sz="2000" dirty="0"/>
              <a:t>Cependant, tu as ceci en ta faveur: tout comme moi, tu détestes ce que font les Nicolaïtes.</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
        <p:nvSpPr>
          <p:cNvPr id="3" name="Rectangle 2"/>
          <p:cNvSpPr/>
          <p:nvPr/>
        </p:nvSpPr>
        <p:spPr>
          <a:xfrm>
            <a:off x="-26370" y="5644"/>
            <a:ext cx="12161838" cy="6804025"/>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Revelation 3:15-16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15  </a:t>
            </a:r>
            <a:r>
              <a:rPr lang="el-GR" sz="3300" dirty="0" smtClean="0">
                <a:solidFill>
                  <a:schemeClr val="bg1"/>
                </a:solidFill>
              </a:rPr>
              <a:t>οἶδά </a:t>
            </a:r>
            <a:r>
              <a:rPr lang="el-GR" sz="3300" dirty="0">
                <a:solidFill>
                  <a:schemeClr val="bg1"/>
                </a:solidFill>
              </a:rPr>
              <a:t>σου τὰ ἔργα ὅτι οὔτε ψυχρὸς εἶ οὔτε ζεστός. </a:t>
            </a:r>
            <a:endParaRPr lang="en-US" sz="3300" dirty="0" smtClean="0">
              <a:solidFill>
                <a:schemeClr val="bg1"/>
              </a:solidFill>
            </a:endParaRPr>
          </a:p>
          <a:p>
            <a:r>
              <a:rPr lang="en-US" sz="2400" dirty="0" smtClean="0">
                <a:solidFill>
                  <a:srgbClr val="FFFF00"/>
                </a:solidFill>
              </a:rPr>
              <a:t>      I </a:t>
            </a:r>
            <a:r>
              <a:rPr lang="en-US" sz="2400" dirty="0">
                <a:solidFill>
                  <a:srgbClr val="FFFF00"/>
                </a:solidFill>
              </a:rPr>
              <a:t>know </a:t>
            </a:r>
            <a:r>
              <a:rPr lang="en-US" sz="2400" dirty="0" smtClean="0">
                <a:solidFill>
                  <a:srgbClr val="FFFF00"/>
                </a:solidFill>
              </a:rPr>
              <a:t> your   the  works  that  neither    cold   </a:t>
            </a:r>
            <a:r>
              <a:rPr lang="en-US" sz="2400" dirty="0">
                <a:solidFill>
                  <a:srgbClr val="FFFF00"/>
                </a:solidFill>
              </a:rPr>
              <a:t>you are </a:t>
            </a:r>
            <a:r>
              <a:rPr lang="en-US" sz="2400" dirty="0" smtClean="0">
                <a:solidFill>
                  <a:srgbClr val="FFFF00"/>
                </a:solidFill>
              </a:rPr>
              <a:t> nor       hot</a:t>
            </a:r>
            <a:endParaRPr lang="fr-FR" sz="2400" dirty="0" smtClean="0">
              <a:solidFill>
                <a:schemeClr val="bg1"/>
              </a:solidFill>
            </a:endParaRPr>
          </a:p>
          <a:p>
            <a:r>
              <a:rPr lang="en-US" sz="3400" dirty="0" smtClean="0">
                <a:solidFill>
                  <a:schemeClr val="bg1"/>
                </a:solidFill>
              </a:rPr>
              <a:t>                    </a:t>
            </a:r>
            <a:r>
              <a:rPr lang="el-GR" sz="3400" dirty="0" smtClean="0">
                <a:solidFill>
                  <a:schemeClr val="bg1"/>
                </a:solidFill>
              </a:rPr>
              <a:t>ὄφελον ψυχρὸς</a:t>
            </a:r>
            <a:r>
              <a:rPr lang="en-US" sz="3400" dirty="0" smtClean="0">
                <a:solidFill>
                  <a:schemeClr val="bg1"/>
                </a:solidFill>
              </a:rPr>
              <a:t>  </a:t>
            </a:r>
            <a:r>
              <a:rPr lang="el-GR" sz="3400" dirty="0" smtClean="0">
                <a:solidFill>
                  <a:schemeClr val="bg1"/>
                </a:solidFill>
              </a:rPr>
              <a:t> ἦς</a:t>
            </a:r>
            <a:r>
              <a:rPr lang="en-US" sz="3400" dirty="0" smtClean="0">
                <a:solidFill>
                  <a:schemeClr val="bg1"/>
                </a:solidFill>
              </a:rPr>
              <a:t>   </a:t>
            </a:r>
            <a:r>
              <a:rPr lang="el-GR" sz="3400" dirty="0" smtClean="0">
                <a:solidFill>
                  <a:schemeClr val="bg1"/>
                </a:solidFill>
              </a:rPr>
              <a:t> ἢ</a:t>
            </a:r>
            <a:r>
              <a:rPr lang="en-US" sz="3400" dirty="0" smtClean="0">
                <a:solidFill>
                  <a:schemeClr val="bg1"/>
                </a:solidFill>
              </a:rPr>
              <a:t>  </a:t>
            </a:r>
            <a:r>
              <a:rPr lang="el-GR" sz="3400" dirty="0" smtClean="0">
                <a:solidFill>
                  <a:schemeClr val="bg1"/>
                </a:solidFill>
              </a:rPr>
              <a:t>ζεστός</a:t>
            </a:r>
            <a:r>
              <a:rPr lang="el-GR" sz="3400" dirty="0">
                <a:solidFill>
                  <a:schemeClr val="bg1"/>
                </a:solidFill>
              </a:rPr>
              <a:t>. </a:t>
            </a:r>
            <a:endParaRPr lang="en-US" sz="3400" dirty="0" smtClean="0">
              <a:solidFill>
                <a:schemeClr val="bg1"/>
              </a:solidFill>
            </a:endParaRPr>
          </a:p>
          <a:p>
            <a:r>
              <a:rPr lang="en-US" sz="2400" dirty="0" smtClean="0">
                <a:solidFill>
                  <a:srgbClr val="FFFF00"/>
                </a:solidFill>
              </a:rPr>
              <a:t>                           Would </a:t>
            </a:r>
            <a:r>
              <a:rPr lang="en-US" sz="2400" dirty="0">
                <a:solidFill>
                  <a:srgbClr val="FFFF00"/>
                </a:solidFill>
              </a:rPr>
              <a:t>that </a:t>
            </a:r>
            <a:r>
              <a:rPr lang="en-US" sz="2400" dirty="0" smtClean="0">
                <a:solidFill>
                  <a:srgbClr val="FFFF00"/>
                </a:solidFill>
              </a:rPr>
              <a:t>     cold      you </a:t>
            </a:r>
            <a:r>
              <a:rPr lang="en-US" sz="2400" dirty="0">
                <a:solidFill>
                  <a:srgbClr val="FFFF00"/>
                </a:solidFill>
              </a:rPr>
              <a:t>were </a:t>
            </a:r>
            <a:r>
              <a:rPr lang="en-US" sz="2400" dirty="0" smtClean="0">
                <a:solidFill>
                  <a:srgbClr val="FFFF00"/>
                </a:solidFill>
              </a:rPr>
              <a:t> or      hot</a:t>
            </a:r>
            <a:endParaRPr lang="fr-FR" sz="2400" dirty="0" smtClean="0">
              <a:solidFill>
                <a:schemeClr val="bg1"/>
              </a:solidFill>
            </a:endParaRPr>
          </a:p>
          <a:p>
            <a:r>
              <a:rPr lang="en-US" sz="3400" dirty="0" smtClean="0">
                <a:solidFill>
                  <a:schemeClr val="bg1"/>
                </a:solidFill>
              </a:rPr>
              <a:t> </a:t>
            </a:r>
            <a:r>
              <a:rPr lang="en-US" sz="2800" b="1" dirty="0" smtClean="0">
                <a:solidFill>
                  <a:srgbClr val="FFFF00"/>
                </a:solidFill>
              </a:rPr>
              <a:t>16</a:t>
            </a:r>
            <a:r>
              <a:rPr lang="en-US" sz="3200" dirty="0" smtClean="0">
                <a:solidFill>
                  <a:schemeClr val="bg1"/>
                </a:solidFill>
              </a:rPr>
              <a:t>  </a:t>
            </a:r>
            <a:r>
              <a:rPr lang="el-GR" sz="3400" dirty="0" smtClean="0">
                <a:solidFill>
                  <a:schemeClr val="bg1"/>
                </a:solidFill>
              </a:rPr>
              <a:t>οὕτως ὅτι </a:t>
            </a:r>
            <a:r>
              <a:rPr lang="en-US" sz="3400" dirty="0" smtClean="0">
                <a:solidFill>
                  <a:schemeClr val="bg1"/>
                </a:solidFill>
              </a:rPr>
              <a:t> </a:t>
            </a:r>
            <a:r>
              <a:rPr lang="el-GR" sz="3400" dirty="0" smtClean="0">
                <a:solidFill>
                  <a:schemeClr val="bg1"/>
                </a:solidFill>
              </a:rPr>
              <a:t>χλιαρὸς </a:t>
            </a:r>
            <a:r>
              <a:rPr lang="en-US" sz="3400" dirty="0" smtClean="0">
                <a:solidFill>
                  <a:schemeClr val="bg1"/>
                </a:solidFill>
              </a:rPr>
              <a:t>  </a:t>
            </a:r>
            <a:r>
              <a:rPr lang="el-GR" sz="3400" dirty="0" smtClean="0">
                <a:solidFill>
                  <a:schemeClr val="bg1"/>
                </a:solidFill>
              </a:rPr>
              <a:t>εἶ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οὔτε ζεστὸς οὔτε ψυχρός, </a:t>
            </a:r>
            <a:endParaRPr lang="en-US" sz="3400" dirty="0" smtClean="0">
              <a:solidFill>
                <a:schemeClr val="bg1"/>
              </a:solidFill>
            </a:endParaRPr>
          </a:p>
          <a:p>
            <a:r>
              <a:rPr lang="en-US" altLang="zh-TW" sz="2400" dirty="0" smtClean="0">
                <a:solidFill>
                  <a:srgbClr val="FFFF00"/>
                </a:solidFill>
              </a:rPr>
              <a:t>            thus   because </a:t>
            </a:r>
            <a:r>
              <a:rPr lang="en-US" altLang="zh-TW" sz="2400" dirty="0">
                <a:solidFill>
                  <a:srgbClr val="FFFF00"/>
                </a:solidFill>
              </a:rPr>
              <a:t>lukewarm </a:t>
            </a:r>
            <a:r>
              <a:rPr lang="en-US" altLang="zh-TW" sz="2400" dirty="0" smtClean="0">
                <a:solidFill>
                  <a:srgbClr val="FFFF00"/>
                </a:solidFill>
              </a:rPr>
              <a:t>you are </a:t>
            </a:r>
            <a:r>
              <a:rPr lang="en-US" altLang="zh-TW" sz="2400" dirty="0">
                <a:solidFill>
                  <a:srgbClr val="FFFF00"/>
                </a:solidFill>
              </a:rPr>
              <a:t>and </a:t>
            </a:r>
            <a:r>
              <a:rPr lang="en-US" altLang="zh-TW" sz="2400" dirty="0" smtClean="0">
                <a:solidFill>
                  <a:srgbClr val="FFFF00"/>
                </a:solidFill>
              </a:rPr>
              <a:t> neither     </a:t>
            </a:r>
            <a:r>
              <a:rPr lang="en-US" altLang="zh-TW" sz="2400" dirty="0">
                <a:solidFill>
                  <a:srgbClr val="FFFF00"/>
                </a:solidFill>
              </a:rPr>
              <a:t>hot </a:t>
            </a:r>
            <a:r>
              <a:rPr lang="en-US" altLang="zh-TW" sz="2400" dirty="0" smtClean="0">
                <a:solidFill>
                  <a:srgbClr val="FFFF00"/>
                </a:solidFill>
              </a:rPr>
              <a:t>         nor         cold</a:t>
            </a:r>
            <a:r>
              <a:rPr lang="fr-FR" sz="2400" dirty="0" smtClean="0">
                <a:solidFill>
                  <a:schemeClr val="bg1"/>
                </a:solidFill>
              </a:rPr>
              <a:t> </a:t>
            </a:r>
            <a:r>
              <a:rPr lang="es-ES_tradnl" sz="2400" dirty="0" smtClean="0">
                <a:solidFill>
                  <a:schemeClr val="bg1"/>
                </a:solidFill>
              </a:rPr>
              <a:t>      </a:t>
            </a:r>
          </a:p>
          <a:p>
            <a:r>
              <a:rPr lang="en-US" sz="3400" dirty="0" smtClean="0">
                <a:solidFill>
                  <a:schemeClr val="bg1"/>
                </a:solidFill>
              </a:rPr>
              <a:t>             </a:t>
            </a:r>
            <a:r>
              <a:rPr lang="el-GR" sz="3400" dirty="0" smtClean="0">
                <a:solidFill>
                  <a:schemeClr val="bg1"/>
                </a:solidFill>
              </a:rPr>
              <a:t>μέλλω </a:t>
            </a:r>
            <a:r>
              <a:rPr lang="el-GR" sz="3400" dirty="0">
                <a:solidFill>
                  <a:schemeClr val="bg1"/>
                </a:solidFill>
              </a:rPr>
              <a:t>σε ἐμέσαι </a:t>
            </a:r>
            <a:r>
              <a:rPr lang="en-US" sz="3400" dirty="0" smtClean="0">
                <a:solidFill>
                  <a:schemeClr val="bg1"/>
                </a:solidFill>
              </a:rPr>
              <a:t> </a:t>
            </a:r>
            <a:r>
              <a:rPr lang="el-GR" sz="3400" dirty="0" smtClean="0">
                <a:solidFill>
                  <a:schemeClr val="bg1"/>
                </a:solidFill>
              </a:rPr>
              <a:t>ἐκ </a:t>
            </a:r>
            <a:r>
              <a:rPr lang="el-GR" sz="3400" dirty="0">
                <a:solidFill>
                  <a:schemeClr val="bg1"/>
                </a:solidFill>
              </a:rPr>
              <a:t>τοῦ στόματός μου. </a:t>
            </a:r>
            <a:r>
              <a:rPr lang="el-GR" sz="3400" dirty="0" smtClean="0">
                <a:solidFill>
                  <a:schemeClr val="bg1"/>
                </a:solidFill>
              </a:rPr>
              <a:t>  </a:t>
            </a:r>
            <a:endParaRPr lang="en-US" sz="3400" dirty="0">
              <a:solidFill>
                <a:schemeClr val="bg1"/>
              </a:solidFill>
            </a:endParaRPr>
          </a:p>
          <a:p>
            <a:r>
              <a:rPr lang="en-US" altLang="zh-TW" sz="2400" dirty="0" smtClean="0">
                <a:solidFill>
                  <a:srgbClr val="FFFF00"/>
                </a:solidFill>
              </a:rPr>
              <a:t>              I am about   you   to </a:t>
            </a:r>
            <a:r>
              <a:rPr lang="en-US" altLang="zh-TW" sz="2400" dirty="0">
                <a:solidFill>
                  <a:srgbClr val="FFFF00"/>
                </a:solidFill>
              </a:rPr>
              <a:t>spit </a:t>
            </a:r>
            <a:r>
              <a:rPr lang="en-US" altLang="zh-TW" sz="2400" dirty="0" smtClean="0">
                <a:solidFill>
                  <a:srgbClr val="FFFF00"/>
                </a:solidFill>
              </a:rPr>
              <a:t>     from  the       mouth            my</a:t>
            </a:r>
            <a:endParaRPr lang="fr-FR"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3:15</a:t>
            </a:r>
            <a:r>
              <a:rPr lang="fr-FR" dirty="0" smtClean="0">
                <a:solidFill>
                  <a:schemeClr val="bg1"/>
                </a:solidFill>
              </a:rPr>
              <a:t>  </a:t>
            </a:r>
            <a:r>
              <a:rPr lang="en-US" dirty="0" smtClean="0">
                <a:solidFill>
                  <a:schemeClr val="bg1"/>
                </a:solidFill>
              </a:rPr>
              <a:t>I </a:t>
            </a:r>
            <a:r>
              <a:rPr lang="en-US" dirty="0">
                <a:solidFill>
                  <a:schemeClr val="bg1"/>
                </a:solidFill>
              </a:rPr>
              <a:t>know your works: you are neither cold nor hot. Would that you were either cold or hot</a:t>
            </a:r>
            <a:r>
              <a:rPr lang="en-US" dirty="0" smtClean="0">
                <a:solidFill>
                  <a:schemeClr val="bg1"/>
                </a:solidFill>
              </a:rPr>
              <a:t>!  </a:t>
            </a:r>
            <a:r>
              <a:rPr lang="en-US" altLang="zh-TW" b="1" dirty="0" smtClean="0">
                <a:solidFill>
                  <a:schemeClr val="bg1"/>
                </a:solidFill>
              </a:rPr>
              <a:t>16</a:t>
            </a:r>
            <a:r>
              <a:rPr lang="zh-TW" altLang="en-US" dirty="0" smtClean="0">
                <a:solidFill>
                  <a:schemeClr val="bg1"/>
                </a:solidFill>
              </a:rPr>
              <a:t> </a:t>
            </a:r>
            <a:r>
              <a:rPr lang="en-US" altLang="zh-TW" dirty="0">
                <a:solidFill>
                  <a:schemeClr val="bg1"/>
                </a:solidFill>
              </a:rPr>
              <a:t>So, because you are lukewarm, and neither hot nor cold, I will spit you out of my mouth.</a:t>
            </a:r>
          </a:p>
          <a:p>
            <a:r>
              <a:rPr lang="fr-FR" baseline="30000" dirty="0" smtClean="0">
                <a:solidFill>
                  <a:srgbClr val="FFFF00"/>
                </a:solidFill>
              </a:rPr>
              <a:t>	CUV </a:t>
            </a:r>
            <a:r>
              <a:rPr lang="fr-FR" b="1" dirty="0">
                <a:solidFill>
                  <a:schemeClr val="bg1"/>
                </a:solidFill>
              </a:rPr>
              <a:t>3:15 </a:t>
            </a:r>
            <a:r>
              <a:rPr lang="zh-TW" altLang="en-US" dirty="0">
                <a:solidFill>
                  <a:schemeClr val="bg1"/>
                </a:solidFill>
              </a:rPr>
              <a:t>我知道你的行為、你也不冷也不熱．我巴不得你或冷或熱。 </a:t>
            </a:r>
            <a:r>
              <a:rPr lang="en-US" altLang="zh-TW" b="1" dirty="0" smtClean="0">
                <a:solidFill>
                  <a:schemeClr val="bg1"/>
                </a:solidFill>
              </a:rPr>
              <a:t>16</a:t>
            </a:r>
            <a:r>
              <a:rPr lang="zh-TW" altLang="en-US" dirty="0" smtClean="0">
                <a:solidFill>
                  <a:schemeClr val="bg1"/>
                </a:solidFill>
              </a:rPr>
              <a:t> </a:t>
            </a:r>
            <a:r>
              <a:rPr lang="zh-TW" altLang="en-US" dirty="0">
                <a:solidFill>
                  <a:schemeClr val="bg1"/>
                </a:solidFill>
              </a:rPr>
              <a:t>你既如溫水、也不冷也不熱、所以我必從我口中把你吐出去。</a:t>
            </a:r>
            <a:endParaRPr lang="en-US"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8146539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500" b="1" dirty="0" smtClean="0">
                <a:solidFill>
                  <a:srgbClr val="FFFF00"/>
                </a:solidFill>
              </a:rPr>
              <a:t>Revelation 3:17</a:t>
            </a:r>
            <a:r>
              <a:rPr lang="en-US" sz="3200" b="1" dirty="0" smtClean="0">
                <a:solidFill>
                  <a:srgbClr val="FFFF00"/>
                </a:solidFill>
              </a:rPr>
              <a:t>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 17</a:t>
            </a:r>
            <a:r>
              <a:rPr lang="en-US" sz="3200" b="1" dirty="0" smtClean="0">
                <a:solidFill>
                  <a:schemeClr val="bg1"/>
                </a:solidFill>
              </a:rPr>
              <a:t>   </a:t>
            </a:r>
            <a:r>
              <a:rPr lang="el-GR" sz="3600" dirty="0">
                <a:solidFill>
                  <a:schemeClr val="bg1"/>
                </a:solidFill>
              </a:rPr>
              <a:t>ὅτι λέγεις ὅτι πλούσιός εἰμι καὶ πεπλούτηκα </a:t>
            </a:r>
            <a:endParaRPr lang="en-US" sz="3600" dirty="0">
              <a:solidFill>
                <a:schemeClr val="bg1"/>
              </a:solidFill>
            </a:endParaRPr>
          </a:p>
          <a:p>
            <a:r>
              <a:rPr lang="es-ES" sz="2400" dirty="0" smtClean="0">
                <a:solidFill>
                  <a:schemeClr val="bg1"/>
                </a:solidFill>
              </a:rPr>
              <a:t> </a:t>
            </a:r>
            <a:r>
              <a:rPr lang="fr-FR" sz="2400" dirty="0">
                <a:solidFill>
                  <a:schemeClr val="bg1"/>
                </a:solidFill>
              </a:rPr>
              <a:t> </a:t>
            </a:r>
            <a:r>
              <a:rPr lang="fr-FR" sz="2400" dirty="0" smtClean="0">
                <a:solidFill>
                  <a:schemeClr val="bg1"/>
                </a:solidFill>
              </a:rPr>
              <a:t>          </a:t>
            </a:r>
            <a:r>
              <a:rPr lang="en-US" sz="2400" dirty="0" smtClean="0">
                <a:solidFill>
                  <a:srgbClr val="FFFF00"/>
                </a:solidFill>
              </a:rPr>
              <a:t>for    </a:t>
            </a:r>
            <a:r>
              <a:rPr lang="en-US" sz="2400" dirty="0">
                <a:solidFill>
                  <a:srgbClr val="FFFF00"/>
                </a:solidFill>
              </a:rPr>
              <a:t>you </a:t>
            </a:r>
            <a:r>
              <a:rPr lang="en-US" sz="2400" dirty="0" smtClean="0">
                <a:solidFill>
                  <a:srgbClr val="FFFF00"/>
                </a:solidFill>
              </a:rPr>
              <a:t>say    that         rich              I </a:t>
            </a:r>
            <a:r>
              <a:rPr lang="en-US" sz="2400" dirty="0">
                <a:solidFill>
                  <a:srgbClr val="FFFF00"/>
                </a:solidFill>
              </a:rPr>
              <a:t>am </a:t>
            </a:r>
            <a:r>
              <a:rPr lang="en-US" sz="2400" dirty="0" smtClean="0">
                <a:solidFill>
                  <a:srgbClr val="FFFF00"/>
                </a:solidFill>
              </a:rPr>
              <a:t>   and    I </a:t>
            </a:r>
            <a:r>
              <a:rPr lang="en-US" sz="2400" dirty="0">
                <a:solidFill>
                  <a:srgbClr val="FFFF00"/>
                </a:solidFill>
              </a:rPr>
              <a:t>have </a:t>
            </a:r>
            <a:r>
              <a:rPr lang="en-US" sz="2400" dirty="0" smtClean="0">
                <a:solidFill>
                  <a:srgbClr val="FFFF00"/>
                </a:solidFill>
              </a:rPr>
              <a:t>prospered</a:t>
            </a:r>
            <a:r>
              <a:rPr lang="fr-FR" sz="2400" dirty="0" smtClean="0">
                <a:solidFill>
                  <a:schemeClr val="bg1"/>
                </a:solidFill>
              </a:rPr>
              <a:t> </a:t>
            </a:r>
            <a:endParaRPr lang="es-ES" sz="2400" dirty="0" smtClean="0">
              <a:solidFill>
                <a:schemeClr val="bg1"/>
              </a:solidFill>
            </a:endParaRPr>
          </a:p>
          <a:p>
            <a:r>
              <a:rPr lang="en-US" sz="3600" dirty="0" smtClean="0">
                <a:solidFill>
                  <a:schemeClr val="bg1"/>
                </a:solidFill>
              </a:rPr>
              <a:t>                       </a:t>
            </a:r>
            <a:r>
              <a:rPr lang="el-GR" sz="3600" dirty="0">
                <a:solidFill>
                  <a:schemeClr val="bg1"/>
                </a:solidFill>
              </a:rPr>
              <a:t>καὶ οὐδὲν </a:t>
            </a:r>
            <a:r>
              <a:rPr lang="el-GR" sz="3600" dirty="0" smtClean="0">
                <a:solidFill>
                  <a:schemeClr val="bg1"/>
                </a:solidFill>
              </a:rPr>
              <a:t>χρείαν </a:t>
            </a:r>
            <a:r>
              <a:rPr lang="el-GR" sz="3600" dirty="0">
                <a:solidFill>
                  <a:schemeClr val="bg1"/>
                </a:solidFill>
              </a:rPr>
              <a:t>ἔχω, </a:t>
            </a:r>
            <a:endParaRPr lang="en-US" sz="3600" dirty="0" smtClean="0">
              <a:solidFill>
                <a:schemeClr val="bg1"/>
              </a:solidFill>
            </a:endParaRPr>
          </a:p>
          <a:p>
            <a:r>
              <a:rPr lang="en-US" sz="2400" dirty="0" smtClean="0">
                <a:solidFill>
                  <a:srgbClr val="FFFF00"/>
                </a:solidFill>
              </a:rPr>
              <a:t>                                    and    nothing        need     I have</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οὐκ οἶδας </a:t>
            </a:r>
            <a:r>
              <a:rPr lang="en-US" sz="3600" dirty="0" smtClean="0">
                <a:solidFill>
                  <a:schemeClr val="bg1"/>
                </a:solidFill>
              </a:rPr>
              <a:t> </a:t>
            </a:r>
            <a:r>
              <a:rPr lang="el-GR" sz="3600" dirty="0" smtClean="0">
                <a:solidFill>
                  <a:schemeClr val="bg1"/>
                </a:solidFill>
              </a:rPr>
              <a:t>ὅτι </a:t>
            </a:r>
            <a:r>
              <a:rPr lang="el-GR" sz="3600" dirty="0">
                <a:solidFill>
                  <a:schemeClr val="bg1"/>
                </a:solidFill>
              </a:rPr>
              <a:t>σὺ εἶ ὁ ταλαίπωρος καὶ ἐλεεινὸς </a:t>
            </a:r>
            <a:endParaRPr lang="en-US" sz="3600" dirty="0">
              <a:solidFill>
                <a:schemeClr val="bg1"/>
              </a:solidFill>
            </a:endParaRPr>
          </a:p>
          <a:p>
            <a:r>
              <a:rPr lang="en-US" sz="2400" dirty="0" smtClean="0">
                <a:solidFill>
                  <a:srgbClr val="FFFF00"/>
                </a:solidFill>
              </a:rPr>
              <a:t>     and    not    you know that   </a:t>
            </a:r>
            <a:r>
              <a:rPr lang="en-US" sz="2400" dirty="0">
                <a:solidFill>
                  <a:srgbClr val="FFFF00"/>
                </a:solidFill>
              </a:rPr>
              <a:t>you are </a:t>
            </a:r>
            <a:r>
              <a:rPr lang="en-US" sz="2400" dirty="0" smtClean="0">
                <a:solidFill>
                  <a:srgbClr val="FFFF00"/>
                </a:solidFill>
              </a:rPr>
              <a:t>the      wretched           and        pitiable</a:t>
            </a:r>
            <a:r>
              <a:rPr lang="fr-FR" sz="2400" dirty="0" smtClean="0">
                <a:solidFill>
                  <a:schemeClr val="bg1"/>
                </a:solidFill>
              </a:rPr>
              <a:t>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πτωχὸς καὶ τυφλὸς καὶ γυμνός,</a:t>
            </a:r>
            <a:r>
              <a:rPr lang="fr-FR" sz="3600" dirty="0">
                <a:solidFill>
                  <a:schemeClr val="bg1"/>
                </a:solidFill>
              </a:rPr>
              <a:t> </a:t>
            </a:r>
          </a:p>
          <a:p>
            <a:r>
              <a:rPr lang="en-US" sz="2400" dirty="0" smtClean="0">
                <a:solidFill>
                  <a:srgbClr val="FFFF00"/>
                </a:solidFill>
              </a:rPr>
              <a:t>                       and        poor         and       blind        </a:t>
            </a:r>
            <a:r>
              <a:rPr lang="en-US" sz="2400" dirty="0">
                <a:solidFill>
                  <a:srgbClr val="FFFF00"/>
                </a:solidFill>
              </a:rPr>
              <a:t>and </a:t>
            </a:r>
            <a:r>
              <a:rPr lang="en-US" sz="2400" dirty="0" smtClean="0">
                <a:solidFill>
                  <a:srgbClr val="FFFF00"/>
                </a:solidFill>
              </a:rPr>
              <a:t>      naked</a:t>
            </a:r>
            <a:endParaRPr lang="en-US"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ESV </a:t>
            </a:r>
            <a:r>
              <a:rPr lang="fr-FR" sz="2000" b="1" dirty="0" smtClean="0">
                <a:solidFill>
                  <a:schemeClr val="bg1"/>
                </a:solidFill>
              </a:rPr>
              <a:t>3:17</a:t>
            </a:r>
            <a:r>
              <a:rPr lang="fr-FR" sz="2000" dirty="0" smtClean="0"/>
              <a:t> </a:t>
            </a:r>
            <a:r>
              <a:rPr lang="en-US" sz="2000" dirty="0">
                <a:solidFill>
                  <a:schemeClr val="bg1"/>
                </a:solidFill>
              </a:rPr>
              <a:t>For you say, I am rich, I have prospered, and I need nothing, not realizing that you are wretched, pitiable, poor, blind, and naked.</a:t>
            </a:r>
          </a:p>
          <a:p>
            <a:r>
              <a:rPr lang="fr-FR" sz="2000" baseline="30000" dirty="0">
                <a:solidFill>
                  <a:srgbClr val="FFFF00"/>
                </a:solidFill>
              </a:rPr>
              <a:t>CUV </a:t>
            </a:r>
            <a:r>
              <a:rPr lang="fr-FR" sz="2000" b="1" dirty="0">
                <a:solidFill>
                  <a:schemeClr val="bg1"/>
                </a:solidFill>
              </a:rPr>
              <a:t>3:17</a:t>
            </a:r>
            <a:r>
              <a:rPr lang="zh-TW" altLang="en-US" sz="2000" dirty="0" smtClean="0">
                <a:solidFill>
                  <a:schemeClr val="bg1"/>
                </a:solidFill>
              </a:rPr>
              <a:t>你說、我是富足、已經發了財、一樣都不缺．卻不知道你是那困苦、可憐、貧窮、瞎眼、赤身的．</a:t>
            </a:r>
            <a:endParaRPr lang="fr-FR" sz="2000" dirty="0">
              <a:solidFill>
                <a:schemeClr val="bg1"/>
              </a:solidFill>
            </a:endParaRPr>
          </a:p>
          <a:p>
            <a:endParaRPr lang="es-ES" sz="1100" dirty="0" smtClean="0">
              <a:solidFill>
                <a:schemeClr val="bg1"/>
              </a:solidFill>
            </a:endParaRPr>
          </a:p>
          <a:p>
            <a:endParaRPr lang="es-ES" sz="1100" dirty="0" smtClean="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8072923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500" b="1" dirty="0" smtClean="0">
                <a:solidFill>
                  <a:srgbClr val="FFFF00"/>
                </a:solidFill>
              </a:rPr>
              <a:t>Revelation 3:18</a:t>
            </a:r>
            <a:r>
              <a:rPr lang="en-US" sz="3200" b="1" dirty="0" smtClean="0">
                <a:solidFill>
                  <a:srgbClr val="FFFF00"/>
                </a:solidFill>
              </a:rPr>
              <a:t>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18</a:t>
            </a:r>
            <a:r>
              <a:rPr lang="en-US" sz="3200" b="1" dirty="0" smtClean="0">
                <a:solidFill>
                  <a:schemeClr val="bg1"/>
                </a:solidFill>
              </a:rPr>
              <a:t>   </a:t>
            </a:r>
            <a:r>
              <a:rPr lang="el-GR" sz="3400" dirty="0">
                <a:solidFill>
                  <a:schemeClr val="bg1"/>
                </a:solidFill>
              </a:rPr>
              <a:t>συμβουλεύω σοι ἀγοράσαι παρ᾽ ἐμοῦ χρυσίον</a:t>
            </a:r>
            <a:endParaRPr lang="en-US" sz="3400" dirty="0">
              <a:solidFill>
                <a:schemeClr val="bg1"/>
              </a:solidFill>
            </a:endParaRPr>
          </a:p>
          <a:p>
            <a:r>
              <a:rPr lang="en-US" sz="2400" dirty="0" smtClean="0">
                <a:solidFill>
                  <a:srgbClr val="FFFF00"/>
                </a:solidFill>
              </a:rPr>
              <a:t>                 I </a:t>
            </a:r>
            <a:r>
              <a:rPr lang="en-US" sz="2400" dirty="0">
                <a:solidFill>
                  <a:srgbClr val="FFFF00"/>
                </a:solidFill>
              </a:rPr>
              <a:t>counsel </a:t>
            </a:r>
            <a:r>
              <a:rPr lang="en-US" sz="2400" dirty="0" smtClean="0">
                <a:solidFill>
                  <a:srgbClr val="FFFF00"/>
                </a:solidFill>
              </a:rPr>
              <a:t>           you         to buy          from       me         gold </a:t>
            </a:r>
            <a:r>
              <a:rPr lang="fr-FR" sz="2400" dirty="0" smtClean="0">
                <a:solidFill>
                  <a:schemeClr val="bg1"/>
                </a:solidFill>
              </a:rPr>
              <a:t> </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πεπυρωμένον </a:t>
            </a:r>
            <a:r>
              <a:rPr lang="el-GR" sz="3400" dirty="0">
                <a:solidFill>
                  <a:schemeClr val="bg1"/>
                </a:solidFill>
              </a:rPr>
              <a:t>ἐκ </a:t>
            </a:r>
            <a:r>
              <a:rPr lang="el-GR" sz="3400" dirty="0" smtClean="0">
                <a:solidFill>
                  <a:schemeClr val="bg1"/>
                </a:solidFill>
              </a:rPr>
              <a:t>πυρὸς</a:t>
            </a:r>
            <a:r>
              <a:rPr lang="en-US" sz="3400" dirty="0" smtClean="0">
                <a:solidFill>
                  <a:schemeClr val="bg1"/>
                </a:solidFill>
              </a:rPr>
              <a:t> </a:t>
            </a:r>
            <a:r>
              <a:rPr lang="el-GR" sz="3400" dirty="0" smtClean="0">
                <a:solidFill>
                  <a:schemeClr val="bg1"/>
                </a:solidFill>
              </a:rPr>
              <a:t> </a:t>
            </a:r>
            <a:r>
              <a:rPr lang="el-GR" sz="3400" dirty="0">
                <a:solidFill>
                  <a:schemeClr val="bg1"/>
                </a:solidFill>
              </a:rPr>
              <a:t>ἵνα </a:t>
            </a:r>
            <a:r>
              <a:rPr lang="en-US" sz="3400" dirty="0" smtClean="0">
                <a:solidFill>
                  <a:schemeClr val="bg1"/>
                </a:solidFill>
              </a:rPr>
              <a:t>  </a:t>
            </a:r>
            <a:r>
              <a:rPr lang="el-GR" sz="3400" dirty="0" smtClean="0">
                <a:solidFill>
                  <a:schemeClr val="bg1"/>
                </a:solidFill>
              </a:rPr>
              <a:t>πλουτήσῃς</a:t>
            </a:r>
            <a:r>
              <a:rPr lang="el-GR" sz="3400" dirty="0">
                <a:solidFill>
                  <a:schemeClr val="bg1"/>
                </a:solidFill>
              </a:rPr>
              <a:t>,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ἱμάτια λευκὰ </a:t>
            </a:r>
            <a:endParaRPr lang="en-US" sz="3400" dirty="0">
              <a:solidFill>
                <a:schemeClr val="bg1"/>
              </a:solidFill>
            </a:endParaRPr>
          </a:p>
          <a:p>
            <a:r>
              <a:rPr lang="en-US" sz="2400" dirty="0" smtClean="0">
                <a:solidFill>
                  <a:srgbClr val="FFFF00"/>
                </a:solidFill>
              </a:rPr>
              <a:t>    refined (by fire)        by      fire      so that   </a:t>
            </a:r>
            <a:r>
              <a:rPr lang="en-US" sz="2400" dirty="0">
                <a:solidFill>
                  <a:srgbClr val="FFFF00"/>
                </a:solidFill>
              </a:rPr>
              <a:t>you may be </a:t>
            </a:r>
            <a:r>
              <a:rPr lang="en-US" sz="2400" dirty="0" smtClean="0">
                <a:solidFill>
                  <a:srgbClr val="FFFF00"/>
                </a:solidFill>
              </a:rPr>
              <a:t>rich    </a:t>
            </a:r>
            <a:r>
              <a:rPr lang="en-US" sz="2400" dirty="0">
                <a:solidFill>
                  <a:srgbClr val="FFFF00"/>
                </a:solidFill>
              </a:rPr>
              <a:t>and </a:t>
            </a:r>
            <a:r>
              <a:rPr lang="en-US" sz="2400" dirty="0" smtClean="0">
                <a:solidFill>
                  <a:srgbClr val="FFFF00"/>
                </a:solidFill>
              </a:rPr>
              <a:t> garments    white</a:t>
            </a:r>
            <a:r>
              <a:rPr lang="fr-FR" sz="2400" dirty="0" smtClean="0">
                <a:solidFill>
                  <a:schemeClr val="bg1"/>
                </a:solidFill>
              </a:rPr>
              <a:t> </a:t>
            </a:r>
            <a:endParaRPr lang="en-US" sz="2400" b="1" dirty="0" smtClean="0">
              <a:solidFill>
                <a:schemeClr val="bg1"/>
              </a:solidFill>
            </a:endParaRPr>
          </a:p>
          <a:p>
            <a:r>
              <a:rPr lang="en-US" sz="3400" dirty="0" smtClean="0">
                <a:solidFill>
                  <a:schemeClr val="bg1"/>
                </a:solidFill>
              </a:rPr>
              <a:t>  </a:t>
            </a:r>
            <a:r>
              <a:rPr lang="el-GR" sz="3400" dirty="0" smtClean="0">
                <a:solidFill>
                  <a:schemeClr val="bg1"/>
                </a:solidFill>
              </a:rPr>
              <a:t>ἵνα </a:t>
            </a:r>
            <a:r>
              <a:rPr lang="en-US" sz="3400" dirty="0" smtClean="0">
                <a:solidFill>
                  <a:schemeClr val="bg1"/>
                </a:solidFill>
              </a:rPr>
              <a:t>  </a:t>
            </a:r>
            <a:r>
              <a:rPr lang="el-GR" sz="3400" dirty="0" smtClean="0">
                <a:solidFill>
                  <a:schemeClr val="bg1"/>
                </a:solidFill>
              </a:rPr>
              <a:t>περιβάλῃ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μὴ φανερωθῇ ἡ αἰσχύνη τῆς γυμνότητός σου, </a:t>
            </a:r>
            <a:endParaRPr lang="en-US" sz="3400" dirty="0" smtClean="0">
              <a:solidFill>
                <a:schemeClr val="bg1"/>
              </a:solidFill>
            </a:endParaRPr>
          </a:p>
          <a:p>
            <a:r>
              <a:rPr lang="en-US" sz="2000" dirty="0" smtClean="0">
                <a:solidFill>
                  <a:srgbClr val="FFFF00"/>
                </a:solidFill>
              </a:rPr>
              <a:t>so </a:t>
            </a:r>
            <a:r>
              <a:rPr lang="en-US" sz="2000" dirty="0">
                <a:solidFill>
                  <a:srgbClr val="FFFF00"/>
                </a:solidFill>
              </a:rPr>
              <a:t>that you may clothe yourself</a:t>
            </a:r>
            <a:r>
              <a:rPr lang="en-US" sz="2000" dirty="0" smtClean="0">
                <a:solidFill>
                  <a:srgbClr val="FFFF00"/>
                </a:solidFill>
              </a:rPr>
              <a:t>  </a:t>
            </a:r>
            <a:r>
              <a:rPr lang="en-US" sz="2200" dirty="0" smtClean="0">
                <a:solidFill>
                  <a:srgbClr val="FFFF00"/>
                </a:solidFill>
              </a:rPr>
              <a:t>and  not   may be seen    </a:t>
            </a:r>
            <a:r>
              <a:rPr lang="en-US" sz="2400" dirty="0" smtClean="0">
                <a:solidFill>
                  <a:srgbClr val="FFFF00"/>
                </a:solidFill>
              </a:rPr>
              <a:t> </a:t>
            </a:r>
            <a:r>
              <a:rPr lang="en-US" sz="2400" dirty="0">
                <a:solidFill>
                  <a:srgbClr val="FFFF00"/>
                </a:solidFill>
              </a:rPr>
              <a:t>the </a:t>
            </a:r>
            <a:r>
              <a:rPr lang="en-US" sz="2400" dirty="0" smtClean="0">
                <a:solidFill>
                  <a:srgbClr val="FFFF00"/>
                </a:solidFill>
              </a:rPr>
              <a:t>   shame     of the     </a:t>
            </a:r>
            <a:r>
              <a:rPr lang="en-US" sz="2400" dirty="0">
                <a:solidFill>
                  <a:srgbClr val="FFFF00"/>
                </a:solidFill>
              </a:rPr>
              <a:t>nakedness </a:t>
            </a:r>
            <a:r>
              <a:rPr lang="en-US" sz="2400" dirty="0" smtClean="0">
                <a:solidFill>
                  <a:srgbClr val="FFFF00"/>
                </a:solidFill>
              </a:rPr>
              <a:t>        your</a:t>
            </a:r>
            <a:r>
              <a:rPr lang="fr-FR" sz="2400" dirty="0" smtClean="0">
                <a:solidFill>
                  <a:schemeClr val="bg1"/>
                </a:solidFill>
              </a:rPr>
              <a:t>  </a:t>
            </a: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κολλ[ο]ύριον ἐγχρῖσαι τοὺς ὀφθαλμούς σου </a:t>
            </a:r>
            <a:r>
              <a:rPr lang="en-US" sz="3400" dirty="0" smtClean="0">
                <a:solidFill>
                  <a:schemeClr val="bg1"/>
                </a:solidFill>
              </a:rPr>
              <a:t> </a:t>
            </a:r>
            <a:r>
              <a:rPr lang="el-GR" sz="3400" dirty="0" smtClean="0">
                <a:solidFill>
                  <a:schemeClr val="bg1"/>
                </a:solidFill>
              </a:rPr>
              <a:t>ἵνα</a:t>
            </a:r>
            <a:r>
              <a:rPr lang="en-US" sz="3400" dirty="0" smtClean="0">
                <a:solidFill>
                  <a:schemeClr val="bg1"/>
                </a:solidFill>
              </a:rPr>
              <a:t> </a:t>
            </a:r>
            <a:r>
              <a:rPr lang="el-GR" sz="3400" dirty="0" smtClean="0">
                <a:solidFill>
                  <a:schemeClr val="bg1"/>
                </a:solidFill>
              </a:rPr>
              <a:t> </a:t>
            </a:r>
            <a:r>
              <a:rPr lang="el-GR" sz="3400" dirty="0">
                <a:solidFill>
                  <a:schemeClr val="bg1"/>
                </a:solidFill>
              </a:rPr>
              <a:t>βλέπῃς.</a:t>
            </a:r>
            <a:endParaRPr lang="en-US" sz="3400" dirty="0">
              <a:solidFill>
                <a:schemeClr val="bg1"/>
              </a:solidFill>
            </a:endParaRPr>
          </a:p>
          <a:p>
            <a:r>
              <a:rPr lang="en-US" sz="2400" dirty="0" smtClean="0">
                <a:solidFill>
                  <a:srgbClr val="FFFF00"/>
                </a:solidFill>
              </a:rPr>
              <a:t>    and             salve                  to anoint      the               eyes              your   </a:t>
            </a:r>
            <a:r>
              <a:rPr lang="en-US" sz="2400" dirty="0">
                <a:solidFill>
                  <a:srgbClr val="FFFF00"/>
                </a:solidFill>
              </a:rPr>
              <a:t>so that </a:t>
            </a:r>
            <a:r>
              <a:rPr lang="en-US" sz="2400" dirty="0" smtClean="0">
                <a:solidFill>
                  <a:srgbClr val="FFFF00"/>
                </a:solidFill>
              </a:rPr>
              <a:t> you </a:t>
            </a:r>
            <a:r>
              <a:rPr lang="en-US" sz="2400" dirty="0">
                <a:solidFill>
                  <a:srgbClr val="FFFF00"/>
                </a:solidFill>
              </a:rPr>
              <a:t>may </a:t>
            </a:r>
            <a:r>
              <a:rPr lang="en-US" sz="2400" dirty="0" smtClean="0">
                <a:solidFill>
                  <a:srgbClr val="FFFF00"/>
                </a:solidFill>
              </a:rPr>
              <a:t>see</a:t>
            </a:r>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3:18 </a:t>
            </a:r>
            <a:r>
              <a:rPr lang="fr-FR" sz="2000" dirty="0" smtClean="0">
                <a:solidFill>
                  <a:schemeClr val="bg1"/>
                </a:solidFill>
              </a:rPr>
              <a:t> </a:t>
            </a:r>
            <a:r>
              <a:rPr lang="en-US" sz="2000" dirty="0">
                <a:solidFill>
                  <a:schemeClr val="bg1"/>
                </a:solidFill>
              </a:rPr>
              <a:t>I counsel you to buy from me gold refined by fire, so that you may be rich, and white garments so that you may clothe yourself and the shame of your nakedness may not be seen, and salve to anoint your eyes, so that you may see</a:t>
            </a:r>
            <a:r>
              <a:rPr lang="en-US" sz="2000" dirty="0" smtClean="0">
                <a:solidFill>
                  <a:schemeClr val="bg1"/>
                </a:solidFill>
              </a:rPr>
              <a:t>.     </a:t>
            </a:r>
            <a:r>
              <a:rPr lang="fr-FR" dirty="0" smtClean="0">
                <a:solidFill>
                  <a:srgbClr val="FFFF00"/>
                </a:solidFill>
              </a:rPr>
              <a:t>/      </a:t>
            </a:r>
            <a:r>
              <a:rPr lang="fr-FR" dirty="0">
                <a:solidFill>
                  <a:srgbClr val="FFFF00"/>
                </a:solidFill>
              </a:rPr>
              <a:t>CUV 3:18 </a:t>
            </a:r>
            <a:r>
              <a:rPr lang="zh-TW" altLang="en-US" sz="2000" dirty="0" smtClean="0">
                <a:solidFill>
                  <a:schemeClr val="bg1"/>
                </a:solidFill>
              </a:rPr>
              <a:t>我勸你向我買火煉的金子、叫你富足．又買白衣穿上、叫你赤身的羞恥不露出來．又買眼藥擦你的眼睛、使你能看見。</a:t>
            </a:r>
            <a:endParaRPr lang="en-US" altLang="zh-TW" sz="2000" dirty="0" smtClean="0">
              <a:solidFill>
                <a:schemeClr val="bg1"/>
              </a:solidFill>
            </a:endParaRPr>
          </a:p>
          <a:p>
            <a:endParaRPr lang="es-ES" sz="1100" dirty="0">
              <a:solidFill>
                <a:schemeClr val="bg1"/>
              </a:solidFill>
            </a:endParaRPr>
          </a:p>
          <a:p>
            <a:endParaRPr lang="es-ES" sz="1100" dirty="0" smtClean="0">
              <a:solidFill>
                <a:schemeClr val="bg1"/>
              </a:solidFill>
            </a:endParaRPr>
          </a:p>
          <a:p>
            <a:endParaRPr lang="es-ES" sz="1100" dirty="0">
              <a:solidFill>
                <a:schemeClr val="bg1"/>
              </a:solidFill>
            </a:endParaRPr>
          </a:p>
        </p:txBody>
      </p:sp>
    </p:spTree>
    <p:extLst>
      <p:ext uri="{BB962C8B-B14F-4D97-AF65-F5344CB8AC3E}">
        <p14:creationId xmlns:p14="http://schemas.microsoft.com/office/powerpoint/2010/main" val="7548231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527026"/>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Revelation 3:6-7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chemeClr val="bg1"/>
                </a:solidFill>
              </a:rPr>
              <a:t>mais      </a:t>
            </a:r>
            <a:r>
              <a:rPr lang="fr-FR" sz="2300" dirty="0">
                <a:solidFill>
                  <a:schemeClr val="bg1"/>
                </a:solidFill>
              </a:rPr>
              <a:t>j'ai </a:t>
            </a:r>
            <a:r>
              <a:rPr lang="fr-FR" sz="2300" dirty="0" smtClean="0">
                <a:solidFill>
                  <a:schemeClr val="bg1"/>
                </a:solidFill>
              </a:rPr>
              <a:t>   contre     toi    que     le       amour        ton      le      premier </a:t>
            </a:r>
          </a:p>
          <a:p>
            <a:r>
              <a:rPr lang="en-US" sz="3300" dirty="0" smtClean="0">
                <a:solidFill>
                  <a:schemeClr val="bg1"/>
                </a:solidFill>
              </a:rPr>
              <a:t>     </a:t>
            </a:r>
            <a:r>
              <a:rPr lang="el-GR" sz="3300" dirty="0">
                <a:solidFill>
                  <a:schemeClr val="bg1"/>
                </a:solidFill>
              </a:rPr>
              <a:t>ἃ κἀγὼ μισῶ.</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ἀκουσάτω </a:t>
            </a:r>
            <a:endParaRPr lang="en-US" sz="3300" dirty="0">
              <a:solidFill>
                <a:schemeClr val="bg1"/>
              </a:solidFill>
            </a:endParaRPr>
          </a:p>
          <a:p>
            <a:r>
              <a:rPr lang="fr-FR" sz="2300" dirty="0" smtClean="0">
                <a:solidFill>
                  <a:schemeClr val="bg1"/>
                </a:solidFill>
              </a:rPr>
              <a:t>tu </a:t>
            </a:r>
            <a:r>
              <a:rPr lang="fr-FR" sz="2300" dirty="0">
                <a:solidFill>
                  <a:schemeClr val="bg1"/>
                </a:solidFill>
              </a:rPr>
              <a:t>as abandonné </a:t>
            </a:r>
            <a:r>
              <a:rPr lang="fr-FR" sz="2300" dirty="0" smtClean="0">
                <a:solidFill>
                  <a:schemeClr val="bg1"/>
                </a:solidFill>
              </a:rPr>
              <a:t>                  souviens </a:t>
            </a:r>
            <a:r>
              <a:rPr lang="fr-FR" sz="2300" dirty="0">
                <a:solidFill>
                  <a:schemeClr val="bg1"/>
                </a:solidFill>
              </a:rPr>
              <a:t>-toi </a:t>
            </a:r>
            <a:r>
              <a:rPr lang="fr-FR" sz="2300" dirty="0" smtClean="0">
                <a:solidFill>
                  <a:schemeClr val="bg1"/>
                </a:solidFill>
              </a:rPr>
              <a:t>    donc     d'où       tu </a:t>
            </a:r>
            <a:r>
              <a:rPr lang="fr-FR" sz="2300" dirty="0">
                <a:solidFill>
                  <a:schemeClr val="bg1"/>
                </a:solidFill>
              </a:rPr>
              <a:t>es </a:t>
            </a:r>
            <a:r>
              <a:rPr lang="fr-FR" sz="2300" dirty="0" smtClean="0">
                <a:solidFill>
                  <a:schemeClr val="bg1"/>
                </a:solidFill>
              </a:rPr>
              <a:t>tombé      et        </a:t>
            </a:r>
            <a:r>
              <a:rPr lang="fr-FR" sz="2300" dirty="0">
                <a:solidFill>
                  <a:schemeClr val="bg1"/>
                </a:solidFill>
              </a:rPr>
              <a:t>repens </a:t>
            </a:r>
            <a:r>
              <a:rPr lang="fr-FR" sz="2300" dirty="0" smtClean="0">
                <a:solidFill>
                  <a:schemeClr val="bg1"/>
                </a:solidFill>
              </a:rPr>
              <a:t>–toi </a:t>
            </a:r>
            <a:r>
              <a:rPr lang="en-US" sz="2300" dirty="0" smtClean="0">
                <a:solidFill>
                  <a:schemeClr val="bg1"/>
                </a:solidFill>
              </a:rPr>
              <a:t>   </a:t>
            </a:r>
          </a:p>
          <a:p>
            <a:r>
              <a:rPr lang="el-GR" sz="3300" dirty="0" smtClean="0">
                <a:solidFill>
                  <a:schemeClr val="bg1"/>
                </a:solidFill>
              </a:rPr>
              <a:t>τί </a:t>
            </a:r>
            <a:r>
              <a:rPr lang="el-GR" sz="3300" dirty="0">
                <a:solidFill>
                  <a:schemeClr val="bg1"/>
                </a:solidFill>
              </a:rPr>
              <a:t>τὸ πνεῦμα λέγει </a:t>
            </a:r>
            <a:r>
              <a:rPr lang="el-GR" sz="3300" dirty="0" smtClean="0">
                <a:solidFill>
                  <a:schemeClr val="bg1"/>
                </a:solidFill>
              </a:rPr>
              <a:t>ταῖς </a:t>
            </a:r>
            <a:r>
              <a:rPr lang="el-GR" sz="3300" dirty="0">
                <a:solidFill>
                  <a:schemeClr val="bg1"/>
                </a:solidFill>
              </a:rPr>
              <a:t>ἐκκλησίαις. Τῷ νικῶντι δώσω αὐτῷ </a:t>
            </a:r>
            <a:endParaRPr lang="en-US" sz="3300" dirty="0" smtClean="0">
              <a:solidFill>
                <a:schemeClr val="bg1"/>
              </a:solidFill>
            </a:endParaRPr>
          </a:p>
          <a:p>
            <a:r>
              <a:rPr lang="el-GR" sz="3300" dirty="0" smtClean="0">
                <a:solidFill>
                  <a:schemeClr val="bg1"/>
                </a:solidFill>
              </a:rPr>
              <a:t> </a:t>
            </a:r>
            <a:r>
              <a:rPr lang="en-US" sz="3300" dirty="0">
                <a:solidFill>
                  <a:schemeClr val="bg1"/>
                </a:solidFill>
              </a:rPr>
              <a:t>(Rev. </a:t>
            </a:r>
            <a:r>
              <a:rPr lang="en-US" sz="3300" dirty="0" smtClean="0">
                <a:solidFill>
                  <a:schemeClr val="bg1"/>
                </a:solidFill>
              </a:rPr>
              <a:t>3:7 </a:t>
            </a:r>
            <a:r>
              <a:rPr lang="en-US" sz="3300" dirty="0">
                <a:solidFill>
                  <a:schemeClr val="bg1"/>
                </a:solidFill>
              </a:rPr>
              <a:t>BGT)</a:t>
            </a:r>
            <a:r>
              <a:rPr lang="fr-FR" sz="3300" dirty="0" smtClean="0">
                <a:solidFill>
                  <a:schemeClr val="bg1"/>
                </a:solidFill>
              </a:rPr>
              <a:t>     </a:t>
            </a:r>
          </a:p>
          <a:p>
            <a:r>
              <a:rPr lang="fr-FR" sz="2300" dirty="0" smtClean="0">
                <a:solidFill>
                  <a:schemeClr val="bg1"/>
                </a:solidFill>
              </a:rPr>
              <a:t> et    les  </a:t>
            </a:r>
            <a:r>
              <a:rPr lang="fr-FR" sz="2300" dirty="0">
                <a:solidFill>
                  <a:schemeClr val="bg1"/>
                </a:solidFill>
              </a:rPr>
              <a:t>premières </a:t>
            </a:r>
            <a:r>
              <a:rPr lang="fr-FR" sz="2300" dirty="0" smtClean="0">
                <a:solidFill>
                  <a:schemeClr val="bg1"/>
                </a:solidFill>
              </a:rPr>
              <a:t>œuvres     pratique      si   et   non    </a:t>
            </a:r>
            <a:r>
              <a:rPr lang="fr-FR" sz="2300" dirty="0">
                <a:solidFill>
                  <a:schemeClr val="bg1"/>
                </a:solidFill>
              </a:rPr>
              <a:t>je viendrai </a:t>
            </a:r>
            <a:r>
              <a:rPr lang="fr-FR" sz="2300" dirty="0" smtClean="0">
                <a:solidFill>
                  <a:schemeClr val="bg1"/>
                </a:solidFill>
              </a:rPr>
              <a:t>  à toi    et      j'ôterai</a:t>
            </a:r>
            <a:r>
              <a:rPr lang="es-ES_tradnl" sz="2300" dirty="0" smtClean="0">
                <a:solidFill>
                  <a:schemeClr val="bg1"/>
                </a:solidFill>
              </a:rPr>
              <a:t>      </a:t>
            </a:r>
          </a:p>
          <a:p>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fr-FR" sz="2300" dirty="0" smtClean="0">
                <a:solidFill>
                  <a:schemeClr val="bg1"/>
                </a:solidFill>
              </a:rPr>
              <a:t>        le    chandelier     ton    de     la        place         sa            si   ne pas   tu te repentes</a:t>
            </a:r>
            <a:endParaRPr lang="fr-FR" sz="800" dirty="0" smtClean="0">
              <a:solidFill>
                <a:schemeClr val="bg1"/>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ESV </a:t>
            </a:r>
            <a:r>
              <a:rPr lang="fr-FR" sz="2000" b="1" dirty="0" smtClean="0"/>
              <a:t>3:6</a:t>
            </a:r>
            <a:r>
              <a:rPr lang="fr-FR" sz="2000" dirty="0" smtClean="0"/>
              <a:t> </a:t>
            </a:r>
            <a:r>
              <a:rPr lang="fr-FR" sz="2000" dirty="0"/>
              <a:t>Tu as pourtant ceci, c'est que tu hais les </a:t>
            </a:r>
            <a:r>
              <a:rPr lang="fr-FR" sz="2000" dirty="0" err="1"/>
              <a:t>oeuvres</a:t>
            </a:r>
            <a:r>
              <a:rPr lang="fr-FR" sz="2000" dirty="0"/>
              <a:t> des Nicolaïtes, </a:t>
            </a:r>
            <a:r>
              <a:rPr lang="fr-FR" sz="2000" dirty="0" err="1"/>
              <a:t>oeuvres</a:t>
            </a:r>
            <a:r>
              <a:rPr lang="fr-FR" sz="2000" dirty="0"/>
              <a:t> que je hais aussi.</a:t>
            </a:r>
          </a:p>
          <a:p>
            <a:endParaRPr lang="en-US" sz="2000" dirty="0"/>
          </a:p>
          <a:p>
            <a:r>
              <a:rPr lang="fr-FR" sz="2000" baseline="30000" dirty="0" err="1" smtClean="0"/>
              <a:t>CUV</a:t>
            </a:r>
            <a:r>
              <a:rPr lang="fr-FR" sz="2000" b="1" dirty="0" err="1" smtClean="0"/>
              <a:t>Revelation</a:t>
            </a:r>
            <a:r>
              <a:rPr lang="fr-FR" sz="2000" b="1" dirty="0" smtClean="0"/>
              <a:t> 3:6</a:t>
            </a:r>
            <a:r>
              <a:rPr lang="fr-FR" sz="2000" dirty="0" smtClean="0"/>
              <a:t> </a:t>
            </a:r>
            <a:r>
              <a:rPr lang="fr-FR" sz="2000" dirty="0"/>
              <a:t>Cependant, tu as ceci en ta faveur: tout comme moi, tu détestes ce que font les Nicolaïtes.</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
        <p:nvSpPr>
          <p:cNvPr id="3" name="Rectangle 2"/>
          <p:cNvSpPr/>
          <p:nvPr/>
        </p:nvSpPr>
        <p:spPr>
          <a:xfrm>
            <a:off x="-26370" y="5644"/>
            <a:ext cx="12161838" cy="69117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3:19-20 </a:t>
            </a:r>
            <a:endParaRPr lang="en-US" sz="800" b="1" dirty="0" smtClean="0">
              <a:solidFill>
                <a:srgbClr val="FFFF00"/>
              </a:solidFill>
            </a:endParaRPr>
          </a:p>
          <a:p>
            <a:pPr algn="ctr"/>
            <a:endParaRPr lang="es-ES_tradnl" sz="800" b="1" dirty="0" smtClean="0">
              <a:solidFill>
                <a:schemeClr val="bg1"/>
              </a:solidFill>
            </a:endParaRPr>
          </a:p>
          <a:p>
            <a:r>
              <a:rPr lang="en-US" sz="2800" b="1" dirty="0" smtClean="0">
                <a:solidFill>
                  <a:srgbClr val="FFFF00"/>
                </a:solidFill>
              </a:rPr>
              <a:t>19  </a:t>
            </a:r>
            <a:r>
              <a:rPr lang="en-US" sz="3200" b="1" dirty="0" smtClean="0">
                <a:solidFill>
                  <a:schemeClr val="bg1"/>
                </a:solidFill>
              </a:rPr>
              <a:t> </a:t>
            </a:r>
            <a:r>
              <a:rPr lang="el-GR" sz="3400" dirty="0" smtClean="0">
                <a:solidFill>
                  <a:schemeClr val="bg1"/>
                </a:solidFill>
              </a:rPr>
              <a:t>ἐγὼ </a:t>
            </a:r>
            <a:r>
              <a:rPr lang="el-GR" sz="3400" dirty="0">
                <a:solidFill>
                  <a:schemeClr val="bg1"/>
                </a:solidFill>
              </a:rPr>
              <a:t>ὅσους ἐὰν φιλῶ ἐλέγχω καὶ παιδεύω· </a:t>
            </a:r>
            <a:endParaRPr lang="en-US" sz="3400" dirty="0" smtClean="0">
              <a:solidFill>
                <a:schemeClr val="bg1"/>
              </a:solidFill>
            </a:endParaRPr>
          </a:p>
          <a:p>
            <a:r>
              <a:rPr lang="en-US" sz="2400" dirty="0">
                <a:solidFill>
                  <a:srgbClr val="FFFF00"/>
                </a:solidFill>
              </a:rPr>
              <a:t> </a:t>
            </a:r>
            <a:r>
              <a:rPr lang="en-US" sz="2400" dirty="0" smtClean="0">
                <a:solidFill>
                  <a:srgbClr val="FFFF00"/>
                </a:solidFill>
              </a:rPr>
              <a:t>           I            whomever      I love    I reprove    </a:t>
            </a:r>
            <a:r>
              <a:rPr lang="en-US" sz="2400" dirty="0">
                <a:solidFill>
                  <a:srgbClr val="FFFF00"/>
                </a:solidFill>
              </a:rPr>
              <a:t>and </a:t>
            </a:r>
            <a:r>
              <a:rPr lang="en-US" sz="2400" dirty="0" smtClean="0">
                <a:solidFill>
                  <a:srgbClr val="FFFF00"/>
                </a:solidFill>
              </a:rPr>
              <a:t>  I discipline</a:t>
            </a:r>
            <a:endParaRPr lang="fr-FR" sz="2400" dirty="0" smtClean="0">
              <a:solidFill>
                <a:schemeClr val="bg1"/>
              </a:solidFill>
            </a:endParaRPr>
          </a:p>
          <a:p>
            <a:r>
              <a:rPr lang="en-US" sz="3400" dirty="0" smtClean="0">
                <a:solidFill>
                  <a:schemeClr val="bg1"/>
                </a:solidFill>
              </a:rPr>
              <a:t>  </a:t>
            </a:r>
            <a:r>
              <a:rPr lang="el-GR" sz="3400" dirty="0" smtClean="0">
                <a:solidFill>
                  <a:schemeClr val="bg1"/>
                </a:solidFill>
              </a:rPr>
              <a:t>ζήλευε</a:t>
            </a:r>
            <a:r>
              <a:rPr lang="en-US" sz="3400" dirty="0" smtClean="0">
                <a:solidFill>
                  <a:schemeClr val="bg1"/>
                </a:solidFill>
              </a:rPr>
              <a:t> </a:t>
            </a:r>
            <a:r>
              <a:rPr lang="el-GR" sz="3400" dirty="0" smtClean="0">
                <a:solidFill>
                  <a:schemeClr val="bg1"/>
                </a:solidFill>
              </a:rPr>
              <a:t> οὖν</a:t>
            </a:r>
            <a:r>
              <a:rPr lang="en-US" sz="3400" dirty="0" smtClean="0">
                <a:solidFill>
                  <a:schemeClr val="bg1"/>
                </a:solidFill>
              </a:rPr>
              <a:t> </a:t>
            </a:r>
            <a:r>
              <a:rPr lang="el-GR" sz="3400" dirty="0" smtClean="0">
                <a:solidFill>
                  <a:schemeClr val="bg1"/>
                </a:solidFill>
              </a:rPr>
              <a:t> </a:t>
            </a:r>
            <a:r>
              <a:rPr lang="el-GR" sz="3400" dirty="0">
                <a:solidFill>
                  <a:schemeClr val="bg1"/>
                </a:solidFill>
              </a:rPr>
              <a:t>καὶ μετανόησον</a:t>
            </a:r>
            <a:r>
              <a:rPr lang="el-GR" sz="3400" dirty="0" smtClean="0">
                <a:solidFill>
                  <a:schemeClr val="bg1"/>
                </a:solidFill>
              </a:rPr>
              <a:t>.</a:t>
            </a:r>
            <a:r>
              <a:rPr lang="en-US" sz="3400" dirty="0" smtClean="0">
                <a:solidFill>
                  <a:schemeClr val="bg1"/>
                </a:solidFill>
              </a:rPr>
              <a:t>        </a:t>
            </a:r>
            <a:r>
              <a:rPr lang="en-US" sz="2800" b="1" dirty="0" smtClean="0">
                <a:solidFill>
                  <a:srgbClr val="FFFF00"/>
                </a:solidFill>
              </a:rPr>
              <a:t>20 </a:t>
            </a:r>
            <a:r>
              <a:rPr lang="en-US" sz="3200" dirty="0" smtClean="0">
                <a:solidFill>
                  <a:schemeClr val="bg1"/>
                </a:solidFill>
              </a:rPr>
              <a:t> </a:t>
            </a:r>
            <a:r>
              <a:rPr lang="el-GR" sz="3200" dirty="0">
                <a:solidFill>
                  <a:schemeClr val="bg1"/>
                </a:solidFill>
              </a:rPr>
              <a:t>Ἰδοὺ </a:t>
            </a:r>
            <a:r>
              <a:rPr lang="en-US" sz="3200" dirty="0" smtClean="0">
                <a:solidFill>
                  <a:schemeClr val="bg1"/>
                </a:solidFill>
              </a:rPr>
              <a:t> </a:t>
            </a:r>
            <a:r>
              <a:rPr lang="el-GR" sz="3200" dirty="0" smtClean="0">
                <a:solidFill>
                  <a:schemeClr val="bg1"/>
                </a:solidFill>
              </a:rPr>
              <a:t>ἕστηκα</a:t>
            </a:r>
            <a:endParaRPr lang="en-US" sz="3200" dirty="0" smtClean="0">
              <a:solidFill>
                <a:schemeClr val="bg1"/>
              </a:solidFill>
            </a:endParaRPr>
          </a:p>
          <a:p>
            <a:r>
              <a:rPr lang="en-US" sz="2400" dirty="0" smtClean="0">
                <a:solidFill>
                  <a:srgbClr val="FFFF00"/>
                </a:solidFill>
              </a:rPr>
              <a:t>be </a:t>
            </a:r>
            <a:r>
              <a:rPr lang="en-US" sz="2400" dirty="0">
                <a:solidFill>
                  <a:srgbClr val="FFFF00"/>
                </a:solidFill>
              </a:rPr>
              <a:t>zealous </a:t>
            </a:r>
            <a:r>
              <a:rPr lang="en-US" sz="2400" dirty="0" smtClean="0">
                <a:solidFill>
                  <a:srgbClr val="FFFF00"/>
                </a:solidFill>
              </a:rPr>
              <a:t> </a:t>
            </a:r>
            <a:r>
              <a:rPr lang="en-US" sz="2200" dirty="0" smtClean="0">
                <a:solidFill>
                  <a:srgbClr val="FFFF00"/>
                </a:solidFill>
              </a:rPr>
              <a:t>therefore </a:t>
            </a:r>
            <a:r>
              <a:rPr lang="en-US" sz="2400" dirty="0" smtClean="0">
                <a:solidFill>
                  <a:srgbClr val="FFFF00"/>
                </a:solidFill>
              </a:rPr>
              <a:t>and      repent                                  behold    I stood</a:t>
            </a:r>
            <a:r>
              <a:rPr lang="fr-FR" sz="2400" dirty="0" smtClean="0">
                <a:solidFill>
                  <a:schemeClr val="bg1"/>
                </a:solidFill>
              </a:rPr>
              <a:t> </a:t>
            </a:r>
          </a:p>
          <a:p>
            <a:r>
              <a:rPr lang="en-US" sz="3400" dirty="0" smtClean="0">
                <a:solidFill>
                  <a:schemeClr val="bg1"/>
                </a:solidFill>
              </a:rPr>
              <a:t>   </a:t>
            </a:r>
            <a:r>
              <a:rPr lang="el-GR" sz="3400" dirty="0" smtClean="0">
                <a:solidFill>
                  <a:schemeClr val="bg1"/>
                </a:solidFill>
              </a:rPr>
              <a:t>ἐπὶ </a:t>
            </a:r>
            <a:r>
              <a:rPr lang="el-GR" sz="3400" dirty="0">
                <a:solidFill>
                  <a:schemeClr val="bg1"/>
                </a:solidFill>
              </a:rPr>
              <a:t>τὴν θύραν καὶ κρούω· ἐάν </a:t>
            </a:r>
            <a:r>
              <a:rPr lang="en-US" sz="3400" dirty="0" smtClean="0">
                <a:solidFill>
                  <a:schemeClr val="bg1"/>
                </a:solidFill>
              </a:rPr>
              <a:t> </a:t>
            </a:r>
            <a:r>
              <a:rPr lang="el-GR" sz="3400" dirty="0" smtClean="0">
                <a:solidFill>
                  <a:schemeClr val="bg1"/>
                </a:solidFill>
              </a:rPr>
              <a:t>τις </a:t>
            </a:r>
            <a:r>
              <a:rPr lang="en-US" sz="3400" dirty="0" smtClean="0">
                <a:solidFill>
                  <a:schemeClr val="bg1"/>
                </a:solidFill>
              </a:rPr>
              <a:t> </a:t>
            </a:r>
            <a:r>
              <a:rPr lang="el-GR" sz="3400" dirty="0" smtClean="0">
                <a:solidFill>
                  <a:schemeClr val="bg1"/>
                </a:solidFill>
              </a:rPr>
              <a:t>ἀκούσῃ </a:t>
            </a:r>
            <a:r>
              <a:rPr lang="el-GR" sz="3400" dirty="0">
                <a:solidFill>
                  <a:schemeClr val="bg1"/>
                </a:solidFill>
              </a:rPr>
              <a:t>τῆς φωνῆς μου </a:t>
            </a:r>
            <a:endParaRPr lang="en-US" sz="3400" dirty="0" smtClean="0">
              <a:solidFill>
                <a:schemeClr val="bg1"/>
              </a:solidFill>
            </a:endParaRPr>
          </a:p>
          <a:p>
            <a:r>
              <a:rPr lang="en-US" sz="2400" dirty="0" smtClean="0">
                <a:solidFill>
                  <a:srgbClr val="FFFF00"/>
                </a:solidFill>
              </a:rPr>
              <a:t>      at     </a:t>
            </a:r>
            <a:r>
              <a:rPr lang="en-US" sz="2400" dirty="0">
                <a:solidFill>
                  <a:srgbClr val="FFFF00"/>
                </a:solidFill>
              </a:rPr>
              <a:t>the </a:t>
            </a:r>
            <a:r>
              <a:rPr lang="en-US" sz="2400" dirty="0" smtClean="0">
                <a:solidFill>
                  <a:srgbClr val="FFFF00"/>
                </a:solidFill>
              </a:rPr>
              <a:t>      door      and     I knock       if     anyone    hears       the     </a:t>
            </a:r>
            <a:r>
              <a:rPr lang="en-US" sz="2400" dirty="0">
                <a:solidFill>
                  <a:srgbClr val="FFFF00"/>
                </a:solidFill>
              </a:rPr>
              <a:t>voice </a:t>
            </a:r>
            <a:r>
              <a:rPr lang="en-US" sz="2400" dirty="0" smtClean="0">
                <a:solidFill>
                  <a:srgbClr val="FFFF00"/>
                </a:solidFill>
              </a:rPr>
              <a:t>        my</a:t>
            </a:r>
            <a:r>
              <a:rPr lang="fr-FR" sz="2400" dirty="0" smtClean="0">
                <a:solidFill>
                  <a:schemeClr val="bg1"/>
                </a:solidFill>
              </a:rPr>
              <a:t> </a:t>
            </a: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ἀνοίξῃ τὴν θύραν, [καὶ] εἰσελεύσομαι πρὸς αὐτὸν </a:t>
            </a:r>
            <a:endParaRPr lang="en-US" sz="3400" dirty="0" smtClean="0">
              <a:solidFill>
                <a:schemeClr val="bg1"/>
              </a:solidFill>
            </a:endParaRPr>
          </a:p>
          <a:p>
            <a:r>
              <a:rPr lang="en-US" sz="2400" dirty="0" smtClean="0">
                <a:solidFill>
                  <a:srgbClr val="FFFF00"/>
                </a:solidFill>
              </a:rPr>
              <a:t>         and    opens      </a:t>
            </a:r>
            <a:r>
              <a:rPr lang="en-US" sz="2400" dirty="0">
                <a:solidFill>
                  <a:srgbClr val="FFFF00"/>
                </a:solidFill>
              </a:rPr>
              <a:t>the </a:t>
            </a:r>
            <a:r>
              <a:rPr lang="en-US" sz="2400" dirty="0" smtClean="0">
                <a:solidFill>
                  <a:srgbClr val="FFFF00"/>
                </a:solidFill>
              </a:rPr>
              <a:t>      door          and       </a:t>
            </a:r>
            <a:r>
              <a:rPr lang="en-US" sz="2400" dirty="0">
                <a:solidFill>
                  <a:srgbClr val="FFFF00"/>
                </a:solidFill>
              </a:rPr>
              <a:t>I will come in </a:t>
            </a:r>
            <a:r>
              <a:rPr lang="en-US" sz="2400" dirty="0" smtClean="0">
                <a:solidFill>
                  <a:srgbClr val="FFFF00"/>
                </a:solidFill>
              </a:rPr>
              <a:t>               to          him</a:t>
            </a:r>
            <a:r>
              <a:rPr lang="fr-FR" sz="2400" dirty="0" smtClean="0">
                <a:solidFill>
                  <a:schemeClr val="bg1"/>
                </a:solidFill>
              </a:rPr>
              <a:t> </a:t>
            </a:r>
            <a:r>
              <a:rPr lang="es-ES_tradnl" sz="2400" dirty="0" smtClean="0">
                <a:solidFill>
                  <a:schemeClr val="bg1"/>
                </a:solidFill>
              </a:rPr>
              <a:t>      </a:t>
            </a: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δειπνήσω μετ᾽ αὐτοῦ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αὐτὸς μετ᾽ ἐμοῦ. </a:t>
            </a:r>
            <a:endParaRPr lang="en-US" sz="3400" dirty="0">
              <a:solidFill>
                <a:schemeClr val="bg1"/>
              </a:solidFill>
            </a:endParaRPr>
          </a:p>
          <a:p>
            <a:r>
              <a:rPr lang="en-US" sz="2400" dirty="0" smtClean="0">
                <a:solidFill>
                  <a:srgbClr val="FFFF00"/>
                </a:solidFill>
              </a:rPr>
              <a:t>                   and        I will eat      with        him        and       he        with       me</a:t>
            </a:r>
            <a:endParaRPr lang="en-US" sz="2400" dirty="0">
              <a:solidFill>
                <a:srgbClr val="FFFF00"/>
              </a:solidFill>
            </a:endParaRPr>
          </a:p>
          <a:p>
            <a:endParaRPr lang="en-US" sz="800" dirty="0" smtClean="0">
              <a:solidFill>
                <a:schemeClr val="bg1"/>
              </a:solidFill>
            </a:endParaRPr>
          </a:p>
          <a:p>
            <a:endParaRPr lang="en-US" sz="800" dirty="0" smtClean="0">
              <a:solidFill>
                <a:schemeClr val="bg1"/>
              </a:solidFill>
            </a:endParaRPr>
          </a:p>
          <a:p>
            <a:r>
              <a:rPr lang="en-US" dirty="0" smtClean="0">
                <a:solidFill>
                  <a:schemeClr val="bg1"/>
                </a:solidFill>
              </a:rPr>
              <a:t> 	</a:t>
            </a:r>
            <a:r>
              <a:rPr lang="en-US" baseline="30000" dirty="0" smtClean="0">
                <a:solidFill>
                  <a:srgbClr val="FFFF00"/>
                </a:solidFill>
              </a:rPr>
              <a:t>ESV </a:t>
            </a:r>
            <a:r>
              <a:rPr lang="fr-FR" b="1" dirty="0" smtClean="0">
                <a:solidFill>
                  <a:schemeClr val="bg1"/>
                </a:solidFill>
              </a:rPr>
              <a:t>3:19</a:t>
            </a:r>
            <a:r>
              <a:rPr lang="fr-FR" dirty="0" smtClean="0">
                <a:solidFill>
                  <a:schemeClr val="bg1"/>
                </a:solidFill>
              </a:rPr>
              <a:t> </a:t>
            </a:r>
            <a:r>
              <a:rPr lang="en-US" dirty="0">
                <a:solidFill>
                  <a:schemeClr val="bg1"/>
                </a:solidFill>
              </a:rPr>
              <a:t>Those whom I love, I reprove and discipline, so be zealous and repent</a:t>
            </a:r>
            <a:r>
              <a:rPr lang="en-US" dirty="0" smtClean="0">
                <a:solidFill>
                  <a:schemeClr val="bg1"/>
                </a:solidFill>
              </a:rPr>
              <a:t>. </a:t>
            </a:r>
            <a:r>
              <a:rPr lang="en-US" b="1" dirty="0">
                <a:solidFill>
                  <a:schemeClr val="bg1"/>
                </a:solidFill>
              </a:rPr>
              <a:t>20</a:t>
            </a:r>
            <a:r>
              <a:rPr lang="en-US" dirty="0">
                <a:solidFill>
                  <a:schemeClr val="bg1"/>
                </a:solidFill>
              </a:rPr>
              <a:t> Behold, I stand at the door and knock. If anyone hears my voice and opens the door, I will come in to him and eat with him, and he with me.</a:t>
            </a:r>
          </a:p>
          <a:p>
            <a:r>
              <a:rPr lang="fr-FR" baseline="30000" dirty="0" smtClean="0">
                <a:solidFill>
                  <a:srgbClr val="FFFF00"/>
                </a:solidFill>
              </a:rPr>
              <a:t>	CUV </a:t>
            </a:r>
            <a:r>
              <a:rPr lang="fr-FR" b="1" dirty="0" smtClean="0">
                <a:solidFill>
                  <a:schemeClr val="bg1"/>
                </a:solidFill>
              </a:rPr>
              <a:t>3:19 </a:t>
            </a:r>
            <a:r>
              <a:rPr lang="zh-TW" altLang="en-US" dirty="0" smtClean="0">
                <a:solidFill>
                  <a:schemeClr val="bg1"/>
                </a:solidFill>
              </a:rPr>
              <a:t>凡</a:t>
            </a:r>
            <a:r>
              <a:rPr lang="zh-TW" altLang="en-US" dirty="0">
                <a:solidFill>
                  <a:schemeClr val="bg1"/>
                </a:solidFill>
              </a:rPr>
              <a:t>我所疼愛的、我就責備管教他．所以你要發熱心、也要悔改</a:t>
            </a:r>
            <a:r>
              <a:rPr lang="zh-TW" altLang="en-US" dirty="0" smtClean="0">
                <a:solidFill>
                  <a:schemeClr val="bg1"/>
                </a:solidFill>
              </a:rPr>
              <a:t>。 </a:t>
            </a:r>
            <a:r>
              <a:rPr lang="en-US" b="1" dirty="0">
                <a:solidFill>
                  <a:schemeClr val="bg1"/>
                </a:solidFill>
              </a:rPr>
              <a:t>20</a:t>
            </a:r>
            <a:r>
              <a:rPr lang="en-US" dirty="0">
                <a:solidFill>
                  <a:schemeClr val="bg1"/>
                </a:solidFill>
              </a:rPr>
              <a:t> </a:t>
            </a:r>
            <a:r>
              <a:rPr lang="zh-TW" altLang="en-US" dirty="0">
                <a:solidFill>
                  <a:schemeClr val="bg1"/>
                </a:solidFill>
              </a:rPr>
              <a:t>看哪、我站在門外叩門．若有聽見我聲音就開門的、我要進到他那裡去、我與他、他與我一同坐席</a:t>
            </a:r>
            <a:r>
              <a:rPr lang="zh-TW" altLang="en-US" dirty="0" smtClean="0">
                <a:solidFill>
                  <a:schemeClr val="bg1"/>
                </a:solidFill>
              </a:rPr>
              <a:t>。</a:t>
            </a:r>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438019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1" y="0"/>
            <a:ext cx="12161838" cy="6880969"/>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3:21-22 </a:t>
            </a:r>
          </a:p>
          <a:p>
            <a:pPr algn="ctr"/>
            <a:endParaRPr lang="en-US" sz="1200" b="1" dirty="0" smtClean="0">
              <a:solidFill>
                <a:srgbClr val="FFFF00"/>
              </a:solidFill>
            </a:endParaRPr>
          </a:p>
          <a:p>
            <a:r>
              <a:rPr lang="en-US" sz="2800" b="1" dirty="0" smtClean="0">
                <a:solidFill>
                  <a:srgbClr val="FFFF00"/>
                </a:solidFill>
              </a:rPr>
              <a:t>21     </a:t>
            </a:r>
            <a:r>
              <a:rPr lang="el-GR" sz="3400" dirty="0">
                <a:solidFill>
                  <a:schemeClr val="bg1"/>
                </a:solidFill>
              </a:rPr>
              <a:t>Ὁ νικῶν </a:t>
            </a:r>
            <a:r>
              <a:rPr lang="en-US" sz="3400" dirty="0" smtClean="0">
                <a:solidFill>
                  <a:schemeClr val="bg1"/>
                </a:solidFill>
              </a:rPr>
              <a:t>   </a:t>
            </a:r>
            <a:r>
              <a:rPr lang="el-GR" sz="3400" dirty="0" smtClean="0">
                <a:solidFill>
                  <a:schemeClr val="bg1"/>
                </a:solidFill>
              </a:rPr>
              <a:t>δώσω </a:t>
            </a:r>
            <a:r>
              <a:rPr lang="el-GR" sz="3400" dirty="0">
                <a:solidFill>
                  <a:schemeClr val="bg1"/>
                </a:solidFill>
              </a:rPr>
              <a:t>αὐτῷ καθίσαι μετ᾽ ἐμοῦ </a:t>
            </a:r>
            <a:endParaRPr lang="en-US" sz="3400" dirty="0">
              <a:solidFill>
                <a:schemeClr val="bg1"/>
              </a:solidFill>
            </a:endParaRPr>
          </a:p>
          <a:p>
            <a:r>
              <a:rPr lang="en-US" sz="2200" dirty="0" smtClean="0">
                <a:solidFill>
                  <a:srgbClr val="FFFF00"/>
                </a:solidFill>
              </a:rPr>
              <a:t>the </a:t>
            </a:r>
            <a:r>
              <a:rPr lang="en-US" sz="2200" dirty="0">
                <a:solidFill>
                  <a:srgbClr val="FFFF00"/>
                </a:solidFill>
              </a:rPr>
              <a:t>one who </a:t>
            </a:r>
            <a:r>
              <a:rPr lang="en-US" sz="2200" dirty="0" smtClean="0">
                <a:solidFill>
                  <a:srgbClr val="FFFF00"/>
                </a:solidFill>
              </a:rPr>
              <a:t>conquers </a:t>
            </a:r>
            <a:r>
              <a:rPr lang="en-US" sz="2400" dirty="0">
                <a:solidFill>
                  <a:srgbClr val="FFFF00"/>
                </a:solidFill>
              </a:rPr>
              <a:t>I will </a:t>
            </a:r>
            <a:r>
              <a:rPr lang="en-US" sz="2400" dirty="0" smtClean="0">
                <a:solidFill>
                  <a:srgbClr val="FFFF00"/>
                </a:solidFill>
              </a:rPr>
              <a:t>give   </a:t>
            </a:r>
            <a:r>
              <a:rPr lang="en-US" sz="2400" dirty="0">
                <a:solidFill>
                  <a:srgbClr val="FFFF00"/>
                </a:solidFill>
              </a:rPr>
              <a:t>him </a:t>
            </a:r>
            <a:r>
              <a:rPr lang="en-US" sz="2400" dirty="0" smtClean="0">
                <a:solidFill>
                  <a:srgbClr val="FFFF00"/>
                </a:solidFill>
              </a:rPr>
              <a:t>         to sit        </a:t>
            </a:r>
            <a:r>
              <a:rPr lang="en-US" sz="2400" dirty="0">
                <a:solidFill>
                  <a:srgbClr val="FFFF00"/>
                </a:solidFill>
              </a:rPr>
              <a:t>with </a:t>
            </a:r>
            <a:r>
              <a:rPr lang="en-US" sz="2400" dirty="0" smtClean="0">
                <a:solidFill>
                  <a:srgbClr val="FFFF00"/>
                </a:solidFill>
              </a:rPr>
              <a:t>     me</a:t>
            </a:r>
            <a:r>
              <a:rPr lang="fr-FR" sz="2400" dirty="0" smtClean="0">
                <a:solidFill>
                  <a:schemeClr val="bg1"/>
                </a:solidFill>
              </a:rPr>
              <a:t>   </a:t>
            </a:r>
            <a:r>
              <a:rPr lang="es-ES" sz="2400" dirty="0" smtClean="0">
                <a:solidFill>
                  <a:schemeClr val="bg1"/>
                </a:solidFill>
              </a:rPr>
              <a:t>  </a:t>
            </a:r>
          </a:p>
          <a:p>
            <a:r>
              <a:rPr lang="en-US" sz="3400" dirty="0" smtClean="0">
                <a:solidFill>
                  <a:schemeClr val="bg1"/>
                </a:solidFill>
              </a:rPr>
              <a:t>        </a:t>
            </a:r>
            <a:r>
              <a:rPr lang="el-GR" sz="3400" dirty="0" smtClean="0">
                <a:solidFill>
                  <a:schemeClr val="bg1"/>
                </a:solidFill>
              </a:rPr>
              <a:t>ἐν </a:t>
            </a:r>
            <a:r>
              <a:rPr lang="el-GR" sz="3400" dirty="0">
                <a:solidFill>
                  <a:schemeClr val="bg1"/>
                </a:solidFill>
              </a:rPr>
              <a:t>τῷ θρόνῳ μου, </a:t>
            </a:r>
            <a:r>
              <a:rPr lang="en-US" sz="3400" dirty="0" smtClean="0">
                <a:solidFill>
                  <a:schemeClr val="bg1"/>
                </a:solidFill>
              </a:rPr>
              <a:t> </a:t>
            </a:r>
            <a:r>
              <a:rPr lang="el-GR" sz="3400" dirty="0" smtClean="0">
                <a:solidFill>
                  <a:schemeClr val="bg1"/>
                </a:solidFill>
              </a:rPr>
              <a:t>ὡς </a:t>
            </a:r>
            <a:r>
              <a:rPr lang="en-US" sz="3400" dirty="0" smtClean="0">
                <a:solidFill>
                  <a:schemeClr val="bg1"/>
                </a:solidFill>
              </a:rPr>
              <a:t>  </a:t>
            </a:r>
            <a:r>
              <a:rPr lang="el-GR" sz="3400" dirty="0" smtClean="0">
                <a:solidFill>
                  <a:schemeClr val="bg1"/>
                </a:solidFill>
              </a:rPr>
              <a:t>κἀγὼ</a:t>
            </a:r>
            <a:r>
              <a:rPr lang="en-US" sz="3400" dirty="0" smtClean="0">
                <a:solidFill>
                  <a:schemeClr val="bg1"/>
                </a:solidFill>
              </a:rPr>
              <a:t> </a:t>
            </a:r>
            <a:r>
              <a:rPr lang="el-GR" sz="3400" dirty="0" smtClean="0">
                <a:solidFill>
                  <a:schemeClr val="bg1"/>
                </a:solidFill>
              </a:rPr>
              <a:t> ἐνίκησα</a:t>
            </a:r>
            <a:endParaRPr lang="en-US" sz="3400" dirty="0" smtClean="0">
              <a:solidFill>
                <a:schemeClr val="bg1"/>
              </a:solidFill>
            </a:endParaRPr>
          </a:p>
          <a:p>
            <a:r>
              <a:rPr lang="en-US" sz="2400" dirty="0" smtClean="0">
                <a:solidFill>
                  <a:srgbClr val="FFFF00"/>
                </a:solidFill>
              </a:rPr>
              <a:t>            </a:t>
            </a:r>
            <a:r>
              <a:rPr lang="en-US" sz="2400" dirty="0">
                <a:solidFill>
                  <a:srgbClr val="FFFF00"/>
                </a:solidFill>
              </a:rPr>
              <a:t>on </a:t>
            </a:r>
            <a:r>
              <a:rPr lang="en-US" sz="2400" dirty="0" smtClean="0">
                <a:solidFill>
                  <a:srgbClr val="FFFF00"/>
                </a:solidFill>
              </a:rPr>
              <a:t> the    throne      my        as         </a:t>
            </a:r>
            <a:r>
              <a:rPr lang="en-US" sz="2400" dirty="0">
                <a:solidFill>
                  <a:srgbClr val="FFFF00"/>
                </a:solidFill>
              </a:rPr>
              <a:t>I also </a:t>
            </a:r>
            <a:r>
              <a:rPr lang="en-US" sz="2400" dirty="0" smtClean="0">
                <a:solidFill>
                  <a:srgbClr val="FFFF00"/>
                </a:solidFill>
              </a:rPr>
              <a:t>     conquered</a:t>
            </a:r>
            <a:r>
              <a:rPr lang="es-ES" sz="2400" dirty="0" smtClean="0">
                <a:solidFill>
                  <a:schemeClr val="bg1"/>
                </a:solidFill>
              </a:rPr>
              <a:t> </a:t>
            </a: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ἐκάθισα μετὰ τοῦ πατρός μου ἐν τῷ θρόνῳ αὐτοῦ. </a:t>
            </a:r>
            <a:endParaRPr lang="en-US" sz="3400" dirty="0" smtClean="0">
              <a:solidFill>
                <a:schemeClr val="bg1"/>
              </a:solidFill>
            </a:endParaRPr>
          </a:p>
          <a:p>
            <a:r>
              <a:rPr lang="en-US" sz="2400" dirty="0" smtClean="0">
                <a:solidFill>
                  <a:srgbClr val="FFFF00"/>
                </a:solidFill>
              </a:rPr>
              <a:t>      and   I sat </a:t>
            </a:r>
            <a:r>
              <a:rPr lang="en-US" sz="2400" dirty="0">
                <a:solidFill>
                  <a:srgbClr val="FFFF00"/>
                </a:solidFill>
              </a:rPr>
              <a:t>down </a:t>
            </a:r>
            <a:r>
              <a:rPr lang="en-US" sz="2400" dirty="0" smtClean="0">
                <a:solidFill>
                  <a:srgbClr val="FFFF00"/>
                </a:solidFill>
              </a:rPr>
              <a:t>     with     the      </a:t>
            </a:r>
            <a:r>
              <a:rPr lang="en-US" sz="2400" dirty="0">
                <a:solidFill>
                  <a:srgbClr val="FFFF00"/>
                </a:solidFill>
              </a:rPr>
              <a:t>Father </a:t>
            </a:r>
            <a:r>
              <a:rPr lang="en-US" sz="2400" dirty="0" smtClean="0">
                <a:solidFill>
                  <a:srgbClr val="FFFF00"/>
                </a:solidFill>
              </a:rPr>
              <a:t>       my    on  the      throne       his</a:t>
            </a:r>
            <a:endParaRPr lang="fr-FR" sz="800" dirty="0" smtClean="0">
              <a:solidFill>
                <a:schemeClr val="bg1"/>
              </a:solidFill>
            </a:endParaRPr>
          </a:p>
          <a:p>
            <a:endParaRPr lang="es-ES" sz="800" dirty="0" smtClean="0">
              <a:solidFill>
                <a:schemeClr val="bg1"/>
              </a:solidFill>
            </a:endParaRPr>
          </a:p>
          <a:p>
            <a:r>
              <a:rPr lang="en-US" sz="2800" b="1" dirty="0" smtClean="0">
                <a:solidFill>
                  <a:srgbClr val="FFFF00"/>
                </a:solidFill>
              </a:rPr>
              <a:t>22   </a:t>
            </a:r>
            <a:r>
              <a:rPr lang="el-GR" sz="3200" dirty="0" smtClean="0"/>
              <a:t> </a:t>
            </a:r>
            <a:r>
              <a:rPr lang="el-GR" sz="3400" dirty="0">
                <a:solidFill>
                  <a:schemeClr val="bg1"/>
                </a:solidFill>
              </a:rPr>
              <a:t>Ὁ ἔχων οὖς ἀκουσάτω </a:t>
            </a:r>
            <a:r>
              <a:rPr lang="en-US" sz="3400" dirty="0" smtClean="0">
                <a:solidFill>
                  <a:schemeClr val="bg1"/>
                </a:solidFill>
              </a:rPr>
              <a:t> </a:t>
            </a:r>
            <a:r>
              <a:rPr lang="el-GR" sz="3400" dirty="0" smtClean="0">
                <a:solidFill>
                  <a:schemeClr val="bg1"/>
                </a:solidFill>
              </a:rPr>
              <a:t>τί </a:t>
            </a:r>
            <a:r>
              <a:rPr lang="en-US" sz="3400" dirty="0" smtClean="0">
                <a:solidFill>
                  <a:schemeClr val="bg1"/>
                </a:solidFill>
              </a:rPr>
              <a:t> </a:t>
            </a:r>
            <a:r>
              <a:rPr lang="el-GR" sz="3400" dirty="0" smtClean="0">
                <a:solidFill>
                  <a:schemeClr val="bg1"/>
                </a:solidFill>
              </a:rPr>
              <a:t>τὸ </a:t>
            </a:r>
            <a:r>
              <a:rPr lang="el-GR" sz="3400" dirty="0">
                <a:solidFill>
                  <a:schemeClr val="bg1"/>
                </a:solidFill>
              </a:rPr>
              <a:t>πνεῦμα λέγει ταῖς ἐκκλησίαις</a:t>
            </a:r>
            <a:r>
              <a:rPr lang="el-GR" sz="3400" dirty="0" smtClean="0">
                <a:solidFill>
                  <a:schemeClr val="bg1"/>
                </a:solidFill>
              </a:rPr>
              <a:t>.</a:t>
            </a:r>
            <a:endParaRPr lang="fr-FR" sz="3400" dirty="0" smtClean="0">
              <a:solidFill>
                <a:schemeClr val="bg1"/>
              </a:solidFill>
            </a:endParaRPr>
          </a:p>
          <a:p>
            <a:r>
              <a:rPr lang="en-US" altLang="zh-TW" sz="2400" dirty="0" smtClean="0">
                <a:solidFill>
                  <a:srgbClr val="FFFF00"/>
                </a:solidFill>
              </a:rPr>
              <a:t>        he </a:t>
            </a:r>
            <a:r>
              <a:rPr lang="en-US" altLang="zh-TW" sz="2400" dirty="0">
                <a:solidFill>
                  <a:srgbClr val="FFFF00"/>
                </a:solidFill>
              </a:rPr>
              <a:t>who has an </a:t>
            </a:r>
            <a:r>
              <a:rPr lang="en-US" altLang="zh-TW" sz="2400" dirty="0" smtClean="0">
                <a:solidFill>
                  <a:srgbClr val="FFFF00"/>
                </a:solidFill>
              </a:rPr>
              <a:t>ear   </a:t>
            </a:r>
            <a:r>
              <a:rPr lang="en-US" altLang="zh-TW" sz="2400" dirty="0">
                <a:solidFill>
                  <a:srgbClr val="FFFF00"/>
                </a:solidFill>
              </a:rPr>
              <a:t>let him hear </a:t>
            </a:r>
            <a:r>
              <a:rPr lang="en-US" altLang="zh-TW" sz="2400" dirty="0" smtClean="0">
                <a:solidFill>
                  <a:srgbClr val="FFFF00"/>
                </a:solidFill>
              </a:rPr>
              <a:t> what </a:t>
            </a:r>
            <a:r>
              <a:rPr lang="en-US" altLang="zh-TW" sz="2400" dirty="0">
                <a:solidFill>
                  <a:srgbClr val="FFFF00"/>
                </a:solidFill>
              </a:rPr>
              <a:t>the </a:t>
            </a:r>
            <a:r>
              <a:rPr lang="en-US" altLang="zh-TW" sz="2400" dirty="0" smtClean="0">
                <a:solidFill>
                  <a:srgbClr val="FFFF00"/>
                </a:solidFill>
              </a:rPr>
              <a:t>   Spirit           says     </a:t>
            </a:r>
            <a:r>
              <a:rPr lang="en-US" altLang="zh-TW" sz="2400" dirty="0">
                <a:solidFill>
                  <a:srgbClr val="FFFF00"/>
                </a:solidFill>
              </a:rPr>
              <a:t>to the </a:t>
            </a:r>
            <a:r>
              <a:rPr lang="en-US" altLang="zh-TW" sz="2400" dirty="0" smtClean="0">
                <a:solidFill>
                  <a:srgbClr val="FFFF00"/>
                </a:solidFill>
              </a:rPr>
              <a:t>    churches</a:t>
            </a:r>
            <a:endParaRPr lang="en-US" sz="24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3:21</a:t>
            </a:r>
            <a:r>
              <a:rPr lang="fr-FR" dirty="0" smtClean="0">
                <a:solidFill>
                  <a:schemeClr val="bg1"/>
                </a:solidFill>
              </a:rPr>
              <a:t> </a:t>
            </a:r>
            <a:r>
              <a:rPr lang="en-US" dirty="0">
                <a:solidFill>
                  <a:schemeClr val="bg1"/>
                </a:solidFill>
              </a:rPr>
              <a:t>The one who conquers, I will grant him to sit with me on my throne, as I also conquered and sat down with my Father on his throne</a:t>
            </a:r>
            <a:r>
              <a:rPr lang="en-US" dirty="0" smtClean="0">
                <a:solidFill>
                  <a:schemeClr val="bg1"/>
                </a:solidFill>
              </a:rPr>
              <a:t>. </a:t>
            </a:r>
            <a:r>
              <a:rPr lang="en-US" altLang="zh-TW" b="1" dirty="0">
                <a:solidFill>
                  <a:schemeClr val="bg1"/>
                </a:solidFill>
              </a:rPr>
              <a:t>22</a:t>
            </a:r>
            <a:r>
              <a:rPr lang="zh-TW" altLang="en-US" dirty="0">
                <a:solidFill>
                  <a:schemeClr val="bg1"/>
                </a:solidFill>
              </a:rPr>
              <a:t> </a:t>
            </a:r>
            <a:r>
              <a:rPr lang="en-US" altLang="zh-TW" dirty="0">
                <a:solidFill>
                  <a:schemeClr val="bg1"/>
                </a:solidFill>
              </a:rPr>
              <a:t>He who has an ear, let him hear what the Spirit says to the churches.'"</a:t>
            </a:r>
          </a:p>
          <a:p>
            <a:r>
              <a:rPr lang="fr-FR" baseline="30000" dirty="0" smtClean="0">
                <a:solidFill>
                  <a:srgbClr val="FFFF00"/>
                </a:solidFill>
              </a:rPr>
              <a:t>	CUV </a:t>
            </a:r>
            <a:r>
              <a:rPr lang="fr-FR" b="1" dirty="0">
                <a:solidFill>
                  <a:schemeClr val="bg1"/>
                </a:solidFill>
              </a:rPr>
              <a:t>3:21 </a:t>
            </a:r>
            <a:r>
              <a:rPr lang="zh-TW" altLang="en-US" dirty="0">
                <a:solidFill>
                  <a:schemeClr val="bg1"/>
                </a:solidFill>
              </a:rPr>
              <a:t>得勝的、我要賜他在我寶座上與我同坐、就如我得了勝、在我父的寶座上與他同坐一般。 </a:t>
            </a:r>
            <a:r>
              <a:rPr lang="en-US" altLang="zh-TW" b="1" dirty="0" smtClean="0">
                <a:solidFill>
                  <a:schemeClr val="bg1"/>
                </a:solidFill>
              </a:rPr>
              <a:t>22</a:t>
            </a:r>
            <a:r>
              <a:rPr lang="zh-TW" altLang="en-US" dirty="0" smtClean="0">
                <a:solidFill>
                  <a:schemeClr val="bg1"/>
                </a:solidFill>
              </a:rPr>
              <a:t> </a:t>
            </a:r>
            <a:r>
              <a:rPr lang="zh-TW" altLang="en-US" dirty="0">
                <a:solidFill>
                  <a:schemeClr val="bg1"/>
                </a:solidFill>
              </a:rPr>
              <a:t>聖靈向眾教會所說的話、凡有耳的、就應當聽。</a:t>
            </a:r>
            <a:endParaRPr lang="en-US"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9181936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34803"/>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4000" b="1" dirty="0" smtClean="0">
                <a:solidFill>
                  <a:srgbClr val="FFFF00"/>
                </a:solidFill>
              </a:rPr>
              <a:t>Revelation 3:1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300" dirty="0">
                <a:solidFill>
                  <a:schemeClr val="bg1"/>
                </a:solidFill>
              </a:rPr>
              <a:t>Καὶ τῷ ἀγγέλῳ τῆς ἐν Σάρδεσιν ἐκκλησίας γράψον</a:t>
            </a:r>
            <a:r>
              <a:rPr lang="el-GR" sz="3300" dirty="0" smtClean="0">
                <a:solidFill>
                  <a:schemeClr val="bg1"/>
                </a:solidFill>
              </a:rPr>
              <a:t>·</a:t>
            </a:r>
            <a:endParaRPr lang="en-US" sz="3300" dirty="0" smtClean="0">
              <a:solidFill>
                <a:schemeClr val="bg1"/>
              </a:solidFill>
            </a:endParaRPr>
          </a:p>
          <a:p>
            <a:r>
              <a:rPr lang="en-US" sz="2400" dirty="0">
                <a:solidFill>
                  <a:srgbClr val="FFFF00"/>
                </a:solidFill>
              </a:rPr>
              <a:t> </a:t>
            </a:r>
            <a:r>
              <a:rPr lang="en-US" sz="2400" dirty="0" smtClean="0">
                <a:solidFill>
                  <a:srgbClr val="FFFF00"/>
                </a:solidFill>
              </a:rPr>
              <a:t>   and  to the  </a:t>
            </a:r>
            <a:r>
              <a:rPr lang="en-US" sz="2400" dirty="0">
                <a:solidFill>
                  <a:srgbClr val="FFFF00"/>
                </a:solidFill>
              </a:rPr>
              <a:t>angel </a:t>
            </a:r>
            <a:r>
              <a:rPr lang="en-US" sz="2400" dirty="0" smtClean="0">
                <a:solidFill>
                  <a:srgbClr val="FFFF00"/>
                </a:solidFill>
              </a:rPr>
              <a:t>    of </a:t>
            </a:r>
            <a:r>
              <a:rPr lang="en-US" sz="2400" dirty="0">
                <a:solidFill>
                  <a:srgbClr val="FFFF00"/>
                </a:solidFill>
              </a:rPr>
              <a:t>the </a:t>
            </a:r>
            <a:r>
              <a:rPr lang="en-US" sz="2400" dirty="0" smtClean="0">
                <a:solidFill>
                  <a:srgbClr val="FFFF00"/>
                </a:solidFill>
              </a:rPr>
              <a:t> in       Sardis             church             write</a:t>
            </a:r>
          </a:p>
          <a:p>
            <a:endParaRPr lang="es-ES" sz="800" dirty="0" smtClean="0">
              <a:solidFill>
                <a:schemeClr val="bg1"/>
              </a:solidFill>
            </a:endParaRPr>
          </a:p>
          <a:p>
            <a:r>
              <a:rPr lang="en-US" sz="3400" dirty="0" smtClean="0">
                <a:solidFill>
                  <a:schemeClr val="bg1"/>
                </a:solidFill>
              </a:rPr>
              <a:t>    </a:t>
            </a:r>
            <a:r>
              <a:rPr lang="el-GR" sz="3400" dirty="0" smtClean="0">
                <a:solidFill>
                  <a:schemeClr val="bg1"/>
                </a:solidFill>
              </a:rPr>
              <a:t>Τάδε </a:t>
            </a:r>
            <a:r>
              <a:rPr lang="el-GR" sz="3400" dirty="0">
                <a:solidFill>
                  <a:schemeClr val="bg1"/>
                </a:solidFill>
              </a:rPr>
              <a:t>λέγει </a:t>
            </a:r>
            <a:r>
              <a:rPr lang="en-US" sz="3400" dirty="0" smtClean="0">
                <a:solidFill>
                  <a:schemeClr val="bg1"/>
                </a:solidFill>
              </a:rPr>
              <a:t> </a:t>
            </a:r>
            <a:r>
              <a:rPr lang="el-GR" sz="3400" dirty="0" smtClean="0">
                <a:solidFill>
                  <a:schemeClr val="bg1"/>
                </a:solidFill>
              </a:rPr>
              <a:t>ὁ </a:t>
            </a:r>
            <a:r>
              <a:rPr lang="el-GR" sz="3400" dirty="0">
                <a:solidFill>
                  <a:schemeClr val="bg1"/>
                </a:solidFill>
              </a:rPr>
              <a:t>ἔχων </a:t>
            </a:r>
            <a:r>
              <a:rPr lang="en-US" sz="3400" dirty="0" smtClean="0">
                <a:solidFill>
                  <a:schemeClr val="bg1"/>
                </a:solidFill>
              </a:rPr>
              <a:t>   </a:t>
            </a:r>
            <a:r>
              <a:rPr lang="el-GR" sz="3400" dirty="0" smtClean="0">
                <a:solidFill>
                  <a:schemeClr val="bg1"/>
                </a:solidFill>
              </a:rPr>
              <a:t>τὰ ἑπτὰ </a:t>
            </a:r>
            <a:r>
              <a:rPr lang="el-GR" sz="3400" dirty="0">
                <a:solidFill>
                  <a:schemeClr val="bg1"/>
                </a:solidFill>
              </a:rPr>
              <a:t>πνεύματα τοῦ θεοῦ </a:t>
            </a:r>
            <a:endParaRPr lang="en-US" sz="3400" dirty="0" smtClean="0">
              <a:solidFill>
                <a:schemeClr val="bg1"/>
              </a:solidFill>
            </a:endParaRPr>
          </a:p>
          <a:p>
            <a:r>
              <a:rPr lang="fr-FR" sz="2400" dirty="0" smtClean="0">
                <a:solidFill>
                  <a:schemeClr val="bg1"/>
                </a:solidFill>
              </a:rPr>
              <a:t>      </a:t>
            </a:r>
            <a:r>
              <a:rPr lang="en-US" sz="2400" dirty="0" smtClean="0">
                <a:solidFill>
                  <a:srgbClr val="FFFF00"/>
                </a:solidFill>
              </a:rPr>
              <a:t>these     says  </a:t>
            </a:r>
            <a:r>
              <a:rPr lang="en-US" sz="2200" dirty="0" smtClean="0">
                <a:solidFill>
                  <a:srgbClr val="FFFF00"/>
                </a:solidFill>
              </a:rPr>
              <a:t>the One who </a:t>
            </a:r>
            <a:r>
              <a:rPr lang="en-US" sz="2200" dirty="0">
                <a:solidFill>
                  <a:srgbClr val="FFFF00"/>
                </a:solidFill>
              </a:rPr>
              <a:t>has </a:t>
            </a:r>
            <a:r>
              <a:rPr lang="en-US" sz="2400" dirty="0">
                <a:solidFill>
                  <a:srgbClr val="FFFF00"/>
                </a:solidFill>
              </a:rPr>
              <a:t>the </a:t>
            </a:r>
            <a:r>
              <a:rPr lang="en-US" sz="2400" dirty="0" smtClean="0">
                <a:solidFill>
                  <a:srgbClr val="FFFF00"/>
                </a:solidFill>
              </a:rPr>
              <a:t> seven        spirits             of      God </a:t>
            </a:r>
          </a:p>
          <a:p>
            <a:endParaRPr lang="es-ES" sz="800" dirty="0" smtClean="0">
              <a:solidFill>
                <a:schemeClr val="bg1"/>
              </a:solidFill>
            </a:endParaRP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τοὺς ἑπτὰ ἀστέρας· </a:t>
            </a:r>
            <a:r>
              <a:rPr lang="en-US" sz="3500" dirty="0" smtClean="0">
                <a:solidFill>
                  <a:schemeClr val="bg1"/>
                </a:solidFill>
              </a:rPr>
              <a:t> </a:t>
            </a:r>
            <a:r>
              <a:rPr lang="el-GR" sz="3500" dirty="0" smtClean="0">
                <a:solidFill>
                  <a:schemeClr val="bg1"/>
                </a:solidFill>
              </a:rPr>
              <a:t>οἶδά </a:t>
            </a:r>
            <a:r>
              <a:rPr lang="el-GR" sz="3500" dirty="0">
                <a:solidFill>
                  <a:schemeClr val="bg1"/>
                </a:solidFill>
              </a:rPr>
              <a:t>σου τὰ ἔργα </a:t>
            </a:r>
            <a:endParaRPr lang="en-US" sz="3500" dirty="0" smtClean="0">
              <a:solidFill>
                <a:schemeClr val="bg1"/>
              </a:solidFill>
            </a:endParaRPr>
          </a:p>
          <a:p>
            <a:r>
              <a:rPr lang="en-US" sz="2400" dirty="0" smtClean="0">
                <a:solidFill>
                  <a:srgbClr val="FFFF00"/>
                </a:solidFill>
              </a:rPr>
              <a:t>            </a:t>
            </a:r>
            <a:r>
              <a:rPr lang="en-US" sz="2400" dirty="0">
                <a:solidFill>
                  <a:srgbClr val="FFFF00"/>
                </a:solidFill>
              </a:rPr>
              <a:t>and </a:t>
            </a:r>
            <a:r>
              <a:rPr lang="en-US" sz="2400" dirty="0" smtClean="0">
                <a:solidFill>
                  <a:srgbClr val="FFFF00"/>
                </a:solidFill>
              </a:rPr>
              <a:t>    the      seven        stars              I </a:t>
            </a:r>
            <a:r>
              <a:rPr lang="en-US" sz="2400" dirty="0">
                <a:solidFill>
                  <a:srgbClr val="FFFF00"/>
                </a:solidFill>
              </a:rPr>
              <a:t>know </a:t>
            </a:r>
            <a:r>
              <a:rPr lang="en-US" sz="2400" dirty="0" smtClean="0">
                <a:solidFill>
                  <a:srgbClr val="FFFF00"/>
                </a:solidFill>
              </a:rPr>
              <a:t> your    the  works</a:t>
            </a:r>
          </a:p>
          <a:p>
            <a:r>
              <a:rPr lang="en-US" sz="3500" dirty="0" smtClean="0">
                <a:solidFill>
                  <a:schemeClr val="bg1"/>
                </a:solidFill>
              </a:rPr>
              <a:t>         </a:t>
            </a:r>
            <a:r>
              <a:rPr lang="el-GR" sz="3500" dirty="0" smtClean="0">
                <a:solidFill>
                  <a:schemeClr val="bg1"/>
                </a:solidFill>
              </a:rPr>
              <a:t>ὅτι </a:t>
            </a:r>
            <a:r>
              <a:rPr lang="el-GR" sz="3500" dirty="0">
                <a:solidFill>
                  <a:schemeClr val="bg1"/>
                </a:solidFill>
              </a:rPr>
              <a:t>ὄνομα ἔχεις </a:t>
            </a:r>
            <a:r>
              <a:rPr lang="en-US" sz="3500" dirty="0" smtClean="0">
                <a:solidFill>
                  <a:schemeClr val="bg1"/>
                </a:solidFill>
              </a:rPr>
              <a:t> </a:t>
            </a:r>
            <a:r>
              <a:rPr lang="el-GR" sz="3500" dirty="0" smtClean="0">
                <a:solidFill>
                  <a:schemeClr val="bg1"/>
                </a:solidFill>
              </a:rPr>
              <a:t>ὅτι </a:t>
            </a:r>
            <a:r>
              <a:rPr lang="en-US" sz="3500" dirty="0" smtClean="0">
                <a:solidFill>
                  <a:schemeClr val="bg1"/>
                </a:solidFill>
              </a:rPr>
              <a:t>   </a:t>
            </a:r>
            <a:r>
              <a:rPr lang="el-GR" sz="3500" dirty="0" smtClean="0">
                <a:solidFill>
                  <a:schemeClr val="bg1"/>
                </a:solidFill>
              </a:rPr>
              <a:t>ζῇς</a:t>
            </a:r>
            <a:r>
              <a:rPr lang="el-GR" sz="3500" dirty="0">
                <a:solidFill>
                  <a:schemeClr val="bg1"/>
                </a:solidFill>
              </a:rPr>
              <a:t>, </a:t>
            </a:r>
            <a:r>
              <a:rPr lang="en-US" sz="3500" dirty="0" smtClean="0">
                <a:solidFill>
                  <a:schemeClr val="bg1"/>
                </a:solidFill>
              </a:rPr>
              <a:t>     </a:t>
            </a:r>
            <a:r>
              <a:rPr lang="el-GR" sz="3500" dirty="0" smtClean="0">
                <a:solidFill>
                  <a:schemeClr val="bg1"/>
                </a:solidFill>
              </a:rPr>
              <a:t>καὶ </a:t>
            </a:r>
            <a:r>
              <a:rPr lang="el-GR" sz="3500" dirty="0">
                <a:solidFill>
                  <a:schemeClr val="bg1"/>
                </a:solidFill>
              </a:rPr>
              <a:t>νεκρὸς </a:t>
            </a:r>
            <a:r>
              <a:rPr lang="en-US" sz="3500" dirty="0" smtClean="0">
                <a:solidFill>
                  <a:schemeClr val="bg1"/>
                </a:solidFill>
              </a:rPr>
              <a:t> </a:t>
            </a:r>
            <a:r>
              <a:rPr lang="el-GR" sz="3500" dirty="0" smtClean="0">
                <a:solidFill>
                  <a:schemeClr val="bg1"/>
                </a:solidFill>
              </a:rPr>
              <a:t>εἶ</a:t>
            </a:r>
            <a:r>
              <a:rPr lang="el-GR" sz="3500" dirty="0">
                <a:solidFill>
                  <a:schemeClr val="bg1"/>
                </a:solidFill>
              </a:rPr>
              <a:t>.</a:t>
            </a:r>
            <a:r>
              <a:rPr lang="fr-FR" sz="3500" dirty="0" smtClean="0">
                <a:solidFill>
                  <a:schemeClr val="bg1"/>
                </a:solidFill>
              </a:rPr>
              <a:t>  </a:t>
            </a:r>
          </a:p>
          <a:p>
            <a:r>
              <a:rPr lang="en-US" sz="2400" dirty="0" smtClean="0">
                <a:solidFill>
                  <a:srgbClr val="FFFF00"/>
                </a:solidFill>
              </a:rPr>
              <a:t>             that    name     you </a:t>
            </a:r>
            <a:r>
              <a:rPr lang="en-US" sz="2400" dirty="0">
                <a:solidFill>
                  <a:srgbClr val="FFFF00"/>
                </a:solidFill>
              </a:rPr>
              <a:t>have </a:t>
            </a:r>
            <a:r>
              <a:rPr lang="en-US" sz="2400" dirty="0" smtClean="0">
                <a:solidFill>
                  <a:srgbClr val="FFFF00"/>
                </a:solidFill>
              </a:rPr>
              <a:t>that you are alive  </a:t>
            </a:r>
            <a:r>
              <a:rPr lang="en-US" sz="2400" dirty="0">
                <a:solidFill>
                  <a:srgbClr val="FFFF00"/>
                </a:solidFill>
              </a:rPr>
              <a:t>but </a:t>
            </a:r>
            <a:r>
              <a:rPr lang="en-US" sz="2400" dirty="0" smtClean="0">
                <a:solidFill>
                  <a:srgbClr val="FFFF00"/>
                </a:solidFill>
              </a:rPr>
              <a:t>     dead      you are</a:t>
            </a:r>
            <a:endParaRPr lang="es-ES" sz="2400" dirty="0" smtClean="0">
              <a:solidFill>
                <a:schemeClr val="bg1"/>
              </a:solidFill>
            </a:endParaRPr>
          </a:p>
          <a:p>
            <a:r>
              <a:rPr lang="en-US" sz="800" dirty="0" smtClean="0">
                <a:solidFill>
                  <a:schemeClr val="bg1"/>
                </a:solidFill>
              </a:rPr>
              <a:t> </a:t>
            </a:r>
            <a:endParaRPr lang="en-US" sz="800" dirty="0">
              <a:solidFill>
                <a:schemeClr val="bg1"/>
              </a:solidFill>
            </a:endParaRPr>
          </a:p>
          <a:p>
            <a:r>
              <a:rPr lang="en-US" sz="2000" baseline="30000" dirty="0" smtClean="0">
                <a:solidFill>
                  <a:srgbClr val="FFFF00"/>
                </a:solidFill>
              </a:rPr>
              <a:t>	ESV </a:t>
            </a:r>
            <a:r>
              <a:rPr lang="fr-FR" sz="2000" b="1" dirty="0" smtClean="0">
                <a:solidFill>
                  <a:schemeClr val="bg1"/>
                </a:solidFill>
              </a:rPr>
              <a:t>3:1</a:t>
            </a:r>
            <a:r>
              <a:rPr lang="fr-FR" sz="2000" dirty="0" smtClean="0">
                <a:solidFill>
                  <a:schemeClr val="bg1"/>
                </a:solidFill>
              </a:rPr>
              <a:t> </a:t>
            </a:r>
            <a:r>
              <a:rPr lang="en-US" sz="2000" dirty="0">
                <a:solidFill>
                  <a:schemeClr val="bg1"/>
                </a:solidFill>
              </a:rPr>
              <a:t>And to the angel of the church in Sardis write: 'The words of him who has the seven spirits of God and the seven stars. "'I know your works. You have the reputation of being alive, but you are dead.</a:t>
            </a:r>
          </a:p>
          <a:p>
            <a:r>
              <a:rPr lang="fr-FR" sz="2000" baseline="30000" dirty="0" smtClean="0">
                <a:solidFill>
                  <a:srgbClr val="FFFF00"/>
                </a:solidFill>
              </a:rPr>
              <a:t>	CUV</a:t>
            </a:r>
            <a:r>
              <a:rPr lang="fr-FR" sz="2000" b="1" dirty="0" smtClean="0">
                <a:solidFill>
                  <a:schemeClr val="bg1"/>
                </a:solidFill>
              </a:rPr>
              <a:t>3:1</a:t>
            </a:r>
            <a:r>
              <a:rPr lang="zh-TW" altLang="en-US" sz="2000" dirty="0" smtClean="0">
                <a:solidFill>
                  <a:schemeClr val="bg1"/>
                </a:solidFill>
              </a:rPr>
              <a:t>你</a:t>
            </a:r>
            <a:r>
              <a:rPr lang="zh-TW" altLang="en-US" sz="2000" dirty="0">
                <a:solidFill>
                  <a:schemeClr val="bg1"/>
                </a:solidFill>
              </a:rPr>
              <a:t>要寫信給撒狄教會的使者、說、那有　神的七靈、和七星的、說、我知道你的行為、按名你是活的、其實是死的</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27108"/>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3:2-3 </a:t>
            </a:r>
            <a:endParaRPr lang="en-US" sz="800" b="1" dirty="0" smtClean="0">
              <a:solidFill>
                <a:srgbClr val="FFFF00"/>
              </a:solidFill>
            </a:endParaRPr>
          </a:p>
          <a:p>
            <a:r>
              <a:rPr lang="en-US" sz="2800" b="1" dirty="0" smtClean="0">
                <a:solidFill>
                  <a:srgbClr val="FFFF00"/>
                </a:solidFill>
              </a:rPr>
              <a:t>2</a:t>
            </a:r>
            <a:r>
              <a:rPr lang="en-US" sz="3200" b="1" dirty="0" smtClean="0">
                <a:solidFill>
                  <a:schemeClr val="bg1"/>
                </a:solidFill>
              </a:rPr>
              <a:t>  </a:t>
            </a:r>
            <a:r>
              <a:rPr lang="el-GR" sz="3200" dirty="0" smtClean="0">
                <a:solidFill>
                  <a:schemeClr val="bg1"/>
                </a:solidFill>
              </a:rPr>
              <a:t>γίνου </a:t>
            </a:r>
            <a:r>
              <a:rPr lang="el-GR" sz="3200" dirty="0">
                <a:solidFill>
                  <a:schemeClr val="bg1"/>
                </a:solidFill>
              </a:rPr>
              <a:t>γρηγορῶν καὶ στήρισον τὰ </a:t>
            </a:r>
            <a:r>
              <a:rPr lang="el-GR" sz="3200" dirty="0" smtClean="0">
                <a:solidFill>
                  <a:schemeClr val="bg1"/>
                </a:solidFill>
              </a:rPr>
              <a:t>λοιπὰ</a:t>
            </a:r>
            <a:r>
              <a:rPr lang="en-US" sz="3200" dirty="0" smtClean="0">
                <a:solidFill>
                  <a:schemeClr val="bg1"/>
                </a:solidFill>
              </a:rPr>
              <a:t> </a:t>
            </a:r>
            <a:r>
              <a:rPr lang="el-GR" sz="3200" dirty="0" smtClean="0">
                <a:solidFill>
                  <a:schemeClr val="bg1"/>
                </a:solidFill>
              </a:rPr>
              <a:t> </a:t>
            </a:r>
            <a:r>
              <a:rPr lang="el-GR" sz="3200" dirty="0">
                <a:solidFill>
                  <a:schemeClr val="bg1"/>
                </a:solidFill>
              </a:rPr>
              <a:t>ἃ </a:t>
            </a:r>
            <a:r>
              <a:rPr lang="en-US" sz="3200" dirty="0" smtClean="0">
                <a:solidFill>
                  <a:schemeClr val="bg1"/>
                </a:solidFill>
              </a:rPr>
              <a:t> </a:t>
            </a:r>
            <a:r>
              <a:rPr lang="el-GR" sz="3200" dirty="0" smtClean="0">
                <a:solidFill>
                  <a:schemeClr val="bg1"/>
                </a:solidFill>
              </a:rPr>
              <a:t>ἔμελλον </a:t>
            </a:r>
            <a:endParaRPr lang="en-US" sz="3200" dirty="0" smtClean="0">
              <a:solidFill>
                <a:schemeClr val="bg1"/>
              </a:solidFill>
            </a:endParaRPr>
          </a:p>
          <a:p>
            <a:r>
              <a:rPr lang="en-US" sz="2200" dirty="0" smtClean="0">
                <a:solidFill>
                  <a:srgbClr val="FFFF00"/>
                </a:solidFill>
              </a:rPr>
              <a:t>           be          watchful        and    strengthen   </a:t>
            </a:r>
            <a:r>
              <a:rPr lang="en-US" sz="2200" dirty="0">
                <a:solidFill>
                  <a:srgbClr val="FFFF00"/>
                </a:solidFill>
              </a:rPr>
              <a:t>what remains </a:t>
            </a:r>
            <a:r>
              <a:rPr lang="en-US" sz="2200" dirty="0" smtClean="0">
                <a:solidFill>
                  <a:srgbClr val="FFFF00"/>
                </a:solidFill>
              </a:rPr>
              <a:t> what  </a:t>
            </a:r>
            <a:r>
              <a:rPr lang="en-US" sz="2200" dirty="0">
                <a:solidFill>
                  <a:srgbClr val="FFFF00"/>
                </a:solidFill>
              </a:rPr>
              <a:t>is </a:t>
            </a:r>
            <a:r>
              <a:rPr lang="en-US" sz="2200" dirty="0" smtClean="0">
                <a:solidFill>
                  <a:srgbClr val="FFFF00"/>
                </a:solidFill>
              </a:rPr>
              <a:t>about</a:t>
            </a:r>
          </a:p>
          <a:p>
            <a:r>
              <a:rPr lang="en-US" sz="3200" dirty="0" smtClean="0">
                <a:solidFill>
                  <a:schemeClr val="bg1"/>
                </a:solidFill>
              </a:rPr>
              <a:t> </a:t>
            </a:r>
            <a:r>
              <a:rPr lang="el-GR" sz="3200" dirty="0" smtClean="0">
                <a:solidFill>
                  <a:schemeClr val="bg1"/>
                </a:solidFill>
              </a:rPr>
              <a:t>ἀποθανεῖν</a:t>
            </a:r>
            <a:r>
              <a:rPr lang="el-GR" sz="3200" dirty="0">
                <a:solidFill>
                  <a:schemeClr val="bg1"/>
                </a:solidFill>
              </a:rPr>
              <a:t>, οὐ γὰρ εὕρηκά </a:t>
            </a:r>
            <a:r>
              <a:rPr lang="en-US" sz="3200" dirty="0" smtClean="0">
                <a:solidFill>
                  <a:schemeClr val="bg1"/>
                </a:solidFill>
              </a:rPr>
              <a:t> </a:t>
            </a:r>
            <a:r>
              <a:rPr lang="el-GR" sz="3200" dirty="0" smtClean="0">
                <a:solidFill>
                  <a:schemeClr val="bg1"/>
                </a:solidFill>
              </a:rPr>
              <a:t>σου </a:t>
            </a:r>
            <a:r>
              <a:rPr lang="el-GR" sz="3200" dirty="0">
                <a:solidFill>
                  <a:schemeClr val="bg1"/>
                </a:solidFill>
              </a:rPr>
              <a:t>τὰ ἔργα </a:t>
            </a:r>
            <a:r>
              <a:rPr lang="el-GR" sz="3200" dirty="0" smtClean="0">
                <a:solidFill>
                  <a:schemeClr val="bg1"/>
                </a:solidFill>
              </a:rPr>
              <a:t>πεπληρωμένα</a:t>
            </a:r>
            <a:endParaRPr lang="en-US" sz="3200" dirty="0" smtClean="0">
              <a:solidFill>
                <a:schemeClr val="bg1"/>
              </a:solidFill>
            </a:endParaRPr>
          </a:p>
          <a:p>
            <a:r>
              <a:rPr lang="en-US" sz="2200" dirty="0" smtClean="0">
                <a:solidFill>
                  <a:srgbClr val="FFFF00"/>
                </a:solidFill>
              </a:rPr>
              <a:t>       to die               not    for   </a:t>
            </a:r>
            <a:r>
              <a:rPr lang="en-US" sz="2200" dirty="0">
                <a:solidFill>
                  <a:srgbClr val="FFFF00"/>
                </a:solidFill>
              </a:rPr>
              <a:t>I have </a:t>
            </a:r>
            <a:r>
              <a:rPr lang="en-US" sz="2200" dirty="0" smtClean="0">
                <a:solidFill>
                  <a:srgbClr val="FFFF00"/>
                </a:solidFill>
              </a:rPr>
              <a:t>found   your   the  works          </a:t>
            </a:r>
            <a:r>
              <a:rPr lang="en-US" sz="2200" dirty="0">
                <a:solidFill>
                  <a:srgbClr val="FFFF00"/>
                </a:solidFill>
              </a:rPr>
              <a:t>complete </a:t>
            </a:r>
            <a:endParaRPr lang="fr-FR" sz="2200" dirty="0" smtClean="0">
              <a:solidFill>
                <a:schemeClr val="bg1"/>
              </a:solidFill>
            </a:endParaRPr>
          </a:p>
          <a:p>
            <a:r>
              <a:rPr lang="en-US" sz="3200" dirty="0" smtClean="0">
                <a:solidFill>
                  <a:schemeClr val="bg1"/>
                </a:solidFill>
              </a:rPr>
              <a:t> </a:t>
            </a:r>
            <a:r>
              <a:rPr lang="el-GR" sz="3200" dirty="0" smtClean="0">
                <a:solidFill>
                  <a:schemeClr val="bg1"/>
                </a:solidFill>
              </a:rPr>
              <a:t>ἐνώπιον </a:t>
            </a:r>
            <a:r>
              <a:rPr lang="el-GR" sz="3200" dirty="0">
                <a:solidFill>
                  <a:schemeClr val="bg1"/>
                </a:solidFill>
              </a:rPr>
              <a:t>τοῦ θεοῦ μου. </a:t>
            </a:r>
            <a:r>
              <a:rPr lang="en-US" sz="3200" dirty="0" smtClean="0">
                <a:solidFill>
                  <a:schemeClr val="bg1"/>
                </a:solidFill>
              </a:rPr>
              <a:t>                   </a:t>
            </a:r>
            <a:r>
              <a:rPr lang="en-US" sz="2800" b="1" dirty="0" smtClean="0">
                <a:solidFill>
                  <a:srgbClr val="FFFF00"/>
                </a:solidFill>
              </a:rPr>
              <a:t>3</a:t>
            </a:r>
            <a:r>
              <a:rPr lang="en-US" sz="2800" b="1" dirty="0" smtClean="0">
                <a:solidFill>
                  <a:schemeClr val="bg1"/>
                </a:solidFill>
              </a:rPr>
              <a:t> </a:t>
            </a:r>
            <a:r>
              <a:rPr lang="el-GR" sz="3200" dirty="0">
                <a:solidFill>
                  <a:schemeClr val="bg1"/>
                </a:solidFill>
              </a:rPr>
              <a:t>μνημόνευε οὖν </a:t>
            </a:r>
            <a:r>
              <a:rPr lang="en-US" sz="3200" dirty="0" smtClean="0">
                <a:solidFill>
                  <a:schemeClr val="bg1"/>
                </a:solidFill>
              </a:rPr>
              <a:t> </a:t>
            </a:r>
            <a:r>
              <a:rPr lang="el-GR" sz="3200" dirty="0" smtClean="0">
                <a:solidFill>
                  <a:schemeClr val="bg1"/>
                </a:solidFill>
              </a:rPr>
              <a:t>πῶς </a:t>
            </a:r>
            <a:r>
              <a:rPr lang="en-US" sz="3200" dirty="0" smtClean="0">
                <a:solidFill>
                  <a:schemeClr val="bg1"/>
                </a:solidFill>
              </a:rPr>
              <a:t>  </a:t>
            </a:r>
            <a:r>
              <a:rPr lang="el-GR" sz="3200" dirty="0" smtClean="0">
                <a:solidFill>
                  <a:schemeClr val="bg1"/>
                </a:solidFill>
              </a:rPr>
              <a:t>εἴληφας</a:t>
            </a:r>
            <a:endParaRPr lang="en-US" sz="3200" dirty="0" smtClean="0">
              <a:solidFill>
                <a:schemeClr val="bg1"/>
              </a:solidFill>
            </a:endParaRPr>
          </a:p>
          <a:p>
            <a:r>
              <a:rPr lang="en-US" sz="2200" dirty="0" smtClean="0">
                <a:solidFill>
                  <a:srgbClr val="FFFF00"/>
                </a:solidFill>
              </a:rPr>
              <a:t>      before                    God       my                                        </a:t>
            </a:r>
            <a:r>
              <a:rPr lang="zh-TW" altLang="en-US" sz="2200" dirty="0" smtClean="0">
                <a:solidFill>
                  <a:srgbClr val="FFFF00"/>
                </a:solidFill>
              </a:rPr>
              <a:t> </a:t>
            </a:r>
            <a:r>
              <a:rPr lang="en-US" altLang="zh-TW" sz="2200" dirty="0" smtClean="0">
                <a:solidFill>
                  <a:srgbClr val="FFFF00"/>
                </a:solidFill>
              </a:rPr>
              <a:t>remember</a:t>
            </a:r>
            <a:r>
              <a:rPr lang="en-US" altLang="zh-TW" sz="2200" dirty="0">
                <a:solidFill>
                  <a:srgbClr val="FFFF00"/>
                </a:solidFill>
              </a:rPr>
              <a:t> </a:t>
            </a:r>
            <a:r>
              <a:rPr lang="en-US" altLang="zh-TW" sz="2200" dirty="0" smtClean="0">
                <a:solidFill>
                  <a:srgbClr val="FFFF00"/>
                </a:solidFill>
              </a:rPr>
              <a:t>        then    how      </a:t>
            </a:r>
            <a:r>
              <a:rPr lang="en-US" altLang="zh-TW" sz="2200" dirty="0">
                <a:solidFill>
                  <a:srgbClr val="FFFF00"/>
                </a:solidFill>
              </a:rPr>
              <a:t>you </a:t>
            </a:r>
            <a:r>
              <a:rPr lang="en-US" altLang="zh-TW" sz="2200" dirty="0" smtClean="0">
                <a:solidFill>
                  <a:srgbClr val="FFFF00"/>
                </a:solidFill>
              </a:rPr>
              <a:t>received</a:t>
            </a: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ἤκουσας καὶ τήρει καὶ μετανόησον. ἐὰν </a:t>
            </a:r>
            <a:r>
              <a:rPr lang="el-GR" sz="3200" dirty="0" smtClean="0">
                <a:solidFill>
                  <a:schemeClr val="bg1"/>
                </a:solidFill>
              </a:rPr>
              <a:t>οὖν</a:t>
            </a:r>
            <a:r>
              <a:rPr lang="en-US" sz="3200" dirty="0" smtClean="0">
                <a:solidFill>
                  <a:schemeClr val="bg1"/>
                </a:solidFill>
              </a:rPr>
              <a:t>  </a:t>
            </a:r>
            <a:r>
              <a:rPr lang="el-GR" sz="3200" dirty="0" smtClean="0">
                <a:solidFill>
                  <a:schemeClr val="bg1"/>
                </a:solidFill>
              </a:rPr>
              <a:t> </a:t>
            </a:r>
            <a:r>
              <a:rPr lang="el-GR" sz="3200" dirty="0">
                <a:solidFill>
                  <a:schemeClr val="bg1"/>
                </a:solidFill>
              </a:rPr>
              <a:t>μὴ </a:t>
            </a:r>
            <a:r>
              <a:rPr lang="en-US" sz="3200" dirty="0" smtClean="0">
                <a:solidFill>
                  <a:schemeClr val="bg1"/>
                </a:solidFill>
              </a:rPr>
              <a:t> </a:t>
            </a:r>
            <a:r>
              <a:rPr lang="el-GR" sz="3200" dirty="0" smtClean="0">
                <a:solidFill>
                  <a:schemeClr val="bg1"/>
                </a:solidFill>
              </a:rPr>
              <a:t>γρηγορήσῃς</a:t>
            </a:r>
            <a:r>
              <a:rPr lang="el-GR" sz="3200" dirty="0">
                <a:solidFill>
                  <a:schemeClr val="bg1"/>
                </a:solidFill>
              </a:rPr>
              <a:t>, </a:t>
            </a:r>
            <a:endParaRPr lang="en-US" sz="3200" dirty="0" smtClean="0">
              <a:solidFill>
                <a:schemeClr val="bg1"/>
              </a:solidFill>
            </a:endParaRPr>
          </a:p>
          <a:p>
            <a:r>
              <a:rPr lang="en-US" altLang="zh-TW" sz="2200" dirty="0" smtClean="0">
                <a:solidFill>
                  <a:srgbClr val="FFFF00"/>
                </a:solidFill>
              </a:rPr>
              <a:t>     and   you heard</a:t>
            </a:r>
            <a:r>
              <a:rPr lang="en-US" altLang="zh-TW" sz="2200" dirty="0">
                <a:solidFill>
                  <a:srgbClr val="FFFF00"/>
                </a:solidFill>
              </a:rPr>
              <a:t> </a:t>
            </a:r>
            <a:r>
              <a:rPr lang="en-US" altLang="zh-TW" sz="2200" dirty="0" smtClean="0">
                <a:solidFill>
                  <a:srgbClr val="FFFF00"/>
                </a:solidFill>
              </a:rPr>
              <a:t>     and    keep      </a:t>
            </a:r>
            <a:r>
              <a:rPr lang="en-US" altLang="zh-TW" sz="2200" dirty="0">
                <a:solidFill>
                  <a:srgbClr val="FFFF00"/>
                </a:solidFill>
              </a:rPr>
              <a:t>and </a:t>
            </a:r>
            <a:r>
              <a:rPr lang="en-US" altLang="zh-TW" sz="2200" dirty="0" smtClean="0">
                <a:solidFill>
                  <a:srgbClr val="FFFF00"/>
                </a:solidFill>
              </a:rPr>
              <a:t>        repent</a:t>
            </a:r>
            <a:r>
              <a:rPr lang="en-US" altLang="zh-TW" sz="2200" dirty="0">
                <a:solidFill>
                  <a:srgbClr val="FFFF00"/>
                </a:solidFill>
              </a:rPr>
              <a:t> </a:t>
            </a:r>
            <a:r>
              <a:rPr lang="en-US" altLang="zh-TW" sz="2200" dirty="0" smtClean="0">
                <a:solidFill>
                  <a:srgbClr val="FFFF00"/>
                </a:solidFill>
              </a:rPr>
              <a:t>                if    therefore  not   you </a:t>
            </a:r>
            <a:r>
              <a:rPr lang="en-US" altLang="zh-TW" sz="2200" dirty="0">
                <a:solidFill>
                  <a:srgbClr val="FFFF00"/>
                </a:solidFill>
              </a:rPr>
              <a:t>will </a:t>
            </a:r>
            <a:r>
              <a:rPr lang="en-US" altLang="zh-TW" sz="2200" dirty="0" smtClean="0">
                <a:solidFill>
                  <a:srgbClr val="FFFF00"/>
                </a:solidFill>
              </a:rPr>
              <a:t>wake up</a:t>
            </a:r>
            <a:endParaRPr lang="fr-FR" sz="2200" dirty="0" smtClean="0">
              <a:solidFill>
                <a:schemeClr val="bg1"/>
              </a:solidFill>
            </a:endParaRPr>
          </a:p>
          <a:p>
            <a:r>
              <a:rPr lang="en-US" sz="3200" dirty="0" smtClean="0">
                <a:solidFill>
                  <a:schemeClr val="bg1"/>
                </a:solidFill>
              </a:rPr>
              <a:t>      </a:t>
            </a:r>
            <a:r>
              <a:rPr lang="el-GR" sz="3200" dirty="0" smtClean="0">
                <a:solidFill>
                  <a:schemeClr val="bg1"/>
                </a:solidFill>
              </a:rPr>
              <a:t>ἥξω </a:t>
            </a:r>
            <a:r>
              <a:rPr lang="en-US" sz="3200" dirty="0" smtClean="0">
                <a:solidFill>
                  <a:schemeClr val="bg1"/>
                </a:solidFill>
              </a:rPr>
              <a:t>  </a:t>
            </a:r>
            <a:r>
              <a:rPr lang="el-GR" sz="3200" dirty="0" smtClean="0">
                <a:solidFill>
                  <a:schemeClr val="bg1"/>
                </a:solidFill>
              </a:rPr>
              <a:t>ὡς </a:t>
            </a:r>
            <a:r>
              <a:rPr lang="en-US" sz="3200" dirty="0" smtClean="0">
                <a:solidFill>
                  <a:schemeClr val="bg1"/>
                </a:solidFill>
              </a:rPr>
              <a:t>  </a:t>
            </a:r>
            <a:r>
              <a:rPr lang="el-GR" sz="3200" dirty="0" smtClean="0">
                <a:solidFill>
                  <a:schemeClr val="bg1"/>
                </a:solidFill>
              </a:rPr>
              <a:t>κλέπτης</a:t>
            </a:r>
            <a:r>
              <a:rPr lang="el-GR" sz="3200" dirty="0">
                <a:solidFill>
                  <a:schemeClr val="bg1"/>
                </a:solidFill>
              </a:rPr>
              <a:t>, καὶ οὐ μὴ </a:t>
            </a:r>
            <a:r>
              <a:rPr lang="en-US" sz="3200" dirty="0" smtClean="0">
                <a:solidFill>
                  <a:schemeClr val="bg1"/>
                </a:solidFill>
              </a:rPr>
              <a:t> </a:t>
            </a:r>
            <a:r>
              <a:rPr lang="el-GR" sz="3200" dirty="0" smtClean="0">
                <a:solidFill>
                  <a:schemeClr val="bg1"/>
                </a:solidFill>
              </a:rPr>
              <a:t>γνῷς </a:t>
            </a:r>
            <a:r>
              <a:rPr lang="en-US" sz="3200" dirty="0" smtClean="0">
                <a:solidFill>
                  <a:schemeClr val="bg1"/>
                </a:solidFill>
              </a:rPr>
              <a:t>   </a:t>
            </a:r>
            <a:r>
              <a:rPr lang="el-GR" sz="3200" dirty="0" smtClean="0">
                <a:solidFill>
                  <a:schemeClr val="bg1"/>
                </a:solidFill>
              </a:rPr>
              <a:t>ποίαν ὥραν</a:t>
            </a:r>
            <a:r>
              <a:rPr lang="en-US" sz="3200" dirty="0" smtClean="0">
                <a:solidFill>
                  <a:schemeClr val="bg1"/>
                </a:solidFill>
              </a:rPr>
              <a:t> </a:t>
            </a:r>
            <a:r>
              <a:rPr lang="el-GR" sz="3200" dirty="0" smtClean="0">
                <a:solidFill>
                  <a:schemeClr val="bg1"/>
                </a:solidFill>
              </a:rPr>
              <a:t> ἥξω</a:t>
            </a:r>
            <a:r>
              <a:rPr lang="en-US" sz="3200" dirty="0" smtClean="0">
                <a:solidFill>
                  <a:schemeClr val="bg1"/>
                </a:solidFill>
              </a:rPr>
              <a:t>  </a:t>
            </a:r>
            <a:r>
              <a:rPr lang="el-GR" sz="3200" dirty="0" smtClean="0">
                <a:solidFill>
                  <a:schemeClr val="bg1"/>
                </a:solidFill>
              </a:rPr>
              <a:t> </a:t>
            </a:r>
            <a:r>
              <a:rPr lang="el-GR" sz="3200" dirty="0">
                <a:solidFill>
                  <a:schemeClr val="bg1"/>
                </a:solidFill>
              </a:rPr>
              <a:t>ἐπὶ σέ. </a:t>
            </a:r>
            <a:endParaRPr lang="en-US" sz="3200" dirty="0">
              <a:solidFill>
                <a:schemeClr val="bg1"/>
              </a:solidFill>
            </a:endParaRPr>
          </a:p>
          <a:p>
            <a:r>
              <a:rPr lang="en-US" altLang="zh-TW" sz="2200" dirty="0" smtClean="0">
                <a:solidFill>
                  <a:srgbClr val="FFFF00"/>
                </a:solidFill>
              </a:rPr>
              <a:t>  I </a:t>
            </a:r>
            <a:r>
              <a:rPr lang="en-US" altLang="zh-TW" sz="2200" dirty="0">
                <a:solidFill>
                  <a:srgbClr val="FFFF00"/>
                </a:solidFill>
              </a:rPr>
              <a:t>will </a:t>
            </a:r>
            <a:r>
              <a:rPr lang="en-US" altLang="zh-TW" sz="2200" dirty="0" smtClean="0">
                <a:solidFill>
                  <a:srgbClr val="FFFF00"/>
                </a:solidFill>
              </a:rPr>
              <a:t>come   like        </a:t>
            </a:r>
            <a:r>
              <a:rPr lang="en-US" altLang="zh-TW" sz="2200" dirty="0">
                <a:solidFill>
                  <a:srgbClr val="FFFF00"/>
                </a:solidFill>
              </a:rPr>
              <a:t>a </a:t>
            </a:r>
            <a:r>
              <a:rPr lang="en-US" altLang="zh-TW" sz="2200" dirty="0" smtClean="0">
                <a:solidFill>
                  <a:srgbClr val="FFFF00"/>
                </a:solidFill>
              </a:rPr>
              <a:t>thief          </a:t>
            </a:r>
            <a:r>
              <a:rPr lang="en-US" altLang="zh-TW" sz="2200" dirty="0">
                <a:solidFill>
                  <a:srgbClr val="FFFF00"/>
                </a:solidFill>
              </a:rPr>
              <a:t>and </a:t>
            </a:r>
            <a:r>
              <a:rPr lang="en-US" altLang="zh-TW" sz="2200" dirty="0" smtClean="0">
                <a:solidFill>
                  <a:srgbClr val="FFFF00"/>
                </a:solidFill>
              </a:rPr>
              <a:t>    never  you will </a:t>
            </a:r>
            <a:r>
              <a:rPr lang="en-US" altLang="zh-TW" sz="2200" dirty="0">
                <a:solidFill>
                  <a:srgbClr val="FFFF00"/>
                </a:solidFill>
              </a:rPr>
              <a:t>know </a:t>
            </a:r>
            <a:r>
              <a:rPr lang="en-US" altLang="zh-TW" sz="2200" dirty="0" smtClean="0">
                <a:solidFill>
                  <a:srgbClr val="FFFF00"/>
                </a:solidFill>
              </a:rPr>
              <a:t> what      hour  </a:t>
            </a:r>
            <a:r>
              <a:rPr lang="en-US" altLang="zh-TW" sz="2200" dirty="0">
                <a:solidFill>
                  <a:srgbClr val="FFFF00"/>
                </a:solidFill>
              </a:rPr>
              <a:t>I will come </a:t>
            </a:r>
            <a:r>
              <a:rPr lang="en-US" altLang="zh-TW" sz="2200" dirty="0" smtClean="0">
                <a:solidFill>
                  <a:srgbClr val="FFFF00"/>
                </a:solidFill>
              </a:rPr>
              <a:t> on  you</a:t>
            </a:r>
            <a:endParaRPr lang="en-US" sz="2200" dirty="0">
              <a:solidFill>
                <a:schemeClr val="bg1"/>
              </a:solidFill>
            </a:endParaRPr>
          </a:p>
          <a:p>
            <a:r>
              <a:rPr lang="en-US" sz="800" dirty="0">
                <a:solidFill>
                  <a:schemeClr val="bg1"/>
                </a:solidFill>
              </a:rPr>
              <a:t> </a:t>
            </a:r>
          </a:p>
          <a:p>
            <a:r>
              <a:rPr lang="en-US" baseline="30000" dirty="0" smtClean="0">
                <a:solidFill>
                  <a:srgbClr val="FFFF00"/>
                </a:solidFill>
              </a:rPr>
              <a:t>	ESV </a:t>
            </a:r>
            <a:r>
              <a:rPr lang="fr-FR" b="1" dirty="0" smtClean="0">
                <a:solidFill>
                  <a:schemeClr val="bg1"/>
                </a:solidFill>
              </a:rPr>
              <a:t>3:2</a:t>
            </a:r>
            <a:r>
              <a:rPr lang="fr-FR" dirty="0" smtClean="0">
                <a:solidFill>
                  <a:schemeClr val="bg1"/>
                </a:solidFill>
              </a:rPr>
              <a:t> </a:t>
            </a:r>
            <a:r>
              <a:rPr lang="en-US" dirty="0">
                <a:solidFill>
                  <a:schemeClr val="bg1"/>
                </a:solidFill>
              </a:rPr>
              <a:t>Wake up, and strengthen what remains and is about to die, for I have not found your works complete in the sight of my God</a:t>
            </a:r>
            <a:r>
              <a:rPr lang="en-US" dirty="0" smtClean="0">
                <a:solidFill>
                  <a:schemeClr val="bg1"/>
                </a:solidFill>
              </a:rPr>
              <a:t>. </a:t>
            </a:r>
            <a:r>
              <a:rPr lang="en-US" altLang="zh-TW" b="1" dirty="0">
                <a:solidFill>
                  <a:schemeClr val="bg1"/>
                </a:solidFill>
              </a:rPr>
              <a:t>3</a:t>
            </a:r>
            <a:r>
              <a:rPr lang="zh-TW" altLang="en-US" dirty="0">
                <a:solidFill>
                  <a:schemeClr val="bg1"/>
                </a:solidFill>
              </a:rPr>
              <a:t> </a:t>
            </a:r>
            <a:r>
              <a:rPr lang="en-US" altLang="zh-TW" dirty="0">
                <a:solidFill>
                  <a:schemeClr val="bg1"/>
                </a:solidFill>
              </a:rPr>
              <a:t>Remember, then, what you received and heard. Keep it, and repent. If you will not wake up, I will come like a thief, and you will not know at what hour I will come against you.</a:t>
            </a:r>
          </a:p>
          <a:p>
            <a:r>
              <a:rPr lang="fr-FR" baseline="30000" dirty="0" smtClean="0">
                <a:solidFill>
                  <a:srgbClr val="FFFF00"/>
                </a:solidFill>
              </a:rPr>
              <a:t>	CUV </a:t>
            </a:r>
            <a:r>
              <a:rPr lang="fr-FR" b="1" dirty="0">
                <a:solidFill>
                  <a:schemeClr val="bg1"/>
                </a:solidFill>
              </a:rPr>
              <a:t>3:2</a:t>
            </a:r>
            <a:r>
              <a:rPr lang="fr-FR" dirty="0">
                <a:solidFill>
                  <a:schemeClr val="bg1"/>
                </a:solidFill>
              </a:rPr>
              <a:t> </a:t>
            </a:r>
            <a:r>
              <a:rPr lang="zh-TW" altLang="en-US" dirty="0" smtClean="0">
                <a:solidFill>
                  <a:schemeClr val="bg1"/>
                </a:solidFill>
              </a:rPr>
              <a:t>你</a:t>
            </a:r>
            <a:r>
              <a:rPr lang="zh-TW" altLang="en-US" dirty="0">
                <a:solidFill>
                  <a:schemeClr val="bg1"/>
                </a:solidFill>
              </a:rPr>
              <a:t>要儆醒、堅固那剩下將要衰微的．</a:t>
            </a:r>
            <a:r>
              <a:rPr lang="en-US" altLang="zh-TW" dirty="0">
                <a:solidFill>
                  <a:schemeClr val="bg1"/>
                </a:solidFill>
              </a:rPr>
              <a:t>〔</a:t>
            </a:r>
            <a:r>
              <a:rPr lang="zh-TW" altLang="en-US" dirty="0">
                <a:solidFill>
                  <a:schemeClr val="bg1"/>
                </a:solidFill>
              </a:rPr>
              <a:t>衰微原文作死</a:t>
            </a:r>
            <a:r>
              <a:rPr lang="en-US" altLang="zh-TW" dirty="0">
                <a:solidFill>
                  <a:schemeClr val="bg1"/>
                </a:solidFill>
              </a:rPr>
              <a:t>〕</a:t>
            </a:r>
            <a:r>
              <a:rPr lang="zh-TW" altLang="en-US" dirty="0">
                <a:solidFill>
                  <a:schemeClr val="bg1"/>
                </a:solidFill>
              </a:rPr>
              <a:t>因我見你的行為、在我　神面前、沒有一樣是完全的。 </a:t>
            </a:r>
            <a:r>
              <a:rPr lang="en-US" altLang="zh-TW" b="1" dirty="0" smtClean="0">
                <a:solidFill>
                  <a:schemeClr val="bg1"/>
                </a:solidFill>
              </a:rPr>
              <a:t>3</a:t>
            </a:r>
            <a:r>
              <a:rPr lang="zh-TW" altLang="en-US" dirty="0" smtClean="0">
                <a:solidFill>
                  <a:schemeClr val="bg1"/>
                </a:solidFill>
              </a:rPr>
              <a:t> </a:t>
            </a:r>
            <a:r>
              <a:rPr lang="zh-TW" altLang="en-US" dirty="0">
                <a:solidFill>
                  <a:schemeClr val="bg1"/>
                </a:solidFill>
              </a:rPr>
              <a:t>所以要回想你是怎樣領受、怎樣聽見的．又要遵守、並要悔改。若不儆醒、我必臨到你那裡如同賊一樣．我幾時臨到、你也決不能知道。</a:t>
            </a:r>
            <a:endParaRPr lang="en-US" dirty="0">
              <a:solidFill>
                <a:schemeClr val="bg1"/>
              </a:solidFill>
            </a:endParaRPr>
          </a:p>
          <a:p>
            <a:endParaRPr lang="fr-FR" sz="1850" dirty="0">
              <a:solidFill>
                <a:schemeClr val="bg1"/>
              </a:solidFill>
            </a:endParaRPr>
          </a:p>
        </p:txBody>
      </p:sp>
    </p:spTree>
    <p:extLst>
      <p:ext uri="{BB962C8B-B14F-4D97-AF65-F5344CB8AC3E}">
        <p14:creationId xmlns:p14="http://schemas.microsoft.com/office/powerpoint/2010/main" val="33642754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117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3:4-5 </a:t>
            </a:r>
            <a:endParaRPr lang="en-US" sz="800" b="1" dirty="0" smtClean="0">
              <a:solidFill>
                <a:srgbClr val="FFFF00"/>
              </a:solidFill>
            </a:endParaRPr>
          </a:p>
          <a:p>
            <a:pPr algn="ctr"/>
            <a:endParaRPr lang="es-ES_tradnl" sz="800" b="1" dirty="0" smtClean="0">
              <a:solidFill>
                <a:schemeClr val="bg1"/>
              </a:solidFill>
            </a:endParaRPr>
          </a:p>
          <a:p>
            <a:r>
              <a:rPr lang="en-US" sz="2800" b="1" dirty="0" smtClean="0">
                <a:solidFill>
                  <a:srgbClr val="FFFF00"/>
                </a:solidFill>
              </a:rPr>
              <a:t>4</a:t>
            </a:r>
            <a:r>
              <a:rPr lang="en-US" sz="3200" b="1" dirty="0" smtClean="0">
                <a:solidFill>
                  <a:schemeClr val="bg1"/>
                </a:solidFill>
              </a:rPr>
              <a:t> </a:t>
            </a:r>
            <a:r>
              <a:rPr lang="el-GR" sz="3100" dirty="0" smtClean="0">
                <a:solidFill>
                  <a:schemeClr val="bg1"/>
                </a:solidFill>
              </a:rPr>
              <a:t>ἀλλ</a:t>
            </a:r>
            <a:r>
              <a:rPr lang="el-GR" sz="3100" dirty="0">
                <a:solidFill>
                  <a:schemeClr val="bg1"/>
                </a:solidFill>
              </a:rPr>
              <a:t>᾽ ἔχεις ὀλίγα ὀνόματα ἐν Σάρδεσιν ἃ οὐκ ἐμόλυναν </a:t>
            </a:r>
            <a:endParaRPr lang="en-US" sz="3100" dirty="0">
              <a:solidFill>
                <a:schemeClr val="bg1"/>
              </a:solidFill>
            </a:endParaRPr>
          </a:p>
          <a:p>
            <a:r>
              <a:rPr lang="en-US" sz="2200" dirty="0" smtClean="0">
                <a:solidFill>
                  <a:srgbClr val="FFFF00"/>
                </a:solidFill>
              </a:rPr>
              <a:t>     yet   </a:t>
            </a:r>
            <a:r>
              <a:rPr lang="en-US" sz="2200" dirty="0">
                <a:solidFill>
                  <a:srgbClr val="FFFF00"/>
                </a:solidFill>
              </a:rPr>
              <a:t>you have </a:t>
            </a:r>
            <a:r>
              <a:rPr lang="en-US" sz="2200" dirty="0" smtClean="0">
                <a:solidFill>
                  <a:srgbClr val="FFFF00"/>
                </a:solidFill>
              </a:rPr>
              <a:t>   </a:t>
            </a:r>
            <a:r>
              <a:rPr lang="en-US" sz="2200" dirty="0">
                <a:solidFill>
                  <a:srgbClr val="FFFF00"/>
                </a:solidFill>
              </a:rPr>
              <a:t>a few </a:t>
            </a:r>
            <a:r>
              <a:rPr lang="en-US" sz="2200" dirty="0" smtClean="0">
                <a:solidFill>
                  <a:srgbClr val="FFFF00"/>
                </a:solidFill>
              </a:rPr>
              <a:t>      names         in        Sardis      that  not      defiled </a:t>
            </a:r>
            <a:r>
              <a:rPr lang="fr-FR" sz="2200" dirty="0" smtClean="0">
                <a:solidFill>
                  <a:schemeClr val="bg1"/>
                </a:solidFill>
              </a:rPr>
              <a:t> </a:t>
            </a:r>
          </a:p>
          <a:p>
            <a:r>
              <a:rPr lang="el-GR" sz="3000" dirty="0" smtClean="0">
                <a:solidFill>
                  <a:schemeClr val="bg1"/>
                </a:solidFill>
              </a:rPr>
              <a:t>τὰ </a:t>
            </a:r>
            <a:r>
              <a:rPr lang="el-GR" sz="3000" dirty="0">
                <a:solidFill>
                  <a:schemeClr val="bg1"/>
                </a:solidFill>
              </a:rPr>
              <a:t>ἱμάτια αὐτῶν, καὶ περιπατήσουσιν μετ᾽ ἐμοῦ ἐν λευκοῖς, </a:t>
            </a:r>
            <a:endParaRPr lang="en-US" sz="3000" dirty="0" smtClean="0">
              <a:solidFill>
                <a:schemeClr val="bg1"/>
              </a:solidFill>
            </a:endParaRPr>
          </a:p>
          <a:p>
            <a:r>
              <a:rPr lang="en-US" sz="2200" dirty="0" smtClean="0">
                <a:solidFill>
                  <a:srgbClr val="FFFF00"/>
                </a:solidFill>
              </a:rPr>
              <a:t>the garments    their       </a:t>
            </a:r>
            <a:r>
              <a:rPr lang="en-US" sz="2200" dirty="0">
                <a:solidFill>
                  <a:srgbClr val="FFFF00"/>
                </a:solidFill>
              </a:rPr>
              <a:t>and </a:t>
            </a:r>
            <a:r>
              <a:rPr lang="en-US" sz="2200" dirty="0" smtClean="0">
                <a:solidFill>
                  <a:srgbClr val="FFFF00"/>
                </a:solidFill>
              </a:rPr>
              <a:t>      they </a:t>
            </a:r>
            <a:r>
              <a:rPr lang="en-US" sz="2200" dirty="0">
                <a:solidFill>
                  <a:srgbClr val="FFFF00"/>
                </a:solidFill>
              </a:rPr>
              <a:t>will walk </a:t>
            </a:r>
            <a:r>
              <a:rPr lang="en-US" sz="2200" dirty="0" smtClean="0">
                <a:solidFill>
                  <a:srgbClr val="FFFF00"/>
                </a:solidFill>
              </a:rPr>
              <a:t>           with      </a:t>
            </a:r>
            <a:r>
              <a:rPr lang="en-US" sz="2200" dirty="0">
                <a:solidFill>
                  <a:srgbClr val="FFFF00"/>
                </a:solidFill>
              </a:rPr>
              <a:t>me </a:t>
            </a:r>
            <a:r>
              <a:rPr lang="en-US" sz="2200" dirty="0" smtClean="0">
                <a:solidFill>
                  <a:srgbClr val="FFFF00"/>
                </a:solidFill>
              </a:rPr>
              <a:t>      in      white</a:t>
            </a:r>
            <a:endParaRPr lang="fr-FR" sz="2000" dirty="0" smtClean="0">
              <a:solidFill>
                <a:schemeClr val="bg1"/>
              </a:solidFill>
            </a:endParaRPr>
          </a:p>
          <a:p>
            <a:r>
              <a:rPr lang="en-US" sz="3200" dirty="0" smtClean="0">
                <a:solidFill>
                  <a:schemeClr val="bg1"/>
                </a:solidFill>
              </a:rPr>
              <a:t> </a:t>
            </a:r>
            <a:r>
              <a:rPr lang="el-GR" sz="3200" dirty="0" smtClean="0">
                <a:solidFill>
                  <a:schemeClr val="bg1"/>
                </a:solidFill>
              </a:rPr>
              <a:t>ὅτι </a:t>
            </a:r>
            <a:r>
              <a:rPr lang="el-GR" sz="3200" dirty="0">
                <a:solidFill>
                  <a:schemeClr val="bg1"/>
                </a:solidFill>
              </a:rPr>
              <a:t>ἄξιοί εἰσιν. </a:t>
            </a:r>
            <a:r>
              <a:rPr lang="en-US" sz="3200" dirty="0" smtClean="0">
                <a:solidFill>
                  <a:schemeClr val="bg1"/>
                </a:solidFill>
              </a:rPr>
              <a:t>        </a:t>
            </a:r>
            <a:r>
              <a:rPr lang="en-US" sz="2800" b="1" dirty="0" smtClean="0">
                <a:solidFill>
                  <a:srgbClr val="FFFF00"/>
                </a:solidFill>
              </a:rPr>
              <a:t>5</a:t>
            </a:r>
            <a:r>
              <a:rPr lang="en-US" sz="3200" dirty="0" smtClean="0">
                <a:solidFill>
                  <a:schemeClr val="bg1"/>
                </a:solidFill>
              </a:rPr>
              <a:t>  </a:t>
            </a:r>
            <a:r>
              <a:rPr lang="el-GR" sz="3200" dirty="0">
                <a:solidFill>
                  <a:schemeClr val="bg1"/>
                </a:solidFill>
              </a:rPr>
              <a:t>Ὁ νικῶν οὕτως περιβαλεῖται ἐν ἱματίοις λευκοῖς </a:t>
            </a:r>
            <a:endParaRPr lang="en-US" sz="3200" dirty="0">
              <a:solidFill>
                <a:schemeClr val="bg1"/>
              </a:solidFill>
            </a:endParaRPr>
          </a:p>
          <a:p>
            <a:r>
              <a:rPr lang="en-US" sz="2200" dirty="0" smtClean="0">
                <a:solidFill>
                  <a:srgbClr val="FFFF00"/>
                </a:solidFill>
              </a:rPr>
              <a:t>  for   worthy  they are        </a:t>
            </a:r>
            <a:r>
              <a:rPr lang="en-US" sz="2000" dirty="0" smtClean="0">
                <a:solidFill>
                  <a:srgbClr val="FFFF00"/>
                </a:solidFill>
              </a:rPr>
              <a:t>t</a:t>
            </a:r>
            <a:r>
              <a:rPr lang="en-US" altLang="zh-TW" sz="2000" dirty="0" smtClean="0">
                <a:solidFill>
                  <a:srgbClr val="FFFF00"/>
                </a:solidFill>
              </a:rPr>
              <a:t>he </a:t>
            </a:r>
            <a:r>
              <a:rPr lang="en-US" altLang="zh-TW" sz="2000" dirty="0">
                <a:solidFill>
                  <a:srgbClr val="FFFF00"/>
                </a:solidFill>
              </a:rPr>
              <a:t>one who conquers </a:t>
            </a:r>
            <a:r>
              <a:rPr lang="en-US" altLang="zh-TW" sz="2000" dirty="0" smtClean="0">
                <a:solidFill>
                  <a:srgbClr val="FFFF00"/>
                </a:solidFill>
              </a:rPr>
              <a:t> thus        </a:t>
            </a:r>
            <a:r>
              <a:rPr lang="en-US" altLang="zh-TW" sz="2200" dirty="0" smtClean="0">
                <a:solidFill>
                  <a:srgbClr val="FFFF00"/>
                </a:solidFill>
              </a:rPr>
              <a:t>will </a:t>
            </a:r>
            <a:r>
              <a:rPr lang="en-US" altLang="zh-TW" sz="2200" dirty="0">
                <a:solidFill>
                  <a:srgbClr val="FFFF00"/>
                </a:solidFill>
              </a:rPr>
              <a:t>be clothed </a:t>
            </a:r>
            <a:r>
              <a:rPr lang="en-US" altLang="zh-TW" sz="2200" dirty="0" smtClean="0">
                <a:solidFill>
                  <a:srgbClr val="FFFF00"/>
                </a:solidFill>
              </a:rPr>
              <a:t>       in    garments        white</a:t>
            </a:r>
            <a:endParaRPr lang="en-US" sz="2200" dirty="0" smtClean="0">
              <a:solidFill>
                <a:schemeClr val="bg1"/>
              </a:solidFill>
            </a:endParaRPr>
          </a:p>
          <a:p>
            <a:r>
              <a:rPr lang="el-GR" sz="3000" dirty="0" smtClean="0">
                <a:solidFill>
                  <a:schemeClr val="bg1"/>
                </a:solidFill>
              </a:rPr>
              <a:t>καὶ </a:t>
            </a:r>
            <a:r>
              <a:rPr lang="el-GR" sz="3000" dirty="0">
                <a:solidFill>
                  <a:schemeClr val="bg1"/>
                </a:solidFill>
              </a:rPr>
              <a:t>οὐ μὴ ἐξαλείψω τὸ ὄνομα αὐτοῦ ἐκ τῆς βίβλου τῆς ζωῆς καὶ ὁμολογήσω </a:t>
            </a:r>
            <a:endParaRPr lang="en-US" sz="3000" dirty="0" smtClean="0">
              <a:solidFill>
                <a:schemeClr val="bg1"/>
              </a:solidFill>
            </a:endParaRPr>
          </a:p>
          <a:p>
            <a:r>
              <a:rPr lang="en-US" altLang="zh-TW" sz="2200" dirty="0" smtClean="0">
                <a:solidFill>
                  <a:srgbClr val="FFFF00"/>
                </a:solidFill>
              </a:rPr>
              <a:t>and     never   I </a:t>
            </a:r>
            <a:r>
              <a:rPr lang="en-US" altLang="zh-TW" sz="2200" dirty="0">
                <a:solidFill>
                  <a:srgbClr val="FFFF00"/>
                </a:solidFill>
              </a:rPr>
              <a:t>will </a:t>
            </a:r>
            <a:r>
              <a:rPr lang="en-US" altLang="zh-TW" sz="2200" dirty="0" smtClean="0">
                <a:solidFill>
                  <a:srgbClr val="FFFF00"/>
                </a:solidFill>
              </a:rPr>
              <a:t>blot out   the  </a:t>
            </a:r>
            <a:r>
              <a:rPr lang="en-US" altLang="zh-TW" sz="2200" dirty="0">
                <a:solidFill>
                  <a:srgbClr val="FFFF00"/>
                </a:solidFill>
              </a:rPr>
              <a:t>name </a:t>
            </a:r>
            <a:r>
              <a:rPr lang="en-US" altLang="zh-TW" sz="2200" dirty="0" smtClean="0">
                <a:solidFill>
                  <a:srgbClr val="FFFF00"/>
                </a:solidFill>
              </a:rPr>
              <a:t>       his      from  the      </a:t>
            </a:r>
            <a:r>
              <a:rPr lang="en-US" altLang="zh-TW" sz="2200" dirty="0">
                <a:solidFill>
                  <a:srgbClr val="FFFF00"/>
                </a:solidFill>
              </a:rPr>
              <a:t>book </a:t>
            </a:r>
            <a:r>
              <a:rPr lang="en-US" altLang="zh-TW" sz="2200" dirty="0" smtClean="0">
                <a:solidFill>
                  <a:srgbClr val="FFFF00"/>
                </a:solidFill>
              </a:rPr>
              <a:t>   of the   life     and   </a:t>
            </a:r>
            <a:r>
              <a:rPr lang="en-US" altLang="zh-TW" sz="2200" dirty="0">
                <a:solidFill>
                  <a:srgbClr val="FFFF00"/>
                </a:solidFill>
              </a:rPr>
              <a:t>I will </a:t>
            </a:r>
            <a:r>
              <a:rPr lang="en-US" altLang="zh-TW" sz="2200" dirty="0" smtClean="0">
                <a:solidFill>
                  <a:srgbClr val="FFFF00"/>
                </a:solidFill>
              </a:rPr>
              <a:t>confess</a:t>
            </a:r>
            <a:r>
              <a:rPr lang="fr-FR" sz="2200" dirty="0" smtClean="0">
                <a:solidFill>
                  <a:schemeClr val="bg1"/>
                </a:solidFill>
              </a:rPr>
              <a:t> </a:t>
            </a:r>
          </a:p>
          <a:p>
            <a:r>
              <a:rPr lang="el-GR" sz="3000" dirty="0" smtClean="0">
                <a:solidFill>
                  <a:schemeClr val="bg1"/>
                </a:solidFill>
              </a:rPr>
              <a:t>τὸ </a:t>
            </a:r>
            <a:r>
              <a:rPr lang="el-GR" sz="3000" dirty="0">
                <a:solidFill>
                  <a:schemeClr val="bg1"/>
                </a:solidFill>
              </a:rPr>
              <a:t>ὄνομα αὐτοῦ ἐνώπιον τοῦ πατρός μου καὶ ἐνώπιον τῶν ἀγγέλων αὐτοῦ</a:t>
            </a:r>
            <a:r>
              <a:rPr lang="el-GR" sz="3000" dirty="0" smtClean="0">
                <a:solidFill>
                  <a:schemeClr val="bg1"/>
                </a:solidFill>
              </a:rPr>
              <a:t>.</a:t>
            </a:r>
            <a:endParaRPr lang="en-US" sz="3000" dirty="0" smtClean="0">
              <a:solidFill>
                <a:schemeClr val="bg1"/>
              </a:solidFill>
            </a:endParaRPr>
          </a:p>
          <a:p>
            <a:r>
              <a:rPr lang="en-US" altLang="zh-TW" sz="2200" dirty="0" smtClean="0">
                <a:solidFill>
                  <a:srgbClr val="FFFF00"/>
                </a:solidFill>
              </a:rPr>
              <a:t>The   </a:t>
            </a:r>
            <a:r>
              <a:rPr lang="en-US" altLang="zh-TW" sz="2200" dirty="0">
                <a:solidFill>
                  <a:srgbClr val="FFFF00"/>
                </a:solidFill>
              </a:rPr>
              <a:t>name </a:t>
            </a:r>
            <a:r>
              <a:rPr lang="en-US" altLang="zh-TW" sz="2200" dirty="0" smtClean="0">
                <a:solidFill>
                  <a:srgbClr val="FFFF00"/>
                </a:solidFill>
              </a:rPr>
              <a:t>       his            before       the     Father        my   and      before        the       angels          his</a:t>
            </a:r>
            <a:endParaRPr lang="en-US" altLang="zh-TW" sz="2200" dirty="0">
              <a:solidFill>
                <a:srgbClr val="FFFF00"/>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3:4</a:t>
            </a:r>
            <a:r>
              <a:rPr lang="fr-FR" dirty="0" smtClean="0">
                <a:solidFill>
                  <a:schemeClr val="bg1"/>
                </a:solidFill>
              </a:rPr>
              <a:t> </a:t>
            </a:r>
            <a:r>
              <a:rPr lang="en-US" dirty="0">
                <a:solidFill>
                  <a:schemeClr val="bg1"/>
                </a:solidFill>
              </a:rPr>
              <a:t>Yet you have still a few names in Sardis, people who have not soiled their garments, and they will walk with me in white, for they are worthy</a:t>
            </a:r>
            <a:r>
              <a:rPr lang="en-US" dirty="0" smtClean="0">
                <a:solidFill>
                  <a:schemeClr val="bg1"/>
                </a:solidFill>
              </a:rPr>
              <a:t>. </a:t>
            </a:r>
            <a:r>
              <a:rPr lang="en-US" altLang="zh-TW" b="1" dirty="0">
                <a:solidFill>
                  <a:schemeClr val="bg1"/>
                </a:solidFill>
              </a:rPr>
              <a:t>5</a:t>
            </a:r>
            <a:r>
              <a:rPr lang="zh-TW" altLang="en-US" dirty="0">
                <a:solidFill>
                  <a:schemeClr val="bg1"/>
                </a:solidFill>
              </a:rPr>
              <a:t> </a:t>
            </a:r>
            <a:r>
              <a:rPr lang="en-US" altLang="zh-TW" dirty="0">
                <a:solidFill>
                  <a:schemeClr val="bg1"/>
                </a:solidFill>
              </a:rPr>
              <a:t>The one who conquers will be clothed thus in white garments, and I will never blot his name out of the book of life. I will confess his name before my Father and before his angels.</a:t>
            </a:r>
          </a:p>
          <a:p>
            <a:r>
              <a:rPr lang="fr-FR" baseline="30000" dirty="0">
                <a:solidFill>
                  <a:srgbClr val="FFFF00"/>
                </a:solidFill>
              </a:rPr>
              <a:t>	</a:t>
            </a:r>
            <a:r>
              <a:rPr lang="fr-FR" baseline="30000" dirty="0" smtClean="0">
                <a:solidFill>
                  <a:srgbClr val="FFFF00"/>
                </a:solidFill>
              </a:rPr>
              <a:t>CUV </a:t>
            </a:r>
            <a:r>
              <a:rPr lang="fr-FR" b="1" dirty="0" smtClean="0">
                <a:solidFill>
                  <a:schemeClr val="bg1"/>
                </a:solidFill>
              </a:rPr>
              <a:t>3:4 </a:t>
            </a:r>
            <a:r>
              <a:rPr lang="zh-TW" altLang="en-US" dirty="0" smtClean="0">
                <a:solidFill>
                  <a:schemeClr val="bg1"/>
                </a:solidFill>
              </a:rPr>
              <a:t>然</a:t>
            </a:r>
            <a:r>
              <a:rPr lang="zh-TW" altLang="en-US" dirty="0">
                <a:solidFill>
                  <a:schemeClr val="bg1"/>
                </a:solidFill>
              </a:rPr>
              <a:t>而在撒狄你還有幾名是未曾污穢自己衣服的．他們要穿白衣與我同行．因為他們是配得過的</a:t>
            </a:r>
            <a:r>
              <a:rPr lang="zh-TW" altLang="en-US" dirty="0" smtClean="0">
                <a:solidFill>
                  <a:schemeClr val="bg1"/>
                </a:solidFill>
              </a:rPr>
              <a:t>。</a:t>
            </a:r>
            <a:endParaRPr lang="en-US" altLang="zh-TW" dirty="0" smtClean="0">
              <a:solidFill>
                <a:schemeClr val="bg1"/>
              </a:solidFill>
            </a:endParaRPr>
          </a:p>
          <a:p>
            <a:r>
              <a:rPr lang="en-US" altLang="zh-TW" b="1" dirty="0" smtClean="0">
                <a:solidFill>
                  <a:schemeClr val="bg1"/>
                </a:solidFill>
              </a:rPr>
              <a:t>5</a:t>
            </a:r>
            <a:r>
              <a:rPr lang="zh-TW" altLang="en-US" dirty="0" smtClean="0">
                <a:solidFill>
                  <a:schemeClr val="bg1"/>
                </a:solidFill>
              </a:rPr>
              <a:t> </a:t>
            </a:r>
            <a:r>
              <a:rPr lang="zh-TW" altLang="en-US" dirty="0">
                <a:solidFill>
                  <a:schemeClr val="bg1"/>
                </a:solidFill>
              </a:rPr>
              <a:t>凡得勝的、必這樣穿白衣．我也必不從生命冊上塗抹他的名．且要在我父面前、和我父眾使者面前、認他的名。</a:t>
            </a:r>
            <a:endParaRPr lang="en-US"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2559149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527026"/>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Revelation 3:6-7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chemeClr val="bg1"/>
                </a:solidFill>
              </a:rPr>
              <a:t>mais      </a:t>
            </a:r>
            <a:r>
              <a:rPr lang="fr-FR" sz="2300" dirty="0">
                <a:solidFill>
                  <a:schemeClr val="bg1"/>
                </a:solidFill>
              </a:rPr>
              <a:t>j'ai </a:t>
            </a:r>
            <a:r>
              <a:rPr lang="fr-FR" sz="2300" dirty="0" smtClean="0">
                <a:solidFill>
                  <a:schemeClr val="bg1"/>
                </a:solidFill>
              </a:rPr>
              <a:t>   contre     toi    que     le       amour        ton      le      premier </a:t>
            </a:r>
          </a:p>
          <a:p>
            <a:r>
              <a:rPr lang="en-US" sz="3300" dirty="0" smtClean="0">
                <a:solidFill>
                  <a:schemeClr val="bg1"/>
                </a:solidFill>
              </a:rPr>
              <a:t>     </a:t>
            </a:r>
            <a:r>
              <a:rPr lang="el-GR" sz="3300" dirty="0">
                <a:solidFill>
                  <a:schemeClr val="bg1"/>
                </a:solidFill>
              </a:rPr>
              <a:t>ἃ κἀγὼ μισῶ.</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ἀκουσάτω </a:t>
            </a:r>
            <a:endParaRPr lang="en-US" sz="3300" dirty="0">
              <a:solidFill>
                <a:schemeClr val="bg1"/>
              </a:solidFill>
            </a:endParaRPr>
          </a:p>
          <a:p>
            <a:r>
              <a:rPr lang="fr-FR" sz="2300" dirty="0" smtClean="0">
                <a:solidFill>
                  <a:schemeClr val="bg1"/>
                </a:solidFill>
              </a:rPr>
              <a:t>tu </a:t>
            </a:r>
            <a:r>
              <a:rPr lang="fr-FR" sz="2300" dirty="0">
                <a:solidFill>
                  <a:schemeClr val="bg1"/>
                </a:solidFill>
              </a:rPr>
              <a:t>as abandonné </a:t>
            </a:r>
            <a:r>
              <a:rPr lang="fr-FR" sz="2300" dirty="0" smtClean="0">
                <a:solidFill>
                  <a:schemeClr val="bg1"/>
                </a:solidFill>
              </a:rPr>
              <a:t>                  souviens </a:t>
            </a:r>
            <a:r>
              <a:rPr lang="fr-FR" sz="2300" dirty="0">
                <a:solidFill>
                  <a:schemeClr val="bg1"/>
                </a:solidFill>
              </a:rPr>
              <a:t>-toi </a:t>
            </a:r>
            <a:r>
              <a:rPr lang="fr-FR" sz="2300" dirty="0" smtClean="0">
                <a:solidFill>
                  <a:schemeClr val="bg1"/>
                </a:solidFill>
              </a:rPr>
              <a:t>    donc     d'où       tu </a:t>
            </a:r>
            <a:r>
              <a:rPr lang="fr-FR" sz="2300" dirty="0">
                <a:solidFill>
                  <a:schemeClr val="bg1"/>
                </a:solidFill>
              </a:rPr>
              <a:t>es </a:t>
            </a:r>
            <a:r>
              <a:rPr lang="fr-FR" sz="2300" dirty="0" smtClean="0">
                <a:solidFill>
                  <a:schemeClr val="bg1"/>
                </a:solidFill>
              </a:rPr>
              <a:t>tombé      et        </a:t>
            </a:r>
            <a:r>
              <a:rPr lang="fr-FR" sz="2300" dirty="0">
                <a:solidFill>
                  <a:schemeClr val="bg1"/>
                </a:solidFill>
              </a:rPr>
              <a:t>repens </a:t>
            </a:r>
            <a:r>
              <a:rPr lang="fr-FR" sz="2300" dirty="0" smtClean="0">
                <a:solidFill>
                  <a:schemeClr val="bg1"/>
                </a:solidFill>
              </a:rPr>
              <a:t>–toi </a:t>
            </a:r>
            <a:r>
              <a:rPr lang="en-US" sz="2300" dirty="0" smtClean="0">
                <a:solidFill>
                  <a:schemeClr val="bg1"/>
                </a:solidFill>
              </a:rPr>
              <a:t>   </a:t>
            </a:r>
          </a:p>
          <a:p>
            <a:r>
              <a:rPr lang="el-GR" sz="3300" dirty="0" smtClean="0">
                <a:solidFill>
                  <a:schemeClr val="bg1"/>
                </a:solidFill>
              </a:rPr>
              <a:t>τί </a:t>
            </a:r>
            <a:r>
              <a:rPr lang="el-GR" sz="3300" dirty="0">
                <a:solidFill>
                  <a:schemeClr val="bg1"/>
                </a:solidFill>
              </a:rPr>
              <a:t>τὸ πνεῦμα λέγει </a:t>
            </a:r>
            <a:r>
              <a:rPr lang="el-GR" sz="3300" dirty="0" smtClean="0">
                <a:solidFill>
                  <a:schemeClr val="bg1"/>
                </a:solidFill>
              </a:rPr>
              <a:t>ταῖς </a:t>
            </a:r>
            <a:r>
              <a:rPr lang="el-GR" sz="3300" dirty="0">
                <a:solidFill>
                  <a:schemeClr val="bg1"/>
                </a:solidFill>
              </a:rPr>
              <a:t>ἐκκλησίαις. Τῷ νικῶντι δώσω αὐτῷ </a:t>
            </a:r>
            <a:endParaRPr lang="en-US" sz="3300" dirty="0" smtClean="0">
              <a:solidFill>
                <a:schemeClr val="bg1"/>
              </a:solidFill>
            </a:endParaRPr>
          </a:p>
          <a:p>
            <a:r>
              <a:rPr lang="el-GR" sz="3300" dirty="0" smtClean="0">
                <a:solidFill>
                  <a:schemeClr val="bg1"/>
                </a:solidFill>
              </a:rPr>
              <a:t> </a:t>
            </a:r>
            <a:r>
              <a:rPr lang="en-US" sz="3300" dirty="0">
                <a:solidFill>
                  <a:schemeClr val="bg1"/>
                </a:solidFill>
              </a:rPr>
              <a:t>(Rev. </a:t>
            </a:r>
            <a:r>
              <a:rPr lang="en-US" sz="3300" dirty="0" smtClean="0">
                <a:solidFill>
                  <a:schemeClr val="bg1"/>
                </a:solidFill>
              </a:rPr>
              <a:t>3:7 </a:t>
            </a:r>
            <a:r>
              <a:rPr lang="en-US" sz="3300" dirty="0">
                <a:solidFill>
                  <a:schemeClr val="bg1"/>
                </a:solidFill>
              </a:rPr>
              <a:t>BGT)</a:t>
            </a:r>
            <a:r>
              <a:rPr lang="fr-FR" sz="3300" dirty="0" smtClean="0">
                <a:solidFill>
                  <a:schemeClr val="bg1"/>
                </a:solidFill>
              </a:rPr>
              <a:t>     </a:t>
            </a:r>
          </a:p>
          <a:p>
            <a:r>
              <a:rPr lang="fr-FR" sz="2300" dirty="0" smtClean="0">
                <a:solidFill>
                  <a:schemeClr val="bg1"/>
                </a:solidFill>
              </a:rPr>
              <a:t> et    les  </a:t>
            </a:r>
            <a:r>
              <a:rPr lang="fr-FR" sz="2300" dirty="0">
                <a:solidFill>
                  <a:schemeClr val="bg1"/>
                </a:solidFill>
              </a:rPr>
              <a:t>premières </a:t>
            </a:r>
            <a:r>
              <a:rPr lang="fr-FR" sz="2300" dirty="0" smtClean="0">
                <a:solidFill>
                  <a:schemeClr val="bg1"/>
                </a:solidFill>
              </a:rPr>
              <a:t>œuvres     pratique      si   et   non    </a:t>
            </a:r>
            <a:r>
              <a:rPr lang="fr-FR" sz="2300" dirty="0">
                <a:solidFill>
                  <a:schemeClr val="bg1"/>
                </a:solidFill>
              </a:rPr>
              <a:t>je viendrai </a:t>
            </a:r>
            <a:r>
              <a:rPr lang="fr-FR" sz="2300" dirty="0" smtClean="0">
                <a:solidFill>
                  <a:schemeClr val="bg1"/>
                </a:solidFill>
              </a:rPr>
              <a:t>  à toi    et      j'ôterai</a:t>
            </a:r>
            <a:r>
              <a:rPr lang="es-ES_tradnl" sz="2300" dirty="0" smtClean="0">
                <a:solidFill>
                  <a:schemeClr val="bg1"/>
                </a:solidFill>
              </a:rPr>
              <a:t>      </a:t>
            </a:r>
          </a:p>
          <a:p>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fr-FR" sz="2300" dirty="0" smtClean="0">
                <a:solidFill>
                  <a:schemeClr val="bg1"/>
                </a:solidFill>
              </a:rPr>
              <a:t>        le    chandelier     ton    de     la        place         sa            si   ne pas   tu te repentes</a:t>
            </a:r>
            <a:endParaRPr lang="fr-FR" sz="800" dirty="0" smtClean="0">
              <a:solidFill>
                <a:schemeClr val="bg1"/>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ESV </a:t>
            </a:r>
            <a:r>
              <a:rPr lang="fr-FR" sz="2000" b="1" dirty="0" smtClean="0"/>
              <a:t>3:6</a:t>
            </a:r>
            <a:r>
              <a:rPr lang="fr-FR" sz="2000" dirty="0" smtClean="0"/>
              <a:t> </a:t>
            </a:r>
            <a:r>
              <a:rPr lang="fr-FR" sz="2000" dirty="0"/>
              <a:t>Tu as pourtant ceci, c'est que tu hais les </a:t>
            </a:r>
            <a:r>
              <a:rPr lang="fr-FR" sz="2000" dirty="0" err="1"/>
              <a:t>oeuvres</a:t>
            </a:r>
            <a:r>
              <a:rPr lang="fr-FR" sz="2000" dirty="0"/>
              <a:t> des Nicolaïtes, </a:t>
            </a:r>
            <a:r>
              <a:rPr lang="fr-FR" sz="2000" dirty="0" err="1"/>
              <a:t>oeuvres</a:t>
            </a:r>
            <a:r>
              <a:rPr lang="fr-FR" sz="2000" dirty="0"/>
              <a:t> que je hais aussi.</a:t>
            </a:r>
          </a:p>
          <a:p>
            <a:endParaRPr lang="en-US" sz="2000" dirty="0"/>
          </a:p>
          <a:p>
            <a:r>
              <a:rPr lang="fr-FR" sz="2000" baseline="30000" dirty="0" err="1" smtClean="0"/>
              <a:t>CUV</a:t>
            </a:r>
            <a:r>
              <a:rPr lang="fr-FR" sz="2000" b="1" dirty="0" err="1" smtClean="0"/>
              <a:t>Revelation</a:t>
            </a:r>
            <a:r>
              <a:rPr lang="fr-FR" sz="2000" b="1" dirty="0" smtClean="0"/>
              <a:t> 3:6</a:t>
            </a:r>
            <a:r>
              <a:rPr lang="fr-FR" sz="2000" dirty="0" smtClean="0"/>
              <a:t> </a:t>
            </a:r>
            <a:r>
              <a:rPr lang="fr-FR" sz="2000" dirty="0"/>
              <a:t>Cependant, tu as ceci en ta faveur: tout comme moi, tu détestes ce que font les Nicolaïtes.</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
        <p:nvSpPr>
          <p:cNvPr id="3" name="Rectangle 2"/>
          <p:cNvSpPr/>
          <p:nvPr/>
        </p:nvSpPr>
        <p:spPr>
          <a:xfrm>
            <a:off x="-26370" y="5644"/>
            <a:ext cx="12161838" cy="6911747"/>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Revelation 3:6-7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    </a:t>
            </a:r>
            <a:r>
              <a:rPr lang="en-US" sz="3200" b="1" dirty="0" smtClean="0">
                <a:solidFill>
                  <a:schemeClr val="bg1"/>
                </a:solidFill>
              </a:rPr>
              <a:t> </a:t>
            </a:r>
            <a:r>
              <a:rPr lang="el-GR" sz="3400" dirty="0">
                <a:solidFill>
                  <a:schemeClr val="bg1"/>
                </a:solidFill>
              </a:rPr>
              <a:t>Ὁ ἔχων οὖς ἀκουσάτω </a:t>
            </a:r>
            <a:r>
              <a:rPr lang="en-US" sz="3400" dirty="0" smtClean="0">
                <a:solidFill>
                  <a:schemeClr val="bg1"/>
                </a:solidFill>
              </a:rPr>
              <a:t> </a:t>
            </a:r>
            <a:r>
              <a:rPr lang="el-GR" sz="3400" dirty="0" smtClean="0">
                <a:solidFill>
                  <a:schemeClr val="bg1"/>
                </a:solidFill>
              </a:rPr>
              <a:t>τί </a:t>
            </a:r>
            <a:r>
              <a:rPr lang="en-US" sz="3400" dirty="0" smtClean="0">
                <a:solidFill>
                  <a:schemeClr val="bg1"/>
                </a:solidFill>
              </a:rPr>
              <a:t> </a:t>
            </a:r>
            <a:r>
              <a:rPr lang="el-GR" sz="3400" dirty="0" smtClean="0">
                <a:solidFill>
                  <a:schemeClr val="bg1"/>
                </a:solidFill>
              </a:rPr>
              <a:t>τὸ </a:t>
            </a:r>
            <a:r>
              <a:rPr lang="el-GR" sz="3400" dirty="0">
                <a:solidFill>
                  <a:schemeClr val="bg1"/>
                </a:solidFill>
              </a:rPr>
              <a:t>πνεῦμα λέγει ταῖς</a:t>
            </a:r>
            <a:endParaRPr lang="en-US" sz="3400" dirty="0" smtClean="0">
              <a:solidFill>
                <a:schemeClr val="bg1"/>
              </a:solidFill>
            </a:endParaRPr>
          </a:p>
          <a:p>
            <a:r>
              <a:rPr lang="en-US" sz="2400" dirty="0" smtClean="0">
                <a:solidFill>
                  <a:srgbClr val="FFFF00"/>
                </a:solidFill>
              </a:rPr>
              <a:t>      he </a:t>
            </a:r>
            <a:r>
              <a:rPr lang="en-US" sz="2400" dirty="0">
                <a:solidFill>
                  <a:srgbClr val="FFFF00"/>
                </a:solidFill>
              </a:rPr>
              <a:t>who has an </a:t>
            </a:r>
            <a:r>
              <a:rPr lang="en-US" sz="2400" dirty="0" smtClean="0">
                <a:solidFill>
                  <a:srgbClr val="FFFF00"/>
                </a:solidFill>
              </a:rPr>
              <a:t>ear   </a:t>
            </a:r>
            <a:r>
              <a:rPr lang="en-US" sz="2400" dirty="0">
                <a:solidFill>
                  <a:srgbClr val="FFFF00"/>
                </a:solidFill>
              </a:rPr>
              <a:t>let him </a:t>
            </a:r>
            <a:r>
              <a:rPr lang="en-US" sz="2400" dirty="0" smtClean="0">
                <a:solidFill>
                  <a:srgbClr val="FFFF00"/>
                </a:solidFill>
              </a:rPr>
              <a:t>hear  what </a:t>
            </a:r>
            <a:r>
              <a:rPr lang="en-US" sz="2400" dirty="0">
                <a:solidFill>
                  <a:srgbClr val="FFFF00"/>
                </a:solidFill>
              </a:rPr>
              <a:t>the </a:t>
            </a:r>
            <a:r>
              <a:rPr lang="en-US" sz="2400" dirty="0" smtClean="0">
                <a:solidFill>
                  <a:srgbClr val="FFFF00"/>
                </a:solidFill>
              </a:rPr>
              <a:t>    Spirit           says    to the</a:t>
            </a:r>
          </a:p>
          <a:p>
            <a:r>
              <a:rPr lang="en-US" sz="3400" dirty="0" smtClean="0">
                <a:solidFill>
                  <a:schemeClr val="bg1"/>
                </a:solidFill>
              </a:rPr>
              <a:t>  </a:t>
            </a:r>
            <a:r>
              <a:rPr lang="el-GR" sz="3400" dirty="0" smtClean="0">
                <a:solidFill>
                  <a:schemeClr val="bg1"/>
                </a:solidFill>
              </a:rPr>
              <a:t>ἐκκλησίαις</a:t>
            </a:r>
            <a:r>
              <a:rPr lang="el-GR" sz="3400" dirty="0">
                <a:solidFill>
                  <a:schemeClr val="bg1"/>
                </a:solidFill>
              </a:rPr>
              <a:t>. </a:t>
            </a:r>
            <a:r>
              <a:rPr lang="en-US" sz="34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l-GR" sz="3400" dirty="0" smtClean="0">
                <a:solidFill>
                  <a:schemeClr val="bg1"/>
                </a:solidFill>
              </a:rPr>
              <a:t>Καὶ </a:t>
            </a:r>
            <a:r>
              <a:rPr lang="el-GR" sz="3400" dirty="0">
                <a:solidFill>
                  <a:schemeClr val="bg1"/>
                </a:solidFill>
              </a:rPr>
              <a:t>τῷ ἀγγέλῳ τῆς ἐν </a:t>
            </a:r>
            <a:r>
              <a:rPr lang="el-GR" sz="3400" dirty="0" smtClean="0">
                <a:solidFill>
                  <a:schemeClr val="bg1"/>
                </a:solidFill>
              </a:rPr>
              <a:t>Φιλαδελφείᾳ</a:t>
            </a:r>
            <a:r>
              <a:rPr lang="en-US" sz="3400" dirty="0" smtClean="0">
                <a:solidFill>
                  <a:schemeClr val="bg1"/>
                </a:solidFill>
              </a:rPr>
              <a:t> </a:t>
            </a:r>
            <a:r>
              <a:rPr lang="el-GR" sz="3400" dirty="0">
                <a:solidFill>
                  <a:schemeClr val="bg1"/>
                </a:solidFill>
              </a:rPr>
              <a:t>ἐκκλησίας</a:t>
            </a:r>
            <a:endParaRPr lang="en-US" sz="3400" dirty="0" smtClean="0">
              <a:solidFill>
                <a:schemeClr val="bg1"/>
              </a:solidFill>
            </a:endParaRPr>
          </a:p>
          <a:p>
            <a:r>
              <a:rPr lang="en-US" sz="2400" dirty="0" smtClean="0">
                <a:solidFill>
                  <a:srgbClr val="FFFF00"/>
                </a:solidFill>
              </a:rPr>
              <a:t>      churches                          a</a:t>
            </a:r>
            <a:r>
              <a:rPr lang="en-US" altLang="zh-TW" sz="2400" dirty="0" smtClean="0">
                <a:solidFill>
                  <a:srgbClr val="FFFF00"/>
                </a:solidFill>
              </a:rPr>
              <a:t>nd  to </a:t>
            </a:r>
            <a:r>
              <a:rPr lang="en-US" altLang="zh-TW" sz="2400" dirty="0">
                <a:solidFill>
                  <a:srgbClr val="FFFF00"/>
                </a:solidFill>
              </a:rPr>
              <a:t>the </a:t>
            </a:r>
            <a:r>
              <a:rPr lang="en-US" altLang="zh-TW" sz="2400" dirty="0" smtClean="0">
                <a:solidFill>
                  <a:srgbClr val="FFFF00"/>
                </a:solidFill>
              </a:rPr>
              <a:t> angel     of </a:t>
            </a:r>
            <a:r>
              <a:rPr lang="en-US" altLang="zh-TW" sz="2400" dirty="0">
                <a:solidFill>
                  <a:srgbClr val="FFFF00"/>
                </a:solidFill>
              </a:rPr>
              <a:t>the </a:t>
            </a:r>
            <a:r>
              <a:rPr lang="en-US" altLang="zh-TW" sz="2400" dirty="0" smtClean="0">
                <a:solidFill>
                  <a:srgbClr val="FFFF00"/>
                </a:solidFill>
              </a:rPr>
              <a:t>  in        </a:t>
            </a:r>
            <a:r>
              <a:rPr lang="en-US" altLang="zh-TW" sz="2400" dirty="0">
                <a:solidFill>
                  <a:srgbClr val="FFFF00"/>
                </a:solidFill>
              </a:rPr>
              <a:t>Philadelphia </a:t>
            </a:r>
            <a:r>
              <a:rPr lang="en-US" altLang="zh-TW" sz="2400" dirty="0" smtClean="0">
                <a:solidFill>
                  <a:srgbClr val="FFFF00"/>
                </a:solidFill>
              </a:rPr>
              <a:t>            church </a:t>
            </a:r>
          </a:p>
          <a:p>
            <a:r>
              <a:rPr lang="el-GR" sz="3400" dirty="0" smtClean="0">
                <a:solidFill>
                  <a:schemeClr val="bg1"/>
                </a:solidFill>
              </a:rPr>
              <a:t>γράψον</a:t>
            </a:r>
            <a:r>
              <a:rPr lang="el-GR" sz="3400" dirty="0">
                <a:solidFill>
                  <a:schemeClr val="bg1"/>
                </a:solidFill>
              </a:rPr>
              <a:t>· </a:t>
            </a:r>
            <a:r>
              <a:rPr lang="en-US" sz="3400" dirty="0" smtClean="0">
                <a:solidFill>
                  <a:schemeClr val="bg1"/>
                </a:solidFill>
              </a:rPr>
              <a:t> </a:t>
            </a:r>
            <a:r>
              <a:rPr lang="el-GR" sz="3400" dirty="0" smtClean="0">
                <a:solidFill>
                  <a:schemeClr val="bg1"/>
                </a:solidFill>
              </a:rPr>
              <a:t>Τάδε </a:t>
            </a:r>
            <a:r>
              <a:rPr lang="el-GR" sz="3400" dirty="0">
                <a:solidFill>
                  <a:schemeClr val="bg1"/>
                </a:solidFill>
              </a:rPr>
              <a:t>λέγει ὁ ἅγιος, ὁ ἀληθινός, ὁ ἔχων τὴν κλεῖν Δαυίδ, </a:t>
            </a:r>
            <a:endParaRPr lang="en-US" sz="3400" dirty="0" smtClean="0">
              <a:solidFill>
                <a:schemeClr val="bg1"/>
              </a:solidFill>
            </a:endParaRPr>
          </a:p>
          <a:p>
            <a:r>
              <a:rPr lang="en-US" altLang="zh-TW" sz="2400" dirty="0" smtClean="0">
                <a:solidFill>
                  <a:srgbClr val="FFFF00"/>
                </a:solidFill>
              </a:rPr>
              <a:t>    write             these    says   </a:t>
            </a:r>
            <a:r>
              <a:rPr lang="en-US" altLang="zh-TW" sz="2400" dirty="0">
                <a:solidFill>
                  <a:srgbClr val="FFFF00"/>
                </a:solidFill>
              </a:rPr>
              <a:t>the holy </a:t>
            </a:r>
            <a:r>
              <a:rPr lang="en-US" altLang="zh-TW" sz="2400" dirty="0" smtClean="0">
                <a:solidFill>
                  <a:srgbClr val="FFFF00"/>
                </a:solidFill>
              </a:rPr>
              <a:t>one   the </a:t>
            </a:r>
            <a:r>
              <a:rPr lang="en-US" altLang="zh-TW" sz="2400" dirty="0">
                <a:solidFill>
                  <a:srgbClr val="FFFF00"/>
                </a:solidFill>
              </a:rPr>
              <a:t>true </a:t>
            </a:r>
            <a:r>
              <a:rPr lang="en-US" altLang="zh-TW" sz="2400" dirty="0" smtClean="0">
                <a:solidFill>
                  <a:srgbClr val="FFFF00"/>
                </a:solidFill>
              </a:rPr>
              <a:t>one       who  has     </a:t>
            </a:r>
            <a:r>
              <a:rPr lang="en-US" altLang="zh-TW" sz="2400" dirty="0">
                <a:solidFill>
                  <a:srgbClr val="FFFF00"/>
                </a:solidFill>
              </a:rPr>
              <a:t>the </a:t>
            </a:r>
            <a:r>
              <a:rPr lang="en-US" altLang="zh-TW" sz="2400" dirty="0" smtClean="0">
                <a:solidFill>
                  <a:srgbClr val="FFFF00"/>
                </a:solidFill>
              </a:rPr>
              <a:t>      key     of David</a:t>
            </a:r>
            <a:r>
              <a:rPr lang="fr-FR" sz="2400" dirty="0" smtClean="0">
                <a:solidFill>
                  <a:schemeClr val="bg1"/>
                </a:solidFill>
              </a:rPr>
              <a:t> </a:t>
            </a:r>
            <a:r>
              <a:rPr lang="es-ES_tradnl" sz="2400" dirty="0" smtClean="0">
                <a:solidFill>
                  <a:schemeClr val="bg1"/>
                </a:solidFill>
              </a:rPr>
              <a:t>      </a:t>
            </a:r>
          </a:p>
          <a:p>
            <a:r>
              <a:rPr lang="en-US" sz="3400" dirty="0" smtClean="0">
                <a:solidFill>
                  <a:schemeClr val="bg1"/>
                </a:solidFill>
              </a:rPr>
              <a:t> </a:t>
            </a:r>
            <a:r>
              <a:rPr lang="el-GR" sz="3400" dirty="0" smtClean="0">
                <a:solidFill>
                  <a:schemeClr val="bg1"/>
                </a:solidFill>
              </a:rPr>
              <a:t>ὁ </a:t>
            </a:r>
            <a:r>
              <a:rPr lang="el-GR" sz="3400" dirty="0">
                <a:solidFill>
                  <a:schemeClr val="bg1"/>
                </a:solidFill>
              </a:rPr>
              <a:t>ἀνοίγων καὶ οὐδεὶς κλείσει καὶ κλείων καὶ </a:t>
            </a:r>
            <a:r>
              <a:rPr lang="el-GR" sz="3400" dirty="0" smtClean="0">
                <a:solidFill>
                  <a:schemeClr val="bg1"/>
                </a:solidFill>
              </a:rPr>
              <a:t>οὐδεὶς </a:t>
            </a:r>
            <a:r>
              <a:rPr lang="en-US" sz="3400" dirty="0" smtClean="0">
                <a:solidFill>
                  <a:schemeClr val="bg1"/>
                </a:solidFill>
              </a:rPr>
              <a:t> </a:t>
            </a:r>
            <a:r>
              <a:rPr lang="el-GR" sz="3400" dirty="0" smtClean="0">
                <a:solidFill>
                  <a:schemeClr val="bg1"/>
                </a:solidFill>
              </a:rPr>
              <a:t>ἀνοίγει</a:t>
            </a:r>
            <a:r>
              <a:rPr lang="el-GR" sz="3400" dirty="0">
                <a:solidFill>
                  <a:schemeClr val="bg1"/>
                </a:solidFill>
              </a:rPr>
              <a:t>· </a:t>
            </a:r>
            <a:endParaRPr lang="en-US" sz="3400" dirty="0">
              <a:solidFill>
                <a:schemeClr val="bg1"/>
              </a:solidFill>
            </a:endParaRPr>
          </a:p>
          <a:p>
            <a:r>
              <a:rPr lang="en-US" altLang="zh-TW" sz="2400" dirty="0" smtClean="0">
                <a:solidFill>
                  <a:srgbClr val="FFFF00"/>
                </a:solidFill>
              </a:rPr>
              <a:t>who  opens        </a:t>
            </a:r>
            <a:r>
              <a:rPr lang="en-US" altLang="zh-TW" sz="2400" dirty="0">
                <a:solidFill>
                  <a:srgbClr val="FFFF00"/>
                </a:solidFill>
              </a:rPr>
              <a:t>and </a:t>
            </a:r>
            <a:r>
              <a:rPr lang="en-US" altLang="zh-TW" sz="2400" dirty="0" smtClean="0">
                <a:solidFill>
                  <a:srgbClr val="FFFF00"/>
                </a:solidFill>
              </a:rPr>
              <a:t>    no </a:t>
            </a:r>
            <a:r>
              <a:rPr lang="en-US" altLang="zh-TW" sz="2400" dirty="0">
                <a:solidFill>
                  <a:srgbClr val="FFFF00"/>
                </a:solidFill>
              </a:rPr>
              <a:t>one </a:t>
            </a:r>
            <a:r>
              <a:rPr lang="en-US" altLang="zh-TW" sz="2400" dirty="0" smtClean="0">
                <a:solidFill>
                  <a:srgbClr val="FFFF00"/>
                </a:solidFill>
              </a:rPr>
              <a:t>    will shut     and     shuts      </a:t>
            </a:r>
            <a:r>
              <a:rPr lang="en-US" altLang="zh-TW" sz="2400" dirty="0">
                <a:solidFill>
                  <a:srgbClr val="FFFF00"/>
                </a:solidFill>
              </a:rPr>
              <a:t>and </a:t>
            </a:r>
            <a:r>
              <a:rPr lang="en-US" altLang="zh-TW" sz="2400" dirty="0" smtClean="0">
                <a:solidFill>
                  <a:srgbClr val="FFFF00"/>
                </a:solidFill>
              </a:rPr>
              <a:t>    no one        opens</a:t>
            </a:r>
            <a:endParaRPr lang="en-US" altLang="zh-TW" sz="2400" dirty="0">
              <a:solidFill>
                <a:srgbClr val="FFFF00"/>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3:6</a:t>
            </a:r>
            <a:r>
              <a:rPr lang="fr-FR" sz="2000" dirty="0" smtClean="0">
                <a:solidFill>
                  <a:schemeClr val="bg1"/>
                </a:solidFill>
              </a:rPr>
              <a:t> </a:t>
            </a:r>
            <a:r>
              <a:rPr lang="en-US" sz="2000" dirty="0">
                <a:solidFill>
                  <a:schemeClr val="bg1"/>
                </a:solidFill>
              </a:rPr>
              <a:t>He who has an ear, let him hear what the Spirit says to the churches</a:t>
            </a:r>
            <a:r>
              <a:rPr lang="en-US" sz="2000" dirty="0" smtClean="0">
                <a:solidFill>
                  <a:schemeClr val="bg1"/>
                </a:solidFill>
              </a:rPr>
              <a:t>.‘   </a:t>
            </a:r>
            <a:r>
              <a:rPr lang="en-US" altLang="zh-TW" sz="2000" b="1" dirty="0" smtClean="0">
                <a:solidFill>
                  <a:schemeClr val="bg1"/>
                </a:solidFill>
              </a:rPr>
              <a:t>7</a:t>
            </a:r>
            <a:r>
              <a:rPr lang="zh-TW" altLang="en-US" sz="2000" dirty="0" smtClean="0">
                <a:solidFill>
                  <a:schemeClr val="bg1"/>
                </a:solidFill>
              </a:rPr>
              <a:t> </a:t>
            </a:r>
            <a:r>
              <a:rPr lang="en-US" altLang="zh-TW" sz="2000" dirty="0">
                <a:solidFill>
                  <a:schemeClr val="bg1"/>
                </a:solidFill>
              </a:rPr>
              <a:t>"And to the angel of the church in Philadelphia write: 'The words of the holy one, the true one, who has the key of David, who opens and no one will shut, who shuts and no one opens</a:t>
            </a:r>
            <a:r>
              <a:rPr lang="en-US" altLang="zh-TW" sz="2000" dirty="0" smtClean="0">
                <a:solidFill>
                  <a:schemeClr val="bg1"/>
                </a:solidFill>
              </a:rPr>
              <a:t>.   </a:t>
            </a:r>
            <a:r>
              <a:rPr lang="fr-FR" dirty="0" smtClean="0">
                <a:solidFill>
                  <a:schemeClr val="bg1"/>
                </a:solidFill>
              </a:rPr>
              <a:t>/   </a:t>
            </a:r>
            <a:r>
              <a:rPr lang="fr-FR" baseline="30000" dirty="0" smtClean="0">
                <a:solidFill>
                  <a:srgbClr val="FFFF00"/>
                </a:solidFill>
              </a:rPr>
              <a:t>CUV </a:t>
            </a:r>
            <a:r>
              <a:rPr lang="fr-FR" b="1" dirty="0" smtClean="0">
                <a:solidFill>
                  <a:schemeClr val="bg1"/>
                </a:solidFill>
              </a:rPr>
              <a:t>3:6 </a:t>
            </a:r>
            <a:r>
              <a:rPr lang="zh-TW" altLang="en-US" dirty="0" smtClean="0">
                <a:solidFill>
                  <a:schemeClr val="bg1"/>
                </a:solidFill>
              </a:rPr>
              <a:t>聖</a:t>
            </a:r>
            <a:r>
              <a:rPr lang="zh-TW" altLang="en-US" dirty="0">
                <a:solidFill>
                  <a:schemeClr val="bg1"/>
                </a:solidFill>
              </a:rPr>
              <a:t>靈向眾教會所說的話、凡有耳的、就應當聽。 </a:t>
            </a:r>
            <a:r>
              <a:rPr lang="en-US" altLang="zh-TW" b="1" dirty="0" smtClean="0">
                <a:solidFill>
                  <a:schemeClr val="bg1"/>
                </a:solidFill>
              </a:rPr>
              <a:t>7</a:t>
            </a:r>
            <a:r>
              <a:rPr lang="zh-TW" altLang="en-US" dirty="0" smtClean="0">
                <a:solidFill>
                  <a:schemeClr val="bg1"/>
                </a:solidFill>
              </a:rPr>
              <a:t> </a:t>
            </a:r>
            <a:r>
              <a:rPr lang="zh-TW" altLang="en-US" dirty="0">
                <a:solidFill>
                  <a:schemeClr val="bg1"/>
                </a:solidFill>
              </a:rPr>
              <a:t>你要寫信給非拉鐵非教會的使者、說、那聖潔、真實、拿著大衛的鑰匙、開了就沒有人能關、關了就沒有人能開的、說、</a:t>
            </a:r>
            <a:endParaRPr lang="en-US"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216660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pPr algn="ctr"/>
            <a:endParaRPr lang="en-US" sz="1400" b="1" dirty="0" smtClean="0">
              <a:solidFill>
                <a:srgbClr val="FFFF00"/>
              </a:solidFill>
            </a:endParaRPr>
          </a:p>
          <a:p>
            <a:pPr algn="ctr"/>
            <a:r>
              <a:rPr lang="en-US" sz="3200" b="1" dirty="0" smtClean="0">
                <a:solidFill>
                  <a:srgbClr val="FFFF00"/>
                </a:solidFill>
              </a:rPr>
              <a:t>Revelation 3:8</a:t>
            </a:r>
          </a:p>
          <a:p>
            <a:pPr algn="ctr"/>
            <a:endParaRPr lang="en-US" sz="1200" b="1" dirty="0" smtClean="0">
              <a:solidFill>
                <a:srgbClr val="FFFF00"/>
              </a:solidFill>
            </a:endParaRPr>
          </a:p>
          <a:p>
            <a:pPr algn="ctr"/>
            <a:endParaRPr lang="en-US" sz="1200" b="1" dirty="0" smtClean="0">
              <a:solidFill>
                <a:srgbClr val="FFFF00"/>
              </a:solidFill>
            </a:endParaRPr>
          </a:p>
          <a:p>
            <a:r>
              <a:rPr lang="en-US" sz="2800" b="1" dirty="0" smtClean="0">
                <a:solidFill>
                  <a:srgbClr val="FFFF00"/>
                </a:solidFill>
              </a:rPr>
              <a:t> 8  </a:t>
            </a:r>
            <a:r>
              <a:rPr lang="el-GR" sz="3600" dirty="0" smtClean="0">
                <a:solidFill>
                  <a:schemeClr val="bg1"/>
                </a:solidFill>
              </a:rPr>
              <a:t>οἶδά </a:t>
            </a:r>
            <a:r>
              <a:rPr lang="el-GR" sz="3600" dirty="0">
                <a:solidFill>
                  <a:schemeClr val="bg1"/>
                </a:solidFill>
              </a:rPr>
              <a:t>σου τὰ ἔργα, ἰδοὺ δέδωκα ἐνώπιόν σου </a:t>
            </a:r>
            <a:endParaRPr lang="en-US" sz="3600" dirty="0">
              <a:solidFill>
                <a:schemeClr val="bg1"/>
              </a:solidFill>
            </a:endParaRPr>
          </a:p>
          <a:p>
            <a:r>
              <a:rPr lang="en-US" sz="2400" dirty="0" smtClean="0">
                <a:solidFill>
                  <a:srgbClr val="FFFF00"/>
                </a:solidFill>
              </a:rPr>
              <a:t>      I </a:t>
            </a:r>
            <a:r>
              <a:rPr lang="en-US" sz="2400" dirty="0">
                <a:solidFill>
                  <a:srgbClr val="FFFF00"/>
                </a:solidFill>
              </a:rPr>
              <a:t>know </a:t>
            </a:r>
            <a:r>
              <a:rPr lang="en-US" sz="2400" dirty="0" smtClean="0">
                <a:solidFill>
                  <a:srgbClr val="FFFF00"/>
                </a:solidFill>
              </a:rPr>
              <a:t>  your    the  works     behold    </a:t>
            </a:r>
            <a:r>
              <a:rPr lang="en-US" sz="2400" dirty="0">
                <a:solidFill>
                  <a:srgbClr val="FFFF00"/>
                </a:solidFill>
              </a:rPr>
              <a:t>I have </a:t>
            </a:r>
            <a:r>
              <a:rPr lang="en-US" sz="2400" dirty="0" smtClean="0">
                <a:solidFill>
                  <a:srgbClr val="FFFF00"/>
                </a:solidFill>
              </a:rPr>
              <a:t>set        </a:t>
            </a:r>
            <a:r>
              <a:rPr lang="en-US" sz="2400" dirty="0">
                <a:solidFill>
                  <a:srgbClr val="FFFF00"/>
                </a:solidFill>
              </a:rPr>
              <a:t>before </a:t>
            </a:r>
            <a:r>
              <a:rPr lang="en-US" sz="2400" dirty="0" smtClean="0">
                <a:solidFill>
                  <a:srgbClr val="FFFF00"/>
                </a:solidFill>
              </a:rPr>
              <a:t>        you</a:t>
            </a:r>
            <a:r>
              <a:rPr lang="fr-FR" sz="2400" dirty="0" smtClean="0">
                <a:solidFill>
                  <a:schemeClr val="bg1"/>
                </a:solidFill>
              </a:rPr>
              <a:t>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θύραν </a:t>
            </a:r>
            <a:r>
              <a:rPr lang="el-GR" sz="3600" dirty="0">
                <a:solidFill>
                  <a:schemeClr val="bg1"/>
                </a:solidFill>
              </a:rPr>
              <a:t>ἠνεῳγμένην, ἣν οὐδεὶς δύναται κλεῖσαι αὐτήν, </a:t>
            </a:r>
            <a:endParaRPr lang="en-US" sz="3600" dirty="0">
              <a:solidFill>
                <a:schemeClr val="bg1"/>
              </a:solidFill>
            </a:endParaRPr>
          </a:p>
          <a:p>
            <a:r>
              <a:rPr lang="en-US" sz="2400" dirty="0" smtClean="0">
                <a:solidFill>
                  <a:srgbClr val="FFFF00"/>
                </a:solidFill>
              </a:rPr>
              <a:t>    a door           open                   which  </a:t>
            </a:r>
            <a:r>
              <a:rPr lang="en-US" sz="2400" dirty="0">
                <a:solidFill>
                  <a:srgbClr val="FFFF00"/>
                </a:solidFill>
              </a:rPr>
              <a:t>no one </a:t>
            </a:r>
            <a:r>
              <a:rPr lang="en-US" sz="2400" dirty="0" smtClean="0">
                <a:solidFill>
                  <a:srgbClr val="FFFF00"/>
                </a:solidFill>
              </a:rPr>
              <a:t>     is </a:t>
            </a:r>
            <a:r>
              <a:rPr lang="en-US" sz="2400" dirty="0">
                <a:solidFill>
                  <a:srgbClr val="FFFF00"/>
                </a:solidFill>
              </a:rPr>
              <a:t>able to </a:t>
            </a:r>
            <a:r>
              <a:rPr lang="en-US" sz="2400" dirty="0" smtClean="0">
                <a:solidFill>
                  <a:srgbClr val="FFFF00"/>
                </a:solidFill>
              </a:rPr>
              <a:t>         shut               it</a:t>
            </a:r>
          </a:p>
          <a:p>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μικρὰν </a:t>
            </a:r>
            <a:r>
              <a:rPr lang="el-GR" sz="3600" dirty="0">
                <a:solidFill>
                  <a:schemeClr val="bg1"/>
                </a:solidFill>
              </a:rPr>
              <a:t>ἔχεις δύναμιν </a:t>
            </a:r>
            <a:r>
              <a:rPr lang="el-GR" sz="3600" dirty="0" smtClean="0">
                <a:solidFill>
                  <a:schemeClr val="bg1"/>
                </a:solidFill>
              </a:rPr>
              <a:t>καὶ </a:t>
            </a:r>
            <a:r>
              <a:rPr lang="el-GR" sz="3600" dirty="0">
                <a:solidFill>
                  <a:schemeClr val="bg1"/>
                </a:solidFill>
              </a:rPr>
              <a:t>ἐτήρησάς μου τὸν λόγον </a:t>
            </a:r>
            <a:endParaRPr lang="en-US" sz="3600" dirty="0" smtClean="0">
              <a:solidFill>
                <a:schemeClr val="bg1"/>
              </a:solidFill>
            </a:endParaRPr>
          </a:p>
          <a:p>
            <a:r>
              <a:rPr lang="en-US" sz="2400" dirty="0" smtClean="0">
                <a:solidFill>
                  <a:srgbClr val="FFFF00"/>
                </a:solidFill>
              </a:rPr>
              <a:t>     that        </a:t>
            </a:r>
            <a:r>
              <a:rPr lang="en-US" sz="2400" dirty="0">
                <a:solidFill>
                  <a:srgbClr val="FFFF00"/>
                </a:solidFill>
              </a:rPr>
              <a:t>little </a:t>
            </a:r>
            <a:r>
              <a:rPr lang="en-US" sz="2400" dirty="0" smtClean="0">
                <a:solidFill>
                  <a:srgbClr val="FFFF00"/>
                </a:solidFill>
              </a:rPr>
              <a:t>     you </a:t>
            </a:r>
            <a:r>
              <a:rPr lang="en-US" sz="2400" dirty="0">
                <a:solidFill>
                  <a:srgbClr val="FFFF00"/>
                </a:solidFill>
              </a:rPr>
              <a:t>have </a:t>
            </a:r>
            <a:r>
              <a:rPr lang="en-US" sz="2400" dirty="0" smtClean="0">
                <a:solidFill>
                  <a:srgbClr val="FFFF00"/>
                </a:solidFill>
              </a:rPr>
              <a:t>     power        yet   </a:t>
            </a:r>
            <a:r>
              <a:rPr lang="en-US" sz="2400" dirty="0">
                <a:solidFill>
                  <a:srgbClr val="FFFF00"/>
                </a:solidFill>
              </a:rPr>
              <a:t>you have </a:t>
            </a:r>
            <a:r>
              <a:rPr lang="en-US" sz="2400" dirty="0" smtClean="0">
                <a:solidFill>
                  <a:srgbClr val="FFFF00"/>
                </a:solidFill>
              </a:rPr>
              <a:t>kept     </a:t>
            </a:r>
            <a:r>
              <a:rPr lang="en-US" sz="2400" dirty="0">
                <a:solidFill>
                  <a:srgbClr val="FFFF00"/>
                </a:solidFill>
              </a:rPr>
              <a:t>my </a:t>
            </a:r>
            <a:r>
              <a:rPr lang="en-US" sz="2400" dirty="0" smtClean="0">
                <a:solidFill>
                  <a:srgbClr val="FFFF00"/>
                </a:solidFill>
              </a:rPr>
              <a:t>     the     word</a:t>
            </a:r>
            <a:r>
              <a:rPr lang="fr-FR" sz="2400" dirty="0" smtClean="0">
                <a:solidFill>
                  <a:schemeClr val="bg1"/>
                </a:solidFill>
              </a:rPr>
              <a:t>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οὐκ </a:t>
            </a:r>
            <a:r>
              <a:rPr lang="en-US" sz="3600" dirty="0" smtClean="0">
                <a:solidFill>
                  <a:schemeClr val="bg1"/>
                </a:solidFill>
              </a:rPr>
              <a:t> </a:t>
            </a:r>
            <a:r>
              <a:rPr lang="el-GR" sz="3600" dirty="0" smtClean="0">
                <a:solidFill>
                  <a:schemeClr val="bg1"/>
                </a:solidFill>
              </a:rPr>
              <a:t>ἠρνήσω </a:t>
            </a:r>
            <a:r>
              <a:rPr lang="el-GR" sz="3600" dirty="0">
                <a:solidFill>
                  <a:schemeClr val="bg1"/>
                </a:solidFill>
              </a:rPr>
              <a:t>τὸ ὄνομά μου. </a:t>
            </a:r>
            <a:endParaRPr lang="en-US" sz="3600" dirty="0">
              <a:solidFill>
                <a:schemeClr val="bg1"/>
              </a:solidFill>
            </a:endParaRPr>
          </a:p>
          <a:p>
            <a:r>
              <a:rPr lang="en-US" sz="2400" dirty="0" smtClean="0">
                <a:solidFill>
                  <a:srgbClr val="FFFF00"/>
                </a:solidFill>
              </a:rPr>
              <a:t>                   and    not      you denied   the     name       my</a:t>
            </a:r>
            <a:endParaRPr lang="en-US"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2000" baseline="30000" dirty="0" smtClean="0">
                <a:solidFill>
                  <a:srgbClr val="FFFF00"/>
                </a:solidFill>
              </a:rPr>
              <a:t>	ESV </a:t>
            </a:r>
            <a:r>
              <a:rPr lang="fr-FR" sz="2000" b="1" dirty="0" smtClean="0">
                <a:solidFill>
                  <a:schemeClr val="bg1"/>
                </a:solidFill>
              </a:rPr>
              <a:t>3:8</a:t>
            </a:r>
            <a:r>
              <a:rPr lang="fr-FR" sz="2000" dirty="0" smtClean="0">
                <a:solidFill>
                  <a:schemeClr val="bg1"/>
                </a:solidFill>
              </a:rPr>
              <a:t> </a:t>
            </a:r>
            <a:r>
              <a:rPr lang="en-US" sz="2000" dirty="0">
                <a:solidFill>
                  <a:schemeClr val="bg1"/>
                </a:solidFill>
              </a:rPr>
              <a:t> </a:t>
            </a:r>
            <a:r>
              <a:rPr lang="en-US" sz="2000" dirty="0" smtClean="0">
                <a:solidFill>
                  <a:schemeClr val="bg1"/>
                </a:solidFill>
              </a:rPr>
              <a:t>I </a:t>
            </a:r>
            <a:r>
              <a:rPr lang="en-US" sz="2000" dirty="0">
                <a:solidFill>
                  <a:schemeClr val="bg1"/>
                </a:solidFill>
              </a:rPr>
              <a:t>know your works. Behold, I have set before you an open door, which no one is able to shut. I know that you have but little power, and yet you have kept my word and have not denied my name.</a:t>
            </a:r>
          </a:p>
          <a:p>
            <a:r>
              <a:rPr lang="fr-FR" baseline="30000" dirty="0" smtClean="0">
                <a:solidFill>
                  <a:srgbClr val="FFFF00"/>
                </a:solidFill>
              </a:rPr>
              <a:t>	CUV</a:t>
            </a:r>
            <a:r>
              <a:rPr lang="fr-FR" b="1" dirty="0" smtClean="0">
                <a:solidFill>
                  <a:schemeClr val="bg1"/>
                </a:solidFill>
              </a:rPr>
              <a:t>3:8 </a:t>
            </a:r>
            <a:r>
              <a:rPr lang="zh-TW" altLang="en-US" dirty="0" smtClean="0">
                <a:solidFill>
                  <a:schemeClr val="bg1"/>
                </a:solidFill>
              </a:rPr>
              <a:t>我</a:t>
            </a:r>
            <a:r>
              <a:rPr lang="zh-TW" altLang="en-US" dirty="0">
                <a:solidFill>
                  <a:schemeClr val="bg1"/>
                </a:solidFill>
              </a:rPr>
              <a:t>知道你的行為、你略有一點力量、也曾遵守我的道、沒有棄絕我的名．看哪、我在你面前給你一個敞開的門、是無人能關的。 </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7968610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34803"/>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3:9 </a:t>
            </a:r>
            <a:endParaRPr lang="en-US" sz="1200" b="1" dirty="0" smtClean="0">
              <a:solidFill>
                <a:srgbClr val="FFFF00"/>
              </a:solidFill>
            </a:endParaRPr>
          </a:p>
          <a:p>
            <a:r>
              <a:rPr lang="en-US" sz="2800" b="1" dirty="0" smtClean="0">
                <a:solidFill>
                  <a:srgbClr val="FFFF00"/>
                </a:solidFill>
              </a:rPr>
              <a:t> 9    </a:t>
            </a:r>
            <a:r>
              <a:rPr lang="el-GR" sz="3500" dirty="0" smtClean="0">
                <a:solidFill>
                  <a:schemeClr val="bg1"/>
                </a:solidFill>
              </a:rPr>
              <a:t>ἰδοὺ </a:t>
            </a:r>
            <a:r>
              <a:rPr lang="el-GR" sz="3500" dirty="0">
                <a:solidFill>
                  <a:schemeClr val="bg1"/>
                </a:solidFill>
              </a:rPr>
              <a:t>διδῶ </a:t>
            </a:r>
            <a:r>
              <a:rPr lang="en-US" sz="3500" dirty="0" smtClean="0">
                <a:solidFill>
                  <a:schemeClr val="bg1"/>
                </a:solidFill>
              </a:rPr>
              <a:t> </a:t>
            </a:r>
            <a:r>
              <a:rPr lang="el-GR" sz="3500" dirty="0" smtClean="0">
                <a:solidFill>
                  <a:schemeClr val="bg1"/>
                </a:solidFill>
              </a:rPr>
              <a:t>ἐκ </a:t>
            </a:r>
            <a:r>
              <a:rPr lang="el-GR" sz="3500" dirty="0">
                <a:solidFill>
                  <a:schemeClr val="bg1"/>
                </a:solidFill>
              </a:rPr>
              <a:t>τῆς συναγωγῆς τοῦ σατανᾶ </a:t>
            </a:r>
            <a:endParaRPr lang="en-US" sz="3500" dirty="0">
              <a:solidFill>
                <a:schemeClr val="bg1"/>
              </a:solidFill>
            </a:endParaRPr>
          </a:p>
          <a:p>
            <a:r>
              <a:rPr lang="en-US" sz="2400" dirty="0" smtClean="0">
                <a:solidFill>
                  <a:srgbClr val="FFFF00"/>
                </a:solidFill>
              </a:rPr>
              <a:t>      behold </a:t>
            </a:r>
            <a:r>
              <a:rPr lang="en-US" sz="2400" dirty="0">
                <a:solidFill>
                  <a:srgbClr val="FFFF00"/>
                </a:solidFill>
              </a:rPr>
              <a:t>I will </a:t>
            </a:r>
            <a:r>
              <a:rPr lang="en-US" sz="2400" dirty="0" smtClean="0">
                <a:solidFill>
                  <a:srgbClr val="FFFF00"/>
                </a:solidFill>
              </a:rPr>
              <a:t>give from  </a:t>
            </a:r>
            <a:r>
              <a:rPr lang="en-US" sz="2400" dirty="0">
                <a:solidFill>
                  <a:srgbClr val="FFFF00"/>
                </a:solidFill>
              </a:rPr>
              <a:t>the </a:t>
            </a:r>
            <a:r>
              <a:rPr lang="en-US" sz="2400" dirty="0" smtClean="0">
                <a:solidFill>
                  <a:srgbClr val="FFFF00"/>
                </a:solidFill>
              </a:rPr>
              <a:t>    synagogue            of        Satan</a:t>
            </a:r>
            <a:r>
              <a:rPr lang="fr-FR" sz="2400" dirty="0" smtClean="0">
                <a:solidFill>
                  <a:schemeClr val="bg1"/>
                </a:solidFill>
              </a:rPr>
              <a:t>  </a:t>
            </a:r>
            <a:r>
              <a:rPr lang="es-ES" sz="2400" dirty="0" smtClean="0">
                <a:solidFill>
                  <a:schemeClr val="bg1"/>
                </a:solidFill>
              </a:rPr>
              <a:t>  </a:t>
            </a:r>
          </a:p>
          <a:p>
            <a:r>
              <a:rPr lang="en-US" sz="3500" dirty="0" smtClean="0">
                <a:solidFill>
                  <a:schemeClr val="bg1"/>
                </a:solidFill>
              </a:rPr>
              <a:t>       </a:t>
            </a:r>
            <a:r>
              <a:rPr lang="el-GR" sz="3500" dirty="0" smtClean="0">
                <a:solidFill>
                  <a:schemeClr val="bg1"/>
                </a:solidFill>
              </a:rPr>
              <a:t>τῶν </a:t>
            </a:r>
            <a:r>
              <a:rPr lang="el-GR" sz="3500" dirty="0">
                <a:solidFill>
                  <a:schemeClr val="bg1"/>
                </a:solidFill>
              </a:rPr>
              <a:t>λεγόντων ἑαυτοὺς </a:t>
            </a:r>
            <a:r>
              <a:rPr lang="en-US" sz="3500" dirty="0" smtClean="0">
                <a:solidFill>
                  <a:schemeClr val="bg1"/>
                </a:solidFill>
              </a:rPr>
              <a:t> </a:t>
            </a:r>
            <a:r>
              <a:rPr lang="el-GR" sz="3500" dirty="0" smtClean="0">
                <a:solidFill>
                  <a:schemeClr val="bg1"/>
                </a:solidFill>
              </a:rPr>
              <a:t>Ἰουδαίους</a:t>
            </a:r>
            <a:r>
              <a:rPr lang="en-US" sz="3500" dirty="0" smtClean="0">
                <a:solidFill>
                  <a:schemeClr val="bg1"/>
                </a:solidFill>
              </a:rPr>
              <a:t> </a:t>
            </a:r>
            <a:r>
              <a:rPr lang="el-GR" sz="3500" dirty="0" smtClean="0">
                <a:solidFill>
                  <a:schemeClr val="bg1"/>
                </a:solidFill>
              </a:rPr>
              <a:t> </a:t>
            </a:r>
            <a:r>
              <a:rPr lang="el-GR" sz="3500" dirty="0">
                <a:solidFill>
                  <a:schemeClr val="bg1"/>
                </a:solidFill>
              </a:rPr>
              <a:t>εἶναι, </a:t>
            </a:r>
            <a:endParaRPr lang="en-US" sz="3500" dirty="0">
              <a:solidFill>
                <a:schemeClr val="bg1"/>
              </a:solidFill>
            </a:endParaRPr>
          </a:p>
          <a:p>
            <a:r>
              <a:rPr lang="en-US" sz="2400" dirty="0" smtClean="0">
                <a:solidFill>
                  <a:srgbClr val="FFFF00"/>
                </a:solidFill>
              </a:rPr>
              <a:t>           who            say             themselves         Jews                  to be</a:t>
            </a:r>
            <a:r>
              <a:rPr lang="fr-FR" sz="2400" dirty="0" smtClean="0">
                <a:solidFill>
                  <a:schemeClr val="bg1"/>
                </a:solidFill>
              </a:rPr>
              <a:t> </a:t>
            </a:r>
            <a:r>
              <a:rPr lang="es-ES" sz="2400" dirty="0" smtClean="0">
                <a:solidFill>
                  <a:schemeClr val="bg1"/>
                </a:solidFill>
              </a:rPr>
              <a:t> </a:t>
            </a:r>
          </a:p>
          <a:p>
            <a:r>
              <a:rPr lang="en-US" sz="3500" dirty="0" smtClean="0">
                <a:solidFill>
                  <a:schemeClr val="bg1"/>
                </a:solidFill>
              </a:rPr>
              <a:t>    </a:t>
            </a:r>
            <a:r>
              <a:rPr lang="el-GR" sz="3500" dirty="0" smtClean="0">
                <a:solidFill>
                  <a:schemeClr val="bg1"/>
                </a:solidFill>
              </a:rPr>
              <a:t>καὶ οὐκ εἰσὶν ἀλλὰ ψεύδονται. ἰδοὺ ποιήσω αὐτοὺς </a:t>
            </a:r>
            <a:endParaRPr lang="en-US" sz="3500" dirty="0" smtClean="0">
              <a:solidFill>
                <a:schemeClr val="bg1"/>
              </a:solidFill>
            </a:endParaRPr>
          </a:p>
          <a:p>
            <a:r>
              <a:rPr lang="en-US" sz="2400" dirty="0" smtClean="0">
                <a:solidFill>
                  <a:srgbClr val="FFFF00"/>
                </a:solidFill>
              </a:rPr>
              <a:t>      and    not   they are    but           they  lie           behold  </a:t>
            </a:r>
            <a:r>
              <a:rPr lang="en-US" sz="2400" dirty="0">
                <a:solidFill>
                  <a:srgbClr val="FFFF00"/>
                </a:solidFill>
              </a:rPr>
              <a:t>I will make </a:t>
            </a:r>
            <a:r>
              <a:rPr lang="en-US" sz="2400" dirty="0" smtClean="0">
                <a:solidFill>
                  <a:srgbClr val="FFFF00"/>
                </a:solidFill>
              </a:rPr>
              <a:t>     them</a:t>
            </a:r>
            <a:r>
              <a:rPr lang="fr-FR" sz="2400" dirty="0" smtClean="0">
                <a:solidFill>
                  <a:schemeClr val="bg1"/>
                </a:solidFill>
              </a:rPr>
              <a:t> </a:t>
            </a:r>
          </a:p>
          <a:p>
            <a:r>
              <a:rPr lang="en-US" sz="3500" dirty="0" smtClean="0">
                <a:solidFill>
                  <a:schemeClr val="bg1"/>
                </a:solidFill>
              </a:rPr>
              <a:t>   </a:t>
            </a:r>
            <a:r>
              <a:rPr lang="el-GR" sz="3500" dirty="0" smtClean="0">
                <a:solidFill>
                  <a:schemeClr val="bg1"/>
                </a:solidFill>
              </a:rPr>
              <a:t>ἵνα</a:t>
            </a:r>
            <a:r>
              <a:rPr lang="en-US" sz="3500" dirty="0" smtClean="0">
                <a:solidFill>
                  <a:schemeClr val="bg1"/>
                </a:solidFill>
              </a:rPr>
              <a:t>  </a:t>
            </a:r>
            <a:r>
              <a:rPr lang="el-GR" sz="3500" dirty="0" smtClean="0">
                <a:solidFill>
                  <a:schemeClr val="bg1"/>
                </a:solidFill>
              </a:rPr>
              <a:t> </a:t>
            </a:r>
            <a:r>
              <a:rPr lang="el-GR" sz="3500" dirty="0">
                <a:solidFill>
                  <a:schemeClr val="bg1"/>
                </a:solidFill>
              </a:rPr>
              <a:t>ἥξουσιν </a:t>
            </a:r>
            <a:r>
              <a:rPr lang="en-US" sz="3500" dirty="0" smtClean="0">
                <a:solidFill>
                  <a:schemeClr val="bg1"/>
                </a:solidFill>
              </a:rPr>
              <a:t> </a:t>
            </a:r>
            <a:r>
              <a:rPr lang="el-GR" sz="3500" dirty="0" smtClean="0">
                <a:solidFill>
                  <a:schemeClr val="bg1"/>
                </a:solidFill>
              </a:rPr>
              <a:t>καὶ </a:t>
            </a:r>
            <a:r>
              <a:rPr lang="el-GR" sz="3500" dirty="0">
                <a:solidFill>
                  <a:schemeClr val="bg1"/>
                </a:solidFill>
              </a:rPr>
              <a:t>προσκυνήσουσιν ἐνώπιον τῶν ποδῶν σου </a:t>
            </a:r>
            <a:endParaRPr lang="en-US" sz="3500" dirty="0">
              <a:solidFill>
                <a:schemeClr val="bg1"/>
              </a:solidFill>
            </a:endParaRPr>
          </a:p>
          <a:p>
            <a:r>
              <a:rPr lang="en-US" sz="2400" dirty="0" smtClean="0">
                <a:solidFill>
                  <a:srgbClr val="FFFF00"/>
                </a:solidFill>
              </a:rPr>
              <a:t> so that  </a:t>
            </a:r>
            <a:r>
              <a:rPr lang="en-US" sz="2200" dirty="0" smtClean="0">
                <a:solidFill>
                  <a:srgbClr val="FFFF00"/>
                </a:solidFill>
              </a:rPr>
              <a:t>they will come  </a:t>
            </a:r>
            <a:r>
              <a:rPr lang="en-US" sz="2400" dirty="0">
                <a:solidFill>
                  <a:srgbClr val="FFFF00"/>
                </a:solidFill>
              </a:rPr>
              <a:t>and </a:t>
            </a:r>
            <a:r>
              <a:rPr lang="en-US" sz="2400" dirty="0" smtClean="0">
                <a:solidFill>
                  <a:srgbClr val="FFFF00"/>
                </a:solidFill>
              </a:rPr>
              <a:t>     they will bow </a:t>
            </a:r>
            <a:r>
              <a:rPr lang="en-US" sz="2400" dirty="0">
                <a:solidFill>
                  <a:srgbClr val="FFFF00"/>
                </a:solidFill>
              </a:rPr>
              <a:t>down </a:t>
            </a:r>
            <a:r>
              <a:rPr lang="en-US" sz="2400" dirty="0" smtClean="0">
                <a:solidFill>
                  <a:srgbClr val="FFFF00"/>
                </a:solidFill>
              </a:rPr>
              <a:t>            before         the         feet       your</a:t>
            </a:r>
            <a:r>
              <a:rPr lang="fr-FR" sz="2400" dirty="0" smtClean="0">
                <a:solidFill>
                  <a:schemeClr val="bg1"/>
                </a:solidFill>
              </a:rPr>
              <a:t>  </a:t>
            </a:r>
            <a:r>
              <a:rPr lang="es-ES" sz="2400" dirty="0" smtClean="0">
                <a:solidFill>
                  <a:schemeClr val="bg1"/>
                </a:solidFill>
              </a:rPr>
              <a:t>  </a:t>
            </a:r>
            <a:endParaRPr lang="en-US" sz="2400" dirty="0">
              <a:solidFill>
                <a:schemeClr val="bg1"/>
              </a:solidFill>
            </a:endParaRPr>
          </a:p>
          <a:p>
            <a:r>
              <a:rPr lang="en-US" sz="3500" dirty="0" smtClean="0">
                <a:solidFill>
                  <a:schemeClr val="bg1"/>
                </a:solidFill>
              </a:rPr>
              <a:t>              </a:t>
            </a:r>
            <a:r>
              <a:rPr lang="el-GR" sz="3500" dirty="0" smtClean="0">
                <a:solidFill>
                  <a:schemeClr val="bg1"/>
                </a:solidFill>
              </a:rPr>
              <a:t>καὶ </a:t>
            </a:r>
            <a:r>
              <a:rPr lang="en-US" sz="3500" dirty="0" smtClean="0">
                <a:solidFill>
                  <a:schemeClr val="bg1"/>
                </a:solidFill>
              </a:rPr>
              <a:t> </a:t>
            </a:r>
            <a:r>
              <a:rPr lang="el-GR" sz="3500" dirty="0" smtClean="0">
                <a:solidFill>
                  <a:schemeClr val="bg1"/>
                </a:solidFill>
              </a:rPr>
              <a:t>γνῶσιν </a:t>
            </a:r>
            <a:r>
              <a:rPr lang="en-US" sz="3500" dirty="0" smtClean="0">
                <a:solidFill>
                  <a:schemeClr val="bg1"/>
                </a:solidFill>
              </a:rPr>
              <a:t>   </a:t>
            </a:r>
            <a:r>
              <a:rPr lang="el-GR" sz="3500" dirty="0" smtClean="0">
                <a:solidFill>
                  <a:schemeClr val="bg1"/>
                </a:solidFill>
              </a:rPr>
              <a:t>ὅτι </a:t>
            </a:r>
            <a:r>
              <a:rPr lang="en-US" sz="3500" dirty="0" smtClean="0">
                <a:solidFill>
                  <a:schemeClr val="bg1"/>
                </a:solidFill>
              </a:rPr>
              <a:t> </a:t>
            </a:r>
            <a:r>
              <a:rPr lang="el-GR" sz="3500" dirty="0" smtClean="0">
                <a:solidFill>
                  <a:schemeClr val="bg1"/>
                </a:solidFill>
              </a:rPr>
              <a:t>ἐγὼ </a:t>
            </a:r>
            <a:r>
              <a:rPr lang="el-GR" sz="3500" dirty="0">
                <a:solidFill>
                  <a:schemeClr val="bg1"/>
                </a:solidFill>
              </a:rPr>
              <a:t>ἠγάπησά σε.</a:t>
            </a:r>
            <a:r>
              <a:rPr lang="fr-FR" sz="3500" dirty="0">
                <a:solidFill>
                  <a:schemeClr val="bg1"/>
                </a:solidFill>
              </a:rPr>
              <a:t>     </a:t>
            </a:r>
          </a:p>
          <a:p>
            <a:r>
              <a:rPr lang="en-US" sz="2400" dirty="0" smtClean="0">
                <a:solidFill>
                  <a:srgbClr val="FFFF00"/>
                </a:solidFill>
              </a:rPr>
              <a:t>                    </a:t>
            </a:r>
            <a:r>
              <a:rPr lang="en-US" sz="2400" dirty="0">
                <a:solidFill>
                  <a:srgbClr val="FFFF00"/>
                </a:solidFill>
              </a:rPr>
              <a:t>and </a:t>
            </a:r>
            <a:r>
              <a:rPr lang="en-US" sz="2400" dirty="0" smtClean="0">
                <a:solidFill>
                  <a:srgbClr val="FFFF00"/>
                </a:solidFill>
              </a:rPr>
              <a:t> they </a:t>
            </a:r>
            <a:r>
              <a:rPr lang="en-US" sz="2400" dirty="0">
                <a:solidFill>
                  <a:srgbClr val="FFFF00"/>
                </a:solidFill>
              </a:rPr>
              <a:t>will </a:t>
            </a:r>
            <a:r>
              <a:rPr lang="en-US" sz="2400" dirty="0" smtClean="0">
                <a:solidFill>
                  <a:srgbClr val="FFFF00"/>
                </a:solidFill>
              </a:rPr>
              <a:t>know  that      </a:t>
            </a:r>
            <a:r>
              <a:rPr lang="en-US" sz="2400" dirty="0">
                <a:solidFill>
                  <a:srgbClr val="FFFF00"/>
                </a:solidFill>
              </a:rPr>
              <a:t>I </a:t>
            </a:r>
            <a:r>
              <a:rPr lang="en-US" sz="2400" dirty="0" smtClean="0">
                <a:solidFill>
                  <a:srgbClr val="FFFF00"/>
                </a:solidFill>
              </a:rPr>
              <a:t>            loved          you</a:t>
            </a:r>
            <a:endParaRPr lang="en-US" sz="24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3:9</a:t>
            </a:r>
            <a:r>
              <a:rPr lang="fr-FR" dirty="0" smtClean="0">
                <a:solidFill>
                  <a:schemeClr val="bg1"/>
                </a:solidFill>
              </a:rPr>
              <a:t> </a:t>
            </a:r>
            <a:r>
              <a:rPr lang="en-US" dirty="0">
                <a:solidFill>
                  <a:schemeClr val="bg1"/>
                </a:solidFill>
              </a:rPr>
              <a:t>Behold, I will make those of the synagogue of Satan who say that they are Jews and are not, but lie-- behold, I will make them come and bow down before your feet, and they will learn that I have loved you</a:t>
            </a:r>
            <a:r>
              <a:rPr lang="en-US" dirty="0" smtClean="0">
                <a:solidFill>
                  <a:schemeClr val="bg1"/>
                </a:solidFill>
              </a:rPr>
              <a:t>.  / </a:t>
            </a:r>
            <a:r>
              <a:rPr lang="fr-FR" baseline="30000" dirty="0" smtClean="0">
                <a:solidFill>
                  <a:srgbClr val="FFFF00"/>
                </a:solidFill>
              </a:rPr>
              <a:t>	CUV </a:t>
            </a:r>
            <a:r>
              <a:rPr lang="fr-FR" b="1" dirty="0" smtClean="0">
                <a:solidFill>
                  <a:schemeClr val="bg1"/>
                </a:solidFill>
              </a:rPr>
              <a:t>3:9 </a:t>
            </a:r>
            <a:r>
              <a:rPr lang="zh-TW" altLang="en-US" dirty="0" smtClean="0">
                <a:solidFill>
                  <a:schemeClr val="bg1"/>
                </a:solidFill>
              </a:rPr>
              <a:t>那</a:t>
            </a:r>
            <a:r>
              <a:rPr lang="zh-TW" altLang="en-US" dirty="0">
                <a:solidFill>
                  <a:schemeClr val="bg1"/>
                </a:solidFill>
              </a:rPr>
              <a:t>撒但一會的、自稱是猶太人、其實不是猶太人、乃是說謊話的、我要使他們來在你腳前下拜、也使他們知道我是已經愛你了。 </a:t>
            </a:r>
            <a:r>
              <a:rPr lang="fr-FR" baseline="30000" dirty="0" smtClean="0">
                <a:solidFill>
                  <a:srgbClr val="FFFF00"/>
                </a:solidFill>
              </a:rPr>
              <a:t>	</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8126901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1" y="0"/>
            <a:ext cx="12161838" cy="6865580"/>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3:10-11  </a:t>
            </a:r>
          </a:p>
          <a:p>
            <a:pPr algn="ctr"/>
            <a:endParaRPr lang="en-US" sz="1200" b="1" dirty="0" smtClean="0">
              <a:solidFill>
                <a:srgbClr val="FFFF00"/>
              </a:solidFill>
            </a:endParaRPr>
          </a:p>
          <a:p>
            <a:pPr algn="ctr"/>
            <a:endParaRPr lang="en-US" sz="1200" b="1" dirty="0" smtClean="0">
              <a:solidFill>
                <a:srgbClr val="FFFF00"/>
              </a:solidFill>
            </a:endParaRPr>
          </a:p>
          <a:p>
            <a:r>
              <a:rPr lang="en-US" sz="2800" b="1" dirty="0" smtClean="0">
                <a:solidFill>
                  <a:srgbClr val="FFFF00"/>
                </a:solidFill>
              </a:rPr>
              <a:t>10</a:t>
            </a:r>
            <a:r>
              <a:rPr lang="en-US" sz="2800" dirty="0" smtClean="0">
                <a:solidFill>
                  <a:schemeClr val="bg1"/>
                </a:solidFill>
              </a:rPr>
              <a:t> </a:t>
            </a:r>
            <a:r>
              <a:rPr lang="en-US" sz="3300" dirty="0" smtClean="0">
                <a:solidFill>
                  <a:schemeClr val="bg1"/>
                </a:solidFill>
              </a:rPr>
              <a:t>   </a:t>
            </a:r>
            <a:r>
              <a:rPr lang="el-GR" sz="3300" dirty="0" smtClean="0">
                <a:solidFill>
                  <a:schemeClr val="bg1"/>
                </a:solidFill>
              </a:rPr>
              <a:t>ὅτι</a:t>
            </a:r>
            <a:r>
              <a:rPr lang="en-US" sz="3300" dirty="0" smtClean="0">
                <a:solidFill>
                  <a:schemeClr val="bg1"/>
                </a:solidFill>
              </a:rPr>
              <a:t> </a:t>
            </a:r>
            <a:r>
              <a:rPr lang="el-GR" sz="3300" dirty="0" smtClean="0">
                <a:solidFill>
                  <a:schemeClr val="bg1"/>
                </a:solidFill>
              </a:rPr>
              <a:t> </a:t>
            </a:r>
            <a:r>
              <a:rPr lang="el-GR" sz="3300" dirty="0">
                <a:solidFill>
                  <a:schemeClr val="bg1"/>
                </a:solidFill>
              </a:rPr>
              <a:t>ἐτήρησας τὸν λόγον τῆς ὑπομονῆς μου</a:t>
            </a:r>
            <a:r>
              <a:rPr lang="el-GR" sz="3300" dirty="0" smtClean="0">
                <a:solidFill>
                  <a:schemeClr val="bg1"/>
                </a:solidFill>
              </a:rPr>
              <a:t>,</a:t>
            </a:r>
            <a:r>
              <a:rPr lang="en-US" sz="3300" dirty="0" smtClean="0">
                <a:solidFill>
                  <a:schemeClr val="bg1"/>
                </a:solidFill>
              </a:rPr>
              <a:t> </a:t>
            </a:r>
          </a:p>
          <a:p>
            <a:r>
              <a:rPr lang="fr-FR" sz="2400" dirty="0" smtClean="0">
                <a:solidFill>
                  <a:schemeClr val="bg1"/>
                </a:solidFill>
              </a:rPr>
              <a:t>      </a:t>
            </a:r>
            <a:r>
              <a:rPr lang="en-US" sz="2400" dirty="0" smtClean="0">
                <a:solidFill>
                  <a:srgbClr val="FFFF00"/>
                </a:solidFill>
              </a:rPr>
              <a:t>because    you kept       the    </a:t>
            </a:r>
            <a:r>
              <a:rPr lang="en-US" sz="2400" dirty="0">
                <a:solidFill>
                  <a:srgbClr val="FFFF00"/>
                </a:solidFill>
              </a:rPr>
              <a:t>word </a:t>
            </a:r>
            <a:r>
              <a:rPr lang="en-US" sz="2400" dirty="0" smtClean="0">
                <a:solidFill>
                  <a:srgbClr val="FFFF00"/>
                </a:solidFill>
              </a:rPr>
              <a:t>  of the    endurance      my</a:t>
            </a:r>
            <a:r>
              <a:rPr lang="fr-FR" sz="2400" dirty="0" smtClean="0">
                <a:solidFill>
                  <a:schemeClr val="bg1"/>
                </a:solidFill>
              </a:rPr>
              <a:t>  </a:t>
            </a:r>
            <a:r>
              <a:rPr lang="es-ES" sz="2400" dirty="0" smtClean="0">
                <a:solidFill>
                  <a:schemeClr val="bg1"/>
                </a:solidFill>
              </a:rPr>
              <a:t>  </a:t>
            </a:r>
          </a:p>
          <a:p>
            <a:r>
              <a:rPr lang="el-GR" sz="3200" dirty="0" smtClean="0">
                <a:solidFill>
                  <a:schemeClr val="bg1"/>
                </a:solidFill>
              </a:rPr>
              <a:t>κἀγώ</a:t>
            </a:r>
            <a:r>
              <a:rPr lang="en-US" sz="3200" dirty="0" smtClean="0">
                <a:solidFill>
                  <a:schemeClr val="bg1"/>
                </a:solidFill>
              </a:rPr>
              <a:t> </a:t>
            </a:r>
            <a:r>
              <a:rPr lang="el-GR" sz="3200" dirty="0" smtClean="0">
                <a:solidFill>
                  <a:schemeClr val="bg1"/>
                </a:solidFill>
              </a:rPr>
              <a:t>σε </a:t>
            </a:r>
            <a:r>
              <a:rPr lang="el-GR" sz="3200" dirty="0">
                <a:solidFill>
                  <a:schemeClr val="bg1"/>
                </a:solidFill>
              </a:rPr>
              <a:t>τηρήσω ἐκ τῆς ὥρας τοῦ πειρασμοῦ </a:t>
            </a:r>
            <a:r>
              <a:rPr lang="el-GR" sz="3200" dirty="0" smtClean="0">
                <a:solidFill>
                  <a:schemeClr val="bg1"/>
                </a:solidFill>
              </a:rPr>
              <a:t>τῆς </a:t>
            </a:r>
            <a:r>
              <a:rPr lang="el-GR" sz="3200" dirty="0">
                <a:solidFill>
                  <a:schemeClr val="bg1"/>
                </a:solidFill>
              </a:rPr>
              <a:t>μελλούσης ἔρχεσθαι </a:t>
            </a:r>
            <a:endParaRPr lang="en-US" sz="3200" dirty="0" smtClean="0">
              <a:solidFill>
                <a:schemeClr val="bg1"/>
              </a:solidFill>
            </a:endParaRPr>
          </a:p>
          <a:p>
            <a:r>
              <a:rPr lang="en-US" sz="2400" dirty="0" smtClean="0">
                <a:solidFill>
                  <a:srgbClr val="FFFF00"/>
                </a:solidFill>
              </a:rPr>
              <a:t> I also   you  I will </a:t>
            </a:r>
            <a:r>
              <a:rPr lang="en-US" sz="2400" dirty="0">
                <a:solidFill>
                  <a:srgbClr val="FFFF00"/>
                </a:solidFill>
              </a:rPr>
              <a:t>keep </a:t>
            </a:r>
            <a:r>
              <a:rPr lang="en-US" sz="2400" dirty="0" smtClean="0">
                <a:solidFill>
                  <a:srgbClr val="FFFF00"/>
                </a:solidFill>
              </a:rPr>
              <a:t>from the   hour  </a:t>
            </a:r>
            <a:r>
              <a:rPr lang="en-US" sz="2400" dirty="0">
                <a:solidFill>
                  <a:srgbClr val="FFFF00"/>
                </a:solidFill>
              </a:rPr>
              <a:t>of </a:t>
            </a:r>
            <a:r>
              <a:rPr lang="en-US" sz="2400" dirty="0" smtClean="0">
                <a:solidFill>
                  <a:srgbClr val="FFFF00"/>
                </a:solidFill>
              </a:rPr>
              <a:t>the        trial              that      </a:t>
            </a:r>
            <a:r>
              <a:rPr lang="en-US" sz="2400" dirty="0">
                <a:solidFill>
                  <a:srgbClr val="FFFF00"/>
                </a:solidFill>
              </a:rPr>
              <a:t>is </a:t>
            </a:r>
            <a:r>
              <a:rPr lang="en-US" sz="2400" dirty="0" smtClean="0">
                <a:solidFill>
                  <a:srgbClr val="FFFF00"/>
                </a:solidFill>
              </a:rPr>
              <a:t>about to         come</a:t>
            </a:r>
            <a:r>
              <a:rPr lang="fr-FR" sz="2400" dirty="0" smtClean="0">
                <a:solidFill>
                  <a:schemeClr val="bg1"/>
                </a:solidFill>
              </a:rPr>
              <a:t> </a:t>
            </a:r>
            <a:r>
              <a:rPr lang="es-ES" sz="2400" dirty="0" smtClean="0">
                <a:solidFill>
                  <a:schemeClr val="bg1"/>
                </a:solidFill>
              </a:rPr>
              <a:t> </a:t>
            </a:r>
          </a:p>
          <a:p>
            <a:r>
              <a:rPr lang="en-US" sz="3300" dirty="0" smtClean="0">
                <a:solidFill>
                  <a:schemeClr val="bg1"/>
                </a:solidFill>
              </a:rPr>
              <a:t> </a:t>
            </a:r>
            <a:r>
              <a:rPr lang="el-GR" sz="3300" dirty="0" smtClean="0">
                <a:solidFill>
                  <a:schemeClr val="bg1"/>
                </a:solidFill>
              </a:rPr>
              <a:t>ἐπὶ </a:t>
            </a:r>
            <a:r>
              <a:rPr lang="el-GR" sz="3300" dirty="0">
                <a:solidFill>
                  <a:schemeClr val="bg1"/>
                </a:solidFill>
              </a:rPr>
              <a:t>τῆς οἰκουμένης ὅλης πειράσαι τοὺς κατοικοῦντας ἐπὶ τῆς γῆς. </a:t>
            </a:r>
            <a:endParaRPr lang="en-US" sz="3300" dirty="0">
              <a:solidFill>
                <a:schemeClr val="bg1"/>
              </a:solidFill>
            </a:endParaRPr>
          </a:p>
          <a:p>
            <a:r>
              <a:rPr lang="en-US" sz="2400" dirty="0" smtClean="0">
                <a:solidFill>
                  <a:srgbClr val="FFFF00"/>
                </a:solidFill>
              </a:rPr>
              <a:t>  on    the    inhabited world  whole      </a:t>
            </a:r>
            <a:r>
              <a:rPr lang="en-US" sz="2400" dirty="0">
                <a:solidFill>
                  <a:srgbClr val="FFFF00"/>
                </a:solidFill>
              </a:rPr>
              <a:t>to try </a:t>
            </a:r>
            <a:r>
              <a:rPr lang="en-US" sz="2400" dirty="0" smtClean="0">
                <a:solidFill>
                  <a:srgbClr val="FFFF00"/>
                </a:solidFill>
              </a:rPr>
              <a:t>          those      </a:t>
            </a:r>
            <a:r>
              <a:rPr lang="en-US" sz="2400" dirty="0">
                <a:solidFill>
                  <a:srgbClr val="FFFF00"/>
                </a:solidFill>
              </a:rPr>
              <a:t>who </a:t>
            </a:r>
            <a:r>
              <a:rPr lang="en-US" sz="2400" dirty="0" smtClean="0">
                <a:solidFill>
                  <a:srgbClr val="FFFF00"/>
                </a:solidFill>
              </a:rPr>
              <a:t>dwell             </a:t>
            </a:r>
            <a:r>
              <a:rPr lang="en-US" sz="2400" dirty="0">
                <a:solidFill>
                  <a:srgbClr val="FFFF00"/>
                </a:solidFill>
              </a:rPr>
              <a:t>on </a:t>
            </a:r>
            <a:r>
              <a:rPr lang="en-US" sz="2400" dirty="0" smtClean="0">
                <a:solidFill>
                  <a:srgbClr val="FFFF00"/>
                </a:solidFill>
              </a:rPr>
              <a:t>   the   earth</a:t>
            </a:r>
          </a:p>
          <a:p>
            <a:r>
              <a:rPr lang="en-US" sz="2800" b="1" dirty="0" smtClean="0">
                <a:solidFill>
                  <a:srgbClr val="FFFF00"/>
                </a:solidFill>
              </a:rPr>
              <a:t>11 </a:t>
            </a:r>
            <a:r>
              <a:rPr lang="el-GR" sz="3300" dirty="0">
                <a:solidFill>
                  <a:schemeClr val="bg1"/>
                </a:solidFill>
              </a:rPr>
              <a:t>ἔρχομαι ταχύ· κράτει ὃ ἔχεις, </a:t>
            </a:r>
            <a:r>
              <a:rPr lang="en-US" sz="3300" dirty="0" smtClean="0">
                <a:solidFill>
                  <a:schemeClr val="bg1"/>
                </a:solidFill>
              </a:rPr>
              <a:t> </a:t>
            </a:r>
            <a:r>
              <a:rPr lang="el-GR" sz="3300" dirty="0" smtClean="0">
                <a:solidFill>
                  <a:schemeClr val="bg1"/>
                </a:solidFill>
              </a:rPr>
              <a:t>ἵνα μηδεὶς</a:t>
            </a:r>
            <a:r>
              <a:rPr lang="en-US" sz="3300" dirty="0" smtClean="0">
                <a:solidFill>
                  <a:schemeClr val="bg1"/>
                </a:solidFill>
              </a:rPr>
              <a:t> </a:t>
            </a:r>
            <a:r>
              <a:rPr lang="el-GR" sz="3300" dirty="0" smtClean="0">
                <a:solidFill>
                  <a:schemeClr val="bg1"/>
                </a:solidFill>
              </a:rPr>
              <a:t> </a:t>
            </a:r>
            <a:r>
              <a:rPr lang="el-GR" sz="3300" dirty="0">
                <a:solidFill>
                  <a:schemeClr val="bg1"/>
                </a:solidFill>
              </a:rPr>
              <a:t>λάβῃ τὸν στέφανόν σου. </a:t>
            </a:r>
            <a:endParaRPr lang="fr-FR" sz="3300" dirty="0" smtClean="0">
              <a:solidFill>
                <a:schemeClr val="bg1"/>
              </a:solidFill>
            </a:endParaRPr>
          </a:p>
          <a:p>
            <a:r>
              <a:rPr lang="en-US" altLang="zh-TW" sz="2400" dirty="0" smtClean="0">
                <a:solidFill>
                  <a:srgbClr val="FFFF00"/>
                </a:solidFill>
              </a:rPr>
              <a:t>     I </a:t>
            </a:r>
            <a:r>
              <a:rPr lang="en-US" altLang="zh-TW" sz="2400" dirty="0">
                <a:solidFill>
                  <a:srgbClr val="FFFF00"/>
                </a:solidFill>
              </a:rPr>
              <a:t>am </a:t>
            </a:r>
            <a:r>
              <a:rPr lang="en-US" altLang="zh-TW" sz="2400" dirty="0" smtClean="0">
                <a:solidFill>
                  <a:srgbClr val="FFFF00"/>
                </a:solidFill>
              </a:rPr>
              <a:t>coming  soon    </a:t>
            </a:r>
            <a:r>
              <a:rPr lang="en-US" altLang="zh-TW" sz="2200" dirty="0" smtClean="0">
                <a:solidFill>
                  <a:srgbClr val="FFFF00"/>
                </a:solidFill>
              </a:rPr>
              <a:t>hold </a:t>
            </a:r>
            <a:r>
              <a:rPr lang="en-US" altLang="zh-TW" sz="2200" dirty="0">
                <a:solidFill>
                  <a:srgbClr val="FFFF00"/>
                </a:solidFill>
              </a:rPr>
              <a:t>fast what you </a:t>
            </a:r>
            <a:r>
              <a:rPr lang="en-US" altLang="zh-TW" sz="2200" dirty="0" smtClean="0">
                <a:solidFill>
                  <a:srgbClr val="FFFF00"/>
                </a:solidFill>
              </a:rPr>
              <a:t>have </a:t>
            </a:r>
            <a:r>
              <a:rPr lang="en-US" altLang="zh-TW" sz="2200" dirty="0">
                <a:solidFill>
                  <a:srgbClr val="FFFF00"/>
                </a:solidFill>
              </a:rPr>
              <a:t>so that </a:t>
            </a:r>
            <a:r>
              <a:rPr lang="en-US" altLang="zh-TW" sz="2400" dirty="0">
                <a:solidFill>
                  <a:srgbClr val="FFFF00"/>
                </a:solidFill>
              </a:rPr>
              <a:t>no one may seize </a:t>
            </a:r>
            <a:r>
              <a:rPr lang="en-US" altLang="zh-TW" sz="2400" dirty="0" smtClean="0">
                <a:solidFill>
                  <a:srgbClr val="FFFF00"/>
                </a:solidFill>
              </a:rPr>
              <a:t>the       crown          your</a:t>
            </a:r>
            <a:endParaRPr lang="en-US" altLang="zh-TW"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3:10</a:t>
            </a:r>
            <a:r>
              <a:rPr lang="fr-FR" dirty="0" smtClean="0">
                <a:solidFill>
                  <a:schemeClr val="bg1"/>
                </a:solidFill>
              </a:rPr>
              <a:t> </a:t>
            </a:r>
            <a:r>
              <a:rPr lang="en-US" dirty="0">
                <a:solidFill>
                  <a:schemeClr val="bg1"/>
                </a:solidFill>
              </a:rPr>
              <a:t>Because you have kept my word about patient endurance, I will keep you from the hour of trial that is coming on the whole world, to try those who dwell on the earth</a:t>
            </a:r>
            <a:r>
              <a:rPr lang="en-US" dirty="0" smtClean="0">
                <a:solidFill>
                  <a:schemeClr val="bg1"/>
                </a:solidFill>
              </a:rPr>
              <a:t>. </a:t>
            </a:r>
            <a:r>
              <a:rPr lang="en-US" altLang="zh-TW" b="1" dirty="0">
                <a:solidFill>
                  <a:schemeClr val="bg1"/>
                </a:solidFill>
              </a:rPr>
              <a:t>11</a:t>
            </a:r>
            <a:r>
              <a:rPr lang="zh-TW" altLang="en-US" dirty="0">
                <a:solidFill>
                  <a:schemeClr val="bg1"/>
                </a:solidFill>
              </a:rPr>
              <a:t> </a:t>
            </a:r>
            <a:r>
              <a:rPr lang="en-US" altLang="zh-TW" dirty="0">
                <a:solidFill>
                  <a:schemeClr val="bg1"/>
                </a:solidFill>
              </a:rPr>
              <a:t>I am coming soon. Hold fast what you have, so that no one may seize your crown</a:t>
            </a:r>
            <a:r>
              <a:rPr lang="en-US" altLang="zh-TW" dirty="0" smtClean="0">
                <a:solidFill>
                  <a:schemeClr val="bg1"/>
                </a:solidFill>
              </a:rPr>
              <a:t>.   </a:t>
            </a:r>
            <a:r>
              <a:rPr lang="fr-FR" dirty="0" smtClean="0">
                <a:solidFill>
                  <a:schemeClr val="bg1"/>
                </a:solidFill>
              </a:rPr>
              <a:t>/    </a:t>
            </a:r>
            <a:r>
              <a:rPr lang="fr-FR" baseline="30000" dirty="0">
                <a:solidFill>
                  <a:srgbClr val="FFFF00"/>
                </a:solidFill>
              </a:rPr>
              <a:t>CUV</a:t>
            </a:r>
            <a:r>
              <a:rPr lang="fr-FR" baseline="30000" dirty="0">
                <a:solidFill>
                  <a:schemeClr val="bg1"/>
                </a:solidFill>
              </a:rPr>
              <a:t> </a:t>
            </a:r>
            <a:r>
              <a:rPr lang="fr-FR" b="1" dirty="0" smtClean="0">
                <a:solidFill>
                  <a:schemeClr val="bg1"/>
                </a:solidFill>
              </a:rPr>
              <a:t>3:10 </a:t>
            </a:r>
            <a:r>
              <a:rPr lang="zh-TW" altLang="en-US" dirty="0" smtClean="0">
                <a:solidFill>
                  <a:schemeClr val="bg1"/>
                </a:solidFill>
              </a:rPr>
              <a:t>你</a:t>
            </a:r>
            <a:r>
              <a:rPr lang="zh-TW" altLang="en-US" dirty="0">
                <a:solidFill>
                  <a:schemeClr val="bg1"/>
                </a:solidFill>
              </a:rPr>
              <a:t>既遵守我忍耐的道、我必在普天下人受試煉的時候、保守你免去你的試煉。 </a:t>
            </a:r>
            <a:r>
              <a:rPr lang="en-US" altLang="zh-TW" b="1" dirty="0" smtClean="0">
                <a:solidFill>
                  <a:schemeClr val="bg1"/>
                </a:solidFill>
              </a:rPr>
              <a:t>11</a:t>
            </a:r>
            <a:r>
              <a:rPr lang="zh-TW" altLang="en-US" dirty="0" smtClean="0">
                <a:solidFill>
                  <a:schemeClr val="bg1"/>
                </a:solidFill>
              </a:rPr>
              <a:t> 我必快來、你要持守你所有的、免得人奪去你的冠冕。</a:t>
            </a:r>
            <a:endParaRPr lang="en-US"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08642161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3:12 </a:t>
            </a:r>
          </a:p>
          <a:p>
            <a:pPr algn="ctr"/>
            <a:endParaRPr lang="en-US" sz="800" b="1" dirty="0" smtClean="0">
              <a:solidFill>
                <a:schemeClr val="bg1"/>
              </a:solidFill>
            </a:endParaRPr>
          </a:p>
          <a:p>
            <a:r>
              <a:rPr lang="en-US" sz="2800" b="1" dirty="0" smtClean="0">
                <a:solidFill>
                  <a:srgbClr val="FFFF00"/>
                </a:solidFill>
              </a:rPr>
              <a:t>12</a:t>
            </a:r>
            <a:r>
              <a:rPr lang="en-US" sz="3200" b="1" dirty="0" smtClean="0">
                <a:solidFill>
                  <a:srgbClr val="FFFF00"/>
                </a:solidFill>
              </a:rPr>
              <a:t>   </a:t>
            </a:r>
            <a:r>
              <a:rPr lang="el-GR" sz="3300" dirty="0" smtClean="0">
                <a:solidFill>
                  <a:schemeClr val="bg1"/>
                </a:solidFill>
              </a:rPr>
              <a:t>Ὁ </a:t>
            </a:r>
            <a:r>
              <a:rPr lang="el-GR" sz="3300" dirty="0">
                <a:solidFill>
                  <a:schemeClr val="bg1"/>
                </a:solidFill>
              </a:rPr>
              <a:t>νικῶν </a:t>
            </a:r>
            <a:r>
              <a:rPr lang="en-US" sz="3300" dirty="0" smtClean="0">
                <a:solidFill>
                  <a:schemeClr val="bg1"/>
                </a:solidFill>
              </a:rPr>
              <a:t>    </a:t>
            </a:r>
            <a:r>
              <a:rPr lang="el-GR" sz="3300" dirty="0" smtClean="0">
                <a:solidFill>
                  <a:schemeClr val="bg1"/>
                </a:solidFill>
              </a:rPr>
              <a:t>ποιήσω </a:t>
            </a:r>
            <a:r>
              <a:rPr lang="el-GR" sz="3300" dirty="0">
                <a:solidFill>
                  <a:schemeClr val="bg1"/>
                </a:solidFill>
              </a:rPr>
              <a:t>αὐτὸν στῦλον </a:t>
            </a:r>
            <a:r>
              <a:rPr lang="en-US" sz="3300" dirty="0" smtClean="0">
                <a:solidFill>
                  <a:schemeClr val="bg1"/>
                </a:solidFill>
              </a:rPr>
              <a:t> </a:t>
            </a:r>
            <a:r>
              <a:rPr lang="el-GR" sz="3300" dirty="0" smtClean="0">
                <a:solidFill>
                  <a:schemeClr val="bg1"/>
                </a:solidFill>
              </a:rPr>
              <a:t>ἐν </a:t>
            </a:r>
            <a:r>
              <a:rPr lang="en-US" sz="3300" dirty="0" smtClean="0">
                <a:solidFill>
                  <a:schemeClr val="bg1"/>
                </a:solidFill>
              </a:rPr>
              <a:t> </a:t>
            </a:r>
            <a:r>
              <a:rPr lang="el-GR" sz="3300" dirty="0" smtClean="0">
                <a:solidFill>
                  <a:schemeClr val="bg1"/>
                </a:solidFill>
              </a:rPr>
              <a:t>τῷ </a:t>
            </a:r>
            <a:r>
              <a:rPr lang="el-GR" sz="3300" dirty="0">
                <a:solidFill>
                  <a:schemeClr val="bg1"/>
                </a:solidFill>
              </a:rPr>
              <a:t>ναῷ </a:t>
            </a:r>
            <a:endParaRPr lang="en-US" sz="3300" dirty="0" smtClean="0">
              <a:solidFill>
                <a:schemeClr val="bg1"/>
              </a:solidFill>
            </a:endParaRPr>
          </a:p>
          <a:p>
            <a:r>
              <a:rPr lang="fr-FR" sz="2000" dirty="0" smtClean="0">
                <a:solidFill>
                  <a:schemeClr val="bg1"/>
                </a:solidFill>
              </a:rPr>
              <a:t>  </a:t>
            </a:r>
            <a:r>
              <a:rPr lang="en-US" sz="2000" dirty="0" smtClean="0">
                <a:solidFill>
                  <a:srgbClr val="FFFF00"/>
                </a:solidFill>
              </a:rPr>
              <a:t>the </a:t>
            </a:r>
            <a:r>
              <a:rPr lang="en-US" sz="2000" dirty="0">
                <a:solidFill>
                  <a:srgbClr val="FFFF00"/>
                </a:solidFill>
              </a:rPr>
              <a:t>one who </a:t>
            </a:r>
            <a:r>
              <a:rPr lang="en-US" sz="2000" dirty="0" smtClean="0">
                <a:solidFill>
                  <a:srgbClr val="FFFF00"/>
                </a:solidFill>
              </a:rPr>
              <a:t>conquers</a:t>
            </a:r>
            <a:r>
              <a:rPr lang="en-US" sz="2400" dirty="0" smtClean="0">
                <a:solidFill>
                  <a:srgbClr val="FFFF00"/>
                </a:solidFill>
              </a:rPr>
              <a:t> </a:t>
            </a:r>
            <a:r>
              <a:rPr lang="en-US" sz="2400" dirty="0">
                <a:solidFill>
                  <a:srgbClr val="FFFF00"/>
                </a:solidFill>
              </a:rPr>
              <a:t>I will </a:t>
            </a:r>
            <a:r>
              <a:rPr lang="en-US" sz="2400" dirty="0" smtClean="0">
                <a:solidFill>
                  <a:srgbClr val="FFFF00"/>
                </a:solidFill>
              </a:rPr>
              <a:t>make    him         a pillar       in    </a:t>
            </a:r>
            <a:r>
              <a:rPr lang="en-US" sz="2400" dirty="0">
                <a:solidFill>
                  <a:srgbClr val="FFFF00"/>
                </a:solidFill>
              </a:rPr>
              <a:t>the </a:t>
            </a:r>
            <a:r>
              <a:rPr lang="en-US" sz="2400" dirty="0" smtClean="0">
                <a:solidFill>
                  <a:srgbClr val="FFFF00"/>
                </a:solidFill>
              </a:rPr>
              <a:t> temple</a:t>
            </a:r>
            <a:endParaRPr lang="en-US" sz="2400" dirty="0" smtClean="0">
              <a:solidFill>
                <a:schemeClr val="bg1"/>
              </a:solidFill>
            </a:endParaRPr>
          </a:p>
          <a:p>
            <a:r>
              <a:rPr lang="el-GR" sz="3200" dirty="0" smtClean="0">
                <a:solidFill>
                  <a:schemeClr val="bg1"/>
                </a:solidFill>
              </a:rPr>
              <a:t>τοῦ θεοῦ μου</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ἔξω </a:t>
            </a:r>
            <a:r>
              <a:rPr lang="en-US" sz="3200" dirty="0" smtClean="0">
                <a:solidFill>
                  <a:schemeClr val="bg1"/>
                </a:solidFill>
              </a:rPr>
              <a:t>  </a:t>
            </a:r>
            <a:r>
              <a:rPr lang="el-GR" sz="3200" dirty="0" smtClean="0">
                <a:solidFill>
                  <a:schemeClr val="bg1"/>
                </a:solidFill>
              </a:rPr>
              <a:t>οὐ μὴ </a:t>
            </a:r>
            <a:r>
              <a:rPr lang="en-US" sz="3200" dirty="0" smtClean="0">
                <a:solidFill>
                  <a:schemeClr val="bg1"/>
                </a:solidFill>
              </a:rPr>
              <a:t> </a:t>
            </a:r>
            <a:r>
              <a:rPr lang="el-GR" sz="3200" dirty="0" smtClean="0">
                <a:solidFill>
                  <a:schemeClr val="bg1"/>
                </a:solidFill>
              </a:rPr>
              <a:t>ἐξέλθῃ ἔτι </a:t>
            </a:r>
            <a:r>
              <a:rPr lang="en-US" sz="3200" dirty="0" smtClean="0">
                <a:solidFill>
                  <a:schemeClr val="bg1"/>
                </a:solidFill>
              </a:rPr>
              <a:t> </a:t>
            </a:r>
            <a:r>
              <a:rPr lang="el-GR" sz="3200" dirty="0" smtClean="0">
                <a:solidFill>
                  <a:schemeClr val="bg1"/>
                </a:solidFill>
              </a:rPr>
              <a:t>καὶ γράψω </a:t>
            </a:r>
            <a:endParaRPr lang="en-US" sz="3200" dirty="0" smtClean="0">
              <a:solidFill>
                <a:schemeClr val="bg1"/>
              </a:solidFill>
            </a:endParaRPr>
          </a:p>
          <a:p>
            <a:r>
              <a:rPr lang="en-US" sz="2400" dirty="0" smtClean="0">
                <a:solidFill>
                  <a:srgbClr val="FFFF00"/>
                </a:solidFill>
              </a:rPr>
              <a:t>  of      God     my    and  outside   never   </a:t>
            </a:r>
            <a:r>
              <a:rPr lang="en-US" sz="2000" dirty="0" smtClean="0">
                <a:solidFill>
                  <a:srgbClr val="FFFF00"/>
                </a:solidFill>
              </a:rPr>
              <a:t>he shall </a:t>
            </a:r>
            <a:r>
              <a:rPr lang="en-US" sz="2000" dirty="0">
                <a:solidFill>
                  <a:srgbClr val="FFFF00"/>
                </a:solidFill>
              </a:rPr>
              <a:t>go out </a:t>
            </a:r>
            <a:r>
              <a:rPr lang="en-US" sz="2000" dirty="0" smtClean="0">
                <a:solidFill>
                  <a:srgbClr val="FFFF00"/>
                </a:solidFill>
              </a:rPr>
              <a:t>more</a:t>
            </a:r>
            <a:r>
              <a:rPr lang="en-US" sz="2400" dirty="0" smtClean="0">
                <a:solidFill>
                  <a:srgbClr val="FFFF00"/>
                </a:solidFill>
              </a:rPr>
              <a:t> </a:t>
            </a:r>
            <a:r>
              <a:rPr lang="en-US" sz="2400" dirty="0">
                <a:solidFill>
                  <a:srgbClr val="FFFF00"/>
                </a:solidFill>
              </a:rPr>
              <a:t>and I will </a:t>
            </a:r>
            <a:r>
              <a:rPr lang="en-US" sz="2400" dirty="0" smtClean="0">
                <a:solidFill>
                  <a:srgbClr val="FFFF00"/>
                </a:solidFill>
              </a:rPr>
              <a:t>write</a:t>
            </a:r>
            <a:endParaRPr lang="en-US" sz="2400" dirty="0" smtClean="0">
              <a:solidFill>
                <a:schemeClr val="bg1"/>
              </a:solidFill>
            </a:endParaRPr>
          </a:p>
          <a:p>
            <a:r>
              <a:rPr lang="en-US" sz="3300" dirty="0" smtClean="0">
                <a:solidFill>
                  <a:schemeClr val="bg1"/>
                </a:solidFill>
              </a:rPr>
              <a:t>   </a:t>
            </a:r>
            <a:r>
              <a:rPr lang="el-GR" sz="3300" dirty="0" smtClean="0">
                <a:solidFill>
                  <a:schemeClr val="bg1"/>
                </a:solidFill>
              </a:rPr>
              <a:t>ἐπ</a:t>
            </a:r>
            <a:r>
              <a:rPr lang="el-GR" sz="3300" dirty="0">
                <a:solidFill>
                  <a:schemeClr val="bg1"/>
                </a:solidFill>
              </a:rPr>
              <a:t>᾽ αὐτὸν τὸ ὄνομα τοῦ θεοῦ </a:t>
            </a:r>
            <a:r>
              <a:rPr lang="el-GR" sz="3300" dirty="0" smtClean="0">
                <a:solidFill>
                  <a:schemeClr val="bg1"/>
                </a:solidFill>
              </a:rPr>
              <a:t>μου</a:t>
            </a:r>
            <a:r>
              <a:rPr lang="en-US" sz="3300" dirty="0" smtClean="0">
                <a:solidFill>
                  <a:schemeClr val="bg1"/>
                </a:solidFill>
              </a:rPr>
              <a:t> </a:t>
            </a:r>
            <a:r>
              <a:rPr lang="el-GR" sz="3300" dirty="0" smtClean="0">
                <a:solidFill>
                  <a:schemeClr val="bg1"/>
                </a:solidFill>
              </a:rPr>
              <a:t>καὶ </a:t>
            </a:r>
            <a:r>
              <a:rPr lang="el-GR" sz="3300" dirty="0">
                <a:solidFill>
                  <a:schemeClr val="bg1"/>
                </a:solidFill>
              </a:rPr>
              <a:t>τὸ ὄνομα τῆς πόλεως </a:t>
            </a:r>
            <a:endParaRPr lang="en-US" sz="3300" dirty="0" smtClean="0">
              <a:solidFill>
                <a:schemeClr val="bg1"/>
              </a:solidFill>
            </a:endParaRPr>
          </a:p>
          <a:p>
            <a:r>
              <a:rPr lang="en-US" sz="2400" dirty="0" smtClean="0">
                <a:solidFill>
                  <a:srgbClr val="FFFF00"/>
                </a:solidFill>
              </a:rPr>
              <a:t>     on       him      the     name      of       God      my    and  the    name  of the      city</a:t>
            </a:r>
            <a:endParaRPr lang="en-US" sz="2400" dirty="0" smtClean="0">
              <a:solidFill>
                <a:schemeClr val="bg1"/>
              </a:solidFill>
            </a:endParaRPr>
          </a:p>
          <a:p>
            <a:r>
              <a:rPr lang="en-US" sz="3300" dirty="0" smtClean="0">
                <a:solidFill>
                  <a:schemeClr val="bg1"/>
                </a:solidFill>
              </a:rPr>
              <a:t>      </a:t>
            </a:r>
            <a:r>
              <a:rPr lang="el-GR" sz="3300" dirty="0" smtClean="0">
                <a:solidFill>
                  <a:schemeClr val="bg1"/>
                </a:solidFill>
              </a:rPr>
              <a:t>τοῦ </a:t>
            </a:r>
            <a:r>
              <a:rPr lang="el-GR" sz="3300" dirty="0">
                <a:solidFill>
                  <a:schemeClr val="bg1"/>
                </a:solidFill>
              </a:rPr>
              <a:t>θεοῦ μου, τῆς </a:t>
            </a:r>
            <a:r>
              <a:rPr lang="el-GR" sz="3300" dirty="0" smtClean="0">
                <a:solidFill>
                  <a:schemeClr val="bg1"/>
                </a:solidFill>
              </a:rPr>
              <a:t>καινῆς</a:t>
            </a:r>
            <a:r>
              <a:rPr lang="en-US" sz="3300" dirty="0" smtClean="0">
                <a:solidFill>
                  <a:schemeClr val="bg1"/>
                </a:solidFill>
              </a:rPr>
              <a:t> </a:t>
            </a:r>
            <a:r>
              <a:rPr lang="el-GR" sz="3300" dirty="0" smtClean="0">
                <a:solidFill>
                  <a:schemeClr val="bg1"/>
                </a:solidFill>
              </a:rPr>
              <a:t> </a:t>
            </a:r>
            <a:r>
              <a:rPr lang="el-GR" sz="3300" dirty="0">
                <a:solidFill>
                  <a:schemeClr val="bg1"/>
                </a:solidFill>
              </a:rPr>
              <a:t>Ἰερουσαλὴμ ἡ καταβαίνουσα </a:t>
            </a:r>
            <a:endParaRPr lang="en-US" sz="3300" dirty="0" smtClean="0">
              <a:solidFill>
                <a:schemeClr val="bg1"/>
              </a:solidFill>
            </a:endParaRPr>
          </a:p>
          <a:p>
            <a:r>
              <a:rPr lang="en-US" sz="2400" dirty="0" smtClean="0">
                <a:solidFill>
                  <a:srgbClr val="FFFF00"/>
                </a:solidFill>
              </a:rPr>
              <a:t>          of        God      my      </a:t>
            </a:r>
            <a:r>
              <a:rPr lang="en-US" sz="2400" dirty="0">
                <a:solidFill>
                  <a:srgbClr val="FFFF00"/>
                </a:solidFill>
              </a:rPr>
              <a:t>the </a:t>
            </a:r>
            <a:r>
              <a:rPr lang="en-US" sz="2400" dirty="0" smtClean="0">
                <a:solidFill>
                  <a:srgbClr val="FFFF00"/>
                </a:solidFill>
              </a:rPr>
              <a:t>      new          Jerusalem      which     </a:t>
            </a:r>
            <a:r>
              <a:rPr lang="en-US" sz="2400" dirty="0">
                <a:solidFill>
                  <a:srgbClr val="FFFF00"/>
                </a:solidFill>
              </a:rPr>
              <a:t>comes </a:t>
            </a:r>
            <a:r>
              <a:rPr lang="en-US" sz="2400" dirty="0" smtClean="0">
                <a:solidFill>
                  <a:srgbClr val="FFFF00"/>
                </a:solidFill>
              </a:rPr>
              <a:t>down</a:t>
            </a:r>
            <a:endParaRPr lang="en-US" sz="2400" dirty="0" smtClean="0">
              <a:solidFill>
                <a:schemeClr val="bg1"/>
              </a:solidFill>
            </a:endParaRPr>
          </a:p>
          <a:p>
            <a:r>
              <a:rPr lang="en-US" sz="3300" dirty="0" smtClean="0">
                <a:solidFill>
                  <a:schemeClr val="bg1"/>
                </a:solidFill>
              </a:rPr>
              <a:t>  </a:t>
            </a:r>
            <a:r>
              <a:rPr lang="el-GR" sz="3300" dirty="0" smtClean="0">
                <a:solidFill>
                  <a:schemeClr val="bg1"/>
                </a:solidFill>
              </a:rPr>
              <a:t>ἐκ τοῦ οὐρανοῦ ἀπὸ τοῦ θεοῦ μου, καὶ τὸ ὄνομά μου τὸ καινόν. </a:t>
            </a:r>
            <a:endParaRPr lang="en-US" sz="3300" dirty="0" smtClean="0">
              <a:solidFill>
                <a:schemeClr val="bg1"/>
              </a:solidFill>
            </a:endParaRPr>
          </a:p>
          <a:p>
            <a:r>
              <a:rPr lang="en-US" sz="2400" dirty="0" smtClean="0">
                <a:solidFill>
                  <a:srgbClr val="FFFF00"/>
                </a:solidFill>
              </a:rPr>
              <a:t> from the      heaven         from              God      my      and   the   name      </a:t>
            </a:r>
            <a:r>
              <a:rPr lang="en-US" sz="2400" dirty="0">
                <a:solidFill>
                  <a:srgbClr val="FFFF00"/>
                </a:solidFill>
              </a:rPr>
              <a:t>my </a:t>
            </a:r>
            <a:r>
              <a:rPr lang="en-US" sz="2400" dirty="0" smtClean="0">
                <a:solidFill>
                  <a:srgbClr val="FFFF00"/>
                </a:solidFill>
              </a:rPr>
              <a:t>   the     new</a:t>
            </a:r>
            <a:r>
              <a:rPr lang="fr-FR" sz="2400" dirty="0" smtClean="0">
                <a:solidFill>
                  <a:schemeClr val="bg1"/>
                </a:solidFill>
              </a:rPr>
              <a:t> </a:t>
            </a:r>
            <a:r>
              <a:rPr lang="en-US" sz="800" dirty="0" smtClean="0">
                <a:solidFill>
                  <a:schemeClr val="bg1"/>
                </a:solidFill>
              </a:rPr>
              <a:t> </a:t>
            </a: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3:12</a:t>
            </a:r>
            <a:r>
              <a:rPr lang="fr-FR" dirty="0" smtClean="0">
                <a:solidFill>
                  <a:schemeClr val="bg1"/>
                </a:solidFill>
              </a:rPr>
              <a:t> </a:t>
            </a:r>
            <a:r>
              <a:rPr lang="en-US" dirty="0">
                <a:solidFill>
                  <a:schemeClr val="bg1"/>
                </a:solidFill>
              </a:rPr>
              <a:t>The one who conquers, I will make him a pillar in the temple of my God. Never shall he go out of it, and I will write on him the name of my God, and the name of the city of my God, the new Jerusalem, which comes down from my God out of heaven, and my own new name</a:t>
            </a:r>
            <a:r>
              <a:rPr lang="en-US" dirty="0" smtClean="0">
                <a:solidFill>
                  <a:schemeClr val="bg1"/>
                </a:solidFill>
              </a:rPr>
              <a:t>.    /     </a:t>
            </a:r>
            <a:r>
              <a:rPr lang="fr-FR" baseline="30000" dirty="0" smtClean="0">
                <a:solidFill>
                  <a:srgbClr val="FFFF00"/>
                </a:solidFill>
              </a:rPr>
              <a:t>CUV</a:t>
            </a:r>
            <a:r>
              <a:rPr lang="fr-FR" baseline="30000" dirty="0" smtClean="0">
                <a:solidFill>
                  <a:schemeClr val="bg1"/>
                </a:solidFill>
              </a:rPr>
              <a:t> </a:t>
            </a:r>
            <a:r>
              <a:rPr lang="fr-FR" b="1" dirty="0" smtClean="0">
                <a:solidFill>
                  <a:schemeClr val="bg1"/>
                </a:solidFill>
              </a:rPr>
              <a:t>3:12 </a:t>
            </a:r>
            <a:r>
              <a:rPr lang="zh-TW" altLang="en-US" dirty="0" smtClean="0">
                <a:solidFill>
                  <a:schemeClr val="bg1"/>
                </a:solidFill>
              </a:rPr>
              <a:t>得</a:t>
            </a:r>
            <a:r>
              <a:rPr lang="zh-TW" altLang="en-US" dirty="0">
                <a:solidFill>
                  <a:schemeClr val="bg1"/>
                </a:solidFill>
              </a:rPr>
              <a:t>勝的、我要叫他在</a:t>
            </a:r>
            <a:r>
              <a:rPr lang="zh-TW" altLang="en-US" dirty="0" smtClean="0">
                <a:solidFill>
                  <a:schemeClr val="bg1"/>
                </a:solidFill>
              </a:rPr>
              <a:t>我神</a:t>
            </a:r>
            <a:r>
              <a:rPr lang="zh-TW" altLang="en-US" dirty="0">
                <a:solidFill>
                  <a:schemeClr val="bg1"/>
                </a:solidFill>
              </a:rPr>
              <a:t>殿中作柱子、他也必不再從那裡出去．我又要將</a:t>
            </a:r>
            <a:r>
              <a:rPr lang="zh-TW" altLang="en-US" dirty="0" smtClean="0">
                <a:solidFill>
                  <a:schemeClr val="bg1"/>
                </a:solidFill>
              </a:rPr>
              <a:t>我神</a:t>
            </a:r>
            <a:r>
              <a:rPr lang="zh-TW" altLang="en-US" dirty="0">
                <a:solidFill>
                  <a:schemeClr val="bg1"/>
                </a:solidFill>
              </a:rPr>
              <a:t>的名、和</a:t>
            </a:r>
            <a:r>
              <a:rPr lang="zh-TW" altLang="en-US" dirty="0" smtClean="0">
                <a:solidFill>
                  <a:schemeClr val="bg1"/>
                </a:solidFill>
              </a:rPr>
              <a:t>我神</a:t>
            </a:r>
            <a:r>
              <a:rPr lang="zh-TW" altLang="en-US" dirty="0">
                <a:solidFill>
                  <a:schemeClr val="bg1"/>
                </a:solidFill>
              </a:rPr>
              <a:t>城的名、（這城就是從天上從我　神那裡降下來的新耶路撒冷）並我的新名、都寫在他上面</a:t>
            </a:r>
            <a:r>
              <a:rPr lang="zh-TW" altLang="en-US" dirty="0" smtClean="0">
                <a:solidFill>
                  <a:schemeClr val="bg1"/>
                </a:solidFill>
              </a:rPr>
              <a:t>。</a:t>
            </a:r>
            <a:endParaRPr lang="en-US" altLang="zh-TW" dirty="0" smtClean="0">
              <a:solidFill>
                <a:schemeClr val="bg1"/>
              </a:solidFill>
            </a:endParaRPr>
          </a:p>
          <a:p>
            <a:endParaRPr lang="en-US"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184727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3526</TotalTime>
  <Words>2013</Words>
  <Application>Microsoft Office PowerPoint</Application>
  <PresentationFormat>Custom</PresentationFormat>
  <Paragraphs>345</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Book of Revelation Chapter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539</cp:revision>
  <dcterms:created xsi:type="dcterms:W3CDTF">2020-04-05T11:02:49Z</dcterms:created>
  <dcterms:modified xsi:type="dcterms:W3CDTF">2021-04-23T18:22:50Z</dcterms:modified>
</cp:coreProperties>
</file>