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5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4/28/2020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Première </a:t>
            </a:r>
            <a:r>
              <a:rPr lang="en-US" sz="6600" b="1" dirty="0" smtClean="0"/>
              <a:t>É</a:t>
            </a:r>
            <a:r>
              <a:rPr lang="fr-FR" sz="6600" b="1" dirty="0" err="1" smtClean="0"/>
              <a:t>pître</a:t>
            </a:r>
            <a:r>
              <a:rPr lang="fr-FR" sz="6600" b="1" dirty="0" smtClean="0"/>
              <a:t> </a:t>
            </a:r>
            <a:r>
              <a:rPr lang="fr-FR" sz="6600" b="1" dirty="0"/>
              <a:t>de </a:t>
            </a:r>
            <a:r>
              <a:rPr lang="fr-FR" sz="6600" b="1" dirty="0" smtClean="0"/>
              <a:t>Jean</a:t>
            </a:r>
            <a:r>
              <a:rPr lang="fr-FR" sz="6000" b="1" dirty="0" smtClean="0"/>
              <a:t/>
            </a:r>
            <a:br>
              <a:rPr lang="fr-FR" sz="6000" b="1" dirty="0" smtClean="0"/>
            </a:br>
            <a:r>
              <a:rPr lang="fr-FR" sz="5400" b="1" dirty="0" smtClean="0"/>
              <a:t>Chapitre </a:t>
            </a:r>
            <a:r>
              <a:rPr lang="fr-FR" sz="5400" b="1" dirty="0"/>
              <a:t>1</a:t>
            </a:r>
            <a:endParaRPr lang="en-US" sz="54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1815882"/>
          </a:xfrm>
          <a:prstGeom prst="rect">
            <a:avLst/>
          </a:prstGeom>
        </p:spPr>
        <p:txBody>
          <a:bodyPr wrap="square">
            <a:spAutoFit/>
          </a:bodyPr>
          <a:lstStyle/>
          <a:p>
            <a:pPr algn="ctr"/>
            <a:r>
              <a:rPr lang="en-US" sz="4000" b="1" dirty="0" smtClean="0">
                <a:solidFill>
                  <a:srgbClr val="FF0000"/>
                </a:solidFill>
              </a:rPr>
              <a:t>Nouveau </a:t>
            </a:r>
            <a:r>
              <a:rPr lang="en-US" sz="4000" b="1" dirty="0">
                <a:solidFill>
                  <a:srgbClr val="FF0000"/>
                </a:solidFill>
              </a:rPr>
              <a:t>Testament </a:t>
            </a:r>
            <a:endParaRPr lang="en-US" sz="4000" b="1" dirty="0" smtClean="0">
              <a:solidFill>
                <a:srgbClr val="FF0000"/>
              </a:solidFill>
            </a:endParaRPr>
          </a:p>
          <a:p>
            <a:pPr algn="ctr"/>
            <a:r>
              <a:rPr lang="en-US" sz="4000" b="1" dirty="0" err="1">
                <a:solidFill>
                  <a:srgbClr val="FF0000"/>
                </a:solidFill>
              </a:rPr>
              <a:t>I</a:t>
            </a:r>
            <a:r>
              <a:rPr lang="en-US" sz="4000" b="1" dirty="0" err="1" smtClean="0">
                <a:solidFill>
                  <a:srgbClr val="FF0000"/>
                </a:solidFill>
              </a:rPr>
              <a:t>nterlinéaire</a:t>
            </a:r>
            <a:r>
              <a:rPr lang="en-US" sz="4000" b="1" dirty="0" smtClean="0">
                <a:solidFill>
                  <a:srgbClr val="FF0000"/>
                </a:solidFill>
              </a:rPr>
              <a:t> </a:t>
            </a:r>
            <a:r>
              <a:rPr lang="en-US" sz="4000" b="1" dirty="0" err="1">
                <a:solidFill>
                  <a:srgbClr val="FF0000"/>
                </a:solidFill>
              </a:rPr>
              <a:t>Grec</a:t>
            </a:r>
            <a:r>
              <a:rPr lang="en-US" sz="4000" b="1" dirty="0">
                <a:solidFill>
                  <a:srgbClr val="FF0000"/>
                </a:solidFill>
              </a:rPr>
              <a:t> – </a:t>
            </a:r>
            <a:r>
              <a:rPr lang="en-US" sz="4000" b="1" dirty="0" err="1" smtClean="0">
                <a:solidFill>
                  <a:srgbClr val="FF0000"/>
                </a:solidFill>
              </a:rPr>
              <a:t>Français</a:t>
            </a:r>
            <a:endParaRPr lang="en-US" sz="40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270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11747"/>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4000" b="1" dirty="0" smtClean="0">
                <a:solidFill>
                  <a:srgbClr val="FFFF00"/>
                </a:solidFill>
              </a:rPr>
              <a:t>1 Jean 1:1 </a:t>
            </a:r>
          </a:p>
          <a:p>
            <a:pPr algn="ctr"/>
            <a:endParaRPr lang="en-US" sz="3200" b="1" dirty="0" smtClean="0">
              <a:solidFill>
                <a:srgbClr val="FFFF00"/>
              </a:solidFill>
            </a:endParaRPr>
          </a:p>
          <a:p>
            <a:r>
              <a:rPr lang="en-US" sz="3400" b="1" dirty="0" smtClean="0">
                <a:solidFill>
                  <a:schemeClr val="bg1"/>
                </a:solidFill>
              </a:rPr>
              <a:t>    </a:t>
            </a:r>
            <a:r>
              <a:rPr lang="el-GR" sz="3400" b="1" dirty="0" smtClean="0">
                <a:solidFill>
                  <a:schemeClr val="bg1"/>
                </a:solidFill>
              </a:rPr>
              <a:t>Ὃ</a:t>
            </a:r>
            <a:r>
              <a:rPr lang="en-US" sz="3400" b="1" dirty="0" smtClean="0">
                <a:solidFill>
                  <a:schemeClr val="bg1"/>
                </a:solidFill>
              </a:rPr>
              <a:t>    </a:t>
            </a:r>
            <a:r>
              <a:rPr lang="el-GR" sz="3400" b="1" dirty="0" smtClean="0">
                <a:solidFill>
                  <a:schemeClr val="bg1"/>
                </a:solidFill>
              </a:rPr>
              <a:t>ἦν</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ἀπ᾽ </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ἀρχῆς,  </a:t>
            </a:r>
            <a:r>
              <a:rPr lang="en-US" sz="3400" b="1" dirty="0" smtClean="0">
                <a:solidFill>
                  <a:schemeClr val="bg1"/>
                </a:solidFill>
              </a:rPr>
              <a:t> </a:t>
            </a:r>
            <a:r>
              <a:rPr lang="el-GR" sz="3400" b="1" dirty="0" smtClean="0">
                <a:solidFill>
                  <a:schemeClr val="bg1"/>
                </a:solidFill>
              </a:rPr>
              <a:t> </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ὃ </a:t>
            </a:r>
            <a:r>
              <a:rPr lang="en-US" sz="3400" b="1" dirty="0" smtClean="0">
                <a:solidFill>
                  <a:schemeClr val="bg1"/>
                </a:solidFill>
              </a:rPr>
              <a:t>   </a:t>
            </a:r>
            <a:r>
              <a:rPr lang="el-GR" sz="3400" b="1" dirty="0" smtClean="0">
                <a:solidFill>
                  <a:schemeClr val="bg1"/>
                </a:solidFill>
              </a:rPr>
              <a:t> </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ἀκηκόαμεν, </a:t>
            </a:r>
            <a:endParaRPr lang="en-US" sz="2400" b="1" dirty="0" smtClean="0">
              <a:solidFill>
                <a:schemeClr val="bg1"/>
              </a:solidFill>
            </a:endParaRPr>
          </a:p>
          <a:p>
            <a:r>
              <a:rPr lang="fr-FR" sz="2400" dirty="0" smtClean="0">
                <a:solidFill>
                  <a:schemeClr val="bg1"/>
                </a:solidFill>
              </a:rPr>
              <a:t> ce </a:t>
            </a:r>
            <a:r>
              <a:rPr lang="fr-FR" sz="2400" dirty="0">
                <a:solidFill>
                  <a:schemeClr val="bg1"/>
                </a:solidFill>
              </a:rPr>
              <a:t>qui </a:t>
            </a:r>
            <a:r>
              <a:rPr lang="fr-FR" sz="2400" dirty="0" smtClean="0">
                <a:solidFill>
                  <a:schemeClr val="bg1"/>
                </a:solidFill>
              </a:rPr>
              <a:t>  était    dès  commencement  ce </a:t>
            </a:r>
            <a:r>
              <a:rPr lang="fr-FR" sz="2400" dirty="0">
                <a:solidFill>
                  <a:schemeClr val="bg1"/>
                </a:solidFill>
              </a:rPr>
              <a:t>que </a:t>
            </a:r>
            <a:r>
              <a:rPr lang="fr-FR" sz="2400" dirty="0" smtClean="0">
                <a:solidFill>
                  <a:schemeClr val="bg1"/>
                </a:solidFill>
              </a:rPr>
              <a:t> nous </a:t>
            </a:r>
            <a:r>
              <a:rPr lang="fr-FR" sz="2400" dirty="0">
                <a:solidFill>
                  <a:schemeClr val="bg1"/>
                </a:solidFill>
              </a:rPr>
              <a:t>avons </a:t>
            </a:r>
            <a:r>
              <a:rPr lang="fr-FR" sz="2400" dirty="0" smtClean="0">
                <a:solidFill>
                  <a:schemeClr val="bg1"/>
                </a:solidFill>
              </a:rPr>
              <a:t>entendu </a:t>
            </a:r>
          </a:p>
          <a:p>
            <a:r>
              <a:rPr lang="en-US" sz="3200" b="1" dirty="0" smtClean="0">
                <a:solidFill>
                  <a:schemeClr val="bg1"/>
                </a:solidFill>
              </a:rPr>
              <a:t>   </a:t>
            </a:r>
            <a:r>
              <a:rPr lang="el-GR" sz="3200" b="1" dirty="0" smtClean="0">
                <a:solidFill>
                  <a:schemeClr val="bg1"/>
                </a:solidFill>
              </a:rPr>
              <a:t>ὃ </a:t>
            </a:r>
            <a:r>
              <a:rPr lang="en-US" sz="3200" b="1" dirty="0" smtClean="0">
                <a:solidFill>
                  <a:schemeClr val="bg1"/>
                </a:solidFill>
              </a:rPr>
              <a:t>   </a:t>
            </a:r>
            <a:r>
              <a:rPr lang="el-GR" sz="3200" b="1" dirty="0">
                <a:solidFill>
                  <a:schemeClr val="bg1"/>
                </a:solidFill>
              </a:rPr>
              <a:t>ἑωράκαμεν  </a:t>
            </a:r>
            <a:r>
              <a:rPr lang="el-GR" sz="3400" b="1" dirty="0" smtClean="0">
                <a:solidFill>
                  <a:schemeClr val="bg1"/>
                </a:solidFill>
              </a:rPr>
              <a:t>τοῖς ὀφθαλμοῖς ἡμῶν, </a:t>
            </a:r>
            <a:r>
              <a:rPr lang="en-US" sz="3400" b="1" dirty="0" smtClean="0">
                <a:solidFill>
                  <a:schemeClr val="bg1"/>
                </a:solidFill>
              </a:rPr>
              <a:t>  </a:t>
            </a:r>
            <a:r>
              <a:rPr lang="el-GR" sz="3400" b="1" dirty="0" smtClean="0">
                <a:solidFill>
                  <a:schemeClr val="bg1"/>
                </a:solidFill>
              </a:rPr>
              <a:t>ὃ </a:t>
            </a:r>
            <a:r>
              <a:rPr lang="en-US" sz="3400" b="1" dirty="0" smtClean="0">
                <a:solidFill>
                  <a:schemeClr val="bg1"/>
                </a:solidFill>
              </a:rPr>
              <a:t>   </a:t>
            </a:r>
            <a:r>
              <a:rPr lang="el-GR" sz="3400" b="1" dirty="0" smtClean="0">
                <a:solidFill>
                  <a:schemeClr val="bg1"/>
                </a:solidFill>
              </a:rPr>
              <a:t>ἐθεασάμεθα </a:t>
            </a:r>
            <a:endParaRPr lang="en-US" sz="3400" b="1" dirty="0" smtClean="0">
              <a:solidFill>
                <a:schemeClr val="bg1"/>
              </a:solidFill>
            </a:endParaRPr>
          </a:p>
          <a:p>
            <a:r>
              <a:rPr lang="en-US" sz="2400" dirty="0" smtClean="0">
                <a:solidFill>
                  <a:schemeClr val="bg1"/>
                </a:solidFill>
              </a:rPr>
              <a:t> </a:t>
            </a:r>
            <a:r>
              <a:rPr lang="fr-FR" sz="2400" dirty="0" smtClean="0">
                <a:solidFill>
                  <a:schemeClr val="bg1"/>
                </a:solidFill>
              </a:rPr>
              <a:t>ce </a:t>
            </a:r>
            <a:r>
              <a:rPr lang="fr-FR" sz="2400" dirty="0">
                <a:solidFill>
                  <a:schemeClr val="bg1"/>
                </a:solidFill>
              </a:rPr>
              <a:t>que nous avons vu </a:t>
            </a:r>
            <a:r>
              <a:rPr lang="en-US" sz="2400" dirty="0" smtClean="0">
                <a:solidFill>
                  <a:schemeClr val="bg1"/>
                </a:solidFill>
              </a:rPr>
              <a:t>      </a:t>
            </a:r>
            <a:r>
              <a:rPr lang="fr-FR" sz="2400" dirty="0">
                <a:solidFill>
                  <a:schemeClr val="bg1"/>
                </a:solidFill>
              </a:rPr>
              <a:t>de </a:t>
            </a:r>
            <a:r>
              <a:rPr lang="fr-FR" sz="2400" dirty="0" smtClean="0">
                <a:solidFill>
                  <a:schemeClr val="bg1"/>
                </a:solidFill>
              </a:rPr>
              <a:t>            yeux                 nos     ce </a:t>
            </a:r>
            <a:r>
              <a:rPr lang="fr-FR" sz="2400" dirty="0">
                <a:solidFill>
                  <a:schemeClr val="bg1"/>
                </a:solidFill>
              </a:rPr>
              <a:t>que </a:t>
            </a:r>
            <a:r>
              <a:rPr lang="fr-FR" sz="2400" dirty="0" smtClean="0">
                <a:solidFill>
                  <a:schemeClr val="bg1"/>
                </a:solidFill>
              </a:rPr>
              <a:t>  nous </a:t>
            </a:r>
            <a:r>
              <a:rPr lang="fr-FR" sz="2400" dirty="0">
                <a:solidFill>
                  <a:schemeClr val="bg1"/>
                </a:solidFill>
              </a:rPr>
              <a:t>avons contemplé </a:t>
            </a:r>
            <a:endParaRPr lang="fr-FR" sz="2400" dirty="0" smtClean="0">
              <a:solidFill>
                <a:schemeClr val="bg1"/>
              </a:solidFill>
            </a:endParaRPr>
          </a:p>
          <a:p>
            <a:r>
              <a:rPr lang="fr-FR" sz="2400" b="1" dirty="0">
                <a:solidFill>
                  <a:schemeClr val="bg1"/>
                </a:solidFill>
              </a:rPr>
              <a:t> </a:t>
            </a:r>
            <a:r>
              <a:rPr lang="el-GR" sz="3400" b="1" dirty="0" smtClean="0">
                <a:solidFill>
                  <a:schemeClr val="bg1"/>
                </a:solidFill>
              </a:rPr>
              <a:t>καὶ αἱ χεῖρες ἡμῶν ἐψηλάφησαν </a:t>
            </a:r>
            <a:r>
              <a:rPr lang="el-GR" sz="3400" b="1" dirty="0">
                <a:solidFill>
                  <a:schemeClr val="bg1"/>
                </a:solidFill>
              </a:rPr>
              <a:t>περὶ τοῦ λόγου τῆς ζωῆς-</a:t>
            </a:r>
            <a:endParaRPr lang="en-US" sz="2400" b="1" dirty="0">
              <a:solidFill>
                <a:schemeClr val="bg1"/>
              </a:solidFill>
            </a:endParaRPr>
          </a:p>
          <a:p>
            <a:r>
              <a:rPr lang="en-US" sz="2400" dirty="0" smtClean="0">
                <a:solidFill>
                  <a:schemeClr val="bg1"/>
                </a:solidFill>
              </a:rPr>
              <a:t>   </a:t>
            </a:r>
            <a:r>
              <a:rPr lang="fr-FR" sz="2400" dirty="0" smtClean="0">
                <a:solidFill>
                  <a:schemeClr val="bg1"/>
                </a:solidFill>
              </a:rPr>
              <a:t>et    les     mains         nos             ont touché   concernant   la      parole    de la     vie </a:t>
            </a:r>
            <a:r>
              <a:rPr lang="en-US" sz="2400" dirty="0">
                <a:solidFill>
                  <a:schemeClr val="bg1"/>
                </a:solidFill>
              </a:rPr>
              <a:t> </a:t>
            </a:r>
            <a:endParaRPr lang="en-US" sz="2400" dirty="0" smtClean="0">
              <a:solidFill>
                <a:schemeClr val="bg1"/>
              </a:solidFill>
            </a:endParaRPr>
          </a:p>
          <a:p>
            <a:endParaRPr lang="en-US" sz="2000" dirty="0">
              <a:solidFill>
                <a:schemeClr val="bg1"/>
              </a:solidFill>
            </a:endParaRPr>
          </a:p>
          <a:p>
            <a:r>
              <a:rPr lang="fr-FR" sz="2400" baseline="30000" dirty="0">
                <a:solidFill>
                  <a:schemeClr val="bg1"/>
                </a:solidFill>
              </a:rPr>
              <a:t>NEG </a:t>
            </a:r>
            <a:r>
              <a:rPr lang="fr-FR" sz="2400" b="1" dirty="0" smtClean="0">
                <a:solidFill>
                  <a:schemeClr val="bg1"/>
                </a:solidFill>
              </a:rPr>
              <a:t>1:1</a:t>
            </a:r>
            <a:r>
              <a:rPr lang="fr-FR" sz="2400" dirty="0" smtClean="0">
                <a:solidFill>
                  <a:schemeClr val="bg1"/>
                </a:solidFill>
              </a:rPr>
              <a:t> </a:t>
            </a:r>
            <a:r>
              <a:rPr lang="fr-FR" sz="2400" dirty="0">
                <a:solidFill>
                  <a:schemeClr val="bg1"/>
                </a:solidFill>
              </a:rPr>
              <a:t>Ce qui était dès le commencement, ce que nous avons entendu, ce que nous avons vu de nos yeux, ce que nous avons contemplé et que nos mains ont touché, concernant la parole de vie </a:t>
            </a:r>
            <a:r>
              <a:rPr lang="fr-FR" sz="2400" dirty="0" smtClean="0">
                <a:solidFill>
                  <a:schemeClr val="bg1"/>
                </a:solidFill>
              </a:rPr>
              <a:t>- / </a:t>
            </a:r>
            <a:r>
              <a:rPr lang="fr-FR" sz="2400" baseline="30000" dirty="0" smtClean="0">
                <a:solidFill>
                  <a:schemeClr val="bg1"/>
                </a:solidFill>
              </a:rPr>
              <a:t>BFC </a:t>
            </a:r>
            <a:r>
              <a:rPr lang="fr-FR" sz="2400" b="1" dirty="0" smtClean="0">
                <a:solidFill>
                  <a:schemeClr val="bg1"/>
                </a:solidFill>
              </a:rPr>
              <a:t>1:1</a:t>
            </a:r>
            <a:r>
              <a:rPr lang="fr-FR" sz="2400" dirty="0" smtClean="0">
                <a:solidFill>
                  <a:schemeClr val="bg1"/>
                </a:solidFill>
              </a:rPr>
              <a:t> </a:t>
            </a:r>
            <a:r>
              <a:rPr lang="fr-FR" sz="2400" dirty="0">
                <a:solidFill>
                  <a:schemeClr val="bg1"/>
                </a:solidFill>
              </a:rPr>
              <a:t>Ce qui existait dès le commencement, nous l'avons entendu, nous l'avons vu de nos propres yeux, nous l'avons regardé et nos mains l'ont touché: il s'agissait de la Parole qui donne la vie</a:t>
            </a:r>
            <a:r>
              <a:rPr lang="fr-FR" sz="2400" dirty="0" smtClean="0">
                <a:solidFill>
                  <a:schemeClr val="bg1"/>
                </a:solidFill>
              </a:rPr>
              <a:t>.</a:t>
            </a:r>
          </a:p>
          <a:p>
            <a:endParaRPr lang="fr-FR" sz="2400" dirty="0" smtClean="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59" y="0"/>
            <a:ext cx="12199497" cy="6727081"/>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4000" b="1" dirty="0" smtClean="0">
                <a:solidFill>
                  <a:srgbClr val="FFFF00"/>
                </a:solidFill>
              </a:rPr>
              <a:t>1 Jean 1:2 </a:t>
            </a:r>
            <a:endParaRPr lang="en-US" b="1" dirty="0" smtClean="0">
              <a:solidFill>
                <a:srgbClr val="FFFF00"/>
              </a:solidFill>
            </a:endParaRPr>
          </a:p>
          <a:p>
            <a:pPr algn="ctr"/>
            <a:endParaRPr lang="en-US" b="1" dirty="0" smtClean="0">
              <a:solidFill>
                <a:srgbClr val="FFFF00"/>
              </a:solidFill>
            </a:endParaRPr>
          </a:p>
          <a:p>
            <a:pPr algn="ctr"/>
            <a:endParaRPr lang="en-US" b="1" dirty="0" smtClean="0">
              <a:solidFill>
                <a:srgbClr val="FFFF00"/>
              </a:solidFill>
            </a:endParaRPr>
          </a:p>
          <a:p>
            <a:r>
              <a:rPr lang="en-US" sz="3400" b="1" dirty="0" smtClean="0">
                <a:solidFill>
                  <a:schemeClr val="bg1"/>
                </a:solidFill>
              </a:rPr>
              <a:t>  </a:t>
            </a:r>
            <a:r>
              <a:rPr lang="el-GR" sz="3400" b="1" dirty="0" smtClean="0">
                <a:solidFill>
                  <a:schemeClr val="bg1"/>
                </a:solidFill>
              </a:rPr>
              <a:t>καὶ </a:t>
            </a:r>
            <a:r>
              <a:rPr lang="el-GR" sz="3400" b="1" dirty="0">
                <a:solidFill>
                  <a:schemeClr val="bg1"/>
                </a:solidFill>
              </a:rPr>
              <a:t>ἡ ζωὴ ἐφανερώθη, καὶ ἑωράκαμεν </a:t>
            </a:r>
            <a:endParaRPr lang="en-US" sz="2400" b="1" dirty="0" smtClean="0">
              <a:solidFill>
                <a:schemeClr val="bg1"/>
              </a:solidFill>
            </a:endParaRPr>
          </a:p>
          <a:p>
            <a:r>
              <a:rPr lang="fr-FR" sz="2400" dirty="0" smtClean="0">
                <a:solidFill>
                  <a:schemeClr val="bg1"/>
                </a:solidFill>
              </a:rPr>
              <a:t>     et    la    vie     </a:t>
            </a:r>
            <a:r>
              <a:rPr lang="fr-FR" sz="2400" dirty="0">
                <a:solidFill>
                  <a:schemeClr val="bg1"/>
                </a:solidFill>
              </a:rPr>
              <a:t>a été </a:t>
            </a:r>
            <a:r>
              <a:rPr lang="fr-FR" sz="2400" dirty="0" smtClean="0">
                <a:solidFill>
                  <a:schemeClr val="bg1"/>
                </a:solidFill>
              </a:rPr>
              <a:t>manifestée      et     nous avons </a:t>
            </a:r>
            <a:r>
              <a:rPr lang="fr-FR" sz="2400" dirty="0">
                <a:solidFill>
                  <a:schemeClr val="bg1"/>
                </a:solidFill>
              </a:rPr>
              <a:t>vue</a:t>
            </a:r>
            <a:r>
              <a:rPr lang="en-US" sz="2400" b="1" dirty="0" smtClean="0">
                <a:solidFill>
                  <a:schemeClr val="bg1"/>
                </a:solidFill>
              </a:rPr>
              <a:t> </a:t>
            </a:r>
          </a:p>
          <a:p>
            <a:r>
              <a:rPr lang="el-GR" sz="3400" b="1" dirty="0" smtClean="0">
                <a:solidFill>
                  <a:schemeClr val="bg1"/>
                </a:solidFill>
              </a:rPr>
              <a:t>καὶ </a:t>
            </a:r>
            <a:r>
              <a:rPr lang="el-GR" sz="3400" b="1" dirty="0">
                <a:solidFill>
                  <a:schemeClr val="bg1"/>
                </a:solidFill>
              </a:rPr>
              <a:t>μαρτυροῦμεν </a:t>
            </a:r>
            <a:r>
              <a:rPr lang="el-GR" sz="3400" b="1" dirty="0" smtClean="0">
                <a:solidFill>
                  <a:schemeClr val="bg1"/>
                </a:solidFill>
              </a:rPr>
              <a:t>καὶ </a:t>
            </a:r>
            <a:r>
              <a:rPr lang="el-GR" sz="3400" b="1" dirty="0">
                <a:solidFill>
                  <a:schemeClr val="bg1"/>
                </a:solidFill>
              </a:rPr>
              <a:t>ἀπαγγέλλομεν ὑμῖν τὴν ζωὴν τὴν αἰώνιον </a:t>
            </a:r>
            <a:endParaRPr lang="en-US" sz="2400" b="1" dirty="0" smtClean="0">
              <a:solidFill>
                <a:schemeClr val="bg1"/>
              </a:solidFill>
            </a:endParaRPr>
          </a:p>
          <a:p>
            <a:r>
              <a:rPr lang="fr-FR" sz="2400" dirty="0" smtClean="0">
                <a:solidFill>
                  <a:schemeClr val="bg1"/>
                </a:solidFill>
              </a:rPr>
              <a:t>  et  </a:t>
            </a:r>
            <a:r>
              <a:rPr lang="fr-FR" sz="2000" dirty="0" smtClean="0">
                <a:solidFill>
                  <a:schemeClr val="bg1"/>
                </a:solidFill>
              </a:rPr>
              <a:t>nous rendons témoignage</a:t>
            </a:r>
            <a:r>
              <a:rPr lang="fr-FR" sz="2400" dirty="0" smtClean="0">
                <a:solidFill>
                  <a:schemeClr val="bg1"/>
                </a:solidFill>
              </a:rPr>
              <a:t>   </a:t>
            </a:r>
            <a:r>
              <a:rPr lang="fr-FR" sz="2400" dirty="0">
                <a:solidFill>
                  <a:schemeClr val="bg1"/>
                </a:solidFill>
              </a:rPr>
              <a:t>et </a:t>
            </a:r>
            <a:r>
              <a:rPr lang="fr-FR" sz="2400" dirty="0" smtClean="0">
                <a:solidFill>
                  <a:schemeClr val="bg1"/>
                </a:solidFill>
              </a:rPr>
              <a:t>       nous annonçons        vous      la         </a:t>
            </a:r>
            <a:r>
              <a:rPr lang="fr-FR" sz="2400" dirty="0">
                <a:solidFill>
                  <a:schemeClr val="bg1"/>
                </a:solidFill>
              </a:rPr>
              <a:t>vie </a:t>
            </a:r>
            <a:r>
              <a:rPr lang="fr-FR" sz="2400" dirty="0" smtClean="0">
                <a:solidFill>
                  <a:schemeClr val="bg1"/>
                </a:solidFill>
              </a:rPr>
              <a:t>     la        éternelle</a:t>
            </a:r>
            <a:endParaRPr lang="en-US" sz="2400" dirty="0" smtClean="0">
              <a:solidFill>
                <a:schemeClr val="bg1"/>
              </a:solidFill>
            </a:endParaRPr>
          </a:p>
          <a:p>
            <a:r>
              <a:rPr lang="en-US" sz="3400" b="1" dirty="0" smtClean="0">
                <a:solidFill>
                  <a:schemeClr val="bg1"/>
                </a:solidFill>
              </a:rPr>
              <a:t>   </a:t>
            </a:r>
            <a:r>
              <a:rPr lang="el-GR" sz="3400" b="1" dirty="0" smtClean="0">
                <a:solidFill>
                  <a:schemeClr val="bg1"/>
                </a:solidFill>
              </a:rPr>
              <a:t>ἥτις </a:t>
            </a:r>
            <a:r>
              <a:rPr lang="en-US" sz="3400" b="1" dirty="0" smtClean="0">
                <a:solidFill>
                  <a:schemeClr val="bg1"/>
                </a:solidFill>
              </a:rPr>
              <a:t>  </a:t>
            </a:r>
            <a:r>
              <a:rPr lang="el-GR" sz="3400" b="1" dirty="0">
                <a:solidFill>
                  <a:schemeClr val="bg1"/>
                </a:solidFill>
              </a:rPr>
              <a:t>ἦν  </a:t>
            </a:r>
            <a:r>
              <a:rPr lang="en-US" sz="3400" b="1" dirty="0" smtClean="0">
                <a:solidFill>
                  <a:schemeClr val="bg1"/>
                </a:solidFill>
              </a:rPr>
              <a:t> </a:t>
            </a:r>
            <a:r>
              <a:rPr lang="el-GR" sz="3400" b="1" dirty="0" smtClean="0">
                <a:solidFill>
                  <a:schemeClr val="bg1"/>
                </a:solidFill>
              </a:rPr>
              <a:t>πρὸς </a:t>
            </a:r>
            <a:r>
              <a:rPr lang="el-GR" sz="3400" b="1" dirty="0">
                <a:solidFill>
                  <a:schemeClr val="bg1"/>
                </a:solidFill>
              </a:rPr>
              <a:t>τὸν πατέρα καὶ ἐφανερώθη </a:t>
            </a:r>
            <a:r>
              <a:rPr lang="el-GR" sz="3400" b="1" dirty="0" smtClean="0">
                <a:solidFill>
                  <a:schemeClr val="bg1"/>
                </a:solidFill>
              </a:rPr>
              <a:t>ἡμῖν-</a:t>
            </a:r>
            <a:endParaRPr lang="en-US" sz="2400" b="1" dirty="0" smtClean="0">
              <a:solidFill>
                <a:schemeClr val="bg1"/>
              </a:solidFill>
            </a:endParaRPr>
          </a:p>
          <a:p>
            <a:r>
              <a:rPr lang="fr-FR" sz="2400" dirty="0" smtClean="0">
                <a:solidFill>
                  <a:schemeClr val="bg1"/>
                </a:solidFill>
              </a:rPr>
              <a:t>      qui      </a:t>
            </a:r>
            <a:r>
              <a:rPr lang="fr-FR" sz="2400" dirty="0">
                <a:solidFill>
                  <a:schemeClr val="bg1"/>
                </a:solidFill>
              </a:rPr>
              <a:t>était </a:t>
            </a:r>
            <a:r>
              <a:rPr lang="fr-FR" sz="2400" dirty="0" smtClean="0">
                <a:solidFill>
                  <a:schemeClr val="bg1"/>
                </a:solidFill>
              </a:rPr>
              <a:t>   auprès    </a:t>
            </a:r>
            <a:r>
              <a:rPr lang="fr-FR" sz="2400" dirty="0">
                <a:solidFill>
                  <a:schemeClr val="bg1"/>
                </a:solidFill>
              </a:rPr>
              <a:t>du </a:t>
            </a:r>
            <a:r>
              <a:rPr lang="fr-FR" sz="2400" dirty="0" smtClean="0">
                <a:solidFill>
                  <a:schemeClr val="bg1"/>
                </a:solidFill>
              </a:rPr>
              <a:t>       Père            </a:t>
            </a:r>
            <a:r>
              <a:rPr lang="fr-FR" sz="2400" dirty="0">
                <a:solidFill>
                  <a:schemeClr val="bg1"/>
                </a:solidFill>
              </a:rPr>
              <a:t>et </a:t>
            </a:r>
            <a:r>
              <a:rPr lang="fr-FR" sz="2400" dirty="0" smtClean="0">
                <a:solidFill>
                  <a:schemeClr val="bg1"/>
                </a:solidFill>
              </a:rPr>
              <a:t>   a </a:t>
            </a:r>
            <a:r>
              <a:rPr lang="fr-FR" sz="2400" dirty="0">
                <a:solidFill>
                  <a:schemeClr val="bg1"/>
                </a:solidFill>
              </a:rPr>
              <a:t>été manifestée </a:t>
            </a:r>
            <a:r>
              <a:rPr lang="fr-FR" sz="2400" dirty="0" smtClean="0">
                <a:solidFill>
                  <a:schemeClr val="bg1"/>
                </a:solidFill>
              </a:rPr>
              <a:t>  nous</a:t>
            </a:r>
            <a:endParaRPr lang="en-US" sz="2400" dirty="0" smtClean="0">
              <a:solidFill>
                <a:schemeClr val="bg1"/>
              </a:solidFill>
            </a:endParaRPr>
          </a:p>
          <a:p>
            <a:r>
              <a:rPr lang="en-US" sz="2800" dirty="0">
                <a:solidFill>
                  <a:schemeClr val="bg1"/>
                </a:solidFill>
              </a:rPr>
              <a:t> </a:t>
            </a:r>
          </a:p>
          <a:p>
            <a:r>
              <a:rPr lang="fr-FR" sz="2400" baseline="30000" dirty="0">
                <a:solidFill>
                  <a:schemeClr val="bg1"/>
                </a:solidFill>
              </a:rPr>
              <a:t>NEG </a:t>
            </a:r>
            <a:r>
              <a:rPr lang="fr-FR" sz="2400" b="1" dirty="0" smtClean="0">
                <a:solidFill>
                  <a:schemeClr val="bg1"/>
                </a:solidFill>
              </a:rPr>
              <a:t>1:2</a:t>
            </a:r>
            <a:r>
              <a:rPr lang="fr-FR" sz="2400" dirty="0" smtClean="0">
                <a:solidFill>
                  <a:schemeClr val="bg1"/>
                </a:solidFill>
              </a:rPr>
              <a:t> </a:t>
            </a:r>
            <a:r>
              <a:rPr lang="fr-FR" sz="2400" dirty="0">
                <a:solidFill>
                  <a:schemeClr val="bg1"/>
                </a:solidFill>
              </a:rPr>
              <a:t>et la vie a été manifestée, et nous l'avons vue et nous lui rendons témoignage, et nous vous annonçons la vie éternelle, qui était auprès du Père et qui nous a été manifestée </a:t>
            </a:r>
            <a:r>
              <a:rPr lang="fr-FR" sz="2400" dirty="0" smtClean="0">
                <a:solidFill>
                  <a:schemeClr val="bg1"/>
                </a:solidFill>
              </a:rPr>
              <a:t>–</a:t>
            </a:r>
          </a:p>
          <a:p>
            <a:r>
              <a:rPr lang="fr-FR" sz="2400" baseline="30000" dirty="0" smtClean="0">
                <a:solidFill>
                  <a:schemeClr val="bg1"/>
                </a:solidFill>
              </a:rPr>
              <a:t>BFC </a:t>
            </a:r>
            <a:r>
              <a:rPr lang="fr-FR" sz="2400" b="1" dirty="0" smtClean="0">
                <a:solidFill>
                  <a:schemeClr val="bg1"/>
                </a:solidFill>
              </a:rPr>
              <a:t>1:2</a:t>
            </a:r>
            <a:r>
              <a:rPr lang="fr-FR" sz="2400" dirty="0" smtClean="0">
                <a:solidFill>
                  <a:schemeClr val="bg1"/>
                </a:solidFill>
              </a:rPr>
              <a:t> </a:t>
            </a:r>
            <a:r>
              <a:rPr lang="fr-FR" sz="2400" dirty="0">
                <a:solidFill>
                  <a:schemeClr val="bg1"/>
                </a:solidFill>
              </a:rPr>
              <a:t>Cette vie s'est manifestée et nous l'avons vue; nous lui rendons témoignage et c'est pourquoi nous vous annonçons la vie éternelle qui était auprès du Père et qui nous a été révélée</a:t>
            </a:r>
            <a:r>
              <a:rPr lang="fr-FR" sz="2400" dirty="0" smtClean="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28118044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19469"/>
          </a:xfrm>
          <a:prstGeom prst="rect">
            <a:avLst/>
          </a:prstGeom>
          <a:solidFill>
            <a:srgbClr val="002060"/>
          </a:solidFill>
        </p:spPr>
        <p:txBody>
          <a:bodyPr wrap="square" lIns="108821" tIns="54411" rIns="108821" bIns="54411">
            <a:spAutoFit/>
          </a:bodyPr>
          <a:lstStyle/>
          <a:p>
            <a:pPr algn="ctr"/>
            <a:r>
              <a:rPr lang="en-US" sz="4000" b="1" dirty="0" smtClean="0">
                <a:solidFill>
                  <a:srgbClr val="FFFF00"/>
                </a:solidFill>
              </a:rPr>
              <a:t>1 Jean 1:3 </a:t>
            </a:r>
            <a:endParaRPr lang="en-US" sz="2400" b="1" dirty="0" smtClean="0">
              <a:solidFill>
                <a:srgbClr val="FFFF00"/>
              </a:solidFill>
            </a:endParaRPr>
          </a:p>
          <a:p>
            <a:pPr algn="ctr"/>
            <a:endParaRPr lang="en-US" sz="2400" b="1" dirty="0" smtClean="0">
              <a:solidFill>
                <a:srgbClr val="FFFF00"/>
              </a:solidFill>
            </a:endParaRPr>
          </a:p>
          <a:p>
            <a:r>
              <a:rPr lang="en-US" sz="3200" b="1" dirty="0" smtClean="0">
                <a:solidFill>
                  <a:schemeClr val="bg1"/>
                </a:solidFill>
              </a:rPr>
              <a:t>  </a:t>
            </a:r>
            <a:r>
              <a:rPr lang="el-GR" sz="3400" b="1" dirty="0" smtClean="0">
                <a:solidFill>
                  <a:schemeClr val="bg1"/>
                </a:solidFill>
              </a:rPr>
              <a:t>ὃ</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ἑωράκαμεν καὶ ἀκηκόαμεν, </a:t>
            </a:r>
            <a:r>
              <a:rPr lang="en-US" sz="3400" b="1" dirty="0" smtClean="0">
                <a:solidFill>
                  <a:schemeClr val="bg1"/>
                </a:solidFill>
              </a:rPr>
              <a:t> </a:t>
            </a:r>
            <a:r>
              <a:rPr lang="el-GR" sz="3400" b="1" dirty="0" smtClean="0">
                <a:solidFill>
                  <a:schemeClr val="bg1"/>
                </a:solidFill>
              </a:rPr>
              <a:t>ἀπαγγέλλομεν </a:t>
            </a:r>
            <a:endParaRPr lang="en-US" sz="2400" b="1" dirty="0" smtClean="0">
              <a:solidFill>
                <a:schemeClr val="bg1"/>
              </a:solidFill>
            </a:endParaRPr>
          </a:p>
          <a:p>
            <a:r>
              <a:rPr lang="fr-FR" sz="2400" dirty="0" smtClean="0">
                <a:solidFill>
                  <a:schemeClr val="bg1"/>
                </a:solidFill>
              </a:rPr>
              <a:t>ce </a:t>
            </a:r>
            <a:r>
              <a:rPr lang="fr-FR" sz="2400" dirty="0">
                <a:solidFill>
                  <a:schemeClr val="bg1"/>
                </a:solidFill>
              </a:rPr>
              <a:t>que </a:t>
            </a:r>
            <a:r>
              <a:rPr lang="fr-FR" sz="2400" dirty="0" smtClean="0">
                <a:solidFill>
                  <a:schemeClr val="bg1"/>
                </a:solidFill>
              </a:rPr>
              <a:t>nous </a:t>
            </a:r>
            <a:r>
              <a:rPr lang="fr-FR" sz="2400" dirty="0">
                <a:solidFill>
                  <a:schemeClr val="bg1"/>
                </a:solidFill>
              </a:rPr>
              <a:t>avons vu </a:t>
            </a:r>
            <a:r>
              <a:rPr lang="fr-FR" sz="2400" dirty="0" smtClean="0">
                <a:solidFill>
                  <a:schemeClr val="bg1"/>
                </a:solidFill>
              </a:rPr>
              <a:t>    et  nous </a:t>
            </a:r>
            <a:r>
              <a:rPr lang="fr-FR" sz="2400" dirty="0">
                <a:solidFill>
                  <a:schemeClr val="bg1"/>
                </a:solidFill>
              </a:rPr>
              <a:t>avons</a:t>
            </a:r>
            <a:r>
              <a:rPr lang="fr-FR" sz="2400" dirty="0" smtClean="0">
                <a:solidFill>
                  <a:schemeClr val="bg1"/>
                </a:solidFill>
              </a:rPr>
              <a:t> entendu    nous annonçons </a:t>
            </a:r>
          </a:p>
          <a:p>
            <a:r>
              <a:rPr lang="el-GR" sz="3400" b="1" dirty="0" smtClean="0">
                <a:solidFill>
                  <a:schemeClr val="bg1"/>
                </a:solidFill>
              </a:rPr>
              <a:t>καὶ </a:t>
            </a:r>
            <a:r>
              <a:rPr lang="el-GR" sz="3400" b="1" dirty="0">
                <a:solidFill>
                  <a:schemeClr val="bg1"/>
                </a:solidFill>
              </a:rPr>
              <a:t>ὑμῖν, </a:t>
            </a:r>
            <a:r>
              <a:rPr lang="en-US" sz="3400" b="1" dirty="0" smtClean="0">
                <a:solidFill>
                  <a:schemeClr val="bg1"/>
                </a:solidFill>
              </a:rPr>
              <a:t> </a:t>
            </a:r>
            <a:r>
              <a:rPr lang="el-GR" sz="3400" b="1" dirty="0" smtClean="0">
                <a:solidFill>
                  <a:schemeClr val="bg1"/>
                </a:solidFill>
              </a:rPr>
              <a:t>ἵνα </a:t>
            </a:r>
            <a:r>
              <a:rPr lang="en-US" sz="3400" b="1" dirty="0" smtClean="0">
                <a:solidFill>
                  <a:schemeClr val="bg1"/>
                </a:solidFill>
              </a:rPr>
              <a:t> </a:t>
            </a:r>
            <a:r>
              <a:rPr lang="el-GR" sz="3400" b="1" dirty="0" smtClean="0">
                <a:solidFill>
                  <a:schemeClr val="bg1"/>
                </a:solidFill>
              </a:rPr>
              <a:t>καὶ ὑμεῖς </a:t>
            </a:r>
            <a:r>
              <a:rPr lang="el-GR" sz="3400" b="1" dirty="0">
                <a:solidFill>
                  <a:schemeClr val="bg1"/>
                </a:solidFill>
              </a:rPr>
              <a:t>κοινωνίαν ἔχητε μεθ᾽ ἡμῶν. </a:t>
            </a:r>
            <a:endParaRPr lang="en-US" sz="2400" b="1" dirty="0">
              <a:solidFill>
                <a:schemeClr val="bg1"/>
              </a:solidFill>
            </a:endParaRPr>
          </a:p>
          <a:p>
            <a:r>
              <a:rPr lang="fr-FR" sz="2400" dirty="0" smtClean="0">
                <a:solidFill>
                  <a:schemeClr val="bg1"/>
                </a:solidFill>
              </a:rPr>
              <a:t>aussi  </a:t>
            </a:r>
            <a:r>
              <a:rPr lang="fr-FR" sz="2300" dirty="0">
                <a:solidFill>
                  <a:schemeClr val="bg1"/>
                </a:solidFill>
              </a:rPr>
              <a:t>à </a:t>
            </a:r>
            <a:r>
              <a:rPr lang="fr-FR" sz="2300" dirty="0" smtClean="0">
                <a:solidFill>
                  <a:schemeClr val="bg1"/>
                </a:solidFill>
              </a:rPr>
              <a:t>vous </a:t>
            </a:r>
            <a:r>
              <a:rPr lang="fr-FR" sz="2300" dirty="0">
                <a:solidFill>
                  <a:schemeClr val="bg1"/>
                </a:solidFill>
              </a:rPr>
              <a:t>afin que </a:t>
            </a:r>
            <a:r>
              <a:rPr lang="fr-FR" sz="2300" dirty="0" smtClean="0">
                <a:solidFill>
                  <a:schemeClr val="bg1"/>
                </a:solidFill>
              </a:rPr>
              <a:t>aussi   </a:t>
            </a:r>
            <a:r>
              <a:rPr lang="fr-FR" sz="2400" dirty="0" smtClean="0">
                <a:solidFill>
                  <a:schemeClr val="bg1"/>
                </a:solidFill>
              </a:rPr>
              <a:t>vous       communion   vous avez   avec    nous</a:t>
            </a:r>
            <a:endParaRPr lang="en-US" sz="2400" dirty="0" smtClean="0">
              <a:solidFill>
                <a:schemeClr val="bg1"/>
              </a:solidFill>
            </a:endParaRPr>
          </a:p>
          <a:p>
            <a:r>
              <a:rPr lang="en-US" sz="3400" b="1" dirty="0" smtClean="0">
                <a:solidFill>
                  <a:schemeClr val="bg1"/>
                </a:solidFill>
              </a:rPr>
              <a:t>  </a:t>
            </a:r>
            <a:r>
              <a:rPr lang="el-GR" sz="3400" b="1" dirty="0" smtClean="0">
                <a:solidFill>
                  <a:schemeClr val="bg1"/>
                </a:solidFill>
              </a:rPr>
              <a:t>καὶ</a:t>
            </a:r>
            <a:r>
              <a:rPr lang="en-US" sz="3400" b="1" dirty="0" smtClean="0">
                <a:solidFill>
                  <a:schemeClr val="bg1"/>
                </a:solidFill>
              </a:rPr>
              <a:t> </a:t>
            </a:r>
            <a:r>
              <a:rPr lang="el-GR" sz="3400" b="1" dirty="0">
                <a:solidFill>
                  <a:schemeClr val="bg1"/>
                </a:solidFill>
              </a:rPr>
              <a:t>ἡ κοινωνία </a:t>
            </a:r>
            <a:r>
              <a:rPr lang="en-US" sz="3400" b="1" dirty="0" smtClean="0">
                <a:solidFill>
                  <a:schemeClr val="bg1"/>
                </a:solidFill>
              </a:rPr>
              <a:t> </a:t>
            </a:r>
            <a:r>
              <a:rPr lang="el-GR" sz="3400" b="1" dirty="0" smtClean="0">
                <a:solidFill>
                  <a:schemeClr val="bg1"/>
                </a:solidFill>
              </a:rPr>
              <a:t>δὲ</a:t>
            </a:r>
            <a:r>
              <a:rPr lang="en-US" sz="3400" b="1" dirty="0" smtClean="0">
                <a:solidFill>
                  <a:schemeClr val="bg1"/>
                </a:solidFill>
              </a:rPr>
              <a:t>   </a:t>
            </a:r>
            <a:r>
              <a:rPr lang="el-GR" sz="3400" b="1" dirty="0" smtClean="0">
                <a:solidFill>
                  <a:schemeClr val="bg1"/>
                </a:solidFill>
              </a:rPr>
              <a:t>ἡ</a:t>
            </a:r>
            <a:r>
              <a:rPr lang="en-US" sz="3400" b="1" dirty="0" smtClean="0">
                <a:solidFill>
                  <a:schemeClr val="bg1"/>
                </a:solidFill>
              </a:rPr>
              <a:t>  </a:t>
            </a:r>
            <a:r>
              <a:rPr lang="el-GR" sz="3400" b="1" dirty="0" smtClean="0">
                <a:solidFill>
                  <a:schemeClr val="bg1"/>
                </a:solidFill>
              </a:rPr>
              <a:t>ἡμετέρα </a:t>
            </a:r>
            <a:r>
              <a:rPr lang="el-GR" sz="3400" b="1" dirty="0">
                <a:solidFill>
                  <a:schemeClr val="bg1"/>
                </a:solidFill>
              </a:rPr>
              <a:t>μετὰ τοῦ πατρὸς </a:t>
            </a:r>
            <a:endParaRPr lang="en-US" sz="2400" b="1" dirty="0">
              <a:solidFill>
                <a:schemeClr val="bg1"/>
              </a:solidFill>
            </a:endParaRPr>
          </a:p>
          <a:p>
            <a:r>
              <a:rPr lang="fr-FR" sz="2400" dirty="0" smtClean="0">
                <a:solidFill>
                  <a:schemeClr val="bg1"/>
                </a:solidFill>
              </a:rPr>
              <a:t>     et    la  communion  en effet            notre          avec       le        </a:t>
            </a:r>
            <a:r>
              <a:rPr lang="fr-FR" sz="2400" dirty="0">
                <a:solidFill>
                  <a:schemeClr val="bg1"/>
                </a:solidFill>
              </a:rPr>
              <a:t>Père </a:t>
            </a:r>
            <a:endParaRPr lang="en-US" sz="2400" dirty="0" smtClean="0">
              <a:solidFill>
                <a:schemeClr val="bg1"/>
              </a:solidFill>
            </a:endParaRPr>
          </a:p>
          <a:p>
            <a:r>
              <a:rPr lang="en-US" sz="3200" b="1" dirty="0" smtClean="0">
                <a:solidFill>
                  <a:schemeClr val="bg1"/>
                </a:solidFill>
              </a:rPr>
              <a:t>        </a:t>
            </a:r>
            <a:r>
              <a:rPr lang="el-GR" sz="3400" b="1" dirty="0" smtClean="0">
                <a:solidFill>
                  <a:schemeClr val="bg1"/>
                </a:solidFill>
              </a:rPr>
              <a:t>καὶ </a:t>
            </a:r>
            <a:r>
              <a:rPr lang="el-GR" sz="3400" b="1" dirty="0">
                <a:solidFill>
                  <a:schemeClr val="bg1"/>
                </a:solidFill>
              </a:rPr>
              <a:t>μετὰ τοῦ υἱοῦ </a:t>
            </a:r>
            <a:r>
              <a:rPr lang="el-GR" sz="3400" b="1" dirty="0" smtClean="0">
                <a:solidFill>
                  <a:schemeClr val="bg1"/>
                </a:solidFill>
              </a:rPr>
              <a:t>αὐτοῦ</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Ἰησοῦ Χριστοῦ.</a:t>
            </a:r>
            <a:endParaRPr lang="en-US" sz="2400" b="1" dirty="0">
              <a:solidFill>
                <a:schemeClr val="bg1"/>
              </a:solidFill>
            </a:endParaRPr>
          </a:p>
          <a:p>
            <a:r>
              <a:rPr lang="fr-FR" sz="2400" dirty="0" smtClean="0">
                <a:solidFill>
                  <a:schemeClr val="bg1"/>
                </a:solidFill>
              </a:rPr>
              <a:t>             et       </a:t>
            </a:r>
            <a:r>
              <a:rPr lang="fr-FR" sz="2400" dirty="0">
                <a:solidFill>
                  <a:schemeClr val="bg1"/>
                </a:solidFill>
              </a:rPr>
              <a:t>avec </a:t>
            </a:r>
            <a:r>
              <a:rPr lang="fr-FR" sz="2400" dirty="0" smtClean="0">
                <a:solidFill>
                  <a:schemeClr val="bg1"/>
                </a:solidFill>
              </a:rPr>
              <a:t>     le        </a:t>
            </a:r>
            <a:r>
              <a:rPr lang="fr-FR" sz="2400" dirty="0">
                <a:solidFill>
                  <a:schemeClr val="bg1"/>
                </a:solidFill>
              </a:rPr>
              <a:t>Fils </a:t>
            </a:r>
            <a:r>
              <a:rPr lang="fr-FR" sz="2400" dirty="0" smtClean="0">
                <a:solidFill>
                  <a:schemeClr val="bg1"/>
                </a:solidFill>
              </a:rPr>
              <a:t>         son             Jésus </a:t>
            </a:r>
            <a:r>
              <a:rPr lang="fr-FR" sz="2400" dirty="0">
                <a:solidFill>
                  <a:schemeClr val="bg1"/>
                </a:solidFill>
              </a:rPr>
              <a:t>-Christ </a:t>
            </a:r>
            <a:r>
              <a:rPr lang="en-US" sz="2400" dirty="0" smtClean="0">
                <a:solidFill>
                  <a:schemeClr val="bg1"/>
                </a:solidFill>
              </a:rPr>
              <a:t> </a:t>
            </a:r>
            <a:endParaRPr lang="en-US" sz="900" dirty="0" smtClean="0">
              <a:solidFill>
                <a:schemeClr val="bg1"/>
              </a:solidFill>
            </a:endParaRPr>
          </a:p>
          <a:p>
            <a:r>
              <a:rPr lang="en-US" sz="900" dirty="0">
                <a:solidFill>
                  <a:schemeClr val="bg1"/>
                </a:solidFill>
              </a:rPr>
              <a:t> </a:t>
            </a:r>
          </a:p>
          <a:p>
            <a:r>
              <a:rPr lang="fr-FR" sz="2400" baseline="30000" dirty="0">
                <a:solidFill>
                  <a:schemeClr val="bg1"/>
                </a:solidFill>
              </a:rPr>
              <a:t>NEG </a:t>
            </a:r>
            <a:r>
              <a:rPr lang="fr-FR" sz="2400" b="1" dirty="0" smtClean="0">
                <a:solidFill>
                  <a:schemeClr val="bg1"/>
                </a:solidFill>
              </a:rPr>
              <a:t>1:3</a:t>
            </a:r>
            <a:r>
              <a:rPr lang="fr-FR" sz="2400" dirty="0" smtClean="0">
                <a:solidFill>
                  <a:schemeClr val="bg1"/>
                </a:solidFill>
              </a:rPr>
              <a:t> </a:t>
            </a:r>
            <a:r>
              <a:rPr lang="fr-FR" sz="2400" dirty="0">
                <a:solidFill>
                  <a:schemeClr val="bg1"/>
                </a:solidFill>
              </a:rPr>
              <a:t>ce que nous avons vu et entendu, nous vous l'annonçons, à vous aussi, afin que vous aussi vous soyez en communion avec nous. Or, notre communion est avec le Père et avec son Fils Jésus -Christ.</a:t>
            </a:r>
          </a:p>
          <a:p>
            <a:r>
              <a:rPr lang="fr-FR" sz="2400" baseline="30000" dirty="0" smtClean="0">
                <a:solidFill>
                  <a:schemeClr val="bg1"/>
                </a:solidFill>
              </a:rPr>
              <a:t>BFC </a:t>
            </a:r>
            <a:r>
              <a:rPr lang="fr-FR" sz="2400" b="1" dirty="0" smtClean="0">
                <a:solidFill>
                  <a:schemeClr val="bg1"/>
                </a:solidFill>
              </a:rPr>
              <a:t>1:3</a:t>
            </a:r>
            <a:r>
              <a:rPr lang="fr-FR" sz="2400" dirty="0" smtClean="0">
                <a:solidFill>
                  <a:schemeClr val="bg1"/>
                </a:solidFill>
              </a:rPr>
              <a:t> </a:t>
            </a:r>
            <a:r>
              <a:rPr lang="fr-FR" sz="2400" dirty="0">
                <a:solidFill>
                  <a:schemeClr val="bg1"/>
                </a:solidFill>
              </a:rPr>
              <a:t>Ce que nous avons vu et entendu, nous vous l'annonçons à vous aussi; ainsi vous serez unis à nous dans la communion que nous avons avec le Père et avec son Fils Jésus-Christ</a:t>
            </a:r>
            <a:r>
              <a:rPr lang="fr-FR" sz="2400" dirty="0" smtClean="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15140124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48" y="25400"/>
            <a:ext cx="12124267" cy="6911747"/>
          </a:xfrm>
          <a:prstGeom prst="rect">
            <a:avLst/>
          </a:prstGeom>
          <a:solidFill>
            <a:srgbClr val="002060"/>
          </a:solidFill>
        </p:spPr>
        <p:txBody>
          <a:bodyPr wrap="square" lIns="108821" tIns="54411" rIns="108821" bIns="54411">
            <a:spAutoFit/>
          </a:bodyPr>
          <a:lstStyle/>
          <a:p>
            <a:pPr algn="ctr"/>
            <a:r>
              <a:rPr lang="en-US" sz="4000" b="1" dirty="0" smtClean="0">
                <a:solidFill>
                  <a:srgbClr val="FFFF00"/>
                </a:solidFill>
              </a:rPr>
              <a:t>1 Jean 1:4-5 </a:t>
            </a:r>
          </a:p>
          <a:p>
            <a:pPr algn="ctr"/>
            <a:endParaRPr lang="en-US" sz="1400" b="1" dirty="0" smtClean="0">
              <a:solidFill>
                <a:schemeClr val="bg1"/>
              </a:solidFill>
            </a:endParaRPr>
          </a:p>
          <a:p>
            <a:r>
              <a:rPr lang="en-US" sz="2800" b="1" dirty="0">
                <a:solidFill>
                  <a:srgbClr val="FFFF00"/>
                </a:solidFill>
              </a:rPr>
              <a:t>4</a:t>
            </a:r>
            <a:r>
              <a:rPr lang="en-US" sz="2400" dirty="0">
                <a:solidFill>
                  <a:schemeClr val="bg1"/>
                </a:solidFill>
              </a:rPr>
              <a:t> </a:t>
            </a:r>
            <a:r>
              <a:rPr lang="en-US" sz="2400" dirty="0" smtClean="0">
                <a:solidFill>
                  <a:schemeClr val="bg1"/>
                </a:solidFill>
              </a:rPr>
              <a:t> </a:t>
            </a:r>
            <a:r>
              <a:rPr lang="el-GR" sz="3400" b="1" dirty="0" smtClean="0">
                <a:solidFill>
                  <a:schemeClr val="bg1"/>
                </a:solidFill>
              </a:rPr>
              <a:t>καὶ </a:t>
            </a:r>
            <a:r>
              <a:rPr lang="el-GR" sz="3400" b="1" dirty="0">
                <a:solidFill>
                  <a:schemeClr val="bg1"/>
                </a:solidFill>
              </a:rPr>
              <a:t>ταῦτα γράφομεν ἡμεῖς, </a:t>
            </a:r>
            <a:r>
              <a:rPr lang="en-US" sz="3400" b="1" dirty="0" smtClean="0">
                <a:solidFill>
                  <a:schemeClr val="bg1"/>
                </a:solidFill>
              </a:rPr>
              <a:t> </a:t>
            </a:r>
            <a:r>
              <a:rPr lang="el-GR" sz="3400" b="1" dirty="0" smtClean="0">
                <a:solidFill>
                  <a:schemeClr val="bg1"/>
                </a:solidFill>
              </a:rPr>
              <a:t>ἵνα </a:t>
            </a:r>
            <a:r>
              <a:rPr lang="en-US" sz="3400" b="1" dirty="0" smtClean="0">
                <a:solidFill>
                  <a:schemeClr val="bg1"/>
                </a:solidFill>
              </a:rPr>
              <a:t> </a:t>
            </a:r>
            <a:r>
              <a:rPr lang="el-GR" sz="3400" b="1" dirty="0" smtClean="0">
                <a:solidFill>
                  <a:schemeClr val="bg1"/>
                </a:solidFill>
              </a:rPr>
              <a:t>ἡ </a:t>
            </a:r>
            <a:r>
              <a:rPr lang="el-GR" sz="3400" b="1" dirty="0">
                <a:solidFill>
                  <a:schemeClr val="bg1"/>
                </a:solidFill>
              </a:rPr>
              <a:t>χαρὰ ἡμῶν </a:t>
            </a:r>
            <a:endParaRPr lang="en-US" sz="2400" b="1" dirty="0" smtClean="0">
              <a:solidFill>
                <a:schemeClr val="bg1"/>
              </a:solidFill>
            </a:endParaRPr>
          </a:p>
          <a:p>
            <a:r>
              <a:rPr lang="fr-FR" sz="2400" dirty="0" smtClean="0">
                <a:solidFill>
                  <a:schemeClr val="bg1"/>
                </a:solidFill>
              </a:rPr>
              <a:t>      Et  ces </a:t>
            </a:r>
            <a:r>
              <a:rPr lang="fr-FR" sz="2400" dirty="0">
                <a:solidFill>
                  <a:schemeClr val="bg1"/>
                </a:solidFill>
              </a:rPr>
              <a:t>choses </a:t>
            </a:r>
            <a:r>
              <a:rPr lang="fr-FR" sz="2400" dirty="0" smtClean="0">
                <a:solidFill>
                  <a:schemeClr val="bg1"/>
                </a:solidFill>
              </a:rPr>
              <a:t>      écrivons          nous   afin </a:t>
            </a:r>
            <a:r>
              <a:rPr lang="fr-FR" sz="2400" dirty="0">
                <a:solidFill>
                  <a:schemeClr val="bg1"/>
                </a:solidFill>
              </a:rPr>
              <a:t>que </a:t>
            </a:r>
            <a:r>
              <a:rPr lang="fr-FR" sz="2400" dirty="0" smtClean="0">
                <a:solidFill>
                  <a:schemeClr val="bg1"/>
                </a:solidFill>
              </a:rPr>
              <a:t> la    joie       notre</a:t>
            </a:r>
            <a:endParaRPr lang="en-US" sz="2400" dirty="0" smtClean="0">
              <a:solidFill>
                <a:schemeClr val="bg1"/>
              </a:solidFill>
            </a:endParaRPr>
          </a:p>
          <a:p>
            <a:r>
              <a:rPr lang="en-US" sz="3400" b="1" dirty="0" smtClean="0">
                <a:solidFill>
                  <a:schemeClr val="bg1"/>
                </a:solidFill>
              </a:rPr>
              <a:t>   </a:t>
            </a:r>
            <a:r>
              <a:rPr lang="el-GR" sz="3400" b="1" dirty="0" smtClean="0">
                <a:solidFill>
                  <a:schemeClr val="bg1"/>
                </a:solidFill>
              </a:rPr>
              <a:t>ᾖ </a:t>
            </a:r>
            <a:r>
              <a:rPr lang="el-GR" sz="3400" b="1" dirty="0">
                <a:solidFill>
                  <a:schemeClr val="bg1"/>
                </a:solidFill>
              </a:rPr>
              <a:t>πεπληρωμένη</a:t>
            </a:r>
            <a:r>
              <a:rPr lang="el-GR" sz="3400" b="1" dirty="0" smtClean="0">
                <a:solidFill>
                  <a:schemeClr val="bg1"/>
                </a:solidFill>
              </a:rPr>
              <a:t>.</a:t>
            </a:r>
            <a:r>
              <a:rPr lang="en-US" sz="3400" b="1" dirty="0" smtClean="0">
                <a:solidFill>
                  <a:schemeClr val="bg1"/>
                </a:solidFill>
              </a:rPr>
              <a:t>       </a:t>
            </a:r>
            <a:r>
              <a:rPr lang="en-US" sz="2800" b="1" dirty="0">
                <a:solidFill>
                  <a:srgbClr val="FFFF00"/>
                </a:solidFill>
              </a:rPr>
              <a:t>5</a:t>
            </a:r>
            <a:r>
              <a:rPr lang="en-US" sz="3400" dirty="0">
                <a:solidFill>
                  <a:schemeClr val="bg1"/>
                </a:solidFill>
              </a:rPr>
              <a:t> </a:t>
            </a:r>
            <a:r>
              <a:rPr lang="el-GR" sz="3400" b="1" dirty="0">
                <a:solidFill>
                  <a:schemeClr val="bg1"/>
                </a:solidFill>
              </a:rPr>
              <a:t>Καὶ ἔστιν αὕτη ἡ ἀγγελία </a:t>
            </a:r>
            <a:endParaRPr lang="en-US" sz="2400" b="1" dirty="0">
              <a:solidFill>
                <a:schemeClr val="bg1"/>
              </a:solidFill>
            </a:endParaRPr>
          </a:p>
          <a:p>
            <a:r>
              <a:rPr lang="en-US" sz="2400" dirty="0">
                <a:solidFill>
                  <a:schemeClr val="bg1"/>
                </a:solidFill>
              </a:rPr>
              <a:t> </a:t>
            </a:r>
            <a:r>
              <a:rPr lang="en-US" sz="2400" dirty="0" smtClean="0">
                <a:solidFill>
                  <a:schemeClr val="bg1"/>
                </a:solidFill>
              </a:rPr>
              <a:t> </a:t>
            </a:r>
            <a:r>
              <a:rPr lang="fr-FR" sz="2400" dirty="0" smtClean="0">
                <a:solidFill>
                  <a:schemeClr val="bg1"/>
                </a:solidFill>
              </a:rPr>
              <a:t>soit           parfaite                               et        est        cette    la    nouvelle </a:t>
            </a:r>
          </a:p>
          <a:p>
            <a:r>
              <a:rPr lang="en-US" sz="3400" b="1" dirty="0" smtClean="0">
                <a:solidFill>
                  <a:schemeClr val="bg1"/>
                </a:solidFill>
              </a:rPr>
              <a:t>  </a:t>
            </a:r>
            <a:r>
              <a:rPr lang="el-GR" sz="3400" b="1" dirty="0" smtClean="0">
                <a:solidFill>
                  <a:schemeClr val="bg1"/>
                </a:solidFill>
              </a:rPr>
              <a:t>ἣν</a:t>
            </a:r>
            <a:r>
              <a:rPr lang="en-US" sz="3400" b="1" dirty="0" smtClean="0">
                <a:solidFill>
                  <a:schemeClr val="bg1"/>
                </a:solidFill>
              </a:rPr>
              <a:t> </a:t>
            </a:r>
            <a:r>
              <a:rPr lang="el-GR" sz="3400" b="1" dirty="0" smtClean="0">
                <a:solidFill>
                  <a:schemeClr val="bg1"/>
                </a:solidFill>
              </a:rPr>
              <a:t> ἀκηκόαμεν </a:t>
            </a:r>
            <a:r>
              <a:rPr lang="en-US" sz="3400" b="1" dirty="0" smtClean="0">
                <a:solidFill>
                  <a:schemeClr val="bg1"/>
                </a:solidFill>
              </a:rPr>
              <a:t>  </a:t>
            </a:r>
            <a:r>
              <a:rPr lang="el-GR" sz="3400" b="1" dirty="0" smtClean="0">
                <a:solidFill>
                  <a:schemeClr val="bg1"/>
                </a:solidFill>
              </a:rPr>
              <a:t>ἀπ</a:t>
            </a:r>
            <a:r>
              <a:rPr lang="el-GR" sz="3400" b="1" dirty="0">
                <a:solidFill>
                  <a:schemeClr val="bg1"/>
                </a:solidFill>
              </a:rPr>
              <a:t>᾽ αὐτοῦ καὶ ἀναγγέλλομεν ὑμῖν, </a:t>
            </a:r>
            <a:endParaRPr lang="en-US" sz="2400" b="1" dirty="0" smtClean="0">
              <a:solidFill>
                <a:schemeClr val="bg1"/>
              </a:solidFill>
            </a:endParaRPr>
          </a:p>
          <a:p>
            <a:r>
              <a:rPr lang="fr-FR" sz="2400" dirty="0" smtClean="0">
                <a:solidFill>
                  <a:schemeClr val="bg1"/>
                </a:solidFill>
              </a:rPr>
              <a:t>  que </a:t>
            </a:r>
            <a:r>
              <a:rPr lang="fr-FR" sz="2300" dirty="0">
                <a:solidFill>
                  <a:schemeClr val="bg1"/>
                </a:solidFill>
              </a:rPr>
              <a:t>nous avons entendu</a:t>
            </a:r>
            <a:r>
              <a:rPr lang="fr-FR" sz="2300" dirty="0" smtClean="0">
                <a:solidFill>
                  <a:schemeClr val="bg1"/>
                </a:solidFill>
              </a:rPr>
              <a:t>   </a:t>
            </a:r>
            <a:r>
              <a:rPr lang="fr-FR" sz="2400" dirty="0" smtClean="0">
                <a:solidFill>
                  <a:schemeClr val="bg1"/>
                </a:solidFill>
              </a:rPr>
              <a:t>de         lui           </a:t>
            </a:r>
            <a:r>
              <a:rPr lang="fr-FR" sz="2400" dirty="0">
                <a:solidFill>
                  <a:schemeClr val="bg1"/>
                </a:solidFill>
              </a:rPr>
              <a:t>et </a:t>
            </a:r>
            <a:r>
              <a:rPr lang="fr-FR" sz="2400" dirty="0" smtClean="0">
                <a:solidFill>
                  <a:schemeClr val="bg1"/>
                </a:solidFill>
              </a:rPr>
              <a:t>      </a:t>
            </a:r>
            <a:r>
              <a:rPr lang="fr-FR" sz="2400" dirty="0">
                <a:solidFill>
                  <a:schemeClr val="bg1"/>
                </a:solidFill>
              </a:rPr>
              <a:t>nous </a:t>
            </a:r>
            <a:r>
              <a:rPr lang="fr-FR" sz="2400" dirty="0" smtClean="0">
                <a:solidFill>
                  <a:schemeClr val="bg1"/>
                </a:solidFill>
              </a:rPr>
              <a:t>annonçons        vous</a:t>
            </a:r>
            <a:r>
              <a:rPr lang="en-US" sz="2400" dirty="0" smtClean="0">
                <a:solidFill>
                  <a:schemeClr val="bg1"/>
                </a:solidFill>
              </a:rPr>
              <a:t> </a:t>
            </a:r>
          </a:p>
          <a:p>
            <a:r>
              <a:rPr lang="en-US" sz="3400" b="1" dirty="0" smtClean="0">
                <a:solidFill>
                  <a:schemeClr val="bg1"/>
                </a:solidFill>
              </a:rPr>
              <a:t>  </a:t>
            </a:r>
            <a:r>
              <a:rPr lang="el-GR" sz="3400" b="1" dirty="0" smtClean="0">
                <a:solidFill>
                  <a:schemeClr val="bg1"/>
                </a:solidFill>
              </a:rPr>
              <a:t>ὅτι </a:t>
            </a:r>
            <a:r>
              <a:rPr lang="el-GR" sz="3400" b="1" dirty="0">
                <a:solidFill>
                  <a:schemeClr val="bg1"/>
                </a:solidFill>
              </a:rPr>
              <a:t>ὁ θεὸς φῶς ἐστιν καὶ σκοτία ἐν αὐτῷ οὐκ ἔστιν οὐδεμία</a:t>
            </a:r>
            <a:r>
              <a:rPr lang="el-GR" sz="3400" b="1" dirty="0" smtClean="0">
                <a:solidFill>
                  <a:schemeClr val="bg1"/>
                </a:solidFill>
              </a:rPr>
              <a:t>.</a:t>
            </a:r>
            <a:endParaRPr lang="en-US" sz="2400" b="1" dirty="0" smtClean="0">
              <a:solidFill>
                <a:schemeClr val="bg1"/>
              </a:solidFill>
            </a:endParaRPr>
          </a:p>
          <a:p>
            <a:r>
              <a:rPr lang="en-US" sz="2400" dirty="0" smtClean="0">
                <a:solidFill>
                  <a:schemeClr val="bg1"/>
                </a:solidFill>
              </a:rPr>
              <a:t>  </a:t>
            </a:r>
            <a:r>
              <a:rPr lang="fr-FR" sz="2400" dirty="0" smtClean="0">
                <a:solidFill>
                  <a:schemeClr val="bg1"/>
                </a:solidFill>
              </a:rPr>
              <a:t> que        </a:t>
            </a:r>
            <a:r>
              <a:rPr lang="fr-FR" sz="2400" dirty="0">
                <a:solidFill>
                  <a:schemeClr val="bg1"/>
                </a:solidFill>
              </a:rPr>
              <a:t>Dieu </a:t>
            </a:r>
            <a:r>
              <a:rPr lang="fr-FR" sz="2400" dirty="0" smtClean="0">
                <a:solidFill>
                  <a:schemeClr val="bg1"/>
                </a:solidFill>
              </a:rPr>
              <a:t>  lumière    est        et      ténèbres  en       lui         il </a:t>
            </a:r>
            <a:r>
              <a:rPr lang="fr-FR" sz="2400" dirty="0">
                <a:solidFill>
                  <a:schemeClr val="bg1"/>
                </a:solidFill>
              </a:rPr>
              <a:t>n'y </a:t>
            </a:r>
            <a:r>
              <a:rPr lang="fr-FR" sz="2400" dirty="0" smtClean="0">
                <a:solidFill>
                  <a:schemeClr val="bg1"/>
                </a:solidFill>
              </a:rPr>
              <a:t>a pas           </a:t>
            </a:r>
            <a:r>
              <a:rPr lang="en-US" sz="2400" dirty="0" err="1" smtClean="0">
                <a:solidFill>
                  <a:schemeClr val="bg1"/>
                </a:solidFill>
              </a:rPr>
              <a:t>rien</a:t>
            </a:r>
            <a:r>
              <a:rPr lang="en-US" sz="2400" dirty="0" smtClean="0">
                <a:solidFill>
                  <a:schemeClr val="bg1"/>
                </a:solidFill>
              </a:rPr>
              <a:t> </a:t>
            </a:r>
            <a:r>
              <a:rPr lang="en-US" sz="2400" dirty="0">
                <a:solidFill>
                  <a:schemeClr val="bg1"/>
                </a:solidFill>
              </a:rPr>
              <a:t> </a:t>
            </a:r>
            <a:endParaRPr lang="en-US" sz="2400" dirty="0" smtClean="0">
              <a:solidFill>
                <a:schemeClr val="bg1"/>
              </a:solidFill>
            </a:endParaRPr>
          </a:p>
          <a:p>
            <a:endParaRPr lang="en-US" sz="1200" dirty="0">
              <a:solidFill>
                <a:schemeClr val="bg1"/>
              </a:solidFill>
            </a:endParaRPr>
          </a:p>
          <a:p>
            <a:r>
              <a:rPr lang="fr-FR" sz="2400" baseline="30000" dirty="0">
                <a:solidFill>
                  <a:schemeClr val="bg1"/>
                </a:solidFill>
              </a:rPr>
              <a:t>NEG </a:t>
            </a:r>
            <a:r>
              <a:rPr lang="fr-FR" sz="2400" b="1" dirty="0" smtClean="0">
                <a:solidFill>
                  <a:schemeClr val="bg1"/>
                </a:solidFill>
              </a:rPr>
              <a:t>1:4</a:t>
            </a:r>
            <a:r>
              <a:rPr lang="fr-FR" sz="2400" dirty="0" smtClean="0">
                <a:solidFill>
                  <a:schemeClr val="bg1"/>
                </a:solidFill>
              </a:rPr>
              <a:t> </a:t>
            </a:r>
            <a:r>
              <a:rPr lang="fr-FR" sz="2400" dirty="0">
                <a:solidFill>
                  <a:schemeClr val="bg1"/>
                </a:solidFill>
              </a:rPr>
              <a:t>Et nous écrivons ces choses, afin que notre joie soit parfaite</a:t>
            </a:r>
            <a:r>
              <a:rPr lang="fr-FR" sz="2400" dirty="0" smtClean="0">
                <a:solidFill>
                  <a:schemeClr val="bg1"/>
                </a:solidFill>
              </a:rPr>
              <a:t>. </a:t>
            </a:r>
            <a:r>
              <a:rPr lang="fr-FR" sz="2400" b="1" dirty="0">
                <a:solidFill>
                  <a:schemeClr val="bg1"/>
                </a:solidFill>
              </a:rPr>
              <a:t>5</a:t>
            </a:r>
            <a:r>
              <a:rPr lang="fr-FR" sz="2400" dirty="0">
                <a:solidFill>
                  <a:schemeClr val="bg1"/>
                </a:solidFill>
              </a:rPr>
              <a:t> La nouvelle que </a:t>
            </a:r>
            <a:r>
              <a:rPr lang="fr-FR" sz="2400" dirty="0" smtClean="0">
                <a:solidFill>
                  <a:schemeClr val="bg1"/>
                </a:solidFill>
              </a:rPr>
              <a:t>nous </a:t>
            </a:r>
            <a:r>
              <a:rPr lang="fr-FR" sz="2400" dirty="0">
                <a:solidFill>
                  <a:schemeClr val="bg1"/>
                </a:solidFill>
              </a:rPr>
              <a:t>avons apprise de lui, et que nous vous annonçons, c'est que Dieu est lumière, et qu'il n'y a point en lui de ténèbres</a:t>
            </a:r>
            <a:r>
              <a:rPr lang="fr-FR" sz="2400" dirty="0" smtClean="0">
                <a:solidFill>
                  <a:schemeClr val="bg1"/>
                </a:solidFill>
              </a:rPr>
              <a:t>. / </a:t>
            </a:r>
            <a:r>
              <a:rPr lang="fr-FR" sz="2400" baseline="30000" dirty="0" smtClean="0">
                <a:solidFill>
                  <a:schemeClr val="bg1"/>
                </a:solidFill>
              </a:rPr>
              <a:t>BFC </a:t>
            </a:r>
            <a:r>
              <a:rPr lang="fr-FR" sz="2400" b="1" dirty="0" smtClean="0">
                <a:solidFill>
                  <a:schemeClr val="bg1"/>
                </a:solidFill>
              </a:rPr>
              <a:t>1:4</a:t>
            </a:r>
            <a:r>
              <a:rPr lang="fr-FR" sz="2400" dirty="0" smtClean="0">
                <a:solidFill>
                  <a:schemeClr val="bg1"/>
                </a:solidFill>
              </a:rPr>
              <a:t> </a:t>
            </a:r>
            <a:r>
              <a:rPr lang="fr-FR" sz="2400" dirty="0">
                <a:solidFill>
                  <a:schemeClr val="bg1"/>
                </a:solidFill>
              </a:rPr>
              <a:t>Et nous écrivons ceci nous-mêmes afin que notre joie soit complète</a:t>
            </a:r>
            <a:r>
              <a:rPr lang="fr-FR" sz="2400" dirty="0" smtClean="0">
                <a:solidFill>
                  <a:schemeClr val="bg1"/>
                </a:solidFill>
              </a:rPr>
              <a:t>. </a:t>
            </a:r>
            <a:r>
              <a:rPr lang="fr-FR" sz="2400" b="1" dirty="0" smtClean="0">
                <a:solidFill>
                  <a:schemeClr val="bg1"/>
                </a:solidFill>
              </a:rPr>
              <a:t>5</a:t>
            </a:r>
            <a:r>
              <a:rPr lang="fr-FR" sz="2400" dirty="0" smtClean="0">
                <a:solidFill>
                  <a:schemeClr val="bg1"/>
                </a:solidFill>
              </a:rPr>
              <a:t> </a:t>
            </a:r>
            <a:r>
              <a:rPr lang="fr-FR" sz="2400" dirty="0">
                <a:solidFill>
                  <a:schemeClr val="bg1"/>
                </a:solidFill>
              </a:rPr>
              <a:t>Voici le message que nous avons entendu de Jésus-Christ et que nous vous annonçons: Dieu est lumière et il n'y a aucune obscurité en lui.</a:t>
            </a:r>
            <a:endParaRPr lang="fr-FR" sz="2000" dirty="0">
              <a:solidFill>
                <a:schemeClr val="bg1"/>
              </a:solidFill>
            </a:endParaRPr>
          </a:p>
          <a:p>
            <a:endParaRPr lang="en-US" sz="2000" dirty="0"/>
          </a:p>
        </p:txBody>
      </p:sp>
    </p:spTree>
    <p:extLst>
      <p:ext uri="{BB962C8B-B14F-4D97-AF65-F5344CB8AC3E}">
        <p14:creationId xmlns:p14="http://schemas.microsoft.com/office/powerpoint/2010/main" val="5835192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04080"/>
          </a:xfrm>
          <a:prstGeom prst="rect">
            <a:avLst/>
          </a:prstGeom>
          <a:solidFill>
            <a:srgbClr val="002060"/>
          </a:solidFill>
        </p:spPr>
        <p:txBody>
          <a:bodyPr wrap="square" lIns="108821" tIns="54411" rIns="108821" bIns="54411">
            <a:spAutoFit/>
          </a:bodyPr>
          <a:lstStyle/>
          <a:p>
            <a:pPr algn="ctr"/>
            <a:endParaRPr lang="en-US" sz="4000" b="1" dirty="0" smtClean="0"/>
          </a:p>
          <a:p>
            <a:pPr algn="ctr"/>
            <a:r>
              <a:rPr lang="en-US" sz="4000" b="1" dirty="0" smtClean="0">
                <a:solidFill>
                  <a:srgbClr val="FFFF00"/>
                </a:solidFill>
              </a:rPr>
              <a:t>1 Jean 1:6 </a:t>
            </a:r>
          </a:p>
          <a:p>
            <a:pPr algn="ctr"/>
            <a:endParaRPr lang="en-US" sz="4000" b="1" dirty="0" smtClean="0">
              <a:solidFill>
                <a:schemeClr val="bg1"/>
              </a:solidFill>
            </a:endParaRPr>
          </a:p>
          <a:p>
            <a:r>
              <a:rPr lang="en-US" sz="3600" b="1" dirty="0" smtClean="0">
                <a:solidFill>
                  <a:schemeClr val="bg1"/>
                </a:solidFill>
              </a:rPr>
              <a:t> </a:t>
            </a:r>
            <a:r>
              <a:rPr lang="el-GR" sz="3600" b="1" dirty="0" smtClean="0">
                <a:solidFill>
                  <a:schemeClr val="bg1"/>
                </a:solidFill>
              </a:rPr>
              <a:t>ἐὰν </a:t>
            </a:r>
            <a:r>
              <a:rPr lang="el-GR" sz="3600" b="1" dirty="0">
                <a:solidFill>
                  <a:schemeClr val="bg1"/>
                </a:solidFill>
              </a:rPr>
              <a:t>εἴπωμεν ὅτι κοινωνίαν ἔχομεν </a:t>
            </a:r>
            <a:r>
              <a:rPr lang="el-GR" sz="3600" b="1" dirty="0" smtClean="0">
                <a:solidFill>
                  <a:schemeClr val="bg1"/>
                </a:solidFill>
              </a:rPr>
              <a:t>μετ᾽ αὐτοῦ</a:t>
            </a:r>
            <a:endParaRPr lang="en-US" sz="2400" b="1" dirty="0" smtClean="0">
              <a:solidFill>
                <a:schemeClr val="bg1"/>
              </a:solidFill>
            </a:endParaRPr>
          </a:p>
          <a:p>
            <a:r>
              <a:rPr lang="en-US" sz="2400" dirty="0" smtClean="0">
                <a:solidFill>
                  <a:schemeClr val="bg1"/>
                </a:solidFill>
              </a:rPr>
              <a:t>     </a:t>
            </a:r>
            <a:r>
              <a:rPr lang="fr-FR" sz="2400" dirty="0" smtClean="0">
                <a:solidFill>
                  <a:schemeClr val="bg1"/>
                </a:solidFill>
              </a:rPr>
              <a:t>Si      nous disons   </a:t>
            </a:r>
            <a:r>
              <a:rPr lang="fr-FR" sz="2400" dirty="0">
                <a:solidFill>
                  <a:schemeClr val="bg1"/>
                </a:solidFill>
              </a:rPr>
              <a:t>que </a:t>
            </a:r>
            <a:r>
              <a:rPr lang="fr-FR" sz="2400" dirty="0" smtClean="0">
                <a:solidFill>
                  <a:schemeClr val="bg1"/>
                </a:solidFill>
              </a:rPr>
              <a:t>      communion    nous avons   avec         </a:t>
            </a:r>
            <a:r>
              <a:rPr lang="fr-FR" sz="2400" dirty="0">
                <a:solidFill>
                  <a:schemeClr val="bg1"/>
                </a:solidFill>
              </a:rPr>
              <a:t>lui </a:t>
            </a:r>
            <a:r>
              <a:rPr lang="fr-FR" sz="2400" dirty="0" smtClean="0">
                <a:solidFill>
                  <a:schemeClr val="bg1"/>
                </a:solidFill>
              </a:rPr>
              <a:t> </a:t>
            </a:r>
          </a:p>
          <a:p>
            <a:r>
              <a:rPr lang="en-US" sz="3600" b="1" dirty="0" smtClean="0">
                <a:solidFill>
                  <a:schemeClr val="bg1"/>
                </a:solidFill>
              </a:rPr>
              <a:t>         </a:t>
            </a:r>
            <a:r>
              <a:rPr lang="el-GR" sz="3600" b="1" dirty="0" smtClean="0">
                <a:solidFill>
                  <a:schemeClr val="bg1"/>
                </a:solidFill>
              </a:rPr>
              <a:t>καὶ ἐν τῷ σκότει</a:t>
            </a:r>
            <a:r>
              <a:rPr lang="el-GR" sz="3600" dirty="0" smtClean="0">
                <a:solidFill>
                  <a:schemeClr val="bg1"/>
                </a:solidFill>
              </a:rPr>
              <a:t> </a:t>
            </a:r>
            <a:r>
              <a:rPr lang="el-GR" sz="3600" b="1" dirty="0" smtClean="0">
                <a:solidFill>
                  <a:schemeClr val="bg1"/>
                </a:solidFill>
              </a:rPr>
              <a:t>περιπατῶμεν, </a:t>
            </a:r>
            <a:endParaRPr lang="en-US" sz="2400" b="1" dirty="0" smtClean="0">
              <a:solidFill>
                <a:schemeClr val="bg1"/>
              </a:solidFill>
            </a:endParaRPr>
          </a:p>
          <a:p>
            <a:r>
              <a:rPr lang="en-US" sz="2400" dirty="0" smtClean="0">
                <a:solidFill>
                  <a:schemeClr val="bg1"/>
                </a:solidFill>
              </a:rPr>
              <a:t>                </a:t>
            </a:r>
            <a:r>
              <a:rPr lang="fr-FR" sz="2400" dirty="0" smtClean="0">
                <a:solidFill>
                  <a:schemeClr val="bg1"/>
                </a:solidFill>
              </a:rPr>
              <a:t>et   dans    l'obscurité         </a:t>
            </a:r>
            <a:r>
              <a:rPr lang="fr-FR" sz="2400" dirty="0">
                <a:solidFill>
                  <a:schemeClr val="bg1"/>
                </a:solidFill>
              </a:rPr>
              <a:t>nous marchions </a:t>
            </a:r>
            <a:endParaRPr lang="en-US" sz="2400" dirty="0">
              <a:solidFill>
                <a:schemeClr val="bg1"/>
              </a:solidFill>
            </a:endParaRPr>
          </a:p>
          <a:p>
            <a:r>
              <a:rPr lang="en-US" sz="3600" b="1" dirty="0" smtClean="0">
                <a:solidFill>
                  <a:schemeClr val="bg1"/>
                </a:solidFill>
              </a:rPr>
              <a:t>   </a:t>
            </a:r>
            <a:r>
              <a:rPr lang="el-GR" sz="3600" b="1" dirty="0" smtClean="0">
                <a:solidFill>
                  <a:schemeClr val="bg1"/>
                </a:solidFill>
              </a:rPr>
              <a:t>ψευδόμεθα καὶ</a:t>
            </a:r>
            <a:r>
              <a:rPr lang="en-US" sz="3600" b="1" dirty="0" smtClean="0">
                <a:solidFill>
                  <a:schemeClr val="bg1"/>
                </a:solidFill>
              </a:rPr>
              <a:t> </a:t>
            </a:r>
            <a:r>
              <a:rPr lang="el-GR" sz="3600" b="1" dirty="0" smtClean="0">
                <a:solidFill>
                  <a:schemeClr val="bg1"/>
                </a:solidFill>
              </a:rPr>
              <a:t> </a:t>
            </a:r>
            <a:r>
              <a:rPr lang="el-GR" sz="3600" b="1" dirty="0">
                <a:solidFill>
                  <a:schemeClr val="bg1"/>
                </a:solidFill>
              </a:rPr>
              <a:t>οὐ </a:t>
            </a:r>
            <a:r>
              <a:rPr lang="en-US" sz="3600" b="1" dirty="0" smtClean="0">
                <a:solidFill>
                  <a:schemeClr val="bg1"/>
                </a:solidFill>
              </a:rPr>
              <a:t>  </a:t>
            </a:r>
            <a:r>
              <a:rPr lang="el-GR" sz="3600" b="1" dirty="0" smtClean="0">
                <a:solidFill>
                  <a:schemeClr val="bg1"/>
                </a:solidFill>
              </a:rPr>
              <a:t>ποιοῦμεν </a:t>
            </a:r>
            <a:r>
              <a:rPr lang="en-US" sz="3600" b="1" dirty="0" smtClean="0">
                <a:solidFill>
                  <a:schemeClr val="bg1"/>
                </a:solidFill>
              </a:rPr>
              <a:t> </a:t>
            </a:r>
            <a:r>
              <a:rPr lang="el-GR" sz="3600" b="1" dirty="0" smtClean="0">
                <a:solidFill>
                  <a:schemeClr val="bg1"/>
                </a:solidFill>
              </a:rPr>
              <a:t>τὴν </a:t>
            </a:r>
            <a:r>
              <a:rPr lang="el-GR" sz="3600" b="1" dirty="0">
                <a:solidFill>
                  <a:schemeClr val="bg1"/>
                </a:solidFill>
              </a:rPr>
              <a:t>ἀλήθειαν</a:t>
            </a:r>
            <a:r>
              <a:rPr lang="el-GR" sz="3600" b="1" dirty="0" smtClean="0">
                <a:solidFill>
                  <a:schemeClr val="bg1"/>
                </a:solidFill>
              </a:rPr>
              <a:t>·</a:t>
            </a:r>
            <a:r>
              <a:rPr lang="en-US" sz="3600" b="1" dirty="0" smtClean="0">
                <a:solidFill>
                  <a:schemeClr val="bg1"/>
                </a:solidFill>
              </a:rPr>
              <a:t>   </a:t>
            </a:r>
            <a:endParaRPr lang="en-US" sz="2400" b="1" dirty="0" smtClean="0">
              <a:solidFill>
                <a:schemeClr val="bg1"/>
              </a:solidFill>
            </a:endParaRPr>
          </a:p>
          <a:p>
            <a:r>
              <a:rPr lang="en-US" sz="2400" dirty="0">
                <a:solidFill>
                  <a:schemeClr val="bg1"/>
                </a:solidFill>
              </a:rPr>
              <a:t> </a:t>
            </a:r>
            <a:r>
              <a:rPr lang="en-US" sz="2400" dirty="0" smtClean="0">
                <a:solidFill>
                  <a:schemeClr val="bg1"/>
                </a:solidFill>
              </a:rPr>
              <a:t>        </a:t>
            </a:r>
            <a:r>
              <a:rPr lang="fr-FR" sz="2400" dirty="0" smtClean="0">
                <a:solidFill>
                  <a:schemeClr val="bg1"/>
                </a:solidFill>
              </a:rPr>
              <a:t>nous mentons       </a:t>
            </a:r>
            <a:r>
              <a:rPr lang="fr-FR" sz="2400" dirty="0">
                <a:solidFill>
                  <a:schemeClr val="bg1"/>
                </a:solidFill>
              </a:rPr>
              <a:t>et </a:t>
            </a:r>
            <a:r>
              <a:rPr lang="fr-FR" sz="2400" dirty="0" smtClean="0">
                <a:solidFill>
                  <a:schemeClr val="bg1"/>
                </a:solidFill>
              </a:rPr>
              <a:t>  ne pas  nous pratiquons   la            </a:t>
            </a:r>
            <a:r>
              <a:rPr lang="fr-FR" sz="2400" dirty="0">
                <a:solidFill>
                  <a:schemeClr val="bg1"/>
                </a:solidFill>
              </a:rPr>
              <a:t>vérité</a:t>
            </a:r>
            <a:endParaRPr lang="en-US" sz="1600" dirty="0" smtClean="0">
              <a:solidFill>
                <a:schemeClr val="bg1"/>
              </a:solidFill>
            </a:endParaRPr>
          </a:p>
          <a:p>
            <a:r>
              <a:rPr lang="en-US" sz="1600" dirty="0">
                <a:solidFill>
                  <a:schemeClr val="bg1"/>
                </a:solidFill>
              </a:rPr>
              <a:t> </a:t>
            </a:r>
          </a:p>
          <a:p>
            <a:r>
              <a:rPr lang="fr-FR" sz="2400" baseline="30000" dirty="0">
                <a:solidFill>
                  <a:schemeClr val="bg1"/>
                </a:solidFill>
              </a:rPr>
              <a:t>NEG </a:t>
            </a:r>
            <a:r>
              <a:rPr lang="fr-FR" sz="2400" dirty="0" smtClean="0">
                <a:solidFill>
                  <a:schemeClr val="bg1"/>
                </a:solidFill>
              </a:rPr>
              <a:t>Si </a:t>
            </a:r>
            <a:r>
              <a:rPr lang="fr-FR" sz="2400" dirty="0">
                <a:solidFill>
                  <a:schemeClr val="bg1"/>
                </a:solidFill>
              </a:rPr>
              <a:t>nous disons que nous sommes en communion avec lui, et que nous marchions dans les ténèbres, nous mentons, et nous ne pratiquons pas la vérité.</a:t>
            </a:r>
          </a:p>
          <a:p>
            <a:r>
              <a:rPr lang="fr-FR" sz="2400" baseline="30000" dirty="0" smtClean="0">
                <a:solidFill>
                  <a:schemeClr val="bg1"/>
                </a:solidFill>
              </a:rPr>
              <a:t>BFC </a:t>
            </a:r>
            <a:r>
              <a:rPr lang="fr-FR" sz="2400" dirty="0" smtClean="0">
                <a:solidFill>
                  <a:schemeClr val="bg1"/>
                </a:solidFill>
              </a:rPr>
              <a:t>Si </a:t>
            </a:r>
            <a:r>
              <a:rPr lang="fr-FR" sz="2400" dirty="0">
                <a:solidFill>
                  <a:schemeClr val="bg1"/>
                </a:solidFill>
              </a:rPr>
              <a:t>nous prétendons être en communion avec lui, alors que nous vivons dans l'obscurité, nous sommes menteurs, nous n'agissons pas selon la vérité</a:t>
            </a:r>
            <a:r>
              <a:rPr lang="fr-FR" sz="2400" dirty="0" smtClean="0">
                <a:solidFill>
                  <a:schemeClr val="bg1"/>
                </a:solidFill>
              </a:rPr>
              <a:t>.</a:t>
            </a:r>
          </a:p>
          <a:p>
            <a:endParaRPr lang="en-US" sz="2400" dirty="0"/>
          </a:p>
        </p:txBody>
      </p:sp>
    </p:spTree>
    <p:extLst>
      <p:ext uri="{BB962C8B-B14F-4D97-AF65-F5344CB8AC3E}">
        <p14:creationId xmlns:p14="http://schemas.microsoft.com/office/powerpoint/2010/main" val="140931476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26" y="8467"/>
            <a:ext cx="11887201" cy="6927136"/>
          </a:xfrm>
          <a:prstGeom prst="rect">
            <a:avLst/>
          </a:prstGeom>
          <a:solidFill>
            <a:srgbClr val="002060"/>
          </a:solidFill>
        </p:spPr>
        <p:txBody>
          <a:bodyPr wrap="square" lIns="108821" tIns="54411" rIns="108821" bIns="54411">
            <a:spAutoFit/>
          </a:bodyPr>
          <a:lstStyle/>
          <a:p>
            <a:pPr algn="ctr"/>
            <a:r>
              <a:rPr lang="en-US" sz="3700" b="1" dirty="0" smtClean="0">
                <a:solidFill>
                  <a:srgbClr val="FFFF00"/>
                </a:solidFill>
              </a:rPr>
              <a:t>1 Jean 1:7 </a:t>
            </a:r>
          </a:p>
          <a:p>
            <a:endParaRPr lang="en-US" sz="1200" b="1" dirty="0" smtClean="0">
              <a:solidFill>
                <a:schemeClr val="bg1"/>
              </a:solidFill>
            </a:endParaRPr>
          </a:p>
          <a:p>
            <a:r>
              <a:rPr lang="en-US" sz="3600" b="1" dirty="0" smtClean="0">
                <a:solidFill>
                  <a:schemeClr val="bg1"/>
                </a:solidFill>
              </a:rPr>
              <a:t>   </a:t>
            </a:r>
            <a:r>
              <a:rPr lang="el-GR" sz="3600" b="1" dirty="0" smtClean="0">
                <a:solidFill>
                  <a:schemeClr val="bg1"/>
                </a:solidFill>
              </a:rPr>
              <a:t>ἐὰν ἐν </a:t>
            </a:r>
            <a:r>
              <a:rPr lang="el-GR" sz="3600" b="1" dirty="0">
                <a:solidFill>
                  <a:schemeClr val="bg1"/>
                </a:solidFill>
              </a:rPr>
              <a:t>τῷ φωτὶ περιπατῶμεν, </a:t>
            </a:r>
            <a:endParaRPr lang="en-US" sz="2400" b="1" dirty="0" smtClean="0">
              <a:solidFill>
                <a:schemeClr val="bg1"/>
              </a:solidFill>
            </a:endParaRPr>
          </a:p>
          <a:p>
            <a:r>
              <a:rPr lang="en-US" sz="2400" dirty="0" smtClean="0">
                <a:solidFill>
                  <a:schemeClr val="bg1"/>
                </a:solidFill>
              </a:rPr>
              <a:t>       </a:t>
            </a:r>
            <a:r>
              <a:rPr lang="fr-FR" sz="2400" dirty="0" smtClean="0">
                <a:solidFill>
                  <a:schemeClr val="bg1"/>
                </a:solidFill>
              </a:rPr>
              <a:t> </a:t>
            </a:r>
            <a:r>
              <a:rPr lang="fr-FR" sz="2400" dirty="0">
                <a:solidFill>
                  <a:schemeClr val="bg1"/>
                </a:solidFill>
              </a:rPr>
              <a:t>si </a:t>
            </a:r>
            <a:r>
              <a:rPr lang="fr-FR" sz="2400" dirty="0" smtClean="0">
                <a:solidFill>
                  <a:schemeClr val="bg1"/>
                </a:solidFill>
              </a:rPr>
              <a:t>   dans   la    </a:t>
            </a:r>
            <a:r>
              <a:rPr lang="fr-FR" sz="2400" dirty="0">
                <a:solidFill>
                  <a:schemeClr val="bg1"/>
                </a:solidFill>
              </a:rPr>
              <a:t>lumière </a:t>
            </a:r>
            <a:r>
              <a:rPr lang="fr-FR" sz="2400" dirty="0" smtClean="0">
                <a:solidFill>
                  <a:schemeClr val="bg1"/>
                </a:solidFill>
              </a:rPr>
              <a:t>     nous </a:t>
            </a:r>
            <a:r>
              <a:rPr lang="fr-FR" sz="2400" dirty="0">
                <a:solidFill>
                  <a:schemeClr val="bg1"/>
                </a:solidFill>
              </a:rPr>
              <a:t>marchons </a:t>
            </a:r>
            <a:endParaRPr lang="en-US" sz="2400" dirty="0" smtClean="0">
              <a:solidFill>
                <a:schemeClr val="bg1"/>
              </a:solidFill>
            </a:endParaRPr>
          </a:p>
          <a:p>
            <a:r>
              <a:rPr lang="en-US" sz="3200" b="1" dirty="0" smtClean="0">
                <a:solidFill>
                  <a:schemeClr val="bg1"/>
                </a:solidFill>
              </a:rPr>
              <a:t>     </a:t>
            </a:r>
            <a:r>
              <a:rPr lang="el-GR" sz="3600" b="1" dirty="0" smtClean="0">
                <a:solidFill>
                  <a:schemeClr val="bg1"/>
                </a:solidFill>
              </a:rPr>
              <a:t>ὡς </a:t>
            </a:r>
            <a:r>
              <a:rPr lang="en-US" sz="3600" b="1" dirty="0" smtClean="0">
                <a:solidFill>
                  <a:schemeClr val="bg1"/>
                </a:solidFill>
              </a:rPr>
              <a:t>  </a:t>
            </a:r>
            <a:r>
              <a:rPr lang="el-GR" sz="3600" b="1" dirty="0" smtClean="0">
                <a:solidFill>
                  <a:schemeClr val="bg1"/>
                </a:solidFill>
              </a:rPr>
              <a:t>αὐτός </a:t>
            </a:r>
            <a:r>
              <a:rPr lang="el-GR" sz="3600" b="1" dirty="0">
                <a:solidFill>
                  <a:schemeClr val="bg1"/>
                </a:solidFill>
              </a:rPr>
              <a:t>ἐστιν ἐν τῷ φωτί, </a:t>
            </a:r>
            <a:endParaRPr lang="en-US" sz="3600" b="1" dirty="0" smtClean="0">
              <a:solidFill>
                <a:schemeClr val="bg1"/>
              </a:solidFill>
            </a:endParaRPr>
          </a:p>
          <a:p>
            <a:r>
              <a:rPr lang="fr-FR" sz="2400" dirty="0" smtClean="0">
                <a:solidFill>
                  <a:schemeClr val="bg1"/>
                </a:solidFill>
              </a:rPr>
              <a:t>   comme  lui-même     est     dans   la     lumière</a:t>
            </a:r>
            <a:endParaRPr lang="en-US" sz="2400" dirty="0" smtClean="0">
              <a:solidFill>
                <a:schemeClr val="bg1"/>
              </a:solidFill>
            </a:endParaRPr>
          </a:p>
          <a:p>
            <a:r>
              <a:rPr lang="en-US" sz="3600" b="1" dirty="0" smtClean="0">
                <a:solidFill>
                  <a:schemeClr val="bg1"/>
                </a:solidFill>
              </a:rPr>
              <a:t> </a:t>
            </a:r>
            <a:r>
              <a:rPr lang="el-GR" sz="3600" b="1" dirty="0" smtClean="0">
                <a:solidFill>
                  <a:schemeClr val="bg1"/>
                </a:solidFill>
              </a:rPr>
              <a:t>κοινωνίαν </a:t>
            </a:r>
            <a:r>
              <a:rPr lang="el-GR" sz="3600" b="1" dirty="0">
                <a:solidFill>
                  <a:schemeClr val="bg1"/>
                </a:solidFill>
              </a:rPr>
              <a:t>ἔχομεν </a:t>
            </a:r>
            <a:r>
              <a:rPr lang="en-US" sz="3600" b="1" dirty="0" smtClean="0">
                <a:solidFill>
                  <a:schemeClr val="bg1"/>
                </a:solidFill>
              </a:rPr>
              <a:t> </a:t>
            </a:r>
            <a:r>
              <a:rPr lang="el-GR" sz="3600" b="1" dirty="0" smtClean="0">
                <a:solidFill>
                  <a:schemeClr val="bg1"/>
                </a:solidFill>
              </a:rPr>
              <a:t>μετ</a:t>
            </a:r>
            <a:r>
              <a:rPr lang="el-GR" sz="3600" b="1" dirty="0">
                <a:solidFill>
                  <a:schemeClr val="bg1"/>
                </a:solidFill>
              </a:rPr>
              <a:t>᾽ ἀλλήλων, </a:t>
            </a:r>
            <a:r>
              <a:rPr lang="en-US" sz="3600" b="1" dirty="0" smtClean="0">
                <a:solidFill>
                  <a:schemeClr val="bg1"/>
                </a:solidFill>
              </a:rPr>
              <a:t> </a:t>
            </a:r>
            <a:r>
              <a:rPr lang="el-GR" sz="3600" b="1" dirty="0" smtClean="0">
                <a:solidFill>
                  <a:schemeClr val="bg1"/>
                </a:solidFill>
              </a:rPr>
              <a:t>καὶ </a:t>
            </a:r>
            <a:r>
              <a:rPr lang="el-GR" sz="3600" b="1" dirty="0">
                <a:solidFill>
                  <a:schemeClr val="bg1"/>
                </a:solidFill>
              </a:rPr>
              <a:t>τὸ </a:t>
            </a:r>
            <a:r>
              <a:rPr lang="el-GR" sz="3600" b="1" dirty="0" smtClean="0">
                <a:solidFill>
                  <a:schemeClr val="bg1"/>
                </a:solidFill>
              </a:rPr>
              <a:t>αἷμα</a:t>
            </a:r>
            <a:r>
              <a:rPr lang="en-US" sz="3600" b="1" dirty="0" smtClean="0">
                <a:solidFill>
                  <a:schemeClr val="bg1"/>
                </a:solidFill>
              </a:rPr>
              <a:t>  </a:t>
            </a:r>
            <a:r>
              <a:rPr lang="el-GR" sz="3600" b="1" dirty="0" smtClean="0">
                <a:solidFill>
                  <a:schemeClr val="bg1"/>
                </a:solidFill>
              </a:rPr>
              <a:t>Ἰησοῦ</a:t>
            </a:r>
            <a:r>
              <a:rPr lang="en-US" sz="3600" b="1" dirty="0" smtClean="0">
                <a:solidFill>
                  <a:schemeClr val="bg1"/>
                </a:solidFill>
              </a:rPr>
              <a:t> </a:t>
            </a:r>
          </a:p>
          <a:p>
            <a:r>
              <a:rPr lang="fr-FR" sz="2400" dirty="0" smtClean="0">
                <a:solidFill>
                  <a:schemeClr val="bg1"/>
                </a:solidFill>
              </a:rPr>
              <a:t>     communion    </a:t>
            </a:r>
            <a:r>
              <a:rPr lang="fr-FR" sz="2400" dirty="0">
                <a:solidFill>
                  <a:schemeClr val="bg1"/>
                </a:solidFill>
              </a:rPr>
              <a:t>nous avons </a:t>
            </a:r>
            <a:r>
              <a:rPr lang="fr-FR" sz="2400" dirty="0" smtClean="0">
                <a:solidFill>
                  <a:schemeClr val="bg1"/>
                </a:solidFill>
              </a:rPr>
              <a:t>       mutuellement               et      </a:t>
            </a:r>
            <a:r>
              <a:rPr lang="fr-FR" sz="2400" dirty="0">
                <a:solidFill>
                  <a:schemeClr val="bg1"/>
                </a:solidFill>
              </a:rPr>
              <a:t>le </a:t>
            </a:r>
            <a:r>
              <a:rPr lang="fr-FR" sz="2400" dirty="0" smtClean="0">
                <a:solidFill>
                  <a:schemeClr val="bg1"/>
                </a:solidFill>
              </a:rPr>
              <a:t>    sang      de Jésus</a:t>
            </a:r>
            <a:endParaRPr lang="en-US" sz="2400" dirty="0">
              <a:solidFill>
                <a:schemeClr val="bg1"/>
              </a:solidFill>
            </a:endParaRPr>
          </a:p>
          <a:p>
            <a:r>
              <a:rPr lang="en-US" sz="3200" dirty="0">
                <a:solidFill>
                  <a:schemeClr val="bg1"/>
                </a:solidFill>
              </a:rPr>
              <a:t> </a:t>
            </a:r>
            <a:r>
              <a:rPr lang="el-GR" sz="3600" b="1" dirty="0">
                <a:solidFill>
                  <a:schemeClr val="bg1"/>
                </a:solidFill>
              </a:rPr>
              <a:t>τοῦ υἱοῦ αὐτοῦ</a:t>
            </a:r>
            <a:r>
              <a:rPr lang="en-US" sz="3600" b="1" dirty="0">
                <a:solidFill>
                  <a:schemeClr val="bg1"/>
                </a:solidFill>
              </a:rPr>
              <a:t> </a:t>
            </a:r>
            <a:r>
              <a:rPr lang="en-US" sz="3600" dirty="0">
                <a:solidFill>
                  <a:schemeClr val="bg1"/>
                </a:solidFill>
              </a:rPr>
              <a:t> </a:t>
            </a:r>
            <a:r>
              <a:rPr lang="el-GR" sz="3600" b="1" dirty="0" smtClean="0">
                <a:solidFill>
                  <a:schemeClr val="bg1"/>
                </a:solidFill>
              </a:rPr>
              <a:t>καθαρίζει </a:t>
            </a:r>
            <a:r>
              <a:rPr lang="el-GR" sz="3600" b="1" dirty="0">
                <a:solidFill>
                  <a:schemeClr val="bg1"/>
                </a:solidFill>
              </a:rPr>
              <a:t>ἡμᾶς ἀπὸ πάσης ἁμαρτίας.</a:t>
            </a:r>
            <a:endParaRPr lang="en-US" sz="2400" b="1" dirty="0">
              <a:solidFill>
                <a:schemeClr val="bg1"/>
              </a:solidFill>
            </a:endParaRPr>
          </a:p>
          <a:p>
            <a:r>
              <a:rPr lang="fr-FR" sz="2400" dirty="0" smtClean="0">
                <a:solidFill>
                  <a:schemeClr val="bg1"/>
                </a:solidFill>
              </a:rPr>
              <a:t>    le         Fils         </a:t>
            </a:r>
            <a:r>
              <a:rPr lang="fr-FR" sz="2400" dirty="0">
                <a:solidFill>
                  <a:schemeClr val="bg1"/>
                </a:solidFill>
              </a:rPr>
              <a:t>son  </a:t>
            </a:r>
            <a:r>
              <a:rPr lang="fr-FR" sz="2400" dirty="0" smtClean="0">
                <a:solidFill>
                  <a:schemeClr val="bg1"/>
                </a:solidFill>
              </a:rPr>
              <a:t>                 purifie           nous        de         </a:t>
            </a:r>
            <a:r>
              <a:rPr lang="fr-FR" sz="2400" dirty="0">
                <a:solidFill>
                  <a:schemeClr val="bg1"/>
                </a:solidFill>
              </a:rPr>
              <a:t>tout </a:t>
            </a:r>
            <a:r>
              <a:rPr lang="fr-FR" sz="2400" dirty="0" smtClean="0">
                <a:solidFill>
                  <a:schemeClr val="bg1"/>
                </a:solidFill>
              </a:rPr>
              <a:t>             péché </a:t>
            </a:r>
            <a:r>
              <a:rPr lang="en-US" sz="2400" dirty="0" smtClean="0">
                <a:solidFill>
                  <a:schemeClr val="bg1"/>
                </a:solidFill>
              </a:rPr>
              <a:t> </a:t>
            </a:r>
            <a:endParaRPr lang="en-US" sz="1000" dirty="0">
              <a:solidFill>
                <a:schemeClr val="bg1"/>
              </a:solidFill>
            </a:endParaRPr>
          </a:p>
          <a:p>
            <a:endParaRPr lang="en-US" sz="1000" dirty="0">
              <a:solidFill>
                <a:schemeClr val="bg1"/>
              </a:solidFill>
            </a:endParaRPr>
          </a:p>
          <a:p>
            <a:r>
              <a:rPr lang="fr-FR" sz="2400" baseline="30000" dirty="0">
                <a:solidFill>
                  <a:schemeClr val="bg1"/>
                </a:solidFill>
              </a:rPr>
              <a:t>NEG </a:t>
            </a:r>
            <a:r>
              <a:rPr lang="fr-FR" sz="2400" dirty="0" smtClean="0">
                <a:solidFill>
                  <a:schemeClr val="bg1"/>
                </a:solidFill>
              </a:rPr>
              <a:t>Mais </a:t>
            </a:r>
            <a:r>
              <a:rPr lang="fr-FR" sz="2400" dirty="0">
                <a:solidFill>
                  <a:schemeClr val="bg1"/>
                </a:solidFill>
              </a:rPr>
              <a:t>si nous marchons dans la lumière, comme il est lui-même dans la lumière, nous sommes mutuellement en communion, et le sang de Jésus son Fils nous purifie de tout péché.</a:t>
            </a:r>
          </a:p>
          <a:p>
            <a:r>
              <a:rPr lang="fr-FR" sz="2400" baseline="30000" dirty="0" smtClean="0">
                <a:solidFill>
                  <a:schemeClr val="bg1"/>
                </a:solidFill>
              </a:rPr>
              <a:t>BFC </a:t>
            </a:r>
            <a:r>
              <a:rPr lang="fr-FR" sz="2400" dirty="0" smtClean="0">
                <a:solidFill>
                  <a:schemeClr val="bg1"/>
                </a:solidFill>
              </a:rPr>
              <a:t>Mais </a:t>
            </a:r>
            <a:r>
              <a:rPr lang="fr-FR" sz="2400" dirty="0">
                <a:solidFill>
                  <a:schemeClr val="bg1"/>
                </a:solidFill>
              </a:rPr>
              <a:t>si nous vivons dans la lumière, comme Dieu lui-même est dans la lumière, alors nous sommes en communion les uns avec les autres et le sang de Jésus, son Fils, nous purifie de tout péché</a:t>
            </a:r>
            <a:r>
              <a:rPr lang="fr-FR" sz="2400" dirty="0" smtClean="0">
                <a:solidFill>
                  <a:schemeClr val="bg1"/>
                </a:solidFill>
              </a:rPr>
              <a:t>.</a:t>
            </a:r>
          </a:p>
          <a:p>
            <a:endParaRPr lang="en-US" sz="2400" dirty="0"/>
          </a:p>
        </p:txBody>
      </p:sp>
    </p:spTree>
    <p:extLst>
      <p:ext uri="{BB962C8B-B14F-4D97-AF65-F5344CB8AC3E}">
        <p14:creationId xmlns:p14="http://schemas.microsoft.com/office/powerpoint/2010/main" val="7059758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34" y="12847"/>
            <a:ext cx="12108304" cy="6680914"/>
          </a:xfrm>
          <a:prstGeom prst="rect">
            <a:avLst/>
          </a:prstGeom>
          <a:solidFill>
            <a:srgbClr val="002060"/>
          </a:solidFill>
        </p:spPr>
        <p:txBody>
          <a:bodyPr wrap="square" lIns="108821" tIns="54411" rIns="108821" bIns="54411">
            <a:spAutoFit/>
          </a:bodyPr>
          <a:lstStyle/>
          <a:p>
            <a:pPr algn="ctr"/>
            <a:endParaRPr lang="en-US" sz="1100" b="1" dirty="0" smtClean="0">
              <a:solidFill>
                <a:schemeClr val="bg1"/>
              </a:solidFill>
            </a:endParaRPr>
          </a:p>
          <a:p>
            <a:pPr algn="ctr"/>
            <a:r>
              <a:rPr lang="en-US" sz="3200" b="1" dirty="0" smtClean="0">
                <a:solidFill>
                  <a:srgbClr val="FFFF00"/>
                </a:solidFill>
              </a:rPr>
              <a:t>1 Jean 1:8-9 </a:t>
            </a:r>
            <a:endParaRPr lang="en-US" sz="800" b="1" dirty="0" smtClean="0">
              <a:solidFill>
                <a:srgbClr val="FFFF00"/>
              </a:solidFill>
            </a:endParaRPr>
          </a:p>
          <a:p>
            <a:pPr algn="ctr"/>
            <a:endParaRPr lang="en-US" sz="800" b="1" dirty="0" smtClean="0">
              <a:solidFill>
                <a:srgbClr val="FFFF00"/>
              </a:solidFill>
            </a:endParaRPr>
          </a:p>
          <a:p>
            <a:r>
              <a:rPr lang="en-US" sz="2400" b="1" dirty="0" smtClean="0">
                <a:solidFill>
                  <a:srgbClr val="FFFF00"/>
                </a:solidFill>
              </a:rPr>
              <a:t>8</a:t>
            </a:r>
            <a:r>
              <a:rPr lang="en-US" sz="2400" b="1" dirty="0" smtClean="0">
                <a:solidFill>
                  <a:schemeClr val="bg1"/>
                </a:solidFill>
              </a:rPr>
              <a:t> </a:t>
            </a:r>
            <a:r>
              <a:rPr lang="en-US" sz="2400" dirty="0" smtClean="0">
                <a:solidFill>
                  <a:schemeClr val="bg1"/>
                </a:solidFill>
              </a:rPr>
              <a:t>  </a:t>
            </a:r>
            <a:r>
              <a:rPr lang="el-GR" sz="3400" b="1" dirty="0" smtClean="0">
                <a:solidFill>
                  <a:schemeClr val="bg1"/>
                </a:solidFill>
              </a:rPr>
              <a:t>ἐὰν </a:t>
            </a:r>
            <a:r>
              <a:rPr lang="el-GR" sz="3400" b="1" dirty="0">
                <a:solidFill>
                  <a:schemeClr val="bg1"/>
                </a:solidFill>
              </a:rPr>
              <a:t>εἴπωμεν ὅτι ἁμαρτίαν </a:t>
            </a:r>
            <a:r>
              <a:rPr lang="el-GR" sz="3400" b="1" dirty="0" smtClean="0">
                <a:solidFill>
                  <a:schemeClr val="bg1"/>
                </a:solidFill>
              </a:rPr>
              <a:t>οὐκ</a:t>
            </a:r>
            <a:r>
              <a:rPr lang="en-US" sz="3400" b="1" dirty="0" smtClean="0">
                <a:solidFill>
                  <a:schemeClr val="bg1"/>
                </a:solidFill>
              </a:rPr>
              <a:t>  </a:t>
            </a:r>
            <a:r>
              <a:rPr lang="el-GR" sz="3400" b="1" dirty="0" smtClean="0">
                <a:solidFill>
                  <a:schemeClr val="bg1"/>
                </a:solidFill>
              </a:rPr>
              <a:t> </a:t>
            </a:r>
            <a:r>
              <a:rPr lang="el-GR" sz="3400" b="1" dirty="0">
                <a:solidFill>
                  <a:schemeClr val="bg1"/>
                </a:solidFill>
              </a:rPr>
              <a:t>ἔχομεν, </a:t>
            </a:r>
            <a:endParaRPr lang="en-US" sz="2300" b="1" dirty="0" smtClean="0">
              <a:solidFill>
                <a:schemeClr val="bg1"/>
              </a:solidFill>
            </a:endParaRPr>
          </a:p>
          <a:p>
            <a:r>
              <a:rPr lang="en-US" sz="2400" dirty="0">
                <a:solidFill>
                  <a:schemeClr val="bg1"/>
                </a:solidFill>
              </a:rPr>
              <a:t> </a:t>
            </a:r>
            <a:r>
              <a:rPr lang="en-US" sz="2400" dirty="0" smtClean="0">
                <a:solidFill>
                  <a:schemeClr val="bg1"/>
                </a:solidFill>
              </a:rPr>
              <a:t>       s</a:t>
            </a:r>
            <a:r>
              <a:rPr lang="fr-FR" sz="2400" dirty="0" smtClean="0">
                <a:solidFill>
                  <a:schemeClr val="bg1"/>
                </a:solidFill>
              </a:rPr>
              <a:t>i     nous disons    que       </a:t>
            </a:r>
            <a:r>
              <a:rPr lang="fr-FR" sz="2400" dirty="0">
                <a:solidFill>
                  <a:schemeClr val="bg1"/>
                </a:solidFill>
              </a:rPr>
              <a:t>péché </a:t>
            </a:r>
            <a:r>
              <a:rPr lang="fr-FR" sz="2400" dirty="0" smtClean="0">
                <a:solidFill>
                  <a:schemeClr val="bg1"/>
                </a:solidFill>
              </a:rPr>
              <a:t>        ne pas   nous avons</a:t>
            </a:r>
            <a:endParaRPr lang="en-US" sz="2400" dirty="0" smtClean="0">
              <a:solidFill>
                <a:schemeClr val="bg1"/>
              </a:solidFill>
            </a:endParaRPr>
          </a:p>
          <a:p>
            <a:r>
              <a:rPr lang="en-US" sz="3200" b="1" dirty="0" smtClean="0">
                <a:solidFill>
                  <a:schemeClr val="bg1"/>
                </a:solidFill>
              </a:rPr>
              <a:t> </a:t>
            </a:r>
            <a:r>
              <a:rPr lang="el-GR" sz="3300" b="1" dirty="0" smtClean="0">
                <a:solidFill>
                  <a:schemeClr val="bg1"/>
                </a:solidFill>
              </a:rPr>
              <a:t>ἑαυτοὺς</a:t>
            </a:r>
            <a:r>
              <a:rPr lang="en-US" sz="3300" b="1" dirty="0" smtClean="0">
                <a:solidFill>
                  <a:schemeClr val="bg1"/>
                </a:solidFill>
              </a:rPr>
              <a:t>  </a:t>
            </a:r>
            <a:r>
              <a:rPr lang="el-GR" sz="3300" b="1" dirty="0" smtClean="0">
                <a:solidFill>
                  <a:schemeClr val="bg1"/>
                </a:solidFill>
              </a:rPr>
              <a:t>πλανῶμεν καὶ </a:t>
            </a:r>
            <a:r>
              <a:rPr lang="el-GR" sz="3300" b="1" dirty="0">
                <a:solidFill>
                  <a:schemeClr val="bg1"/>
                </a:solidFill>
              </a:rPr>
              <a:t>ἡ ἀλήθεια οὐκ ἔστιν ἐν ἡμῖν</a:t>
            </a:r>
            <a:r>
              <a:rPr lang="el-GR" sz="3300" b="1" dirty="0" smtClean="0">
                <a:solidFill>
                  <a:schemeClr val="bg1"/>
                </a:solidFill>
              </a:rPr>
              <a:t>.</a:t>
            </a:r>
            <a:r>
              <a:rPr lang="en-US" sz="3300" b="1" dirty="0" smtClean="0">
                <a:solidFill>
                  <a:schemeClr val="bg1"/>
                </a:solidFill>
              </a:rPr>
              <a:t> </a:t>
            </a:r>
            <a:endParaRPr lang="en-US" sz="2300" b="1" dirty="0" smtClean="0">
              <a:solidFill>
                <a:schemeClr val="bg1"/>
              </a:solidFill>
            </a:endParaRPr>
          </a:p>
          <a:p>
            <a:r>
              <a:rPr lang="fr-FR" sz="2300" dirty="0">
                <a:solidFill>
                  <a:schemeClr val="bg1"/>
                </a:solidFill>
              </a:rPr>
              <a:t>nous-mêmes </a:t>
            </a:r>
            <a:r>
              <a:rPr lang="fr-FR" sz="2300" dirty="0" smtClean="0">
                <a:solidFill>
                  <a:schemeClr val="bg1"/>
                </a:solidFill>
              </a:rPr>
              <a:t> nous séduisons    et     la        vérité      ne pas    est       en   nous</a:t>
            </a:r>
            <a:r>
              <a:rPr lang="en-US" sz="2300" dirty="0" smtClean="0">
                <a:solidFill>
                  <a:schemeClr val="bg1"/>
                </a:solidFill>
              </a:rPr>
              <a:t>  </a:t>
            </a:r>
          </a:p>
          <a:p>
            <a:r>
              <a:rPr lang="en-US" sz="2400" b="1" dirty="0" smtClean="0">
                <a:solidFill>
                  <a:srgbClr val="FFFF00"/>
                </a:solidFill>
              </a:rPr>
              <a:t>9</a:t>
            </a:r>
            <a:r>
              <a:rPr lang="en-US" sz="3200" b="1" dirty="0" smtClean="0">
                <a:solidFill>
                  <a:schemeClr val="bg1"/>
                </a:solidFill>
              </a:rPr>
              <a:t> </a:t>
            </a:r>
            <a:r>
              <a:rPr lang="el-GR" sz="3300" b="1" dirty="0">
                <a:solidFill>
                  <a:schemeClr val="bg1"/>
                </a:solidFill>
              </a:rPr>
              <a:t>ἐὰν ὁμολογῶμεν </a:t>
            </a:r>
            <a:r>
              <a:rPr lang="el-GR" sz="3300" b="1" dirty="0" smtClean="0">
                <a:solidFill>
                  <a:schemeClr val="bg1"/>
                </a:solidFill>
              </a:rPr>
              <a:t>τὰς </a:t>
            </a:r>
            <a:r>
              <a:rPr lang="el-GR" sz="3300" b="1" dirty="0">
                <a:solidFill>
                  <a:schemeClr val="bg1"/>
                </a:solidFill>
              </a:rPr>
              <a:t>ἁμαρτίας </a:t>
            </a:r>
            <a:r>
              <a:rPr lang="el-GR" sz="3300" b="1" dirty="0" smtClean="0">
                <a:solidFill>
                  <a:schemeClr val="bg1"/>
                </a:solidFill>
              </a:rPr>
              <a:t>ἡμῶν</a:t>
            </a:r>
            <a:r>
              <a:rPr lang="el-GR" sz="3300" b="1" dirty="0">
                <a:solidFill>
                  <a:schemeClr val="bg1"/>
                </a:solidFill>
              </a:rPr>
              <a:t>, πιστός ἐστιν καὶ δίκαιος, </a:t>
            </a:r>
            <a:endParaRPr lang="en-US" sz="2300" b="1" dirty="0" smtClean="0">
              <a:solidFill>
                <a:schemeClr val="bg1"/>
              </a:solidFill>
            </a:endParaRPr>
          </a:p>
          <a:p>
            <a:r>
              <a:rPr lang="fr-FR" sz="2300" dirty="0" smtClean="0">
                <a:solidFill>
                  <a:schemeClr val="bg1"/>
                </a:solidFill>
              </a:rPr>
              <a:t>      Si        nous </a:t>
            </a:r>
            <a:r>
              <a:rPr lang="fr-FR" sz="2300" dirty="0">
                <a:solidFill>
                  <a:schemeClr val="bg1"/>
                </a:solidFill>
              </a:rPr>
              <a:t>confessons </a:t>
            </a:r>
            <a:r>
              <a:rPr lang="fr-FR" sz="2300" dirty="0" smtClean="0">
                <a:solidFill>
                  <a:schemeClr val="bg1"/>
                </a:solidFill>
              </a:rPr>
              <a:t>    les          péchés            nos          fidèle       </a:t>
            </a:r>
            <a:r>
              <a:rPr lang="fr-FR" sz="2300" dirty="0">
                <a:solidFill>
                  <a:schemeClr val="bg1"/>
                </a:solidFill>
              </a:rPr>
              <a:t>il </a:t>
            </a:r>
            <a:r>
              <a:rPr lang="fr-FR" sz="2300" dirty="0" smtClean="0">
                <a:solidFill>
                  <a:schemeClr val="bg1"/>
                </a:solidFill>
              </a:rPr>
              <a:t>est       et        juste  </a:t>
            </a:r>
            <a:r>
              <a:rPr lang="en-US" sz="2300" dirty="0" smtClean="0">
                <a:solidFill>
                  <a:schemeClr val="bg1"/>
                </a:solidFill>
              </a:rPr>
              <a:t>  </a:t>
            </a:r>
            <a:r>
              <a:rPr lang="en-US" sz="2300" dirty="0">
                <a:solidFill>
                  <a:schemeClr val="bg1"/>
                </a:solidFill>
              </a:rPr>
              <a:t> </a:t>
            </a:r>
            <a:endParaRPr lang="en-US" sz="2300" dirty="0" smtClean="0">
              <a:solidFill>
                <a:schemeClr val="bg1"/>
              </a:solidFill>
            </a:endParaRPr>
          </a:p>
          <a:p>
            <a:r>
              <a:rPr lang="el-GR" sz="3200" b="1" dirty="0" smtClean="0">
                <a:solidFill>
                  <a:schemeClr val="bg1"/>
                </a:solidFill>
              </a:rPr>
              <a:t>ἵνα</a:t>
            </a:r>
            <a:r>
              <a:rPr lang="en-US" sz="3200" b="1" dirty="0" smtClean="0">
                <a:solidFill>
                  <a:schemeClr val="bg1"/>
                </a:solidFill>
              </a:rPr>
              <a:t> </a:t>
            </a:r>
            <a:r>
              <a:rPr lang="el-GR" sz="3200" b="1" dirty="0" smtClean="0">
                <a:solidFill>
                  <a:schemeClr val="bg1"/>
                </a:solidFill>
              </a:rPr>
              <a:t> ἀφῇ</a:t>
            </a:r>
            <a:r>
              <a:rPr lang="en-US" sz="3200" b="1" dirty="0" smtClean="0">
                <a:solidFill>
                  <a:schemeClr val="bg1"/>
                </a:solidFill>
              </a:rPr>
              <a:t> </a:t>
            </a:r>
            <a:r>
              <a:rPr lang="el-GR" sz="3200" b="1" dirty="0" smtClean="0">
                <a:solidFill>
                  <a:schemeClr val="bg1"/>
                </a:solidFill>
              </a:rPr>
              <a:t> </a:t>
            </a:r>
            <a:r>
              <a:rPr lang="el-GR" sz="3200" b="1" dirty="0">
                <a:solidFill>
                  <a:schemeClr val="bg1"/>
                </a:solidFill>
              </a:rPr>
              <a:t>ἡμῖν </a:t>
            </a:r>
            <a:r>
              <a:rPr lang="el-GR" sz="3200" b="1" dirty="0" smtClean="0">
                <a:solidFill>
                  <a:schemeClr val="bg1"/>
                </a:solidFill>
              </a:rPr>
              <a:t>τὰς </a:t>
            </a:r>
            <a:r>
              <a:rPr lang="el-GR" sz="3200" b="1" dirty="0">
                <a:solidFill>
                  <a:schemeClr val="bg1"/>
                </a:solidFill>
              </a:rPr>
              <a:t>ἁμαρτίας καὶ καθαρίσῃ ἡμᾶς </a:t>
            </a:r>
            <a:r>
              <a:rPr lang="el-GR" sz="3200" b="1" dirty="0" smtClean="0">
                <a:solidFill>
                  <a:schemeClr val="bg1"/>
                </a:solidFill>
              </a:rPr>
              <a:t>ἀπὸ </a:t>
            </a:r>
            <a:r>
              <a:rPr lang="el-GR" sz="3200" b="1" dirty="0">
                <a:solidFill>
                  <a:schemeClr val="bg1"/>
                </a:solidFill>
              </a:rPr>
              <a:t>πάσης </a:t>
            </a:r>
            <a:r>
              <a:rPr lang="el-GR" sz="3200" b="1" dirty="0" smtClean="0">
                <a:solidFill>
                  <a:schemeClr val="bg1"/>
                </a:solidFill>
              </a:rPr>
              <a:t>ἀδικίας</a:t>
            </a:r>
            <a:r>
              <a:rPr lang="el-GR" sz="3200" b="1" dirty="0">
                <a:solidFill>
                  <a:schemeClr val="bg1"/>
                </a:solidFill>
              </a:rPr>
              <a:t>.</a:t>
            </a:r>
            <a:endParaRPr lang="en-US" sz="2300" b="1" dirty="0">
              <a:solidFill>
                <a:schemeClr val="bg1"/>
              </a:solidFill>
            </a:endParaRPr>
          </a:p>
          <a:p>
            <a:r>
              <a:rPr lang="fr-FR" sz="2100" dirty="0" smtClean="0">
                <a:solidFill>
                  <a:schemeClr val="bg1"/>
                </a:solidFill>
              </a:rPr>
              <a:t>    pardonner      </a:t>
            </a:r>
            <a:r>
              <a:rPr lang="fr-FR" sz="2300" dirty="0" smtClean="0">
                <a:solidFill>
                  <a:schemeClr val="bg1"/>
                </a:solidFill>
              </a:rPr>
              <a:t>nous     les       </a:t>
            </a:r>
            <a:r>
              <a:rPr lang="fr-FR" sz="2300" dirty="0">
                <a:solidFill>
                  <a:schemeClr val="bg1"/>
                </a:solidFill>
              </a:rPr>
              <a:t>péchés </a:t>
            </a:r>
            <a:r>
              <a:rPr lang="fr-FR" sz="2300" dirty="0" smtClean="0">
                <a:solidFill>
                  <a:schemeClr val="bg1"/>
                </a:solidFill>
              </a:rPr>
              <a:t>         et           </a:t>
            </a:r>
            <a:r>
              <a:rPr lang="fr-FR" sz="2300" dirty="0">
                <a:solidFill>
                  <a:schemeClr val="bg1"/>
                </a:solidFill>
              </a:rPr>
              <a:t>purifier </a:t>
            </a:r>
            <a:r>
              <a:rPr lang="fr-FR" sz="2300" dirty="0" smtClean="0">
                <a:solidFill>
                  <a:schemeClr val="bg1"/>
                </a:solidFill>
              </a:rPr>
              <a:t>       nous      de        toute      </a:t>
            </a:r>
            <a:r>
              <a:rPr lang="fr-FR" sz="2300" dirty="0">
                <a:solidFill>
                  <a:schemeClr val="bg1"/>
                </a:solidFill>
              </a:rPr>
              <a:t>iniquité </a:t>
            </a:r>
            <a:r>
              <a:rPr lang="en-US" sz="2300" dirty="0" smtClean="0">
                <a:solidFill>
                  <a:schemeClr val="bg1"/>
                </a:solidFill>
              </a:rPr>
              <a:t> </a:t>
            </a:r>
            <a:endParaRPr lang="en-US" sz="1000" dirty="0" smtClean="0">
              <a:solidFill>
                <a:schemeClr val="bg1"/>
              </a:solidFill>
            </a:endParaRPr>
          </a:p>
          <a:p>
            <a:endParaRPr lang="en-US" sz="2000" dirty="0">
              <a:solidFill>
                <a:schemeClr val="bg1"/>
              </a:solidFill>
            </a:endParaRPr>
          </a:p>
          <a:p>
            <a:r>
              <a:rPr lang="fr-FR" sz="2200" baseline="30000" dirty="0">
                <a:solidFill>
                  <a:schemeClr val="bg1"/>
                </a:solidFill>
              </a:rPr>
              <a:t>NEG </a:t>
            </a:r>
            <a:r>
              <a:rPr lang="fr-FR" sz="2200" b="1" dirty="0" smtClean="0">
                <a:solidFill>
                  <a:schemeClr val="bg1"/>
                </a:solidFill>
              </a:rPr>
              <a:t>1:8</a:t>
            </a:r>
            <a:r>
              <a:rPr lang="fr-FR" sz="2200" dirty="0" smtClean="0">
                <a:solidFill>
                  <a:schemeClr val="bg1"/>
                </a:solidFill>
              </a:rPr>
              <a:t> </a:t>
            </a:r>
            <a:r>
              <a:rPr lang="fr-FR" sz="2200" dirty="0">
                <a:solidFill>
                  <a:schemeClr val="bg1"/>
                </a:solidFill>
              </a:rPr>
              <a:t>Si nous disons que nous n'avons pas de péché, nous nous séduisons nous-mêmes, et la vérité n'est point en nous</a:t>
            </a:r>
            <a:r>
              <a:rPr lang="fr-FR" sz="2200" dirty="0" smtClean="0">
                <a:solidFill>
                  <a:schemeClr val="bg1"/>
                </a:solidFill>
              </a:rPr>
              <a:t>. </a:t>
            </a:r>
            <a:r>
              <a:rPr lang="fr-FR" sz="2200" b="1" dirty="0">
                <a:solidFill>
                  <a:schemeClr val="bg1"/>
                </a:solidFill>
              </a:rPr>
              <a:t>9</a:t>
            </a:r>
            <a:r>
              <a:rPr lang="fr-FR" sz="2200" dirty="0">
                <a:solidFill>
                  <a:schemeClr val="bg1"/>
                </a:solidFill>
              </a:rPr>
              <a:t> Si nous confessons nos péchés, il est fidèle et juste pour nous les pardonner, et pour nous purifier de toute iniquité</a:t>
            </a:r>
            <a:r>
              <a:rPr lang="fr-FR" sz="2200" dirty="0" smtClean="0">
                <a:solidFill>
                  <a:schemeClr val="bg1"/>
                </a:solidFill>
              </a:rPr>
              <a:t>. / </a:t>
            </a:r>
            <a:r>
              <a:rPr lang="fr-FR" sz="2200" baseline="30000" dirty="0" smtClean="0">
                <a:solidFill>
                  <a:schemeClr val="bg1"/>
                </a:solidFill>
              </a:rPr>
              <a:t>BFC </a:t>
            </a:r>
            <a:r>
              <a:rPr lang="fr-FR" sz="2200" b="1" dirty="0" smtClean="0">
                <a:solidFill>
                  <a:schemeClr val="bg1"/>
                </a:solidFill>
              </a:rPr>
              <a:t>1:8</a:t>
            </a:r>
            <a:r>
              <a:rPr lang="fr-FR" sz="2200" dirty="0" smtClean="0">
                <a:solidFill>
                  <a:schemeClr val="bg1"/>
                </a:solidFill>
              </a:rPr>
              <a:t> </a:t>
            </a:r>
            <a:r>
              <a:rPr lang="fr-FR" sz="2200" dirty="0">
                <a:solidFill>
                  <a:schemeClr val="bg1"/>
                </a:solidFill>
              </a:rPr>
              <a:t>Si nous prétendons être sans péché, nous nous trompons nous-mêmes et la vérité n'est pas en nous</a:t>
            </a:r>
            <a:r>
              <a:rPr lang="fr-FR" sz="2200" dirty="0" smtClean="0">
                <a:solidFill>
                  <a:schemeClr val="bg1"/>
                </a:solidFill>
              </a:rPr>
              <a:t>. </a:t>
            </a:r>
            <a:r>
              <a:rPr lang="fr-FR" sz="2200" b="1" dirty="0" smtClean="0">
                <a:solidFill>
                  <a:schemeClr val="bg1"/>
                </a:solidFill>
              </a:rPr>
              <a:t>9</a:t>
            </a:r>
            <a:r>
              <a:rPr lang="fr-FR" sz="2200" dirty="0" smtClean="0">
                <a:solidFill>
                  <a:schemeClr val="bg1"/>
                </a:solidFill>
              </a:rPr>
              <a:t> </a:t>
            </a:r>
            <a:r>
              <a:rPr lang="fr-FR" sz="2200" dirty="0">
                <a:solidFill>
                  <a:schemeClr val="bg1"/>
                </a:solidFill>
              </a:rPr>
              <a:t>Mais si nous confessons nos péchés, nous pouvons avoir confiance en Dieu, car il est juste: il pardonnera nos péchés et nous purifiera de tout mal</a:t>
            </a:r>
            <a:r>
              <a:rPr lang="fr-FR" sz="2200" dirty="0" smtClean="0">
                <a:solidFill>
                  <a:schemeClr val="bg1"/>
                </a:solidFill>
              </a:rPr>
              <a:t>.</a:t>
            </a:r>
          </a:p>
          <a:p>
            <a:endParaRPr lang="fr-FR" sz="2200" dirty="0">
              <a:solidFill>
                <a:schemeClr val="bg1"/>
              </a:solidFill>
            </a:endParaRPr>
          </a:p>
        </p:txBody>
      </p:sp>
    </p:spTree>
    <p:extLst>
      <p:ext uri="{BB962C8B-B14F-4D97-AF65-F5344CB8AC3E}">
        <p14:creationId xmlns:p14="http://schemas.microsoft.com/office/powerpoint/2010/main" val="15410968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9" y="0"/>
            <a:ext cx="12100719" cy="6696303"/>
          </a:xfrm>
          <a:prstGeom prst="rect">
            <a:avLst/>
          </a:prstGeom>
          <a:solidFill>
            <a:srgbClr val="002060"/>
          </a:solidFill>
        </p:spPr>
        <p:txBody>
          <a:bodyPr wrap="square" lIns="108821" tIns="54411" rIns="108821" bIns="54411">
            <a:spAutoFit/>
          </a:bodyPr>
          <a:lstStyle/>
          <a:p>
            <a:pPr algn="ctr"/>
            <a:endParaRPr lang="en-US" sz="4000" b="1" dirty="0" smtClean="0">
              <a:solidFill>
                <a:schemeClr val="bg1"/>
              </a:solidFill>
            </a:endParaRPr>
          </a:p>
          <a:p>
            <a:pPr algn="ctr"/>
            <a:r>
              <a:rPr lang="en-US" sz="4000" b="1" dirty="0" smtClean="0">
                <a:solidFill>
                  <a:srgbClr val="FFFF00"/>
                </a:solidFill>
              </a:rPr>
              <a:t>1 Jean 1:10 </a:t>
            </a:r>
            <a:endParaRPr lang="en-US" sz="1600" b="1" dirty="0" smtClean="0">
              <a:solidFill>
                <a:srgbClr val="FFFF00"/>
              </a:solidFill>
            </a:endParaRPr>
          </a:p>
          <a:p>
            <a:pPr algn="ctr"/>
            <a:endParaRPr lang="en-US" sz="1600" b="1" dirty="0" smtClean="0">
              <a:solidFill>
                <a:schemeClr val="bg1"/>
              </a:solidFill>
            </a:endParaRPr>
          </a:p>
          <a:p>
            <a:r>
              <a:rPr lang="en-US" sz="3600" b="1" dirty="0" smtClean="0">
                <a:solidFill>
                  <a:schemeClr val="bg1"/>
                </a:solidFill>
              </a:rPr>
              <a:t>       </a:t>
            </a:r>
            <a:r>
              <a:rPr lang="el-GR" sz="3600" b="1" dirty="0" smtClean="0">
                <a:solidFill>
                  <a:schemeClr val="bg1"/>
                </a:solidFill>
              </a:rPr>
              <a:t>ἐὰν</a:t>
            </a:r>
            <a:r>
              <a:rPr lang="en-US" sz="3600" b="1" dirty="0" smtClean="0">
                <a:solidFill>
                  <a:schemeClr val="bg1"/>
                </a:solidFill>
              </a:rPr>
              <a:t> </a:t>
            </a:r>
            <a:r>
              <a:rPr lang="el-GR" sz="3600" b="1" dirty="0" smtClean="0">
                <a:solidFill>
                  <a:schemeClr val="bg1"/>
                </a:solidFill>
              </a:rPr>
              <a:t> εἴπωμεν</a:t>
            </a:r>
            <a:r>
              <a:rPr lang="en-US" sz="3600" b="1" dirty="0" smtClean="0">
                <a:solidFill>
                  <a:schemeClr val="bg1"/>
                </a:solidFill>
              </a:rPr>
              <a:t>  </a:t>
            </a:r>
            <a:r>
              <a:rPr lang="el-GR" sz="3600" b="1" dirty="0" smtClean="0">
                <a:solidFill>
                  <a:schemeClr val="bg1"/>
                </a:solidFill>
              </a:rPr>
              <a:t>ὅτι </a:t>
            </a:r>
            <a:r>
              <a:rPr lang="en-US" sz="3600" b="1" dirty="0" smtClean="0">
                <a:solidFill>
                  <a:schemeClr val="bg1"/>
                </a:solidFill>
              </a:rPr>
              <a:t> </a:t>
            </a:r>
            <a:r>
              <a:rPr lang="el-GR" sz="3600" b="1" dirty="0" smtClean="0">
                <a:solidFill>
                  <a:schemeClr val="bg1"/>
                </a:solidFill>
              </a:rPr>
              <a:t>οὐχ</a:t>
            </a:r>
            <a:r>
              <a:rPr lang="en-US" sz="3600" b="1" dirty="0" smtClean="0">
                <a:solidFill>
                  <a:schemeClr val="bg1"/>
                </a:solidFill>
              </a:rPr>
              <a:t>  </a:t>
            </a:r>
            <a:r>
              <a:rPr lang="el-GR" sz="3600" b="1" dirty="0" smtClean="0">
                <a:solidFill>
                  <a:schemeClr val="bg1"/>
                </a:solidFill>
              </a:rPr>
              <a:t> </a:t>
            </a:r>
            <a:r>
              <a:rPr lang="el-GR" sz="3600" b="1" dirty="0">
                <a:solidFill>
                  <a:schemeClr val="bg1"/>
                </a:solidFill>
              </a:rPr>
              <a:t>ἡμαρτήκαμεν, </a:t>
            </a:r>
            <a:endParaRPr lang="en-US" sz="3600" b="1" dirty="0" smtClean="0">
              <a:solidFill>
                <a:schemeClr val="bg1"/>
              </a:solidFill>
            </a:endParaRPr>
          </a:p>
          <a:p>
            <a:r>
              <a:rPr lang="en-US" sz="2800" dirty="0" smtClean="0">
                <a:solidFill>
                  <a:schemeClr val="bg1"/>
                </a:solidFill>
              </a:rPr>
              <a:t>            s</a:t>
            </a:r>
            <a:r>
              <a:rPr lang="fr-FR" sz="2800" dirty="0" smtClean="0">
                <a:solidFill>
                  <a:schemeClr val="bg1"/>
                </a:solidFill>
              </a:rPr>
              <a:t>i    nous </a:t>
            </a:r>
            <a:r>
              <a:rPr lang="fr-FR" sz="2800" dirty="0">
                <a:solidFill>
                  <a:schemeClr val="bg1"/>
                </a:solidFill>
              </a:rPr>
              <a:t>disons </a:t>
            </a:r>
            <a:r>
              <a:rPr lang="fr-FR" sz="2800" dirty="0" smtClean="0">
                <a:solidFill>
                  <a:schemeClr val="bg1"/>
                </a:solidFill>
              </a:rPr>
              <a:t>  que  ne pas  nous avons péché</a:t>
            </a:r>
            <a:endParaRPr lang="en-US" sz="2800" dirty="0" smtClean="0">
              <a:solidFill>
                <a:schemeClr val="bg1"/>
              </a:solidFill>
            </a:endParaRPr>
          </a:p>
          <a:p>
            <a:r>
              <a:rPr lang="en-US" sz="3600" b="1" dirty="0" smtClean="0">
                <a:solidFill>
                  <a:schemeClr val="bg1"/>
                </a:solidFill>
              </a:rPr>
              <a:t>                </a:t>
            </a:r>
            <a:r>
              <a:rPr lang="el-GR" sz="3600" b="1" dirty="0" smtClean="0">
                <a:solidFill>
                  <a:schemeClr val="bg1"/>
                </a:solidFill>
              </a:rPr>
              <a:t>ψεύστην </a:t>
            </a:r>
            <a:r>
              <a:rPr lang="el-GR" sz="3600" b="1" dirty="0">
                <a:solidFill>
                  <a:schemeClr val="bg1"/>
                </a:solidFill>
              </a:rPr>
              <a:t>ποιοῦμεν αὐτόν, </a:t>
            </a:r>
            <a:endParaRPr lang="en-US" sz="3600" b="1" dirty="0">
              <a:solidFill>
                <a:schemeClr val="bg1"/>
              </a:solidFill>
            </a:endParaRPr>
          </a:p>
          <a:p>
            <a:r>
              <a:rPr lang="en-US" sz="2800" dirty="0">
                <a:solidFill>
                  <a:schemeClr val="bg1"/>
                </a:solidFill>
              </a:rPr>
              <a:t>    </a:t>
            </a:r>
            <a:r>
              <a:rPr lang="en-US" sz="2800" dirty="0" smtClean="0">
                <a:solidFill>
                  <a:schemeClr val="bg1"/>
                </a:solidFill>
              </a:rPr>
              <a:t>                   </a:t>
            </a:r>
            <a:r>
              <a:rPr lang="fr-FR" sz="2800" dirty="0" smtClean="0">
                <a:solidFill>
                  <a:schemeClr val="bg1"/>
                </a:solidFill>
              </a:rPr>
              <a:t>menteur    nous </a:t>
            </a:r>
            <a:r>
              <a:rPr lang="fr-FR" sz="2800" dirty="0">
                <a:solidFill>
                  <a:schemeClr val="bg1"/>
                </a:solidFill>
              </a:rPr>
              <a:t>faisons     </a:t>
            </a:r>
            <a:r>
              <a:rPr lang="fr-FR" sz="2800" dirty="0" smtClean="0">
                <a:solidFill>
                  <a:schemeClr val="bg1"/>
                </a:solidFill>
              </a:rPr>
              <a:t> </a:t>
            </a:r>
            <a:r>
              <a:rPr lang="fr-FR" sz="2800" dirty="0">
                <a:solidFill>
                  <a:schemeClr val="bg1"/>
                </a:solidFill>
              </a:rPr>
              <a:t>le  </a:t>
            </a:r>
            <a:r>
              <a:rPr lang="en-US" sz="2800" dirty="0">
                <a:solidFill>
                  <a:schemeClr val="bg1"/>
                </a:solidFill>
              </a:rPr>
              <a:t> </a:t>
            </a:r>
          </a:p>
          <a:p>
            <a:r>
              <a:rPr lang="en-US" sz="3600" b="1" dirty="0" smtClean="0">
                <a:solidFill>
                  <a:schemeClr val="bg1"/>
                </a:solidFill>
              </a:rPr>
              <a:t>       </a:t>
            </a:r>
            <a:r>
              <a:rPr lang="el-GR" sz="3600" b="1" dirty="0" smtClean="0">
                <a:solidFill>
                  <a:schemeClr val="bg1"/>
                </a:solidFill>
              </a:rPr>
              <a:t>καὶ </a:t>
            </a:r>
            <a:r>
              <a:rPr lang="el-GR" sz="3600" b="1" dirty="0">
                <a:solidFill>
                  <a:schemeClr val="bg1"/>
                </a:solidFill>
              </a:rPr>
              <a:t>ὁ λόγος αὐτοῦ οὐκ ἔστιν ἐν ἡμῖν.</a:t>
            </a:r>
            <a:endParaRPr lang="en-US" sz="3600" b="1" dirty="0">
              <a:solidFill>
                <a:schemeClr val="bg1"/>
              </a:solidFill>
            </a:endParaRPr>
          </a:p>
          <a:p>
            <a:r>
              <a:rPr lang="fr-FR" sz="2800" dirty="0" smtClean="0">
                <a:solidFill>
                  <a:schemeClr val="bg1"/>
                </a:solidFill>
              </a:rPr>
              <a:t>           et   la   parole        sa     ne pas   est     </a:t>
            </a:r>
            <a:r>
              <a:rPr lang="fr-FR" sz="2800" dirty="0">
                <a:solidFill>
                  <a:schemeClr val="bg1"/>
                </a:solidFill>
              </a:rPr>
              <a:t>en </a:t>
            </a:r>
            <a:r>
              <a:rPr lang="fr-FR" sz="2800" dirty="0" smtClean="0">
                <a:solidFill>
                  <a:schemeClr val="bg1"/>
                </a:solidFill>
              </a:rPr>
              <a:t>  nous </a:t>
            </a:r>
            <a:endParaRPr lang="en-US" sz="2800" dirty="0" smtClean="0">
              <a:solidFill>
                <a:schemeClr val="bg1"/>
              </a:solidFill>
            </a:endParaRPr>
          </a:p>
          <a:p>
            <a:r>
              <a:rPr lang="en-US" sz="2400" dirty="0" smtClean="0">
                <a:solidFill>
                  <a:schemeClr val="bg1"/>
                </a:solidFill>
              </a:rPr>
              <a:t>     </a:t>
            </a:r>
            <a:r>
              <a:rPr lang="en-US" sz="2800" dirty="0">
                <a:solidFill>
                  <a:schemeClr val="bg1"/>
                </a:solidFill>
              </a:rPr>
              <a:t> </a:t>
            </a:r>
            <a:endParaRPr lang="en-US" sz="2400" dirty="0">
              <a:solidFill>
                <a:schemeClr val="bg1"/>
              </a:solidFill>
            </a:endParaRPr>
          </a:p>
          <a:p>
            <a:r>
              <a:rPr lang="fr-FR" sz="2400" baseline="30000" dirty="0">
                <a:solidFill>
                  <a:schemeClr val="bg1"/>
                </a:solidFill>
              </a:rPr>
              <a:t>NEG </a:t>
            </a:r>
            <a:r>
              <a:rPr lang="fr-FR" sz="2400" dirty="0" smtClean="0">
                <a:solidFill>
                  <a:schemeClr val="bg1"/>
                </a:solidFill>
              </a:rPr>
              <a:t>Si </a:t>
            </a:r>
            <a:r>
              <a:rPr lang="fr-FR" sz="2400" dirty="0">
                <a:solidFill>
                  <a:schemeClr val="bg1"/>
                </a:solidFill>
              </a:rPr>
              <a:t>nous disons que nous n'avons pas péché, nous le faisons menteur, et sa parole n'est point en nous.</a:t>
            </a:r>
          </a:p>
          <a:p>
            <a:r>
              <a:rPr lang="fr-FR" sz="2400" baseline="30000" dirty="0" smtClean="0">
                <a:solidFill>
                  <a:schemeClr val="bg1"/>
                </a:solidFill>
              </a:rPr>
              <a:t>BFC </a:t>
            </a:r>
            <a:r>
              <a:rPr lang="fr-FR" sz="2400" dirty="0" smtClean="0">
                <a:solidFill>
                  <a:schemeClr val="bg1"/>
                </a:solidFill>
              </a:rPr>
              <a:t>Si </a:t>
            </a:r>
            <a:r>
              <a:rPr lang="fr-FR" sz="2400" dirty="0">
                <a:solidFill>
                  <a:schemeClr val="bg1"/>
                </a:solidFill>
              </a:rPr>
              <a:t>nous disons que nous n'avons pas péché, nous faisons de Dieu un menteur et sa parole n'est pas en nous.</a:t>
            </a:r>
            <a:endParaRPr lang="en-US" sz="2400" dirty="0">
              <a:solidFill>
                <a:schemeClr val="bg1"/>
              </a:solidFill>
            </a:endParaRPr>
          </a:p>
        </p:txBody>
      </p:sp>
    </p:spTree>
    <p:extLst>
      <p:ext uri="{BB962C8B-B14F-4D97-AF65-F5344CB8AC3E}">
        <p14:creationId xmlns:p14="http://schemas.microsoft.com/office/powerpoint/2010/main" val="22308743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606</Words>
  <Application>Microsoft Office PowerPoint</Application>
  <PresentationFormat>Custom</PresentationFormat>
  <Paragraphs>113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Première Épître de Jean Chapitre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67</cp:revision>
  <dcterms:created xsi:type="dcterms:W3CDTF">2020-04-05T11:02:49Z</dcterms:created>
  <dcterms:modified xsi:type="dcterms:W3CDTF">2020-04-29T03:44:04Z</dcterms:modified>
</cp:coreProperties>
</file>