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4" r:id="rId2"/>
    <p:sldId id="260" r:id="rId3"/>
    <p:sldId id="326" r:id="rId4"/>
    <p:sldId id="328" r:id="rId5"/>
    <p:sldId id="329" r:id="rId6"/>
    <p:sldId id="331" r:id="rId7"/>
    <p:sldId id="333" r:id="rId8"/>
    <p:sldId id="334" r:id="rId9"/>
    <p:sldId id="336" r:id="rId10"/>
    <p:sldId id="337" r:id="rId11"/>
    <p:sldId id="338" r:id="rId12"/>
    <p:sldId id="339"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varScale="1">
        <p:scale>
          <a:sx n="84" d="100"/>
          <a:sy n="84" d="100"/>
        </p:scale>
        <p:origin x="-78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5/17/2020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5/17/2020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1</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1:16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16 </a:t>
            </a:r>
            <a:r>
              <a:rPr lang="en-US" sz="3200" b="1" dirty="0" smtClean="0">
                <a:solidFill>
                  <a:schemeClr val="bg1"/>
                </a:solidFill>
              </a:rPr>
              <a:t> </a:t>
            </a:r>
            <a:r>
              <a:rPr lang="el-GR" sz="3500" dirty="0">
                <a:solidFill>
                  <a:schemeClr val="bg1"/>
                </a:solidFill>
              </a:rPr>
              <a:t>καὶ ἔχων ἐν τῇ δεξιᾷ χειρὶ αὐτοῦ ἀστέρας ἑπτὰ</a:t>
            </a:r>
            <a:endParaRPr lang="es-ES_tradnl" sz="3500" dirty="0">
              <a:solidFill>
                <a:schemeClr val="bg1"/>
              </a:solidFill>
            </a:endParaRPr>
          </a:p>
          <a:p>
            <a:r>
              <a:rPr lang="es-ES" sz="2400" dirty="0" smtClean="0">
                <a:solidFill>
                  <a:schemeClr val="bg1"/>
                </a:solidFill>
              </a:rPr>
              <a:t>         et    </a:t>
            </a:r>
            <a:r>
              <a:rPr lang="fr-FR" sz="2400" dirty="0" smtClean="0">
                <a:solidFill>
                  <a:schemeClr val="bg1"/>
                </a:solidFill>
              </a:rPr>
              <a:t> </a:t>
            </a:r>
            <a:r>
              <a:rPr lang="fr-FR" sz="2400" dirty="0">
                <a:solidFill>
                  <a:schemeClr val="bg1"/>
                </a:solidFill>
              </a:rPr>
              <a:t>Il </a:t>
            </a:r>
            <a:r>
              <a:rPr lang="fr-FR" sz="2400" dirty="0" smtClean="0">
                <a:solidFill>
                  <a:schemeClr val="bg1"/>
                </a:solidFill>
              </a:rPr>
              <a:t>avait  </a:t>
            </a:r>
            <a:r>
              <a:rPr lang="fr-FR" sz="2400" dirty="0">
                <a:solidFill>
                  <a:schemeClr val="bg1"/>
                </a:solidFill>
              </a:rPr>
              <a:t>dans </a:t>
            </a:r>
            <a:r>
              <a:rPr lang="fr-FR" sz="2400" dirty="0" smtClean="0">
                <a:solidFill>
                  <a:schemeClr val="bg1"/>
                </a:solidFill>
              </a:rPr>
              <a:t> la    </a:t>
            </a:r>
            <a:r>
              <a:rPr lang="fr-FR" sz="2400" dirty="0">
                <a:solidFill>
                  <a:schemeClr val="bg1"/>
                </a:solidFill>
              </a:rPr>
              <a:t>droite </a:t>
            </a:r>
            <a:r>
              <a:rPr lang="fr-FR" sz="2400" dirty="0" smtClean="0">
                <a:solidFill>
                  <a:schemeClr val="bg1"/>
                </a:solidFill>
              </a:rPr>
              <a:t>   main         sa             étoiles          sept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ἐκ τοῦ στόματος αὐτοῦ ῥομφαία </a:t>
            </a:r>
            <a:r>
              <a:rPr lang="el-GR" sz="3500" dirty="0" smtClean="0">
                <a:solidFill>
                  <a:schemeClr val="bg1"/>
                </a:solidFill>
              </a:rPr>
              <a:t>δίστομος</a:t>
            </a:r>
            <a:endParaRPr lang="en-US" sz="3500" dirty="0" smtClean="0">
              <a:solidFill>
                <a:schemeClr val="bg1"/>
              </a:solidFill>
            </a:endParaRPr>
          </a:p>
          <a:p>
            <a:r>
              <a:rPr lang="fr-FR" sz="2400" dirty="0" smtClean="0">
                <a:solidFill>
                  <a:schemeClr val="bg1"/>
                </a:solidFill>
              </a:rPr>
              <a:t>           et    de     la          </a:t>
            </a:r>
            <a:r>
              <a:rPr lang="fr-FR" sz="2400" dirty="0">
                <a:solidFill>
                  <a:schemeClr val="bg1"/>
                </a:solidFill>
              </a:rPr>
              <a:t>bouche </a:t>
            </a:r>
            <a:r>
              <a:rPr lang="fr-FR" sz="2400" dirty="0" smtClean="0">
                <a:solidFill>
                  <a:schemeClr val="bg1"/>
                </a:solidFill>
              </a:rPr>
              <a:t>              sa          une </a:t>
            </a:r>
            <a:r>
              <a:rPr lang="fr-FR" sz="2400" dirty="0">
                <a:solidFill>
                  <a:schemeClr val="bg1"/>
                </a:solidFill>
              </a:rPr>
              <a:t>épée </a:t>
            </a:r>
            <a:r>
              <a:rPr lang="fr-FR" sz="2400" dirty="0" smtClean="0">
                <a:solidFill>
                  <a:schemeClr val="bg1"/>
                </a:solidFill>
              </a:rPr>
              <a:t>   </a:t>
            </a:r>
            <a:r>
              <a:rPr lang="fr-FR" sz="2200" dirty="0" smtClean="0">
                <a:solidFill>
                  <a:schemeClr val="bg1"/>
                </a:solidFill>
              </a:rPr>
              <a:t>à </a:t>
            </a:r>
            <a:r>
              <a:rPr lang="fr-FR" sz="2200" dirty="0">
                <a:solidFill>
                  <a:schemeClr val="bg1"/>
                </a:solidFill>
              </a:rPr>
              <a:t>deux tranchants</a:t>
            </a:r>
            <a:r>
              <a:rPr lang="es-ES" sz="2200" dirty="0" smtClean="0">
                <a:solidFill>
                  <a:schemeClr val="bg1"/>
                </a:solidFill>
              </a:rPr>
              <a:t>  </a:t>
            </a:r>
          </a:p>
          <a:p>
            <a:r>
              <a:rPr lang="es-ES_tradnl" sz="3400" dirty="0" smtClean="0">
                <a:solidFill>
                  <a:schemeClr val="bg1"/>
                </a:solidFill>
              </a:rPr>
              <a:t>          </a:t>
            </a:r>
            <a:r>
              <a:rPr lang="el-GR" sz="3500" dirty="0" smtClean="0">
                <a:solidFill>
                  <a:schemeClr val="bg1"/>
                </a:solidFill>
              </a:rPr>
              <a:t>ὀξεῖα </a:t>
            </a:r>
            <a:r>
              <a:rPr lang="el-GR" sz="3500" dirty="0">
                <a:solidFill>
                  <a:schemeClr val="bg1"/>
                </a:solidFill>
              </a:rPr>
              <a:t>ἐκπορευομένη καὶ ἡ ὄψις αὐτοῦ </a:t>
            </a:r>
            <a:endParaRPr lang="en-US" sz="3500" dirty="0">
              <a:solidFill>
                <a:schemeClr val="bg1"/>
              </a:solidFill>
            </a:endParaRPr>
          </a:p>
          <a:p>
            <a:r>
              <a:rPr lang="fr-FR" sz="2400" dirty="0" smtClean="0">
                <a:solidFill>
                  <a:schemeClr val="bg1"/>
                </a:solidFill>
              </a:rPr>
              <a:t>                 </a:t>
            </a:r>
            <a:r>
              <a:rPr lang="fr-FR" sz="2400" dirty="0">
                <a:solidFill>
                  <a:schemeClr val="bg1"/>
                </a:solidFill>
              </a:rPr>
              <a:t>aiguë </a:t>
            </a:r>
            <a:r>
              <a:rPr lang="fr-FR" sz="2400" dirty="0" smtClean="0">
                <a:solidFill>
                  <a:schemeClr val="bg1"/>
                </a:solidFill>
              </a:rPr>
              <a:t>               sortait                   </a:t>
            </a:r>
            <a:r>
              <a:rPr lang="fr-FR" sz="2400" dirty="0">
                <a:solidFill>
                  <a:schemeClr val="bg1"/>
                </a:solidFill>
              </a:rPr>
              <a:t>et </a:t>
            </a:r>
            <a:r>
              <a:rPr lang="fr-FR" sz="2400" dirty="0" smtClean="0">
                <a:solidFill>
                  <a:schemeClr val="bg1"/>
                </a:solidFill>
              </a:rPr>
              <a:t>   le  visage     son  </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ὡς </a:t>
            </a:r>
            <a:r>
              <a:rPr lang="el-GR" sz="3500" dirty="0">
                <a:solidFill>
                  <a:schemeClr val="bg1"/>
                </a:solidFill>
              </a:rPr>
              <a:t>ὁ ἥλιος φαίνει ἐν τῇ δυνάμει αὐτοῦ.</a:t>
            </a:r>
            <a:endParaRPr lang="en-US" sz="3500" dirty="0">
              <a:solidFill>
                <a:schemeClr val="bg1"/>
              </a:solidFill>
            </a:endParaRPr>
          </a:p>
          <a:p>
            <a:r>
              <a:rPr lang="fr-FR" sz="2400" dirty="0" smtClean="0">
                <a:solidFill>
                  <a:schemeClr val="bg1"/>
                </a:solidFill>
              </a:rPr>
              <a:t>         comme  le  soleil        </a:t>
            </a:r>
            <a:r>
              <a:rPr lang="fr-FR" sz="2400" dirty="0">
                <a:solidFill>
                  <a:schemeClr val="bg1"/>
                </a:solidFill>
              </a:rPr>
              <a:t>brille </a:t>
            </a:r>
            <a:r>
              <a:rPr lang="fr-FR" sz="2400" dirty="0" smtClean="0">
                <a:solidFill>
                  <a:schemeClr val="bg1"/>
                </a:solidFill>
              </a:rPr>
              <a:t>    dans  la         </a:t>
            </a:r>
            <a:r>
              <a:rPr lang="fr-FR" sz="2400" dirty="0">
                <a:solidFill>
                  <a:schemeClr val="bg1"/>
                </a:solidFill>
              </a:rPr>
              <a:t>force </a:t>
            </a:r>
            <a:r>
              <a:rPr lang="fr-FR" sz="2400" dirty="0" smtClean="0">
                <a:solidFill>
                  <a:schemeClr val="bg1"/>
                </a:solidFill>
              </a:rPr>
              <a:t>           sa</a:t>
            </a:r>
            <a:endParaRPr lang="en-US" sz="24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r>
              <a:rPr lang="en-US" sz="2100" baseline="30000" dirty="0" smtClean="0">
                <a:solidFill>
                  <a:srgbClr val="FFFF00"/>
                </a:solidFill>
              </a:rPr>
              <a:t>NEG</a:t>
            </a:r>
            <a:r>
              <a:rPr lang="fr-FR" sz="2100" b="1" dirty="0"/>
              <a:t> </a:t>
            </a:r>
            <a:r>
              <a:rPr lang="fr-FR" sz="2100" b="1" dirty="0">
                <a:solidFill>
                  <a:schemeClr val="bg1"/>
                </a:solidFill>
              </a:rPr>
              <a:t>1:16</a:t>
            </a:r>
            <a:r>
              <a:rPr lang="fr-FR" sz="2100" dirty="0">
                <a:solidFill>
                  <a:schemeClr val="bg1"/>
                </a:solidFill>
              </a:rPr>
              <a:t> Il avait dans sa main droite sept étoiles. De sa bouche sortait une épée aiguë, à deux tranchants; et son visage était comme le soleil lorsqu'il brille dans sa force.</a:t>
            </a:r>
          </a:p>
          <a:p>
            <a:r>
              <a:rPr lang="fr-FR" sz="2400" baseline="30000" dirty="0">
                <a:solidFill>
                  <a:srgbClr val="FFFF00"/>
                </a:solidFill>
              </a:rPr>
              <a:t>BFC</a:t>
            </a:r>
            <a:r>
              <a:rPr lang="fr-FR" sz="2100" baseline="30000" dirty="0" smtClean="0">
                <a:solidFill>
                  <a:schemeClr val="bg1"/>
                </a:solidFill>
              </a:rPr>
              <a:t> </a:t>
            </a:r>
            <a:r>
              <a:rPr lang="fr-FR" sz="2100" b="1" dirty="0" smtClean="0">
                <a:solidFill>
                  <a:schemeClr val="bg1"/>
                </a:solidFill>
              </a:rPr>
              <a:t>1:16</a:t>
            </a:r>
            <a:r>
              <a:rPr lang="fr-FR" sz="2100" dirty="0" smtClean="0">
                <a:solidFill>
                  <a:schemeClr val="bg1"/>
                </a:solidFill>
              </a:rPr>
              <a:t> </a:t>
            </a:r>
            <a:r>
              <a:rPr lang="fr-FR" sz="2100" dirty="0">
                <a:solidFill>
                  <a:schemeClr val="bg1"/>
                </a:solidFill>
              </a:rPr>
              <a:t>Il tenait sept étoiles dans sa main droite, et une épée aiguë à deux tranchants sortait de sa bouche. Son visage resplendissait comme le soleil à midi.</a:t>
            </a:r>
            <a:endParaRPr lang="es-ES" sz="2100" dirty="0" smtClean="0">
              <a:solidFill>
                <a:schemeClr val="bg1"/>
              </a:solidFill>
            </a:endParaRP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28902488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1:17-18 </a:t>
            </a:r>
            <a:endParaRPr lang="en-US" sz="1200" b="1" dirty="0" smtClean="0">
              <a:solidFill>
                <a:srgbClr val="FFFF00"/>
              </a:solidFill>
            </a:endParaRPr>
          </a:p>
          <a:p>
            <a:r>
              <a:rPr lang="en-US" sz="2800" b="1" dirty="0" smtClean="0">
                <a:solidFill>
                  <a:srgbClr val="FFFF00"/>
                </a:solidFill>
              </a:rPr>
              <a:t> 17 </a:t>
            </a:r>
            <a:r>
              <a:rPr lang="el-GR" sz="3200" dirty="0">
                <a:solidFill>
                  <a:schemeClr val="bg1"/>
                </a:solidFill>
              </a:rPr>
              <a:t>Καὶ ὅτε εἶδον αὐτόν, ἔπεσα πρὸς τοὺς πόδας </a:t>
            </a:r>
            <a:r>
              <a:rPr lang="el-GR" sz="3200" dirty="0" smtClean="0">
                <a:solidFill>
                  <a:schemeClr val="bg1"/>
                </a:solidFill>
              </a:rPr>
              <a:t>αὐτοῦ</a:t>
            </a:r>
            <a:endParaRPr lang="en-US" sz="3200" dirty="0" smtClean="0">
              <a:solidFill>
                <a:schemeClr val="bg1"/>
              </a:solidFill>
            </a:endParaRPr>
          </a:p>
          <a:p>
            <a:r>
              <a:rPr lang="fr-FR" sz="2200" dirty="0" smtClean="0">
                <a:solidFill>
                  <a:schemeClr val="bg1"/>
                </a:solidFill>
              </a:rPr>
              <a:t>          et   quand   je vis         le           </a:t>
            </a:r>
            <a:r>
              <a:rPr lang="fr-FR" sz="2200" dirty="0">
                <a:solidFill>
                  <a:schemeClr val="bg1"/>
                </a:solidFill>
              </a:rPr>
              <a:t>je tombai </a:t>
            </a:r>
            <a:r>
              <a:rPr lang="fr-FR" sz="2200" dirty="0" smtClean="0">
                <a:solidFill>
                  <a:schemeClr val="bg1"/>
                </a:solidFill>
              </a:rPr>
              <a:t>     à           les        </a:t>
            </a:r>
            <a:r>
              <a:rPr lang="fr-FR" sz="2200" dirty="0">
                <a:solidFill>
                  <a:schemeClr val="bg1"/>
                </a:solidFill>
              </a:rPr>
              <a:t>pieds </a:t>
            </a:r>
            <a:r>
              <a:rPr lang="fr-FR" sz="2200" dirty="0" smtClean="0">
                <a:solidFill>
                  <a:schemeClr val="bg1"/>
                </a:solidFill>
              </a:rPr>
              <a:t>        ses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ὡς </a:t>
            </a:r>
            <a:r>
              <a:rPr lang="el-GR" sz="3200" dirty="0">
                <a:solidFill>
                  <a:schemeClr val="bg1"/>
                </a:solidFill>
              </a:rPr>
              <a:t>νεκρός, καὶ ἔθηκεν τὴν δεξιὰν αὐτοῦ ἐπ᾽ ἐμὲ λέγων· </a:t>
            </a:r>
            <a:endParaRPr lang="en-US" sz="3200" dirty="0" smtClean="0">
              <a:solidFill>
                <a:schemeClr val="bg1"/>
              </a:solidFill>
            </a:endParaRPr>
          </a:p>
          <a:p>
            <a:r>
              <a:rPr lang="fr-FR" sz="2200" dirty="0" smtClean="0">
                <a:solidFill>
                  <a:schemeClr val="bg1"/>
                </a:solidFill>
              </a:rPr>
              <a:t>comme   mort          el      il </a:t>
            </a:r>
            <a:r>
              <a:rPr lang="fr-FR" sz="2200" dirty="0">
                <a:solidFill>
                  <a:schemeClr val="bg1"/>
                </a:solidFill>
              </a:rPr>
              <a:t>posa </a:t>
            </a:r>
            <a:r>
              <a:rPr lang="fr-FR" sz="2200" dirty="0" smtClean="0">
                <a:solidFill>
                  <a:schemeClr val="bg1"/>
                </a:solidFill>
              </a:rPr>
              <a:t>        la   </a:t>
            </a:r>
            <a:r>
              <a:rPr lang="fr-FR" sz="2000" dirty="0" smtClean="0">
                <a:solidFill>
                  <a:schemeClr val="bg1"/>
                </a:solidFill>
              </a:rPr>
              <a:t>main </a:t>
            </a:r>
            <a:r>
              <a:rPr lang="fr-FR" sz="2000" dirty="0">
                <a:solidFill>
                  <a:schemeClr val="bg1"/>
                </a:solidFill>
              </a:rPr>
              <a:t>droite </a:t>
            </a:r>
            <a:r>
              <a:rPr lang="fr-FR" sz="2000" dirty="0" smtClean="0">
                <a:solidFill>
                  <a:schemeClr val="bg1"/>
                </a:solidFill>
              </a:rPr>
              <a:t>       </a:t>
            </a:r>
            <a:r>
              <a:rPr lang="fr-FR" sz="2200" dirty="0" smtClean="0">
                <a:solidFill>
                  <a:schemeClr val="bg1"/>
                </a:solidFill>
              </a:rPr>
              <a:t>sa        sur    </a:t>
            </a:r>
            <a:r>
              <a:rPr lang="fr-FR" sz="2200" dirty="0">
                <a:solidFill>
                  <a:schemeClr val="bg1"/>
                </a:solidFill>
              </a:rPr>
              <a:t>moi </a:t>
            </a:r>
            <a:r>
              <a:rPr lang="fr-FR" sz="2200" dirty="0" smtClean="0">
                <a:solidFill>
                  <a:schemeClr val="bg1"/>
                </a:solidFill>
              </a:rPr>
              <a:t>  en disant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μὴ φοβοῦ· ἐγώ εἰμι ὁ πρῶτος καὶ ὁ ἔσχατος</a:t>
            </a:r>
            <a:endParaRPr lang="en-US" sz="3200" dirty="0" smtClean="0">
              <a:solidFill>
                <a:schemeClr val="bg1"/>
              </a:solidFill>
            </a:endParaRPr>
          </a:p>
          <a:p>
            <a:r>
              <a:rPr lang="fr-FR" sz="2200" dirty="0" smtClean="0">
                <a:solidFill>
                  <a:schemeClr val="bg1"/>
                </a:solidFill>
              </a:rPr>
              <a:t>     ne pas  aie peur        je       suis   le    premier      et     le    dernier </a:t>
            </a:r>
            <a:endParaRPr lang="es-ES" sz="2200" dirty="0" smtClean="0">
              <a:solidFill>
                <a:schemeClr val="bg1"/>
              </a:solidFill>
            </a:endParaRPr>
          </a:p>
          <a:p>
            <a:r>
              <a:rPr lang="en-US" sz="2800" b="1" dirty="0">
                <a:solidFill>
                  <a:srgbClr val="FFFF00"/>
                </a:solidFill>
              </a:rPr>
              <a:t> 18 </a:t>
            </a:r>
            <a:r>
              <a:rPr lang="en-US" sz="2800" dirty="0" smtClean="0">
                <a:solidFill>
                  <a:schemeClr val="bg1"/>
                </a:solidFill>
              </a:rPr>
              <a:t> </a:t>
            </a:r>
            <a:r>
              <a:rPr lang="el-GR" sz="3200" dirty="0">
                <a:solidFill>
                  <a:schemeClr val="bg1"/>
                </a:solidFill>
              </a:rPr>
              <a:t>καὶ ὁ ζῶν, καὶ ἐγενόμην νεκρὸς καὶ ἰδοὺ ζῶν εἰμι εἰς τοὺς </a:t>
            </a:r>
            <a:r>
              <a:rPr lang="el-GR" sz="3200" dirty="0" smtClean="0">
                <a:solidFill>
                  <a:schemeClr val="bg1"/>
                </a:solidFill>
              </a:rPr>
              <a:t>αἰῶνας</a:t>
            </a:r>
            <a:endParaRPr lang="en-US" sz="3200" dirty="0" smtClean="0">
              <a:solidFill>
                <a:schemeClr val="bg1"/>
              </a:solidFill>
            </a:endParaRPr>
          </a:p>
          <a:p>
            <a:r>
              <a:rPr lang="fr-FR" sz="2200" dirty="0" smtClean="0">
                <a:solidFill>
                  <a:schemeClr val="bg1"/>
                </a:solidFill>
              </a:rPr>
              <a:t>            et   le vivant     et         j'étais              mort         et     voici  vivant  je </a:t>
            </a:r>
            <a:r>
              <a:rPr lang="fr-FR" sz="2200" dirty="0">
                <a:solidFill>
                  <a:schemeClr val="bg1"/>
                </a:solidFill>
              </a:rPr>
              <a:t>suis </a:t>
            </a:r>
            <a:r>
              <a:rPr lang="fr-FR" sz="2200" dirty="0" smtClean="0">
                <a:solidFill>
                  <a:schemeClr val="bg1"/>
                </a:solidFill>
              </a:rPr>
              <a:t>     </a:t>
            </a:r>
            <a:r>
              <a:rPr lang="fr-FR" sz="2200" dirty="0">
                <a:solidFill>
                  <a:schemeClr val="bg1"/>
                </a:solidFill>
              </a:rPr>
              <a:t>aux </a:t>
            </a:r>
            <a:r>
              <a:rPr lang="fr-FR" sz="2200" dirty="0" smtClean="0">
                <a:solidFill>
                  <a:schemeClr val="bg1"/>
                </a:solidFill>
              </a:rPr>
              <a:t>             siècles  </a:t>
            </a:r>
            <a:r>
              <a:rPr lang="es-ES" sz="2200" dirty="0" smtClean="0">
                <a:solidFill>
                  <a:schemeClr val="bg1"/>
                </a:solidFill>
              </a:rPr>
              <a:t>  </a:t>
            </a:r>
            <a:endParaRPr lang="en-US" sz="2200" dirty="0">
              <a:solidFill>
                <a:schemeClr val="bg1"/>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αἰώνων καὶ ἔχω τὰς κλεῖς τοῦ θανάτου καὶ τοῦ </a:t>
            </a:r>
            <a:r>
              <a:rPr lang="en-US" sz="3200" dirty="0" smtClean="0">
                <a:solidFill>
                  <a:schemeClr val="bg1"/>
                </a:solidFill>
              </a:rPr>
              <a:t> </a:t>
            </a:r>
            <a:r>
              <a:rPr lang="el-GR" sz="3200" dirty="0" smtClean="0">
                <a:solidFill>
                  <a:schemeClr val="bg1"/>
                </a:solidFill>
              </a:rPr>
              <a:t>ᾅδου.</a:t>
            </a:r>
            <a:r>
              <a:rPr lang="fr-FR" sz="3200" dirty="0" smtClean="0">
                <a:solidFill>
                  <a:schemeClr val="bg1"/>
                </a:solidFill>
              </a:rPr>
              <a:t>       </a:t>
            </a:r>
          </a:p>
          <a:p>
            <a:r>
              <a:rPr lang="fr-FR" sz="2200" dirty="0" smtClean="0">
                <a:solidFill>
                  <a:schemeClr val="bg1"/>
                </a:solidFill>
              </a:rPr>
              <a:t>     des       siècles       et   je </a:t>
            </a:r>
            <a:r>
              <a:rPr lang="fr-FR" sz="2200" dirty="0">
                <a:solidFill>
                  <a:schemeClr val="bg1"/>
                </a:solidFill>
              </a:rPr>
              <a:t>tiens </a:t>
            </a:r>
            <a:r>
              <a:rPr lang="fr-FR" sz="2200" dirty="0" smtClean="0">
                <a:solidFill>
                  <a:schemeClr val="bg1"/>
                </a:solidFill>
              </a:rPr>
              <a:t>  les     </a:t>
            </a:r>
            <a:r>
              <a:rPr lang="fr-FR" sz="2200" dirty="0">
                <a:solidFill>
                  <a:schemeClr val="bg1"/>
                </a:solidFill>
              </a:rPr>
              <a:t>clés </a:t>
            </a:r>
            <a:r>
              <a:rPr lang="fr-FR" sz="2200" dirty="0" smtClean="0">
                <a:solidFill>
                  <a:schemeClr val="bg1"/>
                </a:solidFill>
              </a:rPr>
              <a:t>     de la        </a:t>
            </a:r>
            <a:r>
              <a:rPr lang="fr-FR" sz="2200" dirty="0">
                <a:solidFill>
                  <a:schemeClr val="bg1"/>
                </a:solidFill>
              </a:rPr>
              <a:t>mort </a:t>
            </a:r>
            <a:r>
              <a:rPr lang="fr-FR" sz="2200" dirty="0" smtClean="0">
                <a:solidFill>
                  <a:schemeClr val="bg1"/>
                </a:solidFill>
              </a:rPr>
              <a:t>         et      </a:t>
            </a:r>
            <a:r>
              <a:rPr lang="fr-FR" sz="2000" dirty="0" smtClean="0">
                <a:solidFill>
                  <a:schemeClr val="bg1"/>
                </a:solidFill>
              </a:rPr>
              <a:t>du  séjour </a:t>
            </a:r>
            <a:r>
              <a:rPr lang="fr-FR" sz="2000" dirty="0">
                <a:solidFill>
                  <a:schemeClr val="bg1"/>
                </a:solidFill>
              </a:rPr>
              <a:t>des </a:t>
            </a:r>
            <a:r>
              <a:rPr lang="fr-FR" sz="2000" dirty="0" smtClean="0">
                <a:solidFill>
                  <a:schemeClr val="bg1"/>
                </a:solidFill>
              </a:rPr>
              <a:t>morts</a:t>
            </a:r>
            <a:endParaRPr lang="en-US" sz="2000" dirty="0" smtClean="0">
              <a:solidFill>
                <a:schemeClr val="bg1"/>
              </a:solidFill>
            </a:endParaRPr>
          </a:p>
          <a:p>
            <a:endParaRPr lang="en-US" sz="800" dirty="0">
              <a:solidFill>
                <a:schemeClr val="bg1"/>
              </a:solidFill>
            </a:endParaRPr>
          </a:p>
          <a:p>
            <a:r>
              <a:rPr lang="en-US" sz="1900" baseline="30000" dirty="0" smtClean="0">
                <a:solidFill>
                  <a:srgbClr val="FFFF00"/>
                </a:solidFill>
              </a:rPr>
              <a:t>NEG </a:t>
            </a:r>
            <a:r>
              <a:rPr lang="fr-FR" sz="1900" b="1" dirty="0">
                <a:solidFill>
                  <a:schemeClr val="bg1"/>
                </a:solidFill>
              </a:rPr>
              <a:t>1:17</a:t>
            </a:r>
            <a:r>
              <a:rPr lang="fr-FR" sz="1900" dirty="0">
                <a:solidFill>
                  <a:schemeClr val="bg1"/>
                </a:solidFill>
              </a:rPr>
              <a:t> Quand je le vis, je tombai à ses pieds comme mort. Il posa sur moi sa main droite en disant: Ne crains </a:t>
            </a:r>
            <a:r>
              <a:rPr lang="fr-FR" sz="1900" dirty="0" smtClean="0">
                <a:solidFill>
                  <a:schemeClr val="bg1"/>
                </a:solidFill>
              </a:rPr>
              <a:t>point! </a:t>
            </a:r>
            <a:r>
              <a:rPr lang="fr-FR" sz="1900" b="1" dirty="0">
                <a:solidFill>
                  <a:schemeClr val="bg1"/>
                </a:solidFill>
              </a:rPr>
              <a:t>18</a:t>
            </a:r>
            <a:r>
              <a:rPr lang="fr-FR" sz="1900" dirty="0">
                <a:solidFill>
                  <a:schemeClr val="bg1"/>
                </a:solidFill>
              </a:rPr>
              <a:t> Je suis le premier et le dernier, et le vivant. J'étais mort; et voici, je suis vivant aux siècles des siècles. Je tiens les clés de la mort et du séjour des morts</a:t>
            </a:r>
            <a:r>
              <a:rPr lang="fr-FR" sz="1900" dirty="0" smtClean="0">
                <a:solidFill>
                  <a:schemeClr val="bg1"/>
                </a:solidFill>
              </a:rPr>
              <a:t>. / </a:t>
            </a:r>
            <a:r>
              <a:rPr lang="fr-FR" sz="2000" baseline="30000" dirty="0">
                <a:solidFill>
                  <a:srgbClr val="FFFF00"/>
                </a:solidFill>
              </a:rPr>
              <a:t>BFC</a:t>
            </a:r>
            <a:r>
              <a:rPr lang="fr-FR" sz="1900" baseline="30000" dirty="0" smtClean="0">
                <a:solidFill>
                  <a:schemeClr val="bg1"/>
                </a:solidFill>
              </a:rPr>
              <a:t> </a:t>
            </a:r>
            <a:r>
              <a:rPr lang="fr-FR" sz="1900" b="1" dirty="0" smtClean="0">
                <a:solidFill>
                  <a:schemeClr val="bg1"/>
                </a:solidFill>
              </a:rPr>
              <a:t>1:17</a:t>
            </a:r>
            <a:r>
              <a:rPr lang="fr-FR" sz="1900" dirty="0" smtClean="0">
                <a:solidFill>
                  <a:schemeClr val="bg1"/>
                </a:solidFill>
              </a:rPr>
              <a:t> </a:t>
            </a:r>
            <a:r>
              <a:rPr lang="fr-FR" sz="1900" dirty="0">
                <a:solidFill>
                  <a:schemeClr val="bg1"/>
                </a:solidFill>
              </a:rPr>
              <a:t>Quand je le vis, je tombai à ses pieds comme mort. Il posa sa main droite sur moi et dit: «N'aie pas peur! Je suis le premier et le dernier</a:t>
            </a:r>
            <a:r>
              <a:rPr lang="fr-FR" sz="1900" dirty="0" smtClean="0">
                <a:solidFill>
                  <a:schemeClr val="bg1"/>
                </a:solidFill>
              </a:rPr>
              <a:t>. </a:t>
            </a:r>
            <a:r>
              <a:rPr lang="fr-FR" sz="1900" b="1" dirty="0">
                <a:solidFill>
                  <a:schemeClr val="bg1"/>
                </a:solidFill>
              </a:rPr>
              <a:t>18</a:t>
            </a:r>
            <a:r>
              <a:rPr lang="fr-FR" sz="1900" dirty="0">
                <a:solidFill>
                  <a:schemeClr val="bg1"/>
                </a:solidFill>
              </a:rPr>
              <a:t> Je suis le vivant. J'étais mort, mais maintenant je suis vivant pour toujours. Je détiens le pouvoir sur la mort et le monde des morts</a:t>
            </a:r>
            <a:r>
              <a:rPr lang="fr-FR" sz="1900"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967050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04025"/>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1:19-20 </a:t>
            </a:r>
            <a:endParaRPr lang="en-US" sz="1200" b="1" dirty="0" smtClean="0">
              <a:solidFill>
                <a:srgbClr val="FFFF00"/>
              </a:solidFill>
            </a:endParaRPr>
          </a:p>
          <a:p>
            <a:r>
              <a:rPr lang="en-US" sz="2800" b="1" dirty="0" smtClean="0">
                <a:solidFill>
                  <a:srgbClr val="FFFF00"/>
                </a:solidFill>
              </a:rPr>
              <a:t> 19         </a:t>
            </a:r>
            <a:r>
              <a:rPr lang="el-GR" sz="3200" dirty="0">
                <a:solidFill>
                  <a:schemeClr val="bg1"/>
                </a:solidFill>
              </a:rPr>
              <a:t>γράψον οὖν </a:t>
            </a:r>
            <a:r>
              <a:rPr lang="en-US" sz="3200" dirty="0" smtClean="0">
                <a:solidFill>
                  <a:schemeClr val="bg1"/>
                </a:solidFill>
              </a:rPr>
              <a:t>  </a:t>
            </a:r>
            <a:r>
              <a:rPr lang="el-GR" sz="3200" dirty="0" smtClean="0">
                <a:solidFill>
                  <a:schemeClr val="bg1"/>
                </a:solidFill>
              </a:rPr>
              <a:t>ἃ </a:t>
            </a:r>
            <a:r>
              <a:rPr lang="en-US" sz="3200" dirty="0" smtClean="0">
                <a:solidFill>
                  <a:schemeClr val="bg1"/>
                </a:solidFill>
              </a:rPr>
              <a:t>  </a:t>
            </a:r>
            <a:r>
              <a:rPr lang="el-GR" sz="3200" dirty="0" smtClean="0">
                <a:solidFill>
                  <a:schemeClr val="bg1"/>
                </a:solidFill>
              </a:rPr>
              <a:t>εἶδες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ἃ</a:t>
            </a:r>
            <a:r>
              <a:rPr lang="en-US" sz="3200" dirty="0" smtClean="0">
                <a:solidFill>
                  <a:schemeClr val="bg1"/>
                </a:solidFill>
              </a:rPr>
              <a:t> </a:t>
            </a:r>
            <a:r>
              <a:rPr lang="el-GR" sz="3200" dirty="0" smtClean="0">
                <a:solidFill>
                  <a:schemeClr val="bg1"/>
                </a:solidFill>
              </a:rPr>
              <a:t> εἰσὶν</a:t>
            </a:r>
            <a:endParaRPr lang="en-US" sz="3200" dirty="0">
              <a:solidFill>
                <a:schemeClr val="bg1"/>
              </a:solidFill>
            </a:endParaRPr>
          </a:p>
          <a:p>
            <a:r>
              <a:rPr lang="fr-FR" sz="2200" dirty="0" smtClean="0">
                <a:solidFill>
                  <a:schemeClr val="bg1"/>
                </a:solidFill>
              </a:rPr>
              <a:t>                        </a:t>
            </a:r>
            <a:r>
              <a:rPr lang="fr-FR" sz="2200" dirty="0" err="1" smtClean="0">
                <a:solidFill>
                  <a:schemeClr val="bg1"/>
                </a:solidFill>
              </a:rPr>
              <a:t>ecris</a:t>
            </a:r>
            <a:r>
              <a:rPr lang="fr-FR" sz="2200" dirty="0" smtClean="0">
                <a:solidFill>
                  <a:schemeClr val="bg1"/>
                </a:solidFill>
              </a:rPr>
              <a:t>        </a:t>
            </a:r>
            <a:r>
              <a:rPr lang="fr-FR" sz="2200" dirty="0">
                <a:solidFill>
                  <a:schemeClr val="bg1"/>
                </a:solidFill>
              </a:rPr>
              <a:t>donc </a:t>
            </a:r>
            <a:r>
              <a:rPr lang="fr-FR" sz="2200" dirty="0" smtClean="0">
                <a:solidFill>
                  <a:schemeClr val="bg1"/>
                </a:solidFill>
              </a:rPr>
              <a:t> ce </a:t>
            </a:r>
            <a:r>
              <a:rPr lang="fr-FR" sz="2200" dirty="0">
                <a:solidFill>
                  <a:schemeClr val="bg1"/>
                </a:solidFill>
              </a:rPr>
              <a:t>que tu as </a:t>
            </a:r>
            <a:r>
              <a:rPr lang="fr-FR" sz="2200" dirty="0" smtClean="0">
                <a:solidFill>
                  <a:schemeClr val="bg1"/>
                </a:solidFill>
              </a:rPr>
              <a:t>vu   et   </a:t>
            </a:r>
            <a:r>
              <a:rPr lang="fr-FR" sz="2200" dirty="0">
                <a:solidFill>
                  <a:schemeClr val="bg1"/>
                </a:solidFill>
              </a:rPr>
              <a:t>ce </a:t>
            </a:r>
            <a:r>
              <a:rPr lang="fr-FR" sz="2200" dirty="0" smtClean="0">
                <a:solidFill>
                  <a:schemeClr val="bg1"/>
                </a:solidFill>
              </a:rPr>
              <a:t>qui  est  </a:t>
            </a:r>
            <a:r>
              <a:rPr lang="es-ES" sz="2200" dirty="0" smtClean="0">
                <a:solidFill>
                  <a:schemeClr val="bg1"/>
                </a:solidFill>
              </a:rPr>
              <a:t>  </a:t>
            </a:r>
          </a:p>
          <a:p>
            <a:r>
              <a:rPr lang="en-US" sz="3300"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ἃ</a:t>
            </a:r>
            <a:r>
              <a:rPr lang="en-US" sz="3200" dirty="0" smtClean="0">
                <a:solidFill>
                  <a:schemeClr val="bg1"/>
                </a:solidFill>
              </a:rPr>
              <a:t> </a:t>
            </a:r>
            <a:r>
              <a:rPr lang="el-GR" sz="3200" dirty="0" smtClean="0">
                <a:solidFill>
                  <a:schemeClr val="bg1"/>
                </a:solidFill>
              </a:rPr>
              <a:t>μέλλει</a:t>
            </a:r>
            <a:r>
              <a:rPr lang="en-US" sz="3200" dirty="0" smtClean="0">
                <a:solidFill>
                  <a:schemeClr val="bg1"/>
                </a:solidFill>
              </a:rPr>
              <a:t> </a:t>
            </a:r>
            <a:r>
              <a:rPr lang="el-GR" sz="3200" dirty="0" smtClean="0">
                <a:solidFill>
                  <a:schemeClr val="bg1"/>
                </a:solidFill>
              </a:rPr>
              <a:t>γενέσθαι μετὰ</a:t>
            </a:r>
            <a:r>
              <a:rPr lang="en-US" sz="3200" dirty="0" smtClean="0">
                <a:solidFill>
                  <a:schemeClr val="bg1"/>
                </a:solidFill>
              </a:rPr>
              <a:t> </a:t>
            </a:r>
            <a:r>
              <a:rPr lang="el-GR" sz="3200" dirty="0" smtClean="0">
                <a:solidFill>
                  <a:schemeClr val="bg1"/>
                </a:solidFill>
              </a:rPr>
              <a:t> </a:t>
            </a:r>
            <a:r>
              <a:rPr lang="el-GR" sz="3200" dirty="0">
                <a:solidFill>
                  <a:schemeClr val="bg1"/>
                </a:solidFill>
              </a:rPr>
              <a:t>ταῦτα. </a:t>
            </a:r>
            <a:endParaRPr lang="en-US" sz="3200" dirty="0" smtClean="0">
              <a:solidFill>
                <a:schemeClr val="bg1"/>
              </a:solidFill>
            </a:endParaRPr>
          </a:p>
          <a:p>
            <a:r>
              <a:rPr lang="fr-FR" sz="2200" dirty="0" smtClean="0">
                <a:solidFill>
                  <a:schemeClr val="bg1"/>
                </a:solidFill>
              </a:rPr>
              <a:t>                     et  ce </a:t>
            </a:r>
            <a:r>
              <a:rPr lang="fr-FR" sz="2200" dirty="0">
                <a:solidFill>
                  <a:schemeClr val="bg1"/>
                </a:solidFill>
              </a:rPr>
              <a:t>qui </a:t>
            </a:r>
            <a:r>
              <a:rPr lang="fr-FR" sz="2200" dirty="0" smtClean="0">
                <a:solidFill>
                  <a:schemeClr val="bg1"/>
                </a:solidFill>
              </a:rPr>
              <a:t>  doit            </a:t>
            </a:r>
            <a:r>
              <a:rPr lang="fr-FR" sz="2200" dirty="0">
                <a:solidFill>
                  <a:schemeClr val="bg1"/>
                </a:solidFill>
              </a:rPr>
              <a:t>arriver </a:t>
            </a:r>
            <a:r>
              <a:rPr lang="fr-FR" sz="2200" dirty="0" smtClean="0">
                <a:solidFill>
                  <a:schemeClr val="bg1"/>
                </a:solidFill>
              </a:rPr>
              <a:t>        après    </a:t>
            </a:r>
            <a:r>
              <a:rPr lang="fr-FR" sz="2200" dirty="0">
                <a:solidFill>
                  <a:schemeClr val="bg1"/>
                </a:solidFill>
              </a:rPr>
              <a:t>ces </a:t>
            </a:r>
            <a:r>
              <a:rPr lang="fr-FR" sz="2200" dirty="0" smtClean="0">
                <a:solidFill>
                  <a:schemeClr val="bg1"/>
                </a:solidFill>
              </a:rPr>
              <a:t>choses</a:t>
            </a:r>
          </a:p>
          <a:p>
            <a:r>
              <a:rPr lang="en-US" sz="2800" b="1" dirty="0" smtClean="0">
                <a:solidFill>
                  <a:srgbClr val="FFFF00"/>
                </a:solidFill>
              </a:rPr>
              <a:t> 20   </a:t>
            </a:r>
            <a:r>
              <a:rPr lang="el-GR" sz="3200" dirty="0" smtClean="0">
                <a:solidFill>
                  <a:schemeClr val="bg1"/>
                </a:solidFill>
              </a:rPr>
              <a:t>τὸ </a:t>
            </a:r>
            <a:r>
              <a:rPr lang="el-GR" sz="3200" dirty="0">
                <a:solidFill>
                  <a:schemeClr val="bg1"/>
                </a:solidFill>
              </a:rPr>
              <a:t>μυστήριον τῶν ἑπτὰ ἀστέρων οὓς </a:t>
            </a:r>
            <a:r>
              <a:rPr lang="el-GR" sz="3200" dirty="0" smtClean="0">
                <a:solidFill>
                  <a:schemeClr val="bg1"/>
                </a:solidFill>
              </a:rPr>
              <a:t>εἶδες </a:t>
            </a:r>
            <a:r>
              <a:rPr lang="en-US" sz="3200" dirty="0" smtClean="0">
                <a:solidFill>
                  <a:schemeClr val="bg1"/>
                </a:solidFill>
              </a:rPr>
              <a:t> </a:t>
            </a:r>
            <a:r>
              <a:rPr lang="el-GR" sz="3200" dirty="0" smtClean="0">
                <a:solidFill>
                  <a:schemeClr val="bg1"/>
                </a:solidFill>
              </a:rPr>
              <a:t>ἐπὶ </a:t>
            </a:r>
            <a:r>
              <a:rPr lang="el-GR" sz="3200" dirty="0">
                <a:solidFill>
                  <a:schemeClr val="bg1"/>
                </a:solidFill>
              </a:rPr>
              <a:t>τῆς δεξιᾶς μου</a:t>
            </a:r>
            <a:endParaRPr lang="en-US" sz="3200" dirty="0">
              <a:solidFill>
                <a:schemeClr val="bg1"/>
              </a:solidFill>
            </a:endParaRPr>
          </a:p>
          <a:p>
            <a:r>
              <a:rPr lang="fr-FR" sz="2200" dirty="0" smtClean="0">
                <a:solidFill>
                  <a:schemeClr val="bg1"/>
                </a:solidFill>
              </a:rPr>
              <a:t>            le        </a:t>
            </a:r>
            <a:r>
              <a:rPr lang="fr-FR" sz="2200" dirty="0">
                <a:solidFill>
                  <a:schemeClr val="bg1"/>
                </a:solidFill>
              </a:rPr>
              <a:t>mystère </a:t>
            </a:r>
            <a:r>
              <a:rPr lang="fr-FR" sz="2200" dirty="0" smtClean="0">
                <a:solidFill>
                  <a:schemeClr val="bg1"/>
                </a:solidFill>
              </a:rPr>
              <a:t>          des      sept          étoiles       </a:t>
            </a:r>
            <a:r>
              <a:rPr lang="fr-FR" sz="2200" dirty="0">
                <a:solidFill>
                  <a:schemeClr val="bg1"/>
                </a:solidFill>
              </a:rPr>
              <a:t>que </a:t>
            </a:r>
            <a:r>
              <a:rPr lang="fr-FR" sz="2200" dirty="0" smtClean="0">
                <a:solidFill>
                  <a:schemeClr val="bg1"/>
                </a:solidFill>
              </a:rPr>
              <a:t> tu </a:t>
            </a:r>
            <a:r>
              <a:rPr lang="fr-FR" sz="2200" dirty="0">
                <a:solidFill>
                  <a:schemeClr val="bg1"/>
                </a:solidFill>
              </a:rPr>
              <a:t>as vues dans </a:t>
            </a:r>
            <a:r>
              <a:rPr lang="fr-FR" sz="2200" dirty="0" smtClean="0">
                <a:solidFill>
                  <a:schemeClr val="bg1"/>
                </a:solidFill>
              </a:rPr>
              <a:t>  la   main droite   ma</a:t>
            </a:r>
            <a:endParaRPr lang="es-ES" sz="2200" dirty="0" smtClean="0">
              <a:solidFill>
                <a:schemeClr val="bg1"/>
              </a:solidFill>
            </a:endParaRPr>
          </a:p>
          <a:p>
            <a:r>
              <a:rPr lang="en-US" sz="3300" dirty="0" smtClean="0">
                <a:solidFill>
                  <a:schemeClr val="bg1"/>
                </a:solidFill>
              </a:rPr>
              <a:t>  </a:t>
            </a:r>
            <a:r>
              <a:rPr lang="el-GR" sz="3200" dirty="0" smtClean="0">
                <a:solidFill>
                  <a:schemeClr val="bg1"/>
                </a:solidFill>
              </a:rPr>
              <a:t>καὶ </a:t>
            </a:r>
            <a:r>
              <a:rPr lang="el-GR" sz="3200" dirty="0">
                <a:solidFill>
                  <a:schemeClr val="bg1"/>
                </a:solidFill>
              </a:rPr>
              <a:t>τὰς ἑπτὰ λυχνίας τὰς χρυσᾶς· οἱ ἑπτὰ ἀστέρες ἄγγελοι τῶν ἑπτὰ</a:t>
            </a:r>
            <a:endParaRPr lang="en-US" sz="3200" dirty="0" smtClean="0">
              <a:solidFill>
                <a:schemeClr val="bg1"/>
              </a:solidFill>
            </a:endParaRPr>
          </a:p>
          <a:p>
            <a:r>
              <a:rPr lang="fr-FR" sz="2400" dirty="0" smtClean="0">
                <a:solidFill>
                  <a:schemeClr val="bg1"/>
                </a:solidFill>
              </a:rPr>
              <a:t>     </a:t>
            </a:r>
            <a:r>
              <a:rPr lang="fr-FR" sz="2400" dirty="0">
                <a:solidFill>
                  <a:schemeClr val="bg1"/>
                </a:solidFill>
              </a:rPr>
              <a:t>et </a:t>
            </a:r>
            <a:r>
              <a:rPr lang="fr-FR" sz="2400" dirty="0" smtClean="0">
                <a:solidFill>
                  <a:schemeClr val="bg1"/>
                </a:solidFill>
              </a:rPr>
              <a:t>   des    sept   chandeliers      d'or                 les   sept       étoiles         </a:t>
            </a:r>
            <a:r>
              <a:rPr lang="fr-FR" sz="2400" dirty="0">
                <a:solidFill>
                  <a:schemeClr val="bg1"/>
                </a:solidFill>
              </a:rPr>
              <a:t>anges </a:t>
            </a:r>
            <a:r>
              <a:rPr lang="fr-FR" sz="2400" dirty="0" smtClean="0">
                <a:solidFill>
                  <a:schemeClr val="bg1"/>
                </a:solidFill>
              </a:rPr>
              <a:t>      des     sept</a:t>
            </a:r>
            <a:r>
              <a:rPr lang="fr-FR" sz="2200" dirty="0" smtClean="0">
                <a:solidFill>
                  <a:schemeClr val="bg1"/>
                </a:solidFill>
              </a:rPr>
              <a:t> </a:t>
            </a:r>
            <a:r>
              <a:rPr lang="es-ES" sz="2200" dirty="0" smtClean="0">
                <a:solidFill>
                  <a:schemeClr val="bg1"/>
                </a:solidFill>
              </a:rPr>
              <a:t>  </a:t>
            </a:r>
            <a:endParaRPr lang="en-US" sz="2200" dirty="0">
              <a:solidFill>
                <a:schemeClr val="bg1"/>
              </a:solidFill>
            </a:endParaRPr>
          </a:p>
          <a:p>
            <a:r>
              <a:rPr lang="en-US" sz="3200" dirty="0" smtClean="0">
                <a:solidFill>
                  <a:schemeClr val="bg1"/>
                </a:solidFill>
              </a:rPr>
              <a:t>      </a:t>
            </a:r>
            <a:r>
              <a:rPr lang="el-GR" sz="3200" dirty="0" smtClean="0">
                <a:solidFill>
                  <a:schemeClr val="bg1"/>
                </a:solidFill>
              </a:rPr>
              <a:t>ἐκκλησιῶν </a:t>
            </a:r>
            <a:r>
              <a:rPr lang="el-GR" sz="3200" dirty="0">
                <a:solidFill>
                  <a:schemeClr val="bg1"/>
                </a:solidFill>
              </a:rPr>
              <a:t>εἰσιν καὶ αἱ λυχνίαι </a:t>
            </a:r>
            <a:r>
              <a:rPr lang="en-US" sz="3200" dirty="0" smtClean="0">
                <a:solidFill>
                  <a:schemeClr val="bg1"/>
                </a:solidFill>
              </a:rPr>
              <a:t> </a:t>
            </a:r>
            <a:r>
              <a:rPr lang="el-GR" sz="3200" dirty="0" smtClean="0">
                <a:solidFill>
                  <a:schemeClr val="bg1"/>
                </a:solidFill>
              </a:rPr>
              <a:t>αἱ </a:t>
            </a:r>
            <a:r>
              <a:rPr lang="el-GR" sz="3200" dirty="0">
                <a:solidFill>
                  <a:schemeClr val="bg1"/>
                </a:solidFill>
              </a:rPr>
              <a:t>ἑπτὰ ἑπτὰ ἐκκλησίαι εἰσίν</a:t>
            </a:r>
            <a:r>
              <a:rPr lang="el-GR" sz="3200" dirty="0" smtClean="0">
                <a:solidFill>
                  <a:schemeClr val="bg1"/>
                </a:solidFill>
              </a:rPr>
              <a:t>.</a:t>
            </a:r>
            <a:endParaRPr lang="fr-FR" sz="3200" dirty="0" smtClean="0">
              <a:solidFill>
                <a:schemeClr val="bg1"/>
              </a:solidFill>
            </a:endParaRPr>
          </a:p>
          <a:p>
            <a:r>
              <a:rPr lang="fr-FR" sz="2400" dirty="0" smtClean="0">
                <a:solidFill>
                  <a:schemeClr val="bg1"/>
                </a:solidFill>
              </a:rPr>
              <a:t>             Églises            sont     et   les </a:t>
            </a:r>
            <a:r>
              <a:rPr lang="fr-FR" sz="2400" dirty="0">
                <a:solidFill>
                  <a:schemeClr val="bg1"/>
                </a:solidFill>
              </a:rPr>
              <a:t>chandeliers </a:t>
            </a:r>
            <a:r>
              <a:rPr lang="fr-FR" sz="2400" dirty="0" smtClean="0">
                <a:solidFill>
                  <a:schemeClr val="bg1"/>
                </a:solidFill>
              </a:rPr>
              <a:t>les   sept      </a:t>
            </a:r>
            <a:r>
              <a:rPr lang="fr-FR" sz="2400" dirty="0" err="1" smtClean="0">
                <a:solidFill>
                  <a:schemeClr val="bg1"/>
                </a:solidFill>
              </a:rPr>
              <a:t>sept</a:t>
            </a:r>
            <a:r>
              <a:rPr lang="fr-FR" sz="2400" dirty="0" smtClean="0">
                <a:solidFill>
                  <a:schemeClr val="bg1"/>
                </a:solidFill>
              </a:rPr>
              <a:t>       </a:t>
            </a:r>
            <a:r>
              <a:rPr lang="fr-FR" sz="2400" dirty="0">
                <a:solidFill>
                  <a:schemeClr val="bg1"/>
                </a:solidFill>
              </a:rPr>
              <a:t>Églises </a:t>
            </a:r>
            <a:r>
              <a:rPr lang="fr-FR" sz="2400" dirty="0" smtClean="0">
                <a:solidFill>
                  <a:schemeClr val="bg1"/>
                </a:solidFill>
              </a:rPr>
              <a:t>         </a:t>
            </a:r>
            <a:r>
              <a:rPr lang="fr-FR" sz="2200" dirty="0" smtClean="0">
                <a:solidFill>
                  <a:schemeClr val="bg1"/>
                </a:solidFill>
              </a:rPr>
              <a:t>sont</a:t>
            </a:r>
            <a:endParaRPr lang="en-US" sz="2200" dirty="0" smtClean="0">
              <a:solidFill>
                <a:schemeClr val="bg1"/>
              </a:solidFill>
            </a:endParaRPr>
          </a:p>
          <a:p>
            <a:pPr algn="ctr"/>
            <a:endParaRPr lang="en-US" sz="800" dirty="0">
              <a:solidFill>
                <a:schemeClr val="bg1"/>
              </a:solidFill>
            </a:endParaRPr>
          </a:p>
          <a:p>
            <a:r>
              <a:rPr lang="en-US" sz="1900" baseline="30000" dirty="0" smtClean="0">
                <a:solidFill>
                  <a:srgbClr val="FFFF00"/>
                </a:solidFill>
              </a:rPr>
              <a:t>NEG </a:t>
            </a:r>
            <a:r>
              <a:rPr lang="fr-FR" sz="1900" b="1" dirty="0">
                <a:solidFill>
                  <a:schemeClr val="bg1"/>
                </a:solidFill>
              </a:rPr>
              <a:t>1:19</a:t>
            </a:r>
            <a:r>
              <a:rPr lang="fr-FR" sz="1900" dirty="0">
                <a:solidFill>
                  <a:schemeClr val="bg1"/>
                </a:solidFill>
              </a:rPr>
              <a:t> Ecris donc ce que tu as vu, ce qui est, et ce qui doit arriver ensuite</a:t>
            </a:r>
            <a:r>
              <a:rPr lang="fr-FR" sz="1900" dirty="0" smtClean="0">
                <a:solidFill>
                  <a:schemeClr val="bg1"/>
                </a:solidFill>
              </a:rPr>
              <a:t>, </a:t>
            </a:r>
            <a:r>
              <a:rPr lang="fr-FR" sz="1900" b="1" dirty="0">
                <a:solidFill>
                  <a:schemeClr val="bg1"/>
                </a:solidFill>
              </a:rPr>
              <a:t>20</a:t>
            </a:r>
            <a:r>
              <a:rPr lang="fr-FR" sz="1900" dirty="0">
                <a:solidFill>
                  <a:schemeClr val="bg1"/>
                </a:solidFill>
              </a:rPr>
              <a:t> le mystère des sept étoiles que tu as vues dans ma main droite, et des sept chandeliers d'or. Les sept étoiles sont les anges des sept Églises, et les sept chandeliers sont les sept Églises</a:t>
            </a:r>
            <a:r>
              <a:rPr lang="fr-FR" sz="1900" dirty="0" smtClean="0">
                <a:solidFill>
                  <a:schemeClr val="bg1"/>
                </a:solidFill>
              </a:rPr>
              <a:t>. / </a:t>
            </a:r>
            <a:r>
              <a:rPr lang="fr-FR" sz="2000" baseline="30000" dirty="0">
                <a:solidFill>
                  <a:srgbClr val="FFFF00"/>
                </a:solidFill>
              </a:rPr>
              <a:t>BFC</a:t>
            </a:r>
            <a:r>
              <a:rPr lang="fr-FR" sz="1900" baseline="30000" dirty="0" smtClean="0">
                <a:solidFill>
                  <a:schemeClr val="bg1"/>
                </a:solidFill>
              </a:rPr>
              <a:t> </a:t>
            </a:r>
            <a:r>
              <a:rPr lang="fr-FR" sz="1900" b="1" dirty="0" smtClean="0">
                <a:solidFill>
                  <a:schemeClr val="bg1"/>
                </a:solidFill>
              </a:rPr>
              <a:t>1:19</a:t>
            </a:r>
            <a:r>
              <a:rPr lang="fr-FR" sz="1900" dirty="0" smtClean="0">
                <a:solidFill>
                  <a:schemeClr val="bg1"/>
                </a:solidFill>
              </a:rPr>
              <a:t> </a:t>
            </a:r>
            <a:r>
              <a:rPr lang="fr-FR" sz="1900" dirty="0">
                <a:solidFill>
                  <a:schemeClr val="bg1"/>
                </a:solidFill>
              </a:rPr>
              <a:t>Écris donc ce que tu vois: aussi bien ce qui se passe maintenant que ce qui doit arriver ensuite</a:t>
            </a:r>
            <a:r>
              <a:rPr lang="fr-FR" sz="1900" dirty="0" smtClean="0">
                <a:solidFill>
                  <a:schemeClr val="bg1"/>
                </a:solidFill>
              </a:rPr>
              <a:t>. </a:t>
            </a:r>
            <a:r>
              <a:rPr lang="fr-FR" sz="1900" b="1" dirty="0">
                <a:solidFill>
                  <a:schemeClr val="bg1"/>
                </a:solidFill>
              </a:rPr>
              <a:t>20</a:t>
            </a:r>
            <a:r>
              <a:rPr lang="fr-FR" sz="1900" dirty="0">
                <a:solidFill>
                  <a:schemeClr val="bg1"/>
                </a:solidFill>
              </a:rPr>
              <a:t> Voici quel est le sens caché des sept étoiles que tu vois dans ma main droite et des sept lampes d'or: les sept étoiles sont les anges des sept Églises, et les sept lampes sont les sept Églises.»</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1678284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1:1-2 </a:t>
            </a: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200" dirty="0" smtClean="0">
                <a:solidFill>
                  <a:schemeClr val="bg1"/>
                </a:solidFill>
              </a:rPr>
              <a:t>Ἀποκάλυψις </a:t>
            </a:r>
            <a:r>
              <a:rPr lang="el-GR" sz="3200" dirty="0">
                <a:solidFill>
                  <a:schemeClr val="bg1"/>
                </a:solidFill>
              </a:rPr>
              <a:t>Ἰησοῦ Χριστοῦ ἣν ἔδωκεν αὐτῷ </a:t>
            </a:r>
            <a:r>
              <a:rPr lang="el-GR" sz="3300" dirty="0">
                <a:solidFill>
                  <a:schemeClr val="bg1"/>
                </a:solidFill>
              </a:rPr>
              <a:t>ὁ θεὸς </a:t>
            </a:r>
            <a:endParaRPr lang="es-ES_tradnl" sz="3300" dirty="0" smtClean="0">
              <a:solidFill>
                <a:schemeClr val="bg1"/>
              </a:solidFill>
            </a:endParaRPr>
          </a:p>
          <a:p>
            <a:r>
              <a:rPr lang="fr-FR" sz="2200" dirty="0" smtClean="0">
                <a:solidFill>
                  <a:schemeClr val="bg1"/>
                </a:solidFill>
              </a:rPr>
              <a:t>          révélation           de </a:t>
            </a:r>
            <a:r>
              <a:rPr lang="fr-FR" sz="2200" dirty="0">
                <a:solidFill>
                  <a:schemeClr val="bg1"/>
                </a:solidFill>
              </a:rPr>
              <a:t>Jésus </a:t>
            </a:r>
            <a:r>
              <a:rPr lang="fr-FR" sz="2200" dirty="0" smtClean="0">
                <a:solidFill>
                  <a:schemeClr val="bg1"/>
                </a:solidFill>
              </a:rPr>
              <a:t>      Christ        </a:t>
            </a:r>
            <a:r>
              <a:rPr lang="fr-FR" sz="2200" dirty="0">
                <a:solidFill>
                  <a:schemeClr val="bg1"/>
                </a:solidFill>
              </a:rPr>
              <a:t>que </a:t>
            </a:r>
            <a:r>
              <a:rPr lang="fr-FR" sz="2200" dirty="0" smtClean="0">
                <a:solidFill>
                  <a:schemeClr val="bg1"/>
                </a:solidFill>
              </a:rPr>
              <a:t> </a:t>
            </a:r>
            <a:r>
              <a:rPr lang="fr-FR" sz="2200" dirty="0">
                <a:solidFill>
                  <a:schemeClr val="bg1"/>
                </a:solidFill>
              </a:rPr>
              <a:t>a donnée </a:t>
            </a:r>
            <a:r>
              <a:rPr lang="fr-FR" sz="2200" dirty="0" smtClean="0">
                <a:solidFill>
                  <a:schemeClr val="bg1"/>
                </a:solidFill>
              </a:rPr>
              <a:t>      lui        le   Dieu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δεῖξαι </a:t>
            </a:r>
            <a:r>
              <a:rPr lang="el-GR" sz="3200" dirty="0">
                <a:solidFill>
                  <a:schemeClr val="bg1"/>
                </a:solidFill>
              </a:rPr>
              <a:t>τοῖς δούλοις αὐτοῦ ἃ δεῖ γενέσθαι ἐν τάχει, καὶ </a:t>
            </a:r>
            <a:endParaRPr lang="en-US" sz="3200" dirty="0" smtClean="0">
              <a:solidFill>
                <a:schemeClr val="bg1"/>
              </a:solidFill>
            </a:endParaRPr>
          </a:p>
          <a:p>
            <a:r>
              <a:rPr lang="fr-FR" dirty="0" smtClean="0">
                <a:solidFill>
                  <a:schemeClr val="bg1"/>
                </a:solidFill>
              </a:rPr>
              <a:t>pour </a:t>
            </a:r>
            <a:r>
              <a:rPr lang="fr-FR" dirty="0">
                <a:solidFill>
                  <a:schemeClr val="bg1"/>
                </a:solidFill>
              </a:rPr>
              <a:t>montrer </a:t>
            </a:r>
            <a:r>
              <a:rPr lang="fr-FR" sz="2200" dirty="0">
                <a:solidFill>
                  <a:schemeClr val="bg1"/>
                </a:solidFill>
              </a:rPr>
              <a:t>à </a:t>
            </a:r>
            <a:r>
              <a:rPr lang="fr-FR" sz="2200" dirty="0" smtClean="0">
                <a:solidFill>
                  <a:schemeClr val="bg1"/>
                </a:solidFill>
              </a:rPr>
              <a:t>les   serviteurs       ses    ce </a:t>
            </a:r>
            <a:r>
              <a:rPr lang="fr-FR" sz="2200" dirty="0">
                <a:solidFill>
                  <a:schemeClr val="bg1"/>
                </a:solidFill>
              </a:rPr>
              <a:t>qui </a:t>
            </a:r>
            <a:r>
              <a:rPr lang="fr-FR" sz="2200" dirty="0" smtClean="0">
                <a:solidFill>
                  <a:schemeClr val="bg1"/>
                </a:solidFill>
              </a:rPr>
              <a:t>doit       arriver         bientôt          </a:t>
            </a:r>
            <a:r>
              <a:rPr lang="fr-FR" sz="2200" dirty="0">
                <a:solidFill>
                  <a:schemeClr val="bg1"/>
                </a:solidFill>
              </a:rPr>
              <a:t>et </a:t>
            </a:r>
            <a:r>
              <a:rPr lang="es-ES" sz="2200" dirty="0" smtClean="0">
                <a:solidFill>
                  <a:schemeClr val="bg1"/>
                </a:solidFill>
              </a:rPr>
              <a:t> </a:t>
            </a:r>
          </a:p>
          <a:p>
            <a:r>
              <a:rPr lang="el-GR" sz="3200" dirty="0" smtClean="0">
                <a:solidFill>
                  <a:schemeClr val="bg1"/>
                </a:solidFill>
              </a:rPr>
              <a:t>ἐσήμανεν </a:t>
            </a:r>
            <a:r>
              <a:rPr lang="el-GR" sz="3200" dirty="0">
                <a:solidFill>
                  <a:schemeClr val="bg1"/>
                </a:solidFill>
              </a:rPr>
              <a:t>ἀποστείλας διὰ τοῦ ἀγγέλου αὐτοῦ τῷ δούλῳ αὐτοῦ Ἰωάννῃ</a:t>
            </a:r>
            <a:r>
              <a:rPr lang="el-GR" sz="3200" dirty="0" smtClean="0">
                <a:solidFill>
                  <a:schemeClr val="bg1"/>
                </a:solidFill>
              </a:rPr>
              <a:t>, </a:t>
            </a:r>
            <a:endParaRPr lang="es-ES_tradnl" sz="3200" dirty="0" smtClean="0">
              <a:solidFill>
                <a:schemeClr val="bg1"/>
              </a:solidFill>
            </a:endParaRPr>
          </a:p>
          <a:p>
            <a:r>
              <a:rPr lang="fr-FR" dirty="0" smtClean="0">
                <a:solidFill>
                  <a:schemeClr val="bg1"/>
                </a:solidFill>
              </a:rPr>
              <a:t>il </a:t>
            </a:r>
            <a:r>
              <a:rPr lang="fr-FR" dirty="0">
                <a:solidFill>
                  <a:schemeClr val="bg1"/>
                </a:solidFill>
              </a:rPr>
              <a:t>a fait </a:t>
            </a:r>
            <a:r>
              <a:rPr lang="fr-FR" dirty="0" smtClean="0">
                <a:solidFill>
                  <a:schemeClr val="bg1"/>
                </a:solidFill>
              </a:rPr>
              <a:t>connaître         </a:t>
            </a:r>
            <a:r>
              <a:rPr lang="fr-FR" sz="2200" dirty="0" smtClean="0">
                <a:solidFill>
                  <a:schemeClr val="bg1"/>
                </a:solidFill>
              </a:rPr>
              <a:t>par l'envoi          de       le           ange             son       </a:t>
            </a:r>
            <a:r>
              <a:rPr lang="fr-FR" sz="2200" dirty="0">
                <a:solidFill>
                  <a:schemeClr val="bg1"/>
                </a:solidFill>
              </a:rPr>
              <a:t>à </a:t>
            </a:r>
            <a:r>
              <a:rPr lang="fr-FR" sz="2200" dirty="0" smtClean="0">
                <a:solidFill>
                  <a:schemeClr val="bg1"/>
                </a:solidFill>
              </a:rPr>
              <a:t>le   serviteur     son            à Jean</a:t>
            </a:r>
            <a:endParaRPr lang="es-ES" sz="2200" dirty="0" smtClean="0">
              <a:solidFill>
                <a:schemeClr val="bg1"/>
              </a:solidFill>
            </a:endParaRPr>
          </a:p>
          <a:p>
            <a:r>
              <a:rPr lang="en-US" sz="2800" b="1" dirty="0" smtClean="0">
                <a:solidFill>
                  <a:srgbClr val="FFFF00"/>
                </a:solidFill>
              </a:rPr>
              <a:t>2</a:t>
            </a:r>
            <a:r>
              <a:rPr lang="en-US" sz="2800" b="1" dirty="0" smtClean="0">
                <a:solidFill>
                  <a:schemeClr val="bg1"/>
                </a:solidFill>
              </a:rPr>
              <a:t>       </a:t>
            </a:r>
            <a:r>
              <a:rPr lang="el-GR" sz="3300" dirty="0" smtClean="0">
                <a:solidFill>
                  <a:schemeClr val="bg1"/>
                </a:solidFill>
              </a:rPr>
              <a:t>ὃς </a:t>
            </a:r>
            <a:r>
              <a:rPr lang="el-GR" sz="3300" dirty="0">
                <a:solidFill>
                  <a:schemeClr val="bg1"/>
                </a:solidFill>
              </a:rPr>
              <a:t>ἐμαρτύρησεν τὸν λόγον τοῦ θεοῦ </a:t>
            </a:r>
            <a:r>
              <a:rPr lang="el-GR" sz="3300" dirty="0" smtClean="0">
                <a:solidFill>
                  <a:schemeClr val="bg1"/>
                </a:solidFill>
              </a:rPr>
              <a:t> </a:t>
            </a:r>
            <a:endParaRPr lang="en-US" sz="3300" dirty="0" smtClean="0">
              <a:solidFill>
                <a:schemeClr val="bg1"/>
              </a:solidFill>
            </a:endParaRPr>
          </a:p>
          <a:p>
            <a:r>
              <a:rPr lang="fr-FR" sz="2200" dirty="0" smtClean="0">
                <a:solidFill>
                  <a:schemeClr val="bg1"/>
                </a:solidFill>
              </a:rPr>
              <a:t>     celui –ci       </a:t>
            </a:r>
            <a:r>
              <a:rPr lang="fr-FR" sz="2200" dirty="0">
                <a:solidFill>
                  <a:schemeClr val="bg1"/>
                </a:solidFill>
              </a:rPr>
              <a:t>a attesté </a:t>
            </a:r>
            <a:r>
              <a:rPr lang="fr-FR" sz="2200" dirty="0" smtClean="0">
                <a:solidFill>
                  <a:schemeClr val="bg1"/>
                </a:solidFill>
              </a:rPr>
              <a:t>                 la        parole     </a:t>
            </a:r>
            <a:r>
              <a:rPr lang="fr-FR" sz="2200" dirty="0">
                <a:solidFill>
                  <a:schemeClr val="bg1"/>
                </a:solidFill>
              </a:rPr>
              <a:t>de </a:t>
            </a:r>
            <a:r>
              <a:rPr lang="fr-FR" sz="2200" dirty="0" smtClean="0">
                <a:solidFill>
                  <a:schemeClr val="bg1"/>
                </a:solidFill>
              </a:rPr>
              <a:t>      Dieu </a:t>
            </a:r>
            <a:r>
              <a:rPr lang="es-ES" sz="2200" dirty="0" smtClean="0">
                <a:solidFill>
                  <a:schemeClr val="bg1"/>
                </a:solidFill>
              </a:rPr>
              <a:t>   </a:t>
            </a:r>
            <a:endParaRPr lang="en-US" sz="2200" dirty="0" smtClean="0">
              <a:solidFill>
                <a:schemeClr val="bg1"/>
              </a:solidFill>
            </a:endParaRPr>
          </a:p>
          <a:p>
            <a:r>
              <a:rPr lang="es-ES_tradnl" sz="3300" dirty="0" smtClean="0">
                <a:solidFill>
                  <a:schemeClr val="bg1"/>
                </a:solidFill>
              </a:rPr>
              <a:t>   </a:t>
            </a:r>
            <a:r>
              <a:rPr lang="el-GR" sz="3300" dirty="0" smtClean="0">
                <a:solidFill>
                  <a:schemeClr val="bg1"/>
                </a:solidFill>
              </a:rPr>
              <a:t>καὶ </a:t>
            </a:r>
            <a:r>
              <a:rPr lang="el-GR" sz="3300" dirty="0">
                <a:solidFill>
                  <a:schemeClr val="bg1"/>
                </a:solidFill>
              </a:rPr>
              <a:t>τὴν μαρτυρίαν Ἰησοῦ </a:t>
            </a:r>
            <a:r>
              <a:rPr lang="el-GR" sz="3300" dirty="0" smtClean="0">
                <a:solidFill>
                  <a:schemeClr val="bg1"/>
                </a:solidFill>
              </a:rPr>
              <a:t>Χριστοῦ</a:t>
            </a:r>
            <a:r>
              <a:rPr lang="en-US" sz="3300" dirty="0" smtClean="0">
                <a:solidFill>
                  <a:schemeClr val="bg1"/>
                </a:solidFill>
              </a:rPr>
              <a:t> </a:t>
            </a:r>
            <a:r>
              <a:rPr lang="el-GR" sz="3300" dirty="0" smtClean="0">
                <a:solidFill>
                  <a:schemeClr val="bg1"/>
                </a:solidFill>
              </a:rPr>
              <a:t> </a:t>
            </a:r>
            <a:r>
              <a:rPr lang="en-US" sz="3300" dirty="0" smtClean="0">
                <a:solidFill>
                  <a:schemeClr val="bg1"/>
                </a:solidFill>
              </a:rPr>
              <a:t> </a:t>
            </a:r>
            <a:r>
              <a:rPr lang="el-GR" sz="3300" dirty="0" smtClean="0">
                <a:solidFill>
                  <a:schemeClr val="bg1"/>
                </a:solidFill>
              </a:rPr>
              <a:t>ὅσα </a:t>
            </a:r>
            <a:r>
              <a:rPr lang="en-US" sz="3300" dirty="0" smtClean="0">
                <a:solidFill>
                  <a:schemeClr val="bg1"/>
                </a:solidFill>
              </a:rPr>
              <a:t>  </a:t>
            </a:r>
            <a:r>
              <a:rPr lang="el-GR" sz="3300" dirty="0" smtClean="0">
                <a:solidFill>
                  <a:schemeClr val="bg1"/>
                </a:solidFill>
              </a:rPr>
              <a:t>εἶδεν. </a:t>
            </a:r>
            <a:endParaRPr lang="es-ES_tradnl" sz="3300" dirty="0" smtClean="0">
              <a:solidFill>
                <a:schemeClr val="bg1"/>
              </a:solidFill>
            </a:endParaRPr>
          </a:p>
          <a:p>
            <a:r>
              <a:rPr lang="fr-FR" sz="2200" dirty="0" smtClean="0">
                <a:solidFill>
                  <a:schemeClr val="bg1"/>
                </a:solidFill>
              </a:rPr>
              <a:t>      et       le         témoignage     </a:t>
            </a:r>
            <a:r>
              <a:rPr lang="fr-FR" sz="2200" dirty="0">
                <a:solidFill>
                  <a:schemeClr val="bg1"/>
                </a:solidFill>
              </a:rPr>
              <a:t>de Jésus </a:t>
            </a:r>
            <a:r>
              <a:rPr lang="fr-FR" sz="2200" dirty="0" smtClean="0">
                <a:solidFill>
                  <a:schemeClr val="bg1"/>
                </a:solidFill>
              </a:rPr>
              <a:t>       Christ    </a:t>
            </a:r>
            <a:r>
              <a:rPr lang="fr-FR" sz="2200" dirty="0">
                <a:solidFill>
                  <a:schemeClr val="bg1"/>
                </a:solidFill>
              </a:rPr>
              <a:t>tout ce </a:t>
            </a:r>
            <a:r>
              <a:rPr lang="fr-FR" sz="2200" dirty="0" smtClean="0">
                <a:solidFill>
                  <a:schemeClr val="bg1"/>
                </a:solidFill>
              </a:rPr>
              <a:t>que   il </a:t>
            </a:r>
            <a:r>
              <a:rPr lang="fr-FR" sz="2200" dirty="0">
                <a:solidFill>
                  <a:schemeClr val="bg1"/>
                </a:solidFill>
              </a:rPr>
              <a:t>a </a:t>
            </a:r>
            <a:r>
              <a:rPr lang="fr-FR" sz="2200" dirty="0" smtClean="0">
                <a:solidFill>
                  <a:schemeClr val="bg1"/>
                </a:solidFill>
              </a:rPr>
              <a:t>vu</a:t>
            </a:r>
            <a:endParaRPr lang="en-US" sz="2200" dirty="0">
              <a:solidFill>
                <a:schemeClr val="bg1"/>
              </a:solidFill>
            </a:endParaRPr>
          </a:p>
          <a:p>
            <a:r>
              <a:rPr lang="en-US" sz="800" dirty="0">
                <a:solidFill>
                  <a:schemeClr val="bg1"/>
                </a:solidFill>
              </a:rPr>
              <a:t> </a:t>
            </a:r>
          </a:p>
          <a:p>
            <a:r>
              <a:rPr lang="en-US" sz="1900" baseline="30000" dirty="0" smtClean="0">
                <a:solidFill>
                  <a:srgbClr val="FFFF00"/>
                </a:solidFill>
              </a:rPr>
              <a:t>NEG </a:t>
            </a:r>
            <a:r>
              <a:rPr lang="fr-FR" sz="1900" b="1" dirty="0">
                <a:solidFill>
                  <a:schemeClr val="bg1"/>
                </a:solidFill>
              </a:rPr>
              <a:t>1:1</a:t>
            </a:r>
            <a:r>
              <a:rPr lang="fr-FR" sz="1900" dirty="0">
                <a:solidFill>
                  <a:schemeClr val="bg1"/>
                </a:solidFill>
              </a:rPr>
              <a:t> Révélation de Jésus -Christ, que Dieu lui a donnée pour montrer à ses serviteurs les choses qui doivent arriver bientôt, et qu'il a fait connaître, par l'envoi de son ange, à son serviteur Jean; </a:t>
            </a:r>
            <a:r>
              <a:rPr lang="fr-FR" sz="1900" b="1" dirty="0">
                <a:solidFill>
                  <a:schemeClr val="bg1"/>
                </a:solidFill>
              </a:rPr>
              <a:t>2</a:t>
            </a:r>
            <a:r>
              <a:rPr lang="fr-FR" sz="1900" dirty="0">
                <a:solidFill>
                  <a:schemeClr val="bg1"/>
                </a:solidFill>
              </a:rPr>
              <a:t> celui -ci a attesté la parole de Dieu et le témoignage de Jésus -Christ: soit tout ce qu'il a vu</a:t>
            </a:r>
            <a:r>
              <a:rPr lang="fr-FR" sz="1900" dirty="0" smtClean="0">
                <a:solidFill>
                  <a:schemeClr val="bg1"/>
                </a:solidFill>
              </a:rPr>
              <a:t>. / </a:t>
            </a:r>
            <a:r>
              <a:rPr lang="fr-FR" sz="1900" baseline="30000" dirty="0" smtClean="0">
                <a:solidFill>
                  <a:srgbClr val="FFFF00"/>
                </a:solidFill>
              </a:rPr>
              <a:t>BFC</a:t>
            </a:r>
            <a:r>
              <a:rPr lang="fr-FR" sz="1900" baseline="30000" dirty="0" smtClean="0">
                <a:solidFill>
                  <a:schemeClr val="bg1"/>
                </a:solidFill>
              </a:rPr>
              <a:t> </a:t>
            </a:r>
            <a:r>
              <a:rPr lang="fr-FR" sz="1900" b="1" dirty="0">
                <a:solidFill>
                  <a:schemeClr val="bg1"/>
                </a:solidFill>
              </a:rPr>
              <a:t>1:1</a:t>
            </a:r>
            <a:r>
              <a:rPr lang="fr-FR" sz="1900" dirty="0">
                <a:solidFill>
                  <a:schemeClr val="bg1"/>
                </a:solidFill>
              </a:rPr>
              <a:t> Ce livre contient la révélation que Jésus-Christ a reçue. Dieu la lui a donnée pour qu'il montre à ses serviteurs ce qui doit arriver bientôt. Le Christ a envoyé son ange à son serviteur Jean pour lui faire connaître cela. </a:t>
            </a:r>
            <a:r>
              <a:rPr lang="fr-FR" sz="1900" b="1" dirty="0">
                <a:solidFill>
                  <a:schemeClr val="bg1"/>
                </a:solidFill>
              </a:rPr>
              <a:t>2</a:t>
            </a:r>
            <a:r>
              <a:rPr lang="fr-FR" sz="1900" dirty="0">
                <a:solidFill>
                  <a:schemeClr val="bg1"/>
                </a:solidFill>
              </a:rPr>
              <a:t> Jean est témoin que tout ce qu'il a vu est parole de Dieu et vérité révélée par Jésus-Christ</a:t>
            </a:r>
            <a:r>
              <a:rPr lang="fr-FR" sz="1900" dirty="0" smtClean="0">
                <a:solidFill>
                  <a:schemeClr val="bg1"/>
                </a:solidFill>
              </a:rPr>
              <a:t>.</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1169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1:3-4 </a:t>
            </a:r>
            <a:endParaRPr lang="en-US" sz="800" b="1" dirty="0" smtClean="0">
              <a:solidFill>
                <a:srgbClr val="FFFF00"/>
              </a:solidFill>
            </a:endParaRPr>
          </a:p>
          <a:p>
            <a:pPr algn="ctr"/>
            <a:endParaRPr lang="es-ES_tradnl" sz="800" b="1" dirty="0" smtClean="0">
              <a:solidFill>
                <a:schemeClr val="bg1"/>
              </a:solidFill>
            </a:endParaRPr>
          </a:p>
          <a:p>
            <a:r>
              <a:rPr lang="en-US" sz="2800" b="1" dirty="0" smtClean="0">
                <a:solidFill>
                  <a:srgbClr val="FFFF00"/>
                </a:solidFill>
              </a:rPr>
              <a:t>3</a:t>
            </a:r>
            <a:r>
              <a:rPr lang="en-US" sz="3200" b="1" dirty="0" smtClean="0">
                <a:solidFill>
                  <a:schemeClr val="bg1"/>
                </a:solidFill>
              </a:rPr>
              <a:t> </a:t>
            </a:r>
            <a:r>
              <a:rPr lang="el-GR" sz="3100" dirty="0">
                <a:solidFill>
                  <a:schemeClr val="bg1"/>
                </a:solidFill>
              </a:rPr>
              <a:t>Μακάριος ὁ ἀναγινώσκων καὶ οἱ ἀκούοντες τοὺς λόγους</a:t>
            </a:r>
            <a:endParaRPr lang="es-ES_tradnl" sz="3100" dirty="0">
              <a:solidFill>
                <a:schemeClr val="bg1"/>
              </a:solidFill>
            </a:endParaRPr>
          </a:p>
          <a:p>
            <a:r>
              <a:rPr lang="es-ES" sz="2200" dirty="0" smtClean="0">
                <a:solidFill>
                  <a:schemeClr val="bg1"/>
                </a:solidFill>
              </a:rPr>
              <a:t>      h</a:t>
            </a:r>
            <a:r>
              <a:rPr lang="fr-FR" sz="2200" dirty="0" err="1" smtClean="0">
                <a:solidFill>
                  <a:schemeClr val="bg1"/>
                </a:solidFill>
              </a:rPr>
              <a:t>eureux</a:t>
            </a:r>
            <a:r>
              <a:rPr lang="fr-FR" sz="2200" dirty="0" smtClean="0">
                <a:solidFill>
                  <a:schemeClr val="bg1"/>
                </a:solidFill>
              </a:rPr>
              <a:t>     celui qui        </a:t>
            </a:r>
            <a:r>
              <a:rPr lang="fr-FR" sz="2200" dirty="0">
                <a:solidFill>
                  <a:schemeClr val="bg1"/>
                </a:solidFill>
              </a:rPr>
              <a:t>lit </a:t>
            </a:r>
            <a:r>
              <a:rPr lang="fr-FR" sz="2200" dirty="0" smtClean="0">
                <a:solidFill>
                  <a:schemeClr val="bg1"/>
                </a:solidFill>
              </a:rPr>
              <a:t>                   et </a:t>
            </a:r>
            <a:r>
              <a:rPr lang="fr-FR" sz="2200" dirty="0">
                <a:solidFill>
                  <a:schemeClr val="bg1"/>
                </a:solidFill>
              </a:rPr>
              <a:t>ceux </a:t>
            </a:r>
            <a:r>
              <a:rPr lang="fr-FR" sz="2200" dirty="0" smtClean="0">
                <a:solidFill>
                  <a:schemeClr val="bg1"/>
                </a:solidFill>
              </a:rPr>
              <a:t>qui  entendent      les       </a:t>
            </a:r>
            <a:r>
              <a:rPr lang="fr-FR" sz="2200" dirty="0">
                <a:solidFill>
                  <a:schemeClr val="bg1"/>
                </a:solidFill>
              </a:rPr>
              <a:t>paroles </a:t>
            </a:r>
            <a:r>
              <a:rPr lang="es-ES" sz="2200" dirty="0" smtClean="0">
                <a:solidFill>
                  <a:schemeClr val="bg1"/>
                </a:solidFill>
              </a:rPr>
              <a:t> </a:t>
            </a:r>
          </a:p>
          <a:p>
            <a:r>
              <a:rPr lang="el-GR" sz="3200" dirty="0" smtClean="0">
                <a:solidFill>
                  <a:schemeClr val="bg1"/>
                </a:solidFill>
              </a:rPr>
              <a:t>τῆς </a:t>
            </a:r>
            <a:r>
              <a:rPr lang="el-GR" sz="3200" dirty="0">
                <a:solidFill>
                  <a:schemeClr val="bg1"/>
                </a:solidFill>
              </a:rPr>
              <a:t>προφητείας καὶ τηροῦντες τὰ ἐν αὐτῇ γεγραμμένα, </a:t>
            </a:r>
            <a:endParaRPr lang="en-US" sz="3200" dirty="0" smtClean="0">
              <a:solidFill>
                <a:schemeClr val="bg1"/>
              </a:solidFill>
            </a:endParaRPr>
          </a:p>
          <a:p>
            <a:r>
              <a:rPr lang="fr-FR" sz="2200" dirty="0" smtClean="0">
                <a:solidFill>
                  <a:schemeClr val="bg1"/>
                </a:solidFill>
              </a:rPr>
              <a:t>de </a:t>
            </a:r>
            <a:r>
              <a:rPr lang="fr-FR" sz="2200" dirty="0">
                <a:solidFill>
                  <a:schemeClr val="bg1"/>
                </a:solidFill>
              </a:rPr>
              <a:t>la </a:t>
            </a:r>
            <a:r>
              <a:rPr lang="fr-FR" sz="2200" dirty="0" smtClean="0">
                <a:solidFill>
                  <a:schemeClr val="bg1"/>
                </a:solidFill>
              </a:rPr>
              <a:t>        prophétie         </a:t>
            </a:r>
            <a:r>
              <a:rPr lang="fr-FR" sz="2200" dirty="0">
                <a:solidFill>
                  <a:schemeClr val="bg1"/>
                </a:solidFill>
              </a:rPr>
              <a:t>et </a:t>
            </a:r>
            <a:r>
              <a:rPr lang="fr-FR" sz="2200" dirty="0" smtClean="0">
                <a:solidFill>
                  <a:schemeClr val="bg1"/>
                </a:solidFill>
              </a:rPr>
              <a:t>     qui </a:t>
            </a:r>
            <a:r>
              <a:rPr lang="fr-FR" sz="2200" dirty="0">
                <a:solidFill>
                  <a:schemeClr val="bg1"/>
                </a:solidFill>
              </a:rPr>
              <a:t>gardent </a:t>
            </a:r>
            <a:r>
              <a:rPr lang="fr-FR" sz="2200" dirty="0" smtClean="0">
                <a:solidFill>
                  <a:schemeClr val="bg1"/>
                </a:solidFill>
              </a:rPr>
              <a:t>    les </a:t>
            </a:r>
            <a:r>
              <a:rPr lang="fr-FR" sz="2200" dirty="0">
                <a:solidFill>
                  <a:schemeClr val="bg1"/>
                </a:solidFill>
              </a:rPr>
              <a:t>choses qui y </a:t>
            </a:r>
            <a:r>
              <a:rPr lang="fr-FR" sz="2200" dirty="0" smtClean="0">
                <a:solidFill>
                  <a:schemeClr val="bg1"/>
                </a:solidFill>
              </a:rPr>
              <a:t>     sont écrites </a:t>
            </a:r>
          </a:p>
          <a:p>
            <a:r>
              <a:rPr lang="el-GR" sz="3200" dirty="0">
                <a:solidFill>
                  <a:schemeClr val="bg1"/>
                </a:solidFill>
              </a:rPr>
              <a:t>ὁ γὰρ καιρὸς ἐγγύς. </a:t>
            </a:r>
            <a:r>
              <a:rPr lang="en-US" sz="3200" dirty="0" smtClean="0">
                <a:solidFill>
                  <a:schemeClr val="bg1"/>
                </a:solidFill>
              </a:rPr>
              <a:t>    </a:t>
            </a:r>
            <a:r>
              <a:rPr lang="en-US" sz="2800" b="1" dirty="0" smtClean="0">
                <a:solidFill>
                  <a:srgbClr val="FFFF00"/>
                </a:solidFill>
              </a:rPr>
              <a:t>4</a:t>
            </a:r>
            <a:r>
              <a:rPr lang="en-US" sz="3200" dirty="0" smtClean="0">
                <a:solidFill>
                  <a:schemeClr val="bg1"/>
                </a:solidFill>
              </a:rPr>
              <a:t>  </a:t>
            </a:r>
            <a:r>
              <a:rPr lang="el-GR" sz="3200" dirty="0">
                <a:solidFill>
                  <a:schemeClr val="bg1"/>
                </a:solidFill>
              </a:rPr>
              <a:t>Ἰωάννης ταῖς ἑπτὰ ἐκκλησίαις ταῖς ἐν τῇ Ἀσίᾳ·</a:t>
            </a:r>
            <a:endParaRPr lang="en-US" sz="3200" dirty="0">
              <a:solidFill>
                <a:schemeClr val="bg1"/>
              </a:solidFill>
            </a:endParaRPr>
          </a:p>
          <a:p>
            <a:r>
              <a:rPr lang="fr-FR" sz="2200" dirty="0">
                <a:solidFill>
                  <a:schemeClr val="bg1"/>
                </a:solidFill>
              </a:rPr>
              <a:t>l</a:t>
            </a:r>
            <a:r>
              <a:rPr lang="fr-FR" sz="2200" dirty="0" smtClean="0">
                <a:solidFill>
                  <a:schemeClr val="bg1"/>
                </a:solidFill>
              </a:rPr>
              <a:t>e   car      </a:t>
            </a:r>
            <a:r>
              <a:rPr lang="fr-FR" sz="2200" dirty="0">
                <a:solidFill>
                  <a:schemeClr val="bg1"/>
                </a:solidFill>
              </a:rPr>
              <a:t>temps </a:t>
            </a:r>
            <a:r>
              <a:rPr lang="fr-FR" sz="2200" dirty="0" smtClean="0">
                <a:solidFill>
                  <a:schemeClr val="bg1"/>
                </a:solidFill>
              </a:rPr>
              <a:t>     </a:t>
            </a:r>
            <a:r>
              <a:rPr lang="fr-FR" sz="2200" dirty="0">
                <a:solidFill>
                  <a:schemeClr val="bg1"/>
                </a:solidFill>
              </a:rPr>
              <a:t>proche </a:t>
            </a:r>
            <a:r>
              <a:rPr lang="fr-FR" sz="2200" dirty="0" smtClean="0">
                <a:solidFill>
                  <a:schemeClr val="bg1"/>
                </a:solidFill>
              </a:rPr>
              <a:t>                       Jean          </a:t>
            </a:r>
            <a:r>
              <a:rPr lang="fr-FR" sz="2200" dirty="0">
                <a:solidFill>
                  <a:schemeClr val="bg1"/>
                </a:solidFill>
              </a:rPr>
              <a:t>aux </a:t>
            </a:r>
            <a:r>
              <a:rPr lang="fr-FR" sz="2200" dirty="0" smtClean="0">
                <a:solidFill>
                  <a:schemeClr val="bg1"/>
                </a:solidFill>
              </a:rPr>
              <a:t>      sept           </a:t>
            </a:r>
            <a:r>
              <a:rPr lang="fr-FR" sz="2200" dirty="0">
                <a:solidFill>
                  <a:schemeClr val="bg1"/>
                </a:solidFill>
              </a:rPr>
              <a:t>Églises </a:t>
            </a:r>
            <a:r>
              <a:rPr lang="fr-FR" sz="2200" dirty="0" smtClean="0">
                <a:solidFill>
                  <a:schemeClr val="bg1"/>
                </a:solidFill>
              </a:rPr>
              <a:t>      qui </a:t>
            </a:r>
            <a:r>
              <a:rPr lang="fr-FR" sz="2200" dirty="0">
                <a:solidFill>
                  <a:schemeClr val="bg1"/>
                </a:solidFill>
              </a:rPr>
              <a:t>sont </a:t>
            </a:r>
            <a:r>
              <a:rPr lang="fr-FR" sz="2200" dirty="0" smtClean="0">
                <a:solidFill>
                  <a:schemeClr val="bg1"/>
                </a:solidFill>
              </a:rPr>
              <a:t> en           Asie</a:t>
            </a:r>
            <a:endParaRPr lang="fr-FR" sz="2200" dirty="0">
              <a:solidFill>
                <a:schemeClr val="bg1"/>
              </a:solidFill>
            </a:endParaRPr>
          </a:p>
          <a:p>
            <a:r>
              <a:rPr lang="en-US" sz="3200" dirty="0" smtClean="0">
                <a:solidFill>
                  <a:schemeClr val="bg1"/>
                </a:solidFill>
              </a:rPr>
              <a:t>    </a:t>
            </a:r>
            <a:r>
              <a:rPr lang="el-GR" sz="3200" dirty="0" smtClean="0">
                <a:solidFill>
                  <a:schemeClr val="bg1"/>
                </a:solidFill>
              </a:rPr>
              <a:t>χάρις </a:t>
            </a:r>
            <a:r>
              <a:rPr lang="el-GR" sz="3200" dirty="0">
                <a:solidFill>
                  <a:schemeClr val="bg1"/>
                </a:solidFill>
              </a:rPr>
              <a:t>ὑμῖν καὶ εἰρήνη ἀπὸ ὁ ὢν καὶ ὁ ἦν καὶ ὁ ἐρχόμενος </a:t>
            </a:r>
            <a:r>
              <a:rPr lang="el-GR" sz="3200" dirty="0" smtClean="0">
                <a:solidFill>
                  <a:schemeClr val="bg1"/>
                </a:solidFill>
              </a:rPr>
              <a:t> </a:t>
            </a:r>
            <a:endParaRPr lang="es-ES_tradnl" sz="3200" dirty="0">
              <a:solidFill>
                <a:schemeClr val="bg1"/>
              </a:solidFill>
            </a:endParaRPr>
          </a:p>
          <a:p>
            <a:r>
              <a:rPr lang="fr-FR" sz="2200" dirty="0" smtClean="0">
                <a:solidFill>
                  <a:schemeClr val="bg1"/>
                </a:solidFill>
              </a:rPr>
              <a:t>       grâce     vous      et         </a:t>
            </a:r>
            <a:r>
              <a:rPr lang="fr-FR" sz="2200" dirty="0">
                <a:solidFill>
                  <a:schemeClr val="bg1"/>
                </a:solidFill>
              </a:rPr>
              <a:t>paix  </a:t>
            </a:r>
            <a:r>
              <a:rPr lang="fr-FR" sz="2200" dirty="0" smtClean="0">
                <a:solidFill>
                  <a:schemeClr val="bg1"/>
                </a:solidFill>
              </a:rPr>
              <a:t>      de   </a:t>
            </a:r>
            <a:r>
              <a:rPr lang="fr-FR" sz="1900" dirty="0" smtClean="0">
                <a:solidFill>
                  <a:schemeClr val="bg1"/>
                </a:solidFill>
              </a:rPr>
              <a:t>celui </a:t>
            </a:r>
            <a:r>
              <a:rPr lang="fr-FR" sz="1900" dirty="0">
                <a:solidFill>
                  <a:schemeClr val="bg1"/>
                </a:solidFill>
              </a:rPr>
              <a:t>qui </a:t>
            </a:r>
            <a:r>
              <a:rPr lang="fr-FR" sz="1900" dirty="0" smtClean="0">
                <a:solidFill>
                  <a:schemeClr val="bg1"/>
                </a:solidFill>
              </a:rPr>
              <a:t>est  et    </a:t>
            </a:r>
            <a:r>
              <a:rPr lang="fr-FR" sz="1900" dirty="0">
                <a:solidFill>
                  <a:schemeClr val="bg1"/>
                </a:solidFill>
              </a:rPr>
              <a:t>qui </a:t>
            </a:r>
            <a:r>
              <a:rPr lang="fr-FR" sz="1900" dirty="0" smtClean="0">
                <a:solidFill>
                  <a:schemeClr val="bg1"/>
                </a:solidFill>
              </a:rPr>
              <a:t>était</a:t>
            </a:r>
            <a:r>
              <a:rPr lang="fr-FR" sz="2200" dirty="0" smtClean="0">
                <a:solidFill>
                  <a:schemeClr val="bg1"/>
                </a:solidFill>
              </a:rPr>
              <a:t>  et      qui vient</a:t>
            </a:r>
            <a:r>
              <a:rPr lang="es-ES" sz="2200" dirty="0" smtClean="0">
                <a:solidFill>
                  <a:schemeClr val="bg1"/>
                </a:solidFill>
              </a:rPr>
              <a:t>  </a:t>
            </a:r>
          </a:p>
          <a:p>
            <a:r>
              <a:rPr lang="es-ES_tradnl" sz="3200" dirty="0" smtClean="0">
                <a:solidFill>
                  <a:schemeClr val="bg1"/>
                </a:solidFill>
              </a:rPr>
              <a:t> </a:t>
            </a:r>
            <a:r>
              <a:rPr lang="el-GR" sz="3200" dirty="0">
                <a:solidFill>
                  <a:schemeClr val="bg1"/>
                </a:solidFill>
              </a:rPr>
              <a:t>καὶ ἀπὸ τῶν ἑπτὰ πνευμάτων ἃ </a:t>
            </a:r>
            <a:r>
              <a:rPr lang="en-US" sz="3200" dirty="0" smtClean="0">
                <a:solidFill>
                  <a:schemeClr val="bg1"/>
                </a:solidFill>
              </a:rPr>
              <a:t> </a:t>
            </a:r>
            <a:r>
              <a:rPr lang="el-GR" sz="3200" dirty="0" smtClean="0">
                <a:solidFill>
                  <a:schemeClr val="bg1"/>
                </a:solidFill>
              </a:rPr>
              <a:t>ἐνώπιον </a:t>
            </a:r>
            <a:r>
              <a:rPr lang="el-GR" sz="3200" dirty="0">
                <a:solidFill>
                  <a:schemeClr val="bg1"/>
                </a:solidFill>
              </a:rPr>
              <a:t>τοῦ θρόνου </a:t>
            </a:r>
            <a:r>
              <a:rPr lang="el-GR" sz="3200" dirty="0" smtClean="0">
                <a:solidFill>
                  <a:schemeClr val="bg1"/>
                </a:solidFill>
              </a:rPr>
              <a:t>αὐτοῦ </a:t>
            </a:r>
            <a:r>
              <a:rPr lang="es-ES" sz="3200" dirty="0" smtClean="0">
                <a:solidFill>
                  <a:schemeClr val="bg1"/>
                </a:solidFill>
              </a:rPr>
              <a:t> </a:t>
            </a:r>
          </a:p>
          <a:p>
            <a:r>
              <a:rPr lang="fr-FR" sz="2200" dirty="0" smtClean="0">
                <a:solidFill>
                  <a:schemeClr val="bg1"/>
                </a:solidFill>
              </a:rPr>
              <a:t>   et       </a:t>
            </a:r>
            <a:r>
              <a:rPr lang="fr-FR" sz="2200" dirty="0">
                <a:solidFill>
                  <a:schemeClr val="bg1"/>
                </a:solidFill>
              </a:rPr>
              <a:t>de </a:t>
            </a:r>
            <a:r>
              <a:rPr lang="fr-FR" sz="2200" dirty="0" smtClean="0">
                <a:solidFill>
                  <a:schemeClr val="bg1"/>
                </a:solidFill>
              </a:rPr>
              <a:t>      les      sept            esprits        </a:t>
            </a:r>
            <a:r>
              <a:rPr lang="fr-FR" sz="2000" dirty="0" smtClean="0">
                <a:solidFill>
                  <a:schemeClr val="bg1"/>
                </a:solidFill>
              </a:rPr>
              <a:t>qui </a:t>
            </a:r>
            <a:r>
              <a:rPr lang="fr-FR" sz="2000" dirty="0">
                <a:solidFill>
                  <a:schemeClr val="bg1"/>
                </a:solidFill>
              </a:rPr>
              <a:t>sont </a:t>
            </a:r>
            <a:r>
              <a:rPr lang="fr-FR" sz="2000" dirty="0" smtClean="0">
                <a:solidFill>
                  <a:schemeClr val="bg1"/>
                </a:solidFill>
              </a:rPr>
              <a:t> </a:t>
            </a:r>
            <a:r>
              <a:rPr lang="fr-FR" sz="2200" dirty="0" smtClean="0">
                <a:solidFill>
                  <a:schemeClr val="bg1"/>
                </a:solidFill>
              </a:rPr>
              <a:t>devant         le          </a:t>
            </a:r>
            <a:r>
              <a:rPr lang="fr-FR" sz="2200" dirty="0">
                <a:solidFill>
                  <a:schemeClr val="bg1"/>
                </a:solidFill>
              </a:rPr>
              <a:t>trône </a:t>
            </a:r>
            <a:r>
              <a:rPr lang="fr-FR" sz="2200" dirty="0" smtClean="0">
                <a:solidFill>
                  <a:schemeClr val="bg1"/>
                </a:solidFill>
              </a:rPr>
              <a:t>         son</a:t>
            </a:r>
            <a:endParaRPr lang="en-US" sz="22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1850" b="1" dirty="0">
                <a:solidFill>
                  <a:schemeClr val="bg1"/>
                </a:solidFill>
              </a:rPr>
              <a:t>1:3</a:t>
            </a:r>
            <a:r>
              <a:rPr lang="fr-FR" sz="1850" dirty="0">
                <a:solidFill>
                  <a:schemeClr val="bg1"/>
                </a:solidFill>
              </a:rPr>
              <a:t> Heureux celui qui lit et ceux qui entendent les paroles de la prophétie, et qui gardent les choses qui y sont </a:t>
            </a:r>
            <a:r>
              <a:rPr lang="fr-FR" sz="1850" dirty="0" smtClean="0">
                <a:solidFill>
                  <a:schemeClr val="bg1"/>
                </a:solidFill>
              </a:rPr>
              <a:t>écrites! </a:t>
            </a:r>
            <a:r>
              <a:rPr lang="fr-FR" sz="1850" dirty="0">
                <a:solidFill>
                  <a:schemeClr val="bg1"/>
                </a:solidFill>
              </a:rPr>
              <a:t>Car le temps est proche</a:t>
            </a:r>
            <a:r>
              <a:rPr lang="fr-FR" sz="1850" dirty="0" smtClean="0">
                <a:solidFill>
                  <a:schemeClr val="bg1"/>
                </a:solidFill>
              </a:rPr>
              <a:t>. </a:t>
            </a:r>
            <a:r>
              <a:rPr lang="fr-FR" sz="1850" b="1" dirty="0">
                <a:solidFill>
                  <a:schemeClr val="bg1"/>
                </a:solidFill>
              </a:rPr>
              <a:t>4</a:t>
            </a:r>
            <a:r>
              <a:rPr lang="fr-FR" sz="1850" dirty="0">
                <a:solidFill>
                  <a:schemeClr val="bg1"/>
                </a:solidFill>
              </a:rPr>
              <a:t> Jean aux sept Églises qui sont en Asie: que la grâce et la paix vous soient données de la part de celui qui est, qui était, et qui vient, et de la part des sept esprits qui sont devant son trône</a:t>
            </a:r>
            <a:r>
              <a:rPr lang="fr-FR" sz="1850" dirty="0" smtClean="0">
                <a:solidFill>
                  <a:schemeClr val="bg1"/>
                </a:solidFill>
              </a:rPr>
              <a:t>, / </a:t>
            </a:r>
            <a:r>
              <a:rPr lang="fr-FR" sz="1850" baseline="30000" dirty="0" smtClean="0">
                <a:solidFill>
                  <a:srgbClr val="FFFF00"/>
                </a:solidFill>
              </a:rPr>
              <a:t>BFC </a:t>
            </a:r>
            <a:r>
              <a:rPr lang="fr-FR" sz="1850" b="1" dirty="0" smtClean="0">
                <a:solidFill>
                  <a:schemeClr val="bg1"/>
                </a:solidFill>
              </a:rPr>
              <a:t>1:3</a:t>
            </a:r>
            <a:r>
              <a:rPr lang="fr-FR" sz="1850" dirty="0" smtClean="0">
                <a:solidFill>
                  <a:schemeClr val="bg1"/>
                </a:solidFill>
              </a:rPr>
              <a:t> </a:t>
            </a:r>
            <a:r>
              <a:rPr lang="fr-FR" sz="1850" dirty="0">
                <a:solidFill>
                  <a:schemeClr val="bg1"/>
                </a:solidFill>
              </a:rPr>
              <a:t>Heureux celui qui lit ce livre, heureux ceux qui écoutent ce message prophétique et prennent au sérieux ce qui est écrit ici! Car le moment fixé pour tous ces événements est proche</a:t>
            </a:r>
            <a:r>
              <a:rPr lang="fr-FR" sz="1850" dirty="0" smtClean="0">
                <a:solidFill>
                  <a:schemeClr val="bg1"/>
                </a:solidFill>
              </a:rPr>
              <a:t>. </a:t>
            </a:r>
            <a:r>
              <a:rPr lang="fr-FR" sz="1850" b="1" dirty="0" smtClean="0">
                <a:solidFill>
                  <a:schemeClr val="bg1"/>
                </a:solidFill>
              </a:rPr>
              <a:t>4</a:t>
            </a:r>
            <a:r>
              <a:rPr lang="fr-FR" sz="1850" dirty="0" smtClean="0">
                <a:solidFill>
                  <a:schemeClr val="bg1"/>
                </a:solidFill>
              </a:rPr>
              <a:t> </a:t>
            </a:r>
            <a:r>
              <a:rPr lang="fr-FR" sz="1850" dirty="0">
                <a:solidFill>
                  <a:schemeClr val="bg1"/>
                </a:solidFill>
              </a:rPr>
              <a:t>De la part de Jean, aux sept Églises de la province d'Asie: Que la grâce et la paix vous soient accordées de la part de Dieu qui est, qui était et qui vient, de la part des sept esprits qui sont devant son trône</a:t>
            </a:r>
            <a:r>
              <a:rPr lang="fr-FR" sz="1850" dirty="0" smtClean="0">
                <a:solidFill>
                  <a:schemeClr val="bg1"/>
                </a:solidFill>
              </a:rPr>
              <a:t>,</a:t>
            </a:r>
            <a:endParaRPr lang="fr-FR" sz="1850" dirty="0">
              <a:solidFill>
                <a:schemeClr val="bg1"/>
              </a:solidFill>
            </a:endParaRPr>
          </a:p>
        </p:txBody>
      </p:sp>
    </p:spTree>
    <p:extLst>
      <p:ext uri="{BB962C8B-B14F-4D97-AF65-F5344CB8AC3E}">
        <p14:creationId xmlns:p14="http://schemas.microsoft.com/office/powerpoint/2010/main" val="2255914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Apocalypse 1:5</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   5</a:t>
            </a:r>
            <a:r>
              <a:rPr lang="en-US" sz="3200" b="1" dirty="0" smtClean="0">
                <a:solidFill>
                  <a:schemeClr val="bg1"/>
                </a:solidFill>
              </a:rPr>
              <a:t>   </a:t>
            </a:r>
            <a:r>
              <a:rPr lang="el-GR" sz="3400" dirty="0" smtClean="0">
                <a:solidFill>
                  <a:schemeClr val="bg1"/>
                </a:solidFill>
              </a:rPr>
              <a:t>καὶ </a:t>
            </a:r>
            <a:r>
              <a:rPr lang="el-GR" sz="3400" dirty="0">
                <a:solidFill>
                  <a:schemeClr val="bg1"/>
                </a:solidFill>
              </a:rPr>
              <a:t>ἀπὸ Ἰησοῦ Χριστοῦ, ὁ μάρτυς, ὁ πιστός, </a:t>
            </a:r>
            <a:endParaRPr lang="en-US" sz="3400" dirty="0">
              <a:solidFill>
                <a:schemeClr val="bg1"/>
              </a:solidFill>
            </a:endParaRPr>
          </a:p>
          <a:p>
            <a:r>
              <a:rPr lang="es-ES" sz="2400" dirty="0" smtClean="0">
                <a:solidFill>
                  <a:schemeClr val="bg1"/>
                </a:solidFill>
              </a:rPr>
              <a:t>            </a:t>
            </a:r>
            <a:r>
              <a:rPr lang="fr-FR" sz="2400" dirty="0" smtClean="0">
                <a:solidFill>
                  <a:schemeClr val="bg1"/>
                </a:solidFill>
              </a:rPr>
              <a:t>et       de      Jésus          Christ         </a:t>
            </a:r>
            <a:r>
              <a:rPr lang="fr-FR" sz="2400" dirty="0">
                <a:solidFill>
                  <a:schemeClr val="bg1"/>
                </a:solidFill>
              </a:rPr>
              <a:t>le </a:t>
            </a:r>
            <a:r>
              <a:rPr lang="fr-FR" sz="2400" dirty="0" smtClean="0">
                <a:solidFill>
                  <a:schemeClr val="bg1"/>
                </a:solidFill>
              </a:rPr>
              <a:t>   témoin      le    fidèle</a:t>
            </a:r>
            <a:endParaRPr lang="es-ES" sz="2200" dirty="0" smtClean="0">
              <a:solidFill>
                <a:schemeClr val="bg1"/>
              </a:solidFill>
            </a:endParaRPr>
          </a:p>
          <a:p>
            <a:r>
              <a:rPr lang="en-US" sz="3400" dirty="0" smtClean="0">
                <a:solidFill>
                  <a:schemeClr val="bg1"/>
                </a:solidFill>
              </a:rPr>
              <a:t>         </a:t>
            </a:r>
            <a:r>
              <a:rPr lang="el-GR" sz="3400" dirty="0" smtClean="0">
                <a:solidFill>
                  <a:schemeClr val="bg1"/>
                </a:solidFill>
              </a:rPr>
              <a:t>ὁ πρωτότοκος τῶν νεκρῶν καὶ ὁ ἄρχων </a:t>
            </a:r>
            <a:endParaRPr lang="en-US" sz="3400" dirty="0" smtClean="0">
              <a:solidFill>
                <a:schemeClr val="bg1"/>
              </a:solidFill>
            </a:endParaRPr>
          </a:p>
          <a:p>
            <a:r>
              <a:rPr lang="fr-FR" sz="2400" dirty="0" smtClean="0">
                <a:solidFill>
                  <a:schemeClr val="bg1"/>
                </a:solidFill>
              </a:rPr>
              <a:t>             le       </a:t>
            </a:r>
            <a:r>
              <a:rPr lang="fr-FR" sz="2400" dirty="0">
                <a:solidFill>
                  <a:schemeClr val="bg1"/>
                </a:solidFill>
              </a:rPr>
              <a:t>premier-né </a:t>
            </a:r>
            <a:r>
              <a:rPr lang="fr-FR" sz="2400" dirty="0" smtClean="0">
                <a:solidFill>
                  <a:schemeClr val="bg1"/>
                </a:solidFill>
              </a:rPr>
              <a:t>       des       morts        et    le  souverain </a:t>
            </a:r>
            <a:endParaRPr lang="en-US" sz="3000" b="1" dirty="0" smtClean="0">
              <a:solidFill>
                <a:schemeClr val="bg1"/>
              </a:solidFill>
            </a:endParaRPr>
          </a:p>
          <a:p>
            <a:r>
              <a:rPr lang="en-US" sz="3400" dirty="0" smtClean="0">
                <a:solidFill>
                  <a:schemeClr val="bg1"/>
                </a:solidFill>
              </a:rPr>
              <a:t>  </a:t>
            </a:r>
            <a:r>
              <a:rPr lang="el-GR" sz="3400" dirty="0" smtClean="0">
                <a:solidFill>
                  <a:schemeClr val="bg1"/>
                </a:solidFill>
              </a:rPr>
              <a:t>τῶν </a:t>
            </a:r>
            <a:r>
              <a:rPr lang="el-GR" sz="3400" dirty="0">
                <a:solidFill>
                  <a:schemeClr val="bg1"/>
                </a:solidFill>
              </a:rPr>
              <a:t>βασιλέων τῆς γῆς. </a:t>
            </a:r>
            <a:r>
              <a:rPr lang="en-US" sz="3400" dirty="0">
                <a:solidFill>
                  <a:schemeClr val="bg1"/>
                </a:solidFill>
              </a:rPr>
              <a:t> </a:t>
            </a:r>
            <a:r>
              <a:rPr lang="el-GR" sz="3400" dirty="0">
                <a:solidFill>
                  <a:schemeClr val="bg1"/>
                </a:solidFill>
              </a:rPr>
              <a:t>Τῷ ἀγαπῶντι ἡμᾶς </a:t>
            </a:r>
            <a:r>
              <a:rPr lang="es-ES_tradnl" sz="3400" dirty="0">
                <a:solidFill>
                  <a:schemeClr val="bg1"/>
                </a:solidFill>
              </a:rPr>
              <a:t> </a:t>
            </a:r>
            <a:r>
              <a:rPr lang="el-GR" sz="3400" dirty="0">
                <a:solidFill>
                  <a:schemeClr val="bg1"/>
                </a:solidFill>
              </a:rPr>
              <a:t>καὶ λύσαντι ἡμᾶς </a:t>
            </a:r>
            <a:endParaRPr lang="en-US" sz="3400" dirty="0">
              <a:solidFill>
                <a:schemeClr val="bg1"/>
              </a:solidFill>
            </a:endParaRPr>
          </a:p>
          <a:p>
            <a:r>
              <a:rPr lang="fr-FR" sz="2400" dirty="0" smtClean="0">
                <a:solidFill>
                  <a:schemeClr val="bg1"/>
                </a:solidFill>
              </a:rPr>
              <a:t>     des          rois            de la  </a:t>
            </a:r>
            <a:r>
              <a:rPr lang="fr-FR" sz="2400" dirty="0">
                <a:solidFill>
                  <a:schemeClr val="bg1"/>
                </a:solidFill>
              </a:rPr>
              <a:t>terre </a:t>
            </a:r>
            <a:r>
              <a:rPr lang="fr-FR" sz="2400" dirty="0" smtClean="0">
                <a:solidFill>
                  <a:schemeClr val="bg1"/>
                </a:solidFill>
              </a:rPr>
              <a:t> </a:t>
            </a:r>
            <a:r>
              <a:rPr lang="fr-FR" sz="2400" dirty="0">
                <a:solidFill>
                  <a:schemeClr val="bg1"/>
                </a:solidFill>
              </a:rPr>
              <a:t>à </a:t>
            </a:r>
            <a:r>
              <a:rPr lang="fr-FR" sz="2400" dirty="0" smtClean="0">
                <a:solidFill>
                  <a:schemeClr val="bg1"/>
                </a:solidFill>
              </a:rPr>
              <a:t>celui    </a:t>
            </a:r>
            <a:r>
              <a:rPr lang="fr-FR" sz="2400" dirty="0">
                <a:solidFill>
                  <a:schemeClr val="bg1"/>
                </a:solidFill>
              </a:rPr>
              <a:t>qui </a:t>
            </a:r>
            <a:r>
              <a:rPr lang="fr-FR" sz="2400" dirty="0" smtClean="0">
                <a:solidFill>
                  <a:schemeClr val="bg1"/>
                </a:solidFill>
              </a:rPr>
              <a:t>aime        </a:t>
            </a:r>
            <a:r>
              <a:rPr lang="fr-FR" sz="2400" dirty="0">
                <a:solidFill>
                  <a:schemeClr val="bg1"/>
                </a:solidFill>
              </a:rPr>
              <a:t>nous </a:t>
            </a:r>
            <a:r>
              <a:rPr lang="fr-FR" sz="2400" dirty="0" smtClean="0">
                <a:solidFill>
                  <a:schemeClr val="bg1"/>
                </a:solidFill>
              </a:rPr>
              <a:t>      et      a </a:t>
            </a:r>
            <a:r>
              <a:rPr lang="fr-FR" sz="2400" dirty="0">
                <a:solidFill>
                  <a:schemeClr val="bg1"/>
                </a:solidFill>
              </a:rPr>
              <a:t>délivrés </a:t>
            </a:r>
            <a:r>
              <a:rPr lang="fr-FR" sz="2400" dirty="0" smtClean="0">
                <a:solidFill>
                  <a:schemeClr val="bg1"/>
                </a:solidFill>
              </a:rPr>
              <a:t>   nous </a:t>
            </a:r>
          </a:p>
          <a:p>
            <a:r>
              <a:rPr lang="en-US" sz="3400" dirty="0" smtClean="0">
                <a:solidFill>
                  <a:schemeClr val="bg1"/>
                </a:solidFill>
              </a:rPr>
              <a:t>            </a:t>
            </a:r>
            <a:r>
              <a:rPr lang="el-GR" sz="3400" dirty="0" smtClean="0">
                <a:solidFill>
                  <a:schemeClr val="bg1"/>
                </a:solidFill>
              </a:rPr>
              <a:t>ἐκ </a:t>
            </a:r>
            <a:r>
              <a:rPr lang="el-GR" sz="3400" dirty="0">
                <a:solidFill>
                  <a:schemeClr val="bg1"/>
                </a:solidFill>
              </a:rPr>
              <a:t>τῶν ἁμαρτιῶν ἡμῶν ἐν τῷ αἵματι αὐτοῦ</a:t>
            </a:r>
            <a:r>
              <a:rPr lang="el-GR" sz="3400" dirty="0" smtClean="0">
                <a:solidFill>
                  <a:schemeClr val="bg1"/>
                </a:solidFill>
              </a:rPr>
              <a:t>,</a:t>
            </a:r>
            <a:endParaRPr lang="en-US" sz="3400" dirty="0" smtClean="0">
              <a:solidFill>
                <a:schemeClr val="bg1"/>
              </a:solidFill>
            </a:endParaRPr>
          </a:p>
          <a:p>
            <a:r>
              <a:rPr lang="fr-FR" sz="2400" dirty="0" smtClean="0">
                <a:solidFill>
                  <a:schemeClr val="bg1"/>
                </a:solidFill>
              </a:rPr>
              <a:t>                 de     les          </a:t>
            </a:r>
            <a:r>
              <a:rPr lang="fr-FR" sz="2400" dirty="0">
                <a:solidFill>
                  <a:schemeClr val="bg1"/>
                </a:solidFill>
              </a:rPr>
              <a:t>péchés </a:t>
            </a:r>
            <a:r>
              <a:rPr lang="fr-FR" sz="2400" dirty="0" smtClean="0">
                <a:solidFill>
                  <a:schemeClr val="bg1"/>
                </a:solidFill>
              </a:rPr>
              <a:t>          nos      par   le       sang          son </a:t>
            </a:r>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NEG </a:t>
            </a:r>
            <a:r>
              <a:rPr lang="fr-FR" sz="2000" b="1" dirty="0">
                <a:solidFill>
                  <a:schemeClr val="bg1"/>
                </a:solidFill>
              </a:rPr>
              <a:t>1:5</a:t>
            </a:r>
            <a:r>
              <a:rPr lang="fr-FR" sz="2000" dirty="0">
                <a:solidFill>
                  <a:schemeClr val="bg1"/>
                </a:solidFill>
              </a:rPr>
              <a:t> et de la part de Jésus -Christ, le témoin fidèle, le premier-né des morts, et le prince des rois de la terre ! À celui qui nous aime, qui nous a délivrés de nos péchés par son sang,</a:t>
            </a:r>
          </a:p>
          <a:p>
            <a:r>
              <a:rPr lang="fr-FR" sz="2000" baseline="30000" dirty="0">
                <a:solidFill>
                  <a:srgbClr val="FFFF00"/>
                </a:solidFill>
              </a:rPr>
              <a:t>BFC </a:t>
            </a:r>
            <a:r>
              <a:rPr lang="fr-FR" sz="2000" b="1" dirty="0" smtClean="0">
                <a:solidFill>
                  <a:schemeClr val="bg1"/>
                </a:solidFill>
              </a:rPr>
              <a:t>1:5</a:t>
            </a:r>
            <a:r>
              <a:rPr lang="fr-FR" sz="2000" dirty="0" smtClean="0">
                <a:solidFill>
                  <a:schemeClr val="bg1"/>
                </a:solidFill>
              </a:rPr>
              <a:t> </a:t>
            </a:r>
            <a:r>
              <a:rPr lang="fr-FR" sz="2000" dirty="0">
                <a:solidFill>
                  <a:schemeClr val="bg1"/>
                </a:solidFill>
              </a:rPr>
              <a:t>et de la part de Jésus-Christ, le témoin fidèle, le Fils premier-né, le premier à avoir été ramené d'entre les morts, et le souverain des rois de la terre. Le Christ nous aime et il nous a délivrés de nos péchés par son sacrifice,</a:t>
            </a:r>
            <a:endParaRPr lang="es-ES" sz="2000" dirty="0">
              <a:solidFill>
                <a:schemeClr val="bg1"/>
              </a:solidFill>
            </a:endParaRPr>
          </a:p>
          <a:p>
            <a:endParaRPr lang="es-ES" sz="1100" dirty="0" smtClean="0">
              <a:solidFill>
                <a:schemeClr val="bg1"/>
              </a:solidFill>
            </a:endParaRPr>
          </a:p>
          <a:p>
            <a:endParaRPr lang="es-ES" sz="1100" dirty="0">
              <a:solidFill>
                <a:schemeClr val="bg1"/>
              </a:solidFill>
            </a:endParaRP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7548231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2710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1:6-7 </a:t>
            </a:r>
            <a:endParaRPr lang="en-US" sz="1200" b="1" dirty="0" smtClean="0">
              <a:solidFill>
                <a:srgbClr val="FFFF00"/>
              </a:solidFill>
            </a:endParaRPr>
          </a:p>
          <a:p>
            <a:r>
              <a:rPr lang="en-US" sz="2800" b="1" dirty="0" smtClean="0">
                <a:solidFill>
                  <a:srgbClr val="FFFF00"/>
                </a:solidFill>
              </a:rPr>
              <a:t> 6   </a:t>
            </a:r>
            <a:r>
              <a:rPr lang="el-GR" sz="3300" dirty="0" smtClean="0">
                <a:solidFill>
                  <a:schemeClr val="bg1"/>
                </a:solidFill>
              </a:rPr>
              <a:t>καὶ </a:t>
            </a:r>
            <a:r>
              <a:rPr lang="el-GR" sz="3300" dirty="0">
                <a:solidFill>
                  <a:schemeClr val="bg1"/>
                </a:solidFill>
              </a:rPr>
              <a:t>ἐποίησεν ἡμᾶς βασιλείαν, </a:t>
            </a:r>
            <a:r>
              <a:rPr lang="el-GR" sz="3300" dirty="0" smtClean="0">
                <a:solidFill>
                  <a:schemeClr val="bg1"/>
                </a:solidFill>
              </a:rPr>
              <a:t>ἱερεῖς</a:t>
            </a:r>
            <a:r>
              <a:rPr lang="en-US" sz="3300" dirty="0" smtClean="0">
                <a:solidFill>
                  <a:schemeClr val="bg1"/>
                </a:solidFill>
              </a:rPr>
              <a:t> </a:t>
            </a:r>
            <a:r>
              <a:rPr lang="el-GR" sz="3300" dirty="0" smtClean="0">
                <a:solidFill>
                  <a:schemeClr val="bg1"/>
                </a:solidFill>
              </a:rPr>
              <a:t> </a:t>
            </a:r>
            <a:r>
              <a:rPr lang="el-GR" sz="3300" dirty="0">
                <a:solidFill>
                  <a:schemeClr val="bg1"/>
                </a:solidFill>
              </a:rPr>
              <a:t>τῷ θεῷ </a:t>
            </a:r>
            <a:endParaRPr lang="en-US" sz="3300" dirty="0" smtClean="0">
              <a:solidFill>
                <a:schemeClr val="bg1"/>
              </a:solidFill>
            </a:endParaRPr>
          </a:p>
          <a:p>
            <a:r>
              <a:rPr lang="fr-FR" sz="2200" dirty="0" smtClean="0">
                <a:solidFill>
                  <a:schemeClr val="bg1"/>
                </a:solidFill>
              </a:rPr>
              <a:t>          et           </a:t>
            </a:r>
            <a:r>
              <a:rPr lang="fr-FR" sz="2200" dirty="0">
                <a:solidFill>
                  <a:schemeClr val="bg1"/>
                </a:solidFill>
              </a:rPr>
              <a:t>a fait </a:t>
            </a:r>
            <a:r>
              <a:rPr lang="fr-FR" sz="2200" dirty="0" smtClean="0">
                <a:solidFill>
                  <a:schemeClr val="bg1"/>
                </a:solidFill>
              </a:rPr>
              <a:t>         de nous      royaume     </a:t>
            </a:r>
            <a:r>
              <a:rPr lang="fr-FR" sz="2000" dirty="0">
                <a:solidFill>
                  <a:schemeClr val="bg1"/>
                </a:solidFill>
              </a:rPr>
              <a:t>sacrificateurs</a:t>
            </a:r>
            <a:r>
              <a:rPr lang="fr-FR" sz="2200" dirty="0">
                <a:solidFill>
                  <a:schemeClr val="bg1"/>
                </a:solidFill>
              </a:rPr>
              <a:t> </a:t>
            </a:r>
            <a:r>
              <a:rPr lang="fr-FR" sz="2200" dirty="0" smtClean="0">
                <a:solidFill>
                  <a:schemeClr val="bg1"/>
                </a:solidFill>
              </a:rPr>
              <a:t> pour   Dieu </a:t>
            </a:r>
            <a:r>
              <a:rPr lang="es-ES" sz="2200" dirty="0" smtClean="0">
                <a:solidFill>
                  <a:schemeClr val="bg1"/>
                </a:solidFill>
              </a:rPr>
              <a:t>  </a:t>
            </a:r>
          </a:p>
          <a:p>
            <a:r>
              <a:rPr lang="en-US" sz="3300" dirty="0" smtClean="0">
                <a:solidFill>
                  <a:schemeClr val="bg1"/>
                </a:solidFill>
              </a:rPr>
              <a:t>      </a:t>
            </a:r>
            <a:r>
              <a:rPr lang="el-GR" sz="3300" dirty="0" smtClean="0">
                <a:solidFill>
                  <a:schemeClr val="bg1"/>
                </a:solidFill>
              </a:rPr>
              <a:t>καὶ</a:t>
            </a:r>
            <a:r>
              <a:rPr lang="en-US" sz="3300" dirty="0" smtClean="0">
                <a:solidFill>
                  <a:schemeClr val="bg1"/>
                </a:solidFill>
              </a:rPr>
              <a:t> </a:t>
            </a:r>
            <a:r>
              <a:rPr lang="el-GR" sz="3300" dirty="0" smtClean="0">
                <a:solidFill>
                  <a:schemeClr val="bg1"/>
                </a:solidFill>
              </a:rPr>
              <a:t>πατρὶ </a:t>
            </a:r>
            <a:r>
              <a:rPr lang="el-GR" sz="3300" dirty="0">
                <a:solidFill>
                  <a:schemeClr val="bg1"/>
                </a:solidFill>
              </a:rPr>
              <a:t>αὐτοῦ, αὐτῷ ἡ δόξα καὶ τὸ κράτος </a:t>
            </a:r>
            <a:endParaRPr lang="en-US" sz="3300" dirty="0" smtClean="0">
              <a:solidFill>
                <a:schemeClr val="bg1"/>
              </a:solidFill>
            </a:endParaRPr>
          </a:p>
          <a:p>
            <a:r>
              <a:rPr lang="fr-FR" sz="2200" dirty="0" smtClean="0">
                <a:solidFill>
                  <a:schemeClr val="bg1"/>
                </a:solidFill>
              </a:rPr>
              <a:t>           et       Père         son              </a:t>
            </a:r>
            <a:r>
              <a:rPr lang="fr-FR" sz="2200" dirty="0">
                <a:solidFill>
                  <a:schemeClr val="bg1"/>
                </a:solidFill>
              </a:rPr>
              <a:t>à lui </a:t>
            </a:r>
            <a:r>
              <a:rPr lang="fr-FR" sz="2200" dirty="0" smtClean="0">
                <a:solidFill>
                  <a:schemeClr val="bg1"/>
                </a:solidFill>
              </a:rPr>
              <a:t>    </a:t>
            </a:r>
            <a:r>
              <a:rPr lang="fr-FR" sz="2200" dirty="0">
                <a:solidFill>
                  <a:schemeClr val="bg1"/>
                </a:solidFill>
              </a:rPr>
              <a:t>la </a:t>
            </a:r>
            <a:r>
              <a:rPr lang="fr-FR" sz="2200" dirty="0" smtClean="0">
                <a:solidFill>
                  <a:schemeClr val="bg1"/>
                </a:solidFill>
              </a:rPr>
              <a:t>  gloire      et     la    puissance </a:t>
            </a:r>
            <a:r>
              <a:rPr lang="es-ES" sz="2200" dirty="0" smtClean="0">
                <a:solidFill>
                  <a:schemeClr val="bg1"/>
                </a:solidFill>
              </a:rPr>
              <a:t> </a:t>
            </a:r>
          </a:p>
          <a:p>
            <a:r>
              <a:rPr lang="el-GR" sz="3200" dirty="0">
                <a:solidFill>
                  <a:schemeClr val="bg1"/>
                </a:solidFill>
              </a:rPr>
              <a:t>εἰς τοὺς αἰῶνας [τῶν αἰώνων]· ἀμήν. </a:t>
            </a:r>
            <a:r>
              <a:rPr lang="en-US" sz="2800" b="1" dirty="0" smtClean="0">
                <a:solidFill>
                  <a:srgbClr val="FFFF00"/>
                </a:solidFill>
              </a:rPr>
              <a:t>7 </a:t>
            </a:r>
            <a:r>
              <a:rPr lang="en-US" sz="3200" b="1" dirty="0" smtClean="0">
                <a:solidFill>
                  <a:srgbClr val="FFFF00"/>
                </a:solidFill>
              </a:rPr>
              <a:t> </a:t>
            </a:r>
            <a:r>
              <a:rPr lang="el-GR" sz="3200" dirty="0">
                <a:solidFill>
                  <a:schemeClr val="bg1"/>
                </a:solidFill>
              </a:rPr>
              <a:t>Ἰδοὺ ἔρχεται μετὰ τῶν νεφελῶν,</a:t>
            </a:r>
            <a:r>
              <a:rPr lang="es-ES" sz="2400" dirty="0" smtClean="0">
                <a:solidFill>
                  <a:schemeClr val="bg1"/>
                </a:solidFill>
              </a:rPr>
              <a:t> </a:t>
            </a:r>
          </a:p>
          <a:p>
            <a:r>
              <a:rPr lang="fr-FR" sz="2200" dirty="0" smtClean="0">
                <a:solidFill>
                  <a:schemeClr val="bg1"/>
                </a:solidFill>
              </a:rPr>
              <a:t>      aux             siècles          des     siècles            </a:t>
            </a:r>
            <a:r>
              <a:rPr lang="fr-FR" sz="2200" dirty="0">
                <a:solidFill>
                  <a:schemeClr val="bg1"/>
                </a:solidFill>
              </a:rPr>
              <a:t>Amen </a:t>
            </a:r>
            <a:r>
              <a:rPr lang="fr-FR" sz="2200" dirty="0" smtClean="0">
                <a:solidFill>
                  <a:schemeClr val="bg1"/>
                </a:solidFill>
              </a:rPr>
              <a:t>           voici       </a:t>
            </a:r>
            <a:r>
              <a:rPr lang="fr-FR" sz="2200" dirty="0">
                <a:solidFill>
                  <a:schemeClr val="bg1"/>
                </a:solidFill>
              </a:rPr>
              <a:t>il vient </a:t>
            </a:r>
            <a:r>
              <a:rPr lang="fr-FR" sz="2200" dirty="0" smtClean="0">
                <a:solidFill>
                  <a:schemeClr val="bg1"/>
                </a:solidFill>
              </a:rPr>
              <a:t>        avec     les       nuées</a:t>
            </a:r>
            <a:endParaRPr lang="es-ES" sz="2200" dirty="0" smtClean="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ὄψεται αὐτὸν πᾶς ὀφθαλμὸς καὶ οἵτινες αὐτὸν ἐξεκέντησαν,</a:t>
            </a:r>
            <a:endParaRPr lang="en-US" sz="3300" dirty="0">
              <a:solidFill>
                <a:schemeClr val="bg1"/>
              </a:solidFill>
            </a:endParaRPr>
          </a:p>
          <a:p>
            <a:r>
              <a:rPr lang="fr-FR" sz="2200" dirty="0" smtClean="0">
                <a:solidFill>
                  <a:schemeClr val="bg1"/>
                </a:solidFill>
              </a:rPr>
              <a:t>        et       verra              le          tout             </a:t>
            </a:r>
            <a:r>
              <a:rPr lang="fr-FR" sz="2200" dirty="0" err="1" smtClean="0">
                <a:solidFill>
                  <a:schemeClr val="bg1"/>
                </a:solidFill>
              </a:rPr>
              <a:t>oeil</a:t>
            </a:r>
            <a:r>
              <a:rPr lang="fr-FR" sz="2200" dirty="0" smtClean="0">
                <a:solidFill>
                  <a:schemeClr val="bg1"/>
                </a:solidFill>
              </a:rPr>
              <a:t>           même   ceux </a:t>
            </a:r>
            <a:r>
              <a:rPr lang="fr-FR" sz="2200" dirty="0">
                <a:solidFill>
                  <a:schemeClr val="bg1"/>
                </a:solidFill>
              </a:rPr>
              <a:t>qui </a:t>
            </a:r>
            <a:r>
              <a:rPr lang="fr-FR" sz="2200" dirty="0" smtClean="0">
                <a:solidFill>
                  <a:schemeClr val="bg1"/>
                </a:solidFill>
              </a:rPr>
              <a:t>        le               ont percé</a:t>
            </a:r>
            <a:r>
              <a:rPr lang="es-ES" sz="2200" dirty="0" smtClean="0">
                <a:solidFill>
                  <a:schemeClr val="bg1"/>
                </a:solidFill>
              </a:rPr>
              <a:t>  </a:t>
            </a:r>
            <a:endParaRPr lang="en-US" sz="2200" dirty="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κόψονται ἐπ᾽ αὐτὸν πᾶσαι αἱ φυλαὶ τῆς γῆς. ναί, ἀμήν. </a:t>
            </a:r>
            <a:endParaRPr lang="en-US" sz="3300" dirty="0">
              <a:solidFill>
                <a:schemeClr val="bg1"/>
              </a:solidFill>
            </a:endParaRPr>
          </a:p>
          <a:p>
            <a:r>
              <a:rPr lang="fr-FR" sz="2200" dirty="0" smtClean="0">
                <a:solidFill>
                  <a:schemeClr val="bg1"/>
                </a:solidFill>
              </a:rPr>
              <a:t>          et    se </a:t>
            </a:r>
            <a:r>
              <a:rPr lang="fr-FR" sz="2200" dirty="0">
                <a:solidFill>
                  <a:schemeClr val="bg1"/>
                </a:solidFill>
              </a:rPr>
              <a:t>lamenteront </a:t>
            </a:r>
            <a:r>
              <a:rPr lang="fr-FR" sz="2200" dirty="0" smtClean="0">
                <a:solidFill>
                  <a:schemeClr val="bg1"/>
                </a:solidFill>
              </a:rPr>
              <a:t>  sur         </a:t>
            </a:r>
            <a:r>
              <a:rPr lang="fr-FR" sz="2200" dirty="0">
                <a:solidFill>
                  <a:schemeClr val="bg1"/>
                </a:solidFill>
              </a:rPr>
              <a:t>lui</a:t>
            </a:r>
            <a:r>
              <a:rPr lang="fr-FR" sz="2200" dirty="0" smtClean="0">
                <a:solidFill>
                  <a:schemeClr val="bg1"/>
                </a:solidFill>
              </a:rPr>
              <a:t>         toutes     les     tribus    de la   terre    Oui     Amen</a:t>
            </a:r>
            <a:r>
              <a:rPr lang="es-ES" sz="2200" dirty="0" smtClean="0">
                <a:solidFill>
                  <a:schemeClr val="bg1"/>
                </a:solidFill>
              </a:rPr>
              <a:t>  </a:t>
            </a:r>
            <a:r>
              <a:rPr lang="en-US" sz="2200" dirty="0">
                <a:solidFill>
                  <a:schemeClr val="bg1"/>
                </a:solidFill>
              </a:rPr>
              <a:t> </a:t>
            </a:r>
            <a:endParaRPr lang="en-US" sz="2200" dirty="0" smtClean="0">
              <a:solidFill>
                <a:schemeClr val="bg1"/>
              </a:solidFill>
            </a:endParaRPr>
          </a:p>
          <a:p>
            <a:endParaRPr lang="en-US" sz="800" dirty="0">
              <a:solidFill>
                <a:schemeClr val="bg1"/>
              </a:solidFill>
            </a:endParaRPr>
          </a:p>
          <a:p>
            <a:r>
              <a:rPr lang="en-US" sz="1850" baseline="30000" dirty="0" smtClean="0">
                <a:solidFill>
                  <a:srgbClr val="FFFF00"/>
                </a:solidFill>
              </a:rPr>
              <a:t>NEG </a:t>
            </a:r>
            <a:r>
              <a:rPr lang="fr-FR" sz="1850" b="1" dirty="0">
                <a:solidFill>
                  <a:schemeClr val="bg1"/>
                </a:solidFill>
              </a:rPr>
              <a:t>1:6</a:t>
            </a:r>
            <a:r>
              <a:rPr lang="fr-FR" sz="1850" dirty="0">
                <a:solidFill>
                  <a:schemeClr val="bg1"/>
                </a:solidFill>
              </a:rPr>
              <a:t> et qui a fait de nous un royaume, des sacrificateurs pour Dieu son Père, à lui soient la gloire et la puissance, aux siècles des </a:t>
            </a:r>
            <a:r>
              <a:rPr lang="fr-FR" sz="1850" dirty="0" smtClean="0">
                <a:solidFill>
                  <a:schemeClr val="bg1"/>
                </a:solidFill>
              </a:rPr>
              <a:t>siècles! Amen! </a:t>
            </a:r>
            <a:r>
              <a:rPr lang="fr-FR" sz="1850" b="1" dirty="0">
                <a:solidFill>
                  <a:schemeClr val="bg1"/>
                </a:solidFill>
              </a:rPr>
              <a:t>7</a:t>
            </a:r>
            <a:r>
              <a:rPr lang="fr-FR" sz="1850" dirty="0">
                <a:solidFill>
                  <a:schemeClr val="bg1"/>
                </a:solidFill>
              </a:rPr>
              <a:t> Voici, il vient avec les nuées. Et tout </a:t>
            </a:r>
            <a:r>
              <a:rPr lang="fr-FR" sz="1850" dirty="0" err="1">
                <a:solidFill>
                  <a:schemeClr val="bg1"/>
                </a:solidFill>
              </a:rPr>
              <a:t>oeil</a:t>
            </a:r>
            <a:r>
              <a:rPr lang="fr-FR" sz="1850" dirty="0">
                <a:solidFill>
                  <a:schemeClr val="bg1"/>
                </a:solidFill>
              </a:rPr>
              <a:t> le verra, même ceux qui l 'ont percé; et toutes les tribus de la terre se lamenteront à cause de lui. Oui. </a:t>
            </a:r>
            <a:r>
              <a:rPr lang="fr-FR" sz="1850" dirty="0" smtClean="0">
                <a:solidFill>
                  <a:schemeClr val="bg1"/>
                </a:solidFill>
              </a:rPr>
              <a:t>Amen! / </a:t>
            </a:r>
            <a:r>
              <a:rPr lang="fr-FR" sz="1850" baseline="30000" dirty="0">
                <a:solidFill>
                  <a:srgbClr val="FFFF00"/>
                </a:solidFill>
              </a:rPr>
              <a:t>BFC</a:t>
            </a:r>
            <a:r>
              <a:rPr lang="fr-FR" sz="1850" baseline="30000" dirty="0" smtClean="0">
                <a:solidFill>
                  <a:schemeClr val="bg1"/>
                </a:solidFill>
              </a:rPr>
              <a:t> </a:t>
            </a:r>
            <a:r>
              <a:rPr lang="fr-FR" sz="1850" b="1" dirty="0" smtClean="0">
                <a:solidFill>
                  <a:schemeClr val="bg1"/>
                </a:solidFill>
              </a:rPr>
              <a:t>1:6</a:t>
            </a:r>
            <a:r>
              <a:rPr lang="fr-FR" sz="1850" dirty="0" smtClean="0">
                <a:solidFill>
                  <a:schemeClr val="bg1"/>
                </a:solidFill>
              </a:rPr>
              <a:t> </a:t>
            </a:r>
            <a:r>
              <a:rPr lang="fr-FR" sz="1850" dirty="0">
                <a:solidFill>
                  <a:schemeClr val="bg1"/>
                </a:solidFill>
              </a:rPr>
              <a:t>il a fait de nous un royaume de prêtres pour servir Dieu, son Père. A lui soient la gloire et la puissance pour toujours! Amen</a:t>
            </a:r>
            <a:r>
              <a:rPr lang="fr-FR" sz="1850" dirty="0" smtClean="0">
                <a:solidFill>
                  <a:schemeClr val="bg1"/>
                </a:solidFill>
              </a:rPr>
              <a:t>. </a:t>
            </a:r>
            <a:r>
              <a:rPr lang="fr-FR" sz="1850" b="1" dirty="0" smtClean="0">
                <a:solidFill>
                  <a:schemeClr val="bg1"/>
                </a:solidFill>
              </a:rPr>
              <a:t>7</a:t>
            </a:r>
            <a:r>
              <a:rPr lang="fr-FR" sz="1850" dirty="0" smtClean="0">
                <a:solidFill>
                  <a:schemeClr val="bg1"/>
                </a:solidFill>
              </a:rPr>
              <a:t> </a:t>
            </a:r>
            <a:r>
              <a:rPr lang="fr-FR" sz="1850" dirty="0">
                <a:solidFill>
                  <a:schemeClr val="bg1"/>
                </a:solidFill>
              </a:rPr>
              <a:t>Regardez, il vient parmi les nuages! Tous le verront, même ceux qui l'ont transpercé. Les peuples de la terre entière se lamenteront à son sujet. Oui, il en sera ainsi! Amen</a:t>
            </a:r>
            <a:r>
              <a:rPr lang="fr-FR" sz="1850" dirty="0" smtClean="0">
                <a:solidFill>
                  <a:schemeClr val="bg1"/>
                </a:solidFill>
              </a:rPr>
              <a:t>.</a:t>
            </a:r>
            <a:endParaRPr lang="fr-FR" sz="1000" dirty="0" smtClean="0">
              <a:solidFill>
                <a:schemeClr val="bg1"/>
              </a:solidFill>
            </a:endParaRPr>
          </a:p>
          <a:p>
            <a:endParaRPr lang="fr-FR" sz="1000" dirty="0" smtClean="0">
              <a:solidFill>
                <a:schemeClr val="bg1"/>
              </a:solidFill>
            </a:endParaRPr>
          </a:p>
          <a:p>
            <a:endParaRPr lang="fr-FR" sz="1000" dirty="0">
              <a:solidFill>
                <a:schemeClr val="bg1"/>
              </a:solidFill>
            </a:endParaRPr>
          </a:p>
          <a:p>
            <a:endParaRPr lang="fr-FR" sz="1000" dirty="0">
              <a:solidFill>
                <a:schemeClr val="bg1"/>
              </a:solidFill>
            </a:endParaRPr>
          </a:p>
        </p:txBody>
      </p:sp>
    </p:spTree>
    <p:extLst>
      <p:ext uri="{BB962C8B-B14F-4D97-AF65-F5344CB8AC3E}">
        <p14:creationId xmlns:p14="http://schemas.microsoft.com/office/powerpoint/2010/main" val="18221121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0408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1:8-9 </a:t>
            </a:r>
            <a:endParaRPr lang="en-US" sz="1200" b="1" dirty="0" smtClean="0">
              <a:solidFill>
                <a:srgbClr val="FFFF00"/>
              </a:solidFill>
            </a:endParaRPr>
          </a:p>
          <a:p>
            <a:r>
              <a:rPr lang="en-US" sz="2800" b="1" dirty="0" smtClean="0">
                <a:solidFill>
                  <a:srgbClr val="FFFF00"/>
                </a:solidFill>
              </a:rPr>
              <a:t> 8   </a:t>
            </a:r>
            <a:r>
              <a:rPr lang="el-GR" sz="3300" dirty="0">
                <a:solidFill>
                  <a:schemeClr val="bg1"/>
                </a:solidFill>
              </a:rPr>
              <a:t>Ἐγώ εἰμι τὸ ἄλφα καὶ τὸ ὦ, λέγει κύριος ὁ θεός, </a:t>
            </a:r>
            <a:endParaRPr lang="en-US" sz="3300" dirty="0">
              <a:solidFill>
                <a:schemeClr val="bg1"/>
              </a:solidFill>
            </a:endParaRPr>
          </a:p>
          <a:p>
            <a:r>
              <a:rPr lang="fr-FR" sz="2200" dirty="0" smtClean="0">
                <a:solidFill>
                  <a:schemeClr val="bg1"/>
                </a:solidFill>
              </a:rPr>
              <a:t>            je       suis        l'alpha         et    l'oméga     </a:t>
            </a:r>
            <a:r>
              <a:rPr lang="fr-FR" sz="2200" dirty="0">
                <a:solidFill>
                  <a:schemeClr val="bg1"/>
                </a:solidFill>
              </a:rPr>
              <a:t>dit </a:t>
            </a:r>
            <a:r>
              <a:rPr lang="fr-FR" sz="2200" dirty="0" smtClean="0">
                <a:solidFill>
                  <a:schemeClr val="bg1"/>
                </a:solidFill>
              </a:rPr>
              <a:t>       </a:t>
            </a:r>
            <a:r>
              <a:rPr lang="fr-FR" sz="2200" dirty="0">
                <a:solidFill>
                  <a:schemeClr val="bg1"/>
                </a:solidFill>
              </a:rPr>
              <a:t>Seigneur </a:t>
            </a:r>
            <a:r>
              <a:rPr lang="fr-FR" sz="2200" dirty="0" smtClean="0">
                <a:solidFill>
                  <a:schemeClr val="bg1"/>
                </a:solidFill>
              </a:rPr>
              <a:t>  le    Dieu  </a:t>
            </a:r>
            <a:r>
              <a:rPr lang="es-ES" sz="2200" dirty="0" smtClean="0">
                <a:solidFill>
                  <a:schemeClr val="bg1"/>
                </a:solidFill>
              </a:rPr>
              <a:t>  </a:t>
            </a:r>
          </a:p>
          <a:p>
            <a:r>
              <a:rPr lang="en-US" sz="3300" dirty="0" smtClean="0">
                <a:solidFill>
                  <a:schemeClr val="bg1"/>
                </a:solidFill>
              </a:rPr>
              <a:t>    </a:t>
            </a:r>
            <a:r>
              <a:rPr lang="el-GR" sz="3300" dirty="0" smtClean="0">
                <a:solidFill>
                  <a:schemeClr val="bg1"/>
                </a:solidFill>
              </a:rPr>
              <a:t>ὁ </a:t>
            </a:r>
            <a:r>
              <a:rPr lang="el-GR" sz="3300" dirty="0">
                <a:solidFill>
                  <a:schemeClr val="bg1"/>
                </a:solidFill>
              </a:rPr>
              <a:t>ὢν καὶ </a:t>
            </a:r>
            <a:r>
              <a:rPr lang="en-US" sz="3300" dirty="0" smtClean="0">
                <a:solidFill>
                  <a:schemeClr val="bg1"/>
                </a:solidFill>
              </a:rPr>
              <a:t> </a:t>
            </a:r>
            <a:r>
              <a:rPr lang="el-GR" sz="3300" dirty="0" smtClean="0">
                <a:solidFill>
                  <a:schemeClr val="bg1"/>
                </a:solidFill>
              </a:rPr>
              <a:t>ὁ </a:t>
            </a:r>
            <a:r>
              <a:rPr lang="el-GR" sz="3300" dirty="0">
                <a:solidFill>
                  <a:schemeClr val="bg1"/>
                </a:solidFill>
              </a:rPr>
              <a:t>ἦν </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ὁ ἐρχόμενος, ὁ παντοκράτωρ. </a:t>
            </a:r>
            <a:endParaRPr lang="en-US" sz="3300" dirty="0" smtClean="0">
              <a:solidFill>
                <a:schemeClr val="bg1"/>
              </a:solidFill>
            </a:endParaRPr>
          </a:p>
          <a:p>
            <a:r>
              <a:rPr lang="fr-FR" sz="2200" dirty="0" smtClean="0">
                <a:solidFill>
                  <a:schemeClr val="bg1"/>
                </a:solidFill>
              </a:rPr>
              <a:t>celui </a:t>
            </a:r>
            <a:r>
              <a:rPr lang="fr-FR" sz="2200" dirty="0">
                <a:solidFill>
                  <a:schemeClr val="bg1"/>
                </a:solidFill>
              </a:rPr>
              <a:t>qui </a:t>
            </a:r>
            <a:r>
              <a:rPr lang="fr-FR" sz="2200" dirty="0" smtClean="0">
                <a:solidFill>
                  <a:schemeClr val="bg1"/>
                </a:solidFill>
              </a:rPr>
              <a:t>est  et  qui était    et     qui   vient                   le     </a:t>
            </a:r>
            <a:r>
              <a:rPr lang="fr-FR" sz="2200" dirty="0">
                <a:solidFill>
                  <a:schemeClr val="bg1"/>
                </a:solidFill>
              </a:rPr>
              <a:t>Tout-Puissant </a:t>
            </a:r>
            <a:r>
              <a:rPr lang="es-ES" sz="2200" dirty="0" smtClean="0">
                <a:solidFill>
                  <a:schemeClr val="bg1"/>
                </a:solidFill>
              </a:rPr>
              <a:t> </a:t>
            </a:r>
            <a:endParaRPr lang="es-ES" sz="2200" dirty="0" smtClean="0">
              <a:solidFill>
                <a:schemeClr val="bg1"/>
              </a:solidFill>
            </a:endParaRPr>
          </a:p>
          <a:p>
            <a:r>
              <a:rPr lang="en-US" sz="2800" b="1" dirty="0" smtClean="0">
                <a:solidFill>
                  <a:srgbClr val="FFFF00"/>
                </a:solidFill>
              </a:rPr>
              <a:t> 9 </a:t>
            </a:r>
            <a:r>
              <a:rPr lang="en-US" sz="3200" b="1" dirty="0" smtClean="0">
                <a:solidFill>
                  <a:srgbClr val="FFFF00"/>
                </a:solidFill>
              </a:rPr>
              <a:t> </a:t>
            </a:r>
            <a:r>
              <a:rPr lang="en-US" sz="3200" dirty="0" smtClean="0">
                <a:solidFill>
                  <a:schemeClr val="bg1"/>
                </a:solidFill>
              </a:rPr>
              <a:t> </a:t>
            </a:r>
            <a:r>
              <a:rPr lang="el-GR" sz="3200" dirty="0">
                <a:solidFill>
                  <a:schemeClr val="bg1"/>
                </a:solidFill>
              </a:rPr>
              <a:t>Ἐγὼ Ἰωάννης, ὁ ἀδελφὸς ὑμῶν καὶ συγκοινωνὸς ἐν τῇ θλίψει</a:t>
            </a:r>
            <a:endParaRPr lang="en-US" sz="3200" dirty="0">
              <a:solidFill>
                <a:schemeClr val="bg1"/>
              </a:solidFill>
            </a:endParaRPr>
          </a:p>
          <a:p>
            <a:r>
              <a:rPr lang="fr-FR" sz="2300" dirty="0" smtClean="0">
                <a:solidFill>
                  <a:schemeClr val="bg1"/>
                </a:solidFill>
              </a:rPr>
              <a:t>           je          Jean           le       frère          votre      et        </a:t>
            </a:r>
            <a:r>
              <a:rPr lang="fr-FR" sz="2300" dirty="0">
                <a:solidFill>
                  <a:schemeClr val="bg1"/>
                </a:solidFill>
              </a:rPr>
              <a:t>compagnon </a:t>
            </a:r>
            <a:r>
              <a:rPr lang="fr-FR" sz="2300" dirty="0" smtClean="0">
                <a:solidFill>
                  <a:schemeClr val="bg1"/>
                </a:solidFill>
              </a:rPr>
              <a:t>     dans  </a:t>
            </a:r>
            <a:r>
              <a:rPr lang="fr-FR" sz="2300" dirty="0">
                <a:solidFill>
                  <a:schemeClr val="bg1"/>
                </a:solidFill>
              </a:rPr>
              <a:t>la </a:t>
            </a:r>
            <a:r>
              <a:rPr lang="fr-FR" sz="2300" dirty="0" smtClean="0">
                <a:solidFill>
                  <a:schemeClr val="bg1"/>
                </a:solidFill>
              </a:rPr>
              <a:t>tribulation</a:t>
            </a:r>
            <a:endParaRPr lang="es-ES" sz="2300" dirty="0" smtClean="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βασιλείᾳ καὶ </a:t>
            </a:r>
            <a:r>
              <a:rPr lang="el-GR" sz="3300" dirty="0" smtClean="0">
                <a:solidFill>
                  <a:schemeClr val="bg1"/>
                </a:solidFill>
              </a:rPr>
              <a:t>ὑπομονῇ</a:t>
            </a:r>
            <a:r>
              <a:rPr lang="en-US" sz="3300" dirty="0" smtClean="0">
                <a:solidFill>
                  <a:schemeClr val="bg1"/>
                </a:solidFill>
              </a:rPr>
              <a:t> </a:t>
            </a:r>
            <a:r>
              <a:rPr lang="el-GR" sz="3300" dirty="0" smtClean="0">
                <a:solidFill>
                  <a:schemeClr val="bg1"/>
                </a:solidFill>
              </a:rPr>
              <a:t> </a:t>
            </a:r>
            <a:r>
              <a:rPr lang="el-GR" sz="3300" dirty="0">
                <a:solidFill>
                  <a:schemeClr val="bg1"/>
                </a:solidFill>
              </a:rPr>
              <a:t>ἐν Ἰησοῦ, ἐγενόμην ἐν τῇ νήσῳ </a:t>
            </a:r>
            <a:r>
              <a:rPr lang="el-GR" sz="3300" dirty="0" smtClean="0">
                <a:solidFill>
                  <a:schemeClr val="bg1"/>
                </a:solidFill>
              </a:rPr>
              <a:t>τῇ</a:t>
            </a:r>
            <a:endParaRPr lang="en-US" sz="3300" dirty="0" smtClean="0">
              <a:solidFill>
                <a:schemeClr val="bg1"/>
              </a:solidFill>
            </a:endParaRPr>
          </a:p>
          <a:p>
            <a:r>
              <a:rPr lang="fr-FR" sz="2200" dirty="0" smtClean="0">
                <a:solidFill>
                  <a:schemeClr val="bg1"/>
                </a:solidFill>
              </a:rPr>
              <a:t>     et     au </a:t>
            </a:r>
            <a:r>
              <a:rPr lang="fr-FR" sz="2200" dirty="0">
                <a:solidFill>
                  <a:schemeClr val="bg1"/>
                </a:solidFill>
              </a:rPr>
              <a:t>royaume </a:t>
            </a:r>
            <a:r>
              <a:rPr lang="fr-FR" sz="2200" dirty="0" smtClean="0">
                <a:solidFill>
                  <a:schemeClr val="bg1"/>
                </a:solidFill>
              </a:rPr>
              <a:t>    et   à persévérance   en    Jésus              </a:t>
            </a:r>
            <a:r>
              <a:rPr lang="fr-FR" sz="2200" dirty="0">
                <a:solidFill>
                  <a:schemeClr val="bg1"/>
                </a:solidFill>
              </a:rPr>
              <a:t>j'étais </a:t>
            </a:r>
            <a:r>
              <a:rPr lang="fr-FR" sz="2200" dirty="0" smtClean="0">
                <a:solidFill>
                  <a:schemeClr val="bg1"/>
                </a:solidFill>
              </a:rPr>
              <a:t>        dans      </a:t>
            </a:r>
            <a:r>
              <a:rPr lang="fr-FR" sz="2200" dirty="0">
                <a:solidFill>
                  <a:schemeClr val="bg1"/>
                </a:solidFill>
              </a:rPr>
              <a:t>l'île </a:t>
            </a:r>
            <a:r>
              <a:rPr lang="fr-FR" sz="2200" dirty="0" smtClean="0">
                <a:solidFill>
                  <a:schemeClr val="bg1"/>
                </a:solidFill>
              </a:rPr>
              <a:t>           le </a:t>
            </a:r>
            <a:r>
              <a:rPr lang="es-ES" sz="2200" dirty="0" smtClean="0">
                <a:solidFill>
                  <a:schemeClr val="bg1"/>
                </a:solidFill>
              </a:rPr>
              <a:t>  </a:t>
            </a:r>
            <a:endParaRPr lang="en-US" sz="2200" dirty="0">
              <a:solidFill>
                <a:schemeClr val="bg1"/>
              </a:solidFill>
            </a:endParaRPr>
          </a:p>
          <a:p>
            <a:r>
              <a:rPr lang="el-GR" sz="3300" dirty="0">
                <a:solidFill>
                  <a:schemeClr val="bg1"/>
                </a:solidFill>
              </a:rPr>
              <a:t>καλουμένῃ Πάτμῳ διὰ τὸν λόγον τοῦ θεοῦ καὶ τὴν μαρτυρίαν Ἰησοῦ.</a:t>
            </a:r>
            <a:r>
              <a:rPr lang="fr-FR" sz="2200" dirty="0" smtClean="0">
                <a:solidFill>
                  <a:schemeClr val="bg1"/>
                </a:solidFill>
              </a:rPr>
              <a:t> </a:t>
            </a:r>
          </a:p>
          <a:p>
            <a:r>
              <a:rPr lang="fr-FR" sz="2200" dirty="0" smtClean="0">
                <a:solidFill>
                  <a:schemeClr val="bg1"/>
                </a:solidFill>
              </a:rPr>
              <a:t>       appelée            Patmos  </a:t>
            </a:r>
            <a:r>
              <a:rPr lang="fr-FR" sz="1900" dirty="0">
                <a:solidFill>
                  <a:schemeClr val="bg1"/>
                </a:solidFill>
              </a:rPr>
              <a:t>à cause de </a:t>
            </a:r>
            <a:r>
              <a:rPr lang="fr-FR" sz="1900" dirty="0" smtClean="0">
                <a:solidFill>
                  <a:schemeClr val="bg1"/>
                </a:solidFill>
              </a:rPr>
              <a:t> </a:t>
            </a:r>
            <a:r>
              <a:rPr lang="fr-FR" sz="2200" dirty="0" smtClean="0">
                <a:solidFill>
                  <a:schemeClr val="bg1"/>
                </a:solidFill>
              </a:rPr>
              <a:t>la     </a:t>
            </a:r>
            <a:r>
              <a:rPr lang="fr-FR" sz="2200" dirty="0">
                <a:solidFill>
                  <a:schemeClr val="bg1"/>
                </a:solidFill>
              </a:rPr>
              <a:t>parole </a:t>
            </a:r>
            <a:r>
              <a:rPr lang="fr-FR" sz="2200" dirty="0" smtClean="0">
                <a:solidFill>
                  <a:schemeClr val="bg1"/>
                </a:solidFill>
              </a:rPr>
              <a:t>     de       Dieu       et      le        </a:t>
            </a:r>
            <a:r>
              <a:rPr lang="fr-FR" sz="2200" dirty="0">
                <a:solidFill>
                  <a:schemeClr val="bg1"/>
                </a:solidFill>
              </a:rPr>
              <a:t>témoignage </a:t>
            </a:r>
            <a:r>
              <a:rPr lang="fr-FR" sz="2200" dirty="0" smtClean="0">
                <a:solidFill>
                  <a:schemeClr val="bg1"/>
                </a:solidFill>
              </a:rPr>
              <a:t>     de Jésus</a:t>
            </a:r>
            <a:endParaRPr lang="en-US" sz="2200" dirty="0" smtClean="0">
              <a:solidFill>
                <a:schemeClr val="bg1"/>
              </a:solidFill>
            </a:endParaRPr>
          </a:p>
          <a:p>
            <a:endParaRPr lang="en-US" sz="800" dirty="0">
              <a:solidFill>
                <a:schemeClr val="bg1"/>
              </a:solidFill>
            </a:endParaRPr>
          </a:p>
          <a:p>
            <a:r>
              <a:rPr lang="en-US" sz="1900" baseline="30000" dirty="0" smtClean="0">
                <a:solidFill>
                  <a:srgbClr val="FFFF00"/>
                </a:solidFill>
              </a:rPr>
              <a:t>NEG </a:t>
            </a:r>
            <a:r>
              <a:rPr lang="fr-FR" sz="1900" b="1" dirty="0">
                <a:solidFill>
                  <a:schemeClr val="bg1"/>
                </a:solidFill>
              </a:rPr>
              <a:t>1:8</a:t>
            </a:r>
            <a:r>
              <a:rPr lang="fr-FR" sz="1900" dirty="0">
                <a:solidFill>
                  <a:schemeClr val="bg1"/>
                </a:solidFill>
              </a:rPr>
              <a:t> Je suis l'alpha et l'oméga, dit le Seigneur Dieu, celui qui est, qui était, et qui vient, le Tout-Puissant</a:t>
            </a:r>
            <a:r>
              <a:rPr lang="fr-FR" sz="1900" dirty="0" smtClean="0">
                <a:solidFill>
                  <a:schemeClr val="bg1"/>
                </a:solidFill>
              </a:rPr>
              <a:t>. </a:t>
            </a:r>
            <a:r>
              <a:rPr lang="fr-FR" sz="1900" b="1" dirty="0">
                <a:solidFill>
                  <a:schemeClr val="bg1"/>
                </a:solidFill>
              </a:rPr>
              <a:t>9</a:t>
            </a:r>
            <a:r>
              <a:rPr lang="fr-FR" sz="1900" dirty="0">
                <a:solidFill>
                  <a:schemeClr val="bg1"/>
                </a:solidFill>
              </a:rPr>
              <a:t> Moi Jean, votre frère, qui ai part avec vous à la tribulation, au royaume et à la persévérance en Jésus, j'étais dans l'île appelée Patmos, à cause de la parole de Dieu et du témoignage de Jésus.</a:t>
            </a:r>
          </a:p>
          <a:p>
            <a:r>
              <a:rPr lang="fr-FR" sz="2000" baseline="30000" dirty="0">
                <a:solidFill>
                  <a:srgbClr val="FFFF00"/>
                </a:solidFill>
              </a:rPr>
              <a:t>BFC </a:t>
            </a:r>
            <a:r>
              <a:rPr lang="fr-FR" sz="1900" b="1" dirty="0" smtClean="0">
                <a:solidFill>
                  <a:schemeClr val="bg1"/>
                </a:solidFill>
              </a:rPr>
              <a:t>1:8</a:t>
            </a:r>
            <a:r>
              <a:rPr lang="fr-FR" sz="1900" dirty="0" smtClean="0">
                <a:solidFill>
                  <a:schemeClr val="bg1"/>
                </a:solidFill>
              </a:rPr>
              <a:t> </a:t>
            </a:r>
            <a:r>
              <a:rPr lang="fr-FR" sz="1900" dirty="0">
                <a:solidFill>
                  <a:schemeClr val="bg1"/>
                </a:solidFill>
              </a:rPr>
              <a:t>«Je suis l'Alpha et l'Oméga», déclare le Seigneur Dieu tout-puissant, qui est, qui était et qui vient</a:t>
            </a:r>
            <a:r>
              <a:rPr lang="fr-FR" sz="1900" dirty="0" smtClean="0">
                <a:solidFill>
                  <a:schemeClr val="bg1"/>
                </a:solidFill>
              </a:rPr>
              <a:t>. </a:t>
            </a:r>
            <a:r>
              <a:rPr lang="fr-FR" sz="1900" b="1" dirty="0">
                <a:solidFill>
                  <a:schemeClr val="bg1"/>
                </a:solidFill>
              </a:rPr>
              <a:t>9</a:t>
            </a:r>
            <a:r>
              <a:rPr lang="fr-FR" sz="1900" dirty="0">
                <a:solidFill>
                  <a:schemeClr val="bg1"/>
                </a:solidFill>
              </a:rPr>
              <a:t> Je suis Jean, votre frère; uni comme vous à Jésus, je suis votre compagnon dans la détresse, le Royaume et la persévérance. J'ai été exilé sur l'île de Patmos, à cause de ma fidélité à la parole de Dieu et à la vérité révélée par Jésus</a:t>
            </a:r>
            <a:r>
              <a:rPr lang="fr-FR" sz="1900" dirty="0" smtClean="0">
                <a:solidFill>
                  <a:schemeClr val="bg1"/>
                </a:solidFill>
              </a:rPr>
              <a:t>.</a:t>
            </a:r>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070368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732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1:10-11 </a:t>
            </a:r>
            <a:endParaRPr lang="en-US" sz="1200" b="1" dirty="0" smtClean="0">
              <a:solidFill>
                <a:srgbClr val="FFFF00"/>
              </a:solidFill>
            </a:endParaRPr>
          </a:p>
          <a:p>
            <a:r>
              <a:rPr lang="en-US" sz="2800" b="1" dirty="0" smtClean="0">
                <a:solidFill>
                  <a:srgbClr val="FFFF00"/>
                </a:solidFill>
              </a:rPr>
              <a:t> 10   </a:t>
            </a:r>
            <a:r>
              <a:rPr lang="el-GR" sz="3300" dirty="0">
                <a:solidFill>
                  <a:schemeClr val="bg1"/>
                </a:solidFill>
              </a:rPr>
              <a:t>ἐγενόμην ἐν πνεύματι ἐν τῇ κυριακῇ ἡμέρᾳ </a:t>
            </a:r>
            <a:endParaRPr lang="en-US" sz="3300" dirty="0">
              <a:solidFill>
                <a:schemeClr val="bg1"/>
              </a:solidFill>
            </a:endParaRPr>
          </a:p>
          <a:p>
            <a:r>
              <a:rPr lang="fr-FR" sz="2200" dirty="0">
                <a:solidFill>
                  <a:schemeClr val="bg1"/>
                </a:solidFill>
              </a:rPr>
              <a:t> </a:t>
            </a:r>
            <a:r>
              <a:rPr lang="fr-FR" sz="2200" dirty="0" smtClean="0">
                <a:solidFill>
                  <a:schemeClr val="bg1"/>
                </a:solidFill>
              </a:rPr>
              <a:t>               </a:t>
            </a:r>
            <a:r>
              <a:rPr lang="fr-FR" sz="2200" dirty="0">
                <a:solidFill>
                  <a:schemeClr val="bg1"/>
                </a:solidFill>
              </a:rPr>
              <a:t>j'étais   </a:t>
            </a:r>
            <a:r>
              <a:rPr lang="fr-FR" sz="2200" dirty="0" smtClean="0">
                <a:solidFill>
                  <a:schemeClr val="bg1"/>
                </a:solidFill>
              </a:rPr>
              <a:t>      </a:t>
            </a:r>
            <a:r>
              <a:rPr lang="fr-FR" sz="2200" dirty="0">
                <a:solidFill>
                  <a:schemeClr val="bg1"/>
                </a:solidFill>
              </a:rPr>
              <a:t>dans </a:t>
            </a:r>
            <a:r>
              <a:rPr lang="fr-FR" sz="2200" dirty="0" smtClean="0">
                <a:solidFill>
                  <a:schemeClr val="bg1"/>
                </a:solidFill>
              </a:rPr>
              <a:t>     Esprit            au    du Seigneur            jour  </a:t>
            </a:r>
            <a:r>
              <a:rPr lang="es-ES" sz="2200" dirty="0" smtClean="0">
                <a:solidFill>
                  <a:schemeClr val="bg1"/>
                </a:solidFill>
              </a:rPr>
              <a:t>  </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ἤκουσα ὀπίσω μου φωνὴν μεγάλην ὡς </a:t>
            </a:r>
            <a:r>
              <a:rPr lang="el-GR" sz="3300" dirty="0" smtClean="0">
                <a:solidFill>
                  <a:schemeClr val="bg1"/>
                </a:solidFill>
              </a:rPr>
              <a:t>σάλπιγγος</a:t>
            </a:r>
            <a:endParaRPr lang="en-US" sz="3300" dirty="0" smtClean="0">
              <a:solidFill>
                <a:schemeClr val="bg1"/>
              </a:solidFill>
            </a:endParaRPr>
          </a:p>
          <a:p>
            <a:r>
              <a:rPr lang="fr-FR" sz="2200" dirty="0" smtClean="0">
                <a:solidFill>
                  <a:schemeClr val="bg1"/>
                </a:solidFill>
              </a:rPr>
              <a:t>   et      </a:t>
            </a:r>
            <a:r>
              <a:rPr lang="fr-FR" sz="2200" dirty="0">
                <a:solidFill>
                  <a:schemeClr val="bg1"/>
                </a:solidFill>
              </a:rPr>
              <a:t>j'entendis </a:t>
            </a:r>
            <a:r>
              <a:rPr lang="fr-FR" sz="2200" dirty="0" smtClean="0">
                <a:solidFill>
                  <a:schemeClr val="bg1"/>
                </a:solidFill>
              </a:rPr>
              <a:t>   derrière     moi     une </a:t>
            </a:r>
            <a:r>
              <a:rPr lang="fr-FR" sz="2200" dirty="0">
                <a:solidFill>
                  <a:schemeClr val="bg1"/>
                </a:solidFill>
              </a:rPr>
              <a:t>voix </a:t>
            </a:r>
            <a:r>
              <a:rPr lang="fr-FR" sz="2200" dirty="0" smtClean="0">
                <a:solidFill>
                  <a:schemeClr val="bg1"/>
                </a:solidFill>
              </a:rPr>
              <a:t>        forte     </a:t>
            </a:r>
            <a:r>
              <a:rPr lang="fr-FR" sz="2000" dirty="0">
                <a:solidFill>
                  <a:schemeClr val="bg1"/>
                </a:solidFill>
              </a:rPr>
              <a:t>comme </a:t>
            </a:r>
            <a:r>
              <a:rPr lang="fr-FR" sz="2000" dirty="0" smtClean="0">
                <a:solidFill>
                  <a:schemeClr val="bg1"/>
                </a:solidFill>
              </a:rPr>
              <a:t> </a:t>
            </a:r>
            <a:r>
              <a:rPr lang="fr-FR" sz="2200" dirty="0" smtClean="0">
                <a:solidFill>
                  <a:schemeClr val="bg1"/>
                </a:solidFill>
              </a:rPr>
              <a:t> d'une </a:t>
            </a:r>
            <a:r>
              <a:rPr lang="fr-FR" sz="2200" dirty="0">
                <a:solidFill>
                  <a:schemeClr val="bg1"/>
                </a:solidFill>
              </a:rPr>
              <a:t>trompette </a:t>
            </a:r>
            <a:endParaRPr lang="es-ES" sz="2200" dirty="0" smtClean="0">
              <a:solidFill>
                <a:schemeClr val="bg1"/>
              </a:solidFill>
            </a:endParaRPr>
          </a:p>
          <a:p>
            <a:r>
              <a:rPr lang="en-US" sz="2800" b="1" dirty="0" smtClean="0">
                <a:solidFill>
                  <a:srgbClr val="FFFF00"/>
                </a:solidFill>
              </a:rPr>
              <a:t> 11 </a:t>
            </a:r>
            <a:r>
              <a:rPr lang="en-US" sz="3200" b="1" dirty="0" smtClean="0">
                <a:solidFill>
                  <a:srgbClr val="FFFF00"/>
                </a:solidFill>
              </a:rPr>
              <a:t> </a:t>
            </a:r>
            <a:r>
              <a:rPr lang="el-GR" sz="3200" dirty="0">
                <a:solidFill>
                  <a:schemeClr val="bg1"/>
                </a:solidFill>
              </a:rPr>
              <a:t>λεγούσης· ὃ βλέπεις γράψον εἰς βιβλίον καὶ πέμψον ταῖς ἑπτὰ </a:t>
            </a:r>
            <a:endParaRPr lang="en-US" sz="3200" dirty="0">
              <a:solidFill>
                <a:schemeClr val="bg1"/>
              </a:solidFill>
            </a:endParaRPr>
          </a:p>
          <a:p>
            <a:r>
              <a:rPr lang="fr-FR" sz="2200" dirty="0" smtClean="0">
                <a:solidFill>
                  <a:schemeClr val="bg1"/>
                </a:solidFill>
              </a:rPr>
              <a:t>             qui disait    ce que  </a:t>
            </a:r>
            <a:r>
              <a:rPr lang="fr-FR" sz="2200" dirty="0">
                <a:solidFill>
                  <a:schemeClr val="bg1"/>
                </a:solidFill>
              </a:rPr>
              <a:t>tu </a:t>
            </a:r>
            <a:r>
              <a:rPr lang="fr-FR" sz="2200" dirty="0" smtClean="0">
                <a:solidFill>
                  <a:schemeClr val="bg1"/>
                </a:solidFill>
              </a:rPr>
              <a:t>vois         écris          </a:t>
            </a:r>
            <a:r>
              <a:rPr lang="fr-FR" sz="2200" dirty="0">
                <a:solidFill>
                  <a:schemeClr val="bg1"/>
                </a:solidFill>
              </a:rPr>
              <a:t>dans </a:t>
            </a:r>
            <a:r>
              <a:rPr lang="fr-FR" sz="2200" dirty="0" smtClean="0">
                <a:solidFill>
                  <a:schemeClr val="bg1"/>
                </a:solidFill>
              </a:rPr>
              <a:t>   un livre      et        envoie         </a:t>
            </a:r>
            <a:r>
              <a:rPr lang="fr-FR" sz="2200" dirty="0">
                <a:solidFill>
                  <a:schemeClr val="bg1"/>
                </a:solidFill>
              </a:rPr>
              <a:t>aux </a:t>
            </a:r>
            <a:r>
              <a:rPr lang="fr-FR" sz="2200" dirty="0" smtClean="0">
                <a:solidFill>
                  <a:schemeClr val="bg1"/>
                </a:solidFill>
              </a:rPr>
              <a:t>    sept </a:t>
            </a:r>
            <a:endParaRPr lang="es-ES" sz="2200" dirty="0" smtClean="0">
              <a:solidFill>
                <a:schemeClr val="bg1"/>
              </a:solidFill>
            </a:endParaRPr>
          </a:p>
          <a:p>
            <a:r>
              <a:rPr lang="en-US" sz="3300" dirty="0" smtClean="0">
                <a:solidFill>
                  <a:schemeClr val="bg1"/>
                </a:solidFill>
              </a:rPr>
              <a:t>  </a:t>
            </a:r>
            <a:r>
              <a:rPr lang="el-GR" sz="3300" dirty="0" smtClean="0">
                <a:solidFill>
                  <a:schemeClr val="bg1"/>
                </a:solidFill>
              </a:rPr>
              <a:t>ἐκκλησίαις</a:t>
            </a:r>
            <a:r>
              <a:rPr lang="el-GR" sz="3300" dirty="0">
                <a:solidFill>
                  <a:schemeClr val="bg1"/>
                </a:solidFill>
              </a:rPr>
              <a:t>, εἰς Ἔφεσον καὶ εἰς Σμύρναν καὶ εἰς Πέργαμον καὶ εἰς </a:t>
            </a:r>
            <a:endParaRPr lang="en-US" sz="3300" dirty="0" smtClean="0">
              <a:solidFill>
                <a:schemeClr val="bg1"/>
              </a:solidFill>
            </a:endParaRPr>
          </a:p>
          <a:p>
            <a:r>
              <a:rPr lang="fr-FR" sz="2200" dirty="0" smtClean="0">
                <a:solidFill>
                  <a:schemeClr val="bg1"/>
                </a:solidFill>
              </a:rPr>
              <a:t>            Églises              </a:t>
            </a:r>
            <a:r>
              <a:rPr lang="fr-FR" sz="2200" dirty="0">
                <a:solidFill>
                  <a:schemeClr val="bg1"/>
                </a:solidFill>
              </a:rPr>
              <a:t>à </a:t>
            </a:r>
            <a:r>
              <a:rPr lang="fr-FR" sz="2200" dirty="0" smtClean="0">
                <a:solidFill>
                  <a:schemeClr val="bg1"/>
                </a:solidFill>
              </a:rPr>
              <a:t>        Ephèse       et       </a:t>
            </a:r>
            <a:r>
              <a:rPr lang="fr-FR" sz="2200" dirty="0">
                <a:solidFill>
                  <a:schemeClr val="bg1"/>
                </a:solidFill>
              </a:rPr>
              <a:t>à </a:t>
            </a:r>
            <a:r>
              <a:rPr lang="fr-FR" sz="2200" dirty="0" smtClean="0">
                <a:solidFill>
                  <a:schemeClr val="bg1"/>
                </a:solidFill>
              </a:rPr>
              <a:t>         Smyrne        et      </a:t>
            </a:r>
            <a:r>
              <a:rPr lang="fr-FR" sz="2200" dirty="0">
                <a:solidFill>
                  <a:schemeClr val="bg1"/>
                </a:solidFill>
              </a:rPr>
              <a:t>à </a:t>
            </a:r>
            <a:r>
              <a:rPr lang="fr-FR" sz="2200" dirty="0" smtClean="0">
                <a:solidFill>
                  <a:schemeClr val="bg1"/>
                </a:solidFill>
              </a:rPr>
              <a:t>        Pergame            et     </a:t>
            </a:r>
            <a:r>
              <a:rPr lang="fr-FR" sz="2200" dirty="0">
                <a:solidFill>
                  <a:schemeClr val="bg1"/>
                </a:solidFill>
              </a:rPr>
              <a:t>à </a:t>
            </a:r>
            <a:r>
              <a:rPr lang="fr-FR" sz="2200" dirty="0" smtClean="0">
                <a:solidFill>
                  <a:schemeClr val="bg1"/>
                </a:solidFill>
              </a:rPr>
              <a:t> </a:t>
            </a:r>
            <a:r>
              <a:rPr lang="es-ES" sz="2200" dirty="0" smtClean="0">
                <a:solidFill>
                  <a:schemeClr val="bg1"/>
                </a:solidFill>
              </a:rPr>
              <a:t>  </a:t>
            </a:r>
            <a:endParaRPr lang="en-US" sz="2200" dirty="0">
              <a:solidFill>
                <a:schemeClr val="bg1"/>
              </a:solidFill>
            </a:endParaRPr>
          </a:p>
          <a:p>
            <a:r>
              <a:rPr lang="en-US" sz="3300" dirty="0" smtClean="0">
                <a:solidFill>
                  <a:schemeClr val="bg1"/>
                </a:solidFill>
              </a:rPr>
              <a:t> </a:t>
            </a:r>
            <a:r>
              <a:rPr lang="el-GR" sz="3300" dirty="0" smtClean="0">
                <a:solidFill>
                  <a:schemeClr val="bg1"/>
                </a:solidFill>
              </a:rPr>
              <a:t>Θυάτειρα </a:t>
            </a:r>
            <a:r>
              <a:rPr lang="el-GR" sz="3300" dirty="0">
                <a:solidFill>
                  <a:schemeClr val="bg1"/>
                </a:solidFill>
              </a:rPr>
              <a:t>καὶ εἰς Σάρδεις καὶ εἰς Φιλαδέλφειαν καὶ εἰς Λαοδίκειαν.</a:t>
            </a:r>
            <a:r>
              <a:rPr lang="fr-FR" sz="2200" dirty="0" smtClean="0">
                <a:solidFill>
                  <a:schemeClr val="bg1"/>
                </a:solidFill>
              </a:rPr>
              <a:t> </a:t>
            </a:r>
          </a:p>
          <a:p>
            <a:r>
              <a:rPr lang="fr-FR" sz="2200" dirty="0" smtClean="0">
                <a:solidFill>
                  <a:schemeClr val="bg1"/>
                </a:solidFill>
              </a:rPr>
              <a:t>       </a:t>
            </a:r>
            <a:r>
              <a:rPr lang="fr-FR" sz="2200" dirty="0" err="1" smtClean="0">
                <a:solidFill>
                  <a:schemeClr val="bg1"/>
                </a:solidFill>
              </a:rPr>
              <a:t>Thyatire</a:t>
            </a:r>
            <a:r>
              <a:rPr lang="fr-FR" sz="2200" dirty="0" smtClean="0">
                <a:solidFill>
                  <a:schemeClr val="bg1"/>
                </a:solidFill>
              </a:rPr>
              <a:t>          et      </a:t>
            </a:r>
            <a:r>
              <a:rPr lang="fr-FR" sz="2200" dirty="0">
                <a:solidFill>
                  <a:schemeClr val="bg1"/>
                </a:solidFill>
              </a:rPr>
              <a:t>à </a:t>
            </a:r>
            <a:r>
              <a:rPr lang="fr-FR" sz="2200" dirty="0" smtClean="0">
                <a:solidFill>
                  <a:schemeClr val="bg1"/>
                </a:solidFill>
              </a:rPr>
              <a:t>         Sardes        et      </a:t>
            </a:r>
            <a:r>
              <a:rPr lang="fr-FR" sz="2200" dirty="0">
                <a:solidFill>
                  <a:schemeClr val="bg1"/>
                </a:solidFill>
              </a:rPr>
              <a:t>à </a:t>
            </a:r>
            <a:r>
              <a:rPr lang="fr-FR" sz="2200" dirty="0" smtClean="0">
                <a:solidFill>
                  <a:schemeClr val="bg1"/>
                </a:solidFill>
              </a:rPr>
              <a:t>           Philadelphie             et       </a:t>
            </a:r>
            <a:r>
              <a:rPr lang="fr-FR" sz="2200" dirty="0">
                <a:solidFill>
                  <a:schemeClr val="bg1"/>
                </a:solidFill>
              </a:rPr>
              <a:t>à </a:t>
            </a:r>
            <a:r>
              <a:rPr lang="fr-FR" sz="2200" dirty="0" smtClean="0">
                <a:solidFill>
                  <a:schemeClr val="bg1"/>
                </a:solidFill>
              </a:rPr>
              <a:t>         Laodicée</a:t>
            </a:r>
            <a:endParaRPr lang="en-US" sz="2200" dirty="0" smtClean="0">
              <a:solidFill>
                <a:schemeClr val="bg1"/>
              </a:solidFill>
            </a:endParaRPr>
          </a:p>
          <a:p>
            <a:endParaRPr lang="en-US" sz="800" dirty="0">
              <a:solidFill>
                <a:schemeClr val="bg1"/>
              </a:solidFill>
            </a:endParaRPr>
          </a:p>
          <a:p>
            <a:r>
              <a:rPr lang="en-US" sz="1900" baseline="30000" dirty="0" smtClean="0">
                <a:solidFill>
                  <a:srgbClr val="FFFF00"/>
                </a:solidFill>
              </a:rPr>
              <a:t>NEG </a:t>
            </a:r>
            <a:r>
              <a:rPr lang="fr-FR" sz="1900" b="1" dirty="0">
                <a:solidFill>
                  <a:schemeClr val="bg1"/>
                </a:solidFill>
              </a:rPr>
              <a:t>1:10</a:t>
            </a:r>
            <a:r>
              <a:rPr lang="fr-FR" sz="1900" dirty="0">
                <a:solidFill>
                  <a:schemeClr val="bg1"/>
                </a:solidFill>
              </a:rPr>
              <a:t> Je fus saisi par l'Esprit au jour du Seigneur, et j'entendis derrière moi une voix forte, comme le son d'une trompette</a:t>
            </a:r>
            <a:r>
              <a:rPr lang="fr-FR" sz="1900" dirty="0" smtClean="0">
                <a:solidFill>
                  <a:schemeClr val="bg1"/>
                </a:solidFill>
              </a:rPr>
              <a:t>, </a:t>
            </a:r>
            <a:r>
              <a:rPr lang="fr-FR" sz="1900" b="1" dirty="0">
                <a:solidFill>
                  <a:schemeClr val="bg1"/>
                </a:solidFill>
              </a:rPr>
              <a:t>11</a:t>
            </a:r>
            <a:r>
              <a:rPr lang="fr-FR" sz="1900" dirty="0">
                <a:solidFill>
                  <a:schemeClr val="bg1"/>
                </a:solidFill>
              </a:rPr>
              <a:t> qui disait: Ce que tu vois, écris -le dans un livre, et envoie -le aux sept Églises, à Ephèse, à Smyrne, à Pergame, à </a:t>
            </a:r>
            <a:r>
              <a:rPr lang="fr-FR" sz="1900" dirty="0" err="1">
                <a:solidFill>
                  <a:schemeClr val="bg1"/>
                </a:solidFill>
              </a:rPr>
              <a:t>Thyatire</a:t>
            </a:r>
            <a:r>
              <a:rPr lang="fr-FR" sz="1900" dirty="0">
                <a:solidFill>
                  <a:schemeClr val="bg1"/>
                </a:solidFill>
              </a:rPr>
              <a:t>, à Sardes, à Philadelphie, et à Laodicée</a:t>
            </a:r>
            <a:r>
              <a:rPr lang="fr-FR" sz="1900" dirty="0" smtClean="0">
                <a:solidFill>
                  <a:schemeClr val="bg1"/>
                </a:solidFill>
              </a:rPr>
              <a:t>. / </a:t>
            </a:r>
            <a:r>
              <a:rPr lang="fr-FR" sz="2000" baseline="30000" dirty="0">
                <a:solidFill>
                  <a:srgbClr val="FFFF00"/>
                </a:solidFill>
              </a:rPr>
              <a:t>BFC </a:t>
            </a:r>
            <a:r>
              <a:rPr lang="fr-FR" sz="1900" b="1" dirty="0" smtClean="0">
                <a:solidFill>
                  <a:schemeClr val="bg1"/>
                </a:solidFill>
              </a:rPr>
              <a:t>1:10</a:t>
            </a:r>
            <a:r>
              <a:rPr lang="fr-FR" sz="1900" dirty="0" smtClean="0">
                <a:solidFill>
                  <a:schemeClr val="bg1"/>
                </a:solidFill>
              </a:rPr>
              <a:t> </a:t>
            </a:r>
            <a:r>
              <a:rPr lang="fr-FR" sz="1900" dirty="0">
                <a:solidFill>
                  <a:schemeClr val="bg1"/>
                </a:solidFill>
              </a:rPr>
              <a:t>Le jour du Seigneur, l'Esprit Saint se saisit de moi et j'entendis derrière moi une voix forte, qui résonnait comme une trompette</a:t>
            </a:r>
            <a:r>
              <a:rPr lang="fr-FR" sz="1900" dirty="0" smtClean="0">
                <a:solidFill>
                  <a:schemeClr val="bg1"/>
                </a:solidFill>
              </a:rPr>
              <a:t>; </a:t>
            </a:r>
            <a:r>
              <a:rPr lang="fr-FR" sz="1900" b="1" dirty="0">
                <a:solidFill>
                  <a:schemeClr val="bg1"/>
                </a:solidFill>
              </a:rPr>
              <a:t>11</a:t>
            </a:r>
            <a:r>
              <a:rPr lang="fr-FR" sz="1900" dirty="0">
                <a:solidFill>
                  <a:schemeClr val="bg1"/>
                </a:solidFill>
              </a:rPr>
              <a:t> elle disait: «Écris dans un livre ce que tu vois, et envoie le livre aux sept Églises suivantes: à Éphèse, Smyrne, Pergame, </a:t>
            </a:r>
            <a:r>
              <a:rPr lang="fr-FR" sz="1900" dirty="0" err="1">
                <a:solidFill>
                  <a:schemeClr val="bg1"/>
                </a:solidFill>
              </a:rPr>
              <a:t>Thyatire</a:t>
            </a:r>
            <a:r>
              <a:rPr lang="fr-FR" sz="1900" dirty="0">
                <a:solidFill>
                  <a:schemeClr val="bg1"/>
                </a:solidFill>
              </a:rPr>
              <a:t>, Sardes, Philadelphie et Laodicée.»</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6238431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50137"/>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Apocalypse 1:12-13 </a:t>
            </a:r>
            <a:endParaRPr lang="en-US" sz="800" b="1" dirty="0" smtClean="0">
              <a:solidFill>
                <a:srgbClr val="FFFF00"/>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12 </a:t>
            </a:r>
            <a:r>
              <a:rPr lang="en-US" sz="3200" b="1" dirty="0" smtClean="0">
                <a:solidFill>
                  <a:schemeClr val="bg1"/>
                </a:solidFill>
              </a:rPr>
              <a:t> </a:t>
            </a:r>
            <a:r>
              <a:rPr lang="el-GR" sz="3400" dirty="0">
                <a:solidFill>
                  <a:schemeClr val="bg1"/>
                </a:solidFill>
              </a:rPr>
              <a:t>Καὶ ἐπέστρεψα βλέπειν τὴν φωνὴν ἥτις ἐλάλει</a:t>
            </a:r>
            <a:r>
              <a:rPr lang="el-GR" sz="3400" dirty="0" smtClean="0">
                <a:solidFill>
                  <a:schemeClr val="bg1"/>
                </a:solidFill>
              </a:rPr>
              <a:t> </a:t>
            </a:r>
            <a:endParaRPr lang="es-ES_tradnl" sz="3400" dirty="0">
              <a:solidFill>
                <a:schemeClr val="bg1"/>
              </a:solidFill>
            </a:endParaRPr>
          </a:p>
          <a:p>
            <a:r>
              <a:rPr lang="es-ES" sz="2400" dirty="0" smtClean="0">
                <a:solidFill>
                  <a:schemeClr val="bg1"/>
                </a:solidFill>
              </a:rPr>
              <a:t>         et     j</a:t>
            </a:r>
            <a:r>
              <a:rPr lang="fr-FR" sz="2400" dirty="0" smtClean="0">
                <a:solidFill>
                  <a:schemeClr val="bg1"/>
                </a:solidFill>
              </a:rPr>
              <a:t>e </a:t>
            </a:r>
            <a:r>
              <a:rPr lang="fr-FR" sz="2400" dirty="0">
                <a:solidFill>
                  <a:schemeClr val="bg1"/>
                </a:solidFill>
              </a:rPr>
              <a:t>me retournai </a:t>
            </a:r>
            <a:r>
              <a:rPr lang="fr-FR" sz="2400" dirty="0" smtClean="0">
                <a:solidFill>
                  <a:schemeClr val="bg1"/>
                </a:solidFill>
              </a:rPr>
              <a:t>   pour voir       la        voix         </a:t>
            </a:r>
            <a:r>
              <a:rPr lang="fr-FR" sz="2400" dirty="0">
                <a:solidFill>
                  <a:schemeClr val="bg1"/>
                </a:solidFill>
              </a:rPr>
              <a:t>qui </a:t>
            </a:r>
            <a:r>
              <a:rPr lang="fr-FR" sz="2400" dirty="0" smtClean="0">
                <a:solidFill>
                  <a:schemeClr val="bg1"/>
                </a:solidFill>
              </a:rPr>
              <a:t>     parlait</a:t>
            </a:r>
            <a:r>
              <a:rPr lang="es-ES" sz="2400" dirty="0" smtClean="0">
                <a:solidFill>
                  <a:schemeClr val="bg1"/>
                </a:solidFill>
              </a:rPr>
              <a:t> </a:t>
            </a:r>
          </a:p>
          <a:p>
            <a:r>
              <a:rPr lang="es-ES_tradnl" sz="3300" dirty="0" smtClean="0">
                <a:solidFill>
                  <a:schemeClr val="bg1"/>
                </a:solidFill>
              </a:rPr>
              <a:t> </a:t>
            </a:r>
            <a:r>
              <a:rPr lang="el-GR" sz="3300" dirty="0">
                <a:solidFill>
                  <a:schemeClr val="bg1"/>
                </a:solidFill>
              </a:rPr>
              <a:t>μετ᾽ ἐμοῦ, καὶ ἐπιστρέψας εἶδον ἑπτὰ λυχνίας χρυσᾶς</a:t>
            </a:r>
            <a:endParaRPr lang="en-US" sz="3300" dirty="0" smtClean="0">
              <a:solidFill>
                <a:schemeClr val="bg1"/>
              </a:solidFill>
            </a:endParaRPr>
          </a:p>
          <a:p>
            <a:r>
              <a:rPr lang="fr-FR" sz="2400" dirty="0" smtClean="0">
                <a:solidFill>
                  <a:schemeClr val="bg1"/>
                </a:solidFill>
              </a:rPr>
              <a:t>  avec  moi          et   </a:t>
            </a:r>
            <a:r>
              <a:rPr lang="fr-FR" sz="2000" dirty="0">
                <a:solidFill>
                  <a:schemeClr val="bg1"/>
                </a:solidFill>
              </a:rPr>
              <a:t>après m'être </a:t>
            </a:r>
            <a:r>
              <a:rPr lang="fr-FR" sz="2000" dirty="0" smtClean="0">
                <a:solidFill>
                  <a:schemeClr val="bg1"/>
                </a:solidFill>
              </a:rPr>
              <a:t>retourné</a:t>
            </a:r>
            <a:r>
              <a:rPr lang="fr-FR" sz="2400" dirty="0" smtClean="0">
                <a:solidFill>
                  <a:schemeClr val="bg1"/>
                </a:solidFill>
              </a:rPr>
              <a:t>   </a:t>
            </a:r>
            <a:r>
              <a:rPr lang="fr-FR" sz="2400" dirty="0">
                <a:solidFill>
                  <a:schemeClr val="bg1"/>
                </a:solidFill>
              </a:rPr>
              <a:t>je </a:t>
            </a:r>
            <a:r>
              <a:rPr lang="fr-FR" sz="2400" dirty="0" smtClean="0">
                <a:solidFill>
                  <a:schemeClr val="bg1"/>
                </a:solidFill>
              </a:rPr>
              <a:t>vis     </a:t>
            </a:r>
            <a:r>
              <a:rPr lang="fr-FR" sz="2400" dirty="0">
                <a:solidFill>
                  <a:schemeClr val="bg1"/>
                </a:solidFill>
              </a:rPr>
              <a:t>sept </a:t>
            </a:r>
            <a:r>
              <a:rPr lang="fr-FR" sz="2400" dirty="0" smtClean="0">
                <a:solidFill>
                  <a:schemeClr val="bg1"/>
                </a:solidFill>
              </a:rPr>
              <a:t>  chandeliers     d'or</a:t>
            </a:r>
            <a:endParaRPr lang="es-ES" sz="2400" dirty="0" smtClean="0">
              <a:solidFill>
                <a:schemeClr val="bg1"/>
              </a:solidFill>
            </a:endParaRPr>
          </a:p>
          <a:p>
            <a:r>
              <a:rPr lang="en-US" sz="2800" b="1" dirty="0" smtClean="0">
                <a:solidFill>
                  <a:srgbClr val="FFFF00"/>
                </a:solidFill>
              </a:rPr>
              <a:t>13  </a:t>
            </a:r>
            <a:r>
              <a:rPr lang="el-GR" sz="3400" dirty="0" smtClean="0">
                <a:solidFill>
                  <a:schemeClr val="bg1"/>
                </a:solidFill>
              </a:rPr>
              <a:t>καὶ </a:t>
            </a:r>
            <a:r>
              <a:rPr lang="el-GR" sz="3400" dirty="0">
                <a:solidFill>
                  <a:schemeClr val="bg1"/>
                </a:solidFill>
              </a:rPr>
              <a:t>ἐν μέσῳ τῶν λυχνιῶν ὅμοιον </a:t>
            </a:r>
            <a:r>
              <a:rPr lang="en-US" sz="3400" dirty="0" smtClean="0">
                <a:solidFill>
                  <a:schemeClr val="bg1"/>
                </a:solidFill>
              </a:rPr>
              <a:t> </a:t>
            </a:r>
            <a:r>
              <a:rPr lang="el-GR" sz="3400" dirty="0" smtClean="0">
                <a:solidFill>
                  <a:schemeClr val="bg1"/>
                </a:solidFill>
              </a:rPr>
              <a:t>υἱὸν </a:t>
            </a:r>
            <a:r>
              <a:rPr lang="el-GR" sz="3400" dirty="0">
                <a:solidFill>
                  <a:schemeClr val="bg1"/>
                </a:solidFill>
              </a:rPr>
              <a:t>ἀνθρώπου </a:t>
            </a:r>
            <a:r>
              <a:rPr lang="el-GR" sz="3400" dirty="0" smtClean="0">
                <a:solidFill>
                  <a:schemeClr val="bg1"/>
                </a:solidFill>
              </a:rPr>
              <a:t>ἐνδεδυμένον</a:t>
            </a:r>
            <a:endParaRPr lang="en-US" sz="3400" dirty="0" smtClean="0">
              <a:solidFill>
                <a:schemeClr val="bg1"/>
              </a:solidFill>
            </a:endParaRPr>
          </a:p>
          <a:p>
            <a:r>
              <a:rPr lang="fr-FR" sz="2400" dirty="0" smtClean="0">
                <a:solidFill>
                  <a:schemeClr val="bg1"/>
                </a:solidFill>
              </a:rPr>
              <a:t>         et     </a:t>
            </a:r>
            <a:r>
              <a:rPr lang="fr-FR" sz="2400" dirty="0">
                <a:solidFill>
                  <a:schemeClr val="bg1"/>
                </a:solidFill>
              </a:rPr>
              <a:t>au </a:t>
            </a:r>
            <a:r>
              <a:rPr lang="fr-FR" sz="2400" dirty="0" smtClean="0">
                <a:solidFill>
                  <a:schemeClr val="bg1"/>
                </a:solidFill>
              </a:rPr>
              <a:t>  milieu     des  chandeliers  ressemblait  un </a:t>
            </a:r>
            <a:r>
              <a:rPr lang="fr-FR" sz="2400" dirty="0">
                <a:solidFill>
                  <a:schemeClr val="bg1"/>
                </a:solidFill>
              </a:rPr>
              <a:t>fils </a:t>
            </a:r>
            <a:r>
              <a:rPr lang="fr-FR" sz="2400" dirty="0" smtClean="0">
                <a:solidFill>
                  <a:schemeClr val="bg1"/>
                </a:solidFill>
              </a:rPr>
              <a:t>   d'homme                  vêtu</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ποδήρη </a:t>
            </a:r>
            <a:r>
              <a:rPr lang="el-GR" sz="3400" dirty="0">
                <a:solidFill>
                  <a:schemeClr val="bg1"/>
                </a:solidFill>
              </a:rPr>
              <a:t>καὶ περιεζωσμένον πρὸς τοῖς μαστοῖς ζώνην χρυσᾶν</a:t>
            </a:r>
            <a:r>
              <a:rPr lang="el-GR" sz="3400" dirty="0" smtClean="0">
                <a:solidFill>
                  <a:schemeClr val="bg1"/>
                </a:solidFill>
              </a:rPr>
              <a:t>.</a:t>
            </a:r>
            <a:endParaRPr lang="en-US" sz="3400" dirty="0" smtClean="0">
              <a:solidFill>
                <a:schemeClr val="bg1"/>
              </a:solidFill>
            </a:endParaRPr>
          </a:p>
          <a:p>
            <a:r>
              <a:rPr lang="fr-FR" sz="2000" dirty="0" smtClean="0">
                <a:solidFill>
                  <a:schemeClr val="bg1"/>
                </a:solidFill>
              </a:rPr>
              <a:t>d'une </a:t>
            </a:r>
            <a:r>
              <a:rPr lang="fr-FR" sz="2000" dirty="0">
                <a:solidFill>
                  <a:schemeClr val="bg1"/>
                </a:solidFill>
              </a:rPr>
              <a:t>longue </a:t>
            </a:r>
            <a:r>
              <a:rPr lang="fr-FR" sz="2000" dirty="0" smtClean="0">
                <a:solidFill>
                  <a:schemeClr val="bg1"/>
                </a:solidFill>
              </a:rPr>
              <a:t>robe</a:t>
            </a:r>
            <a:r>
              <a:rPr lang="fr-FR" sz="2400" dirty="0" smtClean="0">
                <a:solidFill>
                  <a:schemeClr val="bg1"/>
                </a:solidFill>
              </a:rPr>
              <a:t>  </a:t>
            </a:r>
            <a:r>
              <a:rPr lang="fr-FR" sz="2400" dirty="0">
                <a:solidFill>
                  <a:schemeClr val="bg1"/>
                </a:solidFill>
              </a:rPr>
              <a:t>et </a:t>
            </a:r>
            <a:r>
              <a:rPr lang="fr-FR" sz="2400" dirty="0" smtClean="0">
                <a:solidFill>
                  <a:schemeClr val="bg1"/>
                </a:solidFill>
              </a:rPr>
              <a:t>  ayant </a:t>
            </a:r>
            <a:r>
              <a:rPr lang="fr-FR" sz="2400" dirty="0">
                <a:solidFill>
                  <a:schemeClr val="bg1"/>
                </a:solidFill>
              </a:rPr>
              <a:t>une ceinture </a:t>
            </a:r>
            <a:r>
              <a:rPr lang="fr-FR" sz="2400" dirty="0" smtClean="0">
                <a:solidFill>
                  <a:schemeClr val="bg1"/>
                </a:solidFill>
              </a:rPr>
              <a:t>       sur          </a:t>
            </a:r>
            <a:r>
              <a:rPr lang="fr-FR" sz="2400" dirty="0">
                <a:solidFill>
                  <a:schemeClr val="bg1"/>
                </a:solidFill>
              </a:rPr>
              <a:t>la </a:t>
            </a:r>
            <a:r>
              <a:rPr lang="fr-FR" sz="2400" dirty="0" smtClean="0">
                <a:solidFill>
                  <a:schemeClr val="bg1"/>
                </a:solidFill>
              </a:rPr>
              <a:t>       poitrine  </a:t>
            </a:r>
            <a:r>
              <a:rPr lang="fr-FR" sz="2200" dirty="0" smtClean="0">
                <a:solidFill>
                  <a:schemeClr val="bg1"/>
                </a:solidFill>
              </a:rPr>
              <a:t>une ceinture     </a:t>
            </a:r>
            <a:r>
              <a:rPr lang="fr-FR" sz="2400" dirty="0">
                <a:solidFill>
                  <a:schemeClr val="bg1"/>
                </a:solidFill>
              </a:rPr>
              <a:t>d'or</a:t>
            </a:r>
            <a:endParaRPr lang="en-US" sz="24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000" baseline="30000" dirty="0" smtClean="0">
                <a:solidFill>
                  <a:srgbClr val="FFFF00"/>
                </a:solidFill>
              </a:rPr>
              <a:t>NEG</a:t>
            </a:r>
            <a:r>
              <a:rPr lang="fr-FR" sz="2000" b="1" dirty="0"/>
              <a:t> </a:t>
            </a:r>
            <a:r>
              <a:rPr lang="fr-FR" sz="2000" b="1" dirty="0">
                <a:solidFill>
                  <a:schemeClr val="bg1"/>
                </a:solidFill>
              </a:rPr>
              <a:t>1:12</a:t>
            </a:r>
            <a:r>
              <a:rPr lang="fr-FR" sz="2000" dirty="0">
                <a:solidFill>
                  <a:schemeClr val="bg1"/>
                </a:solidFill>
              </a:rPr>
              <a:t> Je me retournai pour savoir quelle était la voix qui me parlait. Et, après m'être retourné, je vis sept chandeliers d'or</a:t>
            </a:r>
            <a:r>
              <a:rPr lang="fr-FR" sz="2000" dirty="0" smtClean="0">
                <a:solidFill>
                  <a:schemeClr val="bg1"/>
                </a:solidFill>
              </a:rPr>
              <a:t>, </a:t>
            </a:r>
            <a:r>
              <a:rPr lang="fr-FR" sz="2000" b="1" dirty="0">
                <a:solidFill>
                  <a:schemeClr val="bg1"/>
                </a:solidFill>
              </a:rPr>
              <a:t>13</a:t>
            </a:r>
            <a:r>
              <a:rPr lang="fr-FR" sz="2000" dirty="0">
                <a:solidFill>
                  <a:schemeClr val="bg1"/>
                </a:solidFill>
              </a:rPr>
              <a:t> et, au milieu des sept chandeliers, quelqu'un qui ressemblait à un fils d'homme, vêtu d'une longue robe, et ayant une ceinture d'or sur la poitrine</a:t>
            </a:r>
            <a:r>
              <a:rPr lang="fr-FR" sz="2000" dirty="0" smtClean="0">
                <a:solidFill>
                  <a:schemeClr val="bg1"/>
                </a:solidFill>
              </a:rPr>
              <a:t>. / </a:t>
            </a:r>
            <a:r>
              <a:rPr lang="fr-FR" sz="2000" baseline="30000" dirty="0">
                <a:solidFill>
                  <a:srgbClr val="FFFF00"/>
                </a:solidFill>
              </a:rPr>
              <a:t>BFC</a:t>
            </a:r>
            <a:r>
              <a:rPr lang="fr-FR" sz="2000" baseline="30000" dirty="0" smtClean="0">
                <a:solidFill>
                  <a:schemeClr val="bg1"/>
                </a:solidFill>
              </a:rPr>
              <a:t> </a:t>
            </a:r>
            <a:r>
              <a:rPr lang="fr-FR" sz="2000" b="1" dirty="0" smtClean="0">
                <a:solidFill>
                  <a:schemeClr val="bg1"/>
                </a:solidFill>
              </a:rPr>
              <a:t>1:12</a:t>
            </a:r>
            <a:r>
              <a:rPr lang="fr-FR" sz="2000" dirty="0" smtClean="0">
                <a:solidFill>
                  <a:schemeClr val="bg1"/>
                </a:solidFill>
              </a:rPr>
              <a:t> </a:t>
            </a:r>
            <a:r>
              <a:rPr lang="fr-FR" sz="2000" dirty="0">
                <a:solidFill>
                  <a:schemeClr val="bg1"/>
                </a:solidFill>
              </a:rPr>
              <a:t>Je me retournai pour voir qui me parlait. Alors je vis sept lampes d'or</a:t>
            </a:r>
            <a:r>
              <a:rPr lang="fr-FR" sz="2000" dirty="0" smtClean="0">
                <a:solidFill>
                  <a:schemeClr val="bg1"/>
                </a:solidFill>
              </a:rPr>
              <a:t>. </a:t>
            </a:r>
            <a:r>
              <a:rPr lang="fr-FR" sz="2000" b="1" dirty="0">
                <a:solidFill>
                  <a:schemeClr val="bg1"/>
                </a:solidFill>
              </a:rPr>
              <a:t>13</a:t>
            </a:r>
            <a:r>
              <a:rPr lang="fr-FR" sz="2000" dirty="0">
                <a:solidFill>
                  <a:schemeClr val="bg1"/>
                </a:solidFill>
              </a:rPr>
              <a:t> Au milieu d'elles se tenait un être semblable à un homme; il portait une robe qui lui descendait jusqu'aux pieds et une ceinture d'or autour de la taille.</a:t>
            </a: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16328971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65525"/>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Apocalypse 1:14-15 </a:t>
            </a:r>
            <a:endParaRPr lang="en-US" sz="800" b="1" dirty="0" smtClean="0">
              <a:solidFill>
                <a:srgbClr val="FFFF00"/>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14 </a:t>
            </a:r>
            <a:r>
              <a:rPr lang="en-US" sz="3200" b="1" dirty="0" smtClean="0">
                <a:solidFill>
                  <a:schemeClr val="bg1"/>
                </a:solidFill>
              </a:rPr>
              <a:t> </a:t>
            </a:r>
            <a:r>
              <a:rPr lang="el-GR" sz="3400" dirty="0" smtClean="0">
                <a:solidFill>
                  <a:schemeClr val="bg1"/>
                </a:solidFill>
              </a:rPr>
              <a:t>ἡ </a:t>
            </a:r>
            <a:r>
              <a:rPr lang="el-GR" sz="3400" dirty="0">
                <a:solidFill>
                  <a:schemeClr val="bg1"/>
                </a:solidFill>
              </a:rPr>
              <a:t>δὲ κεφαλὴ αὐτοῦ καὶ αἱ τρίχες λευκαὶ ὡς ἔριον </a:t>
            </a:r>
            <a:endParaRPr lang="en-US" sz="3400" dirty="0">
              <a:solidFill>
                <a:schemeClr val="bg1"/>
              </a:solidFill>
            </a:endParaRPr>
          </a:p>
          <a:p>
            <a:r>
              <a:rPr lang="es-ES" sz="2400" dirty="0" smtClean="0">
                <a:solidFill>
                  <a:schemeClr val="bg1"/>
                </a:solidFill>
              </a:rPr>
              <a:t>        l</a:t>
            </a:r>
            <a:r>
              <a:rPr lang="fr-FR" sz="2400" dirty="0" smtClean="0">
                <a:solidFill>
                  <a:schemeClr val="bg1"/>
                </a:solidFill>
              </a:rPr>
              <a:t>a  et         tête              sa          et    les  </a:t>
            </a:r>
            <a:r>
              <a:rPr lang="fr-FR" sz="2400" dirty="0">
                <a:solidFill>
                  <a:schemeClr val="bg1"/>
                </a:solidFill>
              </a:rPr>
              <a:t>cheveux </a:t>
            </a:r>
            <a:r>
              <a:rPr lang="fr-FR" sz="2400" dirty="0" smtClean="0">
                <a:solidFill>
                  <a:schemeClr val="bg1"/>
                </a:solidFill>
              </a:rPr>
              <a:t>  blancs  </a:t>
            </a:r>
            <a:r>
              <a:rPr lang="fr-FR" sz="2200" dirty="0" smtClean="0">
                <a:solidFill>
                  <a:schemeClr val="bg1"/>
                </a:solidFill>
              </a:rPr>
              <a:t>comme </a:t>
            </a:r>
            <a:r>
              <a:rPr lang="fr-FR" sz="2400" dirty="0" smtClean="0">
                <a:solidFill>
                  <a:schemeClr val="bg1"/>
                </a:solidFill>
              </a:rPr>
              <a:t> laine</a:t>
            </a:r>
            <a:r>
              <a:rPr lang="es-ES" sz="2400" dirty="0" smtClean="0">
                <a:solidFill>
                  <a:schemeClr val="bg1"/>
                </a:solidFill>
              </a:rPr>
              <a:t> </a:t>
            </a:r>
          </a:p>
          <a:p>
            <a:r>
              <a:rPr lang="el-GR" sz="3400" dirty="0" smtClean="0">
                <a:solidFill>
                  <a:schemeClr val="bg1"/>
                </a:solidFill>
              </a:rPr>
              <a:t>λευκὸν </a:t>
            </a:r>
            <a:r>
              <a:rPr lang="el-GR" sz="3400" dirty="0">
                <a:solidFill>
                  <a:schemeClr val="bg1"/>
                </a:solidFill>
              </a:rPr>
              <a:t>ὡς χιὼν καὶ οἱ ὀφθαλμοὶ αὐτοῦ ὡς φλὸξ </a:t>
            </a:r>
            <a:r>
              <a:rPr lang="el-GR" sz="3400" dirty="0" smtClean="0">
                <a:solidFill>
                  <a:schemeClr val="bg1"/>
                </a:solidFill>
              </a:rPr>
              <a:t>πυρὸς</a:t>
            </a:r>
            <a:endParaRPr lang="en-US" sz="3400" dirty="0" smtClean="0">
              <a:solidFill>
                <a:schemeClr val="bg1"/>
              </a:solidFill>
            </a:endParaRPr>
          </a:p>
          <a:p>
            <a:r>
              <a:rPr lang="fr-FR" sz="2400" dirty="0" smtClean="0">
                <a:solidFill>
                  <a:schemeClr val="bg1"/>
                </a:solidFill>
              </a:rPr>
              <a:t> blanche </a:t>
            </a:r>
            <a:r>
              <a:rPr lang="fr-FR" sz="2000" dirty="0">
                <a:solidFill>
                  <a:schemeClr val="bg1"/>
                </a:solidFill>
              </a:rPr>
              <a:t>comme</a:t>
            </a:r>
            <a:r>
              <a:rPr lang="fr-FR" sz="2400" dirty="0">
                <a:solidFill>
                  <a:schemeClr val="bg1"/>
                </a:solidFill>
              </a:rPr>
              <a:t> </a:t>
            </a:r>
            <a:r>
              <a:rPr lang="fr-FR" sz="2400" dirty="0" smtClean="0">
                <a:solidFill>
                  <a:schemeClr val="bg1"/>
                </a:solidFill>
              </a:rPr>
              <a:t> neige    et    les       yeux                 ses   </a:t>
            </a:r>
            <a:r>
              <a:rPr lang="fr-FR" sz="2000" dirty="0" smtClean="0">
                <a:solidFill>
                  <a:schemeClr val="bg1"/>
                </a:solidFill>
              </a:rPr>
              <a:t>comme   </a:t>
            </a:r>
            <a:r>
              <a:rPr lang="fr-FR" sz="2200" dirty="0">
                <a:solidFill>
                  <a:schemeClr val="bg1"/>
                </a:solidFill>
              </a:rPr>
              <a:t>flamme </a:t>
            </a:r>
            <a:r>
              <a:rPr lang="fr-FR" sz="2000" dirty="0" smtClean="0">
                <a:solidFill>
                  <a:schemeClr val="bg1"/>
                </a:solidFill>
              </a:rPr>
              <a:t>  </a:t>
            </a:r>
            <a:r>
              <a:rPr lang="fr-FR" sz="2400" dirty="0" smtClean="0">
                <a:solidFill>
                  <a:schemeClr val="bg1"/>
                </a:solidFill>
              </a:rPr>
              <a:t>de feu</a:t>
            </a:r>
            <a:endParaRPr lang="es-ES" sz="2400" dirty="0" smtClean="0">
              <a:solidFill>
                <a:schemeClr val="bg1"/>
              </a:solidFill>
            </a:endParaRPr>
          </a:p>
          <a:p>
            <a:r>
              <a:rPr lang="en-US" sz="2800" b="1" dirty="0" smtClean="0">
                <a:solidFill>
                  <a:srgbClr val="FFFF00"/>
                </a:solidFill>
              </a:rPr>
              <a:t>15   </a:t>
            </a:r>
            <a:r>
              <a:rPr lang="el-GR" sz="3400" dirty="0">
                <a:solidFill>
                  <a:schemeClr val="bg1"/>
                </a:solidFill>
              </a:rPr>
              <a:t>καὶ οἱ πόδες αὐτοῦ ὅμοιοι χαλκολιβάνῳ </a:t>
            </a:r>
            <a:r>
              <a:rPr lang="en-US" sz="3400" dirty="0" smtClean="0">
                <a:solidFill>
                  <a:schemeClr val="bg1"/>
                </a:solidFill>
              </a:rPr>
              <a:t> </a:t>
            </a:r>
            <a:r>
              <a:rPr lang="el-GR" sz="3400" dirty="0" smtClean="0">
                <a:solidFill>
                  <a:schemeClr val="bg1"/>
                </a:solidFill>
              </a:rPr>
              <a:t>ὡς </a:t>
            </a:r>
            <a:r>
              <a:rPr lang="en-US" sz="3400" dirty="0" smtClean="0">
                <a:solidFill>
                  <a:schemeClr val="bg1"/>
                </a:solidFill>
              </a:rPr>
              <a:t>  </a:t>
            </a:r>
            <a:r>
              <a:rPr lang="el-GR" sz="3400" dirty="0" smtClean="0">
                <a:solidFill>
                  <a:schemeClr val="bg1"/>
                </a:solidFill>
              </a:rPr>
              <a:t>ἐν </a:t>
            </a:r>
            <a:r>
              <a:rPr lang="en-US" sz="3400" dirty="0" smtClean="0">
                <a:solidFill>
                  <a:schemeClr val="bg1"/>
                </a:solidFill>
              </a:rPr>
              <a:t> </a:t>
            </a:r>
            <a:r>
              <a:rPr lang="el-GR" sz="3400" dirty="0" smtClean="0">
                <a:solidFill>
                  <a:schemeClr val="bg1"/>
                </a:solidFill>
              </a:rPr>
              <a:t>καμίνῳ</a:t>
            </a:r>
            <a:endParaRPr lang="en-US" sz="3400" dirty="0" smtClean="0">
              <a:solidFill>
                <a:schemeClr val="bg1"/>
              </a:solidFill>
            </a:endParaRPr>
          </a:p>
          <a:p>
            <a:r>
              <a:rPr lang="fr-FR" sz="2400" dirty="0" smtClean="0">
                <a:solidFill>
                  <a:schemeClr val="bg1"/>
                </a:solidFill>
              </a:rPr>
              <a:t>           et    les   pieds         ses      semblables  </a:t>
            </a:r>
            <a:r>
              <a:rPr lang="fr-FR" sz="2400" dirty="0">
                <a:solidFill>
                  <a:schemeClr val="bg1"/>
                </a:solidFill>
              </a:rPr>
              <a:t>à de </a:t>
            </a:r>
            <a:r>
              <a:rPr lang="fr-FR" sz="2400" dirty="0" smtClean="0">
                <a:solidFill>
                  <a:schemeClr val="bg1"/>
                </a:solidFill>
              </a:rPr>
              <a:t>bronze </a:t>
            </a:r>
            <a:r>
              <a:rPr lang="fr-FR" sz="2400" dirty="0">
                <a:solidFill>
                  <a:schemeClr val="bg1"/>
                </a:solidFill>
              </a:rPr>
              <a:t>poli </a:t>
            </a:r>
            <a:r>
              <a:rPr lang="fr-FR" sz="2400" dirty="0" smtClean="0">
                <a:solidFill>
                  <a:schemeClr val="bg1"/>
                </a:solidFill>
              </a:rPr>
              <a:t> comme dans  fournaise</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πεπυρωμένης </a:t>
            </a:r>
            <a:r>
              <a:rPr lang="el-GR" sz="3400" dirty="0">
                <a:solidFill>
                  <a:schemeClr val="bg1"/>
                </a:solidFill>
              </a:rPr>
              <a:t>καὶ ἡ φωνὴ αὐτοῦ ὡς φωνὴ ὑδάτων πολλῶν</a:t>
            </a:r>
            <a:r>
              <a:rPr lang="el-GR" sz="3400" dirty="0" smtClean="0">
                <a:solidFill>
                  <a:schemeClr val="bg1"/>
                </a:solidFill>
              </a:rPr>
              <a:t>,</a:t>
            </a:r>
            <a:endParaRPr lang="en-US" sz="3400" dirty="0" smtClean="0">
              <a:solidFill>
                <a:schemeClr val="bg1"/>
              </a:solidFill>
            </a:endParaRPr>
          </a:p>
          <a:p>
            <a:r>
              <a:rPr lang="fr-FR" sz="2400" dirty="0" smtClean="0">
                <a:solidFill>
                  <a:schemeClr val="bg1"/>
                </a:solidFill>
              </a:rPr>
              <a:t>      purifié </a:t>
            </a:r>
            <a:r>
              <a:rPr lang="fr-FR" sz="2400" dirty="0">
                <a:solidFill>
                  <a:schemeClr val="bg1"/>
                </a:solidFill>
              </a:rPr>
              <a:t>au four </a:t>
            </a:r>
            <a:r>
              <a:rPr lang="fr-FR" sz="2400" dirty="0" smtClean="0">
                <a:solidFill>
                  <a:schemeClr val="bg1"/>
                </a:solidFill>
              </a:rPr>
              <a:t>         et    la     voix            sa    </a:t>
            </a:r>
            <a:r>
              <a:rPr lang="fr-FR" sz="2400" dirty="0">
                <a:solidFill>
                  <a:schemeClr val="bg1"/>
                </a:solidFill>
              </a:rPr>
              <a:t>comme </a:t>
            </a:r>
            <a:r>
              <a:rPr lang="fr-FR" sz="2400" dirty="0" smtClean="0">
                <a:solidFill>
                  <a:schemeClr val="bg1"/>
                </a:solidFill>
              </a:rPr>
              <a:t> voix        d'eaux        grandes</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000" baseline="30000" dirty="0" smtClean="0">
                <a:solidFill>
                  <a:srgbClr val="FFFF00"/>
                </a:solidFill>
              </a:rPr>
              <a:t>NEG</a:t>
            </a:r>
            <a:r>
              <a:rPr lang="fr-FR" sz="2000" b="1" dirty="0"/>
              <a:t> </a:t>
            </a:r>
            <a:r>
              <a:rPr lang="fr-FR" sz="2000" b="1" dirty="0">
                <a:solidFill>
                  <a:schemeClr val="bg1"/>
                </a:solidFill>
              </a:rPr>
              <a:t>1:14</a:t>
            </a:r>
            <a:r>
              <a:rPr lang="fr-FR" sz="2000" dirty="0">
                <a:solidFill>
                  <a:schemeClr val="bg1"/>
                </a:solidFill>
              </a:rPr>
              <a:t> Sa tête et ses cheveux étaient blancs comme de la laine blanche, comme de la neige; ses yeux étaient comme une flamme de feu</a:t>
            </a:r>
            <a:r>
              <a:rPr lang="fr-FR" sz="2000" dirty="0" smtClean="0">
                <a:solidFill>
                  <a:schemeClr val="bg1"/>
                </a:solidFill>
              </a:rPr>
              <a:t>; </a:t>
            </a:r>
            <a:r>
              <a:rPr lang="fr-FR" sz="2000" b="1" dirty="0">
                <a:solidFill>
                  <a:schemeClr val="bg1"/>
                </a:solidFill>
              </a:rPr>
              <a:t>15</a:t>
            </a:r>
            <a:r>
              <a:rPr lang="fr-FR" sz="2000" dirty="0">
                <a:solidFill>
                  <a:schemeClr val="bg1"/>
                </a:solidFill>
              </a:rPr>
              <a:t> ses pieds étaient semblables à de l'airain ardent, comme s'il avait été embrasé dans une fournaise; et sa voix était comme le bruit de grandes eaux</a:t>
            </a:r>
            <a:r>
              <a:rPr lang="fr-FR" sz="2000" dirty="0" smtClean="0">
                <a:solidFill>
                  <a:schemeClr val="bg1"/>
                </a:solidFill>
              </a:rPr>
              <a:t>. / </a:t>
            </a:r>
            <a:r>
              <a:rPr lang="fr-FR" sz="2000" baseline="30000" dirty="0">
                <a:solidFill>
                  <a:srgbClr val="FFFF00"/>
                </a:solidFill>
              </a:rPr>
              <a:t>BFC</a:t>
            </a:r>
            <a:r>
              <a:rPr lang="fr-FR" sz="2000" baseline="30000" dirty="0" smtClean="0">
                <a:solidFill>
                  <a:schemeClr val="bg1"/>
                </a:solidFill>
              </a:rPr>
              <a:t> </a:t>
            </a:r>
            <a:r>
              <a:rPr lang="fr-FR" sz="2000" b="1" dirty="0" smtClean="0">
                <a:solidFill>
                  <a:schemeClr val="bg1"/>
                </a:solidFill>
              </a:rPr>
              <a:t>1:14</a:t>
            </a:r>
            <a:r>
              <a:rPr lang="fr-FR" sz="2000" dirty="0" smtClean="0">
                <a:solidFill>
                  <a:schemeClr val="bg1"/>
                </a:solidFill>
              </a:rPr>
              <a:t> </a:t>
            </a:r>
            <a:r>
              <a:rPr lang="fr-FR" sz="2000" dirty="0">
                <a:solidFill>
                  <a:schemeClr val="bg1"/>
                </a:solidFill>
              </a:rPr>
              <a:t>Ses cheveux étaient blancs comme de la laine, ou comme de la neige, et ses yeux flamboyaient comme du feu</a:t>
            </a:r>
            <a:r>
              <a:rPr lang="fr-FR" sz="2000" dirty="0" smtClean="0">
                <a:solidFill>
                  <a:schemeClr val="bg1"/>
                </a:solidFill>
              </a:rPr>
              <a:t>; </a:t>
            </a:r>
            <a:r>
              <a:rPr lang="fr-FR" sz="2000" b="1" dirty="0" smtClean="0">
                <a:solidFill>
                  <a:schemeClr val="bg1"/>
                </a:solidFill>
              </a:rPr>
              <a:t>15</a:t>
            </a:r>
            <a:r>
              <a:rPr lang="fr-FR" sz="2000" dirty="0" smtClean="0">
                <a:solidFill>
                  <a:schemeClr val="bg1"/>
                </a:solidFill>
              </a:rPr>
              <a:t> </a:t>
            </a:r>
            <a:r>
              <a:rPr lang="fr-FR" sz="2000" dirty="0">
                <a:solidFill>
                  <a:schemeClr val="bg1"/>
                </a:solidFill>
              </a:rPr>
              <a:t>ses pieds brillaient comme du bronze poli, purifié au four, et sa voix résonnait comme de grandes chutes d'eau.</a:t>
            </a: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29974501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2528</TotalTime>
  <Words>1819</Words>
  <Application>Microsoft Office PowerPoint</Application>
  <PresentationFormat>Custom</PresentationFormat>
  <Paragraphs>175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Apocalypse de Jean Chapitre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360</cp:revision>
  <dcterms:created xsi:type="dcterms:W3CDTF">2020-04-05T11:02:49Z</dcterms:created>
  <dcterms:modified xsi:type="dcterms:W3CDTF">2020-05-17T17:00:38Z</dcterms:modified>
</cp:coreProperties>
</file>