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324" r:id="rId2"/>
    <p:sldId id="260" r:id="rId3"/>
    <p:sldId id="340" r:id="rId4"/>
    <p:sldId id="326" r:id="rId5"/>
    <p:sldId id="343" r:id="rId6"/>
    <p:sldId id="346" r:id="rId7"/>
    <p:sldId id="328" r:id="rId8"/>
    <p:sldId id="349" r:id="rId9"/>
    <p:sldId id="351" r:id="rId10"/>
    <p:sldId id="353" r:id="rId11"/>
    <p:sldId id="355" r:id="rId12"/>
    <p:sldId id="357" r:id="rId13"/>
    <p:sldId id="359" r:id="rId14"/>
    <p:sldId id="361" r:id="rId15"/>
    <p:sldId id="363" r:id="rId16"/>
    <p:sldId id="366" r:id="rId17"/>
    <p:sldId id="365" r:id="rId18"/>
  </p:sldIdLst>
  <p:sldSz cx="12161838"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56" autoAdjust="0"/>
    <p:restoredTop sz="94940" autoAdjust="0"/>
  </p:normalViewPr>
  <p:slideViewPr>
    <p:cSldViewPr>
      <p:cViewPr varScale="1">
        <p:scale>
          <a:sx n="84" d="100"/>
          <a:sy n="84" d="100"/>
        </p:scale>
        <p:origin x="-786" y="-90"/>
      </p:cViewPr>
      <p:guideLst>
        <p:guide orient="horz" pos="2160"/>
        <p:guide pos="383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15A7C89-7F9B-4D72-972A-4CB9FFE5E6C9}" type="datetimeFigureOut">
              <a:rPr lang="en-US" smtClean="0"/>
              <a:t>5/19/2020</a:t>
            </a:fld>
            <a:endParaRPr lang="en-US"/>
          </a:p>
        </p:txBody>
      </p:sp>
      <p:sp>
        <p:nvSpPr>
          <p:cNvPr id="4" name="Slide Image Placeholder 3"/>
          <p:cNvSpPr>
            <a:spLocks noGrp="1" noRot="1" noChangeAspect="1"/>
          </p:cNvSpPr>
          <p:nvPr>
            <p:ph type="sldImg" idx="2"/>
          </p:nvPr>
        </p:nvSpPr>
        <p:spPr>
          <a:xfrm>
            <a:off x="388938" y="685800"/>
            <a:ext cx="60801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C1EC42-BB98-4E7B-A868-ACD34E872939}" type="slidenum">
              <a:rPr lang="en-US" smtClean="0"/>
              <a:t>‹#›</a:t>
            </a:fld>
            <a:endParaRPr lang="en-US"/>
          </a:p>
        </p:txBody>
      </p:sp>
    </p:spTree>
    <p:extLst>
      <p:ext uri="{BB962C8B-B14F-4D97-AF65-F5344CB8AC3E}">
        <p14:creationId xmlns:p14="http://schemas.microsoft.com/office/powerpoint/2010/main" val="18496112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9</a:t>
            </a:fld>
            <a:endParaRPr lang="en-US"/>
          </a:p>
        </p:txBody>
      </p:sp>
    </p:spTree>
    <p:extLst>
      <p:ext uri="{BB962C8B-B14F-4D97-AF65-F5344CB8AC3E}">
        <p14:creationId xmlns:p14="http://schemas.microsoft.com/office/powerpoint/2010/main" val="31367422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2138" y="2130426"/>
            <a:ext cx="10337562"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4276" y="3886200"/>
            <a:ext cx="8513287"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228C260-82CB-4E87-BDB8-65FC51A009BE}" type="datetimeFigureOut">
              <a:rPr lang="en-US" smtClean="0"/>
              <a:t>5/19/2020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29539114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28C260-82CB-4E87-BDB8-65FC51A009BE}" type="datetimeFigureOut">
              <a:rPr lang="en-US" smtClean="0"/>
              <a:t>5/19/2020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1243791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28995" y="274639"/>
            <a:ext cx="3637994"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08678" y="274639"/>
            <a:ext cx="1071762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28C260-82CB-4E87-BDB8-65FC51A009BE}" type="datetimeFigureOut">
              <a:rPr lang="en-US" smtClean="0"/>
              <a:t>5/19/2020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2691899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28C260-82CB-4E87-BDB8-65FC51A009BE}" type="datetimeFigureOut">
              <a:rPr lang="en-US" smtClean="0"/>
              <a:t>5/19/2020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23169360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0702" y="4406901"/>
            <a:ext cx="10337562"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0702" y="2906713"/>
            <a:ext cx="10337562"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228C260-82CB-4E87-BDB8-65FC51A009BE}" type="datetimeFigureOut">
              <a:rPr lang="en-US" smtClean="0"/>
              <a:t>5/19/2020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37970618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8092" y="1600201"/>
            <a:ext cx="537147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82268" y="1600201"/>
            <a:ext cx="537147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228C260-82CB-4E87-BDB8-65FC51A009BE}" type="datetimeFigureOut">
              <a:rPr lang="en-US" smtClean="0"/>
              <a:t>5/19/2020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2319344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8092" y="1535113"/>
            <a:ext cx="537359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8092" y="2174875"/>
            <a:ext cx="537359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8046" y="1535113"/>
            <a:ext cx="537570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8046" y="2174875"/>
            <a:ext cx="537570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228C260-82CB-4E87-BDB8-65FC51A009BE}" type="datetimeFigureOut">
              <a:rPr lang="en-US" smtClean="0"/>
              <a:t>5/19/2020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32489096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228C260-82CB-4E87-BDB8-65FC51A009BE}" type="datetimeFigureOut">
              <a:rPr lang="en-US" smtClean="0"/>
              <a:t>5/19/2020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13393718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28C260-82CB-4E87-BDB8-65FC51A009BE}" type="datetimeFigureOut">
              <a:rPr lang="en-US" smtClean="0"/>
              <a:t>5/19/2020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28049429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093" y="273050"/>
            <a:ext cx="4001161"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54941" y="273051"/>
            <a:ext cx="679880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8093" y="1435101"/>
            <a:ext cx="4001161"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28C260-82CB-4E87-BDB8-65FC51A009BE}" type="datetimeFigureOut">
              <a:rPr lang="en-US" smtClean="0"/>
              <a:t>5/19/2020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3359017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3805" y="4800600"/>
            <a:ext cx="7297103"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3805" y="612775"/>
            <a:ext cx="7297103"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3805" y="5367338"/>
            <a:ext cx="729710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28C260-82CB-4E87-BDB8-65FC51A009BE}" type="datetimeFigureOut">
              <a:rPr lang="en-US" smtClean="0"/>
              <a:t>5/19/2020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14730640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8092" y="274638"/>
            <a:ext cx="10945654"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8092" y="1600201"/>
            <a:ext cx="10945654"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8092" y="6356351"/>
            <a:ext cx="2837762"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28C260-82CB-4E87-BDB8-65FC51A009BE}" type="datetimeFigureOut">
              <a:rPr lang="en-US" smtClean="0"/>
              <a:t>5/19/2020</a:t>
            </a:fld>
            <a:endParaRPr lang="en-US"/>
          </a:p>
        </p:txBody>
      </p:sp>
      <p:sp>
        <p:nvSpPr>
          <p:cNvPr id="5" name="Footer Placeholder 4"/>
          <p:cNvSpPr>
            <a:spLocks noGrp="1"/>
          </p:cNvSpPr>
          <p:nvPr>
            <p:ph type="ftr" sz="quarter" idx="3"/>
          </p:nvPr>
        </p:nvSpPr>
        <p:spPr>
          <a:xfrm>
            <a:off x="4155295" y="6356351"/>
            <a:ext cx="385124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15984" y="6356351"/>
            <a:ext cx="283776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4436FD-6829-4C23-8181-82EBC7E9365F}" type="slidenum">
              <a:rPr lang="en-US" smtClean="0"/>
              <a:t>‹#›</a:t>
            </a:fld>
            <a:endParaRPr lang="en-US"/>
          </a:p>
        </p:txBody>
      </p:sp>
    </p:spTree>
    <p:extLst>
      <p:ext uri="{BB962C8B-B14F-4D97-AF65-F5344CB8AC3E}">
        <p14:creationId xmlns:p14="http://schemas.microsoft.com/office/powerpoint/2010/main" val="17073801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759" y="2514600"/>
            <a:ext cx="8641160" cy="2590800"/>
          </a:xfrm>
          <a:solidFill>
            <a:schemeClr val="accent6">
              <a:lumMod val="75000"/>
            </a:schemeClr>
          </a:solidFill>
        </p:spPr>
        <p:txBody>
          <a:bodyPr>
            <a:noAutofit/>
          </a:bodyPr>
          <a:lstStyle/>
          <a:p>
            <a:r>
              <a:rPr lang="fr-FR" sz="6600" b="1" dirty="0" smtClean="0"/>
              <a:t>Apocalypse de Jean</a:t>
            </a:r>
            <a:r>
              <a:rPr lang="fr-FR" sz="6000" b="1" dirty="0" smtClean="0"/>
              <a:t/>
            </a:r>
            <a:br>
              <a:rPr lang="fr-FR" sz="6000" b="1" dirty="0" smtClean="0"/>
            </a:br>
            <a:r>
              <a:rPr lang="fr-FR" sz="6000" b="1" dirty="0" smtClean="0"/>
              <a:t>Chapitre 2</a:t>
            </a:r>
            <a:endParaRPr lang="en-US" sz="6000" dirty="0">
              <a:latin typeface="SimSun" pitchFamily="2" charset="-122"/>
              <a:ea typeface="SimSun" pitchFamily="2" charset="-122"/>
            </a:endParaRPr>
          </a:p>
        </p:txBody>
      </p:sp>
      <p:sp>
        <p:nvSpPr>
          <p:cNvPr id="3" name="Subtitle 2"/>
          <p:cNvSpPr>
            <a:spLocks noGrp="1"/>
          </p:cNvSpPr>
          <p:nvPr>
            <p:ph type="subTitle" idx="1"/>
          </p:nvPr>
        </p:nvSpPr>
        <p:spPr>
          <a:xfrm>
            <a:off x="868759" y="5486400"/>
            <a:ext cx="7315200" cy="685800"/>
          </a:xfrm>
        </p:spPr>
        <p:txBody>
          <a:bodyPr>
            <a:normAutofit/>
          </a:bodyPr>
          <a:lstStyle/>
          <a:p>
            <a:r>
              <a:rPr lang="fr-FR" sz="3600" b="1" dirty="0">
                <a:solidFill>
                  <a:schemeClr val="tx1"/>
                </a:solidFill>
              </a:rPr>
              <a:t>Préparé et récité par Ezra Kim, </a:t>
            </a:r>
            <a:r>
              <a:rPr lang="fr-FR" sz="3600" b="1" dirty="0" err="1">
                <a:solidFill>
                  <a:schemeClr val="tx1"/>
                </a:solidFill>
              </a:rPr>
              <a:t>Ph.D</a:t>
            </a:r>
            <a:r>
              <a:rPr lang="fr-FR" sz="3600" b="1" dirty="0">
                <a:solidFill>
                  <a:schemeClr val="tx1"/>
                </a:solidFill>
              </a:rPr>
              <a:t>.</a:t>
            </a:r>
            <a:endParaRPr lang="en-US" sz="3600" b="1" dirty="0" smtClean="0">
              <a:solidFill>
                <a:schemeClr val="tx1"/>
              </a:solidFill>
            </a:endParaRPr>
          </a:p>
        </p:txBody>
      </p:sp>
      <p:sp>
        <p:nvSpPr>
          <p:cNvPr id="4" name="Rectangle 3"/>
          <p:cNvSpPr/>
          <p:nvPr/>
        </p:nvSpPr>
        <p:spPr>
          <a:xfrm>
            <a:off x="0" y="152400"/>
            <a:ext cx="8900319" cy="2246769"/>
          </a:xfrm>
          <a:prstGeom prst="rect">
            <a:avLst/>
          </a:prstGeom>
        </p:spPr>
        <p:txBody>
          <a:bodyPr wrap="square">
            <a:spAutoFit/>
          </a:bodyPr>
          <a:lstStyle/>
          <a:p>
            <a:pPr algn="ctr"/>
            <a:r>
              <a:rPr lang="en-US" sz="5400" b="1" dirty="0" smtClean="0">
                <a:solidFill>
                  <a:srgbClr val="FF0000"/>
                </a:solidFill>
              </a:rPr>
              <a:t>Nouveau </a:t>
            </a:r>
            <a:r>
              <a:rPr lang="en-US" sz="5400" b="1" dirty="0">
                <a:solidFill>
                  <a:srgbClr val="FF0000"/>
                </a:solidFill>
              </a:rPr>
              <a:t>Testament </a:t>
            </a:r>
            <a:endParaRPr lang="en-US" sz="5400" b="1" dirty="0" smtClean="0">
              <a:solidFill>
                <a:srgbClr val="FF0000"/>
              </a:solidFill>
            </a:endParaRPr>
          </a:p>
          <a:p>
            <a:pPr algn="ctr"/>
            <a:r>
              <a:rPr lang="en-US" sz="5400" b="1" dirty="0" err="1">
                <a:solidFill>
                  <a:srgbClr val="FF0000"/>
                </a:solidFill>
              </a:rPr>
              <a:t>I</a:t>
            </a:r>
            <a:r>
              <a:rPr lang="en-US" sz="5400" b="1" dirty="0" err="1" smtClean="0">
                <a:solidFill>
                  <a:srgbClr val="FF0000"/>
                </a:solidFill>
              </a:rPr>
              <a:t>nterlinéaire</a:t>
            </a:r>
            <a:r>
              <a:rPr lang="en-US" sz="5400" b="1" dirty="0" smtClean="0">
                <a:solidFill>
                  <a:srgbClr val="FF0000"/>
                </a:solidFill>
              </a:rPr>
              <a:t> </a:t>
            </a:r>
            <a:r>
              <a:rPr lang="en-US" sz="5400" b="1" dirty="0" err="1" smtClean="0">
                <a:solidFill>
                  <a:srgbClr val="FF0000"/>
                </a:solidFill>
              </a:rPr>
              <a:t>Grec</a:t>
            </a:r>
            <a:r>
              <a:rPr lang="en-US" sz="5400" b="1" dirty="0" smtClean="0">
                <a:solidFill>
                  <a:srgbClr val="FF0000"/>
                </a:solidFill>
              </a:rPr>
              <a:t> – </a:t>
            </a:r>
            <a:r>
              <a:rPr lang="en-US" sz="5400" b="1" dirty="0" err="1" smtClean="0">
                <a:solidFill>
                  <a:srgbClr val="FF0000"/>
                </a:solidFill>
              </a:rPr>
              <a:t>Français</a:t>
            </a:r>
            <a:endParaRPr lang="en-US" sz="5400" b="1" dirty="0" smtClean="0">
              <a:solidFill>
                <a:srgbClr val="FF0000"/>
              </a:solidFill>
            </a:endParaRPr>
          </a:p>
          <a:p>
            <a:r>
              <a:rPr lang="en-US" sz="3200" b="1" dirty="0" smtClean="0">
                <a:solidFill>
                  <a:srgbClr val="7030A0"/>
                </a:solidFill>
              </a:rPr>
              <a:t> </a:t>
            </a:r>
            <a:r>
              <a:rPr lang="en-US" sz="3200" b="1" dirty="0" err="1" smtClean="0">
                <a:solidFill>
                  <a:srgbClr val="7030A0"/>
                </a:solidFill>
              </a:rPr>
              <a:t>Écoutez</a:t>
            </a:r>
            <a:r>
              <a:rPr lang="en-US" sz="3200" b="1" dirty="0" smtClean="0">
                <a:solidFill>
                  <a:srgbClr val="7030A0"/>
                </a:solidFill>
              </a:rPr>
              <a:t> </a:t>
            </a:r>
            <a:r>
              <a:rPr lang="en-US" sz="3200" b="1" dirty="0">
                <a:solidFill>
                  <a:srgbClr val="7030A0"/>
                </a:solidFill>
              </a:rPr>
              <a:t>et </a:t>
            </a:r>
            <a:r>
              <a:rPr lang="en-US" sz="3200" b="1" dirty="0" err="1">
                <a:solidFill>
                  <a:srgbClr val="7030A0"/>
                </a:solidFill>
              </a:rPr>
              <a:t>apprenez</a:t>
            </a:r>
            <a:r>
              <a:rPr lang="en-US" sz="3200" b="1" dirty="0">
                <a:solidFill>
                  <a:srgbClr val="7030A0"/>
                </a:solidFill>
              </a:rPr>
              <a:t> le </a:t>
            </a:r>
            <a:r>
              <a:rPr lang="en-US" sz="3200" b="1" dirty="0" err="1">
                <a:solidFill>
                  <a:srgbClr val="7030A0"/>
                </a:solidFill>
              </a:rPr>
              <a:t>g</a:t>
            </a:r>
            <a:r>
              <a:rPr lang="en-US" sz="3200" b="1" dirty="0" err="1" smtClean="0">
                <a:solidFill>
                  <a:srgbClr val="7030A0"/>
                </a:solidFill>
              </a:rPr>
              <a:t>rec</a:t>
            </a:r>
            <a:r>
              <a:rPr lang="en-US" sz="3200" b="1" dirty="0" smtClean="0">
                <a:solidFill>
                  <a:srgbClr val="7030A0"/>
                </a:solidFill>
              </a:rPr>
              <a:t> </a:t>
            </a:r>
            <a:r>
              <a:rPr lang="en-US" sz="3200" b="1" dirty="0">
                <a:solidFill>
                  <a:srgbClr val="7030A0"/>
                </a:solidFill>
              </a:rPr>
              <a:t>du Nouveau Testament</a:t>
            </a:r>
          </a:p>
        </p:txBody>
      </p:sp>
      <p:sp>
        <p:nvSpPr>
          <p:cNvPr id="6" name="Rectangle 5"/>
          <p:cNvSpPr/>
          <p:nvPr/>
        </p:nvSpPr>
        <p:spPr>
          <a:xfrm>
            <a:off x="8840347" y="4275667"/>
            <a:ext cx="3177293" cy="2554545"/>
          </a:xfrm>
          <a:prstGeom prst="rect">
            <a:avLst/>
          </a:prstGeom>
        </p:spPr>
        <p:txBody>
          <a:bodyPr wrap="square">
            <a:spAutoFit/>
          </a:bodyPr>
          <a:lstStyle/>
          <a:p>
            <a:pPr algn="ctr"/>
            <a:r>
              <a:rPr lang="he-IL" b="1" dirty="0">
                <a:solidFill>
                  <a:srgbClr val="C00000"/>
                </a:solidFill>
              </a:rPr>
              <a:t>מְקוֹר מַיִם חַיִּים </a:t>
            </a:r>
            <a:endParaRPr lang="en-US" b="1" dirty="0">
              <a:solidFill>
                <a:srgbClr val="C00000"/>
              </a:solidFill>
            </a:endParaRPr>
          </a:p>
          <a:p>
            <a:pPr algn="ctr"/>
            <a:r>
              <a:rPr lang="el-GR" b="1" dirty="0"/>
              <a:t>ἡ πηγή ὕδατος ζωῆς </a:t>
            </a:r>
            <a:endParaRPr lang="en-US" dirty="0"/>
          </a:p>
          <a:p>
            <a:pPr algn="ctr"/>
            <a:r>
              <a:rPr lang="en-US" b="1" i="1" dirty="0">
                <a:solidFill>
                  <a:srgbClr val="7030A0"/>
                </a:solidFill>
              </a:rPr>
              <a:t>The Spring of Living Water </a:t>
            </a:r>
            <a:endParaRPr lang="en-US" dirty="0">
              <a:solidFill>
                <a:srgbClr val="7030A0"/>
              </a:solidFill>
            </a:endParaRPr>
          </a:p>
          <a:p>
            <a:pPr algn="ctr"/>
            <a:r>
              <a:rPr lang="ko-KR" altLang="en-US" sz="1600" b="1" dirty="0">
                <a:solidFill>
                  <a:srgbClr val="00B050"/>
                </a:solidFill>
              </a:rPr>
              <a:t>생명수 샘</a:t>
            </a:r>
            <a:r>
              <a:rPr lang="ko-KR" altLang="en-US" sz="1600" dirty="0">
                <a:solidFill>
                  <a:srgbClr val="00B050"/>
                </a:solidFill>
              </a:rPr>
              <a:t>  </a:t>
            </a:r>
            <a:r>
              <a:rPr lang="zh-TW" altLang="en-US" sz="1600" b="1" dirty="0">
                <a:latin typeface="SimSun" panose="02010600030101010101" pitchFamily="2" charset="-122"/>
                <a:ea typeface="SimSun" panose="02010600030101010101" pitchFamily="2" charset="-122"/>
              </a:rPr>
              <a:t>生命水的泉源</a:t>
            </a:r>
            <a:endParaRPr lang="en-US" sz="1600" dirty="0">
              <a:latin typeface="SimSun" panose="02010600030101010101" pitchFamily="2" charset="-122"/>
              <a:ea typeface="SimSun" panose="02010600030101010101" pitchFamily="2" charset="-122"/>
            </a:endParaRPr>
          </a:p>
          <a:p>
            <a:pPr algn="ctr"/>
            <a:r>
              <a:rPr lang="en-US" b="1" i="1" dirty="0">
                <a:solidFill>
                  <a:srgbClr val="C00000"/>
                </a:solidFill>
              </a:rPr>
              <a:t>La </a:t>
            </a:r>
            <a:r>
              <a:rPr lang="en-US" b="1" i="1" dirty="0" err="1">
                <a:solidFill>
                  <a:srgbClr val="C00000"/>
                </a:solidFill>
              </a:rPr>
              <a:t>Fuente</a:t>
            </a:r>
            <a:r>
              <a:rPr lang="en-US" b="1" i="1" dirty="0">
                <a:solidFill>
                  <a:srgbClr val="C00000"/>
                </a:solidFill>
              </a:rPr>
              <a:t> de Agua Viva</a:t>
            </a:r>
            <a:endParaRPr lang="en-US" dirty="0">
              <a:solidFill>
                <a:srgbClr val="C00000"/>
              </a:solidFill>
            </a:endParaRPr>
          </a:p>
          <a:p>
            <a:pPr algn="ctr"/>
            <a:r>
              <a:rPr lang="en-US" b="1" i="1" dirty="0"/>
              <a:t>La Source </a:t>
            </a:r>
            <a:r>
              <a:rPr lang="en-US" b="1" i="1" dirty="0" err="1"/>
              <a:t>d'Eau</a:t>
            </a:r>
            <a:r>
              <a:rPr lang="en-US" b="1" i="1" dirty="0"/>
              <a:t> Vive</a:t>
            </a:r>
            <a:endParaRPr lang="en-US" dirty="0"/>
          </a:p>
          <a:p>
            <a:pPr algn="ctr"/>
            <a:r>
              <a:rPr lang="en-US" b="1" i="1" dirty="0">
                <a:solidFill>
                  <a:schemeClr val="accent6">
                    <a:lumMod val="75000"/>
                  </a:schemeClr>
                </a:solidFill>
              </a:rPr>
              <a:t>Die </a:t>
            </a:r>
            <a:r>
              <a:rPr lang="en-US" b="1" i="1" dirty="0" err="1">
                <a:solidFill>
                  <a:schemeClr val="accent6">
                    <a:lumMod val="75000"/>
                  </a:schemeClr>
                </a:solidFill>
              </a:rPr>
              <a:t>Quelle</a:t>
            </a:r>
            <a:r>
              <a:rPr lang="en-US" b="1" i="1" dirty="0">
                <a:solidFill>
                  <a:schemeClr val="accent6">
                    <a:lumMod val="75000"/>
                  </a:schemeClr>
                </a:solidFill>
              </a:rPr>
              <a:t> </a:t>
            </a:r>
            <a:r>
              <a:rPr lang="en-US" b="1" i="1" dirty="0" err="1">
                <a:solidFill>
                  <a:schemeClr val="accent6">
                    <a:lumMod val="75000"/>
                  </a:schemeClr>
                </a:solidFill>
              </a:rPr>
              <a:t>Lebendigen</a:t>
            </a:r>
            <a:r>
              <a:rPr lang="en-US" b="1" i="1" dirty="0">
                <a:solidFill>
                  <a:schemeClr val="accent6">
                    <a:lumMod val="75000"/>
                  </a:schemeClr>
                </a:solidFill>
              </a:rPr>
              <a:t> </a:t>
            </a:r>
            <a:r>
              <a:rPr lang="en-US" b="1" i="1" dirty="0" err="1">
                <a:solidFill>
                  <a:schemeClr val="accent6">
                    <a:lumMod val="75000"/>
                  </a:schemeClr>
                </a:solidFill>
              </a:rPr>
              <a:t>Wassers</a:t>
            </a:r>
            <a:r>
              <a:rPr lang="en-US" b="1" i="1" dirty="0">
                <a:solidFill>
                  <a:schemeClr val="accent6">
                    <a:lumMod val="75000"/>
                  </a:schemeClr>
                </a:solidFill>
              </a:rPr>
              <a:t> </a:t>
            </a:r>
            <a:endParaRPr lang="en-US" dirty="0">
              <a:solidFill>
                <a:schemeClr val="accent6">
                  <a:lumMod val="75000"/>
                </a:schemeClr>
              </a:solidFill>
            </a:endParaRPr>
          </a:p>
          <a:p>
            <a:pPr algn="ctr"/>
            <a:r>
              <a:rPr lang="en-US" b="1" i="1" dirty="0" err="1"/>
              <a:t>Fonte</a:t>
            </a:r>
            <a:r>
              <a:rPr lang="en-US" b="1" i="1" dirty="0"/>
              <a:t> de </a:t>
            </a:r>
            <a:r>
              <a:rPr lang="en-US" b="1" i="1" dirty="0" err="1"/>
              <a:t>Água</a:t>
            </a:r>
            <a:r>
              <a:rPr lang="en-US" b="1" i="1" dirty="0"/>
              <a:t> Viva</a:t>
            </a:r>
            <a:endParaRPr lang="en-US" dirty="0"/>
          </a:p>
          <a:p>
            <a:pPr algn="ctr"/>
            <a:r>
              <a:rPr lang="en-US" b="1" dirty="0">
                <a:solidFill>
                  <a:srgbClr val="C00000"/>
                </a:solidFill>
              </a:rPr>
              <a:t>‎ </a:t>
            </a:r>
            <a:r>
              <a:rPr lang="ar-SA" b="1" dirty="0">
                <a:solidFill>
                  <a:srgbClr val="C00000"/>
                </a:solidFill>
              </a:rPr>
              <a:t>يَنْبُوعَ الْمِيَاهِ الْحَيَّةِ،</a:t>
            </a:r>
            <a:endParaRPr lang="en-US" b="1" dirty="0">
              <a:solidFill>
                <a:srgbClr val="C00000"/>
              </a:solidFill>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00319" y="138289"/>
            <a:ext cx="30861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58625042"/>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141" y="0"/>
            <a:ext cx="12161838" cy="6880969"/>
          </a:xfrm>
          <a:prstGeom prst="rect">
            <a:avLst/>
          </a:prstGeom>
          <a:solidFill>
            <a:srgbClr val="002060"/>
          </a:solidFill>
        </p:spPr>
        <p:txBody>
          <a:bodyPr wrap="square" lIns="108821" tIns="54411" rIns="108821" bIns="54411">
            <a:spAutoFit/>
          </a:bodyPr>
          <a:lstStyle/>
          <a:p>
            <a:pPr algn="ctr"/>
            <a:r>
              <a:rPr lang="en-US" sz="3200" b="1" dirty="0" smtClean="0">
                <a:solidFill>
                  <a:srgbClr val="FFFF00"/>
                </a:solidFill>
              </a:rPr>
              <a:t>Apocalypse 2:14-15 </a:t>
            </a:r>
            <a:endParaRPr lang="en-US" sz="1200" b="1" dirty="0" smtClean="0">
              <a:solidFill>
                <a:srgbClr val="FFFF00"/>
              </a:solidFill>
            </a:endParaRPr>
          </a:p>
          <a:p>
            <a:r>
              <a:rPr lang="en-US" sz="2800" b="1" dirty="0" smtClean="0">
                <a:solidFill>
                  <a:srgbClr val="FFFF00"/>
                </a:solidFill>
              </a:rPr>
              <a:t>14  </a:t>
            </a:r>
            <a:r>
              <a:rPr lang="el-GR" sz="3200" dirty="0" smtClean="0">
                <a:solidFill>
                  <a:schemeClr val="bg1"/>
                </a:solidFill>
              </a:rPr>
              <a:t>ἀλλ</a:t>
            </a:r>
            <a:r>
              <a:rPr lang="el-GR" sz="3200" dirty="0">
                <a:solidFill>
                  <a:schemeClr val="bg1"/>
                </a:solidFill>
              </a:rPr>
              <a:t>᾽ ἔχω κατὰ σοῦ ὀλίγα ὅτι ἔχεις ἐκεῖ</a:t>
            </a:r>
            <a:r>
              <a:rPr lang="fr-FR" sz="3200" dirty="0" smtClean="0">
                <a:solidFill>
                  <a:schemeClr val="bg1"/>
                </a:solidFill>
              </a:rPr>
              <a:t> </a:t>
            </a:r>
            <a:r>
              <a:rPr lang="el-GR" sz="3200" dirty="0">
                <a:solidFill>
                  <a:schemeClr val="bg1"/>
                </a:solidFill>
              </a:rPr>
              <a:t>κρατοῦντας</a:t>
            </a:r>
            <a:r>
              <a:rPr lang="fr-FR" sz="3200" dirty="0" smtClean="0">
                <a:solidFill>
                  <a:schemeClr val="bg1"/>
                </a:solidFill>
              </a:rPr>
              <a:t> </a:t>
            </a:r>
          </a:p>
          <a:p>
            <a:r>
              <a:rPr lang="fr-FR" sz="2200" dirty="0" smtClean="0">
                <a:solidFill>
                  <a:schemeClr val="bg1"/>
                </a:solidFill>
              </a:rPr>
              <a:t>        mais      </a:t>
            </a:r>
            <a:r>
              <a:rPr lang="fr-FR" sz="2200" dirty="0">
                <a:solidFill>
                  <a:schemeClr val="bg1"/>
                </a:solidFill>
              </a:rPr>
              <a:t>j'ai </a:t>
            </a:r>
            <a:r>
              <a:rPr lang="fr-FR" sz="2200" dirty="0" smtClean="0">
                <a:solidFill>
                  <a:schemeClr val="bg1"/>
                </a:solidFill>
              </a:rPr>
              <a:t>    contre   toi   </a:t>
            </a:r>
            <a:r>
              <a:rPr lang="fr-FR" dirty="0" smtClean="0">
                <a:solidFill>
                  <a:schemeClr val="bg1"/>
                </a:solidFill>
              </a:rPr>
              <a:t>quelque chose</a:t>
            </a:r>
            <a:r>
              <a:rPr lang="fr-FR" sz="2200" dirty="0" smtClean="0">
                <a:solidFill>
                  <a:schemeClr val="bg1"/>
                </a:solidFill>
              </a:rPr>
              <a:t> que  </a:t>
            </a:r>
            <a:r>
              <a:rPr lang="fr-FR" sz="2200" dirty="0">
                <a:solidFill>
                  <a:schemeClr val="bg1"/>
                </a:solidFill>
              </a:rPr>
              <a:t>tu as </a:t>
            </a:r>
            <a:r>
              <a:rPr lang="fr-FR" sz="2200" dirty="0" smtClean="0">
                <a:solidFill>
                  <a:schemeClr val="bg1"/>
                </a:solidFill>
              </a:rPr>
              <a:t>     là    des </a:t>
            </a:r>
            <a:r>
              <a:rPr lang="fr-FR" sz="2200" dirty="0">
                <a:solidFill>
                  <a:schemeClr val="bg1"/>
                </a:solidFill>
              </a:rPr>
              <a:t>gens </a:t>
            </a:r>
            <a:r>
              <a:rPr lang="fr-FR" sz="2200" dirty="0" smtClean="0">
                <a:solidFill>
                  <a:schemeClr val="bg1"/>
                </a:solidFill>
              </a:rPr>
              <a:t>attachés  </a:t>
            </a:r>
            <a:r>
              <a:rPr lang="es-ES" sz="2200" dirty="0" smtClean="0">
                <a:solidFill>
                  <a:schemeClr val="bg1"/>
                </a:solidFill>
              </a:rPr>
              <a:t>  </a:t>
            </a:r>
          </a:p>
          <a:p>
            <a:r>
              <a:rPr lang="en-US" sz="3200" dirty="0" smtClean="0">
                <a:solidFill>
                  <a:schemeClr val="bg1"/>
                </a:solidFill>
              </a:rPr>
              <a:t>  </a:t>
            </a:r>
            <a:r>
              <a:rPr lang="el-GR" sz="3200" dirty="0" smtClean="0">
                <a:solidFill>
                  <a:schemeClr val="bg1"/>
                </a:solidFill>
              </a:rPr>
              <a:t>τὴν </a:t>
            </a:r>
            <a:r>
              <a:rPr lang="el-GR" sz="3200" dirty="0">
                <a:solidFill>
                  <a:schemeClr val="bg1"/>
                </a:solidFill>
              </a:rPr>
              <a:t>διδαχὴν Βαλαάμ, ὃς ἐδίδασκεν τῷ Βαλὰκ βαλεῖν </a:t>
            </a:r>
            <a:endParaRPr lang="fr-FR" sz="3200" dirty="0">
              <a:solidFill>
                <a:schemeClr val="bg1"/>
              </a:solidFill>
            </a:endParaRPr>
          </a:p>
          <a:p>
            <a:r>
              <a:rPr lang="fr-FR" sz="2200" dirty="0" smtClean="0">
                <a:solidFill>
                  <a:schemeClr val="bg1"/>
                </a:solidFill>
              </a:rPr>
              <a:t>    à la      doctrine     </a:t>
            </a:r>
            <a:r>
              <a:rPr lang="fr-FR" sz="2200" dirty="0">
                <a:solidFill>
                  <a:schemeClr val="bg1"/>
                </a:solidFill>
              </a:rPr>
              <a:t>de </a:t>
            </a:r>
            <a:r>
              <a:rPr lang="fr-FR" sz="2200" dirty="0" err="1" smtClean="0">
                <a:solidFill>
                  <a:schemeClr val="bg1"/>
                </a:solidFill>
              </a:rPr>
              <a:t>Balaam</a:t>
            </a:r>
            <a:r>
              <a:rPr lang="fr-FR" sz="2200" dirty="0" smtClean="0">
                <a:solidFill>
                  <a:schemeClr val="bg1"/>
                </a:solidFill>
              </a:rPr>
              <a:t>     qui      enseignait        à         </a:t>
            </a:r>
            <a:r>
              <a:rPr lang="fr-FR" sz="2200" dirty="0" err="1" smtClean="0">
                <a:solidFill>
                  <a:schemeClr val="bg1"/>
                </a:solidFill>
              </a:rPr>
              <a:t>Balak</a:t>
            </a:r>
            <a:r>
              <a:rPr lang="fr-FR" sz="2200" dirty="0" smtClean="0">
                <a:solidFill>
                  <a:schemeClr val="bg1"/>
                </a:solidFill>
              </a:rPr>
              <a:t>    à mettre </a:t>
            </a:r>
            <a:r>
              <a:rPr lang="es-ES" sz="2200" dirty="0" smtClean="0">
                <a:solidFill>
                  <a:schemeClr val="bg1"/>
                </a:solidFill>
              </a:rPr>
              <a:t> </a:t>
            </a:r>
          </a:p>
          <a:p>
            <a:r>
              <a:rPr lang="en-US" sz="3200" b="1" dirty="0" smtClean="0">
                <a:solidFill>
                  <a:schemeClr val="bg1"/>
                </a:solidFill>
              </a:rPr>
              <a:t>    </a:t>
            </a:r>
            <a:r>
              <a:rPr lang="el-GR" sz="3200" dirty="0" smtClean="0">
                <a:solidFill>
                  <a:schemeClr val="bg1"/>
                </a:solidFill>
              </a:rPr>
              <a:t>σκάνδαλον </a:t>
            </a:r>
            <a:r>
              <a:rPr lang="el-GR" sz="3200" dirty="0">
                <a:solidFill>
                  <a:schemeClr val="bg1"/>
                </a:solidFill>
              </a:rPr>
              <a:t>ἐνώπιον τῶν υἱῶν Ἰσραὴλ φαγεῖν </a:t>
            </a:r>
            <a:r>
              <a:rPr lang="en-US" sz="3200" dirty="0" smtClean="0">
                <a:solidFill>
                  <a:schemeClr val="bg1"/>
                </a:solidFill>
              </a:rPr>
              <a:t>  </a:t>
            </a:r>
            <a:r>
              <a:rPr lang="el-GR" sz="3200" dirty="0" smtClean="0">
                <a:solidFill>
                  <a:schemeClr val="bg1"/>
                </a:solidFill>
              </a:rPr>
              <a:t>εἰδωλόθυτα </a:t>
            </a:r>
            <a:endParaRPr lang="en-US" sz="2200" dirty="0" smtClean="0">
              <a:solidFill>
                <a:schemeClr val="bg1"/>
              </a:solidFill>
            </a:endParaRPr>
          </a:p>
          <a:p>
            <a:r>
              <a:rPr lang="fr-FR" sz="2200" dirty="0" smtClean="0">
                <a:solidFill>
                  <a:schemeClr val="bg1"/>
                </a:solidFill>
              </a:rPr>
              <a:t>  </a:t>
            </a:r>
            <a:r>
              <a:rPr lang="fr-FR" sz="1900" dirty="0" smtClean="0">
                <a:solidFill>
                  <a:schemeClr val="bg1"/>
                </a:solidFill>
              </a:rPr>
              <a:t>pierre </a:t>
            </a:r>
            <a:r>
              <a:rPr lang="fr-FR" sz="1900" dirty="0">
                <a:solidFill>
                  <a:schemeClr val="bg1"/>
                </a:solidFill>
              </a:rPr>
              <a:t>d'achoppement </a:t>
            </a:r>
            <a:r>
              <a:rPr lang="fr-FR" sz="1900" dirty="0" smtClean="0">
                <a:solidFill>
                  <a:schemeClr val="bg1"/>
                </a:solidFill>
              </a:rPr>
              <a:t>   </a:t>
            </a:r>
            <a:r>
              <a:rPr lang="fr-FR" sz="2200" dirty="0" smtClean="0">
                <a:solidFill>
                  <a:schemeClr val="bg1"/>
                </a:solidFill>
              </a:rPr>
              <a:t>devant          </a:t>
            </a:r>
            <a:r>
              <a:rPr lang="fr-FR" sz="2200" dirty="0">
                <a:solidFill>
                  <a:schemeClr val="bg1"/>
                </a:solidFill>
              </a:rPr>
              <a:t>les </a:t>
            </a:r>
            <a:r>
              <a:rPr lang="fr-FR" sz="2200" dirty="0" smtClean="0">
                <a:solidFill>
                  <a:schemeClr val="bg1"/>
                </a:solidFill>
              </a:rPr>
              <a:t>       fils       d'Israël     à </a:t>
            </a:r>
            <a:r>
              <a:rPr lang="fr-FR" sz="2200" dirty="0">
                <a:solidFill>
                  <a:schemeClr val="bg1"/>
                </a:solidFill>
              </a:rPr>
              <a:t>manger </a:t>
            </a:r>
            <a:r>
              <a:rPr lang="fr-FR" sz="2200" dirty="0" smtClean="0">
                <a:solidFill>
                  <a:schemeClr val="bg1"/>
                </a:solidFill>
              </a:rPr>
              <a:t>  </a:t>
            </a:r>
            <a:r>
              <a:rPr lang="fr-FR" dirty="0" smtClean="0">
                <a:solidFill>
                  <a:schemeClr val="bg1"/>
                </a:solidFill>
              </a:rPr>
              <a:t>sacrifices </a:t>
            </a:r>
            <a:r>
              <a:rPr lang="fr-FR" dirty="0">
                <a:solidFill>
                  <a:schemeClr val="bg1"/>
                </a:solidFill>
              </a:rPr>
              <a:t>offerts aux </a:t>
            </a:r>
            <a:r>
              <a:rPr lang="fr-FR" dirty="0" smtClean="0">
                <a:solidFill>
                  <a:schemeClr val="bg1"/>
                </a:solidFill>
              </a:rPr>
              <a:t>idoles</a:t>
            </a:r>
            <a:endParaRPr lang="es-ES" dirty="0" smtClean="0">
              <a:solidFill>
                <a:schemeClr val="bg1"/>
              </a:solidFill>
            </a:endParaRPr>
          </a:p>
          <a:p>
            <a:r>
              <a:rPr lang="en-US" sz="3200" dirty="0" smtClean="0">
                <a:solidFill>
                  <a:schemeClr val="bg1"/>
                </a:solidFill>
              </a:rPr>
              <a:t>    </a:t>
            </a:r>
            <a:r>
              <a:rPr lang="el-GR" sz="3200" dirty="0" smtClean="0">
                <a:solidFill>
                  <a:schemeClr val="bg1"/>
                </a:solidFill>
              </a:rPr>
              <a:t>καὶ </a:t>
            </a:r>
            <a:r>
              <a:rPr lang="el-GR" sz="3200" dirty="0">
                <a:solidFill>
                  <a:schemeClr val="bg1"/>
                </a:solidFill>
              </a:rPr>
              <a:t>πορνεῦσαι. </a:t>
            </a:r>
            <a:r>
              <a:rPr lang="en-US" sz="2800" dirty="0" smtClean="0">
                <a:solidFill>
                  <a:schemeClr val="bg1"/>
                </a:solidFill>
              </a:rPr>
              <a:t>                      </a:t>
            </a:r>
            <a:r>
              <a:rPr lang="en-US" sz="2800" b="1" dirty="0" smtClean="0">
                <a:solidFill>
                  <a:srgbClr val="FFFF00"/>
                </a:solidFill>
              </a:rPr>
              <a:t>15    </a:t>
            </a:r>
            <a:r>
              <a:rPr lang="el-GR" sz="3200" dirty="0" smtClean="0">
                <a:solidFill>
                  <a:schemeClr val="bg1"/>
                </a:solidFill>
              </a:rPr>
              <a:t>οὕτως </a:t>
            </a:r>
            <a:r>
              <a:rPr lang="el-GR" sz="3200" dirty="0">
                <a:solidFill>
                  <a:schemeClr val="bg1"/>
                </a:solidFill>
              </a:rPr>
              <a:t>ἔχεις καὶ σὺ κρατοῦντας</a:t>
            </a:r>
            <a:r>
              <a:rPr lang="fr-FR" sz="3200" dirty="0" smtClean="0">
                <a:solidFill>
                  <a:schemeClr val="bg1"/>
                </a:solidFill>
              </a:rPr>
              <a:t>    </a:t>
            </a:r>
          </a:p>
          <a:p>
            <a:r>
              <a:rPr lang="fr-FR" sz="2200" dirty="0" smtClean="0">
                <a:solidFill>
                  <a:schemeClr val="bg1"/>
                </a:solidFill>
              </a:rPr>
              <a:t>      et   </a:t>
            </a:r>
            <a:r>
              <a:rPr lang="fr-FR" sz="1900" dirty="0" smtClean="0">
                <a:solidFill>
                  <a:schemeClr val="bg1"/>
                </a:solidFill>
              </a:rPr>
              <a:t>à </a:t>
            </a:r>
            <a:r>
              <a:rPr lang="fr-FR" sz="1900" dirty="0">
                <a:solidFill>
                  <a:schemeClr val="bg1"/>
                </a:solidFill>
              </a:rPr>
              <a:t>se livrer à l'immoralité </a:t>
            </a:r>
            <a:r>
              <a:rPr lang="fr-FR" sz="1900" dirty="0" smtClean="0">
                <a:solidFill>
                  <a:schemeClr val="bg1"/>
                </a:solidFill>
              </a:rPr>
              <a:t>                                       </a:t>
            </a:r>
            <a:r>
              <a:rPr lang="fr-FR" sz="2200" dirty="0" smtClean="0">
                <a:solidFill>
                  <a:schemeClr val="bg1"/>
                </a:solidFill>
              </a:rPr>
              <a:t> de même    tu as   aussi  toi   </a:t>
            </a:r>
            <a:r>
              <a:rPr lang="fr-FR" sz="2200" dirty="0">
                <a:solidFill>
                  <a:schemeClr val="bg1"/>
                </a:solidFill>
              </a:rPr>
              <a:t>des gens attachés </a:t>
            </a:r>
            <a:r>
              <a:rPr lang="fr-FR" sz="2200" dirty="0" smtClean="0">
                <a:solidFill>
                  <a:schemeClr val="bg1"/>
                </a:solidFill>
              </a:rPr>
              <a:t> </a:t>
            </a:r>
            <a:r>
              <a:rPr lang="es-ES" sz="2200" dirty="0" smtClean="0">
                <a:solidFill>
                  <a:schemeClr val="bg1"/>
                </a:solidFill>
              </a:rPr>
              <a:t>  </a:t>
            </a:r>
            <a:endParaRPr lang="en-US" sz="2200" dirty="0">
              <a:solidFill>
                <a:schemeClr val="bg1"/>
              </a:solidFill>
            </a:endParaRPr>
          </a:p>
          <a:p>
            <a:r>
              <a:rPr lang="en-US" sz="3200" dirty="0" smtClean="0">
                <a:solidFill>
                  <a:schemeClr val="bg1"/>
                </a:solidFill>
              </a:rPr>
              <a:t>                  </a:t>
            </a:r>
            <a:r>
              <a:rPr lang="el-GR" sz="3200" dirty="0" smtClean="0">
                <a:solidFill>
                  <a:schemeClr val="bg1"/>
                </a:solidFill>
              </a:rPr>
              <a:t>τὴν </a:t>
            </a:r>
            <a:r>
              <a:rPr lang="el-GR" sz="3200" dirty="0">
                <a:solidFill>
                  <a:schemeClr val="bg1"/>
                </a:solidFill>
              </a:rPr>
              <a:t>διδαχὴν [τῶν] Νικολαϊτῶν ὁμοίως. </a:t>
            </a:r>
            <a:endParaRPr lang="en-US" sz="3200" dirty="0">
              <a:solidFill>
                <a:schemeClr val="bg1"/>
              </a:solidFill>
            </a:endParaRPr>
          </a:p>
          <a:p>
            <a:r>
              <a:rPr lang="fr-FR" sz="2200" dirty="0" smtClean="0">
                <a:solidFill>
                  <a:schemeClr val="bg1"/>
                </a:solidFill>
              </a:rPr>
              <a:t>                           à </a:t>
            </a:r>
            <a:r>
              <a:rPr lang="fr-FR" sz="2200" dirty="0">
                <a:solidFill>
                  <a:schemeClr val="bg1"/>
                </a:solidFill>
              </a:rPr>
              <a:t>la </a:t>
            </a:r>
            <a:r>
              <a:rPr lang="fr-FR" sz="2200" dirty="0" smtClean="0">
                <a:solidFill>
                  <a:schemeClr val="bg1"/>
                </a:solidFill>
              </a:rPr>
              <a:t>    doctrine          des           Nicolaïtes       pareillement</a:t>
            </a:r>
            <a:endParaRPr lang="en-US" sz="2200" dirty="0" smtClean="0">
              <a:solidFill>
                <a:schemeClr val="bg1"/>
              </a:solidFill>
            </a:endParaRPr>
          </a:p>
          <a:p>
            <a:endParaRPr lang="en-US" sz="800" dirty="0">
              <a:solidFill>
                <a:schemeClr val="bg1"/>
              </a:solidFill>
            </a:endParaRPr>
          </a:p>
          <a:p>
            <a:r>
              <a:rPr lang="en-US" sz="1900" baseline="30000" dirty="0" smtClean="0">
                <a:solidFill>
                  <a:srgbClr val="FFFF00"/>
                </a:solidFill>
              </a:rPr>
              <a:t>NEG </a:t>
            </a:r>
            <a:r>
              <a:rPr lang="fr-FR" sz="1900" b="1" dirty="0">
                <a:solidFill>
                  <a:schemeClr val="bg1"/>
                </a:solidFill>
              </a:rPr>
              <a:t>2:14</a:t>
            </a:r>
            <a:r>
              <a:rPr lang="fr-FR" sz="1900" dirty="0">
                <a:solidFill>
                  <a:schemeClr val="bg1"/>
                </a:solidFill>
              </a:rPr>
              <a:t> Mais j'ai quelque chose contre toi, c'est que tu as là des gens attachés à la doctrine de </a:t>
            </a:r>
            <a:r>
              <a:rPr lang="fr-FR" sz="1900" dirty="0" err="1">
                <a:solidFill>
                  <a:schemeClr val="bg1"/>
                </a:solidFill>
              </a:rPr>
              <a:t>Balaam</a:t>
            </a:r>
            <a:r>
              <a:rPr lang="fr-FR" sz="1900" dirty="0">
                <a:solidFill>
                  <a:schemeClr val="bg1"/>
                </a:solidFill>
              </a:rPr>
              <a:t>, qui enseignait à </a:t>
            </a:r>
            <a:r>
              <a:rPr lang="fr-FR" sz="1900" dirty="0" err="1">
                <a:solidFill>
                  <a:schemeClr val="bg1"/>
                </a:solidFill>
              </a:rPr>
              <a:t>Balak</a:t>
            </a:r>
            <a:r>
              <a:rPr lang="fr-FR" sz="1900" dirty="0">
                <a:solidFill>
                  <a:schemeClr val="bg1"/>
                </a:solidFill>
              </a:rPr>
              <a:t> à mettre une pierre d'achoppement devant les fils d'Israël, pour qu'ils mangent des viandes sacrifiées aux idoles et qu'ils se livrent à la débauche</a:t>
            </a:r>
            <a:r>
              <a:rPr lang="fr-FR" sz="1900" dirty="0" smtClean="0">
                <a:solidFill>
                  <a:schemeClr val="bg1"/>
                </a:solidFill>
              </a:rPr>
              <a:t>. </a:t>
            </a:r>
            <a:r>
              <a:rPr lang="fr-FR" sz="1900" b="1" dirty="0">
                <a:solidFill>
                  <a:schemeClr val="bg1"/>
                </a:solidFill>
              </a:rPr>
              <a:t>15</a:t>
            </a:r>
            <a:r>
              <a:rPr lang="fr-FR" sz="1900" dirty="0">
                <a:solidFill>
                  <a:schemeClr val="bg1"/>
                </a:solidFill>
              </a:rPr>
              <a:t> De même, toi aussi, tu as des gens attachés pareillement à la doctrine des Nicolaïtes.</a:t>
            </a:r>
          </a:p>
          <a:p>
            <a:r>
              <a:rPr lang="fr-FR" sz="1900" baseline="30000" dirty="0" smtClean="0">
                <a:solidFill>
                  <a:srgbClr val="FFFF00"/>
                </a:solidFill>
              </a:rPr>
              <a:t>BFC</a:t>
            </a:r>
            <a:r>
              <a:rPr lang="fr-FR" sz="1900" baseline="30000" dirty="0" smtClean="0">
                <a:solidFill>
                  <a:schemeClr val="bg1"/>
                </a:solidFill>
              </a:rPr>
              <a:t> </a:t>
            </a:r>
            <a:r>
              <a:rPr lang="fr-FR" sz="1900" b="1" dirty="0" smtClean="0">
                <a:solidFill>
                  <a:schemeClr val="bg1"/>
                </a:solidFill>
              </a:rPr>
              <a:t>2:14</a:t>
            </a:r>
            <a:r>
              <a:rPr lang="fr-FR" sz="1900" dirty="0" smtClean="0">
                <a:solidFill>
                  <a:schemeClr val="bg1"/>
                </a:solidFill>
              </a:rPr>
              <a:t> </a:t>
            </a:r>
            <a:r>
              <a:rPr lang="fr-FR" sz="1900" dirty="0">
                <a:solidFill>
                  <a:schemeClr val="bg1"/>
                </a:solidFill>
              </a:rPr>
              <a:t>Cependant, j'ai quelques reproches à te faire: tu as chez toi des gens attachés à la doctrine de </a:t>
            </a:r>
            <a:r>
              <a:rPr lang="fr-FR" sz="1900" dirty="0" err="1">
                <a:solidFill>
                  <a:schemeClr val="bg1"/>
                </a:solidFill>
              </a:rPr>
              <a:t>Balaam</a:t>
            </a:r>
            <a:r>
              <a:rPr lang="fr-FR" sz="1900" dirty="0">
                <a:solidFill>
                  <a:schemeClr val="bg1"/>
                </a:solidFill>
              </a:rPr>
              <a:t>. Celui-ci incitait </a:t>
            </a:r>
            <a:r>
              <a:rPr lang="fr-FR" sz="1900" dirty="0" err="1">
                <a:solidFill>
                  <a:schemeClr val="bg1"/>
                </a:solidFill>
              </a:rPr>
              <a:t>Balac</a:t>
            </a:r>
            <a:r>
              <a:rPr lang="fr-FR" sz="1900" dirty="0">
                <a:solidFill>
                  <a:schemeClr val="bg1"/>
                </a:solidFill>
              </a:rPr>
              <a:t> à tendre un piège aux Israélites en les poussant à manger de la viande provenant de sacrifices offerts aux idoles et à se livrer à l'immoralité</a:t>
            </a:r>
            <a:r>
              <a:rPr lang="fr-FR" sz="1900" dirty="0" smtClean="0">
                <a:solidFill>
                  <a:schemeClr val="bg1"/>
                </a:solidFill>
              </a:rPr>
              <a:t>. </a:t>
            </a:r>
            <a:r>
              <a:rPr lang="fr-FR" sz="1900" b="1" dirty="0">
                <a:solidFill>
                  <a:schemeClr val="bg1"/>
                </a:solidFill>
              </a:rPr>
              <a:t>15</a:t>
            </a:r>
            <a:r>
              <a:rPr lang="fr-FR" sz="1900" dirty="0">
                <a:solidFill>
                  <a:schemeClr val="bg1"/>
                </a:solidFill>
              </a:rPr>
              <a:t> De même, tu as également chez toi des gens attachés à la doctrine des Nicolaïtes.</a:t>
            </a:r>
          </a:p>
          <a:p>
            <a:endParaRPr lang="fr-FR" sz="800" dirty="0" smtClean="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3234766545"/>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61838" cy="6711692"/>
          </a:xfrm>
          <a:prstGeom prst="rect">
            <a:avLst/>
          </a:prstGeom>
          <a:solidFill>
            <a:srgbClr val="002060"/>
          </a:solidFill>
        </p:spPr>
        <p:txBody>
          <a:bodyPr wrap="square" lIns="108821" tIns="54411" rIns="108821" bIns="54411">
            <a:spAutoFit/>
          </a:bodyPr>
          <a:lstStyle/>
          <a:p>
            <a:pPr algn="ctr"/>
            <a:r>
              <a:rPr lang="en-US" sz="3200" b="1" dirty="0" smtClean="0">
                <a:solidFill>
                  <a:srgbClr val="FFFF00"/>
                </a:solidFill>
              </a:rPr>
              <a:t>Apocalypse 2:16-17 </a:t>
            </a:r>
            <a:endParaRPr lang="en-US" sz="1200" b="1" dirty="0" smtClean="0">
              <a:solidFill>
                <a:srgbClr val="FFFF00"/>
              </a:solidFill>
            </a:endParaRPr>
          </a:p>
          <a:p>
            <a:r>
              <a:rPr lang="en-US" sz="2800" b="1" dirty="0" smtClean="0">
                <a:solidFill>
                  <a:srgbClr val="FFFF00"/>
                </a:solidFill>
              </a:rPr>
              <a:t> 16    </a:t>
            </a:r>
            <a:r>
              <a:rPr lang="el-GR" sz="3200" dirty="0" smtClean="0">
                <a:solidFill>
                  <a:schemeClr val="bg1"/>
                </a:solidFill>
              </a:rPr>
              <a:t>μετανόησον </a:t>
            </a:r>
            <a:r>
              <a:rPr lang="el-GR" sz="3200" dirty="0">
                <a:solidFill>
                  <a:schemeClr val="bg1"/>
                </a:solidFill>
              </a:rPr>
              <a:t>οὖν· εἰ δὲ μή, ἔρχομαί σοι ταχὺ</a:t>
            </a:r>
            <a:r>
              <a:rPr lang="fr-FR" sz="3200" dirty="0" smtClean="0">
                <a:solidFill>
                  <a:schemeClr val="bg1"/>
                </a:solidFill>
              </a:rPr>
              <a:t> </a:t>
            </a:r>
            <a:r>
              <a:rPr lang="el-GR" sz="3200" dirty="0">
                <a:solidFill>
                  <a:schemeClr val="bg1"/>
                </a:solidFill>
              </a:rPr>
              <a:t>καὶ</a:t>
            </a:r>
            <a:r>
              <a:rPr lang="fr-FR" sz="3200" dirty="0" smtClean="0">
                <a:solidFill>
                  <a:schemeClr val="bg1"/>
                </a:solidFill>
              </a:rPr>
              <a:t>        </a:t>
            </a:r>
          </a:p>
          <a:p>
            <a:r>
              <a:rPr lang="fr-FR" sz="2000" dirty="0" smtClean="0">
                <a:solidFill>
                  <a:schemeClr val="bg1"/>
                </a:solidFill>
              </a:rPr>
              <a:t>                    repens </a:t>
            </a:r>
            <a:r>
              <a:rPr lang="fr-FR" sz="2000" dirty="0">
                <a:solidFill>
                  <a:schemeClr val="bg1"/>
                </a:solidFill>
              </a:rPr>
              <a:t>-toi </a:t>
            </a:r>
            <a:r>
              <a:rPr lang="fr-FR" sz="2000" dirty="0" smtClean="0">
                <a:solidFill>
                  <a:schemeClr val="bg1"/>
                </a:solidFill>
              </a:rPr>
              <a:t>          donc      si  mais  non       </a:t>
            </a:r>
            <a:r>
              <a:rPr lang="fr-FR" sz="2000" dirty="0">
                <a:solidFill>
                  <a:schemeClr val="bg1"/>
                </a:solidFill>
              </a:rPr>
              <a:t>je </a:t>
            </a:r>
            <a:r>
              <a:rPr lang="fr-FR" sz="2000" dirty="0" smtClean="0">
                <a:solidFill>
                  <a:schemeClr val="bg1"/>
                </a:solidFill>
              </a:rPr>
              <a:t>viendrai    </a:t>
            </a:r>
            <a:r>
              <a:rPr lang="fr-FR" sz="2000" dirty="0">
                <a:solidFill>
                  <a:schemeClr val="bg1"/>
                </a:solidFill>
              </a:rPr>
              <a:t>à toi </a:t>
            </a:r>
            <a:r>
              <a:rPr lang="fr-FR" sz="2000" dirty="0" smtClean="0">
                <a:solidFill>
                  <a:schemeClr val="bg1"/>
                </a:solidFill>
              </a:rPr>
              <a:t>  bientôt    et</a:t>
            </a:r>
            <a:endParaRPr lang="es-ES" sz="2000" dirty="0" smtClean="0">
              <a:solidFill>
                <a:schemeClr val="bg1"/>
              </a:solidFill>
            </a:endParaRPr>
          </a:p>
          <a:p>
            <a:r>
              <a:rPr lang="en-US" sz="3100" dirty="0" smtClean="0">
                <a:solidFill>
                  <a:schemeClr val="bg1"/>
                </a:solidFill>
              </a:rPr>
              <a:t> </a:t>
            </a:r>
            <a:r>
              <a:rPr lang="el-GR" sz="3100" dirty="0" smtClean="0">
                <a:solidFill>
                  <a:schemeClr val="bg1"/>
                </a:solidFill>
              </a:rPr>
              <a:t>πολεμήσω </a:t>
            </a:r>
            <a:r>
              <a:rPr lang="el-GR" sz="3100" dirty="0">
                <a:solidFill>
                  <a:schemeClr val="bg1"/>
                </a:solidFill>
              </a:rPr>
              <a:t>μετ᾽ αὐτῶν ἐν τῇ ῥομφαίᾳ τοῦ στόματός μου. </a:t>
            </a:r>
            <a:r>
              <a:rPr lang="fr-FR" sz="3100" dirty="0" smtClean="0">
                <a:solidFill>
                  <a:schemeClr val="bg1"/>
                </a:solidFill>
              </a:rPr>
              <a:t>   </a:t>
            </a:r>
          </a:p>
          <a:p>
            <a:r>
              <a:rPr lang="fr-FR" sz="2000" dirty="0" smtClean="0">
                <a:solidFill>
                  <a:schemeClr val="bg1"/>
                </a:solidFill>
              </a:rPr>
              <a:t>    je combattrai     avec         eux        avec      l'épée                   de la        bouche</a:t>
            </a:r>
            <a:r>
              <a:rPr lang="es-ES" sz="2000" dirty="0" smtClean="0">
                <a:solidFill>
                  <a:schemeClr val="bg1"/>
                </a:solidFill>
              </a:rPr>
              <a:t>           </a:t>
            </a:r>
            <a:r>
              <a:rPr lang="es-ES" sz="2000" dirty="0" err="1" smtClean="0">
                <a:solidFill>
                  <a:schemeClr val="bg1"/>
                </a:solidFill>
              </a:rPr>
              <a:t>ma</a:t>
            </a:r>
            <a:endParaRPr lang="es-ES" sz="2000" dirty="0" smtClean="0">
              <a:solidFill>
                <a:schemeClr val="bg1"/>
              </a:solidFill>
            </a:endParaRPr>
          </a:p>
          <a:p>
            <a:r>
              <a:rPr lang="en-US" sz="2800" b="1" dirty="0" smtClean="0">
                <a:solidFill>
                  <a:srgbClr val="FFFF00"/>
                </a:solidFill>
              </a:rPr>
              <a:t>17 </a:t>
            </a:r>
            <a:r>
              <a:rPr lang="en-US" sz="3200" b="1" dirty="0" smtClean="0">
                <a:solidFill>
                  <a:srgbClr val="FFFF00"/>
                </a:solidFill>
              </a:rPr>
              <a:t> </a:t>
            </a:r>
            <a:r>
              <a:rPr lang="el-GR" sz="3100" dirty="0">
                <a:solidFill>
                  <a:schemeClr val="bg1"/>
                </a:solidFill>
              </a:rPr>
              <a:t>Ὁ ἔχων οὖς ἀκουσάτω τί τὸ πνεῦμα λέγει ταῖς ἐκκλησίαις. Τῷ νικῶντι </a:t>
            </a:r>
            <a:endParaRPr lang="fr-FR" sz="3100" dirty="0">
              <a:solidFill>
                <a:schemeClr val="bg1"/>
              </a:solidFill>
            </a:endParaRPr>
          </a:p>
          <a:p>
            <a:r>
              <a:rPr lang="fr-FR" sz="2000" dirty="0" smtClean="0">
                <a:solidFill>
                  <a:schemeClr val="bg1"/>
                </a:solidFill>
              </a:rPr>
              <a:t> que </a:t>
            </a:r>
            <a:r>
              <a:rPr lang="fr-FR" sz="2000" dirty="0">
                <a:solidFill>
                  <a:schemeClr val="bg1"/>
                </a:solidFill>
              </a:rPr>
              <a:t>celui </a:t>
            </a:r>
            <a:r>
              <a:rPr lang="fr-FR" sz="2000" dirty="0" smtClean="0">
                <a:solidFill>
                  <a:schemeClr val="bg1"/>
                </a:solidFill>
              </a:rPr>
              <a:t> qui </a:t>
            </a:r>
            <a:r>
              <a:rPr lang="fr-FR" sz="2000" dirty="0">
                <a:solidFill>
                  <a:schemeClr val="bg1"/>
                </a:solidFill>
              </a:rPr>
              <a:t>a </a:t>
            </a:r>
            <a:r>
              <a:rPr lang="fr-FR" sz="2000" dirty="0" smtClean="0">
                <a:solidFill>
                  <a:schemeClr val="bg1"/>
                </a:solidFill>
              </a:rPr>
              <a:t> oreille        entende    ce </a:t>
            </a:r>
            <a:r>
              <a:rPr lang="fr-FR" sz="2000" dirty="0">
                <a:solidFill>
                  <a:schemeClr val="bg1"/>
                </a:solidFill>
              </a:rPr>
              <a:t>que </a:t>
            </a:r>
            <a:r>
              <a:rPr lang="fr-FR" sz="2000" dirty="0" smtClean="0">
                <a:solidFill>
                  <a:schemeClr val="bg1"/>
                </a:solidFill>
              </a:rPr>
              <a:t>  l'Esprit                  </a:t>
            </a:r>
            <a:r>
              <a:rPr lang="fr-FR" sz="2000" dirty="0">
                <a:solidFill>
                  <a:schemeClr val="bg1"/>
                </a:solidFill>
              </a:rPr>
              <a:t>dit </a:t>
            </a:r>
            <a:r>
              <a:rPr lang="fr-FR" sz="2000" dirty="0" smtClean="0">
                <a:solidFill>
                  <a:schemeClr val="bg1"/>
                </a:solidFill>
              </a:rPr>
              <a:t>         aux          Églises           à celui   qui vaincra</a:t>
            </a:r>
            <a:endParaRPr lang="es-ES" sz="2000" dirty="0" smtClean="0">
              <a:solidFill>
                <a:schemeClr val="bg1"/>
              </a:solidFill>
            </a:endParaRPr>
          </a:p>
          <a:p>
            <a:r>
              <a:rPr lang="el-GR" sz="3100" dirty="0" smtClean="0">
                <a:solidFill>
                  <a:schemeClr val="bg1"/>
                </a:solidFill>
              </a:rPr>
              <a:t>δώσω </a:t>
            </a:r>
            <a:r>
              <a:rPr lang="el-GR" sz="3100" dirty="0">
                <a:solidFill>
                  <a:schemeClr val="bg1"/>
                </a:solidFill>
              </a:rPr>
              <a:t>αὐτῷ τοῦ μάννα τοῦ κεκρυμμένου καὶ δώσω αὐτῷ ψῆφον λευκήν, </a:t>
            </a:r>
            <a:endParaRPr lang="en-US" sz="3100" dirty="0" smtClean="0">
              <a:solidFill>
                <a:schemeClr val="bg1"/>
              </a:solidFill>
            </a:endParaRPr>
          </a:p>
          <a:p>
            <a:r>
              <a:rPr lang="fr-FR" sz="2000" dirty="0" smtClean="0">
                <a:solidFill>
                  <a:schemeClr val="bg1"/>
                </a:solidFill>
              </a:rPr>
              <a:t>je </a:t>
            </a:r>
            <a:r>
              <a:rPr lang="fr-FR" sz="2000" dirty="0">
                <a:solidFill>
                  <a:schemeClr val="bg1"/>
                </a:solidFill>
              </a:rPr>
              <a:t>donnerai </a:t>
            </a:r>
            <a:r>
              <a:rPr lang="fr-FR" sz="2000" dirty="0" smtClean="0">
                <a:solidFill>
                  <a:schemeClr val="bg1"/>
                </a:solidFill>
              </a:rPr>
              <a:t> à lui      de </a:t>
            </a:r>
            <a:r>
              <a:rPr lang="fr-FR" sz="2000" dirty="0">
                <a:solidFill>
                  <a:schemeClr val="bg1"/>
                </a:solidFill>
              </a:rPr>
              <a:t>la </a:t>
            </a:r>
            <a:r>
              <a:rPr lang="fr-FR" sz="2000" dirty="0" smtClean="0">
                <a:solidFill>
                  <a:schemeClr val="bg1"/>
                </a:solidFill>
              </a:rPr>
              <a:t>    manne       la               cachée                   et  je donnerai     à </a:t>
            </a:r>
            <a:r>
              <a:rPr lang="fr-FR" sz="2000" dirty="0">
                <a:solidFill>
                  <a:schemeClr val="bg1"/>
                </a:solidFill>
              </a:rPr>
              <a:t>lui </a:t>
            </a:r>
            <a:r>
              <a:rPr lang="fr-FR" sz="2000" dirty="0" smtClean="0">
                <a:solidFill>
                  <a:schemeClr val="bg1"/>
                </a:solidFill>
              </a:rPr>
              <a:t>     un </a:t>
            </a:r>
            <a:r>
              <a:rPr lang="fr-FR" sz="2000" dirty="0">
                <a:solidFill>
                  <a:schemeClr val="bg1"/>
                </a:solidFill>
              </a:rPr>
              <a:t>caillou </a:t>
            </a:r>
            <a:r>
              <a:rPr lang="fr-FR" sz="2000" dirty="0" smtClean="0">
                <a:solidFill>
                  <a:schemeClr val="bg1"/>
                </a:solidFill>
              </a:rPr>
              <a:t>      blanc</a:t>
            </a:r>
            <a:r>
              <a:rPr lang="es-ES" sz="2000" dirty="0" smtClean="0">
                <a:solidFill>
                  <a:schemeClr val="bg1"/>
                </a:solidFill>
              </a:rPr>
              <a:t>  </a:t>
            </a:r>
            <a:endParaRPr lang="en-US" sz="2000" dirty="0">
              <a:solidFill>
                <a:schemeClr val="bg1"/>
              </a:solidFill>
            </a:endParaRPr>
          </a:p>
          <a:p>
            <a:r>
              <a:rPr lang="el-GR" sz="2800" dirty="0">
                <a:solidFill>
                  <a:schemeClr val="bg1"/>
                </a:solidFill>
              </a:rPr>
              <a:t>καὶ ἐπὶ τὴν ψῆφον ὄνομα καινὸν γεγραμμένον ὃ οὐδεὶς οἶδεν </a:t>
            </a:r>
            <a:r>
              <a:rPr lang="en-US" sz="2800" dirty="0" smtClean="0">
                <a:solidFill>
                  <a:schemeClr val="bg1"/>
                </a:solidFill>
              </a:rPr>
              <a:t> </a:t>
            </a:r>
            <a:r>
              <a:rPr lang="el-GR" sz="2800" dirty="0" smtClean="0">
                <a:solidFill>
                  <a:schemeClr val="bg1"/>
                </a:solidFill>
              </a:rPr>
              <a:t>εἰ </a:t>
            </a:r>
            <a:r>
              <a:rPr lang="el-GR" sz="2800" dirty="0">
                <a:solidFill>
                  <a:schemeClr val="bg1"/>
                </a:solidFill>
              </a:rPr>
              <a:t>μὴ ὁ λαμβάνων.</a:t>
            </a:r>
            <a:r>
              <a:rPr lang="fr-FR" sz="2800" dirty="0">
                <a:solidFill>
                  <a:schemeClr val="bg1"/>
                </a:solidFill>
              </a:rPr>
              <a:t>      </a:t>
            </a:r>
          </a:p>
          <a:p>
            <a:r>
              <a:rPr lang="fr-FR" sz="2000" dirty="0" smtClean="0">
                <a:solidFill>
                  <a:schemeClr val="bg1"/>
                </a:solidFill>
              </a:rPr>
              <a:t>  et     sur    le        caillou     un nom    nouveau             est </a:t>
            </a:r>
            <a:r>
              <a:rPr lang="fr-FR" sz="2000" dirty="0">
                <a:solidFill>
                  <a:schemeClr val="bg1"/>
                </a:solidFill>
              </a:rPr>
              <a:t>écrit </a:t>
            </a:r>
            <a:r>
              <a:rPr lang="fr-FR" sz="2000" dirty="0" smtClean="0">
                <a:solidFill>
                  <a:schemeClr val="bg1"/>
                </a:solidFill>
              </a:rPr>
              <a:t>     </a:t>
            </a:r>
            <a:r>
              <a:rPr lang="fr-FR" sz="2000" dirty="0">
                <a:solidFill>
                  <a:schemeClr val="bg1"/>
                </a:solidFill>
              </a:rPr>
              <a:t>que </a:t>
            </a:r>
            <a:r>
              <a:rPr lang="fr-FR" dirty="0">
                <a:solidFill>
                  <a:schemeClr val="bg1"/>
                </a:solidFill>
              </a:rPr>
              <a:t>personne ne </a:t>
            </a:r>
            <a:r>
              <a:rPr lang="fr-FR" sz="2000" dirty="0" smtClean="0">
                <a:solidFill>
                  <a:schemeClr val="bg1"/>
                </a:solidFill>
              </a:rPr>
              <a:t>connaît   sauf   celui </a:t>
            </a:r>
            <a:r>
              <a:rPr lang="fr-FR" sz="2000" dirty="0">
                <a:solidFill>
                  <a:schemeClr val="bg1"/>
                </a:solidFill>
              </a:rPr>
              <a:t>qui </a:t>
            </a:r>
            <a:r>
              <a:rPr lang="fr-FR" sz="2000" dirty="0" smtClean="0">
                <a:solidFill>
                  <a:schemeClr val="bg1"/>
                </a:solidFill>
              </a:rPr>
              <a:t>reçoit</a:t>
            </a:r>
            <a:r>
              <a:rPr lang="es-ES" sz="2000" dirty="0" smtClean="0">
                <a:solidFill>
                  <a:schemeClr val="bg1"/>
                </a:solidFill>
              </a:rPr>
              <a:t>  </a:t>
            </a:r>
            <a:r>
              <a:rPr lang="en-US" sz="2200" dirty="0">
                <a:solidFill>
                  <a:schemeClr val="bg1"/>
                </a:solidFill>
              </a:rPr>
              <a:t> </a:t>
            </a:r>
            <a:endParaRPr lang="en-US" sz="2200" dirty="0" smtClean="0">
              <a:solidFill>
                <a:schemeClr val="bg1"/>
              </a:solidFill>
            </a:endParaRPr>
          </a:p>
          <a:p>
            <a:r>
              <a:rPr lang="en-US" sz="1900" baseline="30000" dirty="0" smtClean="0">
                <a:solidFill>
                  <a:srgbClr val="FFFF00"/>
                </a:solidFill>
              </a:rPr>
              <a:t>	NEG </a:t>
            </a:r>
            <a:r>
              <a:rPr lang="fr-FR" sz="1900" b="1" dirty="0" smtClean="0">
                <a:solidFill>
                  <a:schemeClr val="bg1"/>
                </a:solidFill>
              </a:rPr>
              <a:t>2:16</a:t>
            </a:r>
            <a:r>
              <a:rPr lang="fr-FR" sz="1900" dirty="0" smtClean="0">
                <a:solidFill>
                  <a:schemeClr val="bg1"/>
                </a:solidFill>
              </a:rPr>
              <a:t> </a:t>
            </a:r>
            <a:r>
              <a:rPr lang="fr-FR" sz="1900" dirty="0">
                <a:solidFill>
                  <a:schemeClr val="bg1"/>
                </a:solidFill>
              </a:rPr>
              <a:t>Repens -toi donc; sinon, je viendrai à toi bientôt, et je les combattrai avec l'épée de ma bouche</a:t>
            </a:r>
            <a:r>
              <a:rPr lang="fr-FR" sz="1900" dirty="0" smtClean="0">
                <a:solidFill>
                  <a:schemeClr val="bg1"/>
                </a:solidFill>
              </a:rPr>
              <a:t>. </a:t>
            </a:r>
            <a:r>
              <a:rPr lang="fr-FR" sz="1900" b="1" dirty="0">
                <a:solidFill>
                  <a:schemeClr val="bg1"/>
                </a:solidFill>
              </a:rPr>
              <a:t>17</a:t>
            </a:r>
            <a:r>
              <a:rPr lang="fr-FR" sz="1900" dirty="0">
                <a:solidFill>
                  <a:schemeClr val="bg1"/>
                </a:solidFill>
              </a:rPr>
              <a:t> Que celui qui a des oreilles entende ce que l'Esprit dit aux Églises: À celui qui vaincra je donnerai de la manne cachée, et je lui donnerai un caillou blanc; et sur ce caillou est écrit un nom nouveau, que personne ne connaît, si ce n'est celui qui le reçoit</a:t>
            </a:r>
            <a:r>
              <a:rPr lang="fr-FR" sz="1900" dirty="0" smtClean="0">
                <a:solidFill>
                  <a:schemeClr val="bg1"/>
                </a:solidFill>
              </a:rPr>
              <a:t>. / </a:t>
            </a:r>
            <a:r>
              <a:rPr lang="fr-FR" sz="1900" baseline="30000" dirty="0" smtClean="0">
                <a:solidFill>
                  <a:srgbClr val="FFFF00"/>
                </a:solidFill>
              </a:rPr>
              <a:t>BFC </a:t>
            </a:r>
            <a:r>
              <a:rPr lang="fr-FR" sz="1900" b="1" dirty="0" smtClean="0">
                <a:solidFill>
                  <a:schemeClr val="bg1"/>
                </a:solidFill>
              </a:rPr>
              <a:t>2:16</a:t>
            </a:r>
            <a:r>
              <a:rPr lang="fr-FR" sz="1900" dirty="0" smtClean="0">
                <a:solidFill>
                  <a:schemeClr val="bg1"/>
                </a:solidFill>
              </a:rPr>
              <a:t> </a:t>
            </a:r>
            <a:r>
              <a:rPr lang="fr-FR" sz="1900" dirty="0">
                <a:solidFill>
                  <a:schemeClr val="bg1"/>
                </a:solidFill>
              </a:rPr>
              <a:t>Change donc d'attitude. Sinon, je viendrai à toi bientôt et je combattrai ces gens avec l'épée qui sort de ma bouche</a:t>
            </a:r>
            <a:r>
              <a:rPr lang="fr-FR" sz="1900" dirty="0" smtClean="0">
                <a:solidFill>
                  <a:schemeClr val="bg1"/>
                </a:solidFill>
              </a:rPr>
              <a:t>. </a:t>
            </a:r>
            <a:r>
              <a:rPr lang="fr-FR" sz="1900" b="1" dirty="0">
                <a:solidFill>
                  <a:schemeClr val="bg1"/>
                </a:solidFill>
              </a:rPr>
              <a:t>17</a:t>
            </a:r>
            <a:r>
              <a:rPr lang="fr-FR" sz="1900" dirty="0">
                <a:solidFill>
                  <a:schemeClr val="bg1"/>
                </a:solidFill>
              </a:rPr>
              <a:t> «Que chacun, s'il a des oreilles, écoute bien ce que l'Esprit dit aux Églises! «A ceux qui auront remporté la victoire je donnerai de la manne cachée. Je donnerai aussi à chacun d'eux un caillou blanc sur lequel est inscrit un nom nouveau, que personne ne connaît à part celui qui le reçoit</a:t>
            </a:r>
            <a:r>
              <a:rPr lang="fr-FR" sz="1900" dirty="0" smtClean="0">
                <a:solidFill>
                  <a:schemeClr val="bg1"/>
                </a:solidFill>
              </a:rPr>
              <a:t>.»</a:t>
            </a:r>
            <a:endParaRPr lang="fr-FR" sz="1900" dirty="0">
              <a:solidFill>
                <a:schemeClr val="bg1"/>
              </a:solidFill>
            </a:endParaRPr>
          </a:p>
        </p:txBody>
      </p:sp>
    </p:spTree>
    <p:extLst>
      <p:ext uri="{BB962C8B-B14F-4D97-AF65-F5344CB8AC3E}">
        <p14:creationId xmlns:p14="http://schemas.microsoft.com/office/powerpoint/2010/main" val="1424132322"/>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61838" cy="6742470"/>
          </a:xfrm>
          <a:prstGeom prst="rect">
            <a:avLst/>
          </a:prstGeom>
          <a:solidFill>
            <a:srgbClr val="002060"/>
          </a:solidFill>
        </p:spPr>
        <p:txBody>
          <a:bodyPr wrap="square" lIns="108821" tIns="54411" rIns="108821" bIns="54411">
            <a:spAutoFit/>
          </a:bodyPr>
          <a:lstStyle/>
          <a:p>
            <a:pPr algn="ctr"/>
            <a:r>
              <a:rPr lang="en-US" sz="3200" b="1" dirty="0" smtClean="0">
                <a:solidFill>
                  <a:srgbClr val="FFFF00"/>
                </a:solidFill>
              </a:rPr>
              <a:t>Apocalypse 2:18-19 </a:t>
            </a:r>
            <a:endParaRPr lang="en-US" sz="1200" b="1" dirty="0" smtClean="0">
              <a:solidFill>
                <a:srgbClr val="FFFF00"/>
              </a:solidFill>
            </a:endParaRPr>
          </a:p>
          <a:p>
            <a:r>
              <a:rPr lang="en-US" sz="2800" b="1" dirty="0" smtClean="0">
                <a:solidFill>
                  <a:srgbClr val="FFFF00"/>
                </a:solidFill>
              </a:rPr>
              <a:t>18 </a:t>
            </a:r>
            <a:r>
              <a:rPr lang="el-GR" sz="3100" dirty="0" smtClean="0">
                <a:solidFill>
                  <a:schemeClr val="bg1"/>
                </a:solidFill>
              </a:rPr>
              <a:t>Καὶ </a:t>
            </a:r>
            <a:r>
              <a:rPr lang="el-GR" sz="3100" dirty="0">
                <a:solidFill>
                  <a:schemeClr val="bg1"/>
                </a:solidFill>
              </a:rPr>
              <a:t>τῷ ἀγγέλῳ τῆς ἐν Θυατείροις ἐκκλησίας γράψον· </a:t>
            </a:r>
            <a:endParaRPr lang="en-US" sz="3100" dirty="0" smtClean="0">
              <a:solidFill>
                <a:schemeClr val="bg1"/>
              </a:solidFill>
            </a:endParaRPr>
          </a:p>
          <a:p>
            <a:r>
              <a:rPr lang="fr-FR" sz="2200" dirty="0" smtClean="0">
                <a:solidFill>
                  <a:schemeClr val="bg1"/>
                </a:solidFill>
              </a:rPr>
              <a:t>         et    </a:t>
            </a:r>
            <a:r>
              <a:rPr lang="fr-FR" sz="2200" dirty="0">
                <a:solidFill>
                  <a:schemeClr val="bg1"/>
                </a:solidFill>
              </a:rPr>
              <a:t>à </a:t>
            </a:r>
            <a:r>
              <a:rPr lang="fr-FR" sz="2200" dirty="0" smtClean="0">
                <a:solidFill>
                  <a:schemeClr val="bg1"/>
                </a:solidFill>
              </a:rPr>
              <a:t>le     ange         de la   </a:t>
            </a:r>
            <a:r>
              <a:rPr lang="fr-FR" sz="2200" dirty="0">
                <a:solidFill>
                  <a:schemeClr val="bg1"/>
                </a:solidFill>
              </a:rPr>
              <a:t>à </a:t>
            </a:r>
            <a:r>
              <a:rPr lang="fr-FR" sz="2200" dirty="0" smtClean="0">
                <a:solidFill>
                  <a:schemeClr val="bg1"/>
                </a:solidFill>
              </a:rPr>
              <a:t>       </a:t>
            </a:r>
            <a:r>
              <a:rPr lang="fr-FR" sz="2200" dirty="0" err="1" smtClean="0">
                <a:solidFill>
                  <a:schemeClr val="bg1"/>
                </a:solidFill>
              </a:rPr>
              <a:t>Thyatire</a:t>
            </a:r>
            <a:r>
              <a:rPr lang="fr-FR" sz="2200" dirty="0" smtClean="0">
                <a:solidFill>
                  <a:schemeClr val="bg1"/>
                </a:solidFill>
              </a:rPr>
              <a:t>                 Église                </a:t>
            </a:r>
            <a:r>
              <a:rPr lang="fr-FR" sz="2200" dirty="0" err="1" smtClean="0">
                <a:solidFill>
                  <a:schemeClr val="bg1"/>
                </a:solidFill>
              </a:rPr>
              <a:t>ecris</a:t>
            </a:r>
            <a:r>
              <a:rPr lang="fr-FR" sz="2200" dirty="0" smtClean="0">
                <a:solidFill>
                  <a:schemeClr val="bg1"/>
                </a:solidFill>
              </a:rPr>
              <a:t>  </a:t>
            </a:r>
            <a:r>
              <a:rPr lang="es-ES" sz="2200" dirty="0" smtClean="0">
                <a:solidFill>
                  <a:schemeClr val="bg1"/>
                </a:solidFill>
              </a:rPr>
              <a:t>  </a:t>
            </a:r>
          </a:p>
          <a:p>
            <a:r>
              <a:rPr lang="en-US" sz="3200" dirty="0" smtClean="0">
                <a:solidFill>
                  <a:schemeClr val="bg1"/>
                </a:solidFill>
              </a:rPr>
              <a:t>  </a:t>
            </a:r>
            <a:r>
              <a:rPr lang="el-GR" sz="3200" dirty="0" smtClean="0">
                <a:solidFill>
                  <a:schemeClr val="bg1"/>
                </a:solidFill>
              </a:rPr>
              <a:t>Τάδε </a:t>
            </a:r>
            <a:r>
              <a:rPr lang="el-GR" sz="3200" dirty="0">
                <a:solidFill>
                  <a:schemeClr val="bg1"/>
                </a:solidFill>
              </a:rPr>
              <a:t>λέγει ὁ υἱὸς τοῦ θεοῦ, ὁ ἔχων τοὺς ὀφθαλμοὺς </a:t>
            </a:r>
            <a:endParaRPr lang="en-US" sz="3200" dirty="0" smtClean="0">
              <a:solidFill>
                <a:schemeClr val="bg1"/>
              </a:solidFill>
            </a:endParaRPr>
          </a:p>
          <a:p>
            <a:r>
              <a:rPr lang="fr-FR" sz="2200" dirty="0" smtClean="0">
                <a:solidFill>
                  <a:schemeClr val="bg1"/>
                </a:solidFill>
              </a:rPr>
              <a:t>      ce           dit       le    Fils      </a:t>
            </a:r>
            <a:r>
              <a:rPr lang="fr-FR" sz="2200" dirty="0">
                <a:solidFill>
                  <a:schemeClr val="bg1"/>
                </a:solidFill>
              </a:rPr>
              <a:t>de </a:t>
            </a:r>
            <a:r>
              <a:rPr lang="fr-FR" sz="2200" dirty="0" smtClean="0">
                <a:solidFill>
                  <a:schemeClr val="bg1"/>
                </a:solidFill>
              </a:rPr>
              <a:t>     Dieu  celui   </a:t>
            </a:r>
            <a:r>
              <a:rPr lang="fr-FR" sz="2200" dirty="0">
                <a:solidFill>
                  <a:schemeClr val="bg1"/>
                </a:solidFill>
              </a:rPr>
              <a:t>qui a </a:t>
            </a:r>
            <a:r>
              <a:rPr lang="fr-FR" sz="2200" dirty="0" smtClean="0">
                <a:solidFill>
                  <a:schemeClr val="bg1"/>
                </a:solidFill>
              </a:rPr>
              <a:t>      les               yeux </a:t>
            </a:r>
            <a:r>
              <a:rPr lang="es-ES" sz="2200" dirty="0" smtClean="0">
                <a:solidFill>
                  <a:schemeClr val="bg1"/>
                </a:solidFill>
              </a:rPr>
              <a:t> </a:t>
            </a:r>
          </a:p>
          <a:p>
            <a:r>
              <a:rPr lang="en-US" sz="3200" dirty="0" smtClean="0">
                <a:solidFill>
                  <a:schemeClr val="bg1"/>
                </a:solidFill>
              </a:rPr>
              <a:t>  </a:t>
            </a:r>
            <a:r>
              <a:rPr lang="el-GR" sz="3200" dirty="0" smtClean="0">
                <a:solidFill>
                  <a:schemeClr val="bg1"/>
                </a:solidFill>
              </a:rPr>
              <a:t>αὐτοῦ </a:t>
            </a:r>
            <a:r>
              <a:rPr lang="el-GR" sz="3200" dirty="0">
                <a:solidFill>
                  <a:schemeClr val="bg1"/>
                </a:solidFill>
              </a:rPr>
              <a:t>ὡς φλόγα πυρὸς καὶ οἱ πόδες αὐτοῦ </a:t>
            </a:r>
            <a:r>
              <a:rPr lang="el-GR" sz="3200" dirty="0" smtClean="0">
                <a:solidFill>
                  <a:schemeClr val="bg1"/>
                </a:solidFill>
              </a:rPr>
              <a:t>ὅμοιοι</a:t>
            </a:r>
            <a:r>
              <a:rPr lang="en-US" sz="3200" dirty="0" smtClean="0">
                <a:solidFill>
                  <a:schemeClr val="bg1"/>
                </a:solidFill>
              </a:rPr>
              <a:t> </a:t>
            </a:r>
            <a:r>
              <a:rPr lang="el-GR" sz="3200" dirty="0" smtClean="0">
                <a:solidFill>
                  <a:schemeClr val="bg1"/>
                </a:solidFill>
              </a:rPr>
              <a:t> </a:t>
            </a:r>
            <a:r>
              <a:rPr lang="el-GR" sz="3200" dirty="0">
                <a:solidFill>
                  <a:schemeClr val="bg1"/>
                </a:solidFill>
              </a:rPr>
              <a:t>χαλκολιβάνῳ·</a:t>
            </a:r>
            <a:r>
              <a:rPr lang="fr-FR" sz="3200" dirty="0">
                <a:solidFill>
                  <a:schemeClr val="bg1"/>
                </a:solidFill>
              </a:rPr>
              <a:t>  </a:t>
            </a:r>
          </a:p>
          <a:p>
            <a:r>
              <a:rPr lang="fr-FR" sz="2200" dirty="0" smtClean="0">
                <a:solidFill>
                  <a:schemeClr val="bg1"/>
                </a:solidFill>
              </a:rPr>
              <a:t>       ses    comme  </a:t>
            </a:r>
            <a:r>
              <a:rPr lang="fr-FR" sz="2200" dirty="0">
                <a:solidFill>
                  <a:schemeClr val="bg1"/>
                </a:solidFill>
              </a:rPr>
              <a:t>flamme </a:t>
            </a:r>
            <a:r>
              <a:rPr lang="fr-FR" sz="2200" dirty="0" smtClean="0">
                <a:solidFill>
                  <a:schemeClr val="bg1"/>
                </a:solidFill>
              </a:rPr>
              <a:t>   de feu      </a:t>
            </a:r>
            <a:r>
              <a:rPr lang="fr-FR" sz="2200" dirty="0">
                <a:solidFill>
                  <a:schemeClr val="bg1"/>
                </a:solidFill>
              </a:rPr>
              <a:t>et </a:t>
            </a:r>
            <a:r>
              <a:rPr lang="fr-FR" sz="2200" dirty="0" smtClean="0">
                <a:solidFill>
                  <a:schemeClr val="bg1"/>
                </a:solidFill>
              </a:rPr>
              <a:t>    </a:t>
            </a:r>
            <a:r>
              <a:rPr lang="fr-FR" sz="2200" dirty="0">
                <a:solidFill>
                  <a:schemeClr val="bg1"/>
                </a:solidFill>
              </a:rPr>
              <a:t>les </a:t>
            </a:r>
            <a:r>
              <a:rPr lang="fr-FR" sz="2200" dirty="0" smtClean="0">
                <a:solidFill>
                  <a:schemeClr val="bg1"/>
                </a:solidFill>
              </a:rPr>
              <a:t>    pieds        ses      semblables  </a:t>
            </a:r>
            <a:r>
              <a:rPr lang="fr-FR" sz="2200" dirty="0">
                <a:solidFill>
                  <a:schemeClr val="bg1"/>
                </a:solidFill>
              </a:rPr>
              <a:t>à de l'airain ardent </a:t>
            </a:r>
            <a:endParaRPr lang="es-ES" sz="2200" dirty="0" smtClean="0">
              <a:solidFill>
                <a:schemeClr val="bg1"/>
              </a:solidFill>
            </a:endParaRPr>
          </a:p>
          <a:p>
            <a:r>
              <a:rPr lang="en-US" sz="2800" dirty="0" smtClean="0">
                <a:solidFill>
                  <a:schemeClr val="bg1"/>
                </a:solidFill>
              </a:rPr>
              <a:t> </a:t>
            </a:r>
            <a:r>
              <a:rPr lang="en-US" sz="2800" b="1" dirty="0">
                <a:solidFill>
                  <a:srgbClr val="FFFF00"/>
                </a:solidFill>
              </a:rPr>
              <a:t>19</a:t>
            </a:r>
            <a:r>
              <a:rPr lang="en-US" sz="2800" dirty="0" smtClean="0">
                <a:solidFill>
                  <a:schemeClr val="bg1"/>
                </a:solidFill>
              </a:rPr>
              <a:t>  </a:t>
            </a:r>
            <a:r>
              <a:rPr lang="el-GR" sz="3200" dirty="0">
                <a:solidFill>
                  <a:schemeClr val="bg1"/>
                </a:solidFill>
              </a:rPr>
              <a:t>οἶδά σου τὰ ἔργα καὶ τὴν ἀγάπην καὶ τὴν πίστιν καὶ τὴν διακονίαν </a:t>
            </a:r>
            <a:endParaRPr lang="fr-FR" sz="3200" dirty="0">
              <a:solidFill>
                <a:schemeClr val="bg1"/>
              </a:solidFill>
            </a:endParaRPr>
          </a:p>
          <a:p>
            <a:r>
              <a:rPr lang="fr-FR" sz="2200" dirty="0" smtClean="0">
                <a:solidFill>
                  <a:schemeClr val="bg1"/>
                </a:solidFill>
              </a:rPr>
              <a:t>     je connais   </a:t>
            </a:r>
            <a:r>
              <a:rPr lang="fr-FR" sz="2200" dirty="0">
                <a:solidFill>
                  <a:schemeClr val="bg1"/>
                </a:solidFill>
              </a:rPr>
              <a:t>tes </a:t>
            </a:r>
            <a:r>
              <a:rPr lang="fr-FR" sz="2200" dirty="0" smtClean="0">
                <a:solidFill>
                  <a:schemeClr val="bg1"/>
                </a:solidFill>
              </a:rPr>
              <a:t>   les  œuvres   et      le        amour         et      la     fidélité       et      le          service</a:t>
            </a:r>
            <a:r>
              <a:rPr lang="es-ES" sz="2200" dirty="0" smtClean="0">
                <a:solidFill>
                  <a:schemeClr val="bg1"/>
                </a:solidFill>
              </a:rPr>
              <a:t>  </a:t>
            </a:r>
            <a:endParaRPr lang="en-US" sz="2200" dirty="0">
              <a:solidFill>
                <a:schemeClr val="bg1"/>
              </a:solidFill>
            </a:endParaRPr>
          </a:p>
          <a:p>
            <a:r>
              <a:rPr lang="el-GR" sz="3200" dirty="0" smtClean="0">
                <a:solidFill>
                  <a:schemeClr val="bg1"/>
                </a:solidFill>
              </a:rPr>
              <a:t>καὶ </a:t>
            </a:r>
            <a:r>
              <a:rPr lang="el-GR" sz="3200" dirty="0">
                <a:solidFill>
                  <a:schemeClr val="bg1"/>
                </a:solidFill>
              </a:rPr>
              <a:t>τὴν ὑπομονήν σου, καὶ τὰ ἔργα σου τὰ ἔσχατα πλείονα τῶν πρώτων</a:t>
            </a:r>
            <a:r>
              <a:rPr lang="el-GR" sz="3200" dirty="0" smtClean="0">
                <a:solidFill>
                  <a:schemeClr val="bg1"/>
                </a:solidFill>
              </a:rPr>
              <a:t>.</a:t>
            </a:r>
            <a:endParaRPr lang="en-US" sz="3200" dirty="0" smtClean="0">
              <a:solidFill>
                <a:schemeClr val="bg1"/>
              </a:solidFill>
            </a:endParaRPr>
          </a:p>
          <a:p>
            <a:r>
              <a:rPr lang="fr-FR" sz="2200" dirty="0" smtClean="0">
                <a:solidFill>
                  <a:schemeClr val="bg1"/>
                </a:solidFill>
              </a:rPr>
              <a:t>  et      la      persévérance     ta          </a:t>
            </a:r>
            <a:r>
              <a:rPr lang="fr-FR" sz="2200" dirty="0">
                <a:solidFill>
                  <a:schemeClr val="bg1"/>
                </a:solidFill>
              </a:rPr>
              <a:t>et </a:t>
            </a:r>
            <a:r>
              <a:rPr lang="fr-FR" sz="2200" dirty="0" smtClean="0">
                <a:solidFill>
                  <a:schemeClr val="bg1"/>
                </a:solidFill>
              </a:rPr>
              <a:t>   les  </a:t>
            </a:r>
            <a:r>
              <a:rPr lang="fr-FR" sz="2200" dirty="0" err="1" smtClean="0">
                <a:solidFill>
                  <a:schemeClr val="bg1"/>
                </a:solidFill>
              </a:rPr>
              <a:t>oeuvres</a:t>
            </a:r>
            <a:r>
              <a:rPr lang="fr-FR" sz="2200" dirty="0" smtClean="0">
                <a:solidFill>
                  <a:schemeClr val="bg1"/>
                </a:solidFill>
              </a:rPr>
              <a:t>   tes   les   dernières </a:t>
            </a:r>
            <a:r>
              <a:rPr lang="fr-FR" dirty="0" smtClean="0">
                <a:solidFill>
                  <a:schemeClr val="bg1"/>
                </a:solidFill>
              </a:rPr>
              <a:t>plus </a:t>
            </a:r>
            <a:r>
              <a:rPr lang="fr-FR" dirty="0">
                <a:solidFill>
                  <a:schemeClr val="bg1"/>
                </a:solidFill>
              </a:rPr>
              <a:t>nombreuses </a:t>
            </a:r>
            <a:r>
              <a:rPr lang="fr-FR" dirty="0" smtClean="0">
                <a:solidFill>
                  <a:schemeClr val="bg1"/>
                </a:solidFill>
              </a:rPr>
              <a:t> </a:t>
            </a:r>
            <a:r>
              <a:rPr lang="fr-FR" sz="1900" dirty="0" smtClean="0">
                <a:solidFill>
                  <a:schemeClr val="bg1"/>
                </a:solidFill>
              </a:rPr>
              <a:t>que </a:t>
            </a:r>
            <a:r>
              <a:rPr lang="fr-FR" sz="1900" dirty="0">
                <a:solidFill>
                  <a:schemeClr val="bg1"/>
                </a:solidFill>
              </a:rPr>
              <a:t>les </a:t>
            </a:r>
            <a:r>
              <a:rPr lang="fr-FR" sz="2200" dirty="0">
                <a:solidFill>
                  <a:schemeClr val="bg1"/>
                </a:solidFill>
              </a:rPr>
              <a:t>premières </a:t>
            </a:r>
            <a:endParaRPr lang="en-US" sz="2200" dirty="0" smtClean="0">
              <a:solidFill>
                <a:schemeClr val="bg1"/>
              </a:solidFill>
            </a:endParaRPr>
          </a:p>
          <a:p>
            <a:r>
              <a:rPr lang="en-US" sz="1900" baseline="30000" dirty="0" smtClean="0">
                <a:solidFill>
                  <a:srgbClr val="FFFF00"/>
                </a:solidFill>
              </a:rPr>
              <a:t>	NEG </a:t>
            </a:r>
            <a:r>
              <a:rPr lang="fr-FR" sz="1900" b="1" dirty="0">
                <a:solidFill>
                  <a:schemeClr val="bg1"/>
                </a:solidFill>
              </a:rPr>
              <a:t>2:18</a:t>
            </a:r>
            <a:r>
              <a:rPr lang="fr-FR" sz="1900" dirty="0">
                <a:solidFill>
                  <a:schemeClr val="bg1"/>
                </a:solidFill>
              </a:rPr>
              <a:t> Ecris à l'ange de l'Église de </a:t>
            </a:r>
            <a:r>
              <a:rPr lang="fr-FR" sz="1900" dirty="0" err="1">
                <a:solidFill>
                  <a:schemeClr val="bg1"/>
                </a:solidFill>
              </a:rPr>
              <a:t>Thyatire</a:t>
            </a:r>
            <a:r>
              <a:rPr lang="fr-FR" sz="1900" dirty="0">
                <a:solidFill>
                  <a:schemeClr val="bg1"/>
                </a:solidFill>
              </a:rPr>
              <a:t>: Voici ce que dit le Fils de Dieu, celui qui a les yeux comme une flamme de feu, et dont les pieds sont semblables à de l'airain ardent</a:t>
            </a:r>
            <a:r>
              <a:rPr lang="fr-FR" sz="1900" dirty="0" smtClean="0">
                <a:solidFill>
                  <a:schemeClr val="bg1"/>
                </a:solidFill>
              </a:rPr>
              <a:t>: </a:t>
            </a:r>
            <a:r>
              <a:rPr lang="fr-FR" sz="1900" b="1" dirty="0">
                <a:solidFill>
                  <a:schemeClr val="bg1"/>
                </a:solidFill>
              </a:rPr>
              <a:t>19</a:t>
            </a:r>
            <a:r>
              <a:rPr lang="fr-FR" sz="1900" dirty="0">
                <a:solidFill>
                  <a:schemeClr val="bg1"/>
                </a:solidFill>
              </a:rPr>
              <a:t> Je connais tes </a:t>
            </a:r>
            <a:r>
              <a:rPr lang="fr-FR" sz="1900" dirty="0" err="1">
                <a:solidFill>
                  <a:schemeClr val="bg1"/>
                </a:solidFill>
              </a:rPr>
              <a:t>oeuvres</a:t>
            </a:r>
            <a:r>
              <a:rPr lang="fr-FR" sz="1900" dirty="0">
                <a:solidFill>
                  <a:schemeClr val="bg1"/>
                </a:solidFill>
              </a:rPr>
              <a:t>, ton amour, ta foi, ton fidèle service, ta constance, et tes dernières </a:t>
            </a:r>
            <a:r>
              <a:rPr lang="fr-FR" sz="1900" dirty="0" err="1">
                <a:solidFill>
                  <a:schemeClr val="bg1"/>
                </a:solidFill>
              </a:rPr>
              <a:t>oeuvres</a:t>
            </a:r>
            <a:r>
              <a:rPr lang="fr-FR" sz="1900" dirty="0">
                <a:solidFill>
                  <a:schemeClr val="bg1"/>
                </a:solidFill>
              </a:rPr>
              <a:t> plus nombreuses que les premières.</a:t>
            </a:r>
          </a:p>
          <a:p>
            <a:r>
              <a:rPr lang="fr-FR" sz="1900" baseline="30000" dirty="0" smtClean="0">
                <a:solidFill>
                  <a:srgbClr val="FFFF00"/>
                </a:solidFill>
              </a:rPr>
              <a:t>BFC  </a:t>
            </a:r>
            <a:r>
              <a:rPr lang="fr-FR" sz="1900" b="1" dirty="0" smtClean="0">
                <a:solidFill>
                  <a:schemeClr val="bg1"/>
                </a:solidFill>
              </a:rPr>
              <a:t>2:18</a:t>
            </a:r>
            <a:r>
              <a:rPr lang="fr-FR" sz="1900" dirty="0" smtClean="0">
                <a:solidFill>
                  <a:schemeClr val="bg1"/>
                </a:solidFill>
              </a:rPr>
              <a:t> </a:t>
            </a:r>
            <a:r>
              <a:rPr lang="fr-FR" sz="1900" dirty="0">
                <a:solidFill>
                  <a:schemeClr val="bg1"/>
                </a:solidFill>
              </a:rPr>
              <a:t>«Écris à l'ange de l'Église de </a:t>
            </a:r>
            <a:r>
              <a:rPr lang="fr-FR" sz="1900" dirty="0" err="1">
                <a:solidFill>
                  <a:schemeClr val="bg1"/>
                </a:solidFill>
              </a:rPr>
              <a:t>Thyatire</a:t>
            </a:r>
            <a:r>
              <a:rPr lang="fr-FR" sz="1900" dirty="0">
                <a:solidFill>
                  <a:schemeClr val="bg1"/>
                </a:solidFill>
              </a:rPr>
              <a:t>: «Voici ce que déclare le Fils de Dieu, celui dont les yeux flamboient comme du feu et dont les pieds brillent comme du bronze poli</a:t>
            </a:r>
            <a:r>
              <a:rPr lang="fr-FR" sz="1900" dirty="0" smtClean="0">
                <a:solidFill>
                  <a:schemeClr val="bg1"/>
                </a:solidFill>
              </a:rPr>
              <a:t>. </a:t>
            </a:r>
            <a:r>
              <a:rPr lang="fr-FR" sz="1900" b="1" dirty="0">
                <a:solidFill>
                  <a:schemeClr val="bg1"/>
                </a:solidFill>
              </a:rPr>
              <a:t>19</a:t>
            </a:r>
            <a:r>
              <a:rPr lang="fr-FR" sz="1900" dirty="0">
                <a:solidFill>
                  <a:schemeClr val="bg1"/>
                </a:solidFill>
              </a:rPr>
              <a:t> Je connais ton activité, ton amour, ta fidélité, ton esprit de service et ta persévérance. Je sais que tu es encore plus actif maintenant qu'au commencement</a:t>
            </a:r>
            <a:r>
              <a:rPr lang="fr-FR" sz="1900" dirty="0" smtClean="0">
                <a:solidFill>
                  <a:schemeClr val="bg1"/>
                </a:solidFill>
              </a:rPr>
              <a:t>.</a:t>
            </a:r>
            <a:endParaRPr lang="fr-FR" sz="800" dirty="0">
              <a:solidFill>
                <a:schemeClr val="bg1"/>
              </a:solidFill>
            </a:endParaRPr>
          </a:p>
          <a:p>
            <a:endParaRPr lang="fr-FR" sz="800" dirty="0" smtClean="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545621878"/>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61838" cy="6850191"/>
          </a:xfrm>
          <a:prstGeom prst="rect">
            <a:avLst/>
          </a:prstGeom>
          <a:solidFill>
            <a:srgbClr val="002060"/>
          </a:solidFill>
        </p:spPr>
        <p:txBody>
          <a:bodyPr wrap="square" lIns="108821" tIns="54411" rIns="108821" bIns="54411">
            <a:spAutoFit/>
          </a:bodyPr>
          <a:lstStyle/>
          <a:p>
            <a:pPr algn="ctr"/>
            <a:r>
              <a:rPr lang="en-US" sz="3200" b="1" dirty="0" smtClean="0">
                <a:solidFill>
                  <a:srgbClr val="FFFF00"/>
                </a:solidFill>
              </a:rPr>
              <a:t>Apocalypse 2:20-21 </a:t>
            </a:r>
            <a:endParaRPr lang="en-US" sz="1200" b="1" dirty="0" smtClean="0">
              <a:solidFill>
                <a:srgbClr val="FFFF00"/>
              </a:solidFill>
            </a:endParaRPr>
          </a:p>
          <a:p>
            <a:r>
              <a:rPr lang="en-US" sz="2800" b="1" dirty="0" smtClean="0">
                <a:solidFill>
                  <a:srgbClr val="FFFF00"/>
                </a:solidFill>
              </a:rPr>
              <a:t> 20   </a:t>
            </a:r>
            <a:r>
              <a:rPr lang="el-GR" sz="3200" dirty="0">
                <a:solidFill>
                  <a:schemeClr val="bg1"/>
                </a:solidFill>
              </a:rPr>
              <a:t>ἀλλ᾽ ἔχω κατὰ σοῦ ὅτι ἀφεῖς τὴν γυναῖκα Ἰεζάβελ, </a:t>
            </a:r>
            <a:endParaRPr lang="en-US" sz="3200" dirty="0">
              <a:solidFill>
                <a:schemeClr val="bg1"/>
              </a:solidFill>
            </a:endParaRPr>
          </a:p>
          <a:p>
            <a:r>
              <a:rPr lang="fr-FR" sz="2200" dirty="0" smtClean="0">
                <a:solidFill>
                  <a:schemeClr val="bg1"/>
                </a:solidFill>
              </a:rPr>
              <a:t>           </a:t>
            </a:r>
            <a:r>
              <a:rPr lang="fr-FR" sz="2200" dirty="0">
                <a:solidFill>
                  <a:schemeClr val="bg1"/>
                </a:solidFill>
              </a:rPr>
              <a:t>m</a:t>
            </a:r>
            <a:r>
              <a:rPr lang="fr-FR" sz="2200" dirty="0" smtClean="0">
                <a:solidFill>
                  <a:schemeClr val="bg1"/>
                </a:solidFill>
              </a:rPr>
              <a:t>ais      j'ai     </a:t>
            </a:r>
            <a:r>
              <a:rPr lang="fr-FR" sz="2200" dirty="0">
                <a:solidFill>
                  <a:schemeClr val="bg1"/>
                </a:solidFill>
              </a:rPr>
              <a:t>contre </a:t>
            </a:r>
            <a:r>
              <a:rPr lang="fr-FR" sz="2200" dirty="0" smtClean="0">
                <a:solidFill>
                  <a:schemeClr val="bg1"/>
                </a:solidFill>
              </a:rPr>
              <a:t>   toi     </a:t>
            </a:r>
            <a:r>
              <a:rPr lang="fr-FR" sz="2200" dirty="0">
                <a:solidFill>
                  <a:schemeClr val="bg1"/>
                </a:solidFill>
              </a:rPr>
              <a:t>que </a:t>
            </a:r>
            <a:r>
              <a:rPr lang="fr-FR" sz="2200" dirty="0" smtClean="0">
                <a:solidFill>
                  <a:schemeClr val="bg1"/>
                </a:solidFill>
              </a:rPr>
              <a:t> tu </a:t>
            </a:r>
            <a:r>
              <a:rPr lang="fr-FR" sz="2200" dirty="0">
                <a:solidFill>
                  <a:schemeClr val="bg1"/>
                </a:solidFill>
              </a:rPr>
              <a:t>laisses </a:t>
            </a:r>
            <a:r>
              <a:rPr lang="fr-FR" sz="2200" dirty="0" smtClean="0">
                <a:solidFill>
                  <a:schemeClr val="bg1"/>
                </a:solidFill>
              </a:rPr>
              <a:t>   la        femme        Jézabel </a:t>
            </a:r>
            <a:r>
              <a:rPr lang="es-ES" sz="2200" dirty="0" smtClean="0">
                <a:solidFill>
                  <a:schemeClr val="bg1"/>
                </a:solidFill>
              </a:rPr>
              <a:t>  </a:t>
            </a:r>
          </a:p>
          <a:p>
            <a:r>
              <a:rPr lang="en-US" sz="3200" dirty="0" smtClean="0">
                <a:solidFill>
                  <a:schemeClr val="bg1"/>
                </a:solidFill>
              </a:rPr>
              <a:t>  </a:t>
            </a:r>
            <a:r>
              <a:rPr lang="el-GR" sz="3200" dirty="0" smtClean="0">
                <a:solidFill>
                  <a:schemeClr val="bg1"/>
                </a:solidFill>
              </a:rPr>
              <a:t>ἡ </a:t>
            </a:r>
            <a:r>
              <a:rPr lang="el-GR" sz="3200" dirty="0">
                <a:solidFill>
                  <a:schemeClr val="bg1"/>
                </a:solidFill>
              </a:rPr>
              <a:t>λέγουσα ἑαυτὴν προφῆτιν καὶ διδάσκει καὶ πλανᾷ </a:t>
            </a:r>
            <a:endParaRPr lang="en-US" sz="3200" dirty="0" smtClean="0">
              <a:solidFill>
                <a:schemeClr val="bg1"/>
              </a:solidFill>
            </a:endParaRPr>
          </a:p>
          <a:p>
            <a:r>
              <a:rPr lang="fr-FR" sz="2200" dirty="0" smtClean="0">
                <a:solidFill>
                  <a:schemeClr val="bg1"/>
                </a:solidFill>
              </a:rPr>
              <a:t>  qui       dit                  se           prophétesse      et       </a:t>
            </a:r>
            <a:r>
              <a:rPr lang="fr-FR" sz="2200" dirty="0">
                <a:solidFill>
                  <a:schemeClr val="bg1"/>
                </a:solidFill>
              </a:rPr>
              <a:t>enseigner </a:t>
            </a:r>
            <a:r>
              <a:rPr lang="fr-FR" sz="2200" dirty="0" smtClean="0">
                <a:solidFill>
                  <a:schemeClr val="bg1"/>
                </a:solidFill>
              </a:rPr>
              <a:t>     et     séduire </a:t>
            </a:r>
            <a:r>
              <a:rPr lang="es-ES" sz="2200" dirty="0" smtClean="0">
                <a:solidFill>
                  <a:schemeClr val="bg1"/>
                </a:solidFill>
              </a:rPr>
              <a:t> </a:t>
            </a:r>
          </a:p>
          <a:p>
            <a:r>
              <a:rPr lang="en-US" sz="3200" dirty="0" smtClean="0">
                <a:solidFill>
                  <a:schemeClr val="bg1"/>
                </a:solidFill>
              </a:rPr>
              <a:t>        </a:t>
            </a:r>
            <a:r>
              <a:rPr lang="el-GR" sz="3200" dirty="0" smtClean="0">
                <a:solidFill>
                  <a:schemeClr val="bg1"/>
                </a:solidFill>
              </a:rPr>
              <a:t>τοὺς </a:t>
            </a:r>
            <a:r>
              <a:rPr lang="el-GR" sz="3200" dirty="0">
                <a:solidFill>
                  <a:schemeClr val="bg1"/>
                </a:solidFill>
              </a:rPr>
              <a:t>ἐμοὺς </a:t>
            </a:r>
            <a:r>
              <a:rPr lang="el-GR" sz="3200" dirty="0" smtClean="0">
                <a:solidFill>
                  <a:schemeClr val="bg1"/>
                </a:solidFill>
              </a:rPr>
              <a:t>δούλους</a:t>
            </a:r>
            <a:r>
              <a:rPr lang="en-US" sz="3200" dirty="0" smtClean="0">
                <a:solidFill>
                  <a:schemeClr val="bg1"/>
                </a:solidFill>
              </a:rPr>
              <a:t> </a:t>
            </a:r>
            <a:r>
              <a:rPr lang="el-GR" sz="3200" dirty="0" smtClean="0">
                <a:solidFill>
                  <a:schemeClr val="bg1"/>
                </a:solidFill>
              </a:rPr>
              <a:t> </a:t>
            </a:r>
            <a:r>
              <a:rPr lang="el-GR" sz="3200" dirty="0">
                <a:solidFill>
                  <a:schemeClr val="bg1"/>
                </a:solidFill>
              </a:rPr>
              <a:t>πορνεῦσαι </a:t>
            </a:r>
            <a:r>
              <a:rPr lang="en-US" sz="3200" dirty="0" smtClean="0">
                <a:solidFill>
                  <a:schemeClr val="bg1"/>
                </a:solidFill>
              </a:rPr>
              <a:t>  </a:t>
            </a:r>
            <a:r>
              <a:rPr lang="el-GR" sz="3200" dirty="0" smtClean="0">
                <a:solidFill>
                  <a:schemeClr val="bg1"/>
                </a:solidFill>
              </a:rPr>
              <a:t>καὶ </a:t>
            </a:r>
            <a:r>
              <a:rPr lang="el-GR" sz="3200" dirty="0">
                <a:solidFill>
                  <a:schemeClr val="bg1"/>
                </a:solidFill>
              </a:rPr>
              <a:t>φαγεῖν </a:t>
            </a:r>
            <a:r>
              <a:rPr lang="en-US" sz="3200" dirty="0" smtClean="0">
                <a:solidFill>
                  <a:schemeClr val="bg1"/>
                </a:solidFill>
              </a:rPr>
              <a:t>  </a:t>
            </a:r>
            <a:r>
              <a:rPr lang="el-GR" sz="3200" dirty="0" smtClean="0">
                <a:solidFill>
                  <a:schemeClr val="bg1"/>
                </a:solidFill>
              </a:rPr>
              <a:t>εἰδωλόθυτα</a:t>
            </a:r>
            <a:r>
              <a:rPr lang="el-GR" sz="3200" dirty="0">
                <a:solidFill>
                  <a:schemeClr val="bg1"/>
                </a:solidFill>
              </a:rPr>
              <a:t>.</a:t>
            </a:r>
            <a:endParaRPr lang="en-US" sz="3200" dirty="0">
              <a:solidFill>
                <a:schemeClr val="bg1"/>
              </a:solidFill>
            </a:endParaRPr>
          </a:p>
          <a:p>
            <a:r>
              <a:rPr lang="fr-FR" sz="2200" dirty="0" smtClean="0">
                <a:solidFill>
                  <a:schemeClr val="bg1"/>
                </a:solidFill>
              </a:rPr>
              <a:t>               les        mes        serviteurs  </a:t>
            </a:r>
            <a:r>
              <a:rPr lang="fr-FR" sz="1900" dirty="0" smtClean="0">
                <a:solidFill>
                  <a:schemeClr val="bg1"/>
                </a:solidFill>
              </a:rPr>
              <a:t>à </a:t>
            </a:r>
            <a:r>
              <a:rPr lang="fr-FR" sz="1900" dirty="0">
                <a:solidFill>
                  <a:schemeClr val="bg1"/>
                </a:solidFill>
              </a:rPr>
              <a:t>se livrer </a:t>
            </a:r>
            <a:r>
              <a:rPr lang="fr-FR" sz="1900" dirty="0" smtClean="0">
                <a:solidFill>
                  <a:schemeClr val="bg1"/>
                </a:solidFill>
              </a:rPr>
              <a:t>à </a:t>
            </a:r>
            <a:r>
              <a:rPr lang="fr-FR" sz="1900" dirty="0">
                <a:solidFill>
                  <a:schemeClr val="bg1"/>
                </a:solidFill>
              </a:rPr>
              <a:t>la débauche </a:t>
            </a:r>
            <a:r>
              <a:rPr lang="fr-FR" sz="1900" dirty="0" smtClean="0">
                <a:solidFill>
                  <a:schemeClr val="bg1"/>
                </a:solidFill>
              </a:rPr>
              <a:t>  </a:t>
            </a:r>
            <a:r>
              <a:rPr lang="fr-FR" sz="2200" dirty="0" smtClean="0">
                <a:solidFill>
                  <a:schemeClr val="bg1"/>
                </a:solidFill>
              </a:rPr>
              <a:t>et    à manger   </a:t>
            </a:r>
            <a:r>
              <a:rPr lang="fr-FR" sz="1900" dirty="0">
                <a:solidFill>
                  <a:schemeClr val="bg1"/>
                </a:solidFill>
              </a:rPr>
              <a:t>sacrifices offerts aux </a:t>
            </a:r>
            <a:r>
              <a:rPr lang="fr-FR" sz="1900" dirty="0" smtClean="0">
                <a:solidFill>
                  <a:schemeClr val="bg1"/>
                </a:solidFill>
              </a:rPr>
              <a:t>idoles</a:t>
            </a:r>
            <a:endParaRPr lang="es-ES" sz="1900" dirty="0" smtClean="0">
              <a:solidFill>
                <a:schemeClr val="bg1"/>
              </a:solidFill>
            </a:endParaRPr>
          </a:p>
          <a:p>
            <a:r>
              <a:rPr lang="en-US" sz="2800" dirty="0" smtClean="0">
                <a:solidFill>
                  <a:schemeClr val="bg1"/>
                </a:solidFill>
              </a:rPr>
              <a:t> </a:t>
            </a:r>
            <a:r>
              <a:rPr lang="en-US" sz="2800" b="1" dirty="0">
                <a:solidFill>
                  <a:srgbClr val="FFFF00"/>
                </a:solidFill>
              </a:rPr>
              <a:t>21</a:t>
            </a:r>
            <a:r>
              <a:rPr lang="en-US" sz="2800" dirty="0" smtClean="0">
                <a:solidFill>
                  <a:schemeClr val="bg1"/>
                </a:solidFill>
              </a:rPr>
              <a:t>      </a:t>
            </a:r>
            <a:r>
              <a:rPr lang="el-GR" sz="3400" dirty="0">
                <a:solidFill>
                  <a:schemeClr val="bg1"/>
                </a:solidFill>
              </a:rPr>
              <a:t>καὶ </a:t>
            </a:r>
            <a:r>
              <a:rPr lang="en-US" sz="3400" dirty="0" smtClean="0">
                <a:solidFill>
                  <a:schemeClr val="bg1"/>
                </a:solidFill>
              </a:rPr>
              <a:t> </a:t>
            </a:r>
            <a:r>
              <a:rPr lang="el-GR" sz="3400" dirty="0" smtClean="0">
                <a:solidFill>
                  <a:schemeClr val="bg1"/>
                </a:solidFill>
              </a:rPr>
              <a:t>ἔδωκα </a:t>
            </a:r>
            <a:r>
              <a:rPr lang="el-GR" sz="3400" dirty="0">
                <a:solidFill>
                  <a:schemeClr val="bg1"/>
                </a:solidFill>
              </a:rPr>
              <a:t>αὐτῇ </a:t>
            </a:r>
            <a:r>
              <a:rPr lang="el-GR" sz="3400" dirty="0" smtClean="0">
                <a:solidFill>
                  <a:schemeClr val="bg1"/>
                </a:solidFill>
              </a:rPr>
              <a:t>χρόνον</a:t>
            </a:r>
            <a:r>
              <a:rPr lang="en-US" sz="3400" dirty="0" smtClean="0">
                <a:solidFill>
                  <a:schemeClr val="bg1"/>
                </a:solidFill>
              </a:rPr>
              <a:t>  </a:t>
            </a:r>
            <a:r>
              <a:rPr lang="el-GR" sz="3400" dirty="0" smtClean="0">
                <a:solidFill>
                  <a:schemeClr val="bg1"/>
                </a:solidFill>
              </a:rPr>
              <a:t>ἵνα </a:t>
            </a:r>
            <a:r>
              <a:rPr lang="en-US" sz="3400" dirty="0" smtClean="0">
                <a:solidFill>
                  <a:schemeClr val="bg1"/>
                </a:solidFill>
              </a:rPr>
              <a:t> </a:t>
            </a:r>
            <a:r>
              <a:rPr lang="el-GR" sz="3400" dirty="0" smtClean="0">
                <a:solidFill>
                  <a:schemeClr val="bg1"/>
                </a:solidFill>
              </a:rPr>
              <a:t>μετανοήσῃ</a:t>
            </a:r>
            <a:r>
              <a:rPr lang="el-GR" sz="3400" dirty="0">
                <a:solidFill>
                  <a:schemeClr val="bg1"/>
                </a:solidFill>
              </a:rPr>
              <a:t>, </a:t>
            </a:r>
            <a:endParaRPr lang="fr-FR" sz="3400" dirty="0">
              <a:solidFill>
                <a:schemeClr val="bg1"/>
              </a:solidFill>
            </a:endParaRPr>
          </a:p>
          <a:p>
            <a:r>
              <a:rPr lang="fr-FR" sz="2200" dirty="0" smtClean="0">
                <a:solidFill>
                  <a:schemeClr val="bg1"/>
                </a:solidFill>
              </a:rPr>
              <a:t>                 et    je ai </a:t>
            </a:r>
            <a:r>
              <a:rPr lang="fr-FR" sz="2200" dirty="0">
                <a:solidFill>
                  <a:schemeClr val="bg1"/>
                </a:solidFill>
              </a:rPr>
              <a:t>donné </a:t>
            </a:r>
            <a:r>
              <a:rPr lang="fr-FR" sz="2200" dirty="0" smtClean="0">
                <a:solidFill>
                  <a:schemeClr val="bg1"/>
                </a:solidFill>
              </a:rPr>
              <a:t>    lui        du </a:t>
            </a:r>
            <a:r>
              <a:rPr lang="fr-FR" sz="2200" dirty="0">
                <a:solidFill>
                  <a:schemeClr val="bg1"/>
                </a:solidFill>
              </a:rPr>
              <a:t>temps </a:t>
            </a:r>
            <a:r>
              <a:rPr lang="fr-FR" sz="2200" dirty="0" smtClean="0">
                <a:solidFill>
                  <a:schemeClr val="bg1"/>
                </a:solidFill>
              </a:rPr>
              <a:t> afin que   elle </a:t>
            </a:r>
            <a:r>
              <a:rPr lang="fr-FR" sz="2200" dirty="0">
                <a:solidFill>
                  <a:schemeClr val="bg1"/>
                </a:solidFill>
              </a:rPr>
              <a:t>se </a:t>
            </a:r>
            <a:r>
              <a:rPr lang="fr-FR" sz="2200" dirty="0" smtClean="0">
                <a:solidFill>
                  <a:schemeClr val="bg1"/>
                </a:solidFill>
              </a:rPr>
              <a:t>repente </a:t>
            </a:r>
            <a:r>
              <a:rPr lang="es-ES" sz="2200" dirty="0" smtClean="0">
                <a:solidFill>
                  <a:schemeClr val="bg1"/>
                </a:solidFill>
              </a:rPr>
              <a:t>  </a:t>
            </a:r>
            <a:endParaRPr lang="en-US" sz="2200" dirty="0">
              <a:solidFill>
                <a:schemeClr val="bg1"/>
              </a:solidFill>
            </a:endParaRPr>
          </a:p>
          <a:p>
            <a:r>
              <a:rPr lang="en-US" sz="3400" dirty="0" smtClean="0">
                <a:solidFill>
                  <a:schemeClr val="bg1"/>
                </a:solidFill>
              </a:rPr>
              <a:t>    </a:t>
            </a:r>
            <a:r>
              <a:rPr lang="el-GR" sz="3400" dirty="0" smtClean="0">
                <a:solidFill>
                  <a:schemeClr val="bg1"/>
                </a:solidFill>
              </a:rPr>
              <a:t>καὶ</a:t>
            </a:r>
            <a:r>
              <a:rPr lang="en-US" sz="3400" dirty="0" smtClean="0">
                <a:solidFill>
                  <a:schemeClr val="bg1"/>
                </a:solidFill>
              </a:rPr>
              <a:t> </a:t>
            </a:r>
            <a:r>
              <a:rPr lang="el-GR" sz="3400" dirty="0" smtClean="0">
                <a:solidFill>
                  <a:schemeClr val="bg1"/>
                </a:solidFill>
              </a:rPr>
              <a:t> </a:t>
            </a:r>
            <a:r>
              <a:rPr lang="el-GR" sz="3400" dirty="0">
                <a:solidFill>
                  <a:schemeClr val="bg1"/>
                </a:solidFill>
              </a:rPr>
              <a:t>οὐ </a:t>
            </a:r>
            <a:r>
              <a:rPr lang="en-US" sz="3400" dirty="0" smtClean="0">
                <a:solidFill>
                  <a:schemeClr val="bg1"/>
                </a:solidFill>
              </a:rPr>
              <a:t> </a:t>
            </a:r>
            <a:r>
              <a:rPr lang="el-GR" sz="3400" dirty="0" smtClean="0">
                <a:solidFill>
                  <a:schemeClr val="bg1"/>
                </a:solidFill>
              </a:rPr>
              <a:t>θέλει </a:t>
            </a:r>
            <a:r>
              <a:rPr lang="en-US" sz="3400" dirty="0" smtClean="0">
                <a:solidFill>
                  <a:schemeClr val="bg1"/>
                </a:solidFill>
              </a:rPr>
              <a:t> </a:t>
            </a:r>
            <a:r>
              <a:rPr lang="el-GR" sz="3400" dirty="0" smtClean="0">
                <a:solidFill>
                  <a:schemeClr val="bg1"/>
                </a:solidFill>
              </a:rPr>
              <a:t>μετανοῆσαι </a:t>
            </a:r>
            <a:r>
              <a:rPr lang="el-GR" sz="3400" dirty="0">
                <a:solidFill>
                  <a:schemeClr val="bg1"/>
                </a:solidFill>
              </a:rPr>
              <a:t>ἐκ τῆς πορνείας αὐτῆς</a:t>
            </a:r>
            <a:r>
              <a:rPr lang="el-GR" sz="3400" dirty="0" smtClean="0">
                <a:solidFill>
                  <a:schemeClr val="bg1"/>
                </a:solidFill>
              </a:rPr>
              <a:t>.</a:t>
            </a:r>
            <a:endParaRPr lang="en-US" sz="3400" dirty="0" smtClean="0">
              <a:solidFill>
                <a:schemeClr val="bg1"/>
              </a:solidFill>
            </a:endParaRPr>
          </a:p>
          <a:p>
            <a:r>
              <a:rPr lang="fr-FR" sz="2200" dirty="0" smtClean="0">
                <a:solidFill>
                  <a:schemeClr val="bg1"/>
                </a:solidFill>
              </a:rPr>
              <a:t>        et   ne pas  elle veut        </a:t>
            </a:r>
            <a:r>
              <a:rPr lang="fr-FR" sz="2200" dirty="0">
                <a:solidFill>
                  <a:schemeClr val="bg1"/>
                </a:solidFill>
              </a:rPr>
              <a:t>se repentir </a:t>
            </a:r>
            <a:r>
              <a:rPr lang="fr-FR" sz="2200" dirty="0" smtClean="0">
                <a:solidFill>
                  <a:schemeClr val="bg1"/>
                </a:solidFill>
              </a:rPr>
              <a:t>         de     la          débauche </a:t>
            </a:r>
            <a:r>
              <a:rPr lang="fr-FR" sz="2200" dirty="0">
                <a:solidFill>
                  <a:schemeClr val="bg1"/>
                </a:solidFill>
              </a:rPr>
              <a:t> </a:t>
            </a:r>
            <a:r>
              <a:rPr lang="fr-FR" sz="2200" dirty="0" smtClean="0">
                <a:solidFill>
                  <a:schemeClr val="bg1"/>
                </a:solidFill>
              </a:rPr>
              <a:t>         sa</a:t>
            </a:r>
            <a:endParaRPr lang="en-US" sz="2200" dirty="0" smtClean="0">
              <a:solidFill>
                <a:schemeClr val="bg1"/>
              </a:solidFill>
            </a:endParaRPr>
          </a:p>
          <a:p>
            <a:r>
              <a:rPr lang="en-US" sz="1900" baseline="30000" dirty="0" smtClean="0">
                <a:solidFill>
                  <a:srgbClr val="FFFF00"/>
                </a:solidFill>
              </a:rPr>
              <a:t>	NEG </a:t>
            </a:r>
            <a:r>
              <a:rPr lang="fr-FR" sz="1900" b="1" dirty="0">
                <a:solidFill>
                  <a:schemeClr val="bg1"/>
                </a:solidFill>
              </a:rPr>
              <a:t>2:20</a:t>
            </a:r>
            <a:r>
              <a:rPr lang="fr-FR" sz="1900" dirty="0">
                <a:solidFill>
                  <a:schemeClr val="bg1"/>
                </a:solidFill>
              </a:rPr>
              <a:t> Mais ce que j'ai contre toi, c'est que tu laisses la femme Jézabel, qui se dit prophétesse, enseigner et séduire mes serviteurs, pour qu'ils se livrent à la débauche et qu'ils mangent des viandes sacrifiées aux idoles</a:t>
            </a:r>
            <a:r>
              <a:rPr lang="fr-FR" sz="1900" dirty="0" smtClean="0">
                <a:solidFill>
                  <a:schemeClr val="bg1"/>
                </a:solidFill>
              </a:rPr>
              <a:t>. </a:t>
            </a:r>
            <a:r>
              <a:rPr lang="fr-FR" sz="1900" b="1" dirty="0">
                <a:solidFill>
                  <a:schemeClr val="bg1"/>
                </a:solidFill>
              </a:rPr>
              <a:t>21</a:t>
            </a:r>
            <a:r>
              <a:rPr lang="fr-FR" sz="1900" dirty="0">
                <a:solidFill>
                  <a:schemeClr val="bg1"/>
                </a:solidFill>
              </a:rPr>
              <a:t> Je lui ai donné du temps afin </a:t>
            </a:r>
            <a:r>
              <a:rPr lang="fr-FR" sz="1900" dirty="0" err="1">
                <a:solidFill>
                  <a:schemeClr val="bg1"/>
                </a:solidFill>
              </a:rPr>
              <a:t>qu</a:t>
            </a:r>
            <a:r>
              <a:rPr lang="fr-FR" sz="1900" dirty="0">
                <a:solidFill>
                  <a:schemeClr val="bg1"/>
                </a:solidFill>
              </a:rPr>
              <a:t> 'elle se repente, et elle ne veut pas se repentir de sa débauche.</a:t>
            </a:r>
          </a:p>
          <a:p>
            <a:r>
              <a:rPr lang="fr-FR" sz="1900" baseline="30000" dirty="0" smtClean="0">
                <a:solidFill>
                  <a:srgbClr val="FFFF00"/>
                </a:solidFill>
              </a:rPr>
              <a:t>BFC </a:t>
            </a:r>
            <a:r>
              <a:rPr lang="fr-FR" sz="1900" b="1" dirty="0" smtClean="0">
                <a:solidFill>
                  <a:schemeClr val="bg1"/>
                </a:solidFill>
              </a:rPr>
              <a:t>2:20</a:t>
            </a:r>
            <a:r>
              <a:rPr lang="fr-FR" sz="1900" dirty="0" smtClean="0">
                <a:solidFill>
                  <a:schemeClr val="bg1"/>
                </a:solidFill>
              </a:rPr>
              <a:t> </a:t>
            </a:r>
            <a:r>
              <a:rPr lang="fr-FR" sz="1900" dirty="0">
                <a:solidFill>
                  <a:schemeClr val="bg1"/>
                </a:solidFill>
              </a:rPr>
              <a:t>Mais j'ai un reproche à te faire: tu tolères Jézabel, cette femme qui prétend parler de la part de Dieu. Elle égare mes serviteurs en les incitant à se livrer à l'immoralité et à manger de la viande provenant de sacrifices offerts aux idoles</a:t>
            </a:r>
            <a:r>
              <a:rPr lang="fr-FR" sz="1900" dirty="0" smtClean="0">
                <a:solidFill>
                  <a:schemeClr val="bg1"/>
                </a:solidFill>
              </a:rPr>
              <a:t>. </a:t>
            </a:r>
            <a:r>
              <a:rPr lang="fr-FR" sz="1900" b="1" dirty="0" smtClean="0">
                <a:solidFill>
                  <a:schemeClr val="bg1"/>
                </a:solidFill>
              </a:rPr>
              <a:t>21</a:t>
            </a:r>
            <a:r>
              <a:rPr lang="fr-FR" sz="1900" dirty="0" smtClean="0">
                <a:solidFill>
                  <a:schemeClr val="bg1"/>
                </a:solidFill>
              </a:rPr>
              <a:t> </a:t>
            </a:r>
            <a:r>
              <a:rPr lang="fr-FR" sz="1900" dirty="0">
                <a:solidFill>
                  <a:schemeClr val="bg1"/>
                </a:solidFill>
              </a:rPr>
              <a:t>Je lui ai laissé du temps pour changer de comportement, mais elle ne veut pas se détourner de son immoralité</a:t>
            </a:r>
            <a:r>
              <a:rPr lang="fr-FR" sz="1900" dirty="0" smtClean="0">
                <a:solidFill>
                  <a:schemeClr val="bg1"/>
                </a:solidFill>
              </a:rPr>
              <a:t>.</a:t>
            </a:r>
            <a:endParaRPr lang="fr-FR" sz="1000" dirty="0">
              <a:solidFill>
                <a:schemeClr val="bg1"/>
              </a:solidFill>
            </a:endParaRPr>
          </a:p>
          <a:p>
            <a:endParaRPr lang="fr-FR" sz="1000" dirty="0">
              <a:solidFill>
                <a:schemeClr val="bg1"/>
              </a:solidFill>
            </a:endParaRPr>
          </a:p>
        </p:txBody>
      </p:sp>
    </p:spTree>
    <p:extLst>
      <p:ext uri="{BB962C8B-B14F-4D97-AF65-F5344CB8AC3E}">
        <p14:creationId xmlns:p14="http://schemas.microsoft.com/office/powerpoint/2010/main" val="2878635303"/>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61838" cy="6711692"/>
          </a:xfrm>
          <a:prstGeom prst="rect">
            <a:avLst/>
          </a:prstGeom>
          <a:solidFill>
            <a:srgbClr val="002060"/>
          </a:solidFill>
        </p:spPr>
        <p:txBody>
          <a:bodyPr wrap="square" lIns="108821" tIns="54411" rIns="108821" bIns="54411">
            <a:spAutoFit/>
          </a:bodyPr>
          <a:lstStyle/>
          <a:p>
            <a:pPr algn="ctr"/>
            <a:r>
              <a:rPr lang="en-US" sz="3200" b="1" dirty="0" smtClean="0">
                <a:solidFill>
                  <a:srgbClr val="FFFF00"/>
                </a:solidFill>
              </a:rPr>
              <a:t>Apocalypse 2:22-23 </a:t>
            </a:r>
            <a:endParaRPr lang="en-US" sz="1200" b="1" dirty="0" smtClean="0">
              <a:solidFill>
                <a:srgbClr val="FFFF00"/>
              </a:solidFill>
            </a:endParaRPr>
          </a:p>
          <a:p>
            <a:r>
              <a:rPr lang="en-US" sz="2800" b="1" dirty="0" smtClean="0">
                <a:solidFill>
                  <a:srgbClr val="FFFF00"/>
                </a:solidFill>
              </a:rPr>
              <a:t>22  </a:t>
            </a:r>
            <a:r>
              <a:rPr lang="el-GR" sz="3200" dirty="0" smtClean="0">
                <a:solidFill>
                  <a:schemeClr val="bg1"/>
                </a:solidFill>
              </a:rPr>
              <a:t>ἰδοὺ </a:t>
            </a:r>
            <a:r>
              <a:rPr lang="el-GR" sz="3200" dirty="0">
                <a:solidFill>
                  <a:schemeClr val="bg1"/>
                </a:solidFill>
              </a:rPr>
              <a:t>βάλλω αὐτὴν εἰς κλίνην καὶ τοὺς μοιχεύοντας </a:t>
            </a:r>
            <a:endParaRPr lang="en-US" sz="3200" dirty="0" smtClean="0">
              <a:solidFill>
                <a:schemeClr val="bg1"/>
              </a:solidFill>
            </a:endParaRPr>
          </a:p>
          <a:p>
            <a:r>
              <a:rPr lang="fr-FR" sz="2200" dirty="0">
                <a:solidFill>
                  <a:schemeClr val="bg1"/>
                </a:solidFill>
              </a:rPr>
              <a:t> </a:t>
            </a:r>
            <a:r>
              <a:rPr lang="fr-FR" sz="2200" dirty="0" smtClean="0">
                <a:solidFill>
                  <a:schemeClr val="bg1"/>
                </a:solidFill>
              </a:rPr>
              <a:t>       voici   je </a:t>
            </a:r>
            <a:r>
              <a:rPr lang="fr-FR" sz="2200" dirty="0">
                <a:solidFill>
                  <a:schemeClr val="bg1"/>
                </a:solidFill>
              </a:rPr>
              <a:t>vais </a:t>
            </a:r>
            <a:r>
              <a:rPr lang="fr-FR" sz="2200" dirty="0" smtClean="0">
                <a:solidFill>
                  <a:schemeClr val="bg1"/>
                </a:solidFill>
              </a:rPr>
              <a:t>jeter      la          sur      un lit       </a:t>
            </a:r>
            <a:r>
              <a:rPr lang="fr-FR" sz="2200" dirty="0">
                <a:solidFill>
                  <a:schemeClr val="bg1"/>
                </a:solidFill>
              </a:rPr>
              <a:t>et </a:t>
            </a:r>
            <a:r>
              <a:rPr lang="fr-FR" sz="2200" dirty="0" smtClean="0">
                <a:solidFill>
                  <a:schemeClr val="bg1"/>
                </a:solidFill>
              </a:rPr>
              <a:t>  </a:t>
            </a:r>
            <a:r>
              <a:rPr lang="fr-FR" sz="2000" dirty="0" smtClean="0">
                <a:solidFill>
                  <a:schemeClr val="bg1"/>
                </a:solidFill>
              </a:rPr>
              <a:t>ceux  qui </a:t>
            </a:r>
            <a:r>
              <a:rPr lang="fr-FR" sz="2000" dirty="0">
                <a:solidFill>
                  <a:schemeClr val="bg1"/>
                </a:solidFill>
              </a:rPr>
              <a:t>commettent </a:t>
            </a:r>
            <a:r>
              <a:rPr lang="fr-FR" sz="2000" dirty="0" smtClean="0">
                <a:solidFill>
                  <a:schemeClr val="bg1"/>
                </a:solidFill>
              </a:rPr>
              <a:t>adultère</a:t>
            </a:r>
          </a:p>
          <a:p>
            <a:r>
              <a:rPr lang="en-US" sz="3200" dirty="0" smtClean="0">
                <a:solidFill>
                  <a:schemeClr val="bg1"/>
                </a:solidFill>
              </a:rPr>
              <a:t>  </a:t>
            </a:r>
            <a:r>
              <a:rPr lang="el-GR" sz="3200" dirty="0" smtClean="0">
                <a:solidFill>
                  <a:schemeClr val="bg1"/>
                </a:solidFill>
              </a:rPr>
              <a:t>μετ</a:t>
            </a:r>
            <a:r>
              <a:rPr lang="el-GR" sz="3200" dirty="0">
                <a:solidFill>
                  <a:schemeClr val="bg1"/>
                </a:solidFill>
              </a:rPr>
              <a:t>᾽ αὐτῆς</a:t>
            </a:r>
            <a:r>
              <a:rPr lang="fr-FR" sz="3200" dirty="0">
                <a:solidFill>
                  <a:schemeClr val="bg1"/>
                </a:solidFill>
              </a:rPr>
              <a:t> </a:t>
            </a:r>
            <a:r>
              <a:rPr lang="el-GR" sz="3200" dirty="0" smtClean="0">
                <a:solidFill>
                  <a:schemeClr val="bg1"/>
                </a:solidFill>
              </a:rPr>
              <a:t>εἰς </a:t>
            </a:r>
            <a:r>
              <a:rPr lang="el-GR" sz="3200" dirty="0">
                <a:solidFill>
                  <a:schemeClr val="bg1"/>
                </a:solidFill>
              </a:rPr>
              <a:t>θλῖψιν μεγάλην, ἐὰν μὴ </a:t>
            </a:r>
            <a:r>
              <a:rPr lang="el-GR" sz="3200" dirty="0" smtClean="0">
                <a:solidFill>
                  <a:schemeClr val="bg1"/>
                </a:solidFill>
              </a:rPr>
              <a:t>μετανοήσωσιν</a:t>
            </a:r>
            <a:endParaRPr lang="en-US" sz="3200" dirty="0" smtClean="0">
              <a:solidFill>
                <a:schemeClr val="bg1"/>
              </a:solidFill>
            </a:endParaRPr>
          </a:p>
          <a:p>
            <a:r>
              <a:rPr lang="fr-FR" sz="2200" dirty="0" smtClean="0">
                <a:solidFill>
                  <a:schemeClr val="bg1"/>
                </a:solidFill>
              </a:rPr>
              <a:t>   avec       elle      dans   tribulation   </a:t>
            </a:r>
            <a:r>
              <a:rPr lang="fr-FR" sz="2200" dirty="0">
                <a:solidFill>
                  <a:schemeClr val="bg1"/>
                </a:solidFill>
              </a:rPr>
              <a:t>grande </a:t>
            </a:r>
            <a:r>
              <a:rPr lang="fr-FR" sz="2200" dirty="0" smtClean="0">
                <a:solidFill>
                  <a:schemeClr val="bg1"/>
                </a:solidFill>
              </a:rPr>
              <a:t> </a:t>
            </a:r>
            <a:r>
              <a:rPr lang="fr-FR" sz="2000" dirty="0" smtClean="0">
                <a:solidFill>
                  <a:schemeClr val="bg1"/>
                </a:solidFill>
              </a:rPr>
              <a:t>à </a:t>
            </a:r>
            <a:r>
              <a:rPr lang="fr-FR" sz="2000" dirty="0">
                <a:solidFill>
                  <a:schemeClr val="bg1"/>
                </a:solidFill>
              </a:rPr>
              <a:t>moins </a:t>
            </a:r>
            <a:r>
              <a:rPr lang="fr-FR" sz="2000" dirty="0" smtClean="0">
                <a:solidFill>
                  <a:schemeClr val="bg1"/>
                </a:solidFill>
              </a:rPr>
              <a:t>que  </a:t>
            </a:r>
            <a:r>
              <a:rPr lang="fr-FR" sz="2200" dirty="0" smtClean="0">
                <a:solidFill>
                  <a:schemeClr val="bg1"/>
                </a:solidFill>
              </a:rPr>
              <a:t>ne    ils se repentent</a:t>
            </a:r>
          </a:p>
          <a:p>
            <a:r>
              <a:rPr lang="en-US" sz="3200" dirty="0" smtClean="0">
                <a:solidFill>
                  <a:schemeClr val="bg1"/>
                </a:solidFill>
              </a:rPr>
              <a:t>  </a:t>
            </a:r>
            <a:r>
              <a:rPr lang="el-GR" sz="3200" dirty="0" smtClean="0">
                <a:solidFill>
                  <a:schemeClr val="bg1"/>
                </a:solidFill>
              </a:rPr>
              <a:t>ἐκ </a:t>
            </a:r>
            <a:r>
              <a:rPr lang="el-GR" sz="3200" dirty="0">
                <a:solidFill>
                  <a:schemeClr val="bg1"/>
                </a:solidFill>
              </a:rPr>
              <a:t>τῶν ἔργων αὐτῆς</a:t>
            </a:r>
            <a:r>
              <a:rPr lang="el-GR" sz="3200" dirty="0" smtClean="0">
                <a:solidFill>
                  <a:schemeClr val="bg1"/>
                </a:solidFill>
              </a:rPr>
              <a:t>,</a:t>
            </a:r>
            <a:r>
              <a:rPr lang="en-US" sz="3200" dirty="0" smtClean="0">
                <a:solidFill>
                  <a:schemeClr val="bg1"/>
                </a:solidFill>
              </a:rPr>
              <a:t>       </a:t>
            </a:r>
            <a:r>
              <a:rPr lang="en-US" sz="3200" b="1" dirty="0" smtClean="0">
                <a:solidFill>
                  <a:srgbClr val="FFFF00"/>
                </a:solidFill>
              </a:rPr>
              <a:t> </a:t>
            </a:r>
            <a:r>
              <a:rPr lang="en-US" sz="2800" b="1" dirty="0" smtClean="0">
                <a:solidFill>
                  <a:srgbClr val="FFFF00"/>
                </a:solidFill>
              </a:rPr>
              <a:t>23  </a:t>
            </a:r>
            <a:r>
              <a:rPr lang="el-GR" sz="3200" dirty="0">
                <a:solidFill>
                  <a:schemeClr val="bg1"/>
                </a:solidFill>
              </a:rPr>
              <a:t>καὶ τὰ τέκνα αὐτῆς ἀποκτενῶ ἐν θανάτῳ. </a:t>
            </a:r>
            <a:endParaRPr lang="fr-FR" sz="3200" dirty="0" smtClean="0">
              <a:solidFill>
                <a:schemeClr val="bg1"/>
              </a:solidFill>
            </a:endParaRPr>
          </a:p>
          <a:p>
            <a:r>
              <a:rPr lang="fr-FR" sz="2200" dirty="0" smtClean="0">
                <a:solidFill>
                  <a:schemeClr val="bg1"/>
                </a:solidFill>
              </a:rPr>
              <a:t>    de    les     </a:t>
            </a:r>
            <a:r>
              <a:rPr lang="fr-FR" sz="2200" dirty="0" err="1">
                <a:solidFill>
                  <a:schemeClr val="bg1"/>
                </a:solidFill>
              </a:rPr>
              <a:t>oeuvres</a:t>
            </a:r>
            <a:r>
              <a:rPr lang="fr-FR" sz="2200" dirty="0" smtClean="0">
                <a:solidFill>
                  <a:schemeClr val="bg1"/>
                </a:solidFill>
              </a:rPr>
              <a:t>      leurs                           et     les  enfants      ses          je </a:t>
            </a:r>
            <a:r>
              <a:rPr lang="fr-FR" sz="2200" dirty="0">
                <a:solidFill>
                  <a:schemeClr val="bg1"/>
                </a:solidFill>
              </a:rPr>
              <a:t>frapperai </a:t>
            </a:r>
            <a:r>
              <a:rPr lang="fr-FR" sz="2200" dirty="0" smtClean="0">
                <a:solidFill>
                  <a:schemeClr val="bg1"/>
                </a:solidFill>
              </a:rPr>
              <a:t>     de      mort </a:t>
            </a:r>
          </a:p>
          <a:p>
            <a:r>
              <a:rPr lang="en-US" sz="3200" dirty="0" smtClean="0">
                <a:solidFill>
                  <a:schemeClr val="bg1"/>
                </a:solidFill>
              </a:rPr>
              <a:t>  </a:t>
            </a:r>
            <a:r>
              <a:rPr lang="el-GR" sz="3200" dirty="0" smtClean="0">
                <a:solidFill>
                  <a:schemeClr val="bg1"/>
                </a:solidFill>
              </a:rPr>
              <a:t>καὶ </a:t>
            </a:r>
            <a:r>
              <a:rPr lang="el-GR" sz="3200" dirty="0">
                <a:solidFill>
                  <a:schemeClr val="bg1"/>
                </a:solidFill>
              </a:rPr>
              <a:t>γνώσονται πᾶσαι αἱ ἐκκλησίαι ὅτι ἐγώ εἰμι ὁ ἐραυνῶν νεφροὺς </a:t>
            </a:r>
            <a:endParaRPr lang="fr-FR" sz="3200" dirty="0" smtClean="0">
              <a:solidFill>
                <a:schemeClr val="bg1"/>
              </a:solidFill>
            </a:endParaRPr>
          </a:p>
          <a:p>
            <a:r>
              <a:rPr lang="fr-FR" sz="2200" dirty="0" smtClean="0">
                <a:solidFill>
                  <a:schemeClr val="bg1"/>
                </a:solidFill>
              </a:rPr>
              <a:t>    </a:t>
            </a:r>
            <a:r>
              <a:rPr lang="fr-FR" sz="2200" dirty="0">
                <a:solidFill>
                  <a:schemeClr val="bg1"/>
                </a:solidFill>
              </a:rPr>
              <a:t>et </a:t>
            </a:r>
            <a:r>
              <a:rPr lang="fr-FR" sz="2200" dirty="0" smtClean="0">
                <a:solidFill>
                  <a:schemeClr val="bg1"/>
                </a:solidFill>
              </a:rPr>
              <a:t>      connaîtront        toutes     </a:t>
            </a:r>
            <a:r>
              <a:rPr lang="fr-FR" sz="2200" dirty="0">
                <a:solidFill>
                  <a:schemeClr val="bg1"/>
                </a:solidFill>
              </a:rPr>
              <a:t>les </a:t>
            </a:r>
            <a:r>
              <a:rPr lang="fr-FR" sz="2200" dirty="0" smtClean="0">
                <a:solidFill>
                  <a:schemeClr val="bg1"/>
                </a:solidFill>
              </a:rPr>
              <a:t>       Églises         que     je      suis  </a:t>
            </a:r>
            <a:r>
              <a:rPr lang="fr-FR" sz="2200" dirty="0">
                <a:solidFill>
                  <a:schemeClr val="bg1"/>
                </a:solidFill>
              </a:rPr>
              <a:t>celui </a:t>
            </a:r>
            <a:r>
              <a:rPr lang="fr-FR" sz="2200" dirty="0" smtClean="0">
                <a:solidFill>
                  <a:schemeClr val="bg1"/>
                </a:solidFill>
              </a:rPr>
              <a:t> qui sonde          reins </a:t>
            </a:r>
            <a:r>
              <a:rPr lang="es-ES" sz="2200" dirty="0" smtClean="0">
                <a:solidFill>
                  <a:schemeClr val="bg1"/>
                </a:solidFill>
              </a:rPr>
              <a:t>  </a:t>
            </a:r>
            <a:endParaRPr lang="en-US" sz="2200" dirty="0">
              <a:solidFill>
                <a:schemeClr val="bg1"/>
              </a:solidFill>
            </a:endParaRPr>
          </a:p>
          <a:p>
            <a:r>
              <a:rPr lang="fr-FR" sz="3200" dirty="0" smtClean="0">
                <a:solidFill>
                  <a:schemeClr val="bg1"/>
                </a:solidFill>
              </a:rPr>
              <a:t>       </a:t>
            </a:r>
            <a:r>
              <a:rPr lang="el-GR" sz="3200" dirty="0" smtClean="0">
                <a:solidFill>
                  <a:schemeClr val="bg1"/>
                </a:solidFill>
              </a:rPr>
              <a:t>καὶ </a:t>
            </a:r>
            <a:r>
              <a:rPr lang="el-GR" sz="3200" dirty="0">
                <a:solidFill>
                  <a:schemeClr val="bg1"/>
                </a:solidFill>
              </a:rPr>
              <a:t>καρδίας, καὶ </a:t>
            </a:r>
            <a:r>
              <a:rPr lang="en-US" sz="3200" dirty="0" smtClean="0">
                <a:solidFill>
                  <a:schemeClr val="bg1"/>
                </a:solidFill>
              </a:rPr>
              <a:t> </a:t>
            </a:r>
            <a:r>
              <a:rPr lang="el-GR" sz="3200" dirty="0" smtClean="0">
                <a:solidFill>
                  <a:schemeClr val="bg1"/>
                </a:solidFill>
              </a:rPr>
              <a:t>δώσω </a:t>
            </a:r>
            <a:r>
              <a:rPr lang="en-US" sz="3200" dirty="0" smtClean="0">
                <a:solidFill>
                  <a:schemeClr val="bg1"/>
                </a:solidFill>
              </a:rPr>
              <a:t> </a:t>
            </a:r>
            <a:r>
              <a:rPr lang="el-GR" sz="3200" dirty="0" smtClean="0">
                <a:solidFill>
                  <a:schemeClr val="bg1"/>
                </a:solidFill>
              </a:rPr>
              <a:t>ὑμῖν </a:t>
            </a:r>
            <a:r>
              <a:rPr lang="el-GR" sz="3200" dirty="0">
                <a:solidFill>
                  <a:schemeClr val="bg1"/>
                </a:solidFill>
              </a:rPr>
              <a:t>ἑκάστῳ κατὰ τὰ ἔργα ὑμῶν. </a:t>
            </a:r>
            <a:endParaRPr lang="en-US" sz="3200" dirty="0">
              <a:solidFill>
                <a:schemeClr val="bg1"/>
              </a:solidFill>
            </a:endParaRPr>
          </a:p>
          <a:p>
            <a:r>
              <a:rPr lang="fr-FR" sz="2200" dirty="0" smtClean="0">
                <a:solidFill>
                  <a:schemeClr val="bg1"/>
                </a:solidFill>
              </a:rPr>
              <a:t>            et        cœurs           et    </a:t>
            </a:r>
            <a:r>
              <a:rPr lang="fr-FR" sz="2200" dirty="0">
                <a:solidFill>
                  <a:schemeClr val="bg1"/>
                </a:solidFill>
              </a:rPr>
              <a:t>je rendrai </a:t>
            </a:r>
            <a:r>
              <a:rPr lang="fr-FR" sz="2200" dirty="0" smtClean="0">
                <a:solidFill>
                  <a:schemeClr val="bg1"/>
                </a:solidFill>
              </a:rPr>
              <a:t> de </a:t>
            </a:r>
            <a:r>
              <a:rPr lang="fr-FR" sz="2200" dirty="0">
                <a:solidFill>
                  <a:schemeClr val="bg1"/>
                </a:solidFill>
              </a:rPr>
              <a:t>vous</a:t>
            </a:r>
            <a:r>
              <a:rPr lang="fr-FR" sz="2200" dirty="0" smtClean="0">
                <a:solidFill>
                  <a:schemeClr val="bg1"/>
                </a:solidFill>
              </a:rPr>
              <a:t>  à </a:t>
            </a:r>
            <a:r>
              <a:rPr lang="fr-FR" sz="2200" dirty="0">
                <a:solidFill>
                  <a:schemeClr val="bg1"/>
                </a:solidFill>
              </a:rPr>
              <a:t>chacun </a:t>
            </a:r>
            <a:r>
              <a:rPr lang="fr-FR" sz="2200" dirty="0" smtClean="0">
                <a:solidFill>
                  <a:schemeClr val="bg1"/>
                </a:solidFill>
              </a:rPr>
              <a:t>    selon    les  </a:t>
            </a:r>
            <a:r>
              <a:rPr lang="fr-FR" sz="2200" dirty="0" err="1" smtClean="0">
                <a:solidFill>
                  <a:schemeClr val="bg1"/>
                </a:solidFill>
              </a:rPr>
              <a:t>oeuvres</a:t>
            </a:r>
            <a:r>
              <a:rPr lang="fr-FR" sz="2200" dirty="0" smtClean="0">
                <a:solidFill>
                  <a:schemeClr val="bg1"/>
                </a:solidFill>
              </a:rPr>
              <a:t>   ses</a:t>
            </a:r>
            <a:endParaRPr lang="en-US" sz="2200" dirty="0" smtClean="0">
              <a:solidFill>
                <a:schemeClr val="bg1"/>
              </a:solidFill>
            </a:endParaRPr>
          </a:p>
          <a:p>
            <a:r>
              <a:rPr lang="en-US" sz="1850" baseline="30000" dirty="0" smtClean="0">
                <a:solidFill>
                  <a:srgbClr val="FFFF00"/>
                </a:solidFill>
              </a:rPr>
              <a:t>	NEG </a:t>
            </a:r>
            <a:r>
              <a:rPr lang="fr-FR" sz="1850" b="1" dirty="0">
                <a:solidFill>
                  <a:schemeClr val="bg1"/>
                </a:solidFill>
              </a:rPr>
              <a:t>2:22</a:t>
            </a:r>
            <a:r>
              <a:rPr lang="fr-FR" sz="1850" dirty="0">
                <a:solidFill>
                  <a:schemeClr val="bg1"/>
                </a:solidFill>
              </a:rPr>
              <a:t> Voici, je vais la jeter sur un lit, et envoyer une grande tribulation à ceux qui commettent adultère avec elle, à moins qu'ils 'ils ne se repentent de leurs </a:t>
            </a:r>
            <a:r>
              <a:rPr lang="fr-FR" sz="1850" dirty="0" err="1">
                <a:solidFill>
                  <a:schemeClr val="bg1"/>
                </a:solidFill>
              </a:rPr>
              <a:t>oeuvres</a:t>
            </a:r>
            <a:r>
              <a:rPr lang="fr-FR" sz="1850" dirty="0" smtClean="0">
                <a:solidFill>
                  <a:schemeClr val="bg1"/>
                </a:solidFill>
              </a:rPr>
              <a:t>. </a:t>
            </a:r>
            <a:r>
              <a:rPr lang="fr-FR" sz="1850" b="1" dirty="0">
                <a:solidFill>
                  <a:schemeClr val="bg1"/>
                </a:solidFill>
              </a:rPr>
              <a:t>23</a:t>
            </a:r>
            <a:r>
              <a:rPr lang="fr-FR" sz="1850" dirty="0">
                <a:solidFill>
                  <a:schemeClr val="bg1"/>
                </a:solidFill>
              </a:rPr>
              <a:t> Je frapperai de mort ses enfants; et toutes les Églises connaîtront que je suis celui qui sonde les reins et les </a:t>
            </a:r>
            <a:r>
              <a:rPr lang="fr-FR" sz="1850" dirty="0" err="1">
                <a:solidFill>
                  <a:schemeClr val="bg1"/>
                </a:solidFill>
              </a:rPr>
              <a:t>coeurs</a:t>
            </a:r>
            <a:r>
              <a:rPr lang="fr-FR" sz="1850" dirty="0">
                <a:solidFill>
                  <a:schemeClr val="bg1"/>
                </a:solidFill>
              </a:rPr>
              <a:t>, et je rendrai à chacun de vous selon ses </a:t>
            </a:r>
            <a:r>
              <a:rPr lang="fr-FR" sz="1850" dirty="0" err="1">
                <a:solidFill>
                  <a:schemeClr val="bg1"/>
                </a:solidFill>
              </a:rPr>
              <a:t>oeuvres</a:t>
            </a:r>
            <a:r>
              <a:rPr lang="fr-FR" sz="1850" dirty="0" smtClean="0">
                <a:solidFill>
                  <a:schemeClr val="bg1"/>
                </a:solidFill>
              </a:rPr>
              <a:t>. /</a:t>
            </a:r>
            <a:r>
              <a:rPr lang="fr-FR" sz="1850" dirty="0" smtClean="0">
                <a:solidFill>
                  <a:srgbClr val="FFFF00"/>
                </a:solidFill>
              </a:rPr>
              <a:t> </a:t>
            </a:r>
            <a:r>
              <a:rPr lang="fr-FR" sz="1850" baseline="30000" dirty="0" smtClean="0">
                <a:solidFill>
                  <a:srgbClr val="FFFF00"/>
                </a:solidFill>
              </a:rPr>
              <a:t>BFC </a:t>
            </a:r>
            <a:r>
              <a:rPr lang="fr-FR" sz="1850" b="1" dirty="0" smtClean="0">
                <a:solidFill>
                  <a:schemeClr val="bg1"/>
                </a:solidFill>
              </a:rPr>
              <a:t>2:22</a:t>
            </a:r>
            <a:r>
              <a:rPr lang="fr-FR" sz="1850" dirty="0" smtClean="0">
                <a:solidFill>
                  <a:schemeClr val="bg1"/>
                </a:solidFill>
              </a:rPr>
              <a:t> </a:t>
            </a:r>
            <a:r>
              <a:rPr lang="fr-FR" sz="1850" dirty="0">
                <a:solidFill>
                  <a:schemeClr val="bg1"/>
                </a:solidFill>
              </a:rPr>
              <a:t>C'est pourquoi, je vais la jeter sur un lit de douleur; j'infligerai également de grands tourments à ses compagnons d'adultère, à moins qu'ils ne renoncent aux mauvaises actions qu'elle leur inspire</a:t>
            </a:r>
            <a:r>
              <a:rPr lang="fr-FR" sz="1850" dirty="0" smtClean="0">
                <a:solidFill>
                  <a:schemeClr val="bg1"/>
                </a:solidFill>
              </a:rPr>
              <a:t>. </a:t>
            </a:r>
            <a:r>
              <a:rPr lang="fr-FR" sz="1850" b="1" dirty="0">
                <a:solidFill>
                  <a:schemeClr val="bg1"/>
                </a:solidFill>
              </a:rPr>
              <a:t>23</a:t>
            </a:r>
            <a:r>
              <a:rPr lang="fr-FR" sz="1850" dirty="0">
                <a:solidFill>
                  <a:schemeClr val="bg1"/>
                </a:solidFill>
              </a:rPr>
              <a:t> De plus, je ferai mourir ses enfants. Ainsi toutes les Églises sauront que je suis celui qui discerne les pensées et les désirs des humains. Je traiterai chacun de vous selon ce qu'il aura fait</a:t>
            </a:r>
            <a:r>
              <a:rPr lang="fr-FR" sz="1850" dirty="0" smtClean="0">
                <a:solidFill>
                  <a:schemeClr val="bg1"/>
                </a:solidFill>
              </a:rPr>
              <a:t>.</a:t>
            </a:r>
            <a:endParaRPr lang="fr-FR" sz="800" dirty="0">
              <a:solidFill>
                <a:schemeClr val="bg1"/>
              </a:solidFill>
            </a:endParaRPr>
          </a:p>
          <a:p>
            <a:endParaRPr lang="fr-FR" sz="800" dirty="0" smtClean="0">
              <a:solidFill>
                <a:schemeClr val="bg1"/>
              </a:solidFill>
            </a:endParaRPr>
          </a:p>
          <a:p>
            <a:endParaRPr lang="fr-FR" sz="800" dirty="0" smtClean="0">
              <a:solidFill>
                <a:schemeClr val="bg1"/>
              </a:solidFill>
            </a:endParaRPr>
          </a:p>
        </p:txBody>
      </p:sp>
    </p:spTree>
    <p:extLst>
      <p:ext uri="{BB962C8B-B14F-4D97-AF65-F5344CB8AC3E}">
        <p14:creationId xmlns:p14="http://schemas.microsoft.com/office/powerpoint/2010/main" val="208955651"/>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61838" cy="6711692"/>
          </a:xfrm>
          <a:prstGeom prst="rect">
            <a:avLst/>
          </a:prstGeom>
          <a:solidFill>
            <a:srgbClr val="002060"/>
          </a:solidFill>
        </p:spPr>
        <p:txBody>
          <a:bodyPr wrap="square" lIns="108821" tIns="54411" rIns="108821" bIns="54411">
            <a:spAutoFit/>
          </a:bodyPr>
          <a:lstStyle/>
          <a:p>
            <a:pPr algn="ctr"/>
            <a:r>
              <a:rPr lang="en-US" sz="3200" b="1" dirty="0" smtClean="0">
                <a:solidFill>
                  <a:srgbClr val="FFFF00"/>
                </a:solidFill>
              </a:rPr>
              <a:t>Apocalypse 2:24-25 </a:t>
            </a:r>
            <a:endParaRPr lang="en-US" sz="1200" b="1" dirty="0" smtClean="0">
              <a:solidFill>
                <a:srgbClr val="FFFF00"/>
              </a:solidFill>
            </a:endParaRPr>
          </a:p>
          <a:p>
            <a:r>
              <a:rPr lang="en-US" sz="2800" b="1" dirty="0" smtClean="0">
                <a:solidFill>
                  <a:srgbClr val="FFFF00"/>
                </a:solidFill>
              </a:rPr>
              <a:t>24   </a:t>
            </a:r>
            <a:r>
              <a:rPr lang="el-GR" sz="3200" dirty="0" smtClean="0">
                <a:solidFill>
                  <a:schemeClr val="bg1"/>
                </a:solidFill>
              </a:rPr>
              <a:t>ὑμῖν </a:t>
            </a:r>
            <a:r>
              <a:rPr lang="el-GR" sz="3200" dirty="0">
                <a:solidFill>
                  <a:schemeClr val="bg1"/>
                </a:solidFill>
              </a:rPr>
              <a:t>δὲ λέγω τοῖς λοιποῖς τοῖς ἐν Θυατείροις, </a:t>
            </a:r>
            <a:endParaRPr lang="fr-FR" sz="3200" dirty="0">
              <a:solidFill>
                <a:schemeClr val="bg1"/>
              </a:solidFill>
            </a:endParaRPr>
          </a:p>
          <a:p>
            <a:r>
              <a:rPr lang="fr-FR" sz="2200" dirty="0">
                <a:solidFill>
                  <a:schemeClr val="bg1"/>
                </a:solidFill>
              </a:rPr>
              <a:t> </a:t>
            </a:r>
            <a:r>
              <a:rPr lang="fr-FR" sz="2200" dirty="0" smtClean="0">
                <a:solidFill>
                  <a:schemeClr val="bg1"/>
                </a:solidFill>
              </a:rPr>
              <a:t>        à vous  mais  je dis    à les       autres      </a:t>
            </a:r>
            <a:r>
              <a:rPr lang="fr-FR" sz="2200" dirty="0">
                <a:solidFill>
                  <a:schemeClr val="bg1"/>
                </a:solidFill>
              </a:rPr>
              <a:t>à </a:t>
            </a:r>
            <a:r>
              <a:rPr lang="fr-FR" sz="2200" dirty="0" smtClean="0">
                <a:solidFill>
                  <a:schemeClr val="bg1"/>
                </a:solidFill>
              </a:rPr>
              <a:t>les    </a:t>
            </a:r>
            <a:r>
              <a:rPr lang="fr-FR" sz="2200" dirty="0">
                <a:solidFill>
                  <a:schemeClr val="bg1"/>
                </a:solidFill>
              </a:rPr>
              <a:t> </a:t>
            </a:r>
            <a:r>
              <a:rPr lang="fr-FR" sz="2200" dirty="0" smtClean="0">
                <a:solidFill>
                  <a:schemeClr val="bg1"/>
                </a:solidFill>
              </a:rPr>
              <a:t>à         </a:t>
            </a:r>
            <a:r>
              <a:rPr lang="fr-FR" sz="2200" dirty="0" err="1" smtClean="0">
                <a:solidFill>
                  <a:schemeClr val="bg1"/>
                </a:solidFill>
              </a:rPr>
              <a:t>Thyatire</a:t>
            </a:r>
            <a:r>
              <a:rPr lang="fr-FR" sz="2200" dirty="0" smtClean="0">
                <a:solidFill>
                  <a:schemeClr val="bg1"/>
                </a:solidFill>
              </a:rPr>
              <a:t>  </a:t>
            </a:r>
            <a:r>
              <a:rPr lang="es-ES" sz="2200" dirty="0" smtClean="0">
                <a:solidFill>
                  <a:schemeClr val="bg1"/>
                </a:solidFill>
              </a:rPr>
              <a:t>  </a:t>
            </a:r>
          </a:p>
          <a:p>
            <a:r>
              <a:rPr lang="fr-FR" sz="3200" dirty="0" smtClean="0">
                <a:solidFill>
                  <a:schemeClr val="bg1"/>
                </a:solidFill>
              </a:rPr>
              <a:t>          </a:t>
            </a:r>
            <a:r>
              <a:rPr lang="el-GR" sz="3200" dirty="0" smtClean="0">
                <a:solidFill>
                  <a:schemeClr val="bg1"/>
                </a:solidFill>
              </a:rPr>
              <a:t>ὅσοι </a:t>
            </a:r>
            <a:r>
              <a:rPr lang="el-GR" sz="3200" dirty="0">
                <a:solidFill>
                  <a:schemeClr val="bg1"/>
                </a:solidFill>
              </a:rPr>
              <a:t>οὐκ ἔχουσιν τὴν διδαχὴν ταύτην, </a:t>
            </a:r>
            <a:endParaRPr lang="fr-FR" sz="3200" dirty="0" smtClean="0">
              <a:solidFill>
                <a:schemeClr val="bg1"/>
              </a:solidFill>
            </a:endParaRPr>
          </a:p>
          <a:p>
            <a:r>
              <a:rPr lang="fr-FR" sz="2200" dirty="0" smtClean="0">
                <a:solidFill>
                  <a:schemeClr val="bg1"/>
                </a:solidFill>
              </a:rPr>
              <a:t>                 qui    ne pas      ils ont         la       doctrine        cette </a:t>
            </a:r>
          </a:p>
          <a:p>
            <a:r>
              <a:rPr lang="fr-FR" sz="3200" dirty="0" smtClean="0">
                <a:solidFill>
                  <a:schemeClr val="bg1"/>
                </a:solidFill>
              </a:rPr>
              <a:t>   </a:t>
            </a:r>
            <a:r>
              <a:rPr lang="el-GR" sz="3200" dirty="0" smtClean="0">
                <a:solidFill>
                  <a:schemeClr val="bg1"/>
                </a:solidFill>
              </a:rPr>
              <a:t>οἵτινες </a:t>
            </a:r>
            <a:r>
              <a:rPr lang="el-GR" sz="3200" dirty="0">
                <a:solidFill>
                  <a:schemeClr val="bg1"/>
                </a:solidFill>
              </a:rPr>
              <a:t>οὐκ </a:t>
            </a:r>
            <a:r>
              <a:rPr lang="en-US" sz="3200" dirty="0" smtClean="0">
                <a:solidFill>
                  <a:schemeClr val="bg1"/>
                </a:solidFill>
              </a:rPr>
              <a:t> </a:t>
            </a:r>
            <a:r>
              <a:rPr lang="el-GR" sz="3200" dirty="0" smtClean="0">
                <a:solidFill>
                  <a:schemeClr val="bg1"/>
                </a:solidFill>
              </a:rPr>
              <a:t>ἔγνωσαν </a:t>
            </a:r>
            <a:r>
              <a:rPr lang="el-GR" sz="3200" dirty="0">
                <a:solidFill>
                  <a:schemeClr val="bg1"/>
                </a:solidFill>
              </a:rPr>
              <a:t>τὰ </a:t>
            </a:r>
            <a:r>
              <a:rPr lang="en-US" sz="3200" dirty="0" smtClean="0">
                <a:solidFill>
                  <a:schemeClr val="bg1"/>
                </a:solidFill>
              </a:rPr>
              <a:t> </a:t>
            </a:r>
            <a:r>
              <a:rPr lang="el-GR" sz="3200" dirty="0" smtClean="0">
                <a:solidFill>
                  <a:schemeClr val="bg1"/>
                </a:solidFill>
              </a:rPr>
              <a:t>βαθέα </a:t>
            </a:r>
            <a:r>
              <a:rPr lang="en-US" sz="3200" dirty="0" smtClean="0">
                <a:solidFill>
                  <a:schemeClr val="bg1"/>
                </a:solidFill>
              </a:rPr>
              <a:t> </a:t>
            </a:r>
            <a:r>
              <a:rPr lang="el-GR" sz="3200" dirty="0" smtClean="0">
                <a:solidFill>
                  <a:schemeClr val="bg1"/>
                </a:solidFill>
              </a:rPr>
              <a:t>τοῦ </a:t>
            </a:r>
            <a:r>
              <a:rPr lang="el-GR" sz="3200" dirty="0">
                <a:solidFill>
                  <a:schemeClr val="bg1"/>
                </a:solidFill>
              </a:rPr>
              <a:t>σατανᾶ </a:t>
            </a:r>
            <a:r>
              <a:rPr lang="el-GR" sz="3200" dirty="0" smtClean="0">
                <a:solidFill>
                  <a:schemeClr val="bg1"/>
                </a:solidFill>
              </a:rPr>
              <a:t>ὡς</a:t>
            </a:r>
            <a:r>
              <a:rPr lang="en-US" sz="3200" dirty="0" smtClean="0">
                <a:solidFill>
                  <a:schemeClr val="bg1"/>
                </a:solidFill>
              </a:rPr>
              <a:t> </a:t>
            </a:r>
            <a:r>
              <a:rPr lang="el-GR" sz="3200" dirty="0" smtClean="0">
                <a:solidFill>
                  <a:schemeClr val="bg1"/>
                </a:solidFill>
              </a:rPr>
              <a:t> </a:t>
            </a:r>
            <a:r>
              <a:rPr lang="en-US" sz="3200" dirty="0" smtClean="0">
                <a:solidFill>
                  <a:schemeClr val="bg1"/>
                </a:solidFill>
              </a:rPr>
              <a:t> </a:t>
            </a:r>
            <a:r>
              <a:rPr lang="el-GR" sz="3200" dirty="0" smtClean="0">
                <a:solidFill>
                  <a:schemeClr val="bg1"/>
                </a:solidFill>
              </a:rPr>
              <a:t>λέγουσιν</a:t>
            </a:r>
            <a:r>
              <a:rPr lang="el-GR" sz="3200" dirty="0">
                <a:solidFill>
                  <a:schemeClr val="bg1"/>
                </a:solidFill>
              </a:rPr>
              <a:t>· </a:t>
            </a:r>
            <a:endParaRPr lang="fr-FR" sz="3200" dirty="0">
              <a:solidFill>
                <a:schemeClr val="bg1"/>
              </a:solidFill>
            </a:endParaRPr>
          </a:p>
          <a:p>
            <a:r>
              <a:rPr lang="fr-FR" sz="2200" dirty="0" smtClean="0">
                <a:solidFill>
                  <a:schemeClr val="bg1"/>
                </a:solidFill>
              </a:rPr>
              <a:t>         qui       ne pas   ils ont connu  les profondeurs   </a:t>
            </a:r>
            <a:r>
              <a:rPr lang="fr-FR" sz="2200" dirty="0">
                <a:solidFill>
                  <a:schemeClr val="bg1"/>
                </a:solidFill>
              </a:rPr>
              <a:t>de </a:t>
            </a:r>
            <a:r>
              <a:rPr lang="fr-FR" sz="2200" dirty="0" smtClean="0">
                <a:solidFill>
                  <a:schemeClr val="bg1"/>
                </a:solidFill>
              </a:rPr>
              <a:t>         Satan   comme  </a:t>
            </a:r>
            <a:r>
              <a:rPr lang="fr-FR" sz="2200" dirty="0">
                <a:solidFill>
                  <a:schemeClr val="bg1"/>
                </a:solidFill>
              </a:rPr>
              <a:t>ils </a:t>
            </a:r>
            <a:r>
              <a:rPr lang="fr-FR" sz="2200" dirty="0" smtClean="0">
                <a:solidFill>
                  <a:schemeClr val="bg1"/>
                </a:solidFill>
              </a:rPr>
              <a:t>appellent</a:t>
            </a:r>
          </a:p>
          <a:p>
            <a:r>
              <a:rPr lang="fr-FR" sz="3200" dirty="0" smtClean="0">
                <a:solidFill>
                  <a:schemeClr val="bg1"/>
                </a:solidFill>
              </a:rPr>
              <a:t>                    </a:t>
            </a:r>
            <a:r>
              <a:rPr lang="el-GR" sz="3200" dirty="0" smtClean="0">
                <a:solidFill>
                  <a:schemeClr val="bg1"/>
                </a:solidFill>
              </a:rPr>
              <a:t>οὐ </a:t>
            </a:r>
            <a:r>
              <a:rPr lang="el-GR" sz="3200" dirty="0">
                <a:solidFill>
                  <a:schemeClr val="bg1"/>
                </a:solidFill>
              </a:rPr>
              <a:t>βάλλω ἐφ᾽ ὑμᾶς ἄλλο βάρος</a:t>
            </a:r>
            <a:r>
              <a:rPr lang="el-GR" sz="3200" dirty="0" smtClean="0">
                <a:solidFill>
                  <a:schemeClr val="bg1"/>
                </a:solidFill>
              </a:rPr>
              <a:t>,</a:t>
            </a:r>
            <a:endParaRPr lang="fr-FR" sz="3200" dirty="0" smtClean="0">
              <a:solidFill>
                <a:schemeClr val="bg1"/>
              </a:solidFill>
            </a:endParaRPr>
          </a:p>
          <a:p>
            <a:r>
              <a:rPr lang="fr-FR" sz="2200" dirty="0" smtClean="0">
                <a:solidFill>
                  <a:schemeClr val="bg1"/>
                </a:solidFill>
              </a:rPr>
              <a:t>                         ne pas   je mets    </a:t>
            </a:r>
            <a:r>
              <a:rPr lang="fr-FR" sz="2200" dirty="0">
                <a:solidFill>
                  <a:schemeClr val="bg1"/>
                </a:solidFill>
              </a:rPr>
              <a:t>sur </a:t>
            </a:r>
            <a:r>
              <a:rPr lang="fr-FR" sz="2200" dirty="0" smtClean="0">
                <a:solidFill>
                  <a:schemeClr val="bg1"/>
                </a:solidFill>
              </a:rPr>
              <a:t>     vous    d'autre   fardeau</a:t>
            </a:r>
          </a:p>
          <a:p>
            <a:r>
              <a:rPr lang="en-US" sz="2800" b="1" dirty="0" smtClean="0">
                <a:solidFill>
                  <a:srgbClr val="FFFF00"/>
                </a:solidFill>
              </a:rPr>
              <a:t>25</a:t>
            </a:r>
            <a:r>
              <a:rPr lang="en-US" sz="2800" dirty="0" smtClean="0">
                <a:solidFill>
                  <a:schemeClr val="bg1"/>
                </a:solidFill>
              </a:rPr>
              <a:t>         </a:t>
            </a:r>
            <a:r>
              <a:rPr lang="el-GR" sz="3200" dirty="0" smtClean="0">
                <a:solidFill>
                  <a:schemeClr val="bg1"/>
                </a:solidFill>
              </a:rPr>
              <a:t>πλὴν </a:t>
            </a:r>
            <a:r>
              <a:rPr lang="en-US" sz="3200" dirty="0" smtClean="0">
                <a:solidFill>
                  <a:schemeClr val="bg1"/>
                </a:solidFill>
              </a:rPr>
              <a:t> </a:t>
            </a:r>
            <a:r>
              <a:rPr lang="el-GR" sz="3200" dirty="0" smtClean="0">
                <a:solidFill>
                  <a:schemeClr val="bg1"/>
                </a:solidFill>
              </a:rPr>
              <a:t>ὃ</a:t>
            </a:r>
            <a:r>
              <a:rPr lang="en-US" sz="3200" dirty="0" smtClean="0">
                <a:solidFill>
                  <a:schemeClr val="bg1"/>
                </a:solidFill>
              </a:rPr>
              <a:t>  </a:t>
            </a:r>
            <a:r>
              <a:rPr lang="el-GR" sz="3200" dirty="0" smtClean="0">
                <a:solidFill>
                  <a:schemeClr val="bg1"/>
                </a:solidFill>
              </a:rPr>
              <a:t> </a:t>
            </a:r>
            <a:r>
              <a:rPr lang="el-GR" sz="3200" dirty="0">
                <a:solidFill>
                  <a:schemeClr val="bg1"/>
                </a:solidFill>
              </a:rPr>
              <a:t>ἔχετε </a:t>
            </a:r>
            <a:r>
              <a:rPr lang="en-US" sz="3200" dirty="0" smtClean="0">
                <a:solidFill>
                  <a:schemeClr val="bg1"/>
                </a:solidFill>
              </a:rPr>
              <a:t>     </a:t>
            </a:r>
            <a:r>
              <a:rPr lang="el-GR" sz="3200" dirty="0" smtClean="0">
                <a:solidFill>
                  <a:schemeClr val="bg1"/>
                </a:solidFill>
              </a:rPr>
              <a:t>κρατήσατε </a:t>
            </a:r>
            <a:r>
              <a:rPr lang="en-US" sz="3200" dirty="0" smtClean="0">
                <a:solidFill>
                  <a:schemeClr val="bg1"/>
                </a:solidFill>
              </a:rPr>
              <a:t> </a:t>
            </a:r>
            <a:r>
              <a:rPr lang="el-GR" sz="3200" dirty="0" smtClean="0">
                <a:solidFill>
                  <a:schemeClr val="bg1"/>
                </a:solidFill>
              </a:rPr>
              <a:t>ἄχρι[ς</a:t>
            </a:r>
            <a:r>
              <a:rPr lang="el-GR" sz="3200" dirty="0">
                <a:solidFill>
                  <a:schemeClr val="bg1"/>
                </a:solidFill>
              </a:rPr>
              <a:t>] οὗ ἂν </a:t>
            </a:r>
            <a:r>
              <a:rPr lang="en-US" sz="3200" dirty="0" smtClean="0">
                <a:solidFill>
                  <a:schemeClr val="bg1"/>
                </a:solidFill>
              </a:rPr>
              <a:t> </a:t>
            </a:r>
            <a:r>
              <a:rPr lang="el-GR" sz="3200" dirty="0" smtClean="0">
                <a:solidFill>
                  <a:schemeClr val="bg1"/>
                </a:solidFill>
              </a:rPr>
              <a:t>ἥξω.</a:t>
            </a:r>
            <a:endParaRPr lang="fr-FR" sz="3200" dirty="0">
              <a:solidFill>
                <a:schemeClr val="bg1"/>
              </a:solidFill>
            </a:endParaRPr>
          </a:p>
          <a:p>
            <a:r>
              <a:rPr lang="fr-FR" sz="2200" dirty="0" smtClean="0">
                <a:solidFill>
                  <a:schemeClr val="bg1"/>
                </a:solidFill>
              </a:rPr>
              <a:t>            seulement  </a:t>
            </a:r>
            <a:r>
              <a:rPr lang="fr-FR" sz="2000" dirty="0" smtClean="0">
                <a:solidFill>
                  <a:schemeClr val="bg1"/>
                </a:solidFill>
              </a:rPr>
              <a:t>ce </a:t>
            </a:r>
            <a:r>
              <a:rPr lang="fr-FR" sz="2000" dirty="0">
                <a:solidFill>
                  <a:schemeClr val="bg1"/>
                </a:solidFill>
              </a:rPr>
              <a:t>que vous </a:t>
            </a:r>
            <a:r>
              <a:rPr lang="fr-FR" sz="2000" dirty="0" smtClean="0">
                <a:solidFill>
                  <a:schemeClr val="bg1"/>
                </a:solidFill>
              </a:rPr>
              <a:t>avez   tenez </a:t>
            </a:r>
            <a:r>
              <a:rPr lang="fr-FR" sz="2000" dirty="0">
                <a:solidFill>
                  <a:schemeClr val="bg1"/>
                </a:solidFill>
              </a:rPr>
              <a:t>fermement </a:t>
            </a:r>
            <a:r>
              <a:rPr lang="fr-FR" sz="2000" dirty="0" smtClean="0">
                <a:solidFill>
                  <a:schemeClr val="bg1"/>
                </a:solidFill>
              </a:rPr>
              <a:t>    </a:t>
            </a:r>
            <a:r>
              <a:rPr lang="fr-FR" sz="2200" dirty="0" smtClean="0">
                <a:solidFill>
                  <a:schemeClr val="bg1"/>
                </a:solidFill>
              </a:rPr>
              <a:t>jusqu'à       ce que    </a:t>
            </a:r>
            <a:r>
              <a:rPr lang="fr-FR" sz="2200" dirty="0">
                <a:solidFill>
                  <a:schemeClr val="bg1"/>
                </a:solidFill>
              </a:rPr>
              <a:t>je vienne </a:t>
            </a:r>
            <a:endParaRPr lang="fr-FR" sz="800" dirty="0">
              <a:solidFill>
                <a:schemeClr val="bg1"/>
              </a:solidFill>
            </a:endParaRPr>
          </a:p>
          <a:p>
            <a:r>
              <a:rPr lang="es-ES" sz="800" dirty="0" smtClean="0">
                <a:solidFill>
                  <a:schemeClr val="bg1"/>
                </a:solidFill>
              </a:rPr>
              <a:t>  </a:t>
            </a:r>
            <a:endParaRPr lang="en-US" sz="800" dirty="0">
              <a:solidFill>
                <a:schemeClr val="bg1"/>
              </a:solidFill>
            </a:endParaRPr>
          </a:p>
          <a:p>
            <a:r>
              <a:rPr lang="en-US" sz="1900" baseline="30000" dirty="0" smtClean="0">
                <a:solidFill>
                  <a:srgbClr val="FFFF00"/>
                </a:solidFill>
              </a:rPr>
              <a:t>	NEG </a:t>
            </a:r>
            <a:r>
              <a:rPr lang="fr-FR" sz="1900" b="1" dirty="0">
                <a:solidFill>
                  <a:schemeClr val="bg1"/>
                </a:solidFill>
              </a:rPr>
              <a:t>2:24</a:t>
            </a:r>
            <a:r>
              <a:rPr lang="fr-FR" sz="1900" dirty="0">
                <a:solidFill>
                  <a:schemeClr val="bg1"/>
                </a:solidFill>
              </a:rPr>
              <a:t> À vous, à tous les autres de </a:t>
            </a:r>
            <a:r>
              <a:rPr lang="fr-FR" sz="1900" dirty="0" err="1">
                <a:solidFill>
                  <a:schemeClr val="bg1"/>
                </a:solidFill>
              </a:rPr>
              <a:t>Thyatire</a:t>
            </a:r>
            <a:r>
              <a:rPr lang="fr-FR" sz="1900" dirty="0">
                <a:solidFill>
                  <a:schemeClr val="bg1"/>
                </a:solidFill>
              </a:rPr>
              <a:t>, qui ne reçoivent pas cette doctrine, et qui n'ont pas connu les profondeurs de Satan, comme ils les appellent, je vous dis: Je ne mets pas sur vous d'autre fardeau</a:t>
            </a:r>
            <a:r>
              <a:rPr lang="fr-FR" sz="1900" dirty="0" smtClean="0">
                <a:solidFill>
                  <a:schemeClr val="bg1"/>
                </a:solidFill>
              </a:rPr>
              <a:t>; </a:t>
            </a:r>
            <a:r>
              <a:rPr lang="fr-FR" sz="1900" b="1" dirty="0">
                <a:solidFill>
                  <a:schemeClr val="bg1"/>
                </a:solidFill>
              </a:rPr>
              <a:t>25</a:t>
            </a:r>
            <a:r>
              <a:rPr lang="fr-FR" sz="1900" dirty="0">
                <a:solidFill>
                  <a:schemeClr val="bg1"/>
                </a:solidFill>
              </a:rPr>
              <a:t> seulement, ce que vous avez, retenez -le jusqu'à ce que je vienne</a:t>
            </a:r>
            <a:r>
              <a:rPr lang="fr-FR" sz="1900" dirty="0" smtClean="0">
                <a:solidFill>
                  <a:schemeClr val="bg1"/>
                </a:solidFill>
              </a:rPr>
              <a:t>. /</a:t>
            </a:r>
            <a:r>
              <a:rPr lang="fr-FR" sz="1900" dirty="0" smtClean="0">
                <a:solidFill>
                  <a:srgbClr val="FFFF00"/>
                </a:solidFill>
              </a:rPr>
              <a:t> </a:t>
            </a:r>
            <a:r>
              <a:rPr lang="fr-FR" sz="1900" baseline="30000" dirty="0" smtClean="0">
                <a:solidFill>
                  <a:srgbClr val="FFFF00"/>
                </a:solidFill>
              </a:rPr>
              <a:t>BFC </a:t>
            </a:r>
            <a:r>
              <a:rPr lang="fr-FR" sz="1900" b="1" dirty="0" smtClean="0">
                <a:solidFill>
                  <a:schemeClr val="bg1"/>
                </a:solidFill>
              </a:rPr>
              <a:t>2:24</a:t>
            </a:r>
            <a:r>
              <a:rPr lang="fr-FR" sz="1900" dirty="0" smtClean="0">
                <a:solidFill>
                  <a:schemeClr val="bg1"/>
                </a:solidFill>
              </a:rPr>
              <a:t> </a:t>
            </a:r>
            <a:r>
              <a:rPr lang="fr-FR" sz="1900" dirty="0">
                <a:solidFill>
                  <a:schemeClr val="bg1"/>
                </a:solidFill>
              </a:rPr>
              <a:t>«Quant à vous qui, à </a:t>
            </a:r>
            <a:r>
              <a:rPr lang="fr-FR" sz="1900" dirty="0" err="1">
                <a:solidFill>
                  <a:schemeClr val="bg1"/>
                </a:solidFill>
              </a:rPr>
              <a:t>Thyatire</a:t>
            </a:r>
            <a:r>
              <a:rPr lang="fr-FR" sz="1900" dirty="0">
                <a:solidFill>
                  <a:schemeClr val="bg1"/>
                </a:solidFill>
              </a:rPr>
              <a:t>, ne vous êtes pas attachés à cette fausse doctrine et qui n'avez pas appris ce que ces gens appellent ‹les profonds secrets de Satan›, voici ce que je déclare: je ne vous impose pas d'autre fardeau</a:t>
            </a:r>
            <a:r>
              <a:rPr lang="fr-FR" sz="1900" dirty="0" smtClean="0">
                <a:solidFill>
                  <a:schemeClr val="bg1"/>
                </a:solidFill>
              </a:rPr>
              <a:t>. </a:t>
            </a:r>
            <a:r>
              <a:rPr lang="fr-FR" sz="1900" b="1" dirty="0">
                <a:solidFill>
                  <a:schemeClr val="bg1"/>
                </a:solidFill>
              </a:rPr>
              <a:t>25</a:t>
            </a:r>
            <a:r>
              <a:rPr lang="fr-FR" sz="1900" dirty="0">
                <a:solidFill>
                  <a:schemeClr val="bg1"/>
                </a:solidFill>
              </a:rPr>
              <a:t> Mais tenez fermement ce que vous avez jusqu'à ce que je vienne.</a:t>
            </a:r>
          </a:p>
          <a:p>
            <a:endParaRPr lang="fr-FR" sz="800" dirty="0" smtClean="0">
              <a:solidFill>
                <a:schemeClr val="bg1"/>
              </a:solidFill>
            </a:endParaRPr>
          </a:p>
          <a:p>
            <a:endParaRPr lang="fr-FR" sz="800" dirty="0" smtClean="0">
              <a:solidFill>
                <a:schemeClr val="bg1"/>
              </a:solidFill>
            </a:endParaRPr>
          </a:p>
          <a:p>
            <a:endParaRPr lang="fr-FR" sz="800" dirty="0" smtClean="0">
              <a:solidFill>
                <a:schemeClr val="bg1"/>
              </a:solidFill>
            </a:endParaRPr>
          </a:p>
        </p:txBody>
      </p:sp>
    </p:spTree>
    <p:extLst>
      <p:ext uri="{BB962C8B-B14F-4D97-AF65-F5344CB8AC3E}">
        <p14:creationId xmlns:p14="http://schemas.microsoft.com/office/powerpoint/2010/main" val="2529465602"/>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644"/>
            <a:ext cx="12161838" cy="6711692"/>
          </a:xfrm>
          <a:prstGeom prst="rect">
            <a:avLst/>
          </a:prstGeom>
          <a:solidFill>
            <a:srgbClr val="002060"/>
          </a:solidFill>
        </p:spPr>
        <p:txBody>
          <a:bodyPr wrap="square" lIns="108821" tIns="54411" rIns="108821" bIns="54411">
            <a:spAutoFit/>
          </a:bodyPr>
          <a:lstStyle/>
          <a:p>
            <a:pPr algn="ctr"/>
            <a:endParaRPr lang="en-US" sz="2000" b="1" dirty="0" smtClean="0">
              <a:solidFill>
                <a:srgbClr val="FFFF00"/>
              </a:solidFill>
            </a:endParaRPr>
          </a:p>
          <a:p>
            <a:pPr algn="ctr"/>
            <a:r>
              <a:rPr lang="en-US" sz="3200" b="1" dirty="0" smtClean="0">
                <a:solidFill>
                  <a:srgbClr val="FFFF00"/>
                </a:solidFill>
              </a:rPr>
              <a:t>Apocalypse 2:26-27 </a:t>
            </a:r>
            <a:endParaRPr lang="en-US" sz="800" b="1" dirty="0" smtClean="0">
              <a:solidFill>
                <a:srgbClr val="FFFF00"/>
              </a:solidFill>
            </a:endParaRPr>
          </a:p>
          <a:p>
            <a:pPr algn="ctr"/>
            <a:endParaRPr lang="en-US" sz="800" b="1" dirty="0" smtClean="0">
              <a:solidFill>
                <a:schemeClr val="bg1"/>
              </a:solidFill>
            </a:endParaRPr>
          </a:p>
          <a:p>
            <a:pPr algn="ctr"/>
            <a:endParaRPr lang="en-US" sz="800" b="1" dirty="0">
              <a:solidFill>
                <a:schemeClr val="bg1"/>
              </a:solidFill>
            </a:endParaRPr>
          </a:p>
          <a:p>
            <a:pPr algn="ctr"/>
            <a:endParaRPr lang="en-US" sz="800" b="1" dirty="0" smtClean="0">
              <a:solidFill>
                <a:schemeClr val="bg1"/>
              </a:solidFill>
            </a:endParaRPr>
          </a:p>
          <a:p>
            <a:r>
              <a:rPr lang="en-US" sz="2800" b="1" dirty="0" smtClean="0">
                <a:solidFill>
                  <a:srgbClr val="FFFF00"/>
                </a:solidFill>
              </a:rPr>
              <a:t>26 </a:t>
            </a:r>
            <a:r>
              <a:rPr lang="en-US" sz="3200" b="1" dirty="0" smtClean="0">
                <a:solidFill>
                  <a:schemeClr val="bg1"/>
                </a:solidFill>
              </a:rPr>
              <a:t> </a:t>
            </a:r>
            <a:r>
              <a:rPr lang="el-GR" sz="3300" dirty="0">
                <a:solidFill>
                  <a:schemeClr val="bg1"/>
                </a:solidFill>
              </a:rPr>
              <a:t>Καὶ ὁ νικῶν καὶ ὁ τηρῶν ἄχρι τέλους τὰ ἔργα μου, </a:t>
            </a:r>
            <a:endParaRPr lang="en-US" sz="3300" dirty="0">
              <a:solidFill>
                <a:schemeClr val="bg1"/>
              </a:solidFill>
            </a:endParaRPr>
          </a:p>
          <a:p>
            <a:r>
              <a:rPr lang="es-ES" sz="2300" dirty="0" smtClean="0">
                <a:solidFill>
                  <a:schemeClr val="bg1"/>
                </a:solidFill>
              </a:rPr>
              <a:t>         et </a:t>
            </a:r>
            <a:r>
              <a:rPr lang="fr-FR" sz="2300" dirty="0" smtClean="0">
                <a:solidFill>
                  <a:schemeClr val="bg1"/>
                </a:solidFill>
              </a:rPr>
              <a:t> </a:t>
            </a:r>
            <a:r>
              <a:rPr lang="fr-FR" sz="2000" dirty="0">
                <a:solidFill>
                  <a:schemeClr val="bg1"/>
                </a:solidFill>
              </a:rPr>
              <a:t>celui qui </a:t>
            </a:r>
            <a:r>
              <a:rPr lang="fr-FR" sz="2000" dirty="0" smtClean="0">
                <a:solidFill>
                  <a:schemeClr val="bg1"/>
                </a:solidFill>
              </a:rPr>
              <a:t>vaincra</a:t>
            </a:r>
            <a:r>
              <a:rPr lang="fr-FR" sz="2300" dirty="0" smtClean="0">
                <a:solidFill>
                  <a:schemeClr val="bg1"/>
                </a:solidFill>
              </a:rPr>
              <a:t>  </a:t>
            </a:r>
            <a:r>
              <a:rPr lang="fr-FR" sz="2300" dirty="0">
                <a:solidFill>
                  <a:schemeClr val="bg1"/>
                </a:solidFill>
              </a:rPr>
              <a:t>et </a:t>
            </a:r>
            <a:r>
              <a:rPr lang="fr-FR" sz="2300" dirty="0" smtClean="0">
                <a:solidFill>
                  <a:schemeClr val="bg1"/>
                </a:solidFill>
              </a:rPr>
              <a:t> qui  gardera  jusqu'à    la </a:t>
            </a:r>
            <a:r>
              <a:rPr lang="fr-FR" sz="2300" dirty="0">
                <a:solidFill>
                  <a:schemeClr val="bg1"/>
                </a:solidFill>
              </a:rPr>
              <a:t>fin </a:t>
            </a:r>
            <a:r>
              <a:rPr lang="fr-FR" sz="2300" dirty="0" smtClean="0">
                <a:solidFill>
                  <a:schemeClr val="bg1"/>
                </a:solidFill>
              </a:rPr>
              <a:t>      les œuvres  mes </a:t>
            </a:r>
            <a:r>
              <a:rPr lang="es-ES" sz="2300" dirty="0" smtClean="0">
                <a:solidFill>
                  <a:schemeClr val="bg1"/>
                </a:solidFill>
              </a:rPr>
              <a:t>  </a:t>
            </a:r>
          </a:p>
          <a:p>
            <a:r>
              <a:rPr lang="en-US" sz="3400" dirty="0" smtClean="0">
                <a:solidFill>
                  <a:schemeClr val="bg1"/>
                </a:solidFill>
              </a:rPr>
              <a:t>            </a:t>
            </a:r>
            <a:r>
              <a:rPr lang="el-GR" sz="3400" dirty="0" smtClean="0">
                <a:solidFill>
                  <a:schemeClr val="bg1"/>
                </a:solidFill>
              </a:rPr>
              <a:t>δώσω </a:t>
            </a:r>
            <a:r>
              <a:rPr lang="el-GR" sz="3400" dirty="0">
                <a:solidFill>
                  <a:schemeClr val="bg1"/>
                </a:solidFill>
              </a:rPr>
              <a:t>αὐτῷ ἐξουσίαν ἐπὶ τῶν </a:t>
            </a:r>
            <a:r>
              <a:rPr lang="el-GR" sz="3400" dirty="0" smtClean="0">
                <a:solidFill>
                  <a:schemeClr val="bg1"/>
                </a:solidFill>
              </a:rPr>
              <a:t>ἐθνῶν</a:t>
            </a:r>
            <a:endParaRPr lang="en-US" sz="3400" dirty="0" smtClean="0">
              <a:solidFill>
                <a:schemeClr val="bg1"/>
              </a:solidFill>
            </a:endParaRPr>
          </a:p>
          <a:p>
            <a:r>
              <a:rPr lang="fr-FR" sz="2300" dirty="0" smtClean="0">
                <a:solidFill>
                  <a:schemeClr val="bg1"/>
                </a:solidFill>
              </a:rPr>
              <a:t>              je </a:t>
            </a:r>
            <a:r>
              <a:rPr lang="fr-FR" sz="2300" dirty="0">
                <a:solidFill>
                  <a:schemeClr val="bg1"/>
                </a:solidFill>
              </a:rPr>
              <a:t>donnerai </a:t>
            </a:r>
            <a:r>
              <a:rPr lang="fr-FR" sz="2300" dirty="0" smtClean="0">
                <a:solidFill>
                  <a:schemeClr val="bg1"/>
                </a:solidFill>
              </a:rPr>
              <a:t>   à lui          autorité        sur     les     nations</a:t>
            </a:r>
          </a:p>
          <a:p>
            <a:r>
              <a:rPr lang="en-US" sz="2800" b="1" dirty="0" smtClean="0">
                <a:solidFill>
                  <a:srgbClr val="FFFF00"/>
                </a:solidFill>
              </a:rPr>
              <a:t>27 </a:t>
            </a:r>
            <a:r>
              <a:rPr lang="en-US" sz="3200" b="1" dirty="0" smtClean="0">
                <a:solidFill>
                  <a:schemeClr val="bg1"/>
                </a:solidFill>
              </a:rPr>
              <a:t>     </a:t>
            </a:r>
            <a:r>
              <a:rPr lang="el-GR" sz="3500" dirty="0" smtClean="0">
                <a:solidFill>
                  <a:schemeClr val="bg1"/>
                </a:solidFill>
              </a:rPr>
              <a:t>καὶ </a:t>
            </a:r>
            <a:r>
              <a:rPr lang="el-GR" sz="3500" dirty="0">
                <a:solidFill>
                  <a:schemeClr val="bg1"/>
                </a:solidFill>
              </a:rPr>
              <a:t>ποιμανεῖ αὐτοὺς ἐν </a:t>
            </a:r>
            <a:r>
              <a:rPr lang="en-US" sz="3500" dirty="0" smtClean="0">
                <a:solidFill>
                  <a:schemeClr val="bg1"/>
                </a:solidFill>
              </a:rPr>
              <a:t> </a:t>
            </a:r>
            <a:r>
              <a:rPr lang="el-GR" sz="3500" dirty="0" smtClean="0">
                <a:solidFill>
                  <a:schemeClr val="bg1"/>
                </a:solidFill>
              </a:rPr>
              <a:t>ῥάβδῳ </a:t>
            </a:r>
            <a:r>
              <a:rPr lang="el-GR" sz="3500" dirty="0">
                <a:solidFill>
                  <a:schemeClr val="bg1"/>
                </a:solidFill>
              </a:rPr>
              <a:t>σιδηρᾷ </a:t>
            </a:r>
            <a:endParaRPr lang="en-US" sz="3500" dirty="0">
              <a:solidFill>
                <a:schemeClr val="bg1"/>
              </a:solidFill>
            </a:endParaRPr>
          </a:p>
          <a:p>
            <a:r>
              <a:rPr lang="es-ES" sz="2300" dirty="0" smtClean="0">
                <a:solidFill>
                  <a:schemeClr val="bg1"/>
                </a:solidFill>
              </a:rPr>
              <a:t>                et         </a:t>
            </a:r>
            <a:r>
              <a:rPr lang="es-ES" sz="2300" dirty="0" err="1" smtClean="0">
                <a:solidFill>
                  <a:schemeClr val="bg1"/>
                </a:solidFill>
              </a:rPr>
              <a:t>il</a:t>
            </a:r>
            <a:r>
              <a:rPr lang="fr-FR" sz="2300" dirty="0" smtClean="0">
                <a:solidFill>
                  <a:schemeClr val="bg1"/>
                </a:solidFill>
              </a:rPr>
              <a:t> </a:t>
            </a:r>
            <a:r>
              <a:rPr lang="fr-FR" sz="2300" dirty="0">
                <a:solidFill>
                  <a:schemeClr val="bg1"/>
                </a:solidFill>
              </a:rPr>
              <a:t>paîtra </a:t>
            </a:r>
            <a:r>
              <a:rPr lang="fr-FR" sz="2300" dirty="0" smtClean="0">
                <a:solidFill>
                  <a:schemeClr val="bg1"/>
                </a:solidFill>
              </a:rPr>
              <a:t>             les        avec   une </a:t>
            </a:r>
            <a:r>
              <a:rPr lang="fr-FR" sz="2300" dirty="0">
                <a:solidFill>
                  <a:schemeClr val="bg1"/>
                </a:solidFill>
              </a:rPr>
              <a:t>verge </a:t>
            </a:r>
            <a:r>
              <a:rPr lang="fr-FR" sz="2300" dirty="0" smtClean="0">
                <a:solidFill>
                  <a:schemeClr val="bg1"/>
                </a:solidFill>
              </a:rPr>
              <a:t>     de fer </a:t>
            </a:r>
            <a:r>
              <a:rPr lang="es-ES" sz="2300" dirty="0" smtClean="0">
                <a:solidFill>
                  <a:schemeClr val="bg1"/>
                </a:solidFill>
              </a:rPr>
              <a:t>  </a:t>
            </a:r>
            <a:endParaRPr lang="es-ES" sz="2300" dirty="0">
              <a:solidFill>
                <a:schemeClr val="bg1"/>
              </a:solidFill>
            </a:endParaRPr>
          </a:p>
          <a:p>
            <a:r>
              <a:rPr lang="en-US" sz="3500" dirty="0" smtClean="0">
                <a:solidFill>
                  <a:schemeClr val="bg1"/>
                </a:solidFill>
              </a:rPr>
              <a:t>          </a:t>
            </a:r>
            <a:r>
              <a:rPr lang="el-GR" sz="3500" dirty="0">
                <a:solidFill>
                  <a:schemeClr val="bg1"/>
                </a:solidFill>
              </a:rPr>
              <a:t>ὡς </a:t>
            </a:r>
            <a:r>
              <a:rPr lang="en-US" sz="3500" dirty="0" smtClean="0">
                <a:solidFill>
                  <a:schemeClr val="bg1"/>
                </a:solidFill>
              </a:rPr>
              <a:t> </a:t>
            </a:r>
            <a:r>
              <a:rPr lang="el-GR" sz="3500" dirty="0" smtClean="0">
                <a:solidFill>
                  <a:schemeClr val="bg1"/>
                </a:solidFill>
              </a:rPr>
              <a:t>τὰ </a:t>
            </a:r>
            <a:r>
              <a:rPr lang="el-GR" sz="3500" dirty="0">
                <a:solidFill>
                  <a:schemeClr val="bg1"/>
                </a:solidFill>
              </a:rPr>
              <a:t>σκεύη τὰ κεραμικὰ συντρίβεται, </a:t>
            </a:r>
            <a:endParaRPr lang="en-US" sz="3500" dirty="0">
              <a:solidFill>
                <a:schemeClr val="bg1"/>
              </a:solidFill>
            </a:endParaRPr>
          </a:p>
          <a:p>
            <a:r>
              <a:rPr lang="fr-FR" sz="2300" dirty="0" smtClean="0">
                <a:solidFill>
                  <a:schemeClr val="bg1"/>
                </a:solidFill>
              </a:rPr>
              <a:t>            comme  les    vases           d'argile                    </a:t>
            </a:r>
            <a:r>
              <a:rPr lang="fr-FR" sz="2300" dirty="0">
                <a:solidFill>
                  <a:schemeClr val="bg1"/>
                </a:solidFill>
              </a:rPr>
              <a:t>seront </a:t>
            </a:r>
            <a:r>
              <a:rPr lang="fr-FR" sz="2300" dirty="0" smtClean="0">
                <a:solidFill>
                  <a:schemeClr val="bg1"/>
                </a:solidFill>
              </a:rPr>
              <a:t>brisés</a:t>
            </a:r>
            <a:endParaRPr lang="en-US" sz="2300" dirty="0" smtClean="0">
              <a:solidFill>
                <a:schemeClr val="bg1"/>
              </a:solidFill>
            </a:endParaRPr>
          </a:p>
          <a:p>
            <a:endParaRPr lang="en-US" sz="800" dirty="0" smtClean="0">
              <a:solidFill>
                <a:schemeClr val="bg1"/>
              </a:solidFill>
            </a:endParaRPr>
          </a:p>
          <a:p>
            <a:r>
              <a:rPr lang="en-US" sz="2000" baseline="30000" dirty="0" smtClean="0">
                <a:solidFill>
                  <a:srgbClr val="FFFF00"/>
                </a:solidFill>
              </a:rPr>
              <a:t>NEG</a:t>
            </a:r>
            <a:r>
              <a:rPr lang="fr-FR" sz="2000" b="1" dirty="0"/>
              <a:t> </a:t>
            </a:r>
            <a:r>
              <a:rPr lang="fr-FR" sz="2000" b="1" dirty="0">
                <a:solidFill>
                  <a:schemeClr val="bg1"/>
                </a:solidFill>
              </a:rPr>
              <a:t>2:26</a:t>
            </a:r>
            <a:r>
              <a:rPr lang="fr-FR" sz="2000" dirty="0">
                <a:solidFill>
                  <a:schemeClr val="bg1"/>
                </a:solidFill>
              </a:rPr>
              <a:t> À celui qui vaincra, et qui gardera jusqu'à la fin mes </a:t>
            </a:r>
            <a:r>
              <a:rPr lang="fr-FR" sz="2000" dirty="0" err="1">
                <a:solidFill>
                  <a:schemeClr val="bg1"/>
                </a:solidFill>
              </a:rPr>
              <a:t>oeuvres</a:t>
            </a:r>
            <a:r>
              <a:rPr lang="fr-FR" sz="2000" dirty="0">
                <a:solidFill>
                  <a:schemeClr val="bg1"/>
                </a:solidFill>
              </a:rPr>
              <a:t>, je donnerai autorité sur les nations</a:t>
            </a:r>
            <a:r>
              <a:rPr lang="fr-FR" sz="2000" dirty="0" smtClean="0">
                <a:solidFill>
                  <a:schemeClr val="bg1"/>
                </a:solidFill>
              </a:rPr>
              <a:t>. </a:t>
            </a:r>
            <a:r>
              <a:rPr lang="fr-FR" sz="2000" b="1" dirty="0">
                <a:solidFill>
                  <a:schemeClr val="bg1"/>
                </a:solidFill>
              </a:rPr>
              <a:t>27</a:t>
            </a:r>
            <a:r>
              <a:rPr lang="fr-FR" sz="2000" dirty="0">
                <a:solidFill>
                  <a:schemeClr val="bg1"/>
                </a:solidFill>
              </a:rPr>
              <a:t> Il les paîtra avec une verge de fer, comme on brise les vases d'argile, ainsi que moi-même j'en ai reçu le pouvoir de mon Père.  </a:t>
            </a:r>
            <a:r>
              <a:rPr lang="fr-FR" sz="2000" dirty="0" smtClean="0">
                <a:solidFill>
                  <a:schemeClr val="bg1"/>
                </a:solidFill>
              </a:rPr>
              <a:t>/ </a:t>
            </a:r>
            <a:r>
              <a:rPr lang="fr-FR" sz="2000" baseline="30000" dirty="0" smtClean="0">
                <a:solidFill>
                  <a:srgbClr val="FFFF00"/>
                </a:solidFill>
              </a:rPr>
              <a:t>BFC</a:t>
            </a:r>
            <a:r>
              <a:rPr lang="fr-FR" sz="2000" baseline="30000" dirty="0" smtClean="0">
                <a:solidFill>
                  <a:schemeClr val="bg1"/>
                </a:solidFill>
              </a:rPr>
              <a:t> </a:t>
            </a:r>
            <a:r>
              <a:rPr lang="fr-FR" sz="2000" b="1" dirty="0" smtClean="0">
                <a:solidFill>
                  <a:schemeClr val="bg1"/>
                </a:solidFill>
              </a:rPr>
              <a:t>2:26-28</a:t>
            </a:r>
            <a:r>
              <a:rPr lang="fr-FR" sz="2000" dirty="0" smtClean="0">
                <a:solidFill>
                  <a:schemeClr val="bg1"/>
                </a:solidFill>
              </a:rPr>
              <a:t> </a:t>
            </a:r>
            <a:r>
              <a:rPr lang="fr-FR" sz="2000" dirty="0">
                <a:solidFill>
                  <a:schemeClr val="bg1"/>
                </a:solidFill>
              </a:rPr>
              <a:t>«A ceux qui auront remporté la victoire et qui auront fait ma volonté jusqu'à la fin, j'accorderai le pouvoir que j'ai reçu moi-même de mon Père: je leur donnerai le pouvoir sur les nations, ils les dirigeront avec une autorité de fer et les briseront comme des pots d'argile. Je leur donnerai aussi l'étoile du matin</a:t>
            </a:r>
            <a:r>
              <a:rPr lang="fr-FR" sz="2000" dirty="0" smtClean="0">
                <a:solidFill>
                  <a:schemeClr val="bg1"/>
                </a:solidFill>
              </a:rPr>
              <a:t>.</a:t>
            </a:r>
            <a:endParaRPr lang="fr-FR" sz="800" dirty="0" smtClean="0">
              <a:solidFill>
                <a:schemeClr val="bg1"/>
              </a:solidFill>
            </a:endParaRPr>
          </a:p>
          <a:p>
            <a:endParaRPr lang="es-ES" sz="800" dirty="0" smtClean="0">
              <a:solidFill>
                <a:schemeClr val="bg1"/>
              </a:solidFill>
            </a:endParaRPr>
          </a:p>
          <a:p>
            <a:endParaRPr lang="es-ES" sz="800" dirty="0" smtClean="0">
              <a:solidFill>
                <a:schemeClr val="bg1"/>
              </a:solidFill>
            </a:endParaRPr>
          </a:p>
        </p:txBody>
      </p:sp>
    </p:spTree>
    <p:extLst>
      <p:ext uri="{BB962C8B-B14F-4D97-AF65-F5344CB8AC3E}">
        <p14:creationId xmlns:p14="http://schemas.microsoft.com/office/powerpoint/2010/main" val="545133668"/>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644"/>
            <a:ext cx="12161838" cy="6804025"/>
          </a:xfrm>
          <a:prstGeom prst="rect">
            <a:avLst/>
          </a:prstGeom>
          <a:solidFill>
            <a:srgbClr val="002060"/>
          </a:solidFill>
        </p:spPr>
        <p:txBody>
          <a:bodyPr wrap="square" lIns="108821" tIns="54411" rIns="108821" bIns="54411">
            <a:spAutoFit/>
          </a:bodyPr>
          <a:lstStyle/>
          <a:p>
            <a:pPr algn="ctr"/>
            <a:endParaRPr lang="en-US" sz="2000" b="1" dirty="0" smtClean="0">
              <a:solidFill>
                <a:srgbClr val="FFFF00"/>
              </a:solidFill>
            </a:endParaRPr>
          </a:p>
          <a:p>
            <a:r>
              <a:rPr lang="en-US" sz="3600" b="1" dirty="0" smtClean="0">
                <a:solidFill>
                  <a:srgbClr val="FFFF00"/>
                </a:solidFill>
              </a:rPr>
              <a:t>                           Apocalypse 2:28-29  </a:t>
            </a:r>
          </a:p>
          <a:p>
            <a:pPr algn="ctr"/>
            <a:endParaRPr lang="en-US" sz="800" b="1" dirty="0" smtClean="0">
              <a:solidFill>
                <a:schemeClr val="bg1"/>
              </a:solidFill>
            </a:endParaRPr>
          </a:p>
          <a:p>
            <a:pPr algn="ctr"/>
            <a:endParaRPr lang="en-US" sz="800" b="1" dirty="0" smtClean="0">
              <a:solidFill>
                <a:schemeClr val="bg1"/>
              </a:solidFill>
            </a:endParaRPr>
          </a:p>
          <a:p>
            <a:pPr algn="ctr"/>
            <a:endParaRPr lang="en-US" sz="800" b="1" dirty="0" smtClean="0">
              <a:solidFill>
                <a:schemeClr val="bg1"/>
              </a:solidFill>
            </a:endParaRPr>
          </a:p>
          <a:p>
            <a:r>
              <a:rPr lang="en-US" sz="2800" b="1" dirty="0" smtClean="0">
                <a:solidFill>
                  <a:srgbClr val="FFFF00"/>
                </a:solidFill>
              </a:rPr>
              <a:t>28 </a:t>
            </a:r>
            <a:r>
              <a:rPr lang="en-US" sz="3200" b="1" dirty="0" smtClean="0">
                <a:solidFill>
                  <a:schemeClr val="bg1"/>
                </a:solidFill>
              </a:rPr>
              <a:t>   </a:t>
            </a:r>
            <a:r>
              <a:rPr lang="el-GR" sz="3600" dirty="0" smtClean="0">
                <a:solidFill>
                  <a:schemeClr val="bg1"/>
                </a:solidFill>
              </a:rPr>
              <a:t>ὡς </a:t>
            </a:r>
            <a:r>
              <a:rPr lang="en-US" sz="3600" dirty="0" smtClean="0">
                <a:solidFill>
                  <a:schemeClr val="bg1"/>
                </a:solidFill>
              </a:rPr>
              <a:t>  </a:t>
            </a:r>
            <a:r>
              <a:rPr lang="el-GR" sz="3600" dirty="0" smtClean="0">
                <a:solidFill>
                  <a:schemeClr val="bg1"/>
                </a:solidFill>
              </a:rPr>
              <a:t>κἀγὼ </a:t>
            </a:r>
            <a:r>
              <a:rPr lang="el-GR" sz="3600" dirty="0">
                <a:solidFill>
                  <a:schemeClr val="bg1"/>
                </a:solidFill>
              </a:rPr>
              <a:t>εἴληφα παρὰ τοῦ πατρός μου, </a:t>
            </a:r>
            <a:endParaRPr lang="en-US" sz="3600" dirty="0">
              <a:solidFill>
                <a:schemeClr val="bg1"/>
              </a:solidFill>
            </a:endParaRPr>
          </a:p>
          <a:p>
            <a:r>
              <a:rPr lang="es-ES" sz="2200" dirty="0" smtClean="0">
                <a:solidFill>
                  <a:schemeClr val="bg1"/>
                </a:solidFill>
              </a:rPr>
              <a:t>     </a:t>
            </a:r>
            <a:r>
              <a:rPr lang="fr-FR" sz="2200" dirty="0">
                <a:solidFill>
                  <a:schemeClr val="bg1"/>
                </a:solidFill>
              </a:rPr>
              <a:t>ainsi que moi-même </a:t>
            </a:r>
            <a:r>
              <a:rPr lang="fr-FR" sz="2200" dirty="0" smtClean="0">
                <a:solidFill>
                  <a:schemeClr val="bg1"/>
                </a:solidFill>
              </a:rPr>
              <a:t>  </a:t>
            </a:r>
            <a:r>
              <a:rPr lang="fr-FR" sz="2400" dirty="0" smtClean="0">
                <a:solidFill>
                  <a:schemeClr val="bg1"/>
                </a:solidFill>
              </a:rPr>
              <a:t>j'ai </a:t>
            </a:r>
            <a:r>
              <a:rPr lang="fr-FR" sz="2400" dirty="0">
                <a:solidFill>
                  <a:schemeClr val="bg1"/>
                </a:solidFill>
              </a:rPr>
              <a:t>reçu </a:t>
            </a:r>
            <a:r>
              <a:rPr lang="fr-FR" sz="2400" dirty="0" smtClean="0">
                <a:solidFill>
                  <a:schemeClr val="bg1"/>
                </a:solidFill>
              </a:rPr>
              <a:t>        de          le          Père         mon </a:t>
            </a:r>
            <a:r>
              <a:rPr lang="fr-FR" sz="2300" dirty="0" smtClean="0">
                <a:solidFill>
                  <a:schemeClr val="bg1"/>
                </a:solidFill>
              </a:rPr>
              <a:t> </a:t>
            </a:r>
            <a:r>
              <a:rPr lang="es-ES" sz="2300" dirty="0" smtClean="0">
                <a:solidFill>
                  <a:schemeClr val="bg1"/>
                </a:solidFill>
              </a:rPr>
              <a:t>  </a:t>
            </a:r>
          </a:p>
          <a:p>
            <a:r>
              <a:rPr lang="en-US" sz="3600" dirty="0" smtClean="0">
                <a:solidFill>
                  <a:schemeClr val="bg1"/>
                </a:solidFill>
              </a:rPr>
              <a:t>     </a:t>
            </a:r>
            <a:r>
              <a:rPr lang="el-GR" sz="3600" dirty="0" smtClean="0">
                <a:solidFill>
                  <a:schemeClr val="bg1"/>
                </a:solidFill>
              </a:rPr>
              <a:t>καὶ </a:t>
            </a:r>
            <a:r>
              <a:rPr lang="el-GR" sz="3600" dirty="0">
                <a:solidFill>
                  <a:schemeClr val="bg1"/>
                </a:solidFill>
              </a:rPr>
              <a:t>δώσω </a:t>
            </a:r>
            <a:r>
              <a:rPr lang="en-US" sz="3600" dirty="0" smtClean="0">
                <a:solidFill>
                  <a:schemeClr val="bg1"/>
                </a:solidFill>
              </a:rPr>
              <a:t> </a:t>
            </a:r>
            <a:r>
              <a:rPr lang="el-GR" sz="3600" dirty="0" smtClean="0">
                <a:solidFill>
                  <a:schemeClr val="bg1"/>
                </a:solidFill>
              </a:rPr>
              <a:t>αὐτῷ </a:t>
            </a:r>
            <a:r>
              <a:rPr lang="el-GR" sz="3600" dirty="0">
                <a:solidFill>
                  <a:schemeClr val="bg1"/>
                </a:solidFill>
              </a:rPr>
              <a:t>τὸν ἀστέρα τὸν πρωϊνόν</a:t>
            </a:r>
            <a:r>
              <a:rPr lang="el-GR" sz="3600" dirty="0" smtClean="0">
                <a:solidFill>
                  <a:schemeClr val="bg1"/>
                </a:solidFill>
              </a:rPr>
              <a:t>.</a:t>
            </a:r>
            <a:endParaRPr lang="en-US" sz="3600" dirty="0" smtClean="0">
              <a:solidFill>
                <a:schemeClr val="bg1"/>
              </a:solidFill>
            </a:endParaRPr>
          </a:p>
          <a:p>
            <a:r>
              <a:rPr lang="fr-FR" sz="2400" dirty="0" smtClean="0">
                <a:solidFill>
                  <a:schemeClr val="bg1"/>
                </a:solidFill>
              </a:rPr>
              <a:t>         et    je donnerai    lui              l'étoile                  du  matin </a:t>
            </a:r>
            <a:endParaRPr lang="fr-FR" sz="2400" dirty="0">
              <a:solidFill>
                <a:schemeClr val="bg1"/>
              </a:solidFill>
            </a:endParaRPr>
          </a:p>
          <a:p>
            <a:endParaRPr lang="fr-FR" sz="2300" dirty="0" smtClean="0">
              <a:solidFill>
                <a:schemeClr val="bg1"/>
              </a:solidFill>
            </a:endParaRPr>
          </a:p>
          <a:p>
            <a:r>
              <a:rPr lang="en-US" sz="2800" b="1" dirty="0" smtClean="0">
                <a:solidFill>
                  <a:srgbClr val="FFFF00"/>
                </a:solidFill>
              </a:rPr>
              <a:t>29   </a:t>
            </a:r>
            <a:r>
              <a:rPr lang="el-GR" sz="3600" dirty="0">
                <a:solidFill>
                  <a:schemeClr val="bg1"/>
                </a:solidFill>
              </a:rPr>
              <a:t>Ὁ ἔχων οὖς ἀκουσάτω τί τὸ πνεῦμα λέγει ταῖς ἐκκλησίαις. </a:t>
            </a:r>
            <a:endParaRPr lang="en-US" sz="3600" dirty="0" smtClean="0">
              <a:solidFill>
                <a:schemeClr val="bg1"/>
              </a:solidFill>
            </a:endParaRPr>
          </a:p>
          <a:p>
            <a:r>
              <a:rPr lang="fr-FR" sz="2200" dirty="0" smtClean="0">
                <a:solidFill>
                  <a:schemeClr val="bg1"/>
                </a:solidFill>
              </a:rPr>
              <a:t>  que </a:t>
            </a:r>
            <a:r>
              <a:rPr lang="fr-FR" sz="2200" dirty="0">
                <a:solidFill>
                  <a:schemeClr val="bg1"/>
                </a:solidFill>
              </a:rPr>
              <a:t>celui </a:t>
            </a:r>
            <a:r>
              <a:rPr lang="fr-FR" sz="2200" dirty="0" smtClean="0">
                <a:solidFill>
                  <a:schemeClr val="bg1"/>
                </a:solidFill>
              </a:rPr>
              <a:t> </a:t>
            </a:r>
            <a:r>
              <a:rPr lang="fr-FR" sz="2400" dirty="0" smtClean="0">
                <a:solidFill>
                  <a:schemeClr val="bg1"/>
                </a:solidFill>
              </a:rPr>
              <a:t>qui </a:t>
            </a:r>
            <a:r>
              <a:rPr lang="fr-FR" sz="2400" dirty="0">
                <a:solidFill>
                  <a:schemeClr val="bg1"/>
                </a:solidFill>
              </a:rPr>
              <a:t>a </a:t>
            </a:r>
            <a:r>
              <a:rPr lang="fr-FR" sz="2400" dirty="0" smtClean="0">
                <a:solidFill>
                  <a:schemeClr val="bg1"/>
                </a:solidFill>
              </a:rPr>
              <a:t>  oreille     </a:t>
            </a:r>
            <a:r>
              <a:rPr lang="fr-FR" sz="2400" dirty="0">
                <a:solidFill>
                  <a:schemeClr val="bg1"/>
                </a:solidFill>
              </a:rPr>
              <a:t>entende </a:t>
            </a:r>
            <a:r>
              <a:rPr lang="fr-FR" sz="2400" dirty="0" smtClean="0">
                <a:solidFill>
                  <a:schemeClr val="bg1"/>
                </a:solidFill>
              </a:rPr>
              <a:t>    ce que   </a:t>
            </a:r>
            <a:r>
              <a:rPr lang="fr-FR" sz="2400" dirty="0">
                <a:solidFill>
                  <a:schemeClr val="bg1"/>
                </a:solidFill>
              </a:rPr>
              <a:t>l'Esprit </a:t>
            </a:r>
            <a:r>
              <a:rPr lang="fr-FR" sz="2400" dirty="0" smtClean="0">
                <a:solidFill>
                  <a:schemeClr val="bg1"/>
                </a:solidFill>
              </a:rPr>
              <a:t>               dit         aux           Églises</a:t>
            </a:r>
            <a:r>
              <a:rPr lang="es-ES" sz="2300" dirty="0" smtClean="0">
                <a:solidFill>
                  <a:schemeClr val="bg1"/>
                </a:solidFill>
              </a:rPr>
              <a:t> </a:t>
            </a:r>
            <a:endParaRPr lang="es-ES" sz="2300" dirty="0">
              <a:solidFill>
                <a:schemeClr val="bg1"/>
              </a:solidFill>
            </a:endParaRPr>
          </a:p>
          <a:p>
            <a:endParaRPr lang="en-US" sz="800" dirty="0" smtClean="0">
              <a:solidFill>
                <a:schemeClr val="bg1"/>
              </a:solidFill>
            </a:endParaRPr>
          </a:p>
          <a:p>
            <a:endParaRPr lang="en-US" sz="800" dirty="0" smtClean="0">
              <a:solidFill>
                <a:schemeClr val="bg1"/>
              </a:solidFill>
            </a:endParaRPr>
          </a:p>
          <a:p>
            <a:r>
              <a:rPr lang="en-US" sz="2000" baseline="30000" dirty="0" smtClean="0">
                <a:solidFill>
                  <a:srgbClr val="FFFF00"/>
                </a:solidFill>
              </a:rPr>
              <a:t>NEG</a:t>
            </a:r>
            <a:r>
              <a:rPr lang="fr-FR" sz="2000" b="1" dirty="0">
                <a:solidFill>
                  <a:schemeClr val="bg1"/>
                </a:solidFill>
              </a:rPr>
              <a:t> </a:t>
            </a:r>
            <a:r>
              <a:rPr lang="fr-FR" sz="2000" b="1" dirty="0" smtClean="0">
                <a:solidFill>
                  <a:schemeClr val="bg1"/>
                </a:solidFill>
              </a:rPr>
              <a:t>2:27</a:t>
            </a:r>
            <a:r>
              <a:rPr lang="fr-FR" sz="2000" dirty="0" smtClean="0">
                <a:solidFill>
                  <a:schemeClr val="bg1"/>
                </a:solidFill>
              </a:rPr>
              <a:t> ….. ainsi </a:t>
            </a:r>
            <a:r>
              <a:rPr lang="fr-FR" sz="2000" dirty="0">
                <a:solidFill>
                  <a:schemeClr val="bg1"/>
                </a:solidFill>
              </a:rPr>
              <a:t>que moi-même j'en ai reçu le pouvoir de mon Père. </a:t>
            </a:r>
            <a:r>
              <a:rPr lang="fr-FR" sz="2000" b="1" dirty="0">
                <a:solidFill>
                  <a:schemeClr val="bg1"/>
                </a:solidFill>
              </a:rPr>
              <a:t>28</a:t>
            </a:r>
            <a:r>
              <a:rPr lang="fr-FR" sz="2000" dirty="0">
                <a:solidFill>
                  <a:schemeClr val="bg1"/>
                </a:solidFill>
              </a:rPr>
              <a:t> </a:t>
            </a:r>
            <a:r>
              <a:rPr lang="fr-FR" sz="2000" dirty="0" smtClean="0">
                <a:solidFill>
                  <a:schemeClr val="bg1"/>
                </a:solidFill>
              </a:rPr>
              <a:t> Et </a:t>
            </a:r>
            <a:r>
              <a:rPr lang="fr-FR" sz="2000" dirty="0">
                <a:solidFill>
                  <a:schemeClr val="bg1"/>
                </a:solidFill>
              </a:rPr>
              <a:t>je lui donnerai l'étoile du matin. </a:t>
            </a:r>
            <a:r>
              <a:rPr lang="fr-FR" sz="2000" b="1" dirty="0">
                <a:solidFill>
                  <a:schemeClr val="bg1"/>
                </a:solidFill>
              </a:rPr>
              <a:t>29</a:t>
            </a:r>
            <a:r>
              <a:rPr lang="fr-FR" sz="2000" dirty="0">
                <a:solidFill>
                  <a:schemeClr val="bg1"/>
                </a:solidFill>
              </a:rPr>
              <a:t> Que celui qui a des oreilles entende ce que l'Esprit dit aux Églises</a:t>
            </a:r>
            <a:r>
              <a:rPr lang="fr-FR" sz="2000" dirty="0" smtClean="0">
                <a:solidFill>
                  <a:schemeClr val="bg1"/>
                </a:solidFill>
              </a:rPr>
              <a:t>. </a:t>
            </a:r>
          </a:p>
          <a:p>
            <a:r>
              <a:rPr lang="fr-FR" sz="2000" baseline="30000" dirty="0" smtClean="0">
                <a:solidFill>
                  <a:srgbClr val="FFFF00"/>
                </a:solidFill>
              </a:rPr>
              <a:t>BFC</a:t>
            </a:r>
            <a:r>
              <a:rPr lang="fr-FR" sz="2000" baseline="30000" dirty="0" smtClean="0">
                <a:solidFill>
                  <a:schemeClr val="bg1"/>
                </a:solidFill>
              </a:rPr>
              <a:t> </a:t>
            </a:r>
            <a:r>
              <a:rPr lang="fr-FR" sz="2000" b="1" dirty="0" smtClean="0">
                <a:solidFill>
                  <a:schemeClr val="bg1"/>
                </a:solidFill>
              </a:rPr>
              <a:t>2:26-28</a:t>
            </a:r>
            <a:r>
              <a:rPr lang="fr-FR" sz="2000" dirty="0" smtClean="0">
                <a:solidFill>
                  <a:schemeClr val="bg1"/>
                </a:solidFill>
              </a:rPr>
              <a:t> ……. j'accorderai </a:t>
            </a:r>
            <a:r>
              <a:rPr lang="fr-FR" sz="2000" dirty="0">
                <a:solidFill>
                  <a:schemeClr val="bg1"/>
                </a:solidFill>
              </a:rPr>
              <a:t>le pouvoir que j'ai reçu moi-même de mon </a:t>
            </a:r>
            <a:r>
              <a:rPr lang="fr-FR" sz="2000" dirty="0" smtClean="0">
                <a:solidFill>
                  <a:schemeClr val="bg1"/>
                </a:solidFill>
              </a:rPr>
              <a:t>Père ……. </a:t>
            </a:r>
            <a:r>
              <a:rPr lang="fr-FR" sz="2000" dirty="0">
                <a:solidFill>
                  <a:schemeClr val="bg1"/>
                </a:solidFill>
              </a:rPr>
              <a:t>Je leur donnerai aussi l'étoile du matin</a:t>
            </a:r>
            <a:r>
              <a:rPr lang="fr-FR" sz="2000" dirty="0" smtClean="0">
                <a:solidFill>
                  <a:schemeClr val="bg1"/>
                </a:solidFill>
              </a:rPr>
              <a:t>. </a:t>
            </a:r>
            <a:r>
              <a:rPr lang="fr-FR" sz="2000" b="1" dirty="0">
                <a:solidFill>
                  <a:schemeClr val="bg1"/>
                </a:solidFill>
              </a:rPr>
              <a:t>29</a:t>
            </a:r>
            <a:r>
              <a:rPr lang="fr-FR" sz="2000" dirty="0">
                <a:solidFill>
                  <a:schemeClr val="bg1"/>
                </a:solidFill>
              </a:rPr>
              <a:t> «Que chacun, s'il a des oreilles, écoute bien ce que l'Esprit dit aux Églises!» </a:t>
            </a:r>
            <a:endParaRPr lang="fr-FR" sz="2000" dirty="0" smtClean="0">
              <a:solidFill>
                <a:schemeClr val="bg1"/>
              </a:solidFill>
            </a:endParaRPr>
          </a:p>
          <a:p>
            <a:endParaRPr lang="es-ES" sz="800" dirty="0" smtClean="0">
              <a:solidFill>
                <a:schemeClr val="bg1"/>
              </a:solidFill>
            </a:endParaRPr>
          </a:p>
          <a:p>
            <a:endParaRPr lang="es-ES" sz="800" dirty="0" smtClean="0">
              <a:solidFill>
                <a:schemeClr val="bg1"/>
              </a:solidFill>
            </a:endParaRPr>
          </a:p>
          <a:p>
            <a:endParaRPr lang="es-ES" sz="800" dirty="0">
              <a:solidFill>
                <a:schemeClr val="bg1"/>
              </a:solidFill>
            </a:endParaRPr>
          </a:p>
          <a:p>
            <a:endParaRPr lang="es-ES" sz="800" dirty="0" smtClean="0">
              <a:solidFill>
                <a:schemeClr val="bg1"/>
              </a:solidFill>
            </a:endParaRPr>
          </a:p>
          <a:p>
            <a:endParaRPr lang="es-ES" sz="800" dirty="0">
              <a:solidFill>
                <a:schemeClr val="bg1"/>
              </a:solidFill>
            </a:endParaRPr>
          </a:p>
          <a:p>
            <a:endParaRPr lang="es-ES" sz="800" dirty="0" smtClean="0">
              <a:solidFill>
                <a:schemeClr val="bg1"/>
              </a:solidFill>
            </a:endParaRPr>
          </a:p>
        </p:txBody>
      </p:sp>
    </p:spTree>
    <p:extLst>
      <p:ext uri="{BB962C8B-B14F-4D97-AF65-F5344CB8AC3E}">
        <p14:creationId xmlns:p14="http://schemas.microsoft.com/office/powerpoint/2010/main" val="1006803980"/>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3045" y="152400"/>
            <a:ext cx="12024519" cy="6450082"/>
          </a:xfrm>
          <a:prstGeom prst="rect">
            <a:avLst/>
          </a:prstGeom>
          <a:solidFill>
            <a:srgbClr val="002060"/>
          </a:solidFill>
        </p:spPr>
        <p:txBody>
          <a:bodyPr wrap="square" lIns="108821" tIns="54411" rIns="108821" bIns="54411">
            <a:spAutoFit/>
          </a:bodyPr>
          <a:lstStyle/>
          <a:p>
            <a:pPr algn="ctr"/>
            <a:endParaRPr lang="en-US" sz="3200" b="1" dirty="0" smtClean="0">
              <a:solidFill>
                <a:srgbClr val="FFFF00"/>
              </a:solidFill>
            </a:endParaRPr>
          </a:p>
          <a:p>
            <a:r>
              <a:rPr lang="en-US" sz="3600" b="1" dirty="0" smtClean="0">
                <a:solidFill>
                  <a:srgbClr val="FFFF00"/>
                </a:solidFill>
              </a:rPr>
              <a:t>                               </a:t>
            </a:r>
            <a:r>
              <a:rPr lang="en-US" sz="4000" b="1" dirty="0" smtClean="0">
                <a:solidFill>
                  <a:srgbClr val="FFFF00"/>
                </a:solidFill>
              </a:rPr>
              <a:t>Apocalypse 2:1 </a:t>
            </a:r>
          </a:p>
          <a:p>
            <a:pPr algn="ctr"/>
            <a:endParaRPr lang="en-US" sz="800" b="1" dirty="0" smtClean="0">
              <a:solidFill>
                <a:srgbClr val="FFFF00"/>
              </a:solidFill>
            </a:endParaRPr>
          </a:p>
          <a:p>
            <a:pPr algn="ctr"/>
            <a:endParaRPr lang="en-US" sz="800" b="1" dirty="0" smtClean="0">
              <a:solidFill>
                <a:srgbClr val="FFFF00"/>
              </a:solidFill>
            </a:endParaRPr>
          </a:p>
          <a:p>
            <a:r>
              <a:rPr lang="en-US" sz="2800" b="1" dirty="0" smtClean="0">
                <a:solidFill>
                  <a:srgbClr val="FFFF00"/>
                </a:solidFill>
              </a:rPr>
              <a:t>1</a:t>
            </a:r>
            <a:r>
              <a:rPr lang="en-US" sz="3200" b="1" dirty="0" smtClean="0">
                <a:solidFill>
                  <a:schemeClr val="bg1"/>
                </a:solidFill>
              </a:rPr>
              <a:t>   </a:t>
            </a:r>
            <a:r>
              <a:rPr lang="el-GR" sz="3600" dirty="0" smtClean="0">
                <a:solidFill>
                  <a:schemeClr val="bg1"/>
                </a:solidFill>
              </a:rPr>
              <a:t>Τῷ </a:t>
            </a:r>
            <a:r>
              <a:rPr lang="el-GR" sz="3600" dirty="0">
                <a:solidFill>
                  <a:schemeClr val="bg1"/>
                </a:solidFill>
              </a:rPr>
              <a:t>ἀγγέλῳ τῆς </a:t>
            </a:r>
            <a:r>
              <a:rPr lang="el-GR" sz="3600" dirty="0" smtClean="0">
                <a:solidFill>
                  <a:schemeClr val="bg1"/>
                </a:solidFill>
              </a:rPr>
              <a:t>ἐν</a:t>
            </a:r>
            <a:r>
              <a:rPr lang="en-US" sz="3600" dirty="0" smtClean="0">
                <a:solidFill>
                  <a:schemeClr val="bg1"/>
                </a:solidFill>
              </a:rPr>
              <a:t> </a:t>
            </a:r>
            <a:r>
              <a:rPr lang="el-GR" sz="3600" dirty="0" smtClean="0">
                <a:solidFill>
                  <a:schemeClr val="bg1"/>
                </a:solidFill>
              </a:rPr>
              <a:t> </a:t>
            </a:r>
            <a:r>
              <a:rPr lang="el-GR" sz="3600" dirty="0">
                <a:solidFill>
                  <a:schemeClr val="bg1"/>
                </a:solidFill>
              </a:rPr>
              <a:t>Ἐφέσῳ ἐκκλησίας γράψον· </a:t>
            </a:r>
            <a:endParaRPr lang="es-ES_tradnl" sz="3600" dirty="0" smtClean="0">
              <a:solidFill>
                <a:schemeClr val="bg1"/>
              </a:solidFill>
            </a:endParaRPr>
          </a:p>
          <a:p>
            <a:r>
              <a:rPr lang="fr-FR" sz="2400" dirty="0" smtClean="0">
                <a:solidFill>
                  <a:schemeClr val="bg1"/>
                </a:solidFill>
              </a:rPr>
              <a:t>        à le       ange        de la    à        Ephèse             </a:t>
            </a:r>
            <a:r>
              <a:rPr lang="fr-FR" sz="2400" dirty="0">
                <a:solidFill>
                  <a:schemeClr val="bg1"/>
                </a:solidFill>
              </a:rPr>
              <a:t>Église </a:t>
            </a:r>
            <a:r>
              <a:rPr lang="fr-FR" sz="2400" dirty="0" smtClean="0">
                <a:solidFill>
                  <a:schemeClr val="bg1"/>
                </a:solidFill>
              </a:rPr>
              <a:t>              </a:t>
            </a:r>
            <a:r>
              <a:rPr lang="fr-FR" sz="2400" dirty="0" err="1" smtClean="0">
                <a:solidFill>
                  <a:schemeClr val="bg1"/>
                </a:solidFill>
              </a:rPr>
              <a:t>ecris</a:t>
            </a:r>
            <a:endParaRPr lang="fr-FR" sz="800" dirty="0">
              <a:solidFill>
                <a:schemeClr val="bg1"/>
              </a:solidFill>
            </a:endParaRPr>
          </a:p>
          <a:p>
            <a:endParaRPr lang="es-ES" sz="800" dirty="0" smtClean="0">
              <a:solidFill>
                <a:schemeClr val="bg1"/>
              </a:solidFill>
            </a:endParaRPr>
          </a:p>
          <a:p>
            <a:r>
              <a:rPr lang="en-US" sz="3200" dirty="0" smtClean="0">
                <a:solidFill>
                  <a:schemeClr val="bg1"/>
                </a:solidFill>
              </a:rPr>
              <a:t>  </a:t>
            </a:r>
            <a:r>
              <a:rPr lang="el-GR" sz="3600" dirty="0" smtClean="0">
                <a:solidFill>
                  <a:schemeClr val="bg1"/>
                </a:solidFill>
              </a:rPr>
              <a:t>Τάδε λέγει ὁ </a:t>
            </a:r>
            <a:r>
              <a:rPr lang="el-GR" sz="3600" dirty="0">
                <a:solidFill>
                  <a:schemeClr val="bg1"/>
                </a:solidFill>
              </a:rPr>
              <a:t>κρατῶν τοὺς ἑπτὰ ἀστέρας ἐν τῇ </a:t>
            </a:r>
            <a:r>
              <a:rPr lang="en-US" sz="3600" dirty="0" smtClean="0">
                <a:solidFill>
                  <a:schemeClr val="bg1"/>
                </a:solidFill>
              </a:rPr>
              <a:t> </a:t>
            </a:r>
            <a:r>
              <a:rPr lang="el-GR" sz="3600" dirty="0" smtClean="0">
                <a:solidFill>
                  <a:schemeClr val="bg1"/>
                </a:solidFill>
              </a:rPr>
              <a:t>δεξιᾷ </a:t>
            </a:r>
            <a:r>
              <a:rPr lang="en-US" sz="3600" dirty="0" smtClean="0">
                <a:solidFill>
                  <a:schemeClr val="bg1"/>
                </a:solidFill>
              </a:rPr>
              <a:t> </a:t>
            </a:r>
            <a:r>
              <a:rPr lang="el-GR" sz="3600" dirty="0" smtClean="0">
                <a:solidFill>
                  <a:schemeClr val="bg1"/>
                </a:solidFill>
              </a:rPr>
              <a:t>αὐτοῦ</a:t>
            </a:r>
            <a:r>
              <a:rPr lang="el-GR" sz="3600" dirty="0">
                <a:solidFill>
                  <a:schemeClr val="bg1"/>
                </a:solidFill>
              </a:rPr>
              <a:t>, </a:t>
            </a:r>
            <a:endParaRPr lang="en-US" sz="3600" dirty="0" smtClean="0">
              <a:solidFill>
                <a:schemeClr val="bg1"/>
              </a:solidFill>
            </a:endParaRPr>
          </a:p>
          <a:p>
            <a:r>
              <a:rPr lang="fr-FR" sz="2400" dirty="0" smtClean="0">
                <a:solidFill>
                  <a:schemeClr val="bg1"/>
                </a:solidFill>
              </a:rPr>
              <a:t>       </a:t>
            </a:r>
            <a:r>
              <a:rPr lang="fr-FR" sz="2400" dirty="0">
                <a:solidFill>
                  <a:schemeClr val="bg1"/>
                </a:solidFill>
              </a:rPr>
              <a:t>ce </a:t>
            </a:r>
            <a:r>
              <a:rPr lang="fr-FR" sz="2400" dirty="0" smtClean="0">
                <a:solidFill>
                  <a:schemeClr val="bg1"/>
                </a:solidFill>
              </a:rPr>
              <a:t>         dit     celui </a:t>
            </a:r>
            <a:r>
              <a:rPr lang="fr-FR" sz="2400" dirty="0">
                <a:solidFill>
                  <a:schemeClr val="bg1"/>
                </a:solidFill>
              </a:rPr>
              <a:t>qui tient </a:t>
            </a:r>
            <a:r>
              <a:rPr lang="fr-FR" sz="2400" dirty="0" smtClean="0">
                <a:solidFill>
                  <a:schemeClr val="bg1"/>
                </a:solidFill>
              </a:rPr>
              <a:t>       les         sept         étoiles     dans  la   main droite    sa </a:t>
            </a:r>
            <a:r>
              <a:rPr lang="es-ES" sz="2400" dirty="0" smtClean="0">
                <a:solidFill>
                  <a:schemeClr val="bg1"/>
                </a:solidFill>
              </a:rPr>
              <a:t> </a:t>
            </a:r>
            <a:endParaRPr lang="es-ES" sz="800" dirty="0" smtClean="0">
              <a:solidFill>
                <a:schemeClr val="bg1"/>
              </a:solidFill>
            </a:endParaRPr>
          </a:p>
          <a:p>
            <a:endParaRPr lang="es-ES" sz="800" dirty="0" smtClean="0">
              <a:solidFill>
                <a:schemeClr val="bg1"/>
              </a:solidFill>
            </a:endParaRPr>
          </a:p>
          <a:p>
            <a:r>
              <a:rPr lang="en-US" sz="3600" dirty="0" smtClean="0">
                <a:solidFill>
                  <a:schemeClr val="bg1"/>
                </a:solidFill>
              </a:rPr>
              <a:t>   </a:t>
            </a:r>
            <a:r>
              <a:rPr lang="el-GR" sz="3600" dirty="0" smtClean="0">
                <a:solidFill>
                  <a:schemeClr val="bg1"/>
                </a:solidFill>
              </a:rPr>
              <a:t>ὁ </a:t>
            </a:r>
            <a:r>
              <a:rPr lang="el-GR" sz="3600" dirty="0">
                <a:solidFill>
                  <a:schemeClr val="bg1"/>
                </a:solidFill>
              </a:rPr>
              <a:t>περιπατῶν ἐν μέσῳ τῶν ἑπτὰ λυχνιῶν τῶν χρυσῶν· </a:t>
            </a:r>
            <a:endParaRPr lang="es-ES_tradnl" sz="3600" dirty="0" smtClean="0">
              <a:solidFill>
                <a:schemeClr val="bg1"/>
              </a:solidFill>
            </a:endParaRPr>
          </a:p>
          <a:p>
            <a:r>
              <a:rPr lang="fr-FR" sz="2400" dirty="0" smtClean="0">
                <a:solidFill>
                  <a:schemeClr val="bg1"/>
                </a:solidFill>
              </a:rPr>
              <a:t>  celui  qui </a:t>
            </a:r>
            <a:r>
              <a:rPr lang="fr-FR" sz="2400" dirty="0">
                <a:solidFill>
                  <a:schemeClr val="bg1"/>
                </a:solidFill>
              </a:rPr>
              <a:t>marche </a:t>
            </a:r>
            <a:r>
              <a:rPr lang="fr-FR" sz="2400" dirty="0" smtClean="0">
                <a:solidFill>
                  <a:schemeClr val="bg1"/>
                </a:solidFill>
              </a:rPr>
              <a:t>        au   milieu      des      sept     chandeliers     des         ors</a:t>
            </a:r>
            <a:endParaRPr lang="es-ES" sz="2400" dirty="0" smtClean="0">
              <a:solidFill>
                <a:schemeClr val="bg1"/>
              </a:solidFill>
            </a:endParaRPr>
          </a:p>
          <a:p>
            <a:r>
              <a:rPr lang="en-US" sz="800" dirty="0">
                <a:solidFill>
                  <a:schemeClr val="bg1"/>
                </a:solidFill>
              </a:rPr>
              <a:t> </a:t>
            </a:r>
            <a:endParaRPr lang="en-US" sz="800" dirty="0" smtClean="0">
              <a:solidFill>
                <a:schemeClr val="bg1"/>
              </a:solidFill>
            </a:endParaRPr>
          </a:p>
          <a:p>
            <a:endParaRPr lang="en-US" sz="800" dirty="0" smtClean="0">
              <a:solidFill>
                <a:schemeClr val="bg1"/>
              </a:solidFill>
            </a:endParaRPr>
          </a:p>
          <a:p>
            <a:endParaRPr lang="en-US" sz="800" dirty="0">
              <a:solidFill>
                <a:schemeClr val="bg1"/>
              </a:solidFill>
            </a:endParaRPr>
          </a:p>
          <a:p>
            <a:r>
              <a:rPr lang="en-US" sz="1900" baseline="30000" dirty="0" smtClean="0">
                <a:solidFill>
                  <a:srgbClr val="FFFF00"/>
                </a:solidFill>
              </a:rPr>
              <a:t>NEG </a:t>
            </a:r>
            <a:r>
              <a:rPr lang="fr-FR" sz="1900" b="1" dirty="0" smtClean="0">
                <a:solidFill>
                  <a:schemeClr val="bg1"/>
                </a:solidFill>
              </a:rPr>
              <a:t>2:1</a:t>
            </a:r>
            <a:r>
              <a:rPr lang="fr-FR" sz="1900" dirty="0" smtClean="0">
                <a:solidFill>
                  <a:schemeClr val="bg1"/>
                </a:solidFill>
              </a:rPr>
              <a:t> </a:t>
            </a:r>
            <a:r>
              <a:rPr lang="fr-FR" sz="2000" dirty="0">
                <a:solidFill>
                  <a:schemeClr val="bg1"/>
                </a:solidFill>
              </a:rPr>
              <a:t>Ecris à l'ange de l'Église d'Ephèse: Voici ce que dit celui qui tient les sept étoiles dans sa main droite, celui qui marche au milieu des sept chandeliers d'or:</a:t>
            </a:r>
          </a:p>
          <a:p>
            <a:r>
              <a:rPr lang="fr-FR" sz="2000" baseline="30000" dirty="0" smtClean="0">
                <a:solidFill>
                  <a:srgbClr val="FFFF00"/>
                </a:solidFill>
              </a:rPr>
              <a:t>BFC</a:t>
            </a:r>
            <a:r>
              <a:rPr lang="fr-FR" sz="2000" baseline="30000" dirty="0" smtClean="0">
                <a:solidFill>
                  <a:schemeClr val="bg1"/>
                </a:solidFill>
              </a:rPr>
              <a:t> </a:t>
            </a:r>
            <a:r>
              <a:rPr lang="fr-FR" sz="2000" b="1" dirty="0" smtClean="0">
                <a:solidFill>
                  <a:schemeClr val="bg1"/>
                </a:solidFill>
              </a:rPr>
              <a:t>2:1</a:t>
            </a:r>
            <a:r>
              <a:rPr lang="fr-FR" sz="2000" dirty="0" smtClean="0">
                <a:solidFill>
                  <a:schemeClr val="bg1"/>
                </a:solidFill>
              </a:rPr>
              <a:t> </a:t>
            </a:r>
            <a:r>
              <a:rPr lang="fr-FR" sz="2000" dirty="0">
                <a:solidFill>
                  <a:schemeClr val="bg1"/>
                </a:solidFill>
              </a:rPr>
              <a:t>«Écris à l'ange de l'Église d'Éphèse: «Voici ce que déclare celui qui tient les sept étoiles dans sa main droite et qui marche au milieu des sept lampes d'or:</a:t>
            </a:r>
            <a:endParaRPr lang="fr-FR" sz="800" dirty="0">
              <a:solidFill>
                <a:schemeClr val="bg1"/>
              </a:solidFill>
            </a:endParaRPr>
          </a:p>
          <a:p>
            <a:endParaRPr lang="fr-FR" sz="800" dirty="0" smtClean="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983342284"/>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644"/>
            <a:ext cx="12161838" cy="6727081"/>
          </a:xfrm>
          <a:prstGeom prst="rect">
            <a:avLst/>
          </a:prstGeom>
          <a:solidFill>
            <a:srgbClr val="002060"/>
          </a:solidFill>
        </p:spPr>
        <p:txBody>
          <a:bodyPr wrap="square" lIns="108821" tIns="54411" rIns="108821" bIns="54411">
            <a:spAutoFit/>
          </a:bodyPr>
          <a:lstStyle/>
          <a:p>
            <a:pPr algn="ctr"/>
            <a:r>
              <a:rPr lang="en-US" sz="3200" b="1" dirty="0" smtClean="0">
                <a:solidFill>
                  <a:srgbClr val="FFFF00"/>
                </a:solidFill>
              </a:rPr>
              <a:t>Apocalypse 2:2-3 </a:t>
            </a:r>
            <a:endParaRPr lang="en-US" sz="800" b="1" dirty="0" smtClean="0">
              <a:solidFill>
                <a:srgbClr val="FFFF00"/>
              </a:solidFill>
            </a:endParaRPr>
          </a:p>
          <a:p>
            <a:r>
              <a:rPr lang="en-US" sz="2800" b="1" dirty="0" smtClean="0">
                <a:solidFill>
                  <a:srgbClr val="FFFF00"/>
                </a:solidFill>
              </a:rPr>
              <a:t>2</a:t>
            </a:r>
            <a:r>
              <a:rPr lang="en-US" sz="3200" b="1" dirty="0" smtClean="0">
                <a:solidFill>
                  <a:schemeClr val="bg1"/>
                </a:solidFill>
              </a:rPr>
              <a:t> </a:t>
            </a:r>
            <a:r>
              <a:rPr lang="el-GR" sz="3200" dirty="0" smtClean="0">
                <a:solidFill>
                  <a:schemeClr val="bg1"/>
                </a:solidFill>
              </a:rPr>
              <a:t>οἶδα </a:t>
            </a:r>
            <a:r>
              <a:rPr lang="el-GR" sz="3200" dirty="0">
                <a:solidFill>
                  <a:schemeClr val="bg1"/>
                </a:solidFill>
              </a:rPr>
              <a:t>τὰ ἔργα σου καὶ τὸν κόπον καὶ τὴν ὑπομονήν </a:t>
            </a:r>
            <a:r>
              <a:rPr lang="el-GR" sz="3200" dirty="0" smtClean="0">
                <a:solidFill>
                  <a:schemeClr val="bg1"/>
                </a:solidFill>
              </a:rPr>
              <a:t>σου</a:t>
            </a:r>
            <a:endParaRPr lang="en-US" sz="3200" dirty="0" smtClean="0">
              <a:solidFill>
                <a:schemeClr val="bg1"/>
              </a:solidFill>
            </a:endParaRPr>
          </a:p>
          <a:p>
            <a:r>
              <a:rPr lang="fr-FR" sz="2200" dirty="0" smtClean="0">
                <a:solidFill>
                  <a:schemeClr val="bg1"/>
                </a:solidFill>
              </a:rPr>
              <a:t>je connais  les œuvres   ses     et       le      travail      et       la      persévérance  </a:t>
            </a:r>
            <a:r>
              <a:rPr lang="es-ES" sz="2200" dirty="0" smtClean="0">
                <a:solidFill>
                  <a:schemeClr val="bg1"/>
                </a:solidFill>
              </a:rPr>
              <a:t>   </a:t>
            </a:r>
            <a:r>
              <a:rPr lang="es-ES" sz="2200" dirty="0" err="1" smtClean="0">
                <a:solidFill>
                  <a:schemeClr val="bg1"/>
                </a:solidFill>
              </a:rPr>
              <a:t>ta</a:t>
            </a:r>
            <a:endParaRPr lang="es-ES" sz="2200" dirty="0" smtClean="0">
              <a:solidFill>
                <a:schemeClr val="bg1"/>
              </a:solidFill>
            </a:endParaRPr>
          </a:p>
          <a:p>
            <a:r>
              <a:rPr lang="en-US" sz="3200" dirty="0" smtClean="0">
                <a:solidFill>
                  <a:schemeClr val="bg1"/>
                </a:solidFill>
              </a:rPr>
              <a:t>       </a:t>
            </a:r>
            <a:r>
              <a:rPr lang="el-GR" sz="3200" dirty="0" smtClean="0">
                <a:solidFill>
                  <a:schemeClr val="bg1"/>
                </a:solidFill>
              </a:rPr>
              <a:t>καὶ </a:t>
            </a:r>
            <a:r>
              <a:rPr lang="el-GR" sz="3200" dirty="0">
                <a:solidFill>
                  <a:schemeClr val="bg1"/>
                </a:solidFill>
              </a:rPr>
              <a:t>ὅτι οὐ δύνῃ βαστάσαι κακούς, καὶ ἐπείρασας </a:t>
            </a:r>
            <a:endParaRPr lang="en-US" sz="3200" dirty="0" smtClean="0">
              <a:solidFill>
                <a:schemeClr val="bg1"/>
              </a:solidFill>
            </a:endParaRPr>
          </a:p>
          <a:p>
            <a:r>
              <a:rPr lang="fr-FR" sz="2200" dirty="0" smtClean="0">
                <a:solidFill>
                  <a:schemeClr val="bg1"/>
                </a:solidFill>
              </a:rPr>
              <a:t>            et    que   ne   tu peux    supporter    les méchants   et     tu </a:t>
            </a:r>
            <a:r>
              <a:rPr lang="fr-FR" sz="2200" dirty="0">
                <a:solidFill>
                  <a:schemeClr val="bg1"/>
                </a:solidFill>
              </a:rPr>
              <a:t>as </a:t>
            </a:r>
            <a:r>
              <a:rPr lang="fr-FR" sz="2200" dirty="0" smtClean="0">
                <a:solidFill>
                  <a:schemeClr val="bg1"/>
                </a:solidFill>
              </a:rPr>
              <a:t>éprouvé </a:t>
            </a:r>
            <a:r>
              <a:rPr lang="es-ES" sz="2200" dirty="0" smtClean="0">
                <a:solidFill>
                  <a:schemeClr val="bg1"/>
                </a:solidFill>
              </a:rPr>
              <a:t> </a:t>
            </a:r>
          </a:p>
          <a:p>
            <a:r>
              <a:rPr lang="en-US" sz="3200" dirty="0" smtClean="0">
                <a:solidFill>
                  <a:schemeClr val="bg1"/>
                </a:solidFill>
              </a:rPr>
              <a:t>        </a:t>
            </a:r>
            <a:r>
              <a:rPr lang="el-GR" sz="3200" dirty="0" smtClean="0">
                <a:solidFill>
                  <a:schemeClr val="bg1"/>
                </a:solidFill>
              </a:rPr>
              <a:t>τοὺς </a:t>
            </a:r>
            <a:r>
              <a:rPr lang="el-GR" sz="3200" dirty="0">
                <a:solidFill>
                  <a:schemeClr val="bg1"/>
                </a:solidFill>
              </a:rPr>
              <a:t>λέγοντας ἑαυτοὺς ἀποστόλους καὶ οὐκ εἰσὶν </a:t>
            </a:r>
            <a:endParaRPr lang="en-US" sz="3200" dirty="0">
              <a:solidFill>
                <a:schemeClr val="bg1"/>
              </a:solidFill>
            </a:endParaRPr>
          </a:p>
          <a:p>
            <a:r>
              <a:rPr lang="fr-FR" sz="2200" dirty="0" smtClean="0">
                <a:solidFill>
                  <a:schemeClr val="bg1"/>
                </a:solidFill>
              </a:rPr>
              <a:t>            ceux qui </a:t>
            </a:r>
            <a:r>
              <a:rPr lang="fr-FR" sz="2200" dirty="0">
                <a:solidFill>
                  <a:schemeClr val="bg1"/>
                </a:solidFill>
              </a:rPr>
              <a:t>     disent </a:t>
            </a:r>
            <a:r>
              <a:rPr lang="fr-FR" sz="2200" dirty="0" smtClean="0">
                <a:solidFill>
                  <a:schemeClr val="bg1"/>
                </a:solidFill>
              </a:rPr>
              <a:t>             se                   apôtres               et   ne pas   sont</a:t>
            </a:r>
            <a:endParaRPr lang="es-ES" sz="2200" dirty="0" smtClean="0">
              <a:solidFill>
                <a:schemeClr val="bg1"/>
              </a:solidFill>
            </a:endParaRPr>
          </a:p>
          <a:p>
            <a:r>
              <a:rPr lang="en-US" sz="3200" dirty="0" smtClean="0">
                <a:solidFill>
                  <a:schemeClr val="bg1"/>
                </a:solidFill>
              </a:rPr>
              <a:t>     </a:t>
            </a:r>
            <a:r>
              <a:rPr lang="el-GR" sz="3200" dirty="0" smtClean="0">
                <a:solidFill>
                  <a:schemeClr val="bg1"/>
                </a:solidFill>
              </a:rPr>
              <a:t>καὶ </a:t>
            </a:r>
            <a:r>
              <a:rPr lang="en-US" sz="3200" dirty="0" smtClean="0">
                <a:solidFill>
                  <a:schemeClr val="bg1"/>
                </a:solidFill>
              </a:rPr>
              <a:t> </a:t>
            </a:r>
            <a:r>
              <a:rPr lang="el-GR" sz="3200" dirty="0" smtClean="0">
                <a:solidFill>
                  <a:schemeClr val="bg1"/>
                </a:solidFill>
              </a:rPr>
              <a:t>εὗρες </a:t>
            </a:r>
            <a:r>
              <a:rPr lang="en-US" sz="3200" dirty="0" smtClean="0">
                <a:solidFill>
                  <a:schemeClr val="bg1"/>
                </a:solidFill>
              </a:rPr>
              <a:t> </a:t>
            </a:r>
            <a:r>
              <a:rPr lang="el-GR" sz="3200" dirty="0" smtClean="0">
                <a:solidFill>
                  <a:schemeClr val="bg1"/>
                </a:solidFill>
              </a:rPr>
              <a:t>αὐτοὺς </a:t>
            </a:r>
            <a:r>
              <a:rPr lang="el-GR" sz="3200" dirty="0">
                <a:solidFill>
                  <a:schemeClr val="bg1"/>
                </a:solidFill>
              </a:rPr>
              <a:t>ψευδεῖς, </a:t>
            </a:r>
            <a:r>
              <a:rPr lang="en-US" sz="3200" dirty="0" smtClean="0">
                <a:solidFill>
                  <a:schemeClr val="bg1"/>
                </a:solidFill>
              </a:rPr>
              <a:t>                    </a:t>
            </a:r>
            <a:r>
              <a:rPr lang="en-US" sz="2800" b="1" dirty="0" smtClean="0">
                <a:solidFill>
                  <a:srgbClr val="FFFF00"/>
                </a:solidFill>
              </a:rPr>
              <a:t>3</a:t>
            </a:r>
            <a:r>
              <a:rPr lang="en-US" sz="2800" b="1" dirty="0" smtClean="0">
                <a:solidFill>
                  <a:schemeClr val="bg1"/>
                </a:solidFill>
              </a:rPr>
              <a:t>  </a:t>
            </a:r>
            <a:r>
              <a:rPr lang="el-GR" sz="3200" dirty="0" smtClean="0">
                <a:solidFill>
                  <a:schemeClr val="bg1"/>
                </a:solidFill>
              </a:rPr>
              <a:t>καὶ</a:t>
            </a:r>
            <a:r>
              <a:rPr lang="en-US" sz="3200" dirty="0" smtClean="0">
                <a:solidFill>
                  <a:schemeClr val="bg1"/>
                </a:solidFill>
              </a:rPr>
              <a:t> </a:t>
            </a:r>
            <a:r>
              <a:rPr lang="el-GR" sz="3200" dirty="0" smtClean="0">
                <a:solidFill>
                  <a:schemeClr val="bg1"/>
                </a:solidFill>
              </a:rPr>
              <a:t>ὑπομονὴν</a:t>
            </a:r>
            <a:r>
              <a:rPr lang="en-US" sz="3200" dirty="0" smtClean="0">
                <a:solidFill>
                  <a:schemeClr val="bg1"/>
                </a:solidFill>
              </a:rPr>
              <a:t> </a:t>
            </a:r>
            <a:r>
              <a:rPr lang="el-GR" sz="3200" dirty="0" smtClean="0">
                <a:solidFill>
                  <a:schemeClr val="bg1"/>
                </a:solidFill>
              </a:rPr>
              <a:t>ἔχεις </a:t>
            </a:r>
            <a:endParaRPr lang="en-US" sz="3200" dirty="0" smtClean="0">
              <a:solidFill>
                <a:schemeClr val="bg1"/>
              </a:solidFill>
            </a:endParaRPr>
          </a:p>
          <a:p>
            <a:r>
              <a:rPr lang="fr-FR" sz="2200" dirty="0" smtClean="0">
                <a:solidFill>
                  <a:schemeClr val="bg1"/>
                </a:solidFill>
              </a:rPr>
              <a:t>         </a:t>
            </a:r>
            <a:r>
              <a:rPr lang="fr-FR" sz="2200" dirty="0">
                <a:solidFill>
                  <a:schemeClr val="bg1"/>
                </a:solidFill>
              </a:rPr>
              <a:t>et </a:t>
            </a:r>
            <a:r>
              <a:rPr lang="fr-FR" sz="2200" dirty="0" smtClean="0">
                <a:solidFill>
                  <a:schemeClr val="bg1"/>
                </a:solidFill>
              </a:rPr>
              <a:t> </a:t>
            </a:r>
            <a:r>
              <a:rPr lang="fr-FR" sz="2200" dirty="0">
                <a:solidFill>
                  <a:schemeClr val="bg1"/>
                </a:solidFill>
              </a:rPr>
              <a:t>tu </a:t>
            </a:r>
            <a:r>
              <a:rPr lang="fr-FR" sz="2200" dirty="0" smtClean="0">
                <a:solidFill>
                  <a:schemeClr val="bg1"/>
                </a:solidFill>
              </a:rPr>
              <a:t>as </a:t>
            </a:r>
            <a:r>
              <a:rPr lang="fr-FR" sz="2200" dirty="0">
                <a:solidFill>
                  <a:schemeClr val="bg1"/>
                </a:solidFill>
              </a:rPr>
              <a:t>trouvés </a:t>
            </a:r>
            <a:r>
              <a:rPr lang="fr-FR" sz="2200" dirty="0" smtClean="0">
                <a:solidFill>
                  <a:schemeClr val="bg1"/>
                </a:solidFill>
              </a:rPr>
              <a:t>    les           menteurs                                          et      persévérance     tu as </a:t>
            </a:r>
            <a:r>
              <a:rPr lang="es-ES" sz="2200" dirty="0" smtClean="0">
                <a:solidFill>
                  <a:schemeClr val="bg1"/>
                </a:solidFill>
              </a:rPr>
              <a:t>   </a:t>
            </a:r>
            <a:endParaRPr lang="en-US" sz="2200" dirty="0" smtClean="0">
              <a:solidFill>
                <a:schemeClr val="bg1"/>
              </a:solidFill>
            </a:endParaRPr>
          </a:p>
          <a:p>
            <a:r>
              <a:rPr lang="es-ES_tradnl" sz="3200" dirty="0" smtClean="0">
                <a:solidFill>
                  <a:schemeClr val="bg1"/>
                </a:solidFill>
              </a:rPr>
              <a:t>   </a:t>
            </a:r>
            <a:r>
              <a:rPr lang="en-US" sz="3200" dirty="0">
                <a:solidFill>
                  <a:schemeClr val="bg1"/>
                </a:solidFill>
              </a:rPr>
              <a:t> </a:t>
            </a:r>
            <a:r>
              <a:rPr lang="en-US" sz="3200" dirty="0" smtClean="0">
                <a:solidFill>
                  <a:schemeClr val="bg1"/>
                </a:solidFill>
              </a:rPr>
              <a:t>   </a:t>
            </a:r>
            <a:r>
              <a:rPr lang="el-GR" sz="3200" dirty="0" smtClean="0">
                <a:solidFill>
                  <a:schemeClr val="bg1"/>
                </a:solidFill>
              </a:rPr>
              <a:t>καὶ </a:t>
            </a:r>
            <a:r>
              <a:rPr lang="el-GR" sz="3200" dirty="0">
                <a:solidFill>
                  <a:schemeClr val="bg1"/>
                </a:solidFill>
              </a:rPr>
              <a:t>ἐβάστασας </a:t>
            </a:r>
            <a:r>
              <a:rPr lang="en-US" sz="3200" dirty="0" smtClean="0">
                <a:solidFill>
                  <a:schemeClr val="bg1"/>
                </a:solidFill>
              </a:rPr>
              <a:t> </a:t>
            </a:r>
            <a:r>
              <a:rPr lang="el-GR" sz="3200" dirty="0" smtClean="0">
                <a:solidFill>
                  <a:schemeClr val="bg1"/>
                </a:solidFill>
              </a:rPr>
              <a:t>διὰ </a:t>
            </a:r>
            <a:r>
              <a:rPr lang="en-US" sz="3200" dirty="0" smtClean="0">
                <a:solidFill>
                  <a:schemeClr val="bg1"/>
                </a:solidFill>
              </a:rPr>
              <a:t>  </a:t>
            </a:r>
            <a:r>
              <a:rPr lang="el-GR" sz="3200" dirty="0" smtClean="0">
                <a:solidFill>
                  <a:schemeClr val="bg1"/>
                </a:solidFill>
              </a:rPr>
              <a:t>τὸ </a:t>
            </a:r>
            <a:r>
              <a:rPr lang="el-GR" sz="3200" dirty="0">
                <a:solidFill>
                  <a:schemeClr val="bg1"/>
                </a:solidFill>
              </a:rPr>
              <a:t>ὄνομά μου καὶ </a:t>
            </a:r>
            <a:r>
              <a:rPr lang="en-US" sz="3200" dirty="0" smtClean="0">
                <a:solidFill>
                  <a:schemeClr val="bg1"/>
                </a:solidFill>
              </a:rPr>
              <a:t> </a:t>
            </a:r>
            <a:r>
              <a:rPr lang="el-GR" sz="3200" dirty="0" smtClean="0">
                <a:solidFill>
                  <a:schemeClr val="bg1"/>
                </a:solidFill>
              </a:rPr>
              <a:t>οὐ </a:t>
            </a:r>
            <a:r>
              <a:rPr lang="en-US" sz="3200" dirty="0" smtClean="0">
                <a:solidFill>
                  <a:schemeClr val="bg1"/>
                </a:solidFill>
              </a:rPr>
              <a:t>  </a:t>
            </a:r>
            <a:r>
              <a:rPr lang="el-GR" sz="3200" dirty="0" smtClean="0">
                <a:solidFill>
                  <a:schemeClr val="bg1"/>
                </a:solidFill>
              </a:rPr>
              <a:t>κεκοπίακες</a:t>
            </a:r>
            <a:r>
              <a:rPr lang="el-GR" sz="3200" dirty="0">
                <a:solidFill>
                  <a:schemeClr val="bg1"/>
                </a:solidFill>
              </a:rPr>
              <a:t>.</a:t>
            </a:r>
            <a:r>
              <a:rPr lang="en-US" sz="3200" dirty="0">
                <a:solidFill>
                  <a:schemeClr val="bg1"/>
                </a:solidFill>
              </a:rPr>
              <a:t> </a:t>
            </a:r>
            <a:endParaRPr lang="en-US" sz="3200" dirty="0" smtClean="0">
              <a:solidFill>
                <a:schemeClr val="bg1"/>
              </a:solidFill>
            </a:endParaRPr>
          </a:p>
          <a:p>
            <a:r>
              <a:rPr lang="fr-FR" sz="2200" dirty="0" smtClean="0">
                <a:solidFill>
                  <a:schemeClr val="bg1"/>
                </a:solidFill>
              </a:rPr>
              <a:t>            et     tu </a:t>
            </a:r>
            <a:r>
              <a:rPr lang="fr-FR" sz="2200" dirty="0">
                <a:solidFill>
                  <a:schemeClr val="bg1"/>
                </a:solidFill>
              </a:rPr>
              <a:t>as souffert </a:t>
            </a:r>
            <a:r>
              <a:rPr lang="fr-FR" sz="2200" dirty="0" smtClean="0">
                <a:solidFill>
                  <a:schemeClr val="bg1"/>
                </a:solidFill>
              </a:rPr>
              <a:t> à </a:t>
            </a:r>
            <a:r>
              <a:rPr lang="fr-FR" sz="2200" dirty="0">
                <a:solidFill>
                  <a:schemeClr val="bg1"/>
                </a:solidFill>
              </a:rPr>
              <a:t>cause de </a:t>
            </a:r>
            <a:r>
              <a:rPr lang="fr-FR" sz="2200" dirty="0" smtClean="0">
                <a:solidFill>
                  <a:schemeClr val="bg1"/>
                </a:solidFill>
              </a:rPr>
              <a:t> le     nom        mon    </a:t>
            </a:r>
            <a:r>
              <a:rPr lang="fr-FR" sz="2200" dirty="0">
                <a:solidFill>
                  <a:schemeClr val="bg1"/>
                </a:solidFill>
              </a:rPr>
              <a:t>et </a:t>
            </a:r>
            <a:r>
              <a:rPr lang="fr-FR" sz="2200" dirty="0" smtClean="0">
                <a:solidFill>
                  <a:schemeClr val="bg1"/>
                </a:solidFill>
              </a:rPr>
              <a:t>  ne pas  tu t'es </a:t>
            </a:r>
            <a:r>
              <a:rPr lang="fr-FR" sz="2200" dirty="0">
                <a:solidFill>
                  <a:schemeClr val="bg1"/>
                </a:solidFill>
              </a:rPr>
              <a:t>point lassé </a:t>
            </a:r>
            <a:endParaRPr lang="en-US" sz="2200" dirty="0">
              <a:solidFill>
                <a:schemeClr val="bg1"/>
              </a:solidFill>
            </a:endParaRPr>
          </a:p>
          <a:p>
            <a:r>
              <a:rPr lang="en-US" sz="800" dirty="0">
                <a:solidFill>
                  <a:schemeClr val="bg1"/>
                </a:solidFill>
              </a:rPr>
              <a:t> </a:t>
            </a:r>
          </a:p>
          <a:p>
            <a:r>
              <a:rPr lang="en-US" sz="1850" baseline="30000" dirty="0" smtClean="0">
                <a:solidFill>
                  <a:srgbClr val="FFFF00"/>
                </a:solidFill>
              </a:rPr>
              <a:t>NEG </a:t>
            </a:r>
            <a:r>
              <a:rPr lang="fr-FR" sz="1850" b="1" dirty="0" smtClean="0">
                <a:solidFill>
                  <a:schemeClr val="bg1"/>
                </a:solidFill>
              </a:rPr>
              <a:t>2:2</a:t>
            </a:r>
            <a:r>
              <a:rPr lang="fr-FR" sz="1850" dirty="0" smtClean="0">
                <a:solidFill>
                  <a:schemeClr val="bg1"/>
                </a:solidFill>
              </a:rPr>
              <a:t> </a:t>
            </a:r>
            <a:r>
              <a:rPr lang="fr-FR" sz="1850" dirty="0">
                <a:solidFill>
                  <a:schemeClr val="bg1"/>
                </a:solidFill>
              </a:rPr>
              <a:t>Je connais tes </a:t>
            </a:r>
            <a:r>
              <a:rPr lang="fr-FR" sz="1850" dirty="0" err="1">
                <a:solidFill>
                  <a:schemeClr val="bg1"/>
                </a:solidFill>
              </a:rPr>
              <a:t>oeuvres</a:t>
            </a:r>
            <a:r>
              <a:rPr lang="fr-FR" sz="1850" dirty="0">
                <a:solidFill>
                  <a:schemeClr val="bg1"/>
                </a:solidFill>
              </a:rPr>
              <a:t>, ton travail, et ta persévérance. Je sais que tu ne peux supporter les méchants; que tu as éprouvé ceux qui se disent apôtres et qui ne le sont pas, et que tu les as trouvés menteurs</a:t>
            </a:r>
            <a:r>
              <a:rPr lang="fr-FR" sz="1850" dirty="0" smtClean="0">
                <a:solidFill>
                  <a:schemeClr val="bg1"/>
                </a:solidFill>
              </a:rPr>
              <a:t>; </a:t>
            </a:r>
            <a:r>
              <a:rPr lang="fr-FR" sz="1850" b="1" dirty="0">
                <a:solidFill>
                  <a:schemeClr val="bg1"/>
                </a:solidFill>
              </a:rPr>
              <a:t>3</a:t>
            </a:r>
            <a:r>
              <a:rPr lang="fr-FR" sz="1850" dirty="0">
                <a:solidFill>
                  <a:schemeClr val="bg1"/>
                </a:solidFill>
              </a:rPr>
              <a:t> que tu as de la persévérance, que tu as souffert à cause de mon nom, et que tu ne t'es point lassé.</a:t>
            </a:r>
          </a:p>
          <a:p>
            <a:r>
              <a:rPr lang="fr-FR" sz="1850" baseline="30000" dirty="0" smtClean="0">
                <a:solidFill>
                  <a:srgbClr val="FFFF00"/>
                </a:solidFill>
              </a:rPr>
              <a:t>BFC </a:t>
            </a:r>
            <a:r>
              <a:rPr lang="fr-FR" sz="1850" b="1" dirty="0" smtClean="0">
                <a:solidFill>
                  <a:schemeClr val="bg1"/>
                </a:solidFill>
              </a:rPr>
              <a:t>2:2</a:t>
            </a:r>
            <a:r>
              <a:rPr lang="fr-FR" sz="1850" dirty="0" smtClean="0">
                <a:solidFill>
                  <a:schemeClr val="bg1"/>
                </a:solidFill>
              </a:rPr>
              <a:t> Je connais ton activité, la peine que tu t'es donnée et ta persévérance. Je sais que tu ne peux pas supporter les méchants; tu as mis à l'épreuve ceux qui se disent apôtres mais ne le sont pas et tu as démasqué leur imposture. </a:t>
            </a:r>
            <a:r>
              <a:rPr lang="fr-FR" sz="1850" b="1" dirty="0" smtClean="0">
                <a:solidFill>
                  <a:schemeClr val="bg1"/>
                </a:solidFill>
              </a:rPr>
              <a:t>3</a:t>
            </a:r>
            <a:r>
              <a:rPr lang="fr-FR" sz="1850" dirty="0" smtClean="0">
                <a:solidFill>
                  <a:schemeClr val="bg1"/>
                </a:solidFill>
              </a:rPr>
              <a:t> </a:t>
            </a:r>
            <a:r>
              <a:rPr lang="fr-FR" sz="1850" dirty="0">
                <a:solidFill>
                  <a:schemeClr val="bg1"/>
                </a:solidFill>
              </a:rPr>
              <a:t>Tu as de la persévérance, tu as souffert à cause de moi et tu ne t'es pas découragé</a:t>
            </a:r>
            <a:r>
              <a:rPr lang="fr-FR" sz="1850" dirty="0" smtClean="0">
                <a:solidFill>
                  <a:schemeClr val="bg1"/>
                </a:solidFill>
              </a:rPr>
              <a:t>.</a:t>
            </a:r>
            <a:endParaRPr lang="fr-FR" sz="1850" dirty="0">
              <a:solidFill>
                <a:schemeClr val="bg1"/>
              </a:solidFill>
            </a:endParaRPr>
          </a:p>
        </p:txBody>
      </p:sp>
    </p:spTree>
    <p:extLst>
      <p:ext uri="{BB962C8B-B14F-4D97-AF65-F5344CB8AC3E}">
        <p14:creationId xmlns:p14="http://schemas.microsoft.com/office/powerpoint/2010/main" val="3364275429"/>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644"/>
            <a:ext cx="12161838" cy="6757858"/>
          </a:xfrm>
          <a:prstGeom prst="rect">
            <a:avLst/>
          </a:prstGeom>
          <a:solidFill>
            <a:srgbClr val="002060"/>
          </a:solidFill>
        </p:spPr>
        <p:txBody>
          <a:bodyPr wrap="square" lIns="108821" tIns="54411" rIns="108821" bIns="54411">
            <a:spAutoFit/>
          </a:bodyPr>
          <a:lstStyle/>
          <a:p>
            <a:pPr algn="ctr"/>
            <a:endParaRPr lang="en-US" sz="2000" b="1" dirty="0" smtClean="0">
              <a:solidFill>
                <a:srgbClr val="FFFF00"/>
              </a:solidFill>
            </a:endParaRPr>
          </a:p>
          <a:p>
            <a:pPr algn="ctr"/>
            <a:r>
              <a:rPr lang="en-US" sz="3200" b="1" dirty="0" smtClean="0">
                <a:solidFill>
                  <a:srgbClr val="FFFF00"/>
                </a:solidFill>
              </a:rPr>
              <a:t>Apocalypse 2:4-5 </a:t>
            </a:r>
            <a:endParaRPr lang="en-US" sz="800" b="1" dirty="0" smtClean="0">
              <a:solidFill>
                <a:srgbClr val="FFFF00"/>
              </a:solidFill>
            </a:endParaRPr>
          </a:p>
          <a:p>
            <a:pPr algn="ctr"/>
            <a:endParaRPr lang="es-ES_tradnl" sz="800" b="1" dirty="0" smtClean="0">
              <a:solidFill>
                <a:schemeClr val="bg1"/>
              </a:solidFill>
            </a:endParaRPr>
          </a:p>
          <a:p>
            <a:pPr algn="ctr"/>
            <a:endParaRPr lang="es-ES_tradnl" sz="800" b="1" dirty="0" smtClean="0">
              <a:solidFill>
                <a:schemeClr val="bg1"/>
              </a:solidFill>
            </a:endParaRPr>
          </a:p>
          <a:p>
            <a:r>
              <a:rPr lang="en-US" sz="2800" b="1" dirty="0" smtClean="0">
                <a:solidFill>
                  <a:srgbClr val="FFFF00"/>
                </a:solidFill>
              </a:rPr>
              <a:t>4</a:t>
            </a:r>
            <a:r>
              <a:rPr lang="en-US" sz="3200" b="1" dirty="0" smtClean="0">
                <a:solidFill>
                  <a:schemeClr val="bg1"/>
                </a:solidFill>
              </a:rPr>
              <a:t>   </a:t>
            </a:r>
            <a:r>
              <a:rPr lang="el-GR" sz="3300" dirty="0" smtClean="0">
                <a:solidFill>
                  <a:schemeClr val="bg1"/>
                </a:solidFill>
              </a:rPr>
              <a:t>ἀλλ</a:t>
            </a:r>
            <a:r>
              <a:rPr lang="el-GR" sz="3300" dirty="0">
                <a:solidFill>
                  <a:schemeClr val="bg1"/>
                </a:solidFill>
              </a:rPr>
              <a:t>᾽ ἔχω κατὰ σοῦ ὅτι τὴν ἀγάπην σου τὴν </a:t>
            </a:r>
            <a:r>
              <a:rPr lang="el-GR" sz="3300" dirty="0" smtClean="0">
                <a:solidFill>
                  <a:schemeClr val="bg1"/>
                </a:solidFill>
              </a:rPr>
              <a:t>πρώτην</a:t>
            </a:r>
            <a:endParaRPr lang="es-ES" sz="3300" dirty="0" smtClean="0">
              <a:solidFill>
                <a:schemeClr val="bg1"/>
              </a:solidFill>
            </a:endParaRPr>
          </a:p>
          <a:p>
            <a:r>
              <a:rPr lang="fr-FR" sz="2300" dirty="0" smtClean="0">
                <a:solidFill>
                  <a:schemeClr val="bg1"/>
                </a:solidFill>
              </a:rPr>
              <a:t>       mais      </a:t>
            </a:r>
            <a:r>
              <a:rPr lang="fr-FR" sz="2300" dirty="0">
                <a:solidFill>
                  <a:schemeClr val="bg1"/>
                </a:solidFill>
              </a:rPr>
              <a:t>j'ai </a:t>
            </a:r>
            <a:r>
              <a:rPr lang="fr-FR" sz="2300" dirty="0" smtClean="0">
                <a:solidFill>
                  <a:schemeClr val="bg1"/>
                </a:solidFill>
              </a:rPr>
              <a:t>   contre     toi    que     le       amour        ton      le      premier </a:t>
            </a:r>
          </a:p>
          <a:p>
            <a:r>
              <a:rPr lang="en-US" sz="3300" dirty="0" smtClean="0">
                <a:solidFill>
                  <a:schemeClr val="bg1"/>
                </a:solidFill>
              </a:rPr>
              <a:t>  </a:t>
            </a:r>
            <a:r>
              <a:rPr lang="el-GR" sz="3300" dirty="0" smtClean="0">
                <a:solidFill>
                  <a:schemeClr val="bg1"/>
                </a:solidFill>
              </a:rPr>
              <a:t>ἀφῆκες</a:t>
            </a:r>
            <a:r>
              <a:rPr lang="el-GR" sz="3300" dirty="0">
                <a:solidFill>
                  <a:schemeClr val="bg1"/>
                </a:solidFill>
              </a:rPr>
              <a:t>.</a:t>
            </a:r>
            <a:r>
              <a:rPr lang="es-ES" sz="3300" dirty="0">
                <a:solidFill>
                  <a:schemeClr val="bg1"/>
                </a:solidFill>
              </a:rPr>
              <a:t> </a:t>
            </a:r>
            <a:r>
              <a:rPr lang="es-ES" sz="3300" dirty="0" smtClean="0">
                <a:solidFill>
                  <a:schemeClr val="bg1"/>
                </a:solidFill>
              </a:rPr>
              <a:t>           </a:t>
            </a:r>
            <a:r>
              <a:rPr lang="en-US" sz="2800" b="1" dirty="0" smtClean="0">
                <a:solidFill>
                  <a:srgbClr val="FFFF00"/>
                </a:solidFill>
              </a:rPr>
              <a:t>5</a:t>
            </a:r>
            <a:r>
              <a:rPr lang="en-US" sz="3200" dirty="0" smtClean="0">
                <a:solidFill>
                  <a:schemeClr val="bg1"/>
                </a:solidFill>
              </a:rPr>
              <a:t>  </a:t>
            </a:r>
            <a:r>
              <a:rPr lang="el-GR" sz="3300" dirty="0">
                <a:solidFill>
                  <a:schemeClr val="bg1"/>
                </a:solidFill>
              </a:rPr>
              <a:t>μνημόνευε οὖν πόθεν πέπτωκας καὶ μετανόησον </a:t>
            </a:r>
            <a:endParaRPr lang="en-US" sz="3300" dirty="0">
              <a:solidFill>
                <a:schemeClr val="bg1"/>
              </a:solidFill>
            </a:endParaRPr>
          </a:p>
          <a:p>
            <a:r>
              <a:rPr lang="fr-FR" sz="2300" dirty="0">
                <a:solidFill>
                  <a:schemeClr val="bg1"/>
                </a:solidFill>
              </a:rPr>
              <a:t>tu as abandonné </a:t>
            </a:r>
            <a:r>
              <a:rPr lang="fr-FR" sz="2300" dirty="0" smtClean="0">
                <a:solidFill>
                  <a:schemeClr val="bg1"/>
                </a:solidFill>
              </a:rPr>
              <a:t>                  souviens </a:t>
            </a:r>
            <a:r>
              <a:rPr lang="fr-FR" sz="2300" dirty="0">
                <a:solidFill>
                  <a:schemeClr val="bg1"/>
                </a:solidFill>
              </a:rPr>
              <a:t>-toi </a:t>
            </a:r>
            <a:r>
              <a:rPr lang="fr-FR" sz="2300" dirty="0" smtClean="0">
                <a:solidFill>
                  <a:schemeClr val="bg1"/>
                </a:solidFill>
              </a:rPr>
              <a:t>    donc     d'où       tu </a:t>
            </a:r>
            <a:r>
              <a:rPr lang="fr-FR" sz="2300" dirty="0">
                <a:solidFill>
                  <a:schemeClr val="bg1"/>
                </a:solidFill>
              </a:rPr>
              <a:t>es </a:t>
            </a:r>
            <a:r>
              <a:rPr lang="fr-FR" sz="2300" dirty="0" smtClean="0">
                <a:solidFill>
                  <a:schemeClr val="bg1"/>
                </a:solidFill>
              </a:rPr>
              <a:t>tombé      et        </a:t>
            </a:r>
            <a:r>
              <a:rPr lang="fr-FR" sz="2300" dirty="0">
                <a:solidFill>
                  <a:schemeClr val="bg1"/>
                </a:solidFill>
              </a:rPr>
              <a:t>repens </a:t>
            </a:r>
            <a:r>
              <a:rPr lang="fr-FR" sz="2300" dirty="0" smtClean="0">
                <a:solidFill>
                  <a:schemeClr val="bg1"/>
                </a:solidFill>
              </a:rPr>
              <a:t>–toi </a:t>
            </a:r>
            <a:r>
              <a:rPr lang="en-US" sz="2300" dirty="0" smtClean="0">
                <a:solidFill>
                  <a:schemeClr val="bg1"/>
                </a:solidFill>
              </a:rPr>
              <a:t>   </a:t>
            </a:r>
          </a:p>
          <a:p>
            <a:r>
              <a:rPr lang="en-US" sz="3300" dirty="0">
                <a:solidFill>
                  <a:schemeClr val="bg1"/>
                </a:solidFill>
              </a:rPr>
              <a:t> </a:t>
            </a:r>
            <a:r>
              <a:rPr lang="en-US" sz="3300" dirty="0" smtClean="0">
                <a:solidFill>
                  <a:schemeClr val="bg1"/>
                </a:solidFill>
              </a:rPr>
              <a:t>  </a:t>
            </a:r>
            <a:r>
              <a:rPr lang="el-GR" sz="3300" dirty="0" smtClean="0">
                <a:solidFill>
                  <a:schemeClr val="bg1"/>
                </a:solidFill>
              </a:rPr>
              <a:t>καὶ τὰ πρῶτα ἔργα </a:t>
            </a:r>
            <a:r>
              <a:rPr lang="el-GR" sz="3300" dirty="0">
                <a:solidFill>
                  <a:schemeClr val="bg1"/>
                </a:solidFill>
              </a:rPr>
              <a:t>ποίησον· εἰ </a:t>
            </a:r>
            <a:r>
              <a:rPr lang="en-US" sz="3300" dirty="0" smtClean="0">
                <a:solidFill>
                  <a:schemeClr val="bg1"/>
                </a:solidFill>
              </a:rPr>
              <a:t> </a:t>
            </a:r>
            <a:r>
              <a:rPr lang="el-GR" sz="3300" dirty="0" smtClean="0">
                <a:solidFill>
                  <a:schemeClr val="bg1"/>
                </a:solidFill>
              </a:rPr>
              <a:t>δὲ </a:t>
            </a:r>
            <a:r>
              <a:rPr lang="el-GR" sz="3300" dirty="0">
                <a:solidFill>
                  <a:schemeClr val="bg1"/>
                </a:solidFill>
              </a:rPr>
              <a:t>μή, ἔρχομαί σοι καὶ κινήσω </a:t>
            </a:r>
            <a:endParaRPr lang="en-US" sz="3300" dirty="0" smtClean="0">
              <a:solidFill>
                <a:schemeClr val="bg1"/>
              </a:solidFill>
            </a:endParaRPr>
          </a:p>
          <a:p>
            <a:r>
              <a:rPr lang="fr-FR" sz="2300" dirty="0" smtClean="0">
                <a:solidFill>
                  <a:schemeClr val="bg1"/>
                </a:solidFill>
              </a:rPr>
              <a:t>      et    les  </a:t>
            </a:r>
            <a:r>
              <a:rPr lang="fr-FR" sz="2300" dirty="0">
                <a:solidFill>
                  <a:schemeClr val="bg1"/>
                </a:solidFill>
              </a:rPr>
              <a:t>premières </a:t>
            </a:r>
            <a:r>
              <a:rPr lang="fr-FR" sz="2300" dirty="0" smtClean="0">
                <a:solidFill>
                  <a:schemeClr val="bg1"/>
                </a:solidFill>
              </a:rPr>
              <a:t>œuvres     pratique     si  mais  non    </a:t>
            </a:r>
            <a:r>
              <a:rPr lang="fr-FR" sz="2300" dirty="0">
                <a:solidFill>
                  <a:schemeClr val="bg1"/>
                </a:solidFill>
              </a:rPr>
              <a:t>je viendrai </a:t>
            </a:r>
            <a:r>
              <a:rPr lang="fr-FR" sz="2300" dirty="0" smtClean="0">
                <a:solidFill>
                  <a:schemeClr val="bg1"/>
                </a:solidFill>
              </a:rPr>
              <a:t>  à toi    et      j'ôterai</a:t>
            </a:r>
            <a:r>
              <a:rPr lang="es-ES_tradnl" sz="2300" dirty="0" smtClean="0">
                <a:solidFill>
                  <a:schemeClr val="bg1"/>
                </a:solidFill>
              </a:rPr>
              <a:t>      </a:t>
            </a:r>
          </a:p>
          <a:p>
            <a:r>
              <a:rPr lang="en-US" sz="3300" dirty="0" smtClean="0">
                <a:solidFill>
                  <a:schemeClr val="bg1"/>
                </a:solidFill>
              </a:rPr>
              <a:t>    </a:t>
            </a:r>
            <a:r>
              <a:rPr lang="el-GR" sz="3300" dirty="0" smtClean="0">
                <a:solidFill>
                  <a:schemeClr val="bg1"/>
                </a:solidFill>
              </a:rPr>
              <a:t>τὴν </a:t>
            </a:r>
            <a:r>
              <a:rPr lang="el-GR" sz="3300" dirty="0">
                <a:solidFill>
                  <a:schemeClr val="bg1"/>
                </a:solidFill>
              </a:rPr>
              <a:t>λυχνίαν σου ἐκ τοῦ τόπου αὐτῆς, ἐὰν μὴ μετανοήσῃς.</a:t>
            </a:r>
            <a:r>
              <a:rPr lang="fr-FR" sz="3300" dirty="0">
                <a:solidFill>
                  <a:schemeClr val="bg1"/>
                </a:solidFill>
              </a:rPr>
              <a:t>       </a:t>
            </a:r>
          </a:p>
          <a:p>
            <a:r>
              <a:rPr lang="fr-FR" sz="2300" dirty="0" smtClean="0">
                <a:solidFill>
                  <a:schemeClr val="bg1"/>
                </a:solidFill>
              </a:rPr>
              <a:t>        le    chandelier     ton    de     la        place         sa            si   ne pas   tu te repentes</a:t>
            </a:r>
            <a:endParaRPr lang="fr-FR" sz="800" dirty="0" smtClean="0">
              <a:solidFill>
                <a:schemeClr val="bg1"/>
              </a:solidFill>
            </a:endParaRPr>
          </a:p>
          <a:p>
            <a:endParaRPr lang="en-US" sz="800" dirty="0" smtClean="0">
              <a:solidFill>
                <a:schemeClr val="bg1"/>
              </a:solidFill>
            </a:endParaRPr>
          </a:p>
          <a:p>
            <a:r>
              <a:rPr lang="en-US" sz="800" dirty="0" smtClean="0">
                <a:solidFill>
                  <a:schemeClr val="bg1"/>
                </a:solidFill>
              </a:rPr>
              <a:t> </a:t>
            </a:r>
            <a:r>
              <a:rPr lang="en-US" sz="1850" baseline="30000" dirty="0" smtClean="0">
                <a:solidFill>
                  <a:srgbClr val="FFFF00"/>
                </a:solidFill>
              </a:rPr>
              <a:t>            NEG </a:t>
            </a:r>
            <a:r>
              <a:rPr lang="fr-FR" sz="1850" b="1" dirty="0" smtClean="0">
                <a:solidFill>
                  <a:schemeClr val="bg1"/>
                </a:solidFill>
              </a:rPr>
              <a:t>2:4</a:t>
            </a:r>
            <a:r>
              <a:rPr lang="fr-FR" sz="1850" dirty="0" smtClean="0">
                <a:solidFill>
                  <a:schemeClr val="bg1"/>
                </a:solidFill>
              </a:rPr>
              <a:t> </a:t>
            </a:r>
            <a:r>
              <a:rPr lang="fr-FR" sz="2000" dirty="0">
                <a:solidFill>
                  <a:schemeClr val="bg1"/>
                </a:solidFill>
              </a:rPr>
              <a:t>Mais ce que j'ai contre toi, c'est que tu as abandonné ton premier amour</a:t>
            </a:r>
            <a:r>
              <a:rPr lang="fr-FR" sz="2000" dirty="0" smtClean="0">
                <a:solidFill>
                  <a:schemeClr val="bg1"/>
                </a:solidFill>
              </a:rPr>
              <a:t>. </a:t>
            </a:r>
            <a:r>
              <a:rPr lang="fr-FR" sz="2000" b="1" dirty="0">
                <a:solidFill>
                  <a:schemeClr val="bg1"/>
                </a:solidFill>
              </a:rPr>
              <a:t>5</a:t>
            </a:r>
            <a:r>
              <a:rPr lang="fr-FR" sz="2000" dirty="0">
                <a:solidFill>
                  <a:schemeClr val="bg1"/>
                </a:solidFill>
              </a:rPr>
              <a:t> Souviens -toi donc d'où tu es tombé, repens -toi, et pratique tes premières </a:t>
            </a:r>
            <a:r>
              <a:rPr lang="fr-FR" sz="2000" dirty="0" err="1">
                <a:solidFill>
                  <a:schemeClr val="bg1"/>
                </a:solidFill>
              </a:rPr>
              <a:t>oeuvres</a:t>
            </a:r>
            <a:r>
              <a:rPr lang="fr-FR" sz="2000" dirty="0">
                <a:solidFill>
                  <a:schemeClr val="bg1"/>
                </a:solidFill>
              </a:rPr>
              <a:t>; sinon, je viendrai à toi, et j'ôterai ton chandelier de sa place, à moins que tu ne te repentes</a:t>
            </a:r>
            <a:r>
              <a:rPr lang="fr-FR" sz="2000" dirty="0" smtClean="0">
                <a:solidFill>
                  <a:schemeClr val="bg1"/>
                </a:solidFill>
              </a:rPr>
              <a:t>. / </a:t>
            </a:r>
            <a:r>
              <a:rPr lang="fr-FR" sz="2000" baseline="30000" dirty="0" smtClean="0">
                <a:solidFill>
                  <a:srgbClr val="FFFF00"/>
                </a:solidFill>
              </a:rPr>
              <a:t>BFC</a:t>
            </a:r>
            <a:r>
              <a:rPr lang="fr-FR" sz="2000" baseline="30000" dirty="0" smtClean="0">
                <a:solidFill>
                  <a:schemeClr val="bg1"/>
                </a:solidFill>
              </a:rPr>
              <a:t> </a:t>
            </a:r>
            <a:r>
              <a:rPr lang="fr-FR" sz="2000" b="1" dirty="0" smtClean="0">
                <a:solidFill>
                  <a:schemeClr val="bg1"/>
                </a:solidFill>
              </a:rPr>
              <a:t>2:4</a:t>
            </a:r>
            <a:r>
              <a:rPr lang="fr-FR" sz="2000" dirty="0" smtClean="0">
                <a:solidFill>
                  <a:schemeClr val="bg1"/>
                </a:solidFill>
              </a:rPr>
              <a:t> </a:t>
            </a:r>
            <a:r>
              <a:rPr lang="fr-FR" sz="2000" dirty="0">
                <a:solidFill>
                  <a:schemeClr val="bg1"/>
                </a:solidFill>
              </a:rPr>
              <a:t>Mais j'ai un reproche à te faire: tu ne m'aimes plus comme au commencement</a:t>
            </a:r>
            <a:r>
              <a:rPr lang="fr-FR" sz="2000" dirty="0" smtClean="0">
                <a:solidFill>
                  <a:schemeClr val="bg1"/>
                </a:solidFill>
              </a:rPr>
              <a:t>. </a:t>
            </a:r>
            <a:r>
              <a:rPr lang="fr-FR" sz="2000" b="1" dirty="0">
                <a:solidFill>
                  <a:schemeClr val="bg1"/>
                </a:solidFill>
              </a:rPr>
              <a:t>5</a:t>
            </a:r>
            <a:r>
              <a:rPr lang="fr-FR" sz="2000" dirty="0">
                <a:solidFill>
                  <a:schemeClr val="bg1"/>
                </a:solidFill>
              </a:rPr>
              <a:t> De quelle hauteur tu es tombé! Prends-en conscience, change d'attitude et agis comme tu l'as fait au commencement. Si tu refuses de changer, je viendrai à toi et j'enlèverai ta lampe de sa place</a:t>
            </a:r>
            <a:r>
              <a:rPr lang="fr-FR" sz="2000" dirty="0" smtClean="0">
                <a:solidFill>
                  <a:schemeClr val="bg1"/>
                </a:solidFill>
              </a:rPr>
              <a:t>.</a:t>
            </a:r>
            <a:endParaRPr lang="fr-FR" sz="800" dirty="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smtClean="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2255914925"/>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644"/>
            <a:ext cx="12161838" cy="6527026"/>
          </a:xfrm>
          <a:prstGeom prst="rect">
            <a:avLst/>
          </a:prstGeom>
          <a:solidFill>
            <a:srgbClr val="002060"/>
          </a:solidFill>
        </p:spPr>
        <p:txBody>
          <a:bodyPr wrap="square" lIns="108821" tIns="54411" rIns="108821" bIns="54411">
            <a:spAutoFit/>
          </a:bodyPr>
          <a:lstStyle/>
          <a:p>
            <a:pPr algn="ctr"/>
            <a:endParaRPr lang="en-US" sz="2000" b="1" dirty="0" smtClean="0">
              <a:solidFill>
                <a:srgbClr val="FFFF00"/>
              </a:solidFill>
            </a:endParaRPr>
          </a:p>
          <a:p>
            <a:pPr algn="ctr"/>
            <a:r>
              <a:rPr lang="en-US" sz="3200" b="1" dirty="0" smtClean="0">
                <a:solidFill>
                  <a:srgbClr val="FFFF00"/>
                </a:solidFill>
              </a:rPr>
              <a:t>Apocalypse 2:6-7 </a:t>
            </a:r>
            <a:endParaRPr lang="en-US" sz="800" b="1" dirty="0" smtClean="0">
              <a:solidFill>
                <a:srgbClr val="FFFF00"/>
              </a:solidFill>
            </a:endParaRPr>
          </a:p>
          <a:p>
            <a:pPr algn="ctr"/>
            <a:endParaRPr lang="es-ES_tradnl" sz="800" b="1" dirty="0" smtClean="0">
              <a:solidFill>
                <a:schemeClr val="bg1"/>
              </a:solidFill>
            </a:endParaRPr>
          </a:p>
          <a:p>
            <a:pPr algn="ctr"/>
            <a:endParaRPr lang="es-ES_tradnl" sz="800" b="1" dirty="0" smtClean="0">
              <a:solidFill>
                <a:schemeClr val="bg1"/>
              </a:solidFill>
            </a:endParaRPr>
          </a:p>
          <a:p>
            <a:r>
              <a:rPr lang="en-US" sz="2800" b="1" dirty="0" smtClean="0">
                <a:solidFill>
                  <a:srgbClr val="FFFF00"/>
                </a:solidFill>
              </a:rPr>
              <a:t>6</a:t>
            </a:r>
            <a:r>
              <a:rPr lang="en-US" sz="3200" b="1" dirty="0" smtClean="0">
                <a:solidFill>
                  <a:schemeClr val="bg1"/>
                </a:solidFill>
              </a:rPr>
              <a:t> </a:t>
            </a:r>
            <a:r>
              <a:rPr lang="el-GR" sz="3300" dirty="0" smtClean="0">
                <a:solidFill>
                  <a:schemeClr val="bg1"/>
                </a:solidFill>
              </a:rPr>
              <a:t>ἀλλὰ </a:t>
            </a:r>
            <a:r>
              <a:rPr lang="el-GR" sz="3300" dirty="0">
                <a:solidFill>
                  <a:schemeClr val="bg1"/>
                </a:solidFill>
              </a:rPr>
              <a:t>τοῦτο ἔχεις, ὅτι μισεῖς τὰ ἔργα τῶν </a:t>
            </a:r>
            <a:r>
              <a:rPr lang="el-GR" sz="3300" dirty="0" smtClean="0">
                <a:solidFill>
                  <a:schemeClr val="bg1"/>
                </a:solidFill>
              </a:rPr>
              <a:t>Νικολαϊτῶν</a:t>
            </a:r>
            <a:endParaRPr lang="fr-FR" sz="3300" dirty="0" smtClean="0">
              <a:solidFill>
                <a:schemeClr val="bg1"/>
              </a:solidFill>
            </a:endParaRPr>
          </a:p>
          <a:p>
            <a:r>
              <a:rPr lang="fr-FR" sz="2300" dirty="0" smtClean="0">
                <a:solidFill>
                  <a:schemeClr val="bg1"/>
                </a:solidFill>
              </a:rPr>
              <a:t>mais      </a:t>
            </a:r>
            <a:r>
              <a:rPr lang="fr-FR" sz="2300" dirty="0">
                <a:solidFill>
                  <a:schemeClr val="bg1"/>
                </a:solidFill>
              </a:rPr>
              <a:t>j'ai </a:t>
            </a:r>
            <a:r>
              <a:rPr lang="fr-FR" sz="2300" dirty="0" smtClean="0">
                <a:solidFill>
                  <a:schemeClr val="bg1"/>
                </a:solidFill>
              </a:rPr>
              <a:t>   contre     toi    que     le       amour        ton      le      premier </a:t>
            </a:r>
          </a:p>
          <a:p>
            <a:r>
              <a:rPr lang="en-US" sz="3300" dirty="0" smtClean="0">
                <a:solidFill>
                  <a:schemeClr val="bg1"/>
                </a:solidFill>
              </a:rPr>
              <a:t>     </a:t>
            </a:r>
            <a:r>
              <a:rPr lang="el-GR" sz="3300" dirty="0">
                <a:solidFill>
                  <a:schemeClr val="bg1"/>
                </a:solidFill>
              </a:rPr>
              <a:t>ἃ κἀγὼ μισῶ.</a:t>
            </a:r>
            <a:r>
              <a:rPr lang="es-ES" sz="3300" dirty="0" smtClean="0">
                <a:solidFill>
                  <a:schemeClr val="bg1"/>
                </a:solidFill>
              </a:rPr>
              <a:t>                    </a:t>
            </a:r>
            <a:r>
              <a:rPr lang="en-US" sz="2800" b="1" dirty="0" smtClean="0">
                <a:solidFill>
                  <a:srgbClr val="FFFF00"/>
                </a:solidFill>
              </a:rPr>
              <a:t>7</a:t>
            </a:r>
            <a:r>
              <a:rPr lang="en-US" sz="3200" dirty="0" smtClean="0">
                <a:solidFill>
                  <a:schemeClr val="bg1"/>
                </a:solidFill>
              </a:rPr>
              <a:t>  </a:t>
            </a:r>
            <a:r>
              <a:rPr lang="en-US" sz="3300" dirty="0">
                <a:solidFill>
                  <a:schemeClr val="bg1"/>
                </a:solidFill>
              </a:rPr>
              <a:t> </a:t>
            </a:r>
            <a:r>
              <a:rPr lang="el-GR" sz="3300" dirty="0">
                <a:solidFill>
                  <a:schemeClr val="bg1"/>
                </a:solidFill>
              </a:rPr>
              <a:t>Ὁ ἔχων οὖς ἀκουσάτω </a:t>
            </a:r>
            <a:endParaRPr lang="en-US" sz="3300" dirty="0">
              <a:solidFill>
                <a:schemeClr val="bg1"/>
              </a:solidFill>
            </a:endParaRPr>
          </a:p>
          <a:p>
            <a:r>
              <a:rPr lang="fr-FR" sz="2300" dirty="0" smtClean="0">
                <a:solidFill>
                  <a:schemeClr val="bg1"/>
                </a:solidFill>
              </a:rPr>
              <a:t>tu </a:t>
            </a:r>
            <a:r>
              <a:rPr lang="fr-FR" sz="2300" dirty="0">
                <a:solidFill>
                  <a:schemeClr val="bg1"/>
                </a:solidFill>
              </a:rPr>
              <a:t>as abandonné </a:t>
            </a:r>
            <a:r>
              <a:rPr lang="fr-FR" sz="2300" dirty="0" smtClean="0">
                <a:solidFill>
                  <a:schemeClr val="bg1"/>
                </a:solidFill>
              </a:rPr>
              <a:t>                  souviens </a:t>
            </a:r>
            <a:r>
              <a:rPr lang="fr-FR" sz="2300" dirty="0">
                <a:solidFill>
                  <a:schemeClr val="bg1"/>
                </a:solidFill>
              </a:rPr>
              <a:t>-toi </a:t>
            </a:r>
            <a:r>
              <a:rPr lang="fr-FR" sz="2300" dirty="0" smtClean="0">
                <a:solidFill>
                  <a:schemeClr val="bg1"/>
                </a:solidFill>
              </a:rPr>
              <a:t>    donc     d'où       tu </a:t>
            </a:r>
            <a:r>
              <a:rPr lang="fr-FR" sz="2300" dirty="0">
                <a:solidFill>
                  <a:schemeClr val="bg1"/>
                </a:solidFill>
              </a:rPr>
              <a:t>es </a:t>
            </a:r>
            <a:r>
              <a:rPr lang="fr-FR" sz="2300" dirty="0" smtClean="0">
                <a:solidFill>
                  <a:schemeClr val="bg1"/>
                </a:solidFill>
              </a:rPr>
              <a:t>tombé      et        </a:t>
            </a:r>
            <a:r>
              <a:rPr lang="fr-FR" sz="2300" dirty="0">
                <a:solidFill>
                  <a:schemeClr val="bg1"/>
                </a:solidFill>
              </a:rPr>
              <a:t>repens </a:t>
            </a:r>
            <a:r>
              <a:rPr lang="fr-FR" sz="2300" dirty="0" smtClean="0">
                <a:solidFill>
                  <a:schemeClr val="bg1"/>
                </a:solidFill>
              </a:rPr>
              <a:t>–toi </a:t>
            </a:r>
            <a:r>
              <a:rPr lang="en-US" sz="2300" dirty="0" smtClean="0">
                <a:solidFill>
                  <a:schemeClr val="bg1"/>
                </a:solidFill>
              </a:rPr>
              <a:t>   </a:t>
            </a:r>
          </a:p>
          <a:p>
            <a:r>
              <a:rPr lang="el-GR" sz="3300" dirty="0" smtClean="0">
                <a:solidFill>
                  <a:schemeClr val="bg1"/>
                </a:solidFill>
              </a:rPr>
              <a:t>τί </a:t>
            </a:r>
            <a:r>
              <a:rPr lang="el-GR" sz="3300" dirty="0">
                <a:solidFill>
                  <a:schemeClr val="bg1"/>
                </a:solidFill>
              </a:rPr>
              <a:t>τὸ πνεῦμα λέγει </a:t>
            </a:r>
            <a:r>
              <a:rPr lang="el-GR" sz="3300" dirty="0" smtClean="0">
                <a:solidFill>
                  <a:schemeClr val="bg1"/>
                </a:solidFill>
              </a:rPr>
              <a:t>ταῖς </a:t>
            </a:r>
            <a:r>
              <a:rPr lang="el-GR" sz="3300" dirty="0">
                <a:solidFill>
                  <a:schemeClr val="bg1"/>
                </a:solidFill>
              </a:rPr>
              <a:t>ἐκκλησίαις. Τῷ νικῶντι δώσω αὐτῷ </a:t>
            </a:r>
            <a:endParaRPr lang="en-US" sz="3300" dirty="0" smtClean="0">
              <a:solidFill>
                <a:schemeClr val="bg1"/>
              </a:solidFill>
            </a:endParaRPr>
          </a:p>
          <a:p>
            <a:r>
              <a:rPr lang="el-GR" sz="3300" dirty="0" smtClean="0">
                <a:solidFill>
                  <a:schemeClr val="bg1"/>
                </a:solidFill>
              </a:rPr>
              <a:t> </a:t>
            </a:r>
            <a:r>
              <a:rPr lang="en-US" sz="3300" dirty="0">
                <a:solidFill>
                  <a:schemeClr val="bg1"/>
                </a:solidFill>
              </a:rPr>
              <a:t>(Rev. 2:7 BGT)</a:t>
            </a:r>
            <a:r>
              <a:rPr lang="fr-FR" sz="3300" dirty="0" smtClean="0">
                <a:solidFill>
                  <a:schemeClr val="bg1"/>
                </a:solidFill>
              </a:rPr>
              <a:t>     </a:t>
            </a:r>
          </a:p>
          <a:p>
            <a:r>
              <a:rPr lang="fr-FR" sz="2300" dirty="0" smtClean="0">
                <a:solidFill>
                  <a:schemeClr val="bg1"/>
                </a:solidFill>
              </a:rPr>
              <a:t> et    les  </a:t>
            </a:r>
            <a:r>
              <a:rPr lang="fr-FR" sz="2300" dirty="0">
                <a:solidFill>
                  <a:schemeClr val="bg1"/>
                </a:solidFill>
              </a:rPr>
              <a:t>premières </a:t>
            </a:r>
            <a:r>
              <a:rPr lang="fr-FR" sz="2300" dirty="0" smtClean="0">
                <a:solidFill>
                  <a:schemeClr val="bg1"/>
                </a:solidFill>
              </a:rPr>
              <a:t>œuvres     pratique      si   et   non    </a:t>
            </a:r>
            <a:r>
              <a:rPr lang="fr-FR" sz="2300" dirty="0">
                <a:solidFill>
                  <a:schemeClr val="bg1"/>
                </a:solidFill>
              </a:rPr>
              <a:t>je viendrai </a:t>
            </a:r>
            <a:r>
              <a:rPr lang="fr-FR" sz="2300" dirty="0" smtClean="0">
                <a:solidFill>
                  <a:schemeClr val="bg1"/>
                </a:solidFill>
              </a:rPr>
              <a:t>  à toi    et      j'ôterai</a:t>
            </a:r>
            <a:r>
              <a:rPr lang="es-ES_tradnl" sz="2300" dirty="0" smtClean="0">
                <a:solidFill>
                  <a:schemeClr val="bg1"/>
                </a:solidFill>
              </a:rPr>
              <a:t>      </a:t>
            </a:r>
          </a:p>
          <a:p>
            <a:r>
              <a:rPr lang="en-US" sz="3300" dirty="0" smtClean="0">
                <a:solidFill>
                  <a:schemeClr val="bg1"/>
                </a:solidFill>
              </a:rPr>
              <a:t>    </a:t>
            </a:r>
            <a:r>
              <a:rPr lang="el-GR" sz="3300" dirty="0" smtClean="0">
                <a:solidFill>
                  <a:schemeClr val="bg1"/>
                </a:solidFill>
              </a:rPr>
              <a:t>τὴν </a:t>
            </a:r>
            <a:r>
              <a:rPr lang="el-GR" sz="3300" dirty="0">
                <a:solidFill>
                  <a:schemeClr val="bg1"/>
                </a:solidFill>
              </a:rPr>
              <a:t>λυχνίαν σου ἐκ τοῦ τόπου αὐτῆς, ἐὰν μὴ μετανοήσῃς.</a:t>
            </a:r>
            <a:r>
              <a:rPr lang="fr-FR" sz="3300" dirty="0">
                <a:solidFill>
                  <a:schemeClr val="bg1"/>
                </a:solidFill>
              </a:rPr>
              <a:t>       </a:t>
            </a:r>
          </a:p>
          <a:p>
            <a:r>
              <a:rPr lang="fr-FR" sz="2300" dirty="0" smtClean="0">
                <a:solidFill>
                  <a:schemeClr val="bg1"/>
                </a:solidFill>
              </a:rPr>
              <a:t>        le    chandelier     ton    de     la        place         sa            si   ne pas   tu te repentes</a:t>
            </a:r>
            <a:endParaRPr lang="fr-FR" sz="800" dirty="0" smtClean="0">
              <a:solidFill>
                <a:schemeClr val="bg1"/>
              </a:solidFill>
            </a:endParaRPr>
          </a:p>
          <a:p>
            <a:endParaRPr lang="en-US" sz="800" dirty="0" smtClean="0">
              <a:solidFill>
                <a:schemeClr val="bg1"/>
              </a:solidFill>
            </a:endParaRPr>
          </a:p>
          <a:p>
            <a:r>
              <a:rPr lang="en-US" sz="800" dirty="0" smtClean="0">
                <a:solidFill>
                  <a:schemeClr val="bg1"/>
                </a:solidFill>
              </a:rPr>
              <a:t> </a:t>
            </a:r>
            <a:r>
              <a:rPr lang="en-US" sz="1850" baseline="30000" dirty="0" smtClean="0">
                <a:solidFill>
                  <a:srgbClr val="FFFF00"/>
                </a:solidFill>
              </a:rPr>
              <a:t>            NEG </a:t>
            </a:r>
            <a:r>
              <a:rPr lang="fr-FR" sz="2000" b="1" dirty="0"/>
              <a:t>2:6</a:t>
            </a:r>
            <a:r>
              <a:rPr lang="fr-FR" sz="2000" dirty="0"/>
              <a:t> Tu as pourtant ceci, c'est que tu hais les </a:t>
            </a:r>
            <a:r>
              <a:rPr lang="fr-FR" sz="2000" dirty="0" err="1"/>
              <a:t>oeuvres</a:t>
            </a:r>
            <a:r>
              <a:rPr lang="fr-FR" sz="2000" dirty="0"/>
              <a:t> des Nicolaïtes, </a:t>
            </a:r>
            <a:r>
              <a:rPr lang="fr-FR" sz="2000" dirty="0" err="1"/>
              <a:t>oeuvres</a:t>
            </a:r>
            <a:r>
              <a:rPr lang="fr-FR" sz="2000" dirty="0"/>
              <a:t> que je hais aussi.</a:t>
            </a:r>
          </a:p>
          <a:p>
            <a:endParaRPr lang="en-US" sz="2000" dirty="0"/>
          </a:p>
          <a:p>
            <a:r>
              <a:rPr lang="fr-FR" sz="2000" baseline="30000" dirty="0"/>
              <a:t>BFC </a:t>
            </a:r>
            <a:r>
              <a:rPr lang="fr-FR" sz="2000" b="1" dirty="0" err="1"/>
              <a:t>Revelation</a:t>
            </a:r>
            <a:r>
              <a:rPr lang="fr-FR" sz="2000" b="1" dirty="0"/>
              <a:t> 2:6</a:t>
            </a:r>
            <a:r>
              <a:rPr lang="fr-FR" sz="2000" dirty="0"/>
              <a:t> Cependant, tu as ceci en ta faveur: tout comme moi, tu détestes ce que font les Nicolaïtes.</a:t>
            </a:r>
            <a:endParaRPr lang="fr-FR" sz="800" dirty="0" smtClean="0">
              <a:solidFill>
                <a:schemeClr val="bg1"/>
              </a:solidFill>
            </a:endParaRPr>
          </a:p>
          <a:p>
            <a:endParaRPr lang="fr-FR" sz="800" dirty="0">
              <a:solidFill>
                <a:schemeClr val="bg1"/>
              </a:solidFill>
            </a:endParaRPr>
          </a:p>
          <a:p>
            <a:endParaRPr lang="fr-FR" sz="800" dirty="0" smtClean="0">
              <a:solidFill>
                <a:schemeClr val="bg1"/>
              </a:solidFill>
            </a:endParaRPr>
          </a:p>
          <a:p>
            <a:endParaRPr lang="fr-FR" sz="800" dirty="0">
              <a:solidFill>
                <a:schemeClr val="bg1"/>
              </a:solidFill>
            </a:endParaRPr>
          </a:p>
        </p:txBody>
      </p:sp>
      <p:sp>
        <p:nvSpPr>
          <p:cNvPr id="3" name="Rectangle 2"/>
          <p:cNvSpPr/>
          <p:nvPr/>
        </p:nvSpPr>
        <p:spPr>
          <a:xfrm>
            <a:off x="-26370" y="5644"/>
            <a:ext cx="12161838" cy="6757858"/>
          </a:xfrm>
          <a:prstGeom prst="rect">
            <a:avLst/>
          </a:prstGeom>
          <a:solidFill>
            <a:srgbClr val="002060"/>
          </a:solidFill>
        </p:spPr>
        <p:txBody>
          <a:bodyPr wrap="square" lIns="108821" tIns="54411" rIns="108821" bIns="54411">
            <a:spAutoFit/>
          </a:bodyPr>
          <a:lstStyle/>
          <a:p>
            <a:pPr algn="ctr"/>
            <a:endParaRPr lang="en-US" sz="2000" b="1" dirty="0" smtClean="0">
              <a:solidFill>
                <a:srgbClr val="FFFF00"/>
              </a:solidFill>
            </a:endParaRPr>
          </a:p>
          <a:p>
            <a:pPr algn="ctr"/>
            <a:r>
              <a:rPr lang="en-US" sz="3200" b="1" dirty="0" smtClean="0">
                <a:solidFill>
                  <a:srgbClr val="FFFF00"/>
                </a:solidFill>
              </a:rPr>
              <a:t>Apocalypse 2:6-7 </a:t>
            </a:r>
            <a:endParaRPr lang="en-US" sz="800" b="1" dirty="0" smtClean="0">
              <a:solidFill>
                <a:srgbClr val="FFFF00"/>
              </a:solidFill>
            </a:endParaRPr>
          </a:p>
          <a:p>
            <a:pPr algn="ctr"/>
            <a:endParaRPr lang="es-ES_tradnl" sz="800" b="1" dirty="0" smtClean="0">
              <a:solidFill>
                <a:schemeClr val="bg1"/>
              </a:solidFill>
            </a:endParaRPr>
          </a:p>
          <a:p>
            <a:pPr algn="ctr"/>
            <a:endParaRPr lang="es-ES_tradnl" sz="800" b="1" dirty="0" smtClean="0">
              <a:solidFill>
                <a:schemeClr val="bg1"/>
              </a:solidFill>
            </a:endParaRPr>
          </a:p>
          <a:p>
            <a:r>
              <a:rPr lang="en-US" sz="2800" b="1" dirty="0" smtClean="0">
                <a:solidFill>
                  <a:srgbClr val="FFFF00"/>
                </a:solidFill>
              </a:rPr>
              <a:t>6</a:t>
            </a:r>
            <a:r>
              <a:rPr lang="en-US" sz="3200" b="1" dirty="0" smtClean="0">
                <a:solidFill>
                  <a:schemeClr val="bg1"/>
                </a:solidFill>
              </a:rPr>
              <a:t> </a:t>
            </a:r>
            <a:r>
              <a:rPr lang="el-GR" sz="3300" dirty="0" smtClean="0">
                <a:solidFill>
                  <a:schemeClr val="bg1"/>
                </a:solidFill>
              </a:rPr>
              <a:t>ἀλλὰ </a:t>
            </a:r>
            <a:r>
              <a:rPr lang="el-GR" sz="3300" dirty="0">
                <a:solidFill>
                  <a:schemeClr val="bg1"/>
                </a:solidFill>
              </a:rPr>
              <a:t>τοῦτο ἔχεις, ὅτι μισεῖς τὰ ἔργα τῶν </a:t>
            </a:r>
            <a:r>
              <a:rPr lang="el-GR" sz="3300" dirty="0" smtClean="0">
                <a:solidFill>
                  <a:schemeClr val="bg1"/>
                </a:solidFill>
              </a:rPr>
              <a:t>Νικολαϊτῶν</a:t>
            </a:r>
            <a:endParaRPr lang="fr-FR" sz="3300" dirty="0" smtClean="0">
              <a:solidFill>
                <a:schemeClr val="bg1"/>
              </a:solidFill>
            </a:endParaRPr>
          </a:p>
          <a:p>
            <a:r>
              <a:rPr lang="fr-FR" sz="2300" dirty="0" smtClean="0">
                <a:solidFill>
                  <a:schemeClr val="bg1"/>
                </a:solidFill>
              </a:rPr>
              <a:t>  </a:t>
            </a:r>
            <a:r>
              <a:rPr lang="fr-FR" sz="2300" dirty="0">
                <a:solidFill>
                  <a:schemeClr val="bg1"/>
                </a:solidFill>
              </a:rPr>
              <a:t>pourtant</a:t>
            </a:r>
            <a:r>
              <a:rPr lang="fr-FR" sz="2300" dirty="0" smtClean="0">
                <a:solidFill>
                  <a:schemeClr val="bg1"/>
                </a:solidFill>
              </a:rPr>
              <a:t>    ceci         tu </a:t>
            </a:r>
            <a:r>
              <a:rPr lang="fr-FR" sz="2300" dirty="0">
                <a:solidFill>
                  <a:schemeClr val="bg1"/>
                </a:solidFill>
              </a:rPr>
              <a:t>as </a:t>
            </a:r>
            <a:r>
              <a:rPr lang="fr-FR" sz="2300" dirty="0" smtClean="0">
                <a:solidFill>
                  <a:schemeClr val="bg1"/>
                </a:solidFill>
              </a:rPr>
              <a:t>    que    tu </a:t>
            </a:r>
            <a:r>
              <a:rPr lang="fr-FR" sz="2300" dirty="0">
                <a:solidFill>
                  <a:schemeClr val="bg1"/>
                </a:solidFill>
              </a:rPr>
              <a:t>hais </a:t>
            </a:r>
            <a:r>
              <a:rPr lang="fr-FR" sz="2300" dirty="0" smtClean="0">
                <a:solidFill>
                  <a:schemeClr val="bg1"/>
                </a:solidFill>
              </a:rPr>
              <a:t>  les  œuvres  </a:t>
            </a:r>
            <a:r>
              <a:rPr lang="fr-FR" sz="2300" dirty="0">
                <a:solidFill>
                  <a:schemeClr val="bg1"/>
                </a:solidFill>
              </a:rPr>
              <a:t>des </a:t>
            </a:r>
            <a:r>
              <a:rPr lang="fr-FR" sz="2300" dirty="0" smtClean="0">
                <a:solidFill>
                  <a:schemeClr val="bg1"/>
                </a:solidFill>
              </a:rPr>
              <a:t>        Nicolaïtes </a:t>
            </a:r>
          </a:p>
          <a:p>
            <a:r>
              <a:rPr lang="en-US" sz="3300" dirty="0" smtClean="0">
                <a:solidFill>
                  <a:schemeClr val="bg1"/>
                </a:solidFill>
              </a:rPr>
              <a:t>     </a:t>
            </a:r>
            <a:r>
              <a:rPr lang="el-GR" sz="3300" dirty="0">
                <a:solidFill>
                  <a:schemeClr val="bg1"/>
                </a:solidFill>
              </a:rPr>
              <a:t>ἃ </a:t>
            </a:r>
            <a:r>
              <a:rPr lang="en-US" sz="3300" dirty="0" smtClean="0">
                <a:solidFill>
                  <a:schemeClr val="bg1"/>
                </a:solidFill>
              </a:rPr>
              <a:t>  </a:t>
            </a:r>
            <a:r>
              <a:rPr lang="el-GR" sz="3300" dirty="0" smtClean="0">
                <a:solidFill>
                  <a:schemeClr val="bg1"/>
                </a:solidFill>
              </a:rPr>
              <a:t>κἀγὼ </a:t>
            </a:r>
            <a:r>
              <a:rPr lang="en-US" sz="3300" dirty="0" smtClean="0">
                <a:solidFill>
                  <a:schemeClr val="bg1"/>
                </a:solidFill>
              </a:rPr>
              <a:t> </a:t>
            </a:r>
            <a:r>
              <a:rPr lang="el-GR" sz="3300" dirty="0" smtClean="0">
                <a:solidFill>
                  <a:schemeClr val="bg1"/>
                </a:solidFill>
              </a:rPr>
              <a:t>μισῶ</a:t>
            </a:r>
            <a:r>
              <a:rPr lang="el-GR" sz="3300" dirty="0">
                <a:solidFill>
                  <a:schemeClr val="bg1"/>
                </a:solidFill>
              </a:rPr>
              <a:t>.</a:t>
            </a:r>
            <a:r>
              <a:rPr lang="es-ES" sz="3300" dirty="0" smtClean="0">
                <a:solidFill>
                  <a:schemeClr val="bg1"/>
                </a:solidFill>
              </a:rPr>
              <a:t>                 </a:t>
            </a:r>
            <a:r>
              <a:rPr lang="en-US" sz="2800" b="1" dirty="0" smtClean="0">
                <a:solidFill>
                  <a:srgbClr val="FFFF00"/>
                </a:solidFill>
              </a:rPr>
              <a:t>7</a:t>
            </a:r>
            <a:r>
              <a:rPr lang="en-US" sz="3200" dirty="0" smtClean="0">
                <a:solidFill>
                  <a:schemeClr val="bg1"/>
                </a:solidFill>
              </a:rPr>
              <a:t>  </a:t>
            </a:r>
            <a:r>
              <a:rPr lang="en-US" sz="3300" dirty="0">
                <a:solidFill>
                  <a:schemeClr val="bg1"/>
                </a:solidFill>
              </a:rPr>
              <a:t> </a:t>
            </a:r>
            <a:r>
              <a:rPr lang="el-GR" sz="3300" dirty="0">
                <a:solidFill>
                  <a:schemeClr val="bg1"/>
                </a:solidFill>
              </a:rPr>
              <a:t>Ὁ ἔχων οὖς </a:t>
            </a:r>
            <a:r>
              <a:rPr lang="en-US" sz="3300" dirty="0" smtClean="0">
                <a:solidFill>
                  <a:schemeClr val="bg1"/>
                </a:solidFill>
              </a:rPr>
              <a:t> </a:t>
            </a:r>
            <a:r>
              <a:rPr lang="el-GR" sz="3300" dirty="0" smtClean="0">
                <a:solidFill>
                  <a:schemeClr val="bg1"/>
                </a:solidFill>
              </a:rPr>
              <a:t>ἀκουσάτω </a:t>
            </a:r>
            <a:endParaRPr lang="en-US" sz="3300" dirty="0">
              <a:solidFill>
                <a:schemeClr val="bg1"/>
              </a:solidFill>
            </a:endParaRPr>
          </a:p>
          <a:p>
            <a:r>
              <a:rPr lang="fr-FR" sz="2300" dirty="0" smtClean="0">
                <a:solidFill>
                  <a:schemeClr val="bg1"/>
                </a:solidFill>
              </a:rPr>
              <a:t> ce que  je aussi    </a:t>
            </a:r>
            <a:r>
              <a:rPr lang="fr-FR" sz="2300" dirty="0">
                <a:solidFill>
                  <a:schemeClr val="bg1"/>
                </a:solidFill>
              </a:rPr>
              <a:t>je </a:t>
            </a:r>
            <a:r>
              <a:rPr lang="fr-FR" sz="2300" dirty="0" smtClean="0">
                <a:solidFill>
                  <a:schemeClr val="bg1"/>
                </a:solidFill>
              </a:rPr>
              <a:t>hais                               celui  qui </a:t>
            </a:r>
            <a:r>
              <a:rPr lang="fr-FR" sz="2300" dirty="0">
                <a:solidFill>
                  <a:schemeClr val="bg1"/>
                </a:solidFill>
              </a:rPr>
              <a:t>a </a:t>
            </a:r>
            <a:r>
              <a:rPr lang="fr-FR" sz="2300" dirty="0" smtClean="0">
                <a:solidFill>
                  <a:schemeClr val="bg1"/>
                </a:solidFill>
              </a:rPr>
              <a:t>  </a:t>
            </a:r>
            <a:r>
              <a:rPr lang="fr-FR" sz="2000" dirty="0" smtClean="0">
                <a:solidFill>
                  <a:schemeClr val="bg1"/>
                </a:solidFill>
              </a:rPr>
              <a:t> oreille        </a:t>
            </a:r>
            <a:r>
              <a:rPr lang="fr-FR" sz="2300" dirty="0" smtClean="0">
                <a:solidFill>
                  <a:schemeClr val="bg1"/>
                </a:solidFill>
              </a:rPr>
              <a:t>entende</a:t>
            </a:r>
            <a:endParaRPr lang="en-US" sz="2300" dirty="0" smtClean="0">
              <a:solidFill>
                <a:schemeClr val="bg1"/>
              </a:solidFill>
            </a:endParaRPr>
          </a:p>
          <a:p>
            <a:r>
              <a:rPr lang="en-US" sz="3300" dirty="0" smtClean="0">
                <a:solidFill>
                  <a:schemeClr val="bg1"/>
                </a:solidFill>
              </a:rPr>
              <a:t>  </a:t>
            </a:r>
            <a:r>
              <a:rPr lang="el-GR" sz="3300" dirty="0" smtClean="0">
                <a:solidFill>
                  <a:schemeClr val="bg1"/>
                </a:solidFill>
              </a:rPr>
              <a:t>τί </a:t>
            </a:r>
            <a:r>
              <a:rPr lang="en-US" sz="3300" dirty="0" smtClean="0">
                <a:solidFill>
                  <a:schemeClr val="bg1"/>
                </a:solidFill>
              </a:rPr>
              <a:t> </a:t>
            </a:r>
            <a:r>
              <a:rPr lang="el-GR" sz="3300" dirty="0" smtClean="0">
                <a:solidFill>
                  <a:schemeClr val="bg1"/>
                </a:solidFill>
              </a:rPr>
              <a:t>τὸ </a:t>
            </a:r>
            <a:r>
              <a:rPr lang="el-GR" sz="3300" dirty="0">
                <a:solidFill>
                  <a:schemeClr val="bg1"/>
                </a:solidFill>
              </a:rPr>
              <a:t>πνεῦμα λέγει </a:t>
            </a:r>
            <a:r>
              <a:rPr lang="el-GR" sz="3300" dirty="0" smtClean="0">
                <a:solidFill>
                  <a:schemeClr val="bg1"/>
                </a:solidFill>
              </a:rPr>
              <a:t>ταῖς </a:t>
            </a:r>
            <a:r>
              <a:rPr lang="el-GR" sz="3300" dirty="0">
                <a:solidFill>
                  <a:schemeClr val="bg1"/>
                </a:solidFill>
              </a:rPr>
              <a:t>ἐκκλησίαις. Τῷ νικῶντι </a:t>
            </a:r>
            <a:r>
              <a:rPr lang="en-US" sz="3300" dirty="0" smtClean="0">
                <a:solidFill>
                  <a:schemeClr val="bg1"/>
                </a:solidFill>
              </a:rPr>
              <a:t>  </a:t>
            </a:r>
            <a:r>
              <a:rPr lang="el-GR" sz="3300" dirty="0" smtClean="0">
                <a:solidFill>
                  <a:schemeClr val="bg1"/>
                </a:solidFill>
              </a:rPr>
              <a:t>δώσω </a:t>
            </a:r>
            <a:r>
              <a:rPr lang="en-US" sz="3300" dirty="0" smtClean="0">
                <a:solidFill>
                  <a:schemeClr val="bg1"/>
                </a:solidFill>
              </a:rPr>
              <a:t> </a:t>
            </a:r>
            <a:r>
              <a:rPr lang="el-GR" sz="3300" dirty="0" smtClean="0">
                <a:solidFill>
                  <a:schemeClr val="bg1"/>
                </a:solidFill>
              </a:rPr>
              <a:t>αὐτῷ </a:t>
            </a:r>
            <a:endParaRPr lang="en-US" sz="3300" dirty="0" smtClean="0">
              <a:solidFill>
                <a:schemeClr val="bg1"/>
              </a:solidFill>
            </a:endParaRPr>
          </a:p>
          <a:p>
            <a:r>
              <a:rPr lang="fr-FR" sz="2300" dirty="0" smtClean="0">
                <a:solidFill>
                  <a:schemeClr val="bg1"/>
                </a:solidFill>
              </a:rPr>
              <a:t>ce </a:t>
            </a:r>
            <a:r>
              <a:rPr lang="fr-FR" sz="2300" dirty="0">
                <a:solidFill>
                  <a:schemeClr val="bg1"/>
                </a:solidFill>
              </a:rPr>
              <a:t>que </a:t>
            </a:r>
            <a:r>
              <a:rPr lang="fr-FR" sz="2300" dirty="0" smtClean="0">
                <a:solidFill>
                  <a:schemeClr val="bg1"/>
                </a:solidFill>
              </a:rPr>
              <a:t> l'Esprit               </a:t>
            </a:r>
            <a:r>
              <a:rPr lang="fr-FR" sz="2300" dirty="0">
                <a:solidFill>
                  <a:schemeClr val="bg1"/>
                </a:solidFill>
              </a:rPr>
              <a:t>dit </a:t>
            </a:r>
            <a:r>
              <a:rPr lang="fr-FR" sz="2300" dirty="0" smtClean="0">
                <a:solidFill>
                  <a:schemeClr val="bg1"/>
                </a:solidFill>
              </a:rPr>
              <a:t>       aux          Églises          </a:t>
            </a:r>
            <a:r>
              <a:rPr lang="fr-FR" sz="2300" dirty="0">
                <a:solidFill>
                  <a:schemeClr val="bg1"/>
                </a:solidFill>
              </a:rPr>
              <a:t>à</a:t>
            </a:r>
            <a:r>
              <a:rPr lang="fr-FR" sz="2000" dirty="0">
                <a:solidFill>
                  <a:schemeClr val="bg1"/>
                </a:solidFill>
              </a:rPr>
              <a:t> </a:t>
            </a:r>
            <a:r>
              <a:rPr lang="fr-FR" sz="2300" dirty="0" smtClean="0">
                <a:solidFill>
                  <a:schemeClr val="bg1"/>
                </a:solidFill>
              </a:rPr>
              <a:t>celui </a:t>
            </a:r>
            <a:r>
              <a:rPr lang="fr-FR" sz="2300" dirty="0">
                <a:solidFill>
                  <a:schemeClr val="bg1"/>
                </a:solidFill>
              </a:rPr>
              <a:t>qui </a:t>
            </a:r>
            <a:r>
              <a:rPr lang="fr-FR" sz="2300" dirty="0" smtClean="0">
                <a:solidFill>
                  <a:schemeClr val="bg1"/>
                </a:solidFill>
              </a:rPr>
              <a:t>vaincra  je </a:t>
            </a:r>
            <a:r>
              <a:rPr lang="fr-FR" sz="2300" dirty="0">
                <a:solidFill>
                  <a:schemeClr val="bg1"/>
                </a:solidFill>
              </a:rPr>
              <a:t>donnerai </a:t>
            </a:r>
            <a:r>
              <a:rPr lang="fr-FR" sz="2300" dirty="0" smtClean="0">
                <a:solidFill>
                  <a:schemeClr val="bg1"/>
                </a:solidFill>
              </a:rPr>
              <a:t>  à lui </a:t>
            </a:r>
            <a:r>
              <a:rPr lang="es-ES_tradnl" sz="2300" dirty="0" smtClean="0">
                <a:solidFill>
                  <a:schemeClr val="bg1"/>
                </a:solidFill>
              </a:rPr>
              <a:t>      </a:t>
            </a:r>
          </a:p>
          <a:p>
            <a:r>
              <a:rPr lang="el-GR" sz="3300" dirty="0">
                <a:solidFill>
                  <a:schemeClr val="bg1"/>
                </a:solidFill>
              </a:rPr>
              <a:t>φαγεῖν ἐκ τοῦ ξύλου τῆς ζωῆς, ὅ ἐστιν ἐν τῷ παραδείσῳ τοῦ θεοῦ.</a:t>
            </a:r>
            <a:r>
              <a:rPr lang="fr-FR" sz="3300" dirty="0" smtClean="0">
                <a:solidFill>
                  <a:schemeClr val="bg1"/>
                </a:solidFill>
              </a:rPr>
              <a:t>       </a:t>
            </a:r>
            <a:endParaRPr lang="fr-FR" sz="3300" dirty="0">
              <a:solidFill>
                <a:schemeClr val="bg1"/>
              </a:solidFill>
            </a:endParaRPr>
          </a:p>
          <a:p>
            <a:r>
              <a:rPr lang="fr-FR" sz="2300" dirty="0" smtClean="0">
                <a:solidFill>
                  <a:schemeClr val="bg1"/>
                </a:solidFill>
              </a:rPr>
              <a:t>à </a:t>
            </a:r>
            <a:r>
              <a:rPr lang="fr-FR" sz="2300" dirty="0">
                <a:solidFill>
                  <a:schemeClr val="bg1"/>
                </a:solidFill>
              </a:rPr>
              <a:t>manger </a:t>
            </a:r>
            <a:r>
              <a:rPr lang="fr-FR" sz="2300" dirty="0" smtClean="0">
                <a:solidFill>
                  <a:schemeClr val="bg1"/>
                </a:solidFill>
              </a:rPr>
              <a:t>  de         l'arbre           de       vie      qui   </a:t>
            </a:r>
            <a:r>
              <a:rPr lang="fr-FR" sz="2300" dirty="0">
                <a:solidFill>
                  <a:schemeClr val="bg1"/>
                </a:solidFill>
              </a:rPr>
              <a:t>est </a:t>
            </a:r>
            <a:r>
              <a:rPr lang="fr-FR" sz="2300" dirty="0" smtClean="0">
                <a:solidFill>
                  <a:schemeClr val="bg1"/>
                </a:solidFill>
              </a:rPr>
              <a:t>   dans  </a:t>
            </a:r>
            <a:r>
              <a:rPr lang="fr-FR" sz="2300" dirty="0">
                <a:solidFill>
                  <a:schemeClr val="bg1"/>
                </a:solidFill>
              </a:rPr>
              <a:t>le </a:t>
            </a:r>
            <a:r>
              <a:rPr lang="fr-FR" sz="2300" dirty="0" smtClean="0">
                <a:solidFill>
                  <a:schemeClr val="bg1"/>
                </a:solidFill>
              </a:rPr>
              <a:t>          paradis             </a:t>
            </a:r>
            <a:r>
              <a:rPr lang="fr-FR" sz="2300" dirty="0">
                <a:solidFill>
                  <a:schemeClr val="bg1"/>
                </a:solidFill>
              </a:rPr>
              <a:t>de </a:t>
            </a:r>
            <a:r>
              <a:rPr lang="fr-FR" sz="2300" dirty="0" smtClean="0">
                <a:solidFill>
                  <a:schemeClr val="bg1"/>
                </a:solidFill>
              </a:rPr>
              <a:t>    Dieu</a:t>
            </a:r>
          </a:p>
          <a:p>
            <a:endParaRPr lang="en-US" sz="800" dirty="0" smtClean="0">
              <a:solidFill>
                <a:schemeClr val="bg1"/>
              </a:solidFill>
            </a:endParaRPr>
          </a:p>
          <a:p>
            <a:r>
              <a:rPr lang="en-US" sz="2000" dirty="0" smtClean="0">
                <a:solidFill>
                  <a:schemeClr val="bg1"/>
                </a:solidFill>
              </a:rPr>
              <a:t> </a:t>
            </a:r>
            <a:r>
              <a:rPr lang="en-US" sz="2000" baseline="30000" dirty="0" smtClean="0">
                <a:solidFill>
                  <a:srgbClr val="FFFF00"/>
                </a:solidFill>
              </a:rPr>
              <a:t>            NEG </a:t>
            </a:r>
            <a:r>
              <a:rPr lang="fr-FR" sz="2000" b="1" dirty="0">
                <a:solidFill>
                  <a:schemeClr val="bg1"/>
                </a:solidFill>
              </a:rPr>
              <a:t>2:6</a:t>
            </a:r>
            <a:r>
              <a:rPr lang="fr-FR" sz="2000" dirty="0">
                <a:solidFill>
                  <a:schemeClr val="bg1"/>
                </a:solidFill>
              </a:rPr>
              <a:t> Tu as pourtant ceci, c'est que tu hais les </a:t>
            </a:r>
            <a:r>
              <a:rPr lang="fr-FR" sz="2000" dirty="0" err="1">
                <a:solidFill>
                  <a:schemeClr val="bg1"/>
                </a:solidFill>
              </a:rPr>
              <a:t>oeuvres</a:t>
            </a:r>
            <a:r>
              <a:rPr lang="fr-FR" sz="2000" dirty="0">
                <a:solidFill>
                  <a:schemeClr val="bg1"/>
                </a:solidFill>
              </a:rPr>
              <a:t> des Nicolaïtes, </a:t>
            </a:r>
            <a:r>
              <a:rPr lang="fr-FR" sz="2000" dirty="0" err="1">
                <a:solidFill>
                  <a:schemeClr val="bg1"/>
                </a:solidFill>
              </a:rPr>
              <a:t>oeuvres</a:t>
            </a:r>
            <a:r>
              <a:rPr lang="fr-FR" sz="2000" dirty="0">
                <a:solidFill>
                  <a:schemeClr val="bg1"/>
                </a:solidFill>
              </a:rPr>
              <a:t> que je hais aussi</a:t>
            </a:r>
            <a:r>
              <a:rPr lang="fr-FR" sz="2000" dirty="0" smtClean="0">
                <a:solidFill>
                  <a:schemeClr val="bg1"/>
                </a:solidFill>
              </a:rPr>
              <a:t>. </a:t>
            </a:r>
            <a:r>
              <a:rPr lang="fr-FR" sz="2000" b="1" dirty="0">
                <a:solidFill>
                  <a:schemeClr val="bg1"/>
                </a:solidFill>
              </a:rPr>
              <a:t>7</a:t>
            </a:r>
            <a:r>
              <a:rPr lang="fr-FR" sz="2000" dirty="0">
                <a:solidFill>
                  <a:schemeClr val="bg1"/>
                </a:solidFill>
              </a:rPr>
              <a:t> Que celui qui a des oreilles entende ce que l'Esprit dit aux Églises: À celui qui vaincra je donnerai à manger de l'arbre de vie, qui est dans le paradis de Dieu</a:t>
            </a:r>
            <a:r>
              <a:rPr lang="fr-FR" sz="2000" dirty="0" smtClean="0">
                <a:solidFill>
                  <a:schemeClr val="bg1"/>
                </a:solidFill>
              </a:rPr>
              <a:t>. / </a:t>
            </a:r>
            <a:r>
              <a:rPr lang="fr-FR" sz="2000" baseline="30000" dirty="0" smtClean="0">
                <a:solidFill>
                  <a:srgbClr val="FFFF00"/>
                </a:solidFill>
              </a:rPr>
              <a:t>BFC </a:t>
            </a:r>
            <a:r>
              <a:rPr lang="fr-FR" sz="2000" b="1" dirty="0" smtClean="0">
                <a:solidFill>
                  <a:schemeClr val="bg1"/>
                </a:solidFill>
              </a:rPr>
              <a:t>2:6</a:t>
            </a:r>
            <a:r>
              <a:rPr lang="fr-FR" sz="2000" dirty="0" smtClean="0">
                <a:solidFill>
                  <a:schemeClr val="bg1"/>
                </a:solidFill>
              </a:rPr>
              <a:t> </a:t>
            </a:r>
            <a:r>
              <a:rPr lang="fr-FR" sz="2000" dirty="0">
                <a:solidFill>
                  <a:schemeClr val="bg1"/>
                </a:solidFill>
              </a:rPr>
              <a:t>Cependant, tu as ceci en ta faveur: tout comme moi, tu détestes ce que font les Nicolaïtes</a:t>
            </a:r>
            <a:r>
              <a:rPr lang="fr-FR" sz="2000" dirty="0" smtClean="0">
                <a:solidFill>
                  <a:schemeClr val="bg1"/>
                </a:solidFill>
              </a:rPr>
              <a:t>. </a:t>
            </a:r>
            <a:r>
              <a:rPr lang="fr-FR" sz="2000" b="1" dirty="0">
                <a:solidFill>
                  <a:schemeClr val="bg1"/>
                </a:solidFill>
              </a:rPr>
              <a:t>7</a:t>
            </a:r>
            <a:r>
              <a:rPr lang="fr-FR" sz="2000" dirty="0">
                <a:solidFill>
                  <a:schemeClr val="bg1"/>
                </a:solidFill>
              </a:rPr>
              <a:t> «Que chacun, s'il a des oreilles, écoute bien ce que l'Esprit dit aux Églises! «A ceux qui auront remporté la victoire je donnerai à manger les fruits de l'arbre de la vie qui se trouve dans le jardin de Dieu.»</a:t>
            </a:r>
          </a:p>
          <a:p>
            <a:endParaRPr lang="fr-FR" sz="800" dirty="0" smtClean="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1421666072"/>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61838" cy="6757858"/>
          </a:xfrm>
          <a:prstGeom prst="rect">
            <a:avLst/>
          </a:prstGeom>
          <a:solidFill>
            <a:srgbClr val="002060"/>
          </a:solidFill>
        </p:spPr>
        <p:txBody>
          <a:bodyPr wrap="square" lIns="108821" tIns="54411" rIns="108821" bIns="54411">
            <a:spAutoFit/>
          </a:bodyPr>
          <a:lstStyle/>
          <a:p>
            <a:pPr algn="ctr"/>
            <a:r>
              <a:rPr lang="en-US" sz="3200" b="1" dirty="0" smtClean="0">
                <a:solidFill>
                  <a:srgbClr val="FFFF00"/>
                </a:solidFill>
              </a:rPr>
              <a:t>Apocalypse 2:8-9 </a:t>
            </a:r>
            <a:endParaRPr lang="en-US" sz="1200" b="1" dirty="0" smtClean="0">
              <a:solidFill>
                <a:srgbClr val="FFFF00"/>
              </a:solidFill>
            </a:endParaRPr>
          </a:p>
          <a:p>
            <a:r>
              <a:rPr lang="en-US" sz="2800" b="1" dirty="0" smtClean="0">
                <a:solidFill>
                  <a:srgbClr val="FFFF00"/>
                </a:solidFill>
              </a:rPr>
              <a:t> 8   </a:t>
            </a:r>
            <a:r>
              <a:rPr lang="el-GR" sz="3200" dirty="0">
                <a:solidFill>
                  <a:schemeClr val="bg1"/>
                </a:solidFill>
              </a:rPr>
              <a:t>Καὶ τῷ ἀγγέλῳ τῆς ἐν Σμύρνῃ ἐκκλησίας γράψον· </a:t>
            </a:r>
            <a:endParaRPr lang="en-US" sz="3200" dirty="0">
              <a:solidFill>
                <a:schemeClr val="bg1"/>
              </a:solidFill>
            </a:endParaRPr>
          </a:p>
          <a:p>
            <a:r>
              <a:rPr lang="fr-FR" sz="2200" dirty="0" smtClean="0">
                <a:solidFill>
                  <a:schemeClr val="bg1"/>
                </a:solidFill>
              </a:rPr>
              <a:t>          et     à le      ange        de la   </a:t>
            </a:r>
            <a:r>
              <a:rPr lang="fr-FR" sz="2200" dirty="0">
                <a:solidFill>
                  <a:schemeClr val="bg1"/>
                </a:solidFill>
              </a:rPr>
              <a:t>à </a:t>
            </a:r>
            <a:r>
              <a:rPr lang="fr-FR" sz="2200" dirty="0" smtClean="0">
                <a:solidFill>
                  <a:schemeClr val="bg1"/>
                </a:solidFill>
              </a:rPr>
              <a:t>      Smyrne              Église            </a:t>
            </a:r>
            <a:r>
              <a:rPr lang="fr-FR" sz="2200" dirty="0" err="1" smtClean="0">
                <a:solidFill>
                  <a:schemeClr val="bg1"/>
                </a:solidFill>
              </a:rPr>
              <a:t>ecris</a:t>
            </a:r>
            <a:r>
              <a:rPr lang="fr-FR" sz="2200" dirty="0" smtClean="0">
                <a:solidFill>
                  <a:schemeClr val="bg1"/>
                </a:solidFill>
              </a:rPr>
              <a:t>  </a:t>
            </a:r>
            <a:r>
              <a:rPr lang="es-ES" sz="2200" dirty="0" smtClean="0">
                <a:solidFill>
                  <a:schemeClr val="bg1"/>
                </a:solidFill>
              </a:rPr>
              <a:t>  </a:t>
            </a:r>
          </a:p>
          <a:p>
            <a:r>
              <a:rPr lang="en-US" sz="3200" dirty="0" smtClean="0">
                <a:solidFill>
                  <a:schemeClr val="bg1"/>
                </a:solidFill>
              </a:rPr>
              <a:t> </a:t>
            </a:r>
            <a:r>
              <a:rPr lang="el-GR" sz="3200" dirty="0" smtClean="0">
                <a:solidFill>
                  <a:schemeClr val="bg1"/>
                </a:solidFill>
              </a:rPr>
              <a:t>Τάδε </a:t>
            </a:r>
            <a:r>
              <a:rPr lang="el-GR" sz="3200" dirty="0">
                <a:solidFill>
                  <a:schemeClr val="bg1"/>
                </a:solidFill>
              </a:rPr>
              <a:t>λέγει ὁ πρῶτος καὶ ὁ </a:t>
            </a:r>
            <a:r>
              <a:rPr lang="el-GR" sz="3200" dirty="0" smtClean="0">
                <a:solidFill>
                  <a:schemeClr val="bg1"/>
                </a:solidFill>
              </a:rPr>
              <a:t>ἔσχατος</a:t>
            </a:r>
            <a:r>
              <a:rPr lang="el-GR" sz="3200" dirty="0">
                <a:solidFill>
                  <a:schemeClr val="bg1"/>
                </a:solidFill>
              </a:rPr>
              <a:t>, ὃς ἐγένετο νεκρὸς </a:t>
            </a:r>
            <a:endParaRPr lang="en-US" sz="3200" dirty="0" smtClean="0">
              <a:solidFill>
                <a:schemeClr val="bg1"/>
              </a:solidFill>
            </a:endParaRPr>
          </a:p>
          <a:p>
            <a:r>
              <a:rPr lang="fr-FR" sz="2200" dirty="0" smtClean="0">
                <a:solidFill>
                  <a:schemeClr val="bg1"/>
                </a:solidFill>
              </a:rPr>
              <a:t>      ce          dit      </a:t>
            </a:r>
            <a:r>
              <a:rPr lang="fr-FR" sz="2200" dirty="0">
                <a:solidFill>
                  <a:schemeClr val="bg1"/>
                </a:solidFill>
              </a:rPr>
              <a:t>le </a:t>
            </a:r>
            <a:r>
              <a:rPr lang="fr-FR" sz="2200" dirty="0" smtClean="0">
                <a:solidFill>
                  <a:schemeClr val="bg1"/>
                </a:solidFill>
              </a:rPr>
              <a:t>   premier      et     le     dernier   </a:t>
            </a:r>
            <a:r>
              <a:rPr lang="fr-FR" sz="2200" dirty="0">
                <a:solidFill>
                  <a:schemeClr val="bg1"/>
                </a:solidFill>
              </a:rPr>
              <a:t>celui </a:t>
            </a:r>
            <a:r>
              <a:rPr lang="fr-FR" sz="2200" dirty="0" smtClean="0">
                <a:solidFill>
                  <a:schemeClr val="bg1"/>
                </a:solidFill>
              </a:rPr>
              <a:t>qui    </a:t>
            </a:r>
            <a:r>
              <a:rPr lang="fr-FR" sz="2200" dirty="0">
                <a:solidFill>
                  <a:schemeClr val="bg1"/>
                </a:solidFill>
              </a:rPr>
              <a:t>était </a:t>
            </a:r>
            <a:r>
              <a:rPr lang="fr-FR" sz="2200" dirty="0" smtClean="0">
                <a:solidFill>
                  <a:schemeClr val="bg1"/>
                </a:solidFill>
              </a:rPr>
              <a:t>          mort </a:t>
            </a:r>
            <a:r>
              <a:rPr lang="es-ES" sz="2200" dirty="0" smtClean="0">
                <a:solidFill>
                  <a:schemeClr val="bg1"/>
                </a:solidFill>
              </a:rPr>
              <a:t> </a:t>
            </a:r>
          </a:p>
          <a:p>
            <a:r>
              <a:rPr lang="en-US" sz="3200" b="1" dirty="0" smtClean="0">
                <a:solidFill>
                  <a:srgbClr val="FFFF00"/>
                </a:solidFill>
              </a:rPr>
              <a:t>   </a:t>
            </a:r>
            <a:r>
              <a:rPr lang="el-GR" sz="3200" dirty="0">
                <a:solidFill>
                  <a:schemeClr val="bg1"/>
                </a:solidFill>
              </a:rPr>
              <a:t>καὶ ἔζησεν</a:t>
            </a:r>
            <a:r>
              <a:rPr lang="el-GR" sz="3200" dirty="0" smtClean="0">
                <a:solidFill>
                  <a:schemeClr val="bg1"/>
                </a:solidFill>
              </a:rPr>
              <a:t>· </a:t>
            </a:r>
            <a:r>
              <a:rPr lang="en-US" sz="3200" dirty="0" smtClean="0">
                <a:solidFill>
                  <a:schemeClr val="bg1"/>
                </a:solidFill>
              </a:rPr>
              <a:t>          </a:t>
            </a:r>
            <a:r>
              <a:rPr lang="en-US" sz="2800" b="1" dirty="0" smtClean="0">
                <a:solidFill>
                  <a:srgbClr val="FFFF00"/>
                </a:solidFill>
              </a:rPr>
              <a:t>           9 </a:t>
            </a:r>
            <a:r>
              <a:rPr lang="en-US" sz="3200" b="1" dirty="0" smtClean="0">
                <a:solidFill>
                  <a:srgbClr val="FFFF00"/>
                </a:solidFill>
              </a:rPr>
              <a:t> </a:t>
            </a:r>
            <a:r>
              <a:rPr lang="en-US" sz="3200" dirty="0" smtClean="0">
                <a:solidFill>
                  <a:schemeClr val="bg1"/>
                </a:solidFill>
              </a:rPr>
              <a:t> </a:t>
            </a:r>
            <a:r>
              <a:rPr lang="el-GR" sz="3200" dirty="0">
                <a:solidFill>
                  <a:schemeClr val="bg1"/>
                </a:solidFill>
              </a:rPr>
              <a:t>οἶδά σου τὴν θλῖψιν καὶ τὴν πτωχείαν, </a:t>
            </a:r>
            <a:endParaRPr lang="en-US" sz="3200" dirty="0">
              <a:solidFill>
                <a:schemeClr val="bg1"/>
              </a:solidFill>
            </a:endParaRPr>
          </a:p>
          <a:p>
            <a:r>
              <a:rPr lang="fr-FR" sz="2200" dirty="0" smtClean="0">
                <a:solidFill>
                  <a:schemeClr val="bg1"/>
                </a:solidFill>
              </a:rPr>
              <a:t>      et    </a:t>
            </a:r>
            <a:r>
              <a:rPr lang="fr-FR" sz="2200" dirty="0">
                <a:solidFill>
                  <a:schemeClr val="bg1"/>
                </a:solidFill>
              </a:rPr>
              <a:t>est revenu </a:t>
            </a:r>
            <a:r>
              <a:rPr lang="fr-FR" sz="2200" dirty="0" smtClean="0">
                <a:solidFill>
                  <a:schemeClr val="bg1"/>
                </a:solidFill>
              </a:rPr>
              <a:t>                                 je </a:t>
            </a:r>
            <a:r>
              <a:rPr lang="fr-FR" sz="2200" dirty="0">
                <a:solidFill>
                  <a:schemeClr val="bg1"/>
                </a:solidFill>
              </a:rPr>
              <a:t>connais </a:t>
            </a:r>
            <a:r>
              <a:rPr lang="fr-FR" sz="2200" dirty="0" smtClean="0">
                <a:solidFill>
                  <a:schemeClr val="bg1"/>
                </a:solidFill>
              </a:rPr>
              <a:t> ton      la     affliction    et       la        pauvreté </a:t>
            </a:r>
          </a:p>
          <a:p>
            <a:r>
              <a:rPr lang="en-US" sz="3200" dirty="0" smtClean="0">
                <a:solidFill>
                  <a:schemeClr val="bg1"/>
                </a:solidFill>
              </a:rPr>
              <a:t> </a:t>
            </a:r>
            <a:r>
              <a:rPr lang="el-GR" sz="3200" dirty="0" smtClean="0">
                <a:solidFill>
                  <a:schemeClr val="bg1"/>
                </a:solidFill>
              </a:rPr>
              <a:t>ἀλλὰ </a:t>
            </a:r>
            <a:r>
              <a:rPr lang="el-GR" sz="3200" dirty="0">
                <a:solidFill>
                  <a:schemeClr val="bg1"/>
                </a:solidFill>
              </a:rPr>
              <a:t>πλούσιος εἶ, καὶ τὴν βλασφημίαν ἐκ τῶν </a:t>
            </a:r>
            <a:r>
              <a:rPr lang="el-GR" sz="3200" dirty="0" smtClean="0">
                <a:solidFill>
                  <a:schemeClr val="bg1"/>
                </a:solidFill>
              </a:rPr>
              <a:t>λεγόντων </a:t>
            </a:r>
            <a:r>
              <a:rPr lang="el-GR" sz="3200" dirty="0">
                <a:solidFill>
                  <a:schemeClr val="bg1"/>
                </a:solidFill>
              </a:rPr>
              <a:t>Ἰουδαίους </a:t>
            </a:r>
            <a:endParaRPr lang="en-US" sz="3200" dirty="0" smtClean="0">
              <a:solidFill>
                <a:schemeClr val="bg1"/>
              </a:solidFill>
            </a:endParaRPr>
          </a:p>
          <a:p>
            <a:r>
              <a:rPr lang="fr-FR" sz="2200" dirty="0" smtClean="0">
                <a:solidFill>
                  <a:schemeClr val="bg1"/>
                </a:solidFill>
              </a:rPr>
              <a:t>   mais          riche          tu es   et       la           calomnie            de   ceux     qui disent               Juifs  </a:t>
            </a:r>
            <a:r>
              <a:rPr lang="es-ES" sz="2200" dirty="0" smtClean="0">
                <a:solidFill>
                  <a:schemeClr val="bg1"/>
                </a:solidFill>
              </a:rPr>
              <a:t>  </a:t>
            </a:r>
            <a:endParaRPr lang="en-US" sz="2200" dirty="0">
              <a:solidFill>
                <a:schemeClr val="bg1"/>
              </a:solidFill>
            </a:endParaRPr>
          </a:p>
          <a:p>
            <a:r>
              <a:rPr lang="el-GR" sz="3600" dirty="0">
                <a:solidFill>
                  <a:schemeClr val="bg1"/>
                </a:solidFill>
              </a:rPr>
              <a:t>εἶναι ἑαυτοὺς καὶ οὐκ εἰσὶν ἀλλὰ συναγωγὴ τοῦ σατανᾶ.</a:t>
            </a:r>
            <a:r>
              <a:rPr lang="fr-FR" sz="3600" dirty="0">
                <a:solidFill>
                  <a:schemeClr val="bg1"/>
                </a:solidFill>
              </a:rPr>
              <a:t>     </a:t>
            </a:r>
          </a:p>
          <a:p>
            <a:r>
              <a:rPr lang="fr-FR" sz="2200" dirty="0" smtClean="0">
                <a:solidFill>
                  <a:schemeClr val="bg1"/>
                </a:solidFill>
              </a:rPr>
              <a:t>   </a:t>
            </a:r>
            <a:r>
              <a:rPr lang="fr-FR" sz="2200" dirty="0">
                <a:solidFill>
                  <a:schemeClr val="bg1"/>
                </a:solidFill>
              </a:rPr>
              <a:t>être</a:t>
            </a:r>
            <a:r>
              <a:rPr lang="fr-FR" sz="2400" dirty="0"/>
              <a:t> </a:t>
            </a:r>
            <a:r>
              <a:rPr lang="fr-FR" sz="2400" dirty="0" smtClean="0"/>
              <a:t>            </a:t>
            </a:r>
            <a:r>
              <a:rPr lang="fr-FR" sz="2200" dirty="0" smtClean="0">
                <a:solidFill>
                  <a:schemeClr val="bg1"/>
                </a:solidFill>
              </a:rPr>
              <a:t>se                et     ne pas     </a:t>
            </a:r>
            <a:r>
              <a:rPr lang="fr-FR" sz="2200" dirty="0">
                <a:solidFill>
                  <a:schemeClr val="bg1"/>
                </a:solidFill>
              </a:rPr>
              <a:t>sont </a:t>
            </a:r>
            <a:r>
              <a:rPr lang="fr-FR" sz="2200" dirty="0" smtClean="0">
                <a:solidFill>
                  <a:schemeClr val="bg1"/>
                </a:solidFill>
              </a:rPr>
              <a:t>       </a:t>
            </a:r>
            <a:r>
              <a:rPr lang="fr-FR" sz="2200" dirty="0">
                <a:solidFill>
                  <a:schemeClr val="bg1"/>
                </a:solidFill>
              </a:rPr>
              <a:t>mais </a:t>
            </a:r>
            <a:r>
              <a:rPr lang="fr-FR" sz="2200" dirty="0" smtClean="0">
                <a:solidFill>
                  <a:schemeClr val="bg1"/>
                </a:solidFill>
              </a:rPr>
              <a:t>      </a:t>
            </a:r>
            <a:r>
              <a:rPr lang="fr-FR" sz="2200" dirty="0">
                <a:solidFill>
                  <a:schemeClr val="bg1"/>
                </a:solidFill>
              </a:rPr>
              <a:t>une synagogue </a:t>
            </a:r>
            <a:r>
              <a:rPr lang="fr-FR" sz="2200" dirty="0" smtClean="0">
                <a:solidFill>
                  <a:schemeClr val="bg1"/>
                </a:solidFill>
              </a:rPr>
              <a:t>      de         Satan</a:t>
            </a:r>
            <a:endParaRPr lang="en-US" sz="2200" dirty="0" smtClean="0">
              <a:solidFill>
                <a:schemeClr val="bg1"/>
              </a:solidFill>
            </a:endParaRPr>
          </a:p>
          <a:p>
            <a:endParaRPr lang="en-US" sz="800" dirty="0">
              <a:solidFill>
                <a:schemeClr val="bg1"/>
              </a:solidFill>
            </a:endParaRPr>
          </a:p>
          <a:p>
            <a:r>
              <a:rPr lang="en-US" baseline="30000" dirty="0" smtClean="0">
                <a:solidFill>
                  <a:srgbClr val="FFFF00"/>
                </a:solidFill>
              </a:rPr>
              <a:t>NEG </a:t>
            </a:r>
            <a:r>
              <a:rPr lang="fr-FR" b="1" dirty="0" smtClean="0">
                <a:solidFill>
                  <a:schemeClr val="bg1"/>
                </a:solidFill>
              </a:rPr>
              <a:t>2:8</a:t>
            </a:r>
            <a:r>
              <a:rPr lang="fr-FR" dirty="0" smtClean="0">
                <a:solidFill>
                  <a:schemeClr val="bg1"/>
                </a:solidFill>
              </a:rPr>
              <a:t> </a:t>
            </a:r>
            <a:r>
              <a:rPr lang="fr-FR" dirty="0">
                <a:solidFill>
                  <a:schemeClr val="bg1"/>
                </a:solidFill>
              </a:rPr>
              <a:t>Ecris à l'ange de l'Église de Smyrne: Voici ce que dit le premier et le dernier, celui qui était mort, et qui est revenu à la vie</a:t>
            </a:r>
            <a:r>
              <a:rPr lang="fr-FR" dirty="0" smtClean="0">
                <a:solidFill>
                  <a:schemeClr val="bg1"/>
                </a:solidFill>
              </a:rPr>
              <a:t>: </a:t>
            </a:r>
            <a:r>
              <a:rPr lang="fr-FR" b="1" dirty="0">
                <a:solidFill>
                  <a:schemeClr val="bg1"/>
                </a:solidFill>
              </a:rPr>
              <a:t>9</a:t>
            </a:r>
            <a:r>
              <a:rPr lang="fr-FR" dirty="0">
                <a:solidFill>
                  <a:schemeClr val="bg1"/>
                </a:solidFill>
              </a:rPr>
              <a:t> Je connais ton affliction et ta pauvreté (bien que tu sois riche), et les calomnies de la part de ceux qui se disent Juifs et ne le sont pas, mais qui sont une synagogue de Satan</a:t>
            </a:r>
            <a:r>
              <a:rPr lang="fr-FR" dirty="0" smtClean="0">
                <a:solidFill>
                  <a:schemeClr val="bg1"/>
                </a:solidFill>
              </a:rPr>
              <a:t>. /</a:t>
            </a:r>
            <a:r>
              <a:rPr lang="fr-FR" dirty="0" smtClean="0">
                <a:solidFill>
                  <a:srgbClr val="FFFF00"/>
                </a:solidFill>
              </a:rPr>
              <a:t> </a:t>
            </a:r>
            <a:r>
              <a:rPr lang="fr-FR" baseline="30000" dirty="0" smtClean="0">
                <a:solidFill>
                  <a:srgbClr val="FFFF00"/>
                </a:solidFill>
              </a:rPr>
              <a:t>BFC </a:t>
            </a:r>
            <a:r>
              <a:rPr lang="fr-FR" b="1" dirty="0" smtClean="0">
                <a:solidFill>
                  <a:schemeClr val="bg1"/>
                </a:solidFill>
              </a:rPr>
              <a:t>2:8</a:t>
            </a:r>
            <a:r>
              <a:rPr lang="fr-FR" dirty="0" smtClean="0">
                <a:solidFill>
                  <a:schemeClr val="bg1"/>
                </a:solidFill>
              </a:rPr>
              <a:t> </a:t>
            </a:r>
            <a:r>
              <a:rPr lang="fr-FR" dirty="0">
                <a:solidFill>
                  <a:schemeClr val="bg1"/>
                </a:solidFill>
              </a:rPr>
              <a:t>«Écris à l'ange de l'Église de Smyrne: «Voici ce que déclare celui qui est le premier et le dernier, celui qui était mort et qui est revenu à la vie</a:t>
            </a:r>
            <a:r>
              <a:rPr lang="fr-FR" dirty="0" smtClean="0">
                <a:solidFill>
                  <a:schemeClr val="bg1"/>
                </a:solidFill>
              </a:rPr>
              <a:t>: </a:t>
            </a:r>
            <a:r>
              <a:rPr lang="fr-FR" b="1" dirty="0" smtClean="0">
                <a:solidFill>
                  <a:schemeClr val="bg1"/>
                </a:solidFill>
              </a:rPr>
              <a:t>9</a:t>
            </a:r>
            <a:r>
              <a:rPr lang="fr-FR" dirty="0" smtClean="0">
                <a:solidFill>
                  <a:schemeClr val="bg1"/>
                </a:solidFill>
              </a:rPr>
              <a:t> </a:t>
            </a:r>
            <a:r>
              <a:rPr lang="fr-FR" dirty="0">
                <a:solidFill>
                  <a:schemeClr val="bg1"/>
                </a:solidFill>
              </a:rPr>
              <a:t>Je connais ta détresse et ta pauvreté - mais en réalité tu es riche! - Je sais le mal que disent de toi ceux qui se prétendent Juifs mais ne le sont pas: ils sont une assemblée de Satan</a:t>
            </a:r>
            <a:r>
              <a:rPr lang="fr-FR" dirty="0" smtClean="0">
                <a:solidFill>
                  <a:schemeClr val="bg1"/>
                </a:solidFill>
              </a:rPr>
              <a:t>!</a:t>
            </a:r>
          </a:p>
          <a:p>
            <a:endParaRPr lang="fr-FR" dirty="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726907979"/>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644"/>
            <a:ext cx="12161838" cy="6757858"/>
          </a:xfrm>
          <a:prstGeom prst="rect">
            <a:avLst/>
          </a:prstGeom>
          <a:solidFill>
            <a:srgbClr val="002060"/>
          </a:solidFill>
        </p:spPr>
        <p:txBody>
          <a:bodyPr wrap="square" lIns="108821" tIns="54411" rIns="108821" bIns="54411">
            <a:spAutoFit/>
          </a:bodyPr>
          <a:lstStyle/>
          <a:p>
            <a:pPr algn="ctr"/>
            <a:endParaRPr lang="es-ES_tradnl" sz="800" b="1" dirty="0" smtClean="0">
              <a:solidFill>
                <a:srgbClr val="FFFF00"/>
              </a:solidFill>
            </a:endParaRPr>
          </a:p>
          <a:p>
            <a:pPr algn="ctr"/>
            <a:endParaRPr lang="es-ES_tradnl" sz="800" b="1" dirty="0" smtClean="0">
              <a:solidFill>
                <a:srgbClr val="FFFF00"/>
              </a:solidFill>
            </a:endParaRPr>
          </a:p>
          <a:p>
            <a:pPr algn="ctr"/>
            <a:r>
              <a:rPr lang="en-US" sz="3500" b="1" dirty="0" smtClean="0">
                <a:solidFill>
                  <a:srgbClr val="FFFF00"/>
                </a:solidFill>
              </a:rPr>
              <a:t>Apocalypse 2:10</a:t>
            </a:r>
            <a:r>
              <a:rPr lang="en-US" sz="3200" b="1" dirty="0" smtClean="0">
                <a:solidFill>
                  <a:srgbClr val="FFFF00"/>
                </a:solidFill>
              </a:rPr>
              <a:t> </a:t>
            </a:r>
            <a:endParaRPr lang="en-US" sz="800" b="1" dirty="0" smtClean="0">
              <a:solidFill>
                <a:srgbClr val="FFFF00"/>
              </a:solidFill>
            </a:endParaRPr>
          </a:p>
          <a:p>
            <a:pPr algn="ctr"/>
            <a:endParaRPr lang="en-US" sz="800" b="1" dirty="0" smtClean="0">
              <a:solidFill>
                <a:schemeClr val="bg1"/>
              </a:solidFill>
            </a:endParaRPr>
          </a:p>
          <a:p>
            <a:r>
              <a:rPr lang="en-US" sz="2800" b="1" dirty="0" smtClean="0">
                <a:solidFill>
                  <a:srgbClr val="FFFF00"/>
                </a:solidFill>
              </a:rPr>
              <a:t>   10</a:t>
            </a:r>
            <a:r>
              <a:rPr lang="en-US" sz="3200" b="1" dirty="0" smtClean="0">
                <a:solidFill>
                  <a:schemeClr val="bg1"/>
                </a:solidFill>
              </a:rPr>
              <a:t>       </a:t>
            </a:r>
            <a:r>
              <a:rPr lang="el-GR" sz="3600" dirty="0" smtClean="0">
                <a:solidFill>
                  <a:schemeClr val="bg1"/>
                </a:solidFill>
              </a:rPr>
              <a:t>μηδὲν </a:t>
            </a:r>
            <a:r>
              <a:rPr lang="el-GR" sz="3600" dirty="0">
                <a:solidFill>
                  <a:schemeClr val="bg1"/>
                </a:solidFill>
              </a:rPr>
              <a:t>φοβοῦ ἃ </a:t>
            </a:r>
            <a:r>
              <a:rPr lang="en-US" sz="3600" dirty="0" smtClean="0">
                <a:solidFill>
                  <a:schemeClr val="bg1"/>
                </a:solidFill>
              </a:rPr>
              <a:t> </a:t>
            </a:r>
            <a:r>
              <a:rPr lang="el-GR" sz="3600" dirty="0" smtClean="0">
                <a:solidFill>
                  <a:schemeClr val="bg1"/>
                </a:solidFill>
              </a:rPr>
              <a:t>μέλλεις </a:t>
            </a:r>
            <a:r>
              <a:rPr lang="el-GR" sz="3600" dirty="0">
                <a:solidFill>
                  <a:schemeClr val="bg1"/>
                </a:solidFill>
              </a:rPr>
              <a:t>πάσχειν. </a:t>
            </a:r>
            <a:endParaRPr lang="en-US" sz="3600" dirty="0">
              <a:solidFill>
                <a:schemeClr val="bg1"/>
              </a:solidFill>
            </a:endParaRPr>
          </a:p>
          <a:p>
            <a:r>
              <a:rPr lang="es-ES" sz="2400" dirty="0" smtClean="0">
                <a:solidFill>
                  <a:schemeClr val="bg1"/>
                </a:solidFill>
              </a:rPr>
              <a:t>                     n</a:t>
            </a:r>
            <a:r>
              <a:rPr lang="fr-FR" sz="2400" dirty="0" smtClean="0">
                <a:solidFill>
                  <a:schemeClr val="bg1"/>
                </a:solidFill>
              </a:rPr>
              <a:t>e pas       crains  ce </a:t>
            </a:r>
            <a:r>
              <a:rPr lang="fr-FR" sz="2400" dirty="0">
                <a:solidFill>
                  <a:schemeClr val="bg1"/>
                </a:solidFill>
              </a:rPr>
              <a:t>que </a:t>
            </a:r>
            <a:r>
              <a:rPr lang="fr-FR" sz="2400" dirty="0" smtClean="0">
                <a:solidFill>
                  <a:schemeClr val="bg1"/>
                </a:solidFill>
              </a:rPr>
              <a:t>    tu vas          souffrir </a:t>
            </a:r>
            <a:endParaRPr lang="es-ES" sz="2400" dirty="0" smtClean="0">
              <a:solidFill>
                <a:schemeClr val="bg1"/>
              </a:solidFill>
            </a:endParaRPr>
          </a:p>
          <a:p>
            <a:r>
              <a:rPr lang="en-US" sz="3400" dirty="0" smtClean="0">
                <a:solidFill>
                  <a:schemeClr val="bg1"/>
                </a:solidFill>
              </a:rPr>
              <a:t> </a:t>
            </a:r>
            <a:r>
              <a:rPr lang="el-GR" sz="3400" dirty="0" smtClean="0">
                <a:solidFill>
                  <a:schemeClr val="bg1"/>
                </a:solidFill>
              </a:rPr>
              <a:t>ἰδοὺ </a:t>
            </a:r>
            <a:r>
              <a:rPr lang="el-GR" sz="3400" dirty="0">
                <a:solidFill>
                  <a:schemeClr val="bg1"/>
                </a:solidFill>
              </a:rPr>
              <a:t>μέλλει βάλλειν ὁ διάβολος ἐξ ὑμῶν εἰς φυλακὴν </a:t>
            </a:r>
            <a:endParaRPr lang="en-US" sz="3400" dirty="0">
              <a:solidFill>
                <a:schemeClr val="bg1"/>
              </a:solidFill>
            </a:endParaRPr>
          </a:p>
          <a:p>
            <a:r>
              <a:rPr lang="fr-FR" sz="2400" dirty="0" smtClean="0">
                <a:solidFill>
                  <a:schemeClr val="bg1"/>
                </a:solidFill>
              </a:rPr>
              <a:t>   voici        il va          jeter          le       diable    d'entre  vous    en        prison </a:t>
            </a:r>
            <a:endParaRPr lang="en-US" sz="2400" b="1" dirty="0" smtClean="0">
              <a:solidFill>
                <a:schemeClr val="bg1"/>
              </a:solidFill>
            </a:endParaRPr>
          </a:p>
          <a:p>
            <a:r>
              <a:rPr lang="en-US" sz="3400" dirty="0" smtClean="0">
                <a:solidFill>
                  <a:schemeClr val="bg1"/>
                </a:solidFill>
              </a:rPr>
              <a:t>     </a:t>
            </a:r>
            <a:r>
              <a:rPr lang="el-GR" sz="3400" dirty="0" smtClean="0">
                <a:solidFill>
                  <a:schemeClr val="bg1"/>
                </a:solidFill>
              </a:rPr>
              <a:t>ἵνα </a:t>
            </a:r>
            <a:r>
              <a:rPr lang="en-US" sz="3400" dirty="0" smtClean="0">
                <a:solidFill>
                  <a:schemeClr val="bg1"/>
                </a:solidFill>
              </a:rPr>
              <a:t> </a:t>
            </a:r>
            <a:r>
              <a:rPr lang="el-GR" sz="3400" dirty="0" smtClean="0">
                <a:solidFill>
                  <a:schemeClr val="bg1"/>
                </a:solidFill>
              </a:rPr>
              <a:t>πειρασθῆτε καὶ</a:t>
            </a:r>
            <a:r>
              <a:rPr lang="en-US" sz="3400" dirty="0" smtClean="0">
                <a:solidFill>
                  <a:schemeClr val="bg1"/>
                </a:solidFill>
              </a:rPr>
              <a:t> </a:t>
            </a:r>
            <a:r>
              <a:rPr lang="el-GR" sz="3400" dirty="0" smtClean="0">
                <a:solidFill>
                  <a:schemeClr val="bg1"/>
                </a:solidFill>
              </a:rPr>
              <a:t> </a:t>
            </a:r>
            <a:r>
              <a:rPr lang="el-GR" sz="3400" dirty="0">
                <a:solidFill>
                  <a:schemeClr val="bg1"/>
                </a:solidFill>
              </a:rPr>
              <a:t>ἕξετε </a:t>
            </a:r>
            <a:r>
              <a:rPr lang="en-US" sz="3400" dirty="0" smtClean="0">
                <a:solidFill>
                  <a:schemeClr val="bg1"/>
                </a:solidFill>
              </a:rPr>
              <a:t>  </a:t>
            </a:r>
            <a:r>
              <a:rPr lang="el-GR" sz="3400" dirty="0" smtClean="0">
                <a:solidFill>
                  <a:schemeClr val="bg1"/>
                </a:solidFill>
              </a:rPr>
              <a:t>θλῖψιν </a:t>
            </a:r>
            <a:r>
              <a:rPr lang="el-GR" sz="3400" dirty="0">
                <a:solidFill>
                  <a:schemeClr val="bg1"/>
                </a:solidFill>
              </a:rPr>
              <a:t>ἡμερῶν δέκα. </a:t>
            </a:r>
            <a:endParaRPr lang="en-US" sz="3400" dirty="0" smtClean="0">
              <a:solidFill>
                <a:schemeClr val="bg1"/>
              </a:solidFill>
            </a:endParaRPr>
          </a:p>
          <a:p>
            <a:r>
              <a:rPr lang="fr-FR" sz="2400" dirty="0" smtClean="0">
                <a:solidFill>
                  <a:schemeClr val="bg1"/>
                </a:solidFill>
              </a:rPr>
              <a:t>  </a:t>
            </a:r>
            <a:r>
              <a:rPr lang="fr-FR" sz="2200" dirty="0" smtClean="0">
                <a:solidFill>
                  <a:schemeClr val="bg1"/>
                </a:solidFill>
              </a:rPr>
              <a:t>afin </a:t>
            </a:r>
            <a:r>
              <a:rPr lang="fr-FR" sz="2200" dirty="0">
                <a:solidFill>
                  <a:schemeClr val="bg1"/>
                </a:solidFill>
              </a:rPr>
              <a:t>que </a:t>
            </a:r>
            <a:r>
              <a:rPr lang="fr-FR" sz="2200" dirty="0" smtClean="0">
                <a:solidFill>
                  <a:schemeClr val="bg1"/>
                </a:solidFill>
              </a:rPr>
              <a:t> </a:t>
            </a:r>
            <a:r>
              <a:rPr lang="fr-FR" sz="2000" dirty="0" smtClean="0">
                <a:solidFill>
                  <a:schemeClr val="bg1"/>
                </a:solidFill>
              </a:rPr>
              <a:t>vous </a:t>
            </a:r>
            <a:r>
              <a:rPr lang="fr-FR" sz="2000" dirty="0">
                <a:solidFill>
                  <a:schemeClr val="bg1"/>
                </a:solidFill>
              </a:rPr>
              <a:t>soyez </a:t>
            </a:r>
            <a:r>
              <a:rPr lang="fr-FR" sz="2000" dirty="0" smtClean="0">
                <a:solidFill>
                  <a:schemeClr val="bg1"/>
                </a:solidFill>
              </a:rPr>
              <a:t>éprouvés</a:t>
            </a:r>
            <a:r>
              <a:rPr lang="fr-FR" sz="2400" dirty="0" smtClean="0">
                <a:solidFill>
                  <a:schemeClr val="bg1"/>
                </a:solidFill>
              </a:rPr>
              <a:t>    et </a:t>
            </a:r>
            <a:r>
              <a:rPr lang="fr-FR" sz="2400" dirty="0">
                <a:solidFill>
                  <a:schemeClr val="bg1"/>
                </a:solidFill>
              </a:rPr>
              <a:t>vous aurez </a:t>
            </a:r>
            <a:r>
              <a:rPr lang="fr-FR" sz="2400" dirty="0" smtClean="0">
                <a:solidFill>
                  <a:schemeClr val="bg1"/>
                </a:solidFill>
              </a:rPr>
              <a:t> </a:t>
            </a:r>
            <a:r>
              <a:rPr lang="fr-FR" sz="2400" dirty="0">
                <a:solidFill>
                  <a:schemeClr val="bg1"/>
                </a:solidFill>
              </a:rPr>
              <a:t>tribulation </a:t>
            </a:r>
            <a:r>
              <a:rPr lang="fr-FR" sz="2400" dirty="0" smtClean="0">
                <a:solidFill>
                  <a:schemeClr val="bg1"/>
                </a:solidFill>
              </a:rPr>
              <a:t>  de jours       dix </a:t>
            </a:r>
          </a:p>
          <a:p>
            <a:r>
              <a:rPr lang="en-US" sz="3400" dirty="0" smtClean="0">
                <a:solidFill>
                  <a:schemeClr val="bg1"/>
                </a:solidFill>
              </a:rPr>
              <a:t> </a:t>
            </a:r>
            <a:r>
              <a:rPr lang="el-GR" sz="3400" dirty="0" smtClean="0">
                <a:solidFill>
                  <a:schemeClr val="bg1"/>
                </a:solidFill>
              </a:rPr>
              <a:t>γίνου </a:t>
            </a:r>
            <a:r>
              <a:rPr lang="el-GR" sz="3400" dirty="0">
                <a:solidFill>
                  <a:schemeClr val="bg1"/>
                </a:solidFill>
              </a:rPr>
              <a:t>πιστὸς ἄχρι θανάτου, καὶ δώσω σοι τὸν στέφανον τῆς ζωῆς. </a:t>
            </a:r>
            <a:endParaRPr lang="en-US" sz="3400" dirty="0">
              <a:solidFill>
                <a:schemeClr val="bg1"/>
              </a:solidFill>
            </a:endParaRPr>
          </a:p>
          <a:p>
            <a:r>
              <a:rPr lang="fr-FR" sz="2400" dirty="0" smtClean="0">
                <a:solidFill>
                  <a:schemeClr val="bg1"/>
                </a:solidFill>
              </a:rPr>
              <a:t>     sois        fidèle    jusqu'à        mort          </a:t>
            </a:r>
            <a:r>
              <a:rPr lang="fr-FR" sz="2400" dirty="0">
                <a:solidFill>
                  <a:schemeClr val="bg1"/>
                </a:solidFill>
              </a:rPr>
              <a:t>et </a:t>
            </a:r>
            <a:r>
              <a:rPr lang="fr-FR" sz="2400" dirty="0" smtClean="0">
                <a:solidFill>
                  <a:schemeClr val="bg1"/>
                </a:solidFill>
              </a:rPr>
              <a:t>  je donnerai  te      la        couronne        de      vie </a:t>
            </a:r>
            <a:r>
              <a:rPr lang="en-US" sz="800" dirty="0" smtClean="0">
                <a:solidFill>
                  <a:schemeClr val="bg1"/>
                </a:solidFill>
              </a:rPr>
              <a:t> </a:t>
            </a:r>
          </a:p>
          <a:p>
            <a:endParaRPr lang="en-US" sz="800" dirty="0" smtClean="0">
              <a:solidFill>
                <a:schemeClr val="bg1"/>
              </a:solidFill>
            </a:endParaRPr>
          </a:p>
          <a:p>
            <a:r>
              <a:rPr lang="en-US" sz="2000" baseline="30000" dirty="0" smtClean="0">
                <a:solidFill>
                  <a:srgbClr val="FFFF00"/>
                </a:solidFill>
              </a:rPr>
              <a:t>NEG </a:t>
            </a:r>
            <a:r>
              <a:rPr lang="fr-FR" sz="2000" b="1" dirty="0" smtClean="0">
                <a:solidFill>
                  <a:schemeClr val="bg1"/>
                </a:solidFill>
              </a:rPr>
              <a:t>2:10</a:t>
            </a:r>
            <a:r>
              <a:rPr lang="fr-FR" sz="2000" dirty="0" smtClean="0">
                <a:solidFill>
                  <a:schemeClr val="bg1"/>
                </a:solidFill>
              </a:rPr>
              <a:t> </a:t>
            </a:r>
            <a:r>
              <a:rPr lang="fr-FR" sz="2000" dirty="0">
                <a:solidFill>
                  <a:schemeClr val="bg1"/>
                </a:solidFill>
              </a:rPr>
              <a:t>Ne crains pas ce que tu vas souffrir. Voici, le diable jettera quelques-uns d'entre vous en prison, afin que vous soyez éprouvés, et vous aurez une tribulation de dix jours. Sois fidèle jusqu'à la mort, et je te donnerai la couronne de vie</a:t>
            </a:r>
            <a:r>
              <a:rPr lang="fr-FR" sz="2000" dirty="0" smtClean="0">
                <a:solidFill>
                  <a:schemeClr val="bg1"/>
                </a:solidFill>
              </a:rPr>
              <a:t>. / </a:t>
            </a:r>
            <a:r>
              <a:rPr lang="fr-FR" sz="2000" baseline="30000" dirty="0" smtClean="0">
                <a:solidFill>
                  <a:srgbClr val="FFFF00"/>
                </a:solidFill>
              </a:rPr>
              <a:t>BFC</a:t>
            </a:r>
            <a:r>
              <a:rPr lang="fr-FR" sz="2000" baseline="30000" dirty="0" smtClean="0">
                <a:solidFill>
                  <a:schemeClr val="bg1"/>
                </a:solidFill>
              </a:rPr>
              <a:t> </a:t>
            </a:r>
            <a:r>
              <a:rPr lang="fr-FR" sz="2000" b="1" dirty="0" smtClean="0">
                <a:solidFill>
                  <a:schemeClr val="bg1"/>
                </a:solidFill>
              </a:rPr>
              <a:t>2:10</a:t>
            </a:r>
            <a:r>
              <a:rPr lang="fr-FR" sz="2000" dirty="0" smtClean="0">
                <a:solidFill>
                  <a:schemeClr val="bg1"/>
                </a:solidFill>
              </a:rPr>
              <a:t> </a:t>
            </a:r>
            <a:r>
              <a:rPr lang="fr-FR" sz="2000" dirty="0">
                <a:solidFill>
                  <a:schemeClr val="bg1"/>
                </a:solidFill>
              </a:rPr>
              <a:t>Ne crains pas ce que tu vas souffrir. Écoute: le diable va vous mettre à l'épreuve en jetant plusieurs d'entre vous en prison; on vous persécutera pendant dix jours. Sois fidèle jusqu'à la mort, et je te donnerai la couronne de victoire, la vie éternelle. </a:t>
            </a:r>
            <a:endParaRPr lang="fr-FR" sz="2000" dirty="0" smtClean="0">
              <a:solidFill>
                <a:schemeClr val="bg1"/>
              </a:solidFill>
            </a:endParaRPr>
          </a:p>
          <a:p>
            <a:endParaRPr lang="fr-FR" sz="2000" dirty="0">
              <a:solidFill>
                <a:schemeClr val="bg1"/>
              </a:solidFill>
            </a:endParaRPr>
          </a:p>
          <a:p>
            <a:endParaRPr lang="es-ES" sz="1100" dirty="0" smtClean="0">
              <a:solidFill>
                <a:schemeClr val="bg1"/>
              </a:solidFill>
            </a:endParaRPr>
          </a:p>
        </p:txBody>
      </p:sp>
    </p:spTree>
    <p:extLst>
      <p:ext uri="{BB962C8B-B14F-4D97-AF65-F5344CB8AC3E}">
        <p14:creationId xmlns:p14="http://schemas.microsoft.com/office/powerpoint/2010/main" val="754823151"/>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248"/>
            <a:ext cx="12161838" cy="6804025"/>
          </a:xfrm>
          <a:prstGeom prst="rect">
            <a:avLst/>
          </a:prstGeom>
          <a:solidFill>
            <a:srgbClr val="002060"/>
          </a:solidFill>
        </p:spPr>
        <p:txBody>
          <a:bodyPr wrap="square" lIns="108821" tIns="54411" rIns="108821" bIns="54411">
            <a:spAutoFit/>
          </a:bodyPr>
          <a:lstStyle/>
          <a:p>
            <a:pPr algn="ctr"/>
            <a:endParaRPr lang="es-ES_tradnl" sz="800" b="1" dirty="0" smtClean="0">
              <a:solidFill>
                <a:srgbClr val="FFFF00"/>
              </a:solidFill>
            </a:endParaRPr>
          </a:p>
          <a:p>
            <a:pPr algn="ctr"/>
            <a:endParaRPr lang="es-ES_tradnl" sz="800" b="1" dirty="0" smtClean="0">
              <a:solidFill>
                <a:srgbClr val="FFFF00"/>
              </a:solidFill>
            </a:endParaRPr>
          </a:p>
          <a:p>
            <a:pPr algn="ctr"/>
            <a:endParaRPr lang="es-ES_tradnl" sz="800" b="1" dirty="0" smtClean="0">
              <a:solidFill>
                <a:srgbClr val="FFFF00"/>
              </a:solidFill>
            </a:endParaRPr>
          </a:p>
          <a:p>
            <a:pPr algn="ctr"/>
            <a:endParaRPr lang="es-ES_tradnl" sz="800" b="1" dirty="0" smtClean="0">
              <a:solidFill>
                <a:srgbClr val="FFFF00"/>
              </a:solidFill>
            </a:endParaRPr>
          </a:p>
          <a:p>
            <a:pPr algn="ctr"/>
            <a:r>
              <a:rPr lang="en-US" sz="3200" b="1" dirty="0" smtClean="0">
                <a:solidFill>
                  <a:srgbClr val="FFFF00"/>
                </a:solidFill>
              </a:rPr>
              <a:t>Apocalypse 2:11-12 </a:t>
            </a:r>
            <a:endParaRPr lang="en-US" sz="800" b="1" dirty="0" smtClean="0">
              <a:solidFill>
                <a:srgbClr val="FFFF00"/>
              </a:solidFill>
            </a:endParaRPr>
          </a:p>
          <a:p>
            <a:pPr algn="ctr"/>
            <a:endParaRPr lang="es-ES_tradnl" sz="800" b="1" dirty="0" smtClean="0">
              <a:solidFill>
                <a:schemeClr val="bg1"/>
              </a:solidFill>
            </a:endParaRPr>
          </a:p>
          <a:p>
            <a:pPr algn="ctr"/>
            <a:endParaRPr lang="es-ES_tradnl" sz="800" b="1" dirty="0" smtClean="0">
              <a:solidFill>
                <a:schemeClr val="bg1"/>
              </a:solidFill>
            </a:endParaRPr>
          </a:p>
          <a:p>
            <a:pPr algn="ctr"/>
            <a:endParaRPr lang="es-ES_tradnl" sz="800" b="1" dirty="0">
              <a:solidFill>
                <a:schemeClr val="bg1"/>
              </a:solidFill>
            </a:endParaRPr>
          </a:p>
          <a:p>
            <a:r>
              <a:rPr lang="en-US" sz="2800" b="1" dirty="0" smtClean="0">
                <a:solidFill>
                  <a:srgbClr val="FFFF00"/>
                </a:solidFill>
              </a:rPr>
              <a:t>11 </a:t>
            </a:r>
            <a:r>
              <a:rPr lang="en-US" sz="3200" b="1" dirty="0" smtClean="0">
                <a:solidFill>
                  <a:schemeClr val="bg1"/>
                </a:solidFill>
              </a:rPr>
              <a:t> </a:t>
            </a:r>
            <a:r>
              <a:rPr lang="el-GR" sz="3400" dirty="0" smtClean="0">
                <a:solidFill>
                  <a:schemeClr val="bg1"/>
                </a:solidFill>
              </a:rPr>
              <a:t>Ὁ</a:t>
            </a:r>
            <a:r>
              <a:rPr lang="en-US" sz="3400" dirty="0" smtClean="0">
                <a:solidFill>
                  <a:schemeClr val="bg1"/>
                </a:solidFill>
              </a:rPr>
              <a:t> </a:t>
            </a:r>
            <a:r>
              <a:rPr lang="el-GR" sz="3400" dirty="0" smtClean="0">
                <a:solidFill>
                  <a:schemeClr val="bg1"/>
                </a:solidFill>
              </a:rPr>
              <a:t> </a:t>
            </a:r>
            <a:r>
              <a:rPr lang="en-US" sz="3400" dirty="0" smtClean="0">
                <a:solidFill>
                  <a:schemeClr val="bg1"/>
                </a:solidFill>
              </a:rPr>
              <a:t> </a:t>
            </a:r>
            <a:r>
              <a:rPr lang="el-GR" sz="3400" dirty="0" smtClean="0">
                <a:solidFill>
                  <a:schemeClr val="bg1"/>
                </a:solidFill>
              </a:rPr>
              <a:t>ἔχων </a:t>
            </a:r>
            <a:r>
              <a:rPr lang="el-GR" sz="3400" dirty="0">
                <a:solidFill>
                  <a:schemeClr val="bg1"/>
                </a:solidFill>
              </a:rPr>
              <a:t>οὖς ἀκουσάτω τί τὸ πνεῦμα λέγει </a:t>
            </a:r>
            <a:r>
              <a:rPr lang="el-GR" sz="3400" dirty="0" smtClean="0">
                <a:solidFill>
                  <a:schemeClr val="bg1"/>
                </a:solidFill>
              </a:rPr>
              <a:t>ταῖς</a:t>
            </a:r>
            <a:r>
              <a:rPr lang="en-US" sz="3400" dirty="0" smtClean="0">
                <a:solidFill>
                  <a:schemeClr val="bg1"/>
                </a:solidFill>
              </a:rPr>
              <a:t> </a:t>
            </a:r>
            <a:endParaRPr lang="en-US" sz="3400" dirty="0">
              <a:solidFill>
                <a:schemeClr val="bg1"/>
              </a:solidFill>
            </a:endParaRPr>
          </a:p>
          <a:p>
            <a:r>
              <a:rPr lang="es-ES" sz="2300" dirty="0" smtClean="0">
                <a:solidFill>
                  <a:schemeClr val="bg1"/>
                </a:solidFill>
              </a:rPr>
              <a:t>  </a:t>
            </a:r>
            <a:r>
              <a:rPr lang="fr-FR" sz="2000" dirty="0" smtClean="0">
                <a:solidFill>
                  <a:schemeClr val="bg1"/>
                </a:solidFill>
              </a:rPr>
              <a:t>que </a:t>
            </a:r>
            <a:r>
              <a:rPr lang="fr-FR" sz="2000" dirty="0">
                <a:solidFill>
                  <a:schemeClr val="bg1"/>
                </a:solidFill>
              </a:rPr>
              <a:t>celui </a:t>
            </a:r>
            <a:r>
              <a:rPr lang="fr-FR" sz="2000" dirty="0" smtClean="0">
                <a:solidFill>
                  <a:schemeClr val="bg1"/>
                </a:solidFill>
              </a:rPr>
              <a:t>   </a:t>
            </a:r>
            <a:r>
              <a:rPr lang="fr-FR" sz="2300" dirty="0" smtClean="0">
                <a:solidFill>
                  <a:schemeClr val="bg1"/>
                </a:solidFill>
              </a:rPr>
              <a:t>qui </a:t>
            </a:r>
            <a:r>
              <a:rPr lang="fr-FR" sz="2300" dirty="0">
                <a:solidFill>
                  <a:schemeClr val="bg1"/>
                </a:solidFill>
              </a:rPr>
              <a:t>a </a:t>
            </a:r>
            <a:r>
              <a:rPr lang="fr-FR" sz="2300" dirty="0" smtClean="0">
                <a:solidFill>
                  <a:schemeClr val="bg1"/>
                </a:solidFill>
              </a:rPr>
              <a:t> oreille      </a:t>
            </a:r>
            <a:r>
              <a:rPr lang="fr-FR" sz="2300" dirty="0">
                <a:solidFill>
                  <a:schemeClr val="bg1"/>
                </a:solidFill>
              </a:rPr>
              <a:t>entende </a:t>
            </a:r>
            <a:r>
              <a:rPr lang="fr-FR" sz="2300" dirty="0" smtClean="0">
                <a:solidFill>
                  <a:schemeClr val="bg1"/>
                </a:solidFill>
              </a:rPr>
              <a:t>    ce </a:t>
            </a:r>
            <a:r>
              <a:rPr lang="fr-FR" sz="2300" dirty="0">
                <a:solidFill>
                  <a:schemeClr val="bg1"/>
                </a:solidFill>
              </a:rPr>
              <a:t>que </a:t>
            </a:r>
            <a:r>
              <a:rPr lang="fr-FR" sz="2300" dirty="0" smtClean="0">
                <a:solidFill>
                  <a:schemeClr val="bg1"/>
                </a:solidFill>
              </a:rPr>
              <a:t> l'Esprit                dit        aux</a:t>
            </a:r>
            <a:endParaRPr lang="es-ES" sz="2300" dirty="0" smtClean="0">
              <a:solidFill>
                <a:schemeClr val="bg1"/>
              </a:solidFill>
            </a:endParaRPr>
          </a:p>
          <a:p>
            <a:r>
              <a:rPr lang="en-US" sz="3300" dirty="0" smtClean="0">
                <a:solidFill>
                  <a:schemeClr val="bg1"/>
                </a:solidFill>
              </a:rPr>
              <a:t> </a:t>
            </a:r>
            <a:r>
              <a:rPr lang="el-GR" sz="3300" dirty="0">
                <a:solidFill>
                  <a:schemeClr val="bg1"/>
                </a:solidFill>
              </a:rPr>
              <a:t>ἐκκλησίαις.</a:t>
            </a:r>
            <a:r>
              <a:rPr lang="en-US" sz="3300" dirty="0" smtClean="0">
                <a:solidFill>
                  <a:schemeClr val="bg1"/>
                </a:solidFill>
              </a:rPr>
              <a:t>  </a:t>
            </a:r>
            <a:r>
              <a:rPr lang="el-GR" sz="3300" dirty="0" smtClean="0">
                <a:solidFill>
                  <a:schemeClr val="bg1"/>
                </a:solidFill>
              </a:rPr>
              <a:t>Ὁ</a:t>
            </a:r>
            <a:r>
              <a:rPr lang="en-US" sz="3300" dirty="0" smtClean="0">
                <a:solidFill>
                  <a:schemeClr val="bg1"/>
                </a:solidFill>
              </a:rPr>
              <a:t> </a:t>
            </a:r>
            <a:r>
              <a:rPr lang="el-GR" sz="3300" dirty="0" smtClean="0">
                <a:solidFill>
                  <a:schemeClr val="bg1"/>
                </a:solidFill>
              </a:rPr>
              <a:t>νικῶν </a:t>
            </a:r>
            <a:r>
              <a:rPr lang="en-US" sz="3300" dirty="0" smtClean="0">
                <a:solidFill>
                  <a:schemeClr val="bg1"/>
                </a:solidFill>
              </a:rPr>
              <a:t> </a:t>
            </a:r>
            <a:r>
              <a:rPr lang="el-GR" sz="3300" dirty="0" smtClean="0">
                <a:solidFill>
                  <a:schemeClr val="bg1"/>
                </a:solidFill>
              </a:rPr>
              <a:t>οὐ </a:t>
            </a:r>
            <a:r>
              <a:rPr lang="el-GR" sz="3300" dirty="0">
                <a:solidFill>
                  <a:schemeClr val="bg1"/>
                </a:solidFill>
              </a:rPr>
              <a:t>μὴ ἀδικηθῇ ἐκ τοῦ θανάτου τοῦ δευτέρου. </a:t>
            </a:r>
            <a:endParaRPr lang="en-US" sz="3300" dirty="0" smtClean="0">
              <a:solidFill>
                <a:schemeClr val="bg1"/>
              </a:solidFill>
            </a:endParaRPr>
          </a:p>
          <a:p>
            <a:r>
              <a:rPr lang="fr-FR" sz="2300" dirty="0" smtClean="0">
                <a:solidFill>
                  <a:schemeClr val="bg1"/>
                </a:solidFill>
              </a:rPr>
              <a:t>        Églises        celui </a:t>
            </a:r>
            <a:r>
              <a:rPr lang="fr-FR" sz="2300" dirty="0">
                <a:solidFill>
                  <a:schemeClr val="bg1"/>
                </a:solidFill>
              </a:rPr>
              <a:t>qui vaincra </a:t>
            </a:r>
            <a:r>
              <a:rPr lang="fr-FR" sz="2300" dirty="0" smtClean="0">
                <a:solidFill>
                  <a:schemeClr val="bg1"/>
                </a:solidFill>
              </a:rPr>
              <a:t> ne  pas     </a:t>
            </a:r>
            <a:r>
              <a:rPr lang="fr-FR" sz="2300" dirty="0">
                <a:solidFill>
                  <a:schemeClr val="bg1"/>
                </a:solidFill>
              </a:rPr>
              <a:t>subiront</a:t>
            </a:r>
            <a:r>
              <a:rPr lang="fr-FR" sz="2400" dirty="0">
                <a:solidFill>
                  <a:schemeClr val="bg1"/>
                </a:solidFill>
              </a:rPr>
              <a:t> </a:t>
            </a:r>
            <a:r>
              <a:rPr lang="fr-FR" sz="2400" dirty="0" smtClean="0">
                <a:solidFill>
                  <a:schemeClr val="bg1"/>
                </a:solidFill>
              </a:rPr>
              <a:t>    de     </a:t>
            </a:r>
            <a:r>
              <a:rPr lang="fr-FR" sz="2300" dirty="0" smtClean="0">
                <a:solidFill>
                  <a:schemeClr val="bg1"/>
                </a:solidFill>
              </a:rPr>
              <a:t>la          mort             la        seconde</a:t>
            </a:r>
            <a:endParaRPr lang="es-ES" sz="2300" dirty="0" smtClean="0">
              <a:solidFill>
                <a:schemeClr val="bg1"/>
              </a:solidFill>
            </a:endParaRPr>
          </a:p>
          <a:p>
            <a:r>
              <a:rPr lang="en-US" sz="2800" b="1" dirty="0" smtClean="0">
                <a:solidFill>
                  <a:srgbClr val="FFFF00"/>
                </a:solidFill>
              </a:rPr>
              <a:t>12    </a:t>
            </a:r>
            <a:r>
              <a:rPr lang="en-US" sz="3400" b="1" dirty="0" smtClean="0">
                <a:solidFill>
                  <a:srgbClr val="FFFF00"/>
                </a:solidFill>
              </a:rPr>
              <a:t> </a:t>
            </a:r>
            <a:r>
              <a:rPr lang="el-GR" sz="3400" dirty="0" smtClean="0">
                <a:solidFill>
                  <a:schemeClr val="bg1"/>
                </a:solidFill>
              </a:rPr>
              <a:t>Καὶ </a:t>
            </a:r>
            <a:r>
              <a:rPr lang="el-GR" sz="3400" dirty="0">
                <a:solidFill>
                  <a:schemeClr val="bg1"/>
                </a:solidFill>
              </a:rPr>
              <a:t>τῷ ἀγγέλῳ τῆς ἐν Περγάμῳ ἐκκλησίας γράψον· </a:t>
            </a:r>
            <a:endParaRPr lang="en-US" sz="3400" dirty="0">
              <a:solidFill>
                <a:schemeClr val="bg1"/>
              </a:solidFill>
            </a:endParaRPr>
          </a:p>
          <a:p>
            <a:r>
              <a:rPr lang="fr-FR" sz="2300" dirty="0" smtClean="0">
                <a:solidFill>
                  <a:schemeClr val="bg1"/>
                </a:solidFill>
              </a:rPr>
              <a:t>               et    </a:t>
            </a:r>
            <a:r>
              <a:rPr lang="fr-FR" sz="2300" dirty="0">
                <a:solidFill>
                  <a:schemeClr val="bg1"/>
                </a:solidFill>
              </a:rPr>
              <a:t>à </a:t>
            </a:r>
            <a:r>
              <a:rPr lang="fr-FR" sz="2300" dirty="0" smtClean="0">
                <a:solidFill>
                  <a:schemeClr val="bg1"/>
                </a:solidFill>
              </a:rPr>
              <a:t>le       ange       </a:t>
            </a:r>
            <a:r>
              <a:rPr lang="fr-FR" sz="2300" dirty="0">
                <a:solidFill>
                  <a:schemeClr val="bg1"/>
                </a:solidFill>
              </a:rPr>
              <a:t>de </a:t>
            </a:r>
            <a:r>
              <a:rPr lang="fr-FR" sz="2300" dirty="0" smtClean="0">
                <a:solidFill>
                  <a:schemeClr val="bg1"/>
                </a:solidFill>
              </a:rPr>
              <a:t>le    à        Pergame             Église                </a:t>
            </a:r>
            <a:r>
              <a:rPr lang="fr-FR" sz="2300" dirty="0" err="1" smtClean="0">
                <a:solidFill>
                  <a:schemeClr val="bg1"/>
                </a:solidFill>
              </a:rPr>
              <a:t>ecris</a:t>
            </a:r>
            <a:r>
              <a:rPr lang="es-ES" sz="2300" dirty="0" smtClean="0">
                <a:solidFill>
                  <a:schemeClr val="bg1"/>
                </a:solidFill>
              </a:rPr>
              <a:t>   </a:t>
            </a:r>
          </a:p>
          <a:p>
            <a:r>
              <a:rPr lang="en-US" sz="3400" dirty="0" smtClean="0">
                <a:solidFill>
                  <a:schemeClr val="bg1"/>
                </a:solidFill>
              </a:rPr>
              <a:t> </a:t>
            </a:r>
            <a:r>
              <a:rPr lang="el-GR" sz="3400" dirty="0" smtClean="0">
                <a:solidFill>
                  <a:schemeClr val="bg1"/>
                </a:solidFill>
              </a:rPr>
              <a:t>Τάδε </a:t>
            </a:r>
            <a:r>
              <a:rPr lang="el-GR" sz="3400" dirty="0">
                <a:solidFill>
                  <a:schemeClr val="bg1"/>
                </a:solidFill>
              </a:rPr>
              <a:t>λέγει ὁ ἔχων τὴν ῥομφαίαν τὴν </a:t>
            </a:r>
            <a:r>
              <a:rPr lang="el-GR" sz="3400" dirty="0" smtClean="0">
                <a:solidFill>
                  <a:schemeClr val="bg1"/>
                </a:solidFill>
              </a:rPr>
              <a:t>δίστομον</a:t>
            </a:r>
            <a:r>
              <a:rPr lang="en-US" sz="3400" dirty="0" smtClean="0">
                <a:solidFill>
                  <a:schemeClr val="bg1"/>
                </a:solidFill>
              </a:rPr>
              <a:t> </a:t>
            </a:r>
            <a:r>
              <a:rPr lang="el-GR" sz="3400" dirty="0" smtClean="0">
                <a:solidFill>
                  <a:schemeClr val="bg1"/>
                </a:solidFill>
              </a:rPr>
              <a:t> </a:t>
            </a:r>
            <a:r>
              <a:rPr lang="el-GR" sz="3400" dirty="0">
                <a:solidFill>
                  <a:schemeClr val="bg1"/>
                </a:solidFill>
              </a:rPr>
              <a:t>τὴν ὀξεῖαν·</a:t>
            </a:r>
            <a:r>
              <a:rPr lang="fr-FR" sz="3400" dirty="0">
                <a:solidFill>
                  <a:schemeClr val="bg1"/>
                </a:solidFill>
              </a:rPr>
              <a:t>  </a:t>
            </a:r>
          </a:p>
          <a:p>
            <a:r>
              <a:rPr lang="fr-FR" sz="2300" dirty="0" smtClean="0">
                <a:solidFill>
                  <a:schemeClr val="bg1"/>
                </a:solidFill>
              </a:rPr>
              <a:t>      ce        </a:t>
            </a:r>
            <a:r>
              <a:rPr lang="fr-FR" sz="2300" dirty="0">
                <a:solidFill>
                  <a:schemeClr val="bg1"/>
                </a:solidFill>
              </a:rPr>
              <a:t>dit </a:t>
            </a:r>
            <a:r>
              <a:rPr lang="fr-FR" sz="2300" dirty="0" smtClean="0">
                <a:solidFill>
                  <a:schemeClr val="bg1"/>
                </a:solidFill>
              </a:rPr>
              <a:t>    celui  qui a       la             épée            la    </a:t>
            </a:r>
            <a:r>
              <a:rPr lang="fr-FR" sz="2000" dirty="0" smtClean="0">
                <a:solidFill>
                  <a:schemeClr val="bg1"/>
                </a:solidFill>
              </a:rPr>
              <a:t>à </a:t>
            </a:r>
            <a:r>
              <a:rPr lang="fr-FR" sz="2000" dirty="0">
                <a:solidFill>
                  <a:schemeClr val="bg1"/>
                </a:solidFill>
              </a:rPr>
              <a:t>deux tranchants </a:t>
            </a:r>
            <a:r>
              <a:rPr lang="fr-FR" sz="2000" dirty="0" smtClean="0">
                <a:solidFill>
                  <a:schemeClr val="bg1"/>
                </a:solidFill>
              </a:rPr>
              <a:t>    la         </a:t>
            </a:r>
            <a:r>
              <a:rPr lang="fr-FR" sz="2300" dirty="0" smtClean="0">
                <a:solidFill>
                  <a:schemeClr val="bg1"/>
                </a:solidFill>
              </a:rPr>
              <a:t>aiguë </a:t>
            </a:r>
            <a:endParaRPr lang="en-US" sz="2300" dirty="0">
              <a:solidFill>
                <a:schemeClr val="bg1"/>
              </a:solidFill>
            </a:endParaRPr>
          </a:p>
          <a:p>
            <a:endParaRPr lang="en-US" sz="800" dirty="0" smtClean="0">
              <a:solidFill>
                <a:schemeClr val="bg1"/>
              </a:solidFill>
            </a:endParaRPr>
          </a:p>
          <a:p>
            <a:r>
              <a:rPr lang="en-US" sz="800" dirty="0">
                <a:solidFill>
                  <a:schemeClr val="bg1"/>
                </a:solidFill>
              </a:rPr>
              <a:t> </a:t>
            </a:r>
            <a:r>
              <a:rPr lang="en-US" sz="2000" baseline="30000" dirty="0" smtClean="0">
                <a:solidFill>
                  <a:srgbClr val="FFFF00"/>
                </a:solidFill>
              </a:rPr>
              <a:t>	NEG</a:t>
            </a:r>
            <a:r>
              <a:rPr lang="fr-FR" sz="2000" b="1" dirty="0" smtClean="0"/>
              <a:t> </a:t>
            </a:r>
            <a:r>
              <a:rPr lang="fr-FR" sz="2000" b="1" dirty="0">
                <a:solidFill>
                  <a:schemeClr val="bg1"/>
                </a:solidFill>
              </a:rPr>
              <a:t>2:11</a:t>
            </a:r>
            <a:r>
              <a:rPr lang="fr-FR" sz="2000" dirty="0">
                <a:solidFill>
                  <a:schemeClr val="bg1"/>
                </a:solidFill>
              </a:rPr>
              <a:t> Que celui qui a des oreilles entende ce que l'Esprit dit aux Églises: Celui qui vaincra n'aura pas à souffrir la seconde mort</a:t>
            </a:r>
            <a:r>
              <a:rPr lang="fr-FR" sz="2000" dirty="0" smtClean="0">
                <a:solidFill>
                  <a:schemeClr val="bg1"/>
                </a:solidFill>
              </a:rPr>
              <a:t>. </a:t>
            </a:r>
            <a:r>
              <a:rPr lang="fr-FR" sz="2000" b="1" dirty="0">
                <a:solidFill>
                  <a:schemeClr val="bg1"/>
                </a:solidFill>
              </a:rPr>
              <a:t>12</a:t>
            </a:r>
            <a:r>
              <a:rPr lang="fr-FR" sz="2000" dirty="0">
                <a:solidFill>
                  <a:schemeClr val="bg1"/>
                </a:solidFill>
              </a:rPr>
              <a:t> Ecris à l'ange de l'Église de Pergame: Voici ce que dit celui qui a l'épée aiguë, à deux tranchants</a:t>
            </a:r>
            <a:r>
              <a:rPr lang="fr-FR" sz="2000" dirty="0" smtClean="0">
                <a:solidFill>
                  <a:schemeClr val="bg1"/>
                </a:solidFill>
              </a:rPr>
              <a:t>: / </a:t>
            </a:r>
            <a:r>
              <a:rPr lang="fr-FR" sz="2000" baseline="30000" dirty="0" smtClean="0">
                <a:solidFill>
                  <a:srgbClr val="FFFF00"/>
                </a:solidFill>
              </a:rPr>
              <a:t>BFC </a:t>
            </a:r>
            <a:r>
              <a:rPr lang="fr-FR" sz="2000" b="1" dirty="0" smtClean="0">
                <a:solidFill>
                  <a:schemeClr val="bg1"/>
                </a:solidFill>
              </a:rPr>
              <a:t>2:11</a:t>
            </a:r>
            <a:r>
              <a:rPr lang="fr-FR" sz="2000" dirty="0" smtClean="0">
                <a:solidFill>
                  <a:schemeClr val="bg1"/>
                </a:solidFill>
              </a:rPr>
              <a:t> </a:t>
            </a:r>
            <a:r>
              <a:rPr lang="fr-FR" sz="2000" dirty="0">
                <a:solidFill>
                  <a:schemeClr val="bg1"/>
                </a:solidFill>
              </a:rPr>
              <a:t>«Que chacun, s'il a des oreilles, écoute bien ce que l'Esprit dit aux Églises! «Ceux qui auront remporté la </a:t>
            </a:r>
            <a:r>
              <a:rPr lang="fr-FR" sz="2000" dirty="0" err="1" smtClean="0">
                <a:solidFill>
                  <a:schemeClr val="bg1"/>
                </a:solidFill>
              </a:rPr>
              <a:t>ictoire</a:t>
            </a:r>
            <a:r>
              <a:rPr lang="fr-FR" sz="2000" dirty="0" smtClean="0">
                <a:solidFill>
                  <a:schemeClr val="bg1"/>
                </a:solidFill>
              </a:rPr>
              <a:t> </a:t>
            </a:r>
            <a:r>
              <a:rPr lang="fr-FR" sz="2000" dirty="0">
                <a:solidFill>
                  <a:schemeClr val="bg1"/>
                </a:solidFill>
              </a:rPr>
              <a:t>ne subiront pas la seconde mort</a:t>
            </a:r>
            <a:r>
              <a:rPr lang="fr-FR" sz="2000" dirty="0" smtClean="0">
                <a:solidFill>
                  <a:schemeClr val="bg1"/>
                </a:solidFill>
              </a:rPr>
              <a:t>.» </a:t>
            </a:r>
            <a:r>
              <a:rPr lang="fr-FR" sz="2000" b="1" dirty="0" smtClean="0">
                <a:solidFill>
                  <a:schemeClr val="bg1"/>
                </a:solidFill>
              </a:rPr>
              <a:t>12</a:t>
            </a:r>
            <a:r>
              <a:rPr lang="fr-FR" sz="2000" dirty="0" smtClean="0">
                <a:solidFill>
                  <a:schemeClr val="bg1"/>
                </a:solidFill>
              </a:rPr>
              <a:t> </a:t>
            </a:r>
            <a:r>
              <a:rPr lang="fr-FR" sz="2000" dirty="0">
                <a:solidFill>
                  <a:schemeClr val="bg1"/>
                </a:solidFill>
              </a:rPr>
              <a:t>«Écris à l'ange de l'Église de Pergame: «Voici ce que déclare celui qui possède l'épée aiguë à deux tranchants:</a:t>
            </a:r>
          </a:p>
          <a:p>
            <a:endParaRPr lang="es-ES" sz="1100" dirty="0" smtClean="0">
              <a:solidFill>
                <a:schemeClr val="bg1"/>
              </a:solidFill>
            </a:endParaRPr>
          </a:p>
        </p:txBody>
      </p:sp>
    </p:spTree>
    <p:extLst>
      <p:ext uri="{BB962C8B-B14F-4D97-AF65-F5344CB8AC3E}">
        <p14:creationId xmlns:p14="http://schemas.microsoft.com/office/powerpoint/2010/main" val="3044239685"/>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644"/>
            <a:ext cx="12161838" cy="6650137"/>
          </a:xfrm>
          <a:prstGeom prst="rect">
            <a:avLst/>
          </a:prstGeom>
          <a:solidFill>
            <a:srgbClr val="002060"/>
          </a:solidFill>
        </p:spPr>
        <p:txBody>
          <a:bodyPr wrap="square" lIns="108821" tIns="54411" rIns="108821" bIns="54411">
            <a:spAutoFit/>
          </a:bodyPr>
          <a:lstStyle/>
          <a:p>
            <a:pPr algn="ctr"/>
            <a:endParaRPr lang="es-ES_tradnl" sz="800" b="1" dirty="0" smtClean="0">
              <a:solidFill>
                <a:srgbClr val="FFFF00"/>
              </a:solidFill>
            </a:endParaRPr>
          </a:p>
          <a:p>
            <a:pPr algn="ctr"/>
            <a:endParaRPr lang="es-ES_tradnl" sz="800" b="1" dirty="0" smtClean="0">
              <a:solidFill>
                <a:srgbClr val="FFFF00"/>
              </a:solidFill>
            </a:endParaRPr>
          </a:p>
          <a:p>
            <a:pPr algn="ctr"/>
            <a:endParaRPr lang="es-ES_tradnl" sz="800" b="1" dirty="0" smtClean="0">
              <a:solidFill>
                <a:srgbClr val="FFFF00"/>
              </a:solidFill>
            </a:endParaRPr>
          </a:p>
          <a:p>
            <a:pPr algn="ctr"/>
            <a:r>
              <a:rPr lang="en-US" sz="3500" b="1" dirty="0" smtClean="0">
                <a:solidFill>
                  <a:srgbClr val="FFFF00"/>
                </a:solidFill>
              </a:rPr>
              <a:t>Apocalypse 2:13</a:t>
            </a:r>
            <a:r>
              <a:rPr lang="en-US" sz="3200" b="1" dirty="0" smtClean="0">
                <a:solidFill>
                  <a:srgbClr val="FFFF00"/>
                </a:solidFill>
              </a:rPr>
              <a:t> </a:t>
            </a:r>
          </a:p>
          <a:p>
            <a:pPr algn="ctr"/>
            <a:endParaRPr lang="en-US" sz="800" b="1" dirty="0" smtClean="0">
              <a:solidFill>
                <a:srgbClr val="FFFF00"/>
              </a:solidFill>
            </a:endParaRPr>
          </a:p>
          <a:p>
            <a:pPr algn="ctr"/>
            <a:endParaRPr lang="en-US" sz="800" b="1" dirty="0" smtClean="0">
              <a:solidFill>
                <a:srgbClr val="FFFF00"/>
              </a:solidFill>
            </a:endParaRPr>
          </a:p>
          <a:p>
            <a:pPr algn="ctr"/>
            <a:endParaRPr lang="en-US" sz="800" b="1" dirty="0" smtClean="0">
              <a:solidFill>
                <a:schemeClr val="bg1"/>
              </a:solidFill>
            </a:endParaRPr>
          </a:p>
          <a:p>
            <a:r>
              <a:rPr lang="en-US" sz="2800" b="1" dirty="0" smtClean="0">
                <a:solidFill>
                  <a:srgbClr val="FFFF00"/>
                </a:solidFill>
              </a:rPr>
              <a:t>13</a:t>
            </a:r>
            <a:r>
              <a:rPr lang="en-US" sz="3200" b="1" dirty="0" smtClean="0">
                <a:solidFill>
                  <a:schemeClr val="bg1"/>
                </a:solidFill>
              </a:rPr>
              <a:t> </a:t>
            </a:r>
            <a:r>
              <a:rPr lang="el-GR" sz="3400" dirty="0" smtClean="0">
                <a:solidFill>
                  <a:schemeClr val="bg1"/>
                </a:solidFill>
              </a:rPr>
              <a:t>οἶδα </a:t>
            </a:r>
            <a:r>
              <a:rPr lang="el-GR" sz="3400" dirty="0">
                <a:solidFill>
                  <a:schemeClr val="bg1"/>
                </a:solidFill>
              </a:rPr>
              <a:t>ποῦ κατοικεῖς, ὅπου ὁ θρόνος τοῦ σατανᾶ, </a:t>
            </a:r>
            <a:endParaRPr lang="en-US" sz="3400" dirty="0">
              <a:solidFill>
                <a:schemeClr val="bg1"/>
              </a:solidFill>
            </a:endParaRPr>
          </a:p>
          <a:p>
            <a:r>
              <a:rPr lang="fr-FR" sz="2400" dirty="0" smtClean="0">
                <a:solidFill>
                  <a:schemeClr val="bg1"/>
                </a:solidFill>
              </a:rPr>
              <a:t>       je sais    </a:t>
            </a:r>
            <a:r>
              <a:rPr lang="fr-FR" sz="2400" dirty="0">
                <a:solidFill>
                  <a:schemeClr val="bg1"/>
                </a:solidFill>
              </a:rPr>
              <a:t>où </a:t>
            </a:r>
            <a:r>
              <a:rPr lang="fr-FR" sz="2400" dirty="0" smtClean="0">
                <a:solidFill>
                  <a:schemeClr val="bg1"/>
                </a:solidFill>
              </a:rPr>
              <a:t>    tu demeures      là </a:t>
            </a:r>
            <a:r>
              <a:rPr lang="fr-FR" sz="2400" dirty="0">
                <a:solidFill>
                  <a:schemeClr val="bg1"/>
                </a:solidFill>
              </a:rPr>
              <a:t>où </a:t>
            </a:r>
            <a:r>
              <a:rPr lang="fr-FR" sz="2400" dirty="0" smtClean="0">
                <a:solidFill>
                  <a:schemeClr val="bg1"/>
                </a:solidFill>
              </a:rPr>
              <a:t>   le    trône          de       Satan </a:t>
            </a:r>
            <a:endParaRPr lang="es-ES" sz="2400" dirty="0" smtClean="0">
              <a:solidFill>
                <a:schemeClr val="bg1"/>
              </a:solidFill>
            </a:endParaRPr>
          </a:p>
          <a:p>
            <a:r>
              <a:rPr lang="en-US" sz="3400" dirty="0" smtClean="0">
                <a:solidFill>
                  <a:schemeClr val="bg1"/>
                </a:solidFill>
              </a:rPr>
              <a:t> </a:t>
            </a:r>
            <a:r>
              <a:rPr lang="el-GR" sz="3400" dirty="0" smtClean="0">
                <a:solidFill>
                  <a:schemeClr val="bg1"/>
                </a:solidFill>
              </a:rPr>
              <a:t>καὶ </a:t>
            </a:r>
            <a:r>
              <a:rPr lang="el-GR" sz="3400" dirty="0">
                <a:solidFill>
                  <a:schemeClr val="bg1"/>
                </a:solidFill>
              </a:rPr>
              <a:t>κρατεῖς τὸ ὄνομά μου καὶ οὐκ ἠρνήσω τὴν πίστιν μου</a:t>
            </a:r>
            <a:endParaRPr lang="en-US" sz="3400" dirty="0">
              <a:solidFill>
                <a:schemeClr val="bg1"/>
              </a:solidFill>
            </a:endParaRPr>
          </a:p>
          <a:p>
            <a:r>
              <a:rPr lang="fr-FR" sz="2400" dirty="0" smtClean="0">
                <a:solidFill>
                  <a:schemeClr val="bg1"/>
                </a:solidFill>
              </a:rPr>
              <a:t>   et     </a:t>
            </a:r>
            <a:r>
              <a:rPr lang="fr-FR" sz="2400" dirty="0">
                <a:solidFill>
                  <a:schemeClr val="bg1"/>
                </a:solidFill>
              </a:rPr>
              <a:t>t</a:t>
            </a:r>
            <a:r>
              <a:rPr lang="fr-FR" sz="2400" dirty="0" smtClean="0">
                <a:solidFill>
                  <a:schemeClr val="bg1"/>
                </a:solidFill>
              </a:rPr>
              <a:t>u </a:t>
            </a:r>
            <a:r>
              <a:rPr lang="fr-FR" sz="2400" dirty="0">
                <a:solidFill>
                  <a:schemeClr val="bg1"/>
                </a:solidFill>
              </a:rPr>
              <a:t>retiens </a:t>
            </a:r>
            <a:r>
              <a:rPr lang="fr-FR" sz="2400" dirty="0" smtClean="0">
                <a:solidFill>
                  <a:schemeClr val="bg1"/>
                </a:solidFill>
              </a:rPr>
              <a:t>   le      nom       mon    et   ne pas  tu as renié    la      fidélité     ma </a:t>
            </a:r>
            <a:endParaRPr lang="en-US" sz="2400" b="1" dirty="0" smtClean="0">
              <a:solidFill>
                <a:schemeClr val="bg1"/>
              </a:solidFill>
            </a:endParaRPr>
          </a:p>
          <a:p>
            <a:r>
              <a:rPr lang="en-US" sz="3400" dirty="0" smtClean="0">
                <a:solidFill>
                  <a:schemeClr val="bg1"/>
                </a:solidFill>
              </a:rPr>
              <a:t>   </a:t>
            </a:r>
            <a:r>
              <a:rPr lang="el-GR" sz="3400" dirty="0" smtClean="0">
                <a:solidFill>
                  <a:schemeClr val="bg1"/>
                </a:solidFill>
              </a:rPr>
              <a:t>καὶ ἐν </a:t>
            </a:r>
            <a:r>
              <a:rPr lang="el-GR" sz="3400" dirty="0">
                <a:solidFill>
                  <a:schemeClr val="bg1"/>
                </a:solidFill>
              </a:rPr>
              <a:t>ταῖς ἡμέραις Ἀντιπᾶς ὁ μάρτυς μου ὁ πιστός μου, </a:t>
            </a:r>
            <a:endParaRPr lang="en-US" sz="3400" dirty="0" smtClean="0">
              <a:solidFill>
                <a:schemeClr val="bg1"/>
              </a:solidFill>
            </a:endParaRPr>
          </a:p>
          <a:p>
            <a:r>
              <a:rPr lang="fr-FR" sz="2400" dirty="0" smtClean="0">
                <a:solidFill>
                  <a:schemeClr val="bg1"/>
                </a:solidFill>
              </a:rPr>
              <a:t>  même    aux             jours          d'Antipas    le    </a:t>
            </a:r>
            <a:r>
              <a:rPr lang="fr-FR" sz="2400" dirty="0">
                <a:solidFill>
                  <a:schemeClr val="bg1"/>
                </a:solidFill>
              </a:rPr>
              <a:t>témoin </a:t>
            </a:r>
            <a:r>
              <a:rPr lang="fr-FR" sz="2400" dirty="0" smtClean="0">
                <a:solidFill>
                  <a:schemeClr val="bg1"/>
                </a:solidFill>
              </a:rPr>
              <a:t>    mon   le    fidèle      mon </a:t>
            </a:r>
          </a:p>
          <a:p>
            <a:r>
              <a:rPr lang="en-US" sz="3400" dirty="0" smtClean="0">
                <a:solidFill>
                  <a:schemeClr val="bg1"/>
                </a:solidFill>
              </a:rPr>
              <a:t>      </a:t>
            </a:r>
            <a:r>
              <a:rPr lang="el-GR" sz="3400" dirty="0" smtClean="0">
                <a:solidFill>
                  <a:schemeClr val="bg1"/>
                </a:solidFill>
              </a:rPr>
              <a:t>ὃς ἀπεκτάνθη</a:t>
            </a:r>
            <a:r>
              <a:rPr lang="en-US" sz="3400" dirty="0" smtClean="0">
                <a:solidFill>
                  <a:schemeClr val="bg1"/>
                </a:solidFill>
              </a:rPr>
              <a:t> </a:t>
            </a:r>
            <a:r>
              <a:rPr lang="el-GR" sz="3400" dirty="0" smtClean="0">
                <a:solidFill>
                  <a:schemeClr val="bg1"/>
                </a:solidFill>
              </a:rPr>
              <a:t> παρ᾽ ὑμῖν, ὅπου ὁ σατανᾶς κατοικεῖ. </a:t>
            </a:r>
            <a:endParaRPr lang="en-US" sz="3400" dirty="0" smtClean="0">
              <a:solidFill>
                <a:schemeClr val="bg1"/>
              </a:solidFill>
            </a:endParaRPr>
          </a:p>
          <a:p>
            <a:r>
              <a:rPr lang="fr-FR" sz="2400" dirty="0" smtClean="0">
                <a:solidFill>
                  <a:schemeClr val="bg1"/>
                </a:solidFill>
              </a:rPr>
              <a:t>        qui  a </a:t>
            </a:r>
            <a:r>
              <a:rPr lang="fr-FR" sz="2400" dirty="0">
                <a:solidFill>
                  <a:schemeClr val="bg1"/>
                </a:solidFill>
              </a:rPr>
              <a:t>été mis à mort </a:t>
            </a:r>
            <a:r>
              <a:rPr lang="fr-FR" sz="2400" dirty="0" smtClean="0">
                <a:solidFill>
                  <a:schemeClr val="bg1"/>
                </a:solidFill>
              </a:rPr>
              <a:t>  chez    vous        </a:t>
            </a:r>
            <a:r>
              <a:rPr lang="fr-FR" sz="2400" dirty="0">
                <a:solidFill>
                  <a:schemeClr val="bg1"/>
                </a:solidFill>
              </a:rPr>
              <a:t>là où </a:t>
            </a:r>
            <a:r>
              <a:rPr lang="fr-FR" sz="2400" dirty="0" smtClean="0">
                <a:solidFill>
                  <a:schemeClr val="bg1"/>
                </a:solidFill>
              </a:rPr>
              <a:t>   le       Satan           demeure</a:t>
            </a:r>
            <a:endParaRPr lang="en-US" sz="800" dirty="0" smtClean="0">
              <a:solidFill>
                <a:schemeClr val="bg1"/>
              </a:solidFill>
            </a:endParaRPr>
          </a:p>
          <a:p>
            <a:endParaRPr lang="en-US" sz="800" dirty="0" smtClean="0">
              <a:solidFill>
                <a:schemeClr val="bg1"/>
              </a:solidFill>
            </a:endParaRPr>
          </a:p>
          <a:p>
            <a:r>
              <a:rPr lang="en-US" sz="2000" baseline="30000" dirty="0" smtClean="0">
                <a:solidFill>
                  <a:srgbClr val="FFFF00"/>
                </a:solidFill>
              </a:rPr>
              <a:t>NEG </a:t>
            </a:r>
            <a:r>
              <a:rPr lang="fr-FR" sz="2000" b="1" dirty="0">
                <a:solidFill>
                  <a:schemeClr val="bg1"/>
                </a:solidFill>
              </a:rPr>
              <a:t>2:13</a:t>
            </a:r>
            <a:r>
              <a:rPr lang="fr-FR" sz="2000" dirty="0">
                <a:solidFill>
                  <a:schemeClr val="bg1"/>
                </a:solidFill>
              </a:rPr>
              <a:t> Je sais où tu demeures, je sais que là est le trône de Satan. Tu retiens mon nom, et tu n'as pas renié ma foi, même aux jours d'Antipas, mon témoin fidèle, qui a été mis à mort chez vous, là où Satan a sa demeure.</a:t>
            </a:r>
          </a:p>
          <a:p>
            <a:r>
              <a:rPr lang="fr-FR" sz="2000" baseline="30000" dirty="0" smtClean="0">
                <a:solidFill>
                  <a:srgbClr val="FFFF00"/>
                </a:solidFill>
              </a:rPr>
              <a:t>BFC</a:t>
            </a:r>
            <a:r>
              <a:rPr lang="fr-FR" sz="2000" baseline="30000" dirty="0" smtClean="0">
                <a:solidFill>
                  <a:schemeClr val="bg1"/>
                </a:solidFill>
              </a:rPr>
              <a:t> </a:t>
            </a:r>
            <a:r>
              <a:rPr lang="fr-FR" sz="2000" b="1" dirty="0" smtClean="0">
                <a:solidFill>
                  <a:schemeClr val="bg1"/>
                </a:solidFill>
              </a:rPr>
              <a:t>2:13</a:t>
            </a:r>
            <a:r>
              <a:rPr lang="fr-FR" sz="2000" dirty="0" smtClean="0">
                <a:solidFill>
                  <a:schemeClr val="bg1"/>
                </a:solidFill>
              </a:rPr>
              <a:t> </a:t>
            </a:r>
            <a:r>
              <a:rPr lang="fr-FR" sz="2000" dirty="0">
                <a:solidFill>
                  <a:schemeClr val="bg1"/>
                </a:solidFill>
              </a:rPr>
              <a:t>Je sais où tu demeures: là où Satan a son trône. Tu es fermement attaché à moi et tu n'as pas renié la foi en moi, même à l'époque où Antipas, mon témoin fidèle, a été mis à mort chez vous, là où Satan demeure.</a:t>
            </a:r>
          </a:p>
          <a:p>
            <a:endParaRPr lang="es-ES" sz="1100" dirty="0" smtClean="0">
              <a:solidFill>
                <a:schemeClr val="bg1"/>
              </a:solidFill>
            </a:endParaRPr>
          </a:p>
          <a:p>
            <a:endParaRPr lang="es-ES" sz="1100" dirty="0" smtClean="0">
              <a:solidFill>
                <a:schemeClr val="bg1"/>
              </a:solidFill>
            </a:endParaRPr>
          </a:p>
        </p:txBody>
      </p:sp>
    </p:spTree>
    <p:extLst>
      <p:ext uri="{BB962C8B-B14F-4D97-AF65-F5344CB8AC3E}">
        <p14:creationId xmlns:p14="http://schemas.microsoft.com/office/powerpoint/2010/main" val="3648104493"/>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2978</TotalTime>
  <Words>2477</Words>
  <Application>Microsoft Office PowerPoint</Application>
  <PresentationFormat>Custom</PresentationFormat>
  <Paragraphs>272</Paragraphs>
  <Slides>17</Slides>
  <Notes>1</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Apocalypse de Jean Chapitre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Testament Greek 新約希臘文</dc:title>
  <dc:creator>Microsoft</dc:creator>
  <cp:lastModifiedBy>Microsoft</cp:lastModifiedBy>
  <cp:revision>441</cp:revision>
  <dcterms:created xsi:type="dcterms:W3CDTF">2020-04-05T11:02:49Z</dcterms:created>
  <dcterms:modified xsi:type="dcterms:W3CDTF">2020-05-19T23:43:25Z</dcterms:modified>
</cp:coreProperties>
</file>