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4" r:id="rId2"/>
    <p:sldId id="260" r:id="rId3"/>
    <p:sldId id="340" r:id="rId4"/>
    <p:sldId id="326" r:id="rId5"/>
    <p:sldId id="343" r:id="rId6"/>
    <p:sldId id="370" r:id="rId7"/>
    <p:sldId id="372" r:id="rId8"/>
    <p:sldId id="374" r:id="rId9"/>
    <p:sldId id="375" r:id="rId10"/>
    <p:sldId id="377" r:id="rId11"/>
    <p:sldId id="379" r:id="rId12"/>
    <p:sldId id="381" r:id="rId13"/>
    <p:sldId id="328" r:id="rId14"/>
    <p:sldId id="384" r:id="rId15"/>
    <p:sldId id="385" r:id="rId1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5/22/2020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167079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5/22/2020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6600" b="1" dirty="0" smtClean="0"/>
              <a:t>Apocalypse de Jean</a:t>
            </a:r>
            <a:r>
              <a:rPr lang="fr-FR" sz="6000" b="1" dirty="0" smtClean="0"/>
              <a:t/>
            </a:r>
            <a:br>
              <a:rPr lang="fr-FR" sz="6000" b="1" dirty="0" smtClean="0"/>
            </a:br>
            <a:r>
              <a:rPr lang="fr-FR" sz="6000" b="1" dirty="0" smtClean="0"/>
              <a:t>Chapitre 3</a:t>
            </a:r>
            <a:endParaRPr lang="en-US" sz="60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152400"/>
            <a:ext cx="8900319" cy="2246769"/>
          </a:xfrm>
          <a:prstGeom prst="rect">
            <a:avLst/>
          </a:prstGeom>
        </p:spPr>
        <p:txBody>
          <a:bodyPr wrap="square">
            <a:spAutoFit/>
          </a:bodyPr>
          <a:lstStyle/>
          <a:p>
            <a:pPr algn="ctr"/>
            <a:r>
              <a:rPr lang="en-US" sz="5400" b="1" dirty="0" smtClean="0">
                <a:solidFill>
                  <a:srgbClr val="FF0000"/>
                </a:solidFill>
              </a:rPr>
              <a:t>Nouveau </a:t>
            </a:r>
            <a:r>
              <a:rPr lang="en-US" sz="5400" b="1" dirty="0">
                <a:solidFill>
                  <a:srgbClr val="FF0000"/>
                </a:solidFill>
              </a:rPr>
              <a:t>Testament </a:t>
            </a:r>
            <a:endParaRPr lang="en-US" sz="5400" b="1" dirty="0" smtClean="0">
              <a:solidFill>
                <a:srgbClr val="FF0000"/>
              </a:solidFill>
            </a:endParaRPr>
          </a:p>
          <a:p>
            <a:pPr algn="ctr"/>
            <a:r>
              <a:rPr lang="en-US" sz="5400" b="1" dirty="0" err="1">
                <a:solidFill>
                  <a:srgbClr val="FF0000"/>
                </a:solidFill>
              </a:rPr>
              <a:t>I</a:t>
            </a:r>
            <a:r>
              <a:rPr lang="en-US" sz="5400" b="1" dirty="0" err="1" smtClean="0">
                <a:solidFill>
                  <a:srgbClr val="FF0000"/>
                </a:solidFill>
              </a:rPr>
              <a:t>nterlinéaire</a:t>
            </a:r>
            <a:r>
              <a:rPr lang="en-US" sz="5400" b="1" dirty="0" smtClean="0">
                <a:solidFill>
                  <a:srgbClr val="FF0000"/>
                </a:solidFill>
              </a:rPr>
              <a:t> </a:t>
            </a:r>
            <a:r>
              <a:rPr lang="en-US" sz="5400" b="1" dirty="0" err="1" smtClean="0">
                <a:solidFill>
                  <a:srgbClr val="FF0000"/>
                </a:solidFill>
              </a:rPr>
              <a:t>Grec</a:t>
            </a:r>
            <a:r>
              <a:rPr lang="en-US" sz="5400" b="1" dirty="0" smtClean="0">
                <a:solidFill>
                  <a:srgbClr val="FF0000"/>
                </a:solidFill>
              </a:rPr>
              <a:t> – </a:t>
            </a:r>
            <a:r>
              <a:rPr lang="en-US" sz="5400" b="1" dirty="0" err="1" smtClean="0">
                <a:solidFill>
                  <a:srgbClr val="FF0000"/>
                </a:solidFill>
              </a:rPr>
              <a:t>Français</a:t>
            </a:r>
            <a:endParaRPr lang="en-US" sz="5400" b="1" dirty="0" smtClean="0">
              <a:solidFill>
                <a:srgbClr val="FF0000"/>
              </a:solidFill>
            </a:endParaRPr>
          </a:p>
          <a:p>
            <a:r>
              <a:rPr lang="en-US" sz="3200" b="1" dirty="0" smtClean="0">
                <a:solidFill>
                  <a:srgbClr val="7030A0"/>
                </a:solidFill>
              </a:rPr>
              <a:t> </a:t>
            </a:r>
            <a:r>
              <a:rPr lang="en-US" sz="3200" b="1" dirty="0" err="1" smtClean="0">
                <a:solidFill>
                  <a:srgbClr val="7030A0"/>
                </a:solidFill>
              </a:rPr>
              <a:t>Écoutez</a:t>
            </a:r>
            <a:r>
              <a:rPr lang="en-US" sz="3200" b="1" dirty="0" smtClean="0">
                <a:solidFill>
                  <a:srgbClr val="7030A0"/>
                </a:solidFill>
              </a:rPr>
              <a:t> </a:t>
            </a:r>
            <a:r>
              <a:rPr lang="en-US" sz="3200" b="1" dirty="0">
                <a:solidFill>
                  <a:srgbClr val="7030A0"/>
                </a:solidFill>
              </a:rPr>
              <a:t>et </a:t>
            </a:r>
            <a:r>
              <a:rPr lang="en-US" sz="3200" b="1" dirty="0" err="1">
                <a:solidFill>
                  <a:srgbClr val="7030A0"/>
                </a:solidFill>
              </a:rPr>
              <a:t>apprenez</a:t>
            </a:r>
            <a:r>
              <a:rPr lang="en-US" sz="3200" b="1" dirty="0">
                <a:solidFill>
                  <a:srgbClr val="7030A0"/>
                </a:solidFill>
              </a:rPr>
              <a:t> le </a:t>
            </a:r>
            <a:r>
              <a:rPr lang="en-US" sz="3200" b="1" dirty="0" err="1">
                <a:solidFill>
                  <a:srgbClr val="7030A0"/>
                </a:solidFill>
              </a:rPr>
              <a:t>g</a:t>
            </a:r>
            <a:r>
              <a:rPr lang="en-US" sz="3200" b="1" dirty="0" err="1" smtClean="0">
                <a:solidFill>
                  <a:srgbClr val="7030A0"/>
                </a:solidFill>
              </a:rPr>
              <a:t>rec</a:t>
            </a:r>
            <a:r>
              <a:rPr lang="en-US" sz="3200" b="1" dirty="0" smtClean="0">
                <a:solidFill>
                  <a:srgbClr val="7030A0"/>
                </a:solidFill>
              </a:rPr>
              <a:t> </a:t>
            </a:r>
            <a:r>
              <a:rPr lang="en-US" sz="32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527026"/>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Apocalypse 3:6-7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300" dirty="0" smtClean="0">
                <a:solidFill>
                  <a:schemeClr val="bg1"/>
                </a:solidFill>
              </a:rPr>
              <a:t>ἀλλὰ </a:t>
            </a:r>
            <a:r>
              <a:rPr lang="el-GR" sz="3300" dirty="0">
                <a:solidFill>
                  <a:schemeClr val="bg1"/>
                </a:solidFill>
              </a:rPr>
              <a:t>τοῦτο ἔχεις, ὅτι μισεῖς τὰ ἔργα τῶν </a:t>
            </a:r>
            <a:r>
              <a:rPr lang="el-GR" sz="3300" dirty="0" smtClean="0">
                <a:solidFill>
                  <a:schemeClr val="bg1"/>
                </a:solidFill>
              </a:rPr>
              <a:t>Νικολαϊτῶν</a:t>
            </a:r>
            <a:endParaRPr lang="fr-FR" sz="3300" dirty="0" smtClean="0">
              <a:solidFill>
                <a:schemeClr val="bg1"/>
              </a:solidFill>
            </a:endParaRPr>
          </a:p>
          <a:p>
            <a:r>
              <a:rPr lang="fr-FR" sz="2300" dirty="0" smtClean="0">
                <a:solidFill>
                  <a:schemeClr val="bg1"/>
                </a:solidFill>
              </a:rPr>
              <a:t>mais      </a:t>
            </a:r>
            <a:r>
              <a:rPr lang="fr-FR" sz="2300" dirty="0">
                <a:solidFill>
                  <a:schemeClr val="bg1"/>
                </a:solidFill>
              </a:rPr>
              <a:t>j'ai </a:t>
            </a:r>
            <a:r>
              <a:rPr lang="fr-FR" sz="2300" dirty="0" smtClean="0">
                <a:solidFill>
                  <a:schemeClr val="bg1"/>
                </a:solidFill>
              </a:rPr>
              <a:t>   contre     toi    que     le       amour        ton      le      premier </a:t>
            </a:r>
          </a:p>
          <a:p>
            <a:r>
              <a:rPr lang="en-US" sz="3300" dirty="0" smtClean="0">
                <a:solidFill>
                  <a:schemeClr val="bg1"/>
                </a:solidFill>
              </a:rPr>
              <a:t>     </a:t>
            </a:r>
            <a:r>
              <a:rPr lang="el-GR" sz="3300" dirty="0">
                <a:solidFill>
                  <a:schemeClr val="bg1"/>
                </a:solidFill>
              </a:rPr>
              <a:t>ἃ κἀγὼ μισῶ.</a:t>
            </a:r>
            <a:r>
              <a:rPr lang="es-ES" sz="33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n-US" sz="3300" dirty="0">
                <a:solidFill>
                  <a:schemeClr val="bg1"/>
                </a:solidFill>
              </a:rPr>
              <a:t> </a:t>
            </a:r>
            <a:r>
              <a:rPr lang="el-GR" sz="3300" dirty="0">
                <a:solidFill>
                  <a:schemeClr val="bg1"/>
                </a:solidFill>
              </a:rPr>
              <a:t>Ὁ ἔχων οὖς ἀκουσάτω </a:t>
            </a:r>
            <a:endParaRPr lang="en-US" sz="3300" dirty="0">
              <a:solidFill>
                <a:schemeClr val="bg1"/>
              </a:solidFill>
            </a:endParaRPr>
          </a:p>
          <a:p>
            <a:r>
              <a:rPr lang="fr-FR" sz="2300" dirty="0" smtClean="0">
                <a:solidFill>
                  <a:schemeClr val="bg1"/>
                </a:solidFill>
              </a:rPr>
              <a:t>tu </a:t>
            </a:r>
            <a:r>
              <a:rPr lang="fr-FR" sz="2300" dirty="0">
                <a:solidFill>
                  <a:schemeClr val="bg1"/>
                </a:solidFill>
              </a:rPr>
              <a:t>as abandonné </a:t>
            </a:r>
            <a:r>
              <a:rPr lang="fr-FR" sz="2300" dirty="0" smtClean="0">
                <a:solidFill>
                  <a:schemeClr val="bg1"/>
                </a:solidFill>
              </a:rPr>
              <a:t>                  souviens </a:t>
            </a:r>
            <a:r>
              <a:rPr lang="fr-FR" sz="2300" dirty="0">
                <a:solidFill>
                  <a:schemeClr val="bg1"/>
                </a:solidFill>
              </a:rPr>
              <a:t>-toi </a:t>
            </a:r>
            <a:r>
              <a:rPr lang="fr-FR" sz="2300" dirty="0" smtClean="0">
                <a:solidFill>
                  <a:schemeClr val="bg1"/>
                </a:solidFill>
              </a:rPr>
              <a:t>    donc     d'où       tu </a:t>
            </a:r>
            <a:r>
              <a:rPr lang="fr-FR" sz="2300" dirty="0">
                <a:solidFill>
                  <a:schemeClr val="bg1"/>
                </a:solidFill>
              </a:rPr>
              <a:t>es </a:t>
            </a:r>
            <a:r>
              <a:rPr lang="fr-FR" sz="2300" dirty="0" smtClean="0">
                <a:solidFill>
                  <a:schemeClr val="bg1"/>
                </a:solidFill>
              </a:rPr>
              <a:t>tombé      et        </a:t>
            </a:r>
            <a:r>
              <a:rPr lang="fr-FR" sz="2300" dirty="0">
                <a:solidFill>
                  <a:schemeClr val="bg1"/>
                </a:solidFill>
              </a:rPr>
              <a:t>repens </a:t>
            </a:r>
            <a:r>
              <a:rPr lang="fr-FR" sz="2300" dirty="0" smtClean="0">
                <a:solidFill>
                  <a:schemeClr val="bg1"/>
                </a:solidFill>
              </a:rPr>
              <a:t>–toi </a:t>
            </a:r>
            <a:r>
              <a:rPr lang="en-US" sz="2300" dirty="0" smtClean="0">
                <a:solidFill>
                  <a:schemeClr val="bg1"/>
                </a:solidFill>
              </a:rPr>
              <a:t>   </a:t>
            </a:r>
          </a:p>
          <a:p>
            <a:r>
              <a:rPr lang="el-GR" sz="3300" dirty="0" smtClean="0">
                <a:solidFill>
                  <a:schemeClr val="bg1"/>
                </a:solidFill>
              </a:rPr>
              <a:t>τί </a:t>
            </a:r>
            <a:r>
              <a:rPr lang="el-GR" sz="3300" dirty="0">
                <a:solidFill>
                  <a:schemeClr val="bg1"/>
                </a:solidFill>
              </a:rPr>
              <a:t>τὸ πνεῦμα λέγει </a:t>
            </a:r>
            <a:r>
              <a:rPr lang="el-GR" sz="3300" dirty="0" smtClean="0">
                <a:solidFill>
                  <a:schemeClr val="bg1"/>
                </a:solidFill>
              </a:rPr>
              <a:t>ταῖς </a:t>
            </a:r>
            <a:r>
              <a:rPr lang="el-GR" sz="3300" dirty="0">
                <a:solidFill>
                  <a:schemeClr val="bg1"/>
                </a:solidFill>
              </a:rPr>
              <a:t>ἐκκλησίαις. Τῷ νικῶντι δώσω αὐτῷ </a:t>
            </a:r>
            <a:endParaRPr lang="en-US" sz="3300" dirty="0" smtClean="0">
              <a:solidFill>
                <a:schemeClr val="bg1"/>
              </a:solidFill>
            </a:endParaRPr>
          </a:p>
          <a:p>
            <a:r>
              <a:rPr lang="el-GR" sz="3300" dirty="0" smtClean="0">
                <a:solidFill>
                  <a:schemeClr val="bg1"/>
                </a:solidFill>
              </a:rPr>
              <a:t> </a:t>
            </a:r>
            <a:r>
              <a:rPr lang="en-US" sz="3300" dirty="0">
                <a:solidFill>
                  <a:schemeClr val="bg1"/>
                </a:solidFill>
              </a:rPr>
              <a:t>(Rev. </a:t>
            </a:r>
            <a:r>
              <a:rPr lang="en-US" sz="3300" dirty="0" smtClean="0">
                <a:solidFill>
                  <a:schemeClr val="bg1"/>
                </a:solidFill>
              </a:rPr>
              <a:t>3:7 </a:t>
            </a:r>
            <a:r>
              <a:rPr lang="en-US" sz="3300" dirty="0">
                <a:solidFill>
                  <a:schemeClr val="bg1"/>
                </a:solidFill>
              </a:rPr>
              <a:t>BGT)</a:t>
            </a:r>
            <a:r>
              <a:rPr lang="fr-FR" sz="3300" dirty="0" smtClean="0">
                <a:solidFill>
                  <a:schemeClr val="bg1"/>
                </a:solidFill>
              </a:rPr>
              <a:t>     </a:t>
            </a:r>
          </a:p>
          <a:p>
            <a:r>
              <a:rPr lang="fr-FR" sz="2300" dirty="0" smtClean="0">
                <a:solidFill>
                  <a:schemeClr val="bg1"/>
                </a:solidFill>
              </a:rPr>
              <a:t> et    les  </a:t>
            </a:r>
            <a:r>
              <a:rPr lang="fr-FR" sz="2300" dirty="0">
                <a:solidFill>
                  <a:schemeClr val="bg1"/>
                </a:solidFill>
              </a:rPr>
              <a:t>premières </a:t>
            </a:r>
            <a:r>
              <a:rPr lang="fr-FR" sz="2300" dirty="0" smtClean="0">
                <a:solidFill>
                  <a:schemeClr val="bg1"/>
                </a:solidFill>
              </a:rPr>
              <a:t>œuvres     pratique      si   et   non    </a:t>
            </a:r>
            <a:r>
              <a:rPr lang="fr-FR" sz="2300" dirty="0">
                <a:solidFill>
                  <a:schemeClr val="bg1"/>
                </a:solidFill>
              </a:rPr>
              <a:t>je viendrai </a:t>
            </a:r>
            <a:r>
              <a:rPr lang="fr-FR" sz="2300" dirty="0" smtClean="0">
                <a:solidFill>
                  <a:schemeClr val="bg1"/>
                </a:solidFill>
              </a:rPr>
              <a:t>  à toi    et      j'ôterai</a:t>
            </a:r>
            <a:r>
              <a:rPr lang="es-ES_tradnl" sz="2300" dirty="0" smtClean="0">
                <a:solidFill>
                  <a:schemeClr val="bg1"/>
                </a:solidFill>
              </a:rPr>
              <a:t>      </a:t>
            </a:r>
          </a:p>
          <a:p>
            <a:r>
              <a:rPr lang="en-US" sz="3300" dirty="0" smtClean="0">
                <a:solidFill>
                  <a:schemeClr val="bg1"/>
                </a:solidFill>
              </a:rPr>
              <a:t>    </a:t>
            </a:r>
            <a:r>
              <a:rPr lang="el-GR" sz="3300" dirty="0" smtClean="0">
                <a:solidFill>
                  <a:schemeClr val="bg1"/>
                </a:solidFill>
              </a:rPr>
              <a:t>τὴν </a:t>
            </a:r>
            <a:r>
              <a:rPr lang="el-GR" sz="3300" dirty="0">
                <a:solidFill>
                  <a:schemeClr val="bg1"/>
                </a:solidFill>
              </a:rPr>
              <a:t>λυχνίαν σου ἐκ τοῦ τόπου αὐτῆς, ἐὰν μὴ μετανοήσῃς.</a:t>
            </a:r>
            <a:r>
              <a:rPr lang="fr-FR" sz="3300" dirty="0">
                <a:solidFill>
                  <a:schemeClr val="bg1"/>
                </a:solidFill>
              </a:rPr>
              <a:t>       </a:t>
            </a:r>
          </a:p>
          <a:p>
            <a:r>
              <a:rPr lang="fr-FR" sz="2300" dirty="0" smtClean="0">
                <a:solidFill>
                  <a:schemeClr val="bg1"/>
                </a:solidFill>
              </a:rPr>
              <a:t>        le    chandelier     ton    de     la        place         sa            si   ne pas   tu te repentes</a:t>
            </a:r>
            <a:endParaRPr lang="fr-FR" sz="800" dirty="0" smtClean="0">
              <a:solidFill>
                <a:schemeClr val="bg1"/>
              </a:solidFill>
            </a:endParaRPr>
          </a:p>
          <a:p>
            <a:endParaRPr lang="en-US" sz="800" dirty="0" smtClean="0">
              <a:solidFill>
                <a:schemeClr val="bg1"/>
              </a:solidFill>
            </a:endParaRPr>
          </a:p>
          <a:p>
            <a:r>
              <a:rPr lang="en-US" sz="800" dirty="0" smtClean="0">
                <a:solidFill>
                  <a:schemeClr val="bg1"/>
                </a:solidFill>
              </a:rPr>
              <a:t> </a:t>
            </a:r>
            <a:r>
              <a:rPr lang="en-US" sz="1850" baseline="30000" dirty="0" smtClean="0">
                <a:solidFill>
                  <a:srgbClr val="FFFF00"/>
                </a:solidFill>
              </a:rPr>
              <a:t>            NEG </a:t>
            </a:r>
            <a:r>
              <a:rPr lang="fr-FR" sz="2000" b="1" dirty="0" smtClean="0"/>
              <a:t>3:6</a:t>
            </a:r>
            <a:r>
              <a:rPr lang="fr-FR" sz="2000" dirty="0" smtClean="0"/>
              <a:t> </a:t>
            </a:r>
            <a:r>
              <a:rPr lang="fr-FR" sz="2000" dirty="0"/>
              <a:t>Tu as pourtant ceci, c'est que tu hais les </a:t>
            </a:r>
            <a:r>
              <a:rPr lang="fr-FR" sz="2000" dirty="0" err="1"/>
              <a:t>oeuvres</a:t>
            </a:r>
            <a:r>
              <a:rPr lang="fr-FR" sz="2000" dirty="0"/>
              <a:t> des Nicolaïtes, </a:t>
            </a:r>
            <a:r>
              <a:rPr lang="fr-FR" sz="2000" dirty="0" err="1"/>
              <a:t>oeuvres</a:t>
            </a:r>
            <a:r>
              <a:rPr lang="fr-FR" sz="2000" dirty="0"/>
              <a:t> que je hais aussi.</a:t>
            </a:r>
          </a:p>
          <a:p>
            <a:endParaRPr lang="en-US" sz="2000" dirty="0"/>
          </a:p>
          <a:p>
            <a:r>
              <a:rPr lang="fr-FR" sz="2000" baseline="30000" dirty="0" err="1" smtClean="0"/>
              <a:t>BFC</a:t>
            </a:r>
            <a:r>
              <a:rPr lang="fr-FR" sz="2000" b="1" dirty="0" err="1" smtClean="0"/>
              <a:t>Revelation</a:t>
            </a:r>
            <a:r>
              <a:rPr lang="fr-FR" sz="2000" b="1" dirty="0" smtClean="0"/>
              <a:t> 3:6</a:t>
            </a:r>
            <a:r>
              <a:rPr lang="fr-FR" sz="2000" dirty="0" smtClean="0"/>
              <a:t> </a:t>
            </a:r>
            <a:r>
              <a:rPr lang="fr-FR" sz="2000" dirty="0"/>
              <a:t>Cependant, tu as ceci en ta faveur: tout comme moi, tu détestes ce que font les Nicolaïtes.</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
        <p:nvSpPr>
          <p:cNvPr id="3" name="Rectangle 2"/>
          <p:cNvSpPr/>
          <p:nvPr/>
        </p:nvSpPr>
        <p:spPr>
          <a:xfrm>
            <a:off x="-26370" y="5644"/>
            <a:ext cx="12161838" cy="6727081"/>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Apocalypse 3:13-14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13    </a:t>
            </a:r>
            <a:r>
              <a:rPr lang="en-US" sz="3200" b="1" dirty="0" smtClean="0">
                <a:solidFill>
                  <a:schemeClr val="bg1"/>
                </a:solidFill>
              </a:rPr>
              <a:t> </a:t>
            </a:r>
            <a:r>
              <a:rPr lang="el-GR" sz="3400" dirty="0" smtClean="0">
                <a:solidFill>
                  <a:schemeClr val="bg1"/>
                </a:solidFill>
              </a:rPr>
              <a:t>Ὁ </a:t>
            </a:r>
            <a:r>
              <a:rPr lang="el-GR" sz="3400" dirty="0">
                <a:solidFill>
                  <a:schemeClr val="bg1"/>
                </a:solidFill>
              </a:rPr>
              <a:t>ἔχων οὖς ἀκουσάτω τί τὸ πνεῦμα </a:t>
            </a:r>
            <a:r>
              <a:rPr lang="el-GR" sz="3400" dirty="0" smtClean="0">
                <a:solidFill>
                  <a:schemeClr val="bg1"/>
                </a:solidFill>
              </a:rPr>
              <a:t>λέγει</a:t>
            </a:r>
            <a:r>
              <a:rPr lang="en-US" sz="3400" dirty="0" smtClean="0">
                <a:solidFill>
                  <a:schemeClr val="bg1"/>
                </a:solidFill>
              </a:rPr>
              <a:t> </a:t>
            </a:r>
          </a:p>
          <a:p>
            <a:r>
              <a:rPr lang="fr-FR" sz="2400" dirty="0" smtClean="0">
                <a:solidFill>
                  <a:schemeClr val="bg1"/>
                </a:solidFill>
              </a:rPr>
              <a:t>        celui  </a:t>
            </a:r>
            <a:r>
              <a:rPr lang="fr-FR" sz="2400" dirty="0">
                <a:solidFill>
                  <a:schemeClr val="bg1"/>
                </a:solidFill>
              </a:rPr>
              <a:t>qui a </a:t>
            </a:r>
            <a:r>
              <a:rPr lang="fr-FR" sz="2400" dirty="0" smtClean="0">
                <a:solidFill>
                  <a:schemeClr val="bg1"/>
                </a:solidFill>
              </a:rPr>
              <a:t>  oreille     entende    ce </a:t>
            </a:r>
            <a:r>
              <a:rPr lang="fr-FR" sz="2400" dirty="0">
                <a:solidFill>
                  <a:schemeClr val="bg1"/>
                </a:solidFill>
              </a:rPr>
              <a:t>que </a:t>
            </a:r>
            <a:r>
              <a:rPr lang="fr-FR" sz="2400" dirty="0" smtClean="0">
                <a:solidFill>
                  <a:schemeClr val="bg1"/>
                </a:solidFill>
              </a:rPr>
              <a:t> l'Esprit               dit</a:t>
            </a:r>
          </a:p>
          <a:p>
            <a:r>
              <a:rPr lang="en-US" sz="3400" dirty="0" smtClean="0">
                <a:solidFill>
                  <a:schemeClr val="bg1"/>
                </a:solidFill>
              </a:rPr>
              <a:t>    </a:t>
            </a:r>
            <a:r>
              <a:rPr lang="el-GR" sz="3400" dirty="0" smtClean="0">
                <a:solidFill>
                  <a:schemeClr val="bg1"/>
                </a:solidFill>
              </a:rPr>
              <a:t>ταῖς ἐκκλησίαις</a:t>
            </a:r>
            <a:r>
              <a:rPr lang="el-GR" sz="3600" dirty="0" smtClean="0">
                <a:solidFill>
                  <a:schemeClr val="bg1"/>
                </a:solidFill>
              </a:rPr>
              <a:t>.</a:t>
            </a:r>
            <a:r>
              <a:rPr lang="en-US" sz="3400" dirty="0" smtClean="0">
                <a:solidFill>
                  <a:schemeClr val="bg1"/>
                </a:solidFill>
              </a:rPr>
              <a:t>                      </a:t>
            </a:r>
            <a:r>
              <a:rPr lang="en-US" sz="2800" b="1" dirty="0" smtClean="0">
                <a:solidFill>
                  <a:srgbClr val="FFFF00"/>
                </a:solidFill>
              </a:rPr>
              <a:t>14</a:t>
            </a:r>
            <a:r>
              <a:rPr lang="en-US" sz="3200" dirty="0" smtClean="0">
                <a:solidFill>
                  <a:schemeClr val="bg1"/>
                </a:solidFill>
              </a:rPr>
              <a:t>  </a:t>
            </a:r>
            <a:r>
              <a:rPr lang="el-GR" sz="3400" dirty="0" smtClean="0">
                <a:solidFill>
                  <a:schemeClr val="bg1"/>
                </a:solidFill>
              </a:rPr>
              <a:t>Καὶ τῷ ἀγγέλῳ</a:t>
            </a:r>
            <a:endParaRPr lang="en-US" sz="3400" dirty="0" smtClean="0">
              <a:solidFill>
                <a:schemeClr val="bg1"/>
              </a:solidFill>
            </a:endParaRPr>
          </a:p>
          <a:p>
            <a:r>
              <a:rPr lang="fr-FR" sz="2400" dirty="0" smtClean="0">
                <a:solidFill>
                  <a:schemeClr val="bg1"/>
                </a:solidFill>
              </a:rPr>
              <a:t>       aux         Églises                                                       et    à le     ange</a:t>
            </a:r>
          </a:p>
          <a:p>
            <a:r>
              <a:rPr lang="en-US" sz="3400" dirty="0" smtClean="0">
                <a:solidFill>
                  <a:schemeClr val="bg1"/>
                </a:solidFill>
              </a:rPr>
              <a:t>     </a:t>
            </a:r>
            <a:r>
              <a:rPr lang="el-GR" sz="3400" dirty="0" smtClean="0">
                <a:solidFill>
                  <a:schemeClr val="bg1"/>
                </a:solidFill>
              </a:rPr>
              <a:t>τῆς </a:t>
            </a:r>
            <a:r>
              <a:rPr lang="el-GR" sz="3400" dirty="0">
                <a:solidFill>
                  <a:schemeClr val="bg1"/>
                </a:solidFill>
              </a:rPr>
              <a:t>ἐν Λαοδικείᾳ</a:t>
            </a:r>
            <a:r>
              <a:rPr lang="en-US" sz="3400" dirty="0">
                <a:solidFill>
                  <a:schemeClr val="bg1"/>
                </a:solidFill>
              </a:rPr>
              <a:t> </a:t>
            </a:r>
            <a:r>
              <a:rPr lang="el-GR" sz="3400" dirty="0">
                <a:solidFill>
                  <a:schemeClr val="bg1"/>
                </a:solidFill>
              </a:rPr>
              <a:t>ἐκκλησίας </a:t>
            </a:r>
            <a:r>
              <a:rPr lang="el-GR" sz="3400" dirty="0" smtClean="0">
                <a:solidFill>
                  <a:schemeClr val="bg1"/>
                </a:solidFill>
              </a:rPr>
              <a:t>γράψον</a:t>
            </a:r>
            <a:r>
              <a:rPr lang="el-GR" sz="3400" dirty="0">
                <a:solidFill>
                  <a:schemeClr val="bg1"/>
                </a:solidFill>
              </a:rPr>
              <a:t>· </a:t>
            </a:r>
            <a:r>
              <a:rPr lang="en-US" sz="3400" dirty="0" smtClean="0">
                <a:solidFill>
                  <a:schemeClr val="bg1"/>
                </a:solidFill>
              </a:rPr>
              <a:t> </a:t>
            </a:r>
            <a:r>
              <a:rPr lang="el-GR" sz="3400" dirty="0" smtClean="0">
                <a:solidFill>
                  <a:schemeClr val="bg1"/>
                </a:solidFill>
              </a:rPr>
              <a:t>Τάδε </a:t>
            </a:r>
            <a:r>
              <a:rPr lang="el-GR" sz="3400" dirty="0">
                <a:solidFill>
                  <a:schemeClr val="bg1"/>
                </a:solidFill>
              </a:rPr>
              <a:t>λέγει ὁ ἀμήν, </a:t>
            </a:r>
            <a:endParaRPr lang="en-US" sz="3400" dirty="0" smtClean="0">
              <a:solidFill>
                <a:schemeClr val="bg1"/>
              </a:solidFill>
            </a:endParaRPr>
          </a:p>
          <a:p>
            <a:r>
              <a:rPr lang="fr-FR" sz="2400" dirty="0" smtClean="0">
                <a:solidFill>
                  <a:schemeClr val="bg1"/>
                </a:solidFill>
              </a:rPr>
              <a:t>      de la   à        Laodicée               </a:t>
            </a:r>
            <a:r>
              <a:rPr lang="fr-FR" sz="2400" dirty="0">
                <a:solidFill>
                  <a:schemeClr val="bg1"/>
                </a:solidFill>
              </a:rPr>
              <a:t>Église </a:t>
            </a:r>
            <a:r>
              <a:rPr lang="fr-FR" sz="2400" dirty="0" smtClean="0">
                <a:solidFill>
                  <a:schemeClr val="bg1"/>
                </a:solidFill>
              </a:rPr>
              <a:t>              </a:t>
            </a:r>
            <a:r>
              <a:rPr lang="fr-FR" sz="2400" dirty="0" err="1" smtClean="0">
                <a:solidFill>
                  <a:schemeClr val="bg1"/>
                </a:solidFill>
              </a:rPr>
              <a:t>ecris</a:t>
            </a:r>
            <a:r>
              <a:rPr lang="fr-FR" sz="2400" dirty="0" smtClean="0">
                <a:solidFill>
                  <a:schemeClr val="bg1"/>
                </a:solidFill>
              </a:rPr>
              <a:t>                ce         </a:t>
            </a:r>
            <a:r>
              <a:rPr lang="fr-FR" sz="2400" dirty="0">
                <a:solidFill>
                  <a:schemeClr val="bg1"/>
                </a:solidFill>
              </a:rPr>
              <a:t>dit </a:t>
            </a:r>
            <a:r>
              <a:rPr lang="fr-FR" sz="2400" dirty="0" smtClean="0">
                <a:solidFill>
                  <a:schemeClr val="bg1"/>
                </a:solidFill>
              </a:rPr>
              <a:t>        l'Amen </a:t>
            </a:r>
            <a:r>
              <a:rPr lang="es-ES_tradnl" sz="2400" dirty="0" smtClean="0">
                <a:solidFill>
                  <a:schemeClr val="bg1"/>
                </a:solidFill>
              </a:rPr>
              <a:t>      </a:t>
            </a:r>
          </a:p>
          <a:p>
            <a:r>
              <a:rPr lang="en-US" sz="3400" dirty="0" smtClean="0">
                <a:solidFill>
                  <a:schemeClr val="bg1"/>
                </a:solidFill>
              </a:rPr>
              <a:t>   </a:t>
            </a:r>
            <a:r>
              <a:rPr lang="el-GR" sz="3400" dirty="0">
                <a:solidFill>
                  <a:schemeClr val="bg1"/>
                </a:solidFill>
              </a:rPr>
              <a:t>ὁ μάρτυς ὁ πιστὸς καὶ ἀληθινός, </a:t>
            </a:r>
            <a:r>
              <a:rPr lang="el-GR" sz="3400" dirty="0" smtClean="0">
                <a:solidFill>
                  <a:schemeClr val="bg1"/>
                </a:solidFill>
              </a:rPr>
              <a:t>ἡ </a:t>
            </a:r>
            <a:r>
              <a:rPr lang="el-GR" sz="3400" dirty="0">
                <a:solidFill>
                  <a:schemeClr val="bg1"/>
                </a:solidFill>
              </a:rPr>
              <a:t>ἀρχὴ τῆς κτίσεως τοῦ θεοῦ· </a:t>
            </a:r>
            <a:r>
              <a:rPr lang="el-GR" sz="3400" dirty="0" smtClean="0">
                <a:solidFill>
                  <a:schemeClr val="bg1"/>
                </a:solidFill>
              </a:rPr>
              <a:t> </a:t>
            </a:r>
            <a:endParaRPr lang="en-US" sz="3400" dirty="0">
              <a:solidFill>
                <a:schemeClr val="bg1"/>
              </a:solidFill>
            </a:endParaRPr>
          </a:p>
          <a:p>
            <a:r>
              <a:rPr lang="fr-FR" sz="2400" dirty="0" smtClean="0">
                <a:solidFill>
                  <a:schemeClr val="bg1"/>
                </a:solidFill>
              </a:rPr>
              <a:t>    </a:t>
            </a:r>
            <a:r>
              <a:rPr lang="fr-FR" sz="2400" dirty="0">
                <a:solidFill>
                  <a:schemeClr val="bg1"/>
                </a:solidFill>
              </a:rPr>
              <a:t>le </a:t>
            </a:r>
            <a:r>
              <a:rPr lang="fr-FR" sz="2400" dirty="0" smtClean="0">
                <a:solidFill>
                  <a:schemeClr val="bg1"/>
                </a:solidFill>
              </a:rPr>
              <a:t>  témoin      le     fidèle       et        véritable     le  principe </a:t>
            </a:r>
            <a:r>
              <a:rPr lang="fr-FR" sz="2400" dirty="0">
                <a:solidFill>
                  <a:schemeClr val="bg1"/>
                </a:solidFill>
              </a:rPr>
              <a:t>de la </a:t>
            </a:r>
            <a:r>
              <a:rPr lang="fr-FR" sz="2400" dirty="0" smtClean="0">
                <a:solidFill>
                  <a:schemeClr val="bg1"/>
                </a:solidFill>
              </a:rPr>
              <a:t>  création       de      Dieu</a:t>
            </a: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dirty="0">
                <a:solidFill>
                  <a:schemeClr val="bg1"/>
                </a:solidFill>
              </a:rPr>
              <a:t>	</a:t>
            </a:r>
            <a:r>
              <a:rPr lang="en-US" baseline="30000" dirty="0" smtClean="0">
                <a:solidFill>
                  <a:srgbClr val="FFFF00"/>
                </a:solidFill>
              </a:rPr>
              <a:t>NEG </a:t>
            </a:r>
            <a:r>
              <a:rPr lang="fr-FR" b="1" dirty="0" smtClean="0">
                <a:solidFill>
                  <a:schemeClr val="bg1"/>
                </a:solidFill>
              </a:rPr>
              <a:t>3:13</a:t>
            </a:r>
            <a:r>
              <a:rPr lang="fr-FR" dirty="0" smtClean="0">
                <a:solidFill>
                  <a:schemeClr val="bg1"/>
                </a:solidFill>
              </a:rPr>
              <a:t> </a:t>
            </a:r>
            <a:r>
              <a:rPr lang="fr-FR" dirty="0">
                <a:solidFill>
                  <a:schemeClr val="bg1"/>
                </a:solidFill>
              </a:rPr>
              <a:t>Que celui qui a des oreilles entende ce que l'Esprit dit aux Églises</a:t>
            </a:r>
            <a:r>
              <a:rPr lang="fr-FR" dirty="0" smtClean="0">
                <a:solidFill>
                  <a:schemeClr val="bg1"/>
                </a:solidFill>
              </a:rPr>
              <a:t>. </a:t>
            </a:r>
            <a:r>
              <a:rPr lang="fr-FR" b="1" dirty="0">
                <a:solidFill>
                  <a:schemeClr val="bg1"/>
                </a:solidFill>
              </a:rPr>
              <a:t>14</a:t>
            </a:r>
            <a:r>
              <a:rPr lang="fr-FR" dirty="0">
                <a:solidFill>
                  <a:schemeClr val="bg1"/>
                </a:solidFill>
              </a:rPr>
              <a:t> Ecris à l'ange de l'Église de Laodicée: Voici ce que dit l'Amen, le témoin fidèle et véritable, le principe de la création de Dieu:</a:t>
            </a:r>
          </a:p>
          <a:p>
            <a:r>
              <a:rPr lang="fr-FR" baseline="30000" dirty="0" smtClean="0">
                <a:solidFill>
                  <a:srgbClr val="FFFF00"/>
                </a:solidFill>
              </a:rPr>
              <a:t>	BFC </a:t>
            </a:r>
            <a:r>
              <a:rPr lang="fr-FR" b="1" dirty="0" smtClean="0">
                <a:solidFill>
                  <a:schemeClr val="bg1"/>
                </a:solidFill>
              </a:rPr>
              <a:t>3:13</a:t>
            </a:r>
            <a:r>
              <a:rPr lang="fr-FR" dirty="0" smtClean="0">
                <a:solidFill>
                  <a:schemeClr val="bg1"/>
                </a:solidFill>
              </a:rPr>
              <a:t> </a:t>
            </a:r>
            <a:r>
              <a:rPr lang="fr-FR" dirty="0">
                <a:solidFill>
                  <a:schemeClr val="bg1"/>
                </a:solidFill>
              </a:rPr>
              <a:t>«Que chacun, s'il a des oreilles, écoute bien ce que l'Esprit dit aux Églises</a:t>
            </a:r>
            <a:r>
              <a:rPr lang="fr-FR" dirty="0" smtClean="0">
                <a:solidFill>
                  <a:schemeClr val="bg1"/>
                </a:solidFill>
              </a:rPr>
              <a:t>!» </a:t>
            </a:r>
            <a:r>
              <a:rPr lang="fr-FR" b="1" dirty="0">
                <a:solidFill>
                  <a:schemeClr val="bg1"/>
                </a:solidFill>
              </a:rPr>
              <a:t>3:14</a:t>
            </a:r>
            <a:r>
              <a:rPr lang="fr-FR" dirty="0">
                <a:solidFill>
                  <a:schemeClr val="bg1"/>
                </a:solidFill>
              </a:rPr>
              <a:t> «Écris à l'ange de l'Église de Laodicée: «Voici ce que déclare l'Amen, le témoin fidèle et véritable, qui est à l'origine de tout ce que Dieu a créé:</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992032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527026"/>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Apocalypse 3:6-7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300" dirty="0" smtClean="0">
                <a:solidFill>
                  <a:schemeClr val="bg1"/>
                </a:solidFill>
              </a:rPr>
              <a:t>ἀλλὰ </a:t>
            </a:r>
            <a:r>
              <a:rPr lang="el-GR" sz="3300" dirty="0">
                <a:solidFill>
                  <a:schemeClr val="bg1"/>
                </a:solidFill>
              </a:rPr>
              <a:t>τοῦτο ἔχεις, ὅτι μισεῖς τὰ ἔργα τῶν </a:t>
            </a:r>
            <a:r>
              <a:rPr lang="el-GR" sz="3300" dirty="0" smtClean="0">
                <a:solidFill>
                  <a:schemeClr val="bg1"/>
                </a:solidFill>
              </a:rPr>
              <a:t>Νικολαϊτῶν</a:t>
            </a:r>
            <a:endParaRPr lang="fr-FR" sz="3300" dirty="0" smtClean="0">
              <a:solidFill>
                <a:schemeClr val="bg1"/>
              </a:solidFill>
            </a:endParaRPr>
          </a:p>
          <a:p>
            <a:r>
              <a:rPr lang="fr-FR" sz="2300" dirty="0" smtClean="0">
                <a:solidFill>
                  <a:schemeClr val="bg1"/>
                </a:solidFill>
              </a:rPr>
              <a:t>mais      </a:t>
            </a:r>
            <a:r>
              <a:rPr lang="fr-FR" sz="2300" dirty="0">
                <a:solidFill>
                  <a:schemeClr val="bg1"/>
                </a:solidFill>
              </a:rPr>
              <a:t>j'ai </a:t>
            </a:r>
            <a:r>
              <a:rPr lang="fr-FR" sz="2300" dirty="0" smtClean="0">
                <a:solidFill>
                  <a:schemeClr val="bg1"/>
                </a:solidFill>
              </a:rPr>
              <a:t>   contre     toi    que     le       amour        ton      le      premier </a:t>
            </a:r>
          </a:p>
          <a:p>
            <a:r>
              <a:rPr lang="en-US" sz="3300" dirty="0" smtClean="0">
                <a:solidFill>
                  <a:schemeClr val="bg1"/>
                </a:solidFill>
              </a:rPr>
              <a:t>     </a:t>
            </a:r>
            <a:r>
              <a:rPr lang="el-GR" sz="3300" dirty="0">
                <a:solidFill>
                  <a:schemeClr val="bg1"/>
                </a:solidFill>
              </a:rPr>
              <a:t>ἃ κἀγὼ μισῶ.</a:t>
            </a:r>
            <a:r>
              <a:rPr lang="es-ES" sz="33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n-US" sz="3300" dirty="0">
                <a:solidFill>
                  <a:schemeClr val="bg1"/>
                </a:solidFill>
              </a:rPr>
              <a:t> </a:t>
            </a:r>
            <a:r>
              <a:rPr lang="el-GR" sz="3300" dirty="0">
                <a:solidFill>
                  <a:schemeClr val="bg1"/>
                </a:solidFill>
              </a:rPr>
              <a:t>Ὁ ἔχων οὖς ἀκουσάτω </a:t>
            </a:r>
            <a:endParaRPr lang="en-US" sz="3300" dirty="0">
              <a:solidFill>
                <a:schemeClr val="bg1"/>
              </a:solidFill>
            </a:endParaRPr>
          </a:p>
          <a:p>
            <a:r>
              <a:rPr lang="fr-FR" sz="2300" dirty="0" smtClean="0">
                <a:solidFill>
                  <a:schemeClr val="bg1"/>
                </a:solidFill>
              </a:rPr>
              <a:t>tu </a:t>
            </a:r>
            <a:r>
              <a:rPr lang="fr-FR" sz="2300" dirty="0">
                <a:solidFill>
                  <a:schemeClr val="bg1"/>
                </a:solidFill>
              </a:rPr>
              <a:t>as abandonné </a:t>
            </a:r>
            <a:r>
              <a:rPr lang="fr-FR" sz="2300" dirty="0" smtClean="0">
                <a:solidFill>
                  <a:schemeClr val="bg1"/>
                </a:solidFill>
              </a:rPr>
              <a:t>                  souviens </a:t>
            </a:r>
            <a:r>
              <a:rPr lang="fr-FR" sz="2300" dirty="0">
                <a:solidFill>
                  <a:schemeClr val="bg1"/>
                </a:solidFill>
              </a:rPr>
              <a:t>-toi </a:t>
            </a:r>
            <a:r>
              <a:rPr lang="fr-FR" sz="2300" dirty="0" smtClean="0">
                <a:solidFill>
                  <a:schemeClr val="bg1"/>
                </a:solidFill>
              </a:rPr>
              <a:t>    donc     d'où       tu </a:t>
            </a:r>
            <a:r>
              <a:rPr lang="fr-FR" sz="2300" dirty="0">
                <a:solidFill>
                  <a:schemeClr val="bg1"/>
                </a:solidFill>
              </a:rPr>
              <a:t>es </a:t>
            </a:r>
            <a:r>
              <a:rPr lang="fr-FR" sz="2300" dirty="0" smtClean="0">
                <a:solidFill>
                  <a:schemeClr val="bg1"/>
                </a:solidFill>
              </a:rPr>
              <a:t>tombé      et        </a:t>
            </a:r>
            <a:r>
              <a:rPr lang="fr-FR" sz="2300" dirty="0">
                <a:solidFill>
                  <a:schemeClr val="bg1"/>
                </a:solidFill>
              </a:rPr>
              <a:t>repens </a:t>
            </a:r>
            <a:r>
              <a:rPr lang="fr-FR" sz="2300" dirty="0" smtClean="0">
                <a:solidFill>
                  <a:schemeClr val="bg1"/>
                </a:solidFill>
              </a:rPr>
              <a:t>–toi </a:t>
            </a:r>
            <a:r>
              <a:rPr lang="en-US" sz="2300" dirty="0" smtClean="0">
                <a:solidFill>
                  <a:schemeClr val="bg1"/>
                </a:solidFill>
              </a:rPr>
              <a:t>   </a:t>
            </a:r>
          </a:p>
          <a:p>
            <a:r>
              <a:rPr lang="el-GR" sz="3300" dirty="0" smtClean="0">
                <a:solidFill>
                  <a:schemeClr val="bg1"/>
                </a:solidFill>
              </a:rPr>
              <a:t>τί </a:t>
            </a:r>
            <a:r>
              <a:rPr lang="el-GR" sz="3300" dirty="0">
                <a:solidFill>
                  <a:schemeClr val="bg1"/>
                </a:solidFill>
              </a:rPr>
              <a:t>τὸ πνεῦμα λέγει </a:t>
            </a:r>
            <a:r>
              <a:rPr lang="el-GR" sz="3300" dirty="0" smtClean="0">
                <a:solidFill>
                  <a:schemeClr val="bg1"/>
                </a:solidFill>
              </a:rPr>
              <a:t>ταῖς </a:t>
            </a:r>
            <a:r>
              <a:rPr lang="el-GR" sz="3300" dirty="0">
                <a:solidFill>
                  <a:schemeClr val="bg1"/>
                </a:solidFill>
              </a:rPr>
              <a:t>ἐκκλησίαις. Τῷ νικῶντι δώσω αὐτῷ </a:t>
            </a:r>
            <a:endParaRPr lang="en-US" sz="3300" dirty="0" smtClean="0">
              <a:solidFill>
                <a:schemeClr val="bg1"/>
              </a:solidFill>
            </a:endParaRPr>
          </a:p>
          <a:p>
            <a:r>
              <a:rPr lang="el-GR" sz="3300" dirty="0" smtClean="0">
                <a:solidFill>
                  <a:schemeClr val="bg1"/>
                </a:solidFill>
              </a:rPr>
              <a:t> </a:t>
            </a:r>
            <a:r>
              <a:rPr lang="en-US" sz="3300" dirty="0">
                <a:solidFill>
                  <a:schemeClr val="bg1"/>
                </a:solidFill>
              </a:rPr>
              <a:t>(Rev. </a:t>
            </a:r>
            <a:r>
              <a:rPr lang="en-US" sz="3300" dirty="0" smtClean="0">
                <a:solidFill>
                  <a:schemeClr val="bg1"/>
                </a:solidFill>
              </a:rPr>
              <a:t>3:7 </a:t>
            </a:r>
            <a:r>
              <a:rPr lang="en-US" sz="3300" dirty="0">
                <a:solidFill>
                  <a:schemeClr val="bg1"/>
                </a:solidFill>
              </a:rPr>
              <a:t>BGT)</a:t>
            </a:r>
            <a:r>
              <a:rPr lang="fr-FR" sz="3300" dirty="0" smtClean="0">
                <a:solidFill>
                  <a:schemeClr val="bg1"/>
                </a:solidFill>
              </a:rPr>
              <a:t>     </a:t>
            </a:r>
          </a:p>
          <a:p>
            <a:r>
              <a:rPr lang="fr-FR" sz="2300" dirty="0" smtClean="0">
                <a:solidFill>
                  <a:schemeClr val="bg1"/>
                </a:solidFill>
              </a:rPr>
              <a:t> et    les  </a:t>
            </a:r>
            <a:r>
              <a:rPr lang="fr-FR" sz="2300" dirty="0">
                <a:solidFill>
                  <a:schemeClr val="bg1"/>
                </a:solidFill>
              </a:rPr>
              <a:t>premières </a:t>
            </a:r>
            <a:r>
              <a:rPr lang="fr-FR" sz="2300" dirty="0" smtClean="0">
                <a:solidFill>
                  <a:schemeClr val="bg1"/>
                </a:solidFill>
              </a:rPr>
              <a:t>œuvres     pratique      si   et   non    </a:t>
            </a:r>
            <a:r>
              <a:rPr lang="fr-FR" sz="2300" dirty="0">
                <a:solidFill>
                  <a:schemeClr val="bg1"/>
                </a:solidFill>
              </a:rPr>
              <a:t>je viendrai </a:t>
            </a:r>
            <a:r>
              <a:rPr lang="fr-FR" sz="2300" dirty="0" smtClean="0">
                <a:solidFill>
                  <a:schemeClr val="bg1"/>
                </a:solidFill>
              </a:rPr>
              <a:t>  à toi    et      j'ôterai</a:t>
            </a:r>
            <a:r>
              <a:rPr lang="es-ES_tradnl" sz="2300" dirty="0" smtClean="0">
                <a:solidFill>
                  <a:schemeClr val="bg1"/>
                </a:solidFill>
              </a:rPr>
              <a:t>      </a:t>
            </a:r>
          </a:p>
          <a:p>
            <a:r>
              <a:rPr lang="en-US" sz="3300" dirty="0" smtClean="0">
                <a:solidFill>
                  <a:schemeClr val="bg1"/>
                </a:solidFill>
              </a:rPr>
              <a:t>    </a:t>
            </a:r>
            <a:r>
              <a:rPr lang="el-GR" sz="3300" dirty="0" smtClean="0">
                <a:solidFill>
                  <a:schemeClr val="bg1"/>
                </a:solidFill>
              </a:rPr>
              <a:t>τὴν </a:t>
            </a:r>
            <a:r>
              <a:rPr lang="el-GR" sz="3300" dirty="0">
                <a:solidFill>
                  <a:schemeClr val="bg1"/>
                </a:solidFill>
              </a:rPr>
              <a:t>λυχνίαν σου ἐκ τοῦ τόπου αὐτῆς, ἐὰν μὴ μετανοήσῃς.</a:t>
            </a:r>
            <a:r>
              <a:rPr lang="fr-FR" sz="3300" dirty="0">
                <a:solidFill>
                  <a:schemeClr val="bg1"/>
                </a:solidFill>
              </a:rPr>
              <a:t>       </a:t>
            </a:r>
          </a:p>
          <a:p>
            <a:r>
              <a:rPr lang="fr-FR" sz="2300" dirty="0" smtClean="0">
                <a:solidFill>
                  <a:schemeClr val="bg1"/>
                </a:solidFill>
              </a:rPr>
              <a:t>        le    chandelier     ton    de     la        place         sa            si   ne pas   tu te repentes</a:t>
            </a:r>
            <a:endParaRPr lang="fr-FR" sz="800" dirty="0" smtClean="0">
              <a:solidFill>
                <a:schemeClr val="bg1"/>
              </a:solidFill>
            </a:endParaRPr>
          </a:p>
          <a:p>
            <a:endParaRPr lang="en-US" sz="800" dirty="0" smtClean="0">
              <a:solidFill>
                <a:schemeClr val="bg1"/>
              </a:solidFill>
            </a:endParaRPr>
          </a:p>
          <a:p>
            <a:r>
              <a:rPr lang="en-US" sz="800" dirty="0" smtClean="0">
                <a:solidFill>
                  <a:schemeClr val="bg1"/>
                </a:solidFill>
              </a:rPr>
              <a:t> </a:t>
            </a:r>
            <a:r>
              <a:rPr lang="en-US" sz="1850" baseline="30000" dirty="0" smtClean="0">
                <a:solidFill>
                  <a:srgbClr val="FFFF00"/>
                </a:solidFill>
              </a:rPr>
              <a:t>            NEG </a:t>
            </a:r>
            <a:r>
              <a:rPr lang="fr-FR" sz="2000" b="1" dirty="0" smtClean="0"/>
              <a:t>3:6</a:t>
            </a:r>
            <a:r>
              <a:rPr lang="fr-FR" sz="2000" dirty="0" smtClean="0"/>
              <a:t> </a:t>
            </a:r>
            <a:r>
              <a:rPr lang="fr-FR" sz="2000" dirty="0"/>
              <a:t>Tu as pourtant ceci, c'est que tu hais les </a:t>
            </a:r>
            <a:r>
              <a:rPr lang="fr-FR" sz="2000" dirty="0" err="1"/>
              <a:t>oeuvres</a:t>
            </a:r>
            <a:r>
              <a:rPr lang="fr-FR" sz="2000" dirty="0"/>
              <a:t> des Nicolaïtes, </a:t>
            </a:r>
            <a:r>
              <a:rPr lang="fr-FR" sz="2000" dirty="0" err="1"/>
              <a:t>oeuvres</a:t>
            </a:r>
            <a:r>
              <a:rPr lang="fr-FR" sz="2000" dirty="0"/>
              <a:t> que je hais aussi.</a:t>
            </a:r>
          </a:p>
          <a:p>
            <a:endParaRPr lang="en-US" sz="2000" dirty="0"/>
          </a:p>
          <a:p>
            <a:r>
              <a:rPr lang="fr-FR" sz="2000" baseline="30000" dirty="0" err="1" smtClean="0"/>
              <a:t>BFC</a:t>
            </a:r>
            <a:r>
              <a:rPr lang="fr-FR" sz="2000" b="1" dirty="0" err="1" smtClean="0"/>
              <a:t>Revelation</a:t>
            </a:r>
            <a:r>
              <a:rPr lang="fr-FR" sz="2000" b="1" dirty="0" smtClean="0"/>
              <a:t> 3:6</a:t>
            </a:r>
            <a:r>
              <a:rPr lang="fr-FR" sz="2000" dirty="0" smtClean="0"/>
              <a:t> </a:t>
            </a:r>
            <a:r>
              <a:rPr lang="fr-FR" sz="2000" dirty="0"/>
              <a:t>Cependant, tu as ceci en ta faveur: tout comme moi, tu détestes ce que font les Nicolaïtes.</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
        <p:nvSpPr>
          <p:cNvPr id="3" name="Rectangle 2"/>
          <p:cNvSpPr/>
          <p:nvPr/>
        </p:nvSpPr>
        <p:spPr>
          <a:xfrm>
            <a:off x="-26370" y="5644"/>
            <a:ext cx="12161838" cy="6680914"/>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Apocalypse 3:15-16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15  </a:t>
            </a:r>
            <a:r>
              <a:rPr lang="el-GR" sz="3300" dirty="0" smtClean="0">
                <a:solidFill>
                  <a:schemeClr val="bg1"/>
                </a:solidFill>
              </a:rPr>
              <a:t>οἶδά </a:t>
            </a:r>
            <a:r>
              <a:rPr lang="el-GR" sz="3300" dirty="0">
                <a:solidFill>
                  <a:schemeClr val="bg1"/>
                </a:solidFill>
              </a:rPr>
              <a:t>σου τὰ ἔργα ὅτι οὔτε ψυχρὸς εἶ οὔτε ζεστός. </a:t>
            </a:r>
            <a:endParaRPr lang="en-US" sz="3300" dirty="0" smtClean="0">
              <a:solidFill>
                <a:schemeClr val="bg1"/>
              </a:solidFill>
            </a:endParaRPr>
          </a:p>
          <a:p>
            <a:r>
              <a:rPr lang="fr-FR" sz="2400" dirty="0" smtClean="0">
                <a:solidFill>
                  <a:schemeClr val="bg1"/>
                </a:solidFill>
              </a:rPr>
              <a:t>    je </a:t>
            </a:r>
            <a:r>
              <a:rPr lang="fr-FR" sz="2400" dirty="0">
                <a:solidFill>
                  <a:schemeClr val="bg1"/>
                </a:solidFill>
              </a:rPr>
              <a:t>connais </a:t>
            </a:r>
            <a:r>
              <a:rPr lang="fr-FR" sz="2400" dirty="0" smtClean="0">
                <a:solidFill>
                  <a:schemeClr val="bg1"/>
                </a:solidFill>
              </a:rPr>
              <a:t>tes   les </a:t>
            </a:r>
            <a:r>
              <a:rPr lang="fr-FR" sz="2200" dirty="0" smtClean="0">
                <a:solidFill>
                  <a:schemeClr val="bg1"/>
                </a:solidFill>
              </a:rPr>
              <a:t>œuvres  </a:t>
            </a:r>
            <a:r>
              <a:rPr lang="fr-FR" sz="2400" dirty="0" smtClean="0">
                <a:solidFill>
                  <a:schemeClr val="bg1"/>
                </a:solidFill>
              </a:rPr>
              <a:t> </a:t>
            </a:r>
            <a:r>
              <a:rPr lang="fr-FR" sz="2400" dirty="0">
                <a:solidFill>
                  <a:schemeClr val="bg1"/>
                </a:solidFill>
              </a:rPr>
              <a:t>que </a:t>
            </a:r>
            <a:r>
              <a:rPr lang="fr-FR" sz="2400" dirty="0" smtClean="0">
                <a:solidFill>
                  <a:schemeClr val="bg1"/>
                </a:solidFill>
              </a:rPr>
              <a:t>  ne </a:t>
            </a:r>
            <a:r>
              <a:rPr lang="fr-FR" sz="2400" dirty="0">
                <a:solidFill>
                  <a:schemeClr val="bg1"/>
                </a:solidFill>
              </a:rPr>
              <a:t>ni </a:t>
            </a:r>
            <a:r>
              <a:rPr lang="fr-FR" sz="2400" dirty="0" smtClean="0">
                <a:solidFill>
                  <a:schemeClr val="bg1"/>
                </a:solidFill>
              </a:rPr>
              <a:t>      froid     tu es   ni      bouillant</a:t>
            </a:r>
          </a:p>
          <a:p>
            <a:r>
              <a:rPr lang="en-US" sz="3400" dirty="0" smtClean="0">
                <a:solidFill>
                  <a:schemeClr val="bg1"/>
                </a:solidFill>
              </a:rPr>
              <a:t>                       </a:t>
            </a:r>
            <a:r>
              <a:rPr lang="el-GR" sz="3400" dirty="0" smtClean="0">
                <a:solidFill>
                  <a:schemeClr val="bg1"/>
                </a:solidFill>
              </a:rPr>
              <a:t>ὄφελον ψυχρὸς</a:t>
            </a:r>
            <a:r>
              <a:rPr lang="en-US" sz="3400" dirty="0" smtClean="0">
                <a:solidFill>
                  <a:schemeClr val="bg1"/>
                </a:solidFill>
              </a:rPr>
              <a:t> </a:t>
            </a:r>
            <a:r>
              <a:rPr lang="el-GR" sz="3400" dirty="0" smtClean="0">
                <a:solidFill>
                  <a:schemeClr val="bg1"/>
                </a:solidFill>
              </a:rPr>
              <a:t> ἦς</a:t>
            </a:r>
            <a:r>
              <a:rPr lang="en-US" sz="3400" dirty="0" smtClean="0">
                <a:solidFill>
                  <a:schemeClr val="bg1"/>
                </a:solidFill>
              </a:rPr>
              <a:t>  </a:t>
            </a:r>
            <a:r>
              <a:rPr lang="el-GR" sz="3400" dirty="0" smtClean="0">
                <a:solidFill>
                  <a:schemeClr val="bg1"/>
                </a:solidFill>
              </a:rPr>
              <a:t> </a:t>
            </a:r>
            <a:r>
              <a:rPr lang="el-GR" sz="3400" dirty="0">
                <a:solidFill>
                  <a:schemeClr val="bg1"/>
                </a:solidFill>
              </a:rPr>
              <a:t>ἢ </a:t>
            </a:r>
            <a:r>
              <a:rPr lang="en-US" sz="3400" dirty="0" smtClean="0">
                <a:solidFill>
                  <a:schemeClr val="bg1"/>
                </a:solidFill>
              </a:rPr>
              <a:t> </a:t>
            </a:r>
            <a:r>
              <a:rPr lang="el-GR" sz="3400" dirty="0" smtClean="0">
                <a:solidFill>
                  <a:schemeClr val="bg1"/>
                </a:solidFill>
              </a:rPr>
              <a:t>ζεστός</a:t>
            </a:r>
            <a:r>
              <a:rPr lang="el-GR" sz="3400" dirty="0">
                <a:solidFill>
                  <a:schemeClr val="bg1"/>
                </a:solidFill>
              </a:rPr>
              <a:t>. </a:t>
            </a:r>
            <a:endParaRPr lang="en-US" sz="3400" dirty="0" smtClean="0">
              <a:solidFill>
                <a:schemeClr val="bg1"/>
              </a:solidFill>
            </a:endParaRPr>
          </a:p>
          <a:p>
            <a:r>
              <a:rPr lang="fr-FR" sz="2400" dirty="0" smtClean="0">
                <a:solidFill>
                  <a:schemeClr val="bg1"/>
                </a:solidFill>
              </a:rPr>
              <a:t>                              si </a:t>
            </a:r>
            <a:r>
              <a:rPr lang="fr-FR" sz="2400" dirty="0">
                <a:solidFill>
                  <a:schemeClr val="bg1"/>
                </a:solidFill>
              </a:rPr>
              <a:t>seulement  </a:t>
            </a:r>
            <a:r>
              <a:rPr lang="fr-FR" sz="2400" dirty="0" smtClean="0">
                <a:solidFill>
                  <a:schemeClr val="bg1"/>
                </a:solidFill>
              </a:rPr>
              <a:t>   froid    tu </a:t>
            </a:r>
            <a:r>
              <a:rPr lang="fr-FR" sz="2400" dirty="0">
                <a:solidFill>
                  <a:schemeClr val="bg1"/>
                </a:solidFill>
              </a:rPr>
              <a:t>étais </a:t>
            </a:r>
            <a:r>
              <a:rPr lang="fr-FR" sz="2400" dirty="0" smtClean="0">
                <a:solidFill>
                  <a:schemeClr val="bg1"/>
                </a:solidFill>
              </a:rPr>
              <a:t> ou  bouillant</a:t>
            </a:r>
          </a:p>
          <a:p>
            <a:r>
              <a:rPr lang="en-US" sz="3400" dirty="0" smtClean="0">
                <a:solidFill>
                  <a:schemeClr val="bg1"/>
                </a:solidFill>
              </a:rPr>
              <a:t> </a:t>
            </a:r>
            <a:r>
              <a:rPr lang="en-US" sz="2800" b="1" dirty="0" smtClean="0">
                <a:solidFill>
                  <a:srgbClr val="FFFF00"/>
                </a:solidFill>
              </a:rPr>
              <a:t>16</a:t>
            </a:r>
            <a:r>
              <a:rPr lang="en-US" sz="3200" dirty="0" smtClean="0">
                <a:solidFill>
                  <a:schemeClr val="bg1"/>
                </a:solidFill>
              </a:rPr>
              <a:t>  </a:t>
            </a:r>
            <a:r>
              <a:rPr lang="el-GR" sz="3400" dirty="0" smtClean="0">
                <a:solidFill>
                  <a:schemeClr val="bg1"/>
                </a:solidFill>
              </a:rPr>
              <a:t>οὕτως ὅτι χλιαρὸς εἶ </a:t>
            </a:r>
            <a:r>
              <a:rPr lang="en-US" sz="3400" dirty="0" smtClean="0">
                <a:solidFill>
                  <a:schemeClr val="bg1"/>
                </a:solidFill>
              </a:rPr>
              <a:t> </a:t>
            </a:r>
            <a:r>
              <a:rPr lang="el-GR" sz="3400" dirty="0" smtClean="0">
                <a:solidFill>
                  <a:schemeClr val="bg1"/>
                </a:solidFill>
              </a:rPr>
              <a:t>καὶ οὔτε ζεστὸς οὔτε ψυχρός, </a:t>
            </a:r>
            <a:endParaRPr lang="en-US" sz="3400" dirty="0" smtClean="0">
              <a:solidFill>
                <a:schemeClr val="bg1"/>
              </a:solidFill>
            </a:endParaRPr>
          </a:p>
          <a:p>
            <a:r>
              <a:rPr lang="fr-FR" sz="2400" dirty="0" smtClean="0">
                <a:solidFill>
                  <a:schemeClr val="bg1"/>
                </a:solidFill>
              </a:rPr>
              <a:t>           ainsi  </a:t>
            </a:r>
            <a:r>
              <a:rPr lang="fr-FR" sz="2200" dirty="0">
                <a:solidFill>
                  <a:schemeClr val="bg1"/>
                </a:solidFill>
              </a:rPr>
              <a:t>parce que </a:t>
            </a:r>
            <a:r>
              <a:rPr lang="fr-FR" sz="2200" dirty="0" smtClean="0">
                <a:solidFill>
                  <a:schemeClr val="bg1"/>
                </a:solidFill>
              </a:rPr>
              <a:t>  </a:t>
            </a:r>
            <a:r>
              <a:rPr lang="fr-FR" sz="2400" dirty="0" smtClean="0">
                <a:solidFill>
                  <a:schemeClr val="bg1"/>
                </a:solidFill>
              </a:rPr>
              <a:t>tiède     tu </a:t>
            </a:r>
            <a:r>
              <a:rPr lang="fr-FR" sz="2400" dirty="0">
                <a:solidFill>
                  <a:schemeClr val="bg1"/>
                </a:solidFill>
              </a:rPr>
              <a:t>es </a:t>
            </a:r>
            <a:r>
              <a:rPr lang="fr-FR" sz="2400" dirty="0" smtClean="0">
                <a:solidFill>
                  <a:schemeClr val="bg1"/>
                </a:solidFill>
              </a:rPr>
              <a:t>  et     ne </a:t>
            </a:r>
            <a:r>
              <a:rPr lang="fr-FR" sz="2400" dirty="0">
                <a:solidFill>
                  <a:schemeClr val="bg1"/>
                </a:solidFill>
              </a:rPr>
              <a:t>ni </a:t>
            </a:r>
            <a:r>
              <a:rPr lang="fr-FR" sz="2400" dirty="0" smtClean="0">
                <a:solidFill>
                  <a:schemeClr val="bg1"/>
                </a:solidFill>
              </a:rPr>
              <a:t>  bouillant      ni          froid </a:t>
            </a:r>
            <a:r>
              <a:rPr lang="es-ES_tradnl" sz="2400" dirty="0" smtClean="0">
                <a:solidFill>
                  <a:schemeClr val="bg1"/>
                </a:solidFill>
              </a:rPr>
              <a:t>      </a:t>
            </a:r>
          </a:p>
          <a:p>
            <a:r>
              <a:rPr lang="en-US" sz="3400" dirty="0" smtClean="0">
                <a:solidFill>
                  <a:schemeClr val="bg1"/>
                </a:solidFill>
              </a:rPr>
              <a:t>             </a:t>
            </a:r>
            <a:r>
              <a:rPr lang="el-GR" sz="3400" dirty="0" smtClean="0">
                <a:solidFill>
                  <a:schemeClr val="bg1"/>
                </a:solidFill>
              </a:rPr>
              <a:t>μέλλω </a:t>
            </a:r>
            <a:r>
              <a:rPr lang="el-GR" sz="3400" dirty="0">
                <a:solidFill>
                  <a:schemeClr val="bg1"/>
                </a:solidFill>
              </a:rPr>
              <a:t>σε ἐμέσαι ἐκ τοῦ στόματός μου. </a:t>
            </a:r>
            <a:r>
              <a:rPr lang="el-GR" sz="3400" dirty="0" smtClean="0">
                <a:solidFill>
                  <a:schemeClr val="bg1"/>
                </a:solidFill>
              </a:rPr>
              <a:t>  </a:t>
            </a:r>
            <a:endParaRPr lang="en-US" sz="3400" dirty="0">
              <a:solidFill>
                <a:schemeClr val="bg1"/>
              </a:solidFill>
            </a:endParaRPr>
          </a:p>
          <a:p>
            <a:r>
              <a:rPr lang="fr-FR" sz="2400" dirty="0" smtClean="0">
                <a:solidFill>
                  <a:schemeClr val="bg1"/>
                </a:solidFill>
              </a:rPr>
              <a:t>                     je vais     te      vomir       de    la          bouche         ma</a:t>
            </a: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NEG </a:t>
            </a:r>
            <a:r>
              <a:rPr lang="fr-FR" b="1" dirty="0" smtClean="0">
                <a:solidFill>
                  <a:schemeClr val="bg1"/>
                </a:solidFill>
              </a:rPr>
              <a:t>3:15</a:t>
            </a:r>
            <a:r>
              <a:rPr lang="fr-FR" dirty="0" smtClean="0">
                <a:solidFill>
                  <a:schemeClr val="bg1"/>
                </a:solidFill>
              </a:rPr>
              <a:t> </a:t>
            </a:r>
            <a:r>
              <a:rPr lang="fr-FR" dirty="0">
                <a:solidFill>
                  <a:schemeClr val="bg1"/>
                </a:solidFill>
              </a:rPr>
              <a:t>Je connais tes </a:t>
            </a:r>
            <a:r>
              <a:rPr lang="fr-FR" dirty="0" err="1">
                <a:solidFill>
                  <a:schemeClr val="bg1"/>
                </a:solidFill>
              </a:rPr>
              <a:t>oeuvres</a:t>
            </a:r>
            <a:r>
              <a:rPr lang="fr-FR" dirty="0">
                <a:solidFill>
                  <a:schemeClr val="bg1"/>
                </a:solidFill>
              </a:rPr>
              <a:t>. Je sais que tu n'es ni froid ni bouillant. Puisses-tu être froid ou bouillant </a:t>
            </a:r>
            <a:r>
              <a:rPr lang="fr-FR" dirty="0" smtClean="0">
                <a:solidFill>
                  <a:schemeClr val="bg1"/>
                </a:solidFill>
              </a:rPr>
              <a:t>! </a:t>
            </a:r>
            <a:r>
              <a:rPr lang="fr-FR" b="1" dirty="0">
                <a:solidFill>
                  <a:schemeClr val="bg1"/>
                </a:solidFill>
              </a:rPr>
              <a:t>16</a:t>
            </a:r>
            <a:r>
              <a:rPr lang="fr-FR" dirty="0">
                <a:solidFill>
                  <a:schemeClr val="bg1"/>
                </a:solidFill>
              </a:rPr>
              <a:t> Ainsi, parce que tu es tiède, et que tu n'es ni froid ni bouillant, je te vomirai de ma bouche.</a:t>
            </a:r>
          </a:p>
          <a:p>
            <a:r>
              <a:rPr lang="fr-FR" baseline="30000" dirty="0" smtClean="0">
                <a:solidFill>
                  <a:srgbClr val="FFFF00"/>
                </a:solidFill>
              </a:rPr>
              <a:t>	BFC </a:t>
            </a:r>
            <a:r>
              <a:rPr lang="fr-FR" b="1" dirty="0" smtClean="0">
                <a:solidFill>
                  <a:schemeClr val="bg1"/>
                </a:solidFill>
              </a:rPr>
              <a:t>3:15</a:t>
            </a:r>
            <a:r>
              <a:rPr lang="fr-FR" dirty="0" smtClean="0">
                <a:solidFill>
                  <a:schemeClr val="bg1"/>
                </a:solidFill>
              </a:rPr>
              <a:t> </a:t>
            </a:r>
            <a:r>
              <a:rPr lang="fr-FR" dirty="0">
                <a:solidFill>
                  <a:schemeClr val="bg1"/>
                </a:solidFill>
              </a:rPr>
              <a:t>Je connais ton activité; je sais que tu n'es ni froid ni bouillant. Si seulement tu étais l'un ou l'autre</a:t>
            </a:r>
            <a:r>
              <a:rPr lang="fr-FR" dirty="0" smtClean="0">
                <a:solidFill>
                  <a:schemeClr val="bg1"/>
                </a:solidFill>
              </a:rPr>
              <a:t>! </a:t>
            </a:r>
            <a:r>
              <a:rPr lang="fr-FR" b="1" dirty="0" smtClean="0">
                <a:solidFill>
                  <a:schemeClr val="bg1"/>
                </a:solidFill>
              </a:rPr>
              <a:t>16</a:t>
            </a:r>
            <a:r>
              <a:rPr lang="fr-FR" dirty="0" smtClean="0">
                <a:solidFill>
                  <a:schemeClr val="bg1"/>
                </a:solidFill>
              </a:rPr>
              <a:t> </a:t>
            </a:r>
            <a:r>
              <a:rPr lang="fr-FR" dirty="0">
                <a:solidFill>
                  <a:schemeClr val="bg1"/>
                </a:solidFill>
              </a:rPr>
              <a:t>Mais tu n'es ni bouillant ni froid, tu es tiède, de sorte que je vais te vomir de ma bouche!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81465396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27081"/>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endParaRPr lang="es-ES_tradnl" sz="800" b="1" dirty="0" smtClean="0">
              <a:solidFill>
                <a:srgbClr val="FFFF00"/>
              </a:solidFill>
            </a:endParaRPr>
          </a:p>
          <a:p>
            <a:pPr algn="ctr"/>
            <a:endParaRPr lang="es-ES_tradnl" sz="800" b="1" dirty="0" smtClean="0">
              <a:solidFill>
                <a:srgbClr val="FFFF00"/>
              </a:solidFill>
            </a:endParaRPr>
          </a:p>
          <a:p>
            <a:pPr algn="ctr"/>
            <a:r>
              <a:rPr lang="en-US" sz="3500" b="1" dirty="0" smtClean="0">
                <a:solidFill>
                  <a:srgbClr val="FFFF00"/>
                </a:solidFill>
              </a:rPr>
              <a:t>Apocalypse 3:17</a:t>
            </a:r>
            <a:r>
              <a:rPr lang="en-US" sz="3200" b="1" dirty="0" smtClean="0">
                <a:solidFill>
                  <a:srgbClr val="FFFF00"/>
                </a:solidFill>
              </a:rPr>
              <a:t>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 17</a:t>
            </a:r>
            <a:r>
              <a:rPr lang="en-US" sz="3200" b="1" dirty="0" smtClean="0">
                <a:solidFill>
                  <a:schemeClr val="bg1"/>
                </a:solidFill>
              </a:rPr>
              <a:t>   </a:t>
            </a:r>
            <a:r>
              <a:rPr lang="el-GR" sz="3600" dirty="0">
                <a:solidFill>
                  <a:schemeClr val="bg1"/>
                </a:solidFill>
              </a:rPr>
              <a:t>ὅτι λέγεις ὅτι πλούσιός εἰμι καὶ πεπλούτηκα </a:t>
            </a:r>
            <a:endParaRPr lang="en-US" sz="3600" dirty="0">
              <a:solidFill>
                <a:schemeClr val="bg1"/>
              </a:solidFill>
            </a:endParaRPr>
          </a:p>
          <a:p>
            <a:r>
              <a:rPr lang="es-ES" sz="2400" dirty="0" smtClean="0">
                <a:solidFill>
                  <a:schemeClr val="bg1"/>
                </a:solidFill>
              </a:rPr>
              <a:t> </a:t>
            </a:r>
            <a:r>
              <a:rPr lang="fr-FR" sz="2400" dirty="0">
                <a:solidFill>
                  <a:schemeClr val="bg1"/>
                </a:solidFill>
              </a:rPr>
              <a:t> </a:t>
            </a:r>
            <a:r>
              <a:rPr lang="fr-FR" sz="2400" dirty="0" smtClean="0">
                <a:solidFill>
                  <a:schemeClr val="bg1"/>
                </a:solidFill>
              </a:rPr>
              <a:t>  parce </a:t>
            </a:r>
            <a:r>
              <a:rPr lang="fr-FR" sz="2400" dirty="0">
                <a:solidFill>
                  <a:schemeClr val="bg1"/>
                </a:solidFill>
              </a:rPr>
              <a:t>que </a:t>
            </a:r>
            <a:r>
              <a:rPr lang="fr-FR" sz="2400" dirty="0" smtClean="0">
                <a:solidFill>
                  <a:schemeClr val="bg1"/>
                </a:solidFill>
              </a:rPr>
              <a:t> tu dis     que         riche            je </a:t>
            </a:r>
            <a:r>
              <a:rPr lang="fr-FR" sz="2400" dirty="0">
                <a:solidFill>
                  <a:schemeClr val="bg1"/>
                </a:solidFill>
              </a:rPr>
              <a:t>suis </a:t>
            </a:r>
            <a:r>
              <a:rPr lang="fr-FR" sz="2400" dirty="0" smtClean="0">
                <a:solidFill>
                  <a:schemeClr val="bg1"/>
                </a:solidFill>
              </a:rPr>
              <a:t>  et      </a:t>
            </a:r>
            <a:r>
              <a:rPr lang="fr-FR" sz="2400" dirty="0">
                <a:solidFill>
                  <a:schemeClr val="bg1"/>
                </a:solidFill>
              </a:rPr>
              <a:t>je me suis </a:t>
            </a:r>
            <a:r>
              <a:rPr lang="fr-FR" sz="2400" dirty="0" smtClean="0">
                <a:solidFill>
                  <a:schemeClr val="bg1"/>
                </a:solidFill>
              </a:rPr>
              <a:t>enrichi </a:t>
            </a:r>
            <a:endParaRPr lang="es-ES" sz="24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οὐδὲν </a:t>
            </a:r>
            <a:r>
              <a:rPr lang="el-GR" sz="3600" dirty="0" smtClean="0">
                <a:solidFill>
                  <a:schemeClr val="bg1"/>
                </a:solidFill>
              </a:rPr>
              <a:t>χρείαν </a:t>
            </a:r>
            <a:r>
              <a:rPr lang="el-GR" sz="3600" dirty="0">
                <a:solidFill>
                  <a:schemeClr val="bg1"/>
                </a:solidFill>
              </a:rPr>
              <a:t>ἔχω, </a:t>
            </a:r>
            <a:endParaRPr lang="en-US" sz="3600" dirty="0" smtClean="0">
              <a:solidFill>
                <a:schemeClr val="bg1"/>
              </a:solidFill>
            </a:endParaRPr>
          </a:p>
          <a:p>
            <a:r>
              <a:rPr lang="fr-FR" sz="2400" dirty="0" smtClean="0">
                <a:solidFill>
                  <a:schemeClr val="bg1"/>
                </a:solidFill>
              </a:rPr>
              <a:t>                                     et    </a:t>
            </a:r>
            <a:r>
              <a:rPr lang="fr-FR" sz="2300" dirty="0" smtClean="0">
                <a:solidFill>
                  <a:schemeClr val="bg1"/>
                </a:solidFill>
              </a:rPr>
              <a:t>ne de rien     </a:t>
            </a:r>
            <a:r>
              <a:rPr lang="fr-FR" sz="2400" dirty="0" smtClean="0">
                <a:solidFill>
                  <a:schemeClr val="bg1"/>
                </a:solidFill>
              </a:rPr>
              <a:t>besoin      j'ai</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οὐκ οἶδας ὅτι σὺ εἶ ὁ ταλαίπωρος καὶ ἐλεεινὸς </a:t>
            </a:r>
            <a:endParaRPr lang="en-US" sz="3600" dirty="0">
              <a:solidFill>
                <a:schemeClr val="bg1"/>
              </a:solidFill>
            </a:endParaRPr>
          </a:p>
          <a:p>
            <a:r>
              <a:rPr lang="fr-FR" sz="2400" dirty="0" smtClean="0">
                <a:solidFill>
                  <a:schemeClr val="bg1"/>
                </a:solidFill>
              </a:rPr>
              <a:t>      et    ne pas   </a:t>
            </a:r>
            <a:r>
              <a:rPr lang="fr-FR" sz="2400" dirty="0">
                <a:solidFill>
                  <a:schemeClr val="bg1"/>
                </a:solidFill>
              </a:rPr>
              <a:t>tu </a:t>
            </a:r>
            <a:r>
              <a:rPr lang="fr-FR" sz="2400" dirty="0" smtClean="0">
                <a:solidFill>
                  <a:schemeClr val="bg1"/>
                </a:solidFill>
              </a:rPr>
              <a:t>sais    </a:t>
            </a:r>
            <a:r>
              <a:rPr lang="fr-FR" sz="2400" dirty="0">
                <a:solidFill>
                  <a:schemeClr val="bg1"/>
                </a:solidFill>
              </a:rPr>
              <a:t>que </a:t>
            </a:r>
            <a:r>
              <a:rPr lang="fr-FR" sz="2400" dirty="0" smtClean="0">
                <a:solidFill>
                  <a:schemeClr val="bg1"/>
                </a:solidFill>
              </a:rPr>
              <a:t>  tu    es   le      malheureux           et     misérable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πτωχὸς καὶ τυφλὸς καὶ γυμνός,</a:t>
            </a:r>
            <a:r>
              <a:rPr lang="fr-FR" sz="3600" dirty="0">
                <a:solidFill>
                  <a:schemeClr val="bg1"/>
                </a:solidFill>
              </a:rPr>
              <a:t> </a:t>
            </a:r>
          </a:p>
          <a:p>
            <a:r>
              <a:rPr lang="fr-FR" sz="2400" dirty="0" smtClean="0">
                <a:solidFill>
                  <a:schemeClr val="bg1"/>
                </a:solidFill>
              </a:rPr>
              <a:t>                         et        pauvre       et       </a:t>
            </a:r>
            <a:r>
              <a:rPr lang="fr-FR" sz="2400" dirty="0">
                <a:solidFill>
                  <a:schemeClr val="bg1"/>
                </a:solidFill>
              </a:rPr>
              <a:t>aveugle </a:t>
            </a:r>
            <a:r>
              <a:rPr lang="fr-FR" sz="2400" dirty="0" smtClean="0">
                <a:solidFill>
                  <a:schemeClr val="bg1"/>
                </a:solidFill>
              </a:rPr>
              <a:t>      et         nu</a:t>
            </a:r>
            <a:endParaRPr lang="en-US"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NEG </a:t>
            </a:r>
            <a:r>
              <a:rPr lang="fr-FR" sz="2000" b="1" dirty="0" smtClean="0">
                <a:solidFill>
                  <a:schemeClr val="bg1"/>
                </a:solidFill>
              </a:rPr>
              <a:t>3:17</a:t>
            </a:r>
            <a:r>
              <a:rPr lang="fr-FR" sz="2000" dirty="0" smtClean="0"/>
              <a:t> </a:t>
            </a:r>
            <a:r>
              <a:rPr lang="fr-FR" sz="2000" dirty="0">
                <a:solidFill>
                  <a:schemeClr val="bg1"/>
                </a:solidFill>
              </a:rPr>
              <a:t>Parce que tu dis: Je suis riche, je me suis enrichi, et je n'ai besoin de rien, et parce que tu ne sais pas que tu es malheureux, misérable, pauvre, aveugle et nu</a:t>
            </a:r>
            <a:r>
              <a:rPr lang="fr-FR" sz="2000" dirty="0" smtClean="0">
                <a:solidFill>
                  <a:schemeClr val="bg1"/>
                </a:solidFill>
              </a:rPr>
              <a:t>, / </a:t>
            </a:r>
            <a:r>
              <a:rPr lang="fr-FR" sz="2000" baseline="30000" dirty="0" smtClean="0">
                <a:solidFill>
                  <a:srgbClr val="FFFF00"/>
                </a:solidFill>
              </a:rPr>
              <a:t>BFC </a:t>
            </a:r>
            <a:r>
              <a:rPr lang="fr-FR" sz="2000" b="1" dirty="0" smtClean="0">
                <a:solidFill>
                  <a:schemeClr val="bg1"/>
                </a:solidFill>
              </a:rPr>
              <a:t>3:17</a:t>
            </a:r>
            <a:r>
              <a:rPr lang="fr-FR" sz="2000" dirty="0" smtClean="0">
                <a:solidFill>
                  <a:schemeClr val="bg1"/>
                </a:solidFill>
              </a:rPr>
              <a:t> </a:t>
            </a:r>
            <a:r>
              <a:rPr lang="fr-FR" sz="2000" dirty="0">
                <a:solidFill>
                  <a:schemeClr val="bg1"/>
                </a:solidFill>
              </a:rPr>
              <a:t>Tu dis</a:t>
            </a:r>
            <a:r>
              <a:rPr lang="fr-FR" sz="2000" dirty="0" smtClean="0">
                <a:solidFill>
                  <a:schemeClr val="bg1"/>
                </a:solidFill>
              </a:rPr>
              <a:t>: ‹</a:t>
            </a:r>
            <a:r>
              <a:rPr lang="fr-FR" sz="2000" dirty="0">
                <a:solidFill>
                  <a:schemeClr val="bg1"/>
                </a:solidFill>
              </a:rPr>
              <a:t>Je suis riche et j'ai fait de bonnes affaires, je ne manque de rien›. En fait, tu ne sais pas combien tu es malheureux et misérable! Tu es pauvre, nu et aveugle</a:t>
            </a:r>
            <a:r>
              <a:rPr lang="fr-FR" sz="2000" dirty="0" smtClean="0">
                <a:solidFill>
                  <a:schemeClr val="bg1"/>
                </a:solidFill>
              </a:rPr>
              <a:t>.</a:t>
            </a:r>
          </a:p>
          <a:p>
            <a:endParaRPr lang="fr-FR" sz="2000" dirty="0">
              <a:solidFill>
                <a:schemeClr val="bg1"/>
              </a:solidFill>
            </a:endParaRPr>
          </a:p>
          <a:p>
            <a:endParaRPr lang="es-ES" sz="1100" dirty="0" smtClean="0">
              <a:solidFill>
                <a:schemeClr val="bg1"/>
              </a:solidFill>
            </a:endParaRPr>
          </a:p>
        </p:txBody>
      </p:sp>
    </p:spTree>
    <p:extLst>
      <p:ext uri="{BB962C8B-B14F-4D97-AF65-F5344CB8AC3E}">
        <p14:creationId xmlns:p14="http://schemas.microsoft.com/office/powerpoint/2010/main" val="8072923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65525"/>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endParaRPr lang="es-ES_tradnl" sz="800" b="1" dirty="0" smtClean="0">
              <a:solidFill>
                <a:srgbClr val="FFFF00"/>
              </a:solidFill>
            </a:endParaRPr>
          </a:p>
          <a:p>
            <a:pPr algn="ctr"/>
            <a:endParaRPr lang="es-ES_tradnl" sz="800" b="1" dirty="0" smtClean="0">
              <a:solidFill>
                <a:srgbClr val="FFFF00"/>
              </a:solidFill>
            </a:endParaRPr>
          </a:p>
          <a:p>
            <a:pPr algn="ctr"/>
            <a:r>
              <a:rPr lang="en-US" sz="3500" b="1" dirty="0" smtClean="0">
                <a:solidFill>
                  <a:srgbClr val="FFFF00"/>
                </a:solidFill>
              </a:rPr>
              <a:t>Apocalypse 3:18</a:t>
            </a:r>
            <a:r>
              <a:rPr lang="en-US" sz="3200" b="1" dirty="0" smtClean="0">
                <a:solidFill>
                  <a:srgbClr val="FFFF00"/>
                </a:solidFill>
              </a:rPr>
              <a:t>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18</a:t>
            </a:r>
            <a:r>
              <a:rPr lang="en-US" sz="3200" b="1" dirty="0" smtClean="0">
                <a:solidFill>
                  <a:schemeClr val="bg1"/>
                </a:solidFill>
              </a:rPr>
              <a:t>   </a:t>
            </a:r>
            <a:r>
              <a:rPr lang="el-GR" sz="3400" dirty="0">
                <a:solidFill>
                  <a:schemeClr val="bg1"/>
                </a:solidFill>
              </a:rPr>
              <a:t>συμβουλεύω σοι ἀγοράσαι παρ᾽ ἐμοῦ χρυσίον</a:t>
            </a:r>
            <a:endParaRPr lang="en-US" sz="3400" dirty="0">
              <a:solidFill>
                <a:schemeClr val="bg1"/>
              </a:solidFill>
            </a:endParaRPr>
          </a:p>
          <a:p>
            <a:r>
              <a:rPr lang="fr-FR" sz="2400" dirty="0" smtClean="0">
                <a:solidFill>
                  <a:schemeClr val="bg1"/>
                </a:solidFill>
              </a:rPr>
              <a:t>               je conseille            te        d'acheter        </a:t>
            </a:r>
            <a:r>
              <a:rPr lang="fr-FR" sz="2400" dirty="0">
                <a:solidFill>
                  <a:schemeClr val="bg1"/>
                </a:solidFill>
              </a:rPr>
              <a:t>de </a:t>
            </a:r>
            <a:r>
              <a:rPr lang="fr-FR" sz="2400" dirty="0" smtClean="0">
                <a:solidFill>
                  <a:schemeClr val="bg1"/>
                </a:solidFill>
              </a:rPr>
              <a:t>       moi         de l'or </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πεπυρωμένον </a:t>
            </a:r>
            <a:r>
              <a:rPr lang="el-GR" sz="3400" dirty="0">
                <a:solidFill>
                  <a:schemeClr val="bg1"/>
                </a:solidFill>
              </a:rPr>
              <a:t>ἐκ πυρὸς ἵνα </a:t>
            </a:r>
            <a:r>
              <a:rPr lang="en-US" sz="3400" dirty="0" smtClean="0">
                <a:solidFill>
                  <a:schemeClr val="bg1"/>
                </a:solidFill>
              </a:rPr>
              <a:t>  </a:t>
            </a:r>
            <a:r>
              <a:rPr lang="el-GR" sz="3400" dirty="0" smtClean="0">
                <a:solidFill>
                  <a:schemeClr val="bg1"/>
                </a:solidFill>
              </a:rPr>
              <a:t>πλουτήσῃς</a:t>
            </a:r>
            <a:r>
              <a:rPr lang="el-GR" sz="3400" dirty="0">
                <a:solidFill>
                  <a:schemeClr val="bg1"/>
                </a:solidFill>
              </a:rPr>
              <a:t>, </a:t>
            </a:r>
            <a:r>
              <a:rPr lang="en-US" sz="3400" dirty="0" smtClean="0">
                <a:solidFill>
                  <a:schemeClr val="bg1"/>
                </a:solidFill>
              </a:rPr>
              <a:t> </a:t>
            </a:r>
            <a:r>
              <a:rPr lang="el-GR" sz="3400" dirty="0" smtClean="0">
                <a:solidFill>
                  <a:schemeClr val="bg1"/>
                </a:solidFill>
              </a:rPr>
              <a:t>καὶ </a:t>
            </a:r>
            <a:r>
              <a:rPr lang="el-GR" sz="3400" dirty="0">
                <a:solidFill>
                  <a:schemeClr val="bg1"/>
                </a:solidFill>
              </a:rPr>
              <a:t>ἱμάτια λευκὰ </a:t>
            </a:r>
            <a:endParaRPr lang="en-US" sz="3400" dirty="0">
              <a:solidFill>
                <a:schemeClr val="bg1"/>
              </a:solidFill>
            </a:endParaRPr>
          </a:p>
          <a:p>
            <a:r>
              <a:rPr lang="fr-FR" sz="2400" dirty="0" smtClean="0">
                <a:solidFill>
                  <a:schemeClr val="bg1"/>
                </a:solidFill>
              </a:rPr>
              <a:t>     purifié </a:t>
            </a:r>
            <a:r>
              <a:rPr lang="fr-FR" sz="2400" dirty="0">
                <a:solidFill>
                  <a:schemeClr val="bg1"/>
                </a:solidFill>
              </a:rPr>
              <a:t>au feu</a:t>
            </a:r>
            <a:r>
              <a:rPr lang="fr-FR" sz="2400" dirty="0" smtClean="0">
                <a:solidFill>
                  <a:schemeClr val="bg1"/>
                </a:solidFill>
              </a:rPr>
              <a:t>          par   le feu  </a:t>
            </a:r>
            <a:r>
              <a:rPr lang="fr-FR" sz="2200" dirty="0" smtClean="0">
                <a:solidFill>
                  <a:schemeClr val="bg1"/>
                </a:solidFill>
              </a:rPr>
              <a:t>afin </a:t>
            </a:r>
            <a:r>
              <a:rPr lang="fr-FR" sz="2200" dirty="0">
                <a:solidFill>
                  <a:schemeClr val="bg1"/>
                </a:solidFill>
              </a:rPr>
              <a:t>que </a:t>
            </a:r>
            <a:r>
              <a:rPr lang="fr-FR" sz="2200" dirty="0" smtClean="0">
                <a:solidFill>
                  <a:schemeClr val="bg1"/>
                </a:solidFill>
              </a:rPr>
              <a:t> tu </a:t>
            </a:r>
            <a:r>
              <a:rPr lang="fr-FR" sz="2200" dirty="0">
                <a:solidFill>
                  <a:schemeClr val="bg1"/>
                </a:solidFill>
              </a:rPr>
              <a:t>deviennes </a:t>
            </a:r>
            <a:r>
              <a:rPr lang="fr-FR" sz="2200" dirty="0" smtClean="0">
                <a:solidFill>
                  <a:schemeClr val="bg1"/>
                </a:solidFill>
              </a:rPr>
              <a:t>riche</a:t>
            </a:r>
            <a:r>
              <a:rPr lang="fr-FR" sz="2400" dirty="0" smtClean="0">
                <a:solidFill>
                  <a:schemeClr val="bg1"/>
                </a:solidFill>
              </a:rPr>
              <a:t>    et   </a:t>
            </a:r>
            <a:r>
              <a:rPr lang="fr-FR" sz="2400" dirty="0">
                <a:solidFill>
                  <a:schemeClr val="bg1"/>
                </a:solidFill>
              </a:rPr>
              <a:t>vêtements </a:t>
            </a:r>
            <a:r>
              <a:rPr lang="fr-FR" sz="2400" dirty="0" smtClean="0">
                <a:solidFill>
                  <a:schemeClr val="bg1"/>
                </a:solidFill>
              </a:rPr>
              <a:t> blancs </a:t>
            </a:r>
            <a:endParaRPr lang="en-US" sz="2400" b="1" dirty="0" smtClean="0">
              <a:solidFill>
                <a:schemeClr val="bg1"/>
              </a:solidFill>
            </a:endParaRPr>
          </a:p>
          <a:p>
            <a:r>
              <a:rPr lang="en-US" sz="3400" dirty="0" smtClean="0">
                <a:solidFill>
                  <a:schemeClr val="bg1"/>
                </a:solidFill>
              </a:rPr>
              <a:t>  </a:t>
            </a:r>
            <a:r>
              <a:rPr lang="el-GR" sz="3400" dirty="0" smtClean="0">
                <a:solidFill>
                  <a:schemeClr val="bg1"/>
                </a:solidFill>
              </a:rPr>
              <a:t>ἵνα </a:t>
            </a:r>
            <a:r>
              <a:rPr lang="en-US" sz="3400" dirty="0" smtClean="0">
                <a:solidFill>
                  <a:schemeClr val="bg1"/>
                </a:solidFill>
              </a:rPr>
              <a:t> </a:t>
            </a:r>
            <a:r>
              <a:rPr lang="el-GR" sz="3400" dirty="0" smtClean="0">
                <a:solidFill>
                  <a:schemeClr val="bg1"/>
                </a:solidFill>
              </a:rPr>
              <a:t>περιβάλῃ </a:t>
            </a:r>
            <a:r>
              <a:rPr lang="el-GR" sz="3400" dirty="0">
                <a:solidFill>
                  <a:schemeClr val="bg1"/>
                </a:solidFill>
              </a:rPr>
              <a:t>καὶ μὴ φανερωθῇ ἡ αἰσχύνη τῆς γυμνότητός σου, </a:t>
            </a:r>
            <a:endParaRPr lang="en-US" sz="3400" dirty="0" smtClean="0">
              <a:solidFill>
                <a:schemeClr val="bg1"/>
              </a:solidFill>
            </a:endParaRPr>
          </a:p>
          <a:p>
            <a:r>
              <a:rPr lang="fr-FR" sz="2200" dirty="0" smtClean="0">
                <a:solidFill>
                  <a:schemeClr val="bg1"/>
                </a:solidFill>
              </a:rPr>
              <a:t>afin </a:t>
            </a:r>
            <a:r>
              <a:rPr lang="fr-FR" sz="2200" dirty="0">
                <a:solidFill>
                  <a:schemeClr val="bg1"/>
                </a:solidFill>
              </a:rPr>
              <a:t>que </a:t>
            </a:r>
            <a:r>
              <a:rPr lang="fr-FR" sz="2200" dirty="0" smtClean="0">
                <a:solidFill>
                  <a:schemeClr val="bg1"/>
                </a:solidFill>
              </a:rPr>
              <a:t> tu </a:t>
            </a:r>
            <a:r>
              <a:rPr lang="fr-FR" sz="2200" dirty="0">
                <a:solidFill>
                  <a:schemeClr val="bg1"/>
                </a:solidFill>
              </a:rPr>
              <a:t>sois vêtu </a:t>
            </a:r>
            <a:r>
              <a:rPr lang="fr-FR" sz="2200" dirty="0" smtClean="0">
                <a:solidFill>
                  <a:schemeClr val="bg1"/>
                </a:solidFill>
              </a:rPr>
              <a:t>      </a:t>
            </a:r>
            <a:r>
              <a:rPr lang="fr-FR" sz="2400" dirty="0" smtClean="0">
                <a:solidFill>
                  <a:schemeClr val="bg1"/>
                </a:solidFill>
              </a:rPr>
              <a:t>et   ne pas     paraisse        </a:t>
            </a:r>
            <a:r>
              <a:rPr lang="fr-FR" sz="2400" dirty="0">
                <a:solidFill>
                  <a:schemeClr val="bg1"/>
                </a:solidFill>
              </a:rPr>
              <a:t>la </a:t>
            </a:r>
            <a:r>
              <a:rPr lang="fr-FR" sz="2400" dirty="0" smtClean="0">
                <a:solidFill>
                  <a:schemeClr val="bg1"/>
                </a:solidFill>
              </a:rPr>
              <a:t>     honte       de la        nudité               ta  </a:t>
            </a: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κολλ[ο]ύριον ἐγχρῖσαι τοὺς ὀφθαλμούς σου ἵνα βλέπῃς.</a:t>
            </a:r>
            <a:endParaRPr lang="en-US" sz="3400" dirty="0">
              <a:solidFill>
                <a:schemeClr val="bg1"/>
              </a:solidFill>
            </a:endParaRPr>
          </a:p>
          <a:p>
            <a:r>
              <a:rPr lang="fr-FR" sz="2400" dirty="0" smtClean="0">
                <a:solidFill>
                  <a:schemeClr val="bg1"/>
                </a:solidFill>
              </a:rPr>
              <a:t>      et           un </a:t>
            </a:r>
            <a:r>
              <a:rPr lang="fr-FR" sz="2400" dirty="0">
                <a:solidFill>
                  <a:schemeClr val="bg1"/>
                </a:solidFill>
              </a:rPr>
              <a:t>collyre </a:t>
            </a:r>
            <a:r>
              <a:rPr lang="fr-FR" sz="2400" dirty="0" smtClean="0">
                <a:solidFill>
                  <a:schemeClr val="bg1"/>
                </a:solidFill>
              </a:rPr>
              <a:t>         pour </a:t>
            </a:r>
            <a:r>
              <a:rPr lang="fr-FR" sz="2400" dirty="0">
                <a:solidFill>
                  <a:schemeClr val="bg1"/>
                </a:solidFill>
              </a:rPr>
              <a:t>oindre </a:t>
            </a:r>
            <a:r>
              <a:rPr lang="fr-FR" sz="2400" dirty="0" smtClean="0">
                <a:solidFill>
                  <a:schemeClr val="bg1"/>
                </a:solidFill>
              </a:rPr>
              <a:t>     les            yeux                tes  afin </a:t>
            </a:r>
            <a:r>
              <a:rPr lang="fr-FR" sz="2400" dirty="0">
                <a:solidFill>
                  <a:schemeClr val="bg1"/>
                </a:solidFill>
              </a:rPr>
              <a:t>que </a:t>
            </a:r>
            <a:r>
              <a:rPr lang="fr-FR" sz="2400" dirty="0" smtClean="0">
                <a:solidFill>
                  <a:schemeClr val="bg1"/>
                </a:solidFill>
              </a:rPr>
              <a:t> tu voies</a:t>
            </a:r>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NEG </a:t>
            </a:r>
            <a:r>
              <a:rPr lang="fr-FR" sz="2000" b="1" dirty="0" smtClean="0">
                <a:solidFill>
                  <a:schemeClr val="bg1"/>
                </a:solidFill>
              </a:rPr>
              <a:t>3:18</a:t>
            </a:r>
            <a:r>
              <a:rPr lang="fr-FR" sz="2000" dirty="0" smtClean="0">
                <a:solidFill>
                  <a:schemeClr val="bg1"/>
                </a:solidFill>
              </a:rPr>
              <a:t> </a:t>
            </a:r>
            <a:r>
              <a:rPr lang="fr-FR" sz="2000" dirty="0">
                <a:solidFill>
                  <a:schemeClr val="bg1"/>
                </a:solidFill>
              </a:rPr>
              <a:t>je te conseille d'acheter de moi de l'or éprouvé par le feu, afin que tu deviennes riche, et des vêtements blancs, afin que tu sois vêtu et que la honte de ta nudité ne paraisse pas, et un collyre pour oindre tes yeux, afin que tu voies</a:t>
            </a:r>
            <a:r>
              <a:rPr lang="fr-FR" sz="2000" dirty="0" smtClean="0">
                <a:solidFill>
                  <a:schemeClr val="bg1"/>
                </a:solidFill>
              </a:rPr>
              <a:t>. / </a:t>
            </a:r>
            <a:r>
              <a:rPr lang="fr-FR" sz="2000" baseline="30000" dirty="0" smtClean="0">
                <a:solidFill>
                  <a:srgbClr val="FFFF00"/>
                </a:solidFill>
              </a:rPr>
              <a:t>BFC</a:t>
            </a:r>
            <a:r>
              <a:rPr lang="fr-FR" sz="2000" baseline="30000" dirty="0" smtClean="0">
                <a:solidFill>
                  <a:schemeClr val="bg1"/>
                </a:solidFill>
              </a:rPr>
              <a:t> </a:t>
            </a:r>
            <a:r>
              <a:rPr lang="fr-FR" sz="2000" b="1" dirty="0" smtClean="0">
                <a:solidFill>
                  <a:schemeClr val="bg1"/>
                </a:solidFill>
              </a:rPr>
              <a:t>3:18</a:t>
            </a:r>
            <a:r>
              <a:rPr lang="fr-FR" sz="2000" dirty="0" smtClean="0">
                <a:solidFill>
                  <a:schemeClr val="bg1"/>
                </a:solidFill>
              </a:rPr>
              <a:t> </a:t>
            </a:r>
            <a:r>
              <a:rPr lang="fr-FR" sz="2000" dirty="0">
                <a:solidFill>
                  <a:schemeClr val="bg1"/>
                </a:solidFill>
              </a:rPr>
              <a:t>C'est pourquoi je te conseille d'acheter chez moi de l'or purifié au feu, pour devenir réellement riche. Achète aussi des vêtements blancs pour t'en couvrir et n'avoir plus la honte de paraître nu, ainsi qu'un remède pour soigner tes yeux et leur rendre la vue. </a:t>
            </a:r>
            <a:endParaRPr lang="es-ES" sz="1100" dirty="0">
              <a:solidFill>
                <a:schemeClr val="bg1"/>
              </a:solidFill>
            </a:endParaRPr>
          </a:p>
          <a:p>
            <a:endParaRPr lang="es-ES" sz="1100" dirty="0">
              <a:solidFill>
                <a:schemeClr val="bg1"/>
              </a:solidFill>
            </a:endParaRPr>
          </a:p>
        </p:txBody>
      </p:sp>
    </p:spTree>
    <p:extLst>
      <p:ext uri="{BB962C8B-B14F-4D97-AF65-F5344CB8AC3E}">
        <p14:creationId xmlns:p14="http://schemas.microsoft.com/office/powerpoint/2010/main" val="7548231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527026"/>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Apocalypse 3:6-7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300" dirty="0" smtClean="0">
                <a:solidFill>
                  <a:schemeClr val="bg1"/>
                </a:solidFill>
              </a:rPr>
              <a:t>ἀλλὰ </a:t>
            </a:r>
            <a:r>
              <a:rPr lang="el-GR" sz="3300" dirty="0">
                <a:solidFill>
                  <a:schemeClr val="bg1"/>
                </a:solidFill>
              </a:rPr>
              <a:t>τοῦτο ἔχεις, ὅτι μισεῖς τὰ ἔργα τῶν </a:t>
            </a:r>
            <a:r>
              <a:rPr lang="el-GR" sz="3300" dirty="0" smtClean="0">
                <a:solidFill>
                  <a:schemeClr val="bg1"/>
                </a:solidFill>
              </a:rPr>
              <a:t>Νικολαϊτῶν</a:t>
            </a:r>
            <a:endParaRPr lang="fr-FR" sz="3300" dirty="0" smtClean="0">
              <a:solidFill>
                <a:schemeClr val="bg1"/>
              </a:solidFill>
            </a:endParaRPr>
          </a:p>
          <a:p>
            <a:r>
              <a:rPr lang="fr-FR" sz="2300" dirty="0" smtClean="0">
                <a:solidFill>
                  <a:schemeClr val="bg1"/>
                </a:solidFill>
              </a:rPr>
              <a:t>mais      </a:t>
            </a:r>
            <a:r>
              <a:rPr lang="fr-FR" sz="2300" dirty="0">
                <a:solidFill>
                  <a:schemeClr val="bg1"/>
                </a:solidFill>
              </a:rPr>
              <a:t>j'ai </a:t>
            </a:r>
            <a:r>
              <a:rPr lang="fr-FR" sz="2300" dirty="0" smtClean="0">
                <a:solidFill>
                  <a:schemeClr val="bg1"/>
                </a:solidFill>
              </a:rPr>
              <a:t>   contre     toi    que     le       amour        ton      le      premier </a:t>
            </a:r>
          </a:p>
          <a:p>
            <a:r>
              <a:rPr lang="en-US" sz="3300" dirty="0" smtClean="0">
                <a:solidFill>
                  <a:schemeClr val="bg1"/>
                </a:solidFill>
              </a:rPr>
              <a:t>     </a:t>
            </a:r>
            <a:r>
              <a:rPr lang="el-GR" sz="3300" dirty="0">
                <a:solidFill>
                  <a:schemeClr val="bg1"/>
                </a:solidFill>
              </a:rPr>
              <a:t>ἃ κἀγὼ μισῶ.</a:t>
            </a:r>
            <a:r>
              <a:rPr lang="es-ES" sz="33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n-US" sz="3300" dirty="0">
                <a:solidFill>
                  <a:schemeClr val="bg1"/>
                </a:solidFill>
              </a:rPr>
              <a:t> </a:t>
            </a:r>
            <a:r>
              <a:rPr lang="el-GR" sz="3300" dirty="0">
                <a:solidFill>
                  <a:schemeClr val="bg1"/>
                </a:solidFill>
              </a:rPr>
              <a:t>Ὁ ἔχων οὖς ἀκουσάτω </a:t>
            </a:r>
            <a:endParaRPr lang="en-US" sz="3300" dirty="0">
              <a:solidFill>
                <a:schemeClr val="bg1"/>
              </a:solidFill>
            </a:endParaRPr>
          </a:p>
          <a:p>
            <a:r>
              <a:rPr lang="fr-FR" sz="2300" dirty="0" smtClean="0">
                <a:solidFill>
                  <a:schemeClr val="bg1"/>
                </a:solidFill>
              </a:rPr>
              <a:t>tu </a:t>
            </a:r>
            <a:r>
              <a:rPr lang="fr-FR" sz="2300" dirty="0">
                <a:solidFill>
                  <a:schemeClr val="bg1"/>
                </a:solidFill>
              </a:rPr>
              <a:t>as abandonné </a:t>
            </a:r>
            <a:r>
              <a:rPr lang="fr-FR" sz="2300" dirty="0" smtClean="0">
                <a:solidFill>
                  <a:schemeClr val="bg1"/>
                </a:solidFill>
              </a:rPr>
              <a:t>                  souviens </a:t>
            </a:r>
            <a:r>
              <a:rPr lang="fr-FR" sz="2300" dirty="0">
                <a:solidFill>
                  <a:schemeClr val="bg1"/>
                </a:solidFill>
              </a:rPr>
              <a:t>-toi </a:t>
            </a:r>
            <a:r>
              <a:rPr lang="fr-FR" sz="2300" dirty="0" smtClean="0">
                <a:solidFill>
                  <a:schemeClr val="bg1"/>
                </a:solidFill>
              </a:rPr>
              <a:t>    donc     d'où       tu </a:t>
            </a:r>
            <a:r>
              <a:rPr lang="fr-FR" sz="2300" dirty="0">
                <a:solidFill>
                  <a:schemeClr val="bg1"/>
                </a:solidFill>
              </a:rPr>
              <a:t>es </a:t>
            </a:r>
            <a:r>
              <a:rPr lang="fr-FR" sz="2300" dirty="0" smtClean="0">
                <a:solidFill>
                  <a:schemeClr val="bg1"/>
                </a:solidFill>
              </a:rPr>
              <a:t>tombé      et        </a:t>
            </a:r>
            <a:r>
              <a:rPr lang="fr-FR" sz="2300" dirty="0">
                <a:solidFill>
                  <a:schemeClr val="bg1"/>
                </a:solidFill>
              </a:rPr>
              <a:t>repens </a:t>
            </a:r>
            <a:r>
              <a:rPr lang="fr-FR" sz="2300" dirty="0" smtClean="0">
                <a:solidFill>
                  <a:schemeClr val="bg1"/>
                </a:solidFill>
              </a:rPr>
              <a:t>–toi </a:t>
            </a:r>
            <a:r>
              <a:rPr lang="en-US" sz="2300" dirty="0" smtClean="0">
                <a:solidFill>
                  <a:schemeClr val="bg1"/>
                </a:solidFill>
              </a:rPr>
              <a:t>   </a:t>
            </a:r>
          </a:p>
          <a:p>
            <a:r>
              <a:rPr lang="el-GR" sz="3300" dirty="0" smtClean="0">
                <a:solidFill>
                  <a:schemeClr val="bg1"/>
                </a:solidFill>
              </a:rPr>
              <a:t>τί </a:t>
            </a:r>
            <a:r>
              <a:rPr lang="el-GR" sz="3300" dirty="0">
                <a:solidFill>
                  <a:schemeClr val="bg1"/>
                </a:solidFill>
              </a:rPr>
              <a:t>τὸ πνεῦμα λέγει </a:t>
            </a:r>
            <a:r>
              <a:rPr lang="el-GR" sz="3300" dirty="0" smtClean="0">
                <a:solidFill>
                  <a:schemeClr val="bg1"/>
                </a:solidFill>
              </a:rPr>
              <a:t>ταῖς </a:t>
            </a:r>
            <a:r>
              <a:rPr lang="el-GR" sz="3300" dirty="0">
                <a:solidFill>
                  <a:schemeClr val="bg1"/>
                </a:solidFill>
              </a:rPr>
              <a:t>ἐκκλησίαις. Τῷ νικῶντι δώσω αὐτῷ </a:t>
            </a:r>
            <a:endParaRPr lang="en-US" sz="3300" dirty="0" smtClean="0">
              <a:solidFill>
                <a:schemeClr val="bg1"/>
              </a:solidFill>
            </a:endParaRPr>
          </a:p>
          <a:p>
            <a:r>
              <a:rPr lang="el-GR" sz="3300" dirty="0" smtClean="0">
                <a:solidFill>
                  <a:schemeClr val="bg1"/>
                </a:solidFill>
              </a:rPr>
              <a:t> </a:t>
            </a:r>
            <a:r>
              <a:rPr lang="en-US" sz="3300" dirty="0">
                <a:solidFill>
                  <a:schemeClr val="bg1"/>
                </a:solidFill>
              </a:rPr>
              <a:t>(Rev. </a:t>
            </a:r>
            <a:r>
              <a:rPr lang="en-US" sz="3300" dirty="0" smtClean="0">
                <a:solidFill>
                  <a:schemeClr val="bg1"/>
                </a:solidFill>
              </a:rPr>
              <a:t>3:7 </a:t>
            </a:r>
            <a:r>
              <a:rPr lang="en-US" sz="3300" dirty="0">
                <a:solidFill>
                  <a:schemeClr val="bg1"/>
                </a:solidFill>
              </a:rPr>
              <a:t>BGT)</a:t>
            </a:r>
            <a:r>
              <a:rPr lang="fr-FR" sz="3300" dirty="0" smtClean="0">
                <a:solidFill>
                  <a:schemeClr val="bg1"/>
                </a:solidFill>
              </a:rPr>
              <a:t>     </a:t>
            </a:r>
          </a:p>
          <a:p>
            <a:r>
              <a:rPr lang="fr-FR" sz="2300" dirty="0" smtClean="0">
                <a:solidFill>
                  <a:schemeClr val="bg1"/>
                </a:solidFill>
              </a:rPr>
              <a:t> et    les  </a:t>
            </a:r>
            <a:r>
              <a:rPr lang="fr-FR" sz="2300" dirty="0">
                <a:solidFill>
                  <a:schemeClr val="bg1"/>
                </a:solidFill>
              </a:rPr>
              <a:t>premières </a:t>
            </a:r>
            <a:r>
              <a:rPr lang="fr-FR" sz="2300" dirty="0" smtClean="0">
                <a:solidFill>
                  <a:schemeClr val="bg1"/>
                </a:solidFill>
              </a:rPr>
              <a:t>œuvres     pratique      si   et   non    </a:t>
            </a:r>
            <a:r>
              <a:rPr lang="fr-FR" sz="2300" dirty="0">
                <a:solidFill>
                  <a:schemeClr val="bg1"/>
                </a:solidFill>
              </a:rPr>
              <a:t>je viendrai </a:t>
            </a:r>
            <a:r>
              <a:rPr lang="fr-FR" sz="2300" dirty="0" smtClean="0">
                <a:solidFill>
                  <a:schemeClr val="bg1"/>
                </a:solidFill>
              </a:rPr>
              <a:t>  à toi    et      j'ôterai</a:t>
            </a:r>
            <a:r>
              <a:rPr lang="es-ES_tradnl" sz="2300" dirty="0" smtClean="0">
                <a:solidFill>
                  <a:schemeClr val="bg1"/>
                </a:solidFill>
              </a:rPr>
              <a:t>      </a:t>
            </a:r>
          </a:p>
          <a:p>
            <a:r>
              <a:rPr lang="en-US" sz="3300" dirty="0" smtClean="0">
                <a:solidFill>
                  <a:schemeClr val="bg1"/>
                </a:solidFill>
              </a:rPr>
              <a:t>    </a:t>
            </a:r>
            <a:r>
              <a:rPr lang="el-GR" sz="3300" dirty="0" smtClean="0">
                <a:solidFill>
                  <a:schemeClr val="bg1"/>
                </a:solidFill>
              </a:rPr>
              <a:t>τὴν </a:t>
            </a:r>
            <a:r>
              <a:rPr lang="el-GR" sz="3300" dirty="0">
                <a:solidFill>
                  <a:schemeClr val="bg1"/>
                </a:solidFill>
              </a:rPr>
              <a:t>λυχνίαν σου ἐκ τοῦ τόπου αὐτῆς, ἐὰν μὴ μετανοήσῃς.</a:t>
            </a:r>
            <a:r>
              <a:rPr lang="fr-FR" sz="3300" dirty="0">
                <a:solidFill>
                  <a:schemeClr val="bg1"/>
                </a:solidFill>
              </a:rPr>
              <a:t>       </a:t>
            </a:r>
          </a:p>
          <a:p>
            <a:r>
              <a:rPr lang="fr-FR" sz="2300" dirty="0" smtClean="0">
                <a:solidFill>
                  <a:schemeClr val="bg1"/>
                </a:solidFill>
              </a:rPr>
              <a:t>        le    chandelier     ton    de     la        place         sa            si   ne pas   tu te repentes</a:t>
            </a:r>
            <a:endParaRPr lang="fr-FR" sz="800" dirty="0" smtClean="0">
              <a:solidFill>
                <a:schemeClr val="bg1"/>
              </a:solidFill>
            </a:endParaRPr>
          </a:p>
          <a:p>
            <a:endParaRPr lang="en-US" sz="800" dirty="0" smtClean="0">
              <a:solidFill>
                <a:schemeClr val="bg1"/>
              </a:solidFill>
            </a:endParaRPr>
          </a:p>
          <a:p>
            <a:r>
              <a:rPr lang="en-US" sz="800" dirty="0" smtClean="0">
                <a:solidFill>
                  <a:schemeClr val="bg1"/>
                </a:solidFill>
              </a:rPr>
              <a:t> </a:t>
            </a:r>
            <a:r>
              <a:rPr lang="en-US" sz="1850" baseline="30000" dirty="0" smtClean="0">
                <a:solidFill>
                  <a:srgbClr val="FFFF00"/>
                </a:solidFill>
              </a:rPr>
              <a:t>            NEG </a:t>
            </a:r>
            <a:r>
              <a:rPr lang="fr-FR" sz="2000" b="1" dirty="0" smtClean="0"/>
              <a:t>3:6</a:t>
            </a:r>
            <a:r>
              <a:rPr lang="fr-FR" sz="2000" dirty="0" smtClean="0"/>
              <a:t> </a:t>
            </a:r>
            <a:r>
              <a:rPr lang="fr-FR" sz="2000" dirty="0"/>
              <a:t>Tu as pourtant ceci, c'est que tu hais les </a:t>
            </a:r>
            <a:r>
              <a:rPr lang="fr-FR" sz="2000" dirty="0" err="1"/>
              <a:t>oeuvres</a:t>
            </a:r>
            <a:r>
              <a:rPr lang="fr-FR" sz="2000" dirty="0"/>
              <a:t> des Nicolaïtes, </a:t>
            </a:r>
            <a:r>
              <a:rPr lang="fr-FR" sz="2000" dirty="0" err="1"/>
              <a:t>oeuvres</a:t>
            </a:r>
            <a:r>
              <a:rPr lang="fr-FR" sz="2000" dirty="0"/>
              <a:t> que je hais aussi.</a:t>
            </a:r>
          </a:p>
          <a:p>
            <a:endParaRPr lang="en-US" sz="2000" dirty="0"/>
          </a:p>
          <a:p>
            <a:r>
              <a:rPr lang="fr-FR" sz="2000" baseline="30000" dirty="0" err="1" smtClean="0"/>
              <a:t>BFC</a:t>
            </a:r>
            <a:r>
              <a:rPr lang="fr-FR" sz="2000" b="1" dirty="0" err="1" smtClean="0"/>
              <a:t>Revelation</a:t>
            </a:r>
            <a:r>
              <a:rPr lang="fr-FR" sz="2000" b="1" dirty="0" smtClean="0"/>
              <a:t> 3:6</a:t>
            </a:r>
            <a:r>
              <a:rPr lang="fr-FR" sz="2000" dirty="0" smtClean="0"/>
              <a:t> </a:t>
            </a:r>
            <a:r>
              <a:rPr lang="fr-FR" sz="2000" dirty="0"/>
              <a:t>Cependant, tu as ceci en ta faveur: tout comme moi, tu détestes ce que font les Nicolaïtes.</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
        <p:nvSpPr>
          <p:cNvPr id="3" name="Rectangle 2"/>
          <p:cNvSpPr/>
          <p:nvPr/>
        </p:nvSpPr>
        <p:spPr>
          <a:xfrm>
            <a:off x="-26370" y="5644"/>
            <a:ext cx="12161838" cy="6542415"/>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3:19-20 </a:t>
            </a:r>
            <a:endParaRPr lang="en-US" sz="800" b="1" dirty="0" smtClean="0">
              <a:solidFill>
                <a:srgbClr val="FFFF00"/>
              </a:solidFill>
            </a:endParaRPr>
          </a:p>
          <a:p>
            <a:pPr algn="ctr"/>
            <a:endParaRPr lang="es-ES_tradnl" sz="800" b="1" dirty="0" smtClean="0">
              <a:solidFill>
                <a:schemeClr val="bg1"/>
              </a:solidFill>
            </a:endParaRPr>
          </a:p>
          <a:p>
            <a:r>
              <a:rPr lang="en-US" sz="2800" b="1" dirty="0" smtClean="0">
                <a:solidFill>
                  <a:srgbClr val="FFFF00"/>
                </a:solidFill>
              </a:rPr>
              <a:t>19  </a:t>
            </a:r>
            <a:r>
              <a:rPr lang="en-US" sz="3200" b="1" dirty="0" smtClean="0">
                <a:solidFill>
                  <a:schemeClr val="bg1"/>
                </a:solidFill>
              </a:rPr>
              <a:t> </a:t>
            </a:r>
            <a:r>
              <a:rPr lang="el-GR" sz="3400" dirty="0" smtClean="0">
                <a:solidFill>
                  <a:schemeClr val="bg1"/>
                </a:solidFill>
              </a:rPr>
              <a:t>ἐγὼ </a:t>
            </a:r>
            <a:r>
              <a:rPr lang="el-GR" sz="3400" dirty="0">
                <a:solidFill>
                  <a:schemeClr val="bg1"/>
                </a:solidFill>
              </a:rPr>
              <a:t>ὅσους ἐὰν φιλῶ ἐλέγχω καὶ παιδεύω· </a:t>
            </a:r>
            <a:endParaRPr lang="en-US" sz="3400" dirty="0" smtClean="0">
              <a:solidFill>
                <a:schemeClr val="bg1"/>
              </a:solidFill>
            </a:endParaRPr>
          </a:p>
          <a:p>
            <a:r>
              <a:rPr lang="fr-FR" sz="2400" dirty="0" smtClean="0">
                <a:solidFill>
                  <a:schemeClr val="bg1"/>
                </a:solidFill>
              </a:rPr>
              <a:t>     </a:t>
            </a:r>
            <a:r>
              <a:rPr lang="fr-FR" sz="2400" dirty="0">
                <a:solidFill>
                  <a:schemeClr val="bg1"/>
                </a:solidFill>
              </a:rPr>
              <a:t> </a:t>
            </a:r>
            <a:r>
              <a:rPr lang="fr-FR" sz="2400" dirty="0" smtClean="0">
                <a:solidFill>
                  <a:schemeClr val="bg1"/>
                </a:solidFill>
              </a:rPr>
              <a:t>    moi   tous ceux  </a:t>
            </a:r>
            <a:r>
              <a:rPr lang="fr-FR" sz="2400" dirty="0">
                <a:solidFill>
                  <a:schemeClr val="bg1"/>
                </a:solidFill>
              </a:rPr>
              <a:t>que </a:t>
            </a:r>
            <a:r>
              <a:rPr lang="fr-FR" sz="2400" dirty="0" smtClean="0">
                <a:solidFill>
                  <a:schemeClr val="bg1"/>
                </a:solidFill>
              </a:rPr>
              <a:t>   j'aime  je </a:t>
            </a:r>
            <a:r>
              <a:rPr lang="fr-FR" sz="2400" dirty="0">
                <a:solidFill>
                  <a:schemeClr val="bg1"/>
                </a:solidFill>
              </a:rPr>
              <a:t>reprends </a:t>
            </a:r>
            <a:r>
              <a:rPr lang="fr-FR" sz="2400" dirty="0" smtClean="0">
                <a:solidFill>
                  <a:schemeClr val="bg1"/>
                </a:solidFill>
              </a:rPr>
              <a:t> et       je châtie</a:t>
            </a:r>
          </a:p>
          <a:p>
            <a:r>
              <a:rPr lang="en-US" sz="3400" dirty="0" smtClean="0">
                <a:solidFill>
                  <a:schemeClr val="bg1"/>
                </a:solidFill>
              </a:rPr>
              <a:t>  </a:t>
            </a:r>
            <a:r>
              <a:rPr lang="el-GR" sz="3400" dirty="0" smtClean="0">
                <a:solidFill>
                  <a:schemeClr val="bg1"/>
                </a:solidFill>
              </a:rPr>
              <a:t>ζήλευε </a:t>
            </a:r>
            <a:r>
              <a:rPr lang="el-GR" sz="3400" dirty="0">
                <a:solidFill>
                  <a:schemeClr val="bg1"/>
                </a:solidFill>
              </a:rPr>
              <a:t>οὖν καὶ μετανόησον</a:t>
            </a:r>
            <a:r>
              <a:rPr lang="el-GR" sz="3400" dirty="0" smtClean="0">
                <a:solidFill>
                  <a:schemeClr val="bg1"/>
                </a:solidFill>
              </a:rPr>
              <a:t>.</a:t>
            </a:r>
            <a:r>
              <a:rPr lang="en-US" sz="3400" dirty="0" smtClean="0">
                <a:solidFill>
                  <a:schemeClr val="bg1"/>
                </a:solidFill>
              </a:rPr>
              <a:t>        </a:t>
            </a:r>
            <a:r>
              <a:rPr lang="en-US" sz="2800" b="1" dirty="0" smtClean="0">
                <a:solidFill>
                  <a:srgbClr val="FFFF00"/>
                </a:solidFill>
              </a:rPr>
              <a:t>20 </a:t>
            </a:r>
            <a:r>
              <a:rPr lang="en-US" sz="3200" dirty="0" smtClean="0">
                <a:solidFill>
                  <a:schemeClr val="bg1"/>
                </a:solidFill>
              </a:rPr>
              <a:t> </a:t>
            </a:r>
            <a:r>
              <a:rPr lang="el-GR" sz="3200" dirty="0">
                <a:solidFill>
                  <a:schemeClr val="bg1"/>
                </a:solidFill>
              </a:rPr>
              <a:t>Ἰδοὺ </a:t>
            </a:r>
            <a:r>
              <a:rPr lang="en-US" sz="3200" dirty="0" smtClean="0">
                <a:solidFill>
                  <a:schemeClr val="bg1"/>
                </a:solidFill>
              </a:rPr>
              <a:t> </a:t>
            </a:r>
            <a:r>
              <a:rPr lang="el-GR" sz="3200" dirty="0" smtClean="0">
                <a:solidFill>
                  <a:schemeClr val="bg1"/>
                </a:solidFill>
              </a:rPr>
              <a:t>ἕστηκα</a:t>
            </a:r>
            <a:endParaRPr lang="en-US" sz="3200" dirty="0" smtClean="0">
              <a:solidFill>
                <a:schemeClr val="bg1"/>
              </a:solidFill>
            </a:endParaRPr>
          </a:p>
          <a:p>
            <a:r>
              <a:rPr lang="fr-FR" sz="2400" dirty="0" smtClean="0">
                <a:solidFill>
                  <a:schemeClr val="bg1"/>
                </a:solidFill>
              </a:rPr>
              <a:t> aie du zèle  donc    </a:t>
            </a:r>
            <a:r>
              <a:rPr lang="fr-FR" sz="2400" dirty="0">
                <a:solidFill>
                  <a:schemeClr val="bg1"/>
                </a:solidFill>
              </a:rPr>
              <a:t>et </a:t>
            </a:r>
            <a:r>
              <a:rPr lang="fr-FR" sz="2400" dirty="0" smtClean="0">
                <a:solidFill>
                  <a:schemeClr val="bg1"/>
                </a:solidFill>
              </a:rPr>
              <a:t>       repens-toi                              voici    je </a:t>
            </a:r>
            <a:r>
              <a:rPr lang="fr-FR" sz="2400" dirty="0">
                <a:solidFill>
                  <a:schemeClr val="bg1"/>
                </a:solidFill>
              </a:rPr>
              <a:t>me tiens </a:t>
            </a:r>
            <a:endParaRPr lang="fr-FR" sz="2400" dirty="0" smtClean="0">
              <a:solidFill>
                <a:schemeClr val="bg1"/>
              </a:solidFill>
            </a:endParaRPr>
          </a:p>
          <a:p>
            <a:r>
              <a:rPr lang="en-US" sz="3400" dirty="0" smtClean="0">
                <a:solidFill>
                  <a:schemeClr val="bg1"/>
                </a:solidFill>
              </a:rPr>
              <a:t>   </a:t>
            </a:r>
            <a:r>
              <a:rPr lang="el-GR" sz="3400" dirty="0" smtClean="0">
                <a:solidFill>
                  <a:schemeClr val="bg1"/>
                </a:solidFill>
              </a:rPr>
              <a:t>ἐπὶ </a:t>
            </a:r>
            <a:r>
              <a:rPr lang="el-GR" sz="3400" dirty="0">
                <a:solidFill>
                  <a:schemeClr val="bg1"/>
                </a:solidFill>
              </a:rPr>
              <a:t>τὴν θύραν καὶ κρούω· ἐάν </a:t>
            </a:r>
            <a:r>
              <a:rPr lang="en-US" sz="3400" dirty="0" smtClean="0">
                <a:solidFill>
                  <a:schemeClr val="bg1"/>
                </a:solidFill>
              </a:rPr>
              <a:t> </a:t>
            </a:r>
            <a:r>
              <a:rPr lang="el-GR" sz="3400" dirty="0" smtClean="0">
                <a:solidFill>
                  <a:schemeClr val="bg1"/>
                </a:solidFill>
              </a:rPr>
              <a:t>τις </a:t>
            </a:r>
            <a:r>
              <a:rPr lang="en-US" sz="3400" dirty="0" smtClean="0">
                <a:solidFill>
                  <a:schemeClr val="bg1"/>
                </a:solidFill>
              </a:rPr>
              <a:t> </a:t>
            </a:r>
            <a:r>
              <a:rPr lang="el-GR" sz="3400" dirty="0" smtClean="0">
                <a:solidFill>
                  <a:schemeClr val="bg1"/>
                </a:solidFill>
              </a:rPr>
              <a:t>ἀκούσῃ </a:t>
            </a:r>
            <a:r>
              <a:rPr lang="el-GR" sz="3400" dirty="0">
                <a:solidFill>
                  <a:schemeClr val="bg1"/>
                </a:solidFill>
              </a:rPr>
              <a:t>τῆς φωνῆς μου </a:t>
            </a:r>
            <a:endParaRPr lang="en-US" sz="3400" dirty="0" smtClean="0">
              <a:solidFill>
                <a:schemeClr val="bg1"/>
              </a:solidFill>
            </a:endParaRPr>
          </a:p>
          <a:p>
            <a:r>
              <a:rPr lang="fr-FR" sz="2400" dirty="0" smtClean="0">
                <a:solidFill>
                  <a:schemeClr val="bg1"/>
                </a:solidFill>
              </a:rPr>
              <a:t>       à      la        porte       </a:t>
            </a:r>
            <a:r>
              <a:rPr lang="fr-FR" sz="2400" dirty="0">
                <a:solidFill>
                  <a:schemeClr val="bg1"/>
                </a:solidFill>
              </a:rPr>
              <a:t>et </a:t>
            </a:r>
            <a:r>
              <a:rPr lang="fr-FR" sz="2400" dirty="0" smtClean="0">
                <a:solidFill>
                  <a:schemeClr val="bg1"/>
                </a:solidFill>
              </a:rPr>
              <a:t>    je frappe    si  quelqu'un  entend      la         voix        ma </a:t>
            </a: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ἀνοίξῃ τὴν θύραν, [καὶ] εἰσελεύσομαι πρὸς αὐτὸν </a:t>
            </a:r>
            <a:endParaRPr lang="en-US" sz="3400" dirty="0" smtClean="0">
              <a:solidFill>
                <a:schemeClr val="bg1"/>
              </a:solidFill>
            </a:endParaRPr>
          </a:p>
          <a:p>
            <a:r>
              <a:rPr lang="fr-FR" sz="2400" dirty="0" smtClean="0">
                <a:solidFill>
                  <a:schemeClr val="bg1"/>
                </a:solidFill>
              </a:rPr>
              <a:t>           et       ouvre       la        porte          et               j'entrerai             chez         lui </a:t>
            </a:r>
            <a:r>
              <a:rPr lang="es-ES_tradnl" sz="2400" dirty="0" smtClean="0">
                <a:solidFill>
                  <a:schemeClr val="bg1"/>
                </a:solidFill>
              </a:rPr>
              <a:t>      </a:t>
            </a: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δειπνήσω μετ᾽ αὐτοῦ καὶ αὐτὸς μετ᾽ ἐμοῦ. </a:t>
            </a:r>
            <a:endParaRPr lang="en-US" sz="3400" dirty="0">
              <a:solidFill>
                <a:schemeClr val="bg1"/>
              </a:solidFill>
            </a:endParaRPr>
          </a:p>
          <a:p>
            <a:r>
              <a:rPr lang="fr-FR" sz="2400" dirty="0" smtClean="0">
                <a:solidFill>
                  <a:schemeClr val="bg1"/>
                </a:solidFill>
              </a:rPr>
              <a:t>                    et      je </a:t>
            </a:r>
            <a:r>
              <a:rPr lang="fr-FR" sz="2400" dirty="0">
                <a:solidFill>
                  <a:schemeClr val="bg1"/>
                </a:solidFill>
              </a:rPr>
              <a:t>souperai </a:t>
            </a:r>
            <a:r>
              <a:rPr lang="fr-FR" sz="2400" dirty="0" smtClean="0">
                <a:solidFill>
                  <a:schemeClr val="bg1"/>
                </a:solidFill>
              </a:rPr>
              <a:t>     avec        lui          </a:t>
            </a:r>
            <a:r>
              <a:rPr lang="fr-FR" sz="2400" dirty="0">
                <a:solidFill>
                  <a:schemeClr val="bg1"/>
                </a:solidFill>
              </a:rPr>
              <a:t>et </a:t>
            </a:r>
            <a:r>
              <a:rPr lang="fr-FR" sz="2400" dirty="0" smtClean="0">
                <a:solidFill>
                  <a:schemeClr val="bg1"/>
                </a:solidFill>
              </a:rPr>
              <a:t>       lui        avec     moi</a:t>
            </a:r>
          </a:p>
          <a:p>
            <a:endParaRPr lang="en-US" sz="800" dirty="0" smtClean="0">
              <a:solidFill>
                <a:schemeClr val="bg1"/>
              </a:solidFill>
            </a:endParaRPr>
          </a:p>
          <a:p>
            <a:r>
              <a:rPr lang="en-US" dirty="0" smtClean="0">
                <a:solidFill>
                  <a:schemeClr val="bg1"/>
                </a:solidFill>
              </a:rPr>
              <a:t> </a:t>
            </a:r>
            <a:r>
              <a:rPr lang="en-US" baseline="30000" dirty="0" smtClean="0">
                <a:solidFill>
                  <a:srgbClr val="FFFF00"/>
                </a:solidFill>
              </a:rPr>
              <a:t>            NEG </a:t>
            </a:r>
            <a:r>
              <a:rPr lang="fr-FR" b="1" dirty="0" smtClean="0">
                <a:solidFill>
                  <a:schemeClr val="bg1"/>
                </a:solidFill>
              </a:rPr>
              <a:t>3:19</a:t>
            </a:r>
            <a:r>
              <a:rPr lang="fr-FR" dirty="0" smtClean="0">
                <a:solidFill>
                  <a:schemeClr val="bg1"/>
                </a:solidFill>
              </a:rPr>
              <a:t> </a:t>
            </a:r>
            <a:r>
              <a:rPr lang="fr-FR" dirty="0">
                <a:solidFill>
                  <a:schemeClr val="bg1"/>
                </a:solidFill>
              </a:rPr>
              <a:t>Moi, je reprends et je châtie tous ceux que j'aime. Aie donc du zèle, et repens -toi</a:t>
            </a:r>
            <a:r>
              <a:rPr lang="fr-FR" dirty="0" smtClean="0">
                <a:solidFill>
                  <a:schemeClr val="bg1"/>
                </a:solidFill>
              </a:rPr>
              <a:t>. </a:t>
            </a:r>
            <a:r>
              <a:rPr lang="fr-FR" b="1" dirty="0">
                <a:solidFill>
                  <a:schemeClr val="bg1"/>
                </a:solidFill>
              </a:rPr>
              <a:t>20</a:t>
            </a:r>
            <a:r>
              <a:rPr lang="fr-FR" dirty="0">
                <a:solidFill>
                  <a:schemeClr val="bg1"/>
                </a:solidFill>
              </a:rPr>
              <a:t> Voici, je me tiens à la porte, et je frappe. Si quelqu'un entend ma voix et ouvre la porte, j'entrerai chez lui, je souperai avec lui, et lui avec moi</a:t>
            </a:r>
            <a:r>
              <a:rPr lang="fr-FR" dirty="0" smtClean="0">
                <a:solidFill>
                  <a:schemeClr val="bg1"/>
                </a:solidFill>
              </a:rPr>
              <a:t>. / </a:t>
            </a:r>
            <a:r>
              <a:rPr lang="fr-FR" baseline="30000" dirty="0" smtClean="0">
                <a:solidFill>
                  <a:srgbClr val="FFFF00"/>
                </a:solidFill>
              </a:rPr>
              <a:t>BFC </a:t>
            </a:r>
            <a:r>
              <a:rPr lang="fr-FR" b="1" dirty="0" smtClean="0">
                <a:solidFill>
                  <a:schemeClr val="bg1"/>
                </a:solidFill>
              </a:rPr>
              <a:t>3:19</a:t>
            </a:r>
            <a:r>
              <a:rPr lang="fr-FR" dirty="0" smtClean="0">
                <a:solidFill>
                  <a:schemeClr val="bg1"/>
                </a:solidFill>
              </a:rPr>
              <a:t> </a:t>
            </a:r>
            <a:r>
              <a:rPr lang="fr-FR" dirty="0">
                <a:solidFill>
                  <a:schemeClr val="bg1"/>
                </a:solidFill>
              </a:rPr>
              <a:t>Je réprimande et corrige tous ceux que j'aime. Fais donc preuve de zèle et change de comportement</a:t>
            </a:r>
            <a:r>
              <a:rPr lang="fr-FR" dirty="0" smtClean="0">
                <a:solidFill>
                  <a:schemeClr val="bg1"/>
                </a:solidFill>
              </a:rPr>
              <a:t>. </a:t>
            </a:r>
            <a:r>
              <a:rPr lang="fr-FR" b="1" dirty="0" smtClean="0">
                <a:solidFill>
                  <a:schemeClr val="bg1"/>
                </a:solidFill>
              </a:rPr>
              <a:t>20</a:t>
            </a:r>
            <a:r>
              <a:rPr lang="fr-FR" dirty="0" smtClean="0">
                <a:solidFill>
                  <a:schemeClr val="bg1"/>
                </a:solidFill>
              </a:rPr>
              <a:t> </a:t>
            </a:r>
            <a:r>
              <a:rPr lang="fr-FR" dirty="0">
                <a:solidFill>
                  <a:schemeClr val="bg1"/>
                </a:solidFill>
              </a:rPr>
              <a:t>Écoute, je me tiens à la porte et je frappe; si quelqu'un entend ma voix et ouvre la porte, j'entrerai chez lui, je prendrai un repas avec lui et lui avec moi</a:t>
            </a:r>
            <a:r>
              <a:rPr lang="fr-FR" dirty="0" smtClean="0">
                <a:solidFill>
                  <a:schemeClr val="bg1"/>
                </a:solidFill>
              </a:rPr>
              <a:t>.</a:t>
            </a:r>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4380196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1" y="0"/>
            <a:ext cx="12161838" cy="6757858"/>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Apocalypse 3:21-22 </a:t>
            </a:r>
          </a:p>
          <a:p>
            <a:pPr algn="ctr"/>
            <a:endParaRPr lang="en-US" sz="1200" b="1" dirty="0" smtClean="0">
              <a:solidFill>
                <a:srgbClr val="FFFF00"/>
              </a:solidFill>
            </a:endParaRPr>
          </a:p>
          <a:p>
            <a:r>
              <a:rPr lang="en-US" sz="2800" b="1" dirty="0" smtClean="0">
                <a:solidFill>
                  <a:srgbClr val="FFFF00"/>
                </a:solidFill>
              </a:rPr>
              <a:t>21     </a:t>
            </a:r>
            <a:r>
              <a:rPr lang="el-GR" sz="3400" dirty="0">
                <a:solidFill>
                  <a:schemeClr val="bg1"/>
                </a:solidFill>
              </a:rPr>
              <a:t>Ὁ νικῶν </a:t>
            </a:r>
            <a:r>
              <a:rPr lang="en-US" sz="3400" dirty="0" smtClean="0">
                <a:solidFill>
                  <a:schemeClr val="bg1"/>
                </a:solidFill>
              </a:rPr>
              <a:t> </a:t>
            </a:r>
            <a:r>
              <a:rPr lang="el-GR" sz="3400" dirty="0" smtClean="0">
                <a:solidFill>
                  <a:schemeClr val="bg1"/>
                </a:solidFill>
              </a:rPr>
              <a:t>δώσω </a:t>
            </a:r>
            <a:r>
              <a:rPr lang="el-GR" sz="3400" dirty="0">
                <a:solidFill>
                  <a:schemeClr val="bg1"/>
                </a:solidFill>
              </a:rPr>
              <a:t>αὐτῷ καθίσαι μετ᾽ ἐμοῦ </a:t>
            </a:r>
            <a:endParaRPr lang="en-US" sz="3400" dirty="0">
              <a:solidFill>
                <a:schemeClr val="bg1"/>
              </a:solidFill>
            </a:endParaRPr>
          </a:p>
          <a:p>
            <a:r>
              <a:rPr lang="fr-FR" sz="2400" dirty="0" smtClean="0">
                <a:solidFill>
                  <a:schemeClr val="bg1"/>
                </a:solidFill>
              </a:rPr>
              <a:t>       </a:t>
            </a:r>
            <a:r>
              <a:rPr lang="fr-FR" sz="2200" dirty="0" smtClean="0">
                <a:solidFill>
                  <a:schemeClr val="bg1"/>
                </a:solidFill>
              </a:rPr>
              <a:t>celui </a:t>
            </a:r>
            <a:r>
              <a:rPr lang="fr-FR" sz="2200" dirty="0">
                <a:solidFill>
                  <a:schemeClr val="bg1"/>
                </a:solidFill>
              </a:rPr>
              <a:t>qui </a:t>
            </a:r>
            <a:r>
              <a:rPr lang="fr-FR" sz="2200" dirty="0" smtClean="0">
                <a:solidFill>
                  <a:schemeClr val="bg1"/>
                </a:solidFill>
              </a:rPr>
              <a:t>vaincra</a:t>
            </a:r>
            <a:r>
              <a:rPr lang="fr-FR" sz="2400" dirty="0" smtClean="0">
                <a:solidFill>
                  <a:schemeClr val="bg1"/>
                </a:solidFill>
              </a:rPr>
              <a:t>   je ferai        le          asseoir      avec     moi   </a:t>
            </a:r>
            <a:r>
              <a:rPr lang="es-ES" sz="2400" dirty="0" smtClean="0">
                <a:solidFill>
                  <a:schemeClr val="bg1"/>
                </a:solidFill>
              </a:rPr>
              <a:t>  </a:t>
            </a:r>
          </a:p>
          <a:p>
            <a:r>
              <a:rPr lang="en-US" sz="3400" dirty="0" smtClean="0">
                <a:solidFill>
                  <a:schemeClr val="bg1"/>
                </a:solidFill>
              </a:rPr>
              <a:t>          </a:t>
            </a:r>
            <a:r>
              <a:rPr lang="el-GR" sz="3400" dirty="0" smtClean="0">
                <a:solidFill>
                  <a:schemeClr val="bg1"/>
                </a:solidFill>
              </a:rPr>
              <a:t>ἐν </a:t>
            </a:r>
            <a:r>
              <a:rPr lang="el-GR" sz="3400" dirty="0">
                <a:solidFill>
                  <a:schemeClr val="bg1"/>
                </a:solidFill>
              </a:rPr>
              <a:t>τῷ θρόνῳ μου, </a:t>
            </a:r>
            <a:r>
              <a:rPr lang="en-US" sz="3400" dirty="0" smtClean="0">
                <a:solidFill>
                  <a:schemeClr val="bg1"/>
                </a:solidFill>
              </a:rPr>
              <a:t> </a:t>
            </a:r>
            <a:r>
              <a:rPr lang="el-GR" sz="3400" dirty="0" smtClean="0">
                <a:solidFill>
                  <a:schemeClr val="bg1"/>
                </a:solidFill>
              </a:rPr>
              <a:t>ὡς </a:t>
            </a:r>
            <a:r>
              <a:rPr lang="en-US" sz="3400" dirty="0" smtClean="0">
                <a:solidFill>
                  <a:schemeClr val="bg1"/>
                </a:solidFill>
              </a:rPr>
              <a:t>  </a:t>
            </a:r>
            <a:r>
              <a:rPr lang="el-GR" sz="3400" dirty="0" smtClean="0">
                <a:solidFill>
                  <a:schemeClr val="bg1"/>
                </a:solidFill>
              </a:rPr>
              <a:t>κἀγὼ</a:t>
            </a:r>
            <a:r>
              <a:rPr lang="en-US" sz="3400" dirty="0" smtClean="0">
                <a:solidFill>
                  <a:schemeClr val="bg1"/>
                </a:solidFill>
              </a:rPr>
              <a:t> </a:t>
            </a:r>
            <a:r>
              <a:rPr lang="el-GR" sz="3400" dirty="0" smtClean="0">
                <a:solidFill>
                  <a:schemeClr val="bg1"/>
                </a:solidFill>
              </a:rPr>
              <a:t> ἐνίκησα</a:t>
            </a:r>
            <a:endParaRPr lang="en-US" sz="3400" dirty="0" smtClean="0">
              <a:solidFill>
                <a:schemeClr val="bg1"/>
              </a:solidFill>
            </a:endParaRPr>
          </a:p>
          <a:p>
            <a:r>
              <a:rPr lang="fr-FR" sz="2400" dirty="0" smtClean="0">
                <a:solidFill>
                  <a:schemeClr val="bg1"/>
                </a:solidFill>
              </a:rPr>
              <a:t>              sur    le      trône     mon   </a:t>
            </a:r>
            <a:r>
              <a:rPr lang="fr-FR" sz="2200" dirty="0" smtClean="0">
                <a:solidFill>
                  <a:schemeClr val="bg1"/>
                </a:solidFill>
              </a:rPr>
              <a:t>comme  aussi moi    </a:t>
            </a:r>
            <a:r>
              <a:rPr lang="fr-FR" sz="2400" dirty="0" smtClean="0">
                <a:solidFill>
                  <a:schemeClr val="bg1"/>
                </a:solidFill>
              </a:rPr>
              <a:t>j'ai vaincu </a:t>
            </a:r>
            <a:r>
              <a:rPr lang="es-ES" sz="2400" dirty="0" smtClean="0">
                <a:solidFill>
                  <a:schemeClr val="bg1"/>
                </a:solidFill>
              </a:rPr>
              <a:t> </a:t>
            </a: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ἐκάθισα μετὰ τοῦ πατρός μου ἐν τῷ θρόνῳ αὐτοῦ. </a:t>
            </a:r>
            <a:endParaRPr lang="en-US" sz="3400" dirty="0" smtClean="0">
              <a:solidFill>
                <a:schemeClr val="bg1"/>
              </a:solidFill>
            </a:endParaRPr>
          </a:p>
          <a:p>
            <a:r>
              <a:rPr lang="fr-FR" sz="2400" dirty="0" smtClean="0">
                <a:solidFill>
                  <a:schemeClr val="bg1"/>
                </a:solidFill>
              </a:rPr>
              <a:t>       et   me </a:t>
            </a:r>
            <a:r>
              <a:rPr lang="fr-FR" sz="2400" dirty="0">
                <a:solidFill>
                  <a:schemeClr val="bg1"/>
                </a:solidFill>
              </a:rPr>
              <a:t>suis assis </a:t>
            </a:r>
            <a:r>
              <a:rPr lang="fr-FR" sz="2400" dirty="0" smtClean="0">
                <a:solidFill>
                  <a:schemeClr val="bg1"/>
                </a:solidFill>
              </a:rPr>
              <a:t>   avec      le        Père        mon    sur   le      </a:t>
            </a:r>
            <a:r>
              <a:rPr lang="fr-FR" sz="2400" dirty="0">
                <a:solidFill>
                  <a:schemeClr val="bg1"/>
                </a:solidFill>
              </a:rPr>
              <a:t>trône </a:t>
            </a:r>
            <a:r>
              <a:rPr lang="fr-FR" sz="2400" dirty="0" smtClean="0">
                <a:solidFill>
                  <a:schemeClr val="bg1"/>
                </a:solidFill>
              </a:rPr>
              <a:t>        son</a:t>
            </a:r>
            <a:endParaRPr lang="fr-FR" sz="800" dirty="0" smtClean="0">
              <a:solidFill>
                <a:schemeClr val="bg1"/>
              </a:solidFill>
            </a:endParaRPr>
          </a:p>
          <a:p>
            <a:endParaRPr lang="es-ES" sz="800" dirty="0" smtClean="0">
              <a:solidFill>
                <a:schemeClr val="bg1"/>
              </a:solidFill>
            </a:endParaRPr>
          </a:p>
          <a:p>
            <a:r>
              <a:rPr lang="en-US" sz="2800" b="1" dirty="0" smtClean="0">
                <a:solidFill>
                  <a:srgbClr val="FFFF00"/>
                </a:solidFill>
              </a:rPr>
              <a:t>22   </a:t>
            </a:r>
            <a:r>
              <a:rPr lang="el-GR" sz="3200" dirty="0" smtClean="0"/>
              <a:t> </a:t>
            </a:r>
            <a:r>
              <a:rPr lang="el-GR" sz="3400" dirty="0">
                <a:solidFill>
                  <a:schemeClr val="bg1"/>
                </a:solidFill>
              </a:rPr>
              <a:t>Ὁ ἔχων οὖς ἀκουσάτω τί </a:t>
            </a:r>
            <a:r>
              <a:rPr lang="en-US" sz="3400" dirty="0" smtClean="0">
                <a:solidFill>
                  <a:schemeClr val="bg1"/>
                </a:solidFill>
              </a:rPr>
              <a:t> </a:t>
            </a:r>
            <a:r>
              <a:rPr lang="el-GR" sz="3400" dirty="0" smtClean="0">
                <a:solidFill>
                  <a:schemeClr val="bg1"/>
                </a:solidFill>
              </a:rPr>
              <a:t>τὸ </a:t>
            </a:r>
            <a:r>
              <a:rPr lang="el-GR" sz="3400" dirty="0">
                <a:solidFill>
                  <a:schemeClr val="bg1"/>
                </a:solidFill>
              </a:rPr>
              <a:t>πνεῦμα λέγει ταῖς ἐκκλησίαις</a:t>
            </a:r>
            <a:r>
              <a:rPr lang="el-GR" sz="3400" dirty="0" smtClean="0">
                <a:solidFill>
                  <a:schemeClr val="bg1"/>
                </a:solidFill>
              </a:rPr>
              <a:t>.</a:t>
            </a:r>
            <a:endParaRPr lang="fr-FR" sz="3400" dirty="0" smtClean="0">
              <a:solidFill>
                <a:schemeClr val="bg1"/>
              </a:solidFill>
            </a:endParaRPr>
          </a:p>
          <a:p>
            <a:r>
              <a:rPr lang="fr-FR" sz="2400" dirty="0" smtClean="0">
                <a:solidFill>
                  <a:schemeClr val="bg1"/>
                </a:solidFill>
              </a:rPr>
              <a:t>       celui  </a:t>
            </a:r>
            <a:r>
              <a:rPr lang="fr-FR" sz="2400" dirty="0">
                <a:solidFill>
                  <a:schemeClr val="bg1"/>
                </a:solidFill>
              </a:rPr>
              <a:t>qui a </a:t>
            </a:r>
            <a:r>
              <a:rPr lang="fr-FR" sz="2400" dirty="0" smtClean="0">
                <a:solidFill>
                  <a:schemeClr val="bg1"/>
                </a:solidFill>
              </a:rPr>
              <a:t>  oreille    </a:t>
            </a:r>
            <a:r>
              <a:rPr lang="fr-FR" sz="2400" dirty="0">
                <a:solidFill>
                  <a:schemeClr val="bg1"/>
                </a:solidFill>
              </a:rPr>
              <a:t>entende </a:t>
            </a:r>
            <a:r>
              <a:rPr lang="fr-FR" sz="2400" dirty="0" smtClean="0">
                <a:solidFill>
                  <a:schemeClr val="bg1"/>
                </a:solidFill>
              </a:rPr>
              <a:t>     ce </a:t>
            </a:r>
            <a:r>
              <a:rPr lang="fr-FR" sz="2400" dirty="0">
                <a:solidFill>
                  <a:schemeClr val="bg1"/>
                </a:solidFill>
              </a:rPr>
              <a:t>que </a:t>
            </a:r>
            <a:r>
              <a:rPr lang="fr-FR" sz="2400" dirty="0" smtClean="0">
                <a:solidFill>
                  <a:schemeClr val="bg1"/>
                </a:solidFill>
              </a:rPr>
              <a:t>  l'Esprit               dit        aux         Églises</a:t>
            </a:r>
            <a:endParaRPr lang="en-US" sz="24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NEG </a:t>
            </a:r>
            <a:r>
              <a:rPr lang="fr-FR" b="1" dirty="0" smtClean="0">
                <a:solidFill>
                  <a:schemeClr val="bg1"/>
                </a:solidFill>
              </a:rPr>
              <a:t>3:21</a:t>
            </a:r>
            <a:r>
              <a:rPr lang="fr-FR" dirty="0" smtClean="0">
                <a:solidFill>
                  <a:schemeClr val="bg1"/>
                </a:solidFill>
              </a:rPr>
              <a:t> </a:t>
            </a:r>
            <a:r>
              <a:rPr lang="fr-FR" dirty="0">
                <a:solidFill>
                  <a:schemeClr val="bg1"/>
                </a:solidFill>
              </a:rPr>
              <a:t>Celui qui vaincra, je le ferai asseoir avec moi sur mon trône, comme moi j 'ai vaincu et me suis assis avec mon Père sur son trône</a:t>
            </a:r>
            <a:r>
              <a:rPr lang="fr-FR" dirty="0" smtClean="0">
                <a:solidFill>
                  <a:schemeClr val="bg1"/>
                </a:solidFill>
              </a:rPr>
              <a:t>. </a:t>
            </a:r>
            <a:r>
              <a:rPr lang="fr-FR" b="1" dirty="0">
                <a:solidFill>
                  <a:schemeClr val="bg1"/>
                </a:solidFill>
              </a:rPr>
              <a:t>22</a:t>
            </a:r>
            <a:r>
              <a:rPr lang="fr-FR" dirty="0">
                <a:solidFill>
                  <a:schemeClr val="bg1"/>
                </a:solidFill>
              </a:rPr>
              <a:t> Que celui qui a des oreilles entende ce que l'Esprit dit aux Églises</a:t>
            </a:r>
            <a:r>
              <a:rPr lang="fr-FR" dirty="0" smtClean="0">
                <a:solidFill>
                  <a:schemeClr val="bg1"/>
                </a:solidFill>
              </a:rPr>
              <a:t>. / </a:t>
            </a:r>
            <a:r>
              <a:rPr lang="fr-FR" baseline="30000" dirty="0" smtClean="0">
                <a:solidFill>
                  <a:srgbClr val="FFFF00"/>
                </a:solidFill>
              </a:rPr>
              <a:t>BFC </a:t>
            </a:r>
            <a:r>
              <a:rPr lang="fr-FR" b="1" dirty="0" smtClean="0">
                <a:solidFill>
                  <a:schemeClr val="bg1"/>
                </a:solidFill>
              </a:rPr>
              <a:t>3:21</a:t>
            </a:r>
            <a:r>
              <a:rPr lang="fr-FR" dirty="0" smtClean="0">
                <a:solidFill>
                  <a:schemeClr val="bg1"/>
                </a:solidFill>
              </a:rPr>
              <a:t> </a:t>
            </a:r>
            <a:r>
              <a:rPr lang="fr-FR" dirty="0">
                <a:solidFill>
                  <a:schemeClr val="bg1"/>
                </a:solidFill>
              </a:rPr>
              <a:t>«A ceux qui auront remporté la victoire j'accorderai le droit de siéger avec moi sur mon trône, tout comme moi, après avoir remporté la victoire, je suis allé siéger avec mon Père sur son trône</a:t>
            </a:r>
            <a:r>
              <a:rPr lang="fr-FR" dirty="0" smtClean="0">
                <a:solidFill>
                  <a:schemeClr val="bg1"/>
                </a:solidFill>
              </a:rPr>
              <a:t>. </a:t>
            </a:r>
            <a:r>
              <a:rPr lang="fr-FR" b="1" dirty="0">
                <a:solidFill>
                  <a:schemeClr val="bg1"/>
                </a:solidFill>
              </a:rPr>
              <a:t>3:22</a:t>
            </a:r>
            <a:r>
              <a:rPr lang="fr-FR" dirty="0">
                <a:solidFill>
                  <a:schemeClr val="bg1"/>
                </a:solidFill>
              </a:rPr>
              <a:t> «Que chacun, s'il a des oreilles, écoute bien ce que l'Esprit dit aux Églises!»</a:t>
            </a: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91819363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11692"/>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4000" b="1" dirty="0" smtClean="0">
                <a:solidFill>
                  <a:srgbClr val="FFFF00"/>
                </a:solidFill>
              </a:rPr>
              <a:t>Apocalypse 3:1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3300" dirty="0">
                <a:solidFill>
                  <a:schemeClr val="bg1"/>
                </a:solidFill>
              </a:rPr>
              <a:t>Καὶ τῷ ἀγγέλῳ τῆς ἐν Σάρδεσιν ἐκκλησίας γράψον</a:t>
            </a:r>
            <a:r>
              <a:rPr lang="el-GR" sz="3300" dirty="0" smtClean="0">
                <a:solidFill>
                  <a:schemeClr val="bg1"/>
                </a:solidFill>
              </a:rPr>
              <a:t>·</a:t>
            </a:r>
            <a:endParaRPr lang="en-US" sz="3300" dirty="0" smtClean="0">
              <a:solidFill>
                <a:schemeClr val="bg1"/>
              </a:solidFill>
            </a:endParaRPr>
          </a:p>
          <a:p>
            <a:r>
              <a:rPr lang="fr-FR" sz="2400" dirty="0" smtClean="0">
                <a:solidFill>
                  <a:schemeClr val="bg1"/>
                </a:solidFill>
              </a:rPr>
              <a:t>      et    à le     ange        </a:t>
            </a:r>
            <a:r>
              <a:rPr lang="fr-FR" sz="2400" dirty="0">
                <a:solidFill>
                  <a:schemeClr val="bg1"/>
                </a:solidFill>
              </a:rPr>
              <a:t>de </a:t>
            </a:r>
            <a:r>
              <a:rPr lang="fr-FR" sz="2400" dirty="0" smtClean="0">
                <a:solidFill>
                  <a:schemeClr val="bg1"/>
                </a:solidFill>
              </a:rPr>
              <a:t>la   </a:t>
            </a:r>
            <a:r>
              <a:rPr lang="fr-FR" sz="2400" dirty="0">
                <a:solidFill>
                  <a:schemeClr val="bg1"/>
                </a:solidFill>
              </a:rPr>
              <a:t>à </a:t>
            </a:r>
            <a:r>
              <a:rPr lang="fr-FR" sz="2400" dirty="0" smtClean="0">
                <a:solidFill>
                  <a:schemeClr val="bg1"/>
                </a:solidFill>
              </a:rPr>
              <a:t>       Sardes               Église             </a:t>
            </a:r>
            <a:r>
              <a:rPr lang="fr-FR" sz="2400" dirty="0" err="1" smtClean="0">
                <a:solidFill>
                  <a:schemeClr val="bg1"/>
                </a:solidFill>
              </a:rPr>
              <a:t>ecris</a:t>
            </a:r>
            <a:endParaRPr lang="fr-FR" sz="800" dirty="0">
              <a:solidFill>
                <a:schemeClr val="bg1"/>
              </a:solidFill>
            </a:endParaRPr>
          </a:p>
          <a:p>
            <a:endParaRPr lang="es-ES" sz="800" dirty="0" smtClean="0">
              <a:solidFill>
                <a:schemeClr val="bg1"/>
              </a:solidFill>
            </a:endParaRPr>
          </a:p>
          <a:p>
            <a:r>
              <a:rPr lang="en-US" sz="3400" dirty="0" smtClean="0">
                <a:solidFill>
                  <a:schemeClr val="bg1"/>
                </a:solidFill>
              </a:rPr>
              <a:t>    </a:t>
            </a:r>
            <a:r>
              <a:rPr lang="el-GR" sz="3400" dirty="0" smtClean="0">
                <a:solidFill>
                  <a:schemeClr val="bg1"/>
                </a:solidFill>
              </a:rPr>
              <a:t>Τάδε </a:t>
            </a:r>
            <a:r>
              <a:rPr lang="el-GR" sz="3400" dirty="0">
                <a:solidFill>
                  <a:schemeClr val="bg1"/>
                </a:solidFill>
              </a:rPr>
              <a:t>λέγει ὁ ἔχων τὰ ἑπτὰ πνεύματα τοῦ θεοῦ </a:t>
            </a:r>
            <a:endParaRPr lang="en-US" sz="3400" dirty="0" smtClean="0">
              <a:solidFill>
                <a:schemeClr val="bg1"/>
              </a:solidFill>
            </a:endParaRPr>
          </a:p>
          <a:p>
            <a:r>
              <a:rPr lang="fr-FR" sz="2400" dirty="0" smtClean="0">
                <a:solidFill>
                  <a:schemeClr val="bg1"/>
                </a:solidFill>
              </a:rPr>
              <a:t>          </a:t>
            </a:r>
            <a:r>
              <a:rPr lang="fr-FR" sz="2400" dirty="0">
                <a:solidFill>
                  <a:schemeClr val="bg1"/>
                </a:solidFill>
              </a:rPr>
              <a:t>ce </a:t>
            </a:r>
            <a:r>
              <a:rPr lang="fr-FR" sz="2400" dirty="0" smtClean="0">
                <a:solidFill>
                  <a:schemeClr val="bg1"/>
                </a:solidFill>
              </a:rPr>
              <a:t>        dit   </a:t>
            </a:r>
            <a:r>
              <a:rPr lang="fr-FR" sz="2400" dirty="0">
                <a:solidFill>
                  <a:schemeClr val="bg1"/>
                </a:solidFill>
              </a:rPr>
              <a:t>celui qui a </a:t>
            </a:r>
            <a:r>
              <a:rPr lang="fr-FR" sz="2400" dirty="0" smtClean="0">
                <a:solidFill>
                  <a:schemeClr val="bg1"/>
                </a:solidFill>
              </a:rPr>
              <a:t>    les    sept          esprits           de      Dieu </a:t>
            </a:r>
            <a:r>
              <a:rPr lang="es-ES" sz="2400" dirty="0" smtClean="0">
                <a:solidFill>
                  <a:schemeClr val="bg1"/>
                </a:solidFill>
              </a:rPr>
              <a:t> </a:t>
            </a:r>
            <a:endParaRPr lang="es-ES" sz="800" dirty="0" smtClean="0">
              <a:solidFill>
                <a:schemeClr val="bg1"/>
              </a:solidFill>
            </a:endParaRP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τοὺς ἑπτὰ ἀστέρας· οἶδά σου τὰ ἔργα </a:t>
            </a:r>
            <a:endParaRPr lang="en-US" sz="3500" dirty="0" smtClean="0">
              <a:solidFill>
                <a:schemeClr val="bg1"/>
              </a:solidFill>
            </a:endParaRPr>
          </a:p>
          <a:p>
            <a:r>
              <a:rPr lang="fr-FR" sz="2400" dirty="0" smtClean="0">
                <a:solidFill>
                  <a:schemeClr val="bg1"/>
                </a:solidFill>
              </a:rPr>
              <a:t>                    et       les       sept        étoiles       je connais  </a:t>
            </a:r>
            <a:r>
              <a:rPr lang="fr-FR" sz="2400" dirty="0">
                <a:solidFill>
                  <a:schemeClr val="bg1"/>
                </a:solidFill>
              </a:rPr>
              <a:t>tes </a:t>
            </a:r>
            <a:r>
              <a:rPr lang="fr-FR" sz="2400" dirty="0" smtClean="0">
                <a:solidFill>
                  <a:schemeClr val="bg1"/>
                </a:solidFill>
              </a:rPr>
              <a:t>   les  </a:t>
            </a:r>
            <a:r>
              <a:rPr lang="fr-FR" sz="2400" dirty="0" err="1" smtClean="0">
                <a:solidFill>
                  <a:schemeClr val="bg1"/>
                </a:solidFill>
              </a:rPr>
              <a:t>oeuvres</a:t>
            </a:r>
            <a:endParaRPr lang="es-ES" sz="2400" dirty="0">
              <a:solidFill>
                <a:schemeClr val="bg1"/>
              </a:solidFill>
            </a:endParaRPr>
          </a:p>
          <a:p>
            <a:r>
              <a:rPr lang="en-US" sz="3500" dirty="0" smtClean="0">
                <a:solidFill>
                  <a:schemeClr val="bg1"/>
                </a:solidFill>
              </a:rPr>
              <a:t>              </a:t>
            </a:r>
            <a:r>
              <a:rPr lang="el-GR" sz="3500" dirty="0" smtClean="0">
                <a:solidFill>
                  <a:schemeClr val="bg1"/>
                </a:solidFill>
              </a:rPr>
              <a:t>ὅτι </a:t>
            </a:r>
            <a:r>
              <a:rPr lang="el-GR" sz="3500" dirty="0">
                <a:solidFill>
                  <a:schemeClr val="bg1"/>
                </a:solidFill>
              </a:rPr>
              <a:t>ὄνομα ἔχεις ὅτι ζῇς, καὶ νεκρὸς εἶ.</a:t>
            </a:r>
            <a:r>
              <a:rPr lang="fr-FR" sz="3500" dirty="0" smtClean="0">
                <a:solidFill>
                  <a:schemeClr val="bg1"/>
                </a:solidFill>
              </a:rPr>
              <a:t>  </a:t>
            </a:r>
          </a:p>
          <a:p>
            <a:r>
              <a:rPr lang="fr-FR" sz="2400" dirty="0" smtClean="0">
                <a:solidFill>
                  <a:schemeClr val="bg1"/>
                </a:solidFill>
              </a:rPr>
              <a:t>                     que       nom       tu as    que  tu vis  mais       </a:t>
            </a:r>
            <a:r>
              <a:rPr lang="fr-FR" sz="2400" dirty="0">
                <a:solidFill>
                  <a:schemeClr val="bg1"/>
                </a:solidFill>
              </a:rPr>
              <a:t>mort  </a:t>
            </a:r>
            <a:r>
              <a:rPr lang="fr-FR" sz="2400" dirty="0" smtClean="0">
                <a:solidFill>
                  <a:schemeClr val="bg1"/>
                </a:solidFill>
              </a:rPr>
              <a:t>  tu es</a:t>
            </a:r>
            <a:endParaRPr lang="es-ES" sz="2400" dirty="0" smtClean="0">
              <a:solidFill>
                <a:schemeClr val="bg1"/>
              </a:solidFill>
            </a:endParaRPr>
          </a:p>
          <a:p>
            <a:r>
              <a:rPr lang="en-US" sz="800" dirty="0" smtClean="0">
                <a:solidFill>
                  <a:schemeClr val="bg1"/>
                </a:solidFill>
              </a:rPr>
              <a:t> </a:t>
            </a: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NEG </a:t>
            </a:r>
            <a:r>
              <a:rPr lang="fr-FR" b="1" dirty="0" smtClean="0">
                <a:solidFill>
                  <a:schemeClr val="bg1"/>
                </a:solidFill>
              </a:rPr>
              <a:t>3:1</a:t>
            </a:r>
            <a:r>
              <a:rPr lang="fr-FR" dirty="0" smtClean="0">
                <a:solidFill>
                  <a:schemeClr val="bg1"/>
                </a:solidFill>
              </a:rPr>
              <a:t> </a:t>
            </a:r>
            <a:r>
              <a:rPr lang="fr-FR" dirty="0">
                <a:solidFill>
                  <a:schemeClr val="bg1"/>
                </a:solidFill>
              </a:rPr>
              <a:t>Ecris à l'ange de l'Église de Sardes: Voici ce que dit celui qui a les sept esprits de Dieu et les sept étoiles: Je connais tes </a:t>
            </a:r>
            <a:r>
              <a:rPr lang="fr-FR" dirty="0" err="1">
                <a:solidFill>
                  <a:schemeClr val="bg1"/>
                </a:solidFill>
              </a:rPr>
              <a:t>oeuvres</a:t>
            </a:r>
            <a:r>
              <a:rPr lang="fr-FR" dirty="0">
                <a:solidFill>
                  <a:schemeClr val="bg1"/>
                </a:solidFill>
              </a:rPr>
              <a:t>. Je sais que tu passes pour être vivant, et tu es mort.</a:t>
            </a:r>
          </a:p>
          <a:p>
            <a:r>
              <a:rPr lang="fr-FR" baseline="30000" dirty="0" smtClean="0">
                <a:solidFill>
                  <a:schemeClr val="bg1"/>
                </a:solidFill>
              </a:rPr>
              <a:t>	</a:t>
            </a:r>
            <a:r>
              <a:rPr lang="fr-FR" baseline="30000" dirty="0" smtClean="0">
                <a:solidFill>
                  <a:srgbClr val="FFFF00"/>
                </a:solidFill>
              </a:rPr>
              <a:t>BFC</a:t>
            </a:r>
            <a:r>
              <a:rPr lang="fr-FR" b="1" dirty="0" smtClean="0">
                <a:solidFill>
                  <a:schemeClr val="bg1"/>
                </a:solidFill>
              </a:rPr>
              <a:t>3:1</a:t>
            </a:r>
            <a:r>
              <a:rPr lang="fr-FR" dirty="0" smtClean="0">
                <a:solidFill>
                  <a:schemeClr val="bg1"/>
                </a:solidFill>
              </a:rPr>
              <a:t> </a:t>
            </a:r>
            <a:r>
              <a:rPr lang="fr-FR" dirty="0">
                <a:solidFill>
                  <a:schemeClr val="bg1"/>
                </a:solidFill>
              </a:rPr>
              <a:t>«Écris à l'ange de l'Église de Sardes: «Voici ce que déclare celui qui a les sept esprits de Dieu et les sept étoiles: Je connais ton activité; je sais que tu as la réputation d'être vivant, alors que tu es mort.</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27108"/>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3:2-3 </a:t>
            </a:r>
            <a:endParaRPr lang="en-US" sz="800" b="1" dirty="0" smtClean="0">
              <a:solidFill>
                <a:srgbClr val="FFFF00"/>
              </a:solidFill>
            </a:endParaRPr>
          </a:p>
          <a:p>
            <a:r>
              <a:rPr lang="en-US" sz="2800" b="1" dirty="0" smtClean="0">
                <a:solidFill>
                  <a:srgbClr val="FFFF00"/>
                </a:solidFill>
              </a:rPr>
              <a:t>2</a:t>
            </a:r>
            <a:r>
              <a:rPr lang="en-US" sz="3200" b="1" dirty="0" smtClean="0">
                <a:solidFill>
                  <a:schemeClr val="bg1"/>
                </a:solidFill>
              </a:rPr>
              <a:t>  </a:t>
            </a:r>
            <a:r>
              <a:rPr lang="el-GR" sz="3200" dirty="0" smtClean="0">
                <a:solidFill>
                  <a:schemeClr val="bg1"/>
                </a:solidFill>
              </a:rPr>
              <a:t>γίνου </a:t>
            </a:r>
            <a:r>
              <a:rPr lang="el-GR" sz="3200" dirty="0">
                <a:solidFill>
                  <a:schemeClr val="bg1"/>
                </a:solidFill>
              </a:rPr>
              <a:t>γρηγορῶν καὶ στήρισον τὰ λοιπὰ ἃ ἔμελλον </a:t>
            </a:r>
            <a:endParaRPr lang="en-US" sz="3200" dirty="0" smtClean="0">
              <a:solidFill>
                <a:schemeClr val="bg1"/>
              </a:solidFill>
            </a:endParaRPr>
          </a:p>
          <a:p>
            <a:r>
              <a:rPr lang="fr-FR" sz="2200" dirty="0" smtClean="0">
                <a:solidFill>
                  <a:schemeClr val="bg1"/>
                </a:solidFill>
              </a:rPr>
              <a:t>          sois          vigilant           et         affermis       les     restes  qui   est près</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ἀποθανεῖν</a:t>
            </a:r>
            <a:r>
              <a:rPr lang="el-GR" sz="3200" dirty="0">
                <a:solidFill>
                  <a:schemeClr val="bg1"/>
                </a:solidFill>
              </a:rPr>
              <a:t>, οὐ γὰρ εὕρηκά σου τὰ ἔργα </a:t>
            </a:r>
            <a:r>
              <a:rPr lang="el-GR" sz="3200" dirty="0" smtClean="0">
                <a:solidFill>
                  <a:schemeClr val="bg1"/>
                </a:solidFill>
              </a:rPr>
              <a:t>πεπληρωμένα</a:t>
            </a:r>
            <a:endParaRPr lang="en-US" sz="3200" dirty="0" smtClean="0">
              <a:solidFill>
                <a:schemeClr val="bg1"/>
              </a:solidFill>
            </a:endParaRPr>
          </a:p>
          <a:p>
            <a:r>
              <a:rPr lang="fr-FR" sz="2200" dirty="0" smtClean="0">
                <a:solidFill>
                  <a:schemeClr val="bg1"/>
                </a:solidFill>
              </a:rPr>
              <a:t>      de mourir      ne pas  </a:t>
            </a:r>
            <a:r>
              <a:rPr lang="fr-FR" sz="2200" dirty="0">
                <a:solidFill>
                  <a:schemeClr val="bg1"/>
                </a:solidFill>
              </a:rPr>
              <a:t>car </a:t>
            </a:r>
            <a:r>
              <a:rPr lang="fr-FR" sz="2200" dirty="0" smtClean="0">
                <a:solidFill>
                  <a:schemeClr val="bg1"/>
                </a:solidFill>
              </a:rPr>
              <a:t>   j'ai trouvé     tes    les  </a:t>
            </a:r>
            <a:r>
              <a:rPr lang="fr-FR" sz="2200" dirty="0" err="1" smtClean="0">
                <a:solidFill>
                  <a:schemeClr val="bg1"/>
                </a:solidFill>
              </a:rPr>
              <a:t>oeuvres</a:t>
            </a:r>
            <a:r>
              <a:rPr lang="fr-FR" sz="2200" dirty="0" smtClean="0">
                <a:solidFill>
                  <a:schemeClr val="bg1"/>
                </a:solidFill>
              </a:rPr>
              <a:t>       parfaites</a:t>
            </a:r>
          </a:p>
          <a:p>
            <a:r>
              <a:rPr lang="en-US" sz="3200" dirty="0" smtClean="0">
                <a:solidFill>
                  <a:schemeClr val="bg1"/>
                </a:solidFill>
              </a:rPr>
              <a:t> </a:t>
            </a:r>
            <a:r>
              <a:rPr lang="el-GR" sz="3200" dirty="0" smtClean="0">
                <a:solidFill>
                  <a:schemeClr val="bg1"/>
                </a:solidFill>
              </a:rPr>
              <a:t>ἐνώπιον </a:t>
            </a:r>
            <a:r>
              <a:rPr lang="el-GR" sz="3200" dirty="0">
                <a:solidFill>
                  <a:schemeClr val="bg1"/>
                </a:solidFill>
              </a:rPr>
              <a:t>τοῦ θεοῦ μου. </a:t>
            </a:r>
            <a:r>
              <a:rPr lang="en-US" sz="3200" dirty="0" smtClean="0">
                <a:solidFill>
                  <a:schemeClr val="bg1"/>
                </a:solidFill>
              </a:rPr>
              <a:t>                   </a:t>
            </a:r>
            <a:r>
              <a:rPr lang="en-US" sz="2800" b="1" dirty="0" smtClean="0">
                <a:solidFill>
                  <a:srgbClr val="FFFF00"/>
                </a:solidFill>
              </a:rPr>
              <a:t>3</a:t>
            </a:r>
            <a:r>
              <a:rPr lang="en-US" sz="2800" b="1" dirty="0" smtClean="0">
                <a:solidFill>
                  <a:schemeClr val="bg1"/>
                </a:solidFill>
              </a:rPr>
              <a:t> </a:t>
            </a:r>
            <a:r>
              <a:rPr lang="el-GR" sz="3200" dirty="0">
                <a:solidFill>
                  <a:schemeClr val="bg1"/>
                </a:solidFill>
              </a:rPr>
              <a:t>μνημόνευε οὖν </a:t>
            </a:r>
            <a:r>
              <a:rPr lang="en-US" sz="3200" dirty="0" smtClean="0">
                <a:solidFill>
                  <a:schemeClr val="bg1"/>
                </a:solidFill>
              </a:rPr>
              <a:t> </a:t>
            </a:r>
            <a:r>
              <a:rPr lang="el-GR" sz="3200" dirty="0" smtClean="0">
                <a:solidFill>
                  <a:schemeClr val="bg1"/>
                </a:solidFill>
              </a:rPr>
              <a:t>πῶς </a:t>
            </a:r>
            <a:r>
              <a:rPr lang="en-US" sz="3200" dirty="0" smtClean="0">
                <a:solidFill>
                  <a:schemeClr val="bg1"/>
                </a:solidFill>
              </a:rPr>
              <a:t>  </a:t>
            </a:r>
            <a:r>
              <a:rPr lang="el-GR" sz="3200" dirty="0" smtClean="0">
                <a:solidFill>
                  <a:schemeClr val="bg1"/>
                </a:solidFill>
              </a:rPr>
              <a:t>εἴληφας</a:t>
            </a:r>
            <a:endParaRPr lang="en-US" sz="3200" dirty="0" smtClean="0">
              <a:solidFill>
                <a:schemeClr val="bg1"/>
              </a:solidFill>
            </a:endParaRPr>
          </a:p>
          <a:p>
            <a:r>
              <a:rPr lang="fr-FR" sz="2200" dirty="0" smtClean="0">
                <a:solidFill>
                  <a:schemeClr val="bg1"/>
                </a:solidFill>
              </a:rPr>
              <a:t>      devant          le       </a:t>
            </a:r>
            <a:r>
              <a:rPr lang="fr-FR" sz="2200" dirty="0">
                <a:solidFill>
                  <a:schemeClr val="bg1"/>
                </a:solidFill>
              </a:rPr>
              <a:t>Dieu </a:t>
            </a:r>
            <a:r>
              <a:rPr lang="fr-FR" sz="2200" dirty="0" smtClean="0">
                <a:solidFill>
                  <a:schemeClr val="bg1"/>
                </a:solidFill>
              </a:rPr>
              <a:t>    mon                                       rappelle-toi      donc  </a:t>
            </a:r>
            <a:r>
              <a:rPr lang="fr-FR" sz="2200" dirty="0">
                <a:solidFill>
                  <a:schemeClr val="bg1"/>
                </a:solidFill>
              </a:rPr>
              <a:t>comment </a:t>
            </a:r>
            <a:r>
              <a:rPr lang="fr-FR" sz="2200" dirty="0" smtClean="0">
                <a:solidFill>
                  <a:schemeClr val="bg1"/>
                </a:solidFill>
              </a:rPr>
              <a:t>  tu </a:t>
            </a:r>
            <a:r>
              <a:rPr lang="fr-FR" sz="2200" dirty="0">
                <a:solidFill>
                  <a:schemeClr val="bg1"/>
                </a:solidFill>
              </a:rPr>
              <a:t>as </a:t>
            </a:r>
            <a:r>
              <a:rPr lang="fr-FR" sz="2200" dirty="0" smtClean="0">
                <a:solidFill>
                  <a:schemeClr val="bg1"/>
                </a:solidFill>
              </a:rPr>
              <a:t>reçu</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ἤκουσας καὶ τήρει καὶ μετανόησον. ἐὰν </a:t>
            </a:r>
            <a:r>
              <a:rPr lang="el-GR" sz="3200" dirty="0" smtClean="0">
                <a:solidFill>
                  <a:schemeClr val="bg1"/>
                </a:solidFill>
              </a:rPr>
              <a:t>οὖν</a:t>
            </a:r>
            <a:r>
              <a:rPr lang="en-US" sz="3200" dirty="0" smtClean="0">
                <a:solidFill>
                  <a:schemeClr val="bg1"/>
                </a:solidFill>
              </a:rPr>
              <a:t> </a:t>
            </a:r>
            <a:r>
              <a:rPr lang="el-GR" sz="3200" dirty="0" smtClean="0">
                <a:solidFill>
                  <a:schemeClr val="bg1"/>
                </a:solidFill>
              </a:rPr>
              <a:t> </a:t>
            </a:r>
            <a:r>
              <a:rPr lang="el-GR" sz="3200" dirty="0">
                <a:solidFill>
                  <a:schemeClr val="bg1"/>
                </a:solidFill>
              </a:rPr>
              <a:t>μὴ </a:t>
            </a:r>
            <a:r>
              <a:rPr lang="en-US" sz="3200" dirty="0" smtClean="0">
                <a:solidFill>
                  <a:schemeClr val="bg1"/>
                </a:solidFill>
              </a:rPr>
              <a:t> </a:t>
            </a:r>
            <a:r>
              <a:rPr lang="el-GR" sz="3200" dirty="0" smtClean="0">
                <a:solidFill>
                  <a:schemeClr val="bg1"/>
                </a:solidFill>
              </a:rPr>
              <a:t>γρηγορήσῃς</a:t>
            </a:r>
            <a:r>
              <a:rPr lang="el-GR" sz="3200" dirty="0">
                <a:solidFill>
                  <a:schemeClr val="bg1"/>
                </a:solidFill>
              </a:rPr>
              <a:t>, </a:t>
            </a:r>
            <a:endParaRPr lang="en-US" sz="3200" dirty="0" smtClean="0">
              <a:solidFill>
                <a:schemeClr val="bg1"/>
              </a:solidFill>
            </a:endParaRPr>
          </a:p>
          <a:p>
            <a:r>
              <a:rPr lang="fr-FR" sz="2200" dirty="0" smtClean="0">
                <a:solidFill>
                  <a:schemeClr val="bg1"/>
                </a:solidFill>
              </a:rPr>
              <a:t>     et    </a:t>
            </a:r>
            <a:r>
              <a:rPr lang="fr-FR" sz="2200" dirty="0">
                <a:solidFill>
                  <a:schemeClr val="bg1"/>
                </a:solidFill>
              </a:rPr>
              <a:t>tu as </a:t>
            </a:r>
            <a:r>
              <a:rPr lang="fr-FR" sz="2200" dirty="0" smtClean="0">
                <a:solidFill>
                  <a:schemeClr val="bg1"/>
                </a:solidFill>
              </a:rPr>
              <a:t>entendu   et     garde     et        repens-toi               si       donc  ne pas       tu veilles</a:t>
            </a:r>
          </a:p>
          <a:p>
            <a:r>
              <a:rPr lang="en-US" sz="3200" dirty="0" smtClean="0">
                <a:solidFill>
                  <a:schemeClr val="bg1"/>
                </a:solidFill>
              </a:rPr>
              <a:t>      </a:t>
            </a:r>
            <a:r>
              <a:rPr lang="el-GR" sz="3200" dirty="0" smtClean="0">
                <a:solidFill>
                  <a:schemeClr val="bg1"/>
                </a:solidFill>
              </a:rPr>
              <a:t>ἥξω </a:t>
            </a:r>
            <a:r>
              <a:rPr lang="en-US" sz="3200" dirty="0" smtClean="0">
                <a:solidFill>
                  <a:schemeClr val="bg1"/>
                </a:solidFill>
              </a:rPr>
              <a:t>  </a:t>
            </a:r>
            <a:r>
              <a:rPr lang="el-GR" sz="3200" dirty="0" smtClean="0">
                <a:solidFill>
                  <a:schemeClr val="bg1"/>
                </a:solidFill>
              </a:rPr>
              <a:t>ὡς </a:t>
            </a:r>
            <a:r>
              <a:rPr lang="en-US" sz="3200" dirty="0" smtClean="0">
                <a:solidFill>
                  <a:schemeClr val="bg1"/>
                </a:solidFill>
              </a:rPr>
              <a:t>  </a:t>
            </a:r>
            <a:r>
              <a:rPr lang="el-GR" sz="3200" dirty="0" smtClean="0">
                <a:solidFill>
                  <a:schemeClr val="bg1"/>
                </a:solidFill>
              </a:rPr>
              <a:t>κλέπτης</a:t>
            </a:r>
            <a:r>
              <a:rPr lang="el-GR" sz="3200" dirty="0">
                <a:solidFill>
                  <a:schemeClr val="bg1"/>
                </a:solidFill>
              </a:rPr>
              <a:t>, καὶ οὐ μὴ γνῷς </a:t>
            </a:r>
            <a:r>
              <a:rPr lang="en-US" sz="3200" dirty="0" smtClean="0">
                <a:solidFill>
                  <a:schemeClr val="bg1"/>
                </a:solidFill>
              </a:rPr>
              <a:t> </a:t>
            </a:r>
            <a:r>
              <a:rPr lang="el-GR" sz="3200" dirty="0" smtClean="0">
                <a:solidFill>
                  <a:schemeClr val="bg1"/>
                </a:solidFill>
              </a:rPr>
              <a:t>ποίαν ὥραν</a:t>
            </a:r>
            <a:r>
              <a:rPr lang="en-US" sz="3200" dirty="0" smtClean="0">
                <a:solidFill>
                  <a:schemeClr val="bg1"/>
                </a:solidFill>
              </a:rPr>
              <a:t> </a:t>
            </a:r>
            <a:r>
              <a:rPr lang="el-GR" sz="3200" dirty="0" smtClean="0">
                <a:solidFill>
                  <a:schemeClr val="bg1"/>
                </a:solidFill>
              </a:rPr>
              <a:t> ἥξω</a:t>
            </a:r>
            <a:r>
              <a:rPr lang="en-US" sz="3200" dirty="0" smtClean="0">
                <a:solidFill>
                  <a:schemeClr val="bg1"/>
                </a:solidFill>
              </a:rPr>
              <a:t>  </a:t>
            </a:r>
            <a:r>
              <a:rPr lang="el-GR" sz="3200" dirty="0" smtClean="0">
                <a:solidFill>
                  <a:schemeClr val="bg1"/>
                </a:solidFill>
              </a:rPr>
              <a:t> </a:t>
            </a:r>
            <a:r>
              <a:rPr lang="el-GR" sz="3200" dirty="0">
                <a:solidFill>
                  <a:schemeClr val="bg1"/>
                </a:solidFill>
              </a:rPr>
              <a:t>ἐπὶ σέ. </a:t>
            </a:r>
            <a:endParaRPr lang="en-US" sz="3200" dirty="0">
              <a:solidFill>
                <a:schemeClr val="bg1"/>
              </a:solidFill>
            </a:endParaRPr>
          </a:p>
          <a:p>
            <a:r>
              <a:rPr lang="fr-FR" sz="2200" dirty="0" smtClean="0">
                <a:solidFill>
                  <a:schemeClr val="bg1"/>
                </a:solidFill>
              </a:rPr>
              <a:t>  je viendrai  comme  un voleur     et      ne  pas  tu sauras  </a:t>
            </a:r>
            <a:r>
              <a:rPr lang="fr-FR" sz="2200" dirty="0">
                <a:solidFill>
                  <a:schemeClr val="bg1"/>
                </a:solidFill>
              </a:rPr>
              <a:t>à </a:t>
            </a:r>
            <a:r>
              <a:rPr lang="fr-FR" sz="2200" dirty="0" smtClean="0">
                <a:solidFill>
                  <a:schemeClr val="bg1"/>
                </a:solidFill>
              </a:rPr>
              <a:t>quelle  </a:t>
            </a:r>
            <a:r>
              <a:rPr lang="fr-FR" sz="2200" dirty="0">
                <a:solidFill>
                  <a:schemeClr val="bg1"/>
                </a:solidFill>
              </a:rPr>
              <a:t>heure </a:t>
            </a:r>
            <a:r>
              <a:rPr lang="fr-FR" sz="2200" dirty="0" smtClean="0">
                <a:solidFill>
                  <a:schemeClr val="bg1"/>
                </a:solidFill>
              </a:rPr>
              <a:t> je </a:t>
            </a:r>
            <a:r>
              <a:rPr lang="fr-FR" sz="2200" dirty="0">
                <a:solidFill>
                  <a:schemeClr val="bg1"/>
                </a:solidFill>
              </a:rPr>
              <a:t>viendrai </a:t>
            </a:r>
            <a:r>
              <a:rPr lang="fr-FR" sz="2200" dirty="0" smtClean="0">
                <a:solidFill>
                  <a:schemeClr val="bg1"/>
                </a:solidFill>
              </a:rPr>
              <a:t> sur  toi</a:t>
            </a:r>
            <a:endParaRPr lang="en-US" sz="2200" dirty="0">
              <a:solidFill>
                <a:schemeClr val="bg1"/>
              </a:solidFill>
            </a:endParaRPr>
          </a:p>
          <a:p>
            <a:r>
              <a:rPr lang="en-US" sz="800" dirty="0">
                <a:solidFill>
                  <a:schemeClr val="bg1"/>
                </a:solidFill>
              </a:rPr>
              <a:t> </a:t>
            </a:r>
          </a:p>
          <a:p>
            <a:r>
              <a:rPr lang="en-US" baseline="30000" dirty="0" smtClean="0">
                <a:solidFill>
                  <a:srgbClr val="FFFF00"/>
                </a:solidFill>
              </a:rPr>
              <a:t>	NEG </a:t>
            </a:r>
            <a:r>
              <a:rPr lang="fr-FR" b="1" dirty="0" smtClean="0">
                <a:solidFill>
                  <a:schemeClr val="bg1"/>
                </a:solidFill>
              </a:rPr>
              <a:t>3:2</a:t>
            </a:r>
            <a:r>
              <a:rPr lang="fr-FR" dirty="0" smtClean="0">
                <a:solidFill>
                  <a:schemeClr val="bg1"/>
                </a:solidFill>
              </a:rPr>
              <a:t> </a:t>
            </a:r>
            <a:r>
              <a:rPr lang="fr-FR" dirty="0">
                <a:solidFill>
                  <a:schemeClr val="bg1"/>
                </a:solidFill>
              </a:rPr>
              <a:t>Sois vigilant, et affermis le reste qui est près de mourir; car je n'ai pas trouvé tes </a:t>
            </a:r>
            <a:r>
              <a:rPr lang="fr-FR" dirty="0" err="1">
                <a:solidFill>
                  <a:schemeClr val="bg1"/>
                </a:solidFill>
              </a:rPr>
              <a:t>oeuvres</a:t>
            </a:r>
            <a:r>
              <a:rPr lang="fr-FR" dirty="0">
                <a:solidFill>
                  <a:schemeClr val="bg1"/>
                </a:solidFill>
              </a:rPr>
              <a:t> parfaites devant mon Dieu</a:t>
            </a:r>
            <a:r>
              <a:rPr lang="fr-FR" dirty="0" smtClean="0">
                <a:solidFill>
                  <a:schemeClr val="bg1"/>
                </a:solidFill>
              </a:rPr>
              <a:t>. </a:t>
            </a:r>
            <a:r>
              <a:rPr lang="fr-FR" b="1" dirty="0">
                <a:solidFill>
                  <a:schemeClr val="bg1"/>
                </a:solidFill>
              </a:rPr>
              <a:t>3</a:t>
            </a:r>
            <a:r>
              <a:rPr lang="fr-FR" dirty="0">
                <a:solidFill>
                  <a:schemeClr val="bg1"/>
                </a:solidFill>
              </a:rPr>
              <a:t> Rappelle -toi donc comment tu as reçu et entendu la parole, garde -la et repens -toi. Si tu ne veilles pas, je viendrai comme un voleur, et tu ne sauras pas à quelle heure je viendrai te surprendre</a:t>
            </a:r>
            <a:r>
              <a:rPr lang="fr-FR" dirty="0" smtClean="0">
                <a:solidFill>
                  <a:schemeClr val="bg1"/>
                </a:solidFill>
              </a:rPr>
              <a:t>. /</a:t>
            </a:r>
            <a:r>
              <a:rPr lang="fr-FR" dirty="0" smtClean="0">
                <a:solidFill>
                  <a:srgbClr val="FFFF00"/>
                </a:solidFill>
              </a:rPr>
              <a:t> </a:t>
            </a:r>
            <a:r>
              <a:rPr lang="fr-FR" baseline="30000" dirty="0" smtClean="0">
                <a:solidFill>
                  <a:srgbClr val="FFFF00"/>
                </a:solidFill>
              </a:rPr>
              <a:t>BFC </a:t>
            </a:r>
            <a:r>
              <a:rPr lang="fr-FR" b="1" dirty="0" smtClean="0">
                <a:solidFill>
                  <a:schemeClr val="bg1"/>
                </a:solidFill>
              </a:rPr>
              <a:t>3:2</a:t>
            </a:r>
            <a:r>
              <a:rPr lang="fr-FR" dirty="0" smtClean="0">
                <a:solidFill>
                  <a:schemeClr val="bg1"/>
                </a:solidFill>
              </a:rPr>
              <a:t> </a:t>
            </a:r>
            <a:r>
              <a:rPr lang="fr-FR" dirty="0">
                <a:solidFill>
                  <a:schemeClr val="bg1"/>
                </a:solidFill>
              </a:rPr>
              <a:t>Réveille-toi, affermis ce que tu as encore, avant que cela ne vienne à mourir complètement. Car j'ai remarqué qu'aucune de tes actions n'est parfaite aux yeux de mon Dieu</a:t>
            </a:r>
            <a:r>
              <a:rPr lang="fr-FR" dirty="0" smtClean="0">
                <a:solidFill>
                  <a:schemeClr val="bg1"/>
                </a:solidFill>
              </a:rPr>
              <a:t>. </a:t>
            </a:r>
            <a:r>
              <a:rPr lang="fr-FR" b="1" dirty="0" smtClean="0">
                <a:solidFill>
                  <a:schemeClr val="bg1"/>
                </a:solidFill>
              </a:rPr>
              <a:t>3</a:t>
            </a:r>
            <a:r>
              <a:rPr lang="fr-FR" dirty="0" smtClean="0">
                <a:solidFill>
                  <a:schemeClr val="bg1"/>
                </a:solidFill>
              </a:rPr>
              <a:t> </a:t>
            </a:r>
            <a:r>
              <a:rPr lang="fr-FR" dirty="0">
                <a:solidFill>
                  <a:schemeClr val="bg1"/>
                </a:solidFill>
              </a:rPr>
              <a:t>Rappelle-toi donc l'enseignement que tu as reçu et la façon dont tu l'as entendu; sois-lui fidèle et change de comportement. Si tu ne te réveilles pas, je viendrai te surprendre comme un voleur, sans que tu saches à quelle heure ce sera</a:t>
            </a:r>
            <a:r>
              <a:rPr lang="fr-FR" dirty="0" smtClean="0">
                <a:solidFill>
                  <a:schemeClr val="bg1"/>
                </a:solidFill>
              </a:rPr>
              <a:t>.</a:t>
            </a:r>
          </a:p>
          <a:p>
            <a:endParaRPr lang="fr-FR" sz="1850" dirty="0">
              <a:solidFill>
                <a:schemeClr val="bg1"/>
              </a:solidFill>
            </a:endParaRPr>
          </a:p>
        </p:txBody>
      </p:sp>
    </p:spTree>
    <p:extLst>
      <p:ext uri="{BB962C8B-B14F-4D97-AF65-F5344CB8AC3E}">
        <p14:creationId xmlns:p14="http://schemas.microsoft.com/office/powerpoint/2010/main" val="33642754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96303"/>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3:4-5 </a:t>
            </a:r>
            <a:endParaRPr lang="en-US" sz="800" b="1" dirty="0" smtClean="0">
              <a:solidFill>
                <a:srgbClr val="FFFF00"/>
              </a:solidFill>
            </a:endParaRPr>
          </a:p>
          <a:p>
            <a:pPr algn="ctr"/>
            <a:endParaRPr lang="es-ES_tradnl" sz="800" b="1" dirty="0" smtClean="0">
              <a:solidFill>
                <a:schemeClr val="bg1"/>
              </a:solidFill>
            </a:endParaRPr>
          </a:p>
          <a:p>
            <a:r>
              <a:rPr lang="en-US" sz="2800" b="1" dirty="0" smtClean="0">
                <a:solidFill>
                  <a:srgbClr val="FFFF00"/>
                </a:solidFill>
              </a:rPr>
              <a:t>4</a:t>
            </a:r>
            <a:r>
              <a:rPr lang="en-US" sz="3200" b="1" dirty="0" smtClean="0">
                <a:solidFill>
                  <a:schemeClr val="bg1"/>
                </a:solidFill>
              </a:rPr>
              <a:t> </a:t>
            </a:r>
            <a:r>
              <a:rPr lang="el-GR" sz="3100" dirty="0" smtClean="0">
                <a:solidFill>
                  <a:schemeClr val="bg1"/>
                </a:solidFill>
              </a:rPr>
              <a:t>ἀλλ</a:t>
            </a:r>
            <a:r>
              <a:rPr lang="el-GR" sz="3100" dirty="0">
                <a:solidFill>
                  <a:schemeClr val="bg1"/>
                </a:solidFill>
              </a:rPr>
              <a:t>᾽ ἔχεις ὀλίγα ὀνόματα ἐν Σάρδεσιν ἃ οὐκ ἐμόλυναν </a:t>
            </a:r>
            <a:endParaRPr lang="en-US" sz="3100" dirty="0">
              <a:solidFill>
                <a:schemeClr val="bg1"/>
              </a:solidFill>
            </a:endParaRPr>
          </a:p>
          <a:p>
            <a:r>
              <a:rPr lang="fr-FR" sz="2000" dirty="0" smtClean="0">
                <a:solidFill>
                  <a:schemeClr val="bg1"/>
                </a:solidFill>
              </a:rPr>
              <a:t>cependant</a:t>
            </a:r>
            <a:r>
              <a:rPr lang="fr-FR" sz="2200" dirty="0" smtClean="0">
                <a:solidFill>
                  <a:schemeClr val="bg1"/>
                </a:solidFill>
              </a:rPr>
              <a:t>  </a:t>
            </a:r>
            <a:r>
              <a:rPr lang="fr-FR" sz="2200" dirty="0">
                <a:solidFill>
                  <a:schemeClr val="bg1"/>
                </a:solidFill>
              </a:rPr>
              <a:t>tu as </a:t>
            </a:r>
            <a:r>
              <a:rPr lang="fr-FR" sz="2200" dirty="0" smtClean="0">
                <a:solidFill>
                  <a:schemeClr val="bg1"/>
                </a:solidFill>
              </a:rPr>
              <a:t> quelques     noms         à          Sardes    qui ne pas  ils ont souillé </a:t>
            </a:r>
          </a:p>
          <a:p>
            <a:r>
              <a:rPr lang="el-GR" sz="3000" dirty="0" smtClean="0">
                <a:solidFill>
                  <a:schemeClr val="bg1"/>
                </a:solidFill>
              </a:rPr>
              <a:t>τὰ </a:t>
            </a:r>
            <a:r>
              <a:rPr lang="el-GR" sz="3000" dirty="0">
                <a:solidFill>
                  <a:schemeClr val="bg1"/>
                </a:solidFill>
              </a:rPr>
              <a:t>ἱμάτια αὐτῶν, καὶ περιπατήσουσιν μετ᾽ ἐμοῦ ἐν λευκοῖς, </a:t>
            </a:r>
            <a:endParaRPr lang="en-US" sz="3000" dirty="0" smtClean="0">
              <a:solidFill>
                <a:schemeClr val="bg1"/>
              </a:solidFill>
            </a:endParaRPr>
          </a:p>
          <a:p>
            <a:r>
              <a:rPr lang="fr-FR" sz="2200" dirty="0" smtClean="0">
                <a:solidFill>
                  <a:schemeClr val="bg1"/>
                </a:solidFill>
              </a:rPr>
              <a:t>les vêtements    leurs       et          </a:t>
            </a:r>
            <a:r>
              <a:rPr lang="fr-FR" sz="2200" dirty="0">
                <a:solidFill>
                  <a:schemeClr val="bg1"/>
                </a:solidFill>
              </a:rPr>
              <a:t>ils marcheront </a:t>
            </a:r>
            <a:r>
              <a:rPr lang="fr-FR" sz="2200" dirty="0" smtClean="0">
                <a:solidFill>
                  <a:schemeClr val="bg1"/>
                </a:solidFill>
              </a:rPr>
              <a:t>         avec      moi   en </a:t>
            </a:r>
            <a:r>
              <a:rPr lang="fr-FR" sz="2000" dirty="0" smtClean="0">
                <a:solidFill>
                  <a:schemeClr val="bg1"/>
                </a:solidFill>
              </a:rPr>
              <a:t>(vêtements) blancs</a:t>
            </a:r>
          </a:p>
          <a:p>
            <a:r>
              <a:rPr lang="en-US" sz="3200" dirty="0" smtClean="0">
                <a:solidFill>
                  <a:schemeClr val="bg1"/>
                </a:solidFill>
              </a:rPr>
              <a:t> </a:t>
            </a:r>
            <a:r>
              <a:rPr lang="el-GR" sz="3200" dirty="0" smtClean="0">
                <a:solidFill>
                  <a:schemeClr val="bg1"/>
                </a:solidFill>
              </a:rPr>
              <a:t>ὅτι </a:t>
            </a:r>
            <a:r>
              <a:rPr lang="el-GR" sz="3200" dirty="0">
                <a:solidFill>
                  <a:schemeClr val="bg1"/>
                </a:solidFill>
              </a:rPr>
              <a:t>ἄξιοί εἰσιν. </a:t>
            </a:r>
            <a:r>
              <a:rPr lang="en-US" sz="3200" dirty="0" smtClean="0">
                <a:solidFill>
                  <a:schemeClr val="bg1"/>
                </a:solidFill>
              </a:rPr>
              <a:t>        </a:t>
            </a:r>
            <a:r>
              <a:rPr lang="en-US" sz="2800" b="1" dirty="0" smtClean="0">
                <a:solidFill>
                  <a:srgbClr val="FFFF00"/>
                </a:solidFill>
              </a:rPr>
              <a:t>5</a:t>
            </a:r>
            <a:r>
              <a:rPr lang="en-US" sz="3200" dirty="0" smtClean="0">
                <a:solidFill>
                  <a:schemeClr val="bg1"/>
                </a:solidFill>
              </a:rPr>
              <a:t>  </a:t>
            </a:r>
            <a:r>
              <a:rPr lang="el-GR" sz="3200" dirty="0">
                <a:solidFill>
                  <a:schemeClr val="bg1"/>
                </a:solidFill>
              </a:rPr>
              <a:t>Ὁ νικῶν οὕτως περιβαλεῖται ἐν ἱματίοις λευκοῖς </a:t>
            </a:r>
            <a:endParaRPr lang="en-US" sz="3200" dirty="0">
              <a:solidFill>
                <a:schemeClr val="bg1"/>
              </a:solidFill>
            </a:endParaRPr>
          </a:p>
          <a:p>
            <a:r>
              <a:rPr lang="fr-FR" sz="2200" dirty="0">
                <a:solidFill>
                  <a:schemeClr val="bg1"/>
                </a:solidFill>
              </a:rPr>
              <a:t> </a:t>
            </a:r>
            <a:r>
              <a:rPr lang="fr-FR" sz="2200" dirty="0" smtClean="0">
                <a:solidFill>
                  <a:schemeClr val="bg1"/>
                </a:solidFill>
              </a:rPr>
              <a:t> car    </a:t>
            </a:r>
            <a:r>
              <a:rPr lang="fr-FR" sz="2200" dirty="0">
                <a:solidFill>
                  <a:schemeClr val="bg1"/>
                </a:solidFill>
              </a:rPr>
              <a:t>dignes </a:t>
            </a:r>
            <a:r>
              <a:rPr lang="fr-FR" sz="2200" dirty="0" smtClean="0">
                <a:solidFill>
                  <a:schemeClr val="bg1"/>
                </a:solidFill>
              </a:rPr>
              <a:t> ils sont             celui </a:t>
            </a:r>
            <a:r>
              <a:rPr lang="fr-FR" sz="2200" dirty="0">
                <a:solidFill>
                  <a:schemeClr val="bg1"/>
                </a:solidFill>
              </a:rPr>
              <a:t>qui vaincra </a:t>
            </a:r>
            <a:r>
              <a:rPr lang="fr-FR" sz="2200" dirty="0" smtClean="0">
                <a:solidFill>
                  <a:schemeClr val="bg1"/>
                </a:solidFill>
              </a:rPr>
              <a:t>    ainsi         sera revêtu             de   vêtements      blancs</a:t>
            </a:r>
            <a:endParaRPr lang="en-US" sz="2200" dirty="0" smtClean="0">
              <a:solidFill>
                <a:schemeClr val="bg1"/>
              </a:solidFill>
            </a:endParaRPr>
          </a:p>
          <a:p>
            <a:r>
              <a:rPr lang="el-GR" sz="3000" dirty="0" smtClean="0">
                <a:solidFill>
                  <a:schemeClr val="bg1"/>
                </a:solidFill>
              </a:rPr>
              <a:t>καὶ </a:t>
            </a:r>
            <a:r>
              <a:rPr lang="el-GR" sz="3000" dirty="0">
                <a:solidFill>
                  <a:schemeClr val="bg1"/>
                </a:solidFill>
              </a:rPr>
              <a:t>οὐ μὴ ἐξαλείψω τὸ ὄνομα αὐτοῦ ἐκ τῆς βίβλου τῆς ζωῆς καὶ ὁμολογήσω </a:t>
            </a:r>
            <a:endParaRPr lang="en-US" sz="3000" dirty="0" smtClean="0">
              <a:solidFill>
                <a:schemeClr val="bg1"/>
              </a:solidFill>
            </a:endParaRPr>
          </a:p>
          <a:p>
            <a:r>
              <a:rPr lang="fr-FR" sz="2200" dirty="0" smtClean="0">
                <a:solidFill>
                  <a:schemeClr val="bg1"/>
                </a:solidFill>
              </a:rPr>
              <a:t> et     ne  pas    je effacerai     le       </a:t>
            </a:r>
            <a:r>
              <a:rPr lang="fr-FR" sz="2200" dirty="0">
                <a:solidFill>
                  <a:schemeClr val="bg1"/>
                </a:solidFill>
              </a:rPr>
              <a:t>nom </a:t>
            </a:r>
            <a:r>
              <a:rPr lang="fr-FR" sz="2200" dirty="0" smtClean="0">
                <a:solidFill>
                  <a:schemeClr val="bg1"/>
                </a:solidFill>
              </a:rPr>
              <a:t>        son          du            livre      </a:t>
            </a:r>
            <a:r>
              <a:rPr lang="fr-FR" sz="2200" dirty="0">
                <a:solidFill>
                  <a:schemeClr val="bg1"/>
                </a:solidFill>
              </a:rPr>
              <a:t>de </a:t>
            </a:r>
            <a:r>
              <a:rPr lang="fr-FR" sz="2200" dirty="0" smtClean="0">
                <a:solidFill>
                  <a:schemeClr val="bg1"/>
                </a:solidFill>
              </a:rPr>
              <a:t>la     vie      et     je confesserai </a:t>
            </a:r>
          </a:p>
          <a:p>
            <a:r>
              <a:rPr lang="el-GR" sz="3000" dirty="0" smtClean="0">
                <a:solidFill>
                  <a:schemeClr val="bg1"/>
                </a:solidFill>
              </a:rPr>
              <a:t>τὸ </a:t>
            </a:r>
            <a:r>
              <a:rPr lang="el-GR" sz="3000" dirty="0">
                <a:solidFill>
                  <a:schemeClr val="bg1"/>
                </a:solidFill>
              </a:rPr>
              <a:t>ὄνομα αὐτοῦ ἐνώπιον τοῦ πατρός μου καὶ ἐνώπιον τῶν ἀγγέλων αὐτοῦ</a:t>
            </a:r>
            <a:r>
              <a:rPr lang="el-GR" sz="3000" dirty="0" smtClean="0">
                <a:solidFill>
                  <a:schemeClr val="bg1"/>
                </a:solidFill>
              </a:rPr>
              <a:t>.</a:t>
            </a:r>
            <a:endParaRPr lang="en-US" sz="3000" dirty="0" smtClean="0">
              <a:solidFill>
                <a:schemeClr val="bg1"/>
              </a:solidFill>
            </a:endParaRPr>
          </a:p>
          <a:p>
            <a:r>
              <a:rPr lang="fr-FR" sz="2200" dirty="0">
                <a:solidFill>
                  <a:schemeClr val="bg1"/>
                </a:solidFill>
              </a:rPr>
              <a:t> </a:t>
            </a:r>
            <a:r>
              <a:rPr lang="fr-FR" sz="2200" dirty="0" smtClean="0">
                <a:solidFill>
                  <a:schemeClr val="bg1"/>
                </a:solidFill>
              </a:rPr>
              <a:t>le       nom         son          devant        le         </a:t>
            </a:r>
            <a:r>
              <a:rPr lang="fr-FR" sz="2200" dirty="0">
                <a:solidFill>
                  <a:schemeClr val="bg1"/>
                </a:solidFill>
              </a:rPr>
              <a:t>Père </a:t>
            </a:r>
            <a:r>
              <a:rPr lang="fr-FR" sz="2200" dirty="0" smtClean="0">
                <a:solidFill>
                  <a:schemeClr val="bg1"/>
                </a:solidFill>
              </a:rPr>
              <a:t>      mon    et        </a:t>
            </a:r>
            <a:r>
              <a:rPr lang="fr-FR" sz="2200" dirty="0">
                <a:solidFill>
                  <a:schemeClr val="bg1"/>
                </a:solidFill>
              </a:rPr>
              <a:t>devant </a:t>
            </a:r>
            <a:r>
              <a:rPr lang="fr-FR" sz="2200" dirty="0" smtClean="0">
                <a:solidFill>
                  <a:schemeClr val="bg1"/>
                </a:solidFill>
              </a:rPr>
              <a:t>       les          anges         ses</a:t>
            </a:r>
          </a:p>
          <a:p>
            <a:endParaRPr lang="en-US" sz="800" dirty="0" smtClean="0">
              <a:solidFill>
                <a:schemeClr val="bg1"/>
              </a:solidFill>
            </a:endParaRPr>
          </a:p>
          <a:p>
            <a:r>
              <a:rPr lang="en-US" baseline="30000" dirty="0" smtClean="0">
                <a:solidFill>
                  <a:srgbClr val="FFFF00"/>
                </a:solidFill>
              </a:rPr>
              <a:t>	NEG </a:t>
            </a:r>
            <a:r>
              <a:rPr lang="fr-FR" b="1" dirty="0" smtClean="0">
                <a:solidFill>
                  <a:schemeClr val="bg1"/>
                </a:solidFill>
              </a:rPr>
              <a:t>3:4</a:t>
            </a:r>
            <a:r>
              <a:rPr lang="fr-FR" dirty="0" smtClean="0">
                <a:solidFill>
                  <a:schemeClr val="bg1"/>
                </a:solidFill>
              </a:rPr>
              <a:t> </a:t>
            </a:r>
            <a:r>
              <a:rPr lang="fr-FR" dirty="0">
                <a:solidFill>
                  <a:schemeClr val="bg1"/>
                </a:solidFill>
              </a:rPr>
              <a:t>Cependant, tu as à Sardes quelques hommes qui n'ont pas souillé leurs vêtements; ils marcheront avec moi en vêtements blancs, parce </a:t>
            </a:r>
            <a:r>
              <a:rPr lang="fr-FR" dirty="0" smtClean="0">
                <a:solidFill>
                  <a:schemeClr val="bg1"/>
                </a:solidFill>
              </a:rPr>
              <a:t>qu'ils </a:t>
            </a:r>
            <a:r>
              <a:rPr lang="fr-FR" dirty="0">
                <a:solidFill>
                  <a:schemeClr val="bg1"/>
                </a:solidFill>
              </a:rPr>
              <a:t>en sont dignes</a:t>
            </a:r>
            <a:r>
              <a:rPr lang="fr-FR" dirty="0" smtClean="0">
                <a:solidFill>
                  <a:schemeClr val="bg1"/>
                </a:solidFill>
              </a:rPr>
              <a:t>. </a:t>
            </a:r>
            <a:r>
              <a:rPr lang="fr-FR" b="1" dirty="0">
                <a:solidFill>
                  <a:schemeClr val="bg1"/>
                </a:solidFill>
              </a:rPr>
              <a:t>5</a:t>
            </a:r>
            <a:r>
              <a:rPr lang="fr-FR" dirty="0">
                <a:solidFill>
                  <a:schemeClr val="bg1"/>
                </a:solidFill>
              </a:rPr>
              <a:t> Celui qui vaincra sera ainsi revêtu de vêtements blancs; je n'effacerai point son nom du livre de vie, et je confesserai son nom devant mon Père </a:t>
            </a:r>
            <a:r>
              <a:rPr lang="fr-FR" dirty="0" smtClean="0">
                <a:solidFill>
                  <a:schemeClr val="bg1"/>
                </a:solidFill>
              </a:rPr>
              <a:t>et </a:t>
            </a:r>
            <a:r>
              <a:rPr lang="fr-FR" dirty="0">
                <a:solidFill>
                  <a:schemeClr val="bg1"/>
                </a:solidFill>
              </a:rPr>
              <a:t>devant ses anges. </a:t>
            </a:r>
          </a:p>
          <a:p>
            <a:r>
              <a:rPr lang="fr-FR" baseline="30000" dirty="0" smtClean="0">
                <a:solidFill>
                  <a:srgbClr val="FFFF00"/>
                </a:solidFill>
              </a:rPr>
              <a:t>	BFC</a:t>
            </a:r>
            <a:r>
              <a:rPr lang="fr-FR" b="1" dirty="0" smtClean="0">
                <a:solidFill>
                  <a:schemeClr val="bg1"/>
                </a:solidFill>
              </a:rPr>
              <a:t>3:4</a:t>
            </a:r>
            <a:r>
              <a:rPr lang="fr-FR" dirty="0" smtClean="0">
                <a:solidFill>
                  <a:schemeClr val="bg1"/>
                </a:solidFill>
              </a:rPr>
              <a:t> </a:t>
            </a:r>
            <a:r>
              <a:rPr lang="fr-FR" dirty="0">
                <a:solidFill>
                  <a:schemeClr val="bg1"/>
                </a:solidFill>
              </a:rPr>
              <a:t>Cependant, quelques-uns des tiens, à Sardes même, n'ont pas souillé leurs vêtements. Ils m'accompagneront, vêtus de blanc, car ils en sont dignes</a:t>
            </a:r>
            <a:r>
              <a:rPr lang="fr-FR" dirty="0" smtClean="0">
                <a:solidFill>
                  <a:schemeClr val="bg1"/>
                </a:solidFill>
              </a:rPr>
              <a:t>. </a:t>
            </a:r>
            <a:r>
              <a:rPr lang="fr-FR" b="1" dirty="0">
                <a:solidFill>
                  <a:schemeClr val="bg1"/>
                </a:solidFill>
              </a:rPr>
              <a:t>5</a:t>
            </a:r>
            <a:r>
              <a:rPr lang="fr-FR" dirty="0">
                <a:solidFill>
                  <a:schemeClr val="bg1"/>
                </a:solidFill>
              </a:rPr>
              <a:t> «Ceux qui auront remporté la victoire porteront ainsi des vêtements blancs; je n'effacerai pas leurs noms du livre de vie. Je reconnaîtrai devant mon Père et devant ses anges qu'ils sont à moi.</a:t>
            </a:r>
          </a:p>
          <a:p>
            <a:endParaRPr lang="fr-FR" sz="800" dirty="0" smtClean="0">
              <a:solidFill>
                <a:schemeClr val="bg1"/>
              </a:solidFill>
            </a:endParaRPr>
          </a:p>
        </p:txBody>
      </p:sp>
    </p:spTree>
    <p:extLst>
      <p:ext uri="{BB962C8B-B14F-4D97-AF65-F5344CB8AC3E}">
        <p14:creationId xmlns:p14="http://schemas.microsoft.com/office/powerpoint/2010/main" val="225591492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527026"/>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Apocalypse 3:6-7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300" dirty="0" smtClean="0">
                <a:solidFill>
                  <a:schemeClr val="bg1"/>
                </a:solidFill>
              </a:rPr>
              <a:t>ἀλλὰ </a:t>
            </a:r>
            <a:r>
              <a:rPr lang="el-GR" sz="3300" dirty="0">
                <a:solidFill>
                  <a:schemeClr val="bg1"/>
                </a:solidFill>
              </a:rPr>
              <a:t>τοῦτο ἔχεις, ὅτι μισεῖς τὰ ἔργα τῶν </a:t>
            </a:r>
            <a:r>
              <a:rPr lang="el-GR" sz="3300" dirty="0" smtClean="0">
                <a:solidFill>
                  <a:schemeClr val="bg1"/>
                </a:solidFill>
              </a:rPr>
              <a:t>Νικολαϊτῶν</a:t>
            </a:r>
            <a:endParaRPr lang="fr-FR" sz="3300" dirty="0" smtClean="0">
              <a:solidFill>
                <a:schemeClr val="bg1"/>
              </a:solidFill>
            </a:endParaRPr>
          </a:p>
          <a:p>
            <a:r>
              <a:rPr lang="fr-FR" sz="2300" dirty="0" smtClean="0">
                <a:solidFill>
                  <a:schemeClr val="bg1"/>
                </a:solidFill>
              </a:rPr>
              <a:t>mais      </a:t>
            </a:r>
            <a:r>
              <a:rPr lang="fr-FR" sz="2300" dirty="0">
                <a:solidFill>
                  <a:schemeClr val="bg1"/>
                </a:solidFill>
              </a:rPr>
              <a:t>j'ai </a:t>
            </a:r>
            <a:r>
              <a:rPr lang="fr-FR" sz="2300" dirty="0" smtClean="0">
                <a:solidFill>
                  <a:schemeClr val="bg1"/>
                </a:solidFill>
              </a:rPr>
              <a:t>   contre     toi    que     le       amour        ton      le      premier </a:t>
            </a:r>
          </a:p>
          <a:p>
            <a:r>
              <a:rPr lang="en-US" sz="3300" dirty="0" smtClean="0">
                <a:solidFill>
                  <a:schemeClr val="bg1"/>
                </a:solidFill>
              </a:rPr>
              <a:t>     </a:t>
            </a:r>
            <a:r>
              <a:rPr lang="el-GR" sz="3300" dirty="0">
                <a:solidFill>
                  <a:schemeClr val="bg1"/>
                </a:solidFill>
              </a:rPr>
              <a:t>ἃ κἀγὼ μισῶ.</a:t>
            </a:r>
            <a:r>
              <a:rPr lang="es-ES" sz="33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n-US" sz="3300" dirty="0">
                <a:solidFill>
                  <a:schemeClr val="bg1"/>
                </a:solidFill>
              </a:rPr>
              <a:t> </a:t>
            </a:r>
            <a:r>
              <a:rPr lang="el-GR" sz="3300" dirty="0">
                <a:solidFill>
                  <a:schemeClr val="bg1"/>
                </a:solidFill>
              </a:rPr>
              <a:t>Ὁ ἔχων οὖς ἀκουσάτω </a:t>
            </a:r>
            <a:endParaRPr lang="en-US" sz="3300" dirty="0">
              <a:solidFill>
                <a:schemeClr val="bg1"/>
              </a:solidFill>
            </a:endParaRPr>
          </a:p>
          <a:p>
            <a:r>
              <a:rPr lang="fr-FR" sz="2300" dirty="0" smtClean="0">
                <a:solidFill>
                  <a:schemeClr val="bg1"/>
                </a:solidFill>
              </a:rPr>
              <a:t>tu </a:t>
            </a:r>
            <a:r>
              <a:rPr lang="fr-FR" sz="2300" dirty="0">
                <a:solidFill>
                  <a:schemeClr val="bg1"/>
                </a:solidFill>
              </a:rPr>
              <a:t>as abandonné </a:t>
            </a:r>
            <a:r>
              <a:rPr lang="fr-FR" sz="2300" dirty="0" smtClean="0">
                <a:solidFill>
                  <a:schemeClr val="bg1"/>
                </a:solidFill>
              </a:rPr>
              <a:t>                  souviens </a:t>
            </a:r>
            <a:r>
              <a:rPr lang="fr-FR" sz="2300" dirty="0">
                <a:solidFill>
                  <a:schemeClr val="bg1"/>
                </a:solidFill>
              </a:rPr>
              <a:t>-toi </a:t>
            </a:r>
            <a:r>
              <a:rPr lang="fr-FR" sz="2300" dirty="0" smtClean="0">
                <a:solidFill>
                  <a:schemeClr val="bg1"/>
                </a:solidFill>
              </a:rPr>
              <a:t>    donc     d'où       tu </a:t>
            </a:r>
            <a:r>
              <a:rPr lang="fr-FR" sz="2300" dirty="0">
                <a:solidFill>
                  <a:schemeClr val="bg1"/>
                </a:solidFill>
              </a:rPr>
              <a:t>es </a:t>
            </a:r>
            <a:r>
              <a:rPr lang="fr-FR" sz="2300" dirty="0" smtClean="0">
                <a:solidFill>
                  <a:schemeClr val="bg1"/>
                </a:solidFill>
              </a:rPr>
              <a:t>tombé      et        </a:t>
            </a:r>
            <a:r>
              <a:rPr lang="fr-FR" sz="2300" dirty="0">
                <a:solidFill>
                  <a:schemeClr val="bg1"/>
                </a:solidFill>
              </a:rPr>
              <a:t>repens </a:t>
            </a:r>
            <a:r>
              <a:rPr lang="fr-FR" sz="2300" dirty="0" smtClean="0">
                <a:solidFill>
                  <a:schemeClr val="bg1"/>
                </a:solidFill>
              </a:rPr>
              <a:t>–toi </a:t>
            </a:r>
            <a:r>
              <a:rPr lang="en-US" sz="2300" dirty="0" smtClean="0">
                <a:solidFill>
                  <a:schemeClr val="bg1"/>
                </a:solidFill>
              </a:rPr>
              <a:t>   </a:t>
            </a:r>
          </a:p>
          <a:p>
            <a:r>
              <a:rPr lang="el-GR" sz="3300" dirty="0" smtClean="0">
                <a:solidFill>
                  <a:schemeClr val="bg1"/>
                </a:solidFill>
              </a:rPr>
              <a:t>τί </a:t>
            </a:r>
            <a:r>
              <a:rPr lang="el-GR" sz="3300" dirty="0">
                <a:solidFill>
                  <a:schemeClr val="bg1"/>
                </a:solidFill>
              </a:rPr>
              <a:t>τὸ πνεῦμα λέγει </a:t>
            </a:r>
            <a:r>
              <a:rPr lang="el-GR" sz="3300" dirty="0" smtClean="0">
                <a:solidFill>
                  <a:schemeClr val="bg1"/>
                </a:solidFill>
              </a:rPr>
              <a:t>ταῖς </a:t>
            </a:r>
            <a:r>
              <a:rPr lang="el-GR" sz="3300" dirty="0">
                <a:solidFill>
                  <a:schemeClr val="bg1"/>
                </a:solidFill>
              </a:rPr>
              <a:t>ἐκκλησίαις. Τῷ νικῶντι δώσω αὐτῷ </a:t>
            </a:r>
            <a:endParaRPr lang="en-US" sz="3300" dirty="0" smtClean="0">
              <a:solidFill>
                <a:schemeClr val="bg1"/>
              </a:solidFill>
            </a:endParaRPr>
          </a:p>
          <a:p>
            <a:r>
              <a:rPr lang="el-GR" sz="3300" dirty="0" smtClean="0">
                <a:solidFill>
                  <a:schemeClr val="bg1"/>
                </a:solidFill>
              </a:rPr>
              <a:t> </a:t>
            </a:r>
            <a:r>
              <a:rPr lang="en-US" sz="3300" dirty="0">
                <a:solidFill>
                  <a:schemeClr val="bg1"/>
                </a:solidFill>
              </a:rPr>
              <a:t>(Rev. </a:t>
            </a:r>
            <a:r>
              <a:rPr lang="en-US" sz="3300" dirty="0" smtClean="0">
                <a:solidFill>
                  <a:schemeClr val="bg1"/>
                </a:solidFill>
              </a:rPr>
              <a:t>3:7 </a:t>
            </a:r>
            <a:r>
              <a:rPr lang="en-US" sz="3300" dirty="0">
                <a:solidFill>
                  <a:schemeClr val="bg1"/>
                </a:solidFill>
              </a:rPr>
              <a:t>BGT)</a:t>
            </a:r>
            <a:r>
              <a:rPr lang="fr-FR" sz="3300" dirty="0" smtClean="0">
                <a:solidFill>
                  <a:schemeClr val="bg1"/>
                </a:solidFill>
              </a:rPr>
              <a:t>     </a:t>
            </a:r>
          </a:p>
          <a:p>
            <a:r>
              <a:rPr lang="fr-FR" sz="2300" dirty="0" smtClean="0">
                <a:solidFill>
                  <a:schemeClr val="bg1"/>
                </a:solidFill>
              </a:rPr>
              <a:t> et    les  </a:t>
            </a:r>
            <a:r>
              <a:rPr lang="fr-FR" sz="2300" dirty="0">
                <a:solidFill>
                  <a:schemeClr val="bg1"/>
                </a:solidFill>
              </a:rPr>
              <a:t>premières </a:t>
            </a:r>
            <a:r>
              <a:rPr lang="fr-FR" sz="2300" dirty="0" smtClean="0">
                <a:solidFill>
                  <a:schemeClr val="bg1"/>
                </a:solidFill>
              </a:rPr>
              <a:t>œuvres     pratique      si   et   non    </a:t>
            </a:r>
            <a:r>
              <a:rPr lang="fr-FR" sz="2300" dirty="0">
                <a:solidFill>
                  <a:schemeClr val="bg1"/>
                </a:solidFill>
              </a:rPr>
              <a:t>je viendrai </a:t>
            </a:r>
            <a:r>
              <a:rPr lang="fr-FR" sz="2300" dirty="0" smtClean="0">
                <a:solidFill>
                  <a:schemeClr val="bg1"/>
                </a:solidFill>
              </a:rPr>
              <a:t>  à toi    et      j'ôterai</a:t>
            </a:r>
            <a:r>
              <a:rPr lang="es-ES_tradnl" sz="2300" dirty="0" smtClean="0">
                <a:solidFill>
                  <a:schemeClr val="bg1"/>
                </a:solidFill>
              </a:rPr>
              <a:t>      </a:t>
            </a:r>
          </a:p>
          <a:p>
            <a:r>
              <a:rPr lang="en-US" sz="3300" dirty="0" smtClean="0">
                <a:solidFill>
                  <a:schemeClr val="bg1"/>
                </a:solidFill>
              </a:rPr>
              <a:t>    </a:t>
            </a:r>
            <a:r>
              <a:rPr lang="el-GR" sz="3300" dirty="0" smtClean="0">
                <a:solidFill>
                  <a:schemeClr val="bg1"/>
                </a:solidFill>
              </a:rPr>
              <a:t>τὴν </a:t>
            </a:r>
            <a:r>
              <a:rPr lang="el-GR" sz="3300" dirty="0">
                <a:solidFill>
                  <a:schemeClr val="bg1"/>
                </a:solidFill>
              </a:rPr>
              <a:t>λυχνίαν σου ἐκ τοῦ τόπου αὐτῆς, ἐὰν μὴ μετανοήσῃς.</a:t>
            </a:r>
            <a:r>
              <a:rPr lang="fr-FR" sz="3300" dirty="0">
                <a:solidFill>
                  <a:schemeClr val="bg1"/>
                </a:solidFill>
              </a:rPr>
              <a:t>       </a:t>
            </a:r>
          </a:p>
          <a:p>
            <a:r>
              <a:rPr lang="fr-FR" sz="2300" dirty="0" smtClean="0">
                <a:solidFill>
                  <a:schemeClr val="bg1"/>
                </a:solidFill>
              </a:rPr>
              <a:t>        le    chandelier     ton    de     la        place         sa            si   ne pas   tu te repentes</a:t>
            </a:r>
            <a:endParaRPr lang="fr-FR" sz="800" dirty="0" smtClean="0">
              <a:solidFill>
                <a:schemeClr val="bg1"/>
              </a:solidFill>
            </a:endParaRPr>
          </a:p>
          <a:p>
            <a:endParaRPr lang="en-US" sz="800" dirty="0" smtClean="0">
              <a:solidFill>
                <a:schemeClr val="bg1"/>
              </a:solidFill>
            </a:endParaRPr>
          </a:p>
          <a:p>
            <a:r>
              <a:rPr lang="en-US" sz="800" dirty="0" smtClean="0">
                <a:solidFill>
                  <a:schemeClr val="bg1"/>
                </a:solidFill>
              </a:rPr>
              <a:t> </a:t>
            </a:r>
            <a:r>
              <a:rPr lang="en-US" sz="1850" baseline="30000" dirty="0" smtClean="0">
                <a:solidFill>
                  <a:srgbClr val="FFFF00"/>
                </a:solidFill>
              </a:rPr>
              <a:t>            NEG </a:t>
            </a:r>
            <a:r>
              <a:rPr lang="fr-FR" sz="2000" b="1" dirty="0" smtClean="0"/>
              <a:t>3:6</a:t>
            </a:r>
            <a:r>
              <a:rPr lang="fr-FR" sz="2000" dirty="0" smtClean="0"/>
              <a:t> </a:t>
            </a:r>
            <a:r>
              <a:rPr lang="fr-FR" sz="2000" dirty="0"/>
              <a:t>Tu as pourtant ceci, c'est que tu hais les </a:t>
            </a:r>
            <a:r>
              <a:rPr lang="fr-FR" sz="2000" dirty="0" err="1"/>
              <a:t>oeuvres</a:t>
            </a:r>
            <a:r>
              <a:rPr lang="fr-FR" sz="2000" dirty="0"/>
              <a:t> des Nicolaïtes, </a:t>
            </a:r>
            <a:r>
              <a:rPr lang="fr-FR" sz="2000" dirty="0" err="1"/>
              <a:t>oeuvres</a:t>
            </a:r>
            <a:r>
              <a:rPr lang="fr-FR" sz="2000" dirty="0"/>
              <a:t> que je hais aussi.</a:t>
            </a:r>
          </a:p>
          <a:p>
            <a:endParaRPr lang="en-US" sz="2000" dirty="0"/>
          </a:p>
          <a:p>
            <a:r>
              <a:rPr lang="fr-FR" sz="2000" baseline="30000" dirty="0" err="1" smtClean="0"/>
              <a:t>BFC</a:t>
            </a:r>
            <a:r>
              <a:rPr lang="fr-FR" sz="2000" b="1" dirty="0" err="1" smtClean="0"/>
              <a:t>Revelation</a:t>
            </a:r>
            <a:r>
              <a:rPr lang="fr-FR" sz="2000" b="1" dirty="0" smtClean="0"/>
              <a:t> 3:6</a:t>
            </a:r>
            <a:r>
              <a:rPr lang="fr-FR" sz="2000" dirty="0" smtClean="0"/>
              <a:t> </a:t>
            </a:r>
            <a:r>
              <a:rPr lang="fr-FR" sz="2000" dirty="0"/>
              <a:t>Cependant, tu as ceci en ta faveur: tout comme moi, tu détestes ce que font les Nicolaïtes.</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
        <p:nvSpPr>
          <p:cNvPr id="3" name="Rectangle 2"/>
          <p:cNvSpPr/>
          <p:nvPr/>
        </p:nvSpPr>
        <p:spPr>
          <a:xfrm>
            <a:off x="-26370" y="5644"/>
            <a:ext cx="12161838" cy="6850191"/>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Apocalypse 3:6-7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    </a:t>
            </a:r>
            <a:r>
              <a:rPr lang="en-US" sz="3200" b="1" dirty="0" smtClean="0">
                <a:solidFill>
                  <a:schemeClr val="bg1"/>
                </a:solidFill>
              </a:rPr>
              <a:t> </a:t>
            </a:r>
            <a:r>
              <a:rPr lang="el-GR" sz="3400" dirty="0">
                <a:solidFill>
                  <a:schemeClr val="bg1"/>
                </a:solidFill>
              </a:rPr>
              <a:t>Ὁ ἔχων οὖς ἀκουσάτω τί τὸ πνεῦμα λέγει ταῖς</a:t>
            </a:r>
            <a:endParaRPr lang="en-US" sz="3400" dirty="0" smtClean="0">
              <a:solidFill>
                <a:schemeClr val="bg1"/>
              </a:solidFill>
            </a:endParaRPr>
          </a:p>
          <a:p>
            <a:r>
              <a:rPr lang="fr-FR" sz="2400" dirty="0" smtClean="0">
                <a:solidFill>
                  <a:schemeClr val="bg1"/>
                </a:solidFill>
              </a:rPr>
              <a:t>     celui  </a:t>
            </a:r>
            <a:r>
              <a:rPr lang="fr-FR" sz="2400" dirty="0">
                <a:solidFill>
                  <a:schemeClr val="bg1"/>
                </a:solidFill>
              </a:rPr>
              <a:t>qui a </a:t>
            </a:r>
            <a:r>
              <a:rPr lang="fr-FR" sz="2400" dirty="0" smtClean="0">
                <a:solidFill>
                  <a:schemeClr val="bg1"/>
                </a:solidFill>
              </a:rPr>
              <a:t>  oreille     </a:t>
            </a:r>
            <a:r>
              <a:rPr lang="fr-FR" sz="2400" dirty="0">
                <a:solidFill>
                  <a:schemeClr val="bg1"/>
                </a:solidFill>
              </a:rPr>
              <a:t>entende </a:t>
            </a:r>
            <a:r>
              <a:rPr lang="fr-FR" sz="2400" dirty="0" smtClean="0">
                <a:solidFill>
                  <a:schemeClr val="bg1"/>
                </a:solidFill>
              </a:rPr>
              <a:t>   ce </a:t>
            </a:r>
            <a:r>
              <a:rPr lang="fr-FR" sz="2400" dirty="0">
                <a:solidFill>
                  <a:schemeClr val="bg1"/>
                </a:solidFill>
              </a:rPr>
              <a:t>que </a:t>
            </a:r>
            <a:r>
              <a:rPr lang="fr-FR" sz="2400" dirty="0" smtClean="0">
                <a:solidFill>
                  <a:schemeClr val="bg1"/>
                </a:solidFill>
              </a:rPr>
              <a:t>  l'Esprit               </a:t>
            </a:r>
            <a:r>
              <a:rPr lang="fr-FR" sz="2400" dirty="0">
                <a:solidFill>
                  <a:schemeClr val="bg1"/>
                </a:solidFill>
              </a:rPr>
              <a:t>dit </a:t>
            </a:r>
            <a:r>
              <a:rPr lang="fr-FR" sz="2400" dirty="0" smtClean="0">
                <a:solidFill>
                  <a:schemeClr val="bg1"/>
                </a:solidFill>
              </a:rPr>
              <a:t>      aux</a:t>
            </a:r>
          </a:p>
          <a:p>
            <a:r>
              <a:rPr lang="en-US" sz="3400" dirty="0" smtClean="0">
                <a:solidFill>
                  <a:schemeClr val="bg1"/>
                </a:solidFill>
              </a:rPr>
              <a:t>  </a:t>
            </a:r>
            <a:r>
              <a:rPr lang="el-GR" sz="3400" dirty="0" smtClean="0">
                <a:solidFill>
                  <a:schemeClr val="bg1"/>
                </a:solidFill>
              </a:rPr>
              <a:t>ἐκκλησίαις</a:t>
            </a:r>
            <a:r>
              <a:rPr lang="el-GR" sz="3400" dirty="0">
                <a:solidFill>
                  <a:schemeClr val="bg1"/>
                </a:solidFill>
              </a:rPr>
              <a:t>. </a:t>
            </a:r>
            <a:r>
              <a:rPr lang="en-US" sz="34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l-GR" sz="3400" dirty="0" smtClean="0">
                <a:solidFill>
                  <a:schemeClr val="bg1"/>
                </a:solidFill>
              </a:rPr>
              <a:t>Καὶ </a:t>
            </a:r>
            <a:r>
              <a:rPr lang="el-GR" sz="3400" dirty="0">
                <a:solidFill>
                  <a:schemeClr val="bg1"/>
                </a:solidFill>
              </a:rPr>
              <a:t>τῷ ἀγγέλῳ τῆς ἐν </a:t>
            </a:r>
            <a:r>
              <a:rPr lang="el-GR" sz="3400" dirty="0" smtClean="0">
                <a:solidFill>
                  <a:schemeClr val="bg1"/>
                </a:solidFill>
              </a:rPr>
              <a:t>Φιλαδελφείᾳ</a:t>
            </a:r>
            <a:r>
              <a:rPr lang="en-US" sz="3400" dirty="0" smtClean="0">
                <a:solidFill>
                  <a:schemeClr val="bg1"/>
                </a:solidFill>
              </a:rPr>
              <a:t> </a:t>
            </a:r>
            <a:r>
              <a:rPr lang="el-GR" sz="3400" dirty="0">
                <a:solidFill>
                  <a:schemeClr val="bg1"/>
                </a:solidFill>
              </a:rPr>
              <a:t>ἐκκλησίας</a:t>
            </a:r>
            <a:endParaRPr lang="en-US" sz="3400" dirty="0" smtClean="0">
              <a:solidFill>
                <a:schemeClr val="bg1"/>
              </a:solidFill>
            </a:endParaRPr>
          </a:p>
          <a:p>
            <a:r>
              <a:rPr lang="fr-FR" sz="2400" dirty="0" smtClean="0">
                <a:solidFill>
                  <a:schemeClr val="bg1"/>
                </a:solidFill>
              </a:rPr>
              <a:t>        Églises                              et    </a:t>
            </a:r>
            <a:r>
              <a:rPr lang="fr-FR" sz="2400" dirty="0">
                <a:solidFill>
                  <a:schemeClr val="bg1"/>
                </a:solidFill>
              </a:rPr>
              <a:t>à </a:t>
            </a:r>
            <a:r>
              <a:rPr lang="fr-FR" sz="2400" dirty="0" smtClean="0">
                <a:solidFill>
                  <a:schemeClr val="bg1"/>
                </a:solidFill>
              </a:rPr>
              <a:t>le       ange       de la   à          Philadelphie            Églises</a:t>
            </a:r>
          </a:p>
          <a:p>
            <a:r>
              <a:rPr lang="el-GR" sz="3400" dirty="0" smtClean="0">
                <a:solidFill>
                  <a:schemeClr val="bg1"/>
                </a:solidFill>
              </a:rPr>
              <a:t>γράψον</a:t>
            </a:r>
            <a:r>
              <a:rPr lang="el-GR" sz="3400" dirty="0">
                <a:solidFill>
                  <a:schemeClr val="bg1"/>
                </a:solidFill>
              </a:rPr>
              <a:t>· </a:t>
            </a:r>
            <a:r>
              <a:rPr lang="en-US" sz="3400" dirty="0" smtClean="0">
                <a:solidFill>
                  <a:schemeClr val="bg1"/>
                </a:solidFill>
              </a:rPr>
              <a:t> </a:t>
            </a:r>
            <a:r>
              <a:rPr lang="el-GR" sz="3400" dirty="0" smtClean="0">
                <a:solidFill>
                  <a:schemeClr val="bg1"/>
                </a:solidFill>
              </a:rPr>
              <a:t>Τάδε </a:t>
            </a:r>
            <a:r>
              <a:rPr lang="el-GR" sz="3400" dirty="0">
                <a:solidFill>
                  <a:schemeClr val="bg1"/>
                </a:solidFill>
              </a:rPr>
              <a:t>λέγει ὁ ἅγιος, ὁ ἀληθινός, ὁ ἔχων τὴν κλεῖν Δαυίδ, </a:t>
            </a:r>
            <a:endParaRPr lang="en-US" sz="3400" dirty="0" smtClean="0">
              <a:solidFill>
                <a:schemeClr val="bg1"/>
              </a:solidFill>
            </a:endParaRPr>
          </a:p>
          <a:p>
            <a:r>
              <a:rPr lang="fr-FR" sz="2400" dirty="0" smtClean="0">
                <a:solidFill>
                  <a:schemeClr val="bg1"/>
                </a:solidFill>
              </a:rPr>
              <a:t>     </a:t>
            </a:r>
            <a:r>
              <a:rPr lang="fr-FR" sz="2400" dirty="0" err="1" smtClean="0">
                <a:solidFill>
                  <a:schemeClr val="bg1"/>
                </a:solidFill>
              </a:rPr>
              <a:t>ecris</a:t>
            </a:r>
            <a:r>
              <a:rPr lang="fr-FR" sz="2400" dirty="0" smtClean="0">
                <a:solidFill>
                  <a:schemeClr val="bg1"/>
                </a:solidFill>
              </a:rPr>
              <a:t>               ce          </a:t>
            </a:r>
            <a:r>
              <a:rPr lang="fr-FR" sz="2400" dirty="0">
                <a:solidFill>
                  <a:schemeClr val="bg1"/>
                </a:solidFill>
              </a:rPr>
              <a:t>dit </a:t>
            </a:r>
            <a:r>
              <a:rPr lang="fr-FR" sz="2400" dirty="0" smtClean="0">
                <a:solidFill>
                  <a:schemeClr val="bg1"/>
                </a:solidFill>
              </a:rPr>
              <a:t>     le    Saint      </a:t>
            </a:r>
            <a:r>
              <a:rPr lang="fr-FR" sz="2400" dirty="0">
                <a:solidFill>
                  <a:schemeClr val="bg1"/>
                </a:solidFill>
              </a:rPr>
              <a:t>le </a:t>
            </a:r>
            <a:r>
              <a:rPr lang="fr-FR" sz="2400" dirty="0" smtClean="0">
                <a:solidFill>
                  <a:schemeClr val="bg1"/>
                </a:solidFill>
              </a:rPr>
              <a:t>    Véritable   celui  qui </a:t>
            </a:r>
            <a:r>
              <a:rPr lang="fr-FR" sz="2400" dirty="0">
                <a:solidFill>
                  <a:schemeClr val="bg1"/>
                </a:solidFill>
              </a:rPr>
              <a:t>a </a:t>
            </a:r>
            <a:r>
              <a:rPr lang="fr-FR" sz="2400" dirty="0" smtClean="0">
                <a:solidFill>
                  <a:schemeClr val="bg1"/>
                </a:solidFill>
              </a:rPr>
              <a:t>     la        clé      de David </a:t>
            </a:r>
            <a:r>
              <a:rPr lang="es-ES_tradnl" sz="2400" dirty="0" smtClean="0">
                <a:solidFill>
                  <a:schemeClr val="bg1"/>
                </a:solidFill>
              </a:rPr>
              <a:t>      </a:t>
            </a:r>
          </a:p>
          <a:p>
            <a:r>
              <a:rPr lang="en-US" sz="3400" dirty="0" smtClean="0">
                <a:solidFill>
                  <a:schemeClr val="bg1"/>
                </a:solidFill>
              </a:rPr>
              <a:t> </a:t>
            </a:r>
            <a:r>
              <a:rPr lang="el-GR" sz="3400" dirty="0" smtClean="0">
                <a:solidFill>
                  <a:schemeClr val="bg1"/>
                </a:solidFill>
              </a:rPr>
              <a:t>ὁ </a:t>
            </a:r>
            <a:r>
              <a:rPr lang="el-GR" sz="3400" dirty="0">
                <a:solidFill>
                  <a:schemeClr val="bg1"/>
                </a:solidFill>
              </a:rPr>
              <a:t>ἀνοίγων καὶ οὐδεὶς κλείσει καὶ κλείων καὶ </a:t>
            </a:r>
            <a:r>
              <a:rPr lang="el-GR" sz="3400" dirty="0" smtClean="0">
                <a:solidFill>
                  <a:schemeClr val="bg1"/>
                </a:solidFill>
              </a:rPr>
              <a:t>οὐδεὶς </a:t>
            </a:r>
            <a:r>
              <a:rPr lang="en-US" sz="3400" dirty="0" smtClean="0">
                <a:solidFill>
                  <a:schemeClr val="bg1"/>
                </a:solidFill>
              </a:rPr>
              <a:t> </a:t>
            </a:r>
            <a:r>
              <a:rPr lang="el-GR" sz="3400" dirty="0" smtClean="0">
                <a:solidFill>
                  <a:schemeClr val="bg1"/>
                </a:solidFill>
              </a:rPr>
              <a:t>ἀνοίγει</a:t>
            </a:r>
            <a:r>
              <a:rPr lang="el-GR" sz="3400" dirty="0">
                <a:solidFill>
                  <a:schemeClr val="bg1"/>
                </a:solidFill>
              </a:rPr>
              <a:t>· </a:t>
            </a:r>
            <a:endParaRPr lang="en-US" sz="3400" dirty="0">
              <a:solidFill>
                <a:schemeClr val="bg1"/>
              </a:solidFill>
            </a:endParaRPr>
          </a:p>
          <a:p>
            <a:r>
              <a:rPr lang="fr-FR" sz="2400" dirty="0" smtClean="0">
                <a:solidFill>
                  <a:schemeClr val="bg1"/>
                </a:solidFill>
              </a:rPr>
              <a:t>celui </a:t>
            </a:r>
            <a:r>
              <a:rPr lang="fr-FR" sz="2400" dirty="0">
                <a:solidFill>
                  <a:schemeClr val="bg1"/>
                </a:solidFill>
              </a:rPr>
              <a:t>qui </a:t>
            </a:r>
            <a:r>
              <a:rPr lang="fr-FR" sz="2400" dirty="0" smtClean="0">
                <a:solidFill>
                  <a:schemeClr val="bg1"/>
                </a:solidFill>
              </a:rPr>
              <a:t>ouvre   et   </a:t>
            </a:r>
            <a:r>
              <a:rPr lang="fr-FR" sz="2200" dirty="0" smtClean="0">
                <a:solidFill>
                  <a:schemeClr val="bg1"/>
                </a:solidFill>
              </a:rPr>
              <a:t>personne ne   </a:t>
            </a:r>
            <a:r>
              <a:rPr lang="fr-FR" sz="2400" dirty="0" smtClean="0">
                <a:solidFill>
                  <a:schemeClr val="bg1"/>
                </a:solidFill>
              </a:rPr>
              <a:t>fermera    et     </a:t>
            </a:r>
            <a:r>
              <a:rPr lang="fr-FR" sz="2400" dirty="0">
                <a:solidFill>
                  <a:schemeClr val="bg1"/>
                </a:solidFill>
              </a:rPr>
              <a:t>qui </a:t>
            </a:r>
            <a:r>
              <a:rPr lang="fr-FR" sz="2400" dirty="0" smtClean="0">
                <a:solidFill>
                  <a:schemeClr val="bg1"/>
                </a:solidFill>
              </a:rPr>
              <a:t>ferme   et   </a:t>
            </a:r>
            <a:r>
              <a:rPr lang="fr-FR" sz="2200" dirty="0">
                <a:solidFill>
                  <a:schemeClr val="bg1"/>
                </a:solidFill>
              </a:rPr>
              <a:t>personne </a:t>
            </a:r>
            <a:r>
              <a:rPr lang="fr-FR" sz="2200" dirty="0" smtClean="0">
                <a:solidFill>
                  <a:schemeClr val="bg1"/>
                </a:solidFill>
              </a:rPr>
              <a:t>ne    </a:t>
            </a:r>
            <a:r>
              <a:rPr lang="fr-FR" sz="2400" dirty="0" smtClean="0">
                <a:solidFill>
                  <a:schemeClr val="bg1"/>
                </a:solidFill>
              </a:rPr>
              <a:t>ouvrira</a:t>
            </a: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NEG </a:t>
            </a:r>
            <a:r>
              <a:rPr lang="fr-FR" b="1" dirty="0" smtClean="0">
                <a:solidFill>
                  <a:schemeClr val="bg1"/>
                </a:solidFill>
              </a:rPr>
              <a:t>3:6</a:t>
            </a:r>
            <a:r>
              <a:rPr lang="fr-FR" dirty="0" smtClean="0">
                <a:solidFill>
                  <a:schemeClr val="bg1"/>
                </a:solidFill>
              </a:rPr>
              <a:t> </a:t>
            </a:r>
            <a:r>
              <a:rPr lang="fr-FR" dirty="0">
                <a:solidFill>
                  <a:schemeClr val="bg1"/>
                </a:solidFill>
              </a:rPr>
              <a:t>Que celui qui a des oreilles entende ce que l'Esprit dit aux Églises</a:t>
            </a:r>
            <a:r>
              <a:rPr lang="fr-FR" dirty="0" smtClean="0">
                <a:solidFill>
                  <a:schemeClr val="bg1"/>
                </a:solidFill>
              </a:rPr>
              <a:t>. </a:t>
            </a:r>
            <a:r>
              <a:rPr lang="fr-FR" b="1" dirty="0">
                <a:solidFill>
                  <a:schemeClr val="bg1"/>
                </a:solidFill>
              </a:rPr>
              <a:t>7</a:t>
            </a:r>
            <a:r>
              <a:rPr lang="fr-FR" dirty="0">
                <a:solidFill>
                  <a:schemeClr val="bg1"/>
                </a:solidFill>
              </a:rPr>
              <a:t> Ecris à l'ange de l'Église de Philadelphie: Voici ce que dit le Saint, le Véritable, celui qui a la clé de David, celui qui ouvre, et personne ne fermera, celui qui ferme, et personne n'ouvrira</a:t>
            </a:r>
            <a:r>
              <a:rPr lang="fr-FR" dirty="0" smtClean="0">
                <a:solidFill>
                  <a:schemeClr val="bg1"/>
                </a:solidFill>
              </a:rPr>
              <a:t>: / </a:t>
            </a:r>
            <a:r>
              <a:rPr lang="fr-FR" baseline="30000" dirty="0" smtClean="0">
                <a:solidFill>
                  <a:srgbClr val="FFFF00"/>
                </a:solidFill>
              </a:rPr>
              <a:t>BFC </a:t>
            </a:r>
            <a:r>
              <a:rPr lang="fr-FR" b="1" dirty="0" smtClean="0">
                <a:solidFill>
                  <a:schemeClr val="bg1"/>
                </a:solidFill>
              </a:rPr>
              <a:t>3:6</a:t>
            </a:r>
            <a:r>
              <a:rPr lang="fr-FR" dirty="0" smtClean="0">
                <a:solidFill>
                  <a:schemeClr val="bg1"/>
                </a:solidFill>
              </a:rPr>
              <a:t> </a:t>
            </a:r>
            <a:r>
              <a:rPr lang="fr-FR" dirty="0">
                <a:solidFill>
                  <a:schemeClr val="bg1"/>
                </a:solidFill>
              </a:rPr>
              <a:t>«Que chacun, s'il a des oreilles, écoute bien ce que l'Esprit dit aux Églises</a:t>
            </a:r>
            <a:r>
              <a:rPr lang="fr-FR" dirty="0" smtClean="0">
                <a:solidFill>
                  <a:schemeClr val="bg1"/>
                </a:solidFill>
              </a:rPr>
              <a:t>!» </a:t>
            </a:r>
            <a:r>
              <a:rPr lang="fr-FR" b="1" dirty="0" smtClean="0">
                <a:solidFill>
                  <a:schemeClr val="bg1"/>
                </a:solidFill>
              </a:rPr>
              <a:t>7</a:t>
            </a:r>
            <a:r>
              <a:rPr lang="fr-FR" dirty="0" smtClean="0">
                <a:solidFill>
                  <a:schemeClr val="bg1"/>
                </a:solidFill>
              </a:rPr>
              <a:t> </a:t>
            </a:r>
            <a:r>
              <a:rPr lang="fr-FR" dirty="0">
                <a:solidFill>
                  <a:schemeClr val="bg1"/>
                </a:solidFill>
              </a:rPr>
              <a:t>«Écris à l'ange de l'Église de Philadelphie: «Voici ce que déclare celui qui est saint et véritable, celui qui a la clé du roi David, celui qui ouvre et personne ne peut fermer, qui ferme et personne ne peut ouvrir:</a:t>
            </a: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2166607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pPr algn="ctr"/>
            <a:endParaRPr lang="en-US" sz="1400" b="1" dirty="0" smtClean="0">
              <a:solidFill>
                <a:srgbClr val="FFFF00"/>
              </a:solidFill>
            </a:endParaRPr>
          </a:p>
          <a:p>
            <a:pPr algn="ctr"/>
            <a:endParaRPr lang="en-US" sz="1400" b="1" dirty="0" smtClean="0">
              <a:solidFill>
                <a:srgbClr val="FFFF00"/>
              </a:solidFill>
            </a:endParaRPr>
          </a:p>
          <a:p>
            <a:pPr algn="ctr"/>
            <a:r>
              <a:rPr lang="en-US" sz="3200" b="1" dirty="0" smtClean="0">
                <a:solidFill>
                  <a:srgbClr val="FFFF00"/>
                </a:solidFill>
              </a:rPr>
              <a:t>Apocalypse 3:8</a:t>
            </a:r>
          </a:p>
          <a:p>
            <a:pPr algn="ctr"/>
            <a:endParaRPr lang="en-US" sz="1200" b="1" dirty="0" smtClean="0">
              <a:solidFill>
                <a:srgbClr val="FFFF00"/>
              </a:solidFill>
            </a:endParaRPr>
          </a:p>
          <a:p>
            <a:pPr algn="ctr"/>
            <a:endParaRPr lang="en-US" sz="1200" b="1" dirty="0" smtClean="0">
              <a:solidFill>
                <a:srgbClr val="FFFF00"/>
              </a:solidFill>
            </a:endParaRPr>
          </a:p>
          <a:p>
            <a:r>
              <a:rPr lang="en-US" sz="2800" b="1" dirty="0" smtClean="0">
                <a:solidFill>
                  <a:srgbClr val="FFFF00"/>
                </a:solidFill>
              </a:rPr>
              <a:t> 8  </a:t>
            </a:r>
            <a:r>
              <a:rPr lang="el-GR" sz="3600" dirty="0" smtClean="0">
                <a:solidFill>
                  <a:schemeClr val="bg1"/>
                </a:solidFill>
              </a:rPr>
              <a:t>οἶδά </a:t>
            </a:r>
            <a:r>
              <a:rPr lang="el-GR" sz="3600" dirty="0">
                <a:solidFill>
                  <a:schemeClr val="bg1"/>
                </a:solidFill>
              </a:rPr>
              <a:t>σου τὰ ἔργα, ἰδοὺ δέδωκα ἐνώπιόν σου </a:t>
            </a:r>
            <a:endParaRPr lang="en-US" sz="3600" dirty="0">
              <a:solidFill>
                <a:schemeClr val="bg1"/>
              </a:solidFill>
            </a:endParaRPr>
          </a:p>
          <a:p>
            <a:r>
              <a:rPr lang="fr-FR" sz="2200" dirty="0" smtClean="0">
                <a:solidFill>
                  <a:schemeClr val="bg1"/>
                </a:solidFill>
              </a:rPr>
              <a:t>    je connais   </a:t>
            </a:r>
            <a:r>
              <a:rPr lang="fr-FR" sz="2400" dirty="0" smtClean="0">
                <a:solidFill>
                  <a:schemeClr val="bg1"/>
                </a:solidFill>
              </a:rPr>
              <a:t>tes     les  œuvres    voici          j'ai </a:t>
            </a:r>
            <a:r>
              <a:rPr lang="fr-FR" sz="2400" dirty="0">
                <a:solidFill>
                  <a:schemeClr val="bg1"/>
                </a:solidFill>
              </a:rPr>
              <a:t>mis </a:t>
            </a:r>
            <a:r>
              <a:rPr lang="fr-FR" sz="2400" dirty="0" smtClean="0">
                <a:solidFill>
                  <a:schemeClr val="bg1"/>
                </a:solidFill>
              </a:rPr>
              <a:t>         devant         toi  </a:t>
            </a:r>
            <a:r>
              <a:rPr lang="es-ES" sz="2400" dirty="0" smtClean="0">
                <a:solidFill>
                  <a:schemeClr val="bg1"/>
                </a:solidFill>
              </a:rPr>
              <a:t>  </a:t>
            </a:r>
          </a:p>
          <a:p>
            <a:r>
              <a:rPr lang="en-US" sz="3600" dirty="0" smtClean="0">
                <a:solidFill>
                  <a:schemeClr val="bg1"/>
                </a:solidFill>
              </a:rPr>
              <a:t> </a:t>
            </a:r>
            <a:r>
              <a:rPr lang="el-GR" sz="3600" dirty="0" smtClean="0">
                <a:solidFill>
                  <a:schemeClr val="bg1"/>
                </a:solidFill>
              </a:rPr>
              <a:t>θύραν </a:t>
            </a:r>
            <a:r>
              <a:rPr lang="el-GR" sz="3600" dirty="0">
                <a:solidFill>
                  <a:schemeClr val="bg1"/>
                </a:solidFill>
              </a:rPr>
              <a:t>ἠνεῳγμένην, ἣν οὐδεὶς δύναται κλεῖσαι αὐτήν, </a:t>
            </a:r>
            <a:endParaRPr lang="en-US" sz="3600" dirty="0">
              <a:solidFill>
                <a:schemeClr val="bg1"/>
              </a:solidFill>
            </a:endParaRPr>
          </a:p>
          <a:p>
            <a:r>
              <a:rPr lang="fr-FR" sz="2400" dirty="0" smtClean="0">
                <a:solidFill>
                  <a:schemeClr val="bg1"/>
                </a:solidFill>
              </a:rPr>
              <a:t> une </a:t>
            </a:r>
            <a:r>
              <a:rPr lang="fr-FR" sz="2400" dirty="0">
                <a:solidFill>
                  <a:schemeClr val="bg1"/>
                </a:solidFill>
              </a:rPr>
              <a:t>porte </a:t>
            </a:r>
            <a:r>
              <a:rPr lang="fr-FR" sz="2400" dirty="0" smtClean="0">
                <a:solidFill>
                  <a:schemeClr val="bg1"/>
                </a:solidFill>
              </a:rPr>
              <a:t>          ouverte            que  </a:t>
            </a:r>
            <a:r>
              <a:rPr lang="fr-FR" sz="2200" dirty="0">
                <a:solidFill>
                  <a:schemeClr val="bg1"/>
                </a:solidFill>
              </a:rPr>
              <a:t>personne ne </a:t>
            </a:r>
            <a:r>
              <a:rPr lang="fr-FR" sz="2200" dirty="0" smtClean="0">
                <a:solidFill>
                  <a:schemeClr val="bg1"/>
                </a:solidFill>
              </a:rPr>
              <a:t>      </a:t>
            </a:r>
            <a:r>
              <a:rPr lang="fr-FR" sz="2400" dirty="0" smtClean="0">
                <a:solidFill>
                  <a:schemeClr val="bg1"/>
                </a:solidFill>
              </a:rPr>
              <a:t>peut            </a:t>
            </a:r>
            <a:r>
              <a:rPr lang="fr-FR" sz="2400" dirty="0">
                <a:solidFill>
                  <a:schemeClr val="bg1"/>
                </a:solidFill>
              </a:rPr>
              <a:t>fermer </a:t>
            </a:r>
            <a:r>
              <a:rPr lang="fr-FR" sz="2400" dirty="0" smtClean="0">
                <a:solidFill>
                  <a:schemeClr val="bg1"/>
                </a:solidFill>
              </a:rPr>
              <a:t>         la </a:t>
            </a:r>
            <a:r>
              <a:rPr lang="es-ES" sz="2400" dirty="0" smtClean="0">
                <a:solidFill>
                  <a:schemeClr val="bg1"/>
                </a:solidFill>
              </a:rPr>
              <a:t> </a:t>
            </a:r>
          </a:p>
          <a:p>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μικρὰν </a:t>
            </a:r>
            <a:r>
              <a:rPr lang="el-GR" sz="3600" dirty="0">
                <a:solidFill>
                  <a:schemeClr val="bg1"/>
                </a:solidFill>
              </a:rPr>
              <a:t>ἔχεις δύναμιν </a:t>
            </a:r>
            <a:r>
              <a:rPr lang="el-GR" sz="3600" dirty="0" smtClean="0">
                <a:solidFill>
                  <a:schemeClr val="bg1"/>
                </a:solidFill>
              </a:rPr>
              <a:t>καὶ </a:t>
            </a:r>
            <a:r>
              <a:rPr lang="el-GR" sz="3600" dirty="0">
                <a:solidFill>
                  <a:schemeClr val="bg1"/>
                </a:solidFill>
              </a:rPr>
              <a:t>ἐτήρησάς μου τὸν λόγον </a:t>
            </a:r>
            <a:endParaRPr lang="en-US" sz="3600" dirty="0" smtClean="0">
              <a:solidFill>
                <a:schemeClr val="bg1"/>
              </a:solidFill>
            </a:endParaRPr>
          </a:p>
          <a:p>
            <a:r>
              <a:rPr lang="fr-FR" sz="2200" dirty="0" smtClean="0">
                <a:solidFill>
                  <a:schemeClr val="bg1"/>
                </a:solidFill>
              </a:rPr>
              <a:t>parce </a:t>
            </a:r>
            <a:r>
              <a:rPr lang="fr-FR" sz="2200" dirty="0">
                <a:solidFill>
                  <a:schemeClr val="bg1"/>
                </a:solidFill>
              </a:rPr>
              <a:t>que </a:t>
            </a:r>
            <a:r>
              <a:rPr lang="fr-FR" sz="2200" dirty="0" smtClean="0">
                <a:solidFill>
                  <a:schemeClr val="bg1"/>
                </a:solidFill>
              </a:rPr>
              <a:t>    </a:t>
            </a:r>
            <a:r>
              <a:rPr lang="fr-FR" sz="2400" dirty="0" smtClean="0">
                <a:solidFill>
                  <a:schemeClr val="bg1"/>
                </a:solidFill>
              </a:rPr>
              <a:t>peu           tu </a:t>
            </a:r>
            <a:r>
              <a:rPr lang="fr-FR" sz="2400" dirty="0">
                <a:solidFill>
                  <a:schemeClr val="bg1"/>
                </a:solidFill>
              </a:rPr>
              <a:t>a </a:t>
            </a:r>
            <a:r>
              <a:rPr lang="fr-FR" sz="2400" dirty="0" smtClean="0">
                <a:solidFill>
                  <a:schemeClr val="bg1"/>
                </a:solidFill>
              </a:rPr>
              <a:t>    de puissance   et       </a:t>
            </a:r>
            <a:r>
              <a:rPr lang="fr-FR" sz="2400" dirty="0">
                <a:solidFill>
                  <a:schemeClr val="bg1"/>
                </a:solidFill>
              </a:rPr>
              <a:t>tu as gardé </a:t>
            </a:r>
            <a:r>
              <a:rPr lang="fr-FR" sz="2400" dirty="0" smtClean="0">
                <a:solidFill>
                  <a:schemeClr val="bg1"/>
                </a:solidFill>
              </a:rPr>
              <a:t>      ma       la       parole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οὐκ </a:t>
            </a:r>
            <a:r>
              <a:rPr lang="en-US" sz="3600" dirty="0" smtClean="0">
                <a:solidFill>
                  <a:schemeClr val="bg1"/>
                </a:solidFill>
              </a:rPr>
              <a:t> </a:t>
            </a:r>
            <a:r>
              <a:rPr lang="el-GR" sz="3600" dirty="0" smtClean="0">
                <a:solidFill>
                  <a:schemeClr val="bg1"/>
                </a:solidFill>
              </a:rPr>
              <a:t>ἠρνήσω </a:t>
            </a:r>
            <a:r>
              <a:rPr lang="el-GR" sz="3600" dirty="0">
                <a:solidFill>
                  <a:schemeClr val="bg1"/>
                </a:solidFill>
              </a:rPr>
              <a:t>τὸ ὄνομά μου. </a:t>
            </a:r>
            <a:endParaRPr lang="en-US" sz="3600" dirty="0">
              <a:solidFill>
                <a:schemeClr val="bg1"/>
              </a:solidFill>
            </a:endParaRPr>
          </a:p>
          <a:p>
            <a:r>
              <a:rPr lang="fr-FR" sz="2400" dirty="0" smtClean="0">
                <a:solidFill>
                  <a:schemeClr val="bg1"/>
                </a:solidFill>
              </a:rPr>
              <a:t>                   et     ne pas   </a:t>
            </a:r>
            <a:r>
              <a:rPr lang="fr-FR" sz="2400" dirty="0">
                <a:solidFill>
                  <a:schemeClr val="bg1"/>
                </a:solidFill>
              </a:rPr>
              <a:t>tu </a:t>
            </a:r>
            <a:r>
              <a:rPr lang="fr-FR" sz="2400" dirty="0" smtClean="0">
                <a:solidFill>
                  <a:schemeClr val="bg1"/>
                </a:solidFill>
              </a:rPr>
              <a:t>as renié     le       nom       mon  </a:t>
            </a:r>
            <a:r>
              <a:rPr lang="es-ES" sz="2400" dirty="0" smtClean="0">
                <a:solidFill>
                  <a:schemeClr val="bg1"/>
                </a:solidFill>
              </a:rPr>
              <a:t>  </a:t>
            </a:r>
            <a:endParaRPr lang="en-US" sz="2400" dirty="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NEG </a:t>
            </a:r>
            <a:r>
              <a:rPr lang="fr-FR" b="1" dirty="0" smtClean="0">
                <a:solidFill>
                  <a:schemeClr val="bg1"/>
                </a:solidFill>
              </a:rPr>
              <a:t>3:8</a:t>
            </a:r>
            <a:r>
              <a:rPr lang="fr-FR" dirty="0" smtClean="0">
                <a:solidFill>
                  <a:schemeClr val="bg1"/>
                </a:solidFill>
              </a:rPr>
              <a:t> </a:t>
            </a:r>
            <a:r>
              <a:rPr lang="fr-FR" dirty="0">
                <a:solidFill>
                  <a:schemeClr val="bg1"/>
                </a:solidFill>
              </a:rPr>
              <a:t>Je connais tes </a:t>
            </a:r>
            <a:r>
              <a:rPr lang="fr-FR" dirty="0" err="1">
                <a:solidFill>
                  <a:schemeClr val="bg1"/>
                </a:solidFill>
              </a:rPr>
              <a:t>oeuvres</a:t>
            </a:r>
            <a:r>
              <a:rPr lang="fr-FR" dirty="0">
                <a:solidFill>
                  <a:schemeClr val="bg1"/>
                </a:solidFill>
              </a:rPr>
              <a:t>. Voici, parce que tu a peu de puissance, que tu as gardé ma parole, et que tu n'as pas renié mon nom, j'ai mis devant toi une porte ouverte, que personne ne peut fermer.</a:t>
            </a:r>
          </a:p>
          <a:p>
            <a:r>
              <a:rPr lang="fr-FR" baseline="30000" dirty="0" smtClean="0">
                <a:solidFill>
                  <a:srgbClr val="FFFF00"/>
                </a:solidFill>
              </a:rPr>
              <a:t>	BFC</a:t>
            </a:r>
            <a:r>
              <a:rPr lang="fr-FR" b="1" dirty="0" smtClean="0">
                <a:solidFill>
                  <a:schemeClr val="bg1"/>
                </a:solidFill>
              </a:rPr>
              <a:t>3:8</a:t>
            </a:r>
            <a:r>
              <a:rPr lang="fr-FR" dirty="0" smtClean="0">
                <a:solidFill>
                  <a:schemeClr val="bg1"/>
                </a:solidFill>
              </a:rPr>
              <a:t> </a:t>
            </a:r>
            <a:r>
              <a:rPr lang="fr-FR" dirty="0">
                <a:solidFill>
                  <a:schemeClr val="bg1"/>
                </a:solidFill>
              </a:rPr>
              <a:t>Je connais ton activité; je sais que tu n'as que peu de force, et pourtant tu as été fidèle à ma parole et tu ne m'as pas renié. Eh bien, j'ai ouvert une porte devant toi, que personne ne peut fermer.</a:t>
            </a: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7968610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42470"/>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3:9 </a:t>
            </a:r>
            <a:endParaRPr lang="en-US" sz="1200" b="1" dirty="0" smtClean="0">
              <a:solidFill>
                <a:srgbClr val="FFFF00"/>
              </a:solidFill>
            </a:endParaRPr>
          </a:p>
          <a:p>
            <a:r>
              <a:rPr lang="en-US" sz="2800" b="1" dirty="0" smtClean="0">
                <a:solidFill>
                  <a:srgbClr val="FFFF00"/>
                </a:solidFill>
              </a:rPr>
              <a:t> 9    </a:t>
            </a:r>
            <a:r>
              <a:rPr lang="el-GR" sz="3500" dirty="0" smtClean="0">
                <a:solidFill>
                  <a:schemeClr val="bg1"/>
                </a:solidFill>
              </a:rPr>
              <a:t>ἰδοὺ </a:t>
            </a:r>
            <a:r>
              <a:rPr lang="el-GR" sz="3500" dirty="0">
                <a:solidFill>
                  <a:schemeClr val="bg1"/>
                </a:solidFill>
              </a:rPr>
              <a:t>διδῶ ἐκ τῆς συναγωγῆς τοῦ σατανᾶ </a:t>
            </a:r>
            <a:endParaRPr lang="en-US" sz="3500" dirty="0">
              <a:solidFill>
                <a:schemeClr val="bg1"/>
              </a:solidFill>
            </a:endParaRPr>
          </a:p>
          <a:p>
            <a:r>
              <a:rPr lang="fr-FR" sz="2400" dirty="0" smtClean="0">
                <a:solidFill>
                  <a:schemeClr val="bg1"/>
                </a:solidFill>
              </a:rPr>
              <a:t>          voici   </a:t>
            </a:r>
            <a:r>
              <a:rPr lang="fr-FR" sz="2200" dirty="0">
                <a:solidFill>
                  <a:schemeClr val="bg1"/>
                </a:solidFill>
              </a:rPr>
              <a:t>je </a:t>
            </a:r>
            <a:r>
              <a:rPr lang="fr-FR" sz="2200" dirty="0" smtClean="0">
                <a:solidFill>
                  <a:schemeClr val="bg1"/>
                </a:solidFill>
              </a:rPr>
              <a:t>donne  </a:t>
            </a:r>
            <a:r>
              <a:rPr lang="fr-FR" sz="2400" dirty="0" smtClean="0">
                <a:solidFill>
                  <a:schemeClr val="bg1"/>
                </a:solidFill>
              </a:rPr>
              <a:t>de    la           synagogue         de         Satan  </a:t>
            </a:r>
            <a:r>
              <a:rPr lang="es-ES" sz="2400" dirty="0" smtClean="0">
                <a:solidFill>
                  <a:schemeClr val="bg1"/>
                </a:solidFill>
              </a:rPr>
              <a:t>  </a:t>
            </a:r>
          </a:p>
          <a:p>
            <a:r>
              <a:rPr lang="en-US" sz="3500" dirty="0" smtClean="0">
                <a:solidFill>
                  <a:schemeClr val="bg1"/>
                </a:solidFill>
              </a:rPr>
              <a:t>       </a:t>
            </a:r>
            <a:r>
              <a:rPr lang="el-GR" sz="3500" dirty="0" smtClean="0">
                <a:solidFill>
                  <a:schemeClr val="bg1"/>
                </a:solidFill>
              </a:rPr>
              <a:t>τῶν </a:t>
            </a:r>
            <a:r>
              <a:rPr lang="el-GR" sz="3500" dirty="0">
                <a:solidFill>
                  <a:schemeClr val="bg1"/>
                </a:solidFill>
              </a:rPr>
              <a:t>λεγόντων ἑαυτοὺς Ἰουδαίους εἶναι, </a:t>
            </a:r>
            <a:endParaRPr lang="en-US" sz="3500" dirty="0">
              <a:solidFill>
                <a:schemeClr val="bg1"/>
              </a:solidFill>
            </a:endParaRPr>
          </a:p>
          <a:p>
            <a:r>
              <a:rPr lang="fr-FR" sz="2400" dirty="0" smtClean="0">
                <a:solidFill>
                  <a:schemeClr val="bg1"/>
                </a:solidFill>
              </a:rPr>
              <a:t>              qui        disent                 se                     Juifs               être </a:t>
            </a:r>
            <a:r>
              <a:rPr lang="es-ES" sz="2400" dirty="0" smtClean="0">
                <a:solidFill>
                  <a:schemeClr val="bg1"/>
                </a:solidFill>
              </a:rPr>
              <a:t> </a:t>
            </a:r>
          </a:p>
          <a:p>
            <a:r>
              <a:rPr lang="en-US" sz="3500" dirty="0" smtClean="0">
                <a:solidFill>
                  <a:schemeClr val="bg1"/>
                </a:solidFill>
              </a:rPr>
              <a:t>    </a:t>
            </a:r>
            <a:r>
              <a:rPr lang="el-GR" sz="3500" dirty="0" smtClean="0">
                <a:solidFill>
                  <a:schemeClr val="bg1"/>
                </a:solidFill>
              </a:rPr>
              <a:t>καὶ οὐκ εἰσὶν ἀλλὰ ψεύδονται. ἰδοὺ ποιήσω αὐτοὺς </a:t>
            </a:r>
            <a:endParaRPr lang="en-US" sz="3500" dirty="0" smtClean="0">
              <a:solidFill>
                <a:schemeClr val="bg1"/>
              </a:solidFill>
            </a:endParaRPr>
          </a:p>
          <a:p>
            <a:r>
              <a:rPr lang="fr-FR" sz="2400" dirty="0" smtClean="0">
                <a:solidFill>
                  <a:schemeClr val="bg1"/>
                </a:solidFill>
              </a:rPr>
              <a:t>       et   ne pas  ils sont    mais        ils mentent         voici      </a:t>
            </a:r>
            <a:r>
              <a:rPr lang="fr-FR" sz="2400" dirty="0">
                <a:solidFill>
                  <a:schemeClr val="bg1"/>
                </a:solidFill>
              </a:rPr>
              <a:t>je </a:t>
            </a:r>
            <a:r>
              <a:rPr lang="fr-FR" sz="2400" dirty="0" smtClean="0">
                <a:solidFill>
                  <a:schemeClr val="bg1"/>
                </a:solidFill>
              </a:rPr>
              <a:t>ferai             les </a:t>
            </a:r>
          </a:p>
          <a:p>
            <a:r>
              <a:rPr lang="en-US" sz="3500" dirty="0" smtClean="0">
                <a:solidFill>
                  <a:schemeClr val="bg1"/>
                </a:solidFill>
              </a:rPr>
              <a:t>   </a:t>
            </a:r>
            <a:r>
              <a:rPr lang="el-GR" sz="3500" dirty="0" smtClean="0">
                <a:solidFill>
                  <a:schemeClr val="bg1"/>
                </a:solidFill>
              </a:rPr>
              <a:t>ἵνα</a:t>
            </a:r>
            <a:r>
              <a:rPr lang="en-US" sz="3500" dirty="0" smtClean="0">
                <a:solidFill>
                  <a:schemeClr val="bg1"/>
                </a:solidFill>
              </a:rPr>
              <a:t>  </a:t>
            </a:r>
            <a:r>
              <a:rPr lang="el-GR" sz="3500" dirty="0" smtClean="0">
                <a:solidFill>
                  <a:schemeClr val="bg1"/>
                </a:solidFill>
              </a:rPr>
              <a:t> </a:t>
            </a:r>
            <a:r>
              <a:rPr lang="el-GR" sz="3500" dirty="0">
                <a:solidFill>
                  <a:schemeClr val="bg1"/>
                </a:solidFill>
              </a:rPr>
              <a:t>ἥξουσιν </a:t>
            </a:r>
            <a:r>
              <a:rPr lang="en-US" sz="3500" dirty="0" smtClean="0">
                <a:solidFill>
                  <a:schemeClr val="bg1"/>
                </a:solidFill>
              </a:rPr>
              <a:t> </a:t>
            </a:r>
            <a:r>
              <a:rPr lang="el-GR" sz="3500" dirty="0" smtClean="0">
                <a:solidFill>
                  <a:schemeClr val="bg1"/>
                </a:solidFill>
              </a:rPr>
              <a:t>καὶ </a:t>
            </a:r>
            <a:r>
              <a:rPr lang="el-GR" sz="3500" dirty="0">
                <a:solidFill>
                  <a:schemeClr val="bg1"/>
                </a:solidFill>
              </a:rPr>
              <a:t>προσκυνήσουσιν ἐνώπιον τῶν ποδῶν σου </a:t>
            </a:r>
            <a:endParaRPr lang="en-US" sz="3500" dirty="0">
              <a:solidFill>
                <a:schemeClr val="bg1"/>
              </a:solidFill>
            </a:endParaRPr>
          </a:p>
          <a:p>
            <a:r>
              <a:rPr lang="fr-FR" sz="2400" dirty="0" smtClean="0">
                <a:solidFill>
                  <a:schemeClr val="bg1"/>
                </a:solidFill>
              </a:rPr>
              <a:t> </a:t>
            </a:r>
            <a:r>
              <a:rPr lang="fr-FR" sz="2200" dirty="0" smtClean="0">
                <a:solidFill>
                  <a:schemeClr val="bg1"/>
                </a:solidFill>
              </a:rPr>
              <a:t>pour </a:t>
            </a:r>
            <a:r>
              <a:rPr lang="en-US" sz="2200" dirty="0" err="1" smtClean="0">
                <a:solidFill>
                  <a:schemeClr val="bg1"/>
                </a:solidFill>
              </a:rPr>
              <a:t>que</a:t>
            </a:r>
            <a:r>
              <a:rPr lang="en-US" sz="2200" dirty="0" smtClean="0">
                <a:solidFill>
                  <a:schemeClr val="bg1"/>
                </a:solidFill>
              </a:rPr>
              <a:t>  </a:t>
            </a:r>
            <a:r>
              <a:rPr lang="en-US" sz="2200" dirty="0" err="1" smtClean="0">
                <a:solidFill>
                  <a:schemeClr val="bg1"/>
                </a:solidFill>
              </a:rPr>
              <a:t>ils</a:t>
            </a:r>
            <a:r>
              <a:rPr lang="en-US" sz="2200" dirty="0" smtClean="0">
                <a:solidFill>
                  <a:schemeClr val="bg1"/>
                </a:solidFill>
              </a:rPr>
              <a:t> </a:t>
            </a:r>
            <a:r>
              <a:rPr lang="en-US" sz="2200" dirty="0" err="1">
                <a:solidFill>
                  <a:schemeClr val="bg1"/>
                </a:solidFill>
              </a:rPr>
              <a:t>viendront</a:t>
            </a:r>
            <a:r>
              <a:rPr lang="en-US" sz="2200" dirty="0">
                <a:solidFill>
                  <a:schemeClr val="bg1"/>
                </a:solidFill>
              </a:rPr>
              <a:t> </a:t>
            </a:r>
            <a:r>
              <a:rPr lang="en-US" sz="2200" dirty="0" smtClean="0">
                <a:solidFill>
                  <a:schemeClr val="bg1"/>
                </a:solidFill>
              </a:rPr>
              <a:t>   </a:t>
            </a:r>
            <a:r>
              <a:rPr lang="en-US" sz="2400" dirty="0" smtClean="0">
                <a:solidFill>
                  <a:schemeClr val="bg1"/>
                </a:solidFill>
              </a:rPr>
              <a:t>et        </a:t>
            </a:r>
            <a:r>
              <a:rPr lang="en-US" sz="2400" dirty="0" err="1" smtClean="0">
                <a:solidFill>
                  <a:schemeClr val="bg1"/>
                </a:solidFill>
              </a:rPr>
              <a:t>ils</a:t>
            </a:r>
            <a:r>
              <a:rPr lang="en-US" sz="2400" dirty="0" smtClean="0">
                <a:solidFill>
                  <a:schemeClr val="bg1"/>
                </a:solidFill>
              </a:rPr>
              <a:t> </a:t>
            </a:r>
            <a:r>
              <a:rPr lang="fr-FR" sz="2400" dirty="0" smtClean="0">
                <a:solidFill>
                  <a:schemeClr val="bg1"/>
                </a:solidFill>
              </a:rPr>
              <a:t>se prosterneront             devant         les         pieds        tes  </a:t>
            </a:r>
            <a:r>
              <a:rPr lang="es-ES" sz="2400" dirty="0" smtClean="0">
                <a:solidFill>
                  <a:schemeClr val="bg1"/>
                </a:solidFill>
              </a:rPr>
              <a:t>  </a:t>
            </a:r>
            <a:endParaRPr lang="en-US" sz="2400" dirty="0">
              <a:solidFill>
                <a:schemeClr val="bg1"/>
              </a:solidFill>
            </a:endParaRPr>
          </a:p>
          <a:p>
            <a:r>
              <a:rPr lang="en-US" sz="3500" dirty="0" smtClean="0">
                <a:solidFill>
                  <a:schemeClr val="bg1"/>
                </a:solidFill>
              </a:rPr>
              <a:t>              </a:t>
            </a:r>
            <a:r>
              <a:rPr lang="el-GR" sz="3500" dirty="0" smtClean="0">
                <a:solidFill>
                  <a:schemeClr val="bg1"/>
                </a:solidFill>
              </a:rPr>
              <a:t>καὶ </a:t>
            </a:r>
            <a:r>
              <a:rPr lang="en-US" sz="3500" dirty="0" smtClean="0">
                <a:solidFill>
                  <a:schemeClr val="bg1"/>
                </a:solidFill>
              </a:rPr>
              <a:t> </a:t>
            </a:r>
            <a:r>
              <a:rPr lang="el-GR" sz="3500" dirty="0" smtClean="0">
                <a:solidFill>
                  <a:schemeClr val="bg1"/>
                </a:solidFill>
              </a:rPr>
              <a:t>γνῶσιν </a:t>
            </a:r>
            <a:r>
              <a:rPr lang="en-US" sz="3500" dirty="0" smtClean="0">
                <a:solidFill>
                  <a:schemeClr val="bg1"/>
                </a:solidFill>
              </a:rPr>
              <a:t>  </a:t>
            </a:r>
            <a:r>
              <a:rPr lang="el-GR" sz="3500" dirty="0" smtClean="0">
                <a:solidFill>
                  <a:schemeClr val="bg1"/>
                </a:solidFill>
              </a:rPr>
              <a:t>ὅτι </a:t>
            </a:r>
            <a:r>
              <a:rPr lang="en-US" sz="3500" dirty="0" smtClean="0">
                <a:solidFill>
                  <a:schemeClr val="bg1"/>
                </a:solidFill>
              </a:rPr>
              <a:t> </a:t>
            </a:r>
            <a:r>
              <a:rPr lang="el-GR" sz="3500" dirty="0" smtClean="0">
                <a:solidFill>
                  <a:schemeClr val="bg1"/>
                </a:solidFill>
              </a:rPr>
              <a:t>ἐγὼ </a:t>
            </a:r>
            <a:r>
              <a:rPr lang="el-GR" sz="3500" dirty="0">
                <a:solidFill>
                  <a:schemeClr val="bg1"/>
                </a:solidFill>
              </a:rPr>
              <a:t>ἠγάπησά σε.</a:t>
            </a:r>
            <a:r>
              <a:rPr lang="fr-FR" sz="3500" dirty="0">
                <a:solidFill>
                  <a:schemeClr val="bg1"/>
                </a:solidFill>
              </a:rPr>
              <a:t>     </a:t>
            </a:r>
          </a:p>
          <a:p>
            <a:r>
              <a:rPr lang="fr-FR" sz="2400" dirty="0" smtClean="0">
                <a:solidFill>
                  <a:schemeClr val="bg1"/>
                </a:solidFill>
              </a:rPr>
              <a:t>                    et  </a:t>
            </a:r>
            <a:r>
              <a:rPr lang="fr-FR" sz="2200" dirty="0" smtClean="0">
                <a:solidFill>
                  <a:schemeClr val="bg1"/>
                </a:solidFill>
              </a:rPr>
              <a:t> ils reconnaîtront  </a:t>
            </a:r>
            <a:r>
              <a:rPr lang="fr-FR" sz="2400" dirty="0" smtClean="0">
                <a:solidFill>
                  <a:schemeClr val="bg1"/>
                </a:solidFill>
              </a:rPr>
              <a:t>que      je         j'ai </a:t>
            </a:r>
            <a:r>
              <a:rPr lang="fr-FR" sz="2400" dirty="0">
                <a:solidFill>
                  <a:schemeClr val="bg1"/>
                </a:solidFill>
              </a:rPr>
              <a:t>aimé </a:t>
            </a:r>
            <a:r>
              <a:rPr lang="fr-FR" sz="2400" dirty="0" smtClean="0">
                <a:solidFill>
                  <a:schemeClr val="bg1"/>
                </a:solidFill>
              </a:rPr>
              <a:t>      toi</a:t>
            </a:r>
            <a:endParaRPr lang="en-US" sz="24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NEG </a:t>
            </a:r>
            <a:r>
              <a:rPr lang="fr-FR" b="1" dirty="0" smtClean="0">
                <a:solidFill>
                  <a:schemeClr val="bg1"/>
                </a:solidFill>
              </a:rPr>
              <a:t>3:9</a:t>
            </a:r>
            <a:r>
              <a:rPr lang="fr-FR" dirty="0" smtClean="0">
                <a:solidFill>
                  <a:schemeClr val="bg1"/>
                </a:solidFill>
              </a:rPr>
              <a:t> </a:t>
            </a:r>
            <a:r>
              <a:rPr lang="fr-FR" dirty="0">
                <a:solidFill>
                  <a:schemeClr val="bg1"/>
                </a:solidFill>
              </a:rPr>
              <a:t>Voici, je te donne quelques-uns de ceux de la synagogue de Satan, qui se disent Juifs et ne le sont pas, mais qui mentent; voici, je les ferai venir se prosterner à tes pieds, et reconnaître que je t 'ai aimé.</a:t>
            </a:r>
          </a:p>
          <a:p>
            <a:r>
              <a:rPr lang="fr-FR" baseline="30000" dirty="0" smtClean="0">
                <a:solidFill>
                  <a:srgbClr val="FFFF00"/>
                </a:solidFill>
              </a:rPr>
              <a:t>	BFC </a:t>
            </a:r>
            <a:r>
              <a:rPr lang="fr-FR" b="1" dirty="0" smtClean="0">
                <a:solidFill>
                  <a:schemeClr val="bg1"/>
                </a:solidFill>
              </a:rPr>
              <a:t>3:9</a:t>
            </a:r>
            <a:r>
              <a:rPr lang="fr-FR" dirty="0" smtClean="0">
                <a:solidFill>
                  <a:schemeClr val="bg1"/>
                </a:solidFill>
              </a:rPr>
              <a:t> </a:t>
            </a:r>
            <a:r>
              <a:rPr lang="fr-FR" dirty="0">
                <a:solidFill>
                  <a:schemeClr val="bg1"/>
                </a:solidFill>
              </a:rPr>
              <a:t>Voici ce que je ferai des gens de l'assemblée de Satan, ces menteurs qui se prétendent Juifs mais ne le sont pas: je les forcerai à venir s'agenouiller devant toi pour t'honorer. Ils reconnaîtront que je t'aime</a:t>
            </a:r>
            <a:r>
              <a:rPr lang="fr-FR" dirty="0" smtClean="0">
                <a:solidFill>
                  <a:schemeClr val="bg1"/>
                </a:solidFill>
              </a:rPr>
              <a:t>.</a:t>
            </a: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8126901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1" y="0"/>
            <a:ext cx="12161838" cy="6804025"/>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Apocalypse 3:10-11  </a:t>
            </a:r>
          </a:p>
          <a:p>
            <a:pPr algn="ctr"/>
            <a:endParaRPr lang="en-US" sz="1200" b="1" dirty="0" smtClean="0">
              <a:solidFill>
                <a:srgbClr val="FFFF00"/>
              </a:solidFill>
            </a:endParaRPr>
          </a:p>
          <a:p>
            <a:pPr algn="ctr"/>
            <a:endParaRPr lang="en-US" sz="1200" b="1" dirty="0" smtClean="0">
              <a:solidFill>
                <a:srgbClr val="FFFF00"/>
              </a:solidFill>
            </a:endParaRPr>
          </a:p>
          <a:p>
            <a:r>
              <a:rPr lang="en-US" sz="2800" b="1" dirty="0" smtClean="0">
                <a:solidFill>
                  <a:srgbClr val="FFFF00"/>
                </a:solidFill>
              </a:rPr>
              <a:t>10</a:t>
            </a:r>
            <a:r>
              <a:rPr lang="en-US" sz="2800" dirty="0" smtClean="0">
                <a:solidFill>
                  <a:schemeClr val="bg1"/>
                </a:solidFill>
              </a:rPr>
              <a:t> </a:t>
            </a:r>
            <a:r>
              <a:rPr lang="en-US" sz="3300" dirty="0" smtClean="0">
                <a:solidFill>
                  <a:schemeClr val="bg1"/>
                </a:solidFill>
              </a:rPr>
              <a:t>   </a:t>
            </a:r>
            <a:r>
              <a:rPr lang="el-GR" sz="3300" dirty="0" smtClean="0">
                <a:solidFill>
                  <a:schemeClr val="bg1"/>
                </a:solidFill>
              </a:rPr>
              <a:t>ὅτι</a:t>
            </a:r>
            <a:r>
              <a:rPr lang="en-US" sz="3300" dirty="0" smtClean="0">
                <a:solidFill>
                  <a:schemeClr val="bg1"/>
                </a:solidFill>
              </a:rPr>
              <a:t> </a:t>
            </a:r>
            <a:r>
              <a:rPr lang="el-GR" sz="3300" dirty="0" smtClean="0">
                <a:solidFill>
                  <a:schemeClr val="bg1"/>
                </a:solidFill>
              </a:rPr>
              <a:t> </a:t>
            </a:r>
            <a:r>
              <a:rPr lang="el-GR" sz="3300" dirty="0">
                <a:solidFill>
                  <a:schemeClr val="bg1"/>
                </a:solidFill>
              </a:rPr>
              <a:t>ἐτήρησας τὸν λόγον τῆς ὑπομονῆς μου</a:t>
            </a:r>
            <a:r>
              <a:rPr lang="el-GR" sz="3300" dirty="0" smtClean="0">
                <a:solidFill>
                  <a:schemeClr val="bg1"/>
                </a:solidFill>
              </a:rPr>
              <a:t>,</a:t>
            </a:r>
            <a:r>
              <a:rPr lang="en-US" sz="3300" dirty="0" smtClean="0">
                <a:solidFill>
                  <a:schemeClr val="bg1"/>
                </a:solidFill>
              </a:rPr>
              <a:t> </a:t>
            </a:r>
          </a:p>
          <a:p>
            <a:r>
              <a:rPr lang="fr-FR" sz="2400" dirty="0" smtClean="0">
                <a:solidFill>
                  <a:schemeClr val="bg1"/>
                </a:solidFill>
              </a:rPr>
              <a:t>  parce que   tu </a:t>
            </a:r>
            <a:r>
              <a:rPr lang="fr-FR" sz="2400" dirty="0">
                <a:solidFill>
                  <a:schemeClr val="bg1"/>
                </a:solidFill>
              </a:rPr>
              <a:t>as gardé </a:t>
            </a:r>
            <a:r>
              <a:rPr lang="fr-FR" sz="2400" dirty="0" smtClean="0">
                <a:solidFill>
                  <a:schemeClr val="bg1"/>
                </a:solidFill>
              </a:rPr>
              <a:t>     la      parole   </a:t>
            </a:r>
            <a:r>
              <a:rPr lang="fr-FR" sz="2400" dirty="0">
                <a:solidFill>
                  <a:schemeClr val="bg1"/>
                </a:solidFill>
              </a:rPr>
              <a:t>de la persévérance </a:t>
            </a:r>
            <a:r>
              <a:rPr lang="fr-FR" sz="2400" dirty="0" smtClean="0">
                <a:solidFill>
                  <a:schemeClr val="bg1"/>
                </a:solidFill>
              </a:rPr>
              <a:t>  ma   </a:t>
            </a:r>
            <a:r>
              <a:rPr lang="es-ES" sz="2400" dirty="0" smtClean="0">
                <a:solidFill>
                  <a:schemeClr val="bg1"/>
                </a:solidFill>
              </a:rPr>
              <a:t>  </a:t>
            </a:r>
          </a:p>
          <a:p>
            <a:r>
              <a:rPr lang="el-GR" sz="3200" dirty="0" smtClean="0">
                <a:solidFill>
                  <a:schemeClr val="bg1"/>
                </a:solidFill>
              </a:rPr>
              <a:t>κἀγώ</a:t>
            </a:r>
            <a:r>
              <a:rPr lang="en-US" sz="3200" dirty="0" smtClean="0">
                <a:solidFill>
                  <a:schemeClr val="bg1"/>
                </a:solidFill>
              </a:rPr>
              <a:t> </a:t>
            </a:r>
            <a:r>
              <a:rPr lang="el-GR" sz="3200" dirty="0" smtClean="0">
                <a:solidFill>
                  <a:schemeClr val="bg1"/>
                </a:solidFill>
              </a:rPr>
              <a:t>σε </a:t>
            </a:r>
            <a:r>
              <a:rPr lang="el-GR" sz="3200" dirty="0">
                <a:solidFill>
                  <a:schemeClr val="bg1"/>
                </a:solidFill>
              </a:rPr>
              <a:t>τηρήσω ἐκ τῆς ὥρας τοῦ πειρασμοῦ </a:t>
            </a:r>
            <a:r>
              <a:rPr lang="el-GR" sz="3200" dirty="0" smtClean="0">
                <a:solidFill>
                  <a:schemeClr val="bg1"/>
                </a:solidFill>
              </a:rPr>
              <a:t>τῆς </a:t>
            </a:r>
            <a:r>
              <a:rPr lang="el-GR" sz="3200" dirty="0">
                <a:solidFill>
                  <a:schemeClr val="bg1"/>
                </a:solidFill>
              </a:rPr>
              <a:t>μελλούσης ἔρχεσθαι </a:t>
            </a:r>
            <a:endParaRPr lang="en-US" sz="3200" dirty="0" smtClean="0">
              <a:solidFill>
                <a:schemeClr val="bg1"/>
              </a:solidFill>
            </a:endParaRPr>
          </a:p>
          <a:p>
            <a:r>
              <a:rPr lang="fr-FR" sz="2400" dirty="0">
                <a:solidFill>
                  <a:schemeClr val="bg1"/>
                </a:solidFill>
              </a:rPr>
              <a:t>a</a:t>
            </a:r>
            <a:r>
              <a:rPr lang="fr-FR" sz="2400" dirty="0" smtClean="0">
                <a:solidFill>
                  <a:schemeClr val="bg1"/>
                </a:solidFill>
              </a:rPr>
              <a:t>ussi je  te    garderai    de    la      heure  de la     </a:t>
            </a:r>
            <a:r>
              <a:rPr lang="fr-FR" sz="2400" dirty="0">
                <a:solidFill>
                  <a:schemeClr val="bg1"/>
                </a:solidFill>
              </a:rPr>
              <a:t>tentation </a:t>
            </a:r>
            <a:r>
              <a:rPr lang="fr-FR" sz="2400" dirty="0" smtClean="0">
                <a:solidFill>
                  <a:schemeClr val="bg1"/>
                </a:solidFill>
              </a:rPr>
              <a:t>        qui             va                  venir </a:t>
            </a:r>
            <a:r>
              <a:rPr lang="es-ES" sz="2400" dirty="0" smtClean="0">
                <a:solidFill>
                  <a:schemeClr val="bg1"/>
                </a:solidFill>
              </a:rPr>
              <a:t> </a:t>
            </a:r>
          </a:p>
          <a:p>
            <a:r>
              <a:rPr lang="en-US" sz="3300" dirty="0" smtClean="0">
                <a:solidFill>
                  <a:schemeClr val="bg1"/>
                </a:solidFill>
              </a:rPr>
              <a:t> </a:t>
            </a:r>
            <a:r>
              <a:rPr lang="el-GR" sz="3300" dirty="0" smtClean="0">
                <a:solidFill>
                  <a:schemeClr val="bg1"/>
                </a:solidFill>
              </a:rPr>
              <a:t>ἐπὶ </a:t>
            </a:r>
            <a:r>
              <a:rPr lang="el-GR" sz="3300" dirty="0">
                <a:solidFill>
                  <a:schemeClr val="bg1"/>
                </a:solidFill>
              </a:rPr>
              <a:t>τῆς οἰκουμένης ὅλης πειράσαι τοὺς κατοικοῦντας ἐπὶ τῆς γῆς. </a:t>
            </a:r>
            <a:endParaRPr lang="en-US" sz="3300" dirty="0">
              <a:solidFill>
                <a:schemeClr val="bg1"/>
              </a:solidFill>
            </a:endParaRPr>
          </a:p>
          <a:p>
            <a:r>
              <a:rPr lang="fr-FR" sz="2400" dirty="0" smtClean="0">
                <a:solidFill>
                  <a:schemeClr val="bg1"/>
                </a:solidFill>
              </a:rPr>
              <a:t>   sur    </a:t>
            </a:r>
            <a:r>
              <a:rPr lang="fr-FR" sz="2400" dirty="0">
                <a:solidFill>
                  <a:schemeClr val="bg1"/>
                </a:solidFill>
              </a:rPr>
              <a:t>le </a:t>
            </a:r>
            <a:r>
              <a:rPr lang="fr-FR" sz="2400" dirty="0" smtClean="0">
                <a:solidFill>
                  <a:schemeClr val="bg1"/>
                </a:solidFill>
              </a:rPr>
              <a:t>           monde          entier  </a:t>
            </a:r>
            <a:r>
              <a:rPr lang="fr-FR" sz="2200" dirty="0">
                <a:solidFill>
                  <a:schemeClr val="bg1"/>
                </a:solidFill>
              </a:rPr>
              <a:t>pour éprouver </a:t>
            </a:r>
            <a:r>
              <a:rPr lang="fr-FR" sz="2200" dirty="0" smtClean="0">
                <a:solidFill>
                  <a:schemeClr val="bg1"/>
                </a:solidFill>
              </a:rPr>
              <a:t>   </a:t>
            </a:r>
            <a:r>
              <a:rPr lang="fr-FR" sz="2400" dirty="0" smtClean="0">
                <a:solidFill>
                  <a:schemeClr val="bg1"/>
                </a:solidFill>
              </a:rPr>
              <a:t>les            habitants            sur    </a:t>
            </a:r>
            <a:r>
              <a:rPr lang="fr-FR" sz="2400" dirty="0">
                <a:solidFill>
                  <a:schemeClr val="bg1"/>
                </a:solidFill>
              </a:rPr>
              <a:t>la </a:t>
            </a:r>
            <a:r>
              <a:rPr lang="fr-FR" sz="2400" dirty="0" smtClean="0">
                <a:solidFill>
                  <a:schemeClr val="bg1"/>
                </a:solidFill>
              </a:rPr>
              <a:t>   terre</a:t>
            </a:r>
            <a:endParaRPr lang="es-ES" sz="2400" dirty="0" smtClean="0">
              <a:solidFill>
                <a:schemeClr val="bg1"/>
              </a:solidFill>
            </a:endParaRPr>
          </a:p>
          <a:p>
            <a:r>
              <a:rPr lang="en-US" sz="2800" b="1" dirty="0" smtClean="0">
                <a:solidFill>
                  <a:srgbClr val="FFFF00"/>
                </a:solidFill>
              </a:rPr>
              <a:t>11 </a:t>
            </a:r>
            <a:r>
              <a:rPr lang="el-GR" sz="3300" dirty="0">
                <a:solidFill>
                  <a:schemeClr val="bg1"/>
                </a:solidFill>
              </a:rPr>
              <a:t>ἔρχομαι ταχύ· κράτει ὃ ἔχεις, </a:t>
            </a:r>
            <a:r>
              <a:rPr lang="en-US" sz="3300" dirty="0" smtClean="0">
                <a:solidFill>
                  <a:schemeClr val="bg1"/>
                </a:solidFill>
              </a:rPr>
              <a:t> </a:t>
            </a:r>
            <a:r>
              <a:rPr lang="el-GR" sz="3300" dirty="0" smtClean="0">
                <a:solidFill>
                  <a:schemeClr val="bg1"/>
                </a:solidFill>
              </a:rPr>
              <a:t>ἵνα </a:t>
            </a:r>
            <a:r>
              <a:rPr lang="el-GR" sz="3300" dirty="0">
                <a:solidFill>
                  <a:schemeClr val="bg1"/>
                </a:solidFill>
              </a:rPr>
              <a:t>μηδεὶς λάβῃ τὸν στέφανόν σου. </a:t>
            </a:r>
            <a:endParaRPr lang="fr-FR" sz="3300" dirty="0" smtClean="0">
              <a:solidFill>
                <a:schemeClr val="bg1"/>
              </a:solidFill>
            </a:endParaRPr>
          </a:p>
          <a:p>
            <a:r>
              <a:rPr lang="fr-FR" sz="2400" dirty="0" smtClean="0">
                <a:solidFill>
                  <a:schemeClr val="bg1"/>
                </a:solidFill>
              </a:rPr>
              <a:t>         je </a:t>
            </a:r>
            <a:r>
              <a:rPr lang="fr-FR" sz="2400" dirty="0">
                <a:solidFill>
                  <a:schemeClr val="bg1"/>
                </a:solidFill>
              </a:rPr>
              <a:t>viens </a:t>
            </a:r>
            <a:r>
              <a:rPr lang="fr-FR" sz="2400" dirty="0" smtClean="0">
                <a:solidFill>
                  <a:schemeClr val="bg1"/>
                </a:solidFill>
              </a:rPr>
              <a:t>    bientôt   retiens  </a:t>
            </a:r>
            <a:r>
              <a:rPr lang="fr-FR" sz="2000" dirty="0" smtClean="0">
                <a:solidFill>
                  <a:schemeClr val="bg1"/>
                </a:solidFill>
              </a:rPr>
              <a:t>ce </a:t>
            </a:r>
            <a:r>
              <a:rPr lang="fr-FR" sz="2000" dirty="0">
                <a:solidFill>
                  <a:schemeClr val="bg1"/>
                </a:solidFill>
              </a:rPr>
              <a:t>que tu </a:t>
            </a:r>
            <a:r>
              <a:rPr lang="fr-FR" sz="2000" dirty="0" smtClean="0">
                <a:solidFill>
                  <a:schemeClr val="bg1"/>
                </a:solidFill>
              </a:rPr>
              <a:t>as  </a:t>
            </a:r>
            <a:r>
              <a:rPr lang="fr-FR" sz="2000" dirty="0">
                <a:solidFill>
                  <a:schemeClr val="bg1"/>
                </a:solidFill>
              </a:rPr>
              <a:t>afin que </a:t>
            </a:r>
            <a:r>
              <a:rPr lang="fr-FR" sz="2000" dirty="0" smtClean="0">
                <a:solidFill>
                  <a:schemeClr val="bg1"/>
                </a:solidFill>
              </a:rPr>
              <a:t> personne </a:t>
            </a:r>
            <a:r>
              <a:rPr lang="fr-FR" sz="2000" dirty="0">
                <a:solidFill>
                  <a:schemeClr val="bg1"/>
                </a:solidFill>
              </a:rPr>
              <a:t>ne </a:t>
            </a:r>
            <a:r>
              <a:rPr lang="fr-FR" sz="2000" dirty="0" smtClean="0">
                <a:solidFill>
                  <a:schemeClr val="bg1"/>
                </a:solidFill>
              </a:rPr>
              <a:t> </a:t>
            </a:r>
            <a:r>
              <a:rPr lang="fr-FR" sz="2400" dirty="0" smtClean="0">
                <a:solidFill>
                  <a:schemeClr val="bg1"/>
                </a:solidFill>
              </a:rPr>
              <a:t>prenne  la     couronne        </a:t>
            </a:r>
            <a:r>
              <a:rPr lang="fr-FR" sz="2400" dirty="0">
                <a:solidFill>
                  <a:schemeClr val="bg1"/>
                </a:solidFill>
              </a:rPr>
              <a:t>t</a:t>
            </a:r>
            <a:r>
              <a:rPr lang="fr-FR" sz="2400" dirty="0" smtClean="0">
                <a:solidFill>
                  <a:schemeClr val="bg1"/>
                </a:solidFill>
              </a:rPr>
              <a:t>a </a:t>
            </a:r>
            <a:endParaRPr lang="en-US" sz="2400" dirty="0">
              <a:solidFill>
                <a:schemeClr val="bg1"/>
              </a:solidFill>
            </a:endParaRPr>
          </a:p>
          <a:p>
            <a:endParaRPr lang="en-US" sz="800" dirty="0">
              <a:solidFill>
                <a:schemeClr val="bg1"/>
              </a:solidFill>
            </a:endParaRPr>
          </a:p>
          <a:p>
            <a:r>
              <a:rPr lang="en-US" baseline="30000" dirty="0" smtClean="0">
                <a:solidFill>
                  <a:srgbClr val="FFFF00"/>
                </a:solidFill>
              </a:rPr>
              <a:t>	NEG </a:t>
            </a:r>
            <a:r>
              <a:rPr lang="fr-FR" b="1" dirty="0" smtClean="0">
                <a:solidFill>
                  <a:schemeClr val="bg1"/>
                </a:solidFill>
              </a:rPr>
              <a:t>3:10</a:t>
            </a:r>
            <a:r>
              <a:rPr lang="fr-FR" dirty="0" smtClean="0">
                <a:solidFill>
                  <a:schemeClr val="bg1"/>
                </a:solidFill>
              </a:rPr>
              <a:t> </a:t>
            </a:r>
            <a:r>
              <a:rPr lang="fr-FR" dirty="0">
                <a:solidFill>
                  <a:schemeClr val="bg1"/>
                </a:solidFill>
              </a:rPr>
              <a:t>Parce que tu as gardé la parole de la persévérance en moi, je te garderai aussi à l'heure de la tentation qui va venir sur le monde entier, pour éprouver les habitants de la terre</a:t>
            </a:r>
            <a:r>
              <a:rPr lang="fr-FR" dirty="0" smtClean="0">
                <a:solidFill>
                  <a:schemeClr val="bg1"/>
                </a:solidFill>
              </a:rPr>
              <a:t>. </a:t>
            </a:r>
            <a:r>
              <a:rPr lang="fr-FR" b="1" dirty="0">
                <a:solidFill>
                  <a:schemeClr val="bg1"/>
                </a:solidFill>
              </a:rPr>
              <a:t>11</a:t>
            </a:r>
            <a:r>
              <a:rPr lang="fr-FR" dirty="0">
                <a:solidFill>
                  <a:schemeClr val="bg1"/>
                </a:solidFill>
              </a:rPr>
              <a:t> Je viens bientôt. Retiens ce que tu as, afin que personne ne prenne ta couronne</a:t>
            </a:r>
            <a:r>
              <a:rPr lang="fr-FR" dirty="0" smtClean="0">
                <a:solidFill>
                  <a:schemeClr val="bg1"/>
                </a:solidFill>
              </a:rPr>
              <a:t>. / </a:t>
            </a:r>
            <a:r>
              <a:rPr lang="fr-FR" baseline="30000" dirty="0" smtClean="0">
                <a:solidFill>
                  <a:srgbClr val="FFFF00"/>
                </a:solidFill>
              </a:rPr>
              <a:t>BFC</a:t>
            </a:r>
            <a:r>
              <a:rPr lang="fr-FR" baseline="30000" dirty="0" smtClean="0">
                <a:solidFill>
                  <a:schemeClr val="bg1"/>
                </a:solidFill>
              </a:rPr>
              <a:t> </a:t>
            </a:r>
            <a:r>
              <a:rPr lang="fr-FR" b="1" dirty="0" smtClean="0">
                <a:solidFill>
                  <a:schemeClr val="bg1"/>
                </a:solidFill>
              </a:rPr>
              <a:t>3:10</a:t>
            </a:r>
            <a:r>
              <a:rPr lang="fr-FR" dirty="0" smtClean="0">
                <a:solidFill>
                  <a:schemeClr val="bg1"/>
                </a:solidFill>
              </a:rPr>
              <a:t> </a:t>
            </a:r>
            <a:r>
              <a:rPr lang="fr-FR" dirty="0">
                <a:solidFill>
                  <a:schemeClr val="bg1"/>
                </a:solidFill>
              </a:rPr>
              <a:t>Puisque tu as gardé mon ordre d'être persévérant, moi aussi je te garderai de la période de malheur qui va venir sur le monde entier pour mettre à l'épreuve les habitants de la terre</a:t>
            </a:r>
            <a:r>
              <a:rPr lang="fr-FR" dirty="0" smtClean="0">
                <a:solidFill>
                  <a:schemeClr val="bg1"/>
                </a:solidFill>
              </a:rPr>
              <a:t>. </a:t>
            </a:r>
            <a:r>
              <a:rPr lang="fr-FR" b="1" dirty="0">
                <a:solidFill>
                  <a:schemeClr val="bg1"/>
                </a:solidFill>
              </a:rPr>
              <a:t>11</a:t>
            </a:r>
            <a:r>
              <a:rPr lang="fr-FR" dirty="0">
                <a:solidFill>
                  <a:schemeClr val="bg1"/>
                </a:solidFill>
              </a:rPr>
              <a:t> Je viens bientôt. Tiens fermement ce que tu as, afin que personne ne te prenne ta couronne de victoire.</a:t>
            </a: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0864216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2708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3:12 </a:t>
            </a:r>
          </a:p>
          <a:p>
            <a:pPr algn="ctr"/>
            <a:endParaRPr lang="en-US" sz="800" b="1" dirty="0" smtClean="0">
              <a:solidFill>
                <a:schemeClr val="bg1"/>
              </a:solidFill>
            </a:endParaRPr>
          </a:p>
          <a:p>
            <a:r>
              <a:rPr lang="en-US" sz="2800" b="1" dirty="0" smtClean="0">
                <a:solidFill>
                  <a:srgbClr val="FFFF00"/>
                </a:solidFill>
              </a:rPr>
              <a:t>12</a:t>
            </a:r>
            <a:r>
              <a:rPr lang="en-US" sz="3200" b="1" dirty="0" smtClean="0">
                <a:solidFill>
                  <a:srgbClr val="FFFF00"/>
                </a:solidFill>
              </a:rPr>
              <a:t>   </a:t>
            </a:r>
            <a:r>
              <a:rPr lang="el-GR" sz="3300" dirty="0" smtClean="0">
                <a:solidFill>
                  <a:schemeClr val="bg1"/>
                </a:solidFill>
              </a:rPr>
              <a:t>Ὁ </a:t>
            </a:r>
            <a:r>
              <a:rPr lang="el-GR" sz="3300" dirty="0">
                <a:solidFill>
                  <a:schemeClr val="bg1"/>
                </a:solidFill>
              </a:rPr>
              <a:t>νικῶν </a:t>
            </a:r>
            <a:r>
              <a:rPr lang="en-US" sz="3300" dirty="0" smtClean="0">
                <a:solidFill>
                  <a:schemeClr val="bg1"/>
                </a:solidFill>
              </a:rPr>
              <a:t> </a:t>
            </a:r>
            <a:r>
              <a:rPr lang="el-GR" sz="3300" dirty="0" smtClean="0">
                <a:solidFill>
                  <a:schemeClr val="bg1"/>
                </a:solidFill>
              </a:rPr>
              <a:t>ποιήσω </a:t>
            </a:r>
            <a:r>
              <a:rPr lang="el-GR" sz="3300" dirty="0">
                <a:solidFill>
                  <a:schemeClr val="bg1"/>
                </a:solidFill>
              </a:rPr>
              <a:t>αὐτὸν στῦλον </a:t>
            </a:r>
            <a:r>
              <a:rPr lang="en-US" sz="3300" dirty="0" smtClean="0">
                <a:solidFill>
                  <a:schemeClr val="bg1"/>
                </a:solidFill>
              </a:rPr>
              <a:t> </a:t>
            </a:r>
            <a:r>
              <a:rPr lang="el-GR" sz="3300" dirty="0" smtClean="0">
                <a:solidFill>
                  <a:schemeClr val="bg1"/>
                </a:solidFill>
              </a:rPr>
              <a:t>ἐν </a:t>
            </a:r>
            <a:r>
              <a:rPr lang="en-US" sz="3300" dirty="0" smtClean="0">
                <a:solidFill>
                  <a:schemeClr val="bg1"/>
                </a:solidFill>
              </a:rPr>
              <a:t> </a:t>
            </a:r>
            <a:r>
              <a:rPr lang="el-GR" sz="3300" dirty="0" smtClean="0">
                <a:solidFill>
                  <a:schemeClr val="bg1"/>
                </a:solidFill>
              </a:rPr>
              <a:t>τῷ </a:t>
            </a:r>
            <a:r>
              <a:rPr lang="el-GR" sz="3300" dirty="0">
                <a:solidFill>
                  <a:schemeClr val="bg1"/>
                </a:solidFill>
              </a:rPr>
              <a:t>ναῷ </a:t>
            </a:r>
            <a:endParaRPr lang="en-US" sz="3300" dirty="0" smtClean="0">
              <a:solidFill>
                <a:schemeClr val="bg1"/>
              </a:solidFill>
            </a:endParaRPr>
          </a:p>
          <a:p>
            <a:r>
              <a:rPr lang="fr-FR" sz="2400" dirty="0" smtClean="0">
                <a:solidFill>
                  <a:schemeClr val="bg1"/>
                </a:solidFill>
              </a:rPr>
              <a:t>     </a:t>
            </a:r>
            <a:r>
              <a:rPr lang="fr-FR" sz="2200" dirty="0" smtClean="0">
                <a:solidFill>
                  <a:schemeClr val="bg1"/>
                </a:solidFill>
              </a:rPr>
              <a:t>celui </a:t>
            </a:r>
            <a:r>
              <a:rPr lang="fr-FR" sz="2200" dirty="0">
                <a:solidFill>
                  <a:schemeClr val="bg1"/>
                </a:solidFill>
              </a:rPr>
              <a:t>qui </a:t>
            </a:r>
            <a:r>
              <a:rPr lang="fr-FR" sz="2200" dirty="0" smtClean="0">
                <a:solidFill>
                  <a:schemeClr val="bg1"/>
                </a:solidFill>
              </a:rPr>
              <a:t>vaincra   </a:t>
            </a:r>
            <a:r>
              <a:rPr lang="fr-FR" sz="2400" dirty="0" smtClean="0">
                <a:solidFill>
                  <a:schemeClr val="bg1"/>
                </a:solidFill>
              </a:rPr>
              <a:t>je </a:t>
            </a:r>
            <a:r>
              <a:rPr lang="fr-FR" sz="2400" dirty="0">
                <a:solidFill>
                  <a:schemeClr val="bg1"/>
                </a:solidFill>
              </a:rPr>
              <a:t>ferai </a:t>
            </a:r>
            <a:r>
              <a:rPr lang="fr-FR" sz="2400" dirty="0" smtClean="0">
                <a:solidFill>
                  <a:schemeClr val="bg1"/>
                </a:solidFill>
              </a:rPr>
              <a:t>      de </a:t>
            </a:r>
            <a:r>
              <a:rPr lang="fr-FR" sz="2400" dirty="0">
                <a:solidFill>
                  <a:schemeClr val="bg1"/>
                </a:solidFill>
              </a:rPr>
              <a:t>lui </a:t>
            </a:r>
            <a:r>
              <a:rPr lang="fr-FR" sz="2400" dirty="0" smtClean="0">
                <a:solidFill>
                  <a:schemeClr val="bg1"/>
                </a:solidFill>
              </a:rPr>
              <a:t>  </a:t>
            </a:r>
            <a:r>
              <a:rPr lang="fr-FR" sz="2200" dirty="0" smtClean="0">
                <a:solidFill>
                  <a:schemeClr val="bg1"/>
                </a:solidFill>
              </a:rPr>
              <a:t>une </a:t>
            </a:r>
            <a:r>
              <a:rPr lang="fr-FR" sz="2200" dirty="0">
                <a:solidFill>
                  <a:schemeClr val="bg1"/>
                </a:solidFill>
              </a:rPr>
              <a:t>colonne </a:t>
            </a:r>
            <a:r>
              <a:rPr lang="fr-FR" sz="2200" dirty="0" smtClean="0">
                <a:solidFill>
                  <a:schemeClr val="bg1"/>
                </a:solidFill>
              </a:rPr>
              <a:t> </a:t>
            </a:r>
            <a:r>
              <a:rPr lang="fr-FR" sz="2400" dirty="0" smtClean="0">
                <a:solidFill>
                  <a:schemeClr val="bg1"/>
                </a:solidFill>
              </a:rPr>
              <a:t>dans  le  temple</a:t>
            </a:r>
            <a:endParaRPr lang="en-US" sz="2400" dirty="0">
              <a:solidFill>
                <a:schemeClr val="bg1"/>
              </a:solidFill>
            </a:endParaRPr>
          </a:p>
          <a:p>
            <a:r>
              <a:rPr lang="el-GR" sz="3200" dirty="0" smtClean="0">
                <a:solidFill>
                  <a:schemeClr val="bg1"/>
                </a:solidFill>
              </a:rPr>
              <a:t>τοῦ </a:t>
            </a:r>
            <a:r>
              <a:rPr lang="el-GR" sz="3200" dirty="0">
                <a:solidFill>
                  <a:schemeClr val="bg1"/>
                </a:solidFill>
              </a:rPr>
              <a:t>θεοῦ </a:t>
            </a:r>
            <a:r>
              <a:rPr lang="el-GR" sz="3200" dirty="0" smtClean="0">
                <a:solidFill>
                  <a:schemeClr val="bg1"/>
                </a:solidFill>
              </a:rPr>
              <a:t>μου</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ἔξω </a:t>
            </a:r>
            <a:r>
              <a:rPr lang="en-US" sz="3200" dirty="0" smtClean="0">
                <a:solidFill>
                  <a:schemeClr val="bg1"/>
                </a:solidFill>
              </a:rPr>
              <a:t>  </a:t>
            </a:r>
            <a:r>
              <a:rPr lang="el-GR" sz="3200" dirty="0" smtClean="0">
                <a:solidFill>
                  <a:schemeClr val="bg1"/>
                </a:solidFill>
              </a:rPr>
              <a:t>οὐ </a:t>
            </a:r>
            <a:r>
              <a:rPr lang="el-GR" sz="3200" dirty="0">
                <a:solidFill>
                  <a:schemeClr val="bg1"/>
                </a:solidFill>
              </a:rPr>
              <a:t>μὴ </a:t>
            </a:r>
            <a:r>
              <a:rPr lang="en-US" sz="3200" dirty="0" smtClean="0">
                <a:solidFill>
                  <a:schemeClr val="bg1"/>
                </a:solidFill>
              </a:rPr>
              <a:t> </a:t>
            </a:r>
            <a:r>
              <a:rPr lang="el-GR" sz="3200" dirty="0" smtClean="0">
                <a:solidFill>
                  <a:schemeClr val="bg1"/>
                </a:solidFill>
              </a:rPr>
              <a:t>ἐξέλθῃ </a:t>
            </a:r>
            <a:r>
              <a:rPr lang="el-GR" sz="3200" dirty="0">
                <a:solidFill>
                  <a:schemeClr val="bg1"/>
                </a:solidFill>
              </a:rPr>
              <a:t>ἔτι καὶ γράψω </a:t>
            </a:r>
            <a:endParaRPr lang="en-US" sz="3200" dirty="0" smtClean="0">
              <a:solidFill>
                <a:schemeClr val="bg1"/>
              </a:solidFill>
            </a:endParaRPr>
          </a:p>
          <a:p>
            <a:r>
              <a:rPr lang="fr-FR" sz="2400" dirty="0" smtClean="0">
                <a:solidFill>
                  <a:schemeClr val="bg1"/>
                </a:solidFill>
              </a:rPr>
              <a:t>   de    Dieu    mon   et </a:t>
            </a:r>
            <a:r>
              <a:rPr lang="fr-FR" sz="2000" dirty="0">
                <a:solidFill>
                  <a:schemeClr val="bg1"/>
                </a:solidFill>
              </a:rPr>
              <a:t>à l'extérieur</a:t>
            </a:r>
            <a:r>
              <a:rPr lang="fr-FR" sz="2000" dirty="0" smtClean="0">
                <a:solidFill>
                  <a:schemeClr val="bg1"/>
                </a:solidFill>
              </a:rPr>
              <a:t> </a:t>
            </a:r>
            <a:r>
              <a:rPr lang="fr-FR" sz="2200" dirty="0" smtClean="0">
                <a:solidFill>
                  <a:schemeClr val="bg1"/>
                </a:solidFill>
              </a:rPr>
              <a:t>ne jamais  </a:t>
            </a:r>
            <a:r>
              <a:rPr lang="fr-FR" sz="2400" dirty="0" smtClean="0">
                <a:solidFill>
                  <a:schemeClr val="bg1"/>
                </a:solidFill>
              </a:rPr>
              <a:t>il sortira plus  et      j'écrirai</a:t>
            </a:r>
            <a:endParaRPr lang="en-US" sz="2400" dirty="0">
              <a:solidFill>
                <a:schemeClr val="bg1"/>
              </a:solidFill>
            </a:endParaRPr>
          </a:p>
          <a:p>
            <a:r>
              <a:rPr lang="en-US" sz="3300" dirty="0" smtClean="0">
                <a:solidFill>
                  <a:schemeClr val="bg1"/>
                </a:solidFill>
              </a:rPr>
              <a:t>     </a:t>
            </a:r>
            <a:r>
              <a:rPr lang="el-GR" sz="3300" dirty="0" smtClean="0">
                <a:solidFill>
                  <a:schemeClr val="bg1"/>
                </a:solidFill>
              </a:rPr>
              <a:t>ἐπ</a:t>
            </a:r>
            <a:r>
              <a:rPr lang="el-GR" sz="3300" dirty="0">
                <a:solidFill>
                  <a:schemeClr val="bg1"/>
                </a:solidFill>
              </a:rPr>
              <a:t>᾽ αὐτὸν τὸ ὄνομα τοῦ θεοῦ </a:t>
            </a:r>
            <a:r>
              <a:rPr lang="el-GR" sz="3300" dirty="0" smtClean="0">
                <a:solidFill>
                  <a:schemeClr val="bg1"/>
                </a:solidFill>
              </a:rPr>
              <a:t>μου</a:t>
            </a:r>
            <a:r>
              <a:rPr lang="en-US" sz="3300" dirty="0" smtClean="0">
                <a:solidFill>
                  <a:schemeClr val="bg1"/>
                </a:solidFill>
              </a:rPr>
              <a:t> </a:t>
            </a:r>
            <a:r>
              <a:rPr lang="el-GR" sz="3300" dirty="0" smtClean="0">
                <a:solidFill>
                  <a:schemeClr val="bg1"/>
                </a:solidFill>
              </a:rPr>
              <a:t>καὶ </a:t>
            </a:r>
            <a:r>
              <a:rPr lang="el-GR" sz="3300" dirty="0">
                <a:solidFill>
                  <a:schemeClr val="bg1"/>
                </a:solidFill>
              </a:rPr>
              <a:t>τὸ ὄνομα τῆς πόλεως </a:t>
            </a:r>
            <a:endParaRPr lang="en-US" sz="3300" dirty="0" smtClean="0">
              <a:solidFill>
                <a:schemeClr val="bg1"/>
              </a:solidFill>
            </a:endParaRPr>
          </a:p>
          <a:p>
            <a:r>
              <a:rPr lang="fr-FR" sz="2400" dirty="0" smtClean="0">
                <a:solidFill>
                  <a:schemeClr val="bg1"/>
                </a:solidFill>
              </a:rPr>
              <a:t>       sur        lui        le      </a:t>
            </a:r>
            <a:r>
              <a:rPr lang="fr-FR" sz="2400" dirty="0">
                <a:solidFill>
                  <a:schemeClr val="bg1"/>
                </a:solidFill>
              </a:rPr>
              <a:t>nom </a:t>
            </a:r>
            <a:r>
              <a:rPr lang="fr-FR" sz="2400" dirty="0" smtClean="0">
                <a:solidFill>
                  <a:schemeClr val="bg1"/>
                </a:solidFill>
              </a:rPr>
              <a:t>       de      Dieu    mon     et     le      nom     de la      ville</a:t>
            </a:r>
            <a:endParaRPr lang="en-US" sz="2400" dirty="0" smtClean="0">
              <a:solidFill>
                <a:schemeClr val="bg1"/>
              </a:solidFill>
            </a:endParaRPr>
          </a:p>
          <a:p>
            <a:r>
              <a:rPr lang="en-US" sz="3300" dirty="0" smtClean="0">
                <a:solidFill>
                  <a:schemeClr val="bg1"/>
                </a:solidFill>
              </a:rPr>
              <a:t>      </a:t>
            </a:r>
            <a:r>
              <a:rPr lang="el-GR" sz="3300" dirty="0" smtClean="0">
                <a:solidFill>
                  <a:schemeClr val="bg1"/>
                </a:solidFill>
              </a:rPr>
              <a:t>τοῦ </a:t>
            </a:r>
            <a:r>
              <a:rPr lang="el-GR" sz="3300" dirty="0">
                <a:solidFill>
                  <a:schemeClr val="bg1"/>
                </a:solidFill>
              </a:rPr>
              <a:t>θεοῦ μου, τῆς </a:t>
            </a:r>
            <a:r>
              <a:rPr lang="el-GR" sz="3300" dirty="0" smtClean="0">
                <a:solidFill>
                  <a:schemeClr val="bg1"/>
                </a:solidFill>
              </a:rPr>
              <a:t>καινῆς</a:t>
            </a:r>
            <a:r>
              <a:rPr lang="en-US" sz="3300" dirty="0" smtClean="0">
                <a:solidFill>
                  <a:schemeClr val="bg1"/>
                </a:solidFill>
              </a:rPr>
              <a:t> </a:t>
            </a:r>
            <a:r>
              <a:rPr lang="el-GR" sz="3300" dirty="0" smtClean="0">
                <a:solidFill>
                  <a:schemeClr val="bg1"/>
                </a:solidFill>
              </a:rPr>
              <a:t> </a:t>
            </a:r>
            <a:r>
              <a:rPr lang="el-GR" sz="3300" dirty="0">
                <a:solidFill>
                  <a:schemeClr val="bg1"/>
                </a:solidFill>
              </a:rPr>
              <a:t>Ἰερουσαλὴμ ἡ καταβαίνουσα </a:t>
            </a:r>
            <a:endParaRPr lang="en-US" sz="3300" dirty="0" smtClean="0">
              <a:solidFill>
                <a:schemeClr val="bg1"/>
              </a:solidFill>
            </a:endParaRPr>
          </a:p>
          <a:p>
            <a:r>
              <a:rPr lang="fr-FR" sz="2400" dirty="0" smtClean="0">
                <a:solidFill>
                  <a:schemeClr val="bg1"/>
                </a:solidFill>
              </a:rPr>
              <a:t>          </a:t>
            </a:r>
            <a:r>
              <a:rPr lang="fr-FR" sz="2400" dirty="0">
                <a:solidFill>
                  <a:schemeClr val="bg1"/>
                </a:solidFill>
              </a:rPr>
              <a:t>de </a:t>
            </a:r>
            <a:r>
              <a:rPr lang="fr-FR" sz="2400" dirty="0" smtClean="0">
                <a:solidFill>
                  <a:schemeClr val="bg1"/>
                </a:solidFill>
              </a:rPr>
              <a:t>     Dieu    mon    </a:t>
            </a:r>
            <a:r>
              <a:rPr lang="fr-FR" sz="2400" dirty="0">
                <a:solidFill>
                  <a:schemeClr val="bg1"/>
                </a:solidFill>
              </a:rPr>
              <a:t>de </a:t>
            </a:r>
            <a:r>
              <a:rPr lang="fr-FR" sz="2400" dirty="0" smtClean="0">
                <a:solidFill>
                  <a:schemeClr val="bg1"/>
                </a:solidFill>
              </a:rPr>
              <a:t>la  </a:t>
            </a:r>
            <a:r>
              <a:rPr lang="fr-FR" sz="2400" dirty="0">
                <a:solidFill>
                  <a:schemeClr val="bg1"/>
                </a:solidFill>
              </a:rPr>
              <a:t>nouvelle </a:t>
            </a:r>
            <a:r>
              <a:rPr lang="fr-FR" sz="2400" dirty="0" smtClean="0">
                <a:solidFill>
                  <a:schemeClr val="bg1"/>
                </a:solidFill>
              </a:rPr>
              <a:t>       Jérusalem       qui       descend</a:t>
            </a:r>
            <a:endParaRPr lang="en-US" sz="2400" dirty="0">
              <a:solidFill>
                <a:schemeClr val="bg1"/>
              </a:solidFill>
            </a:endParaRPr>
          </a:p>
          <a:p>
            <a:r>
              <a:rPr lang="en-US" sz="3300" dirty="0" smtClean="0">
                <a:solidFill>
                  <a:schemeClr val="bg1"/>
                </a:solidFill>
              </a:rPr>
              <a:t>  </a:t>
            </a:r>
            <a:r>
              <a:rPr lang="el-GR" sz="3300" dirty="0" smtClean="0">
                <a:solidFill>
                  <a:schemeClr val="bg1"/>
                </a:solidFill>
              </a:rPr>
              <a:t>ἐκ </a:t>
            </a:r>
            <a:r>
              <a:rPr lang="el-GR" sz="3300" dirty="0">
                <a:solidFill>
                  <a:schemeClr val="bg1"/>
                </a:solidFill>
              </a:rPr>
              <a:t>τοῦ οὐρανοῦ ἀπὸ τοῦ θεοῦ μου, καὶ τὸ ὄνομά μου τὸ καινόν. </a:t>
            </a:r>
            <a:endParaRPr lang="en-US" sz="3300" dirty="0">
              <a:solidFill>
                <a:schemeClr val="bg1"/>
              </a:solidFill>
            </a:endParaRPr>
          </a:p>
          <a:p>
            <a:r>
              <a:rPr lang="fr-FR" sz="2400" dirty="0" smtClean="0">
                <a:solidFill>
                  <a:schemeClr val="bg1"/>
                </a:solidFill>
              </a:rPr>
              <a:t>       du               ciel       d'auprès   de     Dieu    mon      </a:t>
            </a:r>
            <a:r>
              <a:rPr lang="fr-FR" sz="2400" dirty="0">
                <a:solidFill>
                  <a:schemeClr val="bg1"/>
                </a:solidFill>
              </a:rPr>
              <a:t>et </a:t>
            </a:r>
            <a:r>
              <a:rPr lang="fr-FR" sz="2400" dirty="0" smtClean="0">
                <a:solidFill>
                  <a:schemeClr val="bg1"/>
                </a:solidFill>
              </a:rPr>
              <a:t>    le      </a:t>
            </a:r>
            <a:r>
              <a:rPr lang="fr-FR" sz="2400" dirty="0">
                <a:solidFill>
                  <a:schemeClr val="bg1"/>
                </a:solidFill>
              </a:rPr>
              <a:t>nom </a:t>
            </a:r>
            <a:r>
              <a:rPr lang="fr-FR" sz="2400" dirty="0" smtClean="0">
                <a:solidFill>
                  <a:schemeClr val="bg1"/>
                </a:solidFill>
              </a:rPr>
              <a:t>     mon    le   nouveau </a:t>
            </a:r>
            <a:r>
              <a:rPr lang="en-US" sz="800" dirty="0" smtClean="0">
                <a:solidFill>
                  <a:schemeClr val="bg1"/>
                </a:solidFill>
              </a:rPr>
              <a:t> </a:t>
            </a:r>
          </a:p>
          <a:p>
            <a:endParaRPr lang="en-US" sz="800" dirty="0" smtClean="0">
              <a:solidFill>
                <a:schemeClr val="bg1"/>
              </a:solidFill>
            </a:endParaRPr>
          </a:p>
          <a:p>
            <a:r>
              <a:rPr lang="en-US" baseline="30000" dirty="0" smtClean="0">
                <a:solidFill>
                  <a:srgbClr val="FFFF00"/>
                </a:solidFill>
              </a:rPr>
              <a:t>	NEG </a:t>
            </a:r>
            <a:r>
              <a:rPr lang="fr-FR" b="1" dirty="0" smtClean="0">
                <a:solidFill>
                  <a:schemeClr val="bg1"/>
                </a:solidFill>
              </a:rPr>
              <a:t>3:12</a:t>
            </a:r>
            <a:r>
              <a:rPr lang="fr-FR" dirty="0" smtClean="0">
                <a:solidFill>
                  <a:schemeClr val="bg1"/>
                </a:solidFill>
              </a:rPr>
              <a:t> </a:t>
            </a:r>
            <a:r>
              <a:rPr lang="fr-FR" dirty="0">
                <a:solidFill>
                  <a:schemeClr val="bg1"/>
                </a:solidFill>
              </a:rPr>
              <a:t>Celui qui vaincra, je ferai de lui une colonne dans le temple de mon Dieu, et il n'en sortira plus; j'écrirai sur lui le nom de mon Dieu, et le nom de la ville de mon Dieu, de la nouvelle Jérusalem qui descend du ciel d'auprès de mon Dieu, et mon nom nouveau</a:t>
            </a:r>
            <a:r>
              <a:rPr lang="fr-FR" dirty="0" smtClean="0">
                <a:solidFill>
                  <a:schemeClr val="bg1"/>
                </a:solidFill>
              </a:rPr>
              <a:t>. / </a:t>
            </a:r>
            <a:r>
              <a:rPr lang="fr-FR" baseline="30000" dirty="0" smtClean="0">
                <a:solidFill>
                  <a:srgbClr val="FFFF00"/>
                </a:solidFill>
              </a:rPr>
              <a:t>BFC</a:t>
            </a:r>
            <a:r>
              <a:rPr lang="fr-FR" baseline="30000" dirty="0" smtClean="0">
                <a:solidFill>
                  <a:schemeClr val="bg1"/>
                </a:solidFill>
              </a:rPr>
              <a:t> </a:t>
            </a:r>
            <a:r>
              <a:rPr lang="fr-FR" b="1" dirty="0" smtClean="0">
                <a:solidFill>
                  <a:schemeClr val="bg1"/>
                </a:solidFill>
              </a:rPr>
              <a:t>3:12</a:t>
            </a:r>
            <a:r>
              <a:rPr lang="fr-FR" dirty="0" smtClean="0">
                <a:solidFill>
                  <a:schemeClr val="bg1"/>
                </a:solidFill>
              </a:rPr>
              <a:t> </a:t>
            </a:r>
            <a:r>
              <a:rPr lang="fr-FR" dirty="0">
                <a:solidFill>
                  <a:schemeClr val="bg1"/>
                </a:solidFill>
              </a:rPr>
              <a:t>«De celui qui aura remporté la victoire, je ferai une colonne dans le temple de mon Dieu et il n'en sortira plus jamais. J'inscrirai sur lui le nom de mon Dieu et le nom de la ville de mon Dieu, la nouvelle Jérusalem qui descend du ciel, envoyée par mon Dieu. J'inscrirai aussi sur lui mon nom nouveau</a:t>
            </a:r>
            <a:r>
              <a:rPr lang="fr-FR" dirty="0" smtClean="0">
                <a:solidFill>
                  <a:schemeClr val="bg1"/>
                </a:solidFill>
              </a:rPr>
              <a:t>.</a:t>
            </a:r>
            <a:endParaRPr lang="fr-FR" dirty="0">
              <a:solidFill>
                <a:schemeClr val="bg1"/>
              </a:solidFill>
            </a:endParaRPr>
          </a:p>
        </p:txBody>
      </p:sp>
    </p:spTree>
    <p:extLst>
      <p:ext uri="{BB962C8B-B14F-4D97-AF65-F5344CB8AC3E}">
        <p14:creationId xmlns:p14="http://schemas.microsoft.com/office/powerpoint/2010/main" val="40184727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3379</TotalTime>
  <Words>1995</Words>
  <Application>Microsoft Office PowerPoint</Application>
  <PresentationFormat>Custom</PresentationFormat>
  <Paragraphs>320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Apocalypse de Jean Chapitre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500</cp:revision>
  <dcterms:created xsi:type="dcterms:W3CDTF">2020-04-05T11:02:49Z</dcterms:created>
  <dcterms:modified xsi:type="dcterms:W3CDTF">2020-05-22T13:45:15Z</dcterms:modified>
</cp:coreProperties>
</file>