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4" r:id="rId2"/>
    <p:sldId id="260" r:id="rId3"/>
    <p:sldId id="340" r:id="rId4"/>
    <p:sldId id="389" r:id="rId5"/>
    <p:sldId id="392" r:id="rId6"/>
    <p:sldId id="393" r:id="rId7"/>
    <p:sldId id="394" r:id="rId8"/>
    <p:sldId id="397" r:id="rId9"/>
    <p:sldId id="398" r:id="rId10"/>
    <p:sldId id="400" r:id="rId11"/>
    <p:sldId id="401"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5/25/2020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5/25/2020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4</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4:10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10 </a:t>
            </a:r>
            <a:r>
              <a:rPr lang="en-US" sz="3200" b="1" dirty="0" smtClean="0">
                <a:solidFill>
                  <a:schemeClr val="bg1"/>
                </a:solidFill>
              </a:rPr>
              <a:t>  </a:t>
            </a:r>
            <a:r>
              <a:rPr lang="el-GR" sz="3500" dirty="0" smtClean="0">
                <a:solidFill>
                  <a:schemeClr val="bg1"/>
                </a:solidFill>
              </a:rPr>
              <a:t>πεσοῦνται </a:t>
            </a:r>
            <a:r>
              <a:rPr lang="el-GR" sz="3500" dirty="0">
                <a:solidFill>
                  <a:schemeClr val="bg1"/>
                </a:solidFill>
              </a:rPr>
              <a:t>οἱ εἴκοσι τέσσαρες πρεσβύτεροι </a:t>
            </a:r>
            <a:endParaRPr lang="en-US" sz="3500" dirty="0">
              <a:solidFill>
                <a:schemeClr val="bg1"/>
              </a:solidFill>
            </a:endParaRPr>
          </a:p>
          <a:p>
            <a:r>
              <a:rPr lang="fr-FR" sz="2400" dirty="0" smtClean="0">
                <a:solidFill>
                  <a:schemeClr val="bg1"/>
                </a:solidFill>
              </a:rPr>
              <a:t>         se prosternent    les         vingt-quatre                     vieillards </a:t>
            </a:r>
          </a:p>
          <a:p>
            <a:r>
              <a:rPr lang="en-US" sz="3500" dirty="0" smtClean="0">
                <a:solidFill>
                  <a:schemeClr val="bg1"/>
                </a:solidFill>
              </a:rPr>
              <a:t> </a:t>
            </a:r>
            <a:r>
              <a:rPr lang="el-GR" sz="3500" dirty="0">
                <a:solidFill>
                  <a:schemeClr val="bg1"/>
                </a:solidFill>
              </a:rPr>
              <a:t>ἐνώπιον τοῦ καθημένου ἐπὶ τοῦ θρόνου καὶ προσκυνήσουσιν</a:t>
            </a:r>
            <a:endParaRPr lang="en-US" sz="3500" dirty="0">
              <a:solidFill>
                <a:schemeClr val="bg1"/>
              </a:solidFill>
            </a:endParaRPr>
          </a:p>
          <a:p>
            <a:r>
              <a:rPr lang="fr-FR" sz="2400" dirty="0" smtClean="0">
                <a:solidFill>
                  <a:schemeClr val="bg1"/>
                </a:solidFill>
              </a:rPr>
              <a:t>       devant     celui      qui </a:t>
            </a:r>
            <a:r>
              <a:rPr lang="fr-FR" sz="2400" dirty="0">
                <a:solidFill>
                  <a:schemeClr val="bg1"/>
                </a:solidFill>
              </a:rPr>
              <a:t>est assis </a:t>
            </a:r>
            <a:r>
              <a:rPr lang="fr-FR" sz="2400" dirty="0" smtClean="0">
                <a:solidFill>
                  <a:schemeClr val="bg1"/>
                </a:solidFill>
              </a:rPr>
              <a:t>      sur       le         trône          et            ils </a:t>
            </a:r>
            <a:r>
              <a:rPr lang="fr-FR" sz="2400" dirty="0">
                <a:solidFill>
                  <a:schemeClr val="bg1"/>
                </a:solidFill>
              </a:rPr>
              <a:t>adorent</a:t>
            </a:r>
            <a:endParaRPr lang="fr-FR" sz="2400" dirty="0" smtClean="0">
              <a:solidFill>
                <a:schemeClr val="bg1"/>
              </a:solidFill>
            </a:endParaRPr>
          </a:p>
          <a:p>
            <a:r>
              <a:rPr lang="en-US" sz="3500" dirty="0" smtClean="0">
                <a:solidFill>
                  <a:schemeClr val="bg1"/>
                </a:solidFill>
              </a:rPr>
              <a:t>        </a:t>
            </a:r>
            <a:r>
              <a:rPr lang="el-GR" sz="3500" dirty="0" smtClean="0">
                <a:solidFill>
                  <a:schemeClr val="bg1"/>
                </a:solidFill>
              </a:rPr>
              <a:t>τῷ </a:t>
            </a:r>
            <a:r>
              <a:rPr lang="el-GR" sz="3500" dirty="0">
                <a:solidFill>
                  <a:schemeClr val="bg1"/>
                </a:solidFill>
              </a:rPr>
              <a:t>ζῶντι εἰς τοὺς αἰῶνας τῶν αἰώνων </a:t>
            </a:r>
            <a:r>
              <a:rPr lang="el-GR" sz="3500" dirty="0" smtClean="0">
                <a:solidFill>
                  <a:schemeClr val="bg1"/>
                </a:solidFill>
              </a:rPr>
              <a:t>καὶ</a:t>
            </a:r>
            <a:r>
              <a:rPr lang="en-US" sz="3500" dirty="0">
                <a:solidFill>
                  <a:schemeClr val="bg1"/>
                </a:solidFill>
              </a:rPr>
              <a:t>  </a:t>
            </a:r>
            <a:r>
              <a:rPr lang="el-GR" sz="3500" dirty="0">
                <a:solidFill>
                  <a:schemeClr val="bg1"/>
                </a:solidFill>
              </a:rPr>
              <a:t>βαλοῦσιν </a:t>
            </a:r>
            <a:endParaRPr lang="en-US" sz="3500" dirty="0" smtClean="0">
              <a:solidFill>
                <a:schemeClr val="bg1"/>
              </a:solidFill>
            </a:endParaRPr>
          </a:p>
          <a:p>
            <a:r>
              <a:rPr lang="fr-FR" sz="2400" dirty="0" smtClean="0">
                <a:solidFill>
                  <a:schemeClr val="bg1"/>
                </a:solidFill>
              </a:rPr>
              <a:t>          celui   qui vit        aux              siècles        des         siècles   </a:t>
            </a:r>
            <a:r>
              <a:rPr lang="fr-FR" sz="2400" dirty="0">
                <a:solidFill>
                  <a:schemeClr val="bg1"/>
                </a:solidFill>
              </a:rPr>
              <a:t>   et </a:t>
            </a:r>
            <a:r>
              <a:rPr lang="fr-FR" sz="2400" dirty="0" smtClean="0">
                <a:solidFill>
                  <a:schemeClr val="bg1"/>
                </a:solidFill>
              </a:rPr>
              <a:t>       ils </a:t>
            </a:r>
            <a:r>
              <a:rPr lang="fr-FR" sz="2400" dirty="0">
                <a:solidFill>
                  <a:schemeClr val="bg1"/>
                </a:solidFill>
              </a:rPr>
              <a:t>jettent</a:t>
            </a:r>
            <a:endParaRPr lang="en-US" sz="2400" dirty="0" smtClean="0">
              <a:solidFill>
                <a:schemeClr val="bg1"/>
              </a:solidFill>
            </a:endParaRPr>
          </a:p>
          <a:p>
            <a:r>
              <a:rPr lang="en-US" sz="3500" dirty="0" smtClean="0">
                <a:solidFill>
                  <a:schemeClr val="bg1"/>
                </a:solidFill>
              </a:rPr>
              <a:t>    </a:t>
            </a:r>
            <a:r>
              <a:rPr lang="el-GR" sz="3500" dirty="0" smtClean="0">
                <a:solidFill>
                  <a:schemeClr val="bg1"/>
                </a:solidFill>
              </a:rPr>
              <a:t>τοὺς στεφάνους αὐτῶν ἐνώπιον τοῦ θρόνου λέγοντες·</a:t>
            </a:r>
            <a:endParaRPr lang="en-US" sz="3500" dirty="0" smtClean="0">
              <a:solidFill>
                <a:schemeClr val="bg1"/>
              </a:solidFill>
            </a:endParaRPr>
          </a:p>
          <a:p>
            <a:r>
              <a:rPr lang="fr-FR" sz="2400" dirty="0" smtClean="0">
                <a:solidFill>
                  <a:schemeClr val="bg1"/>
                </a:solidFill>
              </a:rPr>
              <a:t>        les          </a:t>
            </a:r>
            <a:r>
              <a:rPr lang="fr-FR" sz="2400" dirty="0">
                <a:solidFill>
                  <a:schemeClr val="bg1"/>
                </a:solidFill>
              </a:rPr>
              <a:t>couronnes </a:t>
            </a:r>
            <a:r>
              <a:rPr lang="fr-FR" sz="2400" dirty="0" smtClean="0">
                <a:solidFill>
                  <a:schemeClr val="bg1"/>
                </a:solidFill>
              </a:rPr>
              <a:t>          leurs            devant          le         trône        </a:t>
            </a:r>
            <a:r>
              <a:rPr lang="fr-FR" sz="2400" dirty="0">
                <a:solidFill>
                  <a:schemeClr val="bg1"/>
                </a:solidFill>
              </a:rPr>
              <a:t>en </a:t>
            </a:r>
            <a:r>
              <a:rPr lang="fr-FR" sz="2400" dirty="0" smtClean="0">
                <a:solidFill>
                  <a:schemeClr val="bg1"/>
                </a:solidFill>
              </a:rPr>
              <a:t>disant</a:t>
            </a: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a:solidFill>
                  <a:schemeClr val="bg1"/>
                </a:solidFill>
              </a:rPr>
              <a:t>4:10</a:t>
            </a:r>
            <a:r>
              <a:rPr lang="fr-FR" dirty="0">
                <a:solidFill>
                  <a:schemeClr val="bg1"/>
                </a:solidFill>
              </a:rPr>
              <a:t> les vingt -quatre vieillards se prosternent devant celui qui est assis sur le trône, ils adorent celui qui vit aux siècles des siècles, et ils jettent leurs couronnes devant le trône, en disant:</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4:10</a:t>
            </a:r>
            <a:r>
              <a:rPr lang="fr-FR" dirty="0" smtClean="0">
                <a:solidFill>
                  <a:schemeClr val="bg1"/>
                </a:solidFill>
              </a:rPr>
              <a:t> </a:t>
            </a:r>
            <a:r>
              <a:rPr lang="fr-FR" dirty="0">
                <a:solidFill>
                  <a:schemeClr val="bg1"/>
                </a:solidFill>
              </a:rPr>
              <a:t>les vingt-quatre anciens s'agenouillent devant celui qui siège sur le trône, ils adorent celui qui vit pour toujours. Ils jettent leurs couronnes devant le trône en disant</a:t>
            </a:r>
            <a:r>
              <a:rPr lang="fr-FR" dirty="0" smtClean="0">
                <a:solidFill>
                  <a:schemeClr val="bg1"/>
                </a:solidFill>
              </a:rPr>
              <a:t>:</a:t>
            </a:r>
          </a:p>
          <a:p>
            <a:endParaRPr lang="fr-FR" dirty="0">
              <a:solidFill>
                <a:schemeClr val="bg1"/>
              </a:solidFill>
            </a:endParaRPr>
          </a:p>
          <a:p>
            <a:endParaRPr lang="fr-FR" dirty="0" smtClean="0">
              <a:solidFill>
                <a:schemeClr val="bg1"/>
              </a:solidFill>
            </a:endParaRPr>
          </a:p>
        </p:txBody>
      </p:sp>
    </p:spTree>
    <p:extLst>
      <p:ext uri="{BB962C8B-B14F-4D97-AF65-F5344CB8AC3E}">
        <p14:creationId xmlns:p14="http://schemas.microsoft.com/office/powerpoint/2010/main" val="2461024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4:11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11</a:t>
            </a:r>
            <a:r>
              <a:rPr lang="en-US" sz="3200" b="1" dirty="0" smtClean="0">
                <a:solidFill>
                  <a:schemeClr val="bg1"/>
                </a:solidFill>
              </a:rPr>
              <a:t>  </a:t>
            </a:r>
            <a:r>
              <a:rPr lang="el-GR" sz="3600" dirty="0" smtClean="0">
                <a:solidFill>
                  <a:schemeClr val="bg1"/>
                </a:solidFill>
              </a:rPr>
              <a:t>ἄξιος </a:t>
            </a:r>
            <a:r>
              <a:rPr lang="en-US" sz="3600" dirty="0" smtClean="0">
                <a:solidFill>
                  <a:schemeClr val="bg1"/>
                </a:solidFill>
              </a:rPr>
              <a:t> </a:t>
            </a:r>
            <a:r>
              <a:rPr lang="el-GR" sz="3600" dirty="0" smtClean="0">
                <a:solidFill>
                  <a:schemeClr val="bg1"/>
                </a:solidFill>
              </a:rPr>
              <a:t>εἶ</a:t>
            </a:r>
            <a:r>
              <a:rPr lang="el-GR" sz="3600" dirty="0">
                <a:solidFill>
                  <a:schemeClr val="bg1"/>
                </a:solidFill>
              </a:rPr>
              <a:t>, </a:t>
            </a:r>
            <a:r>
              <a:rPr lang="en-US" sz="3600" dirty="0" smtClean="0">
                <a:solidFill>
                  <a:schemeClr val="bg1"/>
                </a:solidFill>
              </a:rPr>
              <a:t> </a:t>
            </a:r>
            <a:r>
              <a:rPr lang="el-GR" sz="3600" dirty="0" smtClean="0">
                <a:solidFill>
                  <a:schemeClr val="bg1"/>
                </a:solidFill>
              </a:rPr>
              <a:t>ὁ </a:t>
            </a:r>
            <a:r>
              <a:rPr lang="el-GR" sz="3600" dirty="0">
                <a:solidFill>
                  <a:schemeClr val="bg1"/>
                </a:solidFill>
              </a:rPr>
              <a:t>κύριος καὶ ὁ θεὸς ἡμῶν, λαβεῖν τὴν </a:t>
            </a:r>
            <a:r>
              <a:rPr lang="el-GR" sz="3600" dirty="0" smtClean="0">
                <a:solidFill>
                  <a:schemeClr val="bg1"/>
                </a:solidFill>
              </a:rPr>
              <a:t>δόξαν</a:t>
            </a:r>
            <a:endParaRPr lang="en-US" sz="3600" dirty="0" smtClean="0">
              <a:solidFill>
                <a:schemeClr val="bg1"/>
              </a:solidFill>
            </a:endParaRPr>
          </a:p>
          <a:p>
            <a:r>
              <a:rPr lang="fr-FR" sz="2400" dirty="0" smtClean="0">
                <a:solidFill>
                  <a:schemeClr val="bg1"/>
                </a:solidFill>
              </a:rPr>
              <a:t>           digne  tu es   le   Seigneur     et    le     Dieu      notre    </a:t>
            </a:r>
            <a:r>
              <a:rPr lang="fr-FR" sz="2400" dirty="0">
                <a:solidFill>
                  <a:schemeClr val="bg1"/>
                </a:solidFill>
              </a:rPr>
              <a:t>de </a:t>
            </a:r>
            <a:r>
              <a:rPr lang="fr-FR" sz="2400" dirty="0" smtClean="0">
                <a:solidFill>
                  <a:schemeClr val="bg1"/>
                </a:solidFill>
              </a:rPr>
              <a:t>recevoir    la       gloire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τὴν τιμὴν καὶ τὴν δύναμιν, ὅτι σὺ ἔκτισας τὰ </a:t>
            </a:r>
            <a:r>
              <a:rPr lang="en-US" sz="3600" dirty="0" smtClean="0">
                <a:solidFill>
                  <a:schemeClr val="bg1"/>
                </a:solidFill>
              </a:rPr>
              <a:t> </a:t>
            </a:r>
            <a:r>
              <a:rPr lang="el-GR" sz="3600" dirty="0" smtClean="0">
                <a:solidFill>
                  <a:schemeClr val="bg1"/>
                </a:solidFill>
              </a:rPr>
              <a:t>πάντα </a:t>
            </a:r>
            <a:endParaRPr lang="en-US" sz="3600" dirty="0" smtClean="0">
              <a:solidFill>
                <a:schemeClr val="bg1"/>
              </a:solidFill>
            </a:endParaRPr>
          </a:p>
          <a:p>
            <a:r>
              <a:rPr lang="fr-FR" sz="2400" dirty="0" smtClean="0">
                <a:solidFill>
                  <a:schemeClr val="bg1"/>
                </a:solidFill>
              </a:rPr>
              <a:t>      et           l'honneur     </a:t>
            </a:r>
            <a:r>
              <a:rPr lang="fr-FR" sz="2400" dirty="0">
                <a:solidFill>
                  <a:schemeClr val="bg1"/>
                </a:solidFill>
              </a:rPr>
              <a:t>et </a:t>
            </a:r>
            <a:r>
              <a:rPr lang="fr-FR" sz="2400" dirty="0" smtClean="0">
                <a:solidFill>
                  <a:schemeClr val="bg1"/>
                </a:solidFill>
              </a:rPr>
              <a:t>       la       puissance       car    tu       as </a:t>
            </a:r>
            <a:r>
              <a:rPr lang="fr-FR" sz="2400" dirty="0">
                <a:solidFill>
                  <a:schemeClr val="bg1"/>
                </a:solidFill>
              </a:rPr>
              <a:t>créé </a:t>
            </a:r>
            <a:r>
              <a:rPr lang="fr-FR" sz="2400" dirty="0" smtClean="0">
                <a:solidFill>
                  <a:schemeClr val="bg1"/>
                </a:solidFill>
              </a:rPr>
              <a:t>     les  </a:t>
            </a:r>
            <a:r>
              <a:rPr lang="fr-FR" sz="2200" dirty="0" smtClean="0">
                <a:solidFill>
                  <a:schemeClr val="bg1"/>
                </a:solidFill>
              </a:rPr>
              <a:t>toutes choses</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διὰ τὸ θέλημά σου </a:t>
            </a:r>
            <a:r>
              <a:rPr lang="en-US" sz="3600" dirty="0" smtClean="0">
                <a:solidFill>
                  <a:schemeClr val="bg1"/>
                </a:solidFill>
              </a:rPr>
              <a:t> </a:t>
            </a:r>
            <a:r>
              <a:rPr lang="el-GR" sz="3600" dirty="0" smtClean="0">
                <a:solidFill>
                  <a:schemeClr val="bg1"/>
                </a:solidFill>
              </a:rPr>
              <a:t>ἦσαν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ἐκτίσθησαν</a:t>
            </a:r>
            <a:r>
              <a:rPr lang="el-GR" sz="3600" dirty="0">
                <a:solidFill>
                  <a:schemeClr val="bg1"/>
                </a:solidFill>
              </a:rPr>
              <a:t>.</a:t>
            </a:r>
            <a:endParaRPr lang="en-US" sz="3600" dirty="0">
              <a:solidFill>
                <a:schemeClr val="bg1"/>
              </a:solidFill>
            </a:endParaRPr>
          </a:p>
          <a:p>
            <a:r>
              <a:rPr lang="fr-FR" sz="2400" dirty="0" smtClean="0">
                <a:solidFill>
                  <a:schemeClr val="bg1"/>
                </a:solidFill>
              </a:rPr>
              <a:t>             </a:t>
            </a:r>
            <a:r>
              <a:rPr lang="fr-FR" sz="2400" dirty="0">
                <a:solidFill>
                  <a:schemeClr val="bg1"/>
                </a:solidFill>
              </a:rPr>
              <a:t>et </a:t>
            </a:r>
            <a:r>
              <a:rPr lang="fr-FR" sz="2400" dirty="0" smtClean="0">
                <a:solidFill>
                  <a:schemeClr val="bg1"/>
                </a:solidFill>
              </a:rPr>
              <a:t>    par     la       volonté        sa    </a:t>
            </a:r>
            <a:r>
              <a:rPr lang="fr-FR" sz="2200" dirty="0" smtClean="0">
                <a:solidFill>
                  <a:schemeClr val="bg1"/>
                </a:solidFill>
              </a:rPr>
              <a:t>elles existent  </a:t>
            </a:r>
            <a:r>
              <a:rPr lang="fr-FR" sz="2400" dirty="0">
                <a:solidFill>
                  <a:schemeClr val="bg1"/>
                </a:solidFill>
              </a:rPr>
              <a:t>et </a:t>
            </a:r>
            <a:r>
              <a:rPr lang="fr-FR" sz="2400" dirty="0" smtClean="0">
                <a:solidFill>
                  <a:schemeClr val="bg1"/>
                </a:solidFill>
              </a:rPr>
              <a:t>   </a:t>
            </a:r>
            <a:r>
              <a:rPr lang="fr-FR" sz="2200" dirty="0" smtClean="0">
                <a:solidFill>
                  <a:schemeClr val="bg1"/>
                </a:solidFill>
              </a:rPr>
              <a:t>elles </a:t>
            </a:r>
            <a:r>
              <a:rPr lang="fr-FR" sz="2200" dirty="0">
                <a:solidFill>
                  <a:schemeClr val="bg1"/>
                </a:solidFill>
              </a:rPr>
              <a:t>ont été </a:t>
            </a:r>
            <a:r>
              <a:rPr lang="fr-FR" sz="2200" dirty="0" smtClean="0">
                <a:solidFill>
                  <a:schemeClr val="bg1"/>
                </a:solidFill>
              </a:rPr>
              <a:t>créées</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a:solidFill>
                  <a:schemeClr val="bg1"/>
                </a:solidFill>
              </a:rPr>
              <a:t>4:11</a:t>
            </a:r>
            <a:r>
              <a:rPr lang="fr-FR" dirty="0">
                <a:solidFill>
                  <a:schemeClr val="bg1"/>
                </a:solidFill>
              </a:rPr>
              <a:t> Tu es digne, notre Seigneur et notre Dieu, de recevoir la gloire, l'honneur et la puissance; car tu as créé toutes choses, et c'est par ta volonté qu'elles existent et qu'elles ont été créées.</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4:11</a:t>
            </a:r>
            <a:r>
              <a:rPr lang="fr-FR" dirty="0" smtClean="0">
                <a:solidFill>
                  <a:schemeClr val="bg1"/>
                </a:solidFill>
              </a:rPr>
              <a:t> </a:t>
            </a:r>
            <a:r>
              <a:rPr lang="fr-FR" dirty="0">
                <a:solidFill>
                  <a:schemeClr val="bg1"/>
                </a:solidFill>
              </a:rPr>
              <a:t>«Seigneur, notre Dieu, tu es digne de recevoir la gloire, l'honneur et la puissance. Car c'est toi qui as créé toutes choses, elles sont venues à l'existence parce que tu l'as voulu</a:t>
            </a:r>
            <a:r>
              <a:rPr lang="fr-FR" dirty="0" smtClean="0">
                <a:solidFill>
                  <a:schemeClr val="bg1"/>
                </a:solidFill>
              </a:rPr>
              <a:t>.»</a:t>
            </a:r>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46564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9630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4000" b="1" dirty="0" smtClean="0">
                <a:solidFill>
                  <a:srgbClr val="FFFF00"/>
                </a:solidFill>
              </a:rPr>
              <a:t>Apocalypse 4:1 </a:t>
            </a: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a:t>
            </a:r>
            <a:r>
              <a:rPr lang="en-US" sz="3200" b="1" dirty="0" smtClean="0">
                <a:solidFill>
                  <a:schemeClr val="bg1"/>
                </a:solidFill>
              </a:rPr>
              <a:t>         </a:t>
            </a:r>
            <a:r>
              <a:rPr lang="el-GR" sz="3600" dirty="0" smtClean="0">
                <a:solidFill>
                  <a:schemeClr val="bg1"/>
                </a:solidFill>
              </a:rPr>
              <a:t>Μετὰ </a:t>
            </a:r>
            <a:r>
              <a:rPr lang="el-GR" sz="3600" dirty="0">
                <a:solidFill>
                  <a:schemeClr val="bg1"/>
                </a:solidFill>
              </a:rPr>
              <a:t>ταῦτα εἶδον, καὶ ἰδοὺ θύρα </a:t>
            </a:r>
            <a:endParaRPr lang="en-US" sz="3600" dirty="0" smtClean="0">
              <a:solidFill>
                <a:schemeClr val="bg1"/>
              </a:solidFill>
            </a:endParaRPr>
          </a:p>
          <a:p>
            <a:r>
              <a:rPr lang="fr-FR" sz="2400" dirty="0" smtClean="0">
                <a:solidFill>
                  <a:schemeClr val="bg1"/>
                </a:solidFill>
              </a:rPr>
              <a:t>                    après      cela      </a:t>
            </a:r>
            <a:r>
              <a:rPr lang="fr-FR" sz="2400" dirty="0">
                <a:solidFill>
                  <a:schemeClr val="bg1"/>
                </a:solidFill>
              </a:rPr>
              <a:t>je </a:t>
            </a:r>
            <a:r>
              <a:rPr lang="fr-FR" sz="2400" dirty="0" smtClean="0">
                <a:solidFill>
                  <a:schemeClr val="bg1"/>
                </a:solidFill>
              </a:rPr>
              <a:t>regardai   et     voici   une porte</a:t>
            </a:r>
            <a:endParaRPr lang="fr-FR" sz="2400" dirty="0">
              <a:solidFill>
                <a:schemeClr val="bg1"/>
              </a:solidFill>
            </a:endParaRP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ἠνεῳγμένη</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οὐρανῷ, καὶ ἡ φωνὴ ἡ </a:t>
            </a:r>
            <a:r>
              <a:rPr lang="el-GR" sz="3600" dirty="0" smtClean="0">
                <a:solidFill>
                  <a:schemeClr val="bg1"/>
                </a:solidFill>
              </a:rPr>
              <a:t>πρώτη</a:t>
            </a:r>
            <a:endParaRPr lang="en-US" sz="3600" dirty="0">
              <a:solidFill>
                <a:schemeClr val="bg1"/>
              </a:solidFill>
            </a:endParaRPr>
          </a:p>
          <a:p>
            <a:r>
              <a:rPr lang="fr-FR" sz="2400" dirty="0" smtClean="0">
                <a:solidFill>
                  <a:schemeClr val="bg1"/>
                </a:solidFill>
              </a:rPr>
              <a:t>          était </a:t>
            </a:r>
            <a:r>
              <a:rPr lang="fr-FR" sz="2400" dirty="0">
                <a:solidFill>
                  <a:schemeClr val="bg1"/>
                </a:solidFill>
              </a:rPr>
              <a:t>ouverte </a:t>
            </a:r>
            <a:r>
              <a:rPr lang="fr-FR" sz="2400" dirty="0" smtClean="0">
                <a:solidFill>
                  <a:schemeClr val="bg1"/>
                </a:solidFill>
              </a:rPr>
              <a:t>    dans   </a:t>
            </a:r>
            <a:r>
              <a:rPr lang="fr-FR" sz="2400" dirty="0">
                <a:solidFill>
                  <a:schemeClr val="bg1"/>
                </a:solidFill>
              </a:rPr>
              <a:t>le </a:t>
            </a:r>
            <a:r>
              <a:rPr lang="fr-FR" sz="2400" dirty="0" smtClean="0">
                <a:solidFill>
                  <a:schemeClr val="bg1"/>
                </a:solidFill>
              </a:rPr>
              <a:t>       ciel                 et    la    voix       la   première </a:t>
            </a:r>
            <a:r>
              <a:rPr lang="es-ES" sz="2400" dirty="0" smtClean="0">
                <a:solidFill>
                  <a:schemeClr val="bg1"/>
                </a:solidFill>
              </a:rPr>
              <a:t> </a:t>
            </a:r>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ἣν </a:t>
            </a:r>
            <a:r>
              <a:rPr lang="en-US" sz="3600" dirty="0" smtClean="0">
                <a:solidFill>
                  <a:schemeClr val="bg1"/>
                </a:solidFill>
              </a:rPr>
              <a:t>  </a:t>
            </a:r>
            <a:r>
              <a:rPr lang="el-GR" sz="3600" dirty="0" smtClean="0">
                <a:solidFill>
                  <a:schemeClr val="bg1"/>
                </a:solidFill>
              </a:rPr>
              <a:t>ἤκουσα</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σάλπιγγος </a:t>
            </a:r>
            <a:r>
              <a:rPr lang="el-GR" sz="3600" dirty="0">
                <a:solidFill>
                  <a:schemeClr val="bg1"/>
                </a:solidFill>
              </a:rPr>
              <a:t>λαλούσης μετ᾽ ἐμοῦ λέγων· </a:t>
            </a:r>
            <a:endParaRPr lang="en-US" sz="3600" dirty="0" smtClean="0">
              <a:solidFill>
                <a:schemeClr val="bg1"/>
              </a:solidFill>
            </a:endParaRPr>
          </a:p>
          <a:p>
            <a:r>
              <a:rPr lang="fr-FR" sz="2400" dirty="0" smtClean="0">
                <a:solidFill>
                  <a:schemeClr val="bg1"/>
                </a:solidFill>
              </a:rPr>
              <a:t>  que  </a:t>
            </a:r>
            <a:r>
              <a:rPr lang="fr-FR" sz="2200" dirty="0" smtClean="0">
                <a:solidFill>
                  <a:schemeClr val="bg1"/>
                </a:solidFill>
              </a:rPr>
              <a:t>j'avais entendue </a:t>
            </a:r>
            <a:r>
              <a:rPr lang="fr-FR" sz="2200" dirty="0">
                <a:solidFill>
                  <a:schemeClr val="bg1"/>
                </a:solidFill>
              </a:rPr>
              <a:t>comme </a:t>
            </a:r>
            <a:r>
              <a:rPr lang="fr-FR" sz="2200" dirty="0" smtClean="0">
                <a:solidFill>
                  <a:schemeClr val="bg1"/>
                </a:solidFill>
              </a:rPr>
              <a:t> une trompette</a:t>
            </a:r>
            <a:r>
              <a:rPr lang="fr-FR" sz="2400" dirty="0" smtClean="0">
                <a:solidFill>
                  <a:schemeClr val="bg1"/>
                </a:solidFill>
              </a:rPr>
              <a:t>       </a:t>
            </a:r>
            <a:r>
              <a:rPr lang="fr-FR" sz="2400" dirty="0">
                <a:solidFill>
                  <a:schemeClr val="bg1"/>
                </a:solidFill>
              </a:rPr>
              <a:t>qui </a:t>
            </a:r>
            <a:r>
              <a:rPr lang="fr-FR" sz="2400" dirty="0" smtClean="0">
                <a:solidFill>
                  <a:schemeClr val="bg1"/>
                </a:solidFill>
              </a:rPr>
              <a:t>parlait        avec       moi         dit</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ἀνάβα </a:t>
            </a:r>
            <a:r>
              <a:rPr lang="el-GR" sz="3600" dirty="0">
                <a:solidFill>
                  <a:schemeClr val="bg1"/>
                </a:solidFill>
              </a:rPr>
              <a:t>ὧδε</a:t>
            </a:r>
            <a:r>
              <a:rPr lang="el-GR" sz="3600" dirty="0" smtClean="0">
                <a:solidFill>
                  <a:schemeClr val="bg1"/>
                </a:solidFill>
              </a:rPr>
              <a:t>,</a:t>
            </a:r>
            <a:r>
              <a:rPr lang="en-US"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δείξω</a:t>
            </a:r>
            <a:r>
              <a:rPr lang="en-US" sz="3600" dirty="0" smtClean="0">
                <a:solidFill>
                  <a:schemeClr val="bg1"/>
                </a:solidFill>
              </a:rPr>
              <a:t> </a:t>
            </a:r>
            <a:r>
              <a:rPr lang="el-GR" sz="3600" dirty="0" smtClean="0">
                <a:solidFill>
                  <a:schemeClr val="bg1"/>
                </a:solidFill>
              </a:rPr>
              <a:t> σοι</a:t>
            </a:r>
            <a:r>
              <a:rPr lang="en-US" sz="3600" dirty="0" smtClean="0">
                <a:solidFill>
                  <a:schemeClr val="bg1"/>
                </a:solidFill>
              </a:rPr>
              <a:t> </a:t>
            </a:r>
            <a:r>
              <a:rPr lang="el-GR" sz="3600" dirty="0" smtClean="0">
                <a:solidFill>
                  <a:schemeClr val="bg1"/>
                </a:solidFill>
              </a:rPr>
              <a:t> </a:t>
            </a:r>
            <a:r>
              <a:rPr lang="el-GR" sz="3600" dirty="0">
                <a:solidFill>
                  <a:schemeClr val="bg1"/>
                </a:solidFill>
              </a:rPr>
              <a:t>ἃ </a:t>
            </a:r>
            <a:r>
              <a:rPr lang="en-US" sz="3600" dirty="0" smtClean="0">
                <a:solidFill>
                  <a:schemeClr val="bg1"/>
                </a:solidFill>
              </a:rPr>
              <a:t> </a:t>
            </a:r>
            <a:r>
              <a:rPr lang="el-GR" sz="3600" dirty="0" smtClean="0">
                <a:solidFill>
                  <a:schemeClr val="bg1"/>
                </a:solidFill>
              </a:rPr>
              <a:t>δεῖ </a:t>
            </a:r>
            <a:r>
              <a:rPr lang="el-GR" sz="3600" dirty="0">
                <a:solidFill>
                  <a:schemeClr val="bg1"/>
                </a:solidFill>
              </a:rPr>
              <a:t>γενέσθαι μετὰ ταῦτα.</a:t>
            </a:r>
            <a:r>
              <a:rPr lang="fr-FR" sz="3600" dirty="0" smtClean="0">
                <a:solidFill>
                  <a:schemeClr val="bg1"/>
                </a:solidFill>
              </a:rPr>
              <a:t>  </a:t>
            </a:r>
          </a:p>
          <a:p>
            <a:r>
              <a:rPr lang="fr-FR" sz="2400" dirty="0" smtClean="0">
                <a:solidFill>
                  <a:schemeClr val="bg1"/>
                </a:solidFill>
              </a:rPr>
              <a:t>       monte         ici        </a:t>
            </a:r>
            <a:r>
              <a:rPr lang="fr-FR" sz="2400" dirty="0">
                <a:solidFill>
                  <a:schemeClr val="bg1"/>
                </a:solidFill>
              </a:rPr>
              <a:t>et </a:t>
            </a:r>
            <a:r>
              <a:rPr lang="fr-FR" sz="2400" dirty="0" smtClean="0">
                <a:solidFill>
                  <a:schemeClr val="bg1"/>
                </a:solidFill>
              </a:rPr>
              <a:t>   </a:t>
            </a:r>
            <a:r>
              <a:rPr lang="fr-FR" sz="2200" dirty="0" smtClean="0">
                <a:solidFill>
                  <a:schemeClr val="bg1"/>
                </a:solidFill>
              </a:rPr>
              <a:t>je </a:t>
            </a:r>
            <a:r>
              <a:rPr lang="fr-FR" sz="2200" dirty="0">
                <a:solidFill>
                  <a:schemeClr val="bg1"/>
                </a:solidFill>
              </a:rPr>
              <a:t>montrerai </a:t>
            </a:r>
            <a:r>
              <a:rPr lang="fr-FR" sz="2200" dirty="0" smtClean="0">
                <a:solidFill>
                  <a:schemeClr val="bg1"/>
                </a:solidFill>
              </a:rPr>
              <a:t>  </a:t>
            </a:r>
            <a:r>
              <a:rPr lang="fr-FR" sz="2400" dirty="0" smtClean="0">
                <a:solidFill>
                  <a:schemeClr val="bg1"/>
                </a:solidFill>
              </a:rPr>
              <a:t>te   </a:t>
            </a:r>
            <a:r>
              <a:rPr lang="fr-FR" sz="2200" dirty="0" smtClean="0">
                <a:solidFill>
                  <a:schemeClr val="bg1"/>
                </a:solidFill>
              </a:rPr>
              <a:t>ce </a:t>
            </a:r>
            <a:r>
              <a:rPr lang="fr-FR" sz="2200" dirty="0">
                <a:solidFill>
                  <a:schemeClr val="bg1"/>
                </a:solidFill>
              </a:rPr>
              <a:t>qui </a:t>
            </a:r>
            <a:r>
              <a:rPr lang="fr-FR" sz="2200" dirty="0" smtClean="0">
                <a:solidFill>
                  <a:schemeClr val="bg1"/>
                </a:solidFill>
              </a:rPr>
              <a:t> </a:t>
            </a:r>
            <a:r>
              <a:rPr lang="fr-FR" sz="2400" dirty="0" smtClean="0">
                <a:solidFill>
                  <a:schemeClr val="bg1"/>
                </a:solidFill>
              </a:rPr>
              <a:t>doit        arriver          </a:t>
            </a:r>
            <a:r>
              <a:rPr lang="fr-FR" sz="2400" dirty="0">
                <a:solidFill>
                  <a:schemeClr val="bg1"/>
                </a:solidFill>
              </a:rPr>
              <a:t>après      </a:t>
            </a:r>
            <a:r>
              <a:rPr lang="fr-FR" sz="2400" dirty="0" smtClean="0">
                <a:solidFill>
                  <a:schemeClr val="bg1"/>
                </a:solidFill>
              </a:rPr>
              <a:t>cela</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4:1</a:t>
            </a:r>
            <a:r>
              <a:rPr lang="fr-FR" dirty="0" smtClean="0">
                <a:solidFill>
                  <a:schemeClr val="bg1"/>
                </a:solidFill>
              </a:rPr>
              <a:t> </a:t>
            </a:r>
            <a:r>
              <a:rPr lang="fr-FR" dirty="0">
                <a:solidFill>
                  <a:schemeClr val="bg1"/>
                </a:solidFill>
              </a:rPr>
              <a:t>Après cela, je regardai, et voici, une porte était ouverte dans le ciel. La première voix que j'avais entendue, comme le son d'une trompette, et qui me parlait, dit: Monte ici, et je te ferai voir ce qui doit arriver dans la suite.</a:t>
            </a:r>
          </a:p>
          <a:p>
            <a:r>
              <a:rPr lang="fr-FR" baseline="30000" dirty="0" smtClean="0">
                <a:solidFill>
                  <a:schemeClr val="bg1"/>
                </a:solidFill>
              </a:rPr>
              <a:t>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4:1</a:t>
            </a:r>
            <a:r>
              <a:rPr lang="fr-FR" dirty="0" smtClean="0">
                <a:solidFill>
                  <a:schemeClr val="bg1"/>
                </a:solidFill>
              </a:rPr>
              <a:t> </a:t>
            </a:r>
            <a:r>
              <a:rPr lang="fr-FR" dirty="0">
                <a:solidFill>
                  <a:schemeClr val="bg1"/>
                </a:solidFill>
              </a:rPr>
              <a:t>Après cela, j'eus une autre vision: je vis une porte ouverte dans le ciel. La voix que j'avais entendue me parler auparavant, celle qui résonnait comme une trompette, me dit: «Monte ici, et je te montrerai ce qui doit arriver ensuite.»</a:t>
            </a:r>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65525"/>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3200" b="1" dirty="0" smtClean="0">
                <a:solidFill>
                  <a:srgbClr val="FFFF00"/>
                </a:solidFill>
              </a:rPr>
              <a:t>Apocalypse 4:2-3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400" dirty="0" smtClean="0">
                <a:solidFill>
                  <a:schemeClr val="bg1"/>
                </a:solidFill>
              </a:rPr>
              <a:t>Εὐθέως </a:t>
            </a:r>
            <a:r>
              <a:rPr lang="el-GR" sz="3400" dirty="0">
                <a:solidFill>
                  <a:schemeClr val="bg1"/>
                </a:solidFill>
              </a:rPr>
              <a:t>ἐγενόμην ἐν πνεύματι, καὶ ἰδοὺ θρόνος </a:t>
            </a:r>
            <a:endParaRPr lang="en-US" sz="3400" dirty="0" smtClean="0">
              <a:solidFill>
                <a:schemeClr val="bg1"/>
              </a:solidFill>
            </a:endParaRPr>
          </a:p>
          <a:p>
            <a:r>
              <a:rPr lang="fr-FR" sz="2200" dirty="0" smtClean="0">
                <a:solidFill>
                  <a:schemeClr val="bg1"/>
                </a:solidFill>
              </a:rPr>
              <a:t>        a</a:t>
            </a:r>
            <a:r>
              <a:rPr lang="fr-FR" sz="2400" dirty="0" smtClean="0">
                <a:solidFill>
                  <a:schemeClr val="bg1"/>
                </a:solidFill>
              </a:rPr>
              <a:t>ussitôt      je </a:t>
            </a:r>
            <a:r>
              <a:rPr lang="fr-FR" sz="2400" dirty="0">
                <a:solidFill>
                  <a:schemeClr val="bg1"/>
                </a:solidFill>
              </a:rPr>
              <a:t>fus </a:t>
            </a:r>
            <a:r>
              <a:rPr lang="fr-FR" sz="2400" dirty="0" smtClean="0">
                <a:solidFill>
                  <a:schemeClr val="bg1"/>
                </a:solidFill>
              </a:rPr>
              <a:t>saisi     dans      Esprit            et     voici    </a:t>
            </a:r>
            <a:r>
              <a:rPr lang="fr-FR" sz="2400" dirty="0">
                <a:solidFill>
                  <a:schemeClr val="bg1"/>
                </a:solidFill>
              </a:rPr>
              <a:t>un </a:t>
            </a:r>
            <a:r>
              <a:rPr lang="fr-FR" sz="2400" dirty="0" smtClean="0">
                <a:solidFill>
                  <a:schemeClr val="bg1"/>
                </a:solidFill>
              </a:rPr>
              <a:t>trône</a:t>
            </a:r>
            <a:endParaRPr lang="es-ES" sz="2200" dirty="0" smtClean="0">
              <a:solidFill>
                <a:schemeClr val="bg1"/>
              </a:solidFill>
            </a:endParaRPr>
          </a:p>
          <a:p>
            <a:r>
              <a:rPr lang="en-US" sz="3400" dirty="0" smtClean="0">
                <a:solidFill>
                  <a:schemeClr val="bg1"/>
                </a:solidFill>
              </a:rPr>
              <a:t>  </a:t>
            </a:r>
            <a:r>
              <a:rPr lang="el-GR" sz="3400" dirty="0" smtClean="0">
                <a:solidFill>
                  <a:schemeClr val="bg1"/>
                </a:solidFill>
              </a:rPr>
              <a:t>ἔκειτο</a:t>
            </a:r>
            <a:r>
              <a:rPr lang="en-US" sz="3400" dirty="0" smtClean="0">
                <a:solidFill>
                  <a:schemeClr val="bg1"/>
                </a:solidFill>
              </a:rPr>
              <a:t> </a:t>
            </a:r>
            <a:r>
              <a:rPr lang="el-GR" sz="3400" dirty="0" smtClean="0">
                <a:solidFill>
                  <a:schemeClr val="bg1"/>
                </a:solidFill>
              </a:rPr>
              <a:t> </a:t>
            </a:r>
            <a:r>
              <a:rPr lang="el-GR" sz="3400" dirty="0">
                <a:solidFill>
                  <a:schemeClr val="bg1"/>
                </a:solidFill>
              </a:rPr>
              <a:t>ἐν τῷ οὐρανῷ, καὶ ἐπὶ τὸν θρόνον καθήμενος</a:t>
            </a:r>
            <a:r>
              <a:rPr lang="el-GR" sz="3400" dirty="0" smtClean="0">
                <a:solidFill>
                  <a:schemeClr val="bg1"/>
                </a:solidFill>
              </a:rPr>
              <a:t>,</a:t>
            </a:r>
            <a:endParaRPr lang="en-US" sz="3400" dirty="0" smtClean="0">
              <a:solidFill>
                <a:schemeClr val="bg1"/>
              </a:solidFill>
            </a:endParaRPr>
          </a:p>
          <a:p>
            <a:r>
              <a:rPr lang="fr-FR" sz="2400" dirty="0" smtClean="0">
                <a:solidFill>
                  <a:schemeClr val="bg1"/>
                </a:solidFill>
              </a:rPr>
              <a:t>   </a:t>
            </a:r>
            <a:r>
              <a:rPr lang="fr-FR" sz="2400" dirty="0">
                <a:solidFill>
                  <a:schemeClr val="bg1"/>
                </a:solidFill>
              </a:rPr>
              <a:t>il y avait </a:t>
            </a:r>
            <a:r>
              <a:rPr lang="fr-FR" sz="2400" dirty="0" smtClean="0">
                <a:solidFill>
                  <a:schemeClr val="bg1"/>
                </a:solidFill>
              </a:rPr>
              <a:t> dans   le         ciel             </a:t>
            </a:r>
            <a:r>
              <a:rPr lang="fr-FR" sz="2400" dirty="0">
                <a:solidFill>
                  <a:schemeClr val="bg1"/>
                </a:solidFill>
              </a:rPr>
              <a:t>et </a:t>
            </a:r>
            <a:r>
              <a:rPr lang="fr-FR" sz="2400" dirty="0" smtClean="0">
                <a:solidFill>
                  <a:schemeClr val="bg1"/>
                </a:solidFill>
              </a:rPr>
              <a:t>    sur      le        trône   </a:t>
            </a:r>
            <a:r>
              <a:rPr lang="fr-FR" sz="2200" dirty="0" smtClean="0">
                <a:solidFill>
                  <a:schemeClr val="bg1"/>
                </a:solidFill>
              </a:rPr>
              <a:t>quelqu'un </a:t>
            </a:r>
            <a:r>
              <a:rPr lang="fr-FR" sz="2200" dirty="0">
                <a:solidFill>
                  <a:schemeClr val="bg1"/>
                </a:solidFill>
              </a:rPr>
              <a:t>était assis </a:t>
            </a:r>
            <a:endParaRPr lang="fr-FR" sz="2200" dirty="0" smtClean="0">
              <a:solidFill>
                <a:schemeClr val="bg1"/>
              </a:solidFill>
            </a:endParaRPr>
          </a:p>
          <a:p>
            <a:r>
              <a:rPr lang="en-US" sz="2800" b="1" dirty="0" smtClean="0">
                <a:solidFill>
                  <a:srgbClr val="FFFF00"/>
                </a:solidFill>
              </a:rPr>
              <a:t>3</a:t>
            </a:r>
            <a:r>
              <a:rPr lang="en-US" sz="2800" b="1" dirty="0" smtClean="0">
                <a:solidFill>
                  <a:schemeClr val="bg1"/>
                </a:solidFill>
              </a:rPr>
              <a:t>   </a:t>
            </a:r>
            <a:r>
              <a:rPr lang="el-GR" sz="3400" dirty="0" smtClean="0">
                <a:solidFill>
                  <a:schemeClr val="bg1"/>
                </a:solidFill>
              </a:rPr>
              <a:t>καὶ </a:t>
            </a:r>
            <a:r>
              <a:rPr lang="el-GR" sz="3400" dirty="0">
                <a:solidFill>
                  <a:schemeClr val="bg1"/>
                </a:solidFill>
              </a:rPr>
              <a:t>ὁ καθήμενος ὅμοιος </a:t>
            </a:r>
            <a:r>
              <a:rPr lang="en-US" sz="3400" dirty="0" smtClean="0">
                <a:solidFill>
                  <a:schemeClr val="bg1"/>
                </a:solidFill>
              </a:rPr>
              <a:t> </a:t>
            </a:r>
            <a:r>
              <a:rPr lang="el-GR" sz="3400" dirty="0" smtClean="0">
                <a:solidFill>
                  <a:schemeClr val="bg1"/>
                </a:solidFill>
              </a:rPr>
              <a:t>ὁράσει</a:t>
            </a:r>
            <a:r>
              <a:rPr lang="en-US" sz="3400" dirty="0" smtClean="0">
                <a:solidFill>
                  <a:schemeClr val="bg1"/>
                </a:solidFill>
              </a:rPr>
              <a:t> </a:t>
            </a:r>
            <a:r>
              <a:rPr lang="el-GR" sz="3400" dirty="0" smtClean="0">
                <a:solidFill>
                  <a:schemeClr val="bg1"/>
                </a:solidFill>
              </a:rPr>
              <a:t> </a:t>
            </a:r>
            <a:r>
              <a:rPr lang="el-GR" sz="3400" dirty="0">
                <a:solidFill>
                  <a:schemeClr val="bg1"/>
                </a:solidFill>
              </a:rPr>
              <a:t>λίθῳ </a:t>
            </a:r>
            <a:r>
              <a:rPr lang="en-US" sz="3400" dirty="0" smtClean="0">
                <a:solidFill>
                  <a:schemeClr val="bg1"/>
                </a:solidFill>
              </a:rPr>
              <a:t> </a:t>
            </a:r>
            <a:r>
              <a:rPr lang="el-GR" sz="3400" dirty="0" smtClean="0">
                <a:solidFill>
                  <a:schemeClr val="bg1"/>
                </a:solidFill>
              </a:rPr>
              <a:t>ἰάσπιδι </a:t>
            </a:r>
            <a:r>
              <a:rPr lang="el-GR" sz="3400" dirty="0">
                <a:solidFill>
                  <a:schemeClr val="bg1"/>
                </a:solidFill>
              </a:rPr>
              <a:t>καὶ σαρδίῳ</a:t>
            </a:r>
            <a:r>
              <a:rPr lang="el-GR" sz="3400" dirty="0" smtClean="0">
                <a:solidFill>
                  <a:schemeClr val="bg1"/>
                </a:solidFill>
              </a:rPr>
              <a:t>,</a:t>
            </a:r>
            <a:endParaRPr lang="en-US" sz="3400" dirty="0" smtClean="0">
              <a:solidFill>
                <a:schemeClr val="bg1"/>
              </a:solidFill>
            </a:endParaRPr>
          </a:p>
          <a:p>
            <a:r>
              <a:rPr lang="fr-FR" sz="2200" dirty="0" smtClean="0">
                <a:solidFill>
                  <a:schemeClr val="bg1"/>
                </a:solidFill>
              </a:rPr>
              <a:t>        et  c</a:t>
            </a:r>
            <a:r>
              <a:rPr lang="fr-FR" sz="2400" dirty="0" smtClean="0">
                <a:solidFill>
                  <a:schemeClr val="bg1"/>
                </a:solidFill>
              </a:rPr>
              <a:t>elui </a:t>
            </a:r>
            <a:r>
              <a:rPr lang="fr-FR" sz="2400" dirty="0">
                <a:solidFill>
                  <a:schemeClr val="bg1"/>
                </a:solidFill>
              </a:rPr>
              <a:t>qui était assis </a:t>
            </a:r>
            <a:r>
              <a:rPr lang="fr-FR" sz="2400" dirty="0" smtClean="0">
                <a:solidFill>
                  <a:schemeClr val="bg1"/>
                </a:solidFill>
              </a:rPr>
              <a:t>  semblable   à l'aspect </a:t>
            </a:r>
            <a:r>
              <a:rPr lang="fr-FR" sz="2000" dirty="0">
                <a:solidFill>
                  <a:schemeClr val="bg1"/>
                </a:solidFill>
              </a:rPr>
              <a:t>d'une pierre </a:t>
            </a:r>
            <a:r>
              <a:rPr lang="fr-FR" sz="2000" dirty="0" smtClean="0">
                <a:solidFill>
                  <a:schemeClr val="bg1"/>
                </a:solidFill>
              </a:rPr>
              <a:t> </a:t>
            </a:r>
            <a:r>
              <a:rPr lang="fr-FR" sz="2400" dirty="0" smtClean="0">
                <a:solidFill>
                  <a:schemeClr val="bg1"/>
                </a:solidFill>
              </a:rPr>
              <a:t>de </a:t>
            </a:r>
            <a:r>
              <a:rPr lang="fr-FR" sz="2400" dirty="0">
                <a:solidFill>
                  <a:schemeClr val="bg1"/>
                </a:solidFill>
              </a:rPr>
              <a:t>jaspe </a:t>
            </a:r>
            <a:r>
              <a:rPr lang="fr-FR" sz="2400" dirty="0" smtClean="0">
                <a:solidFill>
                  <a:schemeClr val="bg1"/>
                </a:solidFill>
              </a:rPr>
              <a:t>    et   de sardoine</a:t>
            </a:r>
            <a:endParaRPr lang="en-US" sz="2200" dirty="0" smtClean="0">
              <a:solidFill>
                <a:schemeClr val="bg1"/>
              </a:solidFill>
            </a:endParaRPr>
          </a:p>
          <a:p>
            <a:r>
              <a:rPr lang="en-US" sz="3400" dirty="0" smtClean="0">
                <a:solidFill>
                  <a:schemeClr val="bg1"/>
                </a:solidFill>
              </a:rPr>
              <a:t>   </a:t>
            </a:r>
            <a:r>
              <a:rPr lang="el-GR" sz="3400" dirty="0" smtClean="0">
                <a:solidFill>
                  <a:schemeClr val="bg1"/>
                </a:solidFill>
              </a:rPr>
              <a:t>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ἶρις </a:t>
            </a:r>
            <a:r>
              <a:rPr lang="en-US" sz="3400" dirty="0" smtClean="0">
                <a:solidFill>
                  <a:schemeClr val="bg1"/>
                </a:solidFill>
              </a:rPr>
              <a:t> </a:t>
            </a:r>
            <a:r>
              <a:rPr lang="el-GR" sz="3400" dirty="0" smtClean="0">
                <a:solidFill>
                  <a:schemeClr val="bg1"/>
                </a:solidFill>
              </a:rPr>
              <a:t>κυκλόθεν </a:t>
            </a:r>
            <a:r>
              <a:rPr lang="el-GR" sz="3400" dirty="0">
                <a:solidFill>
                  <a:schemeClr val="bg1"/>
                </a:solidFill>
              </a:rPr>
              <a:t>τοῦ θρόνου ὅμοιος </a:t>
            </a:r>
            <a:r>
              <a:rPr lang="en-US" sz="3400" dirty="0" smtClean="0">
                <a:solidFill>
                  <a:schemeClr val="bg1"/>
                </a:solidFill>
              </a:rPr>
              <a:t> </a:t>
            </a:r>
            <a:r>
              <a:rPr lang="el-GR" sz="3400" dirty="0" smtClean="0">
                <a:solidFill>
                  <a:schemeClr val="bg1"/>
                </a:solidFill>
              </a:rPr>
              <a:t>ὁράσει </a:t>
            </a:r>
            <a:r>
              <a:rPr lang="el-GR" sz="3400" dirty="0">
                <a:solidFill>
                  <a:schemeClr val="bg1"/>
                </a:solidFill>
              </a:rPr>
              <a:t>σμαραγδίνῳ. </a:t>
            </a:r>
            <a:endParaRPr lang="en-US" sz="3400" dirty="0" smtClean="0">
              <a:solidFill>
                <a:schemeClr val="bg1"/>
              </a:solidFill>
            </a:endParaRPr>
          </a:p>
          <a:p>
            <a:r>
              <a:rPr lang="fr-FR" sz="2400" dirty="0" smtClean="0">
                <a:solidFill>
                  <a:schemeClr val="bg1"/>
                </a:solidFill>
              </a:rPr>
              <a:t>     et  </a:t>
            </a:r>
            <a:r>
              <a:rPr lang="fr-FR" sz="2000" dirty="0" smtClean="0">
                <a:solidFill>
                  <a:schemeClr val="bg1"/>
                </a:solidFill>
              </a:rPr>
              <a:t>arc-en-ciel      </a:t>
            </a:r>
            <a:r>
              <a:rPr lang="fr-FR" sz="2400" dirty="0" smtClean="0">
                <a:solidFill>
                  <a:schemeClr val="bg1"/>
                </a:solidFill>
              </a:rPr>
              <a:t>autour         de le       </a:t>
            </a:r>
            <a:r>
              <a:rPr lang="fr-FR" sz="2400" dirty="0">
                <a:solidFill>
                  <a:schemeClr val="bg1"/>
                </a:solidFill>
              </a:rPr>
              <a:t>trône </a:t>
            </a:r>
            <a:r>
              <a:rPr lang="fr-FR" sz="2400" dirty="0" smtClean="0">
                <a:solidFill>
                  <a:schemeClr val="bg1"/>
                </a:solidFill>
              </a:rPr>
              <a:t>    semblable   à </a:t>
            </a:r>
            <a:r>
              <a:rPr lang="fr-FR" sz="2400" dirty="0">
                <a:solidFill>
                  <a:schemeClr val="bg1"/>
                </a:solidFill>
              </a:rPr>
              <a:t>l'aspect </a:t>
            </a:r>
            <a:r>
              <a:rPr lang="fr-FR" sz="2400" dirty="0" smtClean="0">
                <a:solidFill>
                  <a:schemeClr val="bg1"/>
                </a:solidFill>
              </a:rPr>
              <a:t>   </a:t>
            </a:r>
            <a:r>
              <a:rPr lang="fr-FR" sz="2400" dirty="0">
                <a:solidFill>
                  <a:schemeClr val="bg1"/>
                </a:solidFill>
              </a:rPr>
              <a:t>de </a:t>
            </a:r>
            <a:r>
              <a:rPr lang="fr-FR" sz="2400" dirty="0" smtClean="0">
                <a:solidFill>
                  <a:schemeClr val="bg1"/>
                </a:solidFill>
              </a:rPr>
              <a:t>l'émeraude</a:t>
            </a:r>
            <a:endParaRPr lang="fr-FR" sz="2200" dirty="0" smtClean="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4:2</a:t>
            </a:r>
            <a:r>
              <a:rPr lang="fr-FR" dirty="0" smtClean="0">
                <a:solidFill>
                  <a:schemeClr val="bg1"/>
                </a:solidFill>
              </a:rPr>
              <a:t> </a:t>
            </a:r>
            <a:r>
              <a:rPr lang="fr-FR" dirty="0">
                <a:solidFill>
                  <a:schemeClr val="bg1"/>
                </a:solidFill>
              </a:rPr>
              <a:t>Aussitôt je fus saisi par l'Esprit. Et voici, il y avait un trône dans le ciel, et sur ce trône quelqu'un était assis</a:t>
            </a:r>
            <a:r>
              <a:rPr lang="fr-FR" dirty="0" smtClean="0">
                <a:solidFill>
                  <a:schemeClr val="bg1"/>
                </a:solidFill>
              </a:rPr>
              <a:t>. </a:t>
            </a:r>
            <a:r>
              <a:rPr lang="fr-FR" b="1" dirty="0">
                <a:solidFill>
                  <a:schemeClr val="bg1"/>
                </a:solidFill>
              </a:rPr>
              <a:t>3</a:t>
            </a:r>
            <a:r>
              <a:rPr lang="fr-FR" dirty="0">
                <a:solidFill>
                  <a:schemeClr val="bg1"/>
                </a:solidFill>
              </a:rPr>
              <a:t> Celui qui était assis avait l'aspect d'une pierre de jaspe et de sardoine; et le trône était environné d'un arc-en-ciel semblable à de l'émeraude</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4:2</a:t>
            </a:r>
            <a:r>
              <a:rPr lang="fr-FR" dirty="0" smtClean="0">
                <a:solidFill>
                  <a:schemeClr val="bg1"/>
                </a:solidFill>
              </a:rPr>
              <a:t> </a:t>
            </a:r>
            <a:r>
              <a:rPr lang="fr-FR" dirty="0">
                <a:solidFill>
                  <a:schemeClr val="bg1"/>
                </a:solidFill>
              </a:rPr>
              <a:t>Aussitôt, l'Esprit se saisit de moi. Et là, dans le ciel, se trouvait un trône. Sur ce trône quelqu'un siégeait</a:t>
            </a:r>
            <a:r>
              <a:rPr lang="fr-FR" dirty="0" smtClean="0">
                <a:solidFill>
                  <a:schemeClr val="bg1"/>
                </a:solidFill>
              </a:rPr>
              <a:t>; </a:t>
            </a:r>
            <a:r>
              <a:rPr lang="fr-FR" b="1" dirty="0" smtClean="0">
                <a:solidFill>
                  <a:schemeClr val="bg1"/>
                </a:solidFill>
              </a:rPr>
              <a:t>3</a:t>
            </a:r>
            <a:r>
              <a:rPr lang="fr-FR" dirty="0" smtClean="0">
                <a:solidFill>
                  <a:schemeClr val="bg1"/>
                </a:solidFill>
              </a:rPr>
              <a:t> </a:t>
            </a:r>
            <a:r>
              <a:rPr lang="fr-FR" dirty="0">
                <a:solidFill>
                  <a:schemeClr val="bg1"/>
                </a:solidFill>
              </a:rPr>
              <a:t>il avait l'éclat resplendissant de pierres précieuses de jaspe et de sardoine. Le trône était entouré d'un arc-en-ciel qui brillait comme une pierre d'émeraude.</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642754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4:4</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4</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κυκλόθεν τοῦ θρόνου θρόνους εἴκοσι τέσσαρες, </a:t>
            </a:r>
            <a:endParaRPr lang="en-US" sz="3300" dirty="0">
              <a:solidFill>
                <a:schemeClr val="bg1"/>
              </a:solidFill>
            </a:endParaRPr>
          </a:p>
          <a:p>
            <a:r>
              <a:rPr lang="fr-FR" sz="2400" dirty="0" smtClean="0">
                <a:solidFill>
                  <a:schemeClr val="bg1"/>
                </a:solidFill>
              </a:rPr>
              <a:t>       et        autour           du        trône           </a:t>
            </a:r>
            <a:r>
              <a:rPr lang="fr-FR" sz="2400" dirty="0">
                <a:solidFill>
                  <a:schemeClr val="bg1"/>
                </a:solidFill>
              </a:rPr>
              <a:t>trônes </a:t>
            </a:r>
            <a:r>
              <a:rPr lang="fr-FR" sz="2400" dirty="0" smtClean="0">
                <a:solidFill>
                  <a:schemeClr val="bg1"/>
                </a:solidFill>
              </a:rPr>
              <a:t>            vingt-quatre </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ἐπὶ τοὺς θρόνους εἴκοσι τέσσαρας πρεσβυτέρους </a:t>
            </a:r>
            <a:endParaRPr lang="en-US" sz="3400" dirty="0">
              <a:solidFill>
                <a:schemeClr val="bg1"/>
              </a:solidFill>
            </a:endParaRPr>
          </a:p>
          <a:p>
            <a:r>
              <a:rPr lang="fr-FR" sz="2400" dirty="0" smtClean="0">
                <a:solidFill>
                  <a:schemeClr val="bg1"/>
                </a:solidFill>
              </a:rPr>
              <a:t>      et     sur      </a:t>
            </a:r>
            <a:r>
              <a:rPr lang="fr-FR" sz="2400" dirty="0">
                <a:solidFill>
                  <a:schemeClr val="bg1"/>
                </a:solidFill>
              </a:rPr>
              <a:t>l</a:t>
            </a:r>
            <a:r>
              <a:rPr lang="fr-FR" sz="2400" dirty="0" smtClean="0">
                <a:solidFill>
                  <a:schemeClr val="bg1"/>
                </a:solidFill>
              </a:rPr>
              <a:t>es         trônes              vingt-quatre                      vieillards</a:t>
            </a:r>
          </a:p>
          <a:p>
            <a:r>
              <a:rPr lang="en-US" sz="3400" dirty="0" smtClean="0">
                <a:solidFill>
                  <a:schemeClr val="bg1"/>
                </a:solidFill>
              </a:rPr>
              <a:t>       </a:t>
            </a:r>
            <a:r>
              <a:rPr lang="el-GR" sz="3400" dirty="0" smtClean="0">
                <a:solidFill>
                  <a:schemeClr val="bg1"/>
                </a:solidFill>
              </a:rPr>
              <a:t>καθημένους </a:t>
            </a:r>
            <a:r>
              <a:rPr lang="el-GR" sz="3400" dirty="0">
                <a:solidFill>
                  <a:schemeClr val="bg1"/>
                </a:solidFill>
              </a:rPr>
              <a:t>περιβεβλημένους ἐν ἱματίοις λευκοῖς </a:t>
            </a:r>
            <a:endParaRPr lang="en-US" sz="3400" dirty="0" smtClean="0">
              <a:solidFill>
                <a:schemeClr val="bg1"/>
              </a:solidFill>
            </a:endParaRPr>
          </a:p>
          <a:p>
            <a:r>
              <a:rPr lang="fr-FR" sz="2400" dirty="0" smtClean="0">
                <a:solidFill>
                  <a:schemeClr val="bg1"/>
                </a:solidFill>
              </a:rPr>
              <a:t>                     assis                           revêtus                     de   </a:t>
            </a:r>
            <a:r>
              <a:rPr lang="fr-FR" sz="2400" dirty="0">
                <a:solidFill>
                  <a:schemeClr val="bg1"/>
                </a:solidFill>
              </a:rPr>
              <a:t>vêtements </a:t>
            </a:r>
            <a:r>
              <a:rPr lang="fr-FR" sz="2400" dirty="0" smtClean="0">
                <a:solidFill>
                  <a:schemeClr val="bg1"/>
                </a:solidFill>
              </a:rPr>
              <a:t>     blancs</a:t>
            </a:r>
            <a:endParaRPr lang="en-US" sz="2400" dirty="0" smtClean="0">
              <a:solidFill>
                <a:schemeClr val="bg1"/>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ἐπὶ τὰς κεφαλὰς αὐτῶν στεφάνους χρυσοῦς.</a:t>
            </a:r>
            <a:endParaRPr lang="en-US" sz="3400" dirty="0">
              <a:solidFill>
                <a:schemeClr val="bg1"/>
              </a:solidFill>
            </a:endParaRPr>
          </a:p>
          <a:p>
            <a:r>
              <a:rPr lang="fr-FR" sz="2400" dirty="0" smtClean="0">
                <a:solidFill>
                  <a:schemeClr val="bg1"/>
                </a:solidFill>
              </a:rPr>
              <a:t>             et     sur     les          têtes             leurs       </a:t>
            </a:r>
            <a:r>
              <a:rPr lang="fr-FR" sz="2400" dirty="0">
                <a:solidFill>
                  <a:schemeClr val="bg1"/>
                </a:solidFill>
              </a:rPr>
              <a:t>des couronnes </a:t>
            </a:r>
            <a:r>
              <a:rPr lang="fr-FR" sz="2400" dirty="0" smtClean="0">
                <a:solidFill>
                  <a:schemeClr val="bg1"/>
                </a:solidFill>
              </a:rPr>
              <a:t>         d'or </a:t>
            </a: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4:4</a:t>
            </a:r>
            <a:r>
              <a:rPr lang="fr-FR" dirty="0" smtClean="0">
                <a:solidFill>
                  <a:schemeClr val="bg1"/>
                </a:solidFill>
              </a:rPr>
              <a:t> </a:t>
            </a:r>
            <a:r>
              <a:rPr lang="fr-FR" dirty="0">
                <a:solidFill>
                  <a:schemeClr val="bg1"/>
                </a:solidFill>
              </a:rPr>
              <a:t>Autour du trône je vis vingt -quatre trônes, et sur ces trônes vingt -quatre vieillards assis, revêtus de vêtements blancs, et sur leur tête des couronnes d'or</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4:4</a:t>
            </a:r>
            <a:r>
              <a:rPr lang="fr-FR" dirty="0" smtClean="0">
                <a:solidFill>
                  <a:schemeClr val="bg1"/>
                </a:solidFill>
              </a:rPr>
              <a:t> </a:t>
            </a:r>
            <a:r>
              <a:rPr lang="fr-FR" dirty="0">
                <a:solidFill>
                  <a:schemeClr val="bg1"/>
                </a:solidFill>
              </a:rPr>
              <a:t>Autour du trône, il y avait vingt-quatre autres trônes, sur lesquels siégeaient vingt-quatre anciens vêtus de blanc et portant des couronnes d'or</a:t>
            </a:r>
            <a:r>
              <a:rPr lang="fr-FR" dirty="0" smtClean="0">
                <a:solidFill>
                  <a:schemeClr val="bg1"/>
                </a:solidFill>
              </a:rPr>
              <a:t>.</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5562510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4:5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5</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ἐκ τοῦ θρόνου ἐκπορεύονται </a:t>
            </a:r>
            <a:r>
              <a:rPr lang="el-GR" sz="3600" dirty="0" smtClean="0">
                <a:solidFill>
                  <a:schemeClr val="bg1"/>
                </a:solidFill>
              </a:rPr>
              <a:t>ἀστραπαὶ</a:t>
            </a:r>
            <a:endParaRPr lang="en-US" sz="3600" dirty="0">
              <a:solidFill>
                <a:schemeClr val="bg1"/>
              </a:solidFill>
            </a:endParaRPr>
          </a:p>
          <a:p>
            <a:r>
              <a:rPr lang="fr-FR" sz="2400" dirty="0" smtClean="0">
                <a:solidFill>
                  <a:schemeClr val="bg1"/>
                </a:solidFill>
              </a:rPr>
              <a:t>           et        du               trône                 sortent                     des éclairs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φωναὶ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βρονταί</a:t>
            </a:r>
            <a:r>
              <a:rPr lang="el-GR" sz="3600" dirty="0">
                <a:solidFill>
                  <a:schemeClr val="bg1"/>
                </a:solidFill>
              </a:rPr>
              <a:t>, </a:t>
            </a:r>
            <a:endParaRPr lang="en-US" sz="3600" dirty="0" smtClean="0">
              <a:solidFill>
                <a:schemeClr val="bg1"/>
              </a:solidFill>
            </a:endParaRPr>
          </a:p>
          <a:p>
            <a:r>
              <a:rPr lang="fr-FR" sz="2400" dirty="0" smtClean="0">
                <a:solidFill>
                  <a:schemeClr val="bg1"/>
                </a:solidFill>
              </a:rPr>
              <a:t>                                  et     des voix      et     </a:t>
            </a:r>
            <a:r>
              <a:rPr lang="fr-FR" sz="2200" dirty="0">
                <a:solidFill>
                  <a:schemeClr val="bg1"/>
                </a:solidFill>
              </a:rPr>
              <a:t>des coups de </a:t>
            </a:r>
            <a:r>
              <a:rPr lang="fr-FR" sz="2200" dirty="0" smtClean="0">
                <a:solidFill>
                  <a:schemeClr val="bg1"/>
                </a:solidFill>
              </a:rPr>
              <a:t>tonnerre</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ἑπτὰ λαμπάδες πυρὸς </a:t>
            </a:r>
            <a:r>
              <a:rPr lang="el-GR" sz="3600" dirty="0" smtClean="0">
                <a:solidFill>
                  <a:schemeClr val="bg1"/>
                </a:solidFill>
              </a:rPr>
              <a:t>καιόμεναι </a:t>
            </a:r>
            <a:r>
              <a:rPr lang="el-GR" sz="3600" dirty="0">
                <a:solidFill>
                  <a:schemeClr val="bg1"/>
                </a:solidFill>
              </a:rPr>
              <a:t>ἐνώπιον τοῦ θρόνου,</a:t>
            </a:r>
            <a:endParaRPr lang="en-US" sz="3600" dirty="0">
              <a:solidFill>
                <a:schemeClr val="bg1"/>
              </a:solidFill>
            </a:endParaRPr>
          </a:p>
          <a:p>
            <a:r>
              <a:rPr lang="fr-FR" sz="2400" dirty="0" smtClean="0">
                <a:solidFill>
                  <a:schemeClr val="bg1"/>
                </a:solidFill>
              </a:rPr>
              <a:t>     et       sept           </a:t>
            </a:r>
            <a:r>
              <a:rPr lang="fr-FR" sz="2400" dirty="0">
                <a:solidFill>
                  <a:schemeClr val="bg1"/>
                </a:solidFill>
              </a:rPr>
              <a:t>lampes </a:t>
            </a:r>
            <a:r>
              <a:rPr lang="fr-FR" sz="2400" dirty="0" smtClean="0">
                <a:solidFill>
                  <a:schemeClr val="bg1"/>
                </a:solidFill>
              </a:rPr>
              <a:t>        ardentes         brûlent               devant          le          trône </a:t>
            </a:r>
          </a:p>
          <a:p>
            <a:r>
              <a:rPr lang="el-GR" sz="3600" dirty="0">
                <a:solidFill>
                  <a:schemeClr val="bg1"/>
                </a:solidFill>
              </a:rPr>
              <a:t> </a:t>
            </a:r>
            <a:r>
              <a:rPr lang="en-US" sz="3600" dirty="0" smtClean="0">
                <a:solidFill>
                  <a:schemeClr val="bg1"/>
                </a:solidFill>
              </a:rPr>
              <a:t>          </a:t>
            </a:r>
            <a:r>
              <a:rPr lang="el-GR" sz="3600" dirty="0" smtClean="0">
                <a:solidFill>
                  <a:schemeClr val="bg1"/>
                </a:solidFill>
              </a:rPr>
              <a:t>ἅ </a:t>
            </a:r>
            <a:r>
              <a:rPr lang="el-GR" sz="3600" dirty="0">
                <a:solidFill>
                  <a:schemeClr val="bg1"/>
                </a:solidFill>
              </a:rPr>
              <a:t>εἰσιν τὰ ἑπτὰ πνεύματα τοῦ θεοῦ,</a:t>
            </a:r>
            <a:endParaRPr lang="en-US" sz="3600" dirty="0">
              <a:solidFill>
                <a:schemeClr val="bg1"/>
              </a:solidFill>
            </a:endParaRPr>
          </a:p>
          <a:p>
            <a:r>
              <a:rPr lang="fr-FR" sz="2400" dirty="0" smtClean="0">
                <a:solidFill>
                  <a:schemeClr val="bg1"/>
                </a:solidFill>
              </a:rPr>
              <a:t>                </a:t>
            </a:r>
            <a:r>
              <a:rPr lang="fr-FR" sz="2400" dirty="0">
                <a:solidFill>
                  <a:schemeClr val="bg1"/>
                </a:solidFill>
              </a:rPr>
              <a:t>qui </a:t>
            </a:r>
            <a:r>
              <a:rPr lang="fr-FR" sz="2400" dirty="0" smtClean="0">
                <a:solidFill>
                  <a:schemeClr val="bg1"/>
                </a:solidFill>
              </a:rPr>
              <a:t>  sont     les     </a:t>
            </a:r>
            <a:r>
              <a:rPr lang="fr-FR" sz="2400" dirty="0">
                <a:solidFill>
                  <a:schemeClr val="bg1"/>
                </a:solidFill>
              </a:rPr>
              <a:t>sept </a:t>
            </a:r>
            <a:r>
              <a:rPr lang="fr-FR" sz="2400" dirty="0" smtClean="0">
                <a:solidFill>
                  <a:schemeClr val="bg1"/>
                </a:solidFill>
              </a:rPr>
              <a:t>           esprits            </a:t>
            </a:r>
            <a:r>
              <a:rPr lang="fr-FR" sz="2400" dirty="0">
                <a:solidFill>
                  <a:schemeClr val="bg1"/>
                </a:solidFill>
              </a:rPr>
              <a:t>de </a:t>
            </a:r>
            <a:r>
              <a:rPr lang="fr-FR" sz="2400" dirty="0" smtClean="0">
                <a:solidFill>
                  <a:schemeClr val="bg1"/>
                </a:solidFill>
              </a:rPr>
              <a:t>     Dieu </a:t>
            </a: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4:5</a:t>
            </a:r>
            <a:r>
              <a:rPr lang="fr-FR" dirty="0" smtClean="0">
                <a:solidFill>
                  <a:schemeClr val="bg1"/>
                </a:solidFill>
              </a:rPr>
              <a:t> </a:t>
            </a:r>
            <a:r>
              <a:rPr lang="fr-FR" dirty="0">
                <a:solidFill>
                  <a:schemeClr val="bg1"/>
                </a:solidFill>
              </a:rPr>
              <a:t>Du trône sortent des éclairs, des voix et des coups de tonnerre. Devant le trône brûlent sept lampes ardentes, qui sont les sept esprits de Dieu</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4:5</a:t>
            </a:r>
            <a:r>
              <a:rPr lang="fr-FR" dirty="0" smtClean="0">
                <a:solidFill>
                  <a:schemeClr val="bg1"/>
                </a:solidFill>
              </a:rPr>
              <a:t> </a:t>
            </a:r>
            <a:r>
              <a:rPr lang="fr-FR" dirty="0">
                <a:solidFill>
                  <a:schemeClr val="bg1"/>
                </a:solidFill>
              </a:rPr>
              <a:t>Du trône partaient des éclairs, des bruits de voix et des coups de tonnerre. Sept flambeaux ardents brûlaient devant le trône: ce sont les sept esprits de Dieu</a:t>
            </a:r>
            <a:r>
              <a:rPr lang="fr-FR" dirty="0" smtClean="0">
                <a:solidFill>
                  <a:schemeClr val="bg1"/>
                </a:solidFill>
              </a:rPr>
              <a:t>.</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7281704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73302"/>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4:6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600" dirty="0">
                <a:solidFill>
                  <a:schemeClr val="bg1"/>
                </a:solidFill>
              </a:rPr>
              <a:t>καὶ ἐνώπιον τοῦ θρόνου ὡς θάλασσα ὑαλίνη </a:t>
            </a:r>
            <a:endParaRPr lang="en-US" sz="3600" dirty="0">
              <a:solidFill>
                <a:schemeClr val="bg1"/>
              </a:solidFill>
            </a:endParaRPr>
          </a:p>
          <a:p>
            <a:r>
              <a:rPr lang="fr-FR" sz="2400" dirty="0" smtClean="0">
                <a:solidFill>
                  <a:schemeClr val="bg1"/>
                </a:solidFill>
              </a:rPr>
              <a:t>           et        devant          le          trône    comme    une </a:t>
            </a:r>
            <a:r>
              <a:rPr lang="fr-FR" sz="2400" dirty="0">
                <a:solidFill>
                  <a:schemeClr val="bg1"/>
                </a:solidFill>
              </a:rPr>
              <a:t>mer </a:t>
            </a:r>
            <a:r>
              <a:rPr lang="fr-FR" sz="2400" dirty="0" smtClean="0">
                <a:solidFill>
                  <a:schemeClr val="bg1"/>
                </a:solidFill>
              </a:rPr>
              <a:t>        de verre </a:t>
            </a:r>
          </a:p>
          <a:p>
            <a:r>
              <a:rPr lang="en-US" sz="3600" dirty="0" smtClean="0">
                <a:solidFill>
                  <a:schemeClr val="bg1"/>
                </a:solidFill>
              </a:rPr>
              <a:t>      </a:t>
            </a:r>
            <a:r>
              <a:rPr lang="el-GR" sz="3600" dirty="0" smtClean="0">
                <a:solidFill>
                  <a:schemeClr val="bg1"/>
                </a:solidFill>
              </a:rPr>
              <a:t>ὁμοία </a:t>
            </a:r>
            <a:r>
              <a:rPr lang="el-GR" sz="3600" dirty="0">
                <a:solidFill>
                  <a:schemeClr val="bg1"/>
                </a:solidFill>
              </a:rPr>
              <a:t>κρυστάλλῳ. Καὶ ἐν μέσῳ τοῦ </a:t>
            </a:r>
            <a:r>
              <a:rPr lang="el-GR" sz="3600" dirty="0" smtClean="0">
                <a:solidFill>
                  <a:schemeClr val="bg1"/>
                </a:solidFill>
              </a:rPr>
              <a:t>θρόνου</a:t>
            </a:r>
            <a:endParaRPr lang="en-US" sz="3600" dirty="0" smtClean="0">
              <a:solidFill>
                <a:schemeClr val="bg1"/>
              </a:solidFill>
            </a:endParaRPr>
          </a:p>
          <a:p>
            <a:r>
              <a:rPr lang="fr-FR" sz="2400" dirty="0" smtClean="0">
                <a:solidFill>
                  <a:schemeClr val="bg1"/>
                </a:solidFill>
              </a:rPr>
              <a:t>        semblable      à </a:t>
            </a:r>
            <a:r>
              <a:rPr lang="fr-FR" sz="2400" dirty="0">
                <a:solidFill>
                  <a:schemeClr val="bg1"/>
                </a:solidFill>
              </a:rPr>
              <a:t>du </a:t>
            </a:r>
            <a:r>
              <a:rPr lang="fr-FR" sz="2400" dirty="0" smtClean="0">
                <a:solidFill>
                  <a:schemeClr val="bg1"/>
                </a:solidFill>
              </a:rPr>
              <a:t>cristal           et      au    milieu      du         trône</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κύκλῳ τοῦ θρόνου </a:t>
            </a:r>
            <a:r>
              <a:rPr lang="en-US" sz="3600" dirty="0" smtClean="0">
                <a:solidFill>
                  <a:schemeClr val="bg1"/>
                </a:solidFill>
              </a:rPr>
              <a:t> </a:t>
            </a:r>
            <a:r>
              <a:rPr lang="el-GR" sz="3600" dirty="0" smtClean="0">
                <a:solidFill>
                  <a:schemeClr val="bg1"/>
                </a:solidFill>
              </a:rPr>
              <a:t>τέσσαρα </a:t>
            </a:r>
            <a:r>
              <a:rPr lang="en-US" sz="3600" dirty="0" smtClean="0">
                <a:solidFill>
                  <a:schemeClr val="bg1"/>
                </a:solidFill>
              </a:rPr>
              <a:t> </a:t>
            </a:r>
            <a:r>
              <a:rPr lang="el-GR" sz="3600" dirty="0" smtClean="0">
                <a:solidFill>
                  <a:schemeClr val="bg1"/>
                </a:solidFill>
              </a:rPr>
              <a:t>ζῷα </a:t>
            </a:r>
            <a:endParaRPr lang="en-US" sz="3600" dirty="0" smtClean="0">
              <a:solidFill>
                <a:schemeClr val="bg1"/>
              </a:solidFill>
            </a:endParaRPr>
          </a:p>
          <a:p>
            <a:r>
              <a:rPr lang="fr-FR" sz="2400" dirty="0" smtClean="0">
                <a:solidFill>
                  <a:schemeClr val="bg1"/>
                </a:solidFill>
              </a:rPr>
              <a:t>                     et      autour       </a:t>
            </a:r>
            <a:r>
              <a:rPr lang="fr-FR" sz="2400" dirty="0">
                <a:solidFill>
                  <a:schemeClr val="bg1"/>
                </a:solidFill>
              </a:rPr>
              <a:t>du </a:t>
            </a:r>
            <a:r>
              <a:rPr lang="fr-FR" sz="2400" dirty="0" smtClean="0">
                <a:solidFill>
                  <a:schemeClr val="bg1"/>
                </a:solidFill>
              </a:rPr>
              <a:t>         trône             </a:t>
            </a:r>
            <a:r>
              <a:rPr lang="fr-FR" sz="2400" dirty="0">
                <a:solidFill>
                  <a:schemeClr val="bg1"/>
                </a:solidFill>
              </a:rPr>
              <a:t>quatre </a:t>
            </a:r>
            <a:r>
              <a:rPr lang="fr-FR" sz="2400" dirty="0" smtClean="0">
                <a:solidFill>
                  <a:schemeClr val="bg1"/>
                </a:solidFill>
              </a:rPr>
              <a:t>    êtres vivants </a:t>
            </a:r>
          </a:p>
          <a:p>
            <a:r>
              <a:rPr lang="en-US" sz="3600" dirty="0" smtClean="0">
                <a:solidFill>
                  <a:schemeClr val="bg1"/>
                </a:solidFill>
              </a:rPr>
              <a:t>       </a:t>
            </a:r>
            <a:r>
              <a:rPr lang="el-GR" sz="3600" dirty="0" smtClean="0">
                <a:solidFill>
                  <a:schemeClr val="bg1"/>
                </a:solidFill>
              </a:rPr>
              <a:t>γέμοντα </a:t>
            </a:r>
            <a:r>
              <a:rPr lang="el-GR" sz="3600" dirty="0">
                <a:solidFill>
                  <a:schemeClr val="bg1"/>
                </a:solidFill>
              </a:rPr>
              <a:t>ὀφθαλμῶν ἔμπροσθεν καὶ ὄπισθεν</a:t>
            </a:r>
            <a:r>
              <a:rPr lang="el-GR" sz="3600" dirty="0" smtClean="0">
                <a:solidFill>
                  <a:schemeClr val="bg1"/>
                </a:solidFill>
              </a:rPr>
              <a:t>.</a:t>
            </a:r>
            <a:endParaRPr lang="en-US" sz="3600" dirty="0" smtClean="0">
              <a:solidFill>
                <a:schemeClr val="bg1"/>
              </a:solidFill>
            </a:endParaRPr>
          </a:p>
          <a:p>
            <a:r>
              <a:rPr lang="fr-FR" sz="2400" dirty="0" smtClean="0">
                <a:solidFill>
                  <a:schemeClr val="bg1"/>
                </a:solidFill>
              </a:rPr>
              <a:t>               remplis              d'yeux                    </a:t>
            </a:r>
            <a:r>
              <a:rPr lang="fr-FR" sz="2400" dirty="0">
                <a:solidFill>
                  <a:schemeClr val="bg1"/>
                </a:solidFill>
              </a:rPr>
              <a:t>devant </a:t>
            </a:r>
            <a:r>
              <a:rPr lang="fr-FR" sz="2400" dirty="0" smtClean="0">
                <a:solidFill>
                  <a:schemeClr val="bg1"/>
                </a:solidFill>
              </a:rPr>
              <a:t>            et         derrière</a:t>
            </a: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4:6</a:t>
            </a:r>
            <a:r>
              <a:rPr lang="fr-FR" dirty="0" smtClean="0">
                <a:solidFill>
                  <a:schemeClr val="bg1"/>
                </a:solidFill>
              </a:rPr>
              <a:t> </a:t>
            </a:r>
            <a:r>
              <a:rPr lang="fr-FR" dirty="0">
                <a:solidFill>
                  <a:schemeClr val="bg1"/>
                </a:solidFill>
              </a:rPr>
              <a:t>Il y a encore devant le trône comme une mer de verre, semblable à du cristal. Au milieu du trône et autour du trône, il y a quatre êtres vivants remplis d'yeux devant et derrière.</a:t>
            </a:r>
          </a:p>
          <a:p>
            <a:r>
              <a:rPr lang="fr-FR" baseline="30000" dirty="0" smtClean="0">
                <a:solidFill>
                  <a:srgbClr val="FFFF00"/>
                </a:solidFill>
              </a:rPr>
              <a:t>	BFC</a:t>
            </a:r>
            <a:r>
              <a:rPr lang="fr-FR" baseline="30000" dirty="0" smtClean="0">
                <a:solidFill>
                  <a:schemeClr val="bg1"/>
                </a:solidFill>
              </a:rPr>
              <a:t> </a:t>
            </a:r>
            <a:r>
              <a:rPr lang="fr-FR" b="1" dirty="0" smtClean="0">
                <a:solidFill>
                  <a:schemeClr val="bg1"/>
                </a:solidFill>
              </a:rPr>
              <a:t>4:6</a:t>
            </a:r>
            <a:r>
              <a:rPr lang="fr-FR" dirty="0" smtClean="0">
                <a:solidFill>
                  <a:schemeClr val="bg1"/>
                </a:solidFill>
              </a:rPr>
              <a:t> </a:t>
            </a:r>
            <a:r>
              <a:rPr lang="fr-FR" dirty="0">
                <a:solidFill>
                  <a:schemeClr val="bg1"/>
                </a:solidFill>
              </a:rPr>
              <a:t>Devant le trône, il y avait comme une mer de verre, aussi claire que du cristal. Au milieu, autour du trône, se trouvaient quatre êtres vivants, couverts d'yeux par-devant et par-derrière.</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218811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7</a:t>
            </a:r>
            <a:r>
              <a:rPr lang="en-US" sz="3200" b="1" dirty="0" smtClean="0">
                <a:solidFill>
                  <a:schemeClr val="bg1"/>
                </a:solidFill>
              </a:rPr>
              <a:t>    </a:t>
            </a:r>
            <a:r>
              <a:rPr lang="el-GR" sz="3600" dirty="0">
                <a:solidFill>
                  <a:schemeClr val="bg1"/>
                </a:solidFill>
              </a:rPr>
              <a:t>καὶ τὸ </a:t>
            </a:r>
            <a:r>
              <a:rPr lang="en-US" sz="3600" dirty="0" smtClean="0">
                <a:solidFill>
                  <a:schemeClr val="bg1"/>
                </a:solidFill>
              </a:rPr>
              <a:t> </a:t>
            </a:r>
            <a:r>
              <a:rPr lang="el-GR" sz="3600" dirty="0" smtClean="0">
                <a:solidFill>
                  <a:schemeClr val="bg1"/>
                </a:solidFill>
              </a:rPr>
              <a:t>ζῷον </a:t>
            </a:r>
            <a:r>
              <a:rPr lang="en-US" sz="3600" dirty="0" smtClean="0">
                <a:solidFill>
                  <a:schemeClr val="bg1"/>
                </a:solidFill>
              </a:rPr>
              <a:t> </a:t>
            </a:r>
            <a:r>
              <a:rPr lang="el-GR" sz="3600" dirty="0" smtClean="0">
                <a:solidFill>
                  <a:schemeClr val="bg1"/>
                </a:solidFill>
              </a:rPr>
              <a:t>τὸ </a:t>
            </a:r>
            <a:r>
              <a:rPr lang="el-GR" sz="3600" dirty="0">
                <a:solidFill>
                  <a:schemeClr val="bg1"/>
                </a:solidFill>
              </a:rPr>
              <a:t>πρῶτον ὅμοιον λέοντι </a:t>
            </a:r>
            <a:endParaRPr lang="en-US" sz="3600" dirty="0">
              <a:solidFill>
                <a:schemeClr val="bg1"/>
              </a:solidFill>
            </a:endParaRPr>
          </a:p>
          <a:p>
            <a:r>
              <a:rPr lang="fr-FR" sz="2400" dirty="0" smtClean="0">
                <a:solidFill>
                  <a:schemeClr val="bg1"/>
                </a:solidFill>
              </a:rPr>
              <a:t>           et    le   </a:t>
            </a:r>
            <a:r>
              <a:rPr lang="fr-FR" sz="2400" dirty="0">
                <a:solidFill>
                  <a:schemeClr val="bg1"/>
                </a:solidFill>
              </a:rPr>
              <a:t>être vivant </a:t>
            </a:r>
            <a:r>
              <a:rPr lang="fr-FR" sz="2400" dirty="0" smtClean="0">
                <a:solidFill>
                  <a:schemeClr val="bg1"/>
                </a:solidFill>
              </a:rPr>
              <a:t> le      premier    semblable   à </a:t>
            </a:r>
            <a:r>
              <a:rPr lang="fr-FR" sz="2400" dirty="0">
                <a:solidFill>
                  <a:schemeClr val="bg1"/>
                </a:solidFill>
              </a:rPr>
              <a:t>un </a:t>
            </a:r>
            <a:r>
              <a:rPr lang="fr-FR" sz="2400" dirty="0" smtClean="0">
                <a:solidFill>
                  <a:schemeClr val="bg1"/>
                </a:solidFill>
              </a:rPr>
              <a:t>lion </a:t>
            </a:r>
          </a:p>
          <a:p>
            <a:r>
              <a:rPr lang="en-US" sz="3600" dirty="0" smtClean="0">
                <a:solidFill>
                  <a:schemeClr val="bg1"/>
                </a:solidFill>
              </a:rPr>
              <a:t>       </a:t>
            </a:r>
            <a:r>
              <a:rPr lang="el-GR" sz="3600" dirty="0">
                <a:solidFill>
                  <a:schemeClr val="bg1"/>
                </a:solidFill>
              </a:rPr>
              <a:t>καὶ τὸ δεύτερον </a:t>
            </a:r>
            <a:r>
              <a:rPr lang="el-GR" sz="3600" dirty="0" smtClean="0">
                <a:solidFill>
                  <a:schemeClr val="bg1"/>
                </a:solidFill>
              </a:rPr>
              <a:t>ζῷον</a:t>
            </a:r>
            <a:r>
              <a:rPr lang="en-US" sz="3600" dirty="0" smtClean="0">
                <a:solidFill>
                  <a:schemeClr val="bg1"/>
                </a:solidFill>
              </a:rPr>
              <a:t> </a:t>
            </a:r>
            <a:r>
              <a:rPr lang="el-GR" sz="3600" dirty="0" smtClean="0">
                <a:solidFill>
                  <a:schemeClr val="bg1"/>
                </a:solidFill>
              </a:rPr>
              <a:t> </a:t>
            </a:r>
            <a:r>
              <a:rPr lang="el-GR" sz="3600" dirty="0">
                <a:solidFill>
                  <a:schemeClr val="bg1"/>
                </a:solidFill>
              </a:rPr>
              <a:t>ὅμοιον μόσχῳ </a:t>
            </a:r>
            <a:endParaRPr lang="en-US" sz="3600" dirty="0">
              <a:solidFill>
                <a:schemeClr val="bg1"/>
              </a:solidFill>
            </a:endParaRPr>
          </a:p>
          <a:p>
            <a:r>
              <a:rPr lang="fr-FR" sz="2400" dirty="0" smtClean="0">
                <a:solidFill>
                  <a:schemeClr val="bg1"/>
                </a:solidFill>
              </a:rPr>
              <a:t>            et       le        second     </a:t>
            </a:r>
            <a:r>
              <a:rPr lang="fr-FR" sz="2400" dirty="0">
                <a:solidFill>
                  <a:schemeClr val="bg1"/>
                </a:solidFill>
              </a:rPr>
              <a:t>être vivant </a:t>
            </a:r>
            <a:r>
              <a:rPr lang="fr-FR" sz="2400" dirty="0" smtClean="0">
                <a:solidFill>
                  <a:schemeClr val="bg1"/>
                </a:solidFill>
              </a:rPr>
              <a:t> </a:t>
            </a:r>
            <a:r>
              <a:rPr lang="fr-FR" sz="2400" dirty="0">
                <a:solidFill>
                  <a:schemeClr val="bg1"/>
                </a:solidFill>
              </a:rPr>
              <a:t>semblable </a:t>
            </a:r>
            <a:r>
              <a:rPr lang="fr-FR" sz="2400" dirty="0" smtClean="0">
                <a:solidFill>
                  <a:schemeClr val="bg1"/>
                </a:solidFill>
              </a:rPr>
              <a:t> à </a:t>
            </a:r>
            <a:r>
              <a:rPr lang="fr-FR" sz="2400" dirty="0">
                <a:solidFill>
                  <a:schemeClr val="bg1"/>
                </a:solidFill>
              </a:rPr>
              <a:t>un </a:t>
            </a:r>
            <a:r>
              <a:rPr lang="fr-FR" sz="2400" dirty="0" smtClean="0">
                <a:solidFill>
                  <a:schemeClr val="bg1"/>
                </a:solidFill>
              </a:rPr>
              <a:t>veau</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τὸ τρίτον </a:t>
            </a:r>
            <a:r>
              <a:rPr lang="en-US" sz="3600" dirty="0" smtClean="0">
                <a:solidFill>
                  <a:schemeClr val="bg1"/>
                </a:solidFill>
              </a:rPr>
              <a:t> </a:t>
            </a:r>
            <a:r>
              <a:rPr lang="el-GR" sz="3600" dirty="0" smtClean="0">
                <a:solidFill>
                  <a:schemeClr val="bg1"/>
                </a:solidFill>
              </a:rPr>
              <a:t>ζῷον</a:t>
            </a:r>
            <a:r>
              <a:rPr lang="en-US" sz="3600" dirty="0" smtClean="0">
                <a:solidFill>
                  <a:schemeClr val="bg1"/>
                </a:solidFill>
              </a:rPr>
              <a:t> </a:t>
            </a:r>
            <a:r>
              <a:rPr lang="el-GR" sz="3600" dirty="0" smtClean="0">
                <a:solidFill>
                  <a:schemeClr val="bg1"/>
                </a:solidFill>
              </a:rPr>
              <a:t> </a:t>
            </a:r>
            <a:r>
              <a:rPr lang="el-GR" sz="3600" dirty="0">
                <a:solidFill>
                  <a:schemeClr val="bg1"/>
                </a:solidFill>
              </a:rPr>
              <a:t>ἔχων τὸ πρόσωπον ὡς ἀνθρώπου </a:t>
            </a:r>
            <a:endParaRPr lang="en-US" sz="3600" dirty="0" smtClean="0">
              <a:solidFill>
                <a:schemeClr val="bg1"/>
              </a:solidFill>
            </a:endParaRPr>
          </a:p>
          <a:p>
            <a:r>
              <a:rPr lang="fr-FR" sz="2400" dirty="0" smtClean="0">
                <a:solidFill>
                  <a:schemeClr val="bg1"/>
                </a:solidFill>
              </a:rPr>
              <a:t>        et      le  troisième  être vivant    </a:t>
            </a:r>
            <a:r>
              <a:rPr lang="fr-FR" sz="2400" dirty="0">
                <a:solidFill>
                  <a:schemeClr val="bg1"/>
                </a:solidFill>
              </a:rPr>
              <a:t>à </a:t>
            </a:r>
            <a:r>
              <a:rPr lang="fr-FR" sz="2400" dirty="0" smtClean="0">
                <a:solidFill>
                  <a:schemeClr val="bg1"/>
                </a:solidFill>
              </a:rPr>
              <a:t>         la           face           comme  d </a:t>
            </a:r>
            <a:r>
              <a:rPr lang="fr-FR" sz="2400" dirty="0">
                <a:solidFill>
                  <a:schemeClr val="bg1"/>
                </a:solidFill>
              </a:rPr>
              <a:t>'un </a:t>
            </a:r>
            <a:r>
              <a:rPr lang="fr-FR" sz="2400" dirty="0" smtClean="0">
                <a:solidFill>
                  <a:schemeClr val="bg1"/>
                </a:solidFill>
              </a:rPr>
              <a:t>homme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τὸ τέταρτον </a:t>
            </a:r>
            <a:r>
              <a:rPr lang="en-US" sz="3600" dirty="0" smtClean="0">
                <a:solidFill>
                  <a:schemeClr val="bg1"/>
                </a:solidFill>
              </a:rPr>
              <a:t> </a:t>
            </a:r>
            <a:r>
              <a:rPr lang="el-GR" sz="3600" dirty="0" smtClean="0">
                <a:solidFill>
                  <a:schemeClr val="bg1"/>
                </a:solidFill>
              </a:rPr>
              <a:t>ζῷον </a:t>
            </a:r>
            <a:r>
              <a:rPr lang="en-US" sz="3600" dirty="0" smtClean="0">
                <a:solidFill>
                  <a:schemeClr val="bg1"/>
                </a:solidFill>
              </a:rPr>
              <a:t> </a:t>
            </a:r>
            <a:r>
              <a:rPr lang="el-GR" sz="3600" dirty="0" smtClean="0">
                <a:solidFill>
                  <a:schemeClr val="bg1"/>
                </a:solidFill>
              </a:rPr>
              <a:t>ὅμοιον </a:t>
            </a:r>
            <a:r>
              <a:rPr lang="en-US" sz="3600" dirty="0" smtClean="0">
                <a:solidFill>
                  <a:schemeClr val="bg1"/>
                </a:solidFill>
              </a:rPr>
              <a:t> </a:t>
            </a:r>
            <a:r>
              <a:rPr lang="el-GR" sz="3600" dirty="0" smtClean="0">
                <a:solidFill>
                  <a:schemeClr val="bg1"/>
                </a:solidFill>
              </a:rPr>
              <a:t>ἀετῷ </a:t>
            </a:r>
            <a:r>
              <a:rPr lang="en-US" sz="3600" dirty="0" smtClean="0">
                <a:solidFill>
                  <a:schemeClr val="bg1"/>
                </a:solidFill>
              </a:rPr>
              <a:t> </a:t>
            </a:r>
            <a:r>
              <a:rPr lang="el-GR" sz="3600" dirty="0" smtClean="0">
                <a:solidFill>
                  <a:schemeClr val="bg1"/>
                </a:solidFill>
              </a:rPr>
              <a:t>πετομένῳ</a:t>
            </a:r>
            <a:r>
              <a:rPr lang="el-GR" sz="3600" dirty="0">
                <a:solidFill>
                  <a:schemeClr val="bg1"/>
                </a:solidFill>
              </a:rPr>
              <a:t>.</a:t>
            </a:r>
            <a:endParaRPr lang="en-US" sz="3600" dirty="0">
              <a:solidFill>
                <a:schemeClr val="bg1"/>
              </a:solidFill>
            </a:endParaRPr>
          </a:p>
          <a:p>
            <a:r>
              <a:rPr lang="fr-FR" sz="2400" dirty="0" smtClean="0">
                <a:solidFill>
                  <a:schemeClr val="bg1"/>
                </a:solidFill>
              </a:rPr>
              <a:t>                et      le     quatrième  être </a:t>
            </a:r>
            <a:r>
              <a:rPr lang="fr-FR" sz="2400" dirty="0">
                <a:solidFill>
                  <a:schemeClr val="bg1"/>
                </a:solidFill>
              </a:rPr>
              <a:t>vivant </a:t>
            </a:r>
            <a:r>
              <a:rPr lang="fr-FR" sz="2400" dirty="0" smtClean="0">
                <a:solidFill>
                  <a:schemeClr val="bg1"/>
                </a:solidFill>
              </a:rPr>
              <a:t> semblable  à </a:t>
            </a:r>
            <a:r>
              <a:rPr lang="fr-FR" sz="2400" dirty="0">
                <a:solidFill>
                  <a:schemeClr val="bg1"/>
                </a:solidFill>
              </a:rPr>
              <a:t>un aigle </a:t>
            </a:r>
            <a:r>
              <a:rPr lang="fr-FR" sz="2400" dirty="0" smtClean="0">
                <a:solidFill>
                  <a:schemeClr val="bg1"/>
                </a:solidFill>
              </a:rPr>
              <a:t>    qui vole</a:t>
            </a: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4:7</a:t>
            </a:r>
            <a:r>
              <a:rPr lang="fr-FR" dirty="0" smtClean="0">
                <a:solidFill>
                  <a:schemeClr val="bg1"/>
                </a:solidFill>
              </a:rPr>
              <a:t> </a:t>
            </a:r>
            <a:r>
              <a:rPr lang="fr-FR" dirty="0" smtClean="0"/>
              <a:t> </a:t>
            </a:r>
            <a:r>
              <a:rPr lang="fr-FR" dirty="0">
                <a:solidFill>
                  <a:schemeClr val="bg1"/>
                </a:solidFill>
              </a:rPr>
              <a:t>Le premier être vivant est semblable à un lion, le second être vivant est semblable à un veau, le troisième être vivant à la face d 'un homme, et le quatrième être vivant est semblable à un aigle qui vole.</a:t>
            </a:r>
          </a:p>
          <a:p>
            <a:r>
              <a:rPr lang="fr-FR" baseline="30000" dirty="0" smtClean="0">
                <a:solidFill>
                  <a:schemeClr val="bg1"/>
                </a:solidFill>
              </a:rPr>
              <a:t>	</a:t>
            </a:r>
            <a:r>
              <a:rPr lang="fr-FR" baseline="30000" dirty="0" smtClean="0">
                <a:solidFill>
                  <a:srgbClr val="FFFF00"/>
                </a:solidFill>
              </a:rPr>
              <a:t>BFC </a:t>
            </a:r>
            <a:r>
              <a:rPr lang="fr-FR" b="1" dirty="0" smtClean="0">
                <a:solidFill>
                  <a:schemeClr val="bg1"/>
                </a:solidFill>
              </a:rPr>
              <a:t>4:7</a:t>
            </a:r>
            <a:r>
              <a:rPr lang="fr-FR" dirty="0" smtClean="0">
                <a:solidFill>
                  <a:schemeClr val="bg1"/>
                </a:solidFill>
              </a:rPr>
              <a:t> </a:t>
            </a:r>
            <a:r>
              <a:rPr lang="fr-FR" dirty="0">
                <a:solidFill>
                  <a:schemeClr val="bg1"/>
                </a:solidFill>
              </a:rPr>
              <a:t>Le premier être vivant ressemblait à un lion et le deuxième à un jeune taureau; le troisième avait un visage pareil à celui d'un homme; et le quatrième ressemblait à un aigle en plein vol.</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781634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4:8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a:solidFill>
                <a:schemeClr val="bg1"/>
              </a:solidFill>
            </a:endParaRPr>
          </a:p>
          <a:p>
            <a:pPr algn="ctr"/>
            <a:endParaRPr lang="es-ES_tradnl" sz="800" b="1" dirty="0" smtClean="0">
              <a:solidFill>
                <a:schemeClr val="bg1"/>
              </a:solidFill>
            </a:endParaRPr>
          </a:p>
          <a:p>
            <a:r>
              <a:rPr lang="en-US" sz="2800" b="1" dirty="0" smtClean="0">
                <a:solidFill>
                  <a:srgbClr val="FFFF00"/>
                </a:solidFill>
              </a:rPr>
              <a:t>8 </a:t>
            </a:r>
            <a:r>
              <a:rPr lang="en-US" sz="3200" b="1" dirty="0" smtClean="0">
                <a:solidFill>
                  <a:schemeClr val="bg1"/>
                </a:solidFill>
              </a:rPr>
              <a:t> </a:t>
            </a:r>
            <a:r>
              <a:rPr lang="el-GR" sz="3500" dirty="0">
                <a:solidFill>
                  <a:schemeClr val="bg1"/>
                </a:solidFill>
              </a:rPr>
              <a:t>καὶ τὰ τέσσαρα ζῷα, </a:t>
            </a:r>
            <a:r>
              <a:rPr lang="el-GR" sz="3200" dirty="0">
                <a:solidFill>
                  <a:schemeClr val="bg1"/>
                </a:solidFill>
              </a:rPr>
              <a:t>ἓν καθ᾽ ἓν </a:t>
            </a:r>
            <a:r>
              <a:rPr lang="el-GR" sz="3500" dirty="0">
                <a:solidFill>
                  <a:schemeClr val="bg1"/>
                </a:solidFill>
              </a:rPr>
              <a:t>αὐτῶν ἔχων ἀνὰ πτέρυγας ἕξ, </a:t>
            </a:r>
            <a:endParaRPr lang="en-US" sz="3500" dirty="0" smtClean="0">
              <a:solidFill>
                <a:schemeClr val="bg1"/>
              </a:solidFill>
            </a:endParaRPr>
          </a:p>
          <a:p>
            <a:r>
              <a:rPr lang="fr-FR" sz="2400" dirty="0" smtClean="0">
                <a:solidFill>
                  <a:schemeClr val="bg1"/>
                </a:solidFill>
              </a:rPr>
              <a:t>       et     les       quatre  </a:t>
            </a:r>
            <a:r>
              <a:rPr lang="fr-FR" sz="2200" dirty="0">
                <a:solidFill>
                  <a:schemeClr val="bg1"/>
                </a:solidFill>
              </a:rPr>
              <a:t>êtres vivants </a:t>
            </a:r>
            <a:r>
              <a:rPr lang="fr-FR" sz="2200" dirty="0" smtClean="0">
                <a:solidFill>
                  <a:schemeClr val="bg1"/>
                </a:solidFill>
              </a:rPr>
              <a:t>     chacun           d'eux           ont    chacun        </a:t>
            </a:r>
            <a:r>
              <a:rPr lang="fr-FR" sz="2400" dirty="0" smtClean="0">
                <a:solidFill>
                  <a:schemeClr val="bg1"/>
                </a:solidFill>
              </a:rPr>
              <a:t> ailes           six </a:t>
            </a:r>
          </a:p>
          <a:p>
            <a:r>
              <a:rPr lang="en-US" sz="3500" dirty="0" smtClean="0">
                <a:solidFill>
                  <a:schemeClr val="bg1"/>
                </a:solidFill>
              </a:rPr>
              <a:t>   </a:t>
            </a:r>
            <a:r>
              <a:rPr lang="el-GR" sz="3500" dirty="0" smtClean="0">
                <a:solidFill>
                  <a:schemeClr val="bg1"/>
                </a:solidFill>
              </a:rPr>
              <a:t>κυκλόθεν </a:t>
            </a:r>
            <a:r>
              <a:rPr lang="el-GR" sz="3500" dirty="0">
                <a:solidFill>
                  <a:schemeClr val="bg1"/>
                </a:solidFill>
              </a:rPr>
              <a:t>καὶ ἔσωθεν γέμουσιν ὀφθαλμῶν, καὶ ἀνάπαυσιν </a:t>
            </a:r>
            <a:endParaRPr lang="en-US" sz="3500" dirty="0">
              <a:solidFill>
                <a:schemeClr val="bg1"/>
              </a:solidFill>
            </a:endParaRPr>
          </a:p>
          <a:p>
            <a:r>
              <a:rPr lang="fr-FR" sz="2400" dirty="0" smtClean="0">
                <a:solidFill>
                  <a:schemeClr val="bg1"/>
                </a:solidFill>
              </a:rPr>
              <a:t>         autour            et    au-dedans  ils </a:t>
            </a:r>
            <a:r>
              <a:rPr lang="fr-FR" sz="2400" dirty="0">
                <a:solidFill>
                  <a:schemeClr val="bg1"/>
                </a:solidFill>
              </a:rPr>
              <a:t>sont remplis </a:t>
            </a:r>
            <a:r>
              <a:rPr lang="fr-FR" sz="2400" dirty="0" smtClean="0">
                <a:solidFill>
                  <a:schemeClr val="bg1"/>
                </a:solidFill>
              </a:rPr>
              <a:t>     d'yeux                et            repos</a:t>
            </a:r>
          </a:p>
          <a:p>
            <a:r>
              <a:rPr lang="en-US" sz="3500" dirty="0" smtClean="0">
                <a:solidFill>
                  <a:schemeClr val="bg1"/>
                </a:solidFill>
              </a:rPr>
              <a:t>  </a:t>
            </a:r>
            <a:r>
              <a:rPr lang="el-GR" sz="3500" dirty="0" smtClean="0">
                <a:solidFill>
                  <a:schemeClr val="bg1"/>
                </a:solidFill>
              </a:rPr>
              <a:t>οὐκ </a:t>
            </a:r>
            <a:r>
              <a:rPr lang="el-GR" sz="3500" dirty="0">
                <a:solidFill>
                  <a:schemeClr val="bg1"/>
                </a:solidFill>
              </a:rPr>
              <a:t>ἔχουσιν ἡμέρας καὶ νυκτὸς λέγοντες· ἅγιος ἅγιος ἅγιος </a:t>
            </a:r>
            <a:endParaRPr lang="en-US" sz="3500" dirty="0" smtClean="0">
              <a:solidFill>
                <a:schemeClr val="bg1"/>
              </a:solidFill>
            </a:endParaRPr>
          </a:p>
          <a:p>
            <a:r>
              <a:rPr lang="fr-FR" sz="2400" dirty="0" smtClean="0">
                <a:solidFill>
                  <a:schemeClr val="bg1"/>
                </a:solidFill>
              </a:rPr>
              <a:t>  ne pas     ils ont              jour         </a:t>
            </a:r>
            <a:r>
              <a:rPr lang="fr-FR" sz="2400" dirty="0">
                <a:solidFill>
                  <a:schemeClr val="bg1"/>
                </a:solidFill>
              </a:rPr>
              <a:t>et </a:t>
            </a:r>
            <a:r>
              <a:rPr lang="fr-FR" sz="2400" dirty="0" smtClean="0">
                <a:solidFill>
                  <a:schemeClr val="bg1"/>
                </a:solidFill>
              </a:rPr>
              <a:t>         nuit         en disant         saint        </a:t>
            </a:r>
            <a:r>
              <a:rPr lang="fr-FR" sz="2400" dirty="0" err="1" smtClean="0">
                <a:solidFill>
                  <a:schemeClr val="bg1"/>
                </a:solidFill>
              </a:rPr>
              <a:t>saint</a:t>
            </a:r>
            <a:r>
              <a:rPr lang="fr-FR" sz="2400" dirty="0" smtClean="0">
                <a:solidFill>
                  <a:schemeClr val="bg1"/>
                </a:solidFill>
              </a:rPr>
              <a:t>       </a:t>
            </a:r>
            <a:r>
              <a:rPr lang="fr-FR" sz="2400" dirty="0" err="1" smtClean="0">
                <a:solidFill>
                  <a:schemeClr val="bg1"/>
                </a:solidFill>
              </a:rPr>
              <a:t>saint</a:t>
            </a:r>
            <a:endParaRPr lang="en-US" sz="2400" dirty="0" smtClean="0">
              <a:solidFill>
                <a:schemeClr val="bg1"/>
              </a:solidFill>
            </a:endParaRPr>
          </a:p>
          <a:p>
            <a:r>
              <a:rPr lang="en-US" sz="3500" dirty="0" smtClean="0">
                <a:solidFill>
                  <a:schemeClr val="bg1"/>
                </a:solidFill>
              </a:rPr>
              <a:t>  </a:t>
            </a:r>
            <a:r>
              <a:rPr lang="el-GR" sz="3500" dirty="0" smtClean="0">
                <a:solidFill>
                  <a:schemeClr val="bg1"/>
                </a:solidFill>
              </a:rPr>
              <a:t>κύριος </a:t>
            </a:r>
            <a:r>
              <a:rPr lang="el-GR" sz="3500" dirty="0">
                <a:solidFill>
                  <a:schemeClr val="bg1"/>
                </a:solidFill>
              </a:rPr>
              <a:t>ὁ θεὸς ὁ παντοκράτωρ, ὁ ἦν καὶ ὁ ὢν καὶ ὁ ἐρχόμενος.</a:t>
            </a:r>
            <a:endParaRPr lang="en-US" sz="3500" dirty="0">
              <a:solidFill>
                <a:schemeClr val="bg1"/>
              </a:solidFill>
            </a:endParaRPr>
          </a:p>
          <a:p>
            <a:r>
              <a:rPr lang="fr-FR" sz="2400" dirty="0" smtClean="0">
                <a:solidFill>
                  <a:schemeClr val="bg1"/>
                </a:solidFill>
              </a:rPr>
              <a:t>    </a:t>
            </a:r>
            <a:r>
              <a:rPr lang="fr-FR" sz="2400" dirty="0">
                <a:solidFill>
                  <a:schemeClr val="bg1"/>
                </a:solidFill>
              </a:rPr>
              <a:t>Seigneur </a:t>
            </a:r>
            <a:r>
              <a:rPr lang="fr-FR" sz="2400" dirty="0" smtClean="0">
                <a:solidFill>
                  <a:schemeClr val="bg1"/>
                </a:solidFill>
              </a:rPr>
              <a:t>  le   Dieu    </a:t>
            </a:r>
            <a:r>
              <a:rPr lang="fr-FR" sz="2400" dirty="0">
                <a:solidFill>
                  <a:schemeClr val="bg1"/>
                </a:solidFill>
              </a:rPr>
              <a:t>le </a:t>
            </a:r>
            <a:r>
              <a:rPr lang="fr-FR" sz="2400" dirty="0" smtClean="0">
                <a:solidFill>
                  <a:schemeClr val="bg1"/>
                </a:solidFill>
              </a:rPr>
              <a:t>      Tout-Puissant       </a:t>
            </a:r>
            <a:r>
              <a:rPr lang="fr-FR" sz="2400" dirty="0">
                <a:solidFill>
                  <a:schemeClr val="bg1"/>
                </a:solidFill>
              </a:rPr>
              <a:t>qui </a:t>
            </a:r>
            <a:r>
              <a:rPr lang="fr-FR" sz="2400" dirty="0" smtClean="0">
                <a:solidFill>
                  <a:schemeClr val="bg1"/>
                </a:solidFill>
              </a:rPr>
              <a:t>était   et  qui  est    </a:t>
            </a:r>
            <a:r>
              <a:rPr lang="fr-FR" sz="2400" dirty="0">
                <a:solidFill>
                  <a:schemeClr val="bg1"/>
                </a:solidFill>
              </a:rPr>
              <a:t>et </a:t>
            </a:r>
            <a:r>
              <a:rPr lang="fr-FR" sz="2400" dirty="0" smtClean="0">
                <a:solidFill>
                  <a:schemeClr val="bg1"/>
                </a:solidFill>
              </a:rPr>
              <a:t>   qui       vient</a:t>
            </a: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4:8</a:t>
            </a:r>
            <a:r>
              <a:rPr lang="fr-FR" dirty="0" smtClean="0">
                <a:solidFill>
                  <a:schemeClr val="bg1"/>
                </a:solidFill>
              </a:rPr>
              <a:t> </a:t>
            </a:r>
            <a:r>
              <a:rPr lang="fr-FR" dirty="0">
                <a:solidFill>
                  <a:schemeClr val="bg1"/>
                </a:solidFill>
              </a:rPr>
              <a:t>Les quatre êtres vivants ont chacun six ailes, et ils sont remplis d'yeux tout autour et au-dedans. Ils ne cessent de dire jour et nuit: Saint, saint, saint est le Seigneur Dieu, le Tout-Puissant, qui était, qui est, et qui vient !</a:t>
            </a:r>
          </a:p>
          <a:p>
            <a:r>
              <a:rPr lang="fr-FR" baseline="30000" dirty="0" smtClean="0">
                <a:solidFill>
                  <a:schemeClr val="bg1"/>
                </a:solidFill>
              </a:rPr>
              <a:t>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4:8</a:t>
            </a:r>
            <a:r>
              <a:rPr lang="fr-FR" dirty="0" smtClean="0">
                <a:solidFill>
                  <a:schemeClr val="bg1"/>
                </a:solidFill>
              </a:rPr>
              <a:t> </a:t>
            </a:r>
            <a:r>
              <a:rPr lang="fr-FR" dirty="0">
                <a:solidFill>
                  <a:schemeClr val="bg1"/>
                </a:solidFill>
              </a:rPr>
              <a:t>Chacun des quatre êtres vivants avait six ailes, couvertes d'yeux par-dessus et par-dessous. Ils ne cessent pas de chanter jour et nuit: «Saint, saint, saint est le Seigneur Dieu tout-puissant, qui était, qui est et qui vient</a:t>
            </a:r>
            <a:r>
              <a:rPr lang="fr-FR" dirty="0" smtClean="0">
                <a:solidFill>
                  <a:schemeClr val="bg1"/>
                </a:solidFill>
              </a:rPr>
              <a:t>.</a:t>
            </a:r>
          </a:p>
        </p:txBody>
      </p:sp>
    </p:spTree>
    <p:extLst>
      <p:ext uri="{BB962C8B-B14F-4D97-AF65-F5344CB8AC3E}">
        <p14:creationId xmlns:p14="http://schemas.microsoft.com/office/powerpoint/2010/main" val="2100182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Apocalypse 4:9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9</a:t>
            </a:r>
            <a:r>
              <a:rPr lang="en-US" sz="3200" b="1" dirty="0" smtClean="0">
                <a:solidFill>
                  <a:schemeClr val="bg1"/>
                </a:solidFill>
              </a:rPr>
              <a:t>    </a:t>
            </a:r>
            <a:r>
              <a:rPr lang="el-GR" sz="3600" dirty="0">
                <a:solidFill>
                  <a:schemeClr val="bg1"/>
                </a:solidFill>
              </a:rPr>
              <a:t>Καὶ ὅταν δώσουσιν τὰ </a:t>
            </a:r>
            <a:r>
              <a:rPr lang="en-US" sz="3600" dirty="0" smtClean="0">
                <a:solidFill>
                  <a:schemeClr val="bg1"/>
                </a:solidFill>
              </a:rPr>
              <a:t> </a:t>
            </a:r>
            <a:r>
              <a:rPr lang="el-GR" sz="3600" dirty="0" smtClean="0">
                <a:solidFill>
                  <a:schemeClr val="bg1"/>
                </a:solidFill>
              </a:rPr>
              <a:t>ζῷα </a:t>
            </a:r>
            <a:r>
              <a:rPr lang="en-US" sz="3600" dirty="0" smtClean="0">
                <a:solidFill>
                  <a:schemeClr val="bg1"/>
                </a:solidFill>
              </a:rPr>
              <a:t> </a:t>
            </a:r>
            <a:r>
              <a:rPr lang="el-GR" sz="3600" dirty="0" smtClean="0">
                <a:solidFill>
                  <a:schemeClr val="bg1"/>
                </a:solidFill>
              </a:rPr>
              <a:t>δόξαν </a:t>
            </a:r>
            <a:r>
              <a:rPr lang="el-GR" sz="3600" dirty="0">
                <a:solidFill>
                  <a:schemeClr val="bg1"/>
                </a:solidFill>
              </a:rPr>
              <a:t>καὶ τιμὴν </a:t>
            </a:r>
            <a:endParaRPr lang="en-US" sz="3600" dirty="0">
              <a:solidFill>
                <a:schemeClr val="bg1"/>
              </a:solidFill>
            </a:endParaRPr>
          </a:p>
          <a:p>
            <a:r>
              <a:rPr lang="fr-FR" sz="2400" dirty="0" smtClean="0">
                <a:solidFill>
                  <a:schemeClr val="bg1"/>
                </a:solidFill>
              </a:rPr>
              <a:t>          et     quand          rendent       les </a:t>
            </a:r>
            <a:r>
              <a:rPr lang="fr-FR" sz="2200" dirty="0">
                <a:solidFill>
                  <a:schemeClr val="bg1"/>
                </a:solidFill>
              </a:rPr>
              <a:t>êtres vivants </a:t>
            </a:r>
            <a:r>
              <a:rPr lang="fr-FR" sz="2200" dirty="0" smtClean="0">
                <a:solidFill>
                  <a:schemeClr val="bg1"/>
                </a:solidFill>
              </a:rPr>
              <a:t> </a:t>
            </a:r>
            <a:r>
              <a:rPr lang="fr-FR" sz="2400" dirty="0" smtClean="0">
                <a:solidFill>
                  <a:schemeClr val="bg1"/>
                </a:solidFill>
              </a:rPr>
              <a:t>gloire    et     honneur </a:t>
            </a:r>
          </a:p>
          <a:p>
            <a:r>
              <a:rPr lang="en-US" sz="3600" dirty="0" smtClean="0">
                <a:solidFill>
                  <a:schemeClr val="bg1"/>
                </a:solidFill>
              </a:rPr>
              <a:t>    </a:t>
            </a:r>
            <a:r>
              <a:rPr lang="el-GR" sz="3600" dirty="0" smtClean="0">
                <a:solidFill>
                  <a:schemeClr val="bg1"/>
                </a:solidFill>
              </a:rPr>
              <a:t>καὶ εὐχαριστίαν</a:t>
            </a:r>
            <a:r>
              <a:rPr lang="en-US" sz="3600" dirty="0" smtClean="0">
                <a:solidFill>
                  <a:schemeClr val="bg1"/>
                </a:solidFill>
              </a:rPr>
              <a:t> </a:t>
            </a:r>
            <a:r>
              <a:rPr lang="el-GR" sz="3600" dirty="0" smtClean="0">
                <a:solidFill>
                  <a:schemeClr val="bg1"/>
                </a:solidFill>
              </a:rPr>
              <a:t> </a:t>
            </a:r>
            <a:r>
              <a:rPr lang="el-GR" sz="3600" dirty="0">
                <a:solidFill>
                  <a:schemeClr val="bg1"/>
                </a:solidFill>
              </a:rPr>
              <a:t>τῷ καθημένῳ ἐπὶ τῷ θρόνῳ </a:t>
            </a:r>
            <a:endParaRPr lang="en-US" sz="3600" dirty="0" smtClean="0">
              <a:solidFill>
                <a:schemeClr val="bg1"/>
              </a:solidFill>
            </a:endParaRPr>
          </a:p>
          <a:p>
            <a:r>
              <a:rPr lang="fr-FR" sz="2400" dirty="0" smtClean="0">
                <a:solidFill>
                  <a:schemeClr val="bg1"/>
                </a:solidFill>
              </a:rPr>
              <a:t>        et      actions </a:t>
            </a:r>
            <a:r>
              <a:rPr lang="fr-FR" sz="2400" dirty="0">
                <a:solidFill>
                  <a:schemeClr val="bg1"/>
                </a:solidFill>
              </a:rPr>
              <a:t>de </a:t>
            </a:r>
            <a:r>
              <a:rPr lang="fr-FR" sz="2400" dirty="0" smtClean="0">
                <a:solidFill>
                  <a:schemeClr val="bg1"/>
                </a:solidFill>
              </a:rPr>
              <a:t>grâces  </a:t>
            </a:r>
            <a:r>
              <a:rPr lang="fr-FR" sz="2400" dirty="0">
                <a:solidFill>
                  <a:schemeClr val="bg1"/>
                </a:solidFill>
              </a:rPr>
              <a:t>à celui </a:t>
            </a:r>
            <a:r>
              <a:rPr lang="fr-FR" sz="2400" dirty="0" smtClean="0">
                <a:solidFill>
                  <a:schemeClr val="bg1"/>
                </a:solidFill>
              </a:rPr>
              <a:t> qui </a:t>
            </a:r>
            <a:r>
              <a:rPr lang="fr-FR" sz="2400" dirty="0">
                <a:solidFill>
                  <a:schemeClr val="bg1"/>
                </a:solidFill>
              </a:rPr>
              <a:t>est assis </a:t>
            </a:r>
            <a:r>
              <a:rPr lang="fr-FR" sz="2400" dirty="0" smtClean="0">
                <a:solidFill>
                  <a:schemeClr val="bg1"/>
                </a:solidFill>
              </a:rPr>
              <a:t>      sur     le       trône</a:t>
            </a:r>
          </a:p>
          <a:p>
            <a:r>
              <a:rPr lang="en-US" sz="3600" dirty="0" smtClean="0">
                <a:solidFill>
                  <a:schemeClr val="bg1"/>
                </a:solidFill>
              </a:rPr>
              <a:t>       </a:t>
            </a:r>
            <a:r>
              <a:rPr lang="el-GR" sz="3600" dirty="0" smtClean="0">
                <a:solidFill>
                  <a:schemeClr val="bg1"/>
                </a:solidFill>
              </a:rPr>
              <a:t>τῷ</a:t>
            </a:r>
            <a:r>
              <a:rPr lang="en-US" sz="3600" dirty="0" smtClean="0">
                <a:solidFill>
                  <a:schemeClr val="bg1"/>
                </a:solidFill>
              </a:rPr>
              <a:t> </a:t>
            </a:r>
            <a:r>
              <a:rPr lang="el-GR" sz="3600" dirty="0" smtClean="0">
                <a:solidFill>
                  <a:schemeClr val="bg1"/>
                </a:solidFill>
              </a:rPr>
              <a:t> </a:t>
            </a:r>
            <a:r>
              <a:rPr lang="el-GR" sz="3600" dirty="0">
                <a:solidFill>
                  <a:schemeClr val="bg1"/>
                </a:solidFill>
              </a:rPr>
              <a:t>ζῶντι εἰς τοὺς αἰῶνας τῶν αἰώνων, </a:t>
            </a:r>
            <a:endParaRPr lang="en-US" sz="3600" dirty="0">
              <a:solidFill>
                <a:schemeClr val="bg1"/>
              </a:solidFill>
            </a:endParaRPr>
          </a:p>
          <a:p>
            <a:r>
              <a:rPr lang="fr-FR" sz="2400" dirty="0" smtClean="0">
                <a:solidFill>
                  <a:schemeClr val="bg1"/>
                </a:solidFill>
              </a:rPr>
              <a:t>         à </a:t>
            </a:r>
            <a:r>
              <a:rPr lang="fr-FR" sz="2400" dirty="0">
                <a:solidFill>
                  <a:schemeClr val="bg1"/>
                </a:solidFill>
              </a:rPr>
              <a:t>celui </a:t>
            </a:r>
            <a:r>
              <a:rPr lang="fr-FR" sz="2400" dirty="0" smtClean="0">
                <a:solidFill>
                  <a:schemeClr val="bg1"/>
                </a:solidFill>
              </a:rPr>
              <a:t> qui vit         </a:t>
            </a:r>
            <a:r>
              <a:rPr lang="fr-FR" sz="2400" dirty="0">
                <a:solidFill>
                  <a:schemeClr val="bg1"/>
                </a:solidFill>
              </a:rPr>
              <a:t>aux </a:t>
            </a:r>
            <a:r>
              <a:rPr lang="fr-FR" sz="2400" dirty="0" smtClean="0">
                <a:solidFill>
                  <a:schemeClr val="bg1"/>
                </a:solidFill>
              </a:rPr>
              <a:t>              siècles        </a:t>
            </a:r>
            <a:r>
              <a:rPr lang="fr-FR" sz="2400" dirty="0">
                <a:solidFill>
                  <a:schemeClr val="bg1"/>
                </a:solidFill>
              </a:rPr>
              <a:t>des </a:t>
            </a:r>
            <a:r>
              <a:rPr lang="fr-FR" sz="2400" dirty="0" smtClean="0">
                <a:solidFill>
                  <a:schemeClr val="bg1"/>
                </a:solidFill>
              </a:rPr>
              <a:t>       siècles</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NEG </a:t>
            </a:r>
            <a:r>
              <a:rPr lang="fr-FR" b="1" dirty="0" smtClean="0">
                <a:solidFill>
                  <a:schemeClr val="bg1"/>
                </a:solidFill>
              </a:rPr>
              <a:t>4:9</a:t>
            </a:r>
            <a:r>
              <a:rPr lang="fr-FR" dirty="0" smtClean="0">
                <a:solidFill>
                  <a:schemeClr val="bg1"/>
                </a:solidFill>
              </a:rPr>
              <a:t> </a:t>
            </a:r>
            <a:r>
              <a:rPr lang="fr-FR" dirty="0" smtClean="0"/>
              <a:t> </a:t>
            </a:r>
            <a:r>
              <a:rPr lang="fr-FR" dirty="0">
                <a:solidFill>
                  <a:schemeClr val="bg1"/>
                </a:solidFill>
              </a:rPr>
              <a:t>Quand les êtres vivants rendent gloire, honneur et actions de grâces à celui qui est assis sur le trône, à celui qui vit aux siècles des siècles</a:t>
            </a:r>
            <a:r>
              <a:rPr lang="fr-FR" dirty="0" smtClean="0">
                <a:solidFill>
                  <a:schemeClr val="bg1"/>
                </a:solidFill>
              </a:rPr>
              <a:t>, </a:t>
            </a:r>
          </a:p>
          <a:p>
            <a:r>
              <a:rPr lang="fr-FR" baseline="30000" dirty="0">
                <a:solidFill>
                  <a:schemeClr val="bg1"/>
                </a:solidFill>
              </a:rPr>
              <a:t>	</a:t>
            </a:r>
            <a:r>
              <a:rPr lang="fr-FR" baseline="30000" dirty="0" smtClean="0">
                <a:solidFill>
                  <a:srgbClr val="FFFF00"/>
                </a:solidFill>
              </a:rPr>
              <a:t>BFC </a:t>
            </a:r>
            <a:r>
              <a:rPr lang="fr-FR" b="1" dirty="0" smtClean="0">
                <a:solidFill>
                  <a:schemeClr val="bg1"/>
                </a:solidFill>
              </a:rPr>
              <a:t>4:9</a:t>
            </a:r>
            <a:r>
              <a:rPr lang="fr-FR" dirty="0" smtClean="0">
                <a:solidFill>
                  <a:schemeClr val="bg1"/>
                </a:solidFill>
              </a:rPr>
              <a:t> </a:t>
            </a:r>
            <a:r>
              <a:rPr lang="fr-FR" dirty="0">
                <a:solidFill>
                  <a:schemeClr val="bg1"/>
                </a:solidFill>
              </a:rPr>
              <a:t>Chaque fois que les quatre êtres vivants chantent pour glorifier, honorer et remercier celui qui siège sur le trône, celui qui vit pour toujours,</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495388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3653</TotalTime>
  <Words>853</Words>
  <Application>Microsoft Office PowerPoint</Application>
  <PresentationFormat>Custom</PresentationFormat>
  <Paragraphs>215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Apocalypse de Jean Chapitre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532</cp:revision>
  <dcterms:created xsi:type="dcterms:W3CDTF">2020-04-05T11:02:49Z</dcterms:created>
  <dcterms:modified xsi:type="dcterms:W3CDTF">2020-05-25T13:08:57Z</dcterms:modified>
</cp:coreProperties>
</file>