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4" r:id="rId2"/>
    <p:sldId id="448" r:id="rId3"/>
    <p:sldId id="450" r:id="rId4"/>
    <p:sldId id="451" r:id="rId5"/>
    <p:sldId id="452" r:id="rId6"/>
    <p:sldId id="454" r:id="rId7"/>
    <p:sldId id="455" r:id="rId8"/>
    <p:sldId id="456" r:id="rId9"/>
    <p:sldId id="457" r:id="rId10"/>
    <p:sldId id="458" r:id="rId11"/>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6/11/2020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6/11/2020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6600" b="1" dirty="0" smtClean="0"/>
              <a:t>Apocalypse de Jean</a:t>
            </a:r>
            <a:r>
              <a:rPr lang="fr-FR" sz="6000" b="1" dirty="0" smtClean="0"/>
              <a:t/>
            </a:r>
            <a:br>
              <a:rPr lang="fr-FR" sz="6000" b="1" dirty="0" smtClean="0"/>
            </a:br>
            <a:r>
              <a:rPr lang="fr-FR" sz="6000" b="1" dirty="0" smtClean="0"/>
              <a:t>Chapitre 8</a:t>
            </a:r>
            <a:endParaRPr lang="en-US" sz="60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152400"/>
            <a:ext cx="8900319" cy="2246769"/>
          </a:xfrm>
          <a:prstGeom prst="rect">
            <a:avLst/>
          </a:prstGeom>
        </p:spPr>
        <p:txBody>
          <a:bodyPr wrap="square">
            <a:spAutoFit/>
          </a:bodyPr>
          <a:lstStyle/>
          <a:p>
            <a:pPr algn="ctr"/>
            <a:r>
              <a:rPr lang="en-US" sz="5400" b="1" dirty="0" smtClean="0">
                <a:solidFill>
                  <a:srgbClr val="FF0000"/>
                </a:solidFill>
              </a:rPr>
              <a:t>Nouveau </a:t>
            </a:r>
            <a:r>
              <a:rPr lang="en-US" sz="5400" b="1" dirty="0">
                <a:solidFill>
                  <a:srgbClr val="FF0000"/>
                </a:solidFill>
              </a:rPr>
              <a:t>Testament </a:t>
            </a:r>
            <a:endParaRPr lang="en-US" sz="5400" b="1" dirty="0" smtClean="0">
              <a:solidFill>
                <a:srgbClr val="FF0000"/>
              </a:solidFill>
            </a:endParaRPr>
          </a:p>
          <a:p>
            <a:pPr algn="ctr"/>
            <a:r>
              <a:rPr lang="en-US" sz="5400" b="1" dirty="0" err="1">
                <a:solidFill>
                  <a:srgbClr val="FF0000"/>
                </a:solidFill>
              </a:rPr>
              <a:t>I</a:t>
            </a:r>
            <a:r>
              <a:rPr lang="en-US" sz="5400" b="1" dirty="0" err="1" smtClean="0">
                <a:solidFill>
                  <a:srgbClr val="FF0000"/>
                </a:solidFill>
              </a:rPr>
              <a:t>nterlinéaire</a:t>
            </a:r>
            <a:r>
              <a:rPr lang="en-US" sz="5400" b="1" dirty="0" smtClean="0">
                <a:solidFill>
                  <a:srgbClr val="FF0000"/>
                </a:solidFill>
              </a:rPr>
              <a:t> </a:t>
            </a:r>
            <a:r>
              <a:rPr lang="en-US" sz="5400" b="1" dirty="0" err="1" smtClean="0">
                <a:solidFill>
                  <a:srgbClr val="FF0000"/>
                </a:solidFill>
              </a:rPr>
              <a:t>Grec</a:t>
            </a:r>
            <a:r>
              <a:rPr lang="en-US" sz="5400" b="1" dirty="0" smtClean="0">
                <a:solidFill>
                  <a:srgbClr val="FF0000"/>
                </a:solidFill>
              </a:rPr>
              <a:t> – </a:t>
            </a:r>
            <a:r>
              <a:rPr lang="en-US" sz="5400" b="1" dirty="0" err="1" smtClean="0">
                <a:solidFill>
                  <a:srgbClr val="FF0000"/>
                </a:solidFill>
              </a:rPr>
              <a:t>Français</a:t>
            </a:r>
            <a:endParaRPr lang="en-US" sz="5400" b="1" dirty="0" smtClean="0">
              <a:solidFill>
                <a:srgbClr val="FF0000"/>
              </a:solidFill>
            </a:endParaRPr>
          </a:p>
          <a:p>
            <a:r>
              <a:rPr lang="en-US" sz="3200" b="1" dirty="0" smtClean="0">
                <a:solidFill>
                  <a:srgbClr val="7030A0"/>
                </a:solidFill>
              </a:rPr>
              <a:t> </a:t>
            </a:r>
            <a:r>
              <a:rPr lang="en-US" sz="3200" b="1" dirty="0" err="1" smtClean="0">
                <a:solidFill>
                  <a:srgbClr val="7030A0"/>
                </a:solidFill>
              </a:rPr>
              <a:t>Écoutez</a:t>
            </a:r>
            <a:r>
              <a:rPr lang="en-US" sz="3200" b="1" dirty="0" smtClean="0">
                <a:solidFill>
                  <a:srgbClr val="7030A0"/>
                </a:solidFill>
              </a:rPr>
              <a:t> </a:t>
            </a:r>
            <a:r>
              <a:rPr lang="en-US" sz="3200" b="1" dirty="0">
                <a:solidFill>
                  <a:srgbClr val="7030A0"/>
                </a:solidFill>
              </a:rPr>
              <a:t>et </a:t>
            </a:r>
            <a:r>
              <a:rPr lang="en-US" sz="3200" b="1" dirty="0" err="1">
                <a:solidFill>
                  <a:srgbClr val="7030A0"/>
                </a:solidFill>
              </a:rPr>
              <a:t>apprenez</a:t>
            </a:r>
            <a:r>
              <a:rPr lang="en-US" sz="3200" b="1" dirty="0">
                <a:solidFill>
                  <a:srgbClr val="7030A0"/>
                </a:solidFill>
              </a:rPr>
              <a:t> le </a:t>
            </a:r>
            <a:r>
              <a:rPr lang="en-US" sz="3200" b="1" dirty="0" err="1">
                <a:solidFill>
                  <a:srgbClr val="7030A0"/>
                </a:solidFill>
              </a:rPr>
              <a:t>g</a:t>
            </a:r>
            <a:r>
              <a:rPr lang="en-US" sz="3200" b="1" dirty="0" err="1" smtClean="0">
                <a:solidFill>
                  <a:srgbClr val="7030A0"/>
                </a:solidFill>
              </a:rPr>
              <a:t>rec</a:t>
            </a:r>
            <a:r>
              <a:rPr lang="en-US" sz="3200" b="1" dirty="0" smtClean="0">
                <a:solidFill>
                  <a:srgbClr val="7030A0"/>
                </a:solidFill>
              </a:rPr>
              <a:t> </a:t>
            </a:r>
            <a:r>
              <a:rPr lang="en-US" sz="32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5785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8:13 </a:t>
            </a:r>
          </a:p>
          <a:p>
            <a:pPr algn="ctr"/>
            <a:endParaRPr lang="en-US" sz="800" b="1" dirty="0" smtClean="0">
              <a:solidFill>
                <a:srgbClr val="FFFF00"/>
              </a:solidFill>
            </a:endParaRPr>
          </a:p>
          <a:p>
            <a:r>
              <a:rPr lang="en-US" sz="3200" dirty="0" smtClean="0">
                <a:solidFill>
                  <a:schemeClr val="bg1"/>
                </a:solidFill>
              </a:rPr>
              <a:t> </a:t>
            </a:r>
            <a:r>
              <a:rPr lang="en-US" sz="3200" b="1" dirty="0" smtClean="0">
                <a:solidFill>
                  <a:srgbClr val="FFFF00"/>
                </a:solidFill>
              </a:rPr>
              <a:t>13 </a:t>
            </a:r>
            <a:r>
              <a:rPr lang="el-GR" sz="3500" dirty="0">
                <a:solidFill>
                  <a:schemeClr val="bg1"/>
                </a:solidFill>
              </a:rPr>
              <a:t>Καὶ εἶδον, καὶ ἤκουσα ἑνὸς ἀετοῦ πετομένου</a:t>
            </a:r>
            <a:endParaRPr lang="en-US" sz="3500" dirty="0">
              <a:solidFill>
                <a:schemeClr val="bg1"/>
              </a:solidFill>
            </a:endParaRPr>
          </a:p>
          <a:p>
            <a:r>
              <a:rPr lang="fr-FR" sz="2400" dirty="0" smtClean="0">
                <a:solidFill>
                  <a:schemeClr val="bg1"/>
                </a:solidFill>
              </a:rPr>
              <a:t>           </a:t>
            </a:r>
            <a:r>
              <a:rPr lang="fr-FR" sz="2400" dirty="0" smtClean="0">
                <a:solidFill>
                  <a:schemeClr val="bg1"/>
                </a:solidFill>
              </a:rPr>
              <a:t>et      </a:t>
            </a:r>
            <a:r>
              <a:rPr lang="fr-FR" sz="2400" dirty="0">
                <a:solidFill>
                  <a:schemeClr val="bg1"/>
                </a:solidFill>
              </a:rPr>
              <a:t>j‘ai vu </a:t>
            </a:r>
            <a:r>
              <a:rPr lang="fr-FR" sz="2400" dirty="0" smtClean="0">
                <a:solidFill>
                  <a:schemeClr val="bg1"/>
                </a:solidFill>
              </a:rPr>
              <a:t>       et     </a:t>
            </a:r>
            <a:r>
              <a:rPr lang="fr-FR" sz="2400" dirty="0" smtClean="0">
                <a:solidFill>
                  <a:schemeClr val="bg1"/>
                </a:solidFill>
              </a:rPr>
              <a:t>j'entendis       un         aigle        qui </a:t>
            </a:r>
            <a:r>
              <a:rPr lang="fr-FR" sz="2400" dirty="0">
                <a:solidFill>
                  <a:schemeClr val="bg1"/>
                </a:solidFill>
              </a:rPr>
              <a:t>volait </a:t>
            </a:r>
            <a:r>
              <a:rPr lang="fr-FR" sz="2200" dirty="0" smtClean="0">
                <a:solidFill>
                  <a:schemeClr val="bg1"/>
                </a:solidFill>
              </a:rPr>
              <a:t> </a:t>
            </a:r>
            <a:endParaRPr lang="fr-FR" sz="2200" dirty="0">
              <a:solidFill>
                <a:schemeClr val="bg1"/>
              </a:solidFill>
            </a:endParaRPr>
          </a:p>
          <a:p>
            <a:r>
              <a:rPr lang="en-US" sz="3600" dirty="0" smtClean="0">
                <a:solidFill>
                  <a:schemeClr val="bg1"/>
                </a:solidFill>
              </a:rPr>
              <a:t> </a:t>
            </a:r>
            <a:r>
              <a:rPr lang="el-GR" sz="3500" dirty="0">
                <a:solidFill>
                  <a:schemeClr val="bg1"/>
                </a:solidFill>
              </a:rPr>
              <a:t>ἐν μεσουρανήματι λέγοντος φωνῇ μεγάλῃ· </a:t>
            </a:r>
            <a:r>
              <a:rPr lang="en-US" sz="3500" dirty="0">
                <a:solidFill>
                  <a:schemeClr val="bg1"/>
                </a:solidFill>
              </a:rPr>
              <a:t> </a:t>
            </a:r>
            <a:r>
              <a:rPr lang="en-US" sz="3500" dirty="0" smtClean="0">
                <a:solidFill>
                  <a:schemeClr val="bg1"/>
                </a:solidFill>
              </a:rPr>
              <a:t> </a:t>
            </a:r>
            <a:r>
              <a:rPr lang="el-GR" sz="3500" dirty="0" smtClean="0">
                <a:solidFill>
                  <a:schemeClr val="bg1"/>
                </a:solidFill>
              </a:rPr>
              <a:t>οὐαὶ </a:t>
            </a:r>
            <a:endParaRPr lang="en-US" sz="3500" dirty="0">
              <a:solidFill>
                <a:schemeClr val="bg1"/>
              </a:solidFill>
            </a:endParaRPr>
          </a:p>
          <a:p>
            <a:r>
              <a:rPr lang="fr-FR" sz="2400" dirty="0" smtClean="0">
                <a:solidFill>
                  <a:schemeClr val="bg1"/>
                </a:solidFill>
              </a:rPr>
              <a:t>  au        milieu </a:t>
            </a:r>
            <a:r>
              <a:rPr lang="fr-FR" sz="2400" dirty="0">
                <a:solidFill>
                  <a:schemeClr val="bg1"/>
                </a:solidFill>
              </a:rPr>
              <a:t>du </a:t>
            </a:r>
            <a:r>
              <a:rPr lang="fr-FR" sz="2400" dirty="0" smtClean="0">
                <a:solidFill>
                  <a:schemeClr val="bg1"/>
                </a:solidFill>
              </a:rPr>
              <a:t>ciel                 </a:t>
            </a:r>
            <a:r>
              <a:rPr lang="fr-FR" sz="2400" dirty="0">
                <a:solidFill>
                  <a:schemeClr val="bg1"/>
                </a:solidFill>
              </a:rPr>
              <a:t>disant </a:t>
            </a:r>
            <a:r>
              <a:rPr lang="fr-FR" sz="2400" dirty="0" smtClean="0">
                <a:solidFill>
                  <a:schemeClr val="bg1"/>
                </a:solidFill>
              </a:rPr>
              <a:t>        d'une </a:t>
            </a:r>
            <a:r>
              <a:rPr lang="fr-FR" sz="2400" dirty="0">
                <a:solidFill>
                  <a:schemeClr val="bg1"/>
                </a:solidFill>
              </a:rPr>
              <a:t>voix </a:t>
            </a:r>
            <a:r>
              <a:rPr lang="fr-FR" sz="2400" dirty="0" smtClean="0">
                <a:solidFill>
                  <a:schemeClr val="bg1"/>
                </a:solidFill>
              </a:rPr>
              <a:t>     forte          malheur  </a:t>
            </a:r>
            <a:endParaRPr lang="es-ES" sz="2400" dirty="0" smtClean="0">
              <a:solidFill>
                <a:schemeClr val="bg1"/>
              </a:solidFill>
            </a:endParaRPr>
          </a:p>
          <a:p>
            <a:r>
              <a:rPr lang="en-US" sz="3500" dirty="0" smtClean="0">
                <a:solidFill>
                  <a:schemeClr val="bg1"/>
                </a:solidFill>
              </a:rPr>
              <a:t> </a:t>
            </a:r>
            <a:r>
              <a:rPr lang="el-GR" sz="3500" dirty="0" smtClean="0">
                <a:solidFill>
                  <a:schemeClr val="bg1"/>
                </a:solidFill>
              </a:rPr>
              <a:t>οὐαὶ </a:t>
            </a:r>
            <a:r>
              <a:rPr lang="el-GR" sz="3500" dirty="0">
                <a:solidFill>
                  <a:schemeClr val="bg1"/>
                </a:solidFill>
              </a:rPr>
              <a:t>οὐαὶ τοὺς κατοικοῦντας ἐπὶ τῆς γῆς ἐκ τῶν λοιπῶν φωνῶν </a:t>
            </a:r>
            <a:endParaRPr lang="en-US" sz="3500" dirty="0" smtClean="0">
              <a:solidFill>
                <a:schemeClr val="bg1"/>
              </a:solidFill>
            </a:endParaRPr>
          </a:p>
          <a:p>
            <a:r>
              <a:rPr lang="fr-FR" sz="2300" dirty="0" smtClean="0">
                <a:solidFill>
                  <a:schemeClr val="bg1"/>
                </a:solidFill>
              </a:rPr>
              <a:t>malheur  </a:t>
            </a:r>
            <a:r>
              <a:rPr lang="fr-FR" sz="2300" dirty="0" err="1" smtClean="0">
                <a:solidFill>
                  <a:schemeClr val="bg1"/>
                </a:solidFill>
              </a:rPr>
              <a:t>malheur</a:t>
            </a:r>
            <a:r>
              <a:rPr lang="fr-FR" sz="2300" dirty="0" smtClean="0">
                <a:solidFill>
                  <a:schemeClr val="bg1"/>
                </a:solidFill>
              </a:rPr>
              <a:t>  </a:t>
            </a:r>
            <a:r>
              <a:rPr lang="fr-FR" sz="2400" dirty="0" smtClean="0">
                <a:solidFill>
                  <a:schemeClr val="bg1"/>
                </a:solidFill>
              </a:rPr>
              <a:t>aux        habitants                 sur     la    terre </a:t>
            </a:r>
            <a:r>
              <a:rPr lang="fr-FR" sz="2200" dirty="0">
                <a:solidFill>
                  <a:schemeClr val="bg1"/>
                </a:solidFill>
              </a:rPr>
              <a:t>à cause des </a:t>
            </a:r>
            <a:r>
              <a:rPr lang="fr-FR" sz="2200" dirty="0" smtClean="0">
                <a:solidFill>
                  <a:schemeClr val="bg1"/>
                </a:solidFill>
              </a:rPr>
              <a:t>    </a:t>
            </a:r>
            <a:r>
              <a:rPr lang="fr-FR" sz="2400" dirty="0" smtClean="0">
                <a:solidFill>
                  <a:schemeClr val="bg1"/>
                </a:solidFill>
              </a:rPr>
              <a:t>autres          sons </a:t>
            </a:r>
            <a:r>
              <a:rPr lang="fr-FR" sz="2300" dirty="0" smtClean="0">
                <a:solidFill>
                  <a:schemeClr val="bg1"/>
                </a:solidFill>
              </a:rPr>
              <a:t> </a:t>
            </a:r>
            <a:endParaRPr lang="es-ES" sz="2300" dirty="0">
              <a:solidFill>
                <a:schemeClr val="bg1"/>
              </a:solidFill>
            </a:endParaRPr>
          </a:p>
          <a:p>
            <a:r>
              <a:rPr lang="en-US" sz="3600" dirty="0" smtClean="0">
                <a:solidFill>
                  <a:schemeClr val="bg1"/>
                </a:solidFill>
              </a:rPr>
              <a:t> </a:t>
            </a:r>
            <a:r>
              <a:rPr lang="el-GR" sz="3600" dirty="0">
                <a:solidFill>
                  <a:schemeClr val="bg1"/>
                </a:solidFill>
              </a:rPr>
              <a:t>τῆς σάλπιγγος τῶν τριῶν ἀγγέλων τῶν μελλόντων σαλπίζειν.</a:t>
            </a:r>
            <a:endParaRPr lang="en-US" sz="3500" dirty="0">
              <a:solidFill>
                <a:schemeClr val="bg1"/>
              </a:solidFill>
            </a:endParaRPr>
          </a:p>
          <a:p>
            <a:r>
              <a:rPr lang="fr-FR" sz="2400" dirty="0" smtClean="0">
                <a:solidFill>
                  <a:schemeClr val="bg1"/>
                </a:solidFill>
              </a:rPr>
              <a:t> de la     </a:t>
            </a:r>
            <a:r>
              <a:rPr lang="fr-FR" sz="2400" dirty="0">
                <a:solidFill>
                  <a:schemeClr val="bg1"/>
                </a:solidFill>
              </a:rPr>
              <a:t>trompette </a:t>
            </a:r>
            <a:r>
              <a:rPr lang="fr-FR" sz="2400" dirty="0" smtClean="0">
                <a:solidFill>
                  <a:schemeClr val="bg1"/>
                </a:solidFill>
              </a:rPr>
              <a:t>         des        trois           anges           </a:t>
            </a:r>
            <a:r>
              <a:rPr lang="fr-FR" sz="2400" dirty="0">
                <a:solidFill>
                  <a:schemeClr val="bg1"/>
                </a:solidFill>
              </a:rPr>
              <a:t>qui </a:t>
            </a:r>
            <a:r>
              <a:rPr lang="fr-FR" sz="2400" dirty="0" smtClean="0">
                <a:solidFill>
                  <a:schemeClr val="bg1"/>
                </a:solidFill>
              </a:rPr>
              <a:t>            vont                    sonner</a:t>
            </a:r>
            <a:endParaRPr lang="es-ES" sz="22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8:13</a:t>
            </a:r>
            <a:r>
              <a:rPr lang="fr-FR" dirty="0" smtClean="0">
                <a:solidFill>
                  <a:schemeClr val="bg1"/>
                </a:solidFill>
              </a:rPr>
              <a:t> </a:t>
            </a:r>
            <a:r>
              <a:rPr lang="fr-FR" dirty="0">
                <a:solidFill>
                  <a:schemeClr val="bg1"/>
                </a:solidFill>
              </a:rPr>
              <a:t>Je regardai, et j'entendis un aigle qui volait au milieu du ciel, disant d'une voix forte: Malheur, malheur, malheur aux habitants de la terre, à cause des autres sons de la trompette des trois anges qui vont sonner !</a:t>
            </a:r>
          </a:p>
          <a:p>
            <a:r>
              <a:rPr lang="fr-FR" baseline="30000" dirty="0" smtClean="0">
                <a:solidFill>
                  <a:srgbClr val="FFFF00"/>
                </a:solidFill>
              </a:rPr>
              <a:t>	BFC </a:t>
            </a:r>
            <a:r>
              <a:rPr lang="fr-FR" b="1" dirty="0" smtClean="0">
                <a:solidFill>
                  <a:schemeClr val="bg1"/>
                </a:solidFill>
              </a:rPr>
              <a:t>8:13</a:t>
            </a:r>
            <a:r>
              <a:rPr lang="fr-FR" dirty="0" smtClean="0">
                <a:solidFill>
                  <a:schemeClr val="bg1"/>
                </a:solidFill>
              </a:rPr>
              <a:t> </a:t>
            </a:r>
            <a:r>
              <a:rPr lang="fr-FR" dirty="0">
                <a:solidFill>
                  <a:schemeClr val="bg1"/>
                </a:solidFill>
              </a:rPr>
              <a:t>Je regardai encore, et j'entendis un aigle qui volait très haut dans les airs proclamer d'une voix forte: «Malheur! Malheur! Malheur aux habitants de la terre quand les trois autres anges vont faire retentir le son de leurs trompettes!» </a:t>
            </a:r>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4686387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696303"/>
          </a:xfrm>
          <a:prstGeom prst="rect">
            <a:avLst/>
          </a:prstGeom>
          <a:solidFill>
            <a:srgbClr val="002060"/>
          </a:solidFill>
        </p:spPr>
        <p:txBody>
          <a:bodyPr wrap="square" lIns="108821" tIns="54411" rIns="108821" bIns="54411">
            <a:spAutoFit/>
          </a:bodyPr>
          <a:lstStyle/>
          <a:p>
            <a:pPr algn="ctr"/>
            <a:endParaRPr lang="en-US" sz="1600" b="1" dirty="0" smtClean="0">
              <a:solidFill>
                <a:srgbClr val="FFFF00"/>
              </a:solidFill>
            </a:endParaRPr>
          </a:p>
          <a:p>
            <a:pPr algn="ctr"/>
            <a:r>
              <a:rPr lang="en-US" sz="3200" b="1" dirty="0" smtClean="0">
                <a:solidFill>
                  <a:srgbClr val="FFFF00"/>
                </a:solidFill>
              </a:rPr>
              <a:t>Apocalypse 8:1-2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a:t>
            </a:r>
            <a:r>
              <a:rPr lang="en-US" sz="3200" b="1" dirty="0" smtClean="0">
                <a:solidFill>
                  <a:schemeClr val="bg1"/>
                </a:solidFill>
              </a:rPr>
              <a:t>   </a:t>
            </a:r>
            <a:r>
              <a:rPr lang="el-GR" sz="3500" dirty="0" smtClean="0">
                <a:solidFill>
                  <a:schemeClr val="bg1"/>
                </a:solidFill>
              </a:rPr>
              <a:t>Καὶ </a:t>
            </a:r>
            <a:r>
              <a:rPr lang="el-GR" sz="3500" dirty="0">
                <a:solidFill>
                  <a:schemeClr val="bg1"/>
                </a:solidFill>
              </a:rPr>
              <a:t>ὅταν ἤνοιξεν τὴν σφραγῖδα τὴν ἑβδόμην</a:t>
            </a:r>
            <a:r>
              <a:rPr lang="el-GR" sz="3500" dirty="0" smtClean="0">
                <a:solidFill>
                  <a:schemeClr val="bg1"/>
                </a:solidFill>
              </a:rPr>
              <a:t>, </a:t>
            </a:r>
            <a:endParaRPr lang="en-US" sz="3500" dirty="0">
              <a:solidFill>
                <a:schemeClr val="bg1"/>
              </a:solidFill>
            </a:endParaRPr>
          </a:p>
          <a:p>
            <a:r>
              <a:rPr lang="fr-FR" sz="2400" dirty="0" smtClean="0">
                <a:solidFill>
                  <a:schemeClr val="bg1"/>
                </a:solidFill>
              </a:rPr>
              <a:t>         et     quand    il ouvrit       </a:t>
            </a:r>
            <a:r>
              <a:rPr lang="fr-FR" sz="2400" dirty="0">
                <a:solidFill>
                  <a:schemeClr val="bg1"/>
                </a:solidFill>
              </a:rPr>
              <a:t>le </a:t>
            </a:r>
            <a:r>
              <a:rPr lang="fr-FR" sz="2400" dirty="0" smtClean="0">
                <a:solidFill>
                  <a:schemeClr val="bg1"/>
                </a:solidFill>
              </a:rPr>
              <a:t>           sceau             le        septième </a:t>
            </a:r>
            <a:endParaRPr lang="es-ES" sz="2400" dirty="0" smtClean="0">
              <a:solidFill>
                <a:schemeClr val="bg1"/>
              </a:solidFill>
            </a:endParaRPr>
          </a:p>
          <a:p>
            <a:r>
              <a:rPr lang="en-US" sz="3500" dirty="0" smtClean="0">
                <a:solidFill>
                  <a:schemeClr val="bg1"/>
                </a:solidFill>
              </a:rPr>
              <a:t>       </a:t>
            </a:r>
            <a:r>
              <a:rPr lang="el-GR" sz="3500" dirty="0" smtClean="0">
                <a:solidFill>
                  <a:schemeClr val="bg1"/>
                </a:solidFill>
              </a:rPr>
              <a:t>ἐγένετο </a:t>
            </a:r>
            <a:r>
              <a:rPr lang="el-GR" sz="3500" dirty="0">
                <a:solidFill>
                  <a:schemeClr val="bg1"/>
                </a:solidFill>
              </a:rPr>
              <a:t>σιγὴ </a:t>
            </a:r>
            <a:r>
              <a:rPr lang="en-US" sz="3500" dirty="0" smtClean="0">
                <a:solidFill>
                  <a:schemeClr val="bg1"/>
                </a:solidFill>
              </a:rPr>
              <a:t> </a:t>
            </a:r>
            <a:r>
              <a:rPr lang="el-GR" sz="3500" dirty="0" smtClean="0">
                <a:solidFill>
                  <a:schemeClr val="bg1"/>
                </a:solidFill>
              </a:rPr>
              <a:t>ἐν </a:t>
            </a:r>
            <a:r>
              <a:rPr lang="el-GR" sz="3500" dirty="0">
                <a:solidFill>
                  <a:schemeClr val="bg1"/>
                </a:solidFill>
              </a:rPr>
              <a:t>τῷ οὐρανῷ </a:t>
            </a:r>
            <a:r>
              <a:rPr lang="el-GR" sz="3500" dirty="0" smtClean="0">
                <a:solidFill>
                  <a:schemeClr val="bg1"/>
                </a:solidFill>
              </a:rPr>
              <a:t>ὡς</a:t>
            </a:r>
            <a:r>
              <a:rPr lang="en-US" sz="3500" dirty="0" smtClean="0">
                <a:solidFill>
                  <a:schemeClr val="bg1"/>
                </a:solidFill>
              </a:rPr>
              <a:t>   </a:t>
            </a:r>
            <a:r>
              <a:rPr lang="el-GR" sz="3500" dirty="0" smtClean="0">
                <a:solidFill>
                  <a:schemeClr val="bg1"/>
                </a:solidFill>
              </a:rPr>
              <a:t> </a:t>
            </a:r>
            <a:r>
              <a:rPr lang="el-GR" sz="3500" dirty="0">
                <a:solidFill>
                  <a:schemeClr val="bg1"/>
                </a:solidFill>
              </a:rPr>
              <a:t>ἡμιώριον</a:t>
            </a:r>
            <a:r>
              <a:rPr lang="el-GR" sz="3500" dirty="0" smtClean="0">
                <a:solidFill>
                  <a:schemeClr val="bg1"/>
                </a:solidFill>
              </a:rPr>
              <a:t>. </a:t>
            </a:r>
            <a:endParaRPr lang="en-US" sz="3500" dirty="0" smtClean="0">
              <a:solidFill>
                <a:schemeClr val="bg1"/>
              </a:solidFill>
            </a:endParaRPr>
          </a:p>
          <a:p>
            <a:r>
              <a:rPr lang="fr-FR" sz="2400" dirty="0" smtClean="0">
                <a:solidFill>
                  <a:schemeClr val="bg1"/>
                </a:solidFill>
              </a:rPr>
              <a:t>             il </a:t>
            </a:r>
            <a:r>
              <a:rPr lang="fr-FR" sz="2400" dirty="0">
                <a:solidFill>
                  <a:schemeClr val="bg1"/>
                </a:solidFill>
              </a:rPr>
              <a:t>y eut </a:t>
            </a:r>
            <a:r>
              <a:rPr lang="fr-FR" sz="2400" dirty="0" smtClean="0">
                <a:solidFill>
                  <a:schemeClr val="bg1"/>
                </a:solidFill>
              </a:rPr>
              <a:t>     </a:t>
            </a:r>
            <a:r>
              <a:rPr lang="fr-FR" sz="2400" dirty="0">
                <a:solidFill>
                  <a:schemeClr val="bg1"/>
                </a:solidFill>
              </a:rPr>
              <a:t>silence </a:t>
            </a:r>
            <a:r>
              <a:rPr lang="fr-FR" sz="2400" dirty="0" smtClean="0">
                <a:solidFill>
                  <a:schemeClr val="bg1"/>
                </a:solidFill>
              </a:rPr>
              <a:t> dans  le          ciel     </a:t>
            </a:r>
            <a:r>
              <a:rPr lang="fr-FR" sz="2200" dirty="0" smtClean="0">
                <a:solidFill>
                  <a:schemeClr val="bg1"/>
                </a:solidFill>
              </a:rPr>
              <a:t>d'environ   une demi-heure</a:t>
            </a:r>
            <a:endParaRPr lang="en-US" sz="2200" dirty="0" smtClean="0">
              <a:solidFill>
                <a:schemeClr val="bg1"/>
              </a:solidFill>
            </a:endParaRPr>
          </a:p>
          <a:p>
            <a:r>
              <a:rPr lang="en-US" sz="2800" b="1" dirty="0" smtClean="0">
                <a:solidFill>
                  <a:srgbClr val="FFFF00"/>
                </a:solidFill>
              </a:rPr>
              <a:t>2</a:t>
            </a:r>
            <a:r>
              <a:rPr lang="en-US" sz="2800" b="1" dirty="0" smtClean="0">
                <a:solidFill>
                  <a:schemeClr val="bg1"/>
                </a:solidFill>
              </a:rPr>
              <a:t>    </a:t>
            </a:r>
            <a:r>
              <a:rPr lang="el-GR" sz="3500" dirty="0" smtClean="0">
                <a:solidFill>
                  <a:schemeClr val="bg1"/>
                </a:solidFill>
              </a:rPr>
              <a:t>Καὶ </a:t>
            </a:r>
            <a:r>
              <a:rPr lang="el-GR" sz="3500" dirty="0">
                <a:solidFill>
                  <a:schemeClr val="bg1"/>
                </a:solidFill>
              </a:rPr>
              <a:t>εἶδον τοὺς ἑπτὰ ἀγγέλους οἳ ἐνώπιον τοῦ </a:t>
            </a:r>
            <a:r>
              <a:rPr lang="el-GR" sz="3500" dirty="0" smtClean="0">
                <a:solidFill>
                  <a:schemeClr val="bg1"/>
                </a:solidFill>
              </a:rPr>
              <a:t>θεοῦ</a:t>
            </a:r>
            <a:endParaRPr lang="en-US" sz="3500" dirty="0" smtClean="0">
              <a:solidFill>
                <a:schemeClr val="bg1"/>
              </a:solidFill>
            </a:endParaRPr>
          </a:p>
          <a:p>
            <a:r>
              <a:rPr lang="fr-FR" sz="2400" dirty="0">
                <a:solidFill>
                  <a:schemeClr val="bg1"/>
                </a:solidFill>
              </a:rPr>
              <a:t> </a:t>
            </a:r>
            <a:r>
              <a:rPr lang="fr-FR" sz="2400" dirty="0" smtClean="0">
                <a:solidFill>
                  <a:schemeClr val="bg1"/>
                </a:solidFill>
              </a:rPr>
              <a:t>        et       </a:t>
            </a:r>
            <a:r>
              <a:rPr lang="fr-FR" sz="2400" dirty="0">
                <a:solidFill>
                  <a:schemeClr val="bg1"/>
                </a:solidFill>
              </a:rPr>
              <a:t>j‘ai </a:t>
            </a:r>
            <a:r>
              <a:rPr lang="fr-FR" sz="2400" dirty="0" smtClean="0">
                <a:solidFill>
                  <a:schemeClr val="bg1"/>
                </a:solidFill>
              </a:rPr>
              <a:t>vu       les        sept         anges           </a:t>
            </a:r>
            <a:r>
              <a:rPr lang="fr-FR" sz="2400" dirty="0">
                <a:solidFill>
                  <a:schemeClr val="bg1"/>
                </a:solidFill>
              </a:rPr>
              <a:t>qui </a:t>
            </a:r>
            <a:r>
              <a:rPr lang="fr-FR" sz="2400" dirty="0" smtClean="0">
                <a:solidFill>
                  <a:schemeClr val="bg1"/>
                </a:solidFill>
              </a:rPr>
              <a:t>     devant        le        Dieu</a:t>
            </a:r>
            <a:endParaRPr lang="en-US" sz="2400" dirty="0" smtClean="0">
              <a:solidFill>
                <a:schemeClr val="bg1"/>
              </a:solidFill>
            </a:endParaRPr>
          </a:p>
          <a:p>
            <a:r>
              <a:rPr lang="en-US" sz="3500" dirty="0" smtClean="0">
                <a:solidFill>
                  <a:schemeClr val="bg1"/>
                </a:solidFill>
              </a:rPr>
              <a:t>       </a:t>
            </a:r>
            <a:r>
              <a:rPr lang="el-GR" sz="3500" dirty="0" smtClean="0">
                <a:solidFill>
                  <a:schemeClr val="bg1"/>
                </a:solidFill>
              </a:rPr>
              <a:t>ἑστήκασιν</a:t>
            </a:r>
            <a:r>
              <a:rPr lang="el-GR" sz="3500" dirty="0">
                <a:solidFill>
                  <a:schemeClr val="bg1"/>
                </a:solidFill>
              </a:rPr>
              <a:t>, καὶ ἐδόθησαν αὐτοῖς ἑπτὰ σάλπιγγες</a:t>
            </a:r>
            <a:r>
              <a:rPr lang="el-GR" sz="3500" dirty="0" smtClean="0">
                <a:solidFill>
                  <a:schemeClr val="bg1"/>
                </a:solidFill>
              </a:rPr>
              <a:t>.</a:t>
            </a:r>
            <a:endParaRPr lang="en-US" sz="3500" dirty="0" smtClean="0">
              <a:solidFill>
                <a:schemeClr val="bg1"/>
              </a:solidFill>
            </a:endParaRPr>
          </a:p>
          <a:p>
            <a:r>
              <a:rPr lang="fr-FR" sz="2400" dirty="0" smtClean="0">
                <a:solidFill>
                  <a:schemeClr val="bg1"/>
                </a:solidFill>
              </a:rPr>
              <a:t>             se tiennent        </a:t>
            </a:r>
            <a:r>
              <a:rPr lang="fr-FR" sz="2400" dirty="0">
                <a:solidFill>
                  <a:schemeClr val="bg1"/>
                </a:solidFill>
              </a:rPr>
              <a:t>et </a:t>
            </a:r>
            <a:r>
              <a:rPr lang="fr-FR" sz="2400" dirty="0" smtClean="0">
                <a:solidFill>
                  <a:schemeClr val="bg1"/>
                </a:solidFill>
              </a:rPr>
              <a:t>   furent </a:t>
            </a:r>
            <a:r>
              <a:rPr lang="fr-FR" sz="2400" dirty="0">
                <a:solidFill>
                  <a:schemeClr val="bg1"/>
                </a:solidFill>
              </a:rPr>
              <a:t>données </a:t>
            </a:r>
            <a:r>
              <a:rPr lang="fr-FR" sz="2400" dirty="0" smtClean="0">
                <a:solidFill>
                  <a:schemeClr val="bg1"/>
                </a:solidFill>
              </a:rPr>
              <a:t>     leur          sept      trompettes</a:t>
            </a: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8:1</a:t>
            </a:r>
            <a:r>
              <a:rPr lang="fr-FR" dirty="0">
                <a:solidFill>
                  <a:schemeClr val="bg1"/>
                </a:solidFill>
              </a:rPr>
              <a:t> Quand il ouvrit le septième sceau, il y eut dans le ciel un silence d'environ une demi-heure</a:t>
            </a:r>
            <a:r>
              <a:rPr lang="fr-FR" dirty="0" smtClean="0">
                <a:solidFill>
                  <a:schemeClr val="bg1"/>
                </a:solidFill>
              </a:rPr>
              <a:t>. </a:t>
            </a:r>
            <a:r>
              <a:rPr lang="fr-FR" b="1" dirty="0">
                <a:solidFill>
                  <a:schemeClr val="bg1"/>
                </a:solidFill>
              </a:rPr>
              <a:t>2</a:t>
            </a:r>
            <a:r>
              <a:rPr lang="fr-FR" dirty="0">
                <a:solidFill>
                  <a:schemeClr val="bg1"/>
                </a:solidFill>
              </a:rPr>
              <a:t> Et je vis les sept anges qui se tiennent devant Dieu, et sept trompettes leur furent données.</a:t>
            </a:r>
          </a:p>
          <a:p>
            <a:r>
              <a:rPr lang="fr-FR" baseline="30000" dirty="0" smtClean="0">
                <a:solidFill>
                  <a:schemeClr val="bg1"/>
                </a:solidFill>
              </a:rPr>
              <a:t>	</a:t>
            </a:r>
            <a:r>
              <a:rPr lang="fr-FR" baseline="30000" dirty="0" smtClean="0">
                <a:solidFill>
                  <a:srgbClr val="FFFF00"/>
                </a:solidFill>
              </a:rPr>
              <a:t>BFC </a:t>
            </a:r>
            <a:r>
              <a:rPr lang="fr-FR" b="1" dirty="0">
                <a:solidFill>
                  <a:schemeClr val="bg1"/>
                </a:solidFill>
              </a:rPr>
              <a:t>8:1</a:t>
            </a:r>
            <a:r>
              <a:rPr lang="fr-FR" dirty="0">
                <a:solidFill>
                  <a:schemeClr val="bg1"/>
                </a:solidFill>
              </a:rPr>
              <a:t> Quand l'Agneau brisa le septième sceau, il y eut dans le ciel un silence d'environ une demi-heure. </a:t>
            </a:r>
            <a:r>
              <a:rPr lang="fr-FR" b="1" dirty="0">
                <a:solidFill>
                  <a:schemeClr val="bg1"/>
                </a:solidFill>
              </a:rPr>
              <a:t>2</a:t>
            </a:r>
            <a:r>
              <a:rPr lang="fr-FR" dirty="0">
                <a:solidFill>
                  <a:schemeClr val="bg1"/>
                </a:solidFill>
              </a:rPr>
              <a:t> Puis je vis les sept anges qui se tiennent devant Dieu; on leur donna sept trompettes.</a:t>
            </a: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11692"/>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8:3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3</a:t>
            </a:r>
            <a:r>
              <a:rPr lang="en-US" sz="3200" b="1" dirty="0" smtClean="0">
                <a:solidFill>
                  <a:schemeClr val="bg1"/>
                </a:solidFill>
              </a:rPr>
              <a:t>  </a:t>
            </a:r>
            <a:r>
              <a:rPr lang="el-GR" sz="3500" dirty="0" smtClean="0">
                <a:solidFill>
                  <a:schemeClr val="bg1"/>
                </a:solidFill>
              </a:rPr>
              <a:t>Καὶ </a:t>
            </a:r>
            <a:r>
              <a:rPr lang="el-GR" sz="3500" dirty="0">
                <a:solidFill>
                  <a:schemeClr val="bg1"/>
                </a:solidFill>
              </a:rPr>
              <a:t>ἄλλος ἄγγελος ἦλθεν καὶ ἐστάθη ἐπὶ τοῦ θυσιαστηρίου</a:t>
            </a:r>
            <a:endParaRPr lang="en-US" sz="3500" dirty="0">
              <a:solidFill>
                <a:schemeClr val="bg1"/>
              </a:solidFill>
            </a:endParaRPr>
          </a:p>
          <a:p>
            <a:r>
              <a:rPr lang="fr-FR" sz="2400" dirty="0" smtClean="0">
                <a:solidFill>
                  <a:schemeClr val="bg1"/>
                </a:solidFill>
              </a:rPr>
              <a:t>        et     autre        un ange            vint        et      </a:t>
            </a:r>
            <a:r>
              <a:rPr lang="fr-FR" sz="2400" dirty="0">
                <a:solidFill>
                  <a:schemeClr val="bg1"/>
                </a:solidFill>
              </a:rPr>
              <a:t>il se tint </a:t>
            </a:r>
            <a:r>
              <a:rPr lang="fr-FR" sz="2400" dirty="0" smtClean="0">
                <a:solidFill>
                  <a:schemeClr val="bg1"/>
                </a:solidFill>
              </a:rPr>
              <a:t>     sur            l'autel</a:t>
            </a:r>
            <a:endParaRPr lang="fr-FR" sz="2400" dirty="0">
              <a:solidFill>
                <a:schemeClr val="bg1"/>
              </a:solidFill>
            </a:endParaRPr>
          </a:p>
          <a:p>
            <a:r>
              <a:rPr lang="en-US" sz="3600" dirty="0" smtClean="0">
                <a:solidFill>
                  <a:schemeClr val="bg1"/>
                </a:solidFill>
              </a:rPr>
              <a:t> </a:t>
            </a:r>
            <a:r>
              <a:rPr lang="el-GR" sz="3500" dirty="0" smtClean="0">
                <a:solidFill>
                  <a:schemeClr val="bg1"/>
                </a:solidFill>
              </a:rPr>
              <a:t>ἔχων </a:t>
            </a:r>
            <a:r>
              <a:rPr lang="el-GR" sz="3500" dirty="0">
                <a:solidFill>
                  <a:schemeClr val="bg1"/>
                </a:solidFill>
              </a:rPr>
              <a:t>λιβανωτὸν χρυσοῦν, καὶ ἐδόθη αὐτῷ θυμιάματα πολλά,</a:t>
            </a:r>
            <a:endParaRPr lang="en-US" sz="3500" dirty="0">
              <a:solidFill>
                <a:schemeClr val="bg1"/>
              </a:solidFill>
            </a:endParaRPr>
          </a:p>
          <a:p>
            <a:r>
              <a:rPr lang="fr-FR" sz="2400" dirty="0">
                <a:solidFill>
                  <a:schemeClr val="bg1"/>
                </a:solidFill>
              </a:rPr>
              <a:t> </a:t>
            </a:r>
            <a:r>
              <a:rPr lang="fr-FR" sz="2400" dirty="0" smtClean="0">
                <a:solidFill>
                  <a:schemeClr val="bg1"/>
                </a:solidFill>
              </a:rPr>
              <a:t>  ayant     un </a:t>
            </a:r>
            <a:r>
              <a:rPr lang="fr-FR" sz="2400" dirty="0">
                <a:solidFill>
                  <a:schemeClr val="bg1"/>
                </a:solidFill>
              </a:rPr>
              <a:t>encensoir </a:t>
            </a:r>
            <a:r>
              <a:rPr lang="fr-FR" sz="2400" dirty="0" smtClean="0">
                <a:solidFill>
                  <a:schemeClr val="bg1"/>
                </a:solidFill>
              </a:rPr>
              <a:t>         d'or              et     </a:t>
            </a:r>
            <a:r>
              <a:rPr lang="fr-FR" sz="2400" dirty="0">
                <a:solidFill>
                  <a:schemeClr val="bg1"/>
                </a:solidFill>
              </a:rPr>
              <a:t>on </a:t>
            </a:r>
            <a:r>
              <a:rPr lang="fr-FR" sz="2400" dirty="0" smtClean="0">
                <a:solidFill>
                  <a:schemeClr val="bg1"/>
                </a:solidFill>
              </a:rPr>
              <a:t>donna      </a:t>
            </a:r>
            <a:r>
              <a:rPr lang="fr-FR" sz="2400" dirty="0">
                <a:solidFill>
                  <a:schemeClr val="bg1"/>
                </a:solidFill>
              </a:rPr>
              <a:t>lui </a:t>
            </a:r>
            <a:r>
              <a:rPr lang="fr-FR" sz="2400" dirty="0" smtClean="0">
                <a:solidFill>
                  <a:schemeClr val="bg1"/>
                </a:solidFill>
              </a:rPr>
              <a:t>             parfums         beaucoup </a:t>
            </a:r>
            <a:r>
              <a:rPr lang="es-ES" sz="2400" dirty="0" smtClean="0">
                <a:solidFill>
                  <a:schemeClr val="bg1"/>
                </a:solidFill>
              </a:rPr>
              <a:t> </a:t>
            </a:r>
          </a:p>
          <a:p>
            <a:r>
              <a:rPr lang="en-US" sz="3500" dirty="0" smtClean="0">
                <a:solidFill>
                  <a:schemeClr val="bg1"/>
                </a:solidFill>
              </a:rPr>
              <a:t>         </a:t>
            </a:r>
            <a:r>
              <a:rPr lang="el-GR" sz="3500" dirty="0" smtClean="0">
                <a:solidFill>
                  <a:schemeClr val="bg1"/>
                </a:solidFill>
              </a:rPr>
              <a:t>ἵνα </a:t>
            </a:r>
            <a:r>
              <a:rPr lang="el-GR" sz="3500" dirty="0">
                <a:solidFill>
                  <a:schemeClr val="bg1"/>
                </a:solidFill>
              </a:rPr>
              <a:t>δώσει ταῖς προσευχαῖς τῶν ἁγίων πάντων </a:t>
            </a:r>
            <a:endParaRPr lang="en-US" sz="3500" dirty="0" smtClean="0">
              <a:solidFill>
                <a:schemeClr val="bg1"/>
              </a:solidFill>
            </a:endParaRPr>
          </a:p>
          <a:p>
            <a:r>
              <a:rPr lang="fr-FR" sz="2400" dirty="0" smtClean="0">
                <a:solidFill>
                  <a:schemeClr val="bg1"/>
                </a:solidFill>
              </a:rPr>
              <a:t>           </a:t>
            </a:r>
            <a:r>
              <a:rPr lang="fr-FR" sz="2400" dirty="0">
                <a:solidFill>
                  <a:schemeClr val="bg1"/>
                </a:solidFill>
              </a:rPr>
              <a:t>afin </a:t>
            </a:r>
            <a:r>
              <a:rPr lang="fr-FR" sz="2400" dirty="0" smtClean="0">
                <a:solidFill>
                  <a:schemeClr val="bg1"/>
                </a:solidFill>
              </a:rPr>
              <a:t>qu'il offre   </a:t>
            </a:r>
            <a:r>
              <a:rPr lang="fr-FR" sz="2400" dirty="0">
                <a:solidFill>
                  <a:schemeClr val="bg1"/>
                </a:solidFill>
              </a:rPr>
              <a:t>avec les </a:t>
            </a:r>
            <a:r>
              <a:rPr lang="fr-FR" sz="2400" dirty="0" smtClean="0">
                <a:solidFill>
                  <a:schemeClr val="bg1"/>
                </a:solidFill>
              </a:rPr>
              <a:t>     prières             de les     saints        tous </a:t>
            </a:r>
            <a:endParaRPr lang="es-ES" sz="2400" dirty="0">
              <a:solidFill>
                <a:schemeClr val="bg1"/>
              </a:solidFill>
            </a:endParaRPr>
          </a:p>
          <a:p>
            <a:r>
              <a:rPr lang="en-US" sz="3500" dirty="0" smtClean="0">
                <a:solidFill>
                  <a:schemeClr val="bg1"/>
                </a:solidFill>
              </a:rPr>
              <a:t>    </a:t>
            </a:r>
            <a:r>
              <a:rPr lang="el-GR" sz="3500" dirty="0" smtClean="0">
                <a:solidFill>
                  <a:schemeClr val="bg1"/>
                </a:solidFill>
              </a:rPr>
              <a:t>ἐπὶ </a:t>
            </a:r>
            <a:r>
              <a:rPr lang="el-GR" sz="3500" dirty="0">
                <a:solidFill>
                  <a:schemeClr val="bg1"/>
                </a:solidFill>
              </a:rPr>
              <a:t>τὸ θυσιαστήριον τὸ χρυσοῦν τὸ ἐνώπιον τοῦ θρόνου.</a:t>
            </a:r>
            <a:r>
              <a:rPr lang="fr-FR" sz="3500" dirty="0">
                <a:solidFill>
                  <a:schemeClr val="bg1"/>
                </a:solidFill>
              </a:rPr>
              <a:t>           </a:t>
            </a:r>
          </a:p>
          <a:p>
            <a:r>
              <a:rPr lang="fr-FR" sz="2400" dirty="0" smtClean="0">
                <a:solidFill>
                  <a:schemeClr val="bg1"/>
                </a:solidFill>
              </a:rPr>
              <a:t>       </a:t>
            </a:r>
            <a:r>
              <a:rPr lang="fr-FR" sz="2400" dirty="0">
                <a:solidFill>
                  <a:schemeClr val="bg1"/>
                </a:solidFill>
              </a:rPr>
              <a:t>sur </a:t>
            </a:r>
            <a:r>
              <a:rPr lang="fr-FR" sz="2400" dirty="0" smtClean="0">
                <a:solidFill>
                  <a:schemeClr val="bg1"/>
                </a:solidFill>
              </a:rPr>
              <a:t>       l'autel                               le          d'or           qui      </a:t>
            </a:r>
            <a:r>
              <a:rPr lang="fr-FR" sz="2400" dirty="0">
                <a:solidFill>
                  <a:schemeClr val="bg1"/>
                </a:solidFill>
              </a:rPr>
              <a:t>devant </a:t>
            </a:r>
            <a:r>
              <a:rPr lang="fr-FR" sz="2400" dirty="0" smtClean="0">
                <a:solidFill>
                  <a:schemeClr val="bg1"/>
                </a:solidFill>
              </a:rPr>
              <a:t>        le          trône  </a:t>
            </a:r>
            <a:endParaRPr lang="es-ES" sz="2400" dirty="0" smtClean="0">
              <a:solidFill>
                <a:schemeClr val="bg1"/>
              </a:solidFill>
            </a:endParaRPr>
          </a:p>
          <a:p>
            <a:endParaRPr lang="en-US" sz="800" dirty="0">
              <a:solidFill>
                <a:schemeClr val="bg1"/>
              </a:solidFill>
            </a:endParaRPr>
          </a:p>
          <a:p>
            <a:r>
              <a:rPr lang="en-US" baseline="30000" dirty="0" smtClean="0">
                <a:solidFill>
                  <a:srgbClr val="FFFF00"/>
                </a:solidFill>
              </a:rPr>
              <a:t>	NEG </a:t>
            </a:r>
            <a:r>
              <a:rPr lang="fr-FR" b="1" dirty="0">
                <a:solidFill>
                  <a:schemeClr val="bg1"/>
                </a:solidFill>
              </a:rPr>
              <a:t>8:3</a:t>
            </a:r>
            <a:r>
              <a:rPr lang="fr-FR" dirty="0">
                <a:solidFill>
                  <a:schemeClr val="bg1"/>
                </a:solidFill>
              </a:rPr>
              <a:t> Et un autre ange vint, et il se tint sur l'autel, ayant un encensoir d'or; on lui donna beaucoup de parfums, afin </a:t>
            </a:r>
            <a:r>
              <a:rPr lang="fr-FR" dirty="0" err="1">
                <a:solidFill>
                  <a:schemeClr val="bg1"/>
                </a:solidFill>
              </a:rPr>
              <a:t>qu</a:t>
            </a:r>
            <a:r>
              <a:rPr lang="fr-FR" dirty="0">
                <a:solidFill>
                  <a:schemeClr val="bg1"/>
                </a:solidFill>
              </a:rPr>
              <a:t> 'il les offre, avec les prières de tous les saints, sur l'autel d'or qui est devant le trône.</a:t>
            </a:r>
          </a:p>
          <a:p>
            <a:r>
              <a:rPr lang="fr-FR" baseline="30000" dirty="0" smtClean="0">
                <a:solidFill>
                  <a:schemeClr val="bg1"/>
                </a:solidFill>
              </a:rPr>
              <a:t>	</a:t>
            </a:r>
            <a:r>
              <a:rPr lang="fr-FR" baseline="30000" dirty="0" smtClean="0">
                <a:solidFill>
                  <a:srgbClr val="FFFF00"/>
                </a:solidFill>
              </a:rPr>
              <a:t>BFC </a:t>
            </a:r>
            <a:r>
              <a:rPr lang="fr-FR" b="1" dirty="0">
                <a:solidFill>
                  <a:schemeClr val="bg1"/>
                </a:solidFill>
              </a:rPr>
              <a:t>8:3</a:t>
            </a:r>
            <a:r>
              <a:rPr lang="fr-FR" dirty="0">
                <a:solidFill>
                  <a:schemeClr val="bg1"/>
                </a:solidFill>
              </a:rPr>
              <a:t> Un autre ange vint se placer près de l'autel; il tenait un brûle-parfum en or. On lui remit beaucoup d'encens pour qu'il l'offre, avec les prières du peuple de Dieu, sur l'autel d'or situé devant le trône. </a:t>
            </a:r>
          </a:p>
          <a:p>
            <a:endParaRPr lang="fr-FR" sz="800" dirty="0">
              <a:solidFill>
                <a:schemeClr val="bg1"/>
              </a:solidFill>
            </a:endParaRPr>
          </a:p>
        </p:txBody>
      </p:sp>
    </p:spTree>
    <p:extLst>
      <p:ext uri="{BB962C8B-B14F-4D97-AF65-F5344CB8AC3E}">
        <p14:creationId xmlns:p14="http://schemas.microsoft.com/office/powerpoint/2010/main" val="276104669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8:4-5 </a:t>
            </a:r>
          </a:p>
          <a:p>
            <a:pPr algn="ctr"/>
            <a:endParaRPr lang="en-US" sz="800" b="1" dirty="0" smtClean="0">
              <a:solidFill>
                <a:srgbClr val="FFFF00"/>
              </a:solidFill>
            </a:endParaRPr>
          </a:p>
          <a:p>
            <a:r>
              <a:rPr lang="en-US" sz="2800" b="1" dirty="0" smtClean="0">
                <a:solidFill>
                  <a:srgbClr val="FFFF00"/>
                </a:solidFill>
              </a:rPr>
              <a:t>4</a:t>
            </a:r>
            <a:r>
              <a:rPr lang="en-US" sz="3200" b="1" dirty="0" smtClean="0">
                <a:solidFill>
                  <a:schemeClr val="bg1"/>
                </a:solidFill>
              </a:rPr>
              <a:t> </a:t>
            </a:r>
            <a:r>
              <a:rPr lang="el-GR" sz="3200" dirty="0">
                <a:solidFill>
                  <a:schemeClr val="bg1"/>
                </a:solidFill>
              </a:rPr>
              <a:t>καὶ ἀνέβη ὁ καπνὸς τῶν θυμιαμάτων ταῖς προσευχαῖς </a:t>
            </a:r>
            <a:endParaRPr lang="en-US" sz="3200" dirty="0">
              <a:solidFill>
                <a:schemeClr val="bg1"/>
              </a:solidFill>
            </a:endParaRPr>
          </a:p>
          <a:p>
            <a:r>
              <a:rPr lang="fr-FR" sz="2200" dirty="0" smtClean="0">
                <a:solidFill>
                  <a:schemeClr val="bg1"/>
                </a:solidFill>
              </a:rPr>
              <a:t>      et      monta    la     </a:t>
            </a:r>
            <a:r>
              <a:rPr lang="fr-FR" sz="2200" dirty="0">
                <a:solidFill>
                  <a:schemeClr val="bg1"/>
                </a:solidFill>
              </a:rPr>
              <a:t>fumée </a:t>
            </a:r>
            <a:r>
              <a:rPr lang="fr-FR" sz="2200" dirty="0" smtClean="0">
                <a:solidFill>
                  <a:schemeClr val="bg1"/>
                </a:solidFill>
              </a:rPr>
              <a:t>      des             </a:t>
            </a:r>
            <a:r>
              <a:rPr lang="fr-FR" sz="2200" dirty="0">
                <a:solidFill>
                  <a:schemeClr val="bg1"/>
                </a:solidFill>
              </a:rPr>
              <a:t>parfums </a:t>
            </a:r>
            <a:r>
              <a:rPr lang="fr-FR" sz="2200" dirty="0" smtClean="0">
                <a:solidFill>
                  <a:schemeClr val="bg1"/>
                </a:solidFill>
              </a:rPr>
              <a:t>       </a:t>
            </a:r>
            <a:r>
              <a:rPr lang="fr-FR" sz="2200" dirty="0">
                <a:solidFill>
                  <a:schemeClr val="bg1"/>
                </a:solidFill>
              </a:rPr>
              <a:t>avec les </a:t>
            </a:r>
            <a:r>
              <a:rPr lang="fr-FR" sz="2200" dirty="0" smtClean="0">
                <a:solidFill>
                  <a:schemeClr val="bg1"/>
                </a:solidFill>
              </a:rPr>
              <a:t>      prières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τῶν </a:t>
            </a:r>
            <a:r>
              <a:rPr lang="el-GR" sz="3200" dirty="0">
                <a:solidFill>
                  <a:schemeClr val="bg1"/>
                </a:solidFill>
              </a:rPr>
              <a:t>ἁγίων ἐκ χειρὸς τοῦ ἀγγέλου ἐνώπιον τοῦ θεοῦ</a:t>
            </a:r>
            <a:r>
              <a:rPr lang="el-GR" sz="3200" dirty="0" smtClean="0">
                <a:solidFill>
                  <a:schemeClr val="bg1"/>
                </a:solidFill>
              </a:rPr>
              <a:t>.</a:t>
            </a:r>
            <a:endParaRPr lang="en-US" sz="3200" dirty="0" smtClean="0">
              <a:solidFill>
                <a:schemeClr val="bg1"/>
              </a:solidFill>
            </a:endParaRPr>
          </a:p>
          <a:p>
            <a:r>
              <a:rPr lang="fr-FR" sz="2200" dirty="0" smtClean="0">
                <a:solidFill>
                  <a:schemeClr val="bg1"/>
                </a:solidFill>
              </a:rPr>
              <a:t>      des     saints      de     </a:t>
            </a:r>
            <a:r>
              <a:rPr lang="fr-FR" sz="2200" dirty="0">
                <a:solidFill>
                  <a:schemeClr val="bg1"/>
                </a:solidFill>
              </a:rPr>
              <a:t>main </a:t>
            </a:r>
            <a:r>
              <a:rPr lang="fr-FR" sz="2200" dirty="0" smtClean="0">
                <a:solidFill>
                  <a:schemeClr val="bg1"/>
                </a:solidFill>
              </a:rPr>
              <a:t>        de  </a:t>
            </a:r>
            <a:r>
              <a:rPr lang="fr-FR" sz="2200" dirty="0">
                <a:solidFill>
                  <a:schemeClr val="bg1"/>
                </a:solidFill>
              </a:rPr>
              <a:t>l'ange </a:t>
            </a:r>
            <a:r>
              <a:rPr lang="fr-FR" sz="2200" dirty="0" smtClean="0">
                <a:solidFill>
                  <a:schemeClr val="bg1"/>
                </a:solidFill>
              </a:rPr>
              <a:t>                  devant         le       Dieu</a:t>
            </a:r>
            <a:endParaRPr lang="fr-FR" sz="2200" dirty="0">
              <a:solidFill>
                <a:schemeClr val="bg1"/>
              </a:solidFill>
            </a:endParaRPr>
          </a:p>
          <a:p>
            <a:r>
              <a:rPr lang="en-US" sz="2800" b="1" dirty="0" smtClean="0">
                <a:solidFill>
                  <a:srgbClr val="FFFF00"/>
                </a:solidFill>
              </a:rPr>
              <a:t>5 </a:t>
            </a:r>
            <a:r>
              <a:rPr lang="en-US" sz="2800" b="1" dirty="0" smtClean="0">
                <a:solidFill>
                  <a:schemeClr val="bg1"/>
                </a:solidFill>
              </a:rPr>
              <a:t> </a:t>
            </a:r>
            <a:r>
              <a:rPr lang="el-GR" sz="3200" dirty="0">
                <a:solidFill>
                  <a:schemeClr val="bg1"/>
                </a:solidFill>
              </a:rPr>
              <a:t>καὶ εἴληφεν ὁ ἄγγελος τὸν λιβανωτὸν καὶ ἐγέμισεν αὐτὸν</a:t>
            </a:r>
            <a:r>
              <a:rPr lang="fr-FR" sz="3200" dirty="0" smtClean="0">
                <a:solidFill>
                  <a:schemeClr val="bg1"/>
                </a:solidFill>
              </a:rPr>
              <a:t> </a:t>
            </a:r>
          </a:p>
          <a:p>
            <a:r>
              <a:rPr lang="fr-FR" sz="2200" dirty="0" smtClean="0">
                <a:solidFill>
                  <a:schemeClr val="bg1"/>
                </a:solidFill>
              </a:rPr>
              <a:t>       et         prit              l'ange                      l'encensoir              et         </a:t>
            </a:r>
            <a:r>
              <a:rPr lang="fr-FR" sz="2200" dirty="0">
                <a:solidFill>
                  <a:schemeClr val="bg1"/>
                </a:solidFill>
              </a:rPr>
              <a:t>remplit </a:t>
            </a:r>
            <a:r>
              <a:rPr lang="fr-FR" sz="2200" dirty="0" smtClean="0">
                <a:solidFill>
                  <a:schemeClr val="bg1"/>
                </a:solidFill>
              </a:rPr>
              <a:t>          le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ἐκ </a:t>
            </a:r>
            <a:r>
              <a:rPr lang="el-GR" sz="3200" dirty="0">
                <a:solidFill>
                  <a:schemeClr val="bg1"/>
                </a:solidFill>
              </a:rPr>
              <a:t>τοῦ πυρὸς τοῦ θυσιαστηρίου καὶ ἔβαλεν εἰς τὴν γῆν, </a:t>
            </a:r>
            <a:endParaRPr lang="en-US" sz="3200" dirty="0" smtClean="0">
              <a:solidFill>
                <a:schemeClr val="bg1"/>
              </a:solidFill>
            </a:endParaRPr>
          </a:p>
          <a:p>
            <a:r>
              <a:rPr lang="fr-FR" sz="2200" dirty="0" smtClean="0">
                <a:solidFill>
                  <a:schemeClr val="bg1"/>
                </a:solidFill>
              </a:rPr>
              <a:t>            du              feu           de l'autel                               </a:t>
            </a:r>
            <a:r>
              <a:rPr lang="fr-FR" sz="2200" dirty="0">
                <a:solidFill>
                  <a:schemeClr val="bg1"/>
                </a:solidFill>
              </a:rPr>
              <a:t>et </a:t>
            </a:r>
            <a:r>
              <a:rPr lang="fr-FR" sz="2200" dirty="0" smtClean="0">
                <a:solidFill>
                  <a:schemeClr val="bg1"/>
                </a:solidFill>
              </a:rPr>
              <a:t>        </a:t>
            </a:r>
            <a:r>
              <a:rPr lang="fr-FR" sz="2200" dirty="0">
                <a:solidFill>
                  <a:schemeClr val="bg1"/>
                </a:solidFill>
              </a:rPr>
              <a:t>jeta </a:t>
            </a:r>
            <a:r>
              <a:rPr lang="fr-FR" sz="2200" dirty="0" smtClean="0">
                <a:solidFill>
                  <a:schemeClr val="bg1"/>
                </a:solidFill>
              </a:rPr>
              <a:t>      dans     la   terre</a:t>
            </a:r>
          </a:p>
          <a:p>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ἐγένοντο </a:t>
            </a:r>
            <a:r>
              <a:rPr lang="en-US" sz="3200" dirty="0" smtClean="0">
                <a:solidFill>
                  <a:schemeClr val="bg1"/>
                </a:solidFill>
              </a:rPr>
              <a:t> </a:t>
            </a:r>
            <a:r>
              <a:rPr lang="el-GR" sz="3200" dirty="0" smtClean="0">
                <a:solidFill>
                  <a:schemeClr val="bg1"/>
                </a:solidFill>
              </a:rPr>
              <a:t>βρονταὶ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φωναὶ καὶ ἀστραπαὶ καὶ </a:t>
            </a:r>
            <a:r>
              <a:rPr lang="en-US" sz="3200" dirty="0" smtClean="0">
                <a:solidFill>
                  <a:schemeClr val="bg1"/>
                </a:solidFill>
              </a:rPr>
              <a:t>  </a:t>
            </a:r>
            <a:r>
              <a:rPr lang="el-GR" sz="3200" dirty="0" smtClean="0">
                <a:solidFill>
                  <a:schemeClr val="bg1"/>
                </a:solidFill>
              </a:rPr>
              <a:t>σεισμός</a:t>
            </a:r>
            <a:r>
              <a:rPr lang="el-GR" sz="3200" dirty="0">
                <a:solidFill>
                  <a:schemeClr val="bg1"/>
                </a:solidFill>
              </a:rPr>
              <a:t>.</a:t>
            </a:r>
            <a:r>
              <a:rPr lang="fr-FR" sz="2200" dirty="0">
                <a:solidFill>
                  <a:schemeClr val="bg1"/>
                </a:solidFill>
              </a:rPr>
              <a:t> </a:t>
            </a:r>
          </a:p>
          <a:p>
            <a:r>
              <a:rPr lang="fr-FR" sz="2200" dirty="0" smtClean="0">
                <a:solidFill>
                  <a:schemeClr val="bg1"/>
                </a:solidFill>
              </a:rPr>
              <a:t>      et        il </a:t>
            </a:r>
            <a:r>
              <a:rPr lang="fr-FR" sz="2200" dirty="0">
                <a:solidFill>
                  <a:schemeClr val="bg1"/>
                </a:solidFill>
              </a:rPr>
              <a:t>y </a:t>
            </a:r>
            <a:r>
              <a:rPr lang="fr-FR" sz="2200" dirty="0" smtClean="0">
                <a:solidFill>
                  <a:schemeClr val="bg1"/>
                </a:solidFill>
              </a:rPr>
              <a:t>eut   </a:t>
            </a:r>
            <a:r>
              <a:rPr lang="fr-FR" sz="2000" dirty="0">
                <a:solidFill>
                  <a:schemeClr val="bg1"/>
                </a:solidFill>
              </a:rPr>
              <a:t>des coups de tonnerre</a:t>
            </a:r>
            <a:r>
              <a:rPr lang="fr-FR" sz="2000" dirty="0" smtClean="0">
                <a:solidFill>
                  <a:schemeClr val="bg1"/>
                </a:solidFill>
              </a:rPr>
              <a:t>   </a:t>
            </a:r>
            <a:r>
              <a:rPr lang="fr-FR" sz="2200" dirty="0" smtClean="0">
                <a:solidFill>
                  <a:schemeClr val="bg1"/>
                </a:solidFill>
              </a:rPr>
              <a:t>et </a:t>
            </a:r>
            <a:r>
              <a:rPr lang="fr-FR" sz="2000" dirty="0" smtClean="0">
                <a:solidFill>
                  <a:schemeClr val="bg1"/>
                </a:solidFill>
              </a:rPr>
              <a:t>   </a:t>
            </a:r>
            <a:r>
              <a:rPr lang="fr-FR" sz="2200" dirty="0">
                <a:solidFill>
                  <a:schemeClr val="bg1"/>
                </a:solidFill>
              </a:rPr>
              <a:t>des </a:t>
            </a:r>
            <a:r>
              <a:rPr lang="fr-FR" sz="2200" dirty="0" smtClean="0">
                <a:solidFill>
                  <a:schemeClr val="bg1"/>
                </a:solidFill>
              </a:rPr>
              <a:t>voix     et     des éclairs        et    tremblement </a:t>
            </a:r>
            <a:r>
              <a:rPr lang="fr-FR" sz="2200" dirty="0">
                <a:solidFill>
                  <a:schemeClr val="bg1"/>
                </a:solidFill>
              </a:rPr>
              <a:t>de </a:t>
            </a:r>
            <a:r>
              <a:rPr lang="fr-FR" sz="2200" dirty="0" smtClean="0">
                <a:solidFill>
                  <a:schemeClr val="bg1"/>
                </a:solidFill>
              </a:rPr>
              <a:t>terre</a:t>
            </a:r>
            <a:endParaRPr lang="fr-FR" sz="2200" dirty="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8:4</a:t>
            </a:r>
            <a:r>
              <a:rPr lang="fr-FR" dirty="0" smtClean="0">
                <a:solidFill>
                  <a:schemeClr val="bg1"/>
                </a:solidFill>
              </a:rPr>
              <a:t> </a:t>
            </a:r>
            <a:r>
              <a:rPr lang="fr-FR" dirty="0">
                <a:solidFill>
                  <a:schemeClr val="bg1"/>
                </a:solidFill>
              </a:rPr>
              <a:t>La fumée des parfums monta, avec les prières des saints, de la main de l'ange devant Dieu</a:t>
            </a:r>
            <a:r>
              <a:rPr lang="fr-FR" dirty="0" smtClean="0">
                <a:solidFill>
                  <a:schemeClr val="bg1"/>
                </a:solidFill>
              </a:rPr>
              <a:t>. </a:t>
            </a:r>
            <a:r>
              <a:rPr lang="fr-FR" b="1" dirty="0">
                <a:solidFill>
                  <a:schemeClr val="bg1"/>
                </a:solidFill>
              </a:rPr>
              <a:t>5</a:t>
            </a:r>
            <a:r>
              <a:rPr lang="fr-FR" dirty="0">
                <a:solidFill>
                  <a:schemeClr val="bg1"/>
                </a:solidFill>
              </a:rPr>
              <a:t> Et l'ange prit l'encensoir, le remplit du feu de l'autel, et le jeta sur la terre. Et il y eut des voix, des coups de tonnerre, des éclairs, et un tremblement de terre</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8:4</a:t>
            </a:r>
            <a:r>
              <a:rPr lang="fr-FR" dirty="0">
                <a:solidFill>
                  <a:schemeClr val="bg1"/>
                </a:solidFill>
              </a:rPr>
              <a:t> La fumée de l'encens s'éleva de la main de l'ange, devant Dieu, avec les prières du peuple de Dieu. </a:t>
            </a:r>
            <a:r>
              <a:rPr lang="fr-FR" b="1" dirty="0">
                <a:solidFill>
                  <a:schemeClr val="bg1"/>
                </a:solidFill>
              </a:rPr>
              <a:t>5</a:t>
            </a:r>
            <a:r>
              <a:rPr lang="fr-FR" dirty="0">
                <a:solidFill>
                  <a:schemeClr val="bg1"/>
                </a:solidFill>
              </a:rPr>
              <a:t> Puis l'ange prit le brûle-parfum, le remplit du feu de l'autel et le jeta sur la terre. Il y eut aussitôt des coups de tonnerre, des bruits de voix, des éclairs et un tremblement de terre.</a:t>
            </a: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39399545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27081"/>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8:6-7 </a:t>
            </a:r>
          </a:p>
          <a:p>
            <a:pPr algn="ctr"/>
            <a:endParaRPr lang="en-US" sz="800" b="1" dirty="0" smtClean="0">
              <a:solidFill>
                <a:srgbClr val="FFFF00"/>
              </a:solidFill>
            </a:endParaRPr>
          </a:p>
          <a:p>
            <a:r>
              <a:rPr lang="en-US" sz="2800" b="1" dirty="0" smtClean="0">
                <a:solidFill>
                  <a:srgbClr val="FFFF00"/>
                </a:solidFill>
              </a:rPr>
              <a:t>6</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οἱ ἑπτὰ ἄγγελοι οἱ ἔχοντες </a:t>
            </a:r>
            <a:r>
              <a:rPr lang="el-GR" sz="3200" dirty="0" smtClean="0">
                <a:solidFill>
                  <a:schemeClr val="bg1"/>
                </a:solidFill>
              </a:rPr>
              <a:t>τὰς ἑπτὰ σάλπιγγας</a:t>
            </a:r>
            <a:endParaRPr lang="en-US" sz="3200" dirty="0" smtClean="0">
              <a:solidFill>
                <a:schemeClr val="bg1"/>
              </a:solidFill>
            </a:endParaRPr>
          </a:p>
          <a:p>
            <a:r>
              <a:rPr lang="fr-FR" sz="2200" dirty="0" smtClean="0">
                <a:solidFill>
                  <a:schemeClr val="bg1"/>
                </a:solidFill>
              </a:rPr>
              <a:t>       et     les    </a:t>
            </a:r>
            <a:r>
              <a:rPr lang="fr-FR" sz="2200" dirty="0">
                <a:solidFill>
                  <a:schemeClr val="bg1"/>
                </a:solidFill>
              </a:rPr>
              <a:t>sept </a:t>
            </a:r>
            <a:r>
              <a:rPr lang="fr-FR" sz="2200" dirty="0" smtClean="0">
                <a:solidFill>
                  <a:schemeClr val="bg1"/>
                </a:solidFill>
              </a:rPr>
              <a:t>       anges       qui    </a:t>
            </a:r>
            <a:r>
              <a:rPr lang="fr-FR" sz="2200" dirty="0">
                <a:solidFill>
                  <a:schemeClr val="bg1"/>
                </a:solidFill>
              </a:rPr>
              <a:t>avaient </a:t>
            </a:r>
            <a:r>
              <a:rPr lang="fr-FR" sz="2200" dirty="0" smtClean="0">
                <a:solidFill>
                  <a:schemeClr val="bg1"/>
                </a:solidFill>
              </a:rPr>
              <a:t>       les      sept       trompettes  </a:t>
            </a:r>
            <a:endParaRPr lang="es-ES" sz="2200" dirty="0" smtClean="0">
              <a:solidFill>
                <a:schemeClr val="bg1"/>
              </a:solidFill>
            </a:endParaRPr>
          </a:p>
          <a:p>
            <a:r>
              <a:rPr lang="en-US" sz="3200" dirty="0" smtClean="0">
                <a:solidFill>
                  <a:schemeClr val="bg1"/>
                </a:solidFill>
              </a:rPr>
              <a:t>            </a:t>
            </a:r>
            <a:r>
              <a:rPr lang="el-GR" sz="3200" dirty="0" smtClean="0">
                <a:solidFill>
                  <a:schemeClr val="bg1"/>
                </a:solidFill>
              </a:rPr>
              <a:t>ἡτοίμασαν αὐτοὺς ἵνα σαλπίσωσιν. </a:t>
            </a:r>
            <a:endParaRPr lang="en-US" sz="3200" dirty="0" smtClean="0">
              <a:solidFill>
                <a:schemeClr val="bg1"/>
              </a:solidFill>
            </a:endParaRPr>
          </a:p>
          <a:p>
            <a:r>
              <a:rPr lang="fr-FR" sz="2200" dirty="0" smtClean="0">
                <a:solidFill>
                  <a:schemeClr val="bg1"/>
                </a:solidFill>
              </a:rPr>
              <a:t>                  se </a:t>
            </a:r>
            <a:r>
              <a:rPr lang="fr-FR" sz="2200" dirty="0">
                <a:solidFill>
                  <a:schemeClr val="bg1"/>
                </a:solidFill>
              </a:rPr>
              <a:t>préparèrent </a:t>
            </a:r>
            <a:r>
              <a:rPr lang="fr-FR" sz="2200" dirty="0" smtClean="0">
                <a:solidFill>
                  <a:schemeClr val="bg1"/>
                </a:solidFill>
              </a:rPr>
              <a:t>      leur              à </a:t>
            </a:r>
            <a:r>
              <a:rPr lang="fr-FR" sz="2200" dirty="0">
                <a:solidFill>
                  <a:schemeClr val="bg1"/>
                </a:solidFill>
              </a:rPr>
              <a:t>en </a:t>
            </a:r>
            <a:r>
              <a:rPr lang="fr-FR" sz="2200" dirty="0" smtClean="0">
                <a:solidFill>
                  <a:schemeClr val="bg1"/>
                </a:solidFill>
              </a:rPr>
              <a:t>sonner</a:t>
            </a:r>
            <a:endParaRPr lang="fr-FR" sz="2200" dirty="0">
              <a:solidFill>
                <a:schemeClr val="bg1"/>
              </a:solidFill>
            </a:endParaRPr>
          </a:p>
          <a:p>
            <a:r>
              <a:rPr lang="en-US" sz="2800" b="1" dirty="0" smtClean="0">
                <a:solidFill>
                  <a:srgbClr val="FFFF00"/>
                </a:solidFill>
              </a:rPr>
              <a:t>7 </a:t>
            </a:r>
            <a:r>
              <a:rPr lang="en-US" sz="2800" b="1" dirty="0" smtClean="0">
                <a:solidFill>
                  <a:schemeClr val="bg1"/>
                </a:solidFill>
              </a:rPr>
              <a:t> </a:t>
            </a:r>
            <a:r>
              <a:rPr lang="el-GR" sz="3200" dirty="0">
                <a:solidFill>
                  <a:schemeClr val="bg1"/>
                </a:solidFill>
              </a:rPr>
              <a:t>Καὶ ὁ πρῶτος ἐσάλπισεν·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ἐγένετο χάλαζα καὶ πῦρ μεμιγμένα </a:t>
            </a:r>
            <a:endParaRPr lang="en-US" sz="3200" dirty="0">
              <a:solidFill>
                <a:schemeClr val="bg1"/>
              </a:solidFill>
            </a:endParaRPr>
          </a:p>
          <a:p>
            <a:r>
              <a:rPr lang="fr-FR" sz="2200" dirty="0" smtClean="0">
                <a:solidFill>
                  <a:schemeClr val="bg1"/>
                </a:solidFill>
              </a:rPr>
              <a:t>       et     le   premier     </a:t>
            </a:r>
            <a:r>
              <a:rPr lang="fr-FR" sz="2200" dirty="0">
                <a:solidFill>
                  <a:schemeClr val="bg1"/>
                </a:solidFill>
              </a:rPr>
              <a:t>sonna de </a:t>
            </a:r>
            <a:r>
              <a:rPr lang="fr-FR" sz="2200" dirty="0" smtClean="0">
                <a:solidFill>
                  <a:schemeClr val="bg1"/>
                </a:solidFill>
              </a:rPr>
              <a:t>trompette </a:t>
            </a:r>
            <a:r>
              <a:rPr lang="fr-FR" sz="2200" dirty="0">
                <a:solidFill>
                  <a:schemeClr val="bg1"/>
                </a:solidFill>
              </a:rPr>
              <a:t> </a:t>
            </a:r>
            <a:r>
              <a:rPr lang="fr-FR" sz="2200" dirty="0" smtClean="0">
                <a:solidFill>
                  <a:schemeClr val="bg1"/>
                </a:solidFill>
              </a:rPr>
              <a:t>et     il y avait        grêle         </a:t>
            </a:r>
            <a:r>
              <a:rPr lang="fr-FR" sz="2200" dirty="0">
                <a:solidFill>
                  <a:schemeClr val="bg1"/>
                </a:solidFill>
              </a:rPr>
              <a:t>et </a:t>
            </a:r>
            <a:r>
              <a:rPr lang="fr-FR" sz="2200" dirty="0" smtClean="0">
                <a:solidFill>
                  <a:schemeClr val="bg1"/>
                </a:solidFill>
              </a:rPr>
              <a:t>     </a:t>
            </a:r>
            <a:r>
              <a:rPr lang="fr-FR" sz="2200" dirty="0">
                <a:solidFill>
                  <a:schemeClr val="bg1"/>
                </a:solidFill>
              </a:rPr>
              <a:t>feu </a:t>
            </a:r>
            <a:r>
              <a:rPr lang="fr-FR" sz="2200" dirty="0" smtClean="0">
                <a:solidFill>
                  <a:schemeClr val="bg1"/>
                </a:solidFill>
              </a:rPr>
              <a:t>         mêlés</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ἐν </a:t>
            </a:r>
            <a:r>
              <a:rPr lang="el-GR" sz="3200" dirty="0">
                <a:solidFill>
                  <a:schemeClr val="bg1"/>
                </a:solidFill>
              </a:rPr>
              <a:t>αἵματι καὶ ἐβλήθη </a:t>
            </a:r>
            <a:r>
              <a:rPr lang="en-US" sz="3200" dirty="0" smtClean="0">
                <a:solidFill>
                  <a:schemeClr val="bg1"/>
                </a:solidFill>
              </a:rPr>
              <a:t> </a:t>
            </a:r>
            <a:r>
              <a:rPr lang="el-GR" sz="3200" dirty="0" smtClean="0">
                <a:solidFill>
                  <a:schemeClr val="bg1"/>
                </a:solidFill>
              </a:rPr>
              <a:t>εἰς </a:t>
            </a:r>
            <a:r>
              <a:rPr lang="el-GR" sz="3200" dirty="0">
                <a:solidFill>
                  <a:schemeClr val="bg1"/>
                </a:solidFill>
              </a:rPr>
              <a:t>τὴν γῆν, καὶ τὸ τρίτον τῆς γῆς κατεκάη</a:t>
            </a:r>
            <a:r>
              <a:rPr lang="el-GR" sz="3200" dirty="0" smtClean="0">
                <a:solidFill>
                  <a:schemeClr val="bg1"/>
                </a:solidFill>
              </a:rPr>
              <a:t> </a:t>
            </a:r>
            <a:endParaRPr lang="en-US" sz="3200" dirty="0" smtClean="0">
              <a:solidFill>
                <a:schemeClr val="bg1"/>
              </a:solidFill>
            </a:endParaRPr>
          </a:p>
          <a:p>
            <a:r>
              <a:rPr lang="fr-FR" sz="2200" dirty="0" smtClean="0">
                <a:solidFill>
                  <a:schemeClr val="bg1"/>
                </a:solidFill>
              </a:rPr>
              <a:t>      de      </a:t>
            </a:r>
            <a:r>
              <a:rPr lang="fr-FR" sz="2200" dirty="0">
                <a:solidFill>
                  <a:schemeClr val="bg1"/>
                </a:solidFill>
              </a:rPr>
              <a:t>sang </a:t>
            </a:r>
            <a:r>
              <a:rPr lang="fr-FR" sz="2200" dirty="0" smtClean="0">
                <a:solidFill>
                  <a:schemeClr val="bg1"/>
                </a:solidFill>
              </a:rPr>
              <a:t>       et    furent </a:t>
            </a:r>
            <a:r>
              <a:rPr lang="fr-FR" sz="2200" dirty="0">
                <a:solidFill>
                  <a:schemeClr val="bg1"/>
                </a:solidFill>
              </a:rPr>
              <a:t>jetés </a:t>
            </a:r>
            <a:r>
              <a:rPr lang="fr-FR" sz="2200" dirty="0" smtClean="0">
                <a:solidFill>
                  <a:schemeClr val="bg1"/>
                </a:solidFill>
              </a:rPr>
              <a:t> dans   </a:t>
            </a:r>
            <a:r>
              <a:rPr lang="fr-FR" sz="2200" dirty="0">
                <a:solidFill>
                  <a:schemeClr val="bg1"/>
                </a:solidFill>
              </a:rPr>
              <a:t>la </a:t>
            </a:r>
            <a:r>
              <a:rPr lang="fr-FR" sz="2200" dirty="0" smtClean="0">
                <a:solidFill>
                  <a:schemeClr val="bg1"/>
                </a:solidFill>
              </a:rPr>
              <a:t>    terre     et      le     </a:t>
            </a:r>
            <a:r>
              <a:rPr lang="fr-FR" sz="2200" dirty="0">
                <a:solidFill>
                  <a:schemeClr val="bg1"/>
                </a:solidFill>
              </a:rPr>
              <a:t>tiers </a:t>
            </a:r>
            <a:r>
              <a:rPr lang="fr-FR" sz="2200" dirty="0" smtClean="0">
                <a:solidFill>
                  <a:schemeClr val="bg1"/>
                </a:solidFill>
              </a:rPr>
              <a:t>      de </a:t>
            </a:r>
            <a:r>
              <a:rPr lang="fr-FR" sz="2200" dirty="0">
                <a:solidFill>
                  <a:schemeClr val="bg1"/>
                </a:solidFill>
              </a:rPr>
              <a:t>la </a:t>
            </a:r>
            <a:r>
              <a:rPr lang="fr-FR" sz="2200" dirty="0" smtClean="0">
                <a:solidFill>
                  <a:schemeClr val="bg1"/>
                </a:solidFill>
              </a:rPr>
              <a:t> terre   fut brûlé</a:t>
            </a:r>
          </a:p>
          <a:p>
            <a:r>
              <a:rPr lang="en-US" sz="3200" dirty="0" smtClean="0">
                <a:solidFill>
                  <a:schemeClr val="bg1"/>
                </a:solidFill>
              </a:rPr>
              <a:t> </a:t>
            </a:r>
            <a:r>
              <a:rPr lang="el-GR" sz="3200" dirty="0">
                <a:solidFill>
                  <a:schemeClr val="bg1"/>
                </a:solidFill>
              </a:rPr>
              <a:t>καὶ τὸ τρίτον τῶν δένδρων κατεκάη καὶ πᾶς χόρτος χλωρὸς κατεκάη.</a:t>
            </a:r>
            <a:r>
              <a:rPr lang="fr-FR" sz="2200" dirty="0" smtClean="0">
                <a:solidFill>
                  <a:schemeClr val="bg1"/>
                </a:solidFill>
              </a:rPr>
              <a:t> </a:t>
            </a:r>
            <a:endParaRPr lang="fr-FR" sz="2200" dirty="0">
              <a:solidFill>
                <a:schemeClr val="bg1"/>
              </a:solidFill>
            </a:endParaRPr>
          </a:p>
          <a:p>
            <a:r>
              <a:rPr lang="fr-FR" sz="2200" dirty="0" smtClean="0">
                <a:solidFill>
                  <a:schemeClr val="bg1"/>
                </a:solidFill>
              </a:rPr>
              <a:t>    et     le      tiers        des        arbres           fut brûlé       </a:t>
            </a:r>
            <a:r>
              <a:rPr lang="fr-FR" sz="2200" dirty="0">
                <a:solidFill>
                  <a:schemeClr val="bg1"/>
                </a:solidFill>
              </a:rPr>
              <a:t>et </a:t>
            </a:r>
            <a:r>
              <a:rPr lang="fr-FR" sz="2200" dirty="0" smtClean="0">
                <a:solidFill>
                  <a:schemeClr val="bg1"/>
                </a:solidFill>
              </a:rPr>
              <a:t>   toute     herbe         verte         </a:t>
            </a:r>
            <a:r>
              <a:rPr lang="fr-FR" sz="2200" dirty="0">
                <a:solidFill>
                  <a:schemeClr val="bg1"/>
                </a:solidFill>
              </a:rPr>
              <a:t>fut </a:t>
            </a:r>
            <a:r>
              <a:rPr lang="fr-FR" sz="2200" dirty="0" smtClean="0">
                <a:solidFill>
                  <a:schemeClr val="bg1"/>
                </a:solidFill>
              </a:rPr>
              <a:t>brûlée</a:t>
            </a:r>
            <a:endParaRPr lang="fr-FR" sz="2200" dirty="0">
              <a:solidFill>
                <a:schemeClr val="bg1"/>
              </a:solidFill>
            </a:endParaRPr>
          </a:p>
          <a:p>
            <a:r>
              <a:rPr lang="en-US" sz="800" dirty="0">
                <a:solidFill>
                  <a:schemeClr val="bg1"/>
                </a:solidFill>
              </a:rPr>
              <a:t> </a:t>
            </a:r>
          </a:p>
          <a:p>
            <a:r>
              <a:rPr lang="en-US" baseline="30000" dirty="0" smtClean="0">
                <a:solidFill>
                  <a:srgbClr val="FFFF00"/>
                </a:solidFill>
              </a:rPr>
              <a:t>	NEG  </a:t>
            </a:r>
            <a:r>
              <a:rPr lang="fr-FR" b="1" dirty="0">
                <a:solidFill>
                  <a:schemeClr val="bg1"/>
                </a:solidFill>
              </a:rPr>
              <a:t>8:6</a:t>
            </a:r>
            <a:r>
              <a:rPr lang="fr-FR" dirty="0">
                <a:solidFill>
                  <a:schemeClr val="bg1"/>
                </a:solidFill>
              </a:rPr>
              <a:t> Et les sept anges qui avaient les sept trompettes se préparèrent à en sonner</a:t>
            </a:r>
            <a:r>
              <a:rPr lang="fr-FR" dirty="0" smtClean="0">
                <a:solidFill>
                  <a:schemeClr val="bg1"/>
                </a:solidFill>
              </a:rPr>
              <a:t>. </a:t>
            </a:r>
            <a:r>
              <a:rPr lang="fr-FR" b="1" dirty="0">
                <a:solidFill>
                  <a:schemeClr val="bg1"/>
                </a:solidFill>
              </a:rPr>
              <a:t>7</a:t>
            </a:r>
            <a:r>
              <a:rPr lang="fr-FR" dirty="0">
                <a:solidFill>
                  <a:schemeClr val="bg1"/>
                </a:solidFill>
              </a:rPr>
              <a:t> Le premier sonna de la trompette. Et de la grêle et du feu mêlés de sang furent jetés sur la terre; le tiers de la terre fut brûlé, le tiers des arbres fut brûlé, et toute herbe verte fut brûlée</a:t>
            </a:r>
            <a:r>
              <a:rPr lang="fr-FR" dirty="0" smtClean="0">
                <a:solidFill>
                  <a:schemeClr val="bg1"/>
                </a:solidFill>
              </a:rPr>
              <a:t>. / </a:t>
            </a:r>
            <a:r>
              <a:rPr lang="fr-FR" baseline="30000" dirty="0" smtClean="0">
                <a:solidFill>
                  <a:srgbClr val="FFFF00"/>
                </a:solidFill>
              </a:rPr>
              <a:t>BFC</a:t>
            </a:r>
            <a:r>
              <a:rPr lang="fr-FR" baseline="30000" dirty="0" smtClean="0">
                <a:solidFill>
                  <a:schemeClr val="bg1"/>
                </a:solidFill>
              </a:rPr>
              <a:t> </a:t>
            </a:r>
            <a:r>
              <a:rPr lang="fr-FR" b="1" dirty="0">
                <a:solidFill>
                  <a:schemeClr val="bg1"/>
                </a:solidFill>
              </a:rPr>
              <a:t>8:6</a:t>
            </a:r>
            <a:r>
              <a:rPr lang="fr-FR" dirty="0">
                <a:solidFill>
                  <a:schemeClr val="bg1"/>
                </a:solidFill>
              </a:rPr>
              <a:t> Les sept anges qui tenaient les sept trompettes se préparèrent alors à en sonner. </a:t>
            </a:r>
            <a:r>
              <a:rPr lang="fr-FR" b="1" dirty="0">
                <a:solidFill>
                  <a:schemeClr val="bg1"/>
                </a:solidFill>
              </a:rPr>
              <a:t>7</a:t>
            </a:r>
            <a:r>
              <a:rPr lang="fr-FR" dirty="0">
                <a:solidFill>
                  <a:schemeClr val="bg1"/>
                </a:solidFill>
              </a:rPr>
              <a:t> Le premier ange sonna de la trompette. De la grêle et du feu, mêlés de sang, s'abattirent sur la terre. Le tiers de la terre et le tiers des arbres furent brûlés, ainsi que toute l'herbe verte.</a:t>
            </a:r>
          </a:p>
          <a:p>
            <a:endParaRPr lang="fr-FR" sz="1100" dirty="0">
              <a:solidFill>
                <a:schemeClr val="bg1"/>
              </a:solidFill>
            </a:endParaRPr>
          </a:p>
          <a:p>
            <a:endParaRPr lang="fr-FR" sz="1100" dirty="0" smtClean="0">
              <a:solidFill>
                <a:schemeClr val="bg1"/>
              </a:solidFill>
            </a:endParaRPr>
          </a:p>
        </p:txBody>
      </p:sp>
    </p:spTree>
    <p:extLst>
      <p:ext uri="{BB962C8B-B14F-4D97-AF65-F5344CB8AC3E}">
        <p14:creationId xmlns:p14="http://schemas.microsoft.com/office/powerpoint/2010/main" val="1865541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57858"/>
          </a:xfrm>
          <a:prstGeom prst="rect">
            <a:avLst/>
          </a:prstGeom>
          <a:solidFill>
            <a:srgbClr val="002060"/>
          </a:solidFill>
        </p:spPr>
        <p:txBody>
          <a:bodyPr wrap="square" lIns="108821" tIns="54411" rIns="108821" bIns="54411">
            <a:spAutoFit/>
          </a:bodyPr>
          <a:lstStyle/>
          <a:p>
            <a:pPr algn="ctr"/>
            <a:r>
              <a:rPr lang="en-US" sz="3200" b="1" dirty="0" smtClean="0">
                <a:solidFill>
                  <a:srgbClr val="FFFF00"/>
                </a:solidFill>
              </a:rPr>
              <a:t>Apocalypse 8:8-9 </a:t>
            </a:r>
          </a:p>
          <a:p>
            <a:pPr algn="ctr"/>
            <a:endParaRPr lang="en-US" sz="800" b="1" dirty="0" smtClean="0">
              <a:solidFill>
                <a:srgbClr val="FFFF00"/>
              </a:solidFill>
            </a:endParaRPr>
          </a:p>
          <a:p>
            <a:r>
              <a:rPr lang="en-US" sz="2800" b="1" dirty="0" smtClean="0">
                <a:solidFill>
                  <a:srgbClr val="FFFF00"/>
                </a:solidFill>
              </a:rPr>
              <a:t>8</a:t>
            </a:r>
            <a:r>
              <a:rPr lang="en-US" sz="2800" b="1" dirty="0" smtClean="0">
                <a:solidFill>
                  <a:schemeClr val="bg1"/>
                </a:solidFill>
              </a:rPr>
              <a:t>    </a:t>
            </a:r>
            <a:r>
              <a:rPr lang="en-US" sz="3200" b="1" dirty="0" smtClean="0">
                <a:solidFill>
                  <a:schemeClr val="bg1"/>
                </a:solidFill>
              </a:rPr>
              <a:t>  </a:t>
            </a:r>
            <a:r>
              <a:rPr lang="el-GR" sz="3200" dirty="0" smtClean="0">
                <a:solidFill>
                  <a:schemeClr val="bg1"/>
                </a:solidFill>
              </a:rPr>
              <a:t>Καὶ </a:t>
            </a:r>
            <a:r>
              <a:rPr lang="el-GR" sz="3200" dirty="0">
                <a:solidFill>
                  <a:schemeClr val="bg1"/>
                </a:solidFill>
              </a:rPr>
              <a:t>ὁ δεύτερος ἄγγελος ἐσάλπισεν·</a:t>
            </a:r>
            <a:r>
              <a:rPr lang="el-GR" sz="3200" dirty="0" smtClean="0">
                <a:solidFill>
                  <a:schemeClr val="bg1"/>
                </a:solidFill>
              </a:rPr>
              <a:t> </a:t>
            </a:r>
            <a:endParaRPr lang="en-US" sz="2200" dirty="0" smtClean="0">
              <a:solidFill>
                <a:schemeClr val="bg1"/>
              </a:solidFill>
            </a:endParaRPr>
          </a:p>
          <a:p>
            <a:r>
              <a:rPr lang="fr-FR" sz="2200" dirty="0" smtClean="0">
                <a:solidFill>
                  <a:schemeClr val="bg1"/>
                </a:solidFill>
              </a:rPr>
              <a:t>             et     le     second              ange     sonna </a:t>
            </a:r>
            <a:r>
              <a:rPr lang="fr-FR" sz="2200" dirty="0">
                <a:solidFill>
                  <a:schemeClr val="bg1"/>
                </a:solidFill>
              </a:rPr>
              <a:t>de la </a:t>
            </a:r>
            <a:r>
              <a:rPr lang="fr-FR" sz="2200" dirty="0" smtClean="0">
                <a:solidFill>
                  <a:schemeClr val="bg1"/>
                </a:solidFill>
              </a:rPr>
              <a:t>trompette</a:t>
            </a:r>
          </a:p>
          <a:p>
            <a:r>
              <a:rPr lang="en-US" sz="3200" dirty="0" smtClean="0">
                <a:solidFill>
                  <a:schemeClr val="bg1"/>
                </a:solidFill>
              </a:rPr>
              <a:t>    </a:t>
            </a:r>
            <a:r>
              <a:rPr lang="el-GR" sz="3200" dirty="0" smtClean="0">
                <a:solidFill>
                  <a:schemeClr val="bg1"/>
                </a:solidFill>
              </a:rPr>
              <a:t>καὶ</a:t>
            </a:r>
            <a:r>
              <a:rPr lang="en-US" sz="3200" dirty="0" smtClean="0">
                <a:solidFill>
                  <a:schemeClr val="bg1"/>
                </a:solidFill>
              </a:rPr>
              <a:t> </a:t>
            </a:r>
            <a:r>
              <a:rPr lang="el-GR" sz="3200" dirty="0" smtClean="0">
                <a:solidFill>
                  <a:schemeClr val="bg1"/>
                </a:solidFill>
              </a:rPr>
              <a:t> </a:t>
            </a:r>
            <a:r>
              <a:rPr lang="en-US" sz="3200" dirty="0" smtClean="0">
                <a:solidFill>
                  <a:schemeClr val="bg1"/>
                </a:solidFill>
              </a:rPr>
              <a:t> </a:t>
            </a:r>
            <a:r>
              <a:rPr lang="el-GR" sz="3200" dirty="0" smtClean="0">
                <a:solidFill>
                  <a:schemeClr val="bg1"/>
                </a:solidFill>
              </a:rPr>
              <a:t>ὡς</a:t>
            </a:r>
            <a:r>
              <a:rPr lang="en-US" sz="3200" dirty="0" smtClean="0">
                <a:solidFill>
                  <a:schemeClr val="bg1"/>
                </a:solidFill>
              </a:rPr>
              <a:t>   </a:t>
            </a:r>
            <a:r>
              <a:rPr lang="el-GR" sz="3200" dirty="0" smtClean="0">
                <a:solidFill>
                  <a:schemeClr val="bg1"/>
                </a:solidFill>
              </a:rPr>
              <a:t> ὄρος </a:t>
            </a:r>
            <a:r>
              <a:rPr lang="en-US" sz="3200" dirty="0" smtClean="0">
                <a:solidFill>
                  <a:schemeClr val="bg1"/>
                </a:solidFill>
              </a:rPr>
              <a:t>    </a:t>
            </a:r>
            <a:r>
              <a:rPr lang="el-GR" sz="3200" dirty="0" smtClean="0">
                <a:solidFill>
                  <a:schemeClr val="bg1"/>
                </a:solidFill>
              </a:rPr>
              <a:t>μέγα </a:t>
            </a:r>
            <a:r>
              <a:rPr lang="en-US" sz="3200" dirty="0" smtClean="0">
                <a:solidFill>
                  <a:schemeClr val="bg1"/>
                </a:solidFill>
              </a:rPr>
              <a:t>  </a:t>
            </a:r>
            <a:r>
              <a:rPr lang="el-GR" sz="3200" dirty="0" smtClean="0">
                <a:solidFill>
                  <a:schemeClr val="bg1"/>
                </a:solidFill>
              </a:rPr>
              <a:t>πυρὶ</a:t>
            </a:r>
            <a:r>
              <a:rPr lang="en-US" sz="3200" dirty="0" smtClean="0">
                <a:solidFill>
                  <a:schemeClr val="bg1"/>
                </a:solidFill>
              </a:rPr>
              <a:t> </a:t>
            </a:r>
            <a:r>
              <a:rPr lang="el-GR" sz="3200" dirty="0" smtClean="0">
                <a:solidFill>
                  <a:schemeClr val="bg1"/>
                </a:solidFill>
              </a:rPr>
              <a:t> καιόμενον ἐβλήθη </a:t>
            </a:r>
            <a:endParaRPr lang="en-US" sz="3200" dirty="0" smtClean="0">
              <a:solidFill>
                <a:schemeClr val="bg1"/>
              </a:solidFill>
            </a:endParaRPr>
          </a:p>
          <a:p>
            <a:r>
              <a:rPr lang="fr-FR" sz="2200" dirty="0" smtClean="0">
                <a:solidFill>
                  <a:schemeClr val="bg1"/>
                </a:solidFill>
              </a:rPr>
              <a:t>       et   comme  montagne   grande   par </a:t>
            </a:r>
            <a:r>
              <a:rPr lang="fr-FR" sz="2200" dirty="0">
                <a:solidFill>
                  <a:schemeClr val="bg1"/>
                </a:solidFill>
              </a:rPr>
              <a:t>le feu </a:t>
            </a:r>
            <a:r>
              <a:rPr lang="fr-FR" sz="2200" dirty="0" smtClean="0">
                <a:solidFill>
                  <a:schemeClr val="bg1"/>
                </a:solidFill>
              </a:rPr>
              <a:t>   embrasée         fut jetée</a:t>
            </a:r>
            <a:endParaRPr lang="en-US" sz="2200" dirty="0" smtClean="0">
              <a:solidFill>
                <a:schemeClr val="bg1"/>
              </a:solidFill>
            </a:endParaRPr>
          </a:p>
          <a:p>
            <a:r>
              <a:rPr lang="en-US" sz="3200" dirty="0" smtClean="0">
                <a:solidFill>
                  <a:schemeClr val="bg1"/>
                </a:solidFill>
              </a:rPr>
              <a:t>  </a:t>
            </a:r>
            <a:r>
              <a:rPr lang="el-GR" sz="3200" dirty="0" smtClean="0">
                <a:solidFill>
                  <a:schemeClr val="bg1"/>
                </a:solidFill>
              </a:rPr>
              <a:t>εἰς </a:t>
            </a:r>
            <a:r>
              <a:rPr lang="el-GR" sz="3200" dirty="0">
                <a:solidFill>
                  <a:schemeClr val="bg1"/>
                </a:solidFill>
              </a:rPr>
              <a:t>τὴν θάλασσαν, καὶ ἐγένετο τὸ τρίτον τῆς θαλάσσης αἷμα </a:t>
            </a:r>
            <a:endParaRPr lang="en-US" sz="3200" dirty="0">
              <a:solidFill>
                <a:schemeClr val="bg1"/>
              </a:solidFill>
            </a:endParaRPr>
          </a:p>
          <a:p>
            <a:r>
              <a:rPr lang="fr-FR" sz="2200" dirty="0" smtClean="0">
                <a:solidFill>
                  <a:schemeClr val="bg1"/>
                </a:solidFill>
              </a:rPr>
              <a:t>  dans    la           mer                  et         devint       le      tiers       de </a:t>
            </a:r>
            <a:r>
              <a:rPr lang="fr-FR" sz="2200" dirty="0">
                <a:solidFill>
                  <a:schemeClr val="bg1"/>
                </a:solidFill>
              </a:rPr>
              <a:t>la </a:t>
            </a:r>
            <a:r>
              <a:rPr lang="fr-FR" sz="2200" dirty="0" smtClean="0">
                <a:solidFill>
                  <a:schemeClr val="bg1"/>
                </a:solidFill>
              </a:rPr>
              <a:t>          mer         du sang  </a:t>
            </a:r>
          </a:p>
          <a:p>
            <a:r>
              <a:rPr lang="en-US" sz="2800" b="1" dirty="0" smtClean="0">
                <a:solidFill>
                  <a:srgbClr val="FFFF00"/>
                </a:solidFill>
              </a:rPr>
              <a:t>9 </a:t>
            </a:r>
            <a:r>
              <a:rPr lang="en-US" sz="2800" b="1" dirty="0" smtClean="0">
                <a:solidFill>
                  <a:schemeClr val="bg1"/>
                </a:solidFill>
              </a:rPr>
              <a:t>   </a:t>
            </a:r>
            <a:r>
              <a:rPr lang="el-GR" sz="3200" dirty="0" smtClean="0">
                <a:solidFill>
                  <a:schemeClr val="bg1"/>
                </a:solidFill>
              </a:rPr>
              <a:t>καὶ </a:t>
            </a:r>
            <a:r>
              <a:rPr lang="el-GR" sz="3200" dirty="0">
                <a:solidFill>
                  <a:schemeClr val="bg1"/>
                </a:solidFill>
              </a:rPr>
              <a:t>ἀπέθανεν τὸ τρίτον τῶν κτισμάτων τῶν ἐν τῇ </a:t>
            </a:r>
            <a:r>
              <a:rPr lang="el-GR" sz="3200" dirty="0" smtClean="0">
                <a:solidFill>
                  <a:schemeClr val="bg1"/>
                </a:solidFill>
              </a:rPr>
              <a:t>θαλάσσῃ</a:t>
            </a:r>
            <a:endParaRPr lang="en-US" sz="3200" dirty="0" smtClean="0">
              <a:solidFill>
                <a:schemeClr val="bg1"/>
              </a:solidFill>
            </a:endParaRPr>
          </a:p>
          <a:p>
            <a:r>
              <a:rPr lang="fr-FR" sz="2200" dirty="0" smtClean="0">
                <a:solidFill>
                  <a:schemeClr val="bg1"/>
                </a:solidFill>
              </a:rPr>
              <a:t>          </a:t>
            </a:r>
            <a:r>
              <a:rPr lang="fr-FR" sz="2200" dirty="0">
                <a:solidFill>
                  <a:schemeClr val="bg1"/>
                </a:solidFill>
              </a:rPr>
              <a:t>et </a:t>
            </a:r>
            <a:r>
              <a:rPr lang="fr-FR" sz="2200" dirty="0" smtClean="0">
                <a:solidFill>
                  <a:schemeClr val="bg1"/>
                </a:solidFill>
              </a:rPr>
              <a:t>           périt            le      tiers        des       créatures          qui   dans  la        mer</a:t>
            </a:r>
          </a:p>
          <a:p>
            <a:r>
              <a:rPr lang="en-US" sz="3200" dirty="0" smtClean="0">
                <a:solidFill>
                  <a:schemeClr val="bg1"/>
                </a:solidFill>
              </a:rPr>
              <a:t>    </a:t>
            </a:r>
            <a:r>
              <a:rPr lang="el-GR" sz="3200" dirty="0" smtClean="0">
                <a:solidFill>
                  <a:schemeClr val="bg1"/>
                </a:solidFill>
              </a:rPr>
              <a:t>τὰ </a:t>
            </a:r>
            <a:r>
              <a:rPr lang="el-GR" sz="3200" dirty="0">
                <a:solidFill>
                  <a:schemeClr val="bg1"/>
                </a:solidFill>
              </a:rPr>
              <a:t>ἔχοντα </a:t>
            </a:r>
            <a:r>
              <a:rPr lang="en-US" sz="3200" dirty="0" smtClean="0">
                <a:solidFill>
                  <a:schemeClr val="bg1"/>
                </a:solidFill>
              </a:rPr>
              <a:t> </a:t>
            </a:r>
            <a:r>
              <a:rPr lang="el-GR" sz="3200" dirty="0" smtClean="0">
                <a:solidFill>
                  <a:schemeClr val="bg1"/>
                </a:solidFill>
              </a:rPr>
              <a:t>ψυχὰς </a:t>
            </a:r>
            <a:r>
              <a:rPr lang="en-US" sz="3200" dirty="0" smtClean="0">
                <a:solidFill>
                  <a:schemeClr val="bg1"/>
                </a:solidFill>
              </a:rPr>
              <a:t>  </a:t>
            </a:r>
            <a:r>
              <a:rPr lang="el-GR" sz="3200" dirty="0" smtClean="0">
                <a:solidFill>
                  <a:schemeClr val="bg1"/>
                </a:solidFill>
              </a:rPr>
              <a:t>καὶ </a:t>
            </a:r>
            <a:r>
              <a:rPr lang="el-GR" sz="3200" dirty="0">
                <a:solidFill>
                  <a:schemeClr val="bg1"/>
                </a:solidFill>
              </a:rPr>
              <a:t>τὸ τρίτον τῶν πλοίων διεφθάρησαν.</a:t>
            </a:r>
            <a:r>
              <a:rPr lang="fr-FR" sz="2200" dirty="0" smtClean="0">
                <a:solidFill>
                  <a:schemeClr val="bg1"/>
                </a:solidFill>
              </a:rPr>
              <a:t> </a:t>
            </a:r>
          </a:p>
          <a:p>
            <a:r>
              <a:rPr lang="fr-FR" sz="2200" dirty="0" smtClean="0">
                <a:solidFill>
                  <a:schemeClr val="bg1"/>
                </a:solidFill>
              </a:rPr>
              <a:t>      qui   avaient   souffle </a:t>
            </a:r>
            <a:r>
              <a:rPr lang="fr-FR" sz="2200" dirty="0">
                <a:solidFill>
                  <a:schemeClr val="bg1"/>
                </a:solidFill>
              </a:rPr>
              <a:t>de vie </a:t>
            </a:r>
            <a:r>
              <a:rPr lang="fr-FR" sz="2200" dirty="0" smtClean="0">
                <a:solidFill>
                  <a:schemeClr val="bg1"/>
                </a:solidFill>
              </a:rPr>
              <a:t>  et      le      tiers        des      navires          </a:t>
            </a:r>
            <a:r>
              <a:rPr lang="fr-FR" sz="2200" dirty="0">
                <a:solidFill>
                  <a:schemeClr val="bg1"/>
                </a:solidFill>
              </a:rPr>
              <a:t>fut </a:t>
            </a:r>
            <a:r>
              <a:rPr lang="fr-FR" sz="2200" dirty="0" smtClean="0">
                <a:solidFill>
                  <a:schemeClr val="bg1"/>
                </a:solidFill>
              </a:rPr>
              <a:t>détruit</a:t>
            </a:r>
          </a:p>
          <a:p>
            <a:r>
              <a:rPr lang="en-US" sz="800" dirty="0">
                <a:solidFill>
                  <a:schemeClr val="bg1"/>
                </a:solidFill>
              </a:rPr>
              <a:t> </a:t>
            </a:r>
          </a:p>
          <a:p>
            <a:r>
              <a:rPr lang="en-US" baseline="30000" dirty="0" smtClean="0">
                <a:solidFill>
                  <a:srgbClr val="FFFF00"/>
                </a:solidFill>
              </a:rPr>
              <a:t>	NEG  </a:t>
            </a:r>
            <a:r>
              <a:rPr lang="fr-FR" b="1" dirty="0" smtClean="0">
                <a:solidFill>
                  <a:schemeClr val="bg1"/>
                </a:solidFill>
              </a:rPr>
              <a:t>8:8</a:t>
            </a:r>
            <a:r>
              <a:rPr lang="fr-FR" dirty="0" smtClean="0">
                <a:solidFill>
                  <a:schemeClr val="bg1"/>
                </a:solidFill>
              </a:rPr>
              <a:t> </a:t>
            </a:r>
            <a:r>
              <a:rPr lang="fr-FR" dirty="0">
                <a:solidFill>
                  <a:schemeClr val="bg1"/>
                </a:solidFill>
              </a:rPr>
              <a:t>Le second ange sonna de la trompette. Et quelque chose comme une grande montagne embrasée par le feu fut jetée dans la mer; le tiers de la mer devint du sang</a:t>
            </a:r>
            <a:r>
              <a:rPr lang="fr-FR" dirty="0" smtClean="0">
                <a:solidFill>
                  <a:schemeClr val="bg1"/>
                </a:solidFill>
              </a:rPr>
              <a:t>, </a:t>
            </a:r>
            <a:r>
              <a:rPr lang="fr-FR" b="1" dirty="0">
                <a:solidFill>
                  <a:schemeClr val="bg1"/>
                </a:solidFill>
              </a:rPr>
              <a:t>9</a:t>
            </a:r>
            <a:r>
              <a:rPr lang="fr-FR" dirty="0">
                <a:solidFill>
                  <a:schemeClr val="bg1"/>
                </a:solidFill>
              </a:rPr>
              <a:t> le tiers des créatures qui étaient dans la mer et qui avaient souffle de vie périt, et le tiers des navires fut détruit</a:t>
            </a:r>
            <a:r>
              <a:rPr lang="fr-FR" dirty="0" smtClean="0">
                <a:solidFill>
                  <a:schemeClr val="bg1"/>
                </a:solidFill>
              </a:rPr>
              <a:t>. / </a:t>
            </a:r>
            <a:r>
              <a:rPr lang="fr-FR" baseline="30000" dirty="0" smtClean="0">
                <a:solidFill>
                  <a:srgbClr val="FFFF00"/>
                </a:solidFill>
              </a:rPr>
              <a:t>BFC  </a:t>
            </a:r>
            <a:r>
              <a:rPr lang="fr-FR" b="1" dirty="0">
                <a:solidFill>
                  <a:schemeClr val="bg1"/>
                </a:solidFill>
              </a:rPr>
              <a:t>8:8</a:t>
            </a:r>
            <a:r>
              <a:rPr lang="fr-FR" dirty="0">
                <a:solidFill>
                  <a:schemeClr val="bg1"/>
                </a:solidFill>
              </a:rPr>
              <a:t> Puis le deuxième ange sonna de la trompette. Une masse semblable à une grande montagne enflammée fut précipitée </a:t>
            </a:r>
            <a:r>
              <a:rPr lang="fr-FR" dirty="0" smtClean="0">
                <a:solidFill>
                  <a:schemeClr val="bg1"/>
                </a:solidFill>
              </a:rPr>
              <a:t>dans </a:t>
            </a:r>
            <a:r>
              <a:rPr lang="fr-FR" dirty="0">
                <a:solidFill>
                  <a:schemeClr val="bg1"/>
                </a:solidFill>
              </a:rPr>
              <a:t>la mer. Le tiers de la mer se changea en sang. </a:t>
            </a:r>
            <a:r>
              <a:rPr lang="fr-FR" b="1" dirty="0">
                <a:solidFill>
                  <a:schemeClr val="bg1"/>
                </a:solidFill>
              </a:rPr>
              <a:t>9</a:t>
            </a:r>
            <a:r>
              <a:rPr lang="fr-FR" dirty="0">
                <a:solidFill>
                  <a:schemeClr val="bg1"/>
                </a:solidFill>
              </a:rPr>
              <a:t> Le tiers de toutes les créatures vivant dans la mer mourut et le tiers de tous les bateaux fut détruit.</a:t>
            </a: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p:txBody>
      </p:sp>
    </p:spTree>
    <p:extLst>
      <p:ext uri="{BB962C8B-B14F-4D97-AF65-F5344CB8AC3E}">
        <p14:creationId xmlns:p14="http://schemas.microsoft.com/office/powerpoint/2010/main" val="35805594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63474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8:10 </a:t>
            </a:r>
          </a:p>
          <a:p>
            <a:pPr algn="ctr"/>
            <a:endParaRPr lang="en-US" sz="800" b="1" dirty="0" smtClean="0">
              <a:solidFill>
                <a:srgbClr val="FFFF00"/>
              </a:solidFill>
            </a:endParaRPr>
          </a:p>
          <a:p>
            <a:r>
              <a:rPr lang="en-US" sz="3200" dirty="0" smtClean="0">
                <a:solidFill>
                  <a:schemeClr val="bg1"/>
                </a:solidFill>
              </a:rPr>
              <a:t> </a:t>
            </a:r>
            <a:r>
              <a:rPr lang="en-US" sz="3200" b="1" dirty="0" smtClean="0">
                <a:solidFill>
                  <a:srgbClr val="FFFF00"/>
                </a:solidFill>
              </a:rPr>
              <a:t>10</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ὁ τρίτος ἄγγελος </a:t>
            </a:r>
            <a:r>
              <a:rPr lang="en-US" sz="3600" dirty="0" smtClean="0">
                <a:solidFill>
                  <a:schemeClr val="bg1"/>
                </a:solidFill>
              </a:rPr>
              <a:t> </a:t>
            </a:r>
            <a:r>
              <a:rPr lang="el-GR" sz="3600" dirty="0" smtClean="0">
                <a:solidFill>
                  <a:schemeClr val="bg1"/>
                </a:solidFill>
              </a:rPr>
              <a:t>ἐσάλπισεν</a:t>
            </a:r>
            <a:r>
              <a:rPr lang="el-GR" sz="3600" dirty="0">
                <a:solidFill>
                  <a:schemeClr val="bg1"/>
                </a:solidFill>
              </a:rPr>
              <a:t>·</a:t>
            </a:r>
            <a:r>
              <a:rPr lang="el-GR" sz="3600" dirty="0" smtClean="0">
                <a:solidFill>
                  <a:schemeClr val="bg1"/>
                </a:solidFill>
              </a:rPr>
              <a:t> </a:t>
            </a:r>
            <a:endParaRPr lang="en-US" sz="3600" dirty="0">
              <a:solidFill>
                <a:schemeClr val="bg1"/>
              </a:solidFill>
            </a:endParaRPr>
          </a:p>
          <a:p>
            <a:r>
              <a:rPr lang="fr-FR" sz="2400" dirty="0" smtClean="0">
                <a:solidFill>
                  <a:schemeClr val="bg1"/>
                </a:solidFill>
              </a:rPr>
              <a:t>               et     le  troisième      ange     sonna </a:t>
            </a:r>
            <a:r>
              <a:rPr lang="fr-FR" sz="2400" dirty="0">
                <a:solidFill>
                  <a:schemeClr val="bg1"/>
                </a:solidFill>
              </a:rPr>
              <a:t>de la </a:t>
            </a:r>
            <a:r>
              <a:rPr lang="fr-FR" sz="2400" dirty="0" smtClean="0">
                <a:solidFill>
                  <a:schemeClr val="bg1"/>
                </a:solidFill>
              </a:rPr>
              <a:t>trompette</a:t>
            </a:r>
            <a:endParaRPr lang="fr-FR" sz="2400" dirty="0">
              <a:solidFill>
                <a:schemeClr val="bg1"/>
              </a:solidFill>
            </a:endParaRPr>
          </a:p>
          <a:p>
            <a:r>
              <a:rPr lang="en-US" sz="3600" dirty="0" smtClean="0">
                <a:solidFill>
                  <a:schemeClr val="bg1"/>
                </a:solidFill>
              </a:rPr>
              <a:t>   </a:t>
            </a:r>
            <a:r>
              <a:rPr lang="el-GR" sz="3600" dirty="0">
                <a:solidFill>
                  <a:schemeClr val="bg1"/>
                </a:solidFill>
              </a:rPr>
              <a:t>καὶ ἔπεσεν ἐκ τοῦ οὐρανοῦ ἀστὴρ μέγας </a:t>
            </a:r>
            <a:endParaRPr lang="en-US" sz="3600" dirty="0">
              <a:solidFill>
                <a:schemeClr val="bg1"/>
              </a:solidFill>
            </a:endParaRPr>
          </a:p>
          <a:p>
            <a:r>
              <a:rPr lang="fr-FR" sz="2400" dirty="0">
                <a:solidFill>
                  <a:schemeClr val="bg1"/>
                </a:solidFill>
              </a:rPr>
              <a:t>  </a:t>
            </a:r>
            <a:r>
              <a:rPr lang="fr-FR" sz="2400" dirty="0" smtClean="0">
                <a:solidFill>
                  <a:schemeClr val="bg1"/>
                </a:solidFill>
              </a:rPr>
              <a:t>    et       il </a:t>
            </a:r>
            <a:r>
              <a:rPr lang="fr-FR" sz="2400" dirty="0">
                <a:solidFill>
                  <a:schemeClr val="bg1"/>
                </a:solidFill>
              </a:rPr>
              <a:t>tomba </a:t>
            </a:r>
            <a:r>
              <a:rPr lang="fr-FR" sz="2400" dirty="0" smtClean="0">
                <a:solidFill>
                  <a:schemeClr val="bg1"/>
                </a:solidFill>
              </a:rPr>
              <a:t>       du                ciel            </a:t>
            </a:r>
            <a:r>
              <a:rPr lang="fr-FR" sz="2400" dirty="0">
                <a:solidFill>
                  <a:schemeClr val="bg1"/>
                </a:solidFill>
              </a:rPr>
              <a:t>une </a:t>
            </a:r>
            <a:r>
              <a:rPr lang="fr-FR" sz="2400" dirty="0" smtClean="0">
                <a:solidFill>
                  <a:schemeClr val="bg1"/>
                </a:solidFill>
              </a:rPr>
              <a:t>étoile   grande</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καιόμενος </a:t>
            </a:r>
            <a:r>
              <a:rPr lang="en-US" sz="3600" dirty="0" smtClean="0">
                <a:solidFill>
                  <a:schemeClr val="bg1"/>
                </a:solidFill>
              </a:rPr>
              <a:t> </a:t>
            </a:r>
            <a:r>
              <a:rPr lang="el-GR" sz="3600" dirty="0" smtClean="0">
                <a:solidFill>
                  <a:schemeClr val="bg1"/>
                </a:solidFill>
              </a:rPr>
              <a:t>ὡς </a:t>
            </a:r>
            <a:r>
              <a:rPr lang="en-US" sz="3600" dirty="0" smtClean="0">
                <a:solidFill>
                  <a:schemeClr val="bg1"/>
                </a:solidFill>
              </a:rPr>
              <a:t> </a:t>
            </a:r>
            <a:r>
              <a:rPr lang="el-GR" sz="3600" dirty="0" smtClean="0">
                <a:solidFill>
                  <a:schemeClr val="bg1"/>
                </a:solidFill>
              </a:rPr>
              <a:t>λαμπὰς </a:t>
            </a:r>
            <a:r>
              <a:rPr lang="el-GR" sz="3600" dirty="0">
                <a:solidFill>
                  <a:schemeClr val="bg1"/>
                </a:solidFill>
              </a:rPr>
              <a:t>καὶ ἔπεσεν </a:t>
            </a:r>
            <a:r>
              <a:rPr lang="en-US" sz="3600" dirty="0" smtClean="0">
                <a:solidFill>
                  <a:schemeClr val="bg1"/>
                </a:solidFill>
              </a:rPr>
              <a:t> </a:t>
            </a:r>
            <a:r>
              <a:rPr lang="el-GR" sz="3600" dirty="0" smtClean="0">
                <a:solidFill>
                  <a:schemeClr val="bg1"/>
                </a:solidFill>
              </a:rPr>
              <a:t>ἐπὶ </a:t>
            </a:r>
            <a:r>
              <a:rPr lang="el-GR" sz="3600" dirty="0">
                <a:solidFill>
                  <a:schemeClr val="bg1"/>
                </a:solidFill>
              </a:rPr>
              <a:t>τὸ τρίτον </a:t>
            </a:r>
            <a:endParaRPr lang="en-US" sz="3600" dirty="0">
              <a:solidFill>
                <a:schemeClr val="bg1"/>
              </a:solidFill>
            </a:endParaRPr>
          </a:p>
          <a:p>
            <a:r>
              <a:rPr lang="fr-FR" sz="2400" dirty="0" smtClean="0">
                <a:solidFill>
                  <a:schemeClr val="bg1"/>
                </a:solidFill>
              </a:rPr>
              <a:t>              ardente     comme    flambeau     et    elle </a:t>
            </a:r>
            <a:r>
              <a:rPr lang="fr-FR" sz="2400" dirty="0">
                <a:solidFill>
                  <a:schemeClr val="bg1"/>
                </a:solidFill>
              </a:rPr>
              <a:t>tomba </a:t>
            </a:r>
            <a:r>
              <a:rPr lang="fr-FR" sz="2400" dirty="0" smtClean="0">
                <a:solidFill>
                  <a:schemeClr val="bg1"/>
                </a:solidFill>
              </a:rPr>
              <a:t>    sur     le      tiers</a:t>
            </a:r>
            <a:r>
              <a:rPr lang="fr-FR" sz="2300" dirty="0" smtClean="0">
                <a:solidFill>
                  <a:schemeClr val="bg1"/>
                </a:solidFill>
              </a:rPr>
              <a:t> </a:t>
            </a:r>
            <a:endParaRPr lang="es-ES" sz="2300" dirty="0">
              <a:solidFill>
                <a:schemeClr val="bg1"/>
              </a:solidFill>
            </a:endParaRPr>
          </a:p>
          <a:p>
            <a:r>
              <a:rPr lang="en-US" sz="3600" dirty="0" smtClean="0">
                <a:solidFill>
                  <a:schemeClr val="bg1"/>
                </a:solidFill>
              </a:rPr>
              <a:t>      </a:t>
            </a:r>
            <a:r>
              <a:rPr lang="el-GR" sz="3600" dirty="0" smtClean="0">
                <a:solidFill>
                  <a:schemeClr val="bg1"/>
                </a:solidFill>
              </a:rPr>
              <a:t>τῶν </a:t>
            </a:r>
            <a:r>
              <a:rPr lang="el-GR" sz="3600" dirty="0">
                <a:solidFill>
                  <a:schemeClr val="bg1"/>
                </a:solidFill>
              </a:rPr>
              <a:t>ποταμῶν καὶ ἐπὶ </a:t>
            </a:r>
            <a:r>
              <a:rPr lang="en-US" sz="3600" dirty="0" smtClean="0">
                <a:solidFill>
                  <a:schemeClr val="bg1"/>
                </a:solidFill>
              </a:rPr>
              <a:t> </a:t>
            </a:r>
            <a:r>
              <a:rPr lang="el-GR" sz="3600" dirty="0" smtClean="0">
                <a:solidFill>
                  <a:schemeClr val="bg1"/>
                </a:solidFill>
              </a:rPr>
              <a:t>τὰς </a:t>
            </a:r>
            <a:r>
              <a:rPr lang="en-US" sz="3600" dirty="0" smtClean="0">
                <a:solidFill>
                  <a:schemeClr val="bg1"/>
                </a:solidFill>
              </a:rPr>
              <a:t> </a:t>
            </a:r>
            <a:r>
              <a:rPr lang="el-GR" sz="3600" dirty="0" smtClean="0">
                <a:solidFill>
                  <a:schemeClr val="bg1"/>
                </a:solidFill>
              </a:rPr>
              <a:t>πηγὰς </a:t>
            </a:r>
            <a:r>
              <a:rPr lang="el-GR" sz="3600" dirty="0">
                <a:solidFill>
                  <a:schemeClr val="bg1"/>
                </a:solidFill>
              </a:rPr>
              <a:t>τῶν ὑδάτων,</a:t>
            </a:r>
            <a:endParaRPr lang="en-US" sz="3600" dirty="0">
              <a:solidFill>
                <a:schemeClr val="bg1"/>
              </a:solidFill>
            </a:endParaRPr>
          </a:p>
          <a:p>
            <a:r>
              <a:rPr lang="fr-FR" sz="2400" dirty="0" smtClean="0">
                <a:solidFill>
                  <a:schemeClr val="bg1"/>
                </a:solidFill>
              </a:rPr>
              <a:t>            des        fleuves          et      sur      </a:t>
            </a:r>
            <a:r>
              <a:rPr lang="fr-FR" sz="2400" dirty="0">
                <a:solidFill>
                  <a:schemeClr val="bg1"/>
                </a:solidFill>
              </a:rPr>
              <a:t>les </a:t>
            </a:r>
            <a:r>
              <a:rPr lang="fr-FR" sz="2400" dirty="0" smtClean="0">
                <a:solidFill>
                  <a:schemeClr val="bg1"/>
                </a:solidFill>
              </a:rPr>
              <a:t>      sources     </a:t>
            </a:r>
            <a:r>
              <a:rPr lang="fr-FR" sz="2400" dirty="0">
                <a:solidFill>
                  <a:schemeClr val="bg1"/>
                </a:solidFill>
              </a:rPr>
              <a:t>des </a:t>
            </a:r>
            <a:r>
              <a:rPr lang="fr-FR" sz="2400" dirty="0" smtClean="0">
                <a:solidFill>
                  <a:schemeClr val="bg1"/>
                </a:solidFill>
              </a:rPr>
              <a:t>      eaux  </a:t>
            </a:r>
            <a:endParaRPr lang="es-ES" sz="24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8:10</a:t>
            </a:r>
            <a:r>
              <a:rPr lang="fr-FR" dirty="0" smtClean="0">
                <a:solidFill>
                  <a:schemeClr val="bg1"/>
                </a:solidFill>
              </a:rPr>
              <a:t> </a:t>
            </a:r>
            <a:r>
              <a:rPr lang="fr-FR" dirty="0">
                <a:solidFill>
                  <a:schemeClr val="bg1"/>
                </a:solidFill>
              </a:rPr>
              <a:t>Le troisième ange sonna de la trompette. Et il tomba du ciel une grande étoile ardente comme un flambeau; elle tomba sur le tiers des fleuves et sur les sources des eaux.</a:t>
            </a:r>
          </a:p>
          <a:p>
            <a:r>
              <a:rPr lang="fr-FR" baseline="30000" dirty="0" smtClean="0">
                <a:solidFill>
                  <a:srgbClr val="FFFF00"/>
                </a:solidFill>
              </a:rPr>
              <a:t>	BFC </a:t>
            </a:r>
            <a:r>
              <a:rPr lang="fr-FR" b="1" dirty="0" smtClean="0">
                <a:solidFill>
                  <a:schemeClr val="bg1"/>
                </a:solidFill>
              </a:rPr>
              <a:t>8:10</a:t>
            </a:r>
            <a:r>
              <a:rPr lang="fr-FR" dirty="0">
                <a:solidFill>
                  <a:schemeClr val="bg1"/>
                </a:solidFill>
              </a:rPr>
              <a:t> Puis le troisième ange sonna de la trompette. Une grande étoile, qui brûlait comme un flambeau, tomba du ciel. Elle tomba sur le tiers des fleuves et sur les sources d'eau. </a:t>
            </a:r>
            <a:r>
              <a:rPr lang="fr-FR" baseline="30000" dirty="0">
                <a:solidFill>
                  <a:schemeClr val="bg1"/>
                </a:solidFill>
              </a:rPr>
              <a:t>	</a:t>
            </a: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9511226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11692"/>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8:11 </a:t>
            </a:r>
          </a:p>
          <a:p>
            <a:pPr algn="ctr"/>
            <a:endParaRPr lang="en-US" sz="800" b="1" dirty="0" smtClean="0">
              <a:solidFill>
                <a:srgbClr val="FFFF00"/>
              </a:solidFill>
            </a:endParaRPr>
          </a:p>
          <a:p>
            <a:r>
              <a:rPr lang="en-US" sz="3200" dirty="0" smtClean="0">
                <a:solidFill>
                  <a:schemeClr val="bg1"/>
                </a:solidFill>
              </a:rPr>
              <a:t> </a:t>
            </a:r>
            <a:r>
              <a:rPr lang="en-US" sz="3200" b="1" dirty="0" smtClean="0">
                <a:solidFill>
                  <a:srgbClr val="FFFF00"/>
                </a:solidFill>
              </a:rPr>
              <a:t>11</a:t>
            </a:r>
            <a:r>
              <a:rPr lang="en-US" sz="3200" b="1" dirty="0" smtClean="0">
                <a:solidFill>
                  <a:schemeClr val="bg1"/>
                </a:solidFill>
              </a:rPr>
              <a:t>  </a:t>
            </a:r>
            <a:r>
              <a:rPr lang="el-GR" sz="3800" dirty="0" smtClean="0">
                <a:solidFill>
                  <a:schemeClr val="bg1"/>
                </a:solidFill>
              </a:rPr>
              <a:t>καὶ </a:t>
            </a:r>
            <a:r>
              <a:rPr lang="el-GR" sz="3800" dirty="0">
                <a:solidFill>
                  <a:schemeClr val="bg1"/>
                </a:solidFill>
              </a:rPr>
              <a:t>τὸ ὄνομα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ἀστέρος </a:t>
            </a:r>
            <a:r>
              <a:rPr lang="el-GR" sz="3800" dirty="0">
                <a:solidFill>
                  <a:schemeClr val="bg1"/>
                </a:solidFill>
              </a:rPr>
              <a:t>λέγεται </a:t>
            </a:r>
            <a:r>
              <a:rPr lang="el-GR" sz="3800" dirty="0" smtClean="0">
                <a:solidFill>
                  <a:schemeClr val="bg1"/>
                </a:solidFill>
              </a:rPr>
              <a:t> </a:t>
            </a:r>
            <a:endParaRPr lang="en-US" sz="3800" dirty="0">
              <a:solidFill>
                <a:schemeClr val="bg1"/>
              </a:solidFill>
            </a:endParaRPr>
          </a:p>
          <a:p>
            <a:r>
              <a:rPr lang="fr-FR" sz="2400" dirty="0" smtClean="0">
                <a:solidFill>
                  <a:schemeClr val="bg1"/>
                </a:solidFill>
              </a:rPr>
              <a:t>            et       le       </a:t>
            </a:r>
            <a:r>
              <a:rPr lang="fr-FR" sz="2400" dirty="0">
                <a:solidFill>
                  <a:schemeClr val="bg1"/>
                </a:solidFill>
              </a:rPr>
              <a:t>nom </a:t>
            </a:r>
            <a:r>
              <a:rPr lang="fr-FR" sz="2400" dirty="0" smtClean="0">
                <a:solidFill>
                  <a:schemeClr val="bg1"/>
                </a:solidFill>
              </a:rPr>
              <a:t>      de </a:t>
            </a:r>
            <a:r>
              <a:rPr lang="fr-FR" sz="2400" dirty="0">
                <a:solidFill>
                  <a:schemeClr val="bg1"/>
                </a:solidFill>
              </a:rPr>
              <a:t>cette </a:t>
            </a:r>
            <a:r>
              <a:rPr lang="fr-FR" sz="2400" dirty="0" smtClean="0">
                <a:solidFill>
                  <a:schemeClr val="bg1"/>
                </a:solidFill>
              </a:rPr>
              <a:t>      étoile             est dit </a:t>
            </a:r>
            <a:endParaRPr lang="fr-FR" sz="2400" dirty="0">
              <a:solidFill>
                <a:schemeClr val="bg1"/>
              </a:solidFill>
            </a:endParaRPr>
          </a:p>
          <a:p>
            <a:r>
              <a:rPr lang="en-US" sz="3600" dirty="0" smtClean="0">
                <a:solidFill>
                  <a:schemeClr val="bg1"/>
                </a:solidFill>
              </a:rPr>
              <a:t> </a:t>
            </a:r>
            <a:r>
              <a:rPr lang="el-GR" sz="3700" dirty="0" smtClean="0">
                <a:solidFill>
                  <a:schemeClr val="bg1"/>
                </a:solidFill>
              </a:rPr>
              <a:t>ὁ</a:t>
            </a:r>
            <a:r>
              <a:rPr lang="en-US" sz="3700" dirty="0" smtClean="0">
                <a:solidFill>
                  <a:schemeClr val="bg1"/>
                </a:solidFill>
              </a:rPr>
              <a:t> </a:t>
            </a:r>
            <a:r>
              <a:rPr lang="el-GR" sz="3700" dirty="0" smtClean="0">
                <a:solidFill>
                  <a:schemeClr val="bg1"/>
                </a:solidFill>
              </a:rPr>
              <a:t> </a:t>
            </a:r>
            <a:r>
              <a:rPr lang="el-GR" sz="3700" dirty="0">
                <a:solidFill>
                  <a:schemeClr val="bg1"/>
                </a:solidFill>
              </a:rPr>
              <a:t>Ἄψινθος, καὶ ἐγένετο τὸ τρίτον τῶν ὑδάτων </a:t>
            </a:r>
            <a:endParaRPr lang="en-US" sz="3700" dirty="0">
              <a:solidFill>
                <a:schemeClr val="bg1"/>
              </a:solidFill>
            </a:endParaRPr>
          </a:p>
          <a:p>
            <a:r>
              <a:rPr lang="fr-FR" sz="2400" dirty="0" smtClean="0">
                <a:solidFill>
                  <a:schemeClr val="bg1"/>
                </a:solidFill>
              </a:rPr>
              <a:t>  le </a:t>
            </a:r>
            <a:r>
              <a:rPr lang="fr-FR" sz="2400" dirty="0" smtClean="0">
                <a:solidFill>
                  <a:schemeClr val="bg1"/>
                </a:solidFill>
              </a:rPr>
              <a:t>   </a:t>
            </a:r>
            <a:r>
              <a:rPr lang="fr-FR" sz="2400" dirty="0" smtClean="0">
                <a:solidFill>
                  <a:schemeClr val="bg1"/>
                </a:solidFill>
              </a:rPr>
              <a:t>Amertume        </a:t>
            </a:r>
            <a:r>
              <a:rPr lang="fr-FR" sz="2400" dirty="0" smtClean="0">
                <a:solidFill>
                  <a:schemeClr val="bg1"/>
                </a:solidFill>
              </a:rPr>
              <a:t>et          devint         le       tiers        des         eaux </a:t>
            </a:r>
            <a:endParaRPr lang="es-ES" sz="2400" dirty="0" smtClean="0">
              <a:solidFill>
                <a:schemeClr val="bg1"/>
              </a:solidFill>
            </a:endParaRPr>
          </a:p>
          <a:p>
            <a:r>
              <a:rPr lang="en-US" sz="3600" dirty="0" smtClean="0">
                <a:solidFill>
                  <a:schemeClr val="bg1"/>
                </a:solidFill>
              </a:rPr>
              <a:t>  </a:t>
            </a:r>
            <a:r>
              <a:rPr lang="el-GR" sz="3600" dirty="0" smtClean="0">
                <a:solidFill>
                  <a:schemeClr val="bg1"/>
                </a:solidFill>
              </a:rPr>
              <a:t>εἰς </a:t>
            </a:r>
            <a:r>
              <a:rPr lang="el-GR" sz="3600" dirty="0">
                <a:solidFill>
                  <a:schemeClr val="bg1"/>
                </a:solidFill>
              </a:rPr>
              <a:t>ἄψινθον καὶ πολλοὶ τῶν ἀνθρώπων ἀπέθανον </a:t>
            </a:r>
            <a:r>
              <a:rPr lang="el-GR" sz="3600" dirty="0" smtClean="0">
                <a:solidFill>
                  <a:schemeClr val="bg1"/>
                </a:solidFill>
              </a:rPr>
              <a:t> </a:t>
            </a:r>
            <a:endParaRPr lang="en-US" sz="3600" dirty="0">
              <a:solidFill>
                <a:schemeClr val="bg1"/>
              </a:solidFill>
            </a:endParaRPr>
          </a:p>
          <a:p>
            <a:r>
              <a:rPr lang="fr-FR" sz="2400" dirty="0" smtClean="0">
                <a:solidFill>
                  <a:schemeClr val="bg1"/>
                </a:solidFill>
              </a:rPr>
              <a:t>    en    </a:t>
            </a:r>
            <a:r>
              <a:rPr lang="fr-FR" sz="2400" dirty="0" smtClean="0">
                <a:solidFill>
                  <a:schemeClr val="bg1"/>
                </a:solidFill>
              </a:rPr>
              <a:t> </a:t>
            </a:r>
            <a:r>
              <a:rPr lang="fr-FR" sz="2400" dirty="0" smtClean="0">
                <a:solidFill>
                  <a:schemeClr val="bg1"/>
                </a:solidFill>
              </a:rPr>
              <a:t>amertume       </a:t>
            </a:r>
            <a:r>
              <a:rPr lang="fr-FR" sz="2400" dirty="0">
                <a:solidFill>
                  <a:schemeClr val="bg1"/>
                </a:solidFill>
              </a:rPr>
              <a:t>et </a:t>
            </a:r>
            <a:r>
              <a:rPr lang="fr-FR" sz="2400" dirty="0" smtClean="0">
                <a:solidFill>
                  <a:schemeClr val="bg1"/>
                </a:solidFill>
              </a:rPr>
              <a:t>    beaucoup         d'hommes                   moururent </a:t>
            </a:r>
            <a:r>
              <a:rPr lang="fr-FR" sz="2300" dirty="0" smtClean="0">
                <a:solidFill>
                  <a:schemeClr val="bg1"/>
                </a:solidFill>
              </a:rPr>
              <a:t> </a:t>
            </a:r>
            <a:endParaRPr lang="es-ES" sz="2300" dirty="0">
              <a:solidFill>
                <a:schemeClr val="bg1"/>
              </a:solidFill>
            </a:endParaRPr>
          </a:p>
          <a:p>
            <a:r>
              <a:rPr lang="en-US" sz="3600" dirty="0" smtClean="0">
                <a:solidFill>
                  <a:schemeClr val="bg1"/>
                </a:solidFill>
              </a:rPr>
              <a:t>        </a:t>
            </a:r>
            <a:r>
              <a:rPr lang="el-GR" sz="3800" dirty="0" smtClean="0">
                <a:solidFill>
                  <a:schemeClr val="bg1"/>
                </a:solidFill>
              </a:rPr>
              <a:t>ἐκ </a:t>
            </a:r>
            <a:r>
              <a:rPr lang="el-GR" sz="3800" dirty="0">
                <a:solidFill>
                  <a:schemeClr val="bg1"/>
                </a:solidFill>
              </a:rPr>
              <a:t>τῶν ὑδάτων </a:t>
            </a:r>
            <a:r>
              <a:rPr lang="en-US" sz="3800" dirty="0" smtClean="0">
                <a:solidFill>
                  <a:schemeClr val="bg1"/>
                </a:solidFill>
              </a:rPr>
              <a:t>  </a:t>
            </a:r>
            <a:r>
              <a:rPr lang="el-GR" sz="3800" dirty="0" smtClean="0">
                <a:solidFill>
                  <a:schemeClr val="bg1"/>
                </a:solidFill>
              </a:rPr>
              <a:t>ὅτι </a:t>
            </a:r>
            <a:r>
              <a:rPr lang="en-US" sz="3800" dirty="0" smtClean="0">
                <a:solidFill>
                  <a:schemeClr val="bg1"/>
                </a:solidFill>
              </a:rPr>
              <a:t>     </a:t>
            </a:r>
            <a:r>
              <a:rPr lang="el-GR" sz="3800" dirty="0" smtClean="0">
                <a:solidFill>
                  <a:schemeClr val="bg1"/>
                </a:solidFill>
              </a:rPr>
              <a:t>ἐπικράνθησαν.</a:t>
            </a:r>
            <a:endParaRPr lang="en-US" sz="3800" dirty="0">
              <a:solidFill>
                <a:schemeClr val="bg1"/>
              </a:solidFill>
            </a:endParaRPr>
          </a:p>
          <a:p>
            <a:r>
              <a:rPr lang="fr-FR" sz="2400" dirty="0" smtClean="0">
                <a:solidFill>
                  <a:schemeClr val="bg1"/>
                </a:solidFill>
              </a:rPr>
              <a:t>             par    </a:t>
            </a:r>
            <a:r>
              <a:rPr lang="fr-FR" sz="2400" dirty="0">
                <a:solidFill>
                  <a:schemeClr val="bg1"/>
                </a:solidFill>
              </a:rPr>
              <a:t>les </a:t>
            </a:r>
            <a:r>
              <a:rPr lang="fr-FR" sz="2400" dirty="0" smtClean="0">
                <a:solidFill>
                  <a:schemeClr val="bg1"/>
                </a:solidFill>
              </a:rPr>
              <a:t>         eaux       </a:t>
            </a:r>
            <a:r>
              <a:rPr lang="fr-FR" sz="2400" dirty="0">
                <a:solidFill>
                  <a:schemeClr val="bg1"/>
                </a:solidFill>
              </a:rPr>
              <a:t>parce </a:t>
            </a:r>
            <a:r>
              <a:rPr lang="fr-FR" sz="2400" dirty="0" smtClean="0">
                <a:solidFill>
                  <a:schemeClr val="bg1"/>
                </a:solidFill>
              </a:rPr>
              <a:t>que     </a:t>
            </a:r>
            <a:r>
              <a:rPr lang="fr-FR" sz="2200" dirty="0" smtClean="0">
                <a:solidFill>
                  <a:schemeClr val="bg1"/>
                </a:solidFill>
              </a:rPr>
              <a:t>elles </a:t>
            </a:r>
            <a:r>
              <a:rPr lang="fr-FR" sz="2200" dirty="0">
                <a:solidFill>
                  <a:schemeClr val="bg1"/>
                </a:solidFill>
              </a:rPr>
              <a:t>étaient devenues amères </a:t>
            </a:r>
            <a:r>
              <a:rPr lang="fr-FR" sz="2200" dirty="0" smtClean="0">
                <a:solidFill>
                  <a:schemeClr val="bg1"/>
                </a:solidFill>
              </a:rPr>
              <a:t>  </a:t>
            </a:r>
            <a:endParaRPr lang="es-ES" sz="22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8:11</a:t>
            </a:r>
            <a:r>
              <a:rPr lang="fr-FR" dirty="0" smtClean="0">
                <a:solidFill>
                  <a:schemeClr val="bg1"/>
                </a:solidFill>
              </a:rPr>
              <a:t> </a:t>
            </a:r>
            <a:r>
              <a:rPr lang="fr-FR" dirty="0">
                <a:solidFill>
                  <a:schemeClr val="bg1"/>
                </a:solidFill>
              </a:rPr>
              <a:t>Le nom de cette étoile est Absinthe; le tiers des eaux fut changé en absinthe, et beaucoup d'hommes moururent par les eaux, parce </a:t>
            </a:r>
            <a:r>
              <a:rPr lang="fr-FR" dirty="0" smtClean="0">
                <a:solidFill>
                  <a:schemeClr val="bg1"/>
                </a:solidFill>
              </a:rPr>
              <a:t>qu'elles </a:t>
            </a:r>
            <a:r>
              <a:rPr lang="fr-FR" dirty="0">
                <a:solidFill>
                  <a:schemeClr val="bg1"/>
                </a:solidFill>
              </a:rPr>
              <a:t>étaient devenues amères.</a:t>
            </a:r>
          </a:p>
          <a:p>
            <a:r>
              <a:rPr lang="fr-FR" baseline="30000" dirty="0" smtClean="0">
                <a:solidFill>
                  <a:srgbClr val="FFFF00"/>
                </a:solidFill>
              </a:rPr>
              <a:t>	BFC </a:t>
            </a:r>
            <a:r>
              <a:rPr lang="fr-FR" b="1" dirty="0" smtClean="0">
                <a:solidFill>
                  <a:schemeClr val="bg1"/>
                </a:solidFill>
              </a:rPr>
              <a:t>8:11</a:t>
            </a:r>
            <a:r>
              <a:rPr lang="fr-FR" dirty="0" smtClean="0">
                <a:solidFill>
                  <a:schemeClr val="bg1"/>
                </a:solidFill>
              </a:rPr>
              <a:t> </a:t>
            </a:r>
            <a:r>
              <a:rPr lang="fr-FR" dirty="0">
                <a:solidFill>
                  <a:schemeClr val="bg1"/>
                </a:solidFill>
              </a:rPr>
              <a:t>(Le nom de cette étoile est Amertume.) Le tiers des eaux devint amer et beaucoup de ceux qui en burent moururent, parce qu'elles étaient empoisonnées. </a:t>
            </a:r>
            <a:r>
              <a:rPr lang="fr-FR" baseline="30000" dirty="0">
                <a:solidFill>
                  <a:schemeClr val="bg1"/>
                </a:solidFill>
              </a:rPr>
              <a:t>	</a:t>
            </a: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846117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634748"/>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8:12 </a:t>
            </a:r>
          </a:p>
          <a:p>
            <a:pPr algn="ctr"/>
            <a:endParaRPr lang="en-US" sz="800" b="1" dirty="0" smtClean="0">
              <a:solidFill>
                <a:srgbClr val="FFFF00"/>
              </a:solidFill>
            </a:endParaRPr>
          </a:p>
          <a:p>
            <a:r>
              <a:rPr lang="en-US" sz="3200" dirty="0" smtClean="0">
                <a:solidFill>
                  <a:schemeClr val="bg1"/>
                </a:solidFill>
              </a:rPr>
              <a:t> </a:t>
            </a:r>
            <a:r>
              <a:rPr lang="en-US" sz="3200" b="1" dirty="0" smtClean="0">
                <a:solidFill>
                  <a:srgbClr val="FFFF00"/>
                </a:solidFill>
              </a:rPr>
              <a:t>12  </a:t>
            </a:r>
            <a:r>
              <a:rPr lang="en-US" sz="3200" b="1" dirty="0" smtClean="0">
                <a:solidFill>
                  <a:schemeClr val="bg1"/>
                </a:solidFill>
              </a:rPr>
              <a:t> </a:t>
            </a:r>
            <a:r>
              <a:rPr lang="el-GR" sz="3600" dirty="0">
                <a:solidFill>
                  <a:schemeClr val="bg1"/>
                </a:solidFill>
              </a:rPr>
              <a:t>Καὶ ὁ </a:t>
            </a:r>
            <a:r>
              <a:rPr lang="el-GR" sz="3600" dirty="0" smtClean="0">
                <a:solidFill>
                  <a:schemeClr val="bg1"/>
                </a:solidFill>
              </a:rPr>
              <a:t>τέταρτος</a:t>
            </a:r>
            <a:r>
              <a:rPr lang="en-US" sz="3600" dirty="0" smtClean="0">
                <a:solidFill>
                  <a:schemeClr val="bg1"/>
                </a:solidFill>
              </a:rPr>
              <a:t> </a:t>
            </a:r>
            <a:r>
              <a:rPr lang="el-GR" sz="3600" dirty="0" smtClean="0">
                <a:solidFill>
                  <a:schemeClr val="bg1"/>
                </a:solidFill>
              </a:rPr>
              <a:t> </a:t>
            </a:r>
            <a:r>
              <a:rPr lang="el-GR" sz="3600" dirty="0">
                <a:solidFill>
                  <a:schemeClr val="bg1"/>
                </a:solidFill>
              </a:rPr>
              <a:t>ἄγγελος </a:t>
            </a:r>
            <a:r>
              <a:rPr lang="en-US" sz="3600" dirty="0" smtClean="0">
                <a:solidFill>
                  <a:schemeClr val="bg1"/>
                </a:solidFill>
              </a:rPr>
              <a:t> </a:t>
            </a:r>
            <a:r>
              <a:rPr lang="el-GR" sz="3600" dirty="0" smtClean="0">
                <a:solidFill>
                  <a:schemeClr val="bg1"/>
                </a:solidFill>
              </a:rPr>
              <a:t>ἐσάλπισεν·</a:t>
            </a:r>
            <a:endParaRPr lang="en-US" sz="3600" dirty="0">
              <a:solidFill>
                <a:schemeClr val="bg1"/>
              </a:solidFill>
            </a:endParaRPr>
          </a:p>
          <a:p>
            <a:r>
              <a:rPr lang="fr-FR" sz="2400" dirty="0" smtClean="0">
                <a:solidFill>
                  <a:schemeClr val="bg1"/>
                </a:solidFill>
              </a:rPr>
              <a:t>             et      </a:t>
            </a:r>
            <a:r>
              <a:rPr lang="fr-FR" sz="2400" dirty="0">
                <a:solidFill>
                  <a:schemeClr val="bg1"/>
                </a:solidFill>
              </a:rPr>
              <a:t>le </a:t>
            </a:r>
            <a:r>
              <a:rPr lang="fr-FR" sz="2400" dirty="0" smtClean="0">
                <a:solidFill>
                  <a:schemeClr val="bg1"/>
                </a:solidFill>
              </a:rPr>
              <a:t>   quatrième           ange      </a:t>
            </a:r>
            <a:r>
              <a:rPr lang="fr-FR" sz="2200" dirty="0" smtClean="0">
                <a:solidFill>
                  <a:schemeClr val="bg1"/>
                </a:solidFill>
              </a:rPr>
              <a:t>sonna </a:t>
            </a:r>
            <a:r>
              <a:rPr lang="fr-FR" sz="2200" dirty="0">
                <a:solidFill>
                  <a:schemeClr val="bg1"/>
                </a:solidFill>
              </a:rPr>
              <a:t>de la </a:t>
            </a:r>
            <a:r>
              <a:rPr lang="fr-FR" sz="2200" dirty="0" smtClean="0">
                <a:solidFill>
                  <a:schemeClr val="bg1"/>
                </a:solidFill>
              </a:rPr>
              <a:t>trompette </a:t>
            </a:r>
            <a:endParaRPr lang="fr-FR" sz="2200" dirty="0">
              <a:solidFill>
                <a:schemeClr val="bg1"/>
              </a:solidFill>
            </a:endParaRPr>
          </a:p>
          <a:p>
            <a:r>
              <a:rPr lang="en-US" sz="3600" dirty="0" smtClean="0">
                <a:solidFill>
                  <a:schemeClr val="bg1"/>
                </a:solidFill>
              </a:rPr>
              <a:t> </a:t>
            </a:r>
            <a:r>
              <a:rPr lang="el-GR" sz="3600" dirty="0">
                <a:solidFill>
                  <a:schemeClr val="bg1"/>
                </a:solidFill>
              </a:rPr>
              <a:t>καὶ ἐπλήγη τὸ τρίτον τοῦ ἡλίου καὶ τὸ τρίτον</a:t>
            </a:r>
            <a:r>
              <a:rPr lang="el-GR" sz="3700" dirty="0" smtClean="0">
                <a:solidFill>
                  <a:schemeClr val="bg1"/>
                </a:solidFill>
              </a:rPr>
              <a:t> </a:t>
            </a:r>
            <a:endParaRPr lang="en-US" sz="3700" dirty="0">
              <a:solidFill>
                <a:schemeClr val="bg1"/>
              </a:solidFill>
            </a:endParaRPr>
          </a:p>
          <a:p>
            <a:r>
              <a:rPr lang="fr-FR" sz="2400" dirty="0" smtClean="0">
                <a:solidFill>
                  <a:schemeClr val="bg1"/>
                </a:solidFill>
              </a:rPr>
              <a:t>   et      </a:t>
            </a:r>
            <a:r>
              <a:rPr lang="fr-FR" sz="2400" dirty="0">
                <a:solidFill>
                  <a:schemeClr val="bg1"/>
                </a:solidFill>
              </a:rPr>
              <a:t>fut </a:t>
            </a:r>
            <a:r>
              <a:rPr lang="fr-FR" sz="2400" dirty="0" smtClean="0">
                <a:solidFill>
                  <a:schemeClr val="bg1"/>
                </a:solidFill>
              </a:rPr>
              <a:t>frappé    le       tiers          du      soleil       et     le      tiers  </a:t>
            </a:r>
            <a:endParaRPr lang="es-ES" sz="2400" dirty="0" smtClean="0">
              <a:solidFill>
                <a:schemeClr val="bg1"/>
              </a:solidFill>
            </a:endParaRPr>
          </a:p>
          <a:p>
            <a:r>
              <a:rPr lang="en-US" sz="3500" dirty="0" smtClean="0">
                <a:solidFill>
                  <a:schemeClr val="bg1"/>
                </a:solidFill>
              </a:rPr>
              <a:t> </a:t>
            </a:r>
            <a:r>
              <a:rPr lang="el-GR" sz="3500" dirty="0" smtClean="0">
                <a:solidFill>
                  <a:schemeClr val="bg1"/>
                </a:solidFill>
              </a:rPr>
              <a:t>τῆς </a:t>
            </a:r>
            <a:r>
              <a:rPr lang="el-GR" sz="3500" dirty="0">
                <a:solidFill>
                  <a:schemeClr val="bg1"/>
                </a:solidFill>
              </a:rPr>
              <a:t>σελήνης καὶ τὸ τρίτον τῶν ἀστέρων, ἵνα σκοτισθῇ </a:t>
            </a:r>
            <a:r>
              <a:rPr lang="en-US" sz="3500" dirty="0" smtClean="0">
                <a:solidFill>
                  <a:schemeClr val="bg1"/>
                </a:solidFill>
              </a:rPr>
              <a:t> </a:t>
            </a:r>
            <a:r>
              <a:rPr lang="el-GR" sz="3500" dirty="0" smtClean="0">
                <a:solidFill>
                  <a:schemeClr val="bg1"/>
                </a:solidFill>
              </a:rPr>
              <a:t>τὸ </a:t>
            </a:r>
            <a:r>
              <a:rPr lang="el-GR" sz="3500" dirty="0">
                <a:solidFill>
                  <a:schemeClr val="bg1"/>
                </a:solidFill>
              </a:rPr>
              <a:t>τρίτον </a:t>
            </a:r>
            <a:endParaRPr lang="en-US" sz="3500" dirty="0" smtClean="0">
              <a:solidFill>
                <a:schemeClr val="bg1"/>
              </a:solidFill>
            </a:endParaRPr>
          </a:p>
          <a:p>
            <a:r>
              <a:rPr lang="fr-FR" sz="2400" dirty="0" smtClean="0">
                <a:solidFill>
                  <a:schemeClr val="bg1"/>
                </a:solidFill>
              </a:rPr>
              <a:t>de </a:t>
            </a:r>
            <a:r>
              <a:rPr lang="fr-FR" sz="2400" dirty="0">
                <a:solidFill>
                  <a:schemeClr val="bg1"/>
                </a:solidFill>
              </a:rPr>
              <a:t>la </a:t>
            </a:r>
            <a:r>
              <a:rPr lang="fr-FR" sz="2400" dirty="0" smtClean="0">
                <a:solidFill>
                  <a:schemeClr val="bg1"/>
                </a:solidFill>
              </a:rPr>
              <a:t>      lune             </a:t>
            </a:r>
            <a:r>
              <a:rPr lang="fr-FR" sz="2400" dirty="0">
                <a:solidFill>
                  <a:schemeClr val="bg1"/>
                </a:solidFill>
              </a:rPr>
              <a:t>et </a:t>
            </a:r>
            <a:r>
              <a:rPr lang="fr-FR" sz="2400" dirty="0" smtClean="0">
                <a:solidFill>
                  <a:schemeClr val="bg1"/>
                </a:solidFill>
              </a:rPr>
              <a:t>     le      tiers        des        étoiles       </a:t>
            </a:r>
            <a:r>
              <a:rPr lang="fr-FR" sz="2100" dirty="0" smtClean="0">
                <a:solidFill>
                  <a:schemeClr val="bg1"/>
                </a:solidFill>
              </a:rPr>
              <a:t>afin </a:t>
            </a:r>
            <a:r>
              <a:rPr lang="fr-FR" sz="2100" dirty="0">
                <a:solidFill>
                  <a:schemeClr val="bg1"/>
                </a:solidFill>
              </a:rPr>
              <a:t>que </a:t>
            </a:r>
            <a:r>
              <a:rPr lang="fr-FR" sz="2100" dirty="0" smtClean="0">
                <a:solidFill>
                  <a:schemeClr val="bg1"/>
                </a:solidFill>
              </a:rPr>
              <a:t>  </a:t>
            </a:r>
            <a:r>
              <a:rPr lang="fr-FR" sz="2100" dirty="0">
                <a:solidFill>
                  <a:schemeClr val="bg1"/>
                </a:solidFill>
              </a:rPr>
              <a:t>soit </a:t>
            </a:r>
            <a:r>
              <a:rPr lang="fr-FR" sz="2100" dirty="0" smtClean="0">
                <a:solidFill>
                  <a:schemeClr val="bg1"/>
                </a:solidFill>
              </a:rPr>
              <a:t>obscurci        </a:t>
            </a:r>
            <a:r>
              <a:rPr lang="fr-FR" sz="2400" dirty="0" smtClean="0">
                <a:solidFill>
                  <a:schemeClr val="bg1"/>
                </a:solidFill>
              </a:rPr>
              <a:t>le     tiers </a:t>
            </a:r>
            <a:r>
              <a:rPr lang="fr-FR" sz="2300" dirty="0" smtClean="0">
                <a:solidFill>
                  <a:schemeClr val="bg1"/>
                </a:solidFill>
              </a:rPr>
              <a:t> </a:t>
            </a:r>
            <a:endParaRPr lang="es-ES" sz="2300" dirty="0">
              <a:solidFill>
                <a:schemeClr val="bg1"/>
              </a:solidFill>
            </a:endParaRPr>
          </a:p>
          <a:p>
            <a:r>
              <a:rPr lang="en-US" sz="3600" dirty="0" smtClean="0">
                <a:solidFill>
                  <a:schemeClr val="bg1"/>
                </a:solidFill>
              </a:rPr>
              <a:t> </a:t>
            </a:r>
            <a:r>
              <a:rPr lang="el-GR" sz="3500" dirty="0">
                <a:solidFill>
                  <a:schemeClr val="bg1"/>
                </a:solidFill>
              </a:rPr>
              <a:t>αὐτῶν καὶ ἡ ἡμέρα μὴ φάνῃ τὸ τρίτον αὐτῆς καὶ ἡ νὺξ ὁμοίως.</a:t>
            </a:r>
            <a:endParaRPr lang="en-US" sz="3500" dirty="0">
              <a:solidFill>
                <a:schemeClr val="bg1"/>
              </a:solidFill>
            </a:endParaRPr>
          </a:p>
          <a:p>
            <a:r>
              <a:rPr lang="fr-FR" sz="2400" dirty="0" smtClean="0">
                <a:solidFill>
                  <a:schemeClr val="bg1"/>
                </a:solidFill>
              </a:rPr>
              <a:t>   de leur       et    le      jour    ne pas   brille    le       tiers   </a:t>
            </a:r>
            <a:r>
              <a:rPr lang="fr-FR" sz="2000" dirty="0" smtClean="0">
                <a:solidFill>
                  <a:schemeClr val="bg1"/>
                </a:solidFill>
              </a:rPr>
              <a:t>de lui-</a:t>
            </a:r>
            <a:r>
              <a:rPr lang="fr-FR" sz="2000" dirty="0">
                <a:solidFill>
                  <a:schemeClr val="bg1"/>
                </a:solidFill>
              </a:rPr>
              <a:t> </a:t>
            </a:r>
            <a:r>
              <a:rPr lang="fr-FR" sz="2000" dirty="0" smtClean="0">
                <a:solidFill>
                  <a:schemeClr val="bg1"/>
                </a:solidFill>
              </a:rPr>
              <a:t>même  </a:t>
            </a:r>
            <a:r>
              <a:rPr lang="fr-FR" sz="2400" dirty="0" smtClean="0">
                <a:solidFill>
                  <a:schemeClr val="bg1"/>
                </a:solidFill>
              </a:rPr>
              <a:t> et    la   nuit  </a:t>
            </a:r>
            <a:r>
              <a:rPr lang="fr-FR" sz="2400" dirty="0">
                <a:solidFill>
                  <a:schemeClr val="bg1"/>
                </a:solidFill>
              </a:rPr>
              <a:t>de </a:t>
            </a:r>
            <a:r>
              <a:rPr lang="fr-FR" sz="2400" dirty="0" smtClean="0">
                <a:solidFill>
                  <a:schemeClr val="bg1"/>
                </a:solidFill>
              </a:rPr>
              <a:t>même</a:t>
            </a:r>
            <a:endParaRPr lang="es-ES" sz="2200" dirty="0" smtClean="0">
              <a:solidFill>
                <a:schemeClr val="bg1"/>
              </a:solidFill>
            </a:endParaRPr>
          </a:p>
          <a:p>
            <a:r>
              <a:rPr lang="en-US" sz="800" dirty="0" smtClean="0">
                <a:solidFill>
                  <a:schemeClr val="bg1"/>
                </a:solidFill>
              </a:rPr>
              <a:t> </a:t>
            </a:r>
          </a:p>
          <a:p>
            <a:endParaRPr lang="en-US" sz="800" dirty="0">
              <a:solidFill>
                <a:schemeClr val="bg1"/>
              </a:solidFill>
            </a:endParaRPr>
          </a:p>
          <a:p>
            <a:r>
              <a:rPr lang="en-US" baseline="30000" dirty="0" smtClean="0">
                <a:solidFill>
                  <a:srgbClr val="FFFF00"/>
                </a:solidFill>
              </a:rPr>
              <a:t>	NEG </a:t>
            </a:r>
            <a:r>
              <a:rPr lang="fr-FR" b="1" dirty="0" smtClean="0">
                <a:solidFill>
                  <a:schemeClr val="bg1"/>
                </a:solidFill>
              </a:rPr>
              <a:t>8:12</a:t>
            </a:r>
            <a:r>
              <a:rPr lang="fr-FR" dirty="0" smtClean="0">
                <a:solidFill>
                  <a:schemeClr val="bg1"/>
                </a:solidFill>
              </a:rPr>
              <a:t> </a:t>
            </a:r>
            <a:r>
              <a:rPr lang="fr-FR" dirty="0">
                <a:solidFill>
                  <a:schemeClr val="bg1"/>
                </a:solidFill>
              </a:rPr>
              <a:t>Le quatrième ange sonna de la trompette. Et le tiers du soleil fut frappé, ainsi que le tiers de la lune, et le tiers des étoiles, afin que le tiers en soit obscurci; le jour perdit un tiers de sa clarté, et la nuit de même.</a:t>
            </a:r>
          </a:p>
          <a:p>
            <a:r>
              <a:rPr lang="fr-FR" baseline="30000" dirty="0" smtClean="0">
                <a:solidFill>
                  <a:srgbClr val="FFFF00"/>
                </a:solidFill>
              </a:rPr>
              <a:t>	BFC </a:t>
            </a:r>
            <a:r>
              <a:rPr lang="fr-FR" b="1" dirty="0" smtClean="0">
                <a:solidFill>
                  <a:schemeClr val="bg1"/>
                </a:solidFill>
              </a:rPr>
              <a:t>8:12</a:t>
            </a:r>
            <a:r>
              <a:rPr lang="fr-FR" dirty="0">
                <a:solidFill>
                  <a:schemeClr val="bg1"/>
                </a:solidFill>
              </a:rPr>
              <a:t> Puis le quatrième ange sonna de la trompette. Le tiers du soleil fut frappé, ainsi que le tiers de la lune et le tiers des étoiles, de sorte qu'ils perdirent un tiers de leur clarté; un tiers du jour et un tiers de la nuit furent privés de lumière. </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500264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4827</TotalTime>
  <Words>910</Words>
  <Application>Microsoft Office PowerPoint</Application>
  <PresentationFormat>Custom</PresentationFormat>
  <Paragraphs>167</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Apocalypse de Jean Chapitre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654</cp:revision>
  <dcterms:created xsi:type="dcterms:W3CDTF">2020-04-05T11:02:49Z</dcterms:created>
  <dcterms:modified xsi:type="dcterms:W3CDTF">2020-06-11T15:34:35Z</dcterms:modified>
</cp:coreProperties>
</file>