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4" r:id="rId2"/>
    <p:sldId id="448" r:id="rId3"/>
    <p:sldId id="460" r:id="rId4"/>
    <p:sldId id="462" r:id="rId5"/>
    <p:sldId id="464" r:id="rId6"/>
    <p:sldId id="466" r:id="rId7"/>
    <p:sldId id="468" r:id="rId8"/>
    <p:sldId id="470" r:id="rId9"/>
    <p:sldId id="472" r:id="rId10"/>
    <p:sldId id="474" r:id="rId11"/>
    <p:sldId id="476" r:id="rId12"/>
    <p:sldId id="478" r:id="rId13"/>
    <p:sldId id="450" r:id="rId14"/>
    <p:sldId id="481" r:id="rId15"/>
    <p:sldId id="451" r:id="rId16"/>
    <p:sldId id="452"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12/5/2020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12/5/2020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9</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73247"/>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pPr algn="ctr"/>
            <a:r>
              <a:rPr lang="en-US" sz="3200" b="1" dirty="0" smtClean="0">
                <a:solidFill>
                  <a:srgbClr val="FFFF00"/>
                </a:solidFill>
              </a:rPr>
              <a:t>Apocalypse 9:14-15 </a:t>
            </a:r>
          </a:p>
          <a:p>
            <a:pPr algn="ctr"/>
            <a:endParaRPr lang="en-US" sz="800" b="1" dirty="0" smtClean="0">
              <a:solidFill>
                <a:srgbClr val="FFFF00"/>
              </a:solidFill>
            </a:endParaRPr>
          </a:p>
          <a:p>
            <a:r>
              <a:rPr lang="en-US" sz="2800" b="1" dirty="0" smtClean="0">
                <a:solidFill>
                  <a:srgbClr val="FFFF00"/>
                </a:solidFill>
              </a:rPr>
              <a:t>14</a:t>
            </a:r>
            <a:r>
              <a:rPr lang="en-US" sz="3200" b="1" dirty="0" smtClean="0">
                <a:solidFill>
                  <a:schemeClr val="bg1"/>
                </a:solidFill>
              </a:rPr>
              <a:t>  </a:t>
            </a:r>
            <a:r>
              <a:rPr lang="el-GR" sz="3100" dirty="0" smtClean="0">
                <a:solidFill>
                  <a:schemeClr val="bg1"/>
                </a:solidFill>
              </a:rPr>
              <a:t>λέγοντα </a:t>
            </a:r>
            <a:r>
              <a:rPr lang="el-GR" sz="3100" dirty="0">
                <a:solidFill>
                  <a:schemeClr val="bg1"/>
                </a:solidFill>
              </a:rPr>
              <a:t>τῷ ἕκτῳ ἀγγέλῳ, ὁ ἔχων τὴν σάλπιγγα</a:t>
            </a:r>
            <a:r>
              <a:rPr lang="el-GR" sz="3100" dirty="0" smtClean="0">
                <a:solidFill>
                  <a:schemeClr val="bg1"/>
                </a:solidFill>
              </a:rPr>
              <a:t>·</a:t>
            </a:r>
            <a:r>
              <a:rPr lang="en-US" sz="3100" dirty="0" smtClean="0">
                <a:solidFill>
                  <a:schemeClr val="bg1"/>
                </a:solidFill>
              </a:rPr>
              <a:t> </a:t>
            </a:r>
            <a:r>
              <a:rPr lang="el-GR" sz="3100" dirty="0">
                <a:solidFill>
                  <a:schemeClr val="bg1"/>
                </a:solidFill>
              </a:rPr>
              <a:t>λῦσον</a:t>
            </a:r>
            <a:endParaRPr lang="en-US" sz="3100" dirty="0">
              <a:solidFill>
                <a:schemeClr val="bg1"/>
              </a:solidFill>
            </a:endParaRPr>
          </a:p>
          <a:p>
            <a:r>
              <a:rPr lang="fr-FR" sz="2200" dirty="0" smtClean="0">
                <a:solidFill>
                  <a:schemeClr val="bg1"/>
                </a:solidFill>
              </a:rPr>
              <a:t>            </a:t>
            </a:r>
            <a:r>
              <a:rPr lang="fr-FR" sz="2200" dirty="0" smtClean="0">
                <a:solidFill>
                  <a:srgbClr val="FFFF00"/>
                </a:solidFill>
              </a:rPr>
              <a:t>disant         au   sixième     ange         </a:t>
            </a:r>
            <a:r>
              <a:rPr lang="fr-FR" sz="2200" dirty="0">
                <a:solidFill>
                  <a:srgbClr val="FFFF00"/>
                </a:solidFill>
              </a:rPr>
              <a:t>qui </a:t>
            </a:r>
            <a:r>
              <a:rPr lang="fr-FR" sz="2200" dirty="0" smtClean="0">
                <a:solidFill>
                  <a:srgbClr val="FFFF00"/>
                </a:solidFill>
              </a:rPr>
              <a:t> avait    la       trompette         délie  </a:t>
            </a:r>
            <a:endParaRPr lang="es-ES" sz="2200" dirty="0" smtClean="0">
              <a:solidFill>
                <a:srgbClr val="FFFF00"/>
              </a:solidFill>
            </a:endParaRPr>
          </a:p>
          <a:p>
            <a:r>
              <a:rPr lang="el-GR" sz="3100" dirty="0" smtClean="0">
                <a:solidFill>
                  <a:schemeClr val="bg1"/>
                </a:solidFill>
              </a:rPr>
              <a:t>τοὺς </a:t>
            </a:r>
            <a:r>
              <a:rPr lang="el-GR" sz="3100" dirty="0">
                <a:solidFill>
                  <a:schemeClr val="bg1"/>
                </a:solidFill>
              </a:rPr>
              <a:t>τέσσαρας ἀγγέλους τοὺς δεδεμένους ἐπὶ τῷ ποταμῷ </a:t>
            </a:r>
            <a:endParaRPr lang="en-US" sz="3100" dirty="0" smtClean="0">
              <a:solidFill>
                <a:schemeClr val="bg1"/>
              </a:solidFill>
            </a:endParaRPr>
          </a:p>
          <a:p>
            <a:r>
              <a:rPr lang="fr-FR" sz="2200" dirty="0" smtClean="0">
                <a:solidFill>
                  <a:schemeClr val="bg1"/>
                </a:solidFill>
              </a:rPr>
              <a:t>   </a:t>
            </a:r>
            <a:r>
              <a:rPr lang="fr-FR" sz="2200" dirty="0" smtClean="0">
                <a:solidFill>
                  <a:srgbClr val="FFFF00"/>
                </a:solidFill>
              </a:rPr>
              <a:t>les         </a:t>
            </a:r>
            <a:r>
              <a:rPr lang="fr-FR" sz="2200" dirty="0">
                <a:solidFill>
                  <a:srgbClr val="FFFF00"/>
                </a:solidFill>
              </a:rPr>
              <a:t>quatre </a:t>
            </a:r>
            <a:r>
              <a:rPr lang="fr-FR" sz="2200" dirty="0" smtClean="0">
                <a:solidFill>
                  <a:srgbClr val="FFFF00"/>
                </a:solidFill>
              </a:rPr>
              <a:t>              anges             qui           sont </a:t>
            </a:r>
            <a:r>
              <a:rPr lang="fr-FR" sz="2200" dirty="0">
                <a:solidFill>
                  <a:srgbClr val="FFFF00"/>
                </a:solidFill>
              </a:rPr>
              <a:t>liés </a:t>
            </a:r>
            <a:r>
              <a:rPr lang="fr-FR" sz="2200" dirty="0" smtClean="0">
                <a:solidFill>
                  <a:srgbClr val="FFFF00"/>
                </a:solidFill>
              </a:rPr>
              <a:t>          sur     le       fleuve</a:t>
            </a:r>
          </a:p>
          <a:p>
            <a:r>
              <a:rPr lang="en-US" sz="3200" dirty="0" smtClean="0">
                <a:solidFill>
                  <a:schemeClr val="bg1"/>
                </a:solidFill>
              </a:rPr>
              <a:t> </a:t>
            </a:r>
            <a:r>
              <a:rPr lang="el-GR" sz="3200" dirty="0" smtClean="0">
                <a:solidFill>
                  <a:schemeClr val="bg1"/>
                </a:solidFill>
              </a:rPr>
              <a:t>τῷ </a:t>
            </a:r>
            <a:r>
              <a:rPr lang="el-GR" sz="3200" dirty="0">
                <a:solidFill>
                  <a:schemeClr val="bg1"/>
                </a:solidFill>
              </a:rPr>
              <a:t>μεγάλῳ Εὐφράτῃ. </a:t>
            </a:r>
            <a:r>
              <a:rPr lang="en-US" sz="3200" dirty="0" smtClean="0">
                <a:solidFill>
                  <a:schemeClr val="bg1"/>
                </a:solidFill>
              </a:rPr>
              <a:t>              </a:t>
            </a:r>
            <a:r>
              <a:rPr lang="en-US" sz="2800" b="1" dirty="0" smtClean="0">
                <a:solidFill>
                  <a:srgbClr val="FFFF00"/>
                </a:solidFill>
              </a:rPr>
              <a:t>15  </a:t>
            </a:r>
            <a:r>
              <a:rPr lang="el-GR" sz="3200" dirty="0" smtClean="0">
                <a:solidFill>
                  <a:schemeClr val="bg1"/>
                </a:solidFill>
              </a:rPr>
              <a:t>καὶ </a:t>
            </a:r>
            <a:r>
              <a:rPr lang="el-GR" sz="3200" dirty="0">
                <a:solidFill>
                  <a:schemeClr val="bg1"/>
                </a:solidFill>
              </a:rPr>
              <a:t>ἐλύθησαν οἱ τέσσαρες </a:t>
            </a:r>
            <a:r>
              <a:rPr lang="el-GR" sz="3200" dirty="0" smtClean="0">
                <a:solidFill>
                  <a:schemeClr val="bg1"/>
                </a:solidFill>
              </a:rPr>
              <a:t>ἄγγελοι</a:t>
            </a:r>
            <a:endParaRPr lang="fr-FR" sz="3200" dirty="0" smtClean="0">
              <a:solidFill>
                <a:schemeClr val="bg1"/>
              </a:solidFill>
            </a:endParaRPr>
          </a:p>
          <a:p>
            <a:r>
              <a:rPr lang="fr-FR" sz="2200" dirty="0" smtClean="0">
                <a:solidFill>
                  <a:srgbClr val="FFFF00"/>
                </a:solidFill>
              </a:rPr>
              <a:t>   le        grand        l'Euphrate                                       et     </a:t>
            </a:r>
            <a:r>
              <a:rPr lang="fr-FR" sz="2200" dirty="0">
                <a:solidFill>
                  <a:srgbClr val="FFFF00"/>
                </a:solidFill>
              </a:rPr>
              <a:t>furent déliés </a:t>
            </a:r>
            <a:r>
              <a:rPr lang="fr-FR" sz="2200" dirty="0" smtClean="0">
                <a:solidFill>
                  <a:srgbClr val="FFFF00"/>
                </a:solidFill>
              </a:rPr>
              <a:t>  les        quatre            anges </a:t>
            </a:r>
          </a:p>
          <a:p>
            <a:r>
              <a:rPr lang="en-US" sz="3200" dirty="0" smtClean="0">
                <a:solidFill>
                  <a:schemeClr val="bg1"/>
                </a:solidFill>
              </a:rPr>
              <a:t>   </a:t>
            </a:r>
            <a:r>
              <a:rPr lang="el-GR" sz="3200" dirty="0" smtClean="0">
                <a:solidFill>
                  <a:schemeClr val="bg1"/>
                </a:solidFill>
              </a:rPr>
              <a:t>οἱ ἡτοιμασμένοι εἰς τὴν ὥραν καὶ ἡμέραν καὶ μῆνα καὶ ἐνιαυτόν,</a:t>
            </a:r>
            <a:endParaRPr lang="en-US" sz="3200" dirty="0" smtClean="0">
              <a:solidFill>
                <a:schemeClr val="bg1"/>
              </a:solidFill>
            </a:endParaRPr>
          </a:p>
          <a:p>
            <a:r>
              <a:rPr lang="fr-FR" sz="2200" dirty="0" smtClean="0">
                <a:solidFill>
                  <a:schemeClr val="bg1"/>
                </a:solidFill>
              </a:rPr>
              <a:t>    </a:t>
            </a:r>
            <a:r>
              <a:rPr lang="fr-FR" sz="2200" dirty="0" smtClean="0">
                <a:solidFill>
                  <a:srgbClr val="FFFF00"/>
                </a:solidFill>
              </a:rPr>
              <a:t>qui      étaient prêts          </a:t>
            </a:r>
            <a:r>
              <a:rPr lang="fr-FR" sz="2200" dirty="0">
                <a:solidFill>
                  <a:srgbClr val="FFFF00"/>
                </a:solidFill>
              </a:rPr>
              <a:t>pour </a:t>
            </a:r>
            <a:r>
              <a:rPr lang="fr-FR" sz="2200" dirty="0" smtClean="0">
                <a:solidFill>
                  <a:srgbClr val="FFFF00"/>
                </a:solidFill>
              </a:rPr>
              <a:t>      l'heure        et          </a:t>
            </a:r>
            <a:r>
              <a:rPr lang="fr-FR" sz="2200" dirty="0">
                <a:solidFill>
                  <a:srgbClr val="FFFF00"/>
                </a:solidFill>
              </a:rPr>
              <a:t>le </a:t>
            </a:r>
            <a:r>
              <a:rPr lang="fr-FR" sz="2200" dirty="0" smtClean="0">
                <a:solidFill>
                  <a:srgbClr val="FFFF00"/>
                </a:solidFill>
              </a:rPr>
              <a:t>jour      et    </a:t>
            </a:r>
            <a:r>
              <a:rPr lang="fr-FR" sz="2200" dirty="0">
                <a:solidFill>
                  <a:srgbClr val="FFFF00"/>
                </a:solidFill>
              </a:rPr>
              <a:t>le </a:t>
            </a:r>
            <a:r>
              <a:rPr lang="fr-FR" sz="2200" dirty="0" smtClean="0">
                <a:solidFill>
                  <a:srgbClr val="FFFF00"/>
                </a:solidFill>
              </a:rPr>
              <a:t>mois     </a:t>
            </a:r>
            <a:r>
              <a:rPr lang="fr-FR" sz="2200" dirty="0">
                <a:solidFill>
                  <a:srgbClr val="FFFF00"/>
                </a:solidFill>
              </a:rPr>
              <a:t>et </a:t>
            </a:r>
            <a:r>
              <a:rPr lang="fr-FR" sz="2200" dirty="0" smtClean="0">
                <a:solidFill>
                  <a:srgbClr val="FFFF00"/>
                </a:solidFill>
              </a:rPr>
              <a:t>       l'année</a:t>
            </a:r>
          </a:p>
          <a:p>
            <a:r>
              <a:rPr lang="en-US" sz="3200" dirty="0" smtClean="0">
                <a:solidFill>
                  <a:schemeClr val="bg1"/>
                </a:solidFill>
              </a:rPr>
              <a:t>          </a:t>
            </a:r>
            <a:r>
              <a:rPr lang="el-GR" sz="3200" dirty="0" smtClean="0">
                <a:solidFill>
                  <a:schemeClr val="bg1"/>
                </a:solidFill>
              </a:rPr>
              <a:t> </a:t>
            </a:r>
            <a:r>
              <a:rPr lang="el-GR" sz="3200" dirty="0">
                <a:solidFill>
                  <a:schemeClr val="bg1"/>
                </a:solidFill>
              </a:rPr>
              <a:t>ἵνα </a:t>
            </a:r>
            <a:r>
              <a:rPr lang="en-US" sz="3200" dirty="0" smtClean="0">
                <a:solidFill>
                  <a:schemeClr val="bg1"/>
                </a:solidFill>
              </a:rPr>
              <a:t> </a:t>
            </a:r>
            <a:r>
              <a:rPr lang="el-GR" sz="3200" dirty="0" smtClean="0">
                <a:solidFill>
                  <a:schemeClr val="bg1"/>
                </a:solidFill>
              </a:rPr>
              <a:t>ἀποκτείνωσιν </a:t>
            </a:r>
            <a:r>
              <a:rPr lang="el-GR" sz="3200" dirty="0">
                <a:solidFill>
                  <a:schemeClr val="bg1"/>
                </a:solidFill>
              </a:rPr>
              <a:t>τὸ τρίτον τῶν ἀνθρώπων. </a:t>
            </a:r>
            <a:r>
              <a:rPr lang="fr-FR" sz="2200" dirty="0" smtClean="0">
                <a:solidFill>
                  <a:schemeClr val="bg1"/>
                </a:solidFill>
              </a:rPr>
              <a:t> </a:t>
            </a:r>
            <a:endParaRPr lang="fr-FR" sz="2200" dirty="0">
              <a:solidFill>
                <a:schemeClr val="bg1"/>
              </a:solidFill>
            </a:endParaRPr>
          </a:p>
          <a:p>
            <a:r>
              <a:rPr lang="fr-FR" sz="2200" dirty="0" smtClean="0">
                <a:solidFill>
                  <a:srgbClr val="FFFF00"/>
                </a:solidFill>
              </a:rPr>
              <a:t>             afin que      ils </a:t>
            </a:r>
            <a:r>
              <a:rPr lang="fr-FR" sz="2200" dirty="0">
                <a:solidFill>
                  <a:srgbClr val="FFFF00"/>
                </a:solidFill>
              </a:rPr>
              <a:t>tuent </a:t>
            </a:r>
            <a:r>
              <a:rPr lang="fr-FR" sz="2200" dirty="0" smtClean="0">
                <a:solidFill>
                  <a:srgbClr val="FFFF00"/>
                </a:solidFill>
              </a:rPr>
              <a:t>                 le       tiers        des       hommes</a:t>
            </a:r>
            <a:endParaRPr lang="fr-FR" sz="2200" dirty="0">
              <a:solidFill>
                <a:srgbClr val="FFFF00"/>
              </a:solidFill>
            </a:endParaRPr>
          </a:p>
          <a:p>
            <a:r>
              <a:rPr lang="en-US" sz="800" dirty="0" smtClean="0">
                <a:solidFill>
                  <a:schemeClr val="bg1"/>
                </a:solidFill>
              </a:rPr>
              <a:t> </a:t>
            </a:r>
          </a:p>
          <a:p>
            <a:r>
              <a:rPr lang="en-US" baseline="30000" dirty="0" smtClean="0">
                <a:solidFill>
                  <a:srgbClr val="FFFF00"/>
                </a:solidFill>
              </a:rPr>
              <a:t>	NEG  </a:t>
            </a:r>
            <a:r>
              <a:rPr lang="fr-FR" b="1" dirty="0" smtClean="0">
                <a:solidFill>
                  <a:schemeClr val="bg1"/>
                </a:solidFill>
              </a:rPr>
              <a:t>9:14</a:t>
            </a:r>
            <a:r>
              <a:rPr lang="fr-FR" dirty="0" smtClean="0">
                <a:solidFill>
                  <a:schemeClr val="bg1"/>
                </a:solidFill>
              </a:rPr>
              <a:t> </a:t>
            </a:r>
            <a:r>
              <a:rPr lang="fr-FR" dirty="0">
                <a:solidFill>
                  <a:schemeClr val="bg1"/>
                </a:solidFill>
              </a:rPr>
              <a:t>et disant au sixième ange qui avait la trompette: Délie les quatre anges qui sont liés sur le grand fleuve, l'Euphrate</a:t>
            </a:r>
            <a:r>
              <a:rPr lang="fr-FR" dirty="0" smtClean="0">
                <a:solidFill>
                  <a:schemeClr val="bg1"/>
                </a:solidFill>
              </a:rPr>
              <a:t>. </a:t>
            </a:r>
            <a:r>
              <a:rPr lang="fr-FR" b="1" dirty="0">
                <a:solidFill>
                  <a:schemeClr val="bg1"/>
                </a:solidFill>
              </a:rPr>
              <a:t>15</a:t>
            </a:r>
            <a:r>
              <a:rPr lang="fr-FR" dirty="0">
                <a:solidFill>
                  <a:schemeClr val="bg1"/>
                </a:solidFill>
              </a:rPr>
              <a:t> Et les quatre anges qui étaient prêts pour l'heure, le jour, le mois et l'année, furent déliés afin qu'ils tuent le tiers des hommes</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9:14</a:t>
            </a:r>
            <a:r>
              <a:rPr lang="fr-FR" dirty="0" smtClean="0">
                <a:solidFill>
                  <a:schemeClr val="bg1"/>
                </a:solidFill>
              </a:rPr>
              <a:t> </a:t>
            </a:r>
            <a:r>
              <a:rPr lang="fr-FR" dirty="0">
                <a:solidFill>
                  <a:schemeClr val="bg1"/>
                </a:solidFill>
              </a:rPr>
              <a:t>La voix dit au sixième ange qui tenait la trompette: «Libère les quatre anges qui sont enchaînés, près du grand fleuve, l'Euphrate.» </a:t>
            </a:r>
            <a:r>
              <a:rPr lang="fr-FR" b="1" dirty="0">
                <a:solidFill>
                  <a:schemeClr val="bg1"/>
                </a:solidFill>
              </a:rPr>
              <a:t>15</a:t>
            </a:r>
            <a:r>
              <a:rPr lang="fr-FR" dirty="0">
                <a:solidFill>
                  <a:schemeClr val="bg1"/>
                </a:solidFill>
              </a:rPr>
              <a:t> On libéra les quatre anges; c'est précisément pour cette heure, de ce jour, ce mois et cette année, qu'ils avaient été tenus prêts à faire mourir le tiers de l'humanité</a:t>
            </a:r>
            <a:r>
              <a:rPr lang="fr-FR"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4824962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Apocalypse 9:16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16</a:t>
            </a:r>
            <a:r>
              <a:rPr lang="en-US" sz="3200" b="1" dirty="0" smtClean="0">
                <a:solidFill>
                  <a:schemeClr val="bg1"/>
                </a:solidFill>
              </a:rPr>
              <a:t>     </a:t>
            </a:r>
            <a:r>
              <a:rPr lang="en-US" sz="3200" dirty="0" smtClean="0">
                <a:solidFill>
                  <a:schemeClr val="bg1"/>
                </a:solidFill>
              </a:rPr>
              <a:t> </a:t>
            </a:r>
            <a:r>
              <a:rPr lang="el-GR" sz="3600" dirty="0">
                <a:solidFill>
                  <a:schemeClr val="bg1"/>
                </a:solidFill>
              </a:rPr>
              <a:t>καὶ ὁ ἀριθμὸς τῶν στρατευμάτων </a:t>
            </a:r>
            <a:endParaRPr lang="en-US" sz="3600" dirty="0">
              <a:solidFill>
                <a:schemeClr val="bg1"/>
              </a:solidFill>
            </a:endParaRPr>
          </a:p>
          <a:p>
            <a:r>
              <a:rPr lang="fr-FR" sz="2400" dirty="0" smtClean="0">
                <a:solidFill>
                  <a:srgbClr val="FFFF00"/>
                </a:solidFill>
              </a:rPr>
              <a:t>                et    le     nombre         des          de </a:t>
            </a:r>
            <a:r>
              <a:rPr lang="fr-FR" sz="2400" dirty="0">
                <a:solidFill>
                  <a:srgbClr val="FFFF00"/>
                </a:solidFill>
              </a:rPr>
              <a:t>l'armée</a:t>
            </a:r>
            <a:r>
              <a:rPr lang="fr-FR" sz="2400" dirty="0" smtClean="0">
                <a:solidFill>
                  <a:srgbClr val="FFFF00"/>
                </a:solidFill>
              </a:rPr>
              <a:t> </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τοῦ </a:t>
            </a:r>
            <a:r>
              <a:rPr lang="el-GR" sz="3600" dirty="0">
                <a:solidFill>
                  <a:schemeClr val="bg1"/>
                </a:solidFill>
              </a:rPr>
              <a:t>ἱππικοῦ δισμυριάδες μυριάδων, </a:t>
            </a:r>
            <a:endParaRPr lang="en-US" sz="3600" dirty="0" smtClean="0">
              <a:solidFill>
                <a:schemeClr val="bg1"/>
              </a:solidFill>
            </a:endParaRPr>
          </a:p>
          <a:p>
            <a:r>
              <a:rPr lang="fr-FR" sz="2400" dirty="0" smtClean="0">
                <a:solidFill>
                  <a:schemeClr val="bg1"/>
                </a:solidFill>
              </a:rPr>
              <a:t>             </a:t>
            </a:r>
            <a:r>
              <a:rPr lang="fr-FR" sz="2400" dirty="0" smtClean="0">
                <a:solidFill>
                  <a:srgbClr val="FFFF00"/>
                </a:solidFill>
              </a:rPr>
              <a:t>des      </a:t>
            </a:r>
            <a:r>
              <a:rPr lang="fr-FR" sz="2400" dirty="0">
                <a:solidFill>
                  <a:srgbClr val="FFFF00"/>
                </a:solidFill>
              </a:rPr>
              <a:t>cavaliers </a:t>
            </a:r>
            <a:r>
              <a:rPr lang="fr-FR" sz="2400" dirty="0" smtClean="0">
                <a:solidFill>
                  <a:srgbClr val="FFFF00"/>
                </a:solidFill>
              </a:rPr>
              <a:t>        deux </a:t>
            </a:r>
            <a:r>
              <a:rPr lang="fr-FR" sz="2400" dirty="0">
                <a:solidFill>
                  <a:srgbClr val="FFFF00"/>
                </a:solidFill>
              </a:rPr>
              <a:t>myriades </a:t>
            </a:r>
            <a:r>
              <a:rPr lang="fr-FR" sz="2400" dirty="0" smtClean="0">
                <a:solidFill>
                  <a:srgbClr val="FFFF00"/>
                </a:solidFill>
              </a:rPr>
              <a:t>        de myriades </a:t>
            </a:r>
            <a:r>
              <a:rPr lang="es-ES" sz="2400" dirty="0" smtClean="0">
                <a:solidFill>
                  <a:srgbClr val="FFFF00"/>
                </a:solidFill>
              </a:rPr>
              <a:t> </a:t>
            </a:r>
          </a:p>
          <a:p>
            <a:r>
              <a:rPr lang="en-US" sz="3600" dirty="0" smtClean="0">
                <a:solidFill>
                  <a:schemeClr val="bg1"/>
                </a:solidFill>
              </a:rPr>
              <a:t>           </a:t>
            </a:r>
            <a:r>
              <a:rPr lang="el-GR" sz="3600" dirty="0" smtClean="0">
                <a:solidFill>
                  <a:schemeClr val="bg1"/>
                </a:solidFill>
              </a:rPr>
              <a:t>ἤκουσα </a:t>
            </a:r>
            <a:r>
              <a:rPr lang="en-US" sz="3600" dirty="0" smtClean="0">
                <a:solidFill>
                  <a:schemeClr val="bg1"/>
                </a:solidFill>
              </a:rPr>
              <a:t> </a:t>
            </a:r>
            <a:r>
              <a:rPr lang="el-GR" sz="3600" dirty="0" smtClean="0">
                <a:solidFill>
                  <a:schemeClr val="bg1"/>
                </a:solidFill>
              </a:rPr>
              <a:t>τὸν </a:t>
            </a:r>
            <a:r>
              <a:rPr lang="el-GR" sz="3600" dirty="0">
                <a:solidFill>
                  <a:schemeClr val="bg1"/>
                </a:solidFill>
              </a:rPr>
              <a:t>ἀριθμὸν αὐτῶν</a:t>
            </a:r>
            <a:r>
              <a:rPr lang="el-GR" sz="3600" dirty="0" smtClean="0">
                <a:solidFill>
                  <a:schemeClr val="bg1"/>
                </a:solidFill>
              </a:rPr>
              <a:t>.</a:t>
            </a:r>
            <a:endParaRPr lang="en-US" sz="3600" dirty="0" smtClean="0">
              <a:solidFill>
                <a:schemeClr val="bg1"/>
              </a:solidFill>
            </a:endParaRPr>
          </a:p>
          <a:p>
            <a:r>
              <a:rPr lang="fr-FR" sz="2400" dirty="0" smtClean="0">
                <a:solidFill>
                  <a:schemeClr val="bg1"/>
                </a:solidFill>
              </a:rPr>
              <a:t>                </a:t>
            </a:r>
            <a:r>
              <a:rPr lang="fr-FR" sz="2400" dirty="0">
                <a:solidFill>
                  <a:srgbClr val="FFFF00"/>
                </a:solidFill>
              </a:rPr>
              <a:t>j'en entendis </a:t>
            </a:r>
            <a:r>
              <a:rPr lang="fr-FR" sz="2400" dirty="0" smtClean="0">
                <a:solidFill>
                  <a:srgbClr val="FFFF00"/>
                </a:solidFill>
              </a:rPr>
              <a:t>    le         nombre         leur</a:t>
            </a:r>
            <a:endParaRPr lang="es-ES"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	NEG </a:t>
            </a:r>
            <a:r>
              <a:rPr lang="fr-FR" sz="2000" b="1" dirty="0" smtClean="0">
                <a:solidFill>
                  <a:schemeClr val="bg1"/>
                </a:solidFill>
              </a:rPr>
              <a:t>9:16</a:t>
            </a:r>
            <a:r>
              <a:rPr lang="fr-FR" sz="2000" dirty="0" smtClean="0">
                <a:solidFill>
                  <a:schemeClr val="bg1"/>
                </a:solidFill>
              </a:rPr>
              <a:t> </a:t>
            </a:r>
            <a:r>
              <a:rPr lang="fr-FR" sz="2000" dirty="0">
                <a:solidFill>
                  <a:schemeClr val="bg1"/>
                </a:solidFill>
              </a:rPr>
              <a:t>Le nombre des cavaliers de l'armée était de deux myriades de myriades: j'en entendis le nombre.</a:t>
            </a:r>
          </a:p>
          <a:p>
            <a:r>
              <a:rPr lang="fr-FR" sz="2000" baseline="30000" dirty="0" smtClean="0">
                <a:solidFill>
                  <a:schemeClr val="bg1"/>
                </a:solidFill>
              </a:rPr>
              <a:t>	</a:t>
            </a:r>
            <a:r>
              <a:rPr lang="fr-FR" sz="2000" baseline="30000" dirty="0" smtClean="0">
                <a:solidFill>
                  <a:srgbClr val="FFFF00"/>
                </a:solidFill>
              </a:rPr>
              <a:t>BFC </a:t>
            </a:r>
            <a:r>
              <a:rPr lang="fr-FR" sz="2000" b="1" dirty="0">
                <a:solidFill>
                  <a:schemeClr val="bg1"/>
                </a:solidFill>
              </a:rPr>
              <a:t>9:16</a:t>
            </a:r>
            <a:r>
              <a:rPr lang="fr-FR" sz="2000" dirty="0">
                <a:solidFill>
                  <a:schemeClr val="bg1"/>
                </a:solidFill>
              </a:rPr>
              <a:t> On m'indiqua le nombre de leurs soldats à cheval: ils étaient deux cents millions</a:t>
            </a:r>
            <a:r>
              <a:rPr lang="fr-FR" sz="2000" dirty="0" smtClean="0">
                <a:solidFill>
                  <a:schemeClr val="bg1"/>
                </a:solidFill>
              </a:rPr>
              <a:t>.</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2552181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27136"/>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9:17 </a:t>
            </a:r>
          </a:p>
          <a:p>
            <a:r>
              <a:rPr lang="en-US" sz="2800" b="1" dirty="0" smtClean="0">
                <a:solidFill>
                  <a:srgbClr val="FFFF00"/>
                </a:solidFill>
              </a:rPr>
              <a:t>17</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οὕτως εἶδον τοὺς ἵππους ἐν τῇ ὁράσει </a:t>
            </a:r>
            <a:endParaRPr lang="en-US" sz="3200" dirty="0">
              <a:solidFill>
                <a:schemeClr val="bg1"/>
              </a:solidFill>
            </a:endParaRPr>
          </a:p>
          <a:p>
            <a:r>
              <a:rPr lang="fr-FR" sz="2200" dirty="0" smtClean="0">
                <a:solidFill>
                  <a:srgbClr val="FFFF00"/>
                </a:solidFill>
              </a:rPr>
              <a:t>             et      </a:t>
            </a:r>
            <a:r>
              <a:rPr lang="fr-FR" sz="2400" dirty="0" smtClean="0">
                <a:solidFill>
                  <a:srgbClr val="FFFF00"/>
                </a:solidFill>
              </a:rPr>
              <a:t>ainsi        je vis        les     </a:t>
            </a:r>
            <a:r>
              <a:rPr lang="fr-FR" sz="2400" dirty="0">
                <a:solidFill>
                  <a:srgbClr val="FFFF00"/>
                </a:solidFill>
              </a:rPr>
              <a:t>chevaux </a:t>
            </a:r>
            <a:r>
              <a:rPr lang="fr-FR" sz="2400" dirty="0" smtClean="0">
                <a:solidFill>
                  <a:srgbClr val="FFFF00"/>
                </a:solidFill>
              </a:rPr>
              <a:t> dans  la   </a:t>
            </a:r>
            <a:r>
              <a:rPr lang="fr-FR" sz="2400" dirty="0">
                <a:solidFill>
                  <a:srgbClr val="FFFF00"/>
                </a:solidFill>
              </a:rPr>
              <a:t>vision </a:t>
            </a:r>
            <a:r>
              <a:rPr lang="fr-FR" sz="2400" dirty="0" smtClean="0">
                <a:solidFill>
                  <a:srgbClr val="FFFF00"/>
                </a:solidFill>
              </a:rPr>
              <a:t> </a:t>
            </a:r>
            <a:endParaRPr lang="es-ES" sz="2200" dirty="0" smtClean="0">
              <a:solidFill>
                <a:srgbClr val="FFFF00"/>
              </a:solidFill>
            </a:endParaRPr>
          </a:p>
          <a:p>
            <a:r>
              <a:rPr lang="en-US" sz="3200" dirty="0" smtClean="0">
                <a:solidFill>
                  <a:schemeClr val="bg1"/>
                </a:solidFill>
              </a:rPr>
              <a:t>   </a:t>
            </a:r>
            <a:r>
              <a:rPr lang="el-GR" sz="3200" dirty="0">
                <a:solidFill>
                  <a:schemeClr val="bg1"/>
                </a:solidFill>
              </a:rPr>
              <a:t>καὶ τοὺς </a:t>
            </a:r>
            <a:r>
              <a:rPr lang="en-US" sz="3200" dirty="0" smtClean="0">
                <a:solidFill>
                  <a:schemeClr val="bg1"/>
                </a:solidFill>
              </a:rPr>
              <a:t> </a:t>
            </a:r>
            <a:r>
              <a:rPr lang="el-GR" sz="3200" dirty="0" smtClean="0">
                <a:solidFill>
                  <a:schemeClr val="bg1"/>
                </a:solidFill>
              </a:rPr>
              <a:t>καθημένους</a:t>
            </a:r>
            <a:r>
              <a:rPr lang="en-US" sz="3200" dirty="0" smtClean="0">
                <a:solidFill>
                  <a:schemeClr val="bg1"/>
                </a:solidFill>
              </a:rPr>
              <a:t> </a:t>
            </a:r>
            <a:r>
              <a:rPr lang="el-GR" sz="3200" dirty="0" smtClean="0">
                <a:solidFill>
                  <a:schemeClr val="bg1"/>
                </a:solidFill>
              </a:rPr>
              <a:t> </a:t>
            </a:r>
            <a:r>
              <a:rPr lang="el-GR" sz="3200" dirty="0">
                <a:solidFill>
                  <a:schemeClr val="bg1"/>
                </a:solidFill>
              </a:rPr>
              <a:t>ἐπ᾽ αὐτῶν, ἔχοντας θώρακας </a:t>
            </a:r>
            <a:endParaRPr lang="en-US" sz="3200" dirty="0">
              <a:solidFill>
                <a:schemeClr val="bg1"/>
              </a:solidFill>
            </a:endParaRPr>
          </a:p>
          <a:p>
            <a:r>
              <a:rPr lang="fr-FR" sz="2400" dirty="0" smtClean="0">
                <a:solidFill>
                  <a:srgbClr val="FFFF00"/>
                </a:solidFill>
              </a:rPr>
              <a:t>     et  ceux </a:t>
            </a:r>
            <a:r>
              <a:rPr lang="fr-FR" sz="2400" dirty="0">
                <a:solidFill>
                  <a:srgbClr val="FFFF00"/>
                </a:solidFill>
              </a:rPr>
              <a:t>qui </a:t>
            </a:r>
            <a:r>
              <a:rPr lang="fr-FR" sz="2400" dirty="0" smtClean="0">
                <a:solidFill>
                  <a:srgbClr val="FFFF00"/>
                </a:solidFill>
              </a:rPr>
              <a:t>(les) montaient     sur       eux            ayant     des </a:t>
            </a:r>
            <a:r>
              <a:rPr lang="fr-FR" sz="2400" dirty="0">
                <a:solidFill>
                  <a:srgbClr val="FFFF00"/>
                </a:solidFill>
              </a:rPr>
              <a:t>cuirasses </a:t>
            </a:r>
            <a:endParaRPr lang="es-ES" sz="2400" dirty="0">
              <a:solidFill>
                <a:srgbClr val="FFFF00"/>
              </a:solidFill>
            </a:endParaRPr>
          </a:p>
          <a:p>
            <a:r>
              <a:rPr lang="en-US" sz="3300" dirty="0" smtClean="0">
                <a:solidFill>
                  <a:schemeClr val="bg1"/>
                </a:solidFill>
              </a:rPr>
              <a:t>  </a:t>
            </a:r>
            <a:r>
              <a:rPr lang="el-GR" sz="3300" dirty="0" smtClean="0">
                <a:solidFill>
                  <a:schemeClr val="bg1"/>
                </a:solidFill>
              </a:rPr>
              <a:t>πυρίνους </a:t>
            </a:r>
            <a:r>
              <a:rPr lang="el-GR" sz="3300" dirty="0">
                <a:solidFill>
                  <a:schemeClr val="bg1"/>
                </a:solidFill>
              </a:rPr>
              <a:t>καὶ ὑακινθίνους καὶ θειώδεις, καὶ αἱ κεφαλαὶ </a:t>
            </a:r>
            <a:endParaRPr lang="en-US" sz="3300" dirty="0" smtClean="0">
              <a:solidFill>
                <a:schemeClr val="bg1"/>
              </a:solidFill>
            </a:endParaRPr>
          </a:p>
          <a:p>
            <a:r>
              <a:rPr lang="fr-FR" sz="2400" dirty="0" smtClean="0">
                <a:solidFill>
                  <a:srgbClr val="FFFF00"/>
                </a:solidFill>
              </a:rPr>
              <a:t>couleur </a:t>
            </a:r>
            <a:r>
              <a:rPr lang="fr-FR" sz="2400" dirty="0">
                <a:solidFill>
                  <a:srgbClr val="FFFF00"/>
                </a:solidFill>
              </a:rPr>
              <a:t>de </a:t>
            </a:r>
            <a:r>
              <a:rPr lang="fr-FR" sz="2400" dirty="0" smtClean="0">
                <a:solidFill>
                  <a:srgbClr val="FFFF00"/>
                </a:solidFill>
              </a:rPr>
              <a:t>feu   et       d'hyacinthe          et     </a:t>
            </a:r>
            <a:r>
              <a:rPr lang="fr-FR" sz="2400" dirty="0">
                <a:solidFill>
                  <a:srgbClr val="FFFF00"/>
                </a:solidFill>
              </a:rPr>
              <a:t>de </a:t>
            </a:r>
            <a:r>
              <a:rPr lang="fr-FR" sz="2400" dirty="0" smtClean="0">
                <a:solidFill>
                  <a:srgbClr val="FFFF00"/>
                </a:solidFill>
              </a:rPr>
              <a:t>soufre        et    les     têtes</a:t>
            </a:r>
            <a:endParaRPr lang="es-ES" sz="2400" dirty="0">
              <a:solidFill>
                <a:srgbClr val="FFFF00"/>
              </a:solidFill>
            </a:endParaRPr>
          </a:p>
          <a:p>
            <a:r>
              <a:rPr lang="en-US" sz="3200" dirty="0" smtClean="0">
                <a:solidFill>
                  <a:schemeClr val="bg1"/>
                </a:solidFill>
              </a:rPr>
              <a:t>  </a:t>
            </a:r>
            <a:r>
              <a:rPr lang="el-GR" sz="3200" dirty="0" smtClean="0">
                <a:solidFill>
                  <a:schemeClr val="bg1"/>
                </a:solidFill>
              </a:rPr>
              <a:t>τῶν </a:t>
            </a:r>
            <a:r>
              <a:rPr lang="el-GR" sz="3200" dirty="0">
                <a:solidFill>
                  <a:schemeClr val="bg1"/>
                </a:solidFill>
              </a:rPr>
              <a:t>ἵππων </a:t>
            </a:r>
            <a:r>
              <a:rPr lang="en-US" sz="3200" dirty="0" smtClean="0">
                <a:solidFill>
                  <a:schemeClr val="bg1"/>
                </a:solidFill>
              </a:rPr>
              <a:t> </a:t>
            </a:r>
            <a:r>
              <a:rPr lang="el-GR" sz="3200" dirty="0" smtClean="0">
                <a:solidFill>
                  <a:schemeClr val="bg1"/>
                </a:solidFill>
              </a:rPr>
              <a:t>ὡς </a:t>
            </a:r>
            <a:r>
              <a:rPr lang="en-US" sz="3200" dirty="0" smtClean="0">
                <a:solidFill>
                  <a:schemeClr val="bg1"/>
                </a:solidFill>
              </a:rPr>
              <a:t>  </a:t>
            </a:r>
            <a:r>
              <a:rPr lang="el-GR" sz="3200" dirty="0" smtClean="0">
                <a:solidFill>
                  <a:schemeClr val="bg1"/>
                </a:solidFill>
              </a:rPr>
              <a:t>κεφαλαὶ </a:t>
            </a:r>
            <a:r>
              <a:rPr lang="el-GR" sz="3200" dirty="0">
                <a:solidFill>
                  <a:schemeClr val="bg1"/>
                </a:solidFill>
              </a:rPr>
              <a:t>λεόντων, καὶ ἐκ τῶν στομάτων αὐτῶν </a:t>
            </a:r>
            <a:endParaRPr lang="en-US" sz="3200" dirty="0" smtClean="0">
              <a:solidFill>
                <a:schemeClr val="bg1"/>
              </a:solidFill>
            </a:endParaRPr>
          </a:p>
          <a:p>
            <a:r>
              <a:rPr lang="fr-FR" sz="2400" dirty="0" smtClean="0">
                <a:solidFill>
                  <a:schemeClr val="bg1"/>
                </a:solidFill>
              </a:rPr>
              <a:t>    </a:t>
            </a:r>
            <a:r>
              <a:rPr lang="fr-FR" sz="2400" dirty="0" smtClean="0">
                <a:solidFill>
                  <a:srgbClr val="FFFF00"/>
                </a:solidFill>
              </a:rPr>
              <a:t>des   </a:t>
            </a:r>
            <a:r>
              <a:rPr lang="fr-FR" sz="2400" dirty="0">
                <a:solidFill>
                  <a:srgbClr val="FFFF00"/>
                </a:solidFill>
              </a:rPr>
              <a:t>chevaux </a:t>
            </a:r>
            <a:r>
              <a:rPr lang="fr-FR" sz="2400" dirty="0" smtClean="0">
                <a:solidFill>
                  <a:srgbClr val="FFFF00"/>
                </a:solidFill>
              </a:rPr>
              <a:t>comme </a:t>
            </a:r>
            <a:r>
              <a:rPr lang="fr-FR" sz="2400" dirty="0">
                <a:solidFill>
                  <a:srgbClr val="FFFF00"/>
                </a:solidFill>
              </a:rPr>
              <a:t>des </a:t>
            </a:r>
            <a:r>
              <a:rPr lang="fr-FR" sz="2400" dirty="0" smtClean="0">
                <a:solidFill>
                  <a:srgbClr val="FFFF00"/>
                </a:solidFill>
              </a:rPr>
              <a:t>têtes     </a:t>
            </a:r>
            <a:r>
              <a:rPr lang="fr-FR" sz="2400" dirty="0">
                <a:solidFill>
                  <a:srgbClr val="FFFF00"/>
                </a:solidFill>
              </a:rPr>
              <a:t>de </a:t>
            </a:r>
            <a:r>
              <a:rPr lang="fr-FR" sz="2400" dirty="0" smtClean="0">
                <a:solidFill>
                  <a:srgbClr val="FFFF00"/>
                </a:solidFill>
              </a:rPr>
              <a:t>lions         </a:t>
            </a:r>
            <a:r>
              <a:rPr lang="fr-FR" sz="2400" dirty="0">
                <a:solidFill>
                  <a:srgbClr val="FFFF00"/>
                </a:solidFill>
              </a:rPr>
              <a:t>et </a:t>
            </a:r>
            <a:r>
              <a:rPr lang="fr-FR" sz="2400" dirty="0" smtClean="0">
                <a:solidFill>
                  <a:srgbClr val="FFFF00"/>
                </a:solidFill>
              </a:rPr>
              <a:t>   de    les       bouches          leurs</a:t>
            </a:r>
            <a:endParaRPr lang="es-ES" sz="2400" dirty="0">
              <a:solidFill>
                <a:srgbClr val="FFFF00"/>
              </a:solidFill>
            </a:endParaRPr>
          </a:p>
          <a:p>
            <a:r>
              <a:rPr lang="en-US" sz="3200" dirty="0" smtClean="0">
                <a:solidFill>
                  <a:schemeClr val="bg1"/>
                </a:solidFill>
              </a:rPr>
              <a:t>     </a:t>
            </a:r>
            <a:r>
              <a:rPr lang="el-GR" sz="3200" dirty="0">
                <a:solidFill>
                  <a:schemeClr val="bg1"/>
                </a:solidFill>
              </a:rPr>
              <a:t>ἐκπορεύεται πῦρ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 </a:t>
            </a:r>
            <a:r>
              <a:rPr lang="el-GR" sz="3200" dirty="0">
                <a:solidFill>
                  <a:schemeClr val="bg1"/>
                </a:solidFill>
              </a:rPr>
              <a:t>καπνὸς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θεῖον</a:t>
            </a:r>
            <a:r>
              <a:rPr lang="el-GR" sz="3200" dirty="0">
                <a:solidFill>
                  <a:schemeClr val="bg1"/>
                </a:solidFill>
              </a:rPr>
              <a:t>.</a:t>
            </a:r>
            <a:r>
              <a:rPr lang="fr-FR" sz="3200" dirty="0">
                <a:solidFill>
                  <a:schemeClr val="bg1"/>
                </a:solidFill>
              </a:rPr>
              <a:t> </a:t>
            </a:r>
          </a:p>
          <a:p>
            <a:r>
              <a:rPr lang="fr-FR" sz="2400" dirty="0" smtClean="0">
                <a:solidFill>
                  <a:srgbClr val="FFFF00"/>
                </a:solidFill>
              </a:rPr>
              <a:t>             il sortait          </a:t>
            </a:r>
            <a:r>
              <a:rPr lang="fr-FR" sz="2400" dirty="0">
                <a:solidFill>
                  <a:srgbClr val="FFFF00"/>
                </a:solidFill>
              </a:rPr>
              <a:t>du </a:t>
            </a:r>
            <a:r>
              <a:rPr lang="fr-FR" sz="2400" dirty="0" smtClean="0">
                <a:solidFill>
                  <a:srgbClr val="FFFF00"/>
                </a:solidFill>
              </a:rPr>
              <a:t>feu   et  </a:t>
            </a:r>
            <a:r>
              <a:rPr lang="fr-FR" sz="2400" dirty="0">
                <a:solidFill>
                  <a:srgbClr val="FFFF00"/>
                </a:solidFill>
              </a:rPr>
              <a:t>de la </a:t>
            </a:r>
            <a:r>
              <a:rPr lang="fr-FR" sz="2400" dirty="0" smtClean="0">
                <a:solidFill>
                  <a:srgbClr val="FFFF00"/>
                </a:solidFill>
              </a:rPr>
              <a:t>fumée   et   </a:t>
            </a:r>
            <a:r>
              <a:rPr lang="fr-FR" sz="2400" dirty="0">
                <a:solidFill>
                  <a:srgbClr val="FFFF00"/>
                </a:solidFill>
              </a:rPr>
              <a:t>du soufre</a:t>
            </a:r>
            <a:endParaRPr lang="es-ES" sz="2400" dirty="0">
              <a:solidFill>
                <a:srgbClr val="FFFF00"/>
              </a:solidFill>
            </a:endParaRPr>
          </a:p>
          <a:p>
            <a:r>
              <a:rPr lang="en-US" sz="800" dirty="0">
                <a:solidFill>
                  <a:schemeClr val="bg1"/>
                </a:solidFill>
              </a:rPr>
              <a:t> </a:t>
            </a:r>
          </a:p>
          <a:p>
            <a:r>
              <a:rPr lang="en-US" baseline="30000" dirty="0" smtClean="0">
                <a:solidFill>
                  <a:srgbClr val="FFFF00"/>
                </a:solidFill>
              </a:rPr>
              <a:t>	</a:t>
            </a:r>
            <a:r>
              <a:rPr lang="en-US" sz="2000" baseline="30000" dirty="0" smtClean="0">
                <a:solidFill>
                  <a:srgbClr val="FFFF00"/>
                </a:solidFill>
              </a:rPr>
              <a:t>NEG </a:t>
            </a:r>
            <a:r>
              <a:rPr lang="fr-FR" sz="2000" b="1" dirty="0">
                <a:solidFill>
                  <a:schemeClr val="bg1"/>
                </a:solidFill>
              </a:rPr>
              <a:t>9:17</a:t>
            </a:r>
            <a:r>
              <a:rPr lang="fr-FR" sz="2000" dirty="0">
                <a:solidFill>
                  <a:schemeClr val="bg1"/>
                </a:solidFill>
              </a:rPr>
              <a:t> Et ainsi dans la vision je vis les chevaux et ceux qui les montaient, ayant des cuirasses couleur de feu, d'hyacinthe, et de soufre. Les têtes des chevaux étaient comme des têtes de lions; et de leur bouche il sortait du feu, de la fumée, et du soufre</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a:solidFill>
                  <a:schemeClr val="bg1"/>
                </a:solidFill>
              </a:rPr>
              <a:t>9:17</a:t>
            </a:r>
            <a:r>
              <a:rPr lang="fr-FR" sz="2000" dirty="0">
                <a:solidFill>
                  <a:schemeClr val="bg1"/>
                </a:solidFill>
              </a:rPr>
              <a:t> Et voici comment, dans ma vision, m'apparurent les chevaux et leurs cavaliers: ils avaient des cuirasses rouges comme le feu, bleues comme le saphir et jaunes comme le soufre. Les têtes des chevaux étaient comme des têtes de lions; de leurs bouches sortaient du feu, de la fumée et du soufre.</a:t>
            </a:r>
          </a:p>
          <a:p>
            <a:endParaRPr lang="fr-FR" sz="1100" dirty="0" smtClean="0">
              <a:solidFill>
                <a:schemeClr val="bg1"/>
              </a:solidFill>
            </a:endParaRPr>
          </a:p>
          <a:p>
            <a:endParaRPr lang="fr-FR" sz="1100" dirty="0">
              <a:solidFill>
                <a:schemeClr val="bg1"/>
              </a:solidFill>
            </a:endParaRPr>
          </a:p>
        </p:txBody>
      </p:sp>
    </p:spTree>
    <p:extLst>
      <p:ext uri="{BB962C8B-B14F-4D97-AF65-F5344CB8AC3E}">
        <p14:creationId xmlns:p14="http://schemas.microsoft.com/office/powerpoint/2010/main" val="31595233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 y="-5026"/>
            <a:ext cx="12159986"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9:18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18 </a:t>
            </a:r>
            <a:r>
              <a:rPr lang="en-US" sz="3200" b="1" dirty="0" smtClean="0">
                <a:solidFill>
                  <a:schemeClr val="bg1"/>
                </a:solidFill>
              </a:rPr>
              <a:t> </a:t>
            </a:r>
            <a:r>
              <a:rPr lang="el-GR" sz="3400" dirty="0">
                <a:solidFill>
                  <a:schemeClr val="bg1"/>
                </a:solidFill>
              </a:rPr>
              <a:t>ἀπὸ τῶν τριῶν πληγῶν τούτων </a:t>
            </a:r>
            <a:r>
              <a:rPr lang="el-GR" sz="3400" dirty="0" smtClean="0">
                <a:solidFill>
                  <a:schemeClr val="bg1"/>
                </a:solidFill>
              </a:rPr>
              <a:t>ἀπεκτάνθησαν</a:t>
            </a:r>
            <a:endParaRPr lang="en-US" sz="3400" dirty="0" smtClean="0">
              <a:solidFill>
                <a:schemeClr val="bg1"/>
              </a:solidFill>
            </a:endParaRPr>
          </a:p>
          <a:p>
            <a:r>
              <a:rPr lang="fr-FR" sz="2400" dirty="0" smtClean="0">
                <a:solidFill>
                  <a:schemeClr val="bg1"/>
                </a:solidFill>
              </a:rPr>
              <a:t>           </a:t>
            </a:r>
            <a:r>
              <a:rPr lang="fr-FR" sz="2400" dirty="0" smtClean="0">
                <a:solidFill>
                  <a:srgbClr val="FFFF00"/>
                </a:solidFill>
              </a:rPr>
              <a:t>par     les       trois          </a:t>
            </a:r>
            <a:r>
              <a:rPr lang="fr-FR" sz="2400" dirty="0">
                <a:solidFill>
                  <a:srgbClr val="FFFF00"/>
                </a:solidFill>
              </a:rPr>
              <a:t>fléaux </a:t>
            </a:r>
            <a:r>
              <a:rPr lang="fr-FR" sz="2400" dirty="0" smtClean="0">
                <a:solidFill>
                  <a:srgbClr val="FFFF00"/>
                </a:solidFill>
              </a:rPr>
              <a:t>          ces                   </a:t>
            </a:r>
            <a:r>
              <a:rPr lang="fr-FR" sz="2400" dirty="0" smtClean="0">
                <a:solidFill>
                  <a:schemeClr val="bg1"/>
                </a:solidFill>
              </a:rPr>
              <a:t> </a:t>
            </a:r>
            <a:r>
              <a:rPr lang="fr-FR" sz="2400" dirty="0">
                <a:solidFill>
                  <a:srgbClr val="FFFF00"/>
                </a:solidFill>
              </a:rPr>
              <a:t>fut </a:t>
            </a:r>
            <a:r>
              <a:rPr lang="fr-FR" sz="2400" dirty="0" smtClean="0">
                <a:solidFill>
                  <a:srgbClr val="FFFF00"/>
                </a:solidFill>
              </a:rPr>
              <a:t>tué</a:t>
            </a:r>
          </a:p>
          <a:p>
            <a:r>
              <a:rPr lang="en-US" sz="3400" dirty="0" smtClean="0">
                <a:solidFill>
                  <a:schemeClr val="bg1"/>
                </a:solidFill>
              </a:rPr>
              <a:t> </a:t>
            </a:r>
            <a:r>
              <a:rPr lang="el-GR" sz="3400" dirty="0">
                <a:solidFill>
                  <a:schemeClr val="bg1"/>
                </a:solidFill>
              </a:rPr>
              <a:t>τὸ τρίτον τῶν ἀνθρώπων, ἐκ τοῦ </a:t>
            </a:r>
            <a:r>
              <a:rPr lang="el-GR" sz="3400" dirty="0" smtClean="0">
                <a:solidFill>
                  <a:schemeClr val="bg1"/>
                </a:solidFill>
              </a:rPr>
              <a:t>πυρὸς καὶ </a:t>
            </a:r>
            <a:r>
              <a:rPr lang="el-GR" sz="3400" dirty="0">
                <a:solidFill>
                  <a:schemeClr val="bg1"/>
                </a:solidFill>
              </a:rPr>
              <a:t>τοῦ καπνοῦ </a:t>
            </a:r>
            <a:endParaRPr lang="en-US" sz="3400" dirty="0">
              <a:solidFill>
                <a:schemeClr val="bg1"/>
              </a:solidFill>
            </a:endParaRPr>
          </a:p>
          <a:p>
            <a:r>
              <a:rPr lang="fr-FR" sz="2400" dirty="0">
                <a:solidFill>
                  <a:schemeClr val="bg1"/>
                </a:solidFill>
              </a:rPr>
              <a:t> </a:t>
            </a:r>
            <a:r>
              <a:rPr lang="fr-FR" sz="2400" dirty="0" smtClean="0">
                <a:solidFill>
                  <a:schemeClr val="bg1"/>
                </a:solidFill>
              </a:rPr>
              <a:t>  </a:t>
            </a:r>
            <a:r>
              <a:rPr lang="fr-FR" sz="2400" dirty="0" smtClean="0">
                <a:solidFill>
                  <a:srgbClr val="FFFF00"/>
                </a:solidFill>
              </a:rPr>
              <a:t>Le    tiers        </a:t>
            </a:r>
            <a:r>
              <a:rPr lang="fr-FR" sz="2400" dirty="0">
                <a:solidFill>
                  <a:srgbClr val="FFFF00"/>
                </a:solidFill>
              </a:rPr>
              <a:t>des </a:t>
            </a:r>
            <a:r>
              <a:rPr lang="fr-FR" sz="2400" dirty="0" smtClean="0">
                <a:solidFill>
                  <a:srgbClr val="FFFF00"/>
                </a:solidFill>
              </a:rPr>
              <a:t>       hommes           par    le         feu         et      la       fumée</a:t>
            </a:r>
            <a:r>
              <a:rPr lang="fr-FR" sz="2400" dirty="0" smtClean="0">
                <a:solidFill>
                  <a:schemeClr val="bg1"/>
                </a:solidFill>
              </a:rPr>
              <a:t> </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τοῦ θείου τοῦ ἐκπορευομένου ἐκ τῶν στομάτων αὐτῶν.</a:t>
            </a: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le      soufre     qui             sortaient                 </a:t>
            </a:r>
            <a:r>
              <a:rPr lang="fr-FR" sz="2400" dirty="0">
                <a:solidFill>
                  <a:srgbClr val="FFFF00"/>
                </a:solidFill>
              </a:rPr>
              <a:t>de </a:t>
            </a:r>
            <a:r>
              <a:rPr lang="fr-FR" sz="2400" dirty="0" smtClean="0">
                <a:solidFill>
                  <a:srgbClr val="FFFF00"/>
                </a:solidFill>
              </a:rPr>
              <a:t>    les         bouches           leurs</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r>
              <a:rPr lang="fr-FR" sz="2400" baseline="30000" dirty="0" smtClean="0">
                <a:solidFill>
                  <a:schemeClr val="bg1"/>
                </a:solidFill>
              </a:rPr>
              <a:t>	</a:t>
            </a:r>
            <a:r>
              <a:rPr lang="fr-FR" sz="2400" baseline="30000" dirty="0" smtClean="0">
                <a:solidFill>
                  <a:srgbClr val="FFFF00"/>
                </a:solidFill>
              </a:rPr>
              <a:t>NEG</a:t>
            </a:r>
            <a:r>
              <a:rPr lang="fr-FR" sz="2400" baseline="30000" dirty="0" smtClean="0">
                <a:solidFill>
                  <a:schemeClr val="bg1"/>
                </a:solidFill>
              </a:rPr>
              <a:t> </a:t>
            </a:r>
            <a:r>
              <a:rPr lang="fr-FR" sz="2400" b="1" dirty="0" smtClean="0">
                <a:solidFill>
                  <a:schemeClr val="bg1"/>
                </a:solidFill>
              </a:rPr>
              <a:t> </a:t>
            </a:r>
            <a:r>
              <a:rPr lang="fr-FR" sz="2400" b="1" dirty="0">
                <a:solidFill>
                  <a:schemeClr val="bg1"/>
                </a:solidFill>
              </a:rPr>
              <a:t>9:18</a:t>
            </a:r>
            <a:r>
              <a:rPr lang="fr-FR" sz="2400" dirty="0">
                <a:solidFill>
                  <a:schemeClr val="bg1"/>
                </a:solidFill>
              </a:rPr>
              <a:t> Le tiers des hommes fut tué par ces trois fléaux, par le feu, par la fumée, et par le soufre, qui sortaient de leur bouche.</a:t>
            </a:r>
          </a:p>
          <a:p>
            <a:r>
              <a:rPr lang="fr-FR" sz="2400" baseline="30000" dirty="0" smtClean="0">
                <a:solidFill>
                  <a:schemeClr val="bg1"/>
                </a:solidFill>
              </a:rPr>
              <a:t>	</a:t>
            </a:r>
            <a:r>
              <a:rPr lang="fr-FR" sz="2400" baseline="30000" dirty="0" smtClean="0">
                <a:solidFill>
                  <a:srgbClr val="FFFF00"/>
                </a:solidFill>
              </a:rPr>
              <a:t>BFC</a:t>
            </a:r>
            <a:r>
              <a:rPr lang="fr-FR" sz="2400" baseline="30000" dirty="0" smtClean="0">
                <a:solidFill>
                  <a:schemeClr val="bg1"/>
                </a:solidFill>
              </a:rPr>
              <a:t>  </a:t>
            </a:r>
            <a:r>
              <a:rPr lang="fr-FR" sz="2400" b="1" dirty="0">
                <a:solidFill>
                  <a:schemeClr val="bg1"/>
                </a:solidFill>
              </a:rPr>
              <a:t>9:18</a:t>
            </a:r>
            <a:r>
              <a:rPr lang="fr-FR" sz="2400" dirty="0">
                <a:solidFill>
                  <a:schemeClr val="bg1"/>
                </a:solidFill>
              </a:rPr>
              <a:t> Le tiers de l'humanité fut tué par ces trois fléaux: le feu, la fumée et le soufre qui sortaient de la bouche des chevaux.           </a:t>
            </a: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7610466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 y="-5026"/>
            <a:ext cx="12159986" cy="6865580"/>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9:19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19</a:t>
            </a:r>
            <a:r>
              <a:rPr lang="en-US" sz="3200" b="1" dirty="0" smtClean="0">
                <a:solidFill>
                  <a:schemeClr val="bg1"/>
                </a:solidFill>
              </a:rPr>
              <a:t> </a:t>
            </a:r>
            <a:r>
              <a:rPr lang="el-GR" sz="3400" dirty="0">
                <a:solidFill>
                  <a:schemeClr val="bg1"/>
                </a:solidFill>
              </a:rPr>
              <a:t>ἡ γὰρ ἐξουσία τῶν ἵππων ἐν τῷ στόματι αὐτῶν ἐστιν</a:t>
            </a:r>
            <a:endParaRPr lang="en-US" sz="3400" dirty="0">
              <a:solidFill>
                <a:schemeClr val="bg1"/>
              </a:solidFill>
            </a:endParaRPr>
          </a:p>
          <a:p>
            <a:r>
              <a:rPr lang="fr-FR" sz="2400" dirty="0" smtClean="0">
                <a:solidFill>
                  <a:schemeClr val="bg1"/>
                </a:solidFill>
              </a:rPr>
              <a:t>       </a:t>
            </a:r>
            <a:r>
              <a:rPr lang="fr-FR" sz="2400" dirty="0" smtClean="0">
                <a:solidFill>
                  <a:srgbClr val="FFFF00"/>
                </a:solidFill>
              </a:rPr>
              <a:t>le   car      pouvoir       des   </a:t>
            </a:r>
            <a:r>
              <a:rPr lang="fr-FR" sz="2400" dirty="0">
                <a:solidFill>
                  <a:srgbClr val="FFFF00"/>
                </a:solidFill>
              </a:rPr>
              <a:t>chevaux </a:t>
            </a:r>
            <a:r>
              <a:rPr lang="fr-FR" sz="2400" dirty="0" smtClean="0">
                <a:solidFill>
                  <a:srgbClr val="FFFF00"/>
                </a:solidFill>
              </a:rPr>
              <a:t>dans  la       bouche          leur       était</a:t>
            </a:r>
          </a:p>
          <a:p>
            <a:r>
              <a:rPr lang="en-US" sz="3400" dirty="0" smtClean="0">
                <a:solidFill>
                  <a:schemeClr val="bg1"/>
                </a:solidFill>
              </a:rPr>
              <a:t> </a:t>
            </a:r>
            <a:r>
              <a:rPr lang="el-GR" sz="3400" dirty="0" smtClean="0">
                <a:solidFill>
                  <a:schemeClr val="bg1"/>
                </a:solidFill>
              </a:rPr>
              <a:t>καὶ ἐν ταῖς οὐραῖς αὐτῶν, αἱ γὰρ οὐραὶ αὐτῶν ὅμοιαι ὄφεσιν, </a:t>
            </a:r>
            <a:endParaRPr lang="en-US" sz="3400" dirty="0">
              <a:solidFill>
                <a:srgbClr val="FFFF00"/>
              </a:solidFill>
            </a:endParaRPr>
          </a:p>
          <a:p>
            <a:r>
              <a:rPr lang="fr-FR" sz="2400" dirty="0" smtClean="0">
                <a:solidFill>
                  <a:srgbClr val="FFFF00"/>
                </a:solidFill>
              </a:rPr>
              <a:t>   et   dans  les      queues        leurs        les   car      queues    </a:t>
            </a:r>
            <a:r>
              <a:rPr lang="fr-FR" sz="2400" dirty="0">
                <a:solidFill>
                  <a:srgbClr val="FFFF00"/>
                </a:solidFill>
              </a:rPr>
              <a:t>leurs </a:t>
            </a:r>
            <a:r>
              <a:rPr lang="fr-FR" sz="2400" dirty="0" smtClean="0">
                <a:solidFill>
                  <a:srgbClr val="FFFF00"/>
                </a:solidFill>
              </a:rPr>
              <a:t>   semblables </a:t>
            </a:r>
            <a:r>
              <a:rPr lang="fr-FR" sz="2400" dirty="0">
                <a:solidFill>
                  <a:srgbClr val="FFFF00"/>
                </a:solidFill>
              </a:rPr>
              <a:t>à des </a:t>
            </a:r>
            <a:r>
              <a:rPr lang="fr-FR" sz="2400" dirty="0" smtClean="0">
                <a:solidFill>
                  <a:srgbClr val="FFFF00"/>
                </a:solidFill>
              </a:rPr>
              <a:t>serpents.</a:t>
            </a:r>
            <a:endParaRPr lang="fr-FR" sz="2400" dirty="0">
              <a:solidFill>
                <a:srgbClr val="FFFF00"/>
              </a:solidFill>
            </a:endParaRPr>
          </a:p>
          <a:p>
            <a:r>
              <a:rPr lang="en-US" sz="3200" dirty="0" smtClean="0">
                <a:solidFill>
                  <a:schemeClr val="bg1"/>
                </a:solidFill>
              </a:rPr>
              <a:t>   </a:t>
            </a:r>
            <a:r>
              <a:rPr lang="el-GR" sz="3200" dirty="0" smtClean="0">
                <a:solidFill>
                  <a:schemeClr val="bg1"/>
                </a:solidFill>
              </a:rPr>
              <a:t>ἔχουσαι </a:t>
            </a:r>
            <a:r>
              <a:rPr lang="el-GR" sz="3200" dirty="0">
                <a:solidFill>
                  <a:schemeClr val="bg1"/>
                </a:solidFill>
              </a:rPr>
              <a:t>κεφαλὰς καὶ ἐν </a:t>
            </a:r>
            <a:r>
              <a:rPr lang="el-GR" sz="3200" dirty="0" smtClean="0">
                <a:solidFill>
                  <a:schemeClr val="bg1"/>
                </a:solidFill>
              </a:rPr>
              <a:t>αὐταῖς</a:t>
            </a:r>
            <a:r>
              <a:rPr lang="en-US" sz="3200" dirty="0" smtClean="0">
                <a:solidFill>
                  <a:schemeClr val="bg1"/>
                </a:solidFill>
              </a:rPr>
              <a:t> </a:t>
            </a:r>
            <a:r>
              <a:rPr lang="el-GR" sz="3200" dirty="0" smtClean="0">
                <a:solidFill>
                  <a:schemeClr val="bg1"/>
                </a:solidFill>
              </a:rPr>
              <a:t> </a:t>
            </a:r>
            <a:r>
              <a:rPr lang="el-GR" sz="3200" dirty="0">
                <a:solidFill>
                  <a:schemeClr val="bg1"/>
                </a:solidFill>
              </a:rPr>
              <a:t>ἀδικοῦσιν.</a:t>
            </a:r>
          </a:p>
          <a:p>
            <a:r>
              <a:rPr lang="fr-FR" sz="2400" dirty="0" smtClean="0">
                <a:solidFill>
                  <a:srgbClr val="FFFF00"/>
                </a:solidFill>
              </a:rPr>
              <a:t>         ayant        des têtes     et   avec    </a:t>
            </a:r>
            <a:r>
              <a:rPr lang="fr-FR" sz="2400" dirty="0">
                <a:solidFill>
                  <a:srgbClr val="FFFF00"/>
                </a:solidFill>
              </a:rPr>
              <a:t>elles </a:t>
            </a:r>
            <a:r>
              <a:rPr lang="fr-FR" sz="2400" dirty="0" smtClean="0">
                <a:solidFill>
                  <a:srgbClr val="FFFF00"/>
                </a:solidFill>
              </a:rPr>
              <a:t>   ils </a:t>
            </a:r>
            <a:r>
              <a:rPr lang="fr-FR" sz="2400" dirty="0">
                <a:solidFill>
                  <a:srgbClr val="FFFF00"/>
                </a:solidFill>
              </a:rPr>
              <a:t>faisaient du </a:t>
            </a:r>
            <a:r>
              <a:rPr lang="fr-FR" sz="2400" dirty="0" smtClean="0">
                <a:solidFill>
                  <a:srgbClr val="FFFF00"/>
                </a:solidFill>
              </a:rPr>
              <a:t>mal</a:t>
            </a:r>
            <a:endParaRPr lang="fr-FR" sz="2400" dirty="0">
              <a:solidFill>
                <a:srgbClr val="FFFF00"/>
              </a:solidFill>
            </a:endParaRPr>
          </a:p>
          <a:p>
            <a:endParaRPr lang="en-US" sz="800" dirty="0">
              <a:solidFill>
                <a:schemeClr val="bg1"/>
              </a:solidFill>
            </a:endParaRPr>
          </a:p>
          <a:p>
            <a:r>
              <a:rPr lang="fr-FR" sz="2300" baseline="30000" dirty="0" smtClean="0">
                <a:solidFill>
                  <a:schemeClr val="bg1"/>
                </a:solidFill>
              </a:rPr>
              <a:t>	</a:t>
            </a:r>
            <a:r>
              <a:rPr lang="fr-FR" sz="2300" baseline="30000" dirty="0" smtClean="0">
                <a:solidFill>
                  <a:srgbClr val="FFFF00"/>
                </a:solidFill>
              </a:rPr>
              <a:t>NEG</a:t>
            </a:r>
            <a:r>
              <a:rPr lang="fr-FR" sz="2300" baseline="30000" dirty="0" smtClean="0">
                <a:solidFill>
                  <a:schemeClr val="bg1"/>
                </a:solidFill>
              </a:rPr>
              <a:t> </a:t>
            </a:r>
            <a:r>
              <a:rPr lang="fr-FR" sz="2300" b="1" dirty="0" smtClean="0">
                <a:solidFill>
                  <a:schemeClr val="bg1"/>
                </a:solidFill>
              </a:rPr>
              <a:t> 9:19</a:t>
            </a:r>
            <a:r>
              <a:rPr lang="fr-FR" sz="2300" dirty="0" smtClean="0">
                <a:solidFill>
                  <a:schemeClr val="bg1"/>
                </a:solidFill>
              </a:rPr>
              <a:t> </a:t>
            </a:r>
            <a:r>
              <a:rPr lang="fr-FR" sz="2300" dirty="0">
                <a:solidFill>
                  <a:schemeClr val="bg1"/>
                </a:solidFill>
              </a:rPr>
              <a:t>Car le pouvoir des chevaux était dans leur bouche et dans leurs queues; leurs queues étaient semblables à des serpents ayant des têtes, et c'est avec elles qu'ils faisaient du mal.</a:t>
            </a:r>
          </a:p>
          <a:p>
            <a:r>
              <a:rPr lang="fr-FR" sz="2300" baseline="30000" dirty="0" smtClean="0">
                <a:solidFill>
                  <a:srgbClr val="FFFF00"/>
                </a:solidFill>
              </a:rPr>
              <a:t>	BFC</a:t>
            </a:r>
            <a:r>
              <a:rPr lang="fr-FR" sz="2300" baseline="30000" dirty="0" smtClean="0">
                <a:solidFill>
                  <a:schemeClr val="bg1"/>
                </a:solidFill>
              </a:rPr>
              <a:t> </a:t>
            </a:r>
            <a:r>
              <a:rPr lang="fr-FR" sz="2300" b="1" dirty="0">
                <a:solidFill>
                  <a:schemeClr val="bg1"/>
                </a:solidFill>
              </a:rPr>
              <a:t>9:19</a:t>
            </a:r>
            <a:r>
              <a:rPr lang="fr-FR" sz="2300" dirty="0">
                <a:solidFill>
                  <a:schemeClr val="bg1"/>
                </a:solidFill>
              </a:rPr>
              <a:t> Car le pouvoir des chevaux se trouve dans leurs bouches, ainsi que dans leurs queues. En effet, leurs queues ressemblent à des serpents; elles ont des têtes, dont elles se servent pour nuire aux hommes.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4385872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9:20 </a:t>
            </a:r>
          </a:p>
          <a:p>
            <a:pPr algn="ctr"/>
            <a:endParaRPr lang="en-US" sz="800" b="1" dirty="0" smtClean="0">
              <a:solidFill>
                <a:srgbClr val="FFFF00"/>
              </a:solidFill>
            </a:endParaRPr>
          </a:p>
          <a:p>
            <a:r>
              <a:rPr lang="en-US" sz="2800" b="1" dirty="0" smtClean="0">
                <a:solidFill>
                  <a:srgbClr val="FFFF00"/>
                </a:solidFill>
              </a:rPr>
              <a:t>20</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οἱ λοιποὶ τῶν ἀνθρώπων, οἳ οὐκ ἀπεκτάνθησαν </a:t>
            </a:r>
            <a:endParaRPr lang="en-US" sz="3200" dirty="0">
              <a:solidFill>
                <a:schemeClr val="bg1"/>
              </a:solidFill>
            </a:endParaRPr>
          </a:p>
          <a:p>
            <a:r>
              <a:rPr lang="fr-FR" sz="2200" dirty="0" smtClean="0">
                <a:solidFill>
                  <a:schemeClr val="bg1"/>
                </a:solidFill>
              </a:rPr>
              <a:t>        </a:t>
            </a:r>
            <a:r>
              <a:rPr lang="fr-FR" sz="2200" dirty="0" smtClean="0">
                <a:solidFill>
                  <a:srgbClr val="FFFF00"/>
                </a:solidFill>
              </a:rPr>
              <a:t> et     les    autres               hommes                qui     </a:t>
            </a:r>
            <a:r>
              <a:rPr lang="fr-FR" sz="2200" dirty="0">
                <a:solidFill>
                  <a:srgbClr val="FFFF00"/>
                </a:solidFill>
              </a:rPr>
              <a:t>ne furent pas </a:t>
            </a:r>
            <a:r>
              <a:rPr lang="fr-FR" sz="2200" dirty="0" smtClean="0">
                <a:solidFill>
                  <a:srgbClr val="FFFF00"/>
                </a:solidFill>
              </a:rPr>
              <a:t>tués</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ἐν </a:t>
            </a:r>
            <a:r>
              <a:rPr lang="el-GR" sz="3200" dirty="0">
                <a:solidFill>
                  <a:schemeClr val="bg1"/>
                </a:solidFill>
              </a:rPr>
              <a:t>ταῖς πληγαῖς ταύταις, οὐδὲ μετενόησαν ἐκ τῶν ἔργων </a:t>
            </a:r>
            <a:endParaRPr lang="en-US" sz="3200" dirty="0">
              <a:solidFill>
                <a:schemeClr val="bg1"/>
              </a:solidFill>
            </a:endParaRPr>
          </a:p>
          <a:p>
            <a:r>
              <a:rPr lang="fr-FR" sz="2200" dirty="0" smtClean="0">
                <a:solidFill>
                  <a:schemeClr val="bg1"/>
                </a:solidFill>
              </a:rPr>
              <a:t>  </a:t>
            </a:r>
            <a:r>
              <a:rPr lang="fr-FR" sz="2200" dirty="0" smtClean="0">
                <a:solidFill>
                  <a:srgbClr val="FFFF00"/>
                </a:solidFill>
              </a:rPr>
              <a:t>par   les       fléaux              ces                 ne se </a:t>
            </a:r>
            <a:r>
              <a:rPr lang="fr-FR" sz="2200" dirty="0">
                <a:solidFill>
                  <a:srgbClr val="FFFF00"/>
                </a:solidFill>
              </a:rPr>
              <a:t>repentirent </a:t>
            </a:r>
            <a:r>
              <a:rPr lang="fr-FR" sz="2200" dirty="0" smtClean="0">
                <a:solidFill>
                  <a:srgbClr val="FFFF00"/>
                </a:solidFill>
              </a:rPr>
              <a:t>pas         </a:t>
            </a:r>
            <a:r>
              <a:rPr lang="fr-FR" sz="2200" dirty="0">
                <a:solidFill>
                  <a:srgbClr val="FFFF00"/>
                </a:solidFill>
              </a:rPr>
              <a:t>des </a:t>
            </a:r>
            <a:r>
              <a:rPr lang="fr-FR" sz="2200" dirty="0" smtClean="0">
                <a:solidFill>
                  <a:srgbClr val="FFFF00"/>
                </a:solidFill>
              </a:rPr>
              <a:t>         </a:t>
            </a:r>
            <a:r>
              <a:rPr lang="fr-FR" sz="2200" dirty="0" err="1" smtClean="0">
                <a:solidFill>
                  <a:srgbClr val="FFFF00"/>
                </a:solidFill>
              </a:rPr>
              <a:t>oeuvres</a:t>
            </a:r>
            <a:endParaRPr lang="fr-FR" sz="2200" dirty="0">
              <a:solidFill>
                <a:srgbClr val="FFFF00"/>
              </a:solidFill>
            </a:endParaRPr>
          </a:p>
          <a:p>
            <a:r>
              <a:rPr lang="en-US" sz="3200" dirty="0" smtClean="0">
                <a:solidFill>
                  <a:schemeClr val="bg1"/>
                </a:solidFill>
              </a:rPr>
              <a:t> </a:t>
            </a:r>
            <a:r>
              <a:rPr lang="el-GR" sz="3200" dirty="0" smtClean="0">
                <a:solidFill>
                  <a:schemeClr val="bg1"/>
                </a:solidFill>
              </a:rPr>
              <a:t>τῶν </a:t>
            </a:r>
            <a:r>
              <a:rPr lang="el-GR" sz="3200" dirty="0">
                <a:solidFill>
                  <a:schemeClr val="bg1"/>
                </a:solidFill>
              </a:rPr>
              <a:t>χειρῶν αὐτῶν</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a:t>
            </a:r>
            <a:r>
              <a:rPr lang="el-GR" sz="3200" dirty="0">
                <a:solidFill>
                  <a:schemeClr val="bg1"/>
                </a:solidFill>
              </a:rPr>
              <a:t>ἵνα </a:t>
            </a:r>
            <a:r>
              <a:rPr lang="el-GR" sz="3200" dirty="0" smtClean="0">
                <a:solidFill>
                  <a:schemeClr val="bg1"/>
                </a:solidFill>
              </a:rPr>
              <a:t>μὴ</a:t>
            </a:r>
            <a:r>
              <a:rPr lang="en-US" sz="3200" dirty="0" smtClean="0">
                <a:solidFill>
                  <a:schemeClr val="bg1"/>
                </a:solidFill>
              </a:rPr>
              <a:t>    </a:t>
            </a:r>
            <a:r>
              <a:rPr lang="el-GR" sz="3200" dirty="0" smtClean="0">
                <a:solidFill>
                  <a:schemeClr val="bg1"/>
                </a:solidFill>
              </a:rPr>
              <a:t> </a:t>
            </a:r>
            <a:r>
              <a:rPr lang="el-GR" sz="3200" dirty="0">
                <a:solidFill>
                  <a:schemeClr val="bg1"/>
                </a:solidFill>
              </a:rPr>
              <a:t>προσκυνήσουσιν τὰ δαιμόνια </a:t>
            </a:r>
            <a:endParaRPr lang="en-US" sz="3200" dirty="0">
              <a:solidFill>
                <a:schemeClr val="bg1"/>
              </a:solidFill>
            </a:endParaRPr>
          </a:p>
          <a:p>
            <a:r>
              <a:rPr lang="fr-FR" sz="2200" dirty="0" smtClean="0">
                <a:solidFill>
                  <a:schemeClr val="bg1"/>
                </a:solidFill>
              </a:rPr>
              <a:t>   </a:t>
            </a:r>
            <a:r>
              <a:rPr lang="fr-FR" sz="2200" dirty="0" smtClean="0">
                <a:solidFill>
                  <a:srgbClr val="FFFF00"/>
                </a:solidFill>
              </a:rPr>
              <a:t>de       mains          </a:t>
            </a:r>
            <a:r>
              <a:rPr lang="fr-FR" sz="2200" dirty="0">
                <a:solidFill>
                  <a:srgbClr val="FFFF00"/>
                </a:solidFill>
              </a:rPr>
              <a:t>leurs </a:t>
            </a:r>
            <a:r>
              <a:rPr lang="fr-FR" sz="2200" dirty="0" smtClean="0">
                <a:solidFill>
                  <a:srgbClr val="FFFF00"/>
                </a:solidFill>
              </a:rPr>
              <a:t>  </a:t>
            </a:r>
            <a:r>
              <a:rPr lang="en-US" sz="2200" dirty="0" err="1" smtClean="0">
                <a:solidFill>
                  <a:srgbClr val="FFFF00"/>
                </a:solidFill>
              </a:rPr>
              <a:t>qu'ils</a:t>
            </a:r>
            <a:r>
              <a:rPr lang="en-US" sz="2200" dirty="0" smtClean="0">
                <a:solidFill>
                  <a:srgbClr val="FFFF00"/>
                </a:solidFill>
              </a:rPr>
              <a:t> </a:t>
            </a:r>
            <a:r>
              <a:rPr lang="en-US" sz="2200" dirty="0">
                <a:solidFill>
                  <a:srgbClr val="FFFF00"/>
                </a:solidFill>
              </a:rPr>
              <a:t>ne </a:t>
            </a:r>
            <a:r>
              <a:rPr lang="en-US" sz="2200" dirty="0" err="1">
                <a:solidFill>
                  <a:srgbClr val="FFFF00"/>
                </a:solidFill>
              </a:rPr>
              <a:t>devraient</a:t>
            </a:r>
            <a:r>
              <a:rPr lang="en-US" sz="2200" dirty="0">
                <a:solidFill>
                  <a:srgbClr val="FFFF00"/>
                </a:solidFill>
              </a:rPr>
              <a:t> pas </a:t>
            </a:r>
            <a:r>
              <a:rPr lang="en-US" sz="2200" dirty="0" smtClean="0">
                <a:solidFill>
                  <a:srgbClr val="FFFF00"/>
                </a:solidFill>
              </a:rPr>
              <a:t>    </a:t>
            </a:r>
            <a:r>
              <a:rPr lang="fr-FR" sz="2200" dirty="0" smtClean="0">
                <a:solidFill>
                  <a:srgbClr val="FFFF00"/>
                </a:solidFill>
              </a:rPr>
              <a:t>d'adorer                 les       démons</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τὰ εἴδωλα τὰ χρυσᾶ καὶ τὰ ἀργυρᾶ καὶ τὰ χαλκᾶ καὶ τὰ λίθινα </a:t>
            </a:r>
            <a:endParaRPr lang="en-US" sz="3200" dirty="0">
              <a:solidFill>
                <a:schemeClr val="bg1"/>
              </a:solidFill>
            </a:endParaRPr>
          </a:p>
          <a:p>
            <a:r>
              <a:rPr lang="fr-FR" sz="2200" dirty="0" smtClean="0">
                <a:solidFill>
                  <a:schemeClr val="bg1"/>
                </a:solidFill>
              </a:rPr>
              <a:t>      </a:t>
            </a:r>
            <a:r>
              <a:rPr lang="fr-FR" sz="2200" dirty="0" smtClean="0">
                <a:solidFill>
                  <a:srgbClr val="FFFF00"/>
                </a:solidFill>
              </a:rPr>
              <a:t>et     les     idoles            d'or              et        d'argent              et       d'airain           et     </a:t>
            </a:r>
            <a:r>
              <a:rPr lang="fr-FR" sz="2200" dirty="0">
                <a:solidFill>
                  <a:srgbClr val="FFFF00"/>
                </a:solidFill>
              </a:rPr>
              <a:t>de </a:t>
            </a:r>
            <a:r>
              <a:rPr lang="fr-FR" sz="2200" dirty="0" smtClean="0">
                <a:solidFill>
                  <a:srgbClr val="FFFF00"/>
                </a:solidFill>
              </a:rPr>
              <a:t>pierre</a:t>
            </a:r>
            <a:endParaRPr lang="fr-FR" sz="2200" dirty="0" smtClean="0">
              <a:solidFill>
                <a:schemeClr val="bg1"/>
              </a:solidFill>
            </a:endParaRPr>
          </a:p>
          <a:p>
            <a:r>
              <a:rPr lang="el-GR" sz="3200" dirty="0">
                <a:solidFill>
                  <a:schemeClr val="bg1"/>
                </a:solidFill>
              </a:rPr>
              <a:t>καὶ τὰ ξύλινα, ἃ οὔτε βλέπειν δύνανται οὔτε ἀκούειν οὔτε περιπατεῖν,</a:t>
            </a:r>
          </a:p>
          <a:p>
            <a:r>
              <a:rPr lang="fr-FR" sz="2200" dirty="0" smtClean="0">
                <a:solidFill>
                  <a:srgbClr val="FFFF00"/>
                </a:solidFill>
              </a:rPr>
              <a:t>  et      de bois           qui   ne ni        voir</a:t>
            </a:r>
            <a:r>
              <a:rPr lang="fr-FR" sz="2200" dirty="0">
                <a:solidFill>
                  <a:srgbClr val="FFFF00"/>
                </a:solidFill>
              </a:rPr>
              <a:t> </a:t>
            </a:r>
            <a:r>
              <a:rPr lang="fr-FR" sz="2200" dirty="0" smtClean="0">
                <a:solidFill>
                  <a:srgbClr val="FFFF00"/>
                </a:solidFill>
              </a:rPr>
              <a:t>             peuvent            ni        entendre        </a:t>
            </a:r>
            <a:r>
              <a:rPr lang="fr-FR" sz="2200" dirty="0">
                <a:solidFill>
                  <a:srgbClr val="FFFF00"/>
                </a:solidFill>
              </a:rPr>
              <a:t>ni </a:t>
            </a:r>
            <a:r>
              <a:rPr lang="fr-FR" sz="2200" dirty="0" smtClean="0">
                <a:solidFill>
                  <a:srgbClr val="FFFF00"/>
                </a:solidFill>
              </a:rPr>
              <a:t>        marcher</a:t>
            </a:r>
            <a:endParaRPr lang="fr-FR" sz="2200" dirty="0">
              <a:solidFill>
                <a:schemeClr val="bg1"/>
              </a:solidFill>
            </a:endParaRPr>
          </a:p>
          <a:p>
            <a:r>
              <a:rPr lang="en-US" sz="800" dirty="0">
                <a:solidFill>
                  <a:schemeClr val="bg1"/>
                </a:solidFill>
              </a:rPr>
              <a:t> </a:t>
            </a:r>
          </a:p>
          <a:p>
            <a:r>
              <a:rPr lang="en-US" sz="2000" baseline="30000" dirty="0" smtClean="0">
                <a:solidFill>
                  <a:srgbClr val="FFFF00"/>
                </a:solidFill>
              </a:rPr>
              <a:t>	NEG  </a:t>
            </a:r>
            <a:r>
              <a:rPr lang="fr-FR" sz="2000" b="1" dirty="0" smtClean="0">
                <a:solidFill>
                  <a:schemeClr val="bg1"/>
                </a:solidFill>
              </a:rPr>
              <a:t>9:20</a:t>
            </a:r>
            <a:r>
              <a:rPr lang="fr-FR" sz="2000" dirty="0" smtClean="0">
                <a:solidFill>
                  <a:schemeClr val="bg1"/>
                </a:solidFill>
              </a:rPr>
              <a:t> </a:t>
            </a:r>
            <a:r>
              <a:rPr lang="fr-FR" sz="2000" dirty="0">
                <a:solidFill>
                  <a:schemeClr val="bg1"/>
                </a:solidFill>
              </a:rPr>
              <a:t>Les autres hommes qui ne furent pas tués par ces fléaux ne se repentirent pas des </a:t>
            </a:r>
            <a:r>
              <a:rPr lang="fr-FR" sz="2000" dirty="0" err="1">
                <a:solidFill>
                  <a:schemeClr val="bg1"/>
                </a:solidFill>
              </a:rPr>
              <a:t>oeuvres</a:t>
            </a:r>
            <a:r>
              <a:rPr lang="fr-FR" sz="2000" dirty="0">
                <a:solidFill>
                  <a:schemeClr val="bg1"/>
                </a:solidFill>
              </a:rPr>
              <a:t> de leurs mains, ils ne cessèrent pas d'adorer les démons, et les idoles d'or, d'argent, d'airain, de pierre et de bois, qui ne peuvent ni voir, ni entendre, ni marcher</a:t>
            </a:r>
            <a:r>
              <a:rPr lang="fr-FR" sz="2000" dirty="0" smtClean="0">
                <a:solidFill>
                  <a:schemeClr val="bg1"/>
                </a:solidFill>
              </a:rPr>
              <a:t>; / </a:t>
            </a:r>
            <a:r>
              <a:rPr lang="fr-FR" sz="2000" baseline="30000" dirty="0" smtClean="0">
                <a:solidFill>
                  <a:srgbClr val="FFFF00"/>
                </a:solidFill>
              </a:rPr>
              <a:t>BFC</a:t>
            </a:r>
            <a:r>
              <a:rPr lang="fr-FR" sz="2000" b="1" dirty="0" smtClean="0">
                <a:solidFill>
                  <a:srgbClr val="FFFF00"/>
                </a:solidFill>
              </a:rPr>
              <a:t> </a:t>
            </a:r>
            <a:r>
              <a:rPr lang="fr-FR" sz="2000" b="1" dirty="0">
                <a:solidFill>
                  <a:schemeClr val="bg1"/>
                </a:solidFill>
              </a:rPr>
              <a:t>9:20</a:t>
            </a:r>
            <a:r>
              <a:rPr lang="fr-FR" sz="2000" dirty="0">
                <a:solidFill>
                  <a:schemeClr val="bg1"/>
                </a:solidFill>
              </a:rPr>
              <a:t> Le reste de l'humanité, tous ceux qui n'avaient pas été tués par ces fléaux, ne se détournèrent pas des idoles faites de leurs propres mains; ils ne cessèrent pas d'adorer les démons et les statues d'or, d'argent, de bronze, de pierre et de bois, qui ne peuvent ni voir, ni entendre, ni marcher</a:t>
            </a:r>
            <a:r>
              <a:rPr lang="fr-FR" sz="2000" dirty="0" smtClean="0">
                <a:solidFill>
                  <a:schemeClr val="bg1"/>
                </a:solidFill>
              </a:rPr>
              <a:t>.</a:t>
            </a:r>
          </a:p>
          <a:p>
            <a:endParaRPr lang="fr-FR" sz="1100" dirty="0">
              <a:solidFill>
                <a:schemeClr val="bg1"/>
              </a:solidFill>
            </a:endParaRPr>
          </a:p>
        </p:txBody>
      </p:sp>
    </p:spTree>
    <p:extLst>
      <p:ext uri="{BB962C8B-B14F-4D97-AF65-F5344CB8AC3E}">
        <p14:creationId xmlns:p14="http://schemas.microsoft.com/office/powerpoint/2010/main" val="3939954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7096413"/>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a:solidFill>
                <a:srgbClr val="FFFF00"/>
              </a:solidFill>
            </a:endParaRPr>
          </a:p>
          <a:p>
            <a:pPr algn="ctr"/>
            <a:endParaRPr lang="en-US" sz="1200" b="1" dirty="0" smtClean="0">
              <a:solidFill>
                <a:srgbClr val="FFFF00"/>
              </a:solidFill>
            </a:endParaRPr>
          </a:p>
          <a:p>
            <a:pPr algn="ctr"/>
            <a:r>
              <a:rPr lang="en-US" sz="3200" b="1" dirty="0" smtClean="0">
                <a:solidFill>
                  <a:srgbClr val="FFFF00"/>
                </a:solidFill>
              </a:rPr>
              <a:t>Apocalypse 9:21 </a:t>
            </a:r>
          </a:p>
          <a:p>
            <a:pPr algn="ctr"/>
            <a:endParaRPr lang="en-US" sz="800" b="1" dirty="0" smtClean="0">
              <a:solidFill>
                <a:srgbClr val="FFFF00"/>
              </a:solidFill>
            </a:endParaRPr>
          </a:p>
          <a:p>
            <a:r>
              <a:rPr lang="en-US" sz="2800" b="1" dirty="0" smtClean="0">
                <a:solidFill>
                  <a:srgbClr val="FFFF00"/>
                </a:solidFill>
              </a:rPr>
              <a:t>21</a:t>
            </a:r>
            <a:r>
              <a:rPr lang="en-US" sz="3200" b="1" dirty="0" smtClean="0">
                <a:solidFill>
                  <a:schemeClr val="bg1"/>
                </a:solidFill>
              </a:rPr>
              <a:t>   </a:t>
            </a:r>
            <a:r>
              <a:rPr lang="el-GR" sz="3600" dirty="0">
                <a:solidFill>
                  <a:schemeClr val="bg1"/>
                </a:solidFill>
              </a:rPr>
              <a:t>καὶ οὐ </a:t>
            </a:r>
            <a:r>
              <a:rPr lang="el-GR" sz="3600" dirty="0" smtClean="0">
                <a:solidFill>
                  <a:schemeClr val="bg1"/>
                </a:solidFill>
              </a:rPr>
              <a:t>μετενόησαν</a:t>
            </a:r>
            <a:r>
              <a:rPr lang="en-US" sz="3600" dirty="0" smtClean="0">
                <a:solidFill>
                  <a:schemeClr val="bg1"/>
                </a:solidFill>
              </a:rPr>
              <a:t> </a:t>
            </a:r>
            <a:r>
              <a:rPr lang="el-GR" sz="3600" dirty="0" smtClean="0">
                <a:solidFill>
                  <a:schemeClr val="bg1"/>
                </a:solidFill>
              </a:rPr>
              <a:t> </a:t>
            </a:r>
            <a:r>
              <a:rPr lang="el-GR" sz="3600" dirty="0">
                <a:solidFill>
                  <a:schemeClr val="bg1"/>
                </a:solidFill>
              </a:rPr>
              <a:t>ἐκ τῶν φόνων αὐτῶν </a:t>
            </a:r>
            <a:endParaRPr lang="en-US" sz="3600" dirty="0">
              <a:solidFill>
                <a:schemeClr val="bg1"/>
              </a:solidFill>
            </a:endParaRPr>
          </a:p>
          <a:p>
            <a:r>
              <a:rPr lang="fr-FR" sz="2400" dirty="0" smtClean="0">
                <a:solidFill>
                  <a:schemeClr val="bg1"/>
                </a:solidFill>
              </a:rPr>
              <a:t>          </a:t>
            </a:r>
            <a:r>
              <a:rPr lang="fr-FR" sz="2400" dirty="0" smtClean="0">
                <a:solidFill>
                  <a:srgbClr val="FFFF00"/>
                </a:solidFill>
              </a:rPr>
              <a:t>et   ils </a:t>
            </a:r>
            <a:r>
              <a:rPr lang="fr-FR" sz="2400" dirty="0">
                <a:solidFill>
                  <a:srgbClr val="FFFF00"/>
                </a:solidFill>
              </a:rPr>
              <a:t>ne se repentirent pas </a:t>
            </a:r>
            <a:r>
              <a:rPr lang="fr-FR" sz="2400" dirty="0" smtClean="0">
                <a:solidFill>
                  <a:srgbClr val="FFFF00"/>
                </a:solidFill>
              </a:rPr>
              <a:t>    de    les      meurtres       </a:t>
            </a:r>
            <a:r>
              <a:rPr lang="fr-FR" sz="2400" dirty="0">
                <a:solidFill>
                  <a:srgbClr val="FFFF00"/>
                </a:solidFill>
              </a:rPr>
              <a:t>leurs</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οὔτε </a:t>
            </a:r>
            <a:r>
              <a:rPr lang="el-GR" sz="3600" dirty="0">
                <a:solidFill>
                  <a:schemeClr val="bg1"/>
                </a:solidFill>
              </a:rPr>
              <a:t>ἐκ τῶν φαρμάκων αὐτῶν </a:t>
            </a:r>
            <a:endParaRPr lang="en-US" sz="3600" dirty="0" smtClean="0">
              <a:solidFill>
                <a:schemeClr val="bg1"/>
              </a:solidFill>
            </a:endParaRPr>
          </a:p>
          <a:p>
            <a:r>
              <a:rPr lang="fr-FR" sz="2400" dirty="0" smtClean="0">
                <a:solidFill>
                  <a:srgbClr val="FFFF00"/>
                </a:solidFill>
              </a:rPr>
              <a:t>                  ni        de    les      enchantements      leurs   </a:t>
            </a:r>
          </a:p>
          <a:p>
            <a:r>
              <a:rPr lang="el-GR" sz="3600" dirty="0" smtClean="0">
                <a:solidFill>
                  <a:schemeClr val="bg1"/>
                </a:solidFill>
              </a:rPr>
              <a:t>οὔτε </a:t>
            </a:r>
            <a:r>
              <a:rPr lang="el-GR" sz="3600" dirty="0">
                <a:solidFill>
                  <a:schemeClr val="bg1"/>
                </a:solidFill>
              </a:rPr>
              <a:t>ἐκ τῆς πορνείας αὐτῶν οὔτε ἐκ τῶν κλεμμάτων αὐτῶν.</a:t>
            </a:r>
          </a:p>
          <a:p>
            <a:r>
              <a:rPr lang="fr-FR" sz="2400" dirty="0" smtClean="0">
                <a:solidFill>
                  <a:schemeClr val="bg1"/>
                </a:solidFill>
              </a:rPr>
              <a:t>      </a:t>
            </a:r>
            <a:r>
              <a:rPr lang="fr-FR" sz="2400" dirty="0">
                <a:solidFill>
                  <a:srgbClr val="FFFF00"/>
                </a:solidFill>
              </a:rPr>
              <a:t>ni </a:t>
            </a:r>
            <a:r>
              <a:rPr lang="fr-FR" sz="2400" dirty="0" smtClean="0">
                <a:solidFill>
                  <a:srgbClr val="FFFF00"/>
                </a:solidFill>
              </a:rPr>
              <a:t>      de         l’immoralité             </a:t>
            </a:r>
            <a:r>
              <a:rPr lang="fr-FR" sz="2400" dirty="0">
                <a:solidFill>
                  <a:srgbClr val="FFFF00"/>
                </a:solidFill>
              </a:rPr>
              <a:t>leur </a:t>
            </a:r>
            <a:r>
              <a:rPr lang="fr-FR" sz="2400" dirty="0" smtClean="0">
                <a:solidFill>
                  <a:srgbClr val="FFFF00"/>
                </a:solidFill>
              </a:rPr>
              <a:t>            ni      de     les              vols                   leurs</a:t>
            </a: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400" baseline="30000" dirty="0" smtClean="0">
                <a:solidFill>
                  <a:srgbClr val="FFFF00"/>
                </a:solidFill>
              </a:rPr>
              <a:t>	NEG  </a:t>
            </a:r>
            <a:r>
              <a:rPr lang="fr-FR" sz="2400" b="1" dirty="0">
                <a:solidFill>
                  <a:schemeClr val="bg1"/>
                </a:solidFill>
              </a:rPr>
              <a:t>9:21</a:t>
            </a:r>
            <a:r>
              <a:rPr lang="fr-FR" sz="2400" dirty="0">
                <a:solidFill>
                  <a:schemeClr val="bg1"/>
                </a:solidFill>
              </a:rPr>
              <a:t> et ils ne se repentirent pas de leurs meurtres, ni de leurs enchantements, ni de leur débauche, ni de leurs vols.</a:t>
            </a:r>
          </a:p>
          <a:p>
            <a:r>
              <a:rPr lang="fr-FR" sz="2400" baseline="30000" dirty="0" smtClean="0">
                <a:solidFill>
                  <a:schemeClr val="bg1"/>
                </a:solidFill>
              </a:rPr>
              <a:t>	</a:t>
            </a:r>
            <a:r>
              <a:rPr lang="fr-FR" sz="2400" baseline="30000" dirty="0" smtClean="0">
                <a:solidFill>
                  <a:srgbClr val="FFFF00"/>
                </a:solidFill>
              </a:rPr>
              <a:t>BFC</a:t>
            </a:r>
            <a:r>
              <a:rPr lang="fr-FR" sz="2400" baseline="30000" dirty="0" smtClean="0">
                <a:solidFill>
                  <a:schemeClr val="bg1"/>
                </a:solidFill>
              </a:rPr>
              <a:t> </a:t>
            </a:r>
            <a:r>
              <a:rPr lang="fr-FR" sz="2400" b="1" dirty="0">
                <a:solidFill>
                  <a:schemeClr val="bg1"/>
                </a:solidFill>
              </a:rPr>
              <a:t>9:21</a:t>
            </a:r>
            <a:r>
              <a:rPr lang="fr-FR" sz="2400" dirty="0">
                <a:solidFill>
                  <a:schemeClr val="bg1"/>
                </a:solidFill>
              </a:rPr>
              <a:t> Ils ne renoncèrent pas non plus à leurs meurtres, leur magie, leur immoralité et leurs vols.                 </a:t>
            </a:r>
          </a:p>
          <a:p>
            <a:endParaRPr lang="fr-FR" sz="1100" dirty="0" smtClean="0">
              <a:solidFill>
                <a:schemeClr val="bg1"/>
              </a:solidFill>
            </a:endParaRPr>
          </a:p>
          <a:p>
            <a:endParaRPr lang="fr-FR" sz="1100" dirty="0">
              <a:solidFill>
                <a:schemeClr val="bg1"/>
              </a:solidFill>
            </a:endParaRPr>
          </a:p>
          <a:p>
            <a:endParaRPr lang="fr-FR" sz="1100" dirty="0" smtClean="0">
              <a:solidFill>
                <a:schemeClr val="bg1"/>
              </a:solidFill>
            </a:endParaRPr>
          </a:p>
          <a:p>
            <a:endParaRPr lang="fr-FR" sz="1100" dirty="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1865541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9:1-2 </a:t>
            </a:r>
          </a:p>
          <a:p>
            <a:r>
              <a:rPr lang="en-US" sz="2800" b="1" dirty="0" smtClean="0">
                <a:solidFill>
                  <a:srgbClr val="FFFF00"/>
                </a:solidFill>
              </a:rPr>
              <a:t>1</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ὁ πέμπτος ἄγγελος ἐσάλπισεν· καὶ εἶδον ἀστέρα</a:t>
            </a:r>
            <a:r>
              <a:rPr lang="el-GR" sz="3500" dirty="0" smtClean="0">
                <a:solidFill>
                  <a:schemeClr val="bg1"/>
                </a:solidFill>
              </a:rPr>
              <a:t> </a:t>
            </a:r>
            <a:endParaRPr lang="en-US" sz="3500" dirty="0">
              <a:solidFill>
                <a:schemeClr val="bg1"/>
              </a:solidFill>
            </a:endParaRPr>
          </a:p>
          <a:p>
            <a:r>
              <a:rPr lang="fr-FR" sz="2200" dirty="0" smtClean="0">
                <a:solidFill>
                  <a:schemeClr val="bg1"/>
                </a:solidFill>
              </a:rPr>
              <a:t>       </a:t>
            </a:r>
            <a:r>
              <a:rPr lang="fr-FR" sz="2200" dirty="0" smtClean="0">
                <a:solidFill>
                  <a:srgbClr val="FFFF00"/>
                </a:solidFill>
              </a:rPr>
              <a:t>et     le   cinquième         ange   </a:t>
            </a:r>
            <a:r>
              <a:rPr lang="fr-FR" sz="2000" dirty="0" smtClean="0">
                <a:solidFill>
                  <a:srgbClr val="FFFF00"/>
                </a:solidFill>
              </a:rPr>
              <a:t>sonna </a:t>
            </a:r>
            <a:r>
              <a:rPr lang="fr-FR" sz="2000" dirty="0">
                <a:solidFill>
                  <a:srgbClr val="FFFF00"/>
                </a:solidFill>
              </a:rPr>
              <a:t>de la </a:t>
            </a:r>
            <a:r>
              <a:rPr lang="fr-FR" sz="2000" dirty="0" smtClean="0">
                <a:solidFill>
                  <a:srgbClr val="FFFF00"/>
                </a:solidFill>
              </a:rPr>
              <a:t>trompette </a:t>
            </a:r>
            <a:r>
              <a:rPr lang="fr-FR" sz="2200" dirty="0" smtClean="0">
                <a:solidFill>
                  <a:srgbClr val="FFFF00"/>
                </a:solidFill>
              </a:rPr>
              <a:t> </a:t>
            </a:r>
            <a:r>
              <a:rPr lang="fr-FR" sz="2200" dirty="0">
                <a:solidFill>
                  <a:srgbClr val="FFFF00"/>
                </a:solidFill>
              </a:rPr>
              <a:t> </a:t>
            </a:r>
            <a:r>
              <a:rPr lang="fr-FR" sz="2200" dirty="0" smtClean="0">
                <a:solidFill>
                  <a:srgbClr val="FFFF00"/>
                </a:solidFill>
              </a:rPr>
              <a:t>et    j‘ai vu   une étoile </a:t>
            </a:r>
            <a:endParaRPr lang="es-ES" sz="2200" dirty="0" smtClean="0">
              <a:solidFill>
                <a:srgbClr val="FFFF00"/>
              </a:solidFill>
            </a:endParaRPr>
          </a:p>
          <a:p>
            <a:r>
              <a:rPr lang="el-GR" sz="3200" dirty="0" smtClean="0">
                <a:solidFill>
                  <a:schemeClr val="bg1"/>
                </a:solidFill>
              </a:rPr>
              <a:t>ἐκ </a:t>
            </a:r>
            <a:r>
              <a:rPr lang="el-GR" sz="3200" dirty="0">
                <a:solidFill>
                  <a:schemeClr val="bg1"/>
                </a:solidFill>
              </a:rPr>
              <a:t>τοῦ οὐρανοῦ πεπτωκότα εἰς τὴν γῆν, καὶ ἐδόθη αὐτῷ </a:t>
            </a:r>
            <a:endParaRPr lang="en-US" sz="3200" dirty="0" smtClean="0">
              <a:solidFill>
                <a:schemeClr val="bg1"/>
              </a:solidFill>
            </a:endParaRPr>
          </a:p>
          <a:p>
            <a:r>
              <a:rPr lang="fr-FR" sz="2200" dirty="0" smtClean="0">
                <a:solidFill>
                  <a:schemeClr val="bg1"/>
                </a:solidFill>
              </a:rPr>
              <a:t>      </a:t>
            </a:r>
            <a:r>
              <a:rPr lang="fr-FR" sz="2200" dirty="0" smtClean="0">
                <a:solidFill>
                  <a:srgbClr val="FFFF00"/>
                </a:solidFill>
              </a:rPr>
              <a:t>du               ciel              était tombée      sur     la    terre     et   fut donnée    lui</a:t>
            </a:r>
          </a:p>
          <a:p>
            <a:r>
              <a:rPr lang="en-US" sz="3200" dirty="0" smtClean="0">
                <a:solidFill>
                  <a:schemeClr val="bg1"/>
                </a:solidFill>
              </a:rPr>
              <a:t> </a:t>
            </a:r>
            <a:r>
              <a:rPr lang="el-GR" sz="3200" dirty="0" smtClean="0">
                <a:solidFill>
                  <a:schemeClr val="bg1"/>
                </a:solidFill>
              </a:rPr>
              <a:t>ἡ </a:t>
            </a:r>
            <a:r>
              <a:rPr lang="el-GR" sz="3200" dirty="0">
                <a:solidFill>
                  <a:schemeClr val="bg1"/>
                </a:solidFill>
              </a:rPr>
              <a:t>κλεὶς τοῦ φρέατος τῆς ἀβύσσου</a:t>
            </a:r>
            <a:r>
              <a:rPr lang="en-US" sz="3200" dirty="0" smtClean="0">
                <a:solidFill>
                  <a:schemeClr val="bg1"/>
                </a:solidFill>
              </a:rPr>
              <a:t>                </a:t>
            </a:r>
            <a:r>
              <a:rPr lang="en-US" sz="2800" b="1" dirty="0" smtClean="0">
                <a:solidFill>
                  <a:srgbClr val="FFFF00"/>
                </a:solidFill>
              </a:rPr>
              <a:t>2</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ἤνοιξεν τὸ </a:t>
            </a:r>
            <a:r>
              <a:rPr lang="el-GR" sz="3200" dirty="0" smtClean="0">
                <a:solidFill>
                  <a:schemeClr val="bg1"/>
                </a:solidFill>
              </a:rPr>
              <a:t>φρέαρ</a:t>
            </a:r>
            <a:endParaRPr lang="en-US" sz="3200" dirty="0" smtClean="0">
              <a:solidFill>
                <a:schemeClr val="bg1"/>
              </a:solidFill>
            </a:endParaRPr>
          </a:p>
          <a:p>
            <a:r>
              <a:rPr lang="fr-FR" sz="2200" dirty="0" smtClean="0">
                <a:solidFill>
                  <a:srgbClr val="FFFF00"/>
                </a:solidFill>
              </a:rPr>
              <a:t> la     clé         du          puits          </a:t>
            </a:r>
            <a:r>
              <a:rPr lang="fr-FR" sz="2200" dirty="0">
                <a:solidFill>
                  <a:srgbClr val="FFFF00"/>
                </a:solidFill>
              </a:rPr>
              <a:t>de </a:t>
            </a:r>
            <a:r>
              <a:rPr lang="fr-FR" sz="2200" dirty="0" smtClean="0">
                <a:solidFill>
                  <a:srgbClr val="FFFF00"/>
                </a:solidFill>
              </a:rPr>
              <a:t>  l'abîme                                         et      elle </a:t>
            </a:r>
            <a:r>
              <a:rPr lang="fr-FR" sz="2200" dirty="0">
                <a:solidFill>
                  <a:srgbClr val="FFFF00"/>
                </a:solidFill>
              </a:rPr>
              <a:t>ouvrit </a:t>
            </a:r>
            <a:r>
              <a:rPr lang="fr-FR" sz="2200" dirty="0" smtClean="0">
                <a:solidFill>
                  <a:srgbClr val="FFFF00"/>
                </a:solidFill>
              </a:rPr>
              <a:t>   le     puits</a:t>
            </a:r>
            <a:endParaRPr lang="en-US" sz="2200" dirty="0" smtClean="0">
              <a:solidFill>
                <a:srgbClr val="FFFF00"/>
              </a:solidFill>
            </a:endParaRPr>
          </a:p>
          <a:p>
            <a:r>
              <a:rPr lang="en-US" sz="3200" b="1" dirty="0" smtClean="0">
                <a:solidFill>
                  <a:schemeClr val="bg1"/>
                </a:solidFill>
              </a:rPr>
              <a:t> </a:t>
            </a:r>
            <a:r>
              <a:rPr lang="el-GR" sz="3200" dirty="0">
                <a:solidFill>
                  <a:schemeClr val="bg1"/>
                </a:solidFill>
              </a:rPr>
              <a:t>τῆς ἀβύσσου</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καὶ </a:t>
            </a:r>
            <a:r>
              <a:rPr lang="el-GR" sz="3200" dirty="0">
                <a:solidFill>
                  <a:schemeClr val="bg1"/>
                </a:solidFill>
              </a:rPr>
              <a:t>ἀνέβη καπνὸς ἐκ τοῦ φρέατος ὡς καπνὸς </a:t>
            </a:r>
            <a:r>
              <a:rPr lang="el-GR" sz="3200" dirty="0" smtClean="0">
                <a:solidFill>
                  <a:schemeClr val="bg1"/>
                </a:solidFill>
              </a:rPr>
              <a:t>καμίνου</a:t>
            </a:r>
            <a:endParaRPr lang="en-US" sz="3200" dirty="0" smtClean="0">
              <a:solidFill>
                <a:schemeClr val="bg1"/>
              </a:solidFill>
            </a:endParaRPr>
          </a:p>
          <a:p>
            <a:r>
              <a:rPr lang="fr-FR" sz="2200" dirty="0" smtClean="0">
                <a:solidFill>
                  <a:srgbClr val="FFFF00"/>
                </a:solidFill>
              </a:rPr>
              <a:t>   de    l'abîme                 et    </a:t>
            </a:r>
            <a:r>
              <a:rPr lang="fr-FR" sz="2200" dirty="0">
                <a:solidFill>
                  <a:srgbClr val="FFFF00"/>
                </a:solidFill>
              </a:rPr>
              <a:t>il monta </a:t>
            </a:r>
            <a:r>
              <a:rPr lang="fr-FR" sz="2200" dirty="0" smtClean="0">
                <a:solidFill>
                  <a:srgbClr val="FFFF00"/>
                </a:solidFill>
              </a:rPr>
              <a:t>      </a:t>
            </a:r>
            <a:r>
              <a:rPr lang="fr-FR" sz="2200" dirty="0">
                <a:solidFill>
                  <a:srgbClr val="FFFF00"/>
                </a:solidFill>
              </a:rPr>
              <a:t>fumée </a:t>
            </a:r>
            <a:r>
              <a:rPr lang="fr-FR" sz="2200" dirty="0" smtClean="0">
                <a:solidFill>
                  <a:srgbClr val="FFFF00"/>
                </a:solidFill>
              </a:rPr>
              <a:t>        du                 puits    </a:t>
            </a:r>
            <a:r>
              <a:rPr lang="fr-FR" sz="2200" dirty="0">
                <a:solidFill>
                  <a:srgbClr val="FFFF00"/>
                </a:solidFill>
              </a:rPr>
              <a:t>comme </a:t>
            </a:r>
            <a:r>
              <a:rPr lang="fr-FR" sz="2200" dirty="0" smtClean="0">
                <a:solidFill>
                  <a:srgbClr val="FFFF00"/>
                </a:solidFill>
              </a:rPr>
              <a:t> </a:t>
            </a:r>
            <a:r>
              <a:rPr lang="fr-FR" sz="2200" dirty="0">
                <a:solidFill>
                  <a:srgbClr val="FFFF00"/>
                </a:solidFill>
              </a:rPr>
              <a:t>fumée </a:t>
            </a:r>
            <a:r>
              <a:rPr lang="fr-FR" sz="2200" dirty="0" smtClean="0">
                <a:solidFill>
                  <a:srgbClr val="FFFF00"/>
                </a:solidFill>
              </a:rPr>
              <a:t> d'une fournaise</a:t>
            </a:r>
            <a:endParaRPr lang="en-US" sz="2200" dirty="0" smtClean="0">
              <a:solidFill>
                <a:srgbClr val="FFFF00"/>
              </a:solidFill>
            </a:endParaRPr>
          </a:p>
          <a:p>
            <a:r>
              <a:rPr lang="el-GR" sz="3200" dirty="0">
                <a:solidFill>
                  <a:schemeClr val="bg1"/>
                </a:solidFill>
              </a:rPr>
              <a:t>μεγάλης,</a:t>
            </a:r>
            <a:r>
              <a:rPr lang="en-US" sz="3200" dirty="0" smtClean="0">
                <a:solidFill>
                  <a:schemeClr val="bg1"/>
                </a:solidFill>
              </a:rPr>
              <a:t> </a:t>
            </a:r>
            <a:r>
              <a:rPr lang="el-GR" sz="3200" dirty="0">
                <a:solidFill>
                  <a:schemeClr val="bg1"/>
                </a:solidFill>
              </a:rPr>
              <a:t>καὶ ἐσκοτώθη ὁ ἥλιος καὶ ὁ ἀὴρ ἐκ τοῦ καπνοῦ τοῦ φρέατος.</a:t>
            </a:r>
            <a:r>
              <a:rPr lang="fr-FR" sz="3200" dirty="0" smtClean="0">
                <a:solidFill>
                  <a:schemeClr val="bg1"/>
                </a:solidFill>
              </a:rPr>
              <a:t> </a:t>
            </a:r>
          </a:p>
          <a:p>
            <a:r>
              <a:rPr lang="fr-FR" sz="2200" dirty="0" smtClean="0">
                <a:solidFill>
                  <a:srgbClr val="FFFF00"/>
                </a:solidFill>
              </a:rPr>
              <a:t>   grande           </a:t>
            </a:r>
            <a:r>
              <a:rPr lang="fr-FR" sz="2200" dirty="0">
                <a:solidFill>
                  <a:srgbClr val="FFFF00"/>
                </a:solidFill>
              </a:rPr>
              <a:t>et </a:t>
            </a:r>
            <a:r>
              <a:rPr lang="fr-FR" sz="2200" dirty="0" smtClean="0">
                <a:solidFill>
                  <a:srgbClr val="FFFF00"/>
                </a:solidFill>
              </a:rPr>
              <a:t>  furent </a:t>
            </a:r>
            <a:r>
              <a:rPr lang="fr-FR" sz="2200" dirty="0">
                <a:solidFill>
                  <a:srgbClr val="FFFF00"/>
                </a:solidFill>
              </a:rPr>
              <a:t>obscurcis</a:t>
            </a:r>
            <a:r>
              <a:rPr lang="fr-FR" sz="2200" dirty="0" smtClean="0">
                <a:solidFill>
                  <a:srgbClr val="FFFF00"/>
                </a:solidFill>
              </a:rPr>
              <a:t>  le   soleil     et       l'air        par   la         </a:t>
            </a:r>
            <a:r>
              <a:rPr lang="fr-FR" sz="2200" dirty="0">
                <a:solidFill>
                  <a:srgbClr val="FFFF00"/>
                </a:solidFill>
              </a:rPr>
              <a:t>fumée </a:t>
            </a:r>
            <a:r>
              <a:rPr lang="fr-FR" sz="2200" dirty="0" smtClean="0">
                <a:solidFill>
                  <a:srgbClr val="FFFF00"/>
                </a:solidFill>
              </a:rPr>
              <a:t>       du        puits </a:t>
            </a: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9:1</a:t>
            </a:r>
            <a:r>
              <a:rPr lang="fr-FR" dirty="0" smtClean="0">
                <a:solidFill>
                  <a:schemeClr val="bg1"/>
                </a:solidFill>
              </a:rPr>
              <a:t> </a:t>
            </a:r>
            <a:r>
              <a:rPr lang="fr-FR" dirty="0">
                <a:solidFill>
                  <a:schemeClr val="bg1"/>
                </a:solidFill>
              </a:rPr>
              <a:t>Le cinquième ange sonna de la trompette. Et je vis une étoile qui était tombée du ciel sur la terre. La clé du puits de l'abîme lui fut donnée</a:t>
            </a:r>
            <a:r>
              <a:rPr lang="fr-FR" dirty="0" smtClean="0">
                <a:solidFill>
                  <a:schemeClr val="bg1"/>
                </a:solidFill>
              </a:rPr>
              <a:t>, </a:t>
            </a:r>
            <a:r>
              <a:rPr lang="fr-FR" b="1" dirty="0">
                <a:solidFill>
                  <a:schemeClr val="bg1"/>
                </a:solidFill>
              </a:rPr>
              <a:t>2</a:t>
            </a:r>
            <a:r>
              <a:rPr lang="fr-FR" dirty="0">
                <a:solidFill>
                  <a:schemeClr val="bg1"/>
                </a:solidFill>
              </a:rPr>
              <a:t> et elle ouvrit le puits de l'abîme. Et il monta du puits une fumée, comme la fumée d'une grande fournaise; et le soleil et l'air furent obscurcis par la fumée du puits.</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9:1</a:t>
            </a:r>
            <a:r>
              <a:rPr lang="fr-FR" dirty="0">
                <a:solidFill>
                  <a:schemeClr val="bg1"/>
                </a:solidFill>
              </a:rPr>
              <a:t> Alors le cinquième ange sonna de la trompette. Je vis une étoile qui était tombée du ciel sur la terre; on lui remit la clé du puits de l'abîme. </a:t>
            </a:r>
            <a:r>
              <a:rPr lang="fr-FR" b="1" dirty="0">
                <a:solidFill>
                  <a:schemeClr val="bg1"/>
                </a:solidFill>
              </a:rPr>
              <a:t>2</a:t>
            </a:r>
            <a:r>
              <a:rPr lang="fr-FR" dirty="0">
                <a:solidFill>
                  <a:schemeClr val="bg1"/>
                </a:solidFill>
              </a:rPr>
              <a:t> L'étoile ouvrit le puits et il en monta une fumée semblable à celle d'une grande fournaise. Le soleil et l'air furent obscurcis par cette fumée</a:t>
            </a:r>
            <a:r>
              <a:rPr lang="fr-FR" dirty="0" smtClean="0">
                <a:solidFill>
                  <a:schemeClr val="bg1"/>
                </a:solidFill>
              </a:rPr>
              <a:t>.</a:t>
            </a:r>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11747"/>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9:3-4 </a:t>
            </a:r>
          </a:p>
          <a:p>
            <a:r>
              <a:rPr lang="en-US" sz="2800" b="1" dirty="0" smtClean="0">
                <a:solidFill>
                  <a:srgbClr val="FFFF00"/>
                </a:solidFill>
              </a:rPr>
              <a:t>3</a:t>
            </a:r>
            <a:r>
              <a:rPr lang="en-US" sz="3200" b="1" dirty="0" smtClean="0">
                <a:solidFill>
                  <a:schemeClr val="bg1"/>
                </a:solidFill>
              </a:rPr>
              <a:t> </a:t>
            </a:r>
            <a:r>
              <a:rPr lang="el-GR" sz="3000" dirty="0">
                <a:solidFill>
                  <a:schemeClr val="bg1"/>
                </a:solidFill>
              </a:rPr>
              <a:t>καὶ ἐκ τοῦ καπνοῦ ἐξῆλθον ἀκρίδες εἰς τὴν γῆν, καὶ ἐδόθη</a:t>
            </a:r>
            <a:r>
              <a:rPr lang="el-GR" sz="3000" dirty="0" smtClean="0">
                <a:solidFill>
                  <a:schemeClr val="bg1"/>
                </a:solidFill>
              </a:rPr>
              <a:t> </a:t>
            </a:r>
            <a:endParaRPr lang="en-US" sz="3000" dirty="0">
              <a:solidFill>
                <a:schemeClr val="bg1"/>
              </a:solidFill>
            </a:endParaRPr>
          </a:p>
          <a:p>
            <a:r>
              <a:rPr lang="fr-FR" sz="2200" dirty="0" smtClean="0">
                <a:solidFill>
                  <a:srgbClr val="FFFF00"/>
                </a:solidFill>
              </a:rPr>
              <a:t>       et   de     la      </a:t>
            </a:r>
            <a:r>
              <a:rPr lang="fr-FR" sz="2200" dirty="0">
                <a:solidFill>
                  <a:srgbClr val="FFFF00"/>
                </a:solidFill>
              </a:rPr>
              <a:t>fumée </a:t>
            </a:r>
            <a:r>
              <a:rPr lang="fr-FR" sz="2200" dirty="0" smtClean="0">
                <a:solidFill>
                  <a:srgbClr val="FFFF00"/>
                </a:solidFill>
              </a:rPr>
              <a:t>    sortirent   </a:t>
            </a:r>
            <a:r>
              <a:rPr lang="fr-FR" sz="2000" dirty="0" smtClean="0">
                <a:solidFill>
                  <a:srgbClr val="FFFF00"/>
                </a:solidFill>
              </a:rPr>
              <a:t>des </a:t>
            </a:r>
            <a:r>
              <a:rPr lang="fr-FR" sz="2000" dirty="0">
                <a:solidFill>
                  <a:srgbClr val="FFFF00"/>
                </a:solidFill>
              </a:rPr>
              <a:t>sauterelles </a:t>
            </a:r>
            <a:r>
              <a:rPr lang="fr-FR" sz="2000" dirty="0" smtClean="0">
                <a:solidFill>
                  <a:srgbClr val="FFFF00"/>
                </a:solidFill>
              </a:rPr>
              <a:t> </a:t>
            </a:r>
            <a:r>
              <a:rPr lang="fr-FR" sz="2200" dirty="0" smtClean="0">
                <a:solidFill>
                  <a:srgbClr val="FFFF00"/>
                </a:solidFill>
              </a:rPr>
              <a:t>sur   la    terre    et   fut </a:t>
            </a:r>
            <a:r>
              <a:rPr lang="fr-FR" sz="2200" dirty="0">
                <a:solidFill>
                  <a:srgbClr val="FFFF00"/>
                </a:solidFill>
              </a:rPr>
              <a:t>donné </a:t>
            </a:r>
            <a:r>
              <a:rPr lang="fr-FR" sz="2200" dirty="0" smtClean="0">
                <a:solidFill>
                  <a:srgbClr val="FFFF00"/>
                </a:solidFill>
              </a:rPr>
              <a:t> </a:t>
            </a:r>
            <a:endParaRPr lang="es-ES" sz="2200" dirty="0" smtClean="0">
              <a:solidFill>
                <a:srgbClr val="FFFF00"/>
              </a:solidFill>
            </a:endParaRPr>
          </a:p>
          <a:p>
            <a:r>
              <a:rPr lang="en-US" sz="3000" dirty="0" smtClean="0">
                <a:solidFill>
                  <a:schemeClr val="bg1"/>
                </a:solidFill>
              </a:rPr>
              <a:t>  </a:t>
            </a:r>
            <a:r>
              <a:rPr lang="el-GR" sz="3000" dirty="0" smtClean="0">
                <a:solidFill>
                  <a:schemeClr val="bg1"/>
                </a:solidFill>
              </a:rPr>
              <a:t>αὐταῖς </a:t>
            </a:r>
            <a:r>
              <a:rPr lang="el-GR" sz="3000" dirty="0">
                <a:solidFill>
                  <a:schemeClr val="bg1"/>
                </a:solidFill>
              </a:rPr>
              <a:t>ἐξουσία ὡς ἔχουσιν ἐξουσίαν οἱ σκορπίοι τῆς γῆς</a:t>
            </a:r>
            <a:r>
              <a:rPr lang="el-GR" sz="3000" dirty="0" smtClean="0">
                <a:solidFill>
                  <a:schemeClr val="bg1"/>
                </a:solidFill>
              </a:rPr>
              <a:t>. </a:t>
            </a:r>
            <a:endParaRPr lang="en-US" sz="3000" dirty="0" smtClean="0">
              <a:solidFill>
                <a:schemeClr val="bg1"/>
              </a:solidFill>
            </a:endParaRPr>
          </a:p>
          <a:p>
            <a:r>
              <a:rPr lang="fr-FR" sz="2200" dirty="0" smtClean="0">
                <a:solidFill>
                  <a:srgbClr val="FFFF00"/>
                </a:solidFill>
              </a:rPr>
              <a:t>      leur        pouvoir   comme   </a:t>
            </a:r>
            <a:r>
              <a:rPr lang="fr-FR" sz="2200" dirty="0">
                <a:solidFill>
                  <a:srgbClr val="FFFF00"/>
                </a:solidFill>
              </a:rPr>
              <a:t>pouvoir </a:t>
            </a:r>
            <a:r>
              <a:rPr lang="fr-FR" sz="2200" dirty="0" smtClean="0">
                <a:solidFill>
                  <a:srgbClr val="FFFF00"/>
                </a:solidFill>
              </a:rPr>
              <a:t>      qu'ont       les   scorpions     </a:t>
            </a:r>
            <a:r>
              <a:rPr lang="fr-FR" sz="2200" dirty="0">
                <a:solidFill>
                  <a:srgbClr val="FFFF00"/>
                </a:solidFill>
              </a:rPr>
              <a:t>de </a:t>
            </a:r>
            <a:r>
              <a:rPr lang="fr-FR" sz="2200" dirty="0" smtClean="0">
                <a:solidFill>
                  <a:srgbClr val="FFFF00"/>
                </a:solidFill>
              </a:rPr>
              <a:t>la  terre</a:t>
            </a:r>
          </a:p>
          <a:p>
            <a:r>
              <a:rPr lang="en-US" sz="2800" b="1" dirty="0" smtClean="0">
                <a:solidFill>
                  <a:srgbClr val="FFFF00"/>
                </a:solidFill>
              </a:rPr>
              <a:t>4</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ἐρρέθη αὐταῖς ἵνα μὴ ἀδικήσουσιν τὸν χόρτον τῆς </a:t>
            </a:r>
            <a:r>
              <a:rPr lang="el-GR" sz="3200" dirty="0" smtClean="0">
                <a:solidFill>
                  <a:schemeClr val="bg1"/>
                </a:solidFill>
              </a:rPr>
              <a:t>γῆς</a:t>
            </a:r>
            <a:endParaRPr lang="en-US" sz="3200" dirty="0" smtClean="0">
              <a:solidFill>
                <a:schemeClr val="bg1"/>
              </a:solidFill>
            </a:endParaRPr>
          </a:p>
          <a:p>
            <a:r>
              <a:rPr lang="fr-FR" sz="2200" dirty="0" smtClean="0">
                <a:solidFill>
                  <a:srgbClr val="FFFF00"/>
                </a:solidFill>
              </a:rPr>
              <a:t>       et      il fut dit          leur        </a:t>
            </a:r>
            <a:r>
              <a:rPr lang="fr-FR" sz="2200" dirty="0">
                <a:solidFill>
                  <a:srgbClr val="FFFF00"/>
                </a:solidFill>
              </a:rPr>
              <a:t>de ne </a:t>
            </a:r>
            <a:r>
              <a:rPr lang="fr-FR" sz="2200" dirty="0" smtClean="0">
                <a:solidFill>
                  <a:srgbClr val="FFFF00"/>
                </a:solidFill>
              </a:rPr>
              <a:t>point   </a:t>
            </a:r>
            <a:r>
              <a:rPr lang="fr-FR" sz="2200" dirty="0">
                <a:solidFill>
                  <a:srgbClr val="FFFF00"/>
                </a:solidFill>
              </a:rPr>
              <a:t>faire de </a:t>
            </a:r>
            <a:r>
              <a:rPr lang="fr-FR" sz="2200" dirty="0" smtClean="0">
                <a:solidFill>
                  <a:srgbClr val="FFFF00"/>
                </a:solidFill>
              </a:rPr>
              <a:t>mal            </a:t>
            </a:r>
            <a:r>
              <a:rPr lang="fr-FR" sz="2200" dirty="0">
                <a:solidFill>
                  <a:srgbClr val="FFFF00"/>
                </a:solidFill>
              </a:rPr>
              <a:t>à l'herbe </a:t>
            </a:r>
            <a:r>
              <a:rPr lang="fr-FR" sz="2200" dirty="0" smtClean="0">
                <a:solidFill>
                  <a:srgbClr val="FFFF00"/>
                </a:solidFill>
              </a:rPr>
              <a:t>         de la  terre</a:t>
            </a:r>
            <a:endParaRPr lang="en-US" sz="2200" dirty="0" smtClean="0">
              <a:solidFill>
                <a:srgbClr val="FFFF00"/>
              </a:solidFill>
            </a:endParaRPr>
          </a:p>
          <a:p>
            <a:r>
              <a:rPr lang="en-US" sz="3200" dirty="0" smtClean="0">
                <a:solidFill>
                  <a:schemeClr val="bg1"/>
                </a:solidFill>
              </a:rPr>
              <a:t>  </a:t>
            </a:r>
            <a:r>
              <a:rPr lang="el-GR" sz="3200" dirty="0" smtClean="0">
                <a:solidFill>
                  <a:schemeClr val="bg1"/>
                </a:solidFill>
              </a:rPr>
              <a:t>οὐδὲ </a:t>
            </a:r>
            <a:r>
              <a:rPr lang="el-GR" sz="3200" dirty="0">
                <a:solidFill>
                  <a:schemeClr val="bg1"/>
                </a:solidFill>
              </a:rPr>
              <a:t>πᾶν χλωρὸν οὐδὲ πᾶν δένδρον, εἰ </a:t>
            </a:r>
            <a:r>
              <a:rPr lang="el-GR" sz="3200" dirty="0" smtClean="0">
                <a:solidFill>
                  <a:schemeClr val="bg1"/>
                </a:solidFill>
              </a:rPr>
              <a:t>μὴ</a:t>
            </a:r>
            <a:r>
              <a:rPr lang="en-US" sz="3200" dirty="0" smtClean="0">
                <a:solidFill>
                  <a:schemeClr val="bg1"/>
                </a:solidFill>
              </a:rPr>
              <a:t>  </a:t>
            </a:r>
            <a:r>
              <a:rPr lang="el-GR" sz="3200" dirty="0" smtClean="0">
                <a:solidFill>
                  <a:schemeClr val="bg1"/>
                </a:solidFill>
              </a:rPr>
              <a:t> </a:t>
            </a:r>
            <a:r>
              <a:rPr lang="el-GR" sz="3200" dirty="0">
                <a:solidFill>
                  <a:schemeClr val="bg1"/>
                </a:solidFill>
              </a:rPr>
              <a:t>τοὺς ἀνθρώπους </a:t>
            </a:r>
            <a:endParaRPr lang="en-US" sz="3200" dirty="0" smtClean="0">
              <a:solidFill>
                <a:schemeClr val="bg1"/>
              </a:solidFill>
            </a:endParaRPr>
          </a:p>
          <a:p>
            <a:r>
              <a:rPr lang="fr-FR" sz="2200" dirty="0" smtClean="0">
                <a:solidFill>
                  <a:srgbClr val="FFFF00"/>
                </a:solidFill>
              </a:rPr>
              <a:t>       ni    à </a:t>
            </a:r>
            <a:r>
              <a:rPr lang="fr-FR" sz="2200" dirty="0">
                <a:solidFill>
                  <a:srgbClr val="FFFF00"/>
                </a:solidFill>
              </a:rPr>
              <a:t>aucune </a:t>
            </a:r>
            <a:r>
              <a:rPr lang="fr-FR" sz="2200" dirty="0" smtClean="0">
                <a:solidFill>
                  <a:srgbClr val="FFFF00"/>
                </a:solidFill>
              </a:rPr>
              <a:t> verdure       ni     </a:t>
            </a:r>
            <a:r>
              <a:rPr lang="fr-FR" sz="2200" dirty="0">
                <a:solidFill>
                  <a:srgbClr val="FFFF00"/>
                </a:solidFill>
              </a:rPr>
              <a:t>à aucun </a:t>
            </a:r>
            <a:r>
              <a:rPr lang="fr-FR" sz="2200" dirty="0" smtClean="0">
                <a:solidFill>
                  <a:srgbClr val="FFFF00"/>
                </a:solidFill>
              </a:rPr>
              <a:t>    arbre     </a:t>
            </a:r>
            <a:r>
              <a:rPr lang="fr-FR" sz="2000" dirty="0">
                <a:solidFill>
                  <a:srgbClr val="FFFF00"/>
                </a:solidFill>
              </a:rPr>
              <a:t>mais seulement </a:t>
            </a:r>
            <a:r>
              <a:rPr lang="fr-FR" sz="2000" dirty="0" smtClean="0">
                <a:solidFill>
                  <a:srgbClr val="FFFF00"/>
                </a:solidFill>
              </a:rPr>
              <a:t> </a:t>
            </a:r>
            <a:r>
              <a:rPr lang="fr-FR" sz="2200" dirty="0" smtClean="0">
                <a:solidFill>
                  <a:srgbClr val="FFFF00"/>
                </a:solidFill>
              </a:rPr>
              <a:t>aux      hommes </a:t>
            </a:r>
            <a:endParaRPr lang="en-US" sz="2200" dirty="0" smtClean="0">
              <a:solidFill>
                <a:srgbClr val="FFFF00"/>
              </a:solidFill>
            </a:endParaRPr>
          </a:p>
          <a:p>
            <a:r>
              <a:rPr lang="en-US" sz="3200" dirty="0" smtClean="0">
                <a:solidFill>
                  <a:schemeClr val="bg1"/>
                </a:solidFill>
              </a:rPr>
              <a:t>  </a:t>
            </a:r>
            <a:r>
              <a:rPr lang="el-GR" sz="3200" dirty="0" smtClean="0">
                <a:solidFill>
                  <a:schemeClr val="bg1"/>
                </a:solidFill>
              </a:rPr>
              <a:t>οἵτινες </a:t>
            </a:r>
            <a:r>
              <a:rPr lang="el-GR" sz="3200" dirty="0">
                <a:solidFill>
                  <a:schemeClr val="bg1"/>
                </a:solidFill>
              </a:rPr>
              <a:t>οὐκ ἔχουσιν τὴν σφραγῖδα τοῦ θεοῦ ἐπὶ τῶν μετώπων.</a:t>
            </a:r>
            <a:r>
              <a:rPr lang="fr-FR" sz="3200" dirty="0" smtClean="0">
                <a:solidFill>
                  <a:schemeClr val="bg1"/>
                </a:solidFill>
              </a:rPr>
              <a:t> </a:t>
            </a:r>
          </a:p>
          <a:p>
            <a:r>
              <a:rPr lang="fr-FR" sz="2200" dirty="0" smtClean="0">
                <a:solidFill>
                  <a:srgbClr val="FFFF00"/>
                </a:solidFill>
              </a:rPr>
              <a:t>      qui               n'avaient pas       </a:t>
            </a:r>
            <a:r>
              <a:rPr lang="fr-FR" sz="2200" dirty="0">
                <a:solidFill>
                  <a:srgbClr val="FFFF00"/>
                </a:solidFill>
              </a:rPr>
              <a:t>le </a:t>
            </a:r>
            <a:r>
              <a:rPr lang="fr-FR" sz="2200" dirty="0" smtClean="0">
                <a:solidFill>
                  <a:srgbClr val="FFFF00"/>
                </a:solidFill>
              </a:rPr>
              <a:t>           sceau            de       Dieu     sur      le          </a:t>
            </a:r>
            <a:r>
              <a:rPr lang="fr-FR" sz="2200" dirty="0">
                <a:solidFill>
                  <a:srgbClr val="FFFF00"/>
                </a:solidFill>
              </a:rPr>
              <a:t>front </a:t>
            </a:r>
            <a:endParaRPr lang="fr-FR" sz="2200" dirty="0" smtClean="0">
              <a:solidFill>
                <a:srgbClr val="FFFF00"/>
              </a:solidFill>
            </a:endParaRP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9:3</a:t>
            </a:r>
            <a:r>
              <a:rPr lang="fr-FR" dirty="0" smtClean="0">
                <a:solidFill>
                  <a:schemeClr val="bg1"/>
                </a:solidFill>
              </a:rPr>
              <a:t> </a:t>
            </a:r>
            <a:r>
              <a:rPr lang="fr-FR" dirty="0">
                <a:solidFill>
                  <a:schemeClr val="bg1"/>
                </a:solidFill>
              </a:rPr>
              <a:t>Des sauterelles sortirent de la fumée et se répandirent sur la terre; et il leur fut donné un pouvoir comme le pouvoir qu'ont les scorpions de la terre</a:t>
            </a:r>
            <a:r>
              <a:rPr lang="fr-FR" dirty="0" smtClean="0">
                <a:solidFill>
                  <a:schemeClr val="bg1"/>
                </a:solidFill>
              </a:rPr>
              <a:t>. </a:t>
            </a:r>
            <a:r>
              <a:rPr lang="fr-FR" b="1" dirty="0">
                <a:solidFill>
                  <a:schemeClr val="bg1"/>
                </a:solidFill>
              </a:rPr>
              <a:t>4</a:t>
            </a:r>
            <a:r>
              <a:rPr lang="fr-FR" dirty="0">
                <a:solidFill>
                  <a:schemeClr val="bg1"/>
                </a:solidFill>
              </a:rPr>
              <a:t> Il leur fut dit de ne point faire de mal à l'herbe de la terre, ni à aucune verdure, ni à aucun arbre, mais seulement aux hommes qui n'avaient pas le sceau de Dieu sur le front.</a:t>
            </a:r>
          </a:p>
          <a:p>
            <a:r>
              <a:rPr lang="fr-FR" baseline="30000" dirty="0" smtClean="0">
                <a:solidFill>
                  <a:schemeClr val="bg1"/>
                </a:solidFill>
              </a:rPr>
              <a:t>	</a:t>
            </a:r>
            <a:r>
              <a:rPr lang="fr-FR" baseline="30000" dirty="0" smtClean="0">
                <a:solidFill>
                  <a:srgbClr val="FFFF00"/>
                </a:solidFill>
              </a:rPr>
              <a:t>BFC </a:t>
            </a:r>
            <a:r>
              <a:rPr lang="fr-FR" b="1" dirty="0">
                <a:solidFill>
                  <a:schemeClr val="bg1"/>
                </a:solidFill>
              </a:rPr>
              <a:t>9:3</a:t>
            </a:r>
            <a:r>
              <a:rPr lang="fr-FR" dirty="0">
                <a:solidFill>
                  <a:schemeClr val="bg1"/>
                </a:solidFill>
              </a:rPr>
              <a:t> Des sauterelles sortirent de la fumée et se répandirent sur la terre; on leur donna un pouvoir semblable à celui des scorpions. </a:t>
            </a:r>
            <a:r>
              <a:rPr lang="fr-FR" b="1" dirty="0">
                <a:solidFill>
                  <a:schemeClr val="bg1"/>
                </a:solidFill>
              </a:rPr>
              <a:t>4</a:t>
            </a:r>
            <a:r>
              <a:rPr lang="fr-FR" dirty="0">
                <a:solidFill>
                  <a:schemeClr val="bg1"/>
                </a:solidFill>
              </a:rPr>
              <a:t> On leur ordonna de ne ravager ni l'herbe, ni les arbres, ni les autres plantes, mais de s'en prendre seulement aux hommes qui ne sont pas marqués au front du sceau de Dieu.</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413301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r>
              <a:rPr lang="en-US" sz="3600" b="1" dirty="0" smtClean="0">
                <a:solidFill>
                  <a:srgbClr val="FFFF00"/>
                </a:solidFill>
              </a:rPr>
              <a:t>                                      </a:t>
            </a:r>
            <a:r>
              <a:rPr lang="en-US" sz="3200" b="1" dirty="0" smtClean="0">
                <a:solidFill>
                  <a:srgbClr val="FFFF00"/>
                </a:solidFill>
              </a:rPr>
              <a:t>Apocalypse 9:5 </a:t>
            </a: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5</a:t>
            </a:r>
            <a:r>
              <a:rPr lang="en-US" sz="3200" b="1" dirty="0" smtClean="0">
                <a:solidFill>
                  <a:schemeClr val="bg1"/>
                </a:solidFill>
              </a:rPr>
              <a:t> </a:t>
            </a:r>
            <a:r>
              <a:rPr lang="el-GR" sz="3600" dirty="0">
                <a:solidFill>
                  <a:schemeClr val="bg1"/>
                </a:solidFill>
              </a:rPr>
              <a:t>καὶ ἐδόθη αὐτοῖς ἵνα μὴ ἀποκτείνωσιν αὐτούς, </a:t>
            </a:r>
            <a:endParaRPr lang="en-US" sz="3600" dirty="0">
              <a:solidFill>
                <a:schemeClr val="bg1"/>
              </a:solidFill>
            </a:endParaRPr>
          </a:p>
          <a:p>
            <a:r>
              <a:rPr lang="fr-FR" sz="2400" dirty="0" smtClean="0">
                <a:solidFill>
                  <a:schemeClr val="bg1"/>
                </a:solidFill>
              </a:rPr>
              <a:t>       </a:t>
            </a:r>
            <a:r>
              <a:rPr lang="fr-FR" sz="2400" dirty="0" smtClean="0">
                <a:solidFill>
                  <a:srgbClr val="FFFF00"/>
                </a:solidFill>
              </a:rPr>
              <a:t>et  </a:t>
            </a:r>
            <a:r>
              <a:rPr lang="fr-FR" sz="2400" dirty="0">
                <a:solidFill>
                  <a:srgbClr val="FFFF00"/>
                </a:solidFill>
              </a:rPr>
              <a:t>Il </a:t>
            </a:r>
            <a:r>
              <a:rPr lang="fr-FR" sz="2400" dirty="0" smtClean="0">
                <a:solidFill>
                  <a:srgbClr val="FFFF00"/>
                </a:solidFill>
              </a:rPr>
              <a:t>fut donné     leur    afin de  non              tuer                      les</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ἀλλ᾽</a:t>
            </a:r>
            <a:r>
              <a:rPr lang="en-US" sz="3600" dirty="0" smtClean="0">
                <a:solidFill>
                  <a:schemeClr val="bg1"/>
                </a:solidFill>
              </a:rPr>
              <a:t> </a:t>
            </a:r>
            <a:r>
              <a:rPr lang="el-GR" sz="3600" dirty="0" smtClean="0">
                <a:solidFill>
                  <a:schemeClr val="bg1"/>
                </a:solidFill>
              </a:rPr>
              <a:t> ἵνα βασανισθήσονται </a:t>
            </a:r>
            <a:r>
              <a:rPr lang="el-GR" sz="3600" dirty="0">
                <a:solidFill>
                  <a:schemeClr val="bg1"/>
                </a:solidFill>
              </a:rPr>
              <a:t>μῆνας πέντε, </a:t>
            </a:r>
            <a:endParaRPr lang="en-US" sz="3600" dirty="0" smtClean="0">
              <a:solidFill>
                <a:schemeClr val="bg1"/>
              </a:solidFill>
            </a:endParaRPr>
          </a:p>
          <a:p>
            <a:r>
              <a:rPr lang="fr-FR" sz="2400" dirty="0" smtClean="0">
                <a:solidFill>
                  <a:schemeClr val="bg1"/>
                </a:solidFill>
              </a:rPr>
              <a:t>            </a:t>
            </a:r>
            <a:r>
              <a:rPr lang="fr-FR" sz="2400" dirty="0" smtClean="0">
                <a:solidFill>
                  <a:srgbClr val="FFFF00"/>
                </a:solidFill>
              </a:rPr>
              <a:t>mais    afin de           </a:t>
            </a:r>
            <a:r>
              <a:rPr lang="fr-FR" sz="2400" dirty="0">
                <a:solidFill>
                  <a:srgbClr val="FFFF00"/>
                </a:solidFill>
              </a:rPr>
              <a:t>tourmenter </a:t>
            </a:r>
            <a:r>
              <a:rPr lang="fr-FR" sz="2400" dirty="0" smtClean="0">
                <a:solidFill>
                  <a:srgbClr val="FFFF00"/>
                </a:solidFill>
              </a:rPr>
              <a:t>                     mois        cinq  </a:t>
            </a:r>
            <a:r>
              <a:rPr lang="es-ES" sz="2400" dirty="0" smtClean="0">
                <a:solidFill>
                  <a:srgbClr val="FFFF00"/>
                </a:solidFill>
              </a:rPr>
              <a:t> </a:t>
            </a:r>
          </a:p>
          <a:p>
            <a:r>
              <a:rPr lang="en-US" sz="3500" dirty="0" smtClean="0">
                <a:solidFill>
                  <a:schemeClr val="bg1"/>
                </a:solidFill>
              </a:rPr>
              <a:t>   </a:t>
            </a:r>
            <a:r>
              <a:rPr lang="el-GR" sz="3600" dirty="0" smtClean="0">
                <a:solidFill>
                  <a:schemeClr val="bg1"/>
                </a:solidFill>
              </a:rPr>
              <a:t>καὶ </a:t>
            </a:r>
            <a:r>
              <a:rPr lang="el-GR" sz="3600" dirty="0">
                <a:solidFill>
                  <a:schemeClr val="bg1"/>
                </a:solidFill>
              </a:rPr>
              <a:t>ὁ βασανισμὸς αὐτῶν ὡς βασανισμὸς σκορπίου</a:t>
            </a:r>
            <a:r>
              <a:rPr lang="el-GR" sz="3500" dirty="0" smtClean="0">
                <a:solidFill>
                  <a:schemeClr val="bg1"/>
                </a:solidFill>
              </a:rPr>
              <a:t> </a:t>
            </a:r>
            <a:endParaRPr lang="en-US" sz="3500" dirty="0" smtClean="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le         tourment           de elles  </a:t>
            </a:r>
            <a:r>
              <a:rPr lang="fr-FR" sz="2400" dirty="0">
                <a:solidFill>
                  <a:srgbClr val="FFFF00"/>
                </a:solidFill>
              </a:rPr>
              <a:t>comme </a:t>
            </a:r>
            <a:r>
              <a:rPr lang="fr-FR" sz="2400" dirty="0" smtClean="0">
                <a:solidFill>
                  <a:srgbClr val="FFFF00"/>
                </a:solidFill>
              </a:rPr>
              <a:t>   </a:t>
            </a:r>
            <a:r>
              <a:rPr lang="fr-FR" sz="2400" dirty="0">
                <a:solidFill>
                  <a:srgbClr val="FFFF00"/>
                </a:solidFill>
              </a:rPr>
              <a:t>tourment </a:t>
            </a:r>
            <a:r>
              <a:rPr lang="fr-FR" sz="2400" dirty="0" smtClean="0">
                <a:solidFill>
                  <a:srgbClr val="FFFF00"/>
                </a:solidFill>
              </a:rPr>
              <a:t>            de scorpion </a:t>
            </a:r>
            <a:endParaRPr lang="es-ES" sz="2400" dirty="0">
              <a:solidFill>
                <a:srgbClr val="FFFF00"/>
              </a:solidFill>
            </a:endParaRPr>
          </a:p>
          <a:p>
            <a:r>
              <a:rPr lang="en-US" sz="3500" dirty="0" smtClean="0">
                <a:solidFill>
                  <a:schemeClr val="bg1"/>
                </a:solidFill>
              </a:rPr>
              <a:t>                   </a:t>
            </a:r>
            <a:r>
              <a:rPr lang="el-GR" sz="3600" dirty="0" smtClean="0">
                <a:solidFill>
                  <a:schemeClr val="bg1"/>
                </a:solidFill>
              </a:rPr>
              <a:t>ὅταν </a:t>
            </a:r>
            <a:r>
              <a:rPr lang="el-GR" sz="3600" dirty="0">
                <a:solidFill>
                  <a:schemeClr val="bg1"/>
                </a:solidFill>
              </a:rPr>
              <a:t>παίσῃ ἄνθρωπον.</a:t>
            </a:r>
            <a:r>
              <a:rPr lang="fr-FR" sz="3500" dirty="0" smtClean="0">
                <a:solidFill>
                  <a:schemeClr val="bg1"/>
                </a:solidFill>
              </a:rPr>
              <a:t>           </a:t>
            </a:r>
            <a:endParaRPr lang="fr-FR" sz="3500" dirty="0">
              <a:solidFill>
                <a:schemeClr val="bg1"/>
              </a:solidFill>
            </a:endParaRPr>
          </a:p>
          <a:p>
            <a:r>
              <a:rPr lang="fr-FR" sz="2400" dirty="0" smtClean="0">
                <a:solidFill>
                  <a:srgbClr val="FFFF00"/>
                </a:solidFill>
              </a:rPr>
              <a:t>                             </a:t>
            </a:r>
            <a:r>
              <a:rPr lang="fr-FR" sz="2400" dirty="0">
                <a:solidFill>
                  <a:srgbClr val="FFFF00"/>
                </a:solidFill>
              </a:rPr>
              <a:t>quand </a:t>
            </a:r>
            <a:r>
              <a:rPr lang="fr-FR" sz="2400" dirty="0" smtClean="0">
                <a:solidFill>
                  <a:srgbClr val="FFFF00"/>
                </a:solidFill>
              </a:rPr>
              <a:t>  il </a:t>
            </a:r>
            <a:r>
              <a:rPr lang="fr-FR" sz="2400" dirty="0">
                <a:solidFill>
                  <a:srgbClr val="FFFF00"/>
                </a:solidFill>
              </a:rPr>
              <a:t>pique </a:t>
            </a:r>
            <a:r>
              <a:rPr lang="fr-FR" sz="2400" dirty="0" smtClean="0">
                <a:solidFill>
                  <a:srgbClr val="FFFF00"/>
                </a:solidFill>
              </a:rPr>
              <a:t>        homme</a:t>
            </a:r>
            <a:endParaRPr lang="es-ES" sz="2400" dirty="0" smtClean="0">
              <a:solidFill>
                <a:srgbClr val="FFFF00"/>
              </a:solidFill>
            </a:endParaRPr>
          </a:p>
          <a:p>
            <a:endParaRPr lang="en-US" sz="800" dirty="0">
              <a:solidFill>
                <a:schemeClr val="bg1"/>
              </a:solidFill>
            </a:endParaRPr>
          </a:p>
          <a:p>
            <a:r>
              <a:rPr lang="en-US" sz="2000" baseline="30000" dirty="0" smtClean="0">
                <a:solidFill>
                  <a:srgbClr val="FFFF00"/>
                </a:solidFill>
              </a:rPr>
              <a:t>	NEG </a:t>
            </a:r>
            <a:r>
              <a:rPr lang="fr-FR" sz="2000" b="1" dirty="0">
                <a:solidFill>
                  <a:schemeClr val="bg1"/>
                </a:solidFill>
              </a:rPr>
              <a:t>9:5</a:t>
            </a:r>
            <a:r>
              <a:rPr lang="fr-FR" sz="2000" dirty="0">
                <a:solidFill>
                  <a:schemeClr val="bg1"/>
                </a:solidFill>
              </a:rPr>
              <a:t> Il leur fut donné, non de les tuer, mais de les tourmenter pendant cinq mois; et le tourment qu'elles causaient était comme le tourment que cause le scorpion, quand il pique un homme.</a:t>
            </a:r>
          </a:p>
          <a:p>
            <a:r>
              <a:rPr lang="fr-FR" sz="2000" baseline="30000" dirty="0" smtClean="0">
                <a:solidFill>
                  <a:schemeClr val="bg1"/>
                </a:solidFill>
              </a:rPr>
              <a:t>	</a:t>
            </a:r>
            <a:r>
              <a:rPr lang="fr-FR" sz="2000" baseline="30000" dirty="0" smtClean="0">
                <a:solidFill>
                  <a:srgbClr val="FFFF00"/>
                </a:solidFill>
              </a:rPr>
              <a:t>BFC </a:t>
            </a:r>
            <a:r>
              <a:rPr lang="fr-FR" sz="2000" b="1" dirty="0">
                <a:solidFill>
                  <a:schemeClr val="bg1"/>
                </a:solidFill>
              </a:rPr>
              <a:t>9:5</a:t>
            </a:r>
            <a:r>
              <a:rPr lang="fr-FR" sz="2000" dirty="0">
                <a:solidFill>
                  <a:schemeClr val="bg1"/>
                </a:solidFill>
              </a:rPr>
              <a:t> Elles n'eurent pas la permission de tuer ces hommes, mais seulement de les tourmenter pendant cinq mois. La douleur qu'elles causent est semblable à celle qu'on éprouve quand on est piqué par un scorpion. </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r>
              <a:rPr lang="en-US" sz="3600" b="1" dirty="0" smtClean="0">
                <a:solidFill>
                  <a:srgbClr val="FFFF00"/>
                </a:solidFill>
              </a:rPr>
              <a:t>                                      </a:t>
            </a:r>
            <a:r>
              <a:rPr lang="en-US" sz="3200" b="1" dirty="0" smtClean="0">
                <a:solidFill>
                  <a:srgbClr val="FFFF00"/>
                </a:solidFill>
              </a:rPr>
              <a:t>Apocalypse 9:6 </a:t>
            </a:r>
          </a:p>
          <a:p>
            <a:pPr algn="ctr"/>
            <a:endParaRPr lang="en-US" sz="800" b="1" dirty="0" smtClean="0">
              <a:solidFill>
                <a:srgbClr val="FFFF00"/>
              </a:solidFill>
            </a:endParaRPr>
          </a:p>
          <a:p>
            <a:r>
              <a:rPr lang="en-US" sz="3200" b="1" dirty="0" smtClean="0">
                <a:solidFill>
                  <a:srgbClr val="FFFF00"/>
                </a:solidFill>
              </a:rPr>
              <a:t>6</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ἐν ταῖς ἡμέραις ἐκείναις ζητήσουσιν </a:t>
            </a:r>
            <a:endParaRPr lang="en-US" sz="3600" dirty="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en     les        </a:t>
            </a:r>
            <a:r>
              <a:rPr lang="fr-FR" sz="2400" dirty="0">
                <a:solidFill>
                  <a:srgbClr val="FFFF00"/>
                </a:solidFill>
              </a:rPr>
              <a:t>jours </a:t>
            </a:r>
            <a:r>
              <a:rPr lang="fr-FR" sz="2400" dirty="0" smtClean="0">
                <a:solidFill>
                  <a:srgbClr val="FFFF00"/>
                </a:solidFill>
              </a:rPr>
              <a:t>              ces   </a:t>
            </a:r>
            <a:r>
              <a:rPr lang="fr-FR" sz="2400" dirty="0">
                <a:solidFill>
                  <a:srgbClr val="FFFF00"/>
                </a:solidFill>
              </a:rPr>
              <a:t>-là</a:t>
            </a:r>
            <a:r>
              <a:rPr lang="fr-FR" sz="2400" dirty="0" smtClean="0">
                <a:solidFill>
                  <a:srgbClr val="FFFF00"/>
                </a:solidFill>
              </a:rPr>
              <a:t>           chercheront</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οἱ </a:t>
            </a:r>
            <a:r>
              <a:rPr lang="el-GR" sz="3600" dirty="0">
                <a:solidFill>
                  <a:schemeClr val="bg1"/>
                </a:solidFill>
              </a:rPr>
              <a:t>ἄνθρωποι τὸν θάνατον καὶ οὐ μὴ εὑρήσουσιν αὐτόν, </a:t>
            </a:r>
            <a:endParaRPr lang="en-US" sz="3600" dirty="0" smtClean="0">
              <a:solidFill>
                <a:schemeClr val="bg1"/>
              </a:solidFill>
            </a:endParaRPr>
          </a:p>
          <a:p>
            <a:r>
              <a:rPr lang="fr-FR" sz="2400" dirty="0" smtClean="0">
                <a:solidFill>
                  <a:srgbClr val="FFFF00"/>
                </a:solidFill>
              </a:rPr>
              <a:t>  les      </a:t>
            </a:r>
            <a:r>
              <a:rPr lang="fr-FR" sz="2400" dirty="0">
                <a:solidFill>
                  <a:srgbClr val="FFFF00"/>
                </a:solidFill>
              </a:rPr>
              <a:t>hommes </a:t>
            </a:r>
            <a:r>
              <a:rPr lang="fr-FR" sz="2400" dirty="0" smtClean="0">
                <a:solidFill>
                  <a:srgbClr val="FFFF00"/>
                </a:solidFill>
              </a:rPr>
              <a:t>          la            mort           </a:t>
            </a:r>
            <a:r>
              <a:rPr lang="fr-FR" sz="2400" dirty="0">
                <a:solidFill>
                  <a:srgbClr val="FFFF00"/>
                </a:solidFill>
              </a:rPr>
              <a:t>et </a:t>
            </a:r>
            <a:r>
              <a:rPr lang="fr-FR" sz="2400" dirty="0" smtClean="0">
                <a:solidFill>
                  <a:srgbClr val="FFFF00"/>
                </a:solidFill>
              </a:rPr>
              <a:t>     ne   pas      ils trouveront           la   </a:t>
            </a:r>
            <a:r>
              <a:rPr lang="es-ES" sz="2400" dirty="0" smtClean="0">
                <a:solidFill>
                  <a:srgbClr val="FFFF00"/>
                </a:solidFill>
              </a:rPr>
              <a:t>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ἐπιθυμήσουσιν ἀποθανεῖν</a:t>
            </a:r>
            <a:r>
              <a:rPr lang="el-GR" sz="3600" dirty="0" smtClean="0">
                <a:solidFill>
                  <a:schemeClr val="bg1"/>
                </a:solidFill>
              </a:rPr>
              <a:t> </a:t>
            </a:r>
            <a:endParaRPr lang="en-US" sz="3600" dirty="0" smtClean="0">
              <a:solidFill>
                <a:schemeClr val="bg1"/>
              </a:solidFill>
            </a:endParaRPr>
          </a:p>
          <a:p>
            <a:r>
              <a:rPr lang="fr-FR" sz="2400" dirty="0" smtClean="0">
                <a:solidFill>
                  <a:schemeClr val="bg1"/>
                </a:solidFill>
              </a:rPr>
              <a:t>                    </a:t>
            </a:r>
            <a:r>
              <a:rPr lang="fr-FR" sz="2400" dirty="0" smtClean="0">
                <a:solidFill>
                  <a:srgbClr val="FFFF00"/>
                </a:solidFill>
              </a:rPr>
              <a:t>et           ils désireront                    mourir </a:t>
            </a:r>
            <a:endParaRPr lang="es-ES" sz="2400" dirty="0">
              <a:solidFill>
                <a:srgbClr val="FFFF00"/>
              </a:solidFill>
            </a:endParaRPr>
          </a:p>
          <a:p>
            <a:r>
              <a:rPr lang="en-US" sz="3500" dirty="0" smtClean="0">
                <a:solidFill>
                  <a:schemeClr val="bg1"/>
                </a:solidFill>
              </a:rPr>
              <a:t>           </a:t>
            </a:r>
            <a:r>
              <a:rPr lang="el-GR" sz="3600" dirty="0" smtClean="0">
                <a:solidFill>
                  <a:schemeClr val="bg1"/>
                </a:solidFill>
              </a:rPr>
              <a:t>καὶ </a:t>
            </a:r>
            <a:r>
              <a:rPr lang="el-GR" sz="3600" dirty="0">
                <a:solidFill>
                  <a:schemeClr val="bg1"/>
                </a:solidFill>
              </a:rPr>
              <a:t>φεύγει ὁ θάνατος ἀπ᾽ αὐτῶν.</a:t>
            </a:r>
            <a:r>
              <a:rPr lang="fr-FR" sz="3600" dirty="0" smtClean="0">
                <a:solidFill>
                  <a:schemeClr val="bg1"/>
                </a:solidFill>
              </a:rPr>
              <a:t>           </a:t>
            </a:r>
            <a:endParaRPr lang="fr-FR" sz="3600" dirty="0">
              <a:solidFill>
                <a:schemeClr val="bg1"/>
              </a:solidFill>
            </a:endParaRPr>
          </a:p>
          <a:p>
            <a:r>
              <a:rPr lang="fr-FR" sz="2400" dirty="0" smtClean="0">
                <a:solidFill>
                  <a:schemeClr val="bg1"/>
                </a:solidFill>
              </a:rPr>
              <a:t>                  </a:t>
            </a:r>
            <a:r>
              <a:rPr lang="fr-FR" sz="2400" dirty="0" smtClean="0">
                <a:solidFill>
                  <a:srgbClr val="FFFF00"/>
                </a:solidFill>
              </a:rPr>
              <a:t>et         fuira        </a:t>
            </a:r>
            <a:r>
              <a:rPr lang="fr-FR" sz="2400" dirty="0">
                <a:solidFill>
                  <a:srgbClr val="FFFF00"/>
                </a:solidFill>
              </a:rPr>
              <a:t>la </a:t>
            </a:r>
            <a:r>
              <a:rPr lang="fr-FR" sz="2400" dirty="0" smtClean="0">
                <a:solidFill>
                  <a:srgbClr val="FFFF00"/>
                </a:solidFill>
              </a:rPr>
              <a:t>     mort                </a:t>
            </a:r>
            <a:r>
              <a:rPr lang="fr-FR" sz="2400" dirty="0">
                <a:solidFill>
                  <a:srgbClr val="FFFF00"/>
                </a:solidFill>
              </a:rPr>
              <a:t>d </a:t>
            </a:r>
            <a:r>
              <a:rPr lang="fr-FR" sz="2400" dirty="0" smtClean="0">
                <a:solidFill>
                  <a:srgbClr val="FFFF00"/>
                </a:solidFill>
              </a:rPr>
              <a:t>'eux</a:t>
            </a:r>
            <a:endParaRPr lang="es-ES" sz="2400" dirty="0" smtClean="0">
              <a:solidFill>
                <a:srgbClr val="FFFF00"/>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9:6</a:t>
            </a:r>
            <a:r>
              <a:rPr lang="fr-FR" sz="2200" dirty="0" smtClean="0">
                <a:solidFill>
                  <a:schemeClr val="bg1"/>
                </a:solidFill>
              </a:rPr>
              <a:t> </a:t>
            </a:r>
            <a:r>
              <a:rPr lang="fr-FR" sz="2200" dirty="0">
                <a:solidFill>
                  <a:schemeClr val="bg1"/>
                </a:solidFill>
              </a:rPr>
              <a:t>En ces jours -là, les hommes chercheront la mort, et ils ne la trouveront pas; ils désireront mourir, et la mort fuira loin d 'eux.</a:t>
            </a:r>
          </a:p>
          <a:p>
            <a:r>
              <a:rPr lang="fr-FR" sz="2200" baseline="30000" dirty="0" smtClean="0">
                <a:solidFill>
                  <a:schemeClr val="bg1"/>
                </a:solidFill>
              </a:rPr>
              <a:t>	</a:t>
            </a:r>
            <a:r>
              <a:rPr lang="fr-FR" sz="2200" baseline="30000" dirty="0" smtClean="0">
                <a:solidFill>
                  <a:srgbClr val="FFFF00"/>
                </a:solidFill>
              </a:rPr>
              <a:t>BFC </a:t>
            </a:r>
            <a:r>
              <a:rPr lang="fr-FR" sz="2200" b="1" dirty="0" smtClean="0">
                <a:solidFill>
                  <a:schemeClr val="bg1"/>
                </a:solidFill>
              </a:rPr>
              <a:t>9:6</a:t>
            </a:r>
            <a:r>
              <a:rPr lang="fr-FR" sz="2200" dirty="0" smtClean="0">
                <a:solidFill>
                  <a:schemeClr val="bg1"/>
                </a:solidFill>
              </a:rPr>
              <a:t> </a:t>
            </a:r>
            <a:r>
              <a:rPr lang="fr-FR" sz="2200" dirty="0">
                <a:solidFill>
                  <a:schemeClr val="bg1"/>
                </a:solidFill>
              </a:rPr>
              <a:t>Durant ces cinq mois, les hommes chercheront la mort, mais ils ne la trouveront pas; ils désireront mourir, mais la mort les fuira. </a:t>
            </a:r>
            <a:endParaRPr lang="fr-FR" sz="22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378004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9:7 </a:t>
            </a: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7</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τὰ ὁμοιώματα τῶν ἀκρίδων </a:t>
            </a:r>
            <a:r>
              <a:rPr lang="en-US" sz="3600" dirty="0" smtClean="0">
                <a:solidFill>
                  <a:schemeClr val="bg1"/>
                </a:solidFill>
              </a:rPr>
              <a:t> </a:t>
            </a:r>
            <a:r>
              <a:rPr lang="el-GR" sz="3600" dirty="0" smtClean="0">
                <a:solidFill>
                  <a:schemeClr val="bg1"/>
                </a:solidFill>
              </a:rPr>
              <a:t>ὅμοια</a:t>
            </a:r>
            <a:endParaRPr lang="en-US" sz="3600" dirty="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les       apparences          des    </a:t>
            </a:r>
            <a:r>
              <a:rPr lang="fr-FR" sz="2400" dirty="0">
                <a:solidFill>
                  <a:srgbClr val="FFFF00"/>
                </a:solidFill>
              </a:rPr>
              <a:t>sauterelles </a:t>
            </a:r>
            <a:r>
              <a:rPr lang="fr-FR" sz="2400" dirty="0" smtClean="0">
                <a:solidFill>
                  <a:srgbClr val="FFFF00"/>
                </a:solidFill>
              </a:rPr>
              <a:t> ressemblaient</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ἵπποις ἡτοιμασμένοις </a:t>
            </a:r>
            <a:r>
              <a:rPr lang="el-GR" sz="3600" dirty="0">
                <a:solidFill>
                  <a:schemeClr val="bg1"/>
                </a:solidFill>
              </a:rPr>
              <a:t>εἰς πόλεμον</a:t>
            </a:r>
            <a:r>
              <a:rPr lang="el-GR" sz="3600" dirty="0" smtClean="0">
                <a:solidFill>
                  <a:schemeClr val="bg1"/>
                </a:solidFill>
              </a:rPr>
              <a:t>, </a:t>
            </a:r>
            <a:endParaRPr lang="en-US" sz="3600" dirty="0" smtClean="0">
              <a:solidFill>
                <a:schemeClr val="bg1"/>
              </a:solidFill>
            </a:endParaRPr>
          </a:p>
          <a:p>
            <a:r>
              <a:rPr lang="fr-FR" sz="2400" dirty="0" smtClean="0">
                <a:solidFill>
                  <a:srgbClr val="FFFF00"/>
                </a:solidFill>
              </a:rPr>
              <a:t>    à </a:t>
            </a:r>
            <a:r>
              <a:rPr lang="fr-FR" sz="2400" dirty="0">
                <a:solidFill>
                  <a:srgbClr val="FFFF00"/>
                </a:solidFill>
              </a:rPr>
              <a:t>des chevaux </a:t>
            </a:r>
            <a:r>
              <a:rPr lang="fr-FR" sz="2400" dirty="0" smtClean="0">
                <a:solidFill>
                  <a:srgbClr val="FFFF00"/>
                </a:solidFill>
              </a:rPr>
              <a:t>      préparés                   pour     combat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ἐπὶ τὰς κεφαλὰς αὐτῶν ὡς στέφανοι ὅμοιοι </a:t>
            </a:r>
            <a:r>
              <a:rPr lang="en-US" sz="3600" dirty="0" smtClean="0">
                <a:solidFill>
                  <a:schemeClr val="bg1"/>
                </a:solidFill>
              </a:rPr>
              <a:t> </a:t>
            </a:r>
            <a:r>
              <a:rPr lang="el-GR" sz="3600" dirty="0" smtClean="0">
                <a:solidFill>
                  <a:schemeClr val="bg1"/>
                </a:solidFill>
              </a:rPr>
              <a:t>χρυσῷ</a:t>
            </a:r>
            <a:r>
              <a:rPr lang="el-GR" sz="3600" dirty="0">
                <a:solidFill>
                  <a:schemeClr val="bg1"/>
                </a:solidFill>
              </a:rPr>
              <a:t>, </a:t>
            </a:r>
            <a:endParaRPr lang="en-US" sz="3600" dirty="0" smtClean="0">
              <a:solidFill>
                <a:schemeClr val="bg1"/>
              </a:solidFill>
            </a:endParaRPr>
          </a:p>
          <a:p>
            <a:r>
              <a:rPr lang="fr-FR" sz="2400" dirty="0" smtClean="0">
                <a:solidFill>
                  <a:srgbClr val="FFFF00"/>
                </a:solidFill>
              </a:rPr>
              <a:t>       et      sur    les         têtes               leurs    comme  couronnes    semblables    </a:t>
            </a:r>
            <a:r>
              <a:rPr lang="fr-FR" sz="2400" dirty="0">
                <a:solidFill>
                  <a:srgbClr val="FFFF00"/>
                </a:solidFill>
              </a:rPr>
              <a:t>à de </a:t>
            </a:r>
            <a:r>
              <a:rPr lang="fr-FR" sz="2400" dirty="0" smtClean="0">
                <a:solidFill>
                  <a:srgbClr val="FFFF00"/>
                </a:solidFill>
              </a:rPr>
              <a:t>l'or </a:t>
            </a:r>
            <a:endParaRPr lang="es-ES" sz="2400" dirty="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τὰ πρόσωπα </a:t>
            </a:r>
            <a:r>
              <a:rPr lang="el-GR" sz="3600" dirty="0" smtClean="0">
                <a:solidFill>
                  <a:schemeClr val="bg1"/>
                </a:solidFill>
              </a:rPr>
              <a:t>αὐτῶν</a:t>
            </a:r>
            <a:r>
              <a:rPr lang="en-US" sz="3600" dirty="0" smtClean="0">
                <a:solidFill>
                  <a:schemeClr val="bg1"/>
                </a:solidFill>
              </a:rPr>
              <a:t> </a:t>
            </a:r>
            <a:r>
              <a:rPr lang="el-GR" sz="3600" dirty="0" smtClean="0">
                <a:solidFill>
                  <a:schemeClr val="bg1"/>
                </a:solidFill>
              </a:rPr>
              <a:t> </a:t>
            </a:r>
            <a:r>
              <a:rPr lang="el-GR" sz="3600" dirty="0">
                <a:solidFill>
                  <a:schemeClr val="bg1"/>
                </a:solidFill>
              </a:rPr>
              <a:t>ὡς πρόσωπα </a:t>
            </a:r>
            <a:r>
              <a:rPr lang="en-US" sz="3600" dirty="0" smtClean="0">
                <a:solidFill>
                  <a:schemeClr val="bg1"/>
                </a:solidFill>
              </a:rPr>
              <a:t> </a:t>
            </a:r>
            <a:r>
              <a:rPr lang="el-GR" sz="3600" dirty="0" smtClean="0">
                <a:solidFill>
                  <a:schemeClr val="bg1"/>
                </a:solidFill>
              </a:rPr>
              <a:t>ἀνθρώπων,</a:t>
            </a:r>
            <a:r>
              <a:rPr lang="fr-FR" sz="3600" dirty="0" smtClean="0">
                <a:solidFill>
                  <a:schemeClr val="bg1"/>
                </a:solidFill>
              </a:rPr>
              <a:t>           </a:t>
            </a:r>
            <a:endParaRPr lang="fr-FR" sz="3600" dirty="0">
              <a:solidFill>
                <a:schemeClr val="bg1"/>
              </a:solidFill>
            </a:endParaRPr>
          </a:p>
          <a:p>
            <a:r>
              <a:rPr lang="fr-FR" sz="2400" dirty="0" smtClean="0">
                <a:solidFill>
                  <a:srgbClr val="FFFF00"/>
                </a:solidFill>
              </a:rPr>
              <a:t>             et    les         visages            leurs      comme     visages           des hommes</a:t>
            </a:r>
            <a:endParaRPr lang="es-ES" sz="2400" dirty="0" smtClean="0">
              <a:solidFill>
                <a:srgbClr val="FFFF00"/>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9:7</a:t>
            </a:r>
            <a:r>
              <a:rPr lang="fr-FR" sz="2200" dirty="0" smtClean="0">
                <a:solidFill>
                  <a:schemeClr val="bg1"/>
                </a:solidFill>
              </a:rPr>
              <a:t> </a:t>
            </a:r>
            <a:r>
              <a:rPr lang="fr-FR" sz="2200" dirty="0">
                <a:solidFill>
                  <a:schemeClr val="bg1"/>
                </a:solidFill>
              </a:rPr>
              <a:t>Ces sauterelles ressemblaient à des chevaux préparés pour le combat; il y avait sur leur tête comme une couronne semblable à de l'or, et leur visage était comme un visage d'homme.</a:t>
            </a:r>
          </a:p>
          <a:p>
            <a:r>
              <a:rPr lang="fr-FR" sz="2200" baseline="30000" dirty="0" smtClean="0">
                <a:solidFill>
                  <a:schemeClr val="bg1"/>
                </a:solidFill>
              </a:rPr>
              <a:t>	</a:t>
            </a:r>
            <a:r>
              <a:rPr lang="fr-FR" sz="2200" baseline="30000" dirty="0" smtClean="0">
                <a:solidFill>
                  <a:srgbClr val="FFFF00"/>
                </a:solidFill>
              </a:rPr>
              <a:t>BFC </a:t>
            </a:r>
            <a:r>
              <a:rPr lang="fr-FR" sz="2200" b="1" dirty="0" smtClean="0">
                <a:solidFill>
                  <a:schemeClr val="bg1"/>
                </a:solidFill>
              </a:rPr>
              <a:t>9:7</a:t>
            </a:r>
            <a:r>
              <a:rPr lang="fr-FR" sz="2200" dirty="0" smtClean="0">
                <a:solidFill>
                  <a:schemeClr val="bg1"/>
                </a:solidFill>
              </a:rPr>
              <a:t> </a:t>
            </a:r>
            <a:r>
              <a:rPr lang="fr-FR" sz="2200" dirty="0">
                <a:solidFill>
                  <a:schemeClr val="bg1"/>
                </a:solidFill>
              </a:rPr>
              <a:t>Ces sauterelles ressemblaient à des chevaux prêts pour le combat; sur leurs têtes, il y avait comme des couronnes d'or, et leurs visages étaient semblables à des visages humains. </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51117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34857"/>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Apocalypse 9:8-9 </a:t>
            </a:r>
          </a:p>
          <a:p>
            <a:endParaRPr lang="en-US" sz="1400" b="1" dirty="0" smtClean="0">
              <a:solidFill>
                <a:srgbClr val="FFFF00"/>
              </a:solidFill>
            </a:endParaRPr>
          </a:p>
          <a:p>
            <a:r>
              <a:rPr lang="en-US" sz="2800" b="1" dirty="0" smtClean="0">
                <a:solidFill>
                  <a:srgbClr val="FFFF00"/>
                </a:solidFill>
              </a:rPr>
              <a:t>8</a:t>
            </a:r>
            <a:r>
              <a:rPr lang="en-US" sz="3200" b="1"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εἶχον </a:t>
            </a:r>
            <a:r>
              <a:rPr lang="en-US" sz="3600" dirty="0" smtClean="0">
                <a:solidFill>
                  <a:schemeClr val="bg1"/>
                </a:solidFill>
              </a:rPr>
              <a:t>   </a:t>
            </a:r>
            <a:r>
              <a:rPr lang="el-GR" sz="3600" dirty="0" smtClean="0">
                <a:solidFill>
                  <a:schemeClr val="bg1"/>
                </a:solidFill>
              </a:rPr>
              <a:t>τρίχας</a:t>
            </a:r>
            <a:r>
              <a:rPr lang="en-US" sz="3600" dirty="0" smtClean="0">
                <a:solidFill>
                  <a:schemeClr val="bg1"/>
                </a:solidFill>
              </a:rPr>
              <a:t>   </a:t>
            </a:r>
            <a:r>
              <a:rPr lang="el-GR" sz="3600" dirty="0" smtClean="0">
                <a:solidFill>
                  <a:schemeClr val="bg1"/>
                </a:solidFill>
              </a:rPr>
              <a:t> </a:t>
            </a:r>
            <a:r>
              <a:rPr lang="el-GR" sz="3600" dirty="0">
                <a:solidFill>
                  <a:schemeClr val="bg1"/>
                </a:solidFill>
              </a:rPr>
              <a:t>ὡς </a:t>
            </a:r>
            <a:r>
              <a:rPr lang="en-US" sz="3600" dirty="0" smtClean="0">
                <a:solidFill>
                  <a:schemeClr val="bg1"/>
                </a:solidFill>
              </a:rPr>
              <a:t>    </a:t>
            </a:r>
            <a:r>
              <a:rPr lang="el-GR" sz="3600" dirty="0" smtClean="0">
                <a:solidFill>
                  <a:schemeClr val="bg1"/>
                </a:solidFill>
              </a:rPr>
              <a:t>τρίχας </a:t>
            </a:r>
            <a:r>
              <a:rPr lang="en-US" sz="3600" dirty="0" smtClean="0">
                <a:solidFill>
                  <a:schemeClr val="bg1"/>
                </a:solidFill>
              </a:rPr>
              <a:t>  </a:t>
            </a:r>
            <a:r>
              <a:rPr lang="el-GR" sz="3600" dirty="0" smtClean="0">
                <a:solidFill>
                  <a:schemeClr val="bg1"/>
                </a:solidFill>
              </a:rPr>
              <a:t>γυναικῶν</a:t>
            </a:r>
            <a:r>
              <a:rPr lang="el-GR" sz="3600" dirty="0">
                <a:solidFill>
                  <a:schemeClr val="bg1"/>
                </a:solidFill>
              </a:rPr>
              <a:t>, </a:t>
            </a:r>
            <a:endParaRPr lang="en-US" sz="3600" dirty="0">
              <a:solidFill>
                <a:schemeClr val="bg1"/>
              </a:solidFill>
            </a:endParaRPr>
          </a:p>
          <a:p>
            <a:r>
              <a:rPr lang="fr-FR" sz="2400" dirty="0" smtClean="0">
                <a:solidFill>
                  <a:srgbClr val="FFFF00"/>
                </a:solidFill>
              </a:rPr>
              <a:t>             et  elles </a:t>
            </a:r>
            <a:r>
              <a:rPr lang="fr-FR" sz="2400" dirty="0">
                <a:solidFill>
                  <a:srgbClr val="FFFF00"/>
                </a:solidFill>
              </a:rPr>
              <a:t>avaient des cheveux comme des cheveux </a:t>
            </a:r>
            <a:r>
              <a:rPr lang="fr-FR" sz="2400" dirty="0" smtClean="0">
                <a:solidFill>
                  <a:srgbClr val="FFFF00"/>
                </a:solidFill>
              </a:rPr>
              <a:t>  de femmes  </a:t>
            </a:r>
            <a:endParaRPr lang="es-ES" sz="2400" dirty="0" smtClean="0">
              <a:solidFill>
                <a:srgbClr val="FFFF00"/>
              </a:solidFill>
            </a:endParaRPr>
          </a:p>
          <a:p>
            <a:r>
              <a:rPr lang="el-GR" sz="3400" dirty="0" smtClean="0">
                <a:solidFill>
                  <a:schemeClr val="bg1"/>
                </a:solidFill>
              </a:rPr>
              <a:t>καὶ </a:t>
            </a:r>
            <a:r>
              <a:rPr lang="el-GR" sz="3400" dirty="0">
                <a:solidFill>
                  <a:schemeClr val="bg1"/>
                </a:solidFill>
              </a:rPr>
              <a:t>οἱ ὀδόντες αὐτῶν ὡς λεόντων ἦσαν, </a:t>
            </a:r>
            <a:r>
              <a:rPr lang="en-US" sz="3400" dirty="0" smtClean="0">
                <a:solidFill>
                  <a:schemeClr val="bg1"/>
                </a:solidFill>
              </a:rPr>
              <a:t>      </a:t>
            </a:r>
            <a:r>
              <a:rPr lang="en-US" sz="2800" b="1" dirty="0" smtClean="0">
                <a:solidFill>
                  <a:srgbClr val="FFFF00"/>
                </a:solidFill>
              </a:rPr>
              <a:t>9</a:t>
            </a:r>
            <a:r>
              <a:rPr lang="en-US" sz="3600" dirty="0" smtClean="0">
                <a:solidFill>
                  <a:schemeClr val="bg1"/>
                </a:solidFill>
              </a:rPr>
              <a:t> </a:t>
            </a:r>
            <a:r>
              <a:rPr lang="el-GR" sz="3400" dirty="0">
                <a:solidFill>
                  <a:schemeClr val="bg1"/>
                </a:solidFill>
              </a:rPr>
              <a:t>καὶ εἶχον </a:t>
            </a:r>
            <a:r>
              <a:rPr lang="en-US" sz="3400" dirty="0" smtClean="0">
                <a:solidFill>
                  <a:schemeClr val="bg1"/>
                </a:solidFill>
              </a:rPr>
              <a:t>  </a:t>
            </a:r>
            <a:r>
              <a:rPr lang="el-GR" sz="3400" dirty="0" smtClean="0">
                <a:solidFill>
                  <a:schemeClr val="bg1"/>
                </a:solidFill>
              </a:rPr>
              <a:t>θώρακας </a:t>
            </a:r>
            <a:endParaRPr lang="en-US" sz="3400" dirty="0" smtClean="0">
              <a:solidFill>
                <a:schemeClr val="bg1"/>
              </a:solidFill>
            </a:endParaRPr>
          </a:p>
          <a:p>
            <a:r>
              <a:rPr lang="fr-FR" sz="2400" dirty="0" smtClean="0">
                <a:solidFill>
                  <a:schemeClr val="bg1"/>
                </a:solidFill>
              </a:rPr>
              <a:t> </a:t>
            </a:r>
            <a:r>
              <a:rPr lang="fr-FR" sz="2400" dirty="0" smtClean="0">
                <a:solidFill>
                  <a:srgbClr val="FFFF00"/>
                </a:solidFill>
              </a:rPr>
              <a:t>et     les      dents         </a:t>
            </a:r>
            <a:r>
              <a:rPr lang="fr-FR" sz="2400" dirty="0">
                <a:solidFill>
                  <a:srgbClr val="FFFF00"/>
                </a:solidFill>
              </a:rPr>
              <a:t>leurs </a:t>
            </a:r>
            <a:r>
              <a:rPr lang="fr-FR" sz="2400" dirty="0" smtClean="0">
                <a:solidFill>
                  <a:srgbClr val="FFFF00"/>
                </a:solidFill>
              </a:rPr>
              <a:t>   comme   de lions     étaient                </a:t>
            </a:r>
            <a:r>
              <a:rPr lang="fr-FR" sz="2400" dirty="0">
                <a:solidFill>
                  <a:srgbClr val="FFFF00"/>
                </a:solidFill>
              </a:rPr>
              <a:t>et </a:t>
            </a:r>
            <a:r>
              <a:rPr lang="fr-FR" sz="2400" dirty="0" smtClean="0">
                <a:solidFill>
                  <a:srgbClr val="FFFF00"/>
                </a:solidFill>
              </a:rPr>
              <a:t> </a:t>
            </a:r>
            <a:r>
              <a:rPr lang="fr-FR" sz="2200" dirty="0" smtClean="0">
                <a:solidFill>
                  <a:srgbClr val="FFFF00"/>
                </a:solidFill>
              </a:rPr>
              <a:t>elles avaient  </a:t>
            </a:r>
            <a:r>
              <a:rPr lang="fr-FR" sz="2400" dirty="0">
                <a:solidFill>
                  <a:srgbClr val="FFFF00"/>
                </a:solidFill>
              </a:rPr>
              <a:t>des cuirasses </a:t>
            </a:r>
            <a:endParaRPr lang="fr-FR" sz="2400" dirty="0" smtClean="0">
              <a:solidFill>
                <a:srgbClr val="FFFF00"/>
              </a:solidFill>
            </a:endParaRPr>
          </a:p>
          <a:p>
            <a:r>
              <a:rPr lang="en-US" sz="3400" dirty="0" smtClean="0">
                <a:solidFill>
                  <a:schemeClr val="bg1"/>
                </a:solidFill>
              </a:rPr>
              <a:t>  </a:t>
            </a:r>
            <a:r>
              <a:rPr lang="el-GR" sz="3400" dirty="0" smtClean="0">
                <a:solidFill>
                  <a:schemeClr val="bg1"/>
                </a:solidFill>
              </a:rPr>
              <a:t>ὡς </a:t>
            </a:r>
            <a:r>
              <a:rPr lang="en-US" sz="3400" dirty="0" smtClean="0">
                <a:solidFill>
                  <a:schemeClr val="bg1"/>
                </a:solidFill>
              </a:rPr>
              <a:t> </a:t>
            </a:r>
            <a:r>
              <a:rPr lang="el-GR" sz="3400" dirty="0" smtClean="0">
                <a:solidFill>
                  <a:schemeClr val="bg1"/>
                </a:solidFill>
              </a:rPr>
              <a:t>θώρακας </a:t>
            </a:r>
            <a:r>
              <a:rPr lang="el-GR" sz="3400" dirty="0">
                <a:solidFill>
                  <a:schemeClr val="bg1"/>
                </a:solidFill>
              </a:rPr>
              <a:t>σιδηροῦς, καὶ ἡ φωνὴ τῶν πτερύγων αὐτῶν</a:t>
            </a:r>
            <a:endParaRPr lang="en-US" sz="3400" dirty="0" smtClean="0">
              <a:solidFill>
                <a:schemeClr val="bg1"/>
              </a:solidFill>
            </a:endParaRPr>
          </a:p>
          <a:p>
            <a:r>
              <a:rPr lang="fr-FR" sz="2200" dirty="0" smtClean="0">
                <a:solidFill>
                  <a:srgbClr val="FFFF00"/>
                </a:solidFill>
              </a:rPr>
              <a:t>comme </a:t>
            </a:r>
            <a:r>
              <a:rPr lang="fr-FR" sz="2200" dirty="0">
                <a:solidFill>
                  <a:srgbClr val="FFFF00"/>
                </a:solidFill>
              </a:rPr>
              <a:t>des cuirasses </a:t>
            </a:r>
            <a:r>
              <a:rPr lang="fr-FR" sz="2200" dirty="0" smtClean="0">
                <a:solidFill>
                  <a:srgbClr val="FFFF00"/>
                </a:solidFill>
              </a:rPr>
              <a:t>       </a:t>
            </a:r>
            <a:r>
              <a:rPr lang="fr-FR" sz="2400" dirty="0" smtClean="0">
                <a:solidFill>
                  <a:srgbClr val="FFFF00"/>
                </a:solidFill>
              </a:rPr>
              <a:t>de fer              et    </a:t>
            </a:r>
            <a:r>
              <a:rPr lang="fr-FR" sz="2400" dirty="0">
                <a:solidFill>
                  <a:srgbClr val="FFFF00"/>
                </a:solidFill>
              </a:rPr>
              <a:t>le </a:t>
            </a:r>
            <a:r>
              <a:rPr lang="fr-FR" sz="2400" dirty="0" smtClean="0">
                <a:solidFill>
                  <a:srgbClr val="FFFF00"/>
                </a:solidFill>
              </a:rPr>
              <a:t>    bruit    de les      ailes                </a:t>
            </a:r>
            <a:r>
              <a:rPr lang="fr-FR" sz="2400" dirty="0">
                <a:solidFill>
                  <a:srgbClr val="FFFF00"/>
                </a:solidFill>
              </a:rPr>
              <a:t>leurs </a:t>
            </a:r>
            <a:endParaRPr lang="en-US" sz="2400" dirty="0" smtClean="0">
              <a:solidFill>
                <a:srgbClr val="FFFF00"/>
              </a:solidFill>
            </a:endParaRPr>
          </a:p>
          <a:p>
            <a:r>
              <a:rPr lang="en-US" sz="3400" dirty="0" smtClean="0">
                <a:solidFill>
                  <a:schemeClr val="bg1"/>
                </a:solidFill>
              </a:rPr>
              <a:t>   </a:t>
            </a:r>
            <a:r>
              <a:rPr lang="el-GR" sz="3400" dirty="0" smtClean="0">
                <a:solidFill>
                  <a:schemeClr val="bg1"/>
                </a:solidFill>
              </a:rPr>
              <a:t>ὡς </a:t>
            </a:r>
            <a:r>
              <a:rPr lang="el-GR" sz="3400" dirty="0">
                <a:solidFill>
                  <a:schemeClr val="bg1"/>
                </a:solidFill>
              </a:rPr>
              <a:t>φωνὴ ἁρμάτων ἵππων πολλῶν τρεχόντων εἰς πόλεμον, </a:t>
            </a:r>
            <a:endParaRPr lang="en-US" sz="3400" dirty="0" smtClean="0">
              <a:solidFill>
                <a:schemeClr val="bg1"/>
              </a:solidFill>
            </a:endParaRPr>
          </a:p>
          <a:p>
            <a:r>
              <a:rPr lang="fr-FR" sz="2400" dirty="0" smtClean="0">
                <a:solidFill>
                  <a:srgbClr val="FFFF00"/>
                </a:solidFill>
              </a:rPr>
              <a:t>comme  bruit        </a:t>
            </a:r>
            <a:r>
              <a:rPr lang="fr-FR" sz="2400" dirty="0">
                <a:solidFill>
                  <a:srgbClr val="FFFF00"/>
                </a:solidFill>
              </a:rPr>
              <a:t>de </a:t>
            </a:r>
            <a:r>
              <a:rPr lang="fr-FR" sz="2400" dirty="0" smtClean="0">
                <a:solidFill>
                  <a:srgbClr val="FFFF00"/>
                </a:solidFill>
              </a:rPr>
              <a:t>chars     </a:t>
            </a:r>
            <a:r>
              <a:rPr lang="fr-FR" sz="2400" dirty="0">
                <a:solidFill>
                  <a:srgbClr val="FFFF00"/>
                </a:solidFill>
              </a:rPr>
              <a:t>à </a:t>
            </a:r>
            <a:r>
              <a:rPr lang="fr-FR" sz="2400" dirty="0" smtClean="0">
                <a:solidFill>
                  <a:srgbClr val="FFFF00"/>
                </a:solidFill>
              </a:rPr>
              <a:t>chevaux   plusieurs     qui </a:t>
            </a:r>
            <a:r>
              <a:rPr lang="fr-FR" sz="2400" dirty="0">
                <a:solidFill>
                  <a:srgbClr val="FFFF00"/>
                </a:solidFill>
              </a:rPr>
              <a:t>courent </a:t>
            </a:r>
            <a:r>
              <a:rPr lang="fr-FR" sz="2400" dirty="0" smtClean="0">
                <a:solidFill>
                  <a:srgbClr val="FFFF00"/>
                </a:solidFill>
              </a:rPr>
              <a:t>     au      </a:t>
            </a:r>
            <a:r>
              <a:rPr lang="fr-FR" sz="2400" dirty="0">
                <a:solidFill>
                  <a:srgbClr val="FFFF00"/>
                </a:solidFill>
              </a:rPr>
              <a:t>combat </a:t>
            </a:r>
            <a:r>
              <a:rPr lang="fr-FR" sz="2200" dirty="0" smtClean="0">
                <a:solidFill>
                  <a:srgbClr val="FFFF00"/>
                </a:solidFill>
              </a:rPr>
              <a:t> </a:t>
            </a:r>
            <a:endParaRPr lang="en-US" sz="2200" dirty="0" smtClean="0">
              <a:solidFill>
                <a:srgbClr val="FFFF00"/>
              </a:solidFill>
            </a:endParaRPr>
          </a:p>
          <a:p>
            <a:r>
              <a:rPr lang="en-US" sz="800" dirty="0">
                <a:solidFill>
                  <a:schemeClr val="bg1"/>
                </a:solidFill>
              </a:rPr>
              <a:t> </a:t>
            </a:r>
            <a:endParaRPr lang="en-US" sz="800" dirty="0" smtClean="0">
              <a:solidFill>
                <a:schemeClr val="bg1"/>
              </a:solidFill>
            </a:endParaRPr>
          </a:p>
          <a:p>
            <a:r>
              <a:rPr lang="en-US" sz="2000" baseline="30000" dirty="0" smtClean="0">
                <a:solidFill>
                  <a:srgbClr val="FFFF00"/>
                </a:solidFill>
              </a:rPr>
              <a:t>	NEG </a:t>
            </a:r>
            <a:r>
              <a:rPr lang="fr-FR" sz="2000" b="1" dirty="0" smtClean="0">
                <a:solidFill>
                  <a:schemeClr val="bg1"/>
                </a:solidFill>
              </a:rPr>
              <a:t>9:8</a:t>
            </a:r>
            <a:r>
              <a:rPr lang="fr-FR" sz="2000" dirty="0" smtClean="0">
                <a:solidFill>
                  <a:schemeClr val="bg1"/>
                </a:solidFill>
              </a:rPr>
              <a:t> </a:t>
            </a:r>
            <a:r>
              <a:rPr lang="fr-FR" sz="2000" dirty="0">
                <a:solidFill>
                  <a:schemeClr val="bg1"/>
                </a:solidFill>
              </a:rPr>
              <a:t>Elles avaient des cheveux comme des cheveux de femmes, et leurs dents étaient comme des dents de lions</a:t>
            </a:r>
            <a:r>
              <a:rPr lang="fr-FR" sz="2000" dirty="0" smtClean="0">
                <a:solidFill>
                  <a:schemeClr val="bg1"/>
                </a:solidFill>
              </a:rPr>
              <a:t>. </a:t>
            </a:r>
            <a:r>
              <a:rPr lang="fr-FR" sz="2000" b="1" dirty="0">
                <a:solidFill>
                  <a:schemeClr val="bg1"/>
                </a:solidFill>
              </a:rPr>
              <a:t>9</a:t>
            </a:r>
            <a:r>
              <a:rPr lang="fr-FR" sz="2000" dirty="0">
                <a:solidFill>
                  <a:schemeClr val="bg1"/>
                </a:solidFill>
              </a:rPr>
              <a:t> Elles avaient des cuirasses comme des cuirasses de fer, et le bruit de leurs ailes était comme un bruit de chars à plusieurs chevaux qui courent au combat.</a:t>
            </a:r>
          </a:p>
          <a:p>
            <a:r>
              <a:rPr lang="fr-FR" sz="2000" baseline="30000" dirty="0" smtClean="0">
                <a:solidFill>
                  <a:schemeClr val="bg1"/>
                </a:solidFill>
              </a:rPr>
              <a:t>	</a:t>
            </a:r>
            <a:r>
              <a:rPr lang="fr-FR" sz="2000" baseline="30000" dirty="0" smtClean="0">
                <a:solidFill>
                  <a:srgbClr val="FFFF00"/>
                </a:solidFill>
              </a:rPr>
              <a:t>BFC </a:t>
            </a:r>
            <a:r>
              <a:rPr lang="fr-FR" sz="2000" b="1" dirty="0">
                <a:solidFill>
                  <a:schemeClr val="bg1"/>
                </a:solidFill>
              </a:rPr>
              <a:t>9:8</a:t>
            </a:r>
            <a:r>
              <a:rPr lang="fr-FR" sz="2000" dirty="0">
                <a:solidFill>
                  <a:schemeClr val="bg1"/>
                </a:solidFill>
              </a:rPr>
              <a:t> Elles avaient des cheveux pareils à la chevelure des femmes, et leurs dents étaient comme celles des lions. </a:t>
            </a:r>
            <a:r>
              <a:rPr lang="fr-FR" sz="2000" b="1" dirty="0">
                <a:solidFill>
                  <a:schemeClr val="bg1"/>
                </a:solidFill>
              </a:rPr>
              <a:t>9</a:t>
            </a:r>
            <a:r>
              <a:rPr lang="fr-FR" sz="2000" dirty="0">
                <a:solidFill>
                  <a:schemeClr val="bg1"/>
                </a:solidFill>
              </a:rPr>
              <a:t> Leur poitrine semblait couverte d'une cuirasse de fer, et le bruit produit par leurs ailes rappelait le bruit de chars à plusieurs chevaux se précipitant au combat</a:t>
            </a:r>
            <a:r>
              <a:rPr lang="fr-FR" sz="2000" dirty="0" smtClean="0">
                <a:solidFill>
                  <a:schemeClr val="bg1"/>
                </a:solidFill>
              </a:rPr>
              <a:t>.</a:t>
            </a: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446883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9:10-11 </a:t>
            </a:r>
          </a:p>
          <a:p>
            <a:r>
              <a:rPr lang="en-US" sz="2800" b="1" dirty="0" smtClean="0">
                <a:solidFill>
                  <a:srgbClr val="FFFF00"/>
                </a:solidFill>
              </a:rPr>
              <a:t>10</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ἔχουσιν </a:t>
            </a:r>
            <a:r>
              <a:rPr lang="en-US" sz="3200" dirty="0" smtClean="0">
                <a:solidFill>
                  <a:schemeClr val="bg1"/>
                </a:solidFill>
              </a:rPr>
              <a:t> </a:t>
            </a:r>
            <a:r>
              <a:rPr lang="el-GR" sz="3200" dirty="0" smtClean="0">
                <a:solidFill>
                  <a:schemeClr val="bg1"/>
                </a:solidFill>
              </a:rPr>
              <a:t>οὐρὰς </a:t>
            </a:r>
            <a:r>
              <a:rPr lang="el-GR" sz="3200" dirty="0">
                <a:solidFill>
                  <a:schemeClr val="bg1"/>
                </a:solidFill>
              </a:rPr>
              <a:t>ὁμοίας σκορπίοις καὶ </a:t>
            </a:r>
            <a:r>
              <a:rPr lang="en-US" sz="3200" dirty="0" smtClean="0">
                <a:solidFill>
                  <a:schemeClr val="bg1"/>
                </a:solidFill>
              </a:rPr>
              <a:t> </a:t>
            </a:r>
            <a:r>
              <a:rPr lang="el-GR" sz="3200" dirty="0" smtClean="0">
                <a:solidFill>
                  <a:schemeClr val="bg1"/>
                </a:solidFill>
              </a:rPr>
              <a:t>κέντρα</a:t>
            </a:r>
            <a:r>
              <a:rPr lang="el-GR" sz="3200" dirty="0">
                <a:solidFill>
                  <a:schemeClr val="bg1"/>
                </a:solidFill>
              </a:rPr>
              <a:t>, </a:t>
            </a:r>
            <a:endParaRPr lang="en-US" sz="3200" dirty="0">
              <a:solidFill>
                <a:schemeClr val="bg1"/>
              </a:solidFill>
            </a:endParaRPr>
          </a:p>
          <a:p>
            <a:r>
              <a:rPr lang="fr-FR" sz="2400" dirty="0" smtClean="0">
                <a:solidFill>
                  <a:srgbClr val="FFFF00"/>
                </a:solidFill>
              </a:rPr>
              <a:t>          et   </a:t>
            </a:r>
            <a:r>
              <a:rPr lang="fr-FR" sz="2200" dirty="0" smtClean="0">
                <a:solidFill>
                  <a:srgbClr val="FFFF00"/>
                </a:solidFill>
              </a:rPr>
              <a:t>elles </a:t>
            </a:r>
            <a:r>
              <a:rPr lang="fr-FR" sz="2200" dirty="0">
                <a:solidFill>
                  <a:srgbClr val="FFFF00"/>
                </a:solidFill>
              </a:rPr>
              <a:t>avaient des queues </a:t>
            </a:r>
            <a:r>
              <a:rPr lang="fr-FR" sz="2200" dirty="0" smtClean="0">
                <a:solidFill>
                  <a:srgbClr val="FFFF00"/>
                </a:solidFill>
              </a:rPr>
              <a:t> </a:t>
            </a:r>
            <a:r>
              <a:rPr lang="fr-FR" sz="2400" dirty="0" smtClean="0">
                <a:solidFill>
                  <a:srgbClr val="FFFF00"/>
                </a:solidFill>
              </a:rPr>
              <a:t>comme     scorpions     </a:t>
            </a:r>
            <a:r>
              <a:rPr lang="fr-FR" sz="2200" dirty="0" smtClean="0">
                <a:solidFill>
                  <a:srgbClr val="FFFF00"/>
                </a:solidFill>
              </a:rPr>
              <a:t>avec  </a:t>
            </a:r>
            <a:r>
              <a:rPr lang="fr-FR" sz="2200" dirty="0">
                <a:solidFill>
                  <a:srgbClr val="FFFF00"/>
                </a:solidFill>
              </a:rPr>
              <a:t>des </a:t>
            </a:r>
            <a:r>
              <a:rPr lang="fr-FR" sz="2200" dirty="0" smtClean="0">
                <a:solidFill>
                  <a:srgbClr val="FFFF00"/>
                </a:solidFill>
              </a:rPr>
              <a:t>aiguillons  </a:t>
            </a:r>
            <a:endParaRPr lang="es-ES" sz="2200" dirty="0" smtClean="0">
              <a:solidFill>
                <a:srgbClr val="FFFF00"/>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ἐν ταῖς οὐραῖς αὐτῶν ἡ ἐξουσία αὐτῶν ἀδικῆσαι </a:t>
            </a:r>
            <a:endParaRPr lang="en-US" sz="3200" dirty="0" smtClean="0">
              <a:solidFill>
                <a:schemeClr val="bg1"/>
              </a:solidFill>
            </a:endParaRPr>
          </a:p>
          <a:p>
            <a:r>
              <a:rPr lang="fr-FR" sz="2400" dirty="0" smtClean="0">
                <a:solidFill>
                  <a:srgbClr val="FFFF00"/>
                </a:solidFill>
              </a:rPr>
              <a:t>    et  dans  les      </a:t>
            </a:r>
            <a:r>
              <a:rPr lang="fr-FR" sz="2400" dirty="0">
                <a:solidFill>
                  <a:srgbClr val="FFFF00"/>
                </a:solidFill>
              </a:rPr>
              <a:t>queues </a:t>
            </a:r>
            <a:r>
              <a:rPr lang="fr-FR" sz="2400" dirty="0" smtClean="0">
                <a:solidFill>
                  <a:srgbClr val="FFFF00"/>
                </a:solidFill>
              </a:rPr>
              <a:t>    leurs      le     pouvoir      leur     de </a:t>
            </a:r>
            <a:r>
              <a:rPr lang="fr-FR" sz="2400" dirty="0">
                <a:solidFill>
                  <a:srgbClr val="FFFF00"/>
                </a:solidFill>
              </a:rPr>
              <a:t>faire du mal </a:t>
            </a:r>
            <a:endParaRPr lang="fr-FR" sz="2200" dirty="0" smtClean="0">
              <a:solidFill>
                <a:srgbClr val="FFFF00"/>
              </a:solidFill>
            </a:endParaRPr>
          </a:p>
          <a:p>
            <a:r>
              <a:rPr lang="en-US" sz="3200" b="1" dirty="0" smtClean="0">
                <a:solidFill>
                  <a:srgbClr val="FFFF00"/>
                </a:solidFill>
              </a:rPr>
              <a:t>  </a:t>
            </a:r>
            <a:r>
              <a:rPr lang="el-GR" sz="3200" dirty="0" smtClean="0">
                <a:solidFill>
                  <a:schemeClr val="bg1"/>
                </a:solidFill>
              </a:rPr>
              <a:t>τοὺς </a:t>
            </a:r>
            <a:r>
              <a:rPr lang="el-GR" sz="3200" dirty="0">
                <a:solidFill>
                  <a:schemeClr val="bg1"/>
                </a:solidFill>
              </a:rPr>
              <a:t>ἀνθρώπους μῆνας πέντε,</a:t>
            </a:r>
            <a:r>
              <a:rPr lang="en-US" sz="3200" b="1" dirty="0" smtClean="0">
                <a:solidFill>
                  <a:srgbClr val="FFFF00"/>
                </a:solidFill>
              </a:rPr>
              <a:t>                    </a:t>
            </a:r>
            <a:r>
              <a:rPr lang="en-US" sz="2800" b="1" dirty="0" smtClean="0">
                <a:solidFill>
                  <a:srgbClr val="FFFF00"/>
                </a:solidFill>
              </a:rPr>
              <a:t>11</a:t>
            </a:r>
            <a:r>
              <a:rPr lang="en-US" sz="3200" dirty="0" smtClean="0">
                <a:solidFill>
                  <a:schemeClr val="bg1"/>
                </a:solidFill>
              </a:rPr>
              <a:t>  </a:t>
            </a:r>
            <a:r>
              <a:rPr lang="el-GR" sz="3200" dirty="0" smtClean="0">
                <a:solidFill>
                  <a:schemeClr val="bg1"/>
                </a:solidFill>
              </a:rPr>
              <a:t>ἔχουσιν </a:t>
            </a:r>
            <a:r>
              <a:rPr lang="en-US" sz="3200" dirty="0" smtClean="0">
                <a:solidFill>
                  <a:schemeClr val="bg1"/>
                </a:solidFill>
              </a:rPr>
              <a:t> </a:t>
            </a:r>
            <a:r>
              <a:rPr lang="el-GR" sz="3200" dirty="0" smtClean="0">
                <a:solidFill>
                  <a:schemeClr val="bg1"/>
                </a:solidFill>
              </a:rPr>
              <a:t>ἐπ</a:t>
            </a:r>
            <a:r>
              <a:rPr lang="el-GR" sz="3200" dirty="0">
                <a:solidFill>
                  <a:schemeClr val="bg1"/>
                </a:solidFill>
              </a:rPr>
              <a:t>᾽ αὐτῶν </a:t>
            </a:r>
            <a:endParaRPr lang="en-US" sz="3200" dirty="0" smtClean="0">
              <a:solidFill>
                <a:schemeClr val="bg1"/>
              </a:solidFill>
            </a:endParaRPr>
          </a:p>
          <a:p>
            <a:r>
              <a:rPr lang="fr-FR" sz="2400" dirty="0" smtClean="0">
                <a:solidFill>
                  <a:schemeClr val="bg1"/>
                </a:solidFill>
              </a:rPr>
              <a:t>    </a:t>
            </a:r>
            <a:r>
              <a:rPr lang="fr-FR" sz="2400" dirty="0" smtClean="0">
                <a:solidFill>
                  <a:srgbClr val="FFFF00"/>
                </a:solidFill>
              </a:rPr>
              <a:t>aux         hommes              mois     cinq                                       elles </a:t>
            </a:r>
            <a:r>
              <a:rPr lang="fr-FR" sz="2400" dirty="0">
                <a:solidFill>
                  <a:srgbClr val="FFFF00"/>
                </a:solidFill>
              </a:rPr>
              <a:t>avaient </a:t>
            </a:r>
            <a:r>
              <a:rPr lang="fr-FR" sz="2400" dirty="0" smtClean="0">
                <a:solidFill>
                  <a:srgbClr val="FFFF00"/>
                </a:solidFill>
              </a:rPr>
              <a:t> sur     elles </a:t>
            </a:r>
            <a:endParaRPr lang="en-US" sz="2400" dirty="0" smtClean="0">
              <a:solidFill>
                <a:srgbClr val="FFFF00"/>
              </a:solidFill>
            </a:endParaRPr>
          </a:p>
          <a:p>
            <a:r>
              <a:rPr lang="en-US" sz="3200" dirty="0" smtClean="0">
                <a:solidFill>
                  <a:schemeClr val="bg1"/>
                </a:solidFill>
              </a:rPr>
              <a:t> </a:t>
            </a:r>
            <a:r>
              <a:rPr lang="el-GR" sz="3200" dirty="0">
                <a:solidFill>
                  <a:schemeClr val="bg1"/>
                </a:solidFill>
              </a:rPr>
              <a:t>βασιλέα τὸν ἄγγελον τῆς ἀβύσσου, ὄνομα αὐτῷ Ἑβραϊστὶ Ἀβαδδών, </a:t>
            </a:r>
            <a:endParaRPr lang="en-US" sz="3200" dirty="0" smtClean="0">
              <a:solidFill>
                <a:schemeClr val="bg1"/>
              </a:solidFill>
            </a:endParaRPr>
          </a:p>
          <a:p>
            <a:r>
              <a:rPr lang="fr-FR" sz="2400" dirty="0" smtClean="0">
                <a:solidFill>
                  <a:srgbClr val="FFFF00"/>
                </a:solidFill>
              </a:rPr>
              <a:t>      roi                   l'ange               de l'abîme                  nom        son      en </a:t>
            </a:r>
            <a:r>
              <a:rPr lang="fr-FR" sz="2400" dirty="0">
                <a:solidFill>
                  <a:srgbClr val="FFFF00"/>
                </a:solidFill>
              </a:rPr>
              <a:t>hébreu </a:t>
            </a:r>
            <a:r>
              <a:rPr lang="fr-FR" sz="2400" dirty="0" smtClean="0">
                <a:solidFill>
                  <a:srgbClr val="FFFF00"/>
                </a:solidFill>
              </a:rPr>
              <a:t>    </a:t>
            </a:r>
            <a:r>
              <a:rPr lang="fr-FR" sz="2400" dirty="0" err="1" smtClean="0">
                <a:solidFill>
                  <a:srgbClr val="FFFF00"/>
                </a:solidFill>
              </a:rPr>
              <a:t>Abaddon</a:t>
            </a:r>
            <a:r>
              <a:rPr lang="fr-FR" sz="2400" dirty="0" smtClean="0">
                <a:solidFill>
                  <a:srgbClr val="FFFF00"/>
                </a:solidFill>
              </a:rPr>
              <a:t> </a:t>
            </a:r>
            <a:endParaRPr lang="en-US" sz="2400" dirty="0" smtClean="0">
              <a:solidFill>
                <a:srgbClr val="FFFF00"/>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ἐν τῇ Ἑλληνικῇ ὄνομα ἔχει </a:t>
            </a:r>
            <a:r>
              <a:rPr lang="en-US" sz="3200" dirty="0" smtClean="0">
                <a:solidFill>
                  <a:schemeClr val="bg1"/>
                </a:solidFill>
              </a:rPr>
              <a:t> </a:t>
            </a:r>
            <a:r>
              <a:rPr lang="el-GR" sz="3200" dirty="0" smtClean="0">
                <a:solidFill>
                  <a:schemeClr val="bg1"/>
                </a:solidFill>
              </a:rPr>
              <a:t>Ἀπολλύων</a:t>
            </a:r>
            <a:r>
              <a:rPr lang="el-GR" sz="3200" dirty="0">
                <a:solidFill>
                  <a:schemeClr val="bg1"/>
                </a:solidFill>
              </a:rPr>
              <a:t>.</a:t>
            </a:r>
            <a:r>
              <a:rPr lang="fr-FR" sz="3200" dirty="0" smtClean="0">
                <a:solidFill>
                  <a:schemeClr val="bg1"/>
                </a:solidFill>
              </a:rPr>
              <a:t> </a:t>
            </a: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en              grec             nom        </a:t>
            </a:r>
            <a:r>
              <a:rPr lang="fr-FR" sz="2400" dirty="0">
                <a:solidFill>
                  <a:srgbClr val="FFFF00"/>
                </a:solidFill>
              </a:rPr>
              <a:t>il </a:t>
            </a:r>
            <a:r>
              <a:rPr lang="fr-FR" sz="2400" dirty="0" smtClean="0">
                <a:solidFill>
                  <a:srgbClr val="FFFF00"/>
                </a:solidFill>
              </a:rPr>
              <a:t>a         </a:t>
            </a:r>
            <a:r>
              <a:rPr lang="fr-FR" sz="2400" dirty="0" err="1" smtClean="0">
                <a:solidFill>
                  <a:srgbClr val="FFFF00"/>
                </a:solidFill>
              </a:rPr>
              <a:t>Apollyon</a:t>
            </a:r>
            <a:r>
              <a:rPr lang="fr-FR" sz="2400" dirty="0" smtClean="0">
                <a:solidFill>
                  <a:srgbClr val="FFFF00"/>
                </a:solidFill>
              </a:rPr>
              <a:t> </a:t>
            </a:r>
          </a:p>
          <a:p>
            <a:r>
              <a:rPr lang="en-US" sz="800" dirty="0">
                <a:solidFill>
                  <a:schemeClr val="bg1"/>
                </a:solidFill>
              </a:rPr>
              <a:t> </a:t>
            </a:r>
          </a:p>
          <a:p>
            <a:r>
              <a:rPr lang="en-US" baseline="30000" dirty="0" smtClean="0">
                <a:solidFill>
                  <a:srgbClr val="FFFF00"/>
                </a:solidFill>
              </a:rPr>
              <a:t>	NEG </a:t>
            </a:r>
            <a:r>
              <a:rPr lang="fr-FR" b="1" dirty="0">
                <a:solidFill>
                  <a:schemeClr val="bg1"/>
                </a:solidFill>
              </a:rPr>
              <a:t>9:10</a:t>
            </a:r>
            <a:r>
              <a:rPr lang="fr-FR" dirty="0">
                <a:solidFill>
                  <a:schemeClr val="bg1"/>
                </a:solidFill>
              </a:rPr>
              <a:t> Elles avaient des queues armées de dards, comme les scorpions et c'est dans leurs queues qu'était le pouvoir de faire du mal aux hommes pendant cinq mois</a:t>
            </a:r>
            <a:r>
              <a:rPr lang="fr-FR" dirty="0" smtClean="0">
                <a:solidFill>
                  <a:schemeClr val="bg1"/>
                </a:solidFill>
              </a:rPr>
              <a:t>. </a:t>
            </a:r>
            <a:r>
              <a:rPr lang="fr-FR" b="1" dirty="0">
                <a:solidFill>
                  <a:schemeClr val="bg1"/>
                </a:solidFill>
              </a:rPr>
              <a:t>11</a:t>
            </a:r>
            <a:r>
              <a:rPr lang="fr-FR" dirty="0">
                <a:solidFill>
                  <a:schemeClr val="bg1"/>
                </a:solidFill>
              </a:rPr>
              <a:t> Elles avaient sur elles comme roi l'ange de l'abîme, nommé en hébreu </a:t>
            </a:r>
            <a:r>
              <a:rPr lang="fr-FR" dirty="0" err="1">
                <a:solidFill>
                  <a:schemeClr val="bg1"/>
                </a:solidFill>
              </a:rPr>
              <a:t>Abaddon</a:t>
            </a:r>
            <a:r>
              <a:rPr lang="fr-FR" dirty="0">
                <a:solidFill>
                  <a:schemeClr val="bg1"/>
                </a:solidFill>
              </a:rPr>
              <a:t>, et en grec </a:t>
            </a:r>
            <a:r>
              <a:rPr lang="fr-FR" dirty="0" err="1">
                <a:solidFill>
                  <a:schemeClr val="bg1"/>
                </a:solidFill>
              </a:rPr>
              <a:t>Apollyon</a:t>
            </a:r>
            <a:r>
              <a:rPr lang="fr-FR" dirty="0" smtClean="0">
                <a:solidFill>
                  <a:schemeClr val="bg1"/>
                </a:solidFill>
              </a:rPr>
              <a:t>. / </a:t>
            </a:r>
            <a:r>
              <a:rPr lang="fr-FR" baseline="30000" dirty="0" smtClean="0">
                <a:solidFill>
                  <a:srgbClr val="FFFF00"/>
                </a:solidFill>
              </a:rPr>
              <a:t>BFC </a:t>
            </a:r>
            <a:r>
              <a:rPr lang="fr-FR" b="1" dirty="0">
                <a:solidFill>
                  <a:schemeClr val="bg1"/>
                </a:solidFill>
              </a:rPr>
              <a:t>9:10</a:t>
            </a:r>
            <a:r>
              <a:rPr lang="fr-FR" dirty="0">
                <a:solidFill>
                  <a:schemeClr val="bg1"/>
                </a:solidFill>
              </a:rPr>
              <a:t> Elles avaient des queues avec des aiguillons comme en ont les scorpions, et c'est dans leurs queues qu'elles avaient le pouvoir de nuire aux hommes pendant cinq mois. </a:t>
            </a:r>
            <a:r>
              <a:rPr lang="fr-FR" b="1" dirty="0">
                <a:solidFill>
                  <a:schemeClr val="bg1"/>
                </a:solidFill>
              </a:rPr>
              <a:t>11</a:t>
            </a:r>
            <a:r>
              <a:rPr lang="fr-FR" dirty="0">
                <a:solidFill>
                  <a:schemeClr val="bg1"/>
                </a:solidFill>
              </a:rPr>
              <a:t> A leur tête, elles ont un roi, l'ange de l'abîme. Il s'appelle en hébreu «</a:t>
            </a:r>
            <a:r>
              <a:rPr lang="fr-FR" dirty="0" err="1">
                <a:solidFill>
                  <a:schemeClr val="bg1"/>
                </a:solidFill>
              </a:rPr>
              <a:t>Abaddon</a:t>
            </a:r>
            <a:r>
              <a:rPr lang="fr-FR" dirty="0">
                <a:solidFill>
                  <a:schemeClr val="bg1"/>
                </a:solidFill>
              </a:rPr>
              <a:t>», et en grec «</a:t>
            </a:r>
            <a:r>
              <a:rPr lang="fr-FR" dirty="0" err="1">
                <a:solidFill>
                  <a:schemeClr val="bg1"/>
                </a:solidFill>
              </a:rPr>
              <a:t>Apollyon</a:t>
            </a:r>
            <a:r>
              <a:rPr lang="fr-FR" dirty="0">
                <a:solidFill>
                  <a:schemeClr val="bg1"/>
                </a:solidFill>
              </a:rPr>
              <a:t>», ce qui signifie «le Destructeur</a:t>
            </a:r>
            <a:r>
              <a:rPr lang="fr-FR" dirty="0" smtClean="0">
                <a:solidFill>
                  <a:schemeClr val="bg1"/>
                </a:solidFill>
              </a:rPr>
              <a:t>».</a:t>
            </a:r>
            <a:endParaRPr lang="fr-FR" sz="800" dirty="0">
              <a:solidFill>
                <a:schemeClr val="bg1"/>
              </a:solidFill>
            </a:endParaRPr>
          </a:p>
          <a:p>
            <a:endParaRPr lang="fr-FR" dirty="0" smtClean="0">
              <a:solidFill>
                <a:schemeClr val="bg1"/>
              </a:solidFill>
            </a:endParaRPr>
          </a:p>
          <a:p>
            <a:endParaRPr lang="fr-FR" dirty="0">
              <a:solidFill>
                <a:schemeClr val="bg1"/>
              </a:solidFill>
            </a:endParaRPr>
          </a:p>
        </p:txBody>
      </p:sp>
    </p:spTree>
    <p:extLst>
      <p:ext uri="{BB962C8B-B14F-4D97-AF65-F5344CB8AC3E}">
        <p14:creationId xmlns:p14="http://schemas.microsoft.com/office/powerpoint/2010/main" val="6512060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19469"/>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smtClean="0">
                <a:solidFill>
                  <a:srgbClr val="FFFF00"/>
                </a:solidFill>
              </a:rPr>
              <a:t>                                         </a:t>
            </a:r>
            <a:r>
              <a:rPr lang="en-US" sz="3600" b="1" dirty="0" smtClean="0">
                <a:solidFill>
                  <a:srgbClr val="FFFF00"/>
                </a:solidFill>
              </a:rPr>
              <a:t>Apocalypse 9:12-13 </a:t>
            </a:r>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r>
              <a:rPr lang="en-US" sz="2800" b="1" dirty="0" smtClean="0">
                <a:solidFill>
                  <a:srgbClr val="FFFF00"/>
                </a:solidFill>
              </a:rPr>
              <a:t>12</a:t>
            </a:r>
            <a:r>
              <a:rPr lang="en-US" sz="3200" b="1" dirty="0" smtClean="0">
                <a:solidFill>
                  <a:schemeClr val="bg1"/>
                </a:solidFill>
              </a:rPr>
              <a:t> </a:t>
            </a:r>
            <a:r>
              <a:rPr lang="en-US" sz="3300" b="1" dirty="0" smtClean="0">
                <a:solidFill>
                  <a:schemeClr val="bg1"/>
                </a:solidFill>
              </a:rPr>
              <a:t> </a:t>
            </a:r>
            <a:r>
              <a:rPr lang="el-GR" sz="3400" dirty="0" smtClean="0">
                <a:solidFill>
                  <a:schemeClr val="bg1"/>
                </a:solidFill>
              </a:rPr>
              <a:t>Ἡ </a:t>
            </a:r>
            <a:r>
              <a:rPr lang="el-GR" sz="3400" dirty="0">
                <a:solidFill>
                  <a:schemeClr val="bg1"/>
                </a:solidFill>
              </a:rPr>
              <a:t>οὐαὶ ἡ μία ἀπῆλθεν· ἰδοὺ ἔρχεται ἔτι δύο οὐαὶ </a:t>
            </a:r>
            <a:endParaRPr lang="en-US" sz="3400" dirty="0" smtClean="0">
              <a:solidFill>
                <a:schemeClr val="bg1"/>
              </a:solidFill>
            </a:endParaRPr>
          </a:p>
          <a:p>
            <a:r>
              <a:rPr lang="fr-FR" sz="2400" dirty="0" smtClean="0">
                <a:solidFill>
                  <a:srgbClr val="FFFF00"/>
                </a:solidFill>
              </a:rPr>
              <a:t>       </a:t>
            </a:r>
            <a:r>
              <a:rPr lang="fr-FR" sz="2200" dirty="0" smtClean="0">
                <a:solidFill>
                  <a:srgbClr val="FFFF00"/>
                </a:solidFill>
              </a:rPr>
              <a:t>le </a:t>
            </a:r>
            <a:r>
              <a:rPr lang="fr-FR" sz="2200" dirty="0">
                <a:solidFill>
                  <a:srgbClr val="FFFF00"/>
                </a:solidFill>
              </a:rPr>
              <a:t>malheur </a:t>
            </a:r>
            <a:r>
              <a:rPr lang="fr-FR" sz="2200" dirty="0" smtClean="0">
                <a:solidFill>
                  <a:srgbClr val="FFFF00"/>
                </a:solidFill>
              </a:rPr>
              <a:t>le premier  </a:t>
            </a:r>
            <a:r>
              <a:rPr lang="fr-FR" sz="2400" dirty="0" smtClean="0">
                <a:solidFill>
                  <a:srgbClr val="FFFF00"/>
                </a:solidFill>
              </a:rPr>
              <a:t>est passé       voici     </a:t>
            </a:r>
            <a:r>
              <a:rPr lang="fr-FR" sz="2400" dirty="0">
                <a:solidFill>
                  <a:srgbClr val="FFFF00"/>
                </a:solidFill>
              </a:rPr>
              <a:t>il </a:t>
            </a:r>
            <a:r>
              <a:rPr lang="fr-FR" sz="2400" dirty="0" smtClean="0">
                <a:solidFill>
                  <a:srgbClr val="FFFF00"/>
                </a:solidFill>
              </a:rPr>
              <a:t>vient   </a:t>
            </a:r>
            <a:r>
              <a:rPr lang="fr-FR" sz="2200" dirty="0" smtClean="0">
                <a:solidFill>
                  <a:srgbClr val="FFFF00"/>
                </a:solidFill>
              </a:rPr>
              <a:t>encore  deux  malheurs  </a:t>
            </a:r>
            <a:endParaRPr lang="es-ES" sz="2200" dirty="0" smtClean="0">
              <a:solidFill>
                <a:srgbClr val="FFFF00"/>
              </a:solidFill>
            </a:endParaRPr>
          </a:p>
          <a:p>
            <a:r>
              <a:rPr lang="en-US" sz="3500" dirty="0" smtClean="0">
                <a:solidFill>
                  <a:schemeClr val="bg1"/>
                </a:solidFill>
              </a:rPr>
              <a:t>  </a:t>
            </a:r>
            <a:r>
              <a:rPr lang="el-GR" sz="3500" dirty="0" smtClean="0">
                <a:solidFill>
                  <a:schemeClr val="bg1"/>
                </a:solidFill>
              </a:rPr>
              <a:t>μετὰ </a:t>
            </a:r>
            <a:r>
              <a:rPr lang="el-GR" sz="3500" dirty="0">
                <a:solidFill>
                  <a:schemeClr val="bg1"/>
                </a:solidFill>
              </a:rPr>
              <a:t>ταῦτα.</a:t>
            </a:r>
            <a:r>
              <a:rPr lang="el-GR" sz="3500" dirty="0" smtClean="0">
                <a:solidFill>
                  <a:schemeClr val="bg1"/>
                </a:solidFill>
              </a:rPr>
              <a:t> </a:t>
            </a:r>
            <a:r>
              <a:rPr lang="en-US" sz="3500" dirty="0" smtClean="0">
                <a:solidFill>
                  <a:schemeClr val="bg1"/>
                </a:solidFill>
              </a:rPr>
              <a:t>          </a:t>
            </a:r>
            <a:r>
              <a:rPr lang="en-US" sz="2800" b="1" dirty="0" smtClean="0">
                <a:solidFill>
                  <a:srgbClr val="FFFF00"/>
                </a:solidFill>
              </a:rPr>
              <a:t>13</a:t>
            </a:r>
            <a:r>
              <a:rPr lang="en-US" sz="3600" dirty="0" smtClean="0">
                <a:solidFill>
                  <a:schemeClr val="bg1"/>
                </a:solidFill>
              </a:rPr>
              <a:t>  </a:t>
            </a:r>
            <a:r>
              <a:rPr lang="el-GR" sz="3500" dirty="0" smtClean="0">
                <a:solidFill>
                  <a:schemeClr val="bg1"/>
                </a:solidFill>
              </a:rPr>
              <a:t>Καὶ </a:t>
            </a:r>
            <a:r>
              <a:rPr lang="el-GR" sz="3500" dirty="0">
                <a:solidFill>
                  <a:schemeClr val="bg1"/>
                </a:solidFill>
              </a:rPr>
              <a:t>ὁ ἕκτος ἄγγελος ἐσάλπισεν·</a:t>
            </a:r>
            <a:endParaRPr lang="en-US" sz="3500" dirty="0" smtClean="0">
              <a:solidFill>
                <a:schemeClr val="bg1"/>
              </a:solidFill>
            </a:endParaRPr>
          </a:p>
          <a:p>
            <a:r>
              <a:rPr lang="fr-FR" sz="2400" dirty="0" smtClean="0">
                <a:solidFill>
                  <a:schemeClr val="bg1"/>
                </a:solidFill>
              </a:rPr>
              <a:t>    </a:t>
            </a:r>
            <a:r>
              <a:rPr lang="fr-FR" sz="2400" dirty="0" smtClean="0">
                <a:solidFill>
                  <a:srgbClr val="FFFF00"/>
                </a:solidFill>
              </a:rPr>
              <a:t>après      cela                                  et     le  sixième       ange     </a:t>
            </a:r>
            <a:r>
              <a:rPr lang="fr-FR" sz="2200" dirty="0" smtClean="0">
                <a:solidFill>
                  <a:srgbClr val="FFFF00"/>
                </a:solidFill>
              </a:rPr>
              <a:t>sonna </a:t>
            </a:r>
            <a:r>
              <a:rPr lang="fr-FR" sz="2200" dirty="0">
                <a:solidFill>
                  <a:srgbClr val="FFFF00"/>
                </a:solidFill>
              </a:rPr>
              <a:t>de la </a:t>
            </a:r>
            <a:r>
              <a:rPr lang="fr-FR" sz="2200" dirty="0" smtClean="0">
                <a:solidFill>
                  <a:srgbClr val="FFFF00"/>
                </a:solidFill>
              </a:rPr>
              <a:t>trompette</a:t>
            </a:r>
            <a:r>
              <a:rPr lang="fr-FR" sz="2400" dirty="0" smtClean="0">
                <a:solidFill>
                  <a:srgbClr val="FFFF00"/>
                </a:solidFill>
              </a:rPr>
              <a:t> </a:t>
            </a: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ἤκουσα φωνὴν μίαν ἐκ </a:t>
            </a:r>
            <a:r>
              <a:rPr lang="en-US" sz="3500" dirty="0" smtClean="0">
                <a:solidFill>
                  <a:schemeClr val="bg1"/>
                </a:solidFill>
              </a:rPr>
              <a:t> </a:t>
            </a:r>
            <a:r>
              <a:rPr lang="el-GR" sz="3500" dirty="0" smtClean="0">
                <a:solidFill>
                  <a:schemeClr val="bg1"/>
                </a:solidFill>
              </a:rPr>
              <a:t>τῶν </a:t>
            </a:r>
            <a:r>
              <a:rPr lang="el-GR" sz="3500" dirty="0">
                <a:solidFill>
                  <a:schemeClr val="bg1"/>
                </a:solidFill>
              </a:rPr>
              <a:t>[τεσσάρων] κεράτων </a:t>
            </a:r>
            <a:endParaRPr lang="en-US" sz="3500" dirty="0" smtClean="0">
              <a:solidFill>
                <a:schemeClr val="bg1"/>
              </a:solidFill>
            </a:endParaRPr>
          </a:p>
          <a:p>
            <a:r>
              <a:rPr lang="fr-FR" sz="2400" dirty="0" smtClean="0">
                <a:solidFill>
                  <a:schemeClr val="bg1"/>
                </a:solidFill>
              </a:rPr>
              <a:t>       </a:t>
            </a:r>
            <a:r>
              <a:rPr lang="fr-FR" sz="2400" dirty="0" smtClean="0">
                <a:solidFill>
                  <a:srgbClr val="FFFF00"/>
                </a:solidFill>
              </a:rPr>
              <a:t>et      j'entendis        </a:t>
            </a:r>
            <a:r>
              <a:rPr lang="fr-FR" sz="2400" dirty="0">
                <a:solidFill>
                  <a:srgbClr val="FFFF00"/>
                </a:solidFill>
              </a:rPr>
              <a:t>voix </a:t>
            </a:r>
            <a:r>
              <a:rPr lang="fr-FR" sz="2400" dirty="0" smtClean="0">
                <a:solidFill>
                  <a:srgbClr val="FFFF00"/>
                </a:solidFill>
              </a:rPr>
              <a:t>        une   </a:t>
            </a:r>
            <a:r>
              <a:rPr lang="fr-FR" sz="2200" dirty="0" smtClean="0">
                <a:solidFill>
                  <a:srgbClr val="FFFF00"/>
                </a:solidFill>
              </a:rPr>
              <a:t>venant</a:t>
            </a:r>
            <a:r>
              <a:rPr lang="fr-FR" sz="2400" dirty="0" smtClean="0">
                <a:solidFill>
                  <a:srgbClr val="FFFF00"/>
                </a:solidFill>
              </a:rPr>
              <a:t>  des           quatre               cornes </a:t>
            </a:r>
            <a:endParaRPr lang="en-US" sz="2400" dirty="0" smtClean="0">
              <a:solidFill>
                <a:srgbClr val="FFFF00"/>
              </a:solidFill>
            </a:endParaRPr>
          </a:p>
          <a:p>
            <a:r>
              <a:rPr lang="en-US" sz="3500" dirty="0" smtClean="0">
                <a:solidFill>
                  <a:schemeClr val="bg1"/>
                </a:solidFill>
              </a:rPr>
              <a:t>   </a:t>
            </a:r>
            <a:r>
              <a:rPr lang="el-GR" sz="3500" dirty="0" smtClean="0">
                <a:solidFill>
                  <a:schemeClr val="bg1"/>
                </a:solidFill>
              </a:rPr>
              <a:t>τοῦ </a:t>
            </a:r>
            <a:r>
              <a:rPr lang="el-GR" sz="3500" dirty="0">
                <a:solidFill>
                  <a:schemeClr val="bg1"/>
                </a:solidFill>
              </a:rPr>
              <a:t>θυσιαστηρίου τοῦ χρυσοῦ </a:t>
            </a:r>
            <a:r>
              <a:rPr lang="en-US" sz="3500" dirty="0" smtClean="0">
                <a:solidFill>
                  <a:schemeClr val="bg1"/>
                </a:solidFill>
              </a:rPr>
              <a:t> </a:t>
            </a:r>
            <a:r>
              <a:rPr lang="el-GR" sz="3500" dirty="0" smtClean="0">
                <a:solidFill>
                  <a:schemeClr val="bg1"/>
                </a:solidFill>
              </a:rPr>
              <a:t>τοῦ </a:t>
            </a:r>
            <a:r>
              <a:rPr lang="el-GR" sz="3500" dirty="0">
                <a:solidFill>
                  <a:schemeClr val="bg1"/>
                </a:solidFill>
              </a:rPr>
              <a:t>ἐνώπιον τοῦ θεοῦ,</a:t>
            </a:r>
            <a:r>
              <a:rPr lang="el-GR" sz="3500" dirty="0" smtClean="0">
                <a:solidFill>
                  <a:schemeClr val="bg1"/>
                </a:solidFill>
              </a:rPr>
              <a:t> </a:t>
            </a:r>
            <a:endParaRPr lang="en-US" sz="3500" dirty="0" smtClean="0">
              <a:solidFill>
                <a:schemeClr val="bg1"/>
              </a:solidFill>
            </a:endParaRPr>
          </a:p>
          <a:p>
            <a:r>
              <a:rPr lang="fr-FR" sz="2400" dirty="0" smtClean="0">
                <a:solidFill>
                  <a:srgbClr val="FFFF00"/>
                </a:solidFill>
              </a:rPr>
              <a:t>       de  </a:t>
            </a:r>
            <a:r>
              <a:rPr lang="fr-FR" sz="2400" dirty="0">
                <a:solidFill>
                  <a:srgbClr val="FFFF00"/>
                </a:solidFill>
              </a:rPr>
              <a:t>l'autel </a:t>
            </a:r>
            <a:r>
              <a:rPr lang="fr-FR" sz="2400" dirty="0" smtClean="0">
                <a:solidFill>
                  <a:srgbClr val="FFFF00"/>
                </a:solidFill>
              </a:rPr>
              <a:t>                                     d'or                 qui est     devant         le       Dieu</a:t>
            </a:r>
            <a:endParaRPr lang="en-US" sz="2200" dirty="0" smtClean="0">
              <a:solidFill>
                <a:srgbClr val="FFFF00"/>
              </a:solidFill>
            </a:endParaRPr>
          </a:p>
          <a:p>
            <a:r>
              <a:rPr lang="en-US" sz="800" dirty="0">
                <a:solidFill>
                  <a:schemeClr val="bg1"/>
                </a:solidFill>
              </a:rPr>
              <a:t> </a:t>
            </a:r>
            <a:endParaRPr lang="en-US" sz="800" dirty="0" smtClean="0">
              <a:solidFill>
                <a:schemeClr val="bg1"/>
              </a:solidFill>
            </a:endParaRPr>
          </a:p>
          <a:p>
            <a:r>
              <a:rPr lang="en-US" sz="2000" baseline="30000" dirty="0" smtClean="0">
                <a:solidFill>
                  <a:srgbClr val="FFFF00"/>
                </a:solidFill>
              </a:rPr>
              <a:t>	NEG </a:t>
            </a:r>
            <a:r>
              <a:rPr lang="fr-FR" sz="2000" b="1" dirty="0" smtClean="0">
                <a:solidFill>
                  <a:schemeClr val="bg1"/>
                </a:solidFill>
              </a:rPr>
              <a:t>9:12</a:t>
            </a:r>
            <a:r>
              <a:rPr lang="fr-FR" sz="2000" dirty="0" smtClean="0">
                <a:solidFill>
                  <a:schemeClr val="bg1"/>
                </a:solidFill>
              </a:rPr>
              <a:t> </a:t>
            </a:r>
            <a:r>
              <a:rPr lang="fr-FR" sz="2000" dirty="0">
                <a:solidFill>
                  <a:schemeClr val="bg1"/>
                </a:solidFill>
              </a:rPr>
              <a:t>Le premier malheur est passé. Voici il vient encore deux malheurs après cela</a:t>
            </a:r>
            <a:r>
              <a:rPr lang="fr-FR" sz="2000" dirty="0" smtClean="0">
                <a:solidFill>
                  <a:schemeClr val="bg1"/>
                </a:solidFill>
              </a:rPr>
              <a:t>. </a:t>
            </a:r>
            <a:r>
              <a:rPr lang="fr-FR" sz="2000" b="1" dirty="0">
                <a:solidFill>
                  <a:schemeClr val="bg1"/>
                </a:solidFill>
              </a:rPr>
              <a:t>13</a:t>
            </a:r>
            <a:r>
              <a:rPr lang="fr-FR" sz="2000" dirty="0">
                <a:solidFill>
                  <a:schemeClr val="bg1"/>
                </a:solidFill>
              </a:rPr>
              <a:t> Le sixième ange sonna de la trompette. Et j'entendis une voix venant des quatre cornes de l'autel d'or qui est devant Dieu,</a:t>
            </a:r>
          </a:p>
          <a:p>
            <a:r>
              <a:rPr lang="fr-FR" sz="2000" baseline="30000" dirty="0" smtClean="0">
                <a:solidFill>
                  <a:schemeClr val="bg1"/>
                </a:solidFill>
              </a:rPr>
              <a:t>	</a:t>
            </a:r>
            <a:r>
              <a:rPr lang="fr-FR" sz="2000" baseline="30000" dirty="0" smtClean="0">
                <a:solidFill>
                  <a:srgbClr val="FFFF00"/>
                </a:solidFill>
              </a:rPr>
              <a:t>BFC </a:t>
            </a:r>
            <a:r>
              <a:rPr lang="fr-FR" sz="2000" b="1" dirty="0">
                <a:solidFill>
                  <a:schemeClr val="bg1"/>
                </a:solidFill>
              </a:rPr>
              <a:t>9:12</a:t>
            </a:r>
            <a:r>
              <a:rPr lang="fr-FR" sz="2000" dirty="0">
                <a:solidFill>
                  <a:schemeClr val="bg1"/>
                </a:solidFill>
              </a:rPr>
              <a:t> Le premier malheur est passé; après cela, deux autres malheurs doivent encore venir. </a:t>
            </a:r>
            <a:r>
              <a:rPr lang="fr-FR" sz="2000" b="1" dirty="0">
                <a:solidFill>
                  <a:schemeClr val="bg1"/>
                </a:solidFill>
              </a:rPr>
              <a:t>13</a:t>
            </a:r>
            <a:r>
              <a:rPr lang="fr-FR" sz="2000" dirty="0">
                <a:solidFill>
                  <a:schemeClr val="bg1"/>
                </a:solidFill>
              </a:rPr>
              <a:t> Puis le sixième ange sonna de la trompette. J'entendis une voix venir des quatre angles de l'autel d'or qui se trouve devant Dieu.</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717647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5179</TotalTime>
  <Words>1393</Words>
  <Application>Microsoft Office PowerPoint</Application>
  <PresentationFormat>Custom</PresentationFormat>
  <Paragraphs>273</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Apocalypse de Jean Chapitre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700</cp:revision>
  <dcterms:created xsi:type="dcterms:W3CDTF">2020-04-05T11:02:49Z</dcterms:created>
  <dcterms:modified xsi:type="dcterms:W3CDTF">2020-12-05T23:52:12Z</dcterms:modified>
</cp:coreProperties>
</file>