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24" r:id="rId2"/>
    <p:sldId id="448" r:id="rId3"/>
    <p:sldId id="460" r:id="rId4"/>
    <p:sldId id="462" r:id="rId5"/>
    <p:sldId id="464" r:id="rId6"/>
    <p:sldId id="483" r:id="rId7"/>
    <p:sldId id="486" r:id="rId8"/>
    <p:sldId id="488" r:id="rId9"/>
    <p:sldId id="487" r:id="rId10"/>
    <p:sldId id="491" r:id="rId11"/>
    <p:sldId id="476" r:id="rId12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56" autoAdjust="0"/>
    <p:restoredTop sz="94940" autoAdjust="0"/>
  </p:normalViewPr>
  <p:slideViewPr>
    <p:cSldViewPr>
      <p:cViewPr varScale="1">
        <p:scale>
          <a:sx n="84" d="100"/>
          <a:sy n="84" d="100"/>
        </p:scale>
        <p:origin x="-786" y="-90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5A7C89-7F9B-4D72-972A-4CB9FFE5E6C9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C1EC42-BB98-4E7B-A868-ACD34E872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611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1EC42-BB98-4E7B-A868-ACD34E87293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654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1EC42-BB98-4E7B-A868-ACD34E87293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654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1EC42-BB98-4E7B-A868-ACD34E87293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6549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1EC42-BB98-4E7B-A868-ACD34E87293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6549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1EC42-BB98-4E7B-A868-ACD34E87293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654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8C260-82CB-4E87-BDB8-65FC51A009BE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436FD-6829-4C23-8181-82EBC7E93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911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8C260-82CB-4E87-BDB8-65FC51A009BE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436FD-6829-4C23-8181-82EBC7E93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791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8C260-82CB-4E87-BDB8-65FC51A009BE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436FD-6829-4C23-8181-82EBC7E93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899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8C260-82CB-4E87-BDB8-65FC51A009BE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436FD-6829-4C23-8181-82EBC7E93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936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8C260-82CB-4E87-BDB8-65FC51A009BE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436FD-6829-4C23-8181-82EBC7E93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061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92" y="1600201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268" y="1600201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8C260-82CB-4E87-BDB8-65FC51A009BE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436FD-6829-4C23-8181-82EBC7E93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34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8C260-82CB-4E87-BDB8-65FC51A009BE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436FD-6829-4C23-8181-82EBC7E93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909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8C260-82CB-4E87-BDB8-65FC51A009BE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436FD-6829-4C23-8181-82EBC7E93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371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8C260-82CB-4E87-BDB8-65FC51A009BE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436FD-6829-4C23-8181-82EBC7E93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942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8C260-82CB-4E87-BDB8-65FC51A009BE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436FD-6829-4C23-8181-82EBC7E93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017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8C260-82CB-4E87-BDB8-65FC51A009BE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436FD-6829-4C23-8181-82EBC7E93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064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8C260-82CB-4E87-BDB8-65FC51A009BE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436FD-6829-4C23-8181-82EBC7E93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380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759" y="2514600"/>
            <a:ext cx="8641160" cy="2590800"/>
          </a:xfrm>
          <a:solidFill>
            <a:schemeClr val="accent6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fr-FR" sz="6600" b="1" dirty="0" smtClean="0"/>
              <a:t>Apocalypse de Jean</a:t>
            </a:r>
            <a:r>
              <a:rPr lang="fr-FR" sz="6000" b="1" dirty="0" smtClean="0"/>
              <a:t/>
            </a:r>
            <a:br>
              <a:rPr lang="fr-FR" sz="6000" b="1" dirty="0" smtClean="0"/>
            </a:br>
            <a:r>
              <a:rPr lang="fr-FR" sz="6000" b="1" dirty="0" smtClean="0"/>
              <a:t>Chapitre 10</a:t>
            </a:r>
            <a:endParaRPr lang="en-US" sz="6000" dirty="0">
              <a:latin typeface="SimSun" pitchFamily="2" charset="-122"/>
              <a:ea typeface="SimSun" pitchFamily="2" charset="-12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8759" y="5486400"/>
            <a:ext cx="7315200" cy="685800"/>
          </a:xfrm>
        </p:spPr>
        <p:txBody>
          <a:bodyPr>
            <a:normAutofit/>
          </a:bodyPr>
          <a:lstStyle/>
          <a:p>
            <a:r>
              <a:rPr lang="fr-FR" sz="3600" b="1" dirty="0">
                <a:solidFill>
                  <a:schemeClr val="tx1"/>
                </a:solidFill>
              </a:rPr>
              <a:t>Préparé et récité par Ezra Kim, </a:t>
            </a:r>
            <a:r>
              <a:rPr lang="fr-FR" sz="3600" b="1" dirty="0" err="1">
                <a:solidFill>
                  <a:schemeClr val="tx1"/>
                </a:solidFill>
              </a:rPr>
              <a:t>Ph.D</a:t>
            </a:r>
            <a:r>
              <a:rPr lang="fr-FR" sz="3600" b="1" dirty="0">
                <a:solidFill>
                  <a:schemeClr val="tx1"/>
                </a:solidFill>
              </a:rPr>
              <a:t>.</a:t>
            </a:r>
            <a:endParaRPr lang="en-US" sz="3600" b="1" dirty="0" smtClean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52400"/>
            <a:ext cx="890031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</a:rPr>
              <a:t>Nouveau </a:t>
            </a:r>
            <a:r>
              <a:rPr lang="en-US" sz="5400" b="1" dirty="0">
                <a:solidFill>
                  <a:srgbClr val="FF0000"/>
                </a:solidFill>
              </a:rPr>
              <a:t>Testament </a:t>
            </a:r>
            <a:endParaRPr lang="en-US" sz="54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5400" b="1" dirty="0" err="1">
                <a:solidFill>
                  <a:srgbClr val="FF0000"/>
                </a:solidFill>
              </a:rPr>
              <a:t>I</a:t>
            </a:r>
            <a:r>
              <a:rPr lang="en-US" sz="5400" b="1" dirty="0" err="1" smtClean="0">
                <a:solidFill>
                  <a:srgbClr val="FF0000"/>
                </a:solidFill>
              </a:rPr>
              <a:t>nterlinéaire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Grec</a:t>
            </a:r>
            <a:r>
              <a:rPr lang="en-US" sz="5400" b="1" dirty="0" smtClean="0">
                <a:solidFill>
                  <a:srgbClr val="FF0000"/>
                </a:solidFill>
              </a:rPr>
              <a:t> – </a:t>
            </a:r>
            <a:r>
              <a:rPr lang="en-US" sz="5400" b="1" dirty="0" err="1" smtClean="0">
                <a:solidFill>
                  <a:srgbClr val="FF0000"/>
                </a:solidFill>
              </a:rPr>
              <a:t>Français</a:t>
            </a:r>
            <a:endParaRPr lang="en-US" sz="5400" b="1" dirty="0" smtClean="0">
              <a:solidFill>
                <a:srgbClr val="FF0000"/>
              </a:solidFill>
            </a:endParaRPr>
          </a:p>
          <a:p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Écoutez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>
                <a:solidFill>
                  <a:srgbClr val="7030A0"/>
                </a:solidFill>
              </a:rPr>
              <a:t>et </a:t>
            </a:r>
            <a:r>
              <a:rPr lang="en-US" sz="3200" b="1" dirty="0" err="1">
                <a:solidFill>
                  <a:srgbClr val="7030A0"/>
                </a:solidFill>
              </a:rPr>
              <a:t>apprenez</a:t>
            </a:r>
            <a:r>
              <a:rPr lang="en-US" sz="3200" b="1" dirty="0">
                <a:solidFill>
                  <a:srgbClr val="7030A0"/>
                </a:solidFill>
              </a:rPr>
              <a:t> le </a:t>
            </a:r>
            <a:r>
              <a:rPr lang="en-US" sz="3200" b="1" dirty="0" err="1">
                <a:solidFill>
                  <a:srgbClr val="7030A0"/>
                </a:solidFill>
              </a:rPr>
              <a:t>g</a:t>
            </a:r>
            <a:r>
              <a:rPr lang="en-US" sz="3200" b="1" dirty="0" err="1" smtClean="0">
                <a:solidFill>
                  <a:srgbClr val="7030A0"/>
                </a:solidFill>
              </a:rPr>
              <a:t>rec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>
                <a:solidFill>
                  <a:srgbClr val="7030A0"/>
                </a:solidFill>
              </a:rPr>
              <a:t>du Nouveau Testament</a:t>
            </a:r>
          </a:p>
        </p:txBody>
      </p:sp>
      <p:sp>
        <p:nvSpPr>
          <p:cNvPr id="6" name="Rectangle 5"/>
          <p:cNvSpPr/>
          <p:nvPr/>
        </p:nvSpPr>
        <p:spPr>
          <a:xfrm>
            <a:off x="8840347" y="4275667"/>
            <a:ext cx="317729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b="1" dirty="0">
                <a:solidFill>
                  <a:srgbClr val="C00000"/>
                </a:solidFill>
              </a:rPr>
              <a:t>מְקוֹר מַיִם חַיִּים </a:t>
            </a:r>
            <a:endParaRPr lang="en-US" b="1" dirty="0">
              <a:solidFill>
                <a:srgbClr val="C00000"/>
              </a:solidFill>
            </a:endParaRPr>
          </a:p>
          <a:p>
            <a:pPr algn="ctr"/>
            <a:r>
              <a:rPr lang="el-GR" b="1" dirty="0"/>
              <a:t>ἡ πηγή ὕδατος ζωῆς </a:t>
            </a:r>
            <a:endParaRPr lang="en-US" dirty="0"/>
          </a:p>
          <a:p>
            <a:pPr algn="ctr"/>
            <a:r>
              <a:rPr lang="en-US" b="1" i="1" dirty="0">
                <a:solidFill>
                  <a:srgbClr val="7030A0"/>
                </a:solidFill>
              </a:rPr>
              <a:t>The Spring of Living Water </a:t>
            </a:r>
            <a:endParaRPr lang="en-US" dirty="0">
              <a:solidFill>
                <a:srgbClr val="7030A0"/>
              </a:solidFill>
            </a:endParaRPr>
          </a:p>
          <a:p>
            <a:pPr algn="ctr"/>
            <a:r>
              <a:rPr lang="ko-KR" altLang="en-US" sz="1600" b="1" dirty="0">
                <a:solidFill>
                  <a:srgbClr val="00B050"/>
                </a:solidFill>
              </a:rPr>
              <a:t>생명수 샘</a:t>
            </a:r>
            <a:r>
              <a:rPr lang="ko-KR" altLang="en-US" sz="1600" dirty="0">
                <a:solidFill>
                  <a:srgbClr val="00B050"/>
                </a:solidFill>
              </a:rPr>
              <a:t>  </a:t>
            </a:r>
            <a:r>
              <a:rPr lang="zh-TW" altLang="en-US" sz="1600" b="1" dirty="0">
                <a:latin typeface="SimSun" panose="02010600030101010101" pitchFamily="2" charset="-122"/>
                <a:ea typeface="SimSun" panose="02010600030101010101" pitchFamily="2" charset="-122"/>
              </a:rPr>
              <a:t>生命水的泉源</a:t>
            </a:r>
            <a:endParaRPr lang="en-US" sz="16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ctr"/>
            <a:r>
              <a:rPr lang="en-US" b="1" i="1" dirty="0">
                <a:solidFill>
                  <a:srgbClr val="C00000"/>
                </a:solidFill>
              </a:rPr>
              <a:t>La </a:t>
            </a:r>
            <a:r>
              <a:rPr lang="en-US" b="1" i="1" dirty="0" err="1">
                <a:solidFill>
                  <a:srgbClr val="C00000"/>
                </a:solidFill>
              </a:rPr>
              <a:t>Fuente</a:t>
            </a:r>
            <a:r>
              <a:rPr lang="en-US" b="1" i="1" dirty="0">
                <a:solidFill>
                  <a:srgbClr val="C00000"/>
                </a:solidFill>
              </a:rPr>
              <a:t> de Agua Viva</a:t>
            </a:r>
            <a:endParaRPr lang="en-US" dirty="0">
              <a:solidFill>
                <a:srgbClr val="C00000"/>
              </a:solidFill>
            </a:endParaRPr>
          </a:p>
          <a:p>
            <a:pPr algn="ctr"/>
            <a:r>
              <a:rPr lang="en-US" b="1" i="1" dirty="0"/>
              <a:t>La Source </a:t>
            </a:r>
            <a:r>
              <a:rPr lang="en-US" b="1" i="1" dirty="0" err="1"/>
              <a:t>d'Eau</a:t>
            </a:r>
            <a:r>
              <a:rPr lang="en-US" b="1" i="1" dirty="0"/>
              <a:t> Vive</a:t>
            </a:r>
            <a:endParaRPr lang="en-US" dirty="0"/>
          </a:p>
          <a:p>
            <a:pPr algn="ctr"/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Die </a:t>
            </a:r>
            <a:r>
              <a:rPr lang="en-US" b="1" i="1" dirty="0" err="1">
                <a:solidFill>
                  <a:schemeClr val="accent6">
                    <a:lumMod val="75000"/>
                  </a:schemeClr>
                </a:solidFill>
              </a:rPr>
              <a:t>Quelle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6">
                    <a:lumMod val="75000"/>
                  </a:schemeClr>
                </a:solidFill>
              </a:rPr>
              <a:t>Lebendigen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6">
                    <a:lumMod val="75000"/>
                  </a:schemeClr>
                </a:solidFill>
              </a:rPr>
              <a:t>Wassers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en-US" b="1" i="1" dirty="0" err="1"/>
              <a:t>Fonte</a:t>
            </a:r>
            <a:r>
              <a:rPr lang="en-US" b="1" i="1" dirty="0"/>
              <a:t> de </a:t>
            </a:r>
            <a:r>
              <a:rPr lang="en-US" b="1" i="1" dirty="0" err="1"/>
              <a:t>Água</a:t>
            </a:r>
            <a:r>
              <a:rPr lang="en-US" b="1" i="1" dirty="0"/>
              <a:t> Viva</a:t>
            </a:r>
            <a:endParaRPr lang="en-US" dirty="0"/>
          </a:p>
          <a:p>
            <a:pPr algn="ctr"/>
            <a:r>
              <a:rPr lang="en-US" b="1" dirty="0">
                <a:solidFill>
                  <a:srgbClr val="C00000"/>
                </a:solidFill>
              </a:rPr>
              <a:t>‎ </a:t>
            </a:r>
            <a:r>
              <a:rPr lang="ar-SA" b="1" dirty="0">
                <a:solidFill>
                  <a:srgbClr val="C00000"/>
                </a:solidFill>
              </a:rPr>
              <a:t>يَنْبُوعَ الْمِيَاهِ الْحَيَّةِ،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0319" y="138289"/>
            <a:ext cx="30861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8625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52400"/>
            <a:ext cx="12161838" cy="7065635"/>
          </a:xfrm>
          <a:prstGeom prst="rect">
            <a:avLst/>
          </a:prstGeom>
          <a:solidFill>
            <a:srgbClr val="002060"/>
          </a:solidFill>
        </p:spPr>
        <p:txBody>
          <a:bodyPr wrap="square" lIns="108821" tIns="54411" rIns="108821" bIns="54411">
            <a:spAutoFit/>
          </a:bodyPr>
          <a:lstStyle/>
          <a:p>
            <a:r>
              <a:rPr lang="en-US" sz="1200" b="1" dirty="0" smtClean="0">
                <a:solidFill>
                  <a:srgbClr val="FFFF00"/>
                </a:solidFill>
              </a:rPr>
              <a:t>                             </a:t>
            </a:r>
          </a:p>
          <a:p>
            <a:endParaRPr lang="en-US" sz="1200" b="1" dirty="0">
              <a:solidFill>
                <a:srgbClr val="FFFF00"/>
              </a:solidFill>
            </a:endParaRPr>
          </a:p>
          <a:p>
            <a:endParaRPr lang="en-US" sz="1200" b="1" dirty="0" smtClean="0">
              <a:solidFill>
                <a:srgbClr val="FFFF00"/>
              </a:solidFill>
            </a:endParaRPr>
          </a:p>
          <a:p>
            <a:endParaRPr lang="en-US" sz="1200" b="1" dirty="0">
              <a:solidFill>
                <a:srgbClr val="FFFF00"/>
              </a:solidFill>
            </a:endParaRPr>
          </a:p>
          <a:p>
            <a:endParaRPr lang="en-US" sz="1200" b="1" dirty="0" smtClean="0">
              <a:solidFill>
                <a:srgbClr val="FFFF00"/>
              </a:solidFill>
            </a:endParaRPr>
          </a:p>
          <a:p>
            <a:r>
              <a:rPr lang="en-US" sz="3200" b="1" dirty="0" smtClean="0">
                <a:solidFill>
                  <a:srgbClr val="FFFF00"/>
                </a:solidFill>
              </a:rPr>
              <a:t>                                         </a:t>
            </a:r>
            <a:r>
              <a:rPr lang="en-US" sz="3600" b="1" dirty="0" smtClean="0">
                <a:solidFill>
                  <a:srgbClr val="FFFF00"/>
                </a:solidFill>
              </a:rPr>
              <a:t>Apocalypse 10:10 </a:t>
            </a:r>
            <a:endParaRPr lang="en-US" sz="1000" b="1" dirty="0" smtClean="0">
              <a:solidFill>
                <a:srgbClr val="FFFF00"/>
              </a:solidFill>
            </a:endParaRPr>
          </a:p>
          <a:p>
            <a:endParaRPr lang="en-US" sz="1000" b="1" dirty="0" smtClean="0">
              <a:solidFill>
                <a:srgbClr val="FFFF00"/>
              </a:solidFill>
            </a:endParaRPr>
          </a:p>
          <a:p>
            <a:endParaRPr lang="en-US" sz="1000" b="1" dirty="0" smtClean="0">
              <a:solidFill>
                <a:srgbClr val="FFFF00"/>
              </a:solidFill>
            </a:endParaRPr>
          </a:p>
          <a:p>
            <a:endParaRPr lang="en-US" sz="1000" b="1" dirty="0" smtClean="0">
              <a:solidFill>
                <a:srgbClr val="FFFF00"/>
              </a:solidFill>
            </a:endParaRPr>
          </a:p>
          <a:p>
            <a:r>
              <a:rPr lang="en-US" sz="2800" b="1" dirty="0" smtClean="0">
                <a:solidFill>
                  <a:srgbClr val="FFFF00"/>
                </a:solidFill>
              </a:rPr>
              <a:t>10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300" b="1" dirty="0" smtClean="0">
                <a:solidFill>
                  <a:schemeClr val="bg1"/>
                </a:solidFill>
              </a:rPr>
              <a:t> </a:t>
            </a:r>
            <a:r>
              <a:rPr lang="el-GR" sz="3400" dirty="0">
                <a:solidFill>
                  <a:schemeClr val="bg1"/>
                </a:solidFill>
              </a:rPr>
              <a:t>Καὶ ἔλαβον τὸ βιβλαρίδιον ἐκ τῆς χειρὸς τοῦ ἀγγέλου </a:t>
            </a:r>
            <a:endParaRPr lang="en-US" sz="3400" dirty="0">
              <a:solidFill>
                <a:schemeClr val="bg1"/>
              </a:solidFill>
            </a:endParaRPr>
          </a:p>
          <a:p>
            <a:r>
              <a:rPr lang="fr-FR" sz="2400" dirty="0" smtClean="0">
                <a:solidFill>
                  <a:srgbClr val="FFFF00"/>
                </a:solidFill>
              </a:rPr>
              <a:t>          et       Je pris        </a:t>
            </a:r>
            <a:r>
              <a:rPr lang="fr-FR" sz="2400" dirty="0">
                <a:solidFill>
                  <a:srgbClr val="FFFF00"/>
                </a:solidFill>
              </a:rPr>
              <a:t>le </a:t>
            </a:r>
            <a:r>
              <a:rPr lang="fr-FR" sz="2400" dirty="0" smtClean="0">
                <a:solidFill>
                  <a:srgbClr val="FFFF00"/>
                </a:solidFill>
              </a:rPr>
              <a:t>        petit </a:t>
            </a:r>
            <a:r>
              <a:rPr lang="fr-FR" sz="2400" dirty="0">
                <a:solidFill>
                  <a:srgbClr val="FFFF00"/>
                </a:solidFill>
              </a:rPr>
              <a:t>livre </a:t>
            </a:r>
            <a:r>
              <a:rPr lang="fr-FR" sz="2400" dirty="0" smtClean="0">
                <a:solidFill>
                  <a:srgbClr val="FFFF00"/>
                </a:solidFill>
              </a:rPr>
              <a:t>        de     la       main         de </a:t>
            </a:r>
            <a:r>
              <a:rPr lang="fr-FR" sz="2400" dirty="0">
                <a:solidFill>
                  <a:srgbClr val="FFFF00"/>
                </a:solidFill>
              </a:rPr>
              <a:t>l'ange </a:t>
            </a:r>
            <a:endParaRPr lang="es-ES" sz="2400" dirty="0" smtClean="0">
              <a:solidFill>
                <a:srgbClr val="FFFF00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l-GR" sz="3600" dirty="0" smtClean="0">
                <a:solidFill>
                  <a:schemeClr val="bg1"/>
                </a:solidFill>
              </a:rPr>
              <a:t>καὶ </a:t>
            </a:r>
            <a:r>
              <a:rPr lang="el-GR" sz="3600" dirty="0">
                <a:solidFill>
                  <a:schemeClr val="bg1"/>
                </a:solidFill>
              </a:rPr>
              <a:t>κατέφαγον αὐτό, καὶ ἦν ἐν τῷ στόματί μου ὡς μέλι </a:t>
            </a:r>
            <a:r>
              <a:rPr lang="el-GR" sz="3600" dirty="0" smtClean="0">
                <a:solidFill>
                  <a:schemeClr val="bg1"/>
                </a:solidFill>
              </a:rPr>
              <a:t>γλυκὺ</a:t>
            </a:r>
            <a:endParaRPr lang="en-US" sz="3600" dirty="0" smtClean="0">
              <a:solidFill>
                <a:schemeClr val="bg1"/>
              </a:solidFill>
            </a:endParaRPr>
          </a:p>
          <a:p>
            <a:r>
              <a:rPr lang="fr-FR" sz="2400" dirty="0" smtClean="0">
                <a:solidFill>
                  <a:schemeClr val="bg1"/>
                </a:solidFill>
              </a:rPr>
              <a:t>    </a:t>
            </a:r>
            <a:r>
              <a:rPr lang="fr-FR" sz="2400" dirty="0" smtClean="0">
                <a:solidFill>
                  <a:srgbClr val="FFFF00"/>
                </a:solidFill>
              </a:rPr>
              <a:t>et        mangeai                le           et   </a:t>
            </a:r>
            <a:r>
              <a:rPr lang="fr-FR" sz="2400" dirty="0">
                <a:solidFill>
                  <a:srgbClr val="FFFF00"/>
                </a:solidFill>
              </a:rPr>
              <a:t>il fut </a:t>
            </a:r>
            <a:r>
              <a:rPr lang="fr-FR" sz="2400" dirty="0" smtClean="0">
                <a:solidFill>
                  <a:srgbClr val="FFFF00"/>
                </a:solidFill>
              </a:rPr>
              <a:t> dans  la    bouche         ma  </a:t>
            </a:r>
            <a:r>
              <a:rPr lang="fr-FR" sz="2200" dirty="0" smtClean="0">
                <a:solidFill>
                  <a:srgbClr val="FFFF00"/>
                </a:solidFill>
              </a:rPr>
              <a:t>comme </a:t>
            </a:r>
            <a:r>
              <a:rPr lang="fr-FR" sz="2200" dirty="0">
                <a:solidFill>
                  <a:srgbClr val="FFFF00"/>
                </a:solidFill>
              </a:rPr>
              <a:t>du </a:t>
            </a:r>
            <a:r>
              <a:rPr lang="fr-FR" sz="2200" dirty="0" smtClean="0">
                <a:solidFill>
                  <a:srgbClr val="FFFF00"/>
                </a:solidFill>
              </a:rPr>
              <a:t>miel  </a:t>
            </a:r>
            <a:r>
              <a:rPr lang="fr-FR" sz="2400" dirty="0">
                <a:solidFill>
                  <a:srgbClr val="FFFF00"/>
                </a:solidFill>
              </a:rPr>
              <a:t>doux</a:t>
            </a:r>
            <a:endParaRPr lang="fr-FR" sz="2400" dirty="0" smtClean="0">
              <a:solidFill>
                <a:srgbClr val="FFFF00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        </a:t>
            </a:r>
            <a:r>
              <a:rPr lang="el-GR" sz="3600" dirty="0" smtClean="0">
                <a:solidFill>
                  <a:schemeClr val="bg1"/>
                </a:solidFill>
              </a:rPr>
              <a:t>καὶ </a:t>
            </a:r>
            <a:r>
              <a:rPr lang="el-GR" sz="3600" dirty="0">
                <a:solidFill>
                  <a:schemeClr val="bg1"/>
                </a:solidFill>
              </a:rPr>
              <a:t>ὅτε 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l-GR" sz="3600" dirty="0" smtClean="0">
                <a:solidFill>
                  <a:schemeClr val="bg1"/>
                </a:solidFill>
              </a:rPr>
              <a:t>ἔφαγον 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l-GR" sz="3600" dirty="0" smtClean="0">
                <a:solidFill>
                  <a:schemeClr val="bg1"/>
                </a:solidFill>
              </a:rPr>
              <a:t>αὐτό</a:t>
            </a:r>
            <a:r>
              <a:rPr lang="el-GR" sz="3600" dirty="0">
                <a:solidFill>
                  <a:schemeClr val="bg1"/>
                </a:solidFill>
              </a:rPr>
              <a:t>, ἐπικράνθη 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l-GR" sz="3600" dirty="0" smtClean="0">
                <a:solidFill>
                  <a:schemeClr val="bg1"/>
                </a:solidFill>
              </a:rPr>
              <a:t>ἡ </a:t>
            </a:r>
            <a:r>
              <a:rPr lang="el-GR" sz="3600" dirty="0">
                <a:solidFill>
                  <a:schemeClr val="bg1"/>
                </a:solidFill>
              </a:rPr>
              <a:t>κοιλία μου.</a:t>
            </a:r>
          </a:p>
          <a:p>
            <a:r>
              <a:rPr lang="fr-FR" sz="2400" dirty="0" smtClean="0">
                <a:solidFill>
                  <a:srgbClr val="FFFF00"/>
                </a:solidFill>
              </a:rPr>
              <a:t>            </a:t>
            </a:r>
            <a:r>
              <a:rPr lang="fr-FR" sz="2400" dirty="0">
                <a:solidFill>
                  <a:srgbClr val="FFFF00"/>
                </a:solidFill>
              </a:rPr>
              <a:t>mais quand je l'eus </a:t>
            </a:r>
            <a:r>
              <a:rPr lang="fr-FR" sz="2400" dirty="0" smtClean="0">
                <a:solidFill>
                  <a:srgbClr val="FFFF00"/>
                </a:solidFill>
              </a:rPr>
              <a:t>avalé    (le)       est </a:t>
            </a:r>
            <a:r>
              <a:rPr lang="fr-FR" sz="2400" dirty="0">
                <a:solidFill>
                  <a:srgbClr val="FFFF00"/>
                </a:solidFill>
              </a:rPr>
              <a:t>devenu amer </a:t>
            </a:r>
            <a:r>
              <a:rPr lang="fr-FR" sz="2400" dirty="0" smtClean="0">
                <a:solidFill>
                  <a:srgbClr val="FFFF00"/>
                </a:solidFill>
              </a:rPr>
              <a:t>  le     ventre     mon</a:t>
            </a:r>
            <a:endParaRPr lang="en-US" sz="2200" dirty="0">
              <a:solidFill>
                <a:srgbClr val="FFFF00"/>
              </a:solidFill>
            </a:endParaRPr>
          </a:p>
          <a:p>
            <a:r>
              <a:rPr lang="en-US" sz="800" dirty="0">
                <a:solidFill>
                  <a:schemeClr val="bg1"/>
                </a:solidFill>
              </a:rPr>
              <a:t> </a:t>
            </a:r>
            <a:endParaRPr lang="en-US" sz="800" dirty="0" smtClean="0">
              <a:solidFill>
                <a:schemeClr val="bg1"/>
              </a:solidFill>
            </a:endParaRP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r>
              <a:rPr lang="en-US" sz="2300" baseline="30000" dirty="0" smtClean="0">
                <a:solidFill>
                  <a:srgbClr val="FFFF00"/>
                </a:solidFill>
              </a:rPr>
              <a:t>	NEG </a:t>
            </a:r>
            <a:r>
              <a:rPr lang="fr-FR" sz="2300" b="1" dirty="0" smtClean="0">
                <a:solidFill>
                  <a:schemeClr val="bg1"/>
                </a:solidFill>
              </a:rPr>
              <a:t>10:10</a:t>
            </a:r>
            <a:r>
              <a:rPr lang="fr-FR" sz="2300" dirty="0" smtClean="0">
                <a:solidFill>
                  <a:schemeClr val="bg1"/>
                </a:solidFill>
              </a:rPr>
              <a:t> </a:t>
            </a:r>
            <a:r>
              <a:rPr lang="fr-FR" sz="2300" dirty="0">
                <a:solidFill>
                  <a:schemeClr val="bg1"/>
                </a:solidFill>
              </a:rPr>
              <a:t>Je pris le petit livre de la main de l'ange, et je l 'avalai; il fut dans ma bouche doux comme du miel, mais quand je l 'eus avalé, mes entrailles furent remplies d'amertume.</a:t>
            </a:r>
          </a:p>
          <a:p>
            <a:r>
              <a:rPr lang="fr-FR" sz="2300" baseline="30000" dirty="0" smtClean="0">
                <a:solidFill>
                  <a:schemeClr val="bg1"/>
                </a:solidFill>
              </a:rPr>
              <a:t>	</a:t>
            </a:r>
            <a:r>
              <a:rPr lang="fr-FR" sz="2300" baseline="30000" dirty="0" smtClean="0">
                <a:solidFill>
                  <a:srgbClr val="FFFF00"/>
                </a:solidFill>
              </a:rPr>
              <a:t>BFC </a:t>
            </a:r>
            <a:r>
              <a:rPr lang="fr-FR" sz="2300" b="1" dirty="0">
                <a:solidFill>
                  <a:schemeClr val="bg1"/>
                </a:solidFill>
              </a:rPr>
              <a:t>10:10</a:t>
            </a:r>
            <a:r>
              <a:rPr lang="fr-FR" sz="2300" dirty="0">
                <a:solidFill>
                  <a:schemeClr val="bg1"/>
                </a:solidFill>
              </a:rPr>
              <a:t> Je pris le petit livre de la main de l'ange et le mangeai. Dans ma bouche, il fut doux comme du miel; mais quand je l'eus avalé, il devint amer pour mon estomac. </a:t>
            </a:r>
            <a:endParaRPr lang="fr-FR" sz="2300" dirty="0" smtClean="0">
              <a:solidFill>
                <a:schemeClr val="bg1"/>
              </a:solidFill>
            </a:endParaRPr>
          </a:p>
          <a:p>
            <a:endParaRPr lang="fr-FR" sz="800" dirty="0" smtClean="0">
              <a:solidFill>
                <a:schemeClr val="bg1"/>
              </a:solidFill>
            </a:endParaRPr>
          </a:p>
          <a:p>
            <a:endParaRPr lang="fr-FR" sz="800" dirty="0">
              <a:solidFill>
                <a:schemeClr val="bg1"/>
              </a:solidFill>
            </a:endParaRPr>
          </a:p>
          <a:p>
            <a:endParaRPr lang="fr-FR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377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3045" y="28841"/>
            <a:ext cx="12024519" cy="6880969"/>
          </a:xfrm>
          <a:prstGeom prst="rect">
            <a:avLst/>
          </a:prstGeom>
          <a:solidFill>
            <a:srgbClr val="002060"/>
          </a:solidFill>
        </p:spPr>
        <p:txBody>
          <a:bodyPr wrap="square" lIns="108821" tIns="54411" rIns="108821" bIns="54411">
            <a:spAutoFit/>
          </a:bodyPr>
          <a:lstStyle/>
          <a:p>
            <a:pPr algn="ctr"/>
            <a:endParaRPr lang="en-US" sz="1200" b="1" dirty="0" smtClean="0">
              <a:solidFill>
                <a:srgbClr val="FFFF00"/>
              </a:solidFill>
            </a:endParaRPr>
          </a:p>
          <a:p>
            <a:pPr algn="ctr"/>
            <a:r>
              <a:rPr lang="en-US" sz="1200" b="1" dirty="0" smtClean="0">
                <a:solidFill>
                  <a:srgbClr val="FFFF00"/>
                </a:solidFill>
              </a:rPr>
              <a:t> </a:t>
            </a:r>
          </a:p>
          <a:p>
            <a:pPr algn="ctr"/>
            <a:endParaRPr lang="en-US" sz="1200" b="1" dirty="0" smtClean="0">
              <a:solidFill>
                <a:srgbClr val="FFFF00"/>
              </a:solidFill>
            </a:endParaRPr>
          </a:p>
          <a:p>
            <a:r>
              <a:rPr lang="en-US" sz="3600" b="1" dirty="0" smtClean="0">
                <a:solidFill>
                  <a:srgbClr val="FFFF00"/>
                </a:solidFill>
              </a:rPr>
              <a:t>                             Apocalypse 10:11 </a:t>
            </a:r>
          </a:p>
          <a:p>
            <a:pPr algn="ctr"/>
            <a:endParaRPr lang="en-US" sz="800" b="1" dirty="0" smtClean="0">
              <a:solidFill>
                <a:srgbClr val="FFFF00"/>
              </a:solidFill>
            </a:endParaRPr>
          </a:p>
          <a:p>
            <a:pPr algn="ctr"/>
            <a:endParaRPr lang="en-US" sz="800" b="1" dirty="0" smtClean="0">
              <a:solidFill>
                <a:srgbClr val="FFFF00"/>
              </a:solidFill>
            </a:endParaRPr>
          </a:p>
          <a:p>
            <a:pPr algn="ctr"/>
            <a:endParaRPr lang="en-US" sz="800" b="1" dirty="0" smtClean="0">
              <a:solidFill>
                <a:srgbClr val="FFFF00"/>
              </a:solidFill>
            </a:endParaRPr>
          </a:p>
          <a:p>
            <a:r>
              <a:rPr lang="en-US" sz="3200" b="1" dirty="0" smtClean="0">
                <a:solidFill>
                  <a:srgbClr val="FFFF00"/>
                </a:solidFill>
              </a:rPr>
              <a:t>11</a:t>
            </a:r>
            <a:r>
              <a:rPr lang="en-US" sz="3200" b="1" dirty="0" smtClean="0">
                <a:solidFill>
                  <a:schemeClr val="bg1"/>
                </a:solidFill>
              </a:rPr>
              <a:t>       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l-GR" sz="3600" dirty="0" smtClean="0"/>
              <a:t> </a:t>
            </a:r>
            <a:r>
              <a:rPr lang="el-GR" sz="4000" dirty="0">
                <a:solidFill>
                  <a:schemeClr val="bg1"/>
                </a:solidFill>
              </a:rPr>
              <a:t>καὶ λέγουσίν μοι· </a:t>
            </a:r>
            <a:endParaRPr lang="en-US" sz="4000" dirty="0">
              <a:solidFill>
                <a:schemeClr val="bg1"/>
              </a:solidFill>
            </a:endParaRPr>
          </a:p>
          <a:p>
            <a:r>
              <a:rPr lang="fr-FR" sz="2400" dirty="0" smtClean="0">
                <a:solidFill>
                  <a:srgbClr val="FFFF00"/>
                </a:solidFill>
              </a:rPr>
              <a:t>                   puis           on dit            me  </a:t>
            </a:r>
            <a:endParaRPr lang="fr-FR" sz="2400" dirty="0">
              <a:solidFill>
                <a:srgbClr val="FFFF00"/>
              </a:solidFill>
            </a:endParaRPr>
          </a:p>
          <a:p>
            <a:r>
              <a:rPr lang="en-US" sz="4000" dirty="0" smtClean="0">
                <a:solidFill>
                  <a:schemeClr val="bg1"/>
                </a:solidFill>
              </a:rPr>
              <a:t>  </a:t>
            </a:r>
            <a:r>
              <a:rPr lang="el-GR" sz="4000" dirty="0" smtClean="0">
                <a:solidFill>
                  <a:schemeClr val="bg1"/>
                </a:solidFill>
              </a:rPr>
              <a:t>δεῖ 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l-GR" sz="4000" dirty="0" smtClean="0">
                <a:solidFill>
                  <a:schemeClr val="bg1"/>
                </a:solidFill>
              </a:rPr>
              <a:t>σε </a:t>
            </a:r>
            <a:r>
              <a:rPr lang="el-GR" sz="4000" dirty="0">
                <a:solidFill>
                  <a:schemeClr val="bg1"/>
                </a:solidFill>
              </a:rPr>
              <a:t>πάλιν </a:t>
            </a:r>
            <a:r>
              <a:rPr lang="el-GR" sz="4000" dirty="0" smtClean="0">
                <a:solidFill>
                  <a:schemeClr val="bg1"/>
                </a:solidFill>
              </a:rPr>
              <a:t>προφητεῦσαι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l-GR" sz="4000" dirty="0" smtClean="0">
                <a:solidFill>
                  <a:schemeClr val="bg1"/>
                </a:solidFill>
              </a:rPr>
              <a:t>ἐπὶ </a:t>
            </a:r>
            <a:r>
              <a:rPr lang="el-GR" sz="4000" dirty="0">
                <a:solidFill>
                  <a:schemeClr val="bg1"/>
                </a:solidFill>
              </a:rPr>
              <a:t>λαοῖς καὶ ἔθνεσιν </a:t>
            </a:r>
            <a:endParaRPr lang="en-US" sz="4000" dirty="0" smtClean="0">
              <a:solidFill>
                <a:schemeClr val="bg1"/>
              </a:solidFill>
            </a:endParaRPr>
          </a:p>
          <a:p>
            <a:r>
              <a:rPr lang="fr-FR" sz="2200" dirty="0" smtClean="0">
                <a:solidFill>
                  <a:srgbClr val="FFFF00"/>
                </a:solidFill>
              </a:rPr>
              <a:t>Il </a:t>
            </a:r>
            <a:r>
              <a:rPr lang="fr-FR" sz="2200" dirty="0">
                <a:solidFill>
                  <a:srgbClr val="FFFF00"/>
                </a:solidFill>
              </a:rPr>
              <a:t>faut que </a:t>
            </a:r>
            <a:r>
              <a:rPr lang="fr-FR" sz="2400" dirty="0">
                <a:solidFill>
                  <a:srgbClr val="FFFF00"/>
                </a:solidFill>
              </a:rPr>
              <a:t>tu </a:t>
            </a:r>
            <a:r>
              <a:rPr lang="fr-FR" sz="2400" dirty="0" smtClean="0">
                <a:solidFill>
                  <a:srgbClr val="FFFF00"/>
                </a:solidFill>
              </a:rPr>
              <a:t>    encore             prophétises               sur de peuples    et      </a:t>
            </a:r>
            <a:r>
              <a:rPr lang="fr-FR" sz="2400" dirty="0">
                <a:solidFill>
                  <a:srgbClr val="FFFF00"/>
                </a:solidFill>
              </a:rPr>
              <a:t>de </a:t>
            </a:r>
            <a:r>
              <a:rPr lang="fr-FR" sz="2400" dirty="0" smtClean="0">
                <a:solidFill>
                  <a:srgbClr val="FFFF00"/>
                </a:solidFill>
              </a:rPr>
              <a:t>nations</a:t>
            </a:r>
          </a:p>
          <a:p>
            <a:r>
              <a:rPr lang="en-US" sz="4000" dirty="0" smtClean="0">
                <a:solidFill>
                  <a:schemeClr val="bg1"/>
                </a:solidFill>
              </a:rPr>
              <a:t>       </a:t>
            </a:r>
            <a:r>
              <a:rPr lang="el-GR" sz="4000" dirty="0" smtClean="0">
                <a:solidFill>
                  <a:schemeClr val="bg1"/>
                </a:solidFill>
              </a:rPr>
              <a:t>καὶ </a:t>
            </a:r>
            <a:r>
              <a:rPr lang="el-GR" sz="4000" dirty="0">
                <a:solidFill>
                  <a:schemeClr val="bg1"/>
                </a:solidFill>
              </a:rPr>
              <a:t>γλώσσαις καὶ βασιλεῦσιν πολλοῖς.</a:t>
            </a:r>
          </a:p>
          <a:p>
            <a:r>
              <a:rPr lang="fr-FR" sz="2400" dirty="0" smtClean="0">
                <a:solidFill>
                  <a:srgbClr val="FFFF00"/>
                </a:solidFill>
              </a:rPr>
              <a:t>               et       </a:t>
            </a:r>
            <a:r>
              <a:rPr lang="fr-FR" sz="2400" dirty="0">
                <a:solidFill>
                  <a:srgbClr val="FFFF00"/>
                </a:solidFill>
              </a:rPr>
              <a:t>de </a:t>
            </a:r>
            <a:r>
              <a:rPr lang="fr-FR" sz="2400" dirty="0" smtClean="0">
                <a:solidFill>
                  <a:srgbClr val="FFFF00"/>
                </a:solidFill>
              </a:rPr>
              <a:t>langues            et              </a:t>
            </a:r>
            <a:r>
              <a:rPr lang="fr-FR" sz="2400" dirty="0">
                <a:solidFill>
                  <a:srgbClr val="FFFF00"/>
                </a:solidFill>
              </a:rPr>
              <a:t>de </a:t>
            </a:r>
            <a:r>
              <a:rPr lang="fr-FR" sz="2400" dirty="0" smtClean="0">
                <a:solidFill>
                  <a:srgbClr val="FFFF00"/>
                </a:solidFill>
              </a:rPr>
              <a:t>rois                 beaucoup</a:t>
            </a:r>
            <a:endParaRPr lang="en-US" sz="800" dirty="0" smtClean="0">
              <a:solidFill>
                <a:schemeClr val="bg1"/>
              </a:solidFill>
            </a:endParaRP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r>
              <a:rPr lang="en-US" sz="2400" baseline="30000" dirty="0" smtClean="0">
                <a:solidFill>
                  <a:srgbClr val="FFFF00"/>
                </a:solidFill>
              </a:rPr>
              <a:t>	NEG </a:t>
            </a:r>
            <a:r>
              <a:rPr lang="fr-FR" sz="2400" b="1" dirty="0" smtClean="0">
                <a:solidFill>
                  <a:schemeClr val="bg1"/>
                </a:solidFill>
              </a:rPr>
              <a:t>10:11</a:t>
            </a:r>
            <a:r>
              <a:rPr lang="fr-FR" sz="2400" dirty="0" smtClean="0">
                <a:solidFill>
                  <a:schemeClr val="bg1"/>
                </a:solidFill>
              </a:rPr>
              <a:t> </a:t>
            </a:r>
            <a:r>
              <a:rPr lang="fr-FR" sz="2400" dirty="0">
                <a:solidFill>
                  <a:schemeClr val="bg1"/>
                </a:solidFill>
              </a:rPr>
              <a:t>Puis on me dit: Il faut que tu prophétises de nouveau sur beaucoup de peuples, de nations, de langues, et de rois.</a:t>
            </a:r>
          </a:p>
          <a:p>
            <a:r>
              <a:rPr lang="fr-FR" sz="2400" baseline="30000" dirty="0" smtClean="0">
                <a:solidFill>
                  <a:schemeClr val="bg1"/>
                </a:solidFill>
              </a:rPr>
              <a:t>	</a:t>
            </a:r>
            <a:r>
              <a:rPr lang="fr-FR" sz="2400" baseline="30000" dirty="0" smtClean="0">
                <a:solidFill>
                  <a:srgbClr val="FFFF00"/>
                </a:solidFill>
              </a:rPr>
              <a:t>BFC </a:t>
            </a:r>
            <a:r>
              <a:rPr lang="fr-FR" sz="2400" b="1" dirty="0">
                <a:solidFill>
                  <a:schemeClr val="bg1"/>
                </a:solidFill>
              </a:rPr>
              <a:t>10:11</a:t>
            </a:r>
            <a:r>
              <a:rPr lang="fr-FR" sz="2400" dirty="0">
                <a:solidFill>
                  <a:schemeClr val="bg1"/>
                </a:solidFill>
              </a:rPr>
              <a:t> On me dit alors: «Il faut une fois encore que tu annonces ce que Dieu a prévu pour beaucoup de peuples, de nations, de langues et de rois.» </a:t>
            </a:r>
            <a:endParaRPr lang="es-ES" sz="2400" dirty="0">
              <a:solidFill>
                <a:srgbClr val="FFFF00"/>
              </a:solidFill>
            </a:endParaRPr>
          </a:p>
          <a:p>
            <a:endParaRPr lang="fr-FR" sz="800" dirty="0">
              <a:solidFill>
                <a:schemeClr val="bg1"/>
              </a:solidFill>
            </a:endParaRPr>
          </a:p>
          <a:p>
            <a:endParaRPr lang="fr-FR" sz="800" dirty="0">
              <a:solidFill>
                <a:schemeClr val="bg1"/>
              </a:solidFill>
            </a:endParaRPr>
          </a:p>
          <a:p>
            <a:endParaRPr lang="fr-FR" sz="800" dirty="0">
              <a:solidFill>
                <a:schemeClr val="bg1"/>
              </a:solidFill>
            </a:endParaRPr>
          </a:p>
          <a:p>
            <a:endParaRPr lang="fr-FR" sz="800" dirty="0">
              <a:solidFill>
                <a:schemeClr val="bg1"/>
              </a:solidFill>
            </a:endParaRPr>
          </a:p>
          <a:p>
            <a:endParaRPr lang="fr-FR" sz="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218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644"/>
            <a:ext cx="12161838" cy="6804025"/>
          </a:xfrm>
          <a:prstGeom prst="rect">
            <a:avLst/>
          </a:prstGeom>
          <a:solidFill>
            <a:srgbClr val="002060"/>
          </a:solidFill>
        </p:spPr>
        <p:txBody>
          <a:bodyPr wrap="square" lIns="108821" tIns="54411" rIns="108821" bIns="54411">
            <a:spAutoFit/>
          </a:bodyPr>
          <a:lstStyle/>
          <a:p>
            <a:r>
              <a:rPr lang="en-US" sz="900" b="1" dirty="0" smtClean="0">
                <a:solidFill>
                  <a:srgbClr val="FFFF00"/>
                </a:solidFill>
              </a:rPr>
              <a:t>   </a:t>
            </a:r>
          </a:p>
          <a:p>
            <a:r>
              <a:rPr lang="en-US" sz="900" b="1" dirty="0" smtClean="0">
                <a:solidFill>
                  <a:srgbClr val="FFFF00"/>
                </a:solidFill>
              </a:rPr>
              <a:t>                     </a:t>
            </a:r>
          </a:p>
          <a:p>
            <a:r>
              <a:rPr lang="en-US" sz="900" b="1" dirty="0" smtClean="0">
                <a:solidFill>
                  <a:srgbClr val="FFFF00"/>
                </a:solidFill>
              </a:rPr>
              <a:t>                                                                                                                           </a:t>
            </a:r>
            <a:r>
              <a:rPr lang="en-US" sz="3200" b="1" dirty="0" smtClean="0">
                <a:solidFill>
                  <a:srgbClr val="FFFF00"/>
                </a:solidFill>
              </a:rPr>
              <a:t>Apocalypse 10:1 </a:t>
            </a:r>
            <a:endParaRPr lang="en-US" sz="1000" b="1" dirty="0" smtClean="0">
              <a:solidFill>
                <a:srgbClr val="FFFF00"/>
              </a:solidFill>
            </a:endParaRPr>
          </a:p>
          <a:p>
            <a:endParaRPr lang="en-US" sz="1000" b="1" dirty="0" smtClean="0">
              <a:solidFill>
                <a:srgbClr val="FFFF00"/>
              </a:solidFill>
            </a:endParaRPr>
          </a:p>
          <a:p>
            <a:pPr marL="514350" indent="-514350">
              <a:buAutoNum type="arabicPlain"/>
            </a:pPr>
            <a:r>
              <a:rPr lang="el-GR" sz="3300" dirty="0" smtClean="0">
                <a:solidFill>
                  <a:schemeClr val="bg1"/>
                </a:solidFill>
              </a:rPr>
              <a:t>Καὶ </a:t>
            </a:r>
            <a:r>
              <a:rPr lang="el-GR" sz="3300" dirty="0">
                <a:solidFill>
                  <a:schemeClr val="bg1"/>
                </a:solidFill>
              </a:rPr>
              <a:t>εἶδον ἄλλον ἄγγελον ἰσχυρὸν καταβαίνοντα </a:t>
            </a:r>
            <a:endParaRPr lang="en-US" sz="3300" dirty="0" smtClean="0">
              <a:solidFill>
                <a:schemeClr val="bg1"/>
              </a:solidFill>
            </a:endParaRPr>
          </a:p>
          <a:p>
            <a:r>
              <a:rPr lang="fr-FR" sz="2200" dirty="0" smtClean="0">
                <a:solidFill>
                  <a:schemeClr val="bg1"/>
                </a:solidFill>
              </a:rPr>
              <a:t>    </a:t>
            </a:r>
            <a:r>
              <a:rPr lang="fr-FR" sz="2400" dirty="0" smtClean="0">
                <a:solidFill>
                  <a:schemeClr val="bg1"/>
                </a:solidFill>
              </a:rPr>
              <a:t>      </a:t>
            </a:r>
            <a:r>
              <a:rPr lang="fr-FR" sz="2400" dirty="0">
                <a:solidFill>
                  <a:srgbClr val="FFFF00"/>
                </a:solidFill>
              </a:rPr>
              <a:t>et </a:t>
            </a:r>
            <a:r>
              <a:rPr lang="fr-FR" sz="2400" dirty="0" smtClean="0">
                <a:solidFill>
                  <a:srgbClr val="FFFF00"/>
                </a:solidFill>
              </a:rPr>
              <a:t>    Je </a:t>
            </a:r>
            <a:r>
              <a:rPr lang="fr-FR" sz="2400" dirty="0">
                <a:solidFill>
                  <a:srgbClr val="FFFF00"/>
                </a:solidFill>
              </a:rPr>
              <a:t>vis </a:t>
            </a:r>
            <a:r>
              <a:rPr lang="fr-FR" sz="2400" dirty="0" smtClean="0">
                <a:solidFill>
                  <a:srgbClr val="FFFF00"/>
                </a:solidFill>
              </a:rPr>
              <a:t>     autre       </a:t>
            </a:r>
            <a:r>
              <a:rPr lang="fr-FR" sz="2400" dirty="0">
                <a:solidFill>
                  <a:srgbClr val="FFFF00"/>
                </a:solidFill>
              </a:rPr>
              <a:t>un </a:t>
            </a:r>
            <a:r>
              <a:rPr lang="fr-FR" sz="2400" dirty="0" smtClean="0">
                <a:solidFill>
                  <a:srgbClr val="FFFF00"/>
                </a:solidFill>
              </a:rPr>
              <a:t>ange        puissant       </a:t>
            </a:r>
            <a:r>
              <a:rPr lang="fr-FR" sz="2400" dirty="0">
                <a:solidFill>
                  <a:srgbClr val="FFFF00"/>
                </a:solidFill>
              </a:rPr>
              <a:t>qui </a:t>
            </a:r>
            <a:r>
              <a:rPr lang="fr-FR" sz="2400" dirty="0" smtClean="0">
                <a:solidFill>
                  <a:srgbClr val="FFFF00"/>
                </a:solidFill>
              </a:rPr>
              <a:t>descendait </a:t>
            </a:r>
            <a:endParaRPr lang="es-ES" sz="2400" dirty="0" smtClean="0">
              <a:solidFill>
                <a:srgbClr val="FFFF00"/>
              </a:solidFill>
            </a:endParaRPr>
          </a:p>
          <a:p>
            <a:r>
              <a:rPr lang="en-US" sz="3400" dirty="0" smtClean="0">
                <a:solidFill>
                  <a:schemeClr val="bg1"/>
                </a:solidFill>
              </a:rPr>
              <a:t>       </a:t>
            </a:r>
            <a:r>
              <a:rPr lang="el-GR" sz="3400" dirty="0" smtClean="0">
                <a:solidFill>
                  <a:schemeClr val="bg1"/>
                </a:solidFill>
              </a:rPr>
              <a:t>ἐκ </a:t>
            </a:r>
            <a:r>
              <a:rPr lang="el-GR" sz="3400" dirty="0">
                <a:solidFill>
                  <a:schemeClr val="bg1"/>
                </a:solidFill>
              </a:rPr>
              <a:t>τοῦ οὐρανοῦ περιβεβλημένον νεφέλην, </a:t>
            </a:r>
            <a:endParaRPr lang="en-US" sz="3400" dirty="0">
              <a:solidFill>
                <a:schemeClr val="bg1"/>
              </a:solidFill>
            </a:endParaRPr>
          </a:p>
          <a:p>
            <a:r>
              <a:rPr lang="fr-FR" sz="2200" dirty="0" smtClean="0">
                <a:solidFill>
                  <a:schemeClr val="bg1"/>
                </a:solidFill>
              </a:rPr>
              <a:t>               </a:t>
            </a:r>
            <a:r>
              <a:rPr lang="fr-FR" sz="2200" dirty="0" smtClean="0">
                <a:solidFill>
                  <a:srgbClr val="FFFF00"/>
                </a:solidFill>
              </a:rPr>
              <a:t>du                 ciel                        enveloppé                   d'une </a:t>
            </a:r>
            <a:r>
              <a:rPr lang="fr-FR" sz="2200" dirty="0">
                <a:solidFill>
                  <a:srgbClr val="FFFF00"/>
                </a:solidFill>
              </a:rPr>
              <a:t>nuée </a:t>
            </a:r>
            <a:endParaRPr lang="fr-FR" sz="2200" dirty="0" smtClean="0">
              <a:solidFill>
                <a:srgbClr val="FFFF00"/>
              </a:solidFill>
            </a:endParaRPr>
          </a:p>
          <a:p>
            <a:r>
              <a:rPr lang="en-US" sz="3400" dirty="0" smtClean="0">
                <a:solidFill>
                  <a:schemeClr val="bg1"/>
                </a:solidFill>
              </a:rPr>
              <a:t>  </a:t>
            </a:r>
            <a:r>
              <a:rPr lang="el-GR" sz="3400" dirty="0" smtClean="0">
                <a:solidFill>
                  <a:schemeClr val="bg1"/>
                </a:solidFill>
              </a:rPr>
              <a:t>καὶ </a:t>
            </a:r>
            <a:r>
              <a:rPr lang="en-US" sz="3400" dirty="0" smtClean="0">
                <a:solidFill>
                  <a:schemeClr val="bg1"/>
                </a:solidFill>
              </a:rPr>
              <a:t>  </a:t>
            </a:r>
            <a:r>
              <a:rPr lang="el-GR" sz="3400" dirty="0" smtClean="0">
                <a:solidFill>
                  <a:schemeClr val="bg1"/>
                </a:solidFill>
              </a:rPr>
              <a:t>ἡ ἶρις</a:t>
            </a:r>
            <a:r>
              <a:rPr lang="en-US" sz="3400" dirty="0" smtClean="0">
                <a:solidFill>
                  <a:schemeClr val="bg1"/>
                </a:solidFill>
              </a:rPr>
              <a:t>    </a:t>
            </a:r>
            <a:r>
              <a:rPr lang="el-GR" sz="3400" dirty="0" smtClean="0">
                <a:solidFill>
                  <a:schemeClr val="bg1"/>
                </a:solidFill>
              </a:rPr>
              <a:t> </a:t>
            </a:r>
            <a:r>
              <a:rPr lang="el-GR" sz="3400" dirty="0">
                <a:solidFill>
                  <a:schemeClr val="bg1"/>
                </a:solidFill>
              </a:rPr>
              <a:t>ἐπὶ </a:t>
            </a:r>
            <a:r>
              <a:rPr lang="en-US" sz="3400" dirty="0" smtClean="0">
                <a:solidFill>
                  <a:schemeClr val="bg1"/>
                </a:solidFill>
              </a:rPr>
              <a:t>   </a:t>
            </a:r>
            <a:r>
              <a:rPr lang="el-GR" sz="3400" dirty="0" smtClean="0">
                <a:solidFill>
                  <a:schemeClr val="bg1"/>
                </a:solidFill>
              </a:rPr>
              <a:t>τῆς</a:t>
            </a:r>
            <a:r>
              <a:rPr lang="en-US" sz="3400" dirty="0" smtClean="0">
                <a:solidFill>
                  <a:schemeClr val="bg1"/>
                </a:solidFill>
              </a:rPr>
              <a:t> </a:t>
            </a:r>
            <a:r>
              <a:rPr lang="el-GR" sz="3400" dirty="0" smtClean="0">
                <a:solidFill>
                  <a:schemeClr val="bg1"/>
                </a:solidFill>
              </a:rPr>
              <a:t>κεφαλῆς </a:t>
            </a:r>
            <a:r>
              <a:rPr lang="el-GR" sz="3400" dirty="0">
                <a:solidFill>
                  <a:schemeClr val="bg1"/>
                </a:solidFill>
              </a:rPr>
              <a:t>αὐτοῦ καὶ τὸ πρόσωπον αὐτοῦ </a:t>
            </a:r>
            <a:endParaRPr lang="en-US" sz="3400" dirty="0" smtClean="0">
              <a:solidFill>
                <a:schemeClr val="bg1"/>
              </a:solidFill>
            </a:endParaRPr>
          </a:p>
          <a:p>
            <a:r>
              <a:rPr lang="fr-FR" sz="2400" dirty="0" smtClean="0">
                <a:solidFill>
                  <a:srgbClr val="FFFF00"/>
                </a:solidFill>
              </a:rPr>
              <a:t>   et  </a:t>
            </a:r>
            <a:r>
              <a:rPr lang="fr-FR" sz="2000" dirty="0" smtClean="0">
                <a:solidFill>
                  <a:srgbClr val="FFFF00"/>
                </a:solidFill>
              </a:rPr>
              <a:t>l'arc-en-ciel ciel  </a:t>
            </a:r>
            <a:r>
              <a:rPr lang="fr-FR" sz="2000" dirty="0">
                <a:solidFill>
                  <a:srgbClr val="FFFF00"/>
                </a:solidFill>
              </a:rPr>
              <a:t>au-dessus</a:t>
            </a:r>
            <a:r>
              <a:rPr lang="fr-FR" sz="2400" dirty="0">
                <a:solidFill>
                  <a:srgbClr val="FFFF00"/>
                </a:solidFill>
              </a:rPr>
              <a:t> </a:t>
            </a:r>
            <a:r>
              <a:rPr lang="fr-FR" sz="2400" dirty="0" smtClean="0">
                <a:solidFill>
                  <a:srgbClr val="FFFF00"/>
                </a:solidFill>
              </a:rPr>
              <a:t>  de          tête               </a:t>
            </a:r>
            <a:r>
              <a:rPr lang="fr-FR" sz="2400" dirty="0">
                <a:solidFill>
                  <a:srgbClr val="FFFF00"/>
                </a:solidFill>
              </a:rPr>
              <a:t>sa </a:t>
            </a:r>
            <a:r>
              <a:rPr lang="fr-FR" sz="2400" dirty="0" smtClean="0">
                <a:solidFill>
                  <a:srgbClr val="FFFF00"/>
                </a:solidFill>
              </a:rPr>
              <a:t>          et     le          visage              son </a:t>
            </a:r>
            <a:r>
              <a:rPr lang="fr-FR" sz="2200" dirty="0" smtClean="0">
                <a:solidFill>
                  <a:srgbClr val="FFFF00"/>
                </a:solidFill>
              </a:rPr>
              <a:t> </a:t>
            </a:r>
          </a:p>
          <a:p>
            <a:r>
              <a:rPr lang="en-US" sz="3400" dirty="0" smtClean="0">
                <a:solidFill>
                  <a:schemeClr val="bg1"/>
                </a:solidFill>
              </a:rPr>
              <a:t>      </a:t>
            </a:r>
            <a:r>
              <a:rPr lang="el-GR" sz="3400" dirty="0" smtClean="0">
                <a:solidFill>
                  <a:schemeClr val="bg1"/>
                </a:solidFill>
              </a:rPr>
              <a:t>ὡς</a:t>
            </a:r>
            <a:r>
              <a:rPr lang="en-US" sz="3400" dirty="0" smtClean="0">
                <a:solidFill>
                  <a:schemeClr val="bg1"/>
                </a:solidFill>
              </a:rPr>
              <a:t> </a:t>
            </a:r>
            <a:r>
              <a:rPr lang="el-GR" sz="3400" dirty="0" smtClean="0">
                <a:solidFill>
                  <a:schemeClr val="bg1"/>
                </a:solidFill>
              </a:rPr>
              <a:t> </a:t>
            </a:r>
            <a:r>
              <a:rPr lang="el-GR" sz="3400" dirty="0">
                <a:solidFill>
                  <a:schemeClr val="bg1"/>
                </a:solidFill>
              </a:rPr>
              <a:t>ὁ ἥλιος καὶ οἱ πόδες αὐτοῦ </a:t>
            </a:r>
            <a:r>
              <a:rPr lang="en-US" sz="3400" dirty="0" smtClean="0">
                <a:solidFill>
                  <a:schemeClr val="bg1"/>
                </a:solidFill>
              </a:rPr>
              <a:t> </a:t>
            </a:r>
            <a:r>
              <a:rPr lang="el-GR" sz="3400" dirty="0" smtClean="0">
                <a:solidFill>
                  <a:schemeClr val="bg1"/>
                </a:solidFill>
              </a:rPr>
              <a:t>ὡς</a:t>
            </a:r>
            <a:r>
              <a:rPr lang="en-US" sz="3400" dirty="0" smtClean="0">
                <a:solidFill>
                  <a:schemeClr val="bg1"/>
                </a:solidFill>
              </a:rPr>
              <a:t>  </a:t>
            </a:r>
            <a:r>
              <a:rPr lang="el-GR" sz="3400" dirty="0" smtClean="0">
                <a:solidFill>
                  <a:schemeClr val="bg1"/>
                </a:solidFill>
              </a:rPr>
              <a:t> </a:t>
            </a:r>
            <a:r>
              <a:rPr lang="el-GR" sz="3400" dirty="0">
                <a:solidFill>
                  <a:schemeClr val="bg1"/>
                </a:solidFill>
              </a:rPr>
              <a:t>στῦλοι πυρός,</a:t>
            </a:r>
          </a:p>
          <a:p>
            <a:r>
              <a:rPr lang="fr-FR" sz="2400" dirty="0" smtClean="0">
                <a:solidFill>
                  <a:srgbClr val="FFFF00"/>
                </a:solidFill>
              </a:rPr>
              <a:t>    </a:t>
            </a:r>
            <a:r>
              <a:rPr lang="fr-FR" sz="2400" dirty="0">
                <a:solidFill>
                  <a:srgbClr val="FFFF00"/>
                </a:solidFill>
              </a:rPr>
              <a:t>comme </a:t>
            </a:r>
            <a:r>
              <a:rPr lang="fr-FR" sz="2400" dirty="0" smtClean="0">
                <a:solidFill>
                  <a:srgbClr val="FFFF00"/>
                </a:solidFill>
              </a:rPr>
              <a:t> le  soleil       </a:t>
            </a:r>
            <a:r>
              <a:rPr lang="fr-FR" sz="2400" dirty="0">
                <a:solidFill>
                  <a:srgbClr val="FFFF00"/>
                </a:solidFill>
              </a:rPr>
              <a:t>et </a:t>
            </a:r>
            <a:r>
              <a:rPr lang="fr-FR" sz="2400" dirty="0" smtClean="0">
                <a:solidFill>
                  <a:srgbClr val="FFFF00"/>
                </a:solidFill>
              </a:rPr>
              <a:t>  les   jambes      ses      </a:t>
            </a:r>
            <a:r>
              <a:rPr lang="fr-FR" sz="2400" dirty="0">
                <a:solidFill>
                  <a:srgbClr val="FFFF00"/>
                </a:solidFill>
              </a:rPr>
              <a:t>comme </a:t>
            </a:r>
            <a:r>
              <a:rPr lang="fr-FR" sz="2400" dirty="0" smtClean="0">
                <a:solidFill>
                  <a:srgbClr val="FFFF00"/>
                </a:solidFill>
              </a:rPr>
              <a:t> colonnes    </a:t>
            </a:r>
            <a:r>
              <a:rPr lang="fr-FR" sz="2400" dirty="0">
                <a:solidFill>
                  <a:srgbClr val="FFFF00"/>
                </a:solidFill>
              </a:rPr>
              <a:t>de </a:t>
            </a:r>
            <a:r>
              <a:rPr lang="fr-FR" sz="2400" dirty="0" smtClean="0">
                <a:solidFill>
                  <a:srgbClr val="FFFF00"/>
                </a:solidFill>
              </a:rPr>
              <a:t>feu</a:t>
            </a:r>
            <a:endParaRPr lang="fr-FR" sz="1100" dirty="0">
              <a:solidFill>
                <a:srgbClr val="FFFF00"/>
              </a:solidFill>
            </a:endParaRPr>
          </a:p>
          <a:p>
            <a:r>
              <a:rPr lang="fr-FR" sz="1100" dirty="0" smtClean="0">
                <a:solidFill>
                  <a:srgbClr val="FFFF00"/>
                </a:solidFill>
              </a:rPr>
              <a:t> </a:t>
            </a:r>
            <a:r>
              <a:rPr lang="en-US" sz="1100" dirty="0">
                <a:solidFill>
                  <a:schemeClr val="bg1"/>
                </a:solidFill>
              </a:rPr>
              <a:t> </a:t>
            </a:r>
          </a:p>
          <a:p>
            <a:r>
              <a:rPr lang="en-US" sz="2200" baseline="30000" dirty="0" smtClean="0">
                <a:solidFill>
                  <a:srgbClr val="FFFF00"/>
                </a:solidFill>
              </a:rPr>
              <a:t>	NEG </a:t>
            </a:r>
            <a:r>
              <a:rPr lang="fr-FR" sz="2200" b="1" dirty="0" smtClean="0">
                <a:solidFill>
                  <a:schemeClr val="bg1"/>
                </a:solidFill>
              </a:rPr>
              <a:t>10:1</a:t>
            </a:r>
            <a:r>
              <a:rPr lang="fr-FR" sz="2200" dirty="0">
                <a:solidFill>
                  <a:schemeClr val="bg1"/>
                </a:solidFill>
              </a:rPr>
              <a:t> Je vis ensuite un autre ange puissant descendre du ciel. Il était enveloppé d'un nuage et un arc-en-ciel couronnait sa tête; son visage était comme le soleil et ses jambes étaient pareilles à des colonnes de feu. </a:t>
            </a:r>
            <a:r>
              <a:rPr lang="fr-FR" sz="2200" dirty="0" smtClean="0">
                <a:solidFill>
                  <a:schemeClr val="bg1"/>
                </a:solidFill>
              </a:rPr>
              <a:t>  /   </a:t>
            </a:r>
            <a:r>
              <a:rPr lang="fr-FR" sz="2200" baseline="30000" dirty="0" smtClean="0">
                <a:solidFill>
                  <a:srgbClr val="FFFF00"/>
                </a:solidFill>
              </a:rPr>
              <a:t>BFC </a:t>
            </a:r>
            <a:r>
              <a:rPr lang="fr-FR" sz="2200" b="1" dirty="0" smtClean="0">
                <a:solidFill>
                  <a:schemeClr val="bg1"/>
                </a:solidFill>
              </a:rPr>
              <a:t>10:1</a:t>
            </a:r>
            <a:r>
              <a:rPr lang="fr-FR" sz="2200" dirty="0">
                <a:solidFill>
                  <a:schemeClr val="bg1"/>
                </a:solidFill>
              </a:rPr>
              <a:t> Je vis ensuite un autre ange puissant descendre du ciel. Il était enveloppé d'un nuage et un arc-en-ciel couronnait sa tête; son visage était comme le soleil et ses jambes étaient pareilles à des colonnes de feu. </a:t>
            </a:r>
          </a:p>
          <a:p>
            <a:endParaRPr lang="fr-FR" sz="800" dirty="0" smtClean="0">
              <a:solidFill>
                <a:schemeClr val="bg1"/>
              </a:solidFill>
            </a:endParaRPr>
          </a:p>
          <a:p>
            <a:endParaRPr lang="fr-FR" sz="800" dirty="0">
              <a:solidFill>
                <a:schemeClr val="bg1"/>
              </a:solidFill>
            </a:endParaRPr>
          </a:p>
          <a:p>
            <a:endParaRPr lang="fr-FR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611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52400"/>
            <a:ext cx="12161838" cy="7034857"/>
          </a:xfrm>
          <a:prstGeom prst="rect">
            <a:avLst/>
          </a:prstGeom>
          <a:solidFill>
            <a:srgbClr val="002060"/>
          </a:solidFill>
        </p:spPr>
        <p:txBody>
          <a:bodyPr wrap="square" lIns="108821" tIns="54411" rIns="108821" bIns="54411">
            <a:spAutoFit/>
          </a:bodyPr>
          <a:lstStyle/>
          <a:p>
            <a:endParaRPr lang="en-US" sz="900" b="1" dirty="0" smtClean="0">
              <a:solidFill>
                <a:srgbClr val="FFFF00"/>
              </a:solidFill>
            </a:endParaRPr>
          </a:p>
          <a:p>
            <a:endParaRPr lang="en-US" sz="900" b="1" dirty="0" smtClean="0">
              <a:solidFill>
                <a:srgbClr val="FFFF00"/>
              </a:solidFill>
            </a:endParaRPr>
          </a:p>
          <a:p>
            <a:r>
              <a:rPr lang="en-US" sz="900" b="1" dirty="0" smtClean="0">
                <a:solidFill>
                  <a:srgbClr val="FFFF00"/>
                </a:solidFill>
              </a:rPr>
              <a:t>       </a:t>
            </a:r>
            <a:r>
              <a:rPr lang="en-US" sz="3200" b="1" dirty="0" smtClean="0">
                <a:solidFill>
                  <a:srgbClr val="FFFF00"/>
                </a:solidFill>
              </a:rPr>
              <a:t>                            Apocalypse 10:2-3 </a:t>
            </a:r>
            <a:endParaRPr lang="en-US" sz="900" b="1" dirty="0" smtClean="0">
              <a:solidFill>
                <a:srgbClr val="FFFF00"/>
              </a:solidFill>
            </a:endParaRPr>
          </a:p>
          <a:p>
            <a:endParaRPr lang="en-US" sz="900" b="1" dirty="0" smtClean="0">
              <a:solidFill>
                <a:srgbClr val="FFFF00"/>
              </a:solidFill>
            </a:endParaRPr>
          </a:p>
          <a:p>
            <a:endParaRPr lang="en-US" sz="900" b="1" dirty="0" smtClean="0">
              <a:solidFill>
                <a:srgbClr val="FFFF00"/>
              </a:solidFill>
            </a:endParaRPr>
          </a:p>
          <a:p>
            <a:r>
              <a:rPr lang="en-US" sz="2800" b="1" dirty="0" smtClean="0">
                <a:solidFill>
                  <a:srgbClr val="FFFF00"/>
                </a:solidFill>
              </a:rPr>
              <a:t>2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l-GR" sz="3200" dirty="0">
                <a:solidFill>
                  <a:schemeClr val="bg1"/>
                </a:solidFill>
              </a:rPr>
              <a:t>καὶ ἔχων ἐν τῇ χειρὶ αὐτοῦ βιβλαρίδιον ἠνεῳγμένον.</a:t>
            </a:r>
            <a:endParaRPr lang="en-US" sz="3200" dirty="0">
              <a:solidFill>
                <a:schemeClr val="bg1"/>
              </a:solidFill>
            </a:endParaRPr>
          </a:p>
          <a:p>
            <a:r>
              <a:rPr lang="fr-FR" sz="2200" dirty="0" smtClean="0">
                <a:solidFill>
                  <a:srgbClr val="FFFF00"/>
                </a:solidFill>
              </a:rPr>
              <a:t>       et  il </a:t>
            </a:r>
            <a:r>
              <a:rPr lang="fr-FR" sz="2200" dirty="0">
                <a:solidFill>
                  <a:srgbClr val="FFFF00"/>
                </a:solidFill>
              </a:rPr>
              <a:t>tenait dans </a:t>
            </a:r>
            <a:r>
              <a:rPr lang="fr-FR" sz="2200" dirty="0" smtClean="0">
                <a:solidFill>
                  <a:srgbClr val="FFFF00"/>
                </a:solidFill>
              </a:rPr>
              <a:t> la   main       sa               un </a:t>
            </a:r>
            <a:r>
              <a:rPr lang="fr-FR" sz="2200" dirty="0">
                <a:solidFill>
                  <a:srgbClr val="FFFF00"/>
                </a:solidFill>
              </a:rPr>
              <a:t>petit </a:t>
            </a:r>
            <a:r>
              <a:rPr lang="fr-FR" sz="2200" dirty="0" smtClean="0">
                <a:solidFill>
                  <a:srgbClr val="FFFF00"/>
                </a:solidFill>
              </a:rPr>
              <a:t>livre               </a:t>
            </a:r>
            <a:r>
              <a:rPr lang="fr-FR" sz="2200" dirty="0">
                <a:solidFill>
                  <a:srgbClr val="FFFF00"/>
                </a:solidFill>
              </a:rPr>
              <a:t>ouvert </a:t>
            </a:r>
            <a:r>
              <a:rPr lang="fr-FR" sz="2200" dirty="0" smtClean="0">
                <a:solidFill>
                  <a:srgbClr val="FFFF00"/>
                </a:solidFill>
              </a:rPr>
              <a:t>  </a:t>
            </a:r>
            <a:endParaRPr lang="es-ES" sz="2200" dirty="0" smtClean="0">
              <a:solidFill>
                <a:srgbClr val="FFFF00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      </a:t>
            </a:r>
            <a:r>
              <a:rPr lang="el-GR" sz="3200" dirty="0" smtClean="0">
                <a:solidFill>
                  <a:schemeClr val="bg1"/>
                </a:solidFill>
              </a:rPr>
              <a:t>καὶ </a:t>
            </a:r>
            <a:r>
              <a:rPr lang="el-GR" sz="3200" dirty="0">
                <a:solidFill>
                  <a:schemeClr val="bg1"/>
                </a:solidFill>
              </a:rPr>
              <a:t>ἔθηκεν τὸν πόδα αὐτοῦ τὸν δεξιὸν </a:t>
            </a:r>
            <a:endParaRPr lang="en-US" sz="3200" dirty="0" smtClean="0">
              <a:solidFill>
                <a:schemeClr val="bg1"/>
              </a:solidFill>
            </a:endParaRPr>
          </a:p>
          <a:p>
            <a:r>
              <a:rPr lang="fr-FR" sz="2200" dirty="0" smtClean="0">
                <a:solidFill>
                  <a:srgbClr val="FFFF00"/>
                </a:solidFill>
              </a:rPr>
              <a:t>          et       </a:t>
            </a:r>
            <a:r>
              <a:rPr lang="fr-FR" sz="2200" dirty="0">
                <a:solidFill>
                  <a:srgbClr val="FFFF00"/>
                </a:solidFill>
              </a:rPr>
              <a:t>il </a:t>
            </a:r>
            <a:r>
              <a:rPr lang="fr-FR" sz="2200" dirty="0" smtClean="0">
                <a:solidFill>
                  <a:srgbClr val="FFFF00"/>
                </a:solidFill>
              </a:rPr>
              <a:t>posa        le        pied         son          le       droit</a:t>
            </a:r>
            <a:endParaRPr lang="fr-FR" sz="2200" dirty="0">
              <a:solidFill>
                <a:srgbClr val="FFFF00"/>
              </a:solidFill>
            </a:endParaRPr>
          </a:p>
          <a:p>
            <a:r>
              <a:rPr lang="fr-FR" sz="2200" dirty="0">
                <a:solidFill>
                  <a:srgbClr val="FFFF00"/>
                </a:solidFill>
              </a:rPr>
              <a:t> </a:t>
            </a:r>
            <a:r>
              <a:rPr lang="fr-FR" sz="2200" dirty="0" smtClean="0">
                <a:solidFill>
                  <a:srgbClr val="FFFF00"/>
                </a:solidFill>
              </a:rPr>
              <a:t>   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l-GR" sz="3200" dirty="0" smtClean="0">
                <a:solidFill>
                  <a:schemeClr val="bg1"/>
                </a:solidFill>
              </a:rPr>
              <a:t>ἐπὶ </a:t>
            </a:r>
            <a:r>
              <a:rPr lang="el-GR" sz="3200" dirty="0">
                <a:solidFill>
                  <a:schemeClr val="bg1"/>
                </a:solidFill>
              </a:rPr>
              <a:t>τῆς θαλάσσης, τὸν δὲ εὐώνυμον ἐπὶ τῆς γῆς,</a:t>
            </a:r>
          </a:p>
          <a:p>
            <a:r>
              <a:rPr lang="fr-FR" sz="2200" dirty="0" smtClean="0">
                <a:solidFill>
                  <a:srgbClr val="FFFF00"/>
                </a:solidFill>
              </a:rPr>
              <a:t>       sur     la             mer                le      </a:t>
            </a:r>
            <a:r>
              <a:rPr lang="fr-FR" sz="2200" dirty="0">
                <a:solidFill>
                  <a:srgbClr val="FFFF00"/>
                </a:solidFill>
              </a:rPr>
              <a:t>et </a:t>
            </a:r>
            <a:r>
              <a:rPr lang="fr-FR" sz="2200" dirty="0" smtClean="0">
                <a:solidFill>
                  <a:srgbClr val="FFFF00"/>
                </a:solidFill>
              </a:rPr>
              <a:t>   (pied) gauche     sur     la     </a:t>
            </a:r>
            <a:r>
              <a:rPr lang="fr-FR" sz="2200" dirty="0">
                <a:solidFill>
                  <a:srgbClr val="FFFF00"/>
                </a:solidFill>
              </a:rPr>
              <a:t>terre </a:t>
            </a:r>
            <a:endParaRPr lang="en-US" sz="2200" dirty="0" smtClean="0">
              <a:solidFill>
                <a:srgbClr val="FFFF00"/>
              </a:solidFill>
            </a:endParaRPr>
          </a:p>
          <a:p>
            <a:r>
              <a:rPr lang="en-US" sz="3200" b="1" dirty="0" smtClean="0">
                <a:solidFill>
                  <a:srgbClr val="FFFF00"/>
                </a:solidFill>
              </a:rPr>
              <a:t>3</a:t>
            </a:r>
            <a:r>
              <a:rPr lang="en-US" sz="3200" dirty="0" smtClean="0">
                <a:solidFill>
                  <a:schemeClr val="bg1"/>
                </a:solidFill>
              </a:rPr>
              <a:t>  </a:t>
            </a:r>
            <a:r>
              <a:rPr lang="el-GR" sz="3200" dirty="0">
                <a:solidFill>
                  <a:schemeClr val="bg1"/>
                </a:solidFill>
              </a:rPr>
              <a:t>καὶ ἔκραξεν 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l-GR" sz="3200" dirty="0" smtClean="0">
                <a:solidFill>
                  <a:schemeClr val="bg1"/>
                </a:solidFill>
              </a:rPr>
              <a:t>φωνῇ </a:t>
            </a:r>
            <a:r>
              <a:rPr lang="el-GR" sz="3200" dirty="0">
                <a:solidFill>
                  <a:schemeClr val="bg1"/>
                </a:solidFill>
              </a:rPr>
              <a:t>μεγάλῃ ὥσπερ λέων μυκᾶται. </a:t>
            </a:r>
            <a:endParaRPr lang="en-US" sz="3200" dirty="0">
              <a:solidFill>
                <a:schemeClr val="bg1"/>
              </a:solidFill>
            </a:endParaRPr>
          </a:p>
          <a:p>
            <a:r>
              <a:rPr lang="fr-FR" sz="2200" dirty="0" smtClean="0">
                <a:solidFill>
                  <a:srgbClr val="FFFF00"/>
                </a:solidFill>
              </a:rPr>
              <a:t>        </a:t>
            </a:r>
            <a:r>
              <a:rPr lang="fr-FR" sz="2200" dirty="0">
                <a:solidFill>
                  <a:srgbClr val="FFFF00"/>
                </a:solidFill>
              </a:rPr>
              <a:t>et </a:t>
            </a:r>
            <a:r>
              <a:rPr lang="fr-FR" sz="2200" dirty="0" smtClean="0">
                <a:solidFill>
                  <a:srgbClr val="FFFF00"/>
                </a:solidFill>
              </a:rPr>
              <a:t>        il cria       </a:t>
            </a:r>
            <a:r>
              <a:rPr lang="fr-FR" sz="2200" dirty="0">
                <a:solidFill>
                  <a:srgbClr val="FFFF00"/>
                </a:solidFill>
              </a:rPr>
              <a:t>d'une </a:t>
            </a:r>
            <a:r>
              <a:rPr lang="fr-FR" sz="2200" dirty="0" smtClean="0">
                <a:solidFill>
                  <a:srgbClr val="FFFF00"/>
                </a:solidFill>
              </a:rPr>
              <a:t>voix      forte         </a:t>
            </a:r>
            <a:r>
              <a:rPr lang="fr-FR" sz="2200" dirty="0">
                <a:solidFill>
                  <a:srgbClr val="FFFF00"/>
                </a:solidFill>
              </a:rPr>
              <a:t>comme </a:t>
            </a:r>
            <a:r>
              <a:rPr lang="fr-FR" sz="2200" dirty="0" smtClean="0">
                <a:solidFill>
                  <a:srgbClr val="FFFF00"/>
                </a:solidFill>
              </a:rPr>
              <a:t>   un lion      </a:t>
            </a:r>
            <a:r>
              <a:rPr lang="fr-FR" sz="2200" dirty="0">
                <a:solidFill>
                  <a:srgbClr val="FFFF00"/>
                </a:solidFill>
              </a:rPr>
              <a:t>rugit</a:t>
            </a:r>
            <a:endParaRPr lang="en-US" sz="2200" dirty="0" smtClean="0">
              <a:solidFill>
                <a:srgbClr val="FFFF00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  </a:t>
            </a:r>
            <a:r>
              <a:rPr lang="el-GR" sz="3200" dirty="0">
                <a:solidFill>
                  <a:schemeClr val="bg1"/>
                </a:solidFill>
              </a:rPr>
              <a:t>καὶ ὅτε ἔκραξεν, ἐλάλησαν αἱ ἑπτὰ βρονταὶ τὰς ἑαυτῶν φωνάς.</a:t>
            </a:r>
          </a:p>
          <a:p>
            <a:r>
              <a:rPr lang="fr-FR" sz="2200" dirty="0" smtClean="0">
                <a:solidFill>
                  <a:srgbClr val="FFFF00"/>
                </a:solidFill>
              </a:rPr>
              <a:t>     et  quand     il cria            ils parlaient     les    sept      tonnerres    les         leurs            </a:t>
            </a:r>
            <a:r>
              <a:rPr lang="fr-FR" sz="2200" dirty="0">
                <a:solidFill>
                  <a:srgbClr val="FFFF00"/>
                </a:solidFill>
              </a:rPr>
              <a:t>voix </a:t>
            </a:r>
            <a:r>
              <a:rPr lang="fr-FR" sz="2200" dirty="0" smtClean="0">
                <a:solidFill>
                  <a:srgbClr val="FFFF00"/>
                </a:solidFill>
              </a:rPr>
              <a:t> </a:t>
            </a:r>
          </a:p>
          <a:p>
            <a:r>
              <a:rPr lang="en-US" sz="800" dirty="0">
                <a:solidFill>
                  <a:schemeClr val="bg1"/>
                </a:solidFill>
              </a:rPr>
              <a:t> </a:t>
            </a:r>
          </a:p>
          <a:p>
            <a:r>
              <a:rPr lang="en-US" sz="2000" baseline="30000" dirty="0" smtClean="0">
                <a:solidFill>
                  <a:srgbClr val="FFFF00"/>
                </a:solidFill>
              </a:rPr>
              <a:t>	NEG </a:t>
            </a:r>
            <a:r>
              <a:rPr lang="fr-FR" sz="2000" b="1" dirty="0" smtClean="0">
                <a:solidFill>
                  <a:schemeClr val="bg1"/>
                </a:solidFill>
              </a:rPr>
              <a:t>10:2</a:t>
            </a:r>
            <a:r>
              <a:rPr lang="fr-FR" sz="2000" dirty="0">
                <a:solidFill>
                  <a:schemeClr val="bg1"/>
                </a:solidFill>
              </a:rPr>
              <a:t> Il tenait dans sa main un petit livre ouvert. Il posa son pied droit sur la mer, et son pied gauche sur la terre</a:t>
            </a:r>
            <a:r>
              <a:rPr lang="fr-FR" sz="2000" dirty="0" smtClean="0">
                <a:solidFill>
                  <a:schemeClr val="bg1"/>
                </a:solidFill>
              </a:rPr>
              <a:t>; </a:t>
            </a:r>
            <a:r>
              <a:rPr lang="fr-FR" sz="2000" b="1" dirty="0" smtClean="0">
                <a:solidFill>
                  <a:schemeClr val="bg1"/>
                </a:solidFill>
              </a:rPr>
              <a:t>3</a:t>
            </a:r>
            <a:r>
              <a:rPr lang="fr-FR" sz="2000" dirty="0" smtClean="0">
                <a:solidFill>
                  <a:schemeClr val="bg1"/>
                </a:solidFill>
              </a:rPr>
              <a:t> </a:t>
            </a:r>
            <a:r>
              <a:rPr lang="fr-FR" sz="2000" dirty="0">
                <a:solidFill>
                  <a:schemeClr val="bg1"/>
                </a:solidFill>
              </a:rPr>
              <a:t>et il cria d'une voix forte, comme rugit un lion. Quand il cria, les sept tonnerres firent entendre leurs voix.</a:t>
            </a:r>
          </a:p>
          <a:p>
            <a:r>
              <a:rPr lang="fr-FR" sz="2000" baseline="30000" dirty="0" smtClean="0">
                <a:solidFill>
                  <a:schemeClr val="bg1"/>
                </a:solidFill>
              </a:rPr>
              <a:t>	</a:t>
            </a:r>
            <a:r>
              <a:rPr lang="fr-FR" sz="2000" baseline="30000" dirty="0" smtClean="0">
                <a:solidFill>
                  <a:srgbClr val="FFFF00"/>
                </a:solidFill>
              </a:rPr>
              <a:t>BFC </a:t>
            </a:r>
            <a:r>
              <a:rPr lang="fr-FR" sz="2000" b="1" dirty="0" smtClean="0">
                <a:solidFill>
                  <a:schemeClr val="bg1"/>
                </a:solidFill>
              </a:rPr>
              <a:t>10:2</a:t>
            </a:r>
            <a:r>
              <a:rPr lang="fr-FR" sz="2000" dirty="0" smtClean="0">
                <a:solidFill>
                  <a:schemeClr val="bg1"/>
                </a:solidFill>
              </a:rPr>
              <a:t> </a:t>
            </a:r>
            <a:r>
              <a:rPr lang="fr-FR" sz="2000" dirty="0">
                <a:solidFill>
                  <a:schemeClr val="bg1"/>
                </a:solidFill>
              </a:rPr>
              <a:t>Il tenait à la main un petit livre ouvert. Il posa le pied droit sur la mer et le pied gauche sur la terre.</a:t>
            </a:r>
          </a:p>
          <a:p>
            <a:r>
              <a:rPr lang="fr-FR" sz="2000" b="1" dirty="0" smtClean="0">
                <a:solidFill>
                  <a:schemeClr val="bg1"/>
                </a:solidFill>
              </a:rPr>
              <a:t>3</a:t>
            </a:r>
            <a:r>
              <a:rPr lang="fr-FR" sz="2000" dirty="0" smtClean="0">
                <a:solidFill>
                  <a:schemeClr val="bg1"/>
                </a:solidFill>
              </a:rPr>
              <a:t> </a:t>
            </a:r>
            <a:r>
              <a:rPr lang="fr-FR" sz="2000" dirty="0">
                <a:solidFill>
                  <a:schemeClr val="bg1"/>
                </a:solidFill>
              </a:rPr>
              <a:t>Il cria avec force, comme un lion qui rugit. A son cri répondit le grondement des sept tonnerres.</a:t>
            </a:r>
          </a:p>
          <a:p>
            <a:endParaRPr lang="fr-FR" sz="800" dirty="0" smtClean="0">
              <a:solidFill>
                <a:schemeClr val="bg1"/>
              </a:solidFill>
            </a:endParaRPr>
          </a:p>
          <a:p>
            <a:endParaRPr lang="fr-FR" sz="800" dirty="0">
              <a:solidFill>
                <a:schemeClr val="bg1"/>
              </a:solidFill>
            </a:endParaRPr>
          </a:p>
          <a:p>
            <a:endParaRPr lang="fr-FR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330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3045" y="28841"/>
            <a:ext cx="12024519" cy="6819414"/>
          </a:xfrm>
          <a:prstGeom prst="rect">
            <a:avLst/>
          </a:prstGeom>
          <a:solidFill>
            <a:srgbClr val="002060"/>
          </a:solidFill>
        </p:spPr>
        <p:txBody>
          <a:bodyPr wrap="square" lIns="108821" tIns="54411" rIns="108821" bIns="54411">
            <a:spAutoFit/>
          </a:bodyPr>
          <a:lstStyle/>
          <a:p>
            <a:pPr algn="ctr"/>
            <a:endParaRPr lang="en-US" sz="1200" b="1" dirty="0" smtClean="0">
              <a:solidFill>
                <a:srgbClr val="FFFF00"/>
              </a:solidFill>
            </a:endParaRPr>
          </a:p>
          <a:p>
            <a:pPr algn="ctr"/>
            <a:r>
              <a:rPr lang="en-US" sz="1200" b="1" dirty="0" smtClean="0">
                <a:solidFill>
                  <a:srgbClr val="FFFF00"/>
                </a:solidFill>
              </a:rPr>
              <a:t> </a:t>
            </a:r>
          </a:p>
          <a:p>
            <a:r>
              <a:rPr lang="en-US" sz="3600" b="1" dirty="0" smtClean="0">
                <a:solidFill>
                  <a:srgbClr val="FFFF00"/>
                </a:solidFill>
              </a:rPr>
              <a:t>                                      </a:t>
            </a:r>
            <a:r>
              <a:rPr lang="en-US" sz="3200" b="1" dirty="0" smtClean="0">
                <a:solidFill>
                  <a:srgbClr val="FFFF00"/>
                </a:solidFill>
              </a:rPr>
              <a:t>Apocalypse 10:4 </a:t>
            </a:r>
          </a:p>
          <a:p>
            <a:pPr algn="ctr"/>
            <a:endParaRPr lang="en-US" sz="800" b="1" dirty="0" smtClean="0">
              <a:solidFill>
                <a:srgbClr val="FFFF00"/>
              </a:solidFill>
            </a:endParaRPr>
          </a:p>
          <a:p>
            <a:pPr algn="ctr"/>
            <a:endParaRPr lang="en-US" sz="800" b="1" dirty="0" smtClean="0">
              <a:solidFill>
                <a:srgbClr val="FFFF00"/>
              </a:solidFill>
            </a:endParaRPr>
          </a:p>
          <a:p>
            <a:r>
              <a:rPr lang="en-US" sz="3200" b="1" dirty="0" smtClean="0">
                <a:solidFill>
                  <a:srgbClr val="FFFF00"/>
                </a:solidFill>
              </a:rPr>
              <a:t>4  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l-GR" sz="3600" dirty="0">
                <a:solidFill>
                  <a:schemeClr val="bg1"/>
                </a:solidFill>
              </a:rPr>
              <a:t>καὶ ὅτε ἐλάλησαν αἱ ἑπτὰ βρονταί</a:t>
            </a:r>
            <a:r>
              <a:rPr lang="el-GR" sz="3600" dirty="0" smtClean="0">
                <a:solidFill>
                  <a:schemeClr val="bg1"/>
                </a:solidFill>
              </a:rPr>
              <a:t>,</a:t>
            </a:r>
            <a:endParaRPr lang="en-US" sz="3600" dirty="0" smtClean="0">
              <a:solidFill>
                <a:schemeClr val="bg1"/>
              </a:solidFill>
            </a:endParaRPr>
          </a:p>
          <a:p>
            <a:r>
              <a:rPr lang="fr-FR" sz="2400" dirty="0" smtClean="0">
                <a:solidFill>
                  <a:schemeClr val="bg1"/>
                </a:solidFill>
              </a:rPr>
              <a:t>         </a:t>
            </a:r>
            <a:r>
              <a:rPr lang="fr-FR" sz="2400" dirty="0" smtClean="0">
                <a:solidFill>
                  <a:srgbClr val="FFFF00"/>
                </a:solidFill>
              </a:rPr>
              <a:t>et   </a:t>
            </a:r>
            <a:r>
              <a:rPr lang="fr-FR" sz="2400" dirty="0">
                <a:solidFill>
                  <a:srgbClr val="FFFF00"/>
                </a:solidFill>
              </a:rPr>
              <a:t>quand </a:t>
            </a:r>
            <a:r>
              <a:rPr lang="fr-FR" sz="2400" dirty="0" smtClean="0">
                <a:solidFill>
                  <a:srgbClr val="FFFF00"/>
                </a:solidFill>
              </a:rPr>
              <a:t>  </a:t>
            </a:r>
            <a:r>
              <a:rPr lang="fr-FR" sz="2400" dirty="0">
                <a:solidFill>
                  <a:srgbClr val="FFFF00"/>
                </a:solidFill>
              </a:rPr>
              <a:t>ils parlaient    </a:t>
            </a:r>
            <a:r>
              <a:rPr lang="fr-FR" sz="2400" dirty="0" smtClean="0">
                <a:solidFill>
                  <a:srgbClr val="FFFF00"/>
                </a:solidFill>
              </a:rPr>
              <a:t>  </a:t>
            </a:r>
            <a:r>
              <a:rPr lang="fr-FR" sz="2400" dirty="0">
                <a:solidFill>
                  <a:srgbClr val="FFFF00"/>
                </a:solidFill>
              </a:rPr>
              <a:t>les    sept      </a:t>
            </a:r>
            <a:r>
              <a:rPr lang="fr-FR" sz="2400" dirty="0" smtClean="0">
                <a:solidFill>
                  <a:srgbClr val="FFFF00"/>
                </a:solidFill>
              </a:rPr>
              <a:t>tonnerres</a:t>
            </a:r>
            <a:endParaRPr lang="fr-FR" sz="2400" dirty="0">
              <a:solidFill>
                <a:srgbClr val="FFFF00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    </a:t>
            </a:r>
            <a:r>
              <a:rPr lang="el-GR" sz="3600" dirty="0" smtClean="0">
                <a:solidFill>
                  <a:schemeClr val="bg1"/>
                </a:solidFill>
              </a:rPr>
              <a:t>ἤμελλον </a:t>
            </a:r>
            <a:r>
              <a:rPr lang="el-GR" sz="3600" dirty="0">
                <a:solidFill>
                  <a:schemeClr val="bg1"/>
                </a:solidFill>
              </a:rPr>
              <a:t>γράφειν, καὶ ἤκουσα φωνὴν </a:t>
            </a:r>
            <a:endParaRPr lang="en-US" sz="3600" dirty="0" smtClean="0">
              <a:solidFill>
                <a:schemeClr val="bg1"/>
              </a:solidFill>
            </a:endParaRPr>
          </a:p>
          <a:p>
            <a:r>
              <a:rPr lang="fr-FR" sz="2400" dirty="0" smtClean="0">
                <a:solidFill>
                  <a:srgbClr val="FFFF00"/>
                </a:solidFill>
              </a:rPr>
              <a:t>            j'allais             écrire          mais   </a:t>
            </a:r>
            <a:r>
              <a:rPr lang="fr-FR" sz="2400" dirty="0">
                <a:solidFill>
                  <a:srgbClr val="FFFF00"/>
                </a:solidFill>
              </a:rPr>
              <a:t>j'entendis </a:t>
            </a:r>
            <a:r>
              <a:rPr lang="fr-FR" sz="2400" dirty="0" smtClean="0">
                <a:solidFill>
                  <a:srgbClr val="FFFF00"/>
                </a:solidFill>
              </a:rPr>
              <a:t>   une voix </a:t>
            </a:r>
            <a:endParaRPr lang="es-ES" sz="2400" dirty="0" smtClean="0">
              <a:solidFill>
                <a:srgbClr val="FFFF00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   </a:t>
            </a:r>
            <a:r>
              <a:rPr lang="el-GR" sz="3600" dirty="0" smtClean="0">
                <a:solidFill>
                  <a:schemeClr val="bg1"/>
                </a:solidFill>
              </a:rPr>
              <a:t>ἐκ </a:t>
            </a:r>
            <a:r>
              <a:rPr lang="el-GR" sz="3600" dirty="0">
                <a:solidFill>
                  <a:schemeClr val="bg1"/>
                </a:solidFill>
              </a:rPr>
              <a:t>τοῦ οὐρανοῦ λέγουσαν· σφράγισον ἃ ἐλάλησαν </a:t>
            </a:r>
            <a:endParaRPr lang="en-US" sz="3600" dirty="0">
              <a:solidFill>
                <a:schemeClr val="bg1"/>
              </a:solidFill>
            </a:endParaRPr>
          </a:p>
          <a:p>
            <a:r>
              <a:rPr lang="fr-FR" sz="2400" dirty="0" smtClean="0">
                <a:solidFill>
                  <a:schemeClr val="bg1"/>
                </a:solidFill>
              </a:rPr>
              <a:t>        </a:t>
            </a:r>
            <a:r>
              <a:rPr lang="fr-FR" sz="2400" dirty="0" smtClean="0">
                <a:solidFill>
                  <a:srgbClr val="FFFF00"/>
                </a:solidFill>
              </a:rPr>
              <a:t> </a:t>
            </a:r>
            <a:r>
              <a:rPr lang="fr-FR" sz="2400" dirty="0">
                <a:solidFill>
                  <a:srgbClr val="FFFF00"/>
                </a:solidFill>
              </a:rPr>
              <a:t>du </a:t>
            </a:r>
            <a:r>
              <a:rPr lang="fr-FR" sz="2400" dirty="0" smtClean="0">
                <a:solidFill>
                  <a:srgbClr val="FFFF00"/>
                </a:solidFill>
              </a:rPr>
              <a:t>                 ciel                 </a:t>
            </a:r>
            <a:r>
              <a:rPr lang="fr-FR" sz="2400" dirty="0">
                <a:solidFill>
                  <a:srgbClr val="FFFF00"/>
                </a:solidFill>
              </a:rPr>
              <a:t>qui </a:t>
            </a:r>
            <a:r>
              <a:rPr lang="fr-FR" sz="2400" dirty="0" smtClean="0">
                <a:solidFill>
                  <a:srgbClr val="FFFF00"/>
                </a:solidFill>
              </a:rPr>
              <a:t>disait               scelle                 ce </a:t>
            </a:r>
            <a:r>
              <a:rPr lang="fr-FR" sz="2400" dirty="0" err="1">
                <a:solidFill>
                  <a:srgbClr val="FFFF00"/>
                </a:solidFill>
              </a:rPr>
              <a:t>qu</a:t>
            </a:r>
            <a:r>
              <a:rPr lang="fr-FR" sz="2400" dirty="0">
                <a:solidFill>
                  <a:srgbClr val="FFFF00"/>
                </a:solidFill>
              </a:rPr>
              <a:t> 'ont dit </a:t>
            </a:r>
            <a:endParaRPr lang="fr-FR" sz="2400" dirty="0" smtClean="0">
              <a:solidFill>
                <a:srgbClr val="FFFF00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        </a:t>
            </a:r>
            <a:r>
              <a:rPr lang="el-GR" sz="3600" dirty="0" smtClean="0">
                <a:solidFill>
                  <a:schemeClr val="bg1"/>
                </a:solidFill>
              </a:rPr>
              <a:t>αἱ </a:t>
            </a:r>
            <a:r>
              <a:rPr lang="el-GR" sz="3600" dirty="0">
                <a:solidFill>
                  <a:schemeClr val="bg1"/>
                </a:solidFill>
              </a:rPr>
              <a:t>ἑπτὰ βρονταί, καὶ μὴ 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l-GR" sz="3600" dirty="0" smtClean="0">
                <a:solidFill>
                  <a:schemeClr val="bg1"/>
                </a:solidFill>
              </a:rPr>
              <a:t>αὐτὰ </a:t>
            </a:r>
            <a:r>
              <a:rPr lang="el-GR" sz="3600" dirty="0">
                <a:solidFill>
                  <a:schemeClr val="bg1"/>
                </a:solidFill>
              </a:rPr>
              <a:t>γράψῃς.</a:t>
            </a:r>
          </a:p>
          <a:p>
            <a:r>
              <a:rPr lang="fr-FR" sz="2400" dirty="0">
                <a:solidFill>
                  <a:srgbClr val="FFFF00"/>
                </a:solidFill>
              </a:rPr>
              <a:t>           </a:t>
            </a:r>
            <a:r>
              <a:rPr lang="fr-FR" sz="2400" dirty="0" smtClean="0">
                <a:solidFill>
                  <a:srgbClr val="FFFF00"/>
                </a:solidFill>
              </a:rPr>
              <a:t> les     sept      tonnerres        </a:t>
            </a:r>
            <a:r>
              <a:rPr lang="fr-FR" sz="2400" dirty="0">
                <a:solidFill>
                  <a:srgbClr val="FFFF00"/>
                </a:solidFill>
              </a:rPr>
              <a:t>et </a:t>
            </a:r>
            <a:r>
              <a:rPr lang="fr-FR" sz="2400" dirty="0" smtClean="0">
                <a:solidFill>
                  <a:srgbClr val="FFFF00"/>
                </a:solidFill>
              </a:rPr>
              <a:t> ne pas          </a:t>
            </a:r>
            <a:r>
              <a:rPr lang="fr-FR" sz="2400" dirty="0">
                <a:solidFill>
                  <a:srgbClr val="FFFF00"/>
                </a:solidFill>
              </a:rPr>
              <a:t>l 'écris </a:t>
            </a:r>
            <a:endParaRPr lang="es-ES" sz="2400" dirty="0">
              <a:solidFill>
                <a:srgbClr val="FFFF00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r>
              <a:rPr lang="en-US" sz="2200" baseline="30000" dirty="0" smtClean="0">
                <a:solidFill>
                  <a:srgbClr val="FFFF00"/>
                </a:solidFill>
              </a:rPr>
              <a:t>	NEG </a:t>
            </a:r>
            <a:r>
              <a:rPr lang="fr-FR" sz="2200" b="1" dirty="0">
                <a:solidFill>
                  <a:schemeClr val="bg1"/>
                </a:solidFill>
              </a:rPr>
              <a:t>10:4</a:t>
            </a:r>
            <a:r>
              <a:rPr lang="fr-FR" sz="2200" dirty="0">
                <a:solidFill>
                  <a:schemeClr val="bg1"/>
                </a:solidFill>
              </a:rPr>
              <a:t> Quand les sept tonnerres eurent fait entendre leurs voix, j'allais écrire, mais j'entendis du ciel une voix qui disait: Scelle ce </a:t>
            </a:r>
            <a:r>
              <a:rPr lang="fr-FR" sz="2200" dirty="0" err="1">
                <a:solidFill>
                  <a:schemeClr val="bg1"/>
                </a:solidFill>
              </a:rPr>
              <a:t>qu</a:t>
            </a:r>
            <a:r>
              <a:rPr lang="fr-FR" sz="2200" dirty="0">
                <a:solidFill>
                  <a:schemeClr val="bg1"/>
                </a:solidFill>
              </a:rPr>
              <a:t> 'ont dit les sept tonnerres, et ne l 'écris pas.</a:t>
            </a:r>
          </a:p>
          <a:p>
            <a:r>
              <a:rPr lang="fr-FR" sz="2200" baseline="30000" dirty="0" smtClean="0">
                <a:solidFill>
                  <a:schemeClr val="bg1"/>
                </a:solidFill>
              </a:rPr>
              <a:t>	</a:t>
            </a:r>
            <a:r>
              <a:rPr lang="fr-FR" sz="2200" baseline="30000" dirty="0" smtClean="0">
                <a:solidFill>
                  <a:srgbClr val="FFFF00"/>
                </a:solidFill>
              </a:rPr>
              <a:t>BFC </a:t>
            </a:r>
            <a:r>
              <a:rPr lang="fr-FR" sz="2200" b="1" dirty="0">
                <a:solidFill>
                  <a:schemeClr val="bg1"/>
                </a:solidFill>
              </a:rPr>
              <a:t>10:4</a:t>
            </a:r>
            <a:r>
              <a:rPr lang="fr-FR" sz="2200" dirty="0">
                <a:solidFill>
                  <a:schemeClr val="bg1"/>
                </a:solidFill>
              </a:rPr>
              <a:t> J'allais mettre par écrit ce qu'ils avaient dit, mais j'entendis une voix du ciel me donner cet ordre: «Tiens secret le message des sept tonnerres; ne l'écris pas.» </a:t>
            </a:r>
            <a:endParaRPr lang="es-ES" sz="2200" dirty="0">
              <a:solidFill>
                <a:srgbClr val="FFFF00"/>
              </a:solidFill>
            </a:endParaRPr>
          </a:p>
          <a:p>
            <a:endParaRPr lang="fr-FR" sz="800" dirty="0" smtClean="0">
              <a:solidFill>
                <a:schemeClr val="bg1"/>
              </a:solidFill>
            </a:endParaRPr>
          </a:p>
          <a:p>
            <a:endParaRPr lang="fr-FR" sz="800" dirty="0">
              <a:solidFill>
                <a:schemeClr val="bg1"/>
              </a:solidFill>
            </a:endParaRPr>
          </a:p>
          <a:p>
            <a:endParaRPr lang="fr-FR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034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3045" y="28841"/>
            <a:ext cx="12024519" cy="6788636"/>
          </a:xfrm>
          <a:prstGeom prst="rect">
            <a:avLst/>
          </a:prstGeom>
          <a:solidFill>
            <a:srgbClr val="002060"/>
          </a:solidFill>
        </p:spPr>
        <p:txBody>
          <a:bodyPr wrap="square" lIns="108821" tIns="54411" rIns="108821" bIns="54411">
            <a:spAutoFit/>
          </a:bodyPr>
          <a:lstStyle/>
          <a:p>
            <a:pPr algn="ctr"/>
            <a:endParaRPr lang="en-US" sz="1200" b="1" dirty="0" smtClean="0">
              <a:solidFill>
                <a:srgbClr val="FFFF00"/>
              </a:solidFill>
            </a:endParaRPr>
          </a:p>
          <a:p>
            <a:pPr algn="ctr"/>
            <a:r>
              <a:rPr lang="en-US" sz="1200" b="1" dirty="0" smtClean="0">
                <a:solidFill>
                  <a:srgbClr val="FFFF00"/>
                </a:solidFill>
              </a:rPr>
              <a:t> </a:t>
            </a:r>
          </a:p>
          <a:p>
            <a:r>
              <a:rPr lang="en-US" sz="3600" b="1" dirty="0" smtClean="0">
                <a:solidFill>
                  <a:srgbClr val="FFFF00"/>
                </a:solidFill>
              </a:rPr>
              <a:t>                                </a:t>
            </a:r>
            <a:r>
              <a:rPr lang="en-US" sz="3200" b="1" dirty="0" smtClean="0">
                <a:solidFill>
                  <a:srgbClr val="FFFF00"/>
                </a:solidFill>
              </a:rPr>
              <a:t>Apocalypse 10:5 </a:t>
            </a:r>
          </a:p>
          <a:p>
            <a:pPr algn="ctr"/>
            <a:endParaRPr lang="en-US" sz="800" b="1" dirty="0" smtClean="0">
              <a:solidFill>
                <a:srgbClr val="FFFF00"/>
              </a:solidFill>
            </a:endParaRPr>
          </a:p>
          <a:p>
            <a:r>
              <a:rPr lang="en-US" sz="3200" b="1" dirty="0" smtClean="0">
                <a:solidFill>
                  <a:srgbClr val="FFFF00"/>
                </a:solidFill>
              </a:rPr>
              <a:t>5</a:t>
            </a:r>
            <a:r>
              <a:rPr lang="en-US" sz="3200" b="1" dirty="0" smtClean="0">
                <a:solidFill>
                  <a:schemeClr val="bg1"/>
                </a:solidFill>
              </a:rPr>
              <a:t>     </a:t>
            </a:r>
            <a:r>
              <a:rPr lang="el-GR" sz="3800" dirty="0">
                <a:solidFill>
                  <a:schemeClr val="bg1"/>
                </a:solidFill>
              </a:rPr>
              <a:t>Καὶ ὁ ἄγγελος, ὃν εἶδον ἑστῶτα </a:t>
            </a:r>
            <a:endParaRPr lang="en-US" sz="3800" dirty="0">
              <a:solidFill>
                <a:schemeClr val="bg1"/>
              </a:solidFill>
            </a:endParaRPr>
          </a:p>
          <a:p>
            <a:r>
              <a:rPr lang="fr-FR" sz="2400" dirty="0" smtClean="0">
                <a:solidFill>
                  <a:schemeClr val="bg1"/>
                </a:solidFill>
              </a:rPr>
              <a:t>            </a:t>
            </a:r>
            <a:r>
              <a:rPr lang="fr-FR" sz="2400" dirty="0" smtClean="0">
                <a:solidFill>
                  <a:srgbClr val="FFFF00"/>
                </a:solidFill>
              </a:rPr>
              <a:t>et         l'ange                  </a:t>
            </a:r>
            <a:r>
              <a:rPr lang="fr-FR" sz="2400" dirty="0">
                <a:solidFill>
                  <a:srgbClr val="FFFF00"/>
                </a:solidFill>
              </a:rPr>
              <a:t>que </a:t>
            </a:r>
            <a:r>
              <a:rPr lang="fr-FR" sz="2400" dirty="0" smtClean="0">
                <a:solidFill>
                  <a:srgbClr val="FFFF00"/>
                </a:solidFill>
              </a:rPr>
              <a:t> je voyais    </a:t>
            </a:r>
            <a:r>
              <a:rPr lang="fr-FR" sz="2400" dirty="0">
                <a:solidFill>
                  <a:srgbClr val="FFFF00"/>
                </a:solidFill>
              </a:rPr>
              <a:t>debout </a:t>
            </a:r>
            <a:endParaRPr lang="fr-FR" sz="1000" dirty="0" smtClean="0">
              <a:solidFill>
                <a:srgbClr val="FFFF00"/>
              </a:solidFill>
            </a:endParaRPr>
          </a:p>
          <a:p>
            <a:endParaRPr lang="fr-FR" sz="1000" dirty="0">
              <a:solidFill>
                <a:srgbClr val="FFFF00"/>
              </a:solidFill>
            </a:endParaRPr>
          </a:p>
          <a:p>
            <a:r>
              <a:rPr lang="en-US" sz="3800" dirty="0" smtClean="0">
                <a:solidFill>
                  <a:schemeClr val="bg1"/>
                </a:solidFill>
              </a:rPr>
              <a:t>        </a:t>
            </a:r>
            <a:r>
              <a:rPr lang="el-GR" sz="3800" dirty="0" smtClean="0">
                <a:solidFill>
                  <a:schemeClr val="bg1"/>
                </a:solidFill>
              </a:rPr>
              <a:t>ἐπὶ </a:t>
            </a:r>
            <a:r>
              <a:rPr lang="el-GR" sz="3800" dirty="0">
                <a:solidFill>
                  <a:schemeClr val="bg1"/>
                </a:solidFill>
              </a:rPr>
              <a:t>τῆς θαλάσσης καὶ ἐπὶ τῆς γῆς, </a:t>
            </a:r>
            <a:endParaRPr lang="en-US" sz="3800" dirty="0" smtClean="0">
              <a:solidFill>
                <a:schemeClr val="bg1"/>
              </a:solidFill>
            </a:endParaRPr>
          </a:p>
          <a:p>
            <a:r>
              <a:rPr lang="fr-FR" sz="2400" dirty="0" smtClean="0">
                <a:solidFill>
                  <a:srgbClr val="FFFF00"/>
                </a:solidFill>
              </a:rPr>
              <a:t>              sur      la               mer                 et      sur       </a:t>
            </a:r>
            <a:r>
              <a:rPr lang="fr-FR" sz="2400" dirty="0">
                <a:solidFill>
                  <a:srgbClr val="FFFF00"/>
                </a:solidFill>
              </a:rPr>
              <a:t>la </a:t>
            </a:r>
            <a:r>
              <a:rPr lang="fr-FR" sz="2400" dirty="0" smtClean="0">
                <a:solidFill>
                  <a:srgbClr val="FFFF00"/>
                </a:solidFill>
              </a:rPr>
              <a:t>    terre</a:t>
            </a:r>
            <a:endParaRPr lang="fr-FR" sz="1000" dirty="0" smtClean="0">
              <a:solidFill>
                <a:srgbClr val="FFFF00"/>
              </a:solidFill>
            </a:endParaRPr>
          </a:p>
          <a:p>
            <a:endParaRPr lang="fr-FR" sz="1000" dirty="0" smtClean="0">
              <a:solidFill>
                <a:srgbClr val="FFFF00"/>
              </a:solidFill>
            </a:endParaRPr>
          </a:p>
          <a:p>
            <a:r>
              <a:rPr lang="en-US" sz="3800" dirty="0" smtClean="0">
                <a:solidFill>
                  <a:schemeClr val="bg1"/>
                </a:solidFill>
              </a:rPr>
              <a:t>    </a:t>
            </a:r>
            <a:r>
              <a:rPr lang="el-GR" sz="3800" dirty="0" smtClean="0">
                <a:solidFill>
                  <a:schemeClr val="bg1"/>
                </a:solidFill>
              </a:rPr>
              <a:t>ἦρεν </a:t>
            </a:r>
            <a:r>
              <a:rPr lang="el-GR" sz="3800" dirty="0">
                <a:solidFill>
                  <a:schemeClr val="bg1"/>
                </a:solidFill>
              </a:rPr>
              <a:t>τὴν χεῖρα αὐτοῦ τὴν δεξιὰν εἰς τὸν οὐρανὸν</a:t>
            </a:r>
          </a:p>
          <a:p>
            <a:r>
              <a:rPr lang="fr-FR" sz="2400" dirty="0" smtClean="0">
                <a:solidFill>
                  <a:schemeClr val="bg1"/>
                </a:solidFill>
              </a:rPr>
              <a:t>          </a:t>
            </a:r>
            <a:r>
              <a:rPr lang="fr-FR" sz="2400" dirty="0">
                <a:solidFill>
                  <a:srgbClr val="FFFF00"/>
                </a:solidFill>
              </a:rPr>
              <a:t>leva </a:t>
            </a:r>
            <a:r>
              <a:rPr lang="fr-FR" sz="2400" dirty="0" smtClean="0">
                <a:solidFill>
                  <a:srgbClr val="FFFF00"/>
                </a:solidFill>
              </a:rPr>
              <a:t>       la        main            sa           la         droite       vers     </a:t>
            </a:r>
            <a:r>
              <a:rPr lang="fr-FR" sz="2400" dirty="0">
                <a:solidFill>
                  <a:srgbClr val="FFFF00"/>
                </a:solidFill>
              </a:rPr>
              <a:t>le </a:t>
            </a:r>
            <a:r>
              <a:rPr lang="fr-FR" sz="2400" dirty="0" smtClean="0">
                <a:solidFill>
                  <a:srgbClr val="FFFF00"/>
                </a:solidFill>
              </a:rPr>
              <a:t>           ciel</a:t>
            </a:r>
            <a:endParaRPr lang="fr-FR" sz="2400" dirty="0">
              <a:solidFill>
                <a:srgbClr val="FFFF00"/>
              </a:solidFill>
            </a:endParaRPr>
          </a:p>
          <a:p>
            <a:endParaRPr lang="es-ES" sz="2400" dirty="0">
              <a:solidFill>
                <a:srgbClr val="FFFF00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r>
              <a:rPr lang="en-US" sz="2400" baseline="30000" dirty="0" smtClean="0">
                <a:solidFill>
                  <a:srgbClr val="FFFF00"/>
                </a:solidFill>
              </a:rPr>
              <a:t>NEG </a:t>
            </a:r>
            <a:r>
              <a:rPr lang="fr-FR" sz="2400" b="1" dirty="0">
                <a:solidFill>
                  <a:schemeClr val="bg1"/>
                </a:solidFill>
              </a:rPr>
              <a:t>10:5</a:t>
            </a:r>
            <a:r>
              <a:rPr lang="fr-FR" sz="2400" dirty="0">
                <a:solidFill>
                  <a:schemeClr val="bg1"/>
                </a:solidFill>
              </a:rPr>
              <a:t> Et l'ange, que je voyais debout sur la mer et sur la terre, leva sa main droite vers le ciel,</a:t>
            </a:r>
          </a:p>
          <a:p>
            <a:r>
              <a:rPr lang="fr-FR" sz="2400" baseline="30000" dirty="0" smtClean="0">
                <a:solidFill>
                  <a:srgbClr val="FFFF00"/>
                </a:solidFill>
              </a:rPr>
              <a:t>BFC </a:t>
            </a:r>
            <a:r>
              <a:rPr lang="fr-FR" sz="2400" b="1" dirty="0">
                <a:solidFill>
                  <a:schemeClr val="bg1"/>
                </a:solidFill>
              </a:rPr>
              <a:t>10:5</a:t>
            </a:r>
            <a:r>
              <a:rPr lang="fr-FR" sz="2400" dirty="0">
                <a:solidFill>
                  <a:schemeClr val="bg1"/>
                </a:solidFill>
              </a:rPr>
              <a:t> Alors l'ange que j'avais vu debout sur la mer et sur la terre leva la main droite vers le ciel  </a:t>
            </a:r>
            <a:r>
              <a:rPr lang="fr-FR" sz="2400" dirty="0">
                <a:solidFill>
                  <a:srgbClr val="FFFF00"/>
                </a:solidFill>
              </a:rPr>
              <a:t>   </a:t>
            </a:r>
            <a:r>
              <a:rPr lang="es-ES" sz="2400" dirty="0">
                <a:solidFill>
                  <a:srgbClr val="FFFF00"/>
                </a:solidFill>
              </a:rPr>
              <a:t> </a:t>
            </a:r>
          </a:p>
          <a:p>
            <a:endParaRPr lang="fr-FR" sz="800" dirty="0" smtClean="0">
              <a:solidFill>
                <a:schemeClr val="bg1"/>
              </a:solidFill>
            </a:endParaRPr>
          </a:p>
          <a:p>
            <a:endParaRPr lang="fr-FR" sz="800" dirty="0" smtClean="0">
              <a:solidFill>
                <a:schemeClr val="bg1"/>
              </a:solidFill>
            </a:endParaRPr>
          </a:p>
          <a:p>
            <a:endParaRPr lang="fr-FR" sz="800" dirty="0">
              <a:solidFill>
                <a:schemeClr val="bg1"/>
              </a:solidFill>
            </a:endParaRPr>
          </a:p>
          <a:p>
            <a:endParaRPr lang="fr-FR" sz="800" dirty="0" smtClean="0">
              <a:solidFill>
                <a:schemeClr val="bg1"/>
              </a:solidFill>
            </a:endParaRPr>
          </a:p>
          <a:p>
            <a:endParaRPr lang="fr-FR" sz="800" dirty="0">
              <a:solidFill>
                <a:schemeClr val="bg1"/>
              </a:solidFill>
            </a:endParaRPr>
          </a:p>
          <a:p>
            <a:endParaRPr lang="fr-FR" sz="800" dirty="0">
              <a:solidFill>
                <a:schemeClr val="bg1"/>
              </a:solidFill>
            </a:endParaRPr>
          </a:p>
          <a:p>
            <a:endParaRPr lang="fr-FR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800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3045" y="28841"/>
            <a:ext cx="12024519" cy="6757858"/>
          </a:xfrm>
          <a:prstGeom prst="rect">
            <a:avLst/>
          </a:prstGeom>
          <a:solidFill>
            <a:srgbClr val="002060"/>
          </a:solidFill>
        </p:spPr>
        <p:txBody>
          <a:bodyPr wrap="square" lIns="108821" tIns="54411" rIns="108821" bIns="54411">
            <a:spAutoFit/>
          </a:bodyPr>
          <a:lstStyle/>
          <a:p>
            <a:pPr algn="ctr"/>
            <a:endParaRPr lang="en-US" sz="1200" b="1" dirty="0" smtClean="0">
              <a:solidFill>
                <a:srgbClr val="FFFF00"/>
              </a:solidFill>
            </a:endParaRPr>
          </a:p>
          <a:p>
            <a:r>
              <a:rPr lang="en-US" sz="3600" b="1" dirty="0" smtClean="0">
                <a:solidFill>
                  <a:srgbClr val="FFFF00"/>
                </a:solidFill>
              </a:rPr>
              <a:t>                                      </a:t>
            </a:r>
            <a:r>
              <a:rPr lang="en-US" sz="3200" b="1" dirty="0" smtClean="0">
                <a:solidFill>
                  <a:srgbClr val="FFFF00"/>
                </a:solidFill>
              </a:rPr>
              <a:t>Apocalypse 10:6 </a:t>
            </a:r>
          </a:p>
          <a:p>
            <a:pPr algn="ctr"/>
            <a:endParaRPr lang="en-US" sz="800" b="1" dirty="0" smtClean="0">
              <a:solidFill>
                <a:srgbClr val="FFFF00"/>
              </a:solidFill>
            </a:endParaRPr>
          </a:p>
          <a:p>
            <a:pPr marL="514350" indent="-514350">
              <a:buAutoNum type="arabicPlain" startAt="6"/>
            </a:pPr>
            <a:r>
              <a:rPr lang="el-GR" sz="3600" dirty="0" smtClean="0">
                <a:solidFill>
                  <a:schemeClr val="bg1"/>
                </a:solidFill>
              </a:rPr>
              <a:t>καὶ </a:t>
            </a:r>
            <a:r>
              <a:rPr lang="el-GR" sz="3600" dirty="0">
                <a:solidFill>
                  <a:schemeClr val="bg1"/>
                </a:solidFill>
              </a:rPr>
              <a:t>ὤμοσεν ἐν </a:t>
            </a:r>
            <a:r>
              <a:rPr lang="el-GR" sz="3600" dirty="0" smtClean="0">
                <a:solidFill>
                  <a:schemeClr val="bg1"/>
                </a:solidFill>
              </a:rPr>
              <a:t>τῷ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l-GR" sz="3600" dirty="0" smtClean="0">
                <a:solidFill>
                  <a:schemeClr val="bg1"/>
                </a:solidFill>
              </a:rPr>
              <a:t> </a:t>
            </a:r>
            <a:r>
              <a:rPr lang="el-GR" sz="3600" dirty="0">
                <a:solidFill>
                  <a:schemeClr val="bg1"/>
                </a:solidFill>
              </a:rPr>
              <a:t>ζῶντι εἰς τοὺς αἰῶνας </a:t>
            </a:r>
            <a:endParaRPr lang="en-US" sz="3600" dirty="0" smtClean="0">
              <a:solidFill>
                <a:schemeClr val="bg1"/>
              </a:solidFill>
            </a:endParaRPr>
          </a:p>
          <a:p>
            <a:r>
              <a:rPr lang="fr-FR" sz="2400" dirty="0">
                <a:solidFill>
                  <a:srgbClr val="FFFF00"/>
                </a:solidFill>
              </a:rPr>
              <a:t> </a:t>
            </a:r>
            <a:r>
              <a:rPr lang="fr-FR" sz="2400" dirty="0" smtClean="0">
                <a:solidFill>
                  <a:srgbClr val="FFFF00"/>
                </a:solidFill>
              </a:rPr>
              <a:t>         et           jura         par </a:t>
            </a:r>
            <a:r>
              <a:rPr lang="fr-FR" sz="2400" dirty="0">
                <a:solidFill>
                  <a:srgbClr val="FFFF00"/>
                </a:solidFill>
              </a:rPr>
              <a:t>celui </a:t>
            </a:r>
            <a:r>
              <a:rPr lang="fr-FR" sz="2400" dirty="0" smtClean="0">
                <a:solidFill>
                  <a:srgbClr val="FFFF00"/>
                </a:solidFill>
              </a:rPr>
              <a:t>  qui vit          </a:t>
            </a:r>
            <a:r>
              <a:rPr lang="fr-FR" sz="2400" dirty="0">
                <a:solidFill>
                  <a:srgbClr val="FFFF00"/>
                </a:solidFill>
              </a:rPr>
              <a:t>aux </a:t>
            </a:r>
            <a:r>
              <a:rPr lang="fr-FR" sz="2400" dirty="0" smtClean="0">
                <a:solidFill>
                  <a:srgbClr val="FFFF00"/>
                </a:solidFill>
              </a:rPr>
              <a:t>            siècles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   </a:t>
            </a:r>
            <a:r>
              <a:rPr lang="el-GR" sz="3600" dirty="0" smtClean="0">
                <a:solidFill>
                  <a:schemeClr val="bg1"/>
                </a:solidFill>
              </a:rPr>
              <a:t>τῶν </a:t>
            </a:r>
            <a:r>
              <a:rPr lang="el-GR" sz="3600" dirty="0">
                <a:solidFill>
                  <a:schemeClr val="bg1"/>
                </a:solidFill>
              </a:rPr>
              <a:t>αἰώνων,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smtClean="0">
                <a:solidFill>
                  <a:schemeClr val="bg1"/>
                </a:solidFill>
              </a:rPr>
              <a:t>     </a:t>
            </a:r>
            <a:r>
              <a:rPr lang="el-GR" sz="3600" dirty="0">
                <a:solidFill>
                  <a:schemeClr val="bg1"/>
                </a:solidFill>
              </a:rPr>
              <a:t>ὃς ἔκτισεν τὸν οὐρανὸν </a:t>
            </a:r>
            <a:endParaRPr lang="en-US" sz="3600" dirty="0">
              <a:solidFill>
                <a:schemeClr val="bg1"/>
              </a:solidFill>
            </a:endParaRPr>
          </a:p>
          <a:p>
            <a:r>
              <a:rPr lang="fr-FR" sz="2400" dirty="0" smtClean="0">
                <a:solidFill>
                  <a:srgbClr val="FFFF00"/>
                </a:solidFill>
              </a:rPr>
              <a:t>       </a:t>
            </a:r>
            <a:r>
              <a:rPr lang="fr-FR" sz="2400" dirty="0">
                <a:solidFill>
                  <a:srgbClr val="FFFF00"/>
                </a:solidFill>
              </a:rPr>
              <a:t>des </a:t>
            </a:r>
            <a:r>
              <a:rPr lang="fr-FR" sz="2400" dirty="0" smtClean="0">
                <a:solidFill>
                  <a:srgbClr val="FFFF00"/>
                </a:solidFill>
              </a:rPr>
              <a:t>       siècles                </a:t>
            </a:r>
            <a:r>
              <a:rPr lang="fr-FR" sz="2400" dirty="0">
                <a:solidFill>
                  <a:srgbClr val="FFFF00"/>
                </a:solidFill>
              </a:rPr>
              <a:t>qui </a:t>
            </a:r>
            <a:r>
              <a:rPr lang="fr-FR" sz="2400" dirty="0" smtClean="0">
                <a:solidFill>
                  <a:srgbClr val="FFFF00"/>
                </a:solidFill>
              </a:rPr>
              <a:t>       a </a:t>
            </a:r>
            <a:r>
              <a:rPr lang="fr-FR" sz="2400" dirty="0">
                <a:solidFill>
                  <a:srgbClr val="FFFF00"/>
                </a:solidFill>
              </a:rPr>
              <a:t>créé </a:t>
            </a:r>
            <a:r>
              <a:rPr lang="fr-FR" sz="2400" dirty="0" smtClean="0">
                <a:solidFill>
                  <a:srgbClr val="FFFF00"/>
                </a:solidFill>
              </a:rPr>
              <a:t>       le           ciel   </a:t>
            </a:r>
            <a:r>
              <a:rPr lang="es-ES" sz="2400" dirty="0" smtClean="0">
                <a:solidFill>
                  <a:srgbClr val="FFFF00"/>
                </a:solidFill>
              </a:rPr>
              <a:t> 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    </a:t>
            </a:r>
            <a:r>
              <a:rPr lang="el-GR" sz="3600" dirty="0" smtClean="0">
                <a:solidFill>
                  <a:schemeClr val="bg1"/>
                </a:solidFill>
              </a:rPr>
              <a:t>καὶ 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l-GR" sz="3600" dirty="0" smtClean="0">
                <a:solidFill>
                  <a:schemeClr val="bg1"/>
                </a:solidFill>
              </a:rPr>
              <a:t>τὰ 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l-GR" sz="3600" dirty="0" smtClean="0">
                <a:solidFill>
                  <a:schemeClr val="bg1"/>
                </a:solidFill>
              </a:rPr>
              <a:t>ἐν </a:t>
            </a:r>
            <a:r>
              <a:rPr lang="el-GR" sz="3600" dirty="0">
                <a:solidFill>
                  <a:schemeClr val="bg1"/>
                </a:solidFill>
              </a:rPr>
              <a:t>αὐτῷ </a:t>
            </a:r>
            <a:r>
              <a:rPr lang="en-US" sz="3600" dirty="0" smtClean="0">
                <a:solidFill>
                  <a:schemeClr val="bg1"/>
                </a:solidFill>
              </a:rPr>
              <a:t>    </a:t>
            </a:r>
            <a:r>
              <a:rPr lang="el-GR" sz="3600" dirty="0" smtClean="0">
                <a:solidFill>
                  <a:schemeClr val="bg1"/>
                </a:solidFill>
              </a:rPr>
              <a:t>καὶ </a:t>
            </a:r>
            <a:r>
              <a:rPr lang="el-GR" sz="3600" dirty="0">
                <a:solidFill>
                  <a:schemeClr val="bg1"/>
                </a:solidFill>
              </a:rPr>
              <a:t>τὴν γῆν </a:t>
            </a:r>
            <a:r>
              <a:rPr lang="el-GR" sz="3600" dirty="0" smtClean="0">
                <a:solidFill>
                  <a:schemeClr val="bg1"/>
                </a:solidFill>
              </a:rPr>
              <a:t>καὶ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l-GR" sz="3600" dirty="0" smtClean="0">
                <a:solidFill>
                  <a:schemeClr val="bg1"/>
                </a:solidFill>
              </a:rPr>
              <a:t> </a:t>
            </a:r>
            <a:r>
              <a:rPr lang="el-GR" sz="3600" dirty="0">
                <a:solidFill>
                  <a:schemeClr val="bg1"/>
                </a:solidFill>
              </a:rPr>
              <a:t>τὰ 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l-GR" sz="3600" dirty="0" smtClean="0">
                <a:solidFill>
                  <a:schemeClr val="bg1"/>
                </a:solidFill>
              </a:rPr>
              <a:t>ἐν </a:t>
            </a:r>
            <a:r>
              <a:rPr lang="el-GR" sz="3600" dirty="0">
                <a:solidFill>
                  <a:schemeClr val="bg1"/>
                </a:solidFill>
              </a:rPr>
              <a:t>αὐτῇ </a:t>
            </a:r>
            <a:endParaRPr lang="en-US" sz="3600" dirty="0" smtClean="0">
              <a:solidFill>
                <a:schemeClr val="bg1"/>
              </a:solidFill>
            </a:endParaRPr>
          </a:p>
          <a:p>
            <a:r>
              <a:rPr lang="fr-FR" sz="2400" dirty="0" smtClean="0">
                <a:solidFill>
                  <a:srgbClr val="FFFF00"/>
                </a:solidFill>
              </a:rPr>
              <a:t>         et   ce qui  s'y trouve             et       la     terre     et   ce qui  s'y trouve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l-GR" sz="3600" dirty="0" smtClean="0">
                <a:solidFill>
                  <a:schemeClr val="bg1"/>
                </a:solidFill>
              </a:rPr>
              <a:t>καὶ </a:t>
            </a:r>
            <a:r>
              <a:rPr lang="el-GR" sz="3600" dirty="0">
                <a:solidFill>
                  <a:schemeClr val="bg1"/>
                </a:solidFill>
              </a:rPr>
              <a:t>τὴν θάλασσαν καὶ τὰ ἐν αὐτῇ, ὅτι χρόνος οὐκέτι ἔσται,</a:t>
            </a:r>
          </a:p>
          <a:p>
            <a:r>
              <a:rPr lang="fr-FR" sz="2400" dirty="0" smtClean="0">
                <a:solidFill>
                  <a:srgbClr val="FFFF00"/>
                </a:solidFill>
              </a:rPr>
              <a:t>   et        la               mer             et   ce </a:t>
            </a:r>
            <a:r>
              <a:rPr lang="fr-FR" sz="2400" dirty="0">
                <a:solidFill>
                  <a:srgbClr val="FFFF00"/>
                </a:solidFill>
              </a:rPr>
              <a:t>qui </a:t>
            </a:r>
            <a:r>
              <a:rPr lang="fr-FR" sz="2400" dirty="0" smtClean="0">
                <a:solidFill>
                  <a:srgbClr val="FFFF00"/>
                </a:solidFill>
              </a:rPr>
              <a:t> s'y trouve     que      temps       pas plus   il y aura</a:t>
            </a:r>
            <a:endParaRPr lang="fr-FR" sz="2400" dirty="0">
              <a:solidFill>
                <a:srgbClr val="FFFF00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r>
              <a:rPr lang="en-US" sz="2400" baseline="30000" dirty="0" smtClean="0">
                <a:solidFill>
                  <a:srgbClr val="FFFF00"/>
                </a:solidFill>
              </a:rPr>
              <a:t>	NEG </a:t>
            </a:r>
            <a:r>
              <a:rPr lang="fr-FR" sz="2400" b="1" dirty="0" smtClean="0">
                <a:solidFill>
                  <a:schemeClr val="bg1"/>
                </a:solidFill>
              </a:rPr>
              <a:t>10:6</a:t>
            </a:r>
            <a:r>
              <a:rPr lang="fr-FR" sz="2400" dirty="0" smtClean="0">
                <a:solidFill>
                  <a:schemeClr val="bg1"/>
                </a:solidFill>
              </a:rPr>
              <a:t> </a:t>
            </a:r>
            <a:r>
              <a:rPr lang="fr-FR" sz="2400" dirty="0">
                <a:solidFill>
                  <a:schemeClr val="bg1"/>
                </a:solidFill>
              </a:rPr>
              <a:t>et jura par celui qui vit aux siècles des siècles, qui a créé le ciel et ce qui s'y trouve, la terre et ce qui s'y trouve et la mer et ce qui s'y trouve, </a:t>
            </a:r>
            <a:r>
              <a:rPr lang="fr-FR" sz="2400" dirty="0" smtClean="0">
                <a:solidFill>
                  <a:schemeClr val="bg1"/>
                </a:solidFill>
              </a:rPr>
              <a:t>qu'il </a:t>
            </a:r>
            <a:r>
              <a:rPr lang="fr-FR" sz="2400" dirty="0">
                <a:solidFill>
                  <a:schemeClr val="bg1"/>
                </a:solidFill>
              </a:rPr>
              <a:t>n'y aurait plus de délai,</a:t>
            </a:r>
          </a:p>
          <a:p>
            <a:r>
              <a:rPr lang="fr-FR" sz="2400" baseline="30000" dirty="0" smtClean="0">
                <a:solidFill>
                  <a:schemeClr val="bg1"/>
                </a:solidFill>
              </a:rPr>
              <a:t>	</a:t>
            </a:r>
            <a:r>
              <a:rPr lang="fr-FR" sz="2400" baseline="30000" dirty="0" smtClean="0">
                <a:solidFill>
                  <a:srgbClr val="FFFF00"/>
                </a:solidFill>
              </a:rPr>
              <a:t>BFC </a:t>
            </a:r>
            <a:r>
              <a:rPr lang="fr-FR" sz="2400" b="1" dirty="0" smtClean="0">
                <a:solidFill>
                  <a:schemeClr val="bg1"/>
                </a:solidFill>
              </a:rPr>
              <a:t>10:6</a:t>
            </a:r>
            <a:r>
              <a:rPr lang="fr-FR" sz="2400" dirty="0" smtClean="0">
                <a:solidFill>
                  <a:schemeClr val="bg1"/>
                </a:solidFill>
              </a:rPr>
              <a:t> </a:t>
            </a:r>
            <a:r>
              <a:rPr lang="fr-FR" sz="2400" dirty="0">
                <a:solidFill>
                  <a:schemeClr val="bg1"/>
                </a:solidFill>
              </a:rPr>
              <a:t>et fit un serment au nom du Dieu qui vit pour toujours, qui a créé le ciel, la terre, la mer et tout ce qui s'y trouve. L'ange déclara: «Il n'y aura plus de délai! </a:t>
            </a:r>
          </a:p>
          <a:p>
            <a:endParaRPr lang="fr-FR" sz="800" dirty="0" smtClean="0">
              <a:solidFill>
                <a:schemeClr val="bg1"/>
              </a:solidFill>
            </a:endParaRPr>
          </a:p>
          <a:p>
            <a:endParaRPr lang="fr-FR" sz="800" dirty="0">
              <a:solidFill>
                <a:schemeClr val="bg1"/>
              </a:solidFill>
            </a:endParaRPr>
          </a:p>
          <a:p>
            <a:endParaRPr lang="fr-FR" sz="800" dirty="0">
              <a:solidFill>
                <a:schemeClr val="bg1"/>
              </a:solidFill>
            </a:endParaRPr>
          </a:p>
          <a:p>
            <a:endParaRPr lang="fr-FR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464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3045" y="28841"/>
            <a:ext cx="12024519" cy="6757858"/>
          </a:xfrm>
          <a:prstGeom prst="rect">
            <a:avLst/>
          </a:prstGeom>
          <a:solidFill>
            <a:srgbClr val="002060"/>
          </a:solidFill>
        </p:spPr>
        <p:txBody>
          <a:bodyPr wrap="square" lIns="108821" tIns="54411" rIns="108821" bIns="54411">
            <a:spAutoFit/>
          </a:bodyPr>
          <a:lstStyle/>
          <a:p>
            <a:pPr algn="ctr"/>
            <a:endParaRPr lang="en-US" sz="1200" b="1" dirty="0" smtClean="0">
              <a:solidFill>
                <a:srgbClr val="FFFF00"/>
              </a:solidFill>
            </a:endParaRPr>
          </a:p>
          <a:p>
            <a:r>
              <a:rPr lang="en-US" sz="3600" b="1" dirty="0" smtClean="0">
                <a:solidFill>
                  <a:srgbClr val="FFFF00"/>
                </a:solidFill>
              </a:rPr>
              <a:t>                                </a:t>
            </a:r>
            <a:r>
              <a:rPr lang="en-US" sz="3200" b="1" dirty="0" smtClean="0">
                <a:solidFill>
                  <a:srgbClr val="FFFF00"/>
                </a:solidFill>
              </a:rPr>
              <a:t>Apocalypse 10:7 </a:t>
            </a:r>
          </a:p>
          <a:p>
            <a:pPr algn="ctr"/>
            <a:endParaRPr lang="en-US" sz="800" b="1" dirty="0" smtClean="0">
              <a:solidFill>
                <a:srgbClr val="FFFF00"/>
              </a:solidFill>
            </a:endParaRPr>
          </a:p>
          <a:p>
            <a:pPr algn="ctr"/>
            <a:endParaRPr lang="en-US" sz="800" b="1" dirty="0" smtClean="0">
              <a:solidFill>
                <a:srgbClr val="FFFF00"/>
              </a:solidFill>
            </a:endParaRPr>
          </a:p>
          <a:p>
            <a:r>
              <a:rPr lang="en-US" sz="3200" b="1" dirty="0" smtClean="0">
                <a:solidFill>
                  <a:srgbClr val="FFFF00"/>
                </a:solidFill>
              </a:rPr>
              <a:t>7</a:t>
            </a:r>
            <a:r>
              <a:rPr lang="en-US" sz="3200" b="1" dirty="0" smtClean="0">
                <a:solidFill>
                  <a:schemeClr val="bg1"/>
                </a:solidFill>
              </a:rPr>
              <a:t>    </a:t>
            </a:r>
            <a:r>
              <a:rPr lang="el-GR" sz="3600" dirty="0">
                <a:solidFill>
                  <a:schemeClr val="bg1"/>
                </a:solidFill>
              </a:rPr>
              <a:t> ἀλλ᾽ ἐν ταῖς ἡμέραις 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l-GR" sz="3600" dirty="0" smtClean="0">
                <a:solidFill>
                  <a:schemeClr val="bg1"/>
                </a:solidFill>
              </a:rPr>
              <a:t>τῆς 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l-GR" sz="3600" dirty="0" smtClean="0">
                <a:solidFill>
                  <a:schemeClr val="bg1"/>
                </a:solidFill>
              </a:rPr>
              <a:t>φωνῆς </a:t>
            </a:r>
            <a:endParaRPr lang="en-US" sz="3600" dirty="0">
              <a:solidFill>
                <a:schemeClr val="bg1"/>
              </a:solidFill>
            </a:endParaRPr>
          </a:p>
          <a:p>
            <a:r>
              <a:rPr lang="fr-FR" sz="2400" dirty="0" smtClean="0">
                <a:solidFill>
                  <a:schemeClr val="bg1"/>
                </a:solidFill>
              </a:rPr>
              <a:t>           </a:t>
            </a:r>
            <a:r>
              <a:rPr lang="fr-FR" sz="2400" dirty="0" smtClean="0">
                <a:solidFill>
                  <a:srgbClr val="FFFF00"/>
                </a:solidFill>
              </a:rPr>
              <a:t>mais       aux                 jours          de la       </a:t>
            </a:r>
            <a:r>
              <a:rPr lang="fr-FR" sz="2400" dirty="0">
                <a:solidFill>
                  <a:srgbClr val="FFFF00"/>
                </a:solidFill>
              </a:rPr>
              <a:t>voix 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l-GR" sz="3600" dirty="0" smtClean="0">
                <a:solidFill>
                  <a:schemeClr val="bg1"/>
                </a:solidFill>
              </a:rPr>
              <a:t>τοῦ </a:t>
            </a:r>
            <a:r>
              <a:rPr lang="el-GR" sz="3600" dirty="0">
                <a:solidFill>
                  <a:schemeClr val="bg1"/>
                </a:solidFill>
              </a:rPr>
              <a:t>ἑβδόμου ἀγγέλου, </a:t>
            </a:r>
            <a:r>
              <a:rPr lang="el-GR" sz="3600" dirty="0" smtClean="0">
                <a:solidFill>
                  <a:schemeClr val="bg1"/>
                </a:solidFill>
              </a:rPr>
              <a:t>ὅταν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l-GR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smtClean="0">
                <a:solidFill>
                  <a:schemeClr val="bg1"/>
                </a:solidFill>
              </a:rPr>
              <a:t>  </a:t>
            </a:r>
            <a:r>
              <a:rPr lang="el-GR" sz="3600" dirty="0" smtClean="0">
                <a:solidFill>
                  <a:schemeClr val="bg1"/>
                </a:solidFill>
              </a:rPr>
              <a:t>μέλλῃ </a:t>
            </a:r>
            <a:r>
              <a:rPr lang="en-US" sz="3600" dirty="0" smtClean="0">
                <a:solidFill>
                  <a:schemeClr val="bg1"/>
                </a:solidFill>
              </a:rPr>
              <a:t>   </a:t>
            </a:r>
            <a:r>
              <a:rPr lang="el-GR" sz="3600" dirty="0" smtClean="0">
                <a:solidFill>
                  <a:schemeClr val="bg1"/>
                </a:solidFill>
              </a:rPr>
              <a:t>σαλπίζειν</a:t>
            </a:r>
            <a:r>
              <a:rPr lang="el-GR" sz="3600" dirty="0">
                <a:solidFill>
                  <a:schemeClr val="bg1"/>
                </a:solidFill>
              </a:rPr>
              <a:t>, </a:t>
            </a:r>
            <a:endParaRPr lang="en-US" sz="3600" dirty="0">
              <a:solidFill>
                <a:schemeClr val="bg1"/>
              </a:solidFill>
            </a:endParaRPr>
          </a:p>
          <a:p>
            <a:r>
              <a:rPr lang="fr-FR" sz="2400" dirty="0" smtClean="0">
                <a:solidFill>
                  <a:srgbClr val="FFFF00"/>
                </a:solidFill>
              </a:rPr>
              <a:t>    </a:t>
            </a:r>
            <a:r>
              <a:rPr lang="fr-FR" sz="2400" dirty="0">
                <a:solidFill>
                  <a:srgbClr val="FFFF00"/>
                </a:solidFill>
              </a:rPr>
              <a:t>du </a:t>
            </a:r>
            <a:r>
              <a:rPr lang="fr-FR" sz="2400" dirty="0" smtClean="0">
                <a:solidFill>
                  <a:srgbClr val="FFFF00"/>
                </a:solidFill>
              </a:rPr>
              <a:t>       septième            ange           </a:t>
            </a:r>
            <a:r>
              <a:rPr lang="fr-FR" sz="2400" dirty="0">
                <a:solidFill>
                  <a:srgbClr val="FFFF00"/>
                </a:solidFill>
              </a:rPr>
              <a:t>quand </a:t>
            </a:r>
            <a:r>
              <a:rPr lang="fr-FR" sz="2400" dirty="0" smtClean="0">
                <a:solidFill>
                  <a:srgbClr val="FFFF00"/>
                </a:solidFill>
              </a:rPr>
              <a:t> </a:t>
            </a:r>
            <a:r>
              <a:rPr lang="fr-FR" sz="2000" dirty="0" smtClean="0">
                <a:solidFill>
                  <a:srgbClr val="FFFF00"/>
                </a:solidFill>
              </a:rPr>
              <a:t>il </a:t>
            </a:r>
            <a:r>
              <a:rPr lang="fr-FR" sz="2000" dirty="0">
                <a:solidFill>
                  <a:srgbClr val="FFFF00"/>
                </a:solidFill>
              </a:rPr>
              <a:t>est sur le point de sonner </a:t>
            </a:r>
            <a:r>
              <a:rPr lang="fr-FR" sz="2000" dirty="0" smtClean="0">
                <a:solidFill>
                  <a:srgbClr val="FFFF00"/>
                </a:solidFill>
              </a:rPr>
              <a:t>de </a:t>
            </a:r>
            <a:r>
              <a:rPr lang="fr-FR" sz="2000" dirty="0">
                <a:solidFill>
                  <a:srgbClr val="FFFF00"/>
                </a:solidFill>
              </a:rPr>
              <a:t>la trompette</a:t>
            </a:r>
            <a:endParaRPr lang="es-ES" sz="2000" dirty="0" smtClean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        </a:t>
            </a:r>
            <a:r>
              <a:rPr lang="el-GR" sz="3600" dirty="0" smtClean="0">
                <a:solidFill>
                  <a:schemeClr val="bg1"/>
                </a:solidFill>
              </a:rPr>
              <a:t>καὶ </a:t>
            </a:r>
            <a:r>
              <a:rPr lang="el-GR" sz="3600" dirty="0">
                <a:solidFill>
                  <a:schemeClr val="bg1"/>
                </a:solidFill>
              </a:rPr>
              <a:t>ἐτελέσθη τὸ μυστήριον τοῦ θεοῦ, </a:t>
            </a:r>
            <a:endParaRPr lang="en-US" sz="3600" dirty="0" smtClean="0">
              <a:solidFill>
                <a:schemeClr val="bg1"/>
              </a:solidFill>
            </a:endParaRPr>
          </a:p>
          <a:p>
            <a:r>
              <a:rPr lang="fr-FR" sz="2400" dirty="0" smtClean="0">
                <a:solidFill>
                  <a:srgbClr val="FFFF00"/>
                </a:solidFill>
              </a:rPr>
              <a:t>            alors  s'accomplirait    le           </a:t>
            </a:r>
            <a:r>
              <a:rPr lang="fr-FR" sz="2400" dirty="0">
                <a:solidFill>
                  <a:srgbClr val="FFFF00"/>
                </a:solidFill>
              </a:rPr>
              <a:t>mystère </a:t>
            </a:r>
            <a:r>
              <a:rPr lang="fr-FR" sz="2400" dirty="0" smtClean="0">
                <a:solidFill>
                  <a:srgbClr val="FFFF00"/>
                </a:solidFill>
              </a:rPr>
              <a:t>          de     Dieu 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l-GR" sz="3600" dirty="0" smtClean="0">
                <a:solidFill>
                  <a:schemeClr val="bg1"/>
                </a:solidFill>
              </a:rPr>
              <a:t>ὡς </a:t>
            </a:r>
            <a:r>
              <a:rPr lang="el-GR" sz="3600" dirty="0">
                <a:solidFill>
                  <a:schemeClr val="bg1"/>
                </a:solidFill>
              </a:rPr>
              <a:t>εὐηγγέλισεν τοὺς ἑαυτοῦ δούλους τοὺς προφήτας</a:t>
            </a:r>
            <a:r>
              <a:rPr lang="el-GR" sz="3600" dirty="0" smtClean="0">
                <a:solidFill>
                  <a:schemeClr val="bg1"/>
                </a:solidFill>
              </a:rPr>
              <a:t>.</a:t>
            </a:r>
            <a:endParaRPr lang="en-US" sz="3600" dirty="0" smtClean="0">
              <a:solidFill>
                <a:schemeClr val="bg1"/>
              </a:solidFill>
            </a:endParaRPr>
          </a:p>
          <a:p>
            <a:r>
              <a:rPr lang="fr-FR" sz="2400" dirty="0" smtClean="0">
                <a:solidFill>
                  <a:srgbClr val="FFFF00"/>
                </a:solidFill>
              </a:rPr>
              <a:t> comme  </a:t>
            </a:r>
            <a:r>
              <a:rPr lang="fr-FR" sz="2400" dirty="0">
                <a:solidFill>
                  <a:srgbClr val="FFFF00"/>
                </a:solidFill>
              </a:rPr>
              <a:t>il l'a annoncé </a:t>
            </a:r>
            <a:r>
              <a:rPr lang="fr-FR" sz="2400" dirty="0" smtClean="0">
                <a:solidFill>
                  <a:srgbClr val="FFFF00"/>
                </a:solidFill>
              </a:rPr>
              <a:t>              à  ses                    serviteurs       les          prophètes</a:t>
            </a:r>
            <a:endParaRPr lang="es-ES" sz="2400" dirty="0" smtClean="0">
              <a:solidFill>
                <a:srgbClr val="FFFF00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r>
              <a:rPr lang="en-US" sz="2200" baseline="30000" dirty="0" smtClean="0">
                <a:solidFill>
                  <a:srgbClr val="FFFF00"/>
                </a:solidFill>
              </a:rPr>
              <a:t>	NEG </a:t>
            </a:r>
            <a:r>
              <a:rPr lang="fr-FR" sz="2200" b="1" dirty="0" smtClean="0">
                <a:solidFill>
                  <a:schemeClr val="bg1"/>
                </a:solidFill>
              </a:rPr>
              <a:t>10:7</a:t>
            </a:r>
            <a:r>
              <a:rPr lang="fr-FR" sz="2200" dirty="0" smtClean="0">
                <a:solidFill>
                  <a:schemeClr val="bg1"/>
                </a:solidFill>
              </a:rPr>
              <a:t> mais </a:t>
            </a:r>
            <a:r>
              <a:rPr lang="fr-FR" sz="2200" dirty="0">
                <a:solidFill>
                  <a:schemeClr val="bg1"/>
                </a:solidFill>
              </a:rPr>
              <a:t>qu'aux jours de la voix du septième ange, quand il sonnerait de la trompette, le mystère de Dieu s'accomplirait, comme il l'a annoncé à ses serviteurs, les prophètes</a:t>
            </a:r>
            <a:r>
              <a:rPr lang="fr-FR" sz="2200" dirty="0" smtClean="0">
                <a:solidFill>
                  <a:schemeClr val="bg1"/>
                </a:solidFill>
              </a:rPr>
              <a:t>.</a:t>
            </a:r>
          </a:p>
          <a:p>
            <a:r>
              <a:rPr lang="fr-FR" sz="2200" baseline="30000" dirty="0" smtClean="0">
                <a:solidFill>
                  <a:schemeClr val="bg1"/>
                </a:solidFill>
              </a:rPr>
              <a:t>	</a:t>
            </a:r>
            <a:r>
              <a:rPr lang="fr-FR" sz="2200" baseline="30000" dirty="0" smtClean="0">
                <a:solidFill>
                  <a:srgbClr val="FFFF00"/>
                </a:solidFill>
              </a:rPr>
              <a:t>BFC </a:t>
            </a:r>
            <a:r>
              <a:rPr lang="fr-FR" sz="2200" b="1" dirty="0" smtClean="0">
                <a:solidFill>
                  <a:schemeClr val="bg1"/>
                </a:solidFill>
              </a:rPr>
              <a:t>10:7</a:t>
            </a:r>
            <a:r>
              <a:rPr lang="fr-FR" sz="2200" dirty="0" smtClean="0">
                <a:solidFill>
                  <a:schemeClr val="bg1"/>
                </a:solidFill>
              </a:rPr>
              <a:t> Mais au moment où le septième ange se mettra à sonner de la trompette, alors Dieu réalisera son plan secret, comme il l'avait annoncé à ses serviteurs les prophètes.» </a:t>
            </a:r>
          </a:p>
          <a:p>
            <a:endParaRPr lang="fr-FR" sz="800" dirty="0" smtClean="0">
              <a:solidFill>
                <a:schemeClr val="bg1"/>
              </a:solidFill>
            </a:endParaRPr>
          </a:p>
          <a:p>
            <a:endParaRPr lang="fr-FR" sz="800" dirty="0">
              <a:solidFill>
                <a:schemeClr val="bg1"/>
              </a:solidFill>
            </a:endParaRPr>
          </a:p>
          <a:p>
            <a:endParaRPr lang="fr-FR" sz="800" dirty="0" smtClean="0">
              <a:solidFill>
                <a:schemeClr val="bg1"/>
              </a:solidFill>
            </a:endParaRPr>
          </a:p>
          <a:p>
            <a:endParaRPr lang="fr-FR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512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52400"/>
            <a:ext cx="12161838" cy="6973302"/>
          </a:xfrm>
          <a:prstGeom prst="rect">
            <a:avLst/>
          </a:prstGeom>
          <a:solidFill>
            <a:srgbClr val="002060"/>
          </a:solidFill>
        </p:spPr>
        <p:txBody>
          <a:bodyPr wrap="square" lIns="108821" tIns="54411" rIns="108821" bIns="54411">
            <a:spAutoFit/>
          </a:bodyPr>
          <a:lstStyle/>
          <a:p>
            <a:r>
              <a:rPr lang="en-US" sz="1200" b="1" dirty="0" smtClean="0">
                <a:solidFill>
                  <a:srgbClr val="FFFF00"/>
                </a:solidFill>
              </a:rPr>
              <a:t>                             </a:t>
            </a:r>
          </a:p>
          <a:p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</a:rPr>
              <a:t>                                        </a:t>
            </a:r>
            <a:r>
              <a:rPr lang="en-US" sz="3600" b="1" dirty="0" smtClean="0">
                <a:solidFill>
                  <a:srgbClr val="FFFF00"/>
                </a:solidFill>
              </a:rPr>
              <a:t>Apocalypse 10:8 </a:t>
            </a:r>
          </a:p>
          <a:p>
            <a:endParaRPr lang="en-US" sz="1400" b="1" dirty="0" smtClean="0">
              <a:solidFill>
                <a:srgbClr val="FFFF00"/>
              </a:solidFill>
            </a:endParaRPr>
          </a:p>
          <a:p>
            <a:r>
              <a:rPr lang="en-US" sz="2800" b="1" dirty="0" smtClean="0">
                <a:solidFill>
                  <a:srgbClr val="FFFF00"/>
                </a:solidFill>
              </a:rPr>
              <a:t>8</a:t>
            </a:r>
            <a:r>
              <a:rPr lang="en-US" sz="3200" b="1" dirty="0" smtClean="0">
                <a:solidFill>
                  <a:schemeClr val="bg1"/>
                </a:solidFill>
              </a:rPr>
              <a:t>     </a:t>
            </a:r>
            <a:r>
              <a:rPr lang="el-GR" sz="3600" dirty="0">
                <a:solidFill>
                  <a:schemeClr val="bg1"/>
                </a:solidFill>
              </a:rPr>
              <a:t>Καὶ ἡ φωνὴ ἣν ἤκουσα </a:t>
            </a:r>
            <a:r>
              <a:rPr lang="en-US" sz="3600" dirty="0" smtClean="0">
                <a:solidFill>
                  <a:schemeClr val="bg1"/>
                </a:solidFill>
              </a:rPr>
              <a:t>  </a:t>
            </a:r>
            <a:r>
              <a:rPr lang="el-GR" sz="3600" dirty="0" smtClean="0">
                <a:solidFill>
                  <a:schemeClr val="bg1"/>
                </a:solidFill>
              </a:rPr>
              <a:t>ἐκ </a:t>
            </a:r>
            <a:r>
              <a:rPr lang="el-GR" sz="3600" dirty="0">
                <a:solidFill>
                  <a:schemeClr val="bg1"/>
                </a:solidFill>
              </a:rPr>
              <a:t>τοῦ οὐρανοῦ </a:t>
            </a:r>
            <a:endParaRPr lang="en-US" sz="3600" dirty="0">
              <a:solidFill>
                <a:schemeClr val="bg1"/>
              </a:solidFill>
            </a:endParaRPr>
          </a:p>
          <a:p>
            <a:r>
              <a:rPr lang="fr-FR" sz="2400" dirty="0" smtClean="0">
                <a:solidFill>
                  <a:srgbClr val="FFFF00"/>
                </a:solidFill>
              </a:rPr>
              <a:t>           et      </a:t>
            </a:r>
            <a:r>
              <a:rPr lang="fr-FR" sz="2400" dirty="0">
                <a:solidFill>
                  <a:srgbClr val="FFFF00"/>
                </a:solidFill>
              </a:rPr>
              <a:t>la </a:t>
            </a:r>
            <a:r>
              <a:rPr lang="fr-FR" sz="2400" dirty="0" smtClean="0">
                <a:solidFill>
                  <a:srgbClr val="FFFF00"/>
                </a:solidFill>
              </a:rPr>
              <a:t>     voix    que </a:t>
            </a:r>
            <a:r>
              <a:rPr lang="fr-FR" sz="2400" dirty="0">
                <a:solidFill>
                  <a:srgbClr val="FFFF00"/>
                </a:solidFill>
              </a:rPr>
              <a:t>j'avais entendue </a:t>
            </a:r>
            <a:r>
              <a:rPr lang="fr-FR" sz="2400" dirty="0" smtClean="0">
                <a:solidFill>
                  <a:srgbClr val="FFFF00"/>
                </a:solidFill>
              </a:rPr>
              <a:t>  du               ciel</a:t>
            </a:r>
            <a:endParaRPr lang="es-ES" sz="2400" dirty="0" smtClean="0">
              <a:solidFill>
                <a:srgbClr val="FFFF00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      </a:t>
            </a:r>
            <a:r>
              <a:rPr lang="el-GR" sz="3600" dirty="0" smtClean="0">
                <a:solidFill>
                  <a:schemeClr val="bg1"/>
                </a:solidFill>
              </a:rPr>
              <a:t>πάλιν </a:t>
            </a:r>
            <a:r>
              <a:rPr lang="el-GR" sz="3600" dirty="0">
                <a:solidFill>
                  <a:schemeClr val="bg1"/>
                </a:solidFill>
              </a:rPr>
              <a:t>λαλοῦσαν μετ᾽ ἐμοῦ καὶ λέγουσαν· </a:t>
            </a:r>
            <a:endParaRPr lang="en-US" sz="3600" dirty="0">
              <a:solidFill>
                <a:schemeClr val="bg1"/>
              </a:solidFill>
            </a:endParaRPr>
          </a:p>
          <a:p>
            <a:r>
              <a:rPr lang="fr-FR" sz="2400" dirty="0" smtClean="0">
                <a:solidFill>
                  <a:schemeClr val="bg1"/>
                </a:solidFill>
              </a:rPr>
              <a:t>      </a:t>
            </a:r>
            <a:r>
              <a:rPr lang="fr-FR" sz="2400" dirty="0">
                <a:solidFill>
                  <a:srgbClr val="FFFF00"/>
                </a:solidFill>
              </a:rPr>
              <a:t>de nouveau </a:t>
            </a:r>
            <a:r>
              <a:rPr lang="fr-FR" sz="2400" dirty="0" smtClean="0">
                <a:solidFill>
                  <a:srgbClr val="FFFF00"/>
                </a:solidFill>
              </a:rPr>
              <a:t>      parla             avec      moi        et             dit 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    </a:t>
            </a:r>
            <a:r>
              <a:rPr lang="el-GR" sz="3600" dirty="0" smtClean="0">
                <a:solidFill>
                  <a:schemeClr val="bg1"/>
                </a:solidFill>
              </a:rPr>
              <a:t>ὕπαγε </a:t>
            </a:r>
            <a:r>
              <a:rPr lang="el-GR" sz="3600" dirty="0">
                <a:solidFill>
                  <a:schemeClr val="bg1"/>
                </a:solidFill>
              </a:rPr>
              <a:t>λάβε τὸ βιβλίον τὸ ἠνεῳγμένον ἐν τῇ χειρὶ </a:t>
            </a:r>
            <a:endParaRPr lang="en-US" sz="3600" dirty="0" smtClean="0">
              <a:solidFill>
                <a:schemeClr val="bg1"/>
              </a:solidFill>
            </a:endParaRPr>
          </a:p>
          <a:p>
            <a:r>
              <a:rPr lang="fr-FR" sz="2400" dirty="0" smtClean="0">
                <a:solidFill>
                  <a:srgbClr val="FFFF00"/>
                </a:solidFill>
              </a:rPr>
              <a:t>            va         prends    le    petit </a:t>
            </a:r>
            <a:r>
              <a:rPr lang="fr-FR" sz="2400" dirty="0">
                <a:solidFill>
                  <a:srgbClr val="FFFF00"/>
                </a:solidFill>
              </a:rPr>
              <a:t>livre </a:t>
            </a:r>
            <a:r>
              <a:rPr lang="fr-FR" sz="2400" dirty="0" smtClean="0">
                <a:solidFill>
                  <a:srgbClr val="FFFF00"/>
                </a:solidFill>
              </a:rPr>
              <a:t>   le              ouvert            dans  la    </a:t>
            </a:r>
            <a:r>
              <a:rPr lang="fr-FR" sz="2400" dirty="0">
                <a:solidFill>
                  <a:srgbClr val="FFFF00"/>
                </a:solidFill>
              </a:rPr>
              <a:t>main </a:t>
            </a:r>
            <a:endParaRPr lang="fr-FR" sz="2400" dirty="0" smtClean="0">
              <a:solidFill>
                <a:srgbClr val="FFFF00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l-GR" sz="3600" dirty="0" smtClean="0">
                <a:solidFill>
                  <a:schemeClr val="bg1"/>
                </a:solidFill>
              </a:rPr>
              <a:t>τοῦ </a:t>
            </a:r>
            <a:r>
              <a:rPr lang="el-GR" sz="3600" dirty="0">
                <a:solidFill>
                  <a:schemeClr val="bg1"/>
                </a:solidFill>
              </a:rPr>
              <a:t>ἀγγέλου τοῦ ἑστῶτος ἐπὶ τῆς θαλάσσης καὶ ἐπὶ τῆς γῆς.</a:t>
            </a:r>
          </a:p>
          <a:p>
            <a:r>
              <a:rPr lang="fr-FR" sz="2400" dirty="0" smtClean="0">
                <a:solidFill>
                  <a:srgbClr val="FFFF00"/>
                </a:solidFill>
              </a:rPr>
              <a:t>      </a:t>
            </a:r>
            <a:r>
              <a:rPr lang="fr-FR" sz="2400" dirty="0">
                <a:solidFill>
                  <a:srgbClr val="FFFF00"/>
                </a:solidFill>
              </a:rPr>
              <a:t>de l'ange </a:t>
            </a:r>
            <a:r>
              <a:rPr lang="fr-FR" sz="2400" dirty="0" smtClean="0">
                <a:solidFill>
                  <a:srgbClr val="FFFF00"/>
                </a:solidFill>
              </a:rPr>
              <a:t>               qui  se </a:t>
            </a:r>
            <a:r>
              <a:rPr lang="fr-FR" sz="2400" dirty="0">
                <a:solidFill>
                  <a:srgbClr val="FFFF00"/>
                </a:solidFill>
              </a:rPr>
              <a:t>tient </a:t>
            </a:r>
            <a:r>
              <a:rPr lang="fr-FR" sz="2400" dirty="0" smtClean="0">
                <a:solidFill>
                  <a:srgbClr val="FFFF00"/>
                </a:solidFill>
              </a:rPr>
              <a:t>debout  sur     la              mer              et      sur      </a:t>
            </a:r>
            <a:r>
              <a:rPr lang="fr-FR" sz="2400" dirty="0">
                <a:solidFill>
                  <a:srgbClr val="FFFF00"/>
                </a:solidFill>
              </a:rPr>
              <a:t>la </a:t>
            </a:r>
            <a:r>
              <a:rPr lang="fr-FR" sz="2400" dirty="0" smtClean="0">
                <a:solidFill>
                  <a:srgbClr val="FFFF00"/>
                </a:solidFill>
              </a:rPr>
              <a:t>   terre</a:t>
            </a:r>
            <a:endParaRPr lang="en-US" sz="2200" dirty="0" smtClean="0">
              <a:solidFill>
                <a:srgbClr val="FFFF00"/>
              </a:solidFill>
            </a:endParaRPr>
          </a:p>
          <a:p>
            <a:r>
              <a:rPr lang="en-US" sz="800" dirty="0">
                <a:solidFill>
                  <a:schemeClr val="bg1"/>
                </a:solidFill>
              </a:rPr>
              <a:t> </a:t>
            </a:r>
            <a:endParaRPr lang="en-US" sz="800" dirty="0" smtClean="0">
              <a:solidFill>
                <a:schemeClr val="bg1"/>
              </a:solidFill>
            </a:endParaRP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r>
              <a:rPr lang="en-US" sz="2200" baseline="30000" dirty="0" smtClean="0">
                <a:solidFill>
                  <a:srgbClr val="FFFF00"/>
                </a:solidFill>
              </a:rPr>
              <a:t>	NEG </a:t>
            </a:r>
            <a:r>
              <a:rPr lang="fr-FR" sz="2200" b="1" dirty="0" smtClean="0">
                <a:solidFill>
                  <a:schemeClr val="bg1"/>
                </a:solidFill>
              </a:rPr>
              <a:t>10:8</a:t>
            </a:r>
            <a:r>
              <a:rPr lang="fr-FR" sz="2200" dirty="0" smtClean="0">
                <a:solidFill>
                  <a:schemeClr val="bg1"/>
                </a:solidFill>
              </a:rPr>
              <a:t> </a:t>
            </a:r>
            <a:r>
              <a:rPr lang="fr-FR" sz="2200" dirty="0">
                <a:solidFill>
                  <a:schemeClr val="bg1"/>
                </a:solidFill>
              </a:rPr>
              <a:t>Et la voix, que j'avais entendue du ciel, me parla de nouveau, et dit: Va, prends le petit livre ouvert dans la main de l'ange qui se tient debout sur la mer et sur la terre.</a:t>
            </a:r>
          </a:p>
          <a:p>
            <a:r>
              <a:rPr lang="fr-FR" sz="2200" baseline="30000" dirty="0" smtClean="0">
                <a:solidFill>
                  <a:schemeClr val="bg1"/>
                </a:solidFill>
              </a:rPr>
              <a:t>	</a:t>
            </a:r>
            <a:r>
              <a:rPr lang="fr-FR" sz="2200" baseline="30000" dirty="0" smtClean="0">
                <a:solidFill>
                  <a:srgbClr val="FFFF00"/>
                </a:solidFill>
              </a:rPr>
              <a:t>BFC </a:t>
            </a:r>
            <a:r>
              <a:rPr lang="fr-FR" sz="2200" b="1" dirty="0" smtClean="0">
                <a:solidFill>
                  <a:schemeClr val="bg1"/>
                </a:solidFill>
              </a:rPr>
              <a:t>10:8</a:t>
            </a:r>
            <a:r>
              <a:rPr lang="fr-FR" sz="2200" dirty="0" smtClean="0">
                <a:solidFill>
                  <a:schemeClr val="bg1"/>
                </a:solidFill>
              </a:rPr>
              <a:t> </a:t>
            </a:r>
            <a:r>
              <a:rPr lang="fr-FR" sz="2200" dirty="0">
                <a:solidFill>
                  <a:schemeClr val="bg1"/>
                </a:solidFill>
              </a:rPr>
              <a:t>Puis la voix que j'avais entendue venir du ciel me parla de nouveau en ces termes: «Va prendre le petit livre ouvert dans la main de l'ange qui se tient debout sur la mer et sur la terre.» </a:t>
            </a:r>
            <a:endParaRPr lang="en-US" sz="2200" dirty="0">
              <a:solidFill>
                <a:schemeClr val="bg1"/>
              </a:solidFill>
            </a:endParaRPr>
          </a:p>
          <a:p>
            <a:endParaRPr lang="fr-FR" sz="800" dirty="0" smtClean="0">
              <a:solidFill>
                <a:schemeClr val="bg1"/>
              </a:solidFill>
            </a:endParaRPr>
          </a:p>
          <a:p>
            <a:endParaRPr lang="fr-FR" sz="800" dirty="0">
              <a:solidFill>
                <a:schemeClr val="bg1"/>
              </a:solidFill>
            </a:endParaRPr>
          </a:p>
          <a:p>
            <a:endParaRPr lang="fr-FR" sz="800" dirty="0" smtClean="0">
              <a:solidFill>
                <a:schemeClr val="bg1"/>
              </a:solidFill>
            </a:endParaRPr>
          </a:p>
          <a:p>
            <a:endParaRPr lang="fr-FR" sz="800" dirty="0">
              <a:solidFill>
                <a:schemeClr val="bg1"/>
              </a:solidFill>
            </a:endParaRPr>
          </a:p>
          <a:p>
            <a:endParaRPr lang="fr-FR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788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52400"/>
            <a:ext cx="12161838" cy="7019469"/>
          </a:xfrm>
          <a:prstGeom prst="rect">
            <a:avLst/>
          </a:prstGeom>
          <a:solidFill>
            <a:srgbClr val="002060"/>
          </a:solidFill>
        </p:spPr>
        <p:txBody>
          <a:bodyPr wrap="square" lIns="108821" tIns="54411" rIns="108821" bIns="54411">
            <a:spAutoFit/>
          </a:bodyPr>
          <a:lstStyle/>
          <a:p>
            <a:r>
              <a:rPr lang="en-US" sz="1200" b="1" dirty="0" smtClean="0">
                <a:solidFill>
                  <a:srgbClr val="FFFF00"/>
                </a:solidFill>
              </a:rPr>
              <a:t>                             </a:t>
            </a:r>
          </a:p>
          <a:p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</a:rPr>
              <a:t>                                        </a:t>
            </a:r>
            <a:r>
              <a:rPr lang="en-US" sz="3600" b="1" dirty="0" smtClean="0">
                <a:solidFill>
                  <a:srgbClr val="FFFF00"/>
                </a:solidFill>
              </a:rPr>
              <a:t>Apocalypse 10:9 </a:t>
            </a:r>
          </a:p>
          <a:p>
            <a:endParaRPr lang="en-US" sz="1400" b="1" dirty="0" smtClean="0">
              <a:solidFill>
                <a:srgbClr val="FFFF00"/>
              </a:solidFill>
            </a:endParaRPr>
          </a:p>
          <a:p>
            <a:r>
              <a:rPr lang="en-US" sz="2800" b="1" dirty="0" smtClean="0">
                <a:solidFill>
                  <a:srgbClr val="FFFF00"/>
                </a:solidFill>
              </a:rPr>
              <a:t>9</a:t>
            </a:r>
            <a:r>
              <a:rPr lang="en-US" sz="3200" b="1" dirty="0" smtClean="0">
                <a:solidFill>
                  <a:schemeClr val="bg1"/>
                </a:solidFill>
              </a:rPr>
              <a:t>     </a:t>
            </a:r>
            <a:r>
              <a:rPr lang="el-GR" sz="3600" dirty="0">
                <a:solidFill>
                  <a:schemeClr val="bg1"/>
                </a:solidFill>
              </a:rPr>
              <a:t>καὶ ἀπῆλθα πρὸς τὸν ἄγγελον λέγων αὐτῷ </a:t>
            </a:r>
            <a:endParaRPr lang="en-US" sz="3600" dirty="0">
              <a:solidFill>
                <a:schemeClr val="bg1"/>
              </a:solidFill>
            </a:endParaRPr>
          </a:p>
          <a:p>
            <a:r>
              <a:rPr lang="fr-FR" sz="2400" dirty="0" smtClean="0">
                <a:solidFill>
                  <a:srgbClr val="FFFF00"/>
                </a:solidFill>
              </a:rPr>
              <a:t>           et          </a:t>
            </a:r>
            <a:r>
              <a:rPr lang="fr-FR" sz="2400" dirty="0">
                <a:solidFill>
                  <a:srgbClr val="FFFF00"/>
                </a:solidFill>
              </a:rPr>
              <a:t>j'allai </a:t>
            </a:r>
            <a:r>
              <a:rPr lang="fr-FR" sz="2400" dirty="0" smtClean="0">
                <a:solidFill>
                  <a:srgbClr val="FFFF00"/>
                </a:solidFill>
              </a:rPr>
              <a:t>          vers             l'ange                en disant      lui</a:t>
            </a:r>
            <a:endParaRPr lang="es-ES" sz="2400" dirty="0" smtClean="0">
              <a:solidFill>
                <a:srgbClr val="FFFF00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      </a:t>
            </a:r>
            <a:r>
              <a:rPr lang="el-GR" sz="3600" dirty="0" smtClean="0">
                <a:solidFill>
                  <a:schemeClr val="bg1"/>
                </a:solidFill>
              </a:rPr>
              <a:t>δοῦναί </a:t>
            </a:r>
            <a:r>
              <a:rPr lang="el-GR" sz="3600" dirty="0">
                <a:solidFill>
                  <a:schemeClr val="bg1"/>
                </a:solidFill>
              </a:rPr>
              <a:t>μοι τὸ βιβλαρίδιον. καὶ λέγει μοι· </a:t>
            </a:r>
            <a:endParaRPr lang="en-US" sz="3600" dirty="0" smtClean="0">
              <a:solidFill>
                <a:schemeClr val="bg1"/>
              </a:solidFill>
            </a:endParaRPr>
          </a:p>
          <a:p>
            <a:r>
              <a:rPr lang="fr-FR" sz="2400" dirty="0" smtClean="0">
                <a:solidFill>
                  <a:srgbClr val="FFFF00"/>
                </a:solidFill>
              </a:rPr>
              <a:t>         de donner    me    le           petit livre              et      il dit       me</a:t>
            </a:r>
            <a:endParaRPr lang="fr-FR" sz="2400" dirty="0">
              <a:solidFill>
                <a:srgbClr val="FFFF00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   </a:t>
            </a:r>
            <a:r>
              <a:rPr lang="el-GR" sz="3600" dirty="0" smtClean="0">
                <a:solidFill>
                  <a:schemeClr val="bg1"/>
                </a:solidFill>
              </a:rPr>
              <a:t>λάβε </a:t>
            </a:r>
            <a:r>
              <a:rPr lang="el-GR" sz="3600" dirty="0">
                <a:solidFill>
                  <a:schemeClr val="bg1"/>
                </a:solidFill>
              </a:rPr>
              <a:t>καὶ κατάφαγε αὐτό, καὶ πικρανεῖ 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l-GR" sz="3600" dirty="0" smtClean="0">
                <a:solidFill>
                  <a:schemeClr val="bg1"/>
                </a:solidFill>
              </a:rPr>
              <a:t>σου </a:t>
            </a:r>
            <a:r>
              <a:rPr lang="el-GR" sz="3600" dirty="0">
                <a:solidFill>
                  <a:schemeClr val="bg1"/>
                </a:solidFill>
              </a:rPr>
              <a:t>τὴν κοιλίαν, </a:t>
            </a:r>
            <a:endParaRPr lang="en-US" sz="3600" dirty="0">
              <a:solidFill>
                <a:schemeClr val="bg1"/>
              </a:solidFill>
            </a:endParaRPr>
          </a:p>
          <a:p>
            <a:r>
              <a:rPr lang="fr-FR" sz="2400" dirty="0" smtClean="0">
                <a:solidFill>
                  <a:srgbClr val="FFFF00"/>
                </a:solidFill>
              </a:rPr>
              <a:t>     prends    </a:t>
            </a:r>
            <a:r>
              <a:rPr lang="fr-FR" sz="2400" dirty="0">
                <a:solidFill>
                  <a:srgbClr val="FFFF00"/>
                </a:solidFill>
              </a:rPr>
              <a:t>et </a:t>
            </a:r>
            <a:r>
              <a:rPr lang="fr-FR" sz="2400" dirty="0" smtClean="0">
                <a:solidFill>
                  <a:srgbClr val="FFFF00"/>
                </a:solidFill>
              </a:rPr>
              <a:t>          mange               le           et     </a:t>
            </a:r>
            <a:r>
              <a:rPr lang="fr-FR" sz="2400" dirty="0">
                <a:solidFill>
                  <a:srgbClr val="FFFF00"/>
                </a:solidFill>
              </a:rPr>
              <a:t>il sera amer </a:t>
            </a:r>
            <a:r>
              <a:rPr lang="fr-FR" sz="2400" dirty="0" smtClean="0">
                <a:solidFill>
                  <a:srgbClr val="FFFF00"/>
                </a:solidFill>
              </a:rPr>
              <a:t>  pour </a:t>
            </a:r>
            <a:r>
              <a:rPr lang="fr-FR" sz="2400" dirty="0">
                <a:solidFill>
                  <a:srgbClr val="FFFF00"/>
                </a:solidFill>
              </a:rPr>
              <a:t>ton </a:t>
            </a:r>
            <a:r>
              <a:rPr lang="fr-FR" sz="2400" dirty="0" smtClean="0">
                <a:solidFill>
                  <a:srgbClr val="FFFF00"/>
                </a:solidFill>
              </a:rPr>
              <a:t>          ventre </a:t>
            </a:r>
            <a:endParaRPr lang="en-US" sz="2400" dirty="0" smtClean="0">
              <a:solidFill>
                <a:srgbClr val="FFFF00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       </a:t>
            </a:r>
            <a:r>
              <a:rPr lang="el-GR" sz="3600" dirty="0" smtClean="0">
                <a:solidFill>
                  <a:schemeClr val="bg1"/>
                </a:solidFill>
              </a:rPr>
              <a:t>ἀλλ</a:t>
            </a:r>
            <a:r>
              <a:rPr lang="el-GR" sz="3600" dirty="0">
                <a:solidFill>
                  <a:schemeClr val="bg1"/>
                </a:solidFill>
              </a:rPr>
              <a:t>᾽ ἐν τῷ στόματί σου ἔσται </a:t>
            </a:r>
            <a:r>
              <a:rPr lang="el-GR" sz="3600" dirty="0" smtClean="0">
                <a:solidFill>
                  <a:schemeClr val="bg1"/>
                </a:solidFill>
              </a:rPr>
              <a:t>γλυκὺ </a:t>
            </a:r>
            <a:r>
              <a:rPr lang="el-GR" sz="3600" dirty="0">
                <a:solidFill>
                  <a:schemeClr val="bg1"/>
                </a:solidFill>
              </a:rPr>
              <a:t>ὡς 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l-GR" sz="3600" dirty="0" smtClean="0">
                <a:solidFill>
                  <a:schemeClr val="bg1"/>
                </a:solidFill>
              </a:rPr>
              <a:t>μέλι</a:t>
            </a:r>
            <a:r>
              <a:rPr lang="el-GR" sz="3600" dirty="0">
                <a:solidFill>
                  <a:schemeClr val="bg1"/>
                </a:solidFill>
              </a:rPr>
              <a:t>.</a:t>
            </a:r>
          </a:p>
          <a:p>
            <a:r>
              <a:rPr lang="fr-FR" sz="2400" dirty="0" smtClean="0">
                <a:solidFill>
                  <a:srgbClr val="FFFF00"/>
                </a:solidFill>
              </a:rPr>
              <a:t>           mais   dans   la       bouche        ta        il </a:t>
            </a:r>
            <a:r>
              <a:rPr lang="fr-FR" sz="2400" dirty="0">
                <a:solidFill>
                  <a:srgbClr val="FFFF00"/>
                </a:solidFill>
              </a:rPr>
              <a:t>sera </a:t>
            </a:r>
            <a:r>
              <a:rPr lang="fr-FR" sz="2400" dirty="0" smtClean="0">
                <a:solidFill>
                  <a:srgbClr val="FFFF00"/>
                </a:solidFill>
              </a:rPr>
              <a:t>      doux   </a:t>
            </a:r>
            <a:r>
              <a:rPr lang="fr-FR" sz="2300" dirty="0" smtClean="0">
                <a:solidFill>
                  <a:srgbClr val="FFFF00"/>
                </a:solidFill>
              </a:rPr>
              <a:t>comme</a:t>
            </a:r>
            <a:r>
              <a:rPr lang="fr-FR" sz="2400" dirty="0" smtClean="0">
                <a:solidFill>
                  <a:srgbClr val="FFFF00"/>
                </a:solidFill>
              </a:rPr>
              <a:t> </a:t>
            </a:r>
            <a:r>
              <a:rPr lang="fr-FR" sz="2400" dirty="0">
                <a:solidFill>
                  <a:srgbClr val="FFFF00"/>
                </a:solidFill>
              </a:rPr>
              <a:t>du miel </a:t>
            </a:r>
            <a:r>
              <a:rPr lang="fr-FR" sz="2400" dirty="0" smtClean="0">
                <a:solidFill>
                  <a:srgbClr val="FFFF00"/>
                </a:solidFill>
              </a:rPr>
              <a:t> </a:t>
            </a:r>
            <a:r>
              <a:rPr lang="fr-FR" sz="2200" dirty="0" smtClean="0">
                <a:solidFill>
                  <a:srgbClr val="FFFF00"/>
                </a:solidFill>
              </a:rPr>
              <a:t> </a:t>
            </a:r>
            <a:endParaRPr lang="en-US" sz="2200" dirty="0" smtClean="0">
              <a:solidFill>
                <a:srgbClr val="FFFF00"/>
              </a:solidFill>
            </a:endParaRPr>
          </a:p>
          <a:p>
            <a:r>
              <a:rPr lang="en-US" sz="800" dirty="0">
                <a:solidFill>
                  <a:schemeClr val="bg1"/>
                </a:solidFill>
              </a:rPr>
              <a:t> </a:t>
            </a:r>
            <a:endParaRPr lang="en-US" sz="800" dirty="0" smtClean="0">
              <a:solidFill>
                <a:schemeClr val="bg1"/>
              </a:solidFill>
            </a:endParaRPr>
          </a:p>
          <a:p>
            <a:r>
              <a:rPr lang="en-US" sz="2300" baseline="30000" dirty="0" smtClean="0">
                <a:solidFill>
                  <a:srgbClr val="FFFF00"/>
                </a:solidFill>
              </a:rPr>
              <a:t>	NEG </a:t>
            </a:r>
            <a:r>
              <a:rPr lang="fr-FR" sz="2300" b="1" dirty="0">
                <a:solidFill>
                  <a:schemeClr val="bg1"/>
                </a:solidFill>
              </a:rPr>
              <a:t>10:9</a:t>
            </a:r>
            <a:r>
              <a:rPr lang="fr-FR" sz="2300" dirty="0">
                <a:solidFill>
                  <a:schemeClr val="bg1"/>
                </a:solidFill>
              </a:rPr>
              <a:t> Et j'allai vers l'ange, en lui disant de me donner le petit livre. Et il me dit: Prends -le, et </a:t>
            </a:r>
            <a:r>
              <a:rPr lang="fr-FR" sz="2300" dirty="0" smtClean="0">
                <a:solidFill>
                  <a:schemeClr val="bg1"/>
                </a:solidFill>
              </a:rPr>
              <a:t>avale-le</a:t>
            </a:r>
            <a:r>
              <a:rPr lang="fr-FR" sz="2300" dirty="0">
                <a:solidFill>
                  <a:schemeClr val="bg1"/>
                </a:solidFill>
              </a:rPr>
              <a:t>; il sera amer à tes entrailles, mais dans ta bouche il sera doux comme du miel</a:t>
            </a:r>
            <a:r>
              <a:rPr lang="fr-FR" sz="2300" dirty="0" smtClean="0">
                <a:solidFill>
                  <a:schemeClr val="bg1"/>
                </a:solidFill>
              </a:rPr>
              <a:t>. </a:t>
            </a:r>
          </a:p>
          <a:p>
            <a:r>
              <a:rPr lang="fr-FR" sz="2300" dirty="0">
                <a:solidFill>
                  <a:schemeClr val="bg1"/>
                </a:solidFill>
              </a:rPr>
              <a:t> 	</a:t>
            </a:r>
            <a:r>
              <a:rPr lang="fr-FR" sz="2300" baseline="30000" dirty="0" smtClean="0">
                <a:solidFill>
                  <a:srgbClr val="FFFF00"/>
                </a:solidFill>
              </a:rPr>
              <a:t>BFC </a:t>
            </a:r>
            <a:r>
              <a:rPr lang="fr-FR" sz="2300" b="1" dirty="0">
                <a:solidFill>
                  <a:schemeClr val="bg1"/>
                </a:solidFill>
              </a:rPr>
              <a:t>10:9</a:t>
            </a:r>
            <a:r>
              <a:rPr lang="fr-FR" sz="2300" dirty="0">
                <a:solidFill>
                  <a:schemeClr val="bg1"/>
                </a:solidFill>
              </a:rPr>
              <a:t> Je m'approchai de l'ange et lui demandai de me remettre le petit livre. Il me répondit: «Prends-le et mange-le: il sera amer pour ton estomac, mais dans ta bouche il sera doux comme du miel.»</a:t>
            </a:r>
          </a:p>
          <a:p>
            <a:endParaRPr lang="fr-FR" sz="800" dirty="0">
              <a:solidFill>
                <a:schemeClr val="bg1"/>
              </a:solidFill>
            </a:endParaRPr>
          </a:p>
          <a:p>
            <a:endParaRPr lang="fr-FR" sz="800" dirty="0">
              <a:solidFill>
                <a:schemeClr val="bg1"/>
              </a:solidFill>
            </a:endParaRPr>
          </a:p>
          <a:p>
            <a:endParaRPr lang="fr-FR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859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5351</TotalTime>
  <Words>920</Words>
  <Application>Microsoft Office PowerPoint</Application>
  <PresentationFormat>Custom</PresentationFormat>
  <Paragraphs>198</Paragraphs>
  <Slides>11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Apocalypse de Jean Chapitre 10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Testament Greek 新約希臘文</dc:title>
  <dc:creator>Microsoft</dc:creator>
  <cp:lastModifiedBy>Microsoft</cp:lastModifiedBy>
  <cp:revision>733</cp:revision>
  <dcterms:created xsi:type="dcterms:W3CDTF">2020-04-05T11:02:49Z</dcterms:created>
  <dcterms:modified xsi:type="dcterms:W3CDTF">2020-12-14T16:09:32Z</dcterms:modified>
</cp:coreProperties>
</file>