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24" r:id="rId2"/>
    <p:sldId id="448" r:id="rId3"/>
    <p:sldId id="460" r:id="rId4"/>
    <p:sldId id="503" r:id="rId5"/>
    <p:sldId id="462" r:id="rId6"/>
    <p:sldId id="483" r:id="rId7"/>
    <p:sldId id="486" r:id="rId8"/>
    <p:sldId id="488" r:id="rId9"/>
    <p:sldId id="487" r:id="rId10"/>
    <p:sldId id="514" r:id="rId11"/>
    <p:sldId id="515" r:id="rId12"/>
    <p:sldId id="518" r:id="rId13"/>
    <p:sldId id="513" r:id="rId14"/>
    <p:sldId id="476" r:id="rId15"/>
    <p:sldId id="492" r:id="rId16"/>
    <p:sldId id="494" r:id="rId17"/>
    <p:sldId id="496" r:id="rId18"/>
    <p:sldId id="497" r:id="rId19"/>
    <p:sldId id="499" r:id="rId20"/>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940" autoAdjust="0"/>
  </p:normalViewPr>
  <p:slideViewPr>
    <p:cSldViewPr>
      <p:cViewPr varScale="1">
        <p:scale>
          <a:sx n="84" d="100"/>
          <a:sy n="84" d="100"/>
        </p:scale>
        <p:origin x="-786" y="-90"/>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12/21/2020</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15</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3</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4</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8</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9</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10</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11</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12</a:t>
            </a:fld>
            <a:endParaRPr lang="en-US"/>
          </a:p>
        </p:txBody>
      </p:sp>
    </p:spTree>
    <p:extLst>
      <p:ext uri="{BB962C8B-B14F-4D97-AF65-F5344CB8AC3E}">
        <p14:creationId xmlns:p14="http://schemas.microsoft.com/office/powerpoint/2010/main" val="9656549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13</a:t>
            </a:fld>
            <a:endParaRPr lang="en-US"/>
          </a:p>
        </p:txBody>
      </p:sp>
    </p:spTree>
    <p:extLst>
      <p:ext uri="{BB962C8B-B14F-4D97-AF65-F5344CB8AC3E}">
        <p14:creationId xmlns:p14="http://schemas.microsoft.com/office/powerpoint/2010/main" val="965654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12/21/2020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12/21/2020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12/21/2020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12/21/2020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12/21/2020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12/21/2020</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759" y="2514600"/>
            <a:ext cx="8641160" cy="2590800"/>
          </a:xfrm>
          <a:solidFill>
            <a:schemeClr val="accent6">
              <a:lumMod val="75000"/>
            </a:schemeClr>
          </a:solidFill>
        </p:spPr>
        <p:txBody>
          <a:bodyPr>
            <a:noAutofit/>
          </a:bodyPr>
          <a:lstStyle/>
          <a:p>
            <a:r>
              <a:rPr lang="fr-FR" sz="7700" b="1" dirty="0" smtClean="0"/>
              <a:t>Apocalypse de Jean</a:t>
            </a:r>
            <a:br>
              <a:rPr lang="fr-FR" sz="7700" b="1" dirty="0" smtClean="0"/>
            </a:br>
            <a:r>
              <a:rPr lang="fr-FR" sz="7700" b="1" dirty="0" smtClean="0"/>
              <a:t>Chapitre 11</a:t>
            </a:r>
            <a:endParaRPr lang="en-US" sz="7700" dirty="0">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a:bodyPr>
          <a:lstStyle/>
          <a:p>
            <a:r>
              <a:rPr lang="fr-FR" sz="3600" b="1" dirty="0">
                <a:solidFill>
                  <a:schemeClr val="tx1"/>
                </a:solidFill>
              </a:rPr>
              <a:t>Préparé et récité par Ezra Kim, </a:t>
            </a:r>
            <a:r>
              <a:rPr lang="fr-FR" sz="3600" b="1" dirty="0" err="1">
                <a:solidFill>
                  <a:schemeClr val="tx1"/>
                </a:solidFill>
              </a:rPr>
              <a:t>Ph.D</a:t>
            </a:r>
            <a:r>
              <a:rPr lang="fr-FR" sz="3600" b="1" dirty="0">
                <a:solidFill>
                  <a:schemeClr val="tx1"/>
                </a:solidFill>
              </a:rPr>
              <a:t>.</a:t>
            </a:r>
            <a:endParaRPr lang="en-US" sz="3600" b="1" dirty="0" smtClean="0">
              <a:solidFill>
                <a:schemeClr val="tx1"/>
              </a:solidFill>
            </a:endParaRPr>
          </a:p>
        </p:txBody>
      </p:sp>
      <p:sp>
        <p:nvSpPr>
          <p:cNvPr id="4" name="Rectangle 3"/>
          <p:cNvSpPr/>
          <p:nvPr/>
        </p:nvSpPr>
        <p:spPr>
          <a:xfrm>
            <a:off x="0" y="0"/>
            <a:ext cx="8900319" cy="2369880"/>
          </a:xfrm>
          <a:prstGeom prst="rect">
            <a:avLst/>
          </a:prstGeom>
        </p:spPr>
        <p:txBody>
          <a:bodyPr wrap="square">
            <a:spAutoFit/>
          </a:bodyPr>
          <a:lstStyle/>
          <a:p>
            <a:pPr algn="ctr"/>
            <a:r>
              <a:rPr lang="en-US" sz="5800" b="1" dirty="0" smtClean="0">
                <a:solidFill>
                  <a:srgbClr val="FF0000"/>
                </a:solidFill>
              </a:rPr>
              <a:t>Nouveau </a:t>
            </a:r>
            <a:r>
              <a:rPr lang="en-US" sz="5800" b="1" dirty="0">
                <a:solidFill>
                  <a:srgbClr val="FF0000"/>
                </a:solidFill>
              </a:rPr>
              <a:t>Testament </a:t>
            </a:r>
            <a:endParaRPr lang="en-US" sz="5800" b="1" dirty="0" smtClean="0">
              <a:solidFill>
                <a:srgbClr val="FF0000"/>
              </a:solidFill>
            </a:endParaRPr>
          </a:p>
          <a:p>
            <a:pPr algn="ctr"/>
            <a:r>
              <a:rPr lang="en-US" sz="5800" b="1" dirty="0" err="1">
                <a:solidFill>
                  <a:srgbClr val="FF0000"/>
                </a:solidFill>
              </a:rPr>
              <a:t>I</a:t>
            </a:r>
            <a:r>
              <a:rPr lang="en-US" sz="5800" b="1" dirty="0" err="1" smtClean="0">
                <a:solidFill>
                  <a:srgbClr val="FF0000"/>
                </a:solidFill>
              </a:rPr>
              <a:t>nterlinéaire</a:t>
            </a:r>
            <a:r>
              <a:rPr lang="en-US" sz="5800" b="1" dirty="0" smtClean="0">
                <a:solidFill>
                  <a:srgbClr val="FF0000"/>
                </a:solidFill>
              </a:rPr>
              <a:t> </a:t>
            </a:r>
            <a:r>
              <a:rPr lang="en-US" sz="5800" b="1" dirty="0" err="1" smtClean="0">
                <a:solidFill>
                  <a:srgbClr val="FF0000"/>
                </a:solidFill>
              </a:rPr>
              <a:t>Grec</a:t>
            </a:r>
            <a:r>
              <a:rPr lang="en-US" sz="5800" b="1" dirty="0" smtClean="0">
                <a:solidFill>
                  <a:srgbClr val="FF0000"/>
                </a:solidFill>
              </a:rPr>
              <a:t> – </a:t>
            </a:r>
            <a:r>
              <a:rPr lang="en-US" sz="5800" b="1" dirty="0" err="1" smtClean="0">
                <a:solidFill>
                  <a:srgbClr val="FF0000"/>
                </a:solidFill>
              </a:rPr>
              <a:t>Français</a:t>
            </a:r>
            <a:endParaRPr lang="en-US" sz="5800" b="1" dirty="0" smtClean="0">
              <a:solidFill>
                <a:srgbClr val="FF0000"/>
              </a:solidFill>
            </a:endParaRPr>
          </a:p>
          <a:p>
            <a:r>
              <a:rPr lang="en-US" sz="3200" b="1" dirty="0" smtClean="0">
                <a:solidFill>
                  <a:srgbClr val="7030A0"/>
                </a:solidFill>
              </a:rPr>
              <a:t> </a:t>
            </a:r>
            <a:r>
              <a:rPr lang="en-US" sz="3100" b="1" dirty="0" err="1" smtClean="0">
                <a:solidFill>
                  <a:srgbClr val="7030A0"/>
                </a:solidFill>
              </a:rPr>
              <a:t>Écoutez</a:t>
            </a:r>
            <a:r>
              <a:rPr lang="en-US" sz="3100" b="1" dirty="0" smtClean="0">
                <a:solidFill>
                  <a:srgbClr val="7030A0"/>
                </a:solidFill>
              </a:rPr>
              <a:t> </a:t>
            </a:r>
            <a:r>
              <a:rPr lang="en-US" sz="3100" b="1" dirty="0">
                <a:solidFill>
                  <a:srgbClr val="7030A0"/>
                </a:solidFill>
              </a:rPr>
              <a:t>et </a:t>
            </a:r>
            <a:r>
              <a:rPr lang="en-US" sz="3100" b="1" dirty="0" err="1" smtClean="0">
                <a:solidFill>
                  <a:srgbClr val="7030A0"/>
                </a:solidFill>
              </a:rPr>
              <a:t>Apprenez</a:t>
            </a:r>
            <a:r>
              <a:rPr lang="en-US" sz="3100" b="1" dirty="0" smtClean="0">
                <a:solidFill>
                  <a:srgbClr val="7030A0"/>
                </a:solidFill>
              </a:rPr>
              <a:t> </a:t>
            </a:r>
            <a:r>
              <a:rPr lang="en-US" sz="3100" b="1" dirty="0">
                <a:solidFill>
                  <a:srgbClr val="7030A0"/>
                </a:solidFill>
              </a:rPr>
              <a:t>le </a:t>
            </a:r>
            <a:r>
              <a:rPr lang="en-US" sz="3100" b="1" dirty="0" err="1">
                <a:solidFill>
                  <a:srgbClr val="7030A0"/>
                </a:solidFill>
              </a:rPr>
              <a:t>G</a:t>
            </a:r>
            <a:r>
              <a:rPr lang="en-US" sz="3100" b="1" dirty="0" err="1" smtClean="0">
                <a:solidFill>
                  <a:srgbClr val="7030A0"/>
                </a:solidFill>
              </a:rPr>
              <a:t>rec</a:t>
            </a:r>
            <a:r>
              <a:rPr lang="en-US" sz="3100" b="1" dirty="0" smtClean="0">
                <a:solidFill>
                  <a:srgbClr val="7030A0"/>
                </a:solidFill>
              </a:rPr>
              <a:t> </a:t>
            </a:r>
            <a:r>
              <a:rPr lang="en-US" sz="3100" b="1" dirty="0">
                <a:solidFill>
                  <a:srgbClr val="7030A0"/>
                </a:solidFill>
              </a:rPr>
              <a:t>du Nouveau Testament</a:t>
            </a:r>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862504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04080"/>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Apocalypse 11:10 </a:t>
            </a:r>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10    </a:t>
            </a:r>
            <a:r>
              <a:rPr lang="el-GR" sz="3800" dirty="0">
                <a:solidFill>
                  <a:schemeClr val="bg1"/>
                </a:solidFill>
              </a:rPr>
              <a:t>καὶ οἱ κατοικοῦντες ἐπὶ τῆς γῆς </a:t>
            </a:r>
            <a:endParaRPr lang="en-US" sz="3800" dirty="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les             </a:t>
            </a:r>
            <a:r>
              <a:rPr lang="fr-FR" sz="2400" dirty="0">
                <a:solidFill>
                  <a:srgbClr val="FFFF00"/>
                </a:solidFill>
              </a:rPr>
              <a:t>habitants </a:t>
            </a:r>
            <a:r>
              <a:rPr lang="fr-FR" sz="2400" dirty="0" smtClean="0">
                <a:solidFill>
                  <a:srgbClr val="FFFF00"/>
                </a:solidFill>
              </a:rPr>
              <a:t>             sur      </a:t>
            </a:r>
            <a:r>
              <a:rPr lang="fr-FR" sz="2400" dirty="0">
                <a:solidFill>
                  <a:srgbClr val="FFFF00"/>
                </a:solidFill>
              </a:rPr>
              <a:t>la </a:t>
            </a:r>
            <a:r>
              <a:rPr lang="fr-FR" sz="2400" dirty="0" smtClean="0">
                <a:solidFill>
                  <a:srgbClr val="FFFF00"/>
                </a:solidFill>
              </a:rPr>
              <a:t>    terre </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χαίρουσιν </a:t>
            </a:r>
            <a:r>
              <a:rPr lang="el-GR" sz="3800" dirty="0">
                <a:solidFill>
                  <a:schemeClr val="bg1"/>
                </a:solidFill>
              </a:rPr>
              <a:t>ἐπ᾽ αὐτοῖς καὶ εὐφραίνονται </a:t>
            </a:r>
            <a:endParaRPr lang="en-US" sz="3800" dirty="0">
              <a:solidFill>
                <a:schemeClr val="bg1"/>
              </a:solidFill>
            </a:endParaRPr>
          </a:p>
          <a:p>
            <a:r>
              <a:rPr lang="fr-FR" sz="2400" dirty="0">
                <a:solidFill>
                  <a:srgbClr val="FFFF00"/>
                </a:solidFill>
              </a:rPr>
              <a:t> </a:t>
            </a:r>
            <a:r>
              <a:rPr lang="fr-FR" sz="2400" dirty="0" smtClean="0">
                <a:solidFill>
                  <a:srgbClr val="FFFF00"/>
                </a:solidFill>
              </a:rPr>
              <a:t>         se réjouiront   </a:t>
            </a:r>
            <a:r>
              <a:rPr lang="fr-FR" sz="2400" dirty="0">
                <a:solidFill>
                  <a:srgbClr val="FFFF00"/>
                </a:solidFill>
              </a:rPr>
              <a:t>à cause </a:t>
            </a:r>
            <a:r>
              <a:rPr lang="fr-FR" sz="2400" dirty="0" smtClean="0">
                <a:solidFill>
                  <a:srgbClr val="FFFF00"/>
                </a:solidFill>
              </a:rPr>
              <a:t> d'eux          et        seront heureux</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δῶρα πέμψουσιν ἀλλήλοις,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οὗτοι </a:t>
            </a:r>
            <a:r>
              <a:rPr lang="el-GR" sz="3600" dirty="0">
                <a:solidFill>
                  <a:schemeClr val="bg1"/>
                </a:solidFill>
              </a:rPr>
              <a:t>οἱ δύο </a:t>
            </a:r>
            <a:r>
              <a:rPr lang="el-GR" sz="3600" dirty="0" smtClean="0">
                <a:solidFill>
                  <a:schemeClr val="bg1"/>
                </a:solidFill>
              </a:rPr>
              <a:t>προφῆται</a:t>
            </a:r>
            <a:endParaRPr lang="en-US" sz="3600" dirty="0" smtClean="0">
              <a:solidFill>
                <a:schemeClr val="bg1"/>
              </a:solidFill>
            </a:endParaRPr>
          </a:p>
          <a:p>
            <a:r>
              <a:rPr lang="fr-FR" sz="2400" dirty="0" smtClean="0">
                <a:solidFill>
                  <a:srgbClr val="FFFF00"/>
                </a:solidFill>
              </a:rPr>
              <a:t>   et </a:t>
            </a:r>
            <a:r>
              <a:rPr lang="fr-FR" sz="2300" dirty="0">
                <a:solidFill>
                  <a:srgbClr val="FFFF00"/>
                </a:solidFill>
              </a:rPr>
              <a:t>des </a:t>
            </a:r>
            <a:r>
              <a:rPr lang="fr-FR" sz="2300" dirty="0" smtClean="0">
                <a:solidFill>
                  <a:srgbClr val="FFFF00"/>
                </a:solidFill>
              </a:rPr>
              <a:t>cadeaux   </a:t>
            </a:r>
            <a:r>
              <a:rPr lang="fr-FR" sz="2400" dirty="0" smtClean="0">
                <a:solidFill>
                  <a:srgbClr val="FFFF00"/>
                </a:solidFill>
              </a:rPr>
              <a:t>ils s'enverront  </a:t>
            </a:r>
            <a:r>
              <a:rPr lang="fr-FR" sz="2000" dirty="0" smtClean="0">
                <a:solidFill>
                  <a:srgbClr val="FFFF00"/>
                </a:solidFill>
              </a:rPr>
              <a:t>les </a:t>
            </a:r>
            <a:r>
              <a:rPr lang="fr-FR" sz="2000" dirty="0">
                <a:solidFill>
                  <a:srgbClr val="FFFF00"/>
                </a:solidFill>
              </a:rPr>
              <a:t>uns aux </a:t>
            </a:r>
            <a:r>
              <a:rPr lang="fr-FR" sz="2000" dirty="0" smtClean="0">
                <a:solidFill>
                  <a:srgbClr val="FFFF00"/>
                </a:solidFill>
              </a:rPr>
              <a:t>autres   </a:t>
            </a:r>
            <a:r>
              <a:rPr lang="fr-FR" sz="2000" dirty="0">
                <a:solidFill>
                  <a:srgbClr val="FFFF00"/>
                </a:solidFill>
              </a:rPr>
              <a:t>parce que </a:t>
            </a:r>
            <a:r>
              <a:rPr lang="fr-FR" sz="2000" dirty="0" smtClean="0">
                <a:solidFill>
                  <a:srgbClr val="FFFF00"/>
                </a:solidFill>
              </a:rPr>
              <a:t>  </a:t>
            </a:r>
            <a:r>
              <a:rPr lang="fr-FR" sz="2400" dirty="0" smtClean="0">
                <a:solidFill>
                  <a:srgbClr val="FFFF00"/>
                </a:solidFill>
              </a:rPr>
              <a:t>ces      les   deux     prophètes</a:t>
            </a:r>
          </a:p>
          <a:p>
            <a:r>
              <a:rPr lang="en-US" sz="3800" dirty="0" smtClean="0">
                <a:solidFill>
                  <a:schemeClr val="bg1"/>
                </a:solidFill>
              </a:rPr>
              <a:t>     </a:t>
            </a:r>
            <a:r>
              <a:rPr lang="el-GR" sz="3800" dirty="0" smtClean="0">
                <a:solidFill>
                  <a:schemeClr val="bg1"/>
                </a:solidFill>
              </a:rPr>
              <a:t>ἐβασάνισαν </a:t>
            </a:r>
            <a:r>
              <a:rPr lang="el-GR" sz="3800" dirty="0">
                <a:solidFill>
                  <a:schemeClr val="bg1"/>
                </a:solidFill>
              </a:rPr>
              <a:t>τοὺς κατοικοῦντας ἐπὶ τῆς γῆς.</a:t>
            </a:r>
          </a:p>
          <a:p>
            <a:r>
              <a:rPr lang="fr-FR" sz="2400" dirty="0" smtClean="0">
                <a:solidFill>
                  <a:srgbClr val="FFFF00"/>
                </a:solidFill>
              </a:rPr>
              <a:t>             </a:t>
            </a:r>
            <a:r>
              <a:rPr lang="fr-FR" sz="2400" dirty="0">
                <a:solidFill>
                  <a:srgbClr val="FFFF00"/>
                </a:solidFill>
              </a:rPr>
              <a:t>ont tourmenté </a:t>
            </a:r>
            <a:r>
              <a:rPr lang="fr-FR" sz="2400" dirty="0" smtClean="0">
                <a:solidFill>
                  <a:srgbClr val="FFFF00"/>
                </a:solidFill>
              </a:rPr>
              <a:t>        les                habitants               sur      </a:t>
            </a:r>
            <a:r>
              <a:rPr lang="fr-FR" sz="2400" dirty="0">
                <a:solidFill>
                  <a:srgbClr val="FFFF00"/>
                </a:solidFill>
              </a:rPr>
              <a:t>la </a:t>
            </a:r>
            <a:r>
              <a:rPr lang="fr-FR" sz="2400" dirty="0" smtClean="0">
                <a:solidFill>
                  <a:srgbClr val="FFFF00"/>
                </a:solidFill>
              </a:rPr>
              <a:t>    terre</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r>
              <a:rPr lang="en-US" sz="2200" baseline="30000" dirty="0" smtClean="0">
                <a:solidFill>
                  <a:srgbClr val="FFFF00"/>
                </a:solidFill>
              </a:rPr>
              <a:t>	NEG </a:t>
            </a:r>
            <a:r>
              <a:rPr lang="fr-FR" sz="2200" b="1" dirty="0">
                <a:solidFill>
                  <a:schemeClr val="bg1"/>
                </a:solidFill>
              </a:rPr>
              <a:t>11:10</a:t>
            </a:r>
            <a:r>
              <a:rPr lang="fr-FR" sz="2200" dirty="0">
                <a:solidFill>
                  <a:schemeClr val="bg1"/>
                </a:solidFill>
              </a:rPr>
              <a:t> Et à cause d'eux, les habitants de la terre se réjouiront et seront dans l'allégresse, et ils s'enverront des présents les uns aux autres, parce que ces deux prophètes ont tourmenté les habitants de la terre</a:t>
            </a:r>
            <a:r>
              <a:rPr lang="fr-FR" sz="2200" dirty="0" smtClean="0">
                <a:solidFill>
                  <a:schemeClr val="bg1"/>
                </a:solidFill>
              </a:rPr>
              <a:t>.       //     </a:t>
            </a:r>
            <a:r>
              <a:rPr lang="fr-FR" sz="2200" baseline="30000" dirty="0">
                <a:solidFill>
                  <a:srgbClr val="FFFF00"/>
                </a:solidFill>
              </a:rPr>
              <a:t>BFC </a:t>
            </a:r>
            <a:r>
              <a:rPr lang="fr-FR" sz="2200" b="1" dirty="0" smtClean="0">
                <a:solidFill>
                  <a:schemeClr val="bg1"/>
                </a:solidFill>
              </a:rPr>
              <a:t>11:10</a:t>
            </a:r>
            <a:r>
              <a:rPr lang="fr-FR" sz="2200" dirty="0" smtClean="0">
                <a:solidFill>
                  <a:schemeClr val="bg1"/>
                </a:solidFill>
              </a:rPr>
              <a:t> </a:t>
            </a:r>
            <a:r>
              <a:rPr lang="fr-FR" sz="2200" dirty="0">
                <a:solidFill>
                  <a:schemeClr val="bg1"/>
                </a:solidFill>
              </a:rPr>
              <a:t>Les habitants de la terre seront heureux de les voir morts; ils feront la fête joyeusement et échangeront des cadeaux, parce que ces deux prophètes auront causé bien des tourments aux êtres humains.  </a:t>
            </a:r>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69241420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42524"/>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Apocalypse 11:11 </a:t>
            </a:r>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11    </a:t>
            </a:r>
            <a:r>
              <a:rPr lang="el-GR" sz="3800" dirty="0" smtClean="0">
                <a:solidFill>
                  <a:schemeClr val="bg1"/>
                </a:solidFill>
              </a:rPr>
              <a:t> </a:t>
            </a:r>
            <a:r>
              <a:rPr lang="el-GR" sz="3800" dirty="0">
                <a:solidFill>
                  <a:schemeClr val="bg1"/>
                </a:solidFill>
              </a:rPr>
              <a:t>Καὶ μετὰ τὰς τρεῖς ἡμέρας καὶ ἥμισυ </a:t>
            </a:r>
            <a:endParaRPr lang="en-US" sz="3800" dirty="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après     les        </a:t>
            </a:r>
            <a:r>
              <a:rPr lang="fr-FR" sz="2400" dirty="0">
                <a:solidFill>
                  <a:srgbClr val="FFFF00"/>
                </a:solidFill>
              </a:rPr>
              <a:t>trois </a:t>
            </a:r>
            <a:r>
              <a:rPr lang="fr-FR" sz="2400" dirty="0" smtClean="0">
                <a:solidFill>
                  <a:srgbClr val="FFFF00"/>
                </a:solidFill>
              </a:rPr>
              <a:t>          jours          et       demi  </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πνεῦμα </a:t>
            </a:r>
            <a:r>
              <a:rPr lang="el-GR" sz="3800" dirty="0">
                <a:solidFill>
                  <a:schemeClr val="bg1"/>
                </a:solidFill>
              </a:rPr>
              <a:t>ζωῆς ἐκ τοῦ θεοῦ εἰσῆλθεν ἐν αὐτοῖς, </a:t>
            </a:r>
            <a:endParaRPr lang="en-US" sz="3800" dirty="0">
              <a:solidFill>
                <a:schemeClr val="bg1"/>
              </a:solidFill>
            </a:endParaRPr>
          </a:p>
          <a:p>
            <a:r>
              <a:rPr lang="fr-FR" sz="2400" dirty="0" smtClean="0">
                <a:solidFill>
                  <a:srgbClr val="FFFF00"/>
                </a:solidFill>
              </a:rPr>
              <a:t>    </a:t>
            </a:r>
            <a:r>
              <a:rPr lang="fr-FR" sz="2400" dirty="0">
                <a:solidFill>
                  <a:srgbClr val="FFFF00"/>
                </a:solidFill>
              </a:rPr>
              <a:t>un </a:t>
            </a:r>
            <a:r>
              <a:rPr lang="fr-FR" sz="2400" dirty="0" smtClean="0">
                <a:solidFill>
                  <a:srgbClr val="FFFF00"/>
                </a:solidFill>
              </a:rPr>
              <a:t>esprit      </a:t>
            </a:r>
            <a:r>
              <a:rPr lang="fr-FR" sz="2400" dirty="0">
                <a:solidFill>
                  <a:srgbClr val="FFFF00"/>
                </a:solidFill>
              </a:rPr>
              <a:t>de </a:t>
            </a:r>
            <a:r>
              <a:rPr lang="fr-FR" sz="2400" dirty="0" smtClean="0">
                <a:solidFill>
                  <a:srgbClr val="FFFF00"/>
                </a:solidFill>
              </a:rPr>
              <a:t>vie     de     le         Dieu            entra            en       eux </a:t>
            </a:r>
          </a:p>
          <a:p>
            <a:r>
              <a:rPr lang="en-US" sz="3800" dirty="0" smtClean="0">
                <a:solidFill>
                  <a:schemeClr val="bg1"/>
                </a:solidFill>
              </a:rPr>
              <a:t>          </a:t>
            </a:r>
            <a:r>
              <a:rPr lang="el-GR" sz="3800" dirty="0" smtClean="0">
                <a:solidFill>
                  <a:schemeClr val="bg1"/>
                </a:solidFill>
              </a:rPr>
              <a:t>καὶ </a:t>
            </a:r>
            <a:r>
              <a:rPr lang="el-GR" sz="3800" dirty="0">
                <a:solidFill>
                  <a:schemeClr val="bg1"/>
                </a:solidFill>
              </a:rPr>
              <a:t>ἔστησαν ἐπὶ </a:t>
            </a:r>
            <a:r>
              <a:rPr lang="el-GR" sz="3800" dirty="0" smtClean="0">
                <a:solidFill>
                  <a:schemeClr val="bg1"/>
                </a:solidFill>
              </a:rPr>
              <a:t>τοὺς </a:t>
            </a:r>
            <a:r>
              <a:rPr lang="el-GR" sz="3800" dirty="0">
                <a:solidFill>
                  <a:schemeClr val="bg1"/>
                </a:solidFill>
              </a:rPr>
              <a:t>πόδας αὐτῶν, </a:t>
            </a:r>
            <a:endParaRPr lang="en-US" sz="3800" dirty="0" smtClean="0">
              <a:solidFill>
                <a:schemeClr val="bg1"/>
              </a:solidFill>
            </a:endParaRPr>
          </a:p>
          <a:p>
            <a:r>
              <a:rPr lang="fr-FR" sz="2400" dirty="0" smtClean="0">
                <a:solidFill>
                  <a:srgbClr val="FFFF00"/>
                </a:solidFill>
              </a:rPr>
              <a:t>                  et      </a:t>
            </a:r>
            <a:r>
              <a:rPr lang="fr-FR" sz="2400" dirty="0">
                <a:solidFill>
                  <a:srgbClr val="FFFF00"/>
                </a:solidFill>
              </a:rPr>
              <a:t>ils se tinrent </a:t>
            </a:r>
            <a:r>
              <a:rPr lang="fr-FR" sz="2400" dirty="0" smtClean="0">
                <a:solidFill>
                  <a:srgbClr val="FFFF00"/>
                </a:solidFill>
              </a:rPr>
              <a:t>    sur       les          pieds          leurs</a:t>
            </a:r>
            <a:endParaRPr lang="fr-FR" sz="2400" dirty="0">
              <a:solidFill>
                <a:srgbClr val="FFFF00"/>
              </a:solidFill>
            </a:endParaRPr>
          </a:p>
          <a:p>
            <a:r>
              <a:rPr lang="el-GR" sz="3800" dirty="0" smtClean="0">
                <a:solidFill>
                  <a:schemeClr val="bg1"/>
                </a:solidFill>
              </a:rPr>
              <a:t>καὶ </a:t>
            </a:r>
            <a:r>
              <a:rPr lang="el-GR" sz="3800" dirty="0">
                <a:solidFill>
                  <a:schemeClr val="bg1"/>
                </a:solidFill>
              </a:rPr>
              <a:t>φόβος μέγας ἐπέπεσεν ἐπὶ τοὺς θεωροῦντας αὐτούς.</a:t>
            </a:r>
          </a:p>
          <a:p>
            <a:r>
              <a:rPr lang="fr-FR" sz="2400" dirty="0">
                <a:solidFill>
                  <a:srgbClr val="FFFF00"/>
                </a:solidFill>
              </a:rPr>
              <a:t> </a:t>
            </a:r>
            <a:r>
              <a:rPr lang="fr-FR" sz="2400" dirty="0" smtClean="0">
                <a:solidFill>
                  <a:srgbClr val="FFFF00"/>
                </a:solidFill>
              </a:rPr>
              <a:t>   et   une </a:t>
            </a:r>
            <a:r>
              <a:rPr lang="fr-FR" sz="2400" dirty="0">
                <a:solidFill>
                  <a:srgbClr val="FFFF00"/>
                </a:solidFill>
              </a:rPr>
              <a:t>crainte </a:t>
            </a:r>
            <a:r>
              <a:rPr lang="fr-FR" sz="2400" dirty="0" smtClean="0">
                <a:solidFill>
                  <a:srgbClr val="FFFF00"/>
                </a:solidFill>
              </a:rPr>
              <a:t>   grande       est tombée       </a:t>
            </a:r>
            <a:r>
              <a:rPr lang="fr-FR" sz="2400" dirty="0">
                <a:solidFill>
                  <a:srgbClr val="FFFF00"/>
                </a:solidFill>
              </a:rPr>
              <a:t>sur </a:t>
            </a:r>
            <a:r>
              <a:rPr lang="fr-FR" sz="2400" dirty="0" smtClean="0">
                <a:solidFill>
                  <a:srgbClr val="FFFF00"/>
                </a:solidFill>
              </a:rPr>
              <a:t>     ceux     qui (les) </a:t>
            </a:r>
            <a:r>
              <a:rPr lang="fr-FR" sz="2400" dirty="0">
                <a:solidFill>
                  <a:srgbClr val="FFFF00"/>
                </a:solidFill>
              </a:rPr>
              <a:t>voyaient </a:t>
            </a:r>
            <a:r>
              <a:rPr lang="fr-FR" sz="2400" dirty="0" smtClean="0">
                <a:solidFill>
                  <a:srgbClr val="FFFF00"/>
                </a:solidFill>
              </a:rPr>
              <a:t>          les</a:t>
            </a:r>
            <a:endParaRPr lang="fr-FR" sz="2400" dirty="0">
              <a:solidFill>
                <a:srgbClr val="FFFF00"/>
              </a:solidFill>
            </a:endParaRPr>
          </a:p>
          <a:p>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11:11</a:t>
            </a:r>
            <a:r>
              <a:rPr lang="fr-FR" sz="2200" dirty="0" smtClean="0">
                <a:solidFill>
                  <a:schemeClr val="bg1"/>
                </a:solidFill>
              </a:rPr>
              <a:t> </a:t>
            </a:r>
            <a:r>
              <a:rPr lang="fr-FR" sz="2200" dirty="0">
                <a:solidFill>
                  <a:schemeClr val="bg1"/>
                </a:solidFill>
              </a:rPr>
              <a:t>Après les trois jours et demi, un esprit de vie, venant de Dieu, entra en eux, et ils se tinrent sur leurs pieds; et une grande crainte s'empara de ceux qui les voyaient.</a:t>
            </a:r>
          </a:p>
          <a:p>
            <a:r>
              <a:rPr lang="fr-FR" sz="2200" baseline="30000" dirty="0" smtClean="0">
                <a:solidFill>
                  <a:srgbClr val="FFFF00"/>
                </a:solidFill>
              </a:rPr>
              <a:t>	BFC </a:t>
            </a:r>
            <a:r>
              <a:rPr lang="fr-FR" sz="2200" b="1" dirty="0" smtClean="0">
                <a:solidFill>
                  <a:schemeClr val="bg1"/>
                </a:solidFill>
              </a:rPr>
              <a:t>11:11</a:t>
            </a:r>
            <a:r>
              <a:rPr lang="fr-FR" sz="2200" dirty="0" smtClean="0">
                <a:solidFill>
                  <a:schemeClr val="bg1"/>
                </a:solidFill>
              </a:rPr>
              <a:t> </a:t>
            </a:r>
            <a:r>
              <a:rPr lang="fr-FR" sz="2200" dirty="0">
                <a:solidFill>
                  <a:schemeClr val="bg1"/>
                </a:solidFill>
              </a:rPr>
              <a:t>Mais, après ces trois jours et demi, un souffle de vie venu de Dieu entra en eux; ils se relevèrent et tous ceux qui les virent furent saisis de terreur. </a:t>
            </a:r>
            <a:endParaRPr lang="fr-FR" sz="2200" dirty="0">
              <a:solidFill>
                <a:srgbClr val="FFFF00"/>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45296581"/>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04080"/>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p>
          <a:p>
            <a:endParaRPr lang="en-US" sz="800" b="1" dirty="0" smtClean="0">
              <a:solidFill>
                <a:srgbClr val="FFFF00"/>
              </a:solidFill>
            </a:endParaRP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Apocalypse 11:12 </a:t>
            </a:r>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12</a:t>
            </a:r>
            <a:r>
              <a:rPr lang="el-GR" sz="3800" dirty="0" smtClean="0">
                <a:solidFill>
                  <a:schemeClr val="bg1"/>
                </a:solidFill>
              </a:rPr>
              <a:t> </a:t>
            </a:r>
            <a:r>
              <a:rPr lang="en-US" sz="38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ἤκουσαν </a:t>
            </a:r>
            <a:r>
              <a:rPr lang="en-US" sz="4000" dirty="0" smtClean="0">
                <a:solidFill>
                  <a:schemeClr val="bg1"/>
                </a:solidFill>
              </a:rPr>
              <a:t> </a:t>
            </a:r>
            <a:r>
              <a:rPr lang="el-GR" sz="4000" dirty="0" smtClean="0">
                <a:solidFill>
                  <a:schemeClr val="bg1"/>
                </a:solidFill>
              </a:rPr>
              <a:t>φωνῆς μεγάλης</a:t>
            </a:r>
            <a:endParaRPr lang="en-US" sz="4000" dirty="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ils entendirent     </a:t>
            </a:r>
            <a:r>
              <a:rPr lang="fr-FR" sz="2400" dirty="0">
                <a:solidFill>
                  <a:srgbClr val="FFFF00"/>
                </a:solidFill>
              </a:rPr>
              <a:t>une </a:t>
            </a:r>
            <a:r>
              <a:rPr lang="fr-FR" sz="2400" dirty="0" smtClean="0">
                <a:solidFill>
                  <a:srgbClr val="FFFF00"/>
                </a:solidFill>
              </a:rPr>
              <a:t>voix           </a:t>
            </a:r>
            <a:r>
              <a:rPr lang="fr-FR" sz="2400" dirty="0">
                <a:solidFill>
                  <a:srgbClr val="FFFF00"/>
                </a:solidFill>
              </a:rPr>
              <a:t>forte</a:t>
            </a:r>
            <a:r>
              <a:rPr lang="fr-FR" sz="2400" dirty="0" smtClean="0">
                <a:solidFill>
                  <a:srgbClr val="FFFF00"/>
                </a:solidFill>
              </a:rPr>
              <a:t>  </a:t>
            </a:r>
            <a:endParaRPr lang="es-ES" sz="2400" dirty="0" smtClean="0">
              <a:solidFill>
                <a:srgbClr val="FFFF00"/>
              </a:solidFill>
            </a:endParaRPr>
          </a:p>
          <a:p>
            <a:r>
              <a:rPr lang="en-US" sz="3600" dirty="0" smtClean="0">
                <a:solidFill>
                  <a:schemeClr val="bg1"/>
                </a:solidFill>
              </a:rPr>
              <a:t> </a:t>
            </a:r>
            <a:r>
              <a:rPr lang="el-GR" sz="3600" dirty="0">
                <a:solidFill>
                  <a:schemeClr val="bg1"/>
                </a:solidFill>
              </a:rPr>
              <a:t>ἐκ τοῦ οὐρανοῦ </a:t>
            </a:r>
            <a:r>
              <a:rPr lang="el-GR" sz="3600" dirty="0" smtClean="0">
                <a:solidFill>
                  <a:schemeClr val="bg1"/>
                </a:solidFill>
              </a:rPr>
              <a:t>λεγούσης </a:t>
            </a:r>
            <a:r>
              <a:rPr lang="el-GR" sz="3600" dirty="0">
                <a:solidFill>
                  <a:schemeClr val="bg1"/>
                </a:solidFill>
              </a:rPr>
              <a:t>αὐτοῖς· ἀνάβατε ὧδε. </a:t>
            </a:r>
            <a:endParaRPr lang="en-US" sz="3600" dirty="0">
              <a:solidFill>
                <a:schemeClr val="bg1"/>
              </a:solidFill>
            </a:endParaRPr>
          </a:p>
          <a:p>
            <a:r>
              <a:rPr lang="fr-FR" sz="2400" dirty="0" smtClean="0">
                <a:solidFill>
                  <a:srgbClr val="FFFF00"/>
                </a:solidFill>
              </a:rPr>
              <a:t>       du                 </a:t>
            </a:r>
            <a:r>
              <a:rPr lang="fr-FR" sz="2400" dirty="0">
                <a:solidFill>
                  <a:srgbClr val="FFFF00"/>
                </a:solidFill>
              </a:rPr>
              <a:t>ciel </a:t>
            </a:r>
            <a:r>
              <a:rPr lang="fr-FR" sz="2400" dirty="0" smtClean="0">
                <a:solidFill>
                  <a:srgbClr val="FFFF00"/>
                </a:solidFill>
              </a:rPr>
              <a:t>              qui disait              leur            montez           ici</a:t>
            </a: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ἀνέβησαν εἰς τὸν οὐρανὸν ἐν τῇ νεφέλῃ, </a:t>
            </a:r>
            <a:endParaRPr lang="en-US" sz="4000" dirty="0" smtClean="0">
              <a:solidFill>
                <a:schemeClr val="bg1"/>
              </a:solidFill>
            </a:endParaRPr>
          </a:p>
          <a:p>
            <a:r>
              <a:rPr lang="fr-FR" sz="2400" dirty="0" smtClean="0">
                <a:solidFill>
                  <a:srgbClr val="FFFF00"/>
                </a:solidFill>
              </a:rPr>
              <a:t>      et        </a:t>
            </a:r>
            <a:r>
              <a:rPr lang="fr-FR" sz="2400" dirty="0">
                <a:solidFill>
                  <a:srgbClr val="FFFF00"/>
                </a:solidFill>
              </a:rPr>
              <a:t>ils </a:t>
            </a:r>
            <a:r>
              <a:rPr lang="fr-FR" sz="2400" dirty="0" smtClean="0">
                <a:solidFill>
                  <a:srgbClr val="FFFF00"/>
                </a:solidFill>
              </a:rPr>
              <a:t>montèrent           </a:t>
            </a:r>
            <a:r>
              <a:rPr lang="fr-FR" sz="2400" dirty="0">
                <a:solidFill>
                  <a:srgbClr val="FFFF00"/>
                </a:solidFill>
              </a:rPr>
              <a:t>au </a:t>
            </a:r>
            <a:r>
              <a:rPr lang="fr-FR" sz="2400" dirty="0" smtClean="0">
                <a:solidFill>
                  <a:srgbClr val="FFFF00"/>
                </a:solidFill>
              </a:rPr>
              <a:t>                      ciel          dans   la         nuée</a:t>
            </a:r>
            <a:endParaRPr lang="fr-FR" sz="2400" dirty="0">
              <a:solidFill>
                <a:srgbClr val="FFFF00"/>
              </a:solidFill>
            </a:endParaRPr>
          </a:p>
          <a:p>
            <a:r>
              <a:rPr lang="en-US" sz="4000" dirty="0" smtClean="0">
                <a:solidFill>
                  <a:schemeClr val="bg1"/>
                </a:solidFill>
              </a:rPr>
              <a:t>    </a:t>
            </a:r>
            <a:r>
              <a:rPr lang="el-GR" sz="4000" dirty="0" smtClean="0">
                <a:solidFill>
                  <a:schemeClr val="bg1"/>
                </a:solidFill>
              </a:rPr>
              <a:t>καὶ </a:t>
            </a:r>
            <a:r>
              <a:rPr lang="el-GR" sz="4000" dirty="0">
                <a:solidFill>
                  <a:schemeClr val="bg1"/>
                </a:solidFill>
              </a:rPr>
              <a:t>ἐθεώρησαν αὐτοὺς οἱ ἐχθροὶ αὐτῶν.</a:t>
            </a: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(ils) virent                     </a:t>
            </a:r>
            <a:r>
              <a:rPr lang="fr-FR" sz="2400" dirty="0">
                <a:solidFill>
                  <a:srgbClr val="FFFF00"/>
                </a:solidFill>
              </a:rPr>
              <a:t>les </a:t>
            </a:r>
            <a:r>
              <a:rPr lang="fr-FR" sz="2400" dirty="0" smtClean="0">
                <a:solidFill>
                  <a:srgbClr val="FFFF00"/>
                </a:solidFill>
              </a:rPr>
              <a:t>          </a:t>
            </a:r>
            <a:r>
              <a:rPr lang="fr-FR" sz="2400" dirty="0" err="1" smtClean="0">
                <a:solidFill>
                  <a:srgbClr val="FFFF00"/>
                </a:solidFill>
              </a:rPr>
              <a:t>les</a:t>
            </a:r>
            <a:r>
              <a:rPr lang="fr-FR" sz="2400" dirty="0" smtClean="0">
                <a:solidFill>
                  <a:srgbClr val="FFFF00"/>
                </a:solidFill>
              </a:rPr>
              <a:t>     ennemis        leurs</a:t>
            </a:r>
            <a:endParaRPr lang="en-US" sz="800" dirty="0" smtClean="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11:12</a:t>
            </a:r>
            <a:r>
              <a:rPr lang="fr-FR" sz="2200" dirty="0" smtClean="0">
                <a:solidFill>
                  <a:schemeClr val="bg1"/>
                </a:solidFill>
              </a:rPr>
              <a:t> </a:t>
            </a:r>
            <a:r>
              <a:rPr lang="fr-FR" sz="2200" baseline="30000" dirty="0" smtClean="0">
                <a:solidFill>
                  <a:schemeClr val="bg1"/>
                </a:solidFill>
              </a:rPr>
              <a:t> </a:t>
            </a:r>
            <a:r>
              <a:rPr lang="fr-FR" sz="2200" dirty="0">
                <a:solidFill>
                  <a:schemeClr val="bg1"/>
                </a:solidFill>
              </a:rPr>
              <a:t>Et ils entendirent du ciel une voix qui leur disait: Montez ici ! Et ils montèrent au ciel dans la nuée; et leurs ennemis les virent.</a:t>
            </a:r>
          </a:p>
          <a:p>
            <a:r>
              <a:rPr lang="fr-FR" sz="2200" baseline="30000" dirty="0" smtClean="0">
                <a:solidFill>
                  <a:srgbClr val="FFFF00"/>
                </a:solidFill>
              </a:rPr>
              <a:t>	BFC </a:t>
            </a:r>
            <a:r>
              <a:rPr lang="fr-FR" sz="2200" b="1" dirty="0" smtClean="0">
                <a:solidFill>
                  <a:schemeClr val="bg1"/>
                </a:solidFill>
              </a:rPr>
              <a:t>11:12</a:t>
            </a:r>
            <a:r>
              <a:rPr lang="fr-FR" sz="2200" dirty="0" smtClean="0">
                <a:solidFill>
                  <a:schemeClr val="bg1"/>
                </a:solidFill>
              </a:rPr>
              <a:t> </a:t>
            </a:r>
            <a:r>
              <a:rPr lang="fr-FR" sz="2200" dirty="0">
                <a:solidFill>
                  <a:schemeClr val="bg1"/>
                </a:solidFill>
              </a:rPr>
              <a:t>Les deux prophètes entendirent alors une voix forte leur commander du ciel: «Montez ici!» Ils montèrent au ciel dans un nuage, sous les regards de leurs ennemis. </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74637452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88691"/>
          </a:xfrm>
          <a:prstGeom prst="rect">
            <a:avLst/>
          </a:prstGeom>
          <a:solidFill>
            <a:srgbClr val="002060"/>
          </a:solidFill>
        </p:spPr>
        <p:txBody>
          <a:bodyPr wrap="square" lIns="108821" tIns="54411" rIns="108821" bIns="54411">
            <a:spAutoFit/>
          </a:bodyPr>
          <a:lstStyle/>
          <a:p>
            <a:r>
              <a:rPr lang="en-US" sz="8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Apocalypse 11:13 </a:t>
            </a:r>
            <a:endParaRPr lang="en-US" sz="800" b="1" dirty="0" smtClean="0">
              <a:solidFill>
                <a:srgbClr val="FFFF00"/>
              </a:solidFill>
            </a:endParaRPr>
          </a:p>
          <a:p>
            <a:endParaRPr lang="en-US" sz="800" b="1" dirty="0" smtClean="0">
              <a:solidFill>
                <a:srgbClr val="FFFF00"/>
              </a:solidFill>
            </a:endParaRPr>
          </a:p>
          <a:p>
            <a:r>
              <a:rPr lang="en-US" sz="2800" b="1" dirty="0" smtClean="0">
                <a:solidFill>
                  <a:srgbClr val="FFFF00"/>
                </a:solidFill>
              </a:rPr>
              <a:t> 13  </a:t>
            </a:r>
            <a:r>
              <a:rPr lang="el-GR" sz="3500" dirty="0">
                <a:solidFill>
                  <a:schemeClr val="bg1"/>
                </a:solidFill>
              </a:rPr>
              <a:t>Καὶ ἐν ἐκείνῃ τῇ ὥρᾳ ἐγένετο </a:t>
            </a:r>
            <a:r>
              <a:rPr lang="en-US" sz="3500" dirty="0" smtClean="0">
                <a:solidFill>
                  <a:schemeClr val="bg1"/>
                </a:solidFill>
              </a:rPr>
              <a:t> </a:t>
            </a:r>
            <a:r>
              <a:rPr lang="el-GR" sz="3500" dirty="0" smtClean="0">
                <a:solidFill>
                  <a:schemeClr val="bg1"/>
                </a:solidFill>
              </a:rPr>
              <a:t>σεισμὸς </a:t>
            </a:r>
            <a:r>
              <a:rPr lang="en-US" sz="3500" dirty="0" smtClean="0">
                <a:solidFill>
                  <a:schemeClr val="bg1"/>
                </a:solidFill>
              </a:rPr>
              <a:t>  </a:t>
            </a:r>
            <a:r>
              <a:rPr lang="el-GR" sz="3500" dirty="0" smtClean="0">
                <a:solidFill>
                  <a:schemeClr val="bg1"/>
                </a:solidFill>
              </a:rPr>
              <a:t>μέγας </a:t>
            </a:r>
            <a:endParaRPr lang="en-US" sz="3500" dirty="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à        cette    (la)  heure-là   </a:t>
            </a:r>
            <a:r>
              <a:rPr lang="fr-FR" sz="2400" dirty="0">
                <a:solidFill>
                  <a:srgbClr val="FFFF00"/>
                </a:solidFill>
              </a:rPr>
              <a:t>il y </a:t>
            </a:r>
            <a:r>
              <a:rPr lang="fr-FR" sz="2400" dirty="0" smtClean="0">
                <a:solidFill>
                  <a:srgbClr val="FFFF00"/>
                </a:solidFill>
              </a:rPr>
              <a:t>eut  </a:t>
            </a:r>
            <a:r>
              <a:rPr lang="fr-FR" sz="2000" dirty="0" smtClean="0">
                <a:solidFill>
                  <a:srgbClr val="FFFF00"/>
                </a:solidFill>
              </a:rPr>
              <a:t> tremblement </a:t>
            </a:r>
            <a:r>
              <a:rPr lang="fr-FR" sz="2000" dirty="0">
                <a:solidFill>
                  <a:srgbClr val="FFFF00"/>
                </a:solidFill>
              </a:rPr>
              <a:t>de </a:t>
            </a:r>
            <a:r>
              <a:rPr lang="fr-FR" sz="2000" dirty="0" smtClean="0">
                <a:solidFill>
                  <a:srgbClr val="FFFF00"/>
                </a:solidFill>
              </a:rPr>
              <a:t>terre  </a:t>
            </a:r>
            <a:r>
              <a:rPr lang="fr-FR" sz="2400" dirty="0">
                <a:solidFill>
                  <a:srgbClr val="FFFF00"/>
                </a:solidFill>
              </a:rPr>
              <a:t>grand</a:t>
            </a:r>
            <a:r>
              <a:rPr lang="fr-FR" sz="2400" dirty="0" smtClean="0">
                <a:solidFill>
                  <a:srgbClr val="FFFF00"/>
                </a:solidFill>
              </a:rPr>
              <a:t>  </a:t>
            </a:r>
            <a:endParaRPr lang="es-ES" sz="2400" dirty="0" smtClean="0">
              <a:solidFill>
                <a:srgbClr val="FFFF00"/>
              </a:solidFill>
            </a:endParaRPr>
          </a:p>
          <a:p>
            <a:r>
              <a:rPr lang="el-GR" sz="3400" dirty="0" smtClean="0">
                <a:solidFill>
                  <a:schemeClr val="bg1"/>
                </a:solidFill>
              </a:rPr>
              <a:t>καὶ </a:t>
            </a:r>
            <a:r>
              <a:rPr lang="el-GR" sz="3400" dirty="0">
                <a:solidFill>
                  <a:schemeClr val="bg1"/>
                </a:solidFill>
              </a:rPr>
              <a:t>τὸ δέκατον τῆς πόλεως ἔπεσεν καὶ ἀπεκτάνθησαν </a:t>
            </a:r>
            <a:endParaRPr lang="en-US" sz="3400" dirty="0">
              <a:solidFill>
                <a:schemeClr val="bg1"/>
              </a:solidFill>
            </a:endParaRPr>
          </a:p>
          <a:p>
            <a:r>
              <a:rPr lang="fr-FR" sz="2400" dirty="0" smtClean="0">
                <a:solidFill>
                  <a:srgbClr val="FFFF00"/>
                </a:solidFill>
              </a:rPr>
              <a:t>  et    la  </a:t>
            </a:r>
            <a:r>
              <a:rPr lang="fr-FR" sz="2000" dirty="0">
                <a:solidFill>
                  <a:srgbClr val="FFFF00"/>
                </a:solidFill>
              </a:rPr>
              <a:t>dixième partie </a:t>
            </a:r>
            <a:r>
              <a:rPr lang="fr-FR" sz="2000" dirty="0" smtClean="0">
                <a:solidFill>
                  <a:srgbClr val="FFFF00"/>
                </a:solidFill>
              </a:rPr>
              <a:t>  </a:t>
            </a:r>
            <a:r>
              <a:rPr lang="fr-FR" sz="2400" dirty="0" smtClean="0">
                <a:solidFill>
                  <a:srgbClr val="FFFF00"/>
                </a:solidFill>
              </a:rPr>
              <a:t>de </a:t>
            </a:r>
            <a:r>
              <a:rPr lang="fr-FR" sz="2400" dirty="0">
                <a:solidFill>
                  <a:srgbClr val="FFFF00"/>
                </a:solidFill>
              </a:rPr>
              <a:t>la </a:t>
            </a:r>
            <a:r>
              <a:rPr lang="fr-FR" sz="2400" dirty="0" smtClean="0">
                <a:solidFill>
                  <a:srgbClr val="FFFF00"/>
                </a:solidFill>
              </a:rPr>
              <a:t>      ville          tomba       et           </a:t>
            </a:r>
            <a:r>
              <a:rPr lang="fr-FR" sz="2400" dirty="0">
                <a:solidFill>
                  <a:srgbClr val="FFFF00"/>
                </a:solidFill>
              </a:rPr>
              <a:t>furent tués </a:t>
            </a:r>
            <a:endParaRPr lang="fr-FR" sz="2400" dirty="0" smtClean="0">
              <a:solidFill>
                <a:srgbClr val="FFFF00"/>
              </a:solidFill>
            </a:endParaRPr>
          </a:p>
          <a:p>
            <a:r>
              <a:rPr lang="el-GR" sz="3600" dirty="0" smtClean="0">
                <a:solidFill>
                  <a:schemeClr val="bg1"/>
                </a:solidFill>
              </a:rPr>
              <a:t>ἐν </a:t>
            </a:r>
            <a:r>
              <a:rPr lang="el-GR" sz="3600" dirty="0">
                <a:solidFill>
                  <a:schemeClr val="bg1"/>
                </a:solidFill>
              </a:rPr>
              <a:t>τῷ </a:t>
            </a:r>
            <a:r>
              <a:rPr lang="en-US" sz="3600" dirty="0" smtClean="0">
                <a:solidFill>
                  <a:schemeClr val="bg1"/>
                </a:solidFill>
              </a:rPr>
              <a:t> </a:t>
            </a:r>
            <a:r>
              <a:rPr lang="el-GR" sz="3600" dirty="0" smtClean="0">
                <a:solidFill>
                  <a:schemeClr val="bg1"/>
                </a:solidFill>
              </a:rPr>
              <a:t>σεισμῷ </a:t>
            </a:r>
            <a:r>
              <a:rPr lang="en-US" sz="3600" dirty="0" smtClean="0">
                <a:solidFill>
                  <a:schemeClr val="bg1"/>
                </a:solidFill>
              </a:rPr>
              <a:t> </a:t>
            </a:r>
            <a:r>
              <a:rPr lang="el-GR" sz="3600" dirty="0" smtClean="0">
                <a:solidFill>
                  <a:schemeClr val="bg1"/>
                </a:solidFill>
              </a:rPr>
              <a:t>ὀνόματα ἀνθρώπων</a:t>
            </a:r>
            <a:r>
              <a:rPr lang="en-US" sz="3600" dirty="0" smtClean="0">
                <a:solidFill>
                  <a:schemeClr val="bg1"/>
                </a:solidFill>
              </a:rPr>
              <a:t> </a:t>
            </a:r>
            <a:r>
              <a:rPr lang="el-GR" sz="3600" dirty="0" smtClean="0">
                <a:solidFill>
                  <a:schemeClr val="bg1"/>
                </a:solidFill>
              </a:rPr>
              <a:t> χιλιάδες </a:t>
            </a:r>
            <a:r>
              <a:rPr lang="el-GR" sz="3600" dirty="0">
                <a:solidFill>
                  <a:schemeClr val="bg1"/>
                </a:solidFill>
              </a:rPr>
              <a:t>ἑπτὰ καὶ οἱ λοιποὶ </a:t>
            </a:r>
            <a:endParaRPr lang="en-US" sz="3600" dirty="0" smtClean="0">
              <a:solidFill>
                <a:schemeClr val="bg1"/>
              </a:solidFill>
            </a:endParaRPr>
          </a:p>
          <a:p>
            <a:r>
              <a:rPr lang="fr-FR" sz="2200" dirty="0">
                <a:solidFill>
                  <a:srgbClr val="FFFF00"/>
                </a:solidFill>
              </a:rPr>
              <a:t>dans ce </a:t>
            </a:r>
            <a:r>
              <a:rPr lang="fr-FR" sz="2000" dirty="0">
                <a:solidFill>
                  <a:srgbClr val="FFFF00"/>
                </a:solidFill>
              </a:rPr>
              <a:t>tremblement de </a:t>
            </a:r>
            <a:r>
              <a:rPr lang="fr-FR" sz="2000" dirty="0" smtClean="0">
                <a:solidFill>
                  <a:srgbClr val="FFFF00"/>
                </a:solidFill>
              </a:rPr>
              <a:t>terre   noms(=personnes) </a:t>
            </a:r>
            <a:r>
              <a:rPr lang="fr-FR" sz="2200" dirty="0" smtClean="0">
                <a:solidFill>
                  <a:srgbClr val="FFFF00"/>
                </a:solidFill>
              </a:rPr>
              <a:t>des hommes       </a:t>
            </a:r>
            <a:r>
              <a:rPr lang="fr-FR" sz="2400" dirty="0">
                <a:solidFill>
                  <a:srgbClr val="FFFF00"/>
                </a:solidFill>
              </a:rPr>
              <a:t>mille </a:t>
            </a:r>
            <a:r>
              <a:rPr lang="fr-FR" sz="2400" dirty="0" smtClean="0">
                <a:solidFill>
                  <a:srgbClr val="FFFF00"/>
                </a:solidFill>
              </a:rPr>
              <a:t>            sept      et    les    </a:t>
            </a:r>
            <a:r>
              <a:rPr lang="fr-FR" sz="2400" dirty="0">
                <a:solidFill>
                  <a:srgbClr val="FFFF00"/>
                </a:solidFill>
              </a:rPr>
              <a:t>autres </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ἔμφοβοι </a:t>
            </a:r>
            <a:r>
              <a:rPr lang="el-GR" sz="3600" dirty="0">
                <a:solidFill>
                  <a:schemeClr val="bg1"/>
                </a:solidFill>
              </a:rPr>
              <a:t>ἐγένοντο καὶ ἔδωκαν δόξαν τῷ θεῷ τοῦ οὐρανοῦ.</a:t>
            </a:r>
          </a:p>
          <a:p>
            <a:r>
              <a:rPr lang="fr-FR" sz="2400" dirty="0" smtClean="0">
                <a:solidFill>
                  <a:srgbClr val="FFFF00"/>
                </a:solidFill>
              </a:rPr>
              <a:t>        effrayés            </a:t>
            </a:r>
            <a:r>
              <a:rPr lang="fr-FR" sz="2400" dirty="0">
                <a:solidFill>
                  <a:srgbClr val="FFFF00"/>
                </a:solidFill>
              </a:rPr>
              <a:t>furent </a:t>
            </a:r>
            <a:r>
              <a:rPr lang="fr-FR" sz="2400" dirty="0" smtClean="0">
                <a:solidFill>
                  <a:srgbClr val="FFFF00"/>
                </a:solidFill>
              </a:rPr>
              <a:t>          et     donnèrent       gloire     au    Dieu      du           ciel</a:t>
            </a:r>
            <a:endParaRPr lang="fr-FR" sz="2400" dirty="0">
              <a:solidFill>
                <a:srgbClr val="FFFF00"/>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11:13</a:t>
            </a:r>
            <a:r>
              <a:rPr lang="fr-FR" sz="2200" dirty="0" smtClean="0">
                <a:solidFill>
                  <a:schemeClr val="bg1"/>
                </a:solidFill>
              </a:rPr>
              <a:t> </a:t>
            </a:r>
            <a:r>
              <a:rPr lang="fr-FR" sz="2200" dirty="0">
                <a:solidFill>
                  <a:schemeClr val="bg1"/>
                </a:solidFill>
              </a:rPr>
              <a:t>À cette heure -là, il y eut un grand tremblement de terre, et la dixième partie de la ville, tomba; sept mille hommes furent tués dans ce tremblement de terre, et les autres furent effrayés et donnèrent gloire au Dieu du ciel</a:t>
            </a:r>
            <a:r>
              <a:rPr lang="fr-FR" sz="2200" dirty="0" smtClean="0">
                <a:solidFill>
                  <a:schemeClr val="bg1"/>
                </a:solidFill>
              </a:rPr>
              <a:t>.    //    </a:t>
            </a:r>
            <a:r>
              <a:rPr lang="fr-FR" sz="2200" baseline="30000" dirty="0" smtClean="0">
                <a:solidFill>
                  <a:srgbClr val="FFFF00"/>
                </a:solidFill>
              </a:rPr>
              <a:t>BFC </a:t>
            </a:r>
            <a:r>
              <a:rPr lang="fr-FR" sz="2200" b="1" dirty="0">
                <a:solidFill>
                  <a:schemeClr val="bg1"/>
                </a:solidFill>
              </a:rPr>
              <a:t>11:13</a:t>
            </a:r>
            <a:r>
              <a:rPr lang="fr-FR" sz="2200" dirty="0">
                <a:solidFill>
                  <a:schemeClr val="bg1"/>
                </a:solidFill>
              </a:rPr>
              <a:t> Au même moment, il y eut un violent tremblement de terre; la dixième partie de la ville s'écroula et sept mille personnes périrent dans ce tremblement de terre. Les autres gens furent terrifiés et rendirent gloire au Dieu du ciel.</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9921025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50191"/>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pPr algn="ctr"/>
            <a:endParaRPr lang="en-US" sz="1200" b="1" dirty="0" smtClean="0">
              <a:solidFill>
                <a:srgbClr val="FFFF00"/>
              </a:solidFill>
            </a:endParaRPr>
          </a:p>
          <a:p>
            <a:r>
              <a:rPr lang="en-US" sz="3600" b="1" dirty="0" smtClean="0">
                <a:solidFill>
                  <a:srgbClr val="FFFF00"/>
                </a:solidFill>
              </a:rPr>
              <a:t>                             Apocalypse 11:14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14     </a:t>
            </a:r>
            <a:r>
              <a:rPr lang="en-US" sz="4400" b="1" dirty="0" smtClean="0">
                <a:solidFill>
                  <a:schemeClr val="bg1"/>
                </a:solidFill>
              </a:rPr>
              <a:t> </a:t>
            </a:r>
            <a:r>
              <a:rPr lang="el-GR" sz="4400" dirty="0" smtClean="0">
                <a:solidFill>
                  <a:schemeClr val="bg1"/>
                </a:solidFill>
              </a:rPr>
              <a:t>Ἡ</a:t>
            </a:r>
            <a:r>
              <a:rPr lang="en-US" sz="4400" dirty="0" smtClean="0">
                <a:solidFill>
                  <a:schemeClr val="bg1"/>
                </a:solidFill>
              </a:rPr>
              <a:t> </a:t>
            </a:r>
            <a:r>
              <a:rPr lang="el-GR" sz="4400" dirty="0" smtClean="0">
                <a:solidFill>
                  <a:schemeClr val="bg1"/>
                </a:solidFill>
              </a:rPr>
              <a:t> οὐαὶ</a:t>
            </a:r>
            <a:r>
              <a:rPr lang="en-US" sz="4400" dirty="0" smtClean="0">
                <a:solidFill>
                  <a:schemeClr val="bg1"/>
                </a:solidFill>
              </a:rPr>
              <a:t> </a:t>
            </a:r>
            <a:r>
              <a:rPr lang="el-GR" sz="4400" dirty="0" smtClean="0">
                <a:solidFill>
                  <a:schemeClr val="bg1"/>
                </a:solidFill>
              </a:rPr>
              <a:t> ἡ</a:t>
            </a:r>
            <a:r>
              <a:rPr lang="en-US" sz="4400" dirty="0" smtClean="0">
                <a:solidFill>
                  <a:schemeClr val="bg1"/>
                </a:solidFill>
              </a:rPr>
              <a:t> </a:t>
            </a:r>
            <a:r>
              <a:rPr lang="el-GR" sz="4400" dirty="0" smtClean="0">
                <a:solidFill>
                  <a:schemeClr val="bg1"/>
                </a:solidFill>
              </a:rPr>
              <a:t> </a:t>
            </a:r>
            <a:r>
              <a:rPr lang="el-GR" sz="4400" dirty="0">
                <a:solidFill>
                  <a:schemeClr val="bg1"/>
                </a:solidFill>
              </a:rPr>
              <a:t>δευτέρα </a:t>
            </a:r>
            <a:r>
              <a:rPr lang="en-US" sz="4400" dirty="0" smtClean="0">
                <a:solidFill>
                  <a:schemeClr val="bg1"/>
                </a:solidFill>
              </a:rPr>
              <a:t> </a:t>
            </a:r>
            <a:r>
              <a:rPr lang="el-GR" sz="4400" dirty="0" smtClean="0">
                <a:solidFill>
                  <a:schemeClr val="bg1"/>
                </a:solidFill>
              </a:rPr>
              <a:t>ἀπῆλθεν·</a:t>
            </a:r>
            <a:endParaRPr lang="en-US" sz="4400" dirty="0" smtClean="0">
              <a:solidFill>
                <a:schemeClr val="bg1"/>
              </a:solidFill>
            </a:endParaRPr>
          </a:p>
          <a:p>
            <a:r>
              <a:rPr lang="fr-FR" sz="2400" dirty="0">
                <a:solidFill>
                  <a:srgbClr val="FFFF00"/>
                </a:solidFill>
              </a:rPr>
              <a:t>               </a:t>
            </a:r>
            <a:r>
              <a:rPr lang="fr-FR" sz="2400" dirty="0" smtClean="0">
                <a:solidFill>
                  <a:srgbClr val="FFFF00"/>
                </a:solidFill>
              </a:rPr>
              <a:t> </a:t>
            </a:r>
            <a:r>
              <a:rPr lang="fr-FR" sz="2600" dirty="0" smtClean="0">
                <a:solidFill>
                  <a:srgbClr val="FFFF00"/>
                </a:solidFill>
              </a:rPr>
              <a:t>le    malheur   le         second                est passé</a:t>
            </a:r>
          </a:p>
          <a:p>
            <a:endParaRPr lang="fr-FR" sz="1200" dirty="0" smtClean="0">
              <a:solidFill>
                <a:srgbClr val="FFFF00"/>
              </a:solidFill>
            </a:endParaRPr>
          </a:p>
          <a:p>
            <a:r>
              <a:rPr lang="en-US" sz="4000" dirty="0" smtClean="0">
                <a:solidFill>
                  <a:schemeClr val="bg1"/>
                </a:solidFill>
              </a:rPr>
              <a:t>      </a:t>
            </a:r>
            <a:r>
              <a:rPr lang="el-GR" sz="4400" dirty="0" smtClean="0">
                <a:solidFill>
                  <a:schemeClr val="bg1"/>
                </a:solidFill>
              </a:rPr>
              <a:t>ἰδοὺ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οὐαὶ </a:t>
            </a:r>
            <a:r>
              <a:rPr lang="en-US" sz="4400" dirty="0" smtClean="0">
                <a:solidFill>
                  <a:schemeClr val="bg1"/>
                </a:solidFill>
              </a:rPr>
              <a:t> </a:t>
            </a:r>
            <a:r>
              <a:rPr lang="el-GR" sz="4400" dirty="0" smtClean="0">
                <a:solidFill>
                  <a:schemeClr val="bg1"/>
                </a:solidFill>
              </a:rPr>
              <a:t>ἡ </a:t>
            </a:r>
            <a:r>
              <a:rPr lang="en-US" sz="4400" dirty="0" smtClean="0">
                <a:solidFill>
                  <a:schemeClr val="bg1"/>
                </a:solidFill>
              </a:rPr>
              <a:t> </a:t>
            </a:r>
            <a:r>
              <a:rPr lang="el-GR" sz="4400" dirty="0" smtClean="0">
                <a:solidFill>
                  <a:schemeClr val="bg1"/>
                </a:solidFill>
              </a:rPr>
              <a:t>τρίτη </a:t>
            </a:r>
            <a:r>
              <a:rPr lang="en-US" sz="4400" dirty="0" smtClean="0">
                <a:solidFill>
                  <a:schemeClr val="bg1"/>
                </a:solidFill>
              </a:rPr>
              <a:t> </a:t>
            </a:r>
            <a:r>
              <a:rPr lang="el-GR" sz="4400" dirty="0" smtClean="0">
                <a:solidFill>
                  <a:schemeClr val="bg1"/>
                </a:solidFill>
              </a:rPr>
              <a:t>ἔρχεται</a:t>
            </a:r>
            <a:r>
              <a:rPr lang="en-US" sz="4400" dirty="0" smtClean="0">
                <a:solidFill>
                  <a:schemeClr val="bg1"/>
                </a:solidFill>
              </a:rPr>
              <a:t> </a:t>
            </a:r>
            <a:r>
              <a:rPr lang="el-GR" sz="4400" dirty="0" smtClean="0">
                <a:solidFill>
                  <a:schemeClr val="bg1"/>
                </a:solidFill>
              </a:rPr>
              <a:t> </a:t>
            </a:r>
            <a:r>
              <a:rPr lang="el-GR" sz="4400" dirty="0">
                <a:solidFill>
                  <a:schemeClr val="bg1"/>
                </a:solidFill>
              </a:rPr>
              <a:t>ταχύ.</a:t>
            </a:r>
          </a:p>
          <a:p>
            <a:r>
              <a:rPr lang="fr-FR" sz="2600" dirty="0" smtClean="0">
                <a:solidFill>
                  <a:srgbClr val="FFFF00"/>
                </a:solidFill>
              </a:rPr>
              <a:t>           voici        le   malheur    le   troisième          vient           bientôt</a:t>
            </a:r>
            <a:endParaRPr lang="fr-FR" sz="26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600" baseline="30000" dirty="0" smtClean="0">
                <a:solidFill>
                  <a:srgbClr val="FFFF00"/>
                </a:solidFill>
              </a:rPr>
              <a:t>	NEG </a:t>
            </a:r>
            <a:r>
              <a:rPr lang="fr-FR" sz="2600" b="1" dirty="0" smtClean="0">
                <a:solidFill>
                  <a:schemeClr val="bg1"/>
                </a:solidFill>
              </a:rPr>
              <a:t>11:14</a:t>
            </a:r>
            <a:r>
              <a:rPr lang="fr-FR" sz="2600" dirty="0" smtClean="0">
                <a:solidFill>
                  <a:schemeClr val="bg1"/>
                </a:solidFill>
              </a:rPr>
              <a:t> </a:t>
            </a:r>
            <a:r>
              <a:rPr lang="fr-FR" sz="2600" dirty="0">
                <a:solidFill>
                  <a:schemeClr val="bg1"/>
                </a:solidFill>
              </a:rPr>
              <a:t>Le second malheur est passé. Voici, le troisième malheur vient bientôt.</a:t>
            </a:r>
          </a:p>
          <a:p>
            <a:r>
              <a:rPr lang="fr-FR" sz="2600" baseline="30000" dirty="0">
                <a:solidFill>
                  <a:schemeClr val="bg1"/>
                </a:solidFill>
              </a:rPr>
              <a:t>	</a:t>
            </a:r>
            <a:r>
              <a:rPr lang="fr-FR" sz="2600" baseline="30000" dirty="0">
                <a:solidFill>
                  <a:srgbClr val="FFFF00"/>
                </a:solidFill>
              </a:rPr>
              <a:t>BFC </a:t>
            </a:r>
            <a:r>
              <a:rPr lang="fr-FR" sz="2600" baseline="30000" dirty="0" smtClean="0">
                <a:solidFill>
                  <a:srgbClr val="FFFF00"/>
                </a:solidFill>
              </a:rPr>
              <a:t> </a:t>
            </a:r>
            <a:r>
              <a:rPr lang="fr-FR" sz="2600" b="1" dirty="0" smtClean="0">
                <a:solidFill>
                  <a:schemeClr val="bg1"/>
                </a:solidFill>
              </a:rPr>
              <a:t>11:14</a:t>
            </a:r>
            <a:r>
              <a:rPr lang="fr-FR" sz="2600" dirty="0" smtClean="0">
                <a:solidFill>
                  <a:schemeClr val="bg1"/>
                </a:solidFill>
              </a:rPr>
              <a:t> </a:t>
            </a:r>
            <a:r>
              <a:rPr lang="fr-FR" sz="2600" dirty="0">
                <a:solidFill>
                  <a:schemeClr val="bg1"/>
                </a:solidFill>
              </a:rPr>
              <a:t>Le deuxième malheur est passé. Mais attention! le troisième doit venir bientôt.</a:t>
            </a: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p:txBody>
      </p:sp>
    </p:spTree>
    <p:extLst>
      <p:ext uri="{BB962C8B-B14F-4D97-AF65-F5344CB8AC3E}">
        <p14:creationId xmlns:p14="http://schemas.microsoft.com/office/powerpoint/2010/main" val="325521810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80969"/>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900" b="1" dirty="0" smtClean="0">
                <a:solidFill>
                  <a:srgbClr val="FFFF00"/>
                </a:solidFill>
              </a:rPr>
              <a:t>                                                                                                                                               </a:t>
            </a:r>
            <a:r>
              <a:rPr lang="en-US" sz="4000" b="1" dirty="0" smtClean="0">
                <a:solidFill>
                  <a:srgbClr val="FFFF00"/>
                </a:solidFill>
              </a:rPr>
              <a:t>Apocalypse 11:15 </a:t>
            </a:r>
          </a:p>
          <a:p>
            <a:endParaRPr lang="en-US" sz="1000" b="1" dirty="0" smtClean="0">
              <a:solidFill>
                <a:srgbClr val="FFFF00"/>
              </a:solidFill>
            </a:endParaRPr>
          </a:p>
          <a:p>
            <a:r>
              <a:rPr lang="en-US" sz="2800" b="1" dirty="0" smtClean="0">
                <a:solidFill>
                  <a:srgbClr val="FFFF00"/>
                </a:solidFill>
              </a:rPr>
              <a:t>15</a:t>
            </a:r>
            <a:r>
              <a:rPr lang="en-US" sz="3600" b="1" dirty="0" smtClean="0">
                <a:solidFill>
                  <a:srgbClr val="FFFF00"/>
                </a:solidFill>
              </a:rPr>
              <a:t> </a:t>
            </a:r>
            <a:r>
              <a:rPr lang="el-GR" sz="3400" dirty="0" smtClean="0">
                <a:solidFill>
                  <a:schemeClr val="bg1"/>
                </a:solidFill>
              </a:rPr>
              <a:t>Καὶ </a:t>
            </a:r>
            <a:r>
              <a:rPr lang="el-GR" sz="3400" dirty="0">
                <a:solidFill>
                  <a:schemeClr val="bg1"/>
                </a:solidFill>
              </a:rPr>
              <a:t>ὁ ἕβδομος ἄγγελος ἐσάλπισεν· καὶ ἐγένοντο </a:t>
            </a:r>
            <a:endParaRPr lang="en-US" sz="3400" dirty="0">
              <a:solidFill>
                <a:schemeClr val="bg1"/>
              </a:solidFill>
            </a:endParaRPr>
          </a:p>
          <a:p>
            <a:r>
              <a:rPr lang="fr-FR" sz="2200" dirty="0" smtClean="0">
                <a:solidFill>
                  <a:schemeClr val="bg1"/>
                </a:solidFill>
              </a:rPr>
              <a:t>    </a:t>
            </a:r>
            <a:r>
              <a:rPr lang="fr-FR" sz="2400" dirty="0" smtClean="0">
                <a:solidFill>
                  <a:schemeClr val="bg1"/>
                </a:solidFill>
              </a:rPr>
              <a:t>      </a:t>
            </a:r>
            <a:r>
              <a:rPr lang="fr-FR" sz="2400" dirty="0" smtClean="0">
                <a:solidFill>
                  <a:srgbClr val="FFFF00"/>
                </a:solidFill>
              </a:rPr>
              <a:t>et    le  septième          ange    </a:t>
            </a:r>
            <a:r>
              <a:rPr lang="fr-FR" sz="2000" dirty="0" smtClean="0">
                <a:solidFill>
                  <a:srgbClr val="FFFF00"/>
                </a:solidFill>
              </a:rPr>
              <a:t>sonna </a:t>
            </a:r>
            <a:r>
              <a:rPr lang="fr-FR" sz="2000" dirty="0">
                <a:solidFill>
                  <a:srgbClr val="FFFF00"/>
                </a:solidFill>
              </a:rPr>
              <a:t>de la </a:t>
            </a:r>
            <a:r>
              <a:rPr lang="fr-FR" sz="2000" dirty="0" smtClean="0">
                <a:solidFill>
                  <a:srgbClr val="FFFF00"/>
                </a:solidFill>
              </a:rPr>
              <a:t>trompette  </a:t>
            </a:r>
            <a:r>
              <a:rPr lang="fr-FR" sz="2400" dirty="0" smtClean="0">
                <a:solidFill>
                  <a:srgbClr val="FFFF00"/>
                </a:solidFill>
              </a:rPr>
              <a:t>  et        il </a:t>
            </a:r>
            <a:r>
              <a:rPr lang="fr-FR" sz="2400" dirty="0">
                <a:solidFill>
                  <a:srgbClr val="FFFF00"/>
                </a:solidFill>
              </a:rPr>
              <a:t>y eut </a:t>
            </a:r>
            <a:r>
              <a:rPr lang="fr-FR" sz="2400" dirty="0" smtClean="0">
                <a:solidFill>
                  <a:srgbClr val="FFFF00"/>
                </a:solidFill>
              </a:rPr>
              <a:t> </a:t>
            </a:r>
            <a:endParaRPr lang="es-ES" sz="2400" dirty="0" smtClean="0">
              <a:solidFill>
                <a:srgbClr val="FFFF00"/>
              </a:solidFill>
            </a:endParaRPr>
          </a:p>
          <a:p>
            <a:r>
              <a:rPr lang="en-US" sz="3400" dirty="0" smtClean="0">
                <a:solidFill>
                  <a:schemeClr val="bg1"/>
                </a:solidFill>
              </a:rPr>
              <a:t>  </a:t>
            </a:r>
            <a:r>
              <a:rPr lang="el-GR" sz="3400" dirty="0">
                <a:solidFill>
                  <a:schemeClr val="bg1"/>
                </a:solidFill>
              </a:rPr>
              <a:t>φωναὶ μεγάλαι ἐν τῷ οὐρανῷ λέγοντες· </a:t>
            </a:r>
            <a:r>
              <a:rPr lang="en-US" sz="3400" dirty="0" smtClean="0">
                <a:solidFill>
                  <a:schemeClr val="bg1"/>
                </a:solidFill>
              </a:rPr>
              <a:t>  </a:t>
            </a:r>
            <a:r>
              <a:rPr lang="el-GR" sz="3400" dirty="0" smtClean="0">
                <a:solidFill>
                  <a:schemeClr val="bg1"/>
                </a:solidFill>
              </a:rPr>
              <a:t>ἐγένετο </a:t>
            </a:r>
            <a:endParaRPr lang="en-US" sz="3400" dirty="0">
              <a:solidFill>
                <a:schemeClr val="bg1"/>
              </a:solidFill>
            </a:endParaRPr>
          </a:p>
          <a:p>
            <a:r>
              <a:rPr lang="fr-FR" sz="2400" dirty="0" smtClean="0">
                <a:solidFill>
                  <a:srgbClr val="FFFF00"/>
                </a:solidFill>
              </a:rPr>
              <a:t>       voix          fortes       dans  le           ciel        </a:t>
            </a:r>
            <a:r>
              <a:rPr lang="fr-FR" sz="2400" dirty="0">
                <a:solidFill>
                  <a:srgbClr val="FFFF00"/>
                </a:solidFill>
              </a:rPr>
              <a:t>qui disaient </a:t>
            </a:r>
            <a:r>
              <a:rPr lang="fr-FR" sz="2400" dirty="0" smtClean="0">
                <a:solidFill>
                  <a:srgbClr val="FFFF00"/>
                </a:solidFill>
              </a:rPr>
              <a:t>       </a:t>
            </a:r>
            <a:r>
              <a:rPr lang="fr-FR" sz="2400" dirty="0">
                <a:solidFill>
                  <a:srgbClr val="FFFF00"/>
                </a:solidFill>
              </a:rPr>
              <a:t>est devenu</a:t>
            </a:r>
            <a:endParaRPr lang="fr-FR" sz="2400" dirty="0" smtClean="0">
              <a:solidFill>
                <a:srgbClr val="FFFF00"/>
              </a:solidFill>
            </a:endParaRPr>
          </a:p>
          <a:p>
            <a:r>
              <a:rPr lang="en-US" sz="3400" dirty="0" smtClean="0">
                <a:solidFill>
                  <a:schemeClr val="bg1"/>
                </a:solidFill>
              </a:rPr>
              <a:t> </a:t>
            </a:r>
            <a:r>
              <a:rPr lang="el-GR" sz="3400" dirty="0" smtClean="0">
                <a:solidFill>
                  <a:schemeClr val="bg1"/>
                </a:solidFill>
              </a:rPr>
              <a:t>ἡ </a:t>
            </a:r>
            <a:r>
              <a:rPr lang="el-GR" sz="3400" dirty="0">
                <a:solidFill>
                  <a:schemeClr val="bg1"/>
                </a:solidFill>
              </a:rPr>
              <a:t>βασιλεία τοῦ κόσμου τοῦ κυρίου ἡμῶν καὶ τοῦ χριστοῦ αὐτοῦ, </a:t>
            </a:r>
            <a:endParaRPr lang="en-US" sz="3400" dirty="0" smtClean="0">
              <a:solidFill>
                <a:schemeClr val="bg1"/>
              </a:solidFill>
            </a:endParaRPr>
          </a:p>
          <a:p>
            <a:r>
              <a:rPr lang="fr-FR" sz="2400" dirty="0" smtClean="0">
                <a:solidFill>
                  <a:srgbClr val="FFFF00"/>
                </a:solidFill>
              </a:rPr>
              <a:t> </a:t>
            </a:r>
            <a:r>
              <a:rPr lang="fr-FR" sz="2400" dirty="0">
                <a:solidFill>
                  <a:srgbClr val="FFFF00"/>
                </a:solidFill>
              </a:rPr>
              <a:t> </a:t>
            </a:r>
            <a:r>
              <a:rPr lang="fr-FR" sz="2400" dirty="0" smtClean="0">
                <a:solidFill>
                  <a:srgbClr val="FFFF00"/>
                </a:solidFill>
              </a:rPr>
              <a:t>le    royaume        du       monde       du    Seigneur      </a:t>
            </a:r>
            <a:r>
              <a:rPr lang="fr-FR" sz="2400" dirty="0">
                <a:solidFill>
                  <a:srgbClr val="FFFF00"/>
                </a:solidFill>
              </a:rPr>
              <a:t>notre </a:t>
            </a:r>
            <a:r>
              <a:rPr lang="fr-FR" sz="2400" dirty="0" smtClean="0">
                <a:solidFill>
                  <a:srgbClr val="FFFF00"/>
                </a:solidFill>
              </a:rPr>
              <a:t>     et     du         Christ         son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βασιλεύσει εἰς τοὺς αἰῶνας τῶν αἰώνων.</a:t>
            </a:r>
          </a:p>
          <a:p>
            <a:r>
              <a:rPr lang="fr-FR" sz="2400" dirty="0" smtClean="0">
                <a:solidFill>
                  <a:srgbClr val="FFFF00"/>
                </a:solidFill>
              </a:rPr>
              <a:t>           et           il </a:t>
            </a:r>
            <a:r>
              <a:rPr lang="fr-FR" sz="2400" dirty="0">
                <a:solidFill>
                  <a:srgbClr val="FFFF00"/>
                </a:solidFill>
              </a:rPr>
              <a:t>régnera </a:t>
            </a:r>
            <a:r>
              <a:rPr lang="fr-FR" sz="2400" dirty="0" smtClean="0">
                <a:solidFill>
                  <a:srgbClr val="FFFF00"/>
                </a:solidFill>
              </a:rPr>
              <a:t>               aux               siècles       des        </a:t>
            </a:r>
            <a:r>
              <a:rPr lang="fr-FR" sz="2400" dirty="0">
                <a:solidFill>
                  <a:srgbClr val="FFFF00"/>
                </a:solidFill>
              </a:rPr>
              <a:t>siècles </a:t>
            </a:r>
            <a:endParaRPr lang="fr-FR" sz="800" dirty="0">
              <a:solidFill>
                <a:srgbClr val="FFFF00"/>
              </a:solidFill>
            </a:endParaRPr>
          </a:p>
          <a:p>
            <a:r>
              <a:rPr lang="fr-FR" sz="800" dirty="0" smtClean="0">
                <a:solidFill>
                  <a:srgbClr val="FFFF00"/>
                </a:solidFill>
              </a:rPr>
              <a:t> </a:t>
            </a:r>
            <a:r>
              <a:rPr lang="en-US" sz="800" dirty="0">
                <a:solidFill>
                  <a:schemeClr val="bg1"/>
                </a:solidFill>
              </a:rPr>
              <a:t> </a:t>
            </a:r>
          </a:p>
          <a:p>
            <a:r>
              <a:rPr lang="en-US" sz="2200" baseline="30000" dirty="0" smtClean="0">
                <a:solidFill>
                  <a:srgbClr val="FFFF00"/>
                </a:solidFill>
              </a:rPr>
              <a:t>	NEG </a:t>
            </a:r>
            <a:r>
              <a:rPr lang="fr-FR" sz="2200" b="1" dirty="0" smtClean="0">
                <a:solidFill>
                  <a:schemeClr val="bg1"/>
                </a:solidFill>
              </a:rPr>
              <a:t>11:15</a:t>
            </a:r>
            <a:r>
              <a:rPr lang="fr-FR" sz="2200" dirty="0" smtClean="0">
                <a:solidFill>
                  <a:schemeClr val="bg1"/>
                </a:solidFill>
              </a:rPr>
              <a:t> </a:t>
            </a:r>
            <a:r>
              <a:rPr lang="fr-FR" sz="2200" dirty="0">
                <a:solidFill>
                  <a:schemeClr val="bg1"/>
                </a:solidFill>
              </a:rPr>
              <a:t>Le septième ange sonna de la trompette. Et il y eut dans le ciel de fortes voix qui disaient: Le royaume du monde est remis à notre Seigneur et à son Christ; et il régnera aux siècles des siècles</a:t>
            </a:r>
            <a:r>
              <a:rPr lang="fr-FR" sz="2200" dirty="0" smtClean="0">
                <a:solidFill>
                  <a:schemeClr val="bg1"/>
                </a:solidFill>
              </a:rPr>
              <a:t>.     //     </a:t>
            </a:r>
            <a:r>
              <a:rPr lang="fr-FR" sz="2200" baseline="30000" dirty="0" smtClean="0">
                <a:solidFill>
                  <a:srgbClr val="FFFF00"/>
                </a:solidFill>
              </a:rPr>
              <a:t>BFC </a:t>
            </a:r>
            <a:r>
              <a:rPr lang="fr-FR" sz="2200" b="1" dirty="0" smtClean="0">
                <a:solidFill>
                  <a:schemeClr val="bg1"/>
                </a:solidFill>
              </a:rPr>
              <a:t>11:15</a:t>
            </a:r>
            <a:r>
              <a:rPr lang="fr-FR" sz="2200" dirty="0" smtClean="0">
                <a:solidFill>
                  <a:schemeClr val="bg1"/>
                </a:solidFill>
              </a:rPr>
              <a:t> </a:t>
            </a:r>
            <a:r>
              <a:rPr lang="fr-FR" sz="2200" dirty="0">
                <a:solidFill>
                  <a:schemeClr val="bg1"/>
                </a:solidFill>
              </a:rPr>
              <a:t>Puis le septième ange sonna de la trompette. Des voix fortes se firent entendre dans le ciel; elles disaient: «Le règne sur le monde appartient maintenant à notre Seigneur et à son Messie, et ce règne durera toujours</a:t>
            </a:r>
            <a:r>
              <a:rPr lang="fr-FR" sz="2200" dirty="0" smtClean="0">
                <a:solidFill>
                  <a:schemeClr val="bg1"/>
                </a:solidFill>
              </a:rPr>
              <a:t>!»</a:t>
            </a:r>
          </a:p>
          <a:p>
            <a:endParaRPr lang="fr-FR" sz="800" dirty="0" smtClean="0">
              <a:solidFill>
                <a:schemeClr val="bg1"/>
              </a:solidFill>
            </a:endParaRPr>
          </a:p>
          <a:p>
            <a:endParaRPr lang="fr-FR" sz="800" dirty="0">
              <a:solidFill>
                <a:schemeClr val="bg1"/>
              </a:solidFill>
            </a:endParaRPr>
          </a:p>
          <a:p>
            <a:r>
              <a:rPr lang="fr-FR" sz="800" dirty="0" smtClean="0">
                <a:solidFill>
                  <a:schemeClr val="bg1"/>
                </a:solidFill>
              </a:rPr>
              <a:t>  </a:t>
            </a:r>
            <a:endParaRPr lang="fr-FR" sz="800" dirty="0">
              <a:solidFill>
                <a:schemeClr val="bg1"/>
              </a:solidFill>
            </a:endParaRPr>
          </a:p>
        </p:txBody>
      </p:sp>
    </p:spTree>
    <p:extLst>
      <p:ext uri="{BB962C8B-B14F-4D97-AF65-F5344CB8AC3E}">
        <p14:creationId xmlns:p14="http://schemas.microsoft.com/office/powerpoint/2010/main" val="115749995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819414"/>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pPr algn="ctr"/>
            <a:r>
              <a:rPr lang="en-US" sz="1200" b="1" dirty="0" smtClean="0">
                <a:solidFill>
                  <a:srgbClr val="FFFF00"/>
                </a:solidFill>
              </a:rPr>
              <a:t> </a:t>
            </a:r>
          </a:p>
          <a:p>
            <a:r>
              <a:rPr lang="en-US" sz="3600" b="1" dirty="0" smtClean="0">
                <a:solidFill>
                  <a:srgbClr val="FFFF00"/>
                </a:solidFill>
              </a:rPr>
              <a:t>                                      </a:t>
            </a:r>
            <a:r>
              <a:rPr lang="en-US" sz="4000" b="1" dirty="0" smtClean="0">
                <a:solidFill>
                  <a:srgbClr val="FFFF00"/>
                </a:solidFill>
              </a:rPr>
              <a:t>Apocalypse 11:16 </a:t>
            </a: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16  </a:t>
            </a:r>
            <a:r>
              <a:rPr lang="en-US" sz="3200" b="1"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οἱ εἴκοσι </a:t>
            </a:r>
            <a:r>
              <a:rPr lang="en-US" sz="3600" dirty="0" smtClean="0">
                <a:solidFill>
                  <a:schemeClr val="bg1"/>
                </a:solidFill>
              </a:rPr>
              <a:t> </a:t>
            </a:r>
            <a:r>
              <a:rPr lang="el-GR" sz="3600" dirty="0" smtClean="0">
                <a:solidFill>
                  <a:schemeClr val="bg1"/>
                </a:solidFill>
              </a:rPr>
              <a:t>τέσσαρες </a:t>
            </a:r>
            <a:r>
              <a:rPr lang="en-US" sz="3600" dirty="0" smtClean="0">
                <a:solidFill>
                  <a:schemeClr val="bg1"/>
                </a:solidFill>
              </a:rPr>
              <a:t> </a:t>
            </a:r>
            <a:r>
              <a:rPr lang="el-GR" sz="3600" dirty="0" smtClean="0">
                <a:solidFill>
                  <a:schemeClr val="bg1"/>
                </a:solidFill>
              </a:rPr>
              <a:t>πρεσβύτεροι </a:t>
            </a:r>
            <a:endParaRPr lang="en-US" sz="3600" dirty="0">
              <a:solidFill>
                <a:schemeClr val="bg1"/>
              </a:solidFill>
            </a:endParaRPr>
          </a:p>
          <a:p>
            <a:r>
              <a:rPr lang="fr-FR" sz="2400" dirty="0" smtClean="0">
                <a:solidFill>
                  <a:schemeClr val="bg1"/>
                </a:solidFill>
              </a:rPr>
              <a:t>            </a:t>
            </a:r>
            <a:r>
              <a:rPr lang="fr-FR" sz="2400" dirty="0" smtClean="0">
                <a:solidFill>
                  <a:srgbClr val="FFFF00"/>
                </a:solidFill>
              </a:rPr>
              <a:t>et       les      </a:t>
            </a:r>
            <a:r>
              <a:rPr lang="fr-FR" sz="2400" dirty="0">
                <a:solidFill>
                  <a:srgbClr val="FFFF00"/>
                </a:solidFill>
              </a:rPr>
              <a:t>vingt </a:t>
            </a:r>
            <a:r>
              <a:rPr lang="fr-FR" sz="2400" dirty="0" smtClean="0">
                <a:solidFill>
                  <a:srgbClr val="FFFF00"/>
                </a:solidFill>
              </a:rPr>
              <a:t>             quatre                 vieillards</a:t>
            </a:r>
            <a:endParaRPr lang="fr-FR" sz="2400" dirty="0">
              <a:solidFill>
                <a:srgbClr val="FFFF00"/>
              </a:solidFill>
            </a:endParaRPr>
          </a:p>
          <a:p>
            <a:r>
              <a:rPr lang="en-US" sz="3600" dirty="0">
                <a:solidFill>
                  <a:schemeClr val="bg1"/>
                </a:solidFill>
              </a:rPr>
              <a:t> </a:t>
            </a:r>
            <a:r>
              <a:rPr lang="el-GR" sz="3600" dirty="0">
                <a:solidFill>
                  <a:schemeClr val="bg1"/>
                </a:solidFill>
              </a:rPr>
              <a:t>[οἱ] ἐνώπιον τοῦ θεοῦ καθήμενοι ἐπὶ τοὺς θρόνους </a:t>
            </a:r>
            <a:r>
              <a:rPr lang="el-GR" sz="3600" dirty="0" smtClean="0">
                <a:solidFill>
                  <a:schemeClr val="bg1"/>
                </a:solidFill>
              </a:rPr>
              <a:t>αὐτῶν</a:t>
            </a:r>
            <a:endParaRPr lang="fr-FR" sz="2400" dirty="0" smtClean="0">
              <a:solidFill>
                <a:srgbClr val="FFFF00"/>
              </a:solidFill>
            </a:endParaRPr>
          </a:p>
          <a:p>
            <a:r>
              <a:rPr lang="fr-FR" sz="2400" dirty="0" smtClean="0">
                <a:solidFill>
                  <a:srgbClr val="FFFF00"/>
                </a:solidFill>
              </a:rPr>
              <a:t>    </a:t>
            </a:r>
            <a:r>
              <a:rPr lang="fr-FR" sz="2400" dirty="0">
                <a:solidFill>
                  <a:srgbClr val="FFFF00"/>
                </a:solidFill>
              </a:rPr>
              <a:t>qui </a:t>
            </a:r>
            <a:r>
              <a:rPr lang="fr-FR" sz="2400" dirty="0" smtClean="0">
                <a:solidFill>
                  <a:srgbClr val="FFFF00"/>
                </a:solidFill>
              </a:rPr>
              <a:t>       devant          le       Dieu        étaient </a:t>
            </a:r>
            <a:r>
              <a:rPr lang="fr-FR" sz="2400" dirty="0">
                <a:solidFill>
                  <a:srgbClr val="FFFF00"/>
                </a:solidFill>
              </a:rPr>
              <a:t>assis </a:t>
            </a:r>
            <a:r>
              <a:rPr lang="fr-FR" sz="2400" dirty="0" smtClean="0">
                <a:solidFill>
                  <a:srgbClr val="FFFF00"/>
                </a:solidFill>
              </a:rPr>
              <a:t>     sur       les           trônes           leurs</a:t>
            </a:r>
          </a:p>
          <a:p>
            <a:r>
              <a:rPr lang="en-US" sz="3600" dirty="0" smtClean="0">
                <a:solidFill>
                  <a:schemeClr val="bg1"/>
                </a:solidFill>
              </a:rPr>
              <a:t>  </a:t>
            </a:r>
            <a:r>
              <a:rPr lang="el-GR" sz="3600" dirty="0" smtClean="0">
                <a:solidFill>
                  <a:schemeClr val="bg1"/>
                </a:solidFill>
              </a:rPr>
              <a:t>ἔπεσαν </a:t>
            </a:r>
            <a:r>
              <a:rPr lang="el-GR" sz="3600" dirty="0">
                <a:solidFill>
                  <a:schemeClr val="bg1"/>
                </a:solidFill>
              </a:rPr>
              <a:t>ἐπὶ τὰ πρόσωπα αὐτῶν καὶ προσεκύνησαν τῷ </a:t>
            </a:r>
            <a:r>
              <a:rPr lang="el-GR" sz="3600" dirty="0" smtClean="0">
                <a:solidFill>
                  <a:schemeClr val="bg1"/>
                </a:solidFill>
              </a:rPr>
              <a:t>θεῷ</a:t>
            </a:r>
            <a:r>
              <a:rPr lang="fr-FR" sz="2000" dirty="0" smtClean="0">
                <a:solidFill>
                  <a:srgbClr val="FFFF00"/>
                </a:solidFill>
              </a:rPr>
              <a:t> </a:t>
            </a:r>
          </a:p>
          <a:p>
            <a:r>
              <a:rPr lang="fr-FR" sz="2000" dirty="0" smtClean="0">
                <a:solidFill>
                  <a:srgbClr val="FFFF00"/>
                </a:solidFill>
              </a:rPr>
              <a:t>se prosternèrent  </a:t>
            </a:r>
            <a:r>
              <a:rPr lang="fr-FR" sz="2400" dirty="0" smtClean="0">
                <a:solidFill>
                  <a:srgbClr val="FFFF00"/>
                </a:solidFill>
              </a:rPr>
              <a:t>sur   les         faces                leurs         et               </a:t>
            </a:r>
            <a:r>
              <a:rPr lang="fr-FR" sz="2400" dirty="0">
                <a:solidFill>
                  <a:srgbClr val="FFFF00"/>
                </a:solidFill>
              </a:rPr>
              <a:t>ils adorèrent </a:t>
            </a:r>
            <a:r>
              <a:rPr lang="fr-FR" sz="2400" dirty="0" smtClean="0">
                <a:solidFill>
                  <a:srgbClr val="FFFF00"/>
                </a:solidFill>
              </a:rPr>
              <a:t>         le     Dieu</a:t>
            </a:r>
            <a:endParaRPr lang="fr-FR" sz="2400" dirty="0">
              <a:solidFill>
                <a:srgbClr val="FFFF00"/>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400" baseline="30000" dirty="0" smtClean="0">
                <a:solidFill>
                  <a:srgbClr val="FFFF00"/>
                </a:solidFill>
              </a:rPr>
              <a:t>	NEG </a:t>
            </a:r>
            <a:r>
              <a:rPr lang="fr-FR" sz="2400" b="1" dirty="0" smtClean="0">
                <a:solidFill>
                  <a:schemeClr val="bg1"/>
                </a:solidFill>
              </a:rPr>
              <a:t>11:16</a:t>
            </a:r>
            <a:r>
              <a:rPr lang="fr-FR" sz="2400" dirty="0" smtClean="0">
                <a:solidFill>
                  <a:schemeClr val="bg1"/>
                </a:solidFill>
              </a:rPr>
              <a:t> </a:t>
            </a:r>
            <a:r>
              <a:rPr lang="fr-FR" sz="2400" dirty="0">
                <a:solidFill>
                  <a:schemeClr val="bg1"/>
                </a:solidFill>
              </a:rPr>
              <a:t>Et les vingt -quatre vieillards, qui étaient assis devant Dieu sur leur trône, se prosternèrent sur leur face, et ils adorèrent Dieu,</a:t>
            </a:r>
          </a:p>
          <a:p>
            <a:r>
              <a:rPr lang="fr-FR" sz="2400" baseline="30000" dirty="0" smtClean="0">
                <a:solidFill>
                  <a:srgbClr val="FFFF00"/>
                </a:solidFill>
              </a:rPr>
              <a:t>	BFC </a:t>
            </a:r>
            <a:r>
              <a:rPr lang="fr-FR" sz="2400" b="1" dirty="0" smtClean="0">
                <a:solidFill>
                  <a:schemeClr val="bg1"/>
                </a:solidFill>
              </a:rPr>
              <a:t>11:16</a:t>
            </a:r>
            <a:r>
              <a:rPr lang="fr-FR" sz="2400" dirty="0" smtClean="0">
                <a:solidFill>
                  <a:schemeClr val="bg1"/>
                </a:solidFill>
              </a:rPr>
              <a:t> </a:t>
            </a:r>
            <a:r>
              <a:rPr lang="fr-FR" sz="2400" dirty="0">
                <a:solidFill>
                  <a:schemeClr val="bg1"/>
                </a:solidFill>
              </a:rPr>
              <a:t>Les vingt-quatre anciens qui siègent sur leurs trônes devant Dieu se jetèrent le visage contre terre et adorèrent Dieu</a:t>
            </a: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555603790"/>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80969"/>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Apocalypse 11:17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17</a:t>
            </a:r>
            <a:r>
              <a:rPr lang="en-US" sz="3600" b="1" dirty="0" smtClean="0">
                <a:solidFill>
                  <a:srgbClr val="FFFF00"/>
                </a:solidFill>
              </a:rPr>
              <a:t>       </a:t>
            </a:r>
            <a:r>
              <a:rPr lang="el-GR" sz="3800" dirty="0" smtClean="0">
                <a:solidFill>
                  <a:schemeClr val="bg1"/>
                </a:solidFill>
              </a:rPr>
              <a:t>λέγοντες</a:t>
            </a:r>
            <a:r>
              <a:rPr lang="el-GR" sz="3800" dirty="0">
                <a:solidFill>
                  <a:schemeClr val="bg1"/>
                </a:solidFill>
              </a:rPr>
              <a:t>· </a:t>
            </a:r>
            <a:r>
              <a:rPr lang="en-US" sz="3800" dirty="0" smtClean="0">
                <a:solidFill>
                  <a:schemeClr val="bg1"/>
                </a:solidFill>
              </a:rPr>
              <a:t>  </a:t>
            </a:r>
            <a:r>
              <a:rPr lang="el-GR" sz="3800" dirty="0" smtClean="0">
                <a:solidFill>
                  <a:schemeClr val="bg1"/>
                </a:solidFill>
              </a:rPr>
              <a:t>εὐχαριστοῦμέν </a:t>
            </a:r>
            <a:r>
              <a:rPr lang="en-US" sz="3800" dirty="0" smtClean="0">
                <a:solidFill>
                  <a:schemeClr val="bg1"/>
                </a:solidFill>
              </a:rPr>
              <a:t> </a:t>
            </a:r>
            <a:r>
              <a:rPr lang="el-GR" sz="3800" dirty="0" smtClean="0">
                <a:solidFill>
                  <a:schemeClr val="bg1"/>
                </a:solidFill>
              </a:rPr>
              <a:t>σοι</a:t>
            </a:r>
            <a:r>
              <a:rPr lang="el-GR" sz="3800" dirty="0">
                <a:solidFill>
                  <a:schemeClr val="bg1"/>
                </a:solidFill>
              </a:rPr>
              <a:t>, </a:t>
            </a:r>
            <a:endParaRPr lang="en-US" sz="3800" dirty="0">
              <a:solidFill>
                <a:schemeClr val="bg1"/>
              </a:solidFill>
            </a:endParaRPr>
          </a:p>
          <a:p>
            <a:r>
              <a:rPr lang="fr-FR" sz="2400" dirty="0" smtClean="0">
                <a:solidFill>
                  <a:srgbClr val="FFFF00"/>
                </a:solidFill>
              </a:rPr>
              <a:t>                    </a:t>
            </a:r>
            <a:r>
              <a:rPr lang="fr-FR" sz="2400" dirty="0">
                <a:solidFill>
                  <a:srgbClr val="FFFF00"/>
                </a:solidFill>
              </a:rPr>
              <a:t>en </a:t>
            </a:r>
            <a:r>
              <a:rPr lang="fr-FR" sz="2400" dirty="0" smtClean="0">
                <a:solidFill>
                  <a:srgbClr val="FFFF00"/>
                </a:solidFill>
              </a:rPr>
              <a:t>disant                nous rendons grâces        te  </a:t>
            </a:r>
          </a:p>
          <a:p>
            <a:r>
              <a:rPr lang="en-US" sz="3600" dirty="0" smtClean="0">
                <a:solidFill>
                  <a:schemeClr val="bg1"/>
                </a:solidFill>
              </a:rPr>
              <a:t>  </a:t>
            </a:r>
            <a:r>
              <a:rPr lang="el-GR" sz="3800" dirty="0" smtClean="0">
                <a:solidFill>
                  <a:schemeClr val="bg1"/>
                </a:solidFill>
              </a:rPr>
              <a:t>κύριε </a:t>
            </a:r>
            <a:r>
              <a:rPr lang="en-US" sz="3800" dirty="0" smtClean="0">
                <a:solidFill>
                  <a:schemeClr val="bg1"/>
                </a:solidFill>
              </a:rPr>
              <a:t> </a:t>
            </a:r>
            <a:r>
              <a:rPr lang="el-GR" sz="3800" dirty="0" smtClean="0">
                <a:solidFill>
                  <a:schemeClr val="bg1"/>
                </a:solidFill>
              </a:rPr>
              <a:t>ὁ</a:t>
            </a:r>
            <a:r>
              <a:rPr lang="en-US" sz="3800" dirty="0" smtClean="0">
                <a:solidFill>
                  <a:schemeClr val="bg1"/>
                </a:solidFill>
              </a:rPr>
              <a:t> </a:t>
            </a:r>
            <a:r>
              <a:rPr lang="el-GR" sz="3800" dirty="0" smtClean="0">
                <a:solidFill>
                  <a:schemeClr val="bg1"/>
                </a:solidFill>
              </a:rPr>
              <a:t>θεὸς</a:t>
            </a:r>
            <a:r>
              <a:rPr lang="en-US" sz="3800" dirty="0" smtClean="0">
                <a:solidFill>
                  <a:schemeClr val="bg1"/>
                </a:solidFill>
              </a:rPr>
              <a:t> </a:t>
            </a:r>
            <a:r>
              <a:rPr lang="el-GR" sz="3800" dirty="0" smtClean="0">
                <a:solidFill>
                  <a:schemeClr val="bg1"/>
                </a:solidFill>
              </a:rPr>
              <a:t> </a:t>
            </a:r>
            <a:r>
              <a:rPr lang="el-GR" sz="3800" dirty="0">
                <a:solidFill>
                  <a:schemeClr val="bg1"/>
                </a:solidFill>
              </a:rPr>
              <a:t>ὁ </a:t>
            </a:r>
            <a:r>
              <a:rPr lang="el-GR" sz="3800" dirty="0" smtClean="0">
                <a:solidFill>
                  <a:schemeClr val="bg1"/>
                </a:solidFill>
              </a:rPr>
              <a:t>παντοκράτωρ</a:t>
            </a:r>
            <a:r>
              <a:rPr lang="el-GR" sz="3800" dirty="0">
                <a:solidFill>
                  <a:schemeClr val="bg1"/>
                </a:solidFill>
              </a:rPr>
              <a:t>, </a:t>
            </a:r>
            <a:r>
              <a:rPr lang="en-US" sz="3800" dirty="0" smtClean="0">
                <a:solidFill>
                  <a:schemeClr val="bg1"/>
                </a:solidFill>
              </a:rPr>
              <a:t> </a:t>
            </a:r>
            <a:r>
              <a:rPr lang="el-GR" sz="3800" dirty="0" smtClean="0">
                <a:solidFill>
                  <a:schemeClr val="bg1"/>
                </a:solidFill>
              </a:rPr>
              <a:t>ὁ ὢν καὶ ὁ</a:t>
            </a:r>
            <a:r>
              <a:rPr lang="en-US" sz="3800" dirty="0" smtClean="0">
                <a:solidFill>
                  <a:schemeClr val="bg1"/>
                </a:solidFill>
              </a:rPr>
              <a:t> </a:t>
            </a:r>
            <a:r>
              <a:rPr lang="el-GR" sz="3800" dirty="0" smtClean="0">
                <a:solidFill>
                  <a:schemeClr val="bg1"/>
                </a:solidFill>
              </a:rPr>
              <a:t>ἦν</a:t>
            </a:r>
            <a:r>
              <a:rPr lang="el-GR" sz="3800" dirty="0">
                <a:solidFill>
                  <a:schemeClr val="bg1"/>
                </a:solidFill>
              </a:rPr>
              <a:t>, </a:t>
            </a:r>
            <a:endParaRPr lang="en-US" sz="3800" dirty="0">
              <a:solidFill>
                <a:schemeClr val="bg1"/>
              </a:solidFill>
            </a:endParaRPr>
          </a:p>
          <a:p>
            <a:r>
              <a:rPr lang="fr-FR" sz="2400" dirty="0" smtClean="0">
                <a:solidFill>
                  <a:srgbClr val="FFFF00"/>
                </a:solidFill>
              </a:rPr>
              <a:t>    Seigneur   le    Dieu      le        Tout-Puissant             qui   </a:t>
            </a:r>
            <a:r>
              <a:rPr lang="fr-FR" sz="2400" dirty="0">
                <a:solidFill>
                  <a:srgbClr val="FFFF00"/>
                </a:solidFill>
              </a:rPr>
              <a:t>es  </a:t>
            </a:r>
            <a:r>
              <a:rPr lang="fr-FR" sz="2400" dirty="0" smtClean="0">
                <a:solidFill>
                  <a:srgbClr val="FFFF00"/>
                </a:solidFill>
              </a:rPr>
              <a:t>   et   </a:t>
            </a:r>
            <a:r>
              <a:rPr lang="fr-FR" sz="2400" dirty="0">
                <a:solidFill>
                  <a:srgbClr val="FFFF00"/>
                </a:solidFill>
              </a:rPr>
              <a:t>qui  étais </a:t>
            </a:r>
            <a:endParaRPr lang="es-ES" sz="2400" dirty="0" smtClean="0">
              <a:solidFill>
                <a:srgbClr val="FFFF00"/>
              </a:solidFill>
            </a:endParaRPr>
          </a:p>
          <a:p>
            <a:r>
              <a:rPr lang="en-US" sz="3800" dirty="0" smtClean="0">
                <a:solidFill>
                  <a:schemeClr val="bg1"/>
                </a:solidFill>
              </a:rPr>
              <a:t>    </a:t>
            </a:r>
            <a:r>
              <a:rPr lang="el-GR" sz="3800" dirty="0" smtClean="0">
                <a:solidFill>
                  <a:schemeClr val="bg1"/>
                </a:solidFill>
              </a:rPr>
              <a:t>ὅτι </a:t>
            </a:r>
            <a:r>
              <a:rPr lang="en-US" sz="3800" dirty="0" smtClean="0">
                <a:solidFill>
                  <a:schemeClr val="bg1"/>
                </a:solidFill>
              </a:rPr>
              <a:t> </a:t>
            </a:r>
            <a:r>
              <a:rPr lang="el-GR" sz="3800" dirty="0" smtClean="0">
                <a:solidFill>
                  <a:schemeClr val="bg1"/>
                </a:solidFill>
              </a:rPr>
              <a:t>εἴληφας</a:t>
            </a:r>
            <a:r>
              <a:rPr lang="en-US" sz="3800" dirty="0" smtClean="0">
                <a:solidFill>
                  <a:schemeClr val="bg1"/>
                </a:solidFill>
              </a:rPr>
              <a:t> </a:t>
            </a:r>
            <a:r>
              <a:rPr lang="el-GR" sz="3800" dirty="0" smtClean="0">
                <a:solidFill>
                  <a:schemeClr val="bg1"/>
                </a:solidFill>
              </a:rPr>
              <a:t> τὴν </a:t>
            </a:r>
            <a:r>
              <a:rPr lang="en-US" sz="3800" dirty="0" smtClean="0">
                <a:solidFill>
                  <a:schemeClr val="bg1"/>
                </a:solidFill>
              </a:rPr>
              <a:t> </a:t>
            </a:r>
            <a:r>
              <a:rPr lang="el-GR" sz="3800" dirty="0" smtClean="0">
                <a:solidFill>
                  <a:schemeClr val="bg1"/>
                </a:solidFill>
              </a:rPr>
              <a:t>δύναμίν </a:t>
            </a:r>
            <a:r>
              <a:rPr lang="en-US" sz="3800" dirty="0" smtClean="0">
                <a:solidFill>
                  <a:schemeClr val="bg1"/>
                </a:solidFill>
              </a:rPr>
              <a:t> </a:t>
            </a:r>
            <a:r>
              <a:rPr lang="el-GR" sz="3800" dirty="0" smtClean="0">
                <a:solidFill>
                  <a:schemeClr val="bg1"/>
                </a:solidFill>
              </a:rPr>
              <a:t>σου </a:t>
            </a:r>
            <a:r>
              <a:rPr lang="el-GR" sz="3800" dirty="0">
                <a:solidFill>
                  <a:schemeClr val="bg1"/>
                </a:solidFill>
              </a:rPr>
              <a:t>τὴν </a:t>
            </a:r>
            <a:r>
              <a:rPr lang="en-US" sz="3800" dirty="0">
                <a:solidFill>
                  <a:schemeClr val="bg1"/>
                </a:solidFill>
              </a:rPr>
              <a:t> </a:t>
            </a:r>
            <a:r>
              <a:rPr lang="el-GR" sz="3800" dirty="0">
                <a:solidFill>
                  <a:schemeClr val="bg1"/>
                </a:solidFill>
              </a:rPr>
              <a:t>μεγάλην </a:t>
            </a:r>
            <a:endParaRPr lang="en-US" sz="3800" dirty="0" smtClean="0">
              <a:solidFill>
                <a:schemeClr val="bg1"/>
              </a:solidFill>
            </a:endParaRPr>
          </a:p>
          <a:p>
            <a:r>
              <a:rPr lang="fr-FR" sz="2400" dirty="0" smtClean="0">
                <a:solidFill>
                  <a:srgbClr val="FFFF00"/>
                </a:solidFill>
              </a:rPr>
              <a:t>        car       </a:t>
            </a:r>
            <a:r>
              <a:rPr lang="fr-FR" sz="2400" dirty="0">
                <a:solidFill>
                  <a:srgbClr val="FFFF00"/>
                </a:solidFill>
              </a:rPr>
              <a:t>tu as saisi </a:t>
            </a:r>
            <a:r>
              <a:rPr lang="fr-FR" sz="2400" dirty="0" smtClean="0">
                <a:solidFill>
                  <a:srgbClr val="FFFF00"/>
                </a:solidFill>
              </a:rPr>
              <a:t>         la            puissance       ta          </a:t>
            </a:r>
            <a:r>
              <a:rPr lang="fr-FR" sz="2400" dirty="0">
                <a:solidFill>
                  <a:srgbClr val="FFFF00"/>
                </a:solidFill>
              </a:rPr>
              <a:t>l</a:t>
            </a:r>
            <a:r>
              <a:rPr lang="fr-FR" sz="2400" dirty="0" smtClean="0">
                <a:solidFill>
                  <a:srgbClr val="FFFF00"/>
                </a:solidFill>
              </a:rPr>
              <a:t>a           grande </a:t>
            </a:r>
          </a:p>
          <a:p>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ἐβασίλευσας.</a:t>
            </a:r>
          </a:p>
          <a:p>
            <a:r>
              <a:rPr lang="fr-FR" sz="2400" dirty="0" smtClean="0">
                <a:solidFill>
                  <a:srgbClr val="FFFF00"/>
                </a:solidFill>
              </a:rPr>
              <a:t>                           et               tu régnais</a:t>
            </a:r>
          </a:p>
          <a:p>
            <a:endParaRPr lang="en-US" sz="800" dirty="0">
              <a:solidFill>
                <a:schemeClr val="bg1"/>
              </a:solidFill>
            </a:endParaRPr>
          </a:p>
          <a:p>
            <a:r>
              <a:rPr lang="en-US" sz="2200" baseline="30000" dirty="0" smtClean="0">
                <a:solidFill>
                  <a:srgbClr val="FFFF00"/>
                </a:solidFill>
              </a:rPr>
              <a:t>	NEG </a:t>
            </a:r>
            <a:r>
              <a:rPr lang="fr-FR" sz="2200" b="1" dirty="0">
                <a:solidFill>
                  <a:schemeClr val="bg1"/>
                </a:solidFill>
              </a:rPr>
              <a:t>11:17</a:t>
            </a:r>
            <a:r>
              <a:rPr lang="fr-FR" sz="2200" dirty="0">
                <a:solidFill>
                  <a:schemeClr val="bg1"/>
                </a:solidFill>
              </a:rPr>
              <a:t> en disant: Nous te rendons grâces, Seigneur Dieu Tout-Puissant, qui es, et qui étais, car tu as saisi ta grande puissance et pris possession de ton règne.</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11:17</a:t>
            </a:r>
            <a:r>
              <a:rPr lang="fr-FR" sz="2200" dirty="0" smtClean="0">
                <a:solidFill>
                  <a:schemeClr val="bg1"/>
                </a:solidFill>
              </a:rPr>
              <a:t> </a:t>
            </a:r>
            <a:r>
              <a:rPr lang="fr-FR" sz="2200" dirty="0">
                <a:solidFill>
                  <a:schemeClr val="bg1"/>
                </a:solidFill>
              </a:rPr>
              <a:t>en disant: «Seigneur Dieu tout-puissant, toi qui es et qui étais, nous te louons de t'être servi de ta grande puissance pour établir ton règne. </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99272118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80969"/>
          </a:xfrm>
          <a:prstGeom prst="rect">
            <a:avLst/>
          </a:prstGeom>
          <a:solidFill>
            <a:srgbClr val="002060"/>
          </a:solidFill>
        </p:spPr>
        <p:txBody>
          <a:bodyPr wrap="square" lIns="108821" tIns="54411" rIns="108821" bIns="54411">
            <a:spAutoFit/>
          </a:bodyPr>
          <a:lstStyle/>
          <a:p>
            <a:r>
              <a:rPr lang="en-US" sz="3600" b="1" dirty="0" smtClean="0">
                <a:solidFill>
                  <a:srgbClr val="FFFF00"/>
                </a:solidFill>
              </a:rPr>
              <a:t>                                </a:t>
            </a:r>
            <a:r>
              <a:rPr lang="en-US" sz="2800" b="1" dirty="0" smtClean="0">
                <a:solidFill>
                  <a:srgbClr val="FFFF00"/>
                </a:solidFill>
              </a:rPr>
              <a:t>Apocalypse 11:18 </a:t>
            </a:r>
            <a:endParaRPr lang="en-US" sz="800" b="1" dirty="0" smtClean="0">
              <a:solidFill>
                <a:srgbClr val="FFFF00"/>
              </a:solidFill>
            </a:endParaRPr>
          </a:p>
          <a:p>
            <a:pPr algn="ctr"/>
            <a:endParaRPr lang="en-US" sz="800" b="1" dirty="0" smtClean="0">
              <a:solidFill>
                <a:srgbClr val="FFFF00"/>
              </a:solidFill>
            </a:endParaRPr>
          </a:p>
          <a:p>
            <a:r>
              <a:rPr lang="en-US" sz="2400" b="1" dirty="0" smtClean="0">
                <a:solidFill>
                  <a:srgbClr val="FFFF00"/>
                </a:solidFill>
              </a:rPr>
              <a:t>18</a:t>
            </a:r>
            <a:r>
              <a:rPr lang="en-US" sz="2800" b="1" dirty="0" smtClean="0">
                <a:solidFill>
                  <a:schemeClr val="bg1"/>
                </a:solidFill>
              </a:rPr>
              <a:t> </a:t>
            </a:r>
            <a:r>
              <a:rPr lang="en-US" sz="1000" b="1" dirty="0" smtClean="0">
                <a:solidFill>
                  <a:schemeClr val="bg1"/>
                </a:solidFill>
              </a:rPr>
              <a:t> </a:t>
            </a:r>
            <a:r>
              <a:rPr lang="el-GR" sz="3400" dirty="0" smtClean="0">
                <a:solidFill>
                  <a:schemeClr val="bg1"/>
                </a:solidFill>
              </a:rPr>
              <a:t>καὶ </a:t>
            </a:r>
            <a:r>
              <a:rPr lang="el-GR" sz="3400" dirty="0">
                <a:solidFill>
                  <a:schemeClr val="bg1"/>
                </a:solidFill>
              </a:rPr>
              <a:t>τὰ ἔθνη ὠργίσθησαν, καὶ ἦλθεν ἡ ὀργή σου </a:t>
            </a:r>
            <a:endParaRPr lang="en-US" sz="3400" dirty="0">
              <a:solidFill>
                <a:schemeClr val="bg1"/>
              </a:solidFill>
            </a:endParaRPr>
          </a:p>
          <a:p>
            <a:r>
              <a:rPr lang="fr-FR" sz="2200" dirty="0" smtClean="0">
                <a:solidFill>
                  <a:schemeClr val="bg1"/>
                </a:solidFill>
              </a:rPr>
              <a:t>         </a:t>
            </a:r>
            <a:r>
              <a:rPr lang="fr-FR" sz="2200" dirty="0">
                <a:solidFill>
                  <a:srgbClr val="FFFF00"/>
                </a:solidFill>
              </a:rPr>
              <a:t>et </a:t>
            </a:r>
            <a:r>
              <a:rPr lang="fr-FR" sz="2200" dirty="0" smtClean="0">
                <a:solidFill>
                  <a:srgbClr val="FFFF00"/>
                </a:solidFill>
              </a:rPr>
              <a:t>    les  nations     se </a:t>
            </a:r>
            <a:r>
              <a:rPr lang="fr-FR" sz="2200" dirty="0">
                <a:solidFill>
                  <a:srgbClr val="FFFF00"/>
                </a:solidFill>
              </a:rPr>
              <a:t>sont </a:t>
            </a:r>
            <a:r>
              <a:rPr lang="fr-FR" sz="2200" dirty="0" smtClean="0">
                <a:solidFill>
                  <a:srgbClr val="FFFF00"/>
                </a:solidFill>
              </a:rPr>
              <a:t>irritées          et    est venue  la   colère      ta  </a:t>
            </a:r>
          </a:p>
          <a:p>
            <a:r>
              <a:rPr lang="en-US" sz="3600" dirty="0" smtClean="0">
                <a:solidFill>
                  <a:schemeClr val="bg1"/>
                </a:solidFill>
              </a:rPr>
              <a:t>   </a:t>
            </a:r>
            <a:r>
              <a:rPr lang="el-GR" sz="3400" dirty="0" smtClean="0">
                <a:solidFill>
                  <a:schemeClr val="bg1"/>
                </a:solidFill>
              </a:rPr>
              <a:t>καὶ </a:t>
            </a:r>
            <a:r>
              <a:rPr lang="el-GR" sz="3400" dirty="0">
                <a:solidFill>
                  <a:schemeClr val="bg1"/>
                </a:solidFill>
              </a:rPr>
              <a:t>ὁ καιρὸς τῶν νεκρῶν κριθῆναι </a:t>
            </a:r>
            <a:r>
              <a:rPr lang="en-US" sz="3400" dirty="0" smtClean="0">
                <a:solidFill>
                  <a:schemeClr val="bg1"/>
                </a:solidFill>
              </a:rPr>
              <a:t> </a:t>
            </a:r>
            <a:r>
              <a:rPr lang="el-GR" sz="3400" dirty="0" smtClean="0">
                <a:solidFill>
                  <a:schemeClr val="bg1"/>
                </a:solidFill>
              </a:rPr>
              <a:t>καὶ </a:t>
            </a:r>
            <a:r>
              <a:rPr lang="el-GR" sz="3400" dirty="0">
                <a:solidFill>
                  <a:schemeClr val="bg1"/>
                </a:solidFill>
              </a:rPr>
              <a:t>δοῦναι </a:t>
            </a:r>
            <a:endParaRPr lang="en-US" sz="3400" dirty="0">
              <a:solidFill>
                <a:schemeClr val="bg1"/>
              </a:solidFill>
            </a:endParaRPr>
          </a:p>
          <a:p>
            <a:r>
              <a:rPr lang="fr-FR" sz="2200" dirty="0" smtClean="0">
                <a:solidFill>
                  <a:srgbClr val="FFFF00"/>
                </a:solidFill>
              </a:rPr>
              <a:t>       et    le     temps      </a:t>
            </a:r>
            <a:r>
              <a:rPr lang="fr-FR" sz="2200" dirty="0">
                <a:solidFill>
                  <a:srgbClr val="FFFF00"/>
                </a:solidFill>
              </a:rPr>
              <a:t>de </a:t>
            </a:r>
            <a:r>
              <a:rPr lang="fr-FR" sz="2200" dirty="0" smtClean="0">
                <a:solidFill>
                  <a:srgbClr val="FFFF00"/>
                </a:solidFill>
              </a:rPr>
              <a:t>les     morts           </a:t>
            </a:r>
            <a:r>
              <a:rPr lang="en-US" sz="2200" dirty="0" err="1" smtClean="0">
                <a:solidFill>
                  <a:srgbClr val="FFFF00"/>
                </a:solidFill>
              </a:rPr>
              <a:t>être</a:t>
            </a:r>
            <a:r>
              <a:rPr lang="en-US" sz="2200" dirty="0" smtClean="0">
                <a:solidFill>
                  <a:srgbClr val="FFFF00"/>
                </a:solidFill>
              </a:rPr>
              <a:t> </a:t>
            </a:r>
            <a:r>
              <a:rPr lang="en-US" sz="2200" dirty="0" err="1" smtClean="0">
                <a:solidFill>
                  <a:srgbClr val="FFFF00"/>
                </a:solidFill>
              </a:rPr>
              <a:t>jugé</a:t>
            </a:r>
            <a:r>
              <a:rPr lang="en-US" sz="2200" dirty="0" smtClean="0">
                <a:solidFill>
                  <a:srgbClr val="FFFF00"/>
                </a:solidFill>
              </a:rPr>
              <a:t> </a:t>
            </a:r>
            <a:r>
              <a:rPr lang="fr-FR" sz="2200" dirty="0" smtClean="0">
                <a:solidFill>
                  <a:srgbClr val="FFFF00"/>
                </a:solidFill>
              </a:rPr>
              <a:t>         et       </a:t>
            </a:r>
            <a:r>
              <a:rPr lang="en-US" sz="2200" dirty="0" err="1" smtClean="0">
                <a:solidFill>
                  <a:srgbClr val="FFFF00"/>
                </a:solidFill>
              </a:rPr>
              <a:t>donner</a:t>
            </a:r>
            <a:endParaRPr lang="fr-FR" sz="2200" dirty="0" smtClean="0">
              <a:solidFill>
                <a:srgbClr val="FFFF00"/>
              </a:solidFill>
            </a:endParaRPr>
          </a:p>
          <a:p>
            <a:r>
              <a:rPr lang="en-US" sz="3400" dirty="0" smtClean="0">
                <a:solidFill>
                  <a:schemeClr val="bg1"/>
                </a:solidFill>
              </a:rPr>
              <a:t> </a:t>
            </a:r>
            <a:r>
              <a:rPr lang="el-GR" sz="3400" dirty="0" smtClean="0">
                <a:solidFill>
                  <a:schemeClr val="bg1"/>
                </a:solidFill>
              </a:rPr>
              <a:t>τὸν </a:t>
            </a:r>
            <a:r>
              <a:rPr lang="el-GR" sz="3400" dirty="0">
                <a:solidFill>
                  <a:schemeClr val="bg1"/>
                </a:solidFill>
              </a:rPr>
              <a:t>μισθὸν τοῖς δούλοις σου τοῖς προφήταις καὶ τοῖς ἁγίοις</a:t>
            </a:r>
            <a:endParaRPr lang="en-US" sz="3400" dirty="0">
              <a:solidFill>
                <a:schemeClr val="bg1"/>
              </a:solidFill>
            </a:endParaRPr>
          </a:p>
          <a:p>
            <a:r>
              <a:rPr lang="en-US" sz="2200" dirty="0" smtClean="0">
                <a:solidFill>
                  <a:srgbClr val="FFFF00"/>
                </a:solidFill>
              </a:rPr>
              <a:t>    la   </a:t>
            </a:r>
            <a:r>
              <a:rPr lang="en-US" sz="2200" dirty="0" err="1" smtClean="0">
                <a:solidFill>
                  <a:srgbClr val="FFFF00"/>
                </a:solidFill>
              </a:rPr>
              <a:t>récompense</a:t>
            </a:r>
            <a:r>
              <a:rPr lang="en-US" sz="2200" dirty="0" smtClean="0">
                <a:solidFill>
                  <a:srgbClr val="FFFF00"/>
                </a:solidFill>
              </a:rPr>
              <a:t>   à les    </a:t>
            </a:r>
            <a:r>
              <a:rPr lang="en-US" sz="2200" dirty="0" err="1" smtClean="0">
                <a:solidFill>
                  <a:srgbClr val="FFFF00"/>
                </a:solidFill>
              </a:rPr>
              <a:t>serviteurs</a:t>
            </a:r>
            <a:r>
              <a:rPr lang="en-US" sz="2200" dirty="0" smtClean="0">
                <a:solidFill>
                  <a:srgbClr val="FFFF00"/>
                </a:solidFill>
              </a:rPr>
              <a:t>      </a:t>
            </a:r>
            <a:r>
              <a:rPr lang="fr-FR" sz="2200" dirty="0">
                <a:solidFill>
                  <a:srgbClr val="FFFF00"/>
                </a:solidFill>
              </a:rPr>
              <a:t>tes </a:t>
            </a:r>
            <a:r>
              <a:rPr lang="fr-FR" sz="2200" dirty="0" smtClean="0">
                <a:solidFill>
                  <a:srgbClr val="FFFF00"/>
                </a:solidFill>
              </a:rPr>
              <a:t>      </a:t>
            </a:r>
            <a:r>
              <a:rPr lang="en-US" sz="2200" dirty="0" smtClean="0">
                <a:solidFill>
                  <a:srgbClr val="FFFF00"/>
                </a:solidFill>
              </a:rPr>
              <a:t>à </a:t>
            </a:r>
            <a:r>
              <a:rPr lang="fr-FR" sz="2200" dirty="0" smtClean="0">
                <a:solidFill>
                  <a:srgbClr val="FFFF00"/>
                </a:solidFill>
              </a:rPr>
              <a:t>les        prophètes          et       </a:t>
            </a:r>
            <a:r>
              <a:rPr lang="en-US" sz="2200" dirty="0" smtClean="0">
                <a:solidFill>
                  <a:srgbClr val="FFFF00"/>
                </a:solidFill>
              </a:rPr>
              <a:t>à </a:t>
            </a:r>
            <a:r>
              <a:rPr lang="fr-FR" sz="2200" dirty="0" smtClean="0">
                <a:solidFill>
                  <a:srgbClr val="FFFF00"/>
                </a:solidFill>
              </a:rPr>
              <a:t>les     saints </a:t>
            </a:r>
            <a:endParaRPr lang="es-ES" sz="2200" dirty="0">
              <a:solidFill>
                <a:srgbClr val="FFFF00"/>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τοῖς φοβουμένοις τὸ ὄνομά σου, τοὺς μικροὺς </a:t>
            </a:r>
            <a:endParaRPr lang="en-US" sz="3400" dirty="0" smtClean="0">
              <a:solidFill>
                <a:schemeClr val="bg1"/>
              </a:solidFill>
            </a:endParaRPr>
          </a:p>
          <a:p>
            <a:r>
              <a:rPr lang="fr-FR" sz="2200" dirty="0" smtClean="0">
                <a:solidFill>
                  <a:srgbClr val="FFFF00"/>
                </a:solidFill>
              </a:rPr>
              <a:t>           et    </a:t>
            </a:r>
            <a:r>
              <a:rPr lang="en-US" sz="2200" dirty="0" smtClean="0">
                <a:solidFill>
                  <a:srgbClr val="FFFF00"/>
                </a:solidFill>
              </a:rPr>
              <a:t>à </a:t>
            </a:r>
            <a:r>
              <a:rPr lang="fr-FR" sz="2200" dirty="0" smtClean="0">
                <a:solidFill>
                  <a:srgbClr val="FFFF00"/>
                </a:solidFill>
              </a:rPr>
              <a:t>ceux       qui </a:t>
            </a:r>
            <a:r>
              <a:rPr lang="fr-FR" sz="2200" dirty="0">
                <a:solidFill>
                  <a:srgbClr val="FFFF00"/>
                </a:solidFill>
              </a:rPr>
              <a:t>craignent </a:t>
            </a:r>
            <a:r>
              <a:rPr lang="fr-FR" sz="2200" dirty="0" smtClean="0">
                <a:solidFill>
                  <a:srgbClr val="FFFF00"/>
                </a:solidFill>
              </a:rPr>
              <a:t>          le       nom         ton          les          petits</a:t>
            </a:r>
            <a:endParaRPr lang="fr-FR" sz="2200" dirty="0">
              <a:solidFill>
                <a:srgbClr val="FFFF00"/>
              </a:solidFill>
            </a:endParaRPr>
          </a:p>
          <a:p>
            <a:r>
              <a:rPr lang="en-US" sz="3400" dirty="0" smtClean="0">
                <a:solidFill>
                  <a:schemeClr val="bg1"/>
                </a:solidFill>
              </a:rPr>
              <a:t> </a:t>
            </a:r>
            <a:r>
              <a:rPr lang="el-GR" sz="3400" dirty="0" smtClean="0">
                <a:solidFill>
                  <a:schemeClr val="bg1"/>
                </a:solidFill>
              </a:rPr>
              <a:t>καὶ </a:t>
            </a:r>
            <a:r>
              <a:rPr lang="el-GR" sz="3400" dirty="0">
                <a:solidFill>
                  <a:schemeClr val="bg1"/>
                </a:solidFill>
              </a:rPr>
              <a:t>τοὺς μεγάλους, καὶ διαφθεῖραι τοὺς διαφθείροντας τὴν γῆν.</a:t>
            </a:r>
          </a:p>
          <a:p>
            <a:r>
              <a:rPr lang="fr-FR" sz="2200" dirty="0" smtClean="0">
                <a:solidFill>
                  <a:srgbClr val="FFFF00"/>
                </a:solidFill>
              </a:rPr>
              <a:t>    et       les            grands              et        </a:t>
            </a:r>
            <a:r>
              <a:rPr lang="fr-FR" sz="2200" dirty="0">
                <a:solidFill>
                  <a:srgbClr val="FFFF00"/>
                </a:solidFill>
              </a:rPr>
              <a:t>d'exterminer </a:t>
            </a:r>
            <a:r>
              <a:rPr lang="fr-FR" sz="2200" dirty="0" smtClean="0">
                <a:solidFill>
                  <a:srgbClr val="FFFF00"/>
                </a:solidFill>
              </a:rPr>
              <a:t>       ceux          qui détruisent                la      </a:t>
            </a:r>
            <a:r>
              <a:rPr lang="fr-FR" sz="2200" dirty="0">
                <a:solidFill>
                  <a:srgbClr val="FFFF00"/>
                </a:solidFill>
              </a:rPr>
              <a:t>terre</a:t>
            </a:r>
            <a:endParaRPr lang="es-ES" sz="2200" dirty="0" smtClean="0">
              <a:solidFill>
                <a:srgbClr val="FFFF00"/>
              </a:solidFill>
            </a:endParaRPr>
          </a:p>
          <a:p>
            <a:r>
              <a:rPr lang="en-US" baseline="30000" dirty="0" smtClean="0">
                <a:solidFill>
                  <a:srgbClr val="FFFF00"/>
                </a:solidFill>
              </a:rPr>
              <a:t>  	    NEG </a:t>
            </a:r>
            <a:r>
              <a:rPr lang="fr-FR" b="1" dirty="0">
                <a:solidFill>
                  <a:schemeClr val="bg1"/>
                </a:solidFill>
              </a:rPr>
              <a:t>11:18</a:t>
            </a:r>
            <a:r>
              <a:rPr lang="fr-FR" dirty="0">
                <a:solidFill>
                  <a:schemeClr val="bg1"/>
                </a:solidFill>
              </a:rPr>
              <a:t> Les nations se sont irritées; ta colère est venue, et le temps est venu de juger les morts, de récompenser tes serviteurs les prophètes, les saints et ceux qui craignent ton nom, les petits et les grands, et d'exterminer ceux qui détruisent la terre</a:t>
            </a:r>
            <a:r>
              <a:rPr lang="fr-FR" dirty="0" smtClean="0">
                <a:solidFill>
                  <a:schemeClr val="bg1"/>
                </a:solidFill>
              </a:rPr>
              <a:t>.   //    </a:t>
            </a:r>
            <a:r>
              <a:rPr lang="fr-FR" baseline="30000" dirty="0" smtClean="0">
                <a:solidFill>
                  <a:srgbClr val="FFFF00"/>
                </a:solidFill>
              </a:rPr>
              <a:t>BFC </a:t>
            </a:r>
            <a:r>
              <a:rPr lang="fr-FR" b="1" dirty="0" smtClean="0">
                <a:solidFill>
                  <a:schemeClr val="bg1"/>
                </a:solidFill>
              </a:rPr>
              <a:t>11:18</a:t>
            </a:r>
            <a:r>
              <a:rPr lang="fr-FR" dirty="0" smtClean="0">
                <a:solidFill>
                  <a:schemeClr val="bg1"/>
                </a:solidFill>
              </a:rPr>
              <a:t> </a:t>
            </a:r>
            <a:r>
              <a:rPr lang="fr-FR" dirty="0">
                <a:solidFill>
                  <a:schemeClr val="bg1"/>
                </a:solidFill>
              </a:rPr>
              <a:t>Les nations se sont soulevées avec fureur, mais maintenant c'est ta fureur qui se manifeste, le moment du jugement des morts est arrivé, le moment où tu vas récompenser tes serviteurs les prophètes et tous ceux qui t'appartiennent et te respectent, grands ou petits; c'est le moment de la destruction pour ceux qui détruisent la terre!» </a:t>
            </a:r>
            <a:endParaRPr lang="fr-FR"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07060746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65635"/>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smtClean="0">
                <a:solidFill>
                  <a:srgbClr val="FFFF00"/>
                </a:solidFill>
              </a:rPr>
              <a:t>                                         </a:t>
            </a:r>
            <a:r>
              <a:rPr lang="en-US" sz="3600" b="1" dirty="0" smtClean="0">
                <a:solidFill>
                  <a:srgbClr val="FFFF00"/>
                </a:solidFill>
              </a:rPr>
              <a:t>Apocalypse 11:19 </a:t>
            </a:r>
          </a:p>
          <a:p>
            <a:endParaRPr lang="en-US" sz="1400" b="1" dirty="0" smtClean="0">
              <a:solidFill>
                <a:srgbClr val="FFFF00"/>
              </a:solidFill>
            </a:endParaRPr>
          </a:p>
          <a:p>
            <a:r>
              <a:rPr lang="en-US" sz="2800" b="1" dirty="0" smtClean="0">
                <a:solidFill>
                  <a:srgbClr val="FFFF00"/>
                </a:solidFill>
              </a:rPr>
              <a:t>19</a:t>
            </a:r>
            <a:r>
              <a:rPr lang="en-US" sz="3200" b="1" dirty="0" smtClean="0">
                <a:solidFill>
                  <a:schemeClr val="bg1"/>
                </a:solidFill>
              </a:rPr>
              <a:t>   </a:t>
            </a:r>
            <a:r>
              <a:rPr lang="el-GR" sz="3600" dirty="0">
                <a:solidFill>
                  <a:schemeClr val="bg1"/>
                </a:solidFill>
              </a:rPr>
              <a:t>Καὶ ἠνοίγη ὁ ναὸς τοῦ θεοῦ ὁ ἐν τῷ οὐρανῷ </a:t>
            </a:r>
            <a:endParaRPr lang="en-US" sz="3600" dirty="0">
              <a:solidFill>
                <a:schemeClr val="bg1"/>
              </a:solidFill>
            </a:endParaRPr>
          </a:p>
          <a:p>
            <a:r>
              <a:rPr lang="fr-FR" sz="2400" dirty="0">
                <a:solidFill>
                  <a:srgbClr val="FFFF00"/>
                </a:solidFill>
              </a:rPr>
              <a:t>           et </a:t>
            </a:r>
            <a:r>
              <a:rPr lang="fr-FR" sz="2400" dirty="0" smtClean="0">
                <a:solidFill>
                  <a:srgbClr val="FFFF00"/>
                </a:solidFill>
              </a:rPr>
              <a:t>    fut </a:t>
            </a:r>
            <a:r>
              <a:rPr lang="fr-FR" sz="2400" dirty="0">
                <a:solidFill>
                  <a:srgbClr val="FFFF00"/>
                </a:solidFill>
              </a:rPr>
              <a:t>ouvert </a:t>
            </a:r>
            <a:r>
              <a:rPr lang="fr-FR" sz="2400" dirty="0" smtClean="0">
                <a:solidFill>
                  <a:srgbClr val="FFFF00"/>
                </a:solidFill>
              </a:rPr>
              <a:t>  le  </a:t>
            </a:r>
            <a:r>
              <a:rPr lang="fr-FR" sz="2400" dirty="0">
                <a:solidFill>
                  <a:srgbClr val="FFFF00"/>
                </a:solidFill>
              </a:rPr>
              <a:t>temple </a:t>
            </a:r>
            <a:r>
              <a:rPr lang="fr-FR" sz="2400" dirty="0" smtClean="0">
                <a:solidFill>
                  <a:srgbClr val="FFFF00"/>
                </a:solidFill>
              </a:rPr>
              <a:t>   de       Dieu   le  dans  </a:t>
            </a:r>
            <a:r>
              <a:rPr lang="fr-FR" sz="2400" dirty="0">
                <a:solidFill>
                  <a:srgbClr val="FFFF00"/>
                </a:solidFill>
              </a:rPr>
              <a:t>le </a:t>
            </a:r>
            <a:r>
              <a:rPr lang="fr-FR" sz="2400" dirty="0" smtClean="0">
                <a:solidFill>
                  <a:srgbClr val="FFFF00"/>
                </a:solidFill>
              </a:rPr>
              <a:t>        ciel</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ὤφθη ἡ </a:t>
            </a:r>
            <a:r>
              <a:rPr lang="el-GR" sz="3600" dirty="0" smtClean="0">
                <a:solidFill>
                  <a:schemeClr val="bg1"/>
                </a:solidFill>
              </a:rPr>
              <a:t>κιβωτὸς</a:t>
            </a:r>
            <a:r>
              <a:rPr lang="en-US" sz="3600" dirty="0" smtClean="0">
                <a:solidFill>
                  <a:schemeClr val="bg1"/>
                </a:solidFill>
              </a:rPr>
              <a:t> </a:t>
            </a:r>
            <a:r>
              <a:rPr lang="el-GR" sz="3600" dirty="0" smtClean="0">
                <a:solidFill>
                  <a:schemeClr val="bg1"/>
                </a:solidFill>
              </a:rPr>
              <a:t> </a:t>
            </a:r>
            <a:r>
              <a:rPr lang="el-GR" sz="3600" dirty="0">
                <a:solidFill>
                  <a:schemeClr val="bg1"/>
                </a:solidFill>
              </a:rPr>
              <a:t>τῆς διαθήκης αὐτοῦ </a:t>
            </a:r>
            <a:endParaRPr lang="en-US" sz="3600" dirty="0">
              <a:solidFill>
                <a:schemeClr val="bg1"/>
              </a:solidFill>
            </a:endParaRP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apparut      l'arche               de la        alliance            </a:t>
            </a:r>
            <a:r>
              <a:rPr lang="fr-FR" sz="2400" dirty="0">
                <a:solidFill>
                  <a:srgbClr val="FFFF00"/>
                </a:solidFill>
              </a:rPr>
              <a:t>son</a:t>
            </a:r>
          </a:p>
          <a:p>
            <a:r>
              <a:rPr lang="en-US" sz="3600" dirty="0" smtClean="0">
                <a:solidFill>
                  <a:schemeClr val="bg1"/>
                </a:solidFill>
              </a:rPr>
              <a:t>        </a:t>
            </a:r>
            <a:r>
              <a:rPr lang="el-GR" sz="3600" dirty="0" smtClean="0">
                <a:solidFill>
                  <a:schemeClr val="bg1"/>
                </a:solidFill>
              </a:rPr>
              <a:t>ἐν </a:t>
            </a:r>
            <a:r>
              <a:rPr lang="el-GR" sz="3600" dirty="0">
                <a:solidFill>
                  <a:schemeClr val="bg1"/>
                </a:solidFill>
              </a:rPr>
              <a:t>τῷ ναῷ αὐτοῦ,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ἐγένοντο ἀστραπαὶ </a:t>
            </a:r>
            <a:endParaRPr lang="en-US" sz="3600" dirty="0" smtClean="0">
              <a:solidFill>
                <a:schemeClr val="bg1"/>
              </a:solidFill>
            </a:endParaRPr>
          </a:p>
          <a:p>
            <a:r>
              <a:rPr lang="fr-FR" sz="2400" dirty="0" smtClean="0">
                <a:solidFill>
                  <a:srgbClr val="FFFF00"/>
                </a:solidFill>
              </a:rPr>
              <a:t>           dans   le   temple     son            et           </a:t>
            </a:r>
            <a:r>
              <a:rPr lang="fr-FR" sz="2400" dirty="0">
                <a:solidFill>
                  <a:srgbClr val="FFFF00"/>
                </a:solidFill>
              </a:rPr>
              <a:t>il y eut </a:t>
            </a:r>
            <a:r>
              <a:rPr lang="fr-FR" sz="2400" dirty="0" smtClean="0">
                <a:solidFill>
                  <a:srgbClr val="FFFF00"/>
                </a:solidFill>
              </a:rPr>
              <a:t>          des éclairs</a:t>
            </a:r>
            <a:endParaRPr lang="fr-FR" sz="2400" dirty="0">
              <a:solidFill>
                <a:srgbClr val="FFFF00"/>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φωναὶ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βρονταὶ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σεισμὸς </a:t>
            </a:r>
            <a:r>
              <a:rPr lang="en-US" sz="3600" dirty="0" smtClean="0">
                <a:solidFill>
                  <a:schemeClr val="bg1"/>
                </a:solidFill>
              </a:rPr>
              <a:t>      </a:t>
            </a:r>
            <a:r>
              <a:rPr lang="el-GR" sz="3600" dirty="0" smtClean="0">
                <a:solidFill>
                  <a:schemeClr val="bg1"/>
                </a:solidFill>
              </a:rPr>
              <a:t>καὶ </a:t>
            </a:r>
            <a:r>
              <a:rPr lang="el-GR" sz="3600" dirty="0">
                <a:solidFill>
                  <a:schemeClr val="bg1"/>
                </a:solidFill>
              </a:rPr>
              <a:t>χάλαζα μεγάλη.</a:t>
            </a:r>
          </a:p>
          <a:p>
            <a:r>
              <a:rPr lang="fr-FR" sz="2400" dirty="0" smtClean="0">
                <a:solidFill>
                  <a:srgbClr val="FFFF00"/>
                </a:solidFill>
              </a:rPr>
              <a:t>     et    </a:t>
            </a:r>
            <a:r>
              <a:rPr lang="fr-FR" sz="2400" dirty="0">
                <a:solidFill>
                  <a:srgbClr val="FFFF00"/>
                </a:solidFill>
              </a:rPr>
              <a:t>des </a:t>
            </a:r>
            <a:r>
              <a:rPr lang="fr-FR" sz="2400" dirty="0" smtClean="0">
                <a:solidFill>
                  <a:srgbClr val="FFFF00"/>
                </a:solidFill>
              </a:rPr>
              <a:t>voix     et     </a:t>
            </a:r>
            <a:r>
              <a:rPr lang="fr-FR" sz="2400" dirty="0">
                <a:solidFill>
                  <a:srgbClr val="FFFF00"/>
                </a:solidFill>
              </a:rPr>
              <a:t>des </a:t>
            </a:r>
            <a:r>
              <a:rPr lang="fr-FR" sz="2400" dirty="0" smtClean="0">
                <a:solidFill>
                  <a:srgbClr val="FFFF00"/>
                </a:solidFill>
              </a:rPr>
              <a:t>tonnerres   et  </a:t>
            </a:r>
            <a:r>
              <a:rPr lang="fr-FR" sz="2000" dirty="0" smtClean="0">
                <a:solidFill>
                  <a:srgbClr val="FFFF00"/>
                </a:solidFill>
              </a:rPr>
              <a:t>un </a:t>
            </a:r>
            <a:r>
              <a:rPr lang="fr-FR" sz="2000" dirty="0">
                <a:solidFill>
                  <a:srgbClr val="FFFF00"/>
                </a:solidFill>
              </a:rPr>
              <a:t>tremblement de </a:t>
            </a:r>
            <a:r>
              <a:rPr lang="fr-FR" sz="2000" dirty="0" smtClean="0">
                <a:solidFill>
                  <a:srgbClr val="FFFF00"/>
                </a:solidFill>
              </a:rPr>
              <a:t>terre</a:t>
            </a:r>
            <a:r>
              <a:rPr lang="fr-FR" sz="2400" dirty="0" smtClean="0">
                <a:solidFill>
                  <a:srgbClr val="FFFF00"/>
                </a:solidFill>
              </a:rPr>
              <a:t>   et     une grêle       forte</a:t>
            </a:r>
            <a:endParaRPr lang="en-US" sz="22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100" baseline="30000" dirty="0" smtClean="0">
                <a:solidFill>
                  <a:srgbClr val="FFFF00"/>
                </a:solidFill>
              </a:rPr>
              <a:t>	NEG </a:t>
            </a:r>
            <a:r>
              <a:rPr lang="fr-FR" sz="2100" b="1" dirty="0" smtClean="0">
                <a:solidFill>
                  <a:schemeClr val="bg1"/>
                </a:solidFill>
              </a:rPr>
              <a:t>11:19</a:t>
            </a:r>
            <a:r>
              <a:rPr lang="fr-FR" sz="2100" dirty="0" smtClean="0">
                <a:solidFill>
                  <a:schemeClr val="bg1"/>
                </a:solidFill>
              </a:rPr>
              <a:t> </a:t>
            </a:r>
            <a:r>
              <a:rPr lang="fr-FR" sz="2100" dirty="0">
                <a:solidFill>
                  <a:schemeClr val="bg1"/>
                </a:solidFill>
              </a:rPr>
              <a:t>Et le temple de Dieu dans le ciel fut ouvert, et l'arche de son alliance apparut dans son temple. Et il y eut des éclairs, des voix, des coups de tonnerre, un tremblement de terre, et une forte grêle.</a:t>
            </a:r>
          </a:p>
          <a:p>
            <a:r>
              <a:rPr lang="fr-FR" sz="2200" dirty="0">
                <a:solidFill>
                  <a:schemeClr val="bg1"/>
                </a:solidFill>
              </a:rPr>
              <a:t> 	</a:t>
            </a:r>
            <a:r>
              <a:rPr lang="fr-FR" sz="2200" baseline="30000" dirty="0">
                <a:solidFill>
                  <a:srgbClr val="FFFF00"/>
                </a:solidFill>
              </a:rPr>
              <a:t>BFC </a:t>
            </a:r>
            <a:r>
              <a:rPr lang="fr-FR" sz="2200" b="1" dirty="0" smtClean="0">
                <a:solidFill>
                  <a:schemeClr val="bg1"/>
                </a:solidFill>
              </a:rPr>
              <a:t>11:19</a:t>
            </a:r>
            <a:r>
              <a:rPr lang="fr-FR" sz="2200" dirty="0" smtClean="0">
                <a:solidFill>
                  <a:schemeClr val="bg1"/>
                </a:solidFill>
              </a:rPr>
              <a:t> </a:t>
            </a:r>
            <a:r>
              <a:rPr lang="fr-FR" sz="2200" dirty="0">
                <a:solidFill>
                  <a:schemeClr val="bg1"/>
                </a:solidFill>
              </a:rPr>
              <a:t>Le temple de Dieu, dans le ciel, s'ouvrit alors, et le coffre de l'alliance y apparut. Il y eut des éclairs, des bruits de voix, des coups de tonnerre, un tremblement de terre et une forte grêle. </a:t>
            </a: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52256311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r>
              <a:rPr lang="en-US" sz="900" b="1" dirty="0" smtClean="0">
                <a:solidFill>
                  <a:srgbClr val="FFFF00"/>
                </a:solidFill>
              </a:rPr>
              <a:t>   </a:t>
            </a:r>
          </a:p>
          <a:p>
            <a:r>
              <a:rPr lang="en-US" sz="900" b="1" dirty="0" smtClean="0">
                <a:solidFill>
                  <a:srgbClr val="FFFF00"/>
                </a:solidFill>
              </a:rPr>
              <a:t>                     </a:t>
            </a:r>
          </a:p>
          <a:p>
            <a:r>
              <a:rPr lang="en-US" sz="900" b="1" dirty="0" smtClean="0">
                <a:solidFill>
                  <a:srgbClr val="FFFF00"/>
                </a:solidFill>
              </a:rPr>
              <a:t>                                                                                                                                 </a:t>
            </a:r>
            <a:r>
              <a:rPr lang="en-US" sz="3600" b="1" dirty="0" smtClean="0">
                <a:solidFill>
                  <a:srgbClr val="FFFF00"/>
                </a:solidFill>
              </a:rPr>
              <a:t>Apocalypse 11:1 </a:t>
            </a:r>
          </a:p>
          <a:p>
            <a:endParaRPr lang="en-US" sz="1000" b="1" dirty="0" smtClean="0">
              <a:solidFill>
                <a:srgbClr val="FFFF00"/>
              </a:solidFill>
            </a:endParaRPr>
          </a:p>
          <a:p>
            <a:r>
              <a:rPr lang="en-US" sz="3200" b="1" dirty="0" smtClean="0">
                <a:solidFill>
                  <a:srgbClr val="FFFF00"/>
                </a:solidFill>
              </a:rPr>
              <a:t>1 </a:t>
            </a:r>
            <a:r>
              <a:rPr lang="en-US" sz="3200" b="1" dirty="0" smtClean="0">
                <a:solidFill>
                  <a:srgbClr val="FF0000"/>
                </a:solidFill>
              </a:rPr>
              <a:t> </a:t>
            </a:r>
            <a:r>
              <a:rPr lang="en-US" sz="3200" dirty="0" smtClean="0">
                <a:solidFill>
                  <a:schemeClr val="bg1"/>
                </a:solidFill>
              </a:rPr>
              <a:t> </a:t>
            </a:r>
            <a:r>
              <a:rPr lang="el-GR" sz="4000" dirty="0" smtClean="0">
                <a:solidFill>
                  <a:schemeClr val="bg1"/>
                </a:solidFill>
              </a:rPr>
              <a:t>Καὶ </a:t>
            </a:r>
            <a:r>
              <a:rPr lang="el-GR" sz="4000" dirty="0">
                <a:solidFill>
                  <a:schemeClr val="bg1"/>
                </a:solidFill>
              </a:rPr>
              <a:t>ἐδόθη μοι κάλαμος ὅμοιος ῥάβδῳ, </a:t>
            </a:r>
            <a:endParaRPr lang="en-US" sz="4000" dirty="0">
              <a:solidFill>
                <a:schemeClr val="bg1"/>
              </a:solidFill>
            </a:endParaRPr>
          </a:p>
          <a:p>
            <a:r>
              <a:rPr lang="fr-FR" sz="2200" dirty="0" smtClean="0">
                <a:solidFill>
                  <a:schemeClr val="bg1"/>
                </a:solidFill>
              </a:rPr>
              <a:t>    </a:t>
            </a:r>
            <a:r>
              <a:rPr lang="fr-FR" sz="2400" dirty="0" smtClean="0">
                <a:solidFill>
                  <a:schemeClr val="bg1"/>
                </a:solidFill>
              </a:rPr>
              <a:t>      </a:t>
            </a:r>
            <a:r>
              <a:rPr lang="fr-FR" sz="2400" dirty="0" smtClean="0">
                <a:solidFill>
                  <a:srgbClr val="FFFF00"/>
                </a:solidFill>
              </a:rPr>
              <a:t>et        on </a:t>
            </a:r>
            <a:r>
              <a:rPr lang="fr-FR" sz="2400" dirty="0">
                <a:solidFill>
                  <a:srgbClr val="FFFF00"/>
                </a:solidFill>
              </a:rPr>
              <a:t>me donna </a:t>
            </a:r>
            <a:r>
              <a:rPr lang="fr-FR" sz="2400" dirty="0" smtClean="0">
                <a:solidFill>
                  <a:srgbClr val="FFFF00"/>
                </a:solidFill>
              </a:rPr>
              <a:t>        un </a:t>
            </a:r>
            <a:r>
              <a:rPr lang="fr-FR" sz="2400" dirty="0">
                <a:solidFill>
                  <a:srgbClr val="FFFF00"/>
                </a:solidFill>
              </a:rPr>
              <a:t>roseau </a:t>
            </a:r>
            <a:r>
              <a:rPr lang="fr-FR" sz="2400" dirty="0" smtClean="0">
                <a:solidFill>
                  <a:srgbClr val="FFFF00"/>
                </a:solidFill>
              </a:rPr>
              <a:t>      semblable    </a:t>
            </a:r>
            <a:r>
              <a:rPr lang="fr-FR" sz="2400" dirty="0">
                <a:solidFill>
                  <a:srgbClr val="FFFF00"/>
                </a:solidFill>
              </a:rPr>
              <a:t>à une verge </a:t>
            </a:r>
            <a:r>
              <a:rPr lang="fr-FR" sz="2400" dirty="0" smtClean="0">
                <a:solidFill>
                  <a:srgbClr val="FFFF00"/>
                </a:solidFill>
              </a:rPr>
              <a:t> </a:t>
            </a:r>
            <a:endParaRPr lang="fr-FR" sz="800" dirty="0" smtClean="0">
              <a:solidFill>
                <a:srgbClr val="FFFF00"/>
              </a:solidFill>
            </a:endParaRPr>
          </a:p>
          <a:p>
            <a:endParaRPr lang="es-ES" sz="800" dirty="0" smtClean="0">
              <a:solidFill>
                <a:srgbClr val="FFFF00"/>
              </a:solidFill>
            </a:endParaRPr>
          </a:p>
          <a:p>
            <a:r>
              <a:rPr lang="en-US" sz="4000" dirty="0" smtClean="0">
                <a:solidFill>
                  <a:schemeClr val="bg1"/>
                </a:solidFill>
              </a:rPr>
              <a:t>   </a:t>
            </a:r>
            <a:r>
              <a:rPr lang="el-GR" sz="4000" dirty="0">
                <a:solidFill>
                  <a:schemeClr val="bg1"/>
                </a:solidFill>
              </a:rPr>
              <a:t>λέγων· ἔγειρε καὶ μέτρησον τὸν ναὸν τοῦ θεοῦ </a:t>
            </a:r>
            <a:endParaRPr lang="en-US" sz="4000" dirty="0">
              <a:solidFill>
                <a:schemeClr val="bg1"/>
              </a:solidFill>
            </a:endParaRPr>
          </a:p>
          <a:p>
            <a:r>
              <a:rPr lang="fr-FR" sz="2400" dirty="0" smtClean="0">
                <a:solidFill>
                  <a:schemeClr val="bg1"/>
                </a:solidFill>
              </a:rPr>
              <a:t>      </a:t>
            </a:r>
            <a:r>
              <a:rPr lang="fr-FR" sz="2400" dirty="0">
                <a:solidFill>
                  <a:srgbClr val="FFFF00"/>
                </a:solidFill>
              </a:rPr>
              <a:t>en </a:t>
            </a:r>
            <a:r>
              <a:rPr lang="fr-FR" sz="2400" dirty="0" smtClean="0">
                <a:solidFill>
                  <a:srgbClr val="FFFF00"/>
                </a:solidFill>
              </a:rPr>
              <a:t>disant       lève–toi        </a:t>
            </a:r>
            <a:r>
              <a:rPr lang="fr-FR" sz="2400" dirty="0">
                <a:solidFill>
                  <a:srgbClr val="FFFF00"/>
                </a:solidFill>
              </a:rPr>
              <a:t>et </a:t>
            </a:r>
            <a:r>
              <a:rPr lang="fr-FR" sz="2400" dirty="0" smtClean="0">
                <a:solidFill>
                  <a:srgbClr val="FFFF00"/>
                </a:solidFill>
              </a:rPr>
              <a:t>        mesure                le       temple     de       Dieu  </a:t>
            </a:r>
            <a:endParaRPr lang="fr-FR" sz="800" dirty="0" smtClean="0">
              <a:solidFill>
                <a:srgbClr val="FFFF00"/>
              </a:solidFill>
            </a:endParaRPr>
          </a:p>
          <a:p>
            <a:endParaRPr lang="fr-FR" sz="800" dirty="0" smtClean="0">
              <a:solidFill>
                <a:srgbClr val="FFFF00"/>
              </a:solidFill>
            </a:endParaRP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τὸ θυσιαστήριον </a:t>
            </a:r>
            <a:r>
              <a:rPr lang="en-US" sz="3600" dirty="0" smtClean="0">
                <a:solidFill>
                  <a:schemeClr val="bg1"/>
                </a:solidFill>
              </a:rPr>
              <a:t> </a:t>
            </a:r>
            <a:r>
              <a:rPr lang="el-GR" sz="3600" dirty="0" smtClean="0">
                <a:solidFill>
                  <a:schemeClr val="bg1"/>
                </a:solidFill>
              </a:rPr>
              <a:t>καὶ τοὺς</a:t>
            </a:r>
            <a:r>
              <a:rPr lang="en-US" sz="3600" dirty="0" smtClean="0">
                <a:solidFill>
                  <a:schemeClr val="bg1"/>
                </a:solidFill>
              </a:rPr>
              <a:t> </a:t>
            </a:r>
            <a:r>
              <a:rPr lang="el-GR" sz="3600" dirty="0" smtClean="0">
                <a:solidFill>
                  <a:schemeClr val="bg1"/>
                </a:solidFill>
              </a:rPr>
              <a:t> </a:t>
            </a:r>
            <a:r>
              <a:rPr lang="el-GR" sz="3600" dirty="0">
                <a:solidFill>
                  <a:schemeClr val="bg1"/>
                </a:solidFill>
              </a:rPr>
              <a:t>προσκυνοῦντας ἐν αὐτῷ.</a:t>
            </a:r>
          </a:p>
          <a:p>
            <a:r>
              <a:rPr lang="fr-FR" sz="2400" dirty="0" smtClean="0">
                <a:solidFill>
                  <a:srgbClr val="FFFF00"/>
                </a:solidFill>
              </a:rPr>
              <a:t>     et          l'autel                                   et     ceux            </a:t>
            </a:r>
            <a:r>
              <a:rPr lang="fr-FR" sz="2400" dirty="0">
                <a:solidFill>
                  <a:srgbClr val="FFFF00"/>
                </a:solidFill>
              </a:rPr>
              <a:t>qui </a:t>
            </a:r>
            <a:r>
              <a:rPr lang="fr-FR" sz="2400" dirty="0" smtClean="0">
                <a:solidFill>
                  <a:srgbClr val="FFFF00"/>
                </a:solidFill>
              </a:rPr>
              <a:t>adorent                </a:t>
            </a:r>
            <a:r>
              <a:rPr lang="fr-FR" sz="2400" dirty="0">
                <a:solidFill>
                  <a:srgbClr val="FFFF00"/>
                </a:solidFill>
              </a:rPr>
              <a:t>dans </a:t>
            </a:r>
            <a:r>
              <a:rPr lang="fr-FR" sz="2400" dirty="0" smtClean="0">
                <a:solidFill>
                  <a:srgbClr val="FFFF00"/>
                </a:solidFill>
              </a:rPr>
              <a:t>  lui </a:t>
            </a:r>
            <a:r>
              <a:rPr lang="fr-FR" sz="2000" dirty="0" smtClean="0">
                <a:solidFill>
                  <a:srgbClr val="FFFF00"/>
                </a:solidFill>
              </a:rPr>
              <a:t>(le temple)</a:t>
            </a:r>
            <a:endParaRPr lang="fr-FR" sz="1000" dirty="0">
              <a:solidFill>
                <a:srgbClr val="FFFF00"/>
              </a:solidFill>
            </a:endParaRPr>
          </a:p>
          <a:p>
            <a:r>
              <a:rPr lang="fr-FR" sz="1000" dirty="0" smtClean="0">
                <a:solidFill>
                  <a:srgbClr val="FFFF00"/>
                </a:solidFill>
              </a:rPr>
              <a:t> </a:t>
            </a:r>
            <a:endParaRPr lang="fr-FR" sz="1000" dirty="0">
              <a:solidFill>
                <a:srgbClr val="FFFF00"/>
              </a:solidFill>
            </a:endParaRPr>
          </a:p>
          <a:p>
            <a:endParaRPr lang="en-US" sz="1000" dirty="0">
              <a:solidFill>
                <a:schemeClr val="bg1"/>
              </a:solidFill>
            </a:endParaRPr>
          </a:p>
          <a:p>
            <a:r>
              <a:rPr lang="en-US" sz="2400" baseline="30000" dirty="0" smtClean="0">
                <a:solidFill>
                  <a:srgbClr val="FFFF00"/>
                </a:solidFill>
              </a:rPr>
              <a:t>	NEG </a:t>
            </a:r>
            <a:r>
              <a:rPr lang="fr-FR" sz="2400" b="1" dirty="0" smtClean="0">
                <a:solidFill>
                  <a:schemeClr val="bg1"/>
                </a:solidFill>
              </a:rPr>
              <a:t>11:1</a:t>
            </a:r>
            <a:r>
              <a:rPr lang="fr-FR" sz="2400" dirty="0" smtClean="0">
                <a:solidFill>
                  <a:schemeClr val="bg1"/>
                </a:solidFill>
              </a:rPr>
              <a:t> On </a:t>
            </a:r>
            <a:r>
              <a:rPr lang="fr-FR" sz="2400" dirty="0">
                <a:solidFill>
                  <a:schemeClr val="bg1"/>
                </a:solidFill>
              </a:rPr>
              <a:t>me donna un roseau semblable à une verge, en disant: Lève -toi, et mesure le temple de Dieu, l'autel, et ceux qui y adorent.</a:t>
            </a:r>
          </a:p>
          <a:p>
            <a:r>
              <a:rPr lang="fr-FR" sz="2400" baseline="30000" dirty="0" smtClean="0">
                <a:solidFill>
                  <a:srgbClr val="FFFF00"/>
                </a:solidFill>
              </a:rPr>
              <a:t>	BFC </a:t>
            </a:r>
            <a:r>
              <a:rPr lang="fr-FR" sz="2400" b="1" dirty="0" smtClean="0">
                <a:solidFill>
                  <a:schemeClr val="bg1"/>
                </a:solidFill>
              </a:rPr>
              <a:t>11:1</a:t>
            </a:r>
            <a:r>
              <a:rPr lang="fr-FR" sz="2400" dirty="0">
                <a:solidFill>
                  <a:schemeClr val="bg1"/>
                </a:solidFill>
              </a:rPr>
              <a:t> On me donna ensuite un roseau, une sorte de baguette servant à mesurer, et l'on me dit: «Va mesurer le temple de Dieu ainsi que l'autel, et compte ceux qui adorent dans le temple. </a:t>
            </a:r>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1886611875"/>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r>
              <a:rPr lang="en-US" sz="900" b="1" dirty="0" smtClean="0">
                <a:solidFill>
                  <a:srgbClr val="FFFF00"/>
                </a:solidFill>
              </a:rPr>
              <a:t>       </a:t>
            </a:r>
            <a:r>
              <a:rPr lang="en-US" sz="3200" b="1" dirty="0" smtClean="0">
                <a:solidFill>
                  <a:srgbClr val="FFFF00"/>
                </a:solidFill>
              </a:rPr>
              <a:t>                            </a:t>
            </a:r>
            <a:r>
              <a:rPr lang="en-US" sz="3600" b="1" dirty="0" smtClean="0">
                <a:solidFill>
                  <a:srgbClr val="FFFF00"/>
                </a:solidFill>
              </a:rPr>
              <a:t>Apocalypse 11:2 </a:t>
            </a:r>
          </a:p>
          <a:p>
            <a:endParaRPr lang="en-US" sz="900" b="1" dirty="0" smtClean="0">
              <a:solidFill>
                <a:srgbClr val="FFFF00"/>
              </a:solidFill>
            </a:endParaRPr>
          </a:p>
          <a:p>
            <a:r>
              <a:rPr lang="en-US" sz="2800" b="1" dirty="0" smtClean="0">
                <a:solidFill>
                  <a:srgbClr val="FFFF00"/>
                </a:solidFill>
              </a:rPr>
              <a:t>2</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τὴν αὐλὴν τὴν ἔξωθεν τοῦ ναοῦ </a:t>
            </a:r>
            <a:endParaRPr lang="en-US" sz="3600" dirty="0">
              <a:solidFill>
                <a:schemeClr val="bg1"/>
              </a:solidFill>
            </a:endParaRPr>
          </a:p>
          <a:p>
            <a:r>
              <a:rPr lang="fr-FR" sz="2400" dirty="0" smtClean="0">
                <a:solidFill>
                  <a:srgbClr val="FFFF00"/>
                </a:solidFill>
              </a:rPr>
              <a:t>       </a:t>
            </a:r>
            <a:r>
              <a:rPr lang="fr-FR" sz="2400" dirty="0">
                <a:solidFill>
                  <a:srgbClr val="FFFF00"/>
                </a:solidFill>
              </a:rPr>
              <a:t>mais </a:t>
            </a:r>
            <a:r>
              <a:rPr lang="fr-FR" sz="2400" dirty="0" smtClean="0">
                <a:solidFill>
                  <a:srgbClr val="FFFF00"/>
                </a:solidFill>
              </a:rPr>
              <a:t>   la         cour         la     extérieure      </a:t>
            </a:r>
            <a:r>
              <a:rPr lang="fr-FR" sz="2400" dirty="0">
                <a:solidFill>
                  <a:srgbClr val="FFFF00"/>
                </a:solidFill>
              </a:rPr>
              <a:t>du    </a:t>
            </a:r>
            <a:r>
              <a:rPr lang="fr-FR" sz="2400" dirty="0" smtClean="0">
                <a:solidFill>
                  <a:srgbClr val="FFFF00"/>
                </a:solidFill>
              </a:rPr>
              <a:t>temple</a:t>
            </a:r>
            <a:endParaRPr lang="es-ES" sz="2400" dirty="0" smtClean="0">
              <a:solidFill>
                <a:srgbClr val="FFFF00"/>
              </a:solidFill>
            </a:endParaRPr>
          </a:p>
          <a:p>
            <a:r>
              <a:rPr lang="en-US" sz="3200" dirty="0" smtClean="0">
                <a:solidFill>
                  <a:schemeClr val="bg1"/>
                </a:solidFill>
              </a:rPr>
              <a:t>     </a:t>
            </a:r>
            <a:r>
              <a:rPr lang="el-GR" sz="3600" dirty="0">
                <a:solidFill>
                  <a:schemeClr val="bg1"/>
                </a:solidFill>
              </a:rPr>
              <a:t>ἔκβαλε ἔξωθεν καὶ </a:t>
            </a:r>
            <a:r>
              <a:rPr lang="en-US" sz="3600" dirty="0" smtClean="0">
                <a:solidFill>
                  <a:schemeClr val="bg1"/>
                </a:solidFill>
              </a:rPr>
              <a:t> </a:t>
            </a:r>
            <a:r>
              <a:rPr lang="el-GR" sz="3600" dirty="0" smtClean="0">
                <a:solidFill>
                  <a:schemeClr val="bg1"/>
                </a:solidFill>
              </a:rPr>
              <a:t>μὴ </a:t>
            </a:r>
            <a:r>
              <a:rPr lang="en-US" sz="3600" dirty="0" smtClean="0">
                <a:solidFill>
                  <a:schemeClr val="bg1"/>
                </a:solidFill>
              </a:rPr>
              <a:t> </a:t>
            </a:r>
            <a:r>
              <a:rPr lang="el-GR" sz="3600" dirty="0" smtClean="0">
                <a:solidFill>
                  <a:schemeClr val="bg1"/>
                </a:solidFill>
              </a:rPr>
              <a:t>αὐτὴν </a:t>
            </a:r>
            <a:r>
              <a:rPr lang="el-GR" sz="3600" dirty="0">
                <a:solidFill>
                  <a:schemeClr val="bg1"/>
                </a:solidFill>
              </a:rPr>
              <a:t>μετρήσῃς, </a:t>
            </a:r>
            <a:endParaRPr lang="en-US" sz="3600" dirty="0">
              <a:solidFill>
                <a:schemeClr val="bg1"/>
              </a:solidFill>
            </a:endParaRPr>
          </a:p>
          <a:p>
            <a:r>
              <a:rPr lang="fr-FR" sz="2400" dirty="0" smtClean="0">
                <a:solidFill>
                  <a:srgbClr val="FFFF00"/>
                </a:solidFill>
              </a:rPr>
              <a:t>             laisse       de côté        et   ne pas        la              mesure</a:t>
            </a:r>
          </a:p>
          <a:p>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ἐδόθη </a:t>
            </a:r>
            <a:r>
              <a:rPr lang="en-US" sz="3600" dirty="0" smtClean="0">
                <a:solidFill>
                  <a:schemeClr val="bg1"/>
                </a:solidFill>
              </a:rPr>
              <a:t>  </a:t>
            </a:r>
            <a:r>
              <a:rPr lang="el-GR" sz="3600" dirty="0" smtClean="0">
                <a:solidFill>
                  <a:schemeClr val="bg1"/>
                </a:solidFill>
              </a:rPr>
              <a:t>τοῖς </a:t>
            </a:r>
            <a:r>
              <a:rPr lang="el-GR" sz="3600" dirty="0">
                <a:solidFill>
                  <a:schemeClr val="bg1"/>
                </a:solidFill>
              </a:rPr>
              <a:t>ἔθνεσιν, καὶ τὴν πόλιν </a:t>
            </a:r>
            <a:r>
              <a:rPr lang="el-GR" sz="3600" dirty="0" smtClean="0">
                <a:solidFill>
                  <a:schemeClr val="bg1"/>
                </a:solidFill>
              </a:rPr>
              <a:t>τὴν </a:t>
            </a:r>
            <a:r>
              <a:rPr lang="el-GR" sz="3600" dirty="0">
                <a:solidFill>
                  <a:schemeClr val="bg1"/>
                </a:solidFill>
              </a:rPr>
              <a:t>ἁγίαν </a:t>
            </a:r>
            <a:endParaRPr lang="en-US" sz="3600" dirty="0" smtClean="0">
              <a:solidFill>
                <a:schemeClr val="bg1"/>
              </a:solidFill>
            </a:endParaRPr>
          </a:p>
          <a:p>
            <a:r>
              <a:rPr lang="fr-FR" sz="2400" dirty="0" smtClean="0">
                <a:solidFill>
                  <a:srgbClr val="FFFF00"/>
                </a:solidFill>
              </a:rPr>
              <a:t>       </a:t>
            </a:r>
            <a:r>
              <a:rPr lang="fr-FR" sz="2400" dirty="0">
                <a:solidFill>
                  <a:srgbClr val="FFFF00"/>
                </a:solidFill>
              </a:rPr>
              <a:t>car </a:t>
            </a:r>
            <a:r>
              <a:rPr lang="fr-FR" sz="2400" dirty="0" smtClean="0">
                <a:solidFill>
                  <a:srgbClr val="FFFF00"/>
                </a:solidFill>
              </a:rPr>
              <a:t> </a:t>
            </a:r>
            <a:r>
              <a:rPr lang="fr-FR" sz="2000" dirty="0" smtClean="0">
                <a:solidFill>
                  <a:srgbClr val="FFFF00"/>
                </a:solidFill>
              </a:rPr>
              <a:t>elle </a:t>
            </a:r>
            <a:r>
              <a:rPr lang="fr-FR" sz="2000" dirty="0">
                <a:solidFill>
                  <a:srgbClr val="FFFF00"/>
                </a:solidFill>
              </a:rPr>
              <a:t>a été </a:t>
            </a:r>
            <a:r>
              <a:rPr lang="fr-FR" sz="2000" dirty="0" smtClean="0">
                <a:solidFill>
                  <a:srgbClr val="FFFF00"/>
                </a:solidFill>
              </a:rPr>
              <a:t>donnée   </a:t>
            </a:r>
            <a:r>
              <a:rPr lang="fr-FR" sz="2400" dirty="0" smtClean="0">
                <a:solidFill>
                  <a:srgbClr val="FFFF00"/>
                </a:solidFill>
              </a:rPr>
              <a:t>aux       nations          et      la         ville       la        sainte</a:t>
            </a:r>
            <a:endParaRPr lang="fr-FR" sz="2400" dirty="0">
              <a:solidFill>
                <a:srgbClr val="FFFF00"/>
              </a:solidFill>
            </a:endParaRPr>
          </a:p>
          <a:p>
            <a:r>
              <a:rPr lang="en-US" sz="3600" dirty="0" smtClean="0">
                <a:solidFill>
                  <a:schemeClr val="bg1"/>
                </a:solidFill>
              </a:rPr>
              <a:t>        </a:t>
            </a:r>
            <a:r>
              <a:rPr lang="el-GR" sz="3600" dirty="0" smtClean="0">
                <a:solidFill>
                  <a:schemeClr val="bg1"/>
                </a:solidFill>
              </a:rPr>
              <a:t>πατήσουσιν </a:t>
            </a:r>
            <a:r>
              <a:rPr lang="el-GR" sz="3600" dirty="0">
                <a:solidFill>
                  <a:schemeClr val="bg1"/>
                </a:solidFill>
              </a:rPr>
              <a:t>μῆνας τεσσεράκοντα [καὶ] δύο.</a:t>
            </a:r>
          </a:p>
          <a:p>
            <a:r>
              <a:rPr lang="en-US" sz="2400" dirty="0" smtClean="0">
                <a:solidFill>
                  <a:srgbClr val="FFFF00"/>
                </a:solidFill>
              </a:rPr>
              <a:t>                </a:t>
            </a:r>
            <a:r>
              <a:rPr lang="en-US" sz="2400" dirty="0" err="1" smtClean="0">
                <a:solidFill>
                  <a:srgbClr val="FFFF00"/>
                </a:solidFill>
              </a:rPr>
              <a:t>ils</a:t>
            </a:r>
            <a:r>
              <a:rPr lang="en-US" sz="2400" dirty="0" smtClean="0">
                <a:solidFill>
                  <a:srgbClr val="FFFF00"/>
                </a:solidFill>
              </a:rPr>
              <a:t> </a:t>
            </a:r>
            <a:r>
              <a:rPr lang="fr-FR" sz="2400" dirty="0">
                <a:solidFill>
                  <a:srgbClr val="FFFF00"/>
                </a:solidFill>
              </a:rPr>
              <a:t>piétineront </a:t>
            </a:r>
            <a:r>
              <a:rPr lang="fr-FR" sz="2400" dirty="0" smtClean="0">
                <a:solidFill>
                  <a:srgbClr val="FFFF00"/>
                </a:solidFill>
              </a:rPr>
              <a:t>        mois                 quarante                 et       deux</a:t>
            </a:r>
            <a:endParaRPr lang="fr-FR" sz="2400" dirty="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11:2</a:t>
            </a:r>
            <a:r>
              <a:rPr lang="fr-FR" sz="2200" dirty="0">
                <a:solidFill>
                  <a:schemeClr val="bg1"/>
                </a:solidFill>
              </a:rPr>
              <a:t> Mais le parvis extérieur du temple, laisse -le de côté, et ne le mesure pas; car il a été donné aux nations, et elles fouleront aux pieds la ville sainte pendant quarante -deux mois.</a:t>
            </a:r>
          </a:p>
          <a:p>
            <a:r>
              <a:rPr lang="fr-FR" sz="2200" baseline="30000" dirty="0">
                <a:solidFill>
                  <a:schemeClr val="bg1"/>
                </a:solidFill>
              </a:rPr>
              <a:t>	</a:t>
            </a:r>
            <a:r>
              <a:rPr lang="fr-FR" sz="2200" baseline="30000" dirty="0">
                <a:solidFill>
                  <a:srgbClr val="FFFF00"/>
                </a:solidFill>
              </a:rPr>
              <a:t>BFC </a:t>
            </a:r>
            <a:r>
              <a:rPr lang="fr-FR" sz="2200" b="1" dirty="0" smtClean="0">
                <a:solidFill>
                  <a:schemeClr val="bg1"/>
                </a:solidFill>
              </a:rPr>
              <a:t>11:2</a:t>
            </a:r>
            <a:r>
              <a:rPr lang="fr-FR" sz="2200" dirty="0" smtClean="0">
                <a:solidFill>
                  <a:schemeClr val="bg1"/>
                </a:solidFill>
              </a:rPr>
              <a:t> </a:t>
            </a:r>
            <a:r>
              <a:rPr lang="fr-FR" sz="2200" dirty="0">
                <a:solidFill>
                  <a:schemeClr val="bg1"/>
                </a:solidFill>
              </a:rPr>
              <a:t>Mais laisse de côté la cour extérieure du temple; ne la mesure pas, car elle a été livrée aux païens, qui piétineront la ville sainte pendant quarante-deux mois.</a:t>
            </a: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441330196"/>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04080"/>
          </a:xfrm>
          <a:prstGeom prst="rect">
            <a:avLst/>
          </a:prstGeom>
          <a:solidFill>
            <a:srgbClr val="002060"/>
          </a:solidFill>
        </p:spPr>
        <p:txBody>
          <a:bodyPr wrap="square" lIns="108821" tIns="54411" rIns="108821" bIns="54411">
            <a:spAutoFit/>
          </a:bodyPr>
          <a:lstStyle/>
          <a:p>
            <a:endParaRPr lang="en-US" sz="900" b="1" dirty="0" smtClean="0">
              <a:solidFill>
                <a:srgbClr val="FFFF00"/>
              </a:solidFill>
            </a:endParaRPr>
          </a:p>
          <a:p>
            <a:endParaRPr lang="en-US" sz="900" b="1" dirty="0" smtClean="0">
              <a:solidFill>
                <a:srgbClr val="FFFF00"/>
              </a:solidFill>
            </a:endParaRPr>
          </a:p>
          <a:p>
            <a:r>
              <a:rPr lang="en-US" sz="900" b="1" dirty="0" smtClean="0">
                <a:solidFill>
                  <a:srgbClr val="FFFF00"/>
                </a:solidFill>
              </a:rPr>
              <a:t>       </a:t>
            </a:r>
            <a:r>
              <a:rPr lang="en-US" sz="3200" b="1" dirty="0" smtClean="0">
                <a:solidFill>
                  <a:srgbClr val="FFFF00"/>
                </a:solidFill>
              </a:rPr>
              <a:t>                               </a:t>
            </a:r>
            <a:r>
              <a:rPr lang="en-US" sz="3600" b="1" dirty="0" smtClean="0">
                <a:solidFill>
                  <a:srgbClr val="FFFF00"/>
                </a:solidFill>
              </a:rPr>
              <a:t>Apocalypse 11:3-4 </a:t>
            </a:r>
          </a:p>
          <a:p>
            <a:endParaRPr lang="en-US" sz="900" b="1" dirty="0" smtClean="0">
              <a:solidFill>
                <a:srgbClr val="FFFF00"/>
              </a:solidFill>
            </a:endParaRPr>
          </a:p>
          <a:p>
            <a:endParaRPr lang="en-US" sz="900" b="1" dirty="0" smtClean="0">
              <a:solidFill>
                <a:srgbClr val="FFFF00"/>
              </a:solidFill>
            </a:endParaRPr>
          </a:p>
          <a:p>
            <a:r>
              <a:rPr lang="en-US" sz="2800" b="1" dirty="0" smtClean="0">
                <a:solidFill>
                  <a:srgbClr val="FFFF00"/>
                </a:solidFill>
              </a:rPr>
              <a:t>   3</a:t>
            </a:r>
            <a:r>
              <a:rPr lang="en-US" sz="3200" b="1" dirty="0" smtClean="0">
                <a:solidFill>
                  <a:schemeClr val="bg1"/>
                </a:solidFill>
              </a:rPr>
              <a:t>     </a:t>
            </a:r>
            <a:r>
              <a:rPr lang="el-GR" sz="3600" dirty="0" smtClean="0">
                <a:solidFill>
                  <a:schemeClr val="bg1"/>
                </a:solidFill>
              </a:rPr>
              <a:t>Καὶ </a:t>
            </a:r>
            <a:r>
              <a:rPr lang="el-GR" sz="3600" dirty="0">
                <a:solidFill>
                  <a:schemeClr val="bg1"/>
                </a:solidFill>
              </a:rPr>
              <a:t>δώσω τοῖς δυσὶν μάρτυσίν μου </a:t>
            </a:r>
            <a:endParaRPr lang="en-US" sz="3600" dirty="0" smtClean="0">
              <a:solidFill>
                <a:schemeClr val="bg1"/>
              </a:solidFill>
            </a:endParaRPr>
          </a:p>
          <a:p>
            <a:r>
              <a:rPr lang="fr-FR" sz="2400" dirty="0" smtClean="0">
                <a:solidFill>
                  <a:srgbClr val="FFFF00"/>
                </a:solidFill>
              </a:rPr>
              <a:t>                et   </a:t>
            </a:r>
            <a:r>
              <a:rPr lang="fr-FR" sz="2000" dirty="0">
                <a:solidFill>
                  <a:srgbClr val="FFFF00"/>
                </a:solidFill>
              </a:rPr>
              <a:t> </a:t>
            </a:r>
            <a:r>
              <a:rPr lang="fr-FR" sz="2000" dirty="0" smtClean="0">
                <a:solidFill>
                  <a:srgbClr val="FFFF00"/>
                </a:solidFill>
              </a:rPr>
              <a:t>je donnerai   </a:t>
            </a:r>
            <a:r>
              <a:rPr lang="fr-FR" sz="2400" dirty="0" smtClean="0">
                <a:solidFill>
                  <a:srgbClr val="FFFF00"/>
                </a:solidFill>
              </a:rPr>
              <a:t>aux       deux           témoins        mes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προφητεύσουσιν </a:t>
            </a:r>
            <a:r>
              <a:rPr lang="en-US" sz="3600" dirty="0" smtClean="0">
                <a:solidFill>
                  <a:schemeClr val="bg1"/>
                </a:solidFill>
              </a:rPr>
              <a:t> </a:t>
            </a:r>
            <a:r>
              <a:rPr lang="el-GR" sz="3600" dirty="0" smtClean="0">
                <a:solidFill>
                  <a:schemeClr val="bg1"/>
                </a:solidFill>
              </a:rPr>
              <a:t>ἡμέρας </a:t>
            </a:r>
            <a:r>
              <a:rPr lang="en-US" sz="3600" dirty="0" smtClean="0">
                <a:solidFill>
                  <a:schemeClr val="bg1"/>
                </a:solidFill>
              </a:rPr>
              <a:t> </a:t>
            </a:r>
            <a:r>
              <a:rPr lang="el-GR" sz="3600" dirty="0" smtClean="0">
                <a:solidFill>
                  <a:schemeClr val="bg1"/>
                </a:solidFill>
              </a:rPr>
              <a:t>χιλίας</a:t>
            </a:r>
            <a:r>
              <a:rPr lang="en-US" sz="3600" dirty="0" smtClean="0">
                <a:solidFill>
                  <a:schemeClr val="bg1"/>
                </a:solidFill>
              </a:rPr>
              <a:t> </a:t>
            </a:r>
            <a:r>
              <a:rPr lang="el-GR" sz="3600" dirty="0" smtClean="0">
                <a:solidFill>
                  <a:schemeClr val="bg1"/>
                </a:solidFill>
              </a:rPr>
              <a:t> </a:t>
            </a:r>
            <a:r>
              <a:rPr lang="el-GR" sz="3600" dirty="0">
                <a:solidFill>
                  <a:schemeClr val="bg1"/>
                </a:solidFill>
              </a:rPr>
              <a:t>διακοσίας </a:t>
            </a:r>
            <a:r>
              <a:rPr lang="en-US" sz="3600" dirty="0" smtClean="0">
                <a:solidFill>
                  <a:schemeClr val="bg1"/>
                </a:solidFill>
              </a:rPr>
              <a:t> </a:t>
            </a:r>
            <a:r>
              <a:rPr lang="el-GR" sz="3600" dirty="0" smtClean="0">
                <a:solidFill>
                  <a:schemeClr val="bg1"/>
                </a:solidFill>
              </a:rPr>
              <a:t>ἑξήκοντα </a:t>
            </a:r>
            <a:endParaRPr lang="en-US" sz="3600" dirty="0" smtClean="0">
              <a:solidFill>
                <a:schemeClr val="bg1"/>
              </a:solidFill>
            </a:endParaRPr>
          </a:p>
          <a:p>
            <a:r>
              <a:rPr lang="fr-FR" sz="2400" dirty="0" smtClean="0">
                <a:solidFill>
                  <a:srgbClr val="FFFF00"/>
                </a:solidFill>
              </a:rPr>
              <a:t>    et         </a:t>
            </a:r>
            <a:r>
              <a:rPr lang="en-US" sz="2400" dirty="0" err="1">
                <a:solidFill>
                  <a:srgbClr val="FFFF00"/>
                </a:solidFill>
              </a:rPr>
              <a:t>ils</a:t>
            </a:r>
            <a:r>
              <a:rPr lang="en-US" sz="2400" dirty="0">
                <a:solidFill>
                  <a:srgbClr val="FFFF00"/>
                </a:solidFill>
              </a:rPr>
              <a:t> </a:t>
            </a:r>
            <a:r>
              <a:rPr lang="en-US" sz="2400" dirty="0" err="1" smtClean="0">
                <a:solidFill>
                  <a:srgbClr val="FFFF00"/>
                </a:solidFill>
              </a:rPr>
              <a:t>prophétiseront</a:t>
            </a:r>
            <a:r>
              <a:rPr lang="en-US" sz="2400" dirty="0" smtClean="0">
                <a:solidFill>
                  <a:srgbClr val="FFFF00"/>
                </a:solidFill>
              </a:rPr>
              <a:t>                 j</a:t>
            </a:r>
            <a:r>
              <a:rPr lang="fr-FR" sz="2400" dirty="0" smtClean="0">
                <a:solidFill>
                  <a:srgbClr val="FFFF00"/>
                </a:solidFill>
              </a:rPr>
              <a:t>ours             mille            deux cent            soixante             </a:t>
            </a:r>
          </a:p>
          <a:p>
            <a:r>
              <a:rPr lang="el-GR" sz="3600" dirty="0" smtClean="0">
                <a:solidFill>
                  <a:schemeClr val="bg1"/>
                </a:solidFill>
              </a:rPr>
              <a:t>περιβεβλημένοι </a:t>
            </a:r>
            <a:r>
              <a:rPr lang="el-GR" sz="3600" dirty="0">
                <a:solidFill>
                  <a:schemeClr val="bg1"/>
                </a:solidFill>
              </a:rPr>
              <a:t>σάκκους</a:t>
            </a:r>
            <a:r>
              <a:rPr lang="el-GR" sz="3600" dirty="0" smtClean="0">
                <a:solidFill>
                  <a:schemeClr val="bg1"/>
                </a:solidFill>
              </a:rPr>
              <a:t>.</a:t>
            </a:r>
            <a:r>
              <a:rPr lang="en-US" sz="3600" dirty="0" smtClean="0">
                <a:solidFill>
                  <a:schemeClr val="bg1"/>
                </a:solidFill>
              </a:rPr>
              <a:t> </a:t>
            </a:r>
            <a:r>
              <a:rPr lang="en-US" sz="3600" b="1" dirty="0">
                <a:solidFill>
                  <a:srgbClr val="FFFF00"/>
                </a:solidFill>
              </a:rPr>
              <a:t> </a:t>
            </a:r>
            <a:r>
              <a:rPr lang="en-US" sz="3600" b="1" dirty="0" smtClean="0">
                <a:solidFill>
                  <a:srgbClr val="FFFF00"/>
                </a:solidFill>
              </a:rPr>
              <a:t>            </a:t>
            </a:r>
            <a:r>
              <a:rPr lang="en-US" sz="2800" b="1" dirty="0" smtClean="0">
                <a:solidFill>
                  <a:srgbClr val="FFFF00"/>
                </a:solidFill>
              </a:rPr>
              <a:t>4</a:t>
            </a:r>
            <a:r>
              <a:rPr lang="en-US" sz="3600" b="1" dirty="0" smtClean="0">
                <a:solidFill>
                  <a:srgbClr val="FFFF00"/>
                </a:solidFill>
              </a:rPr>
              <a:t>  </a:t>
            </a:r>
            <a:r>
              <a:rPr lang="el-GR" sz="3600" dirty="0" smtClean="0">
                <a:solidFill>
                  <a:schemeClr val="bg1"/>
                </a:solidFill>
              </a:rPr>
              <a:t>οὗτοί </a:t>
            </a:r>
            <a:r>
              <a:rPr lang="el-GR" sz="3600" dirty="0">
                <a:solidFill>
                  <a:schemeClr val="bg1"/>
                </a:solidFill>
              </a:rPr>
              <a:t>εἰσιν αἱ δύο ἐλαῖαι </a:t>
            </a:r>
            <a:endParaRPr lang="en-US" sz="3600" dirty="0" smtClean="0">
              <a:solidFill>
                <a:schemeClr val="bg1"/>
              </a:solidFill>
            </a:endParaRPr>
          </a:p>
          <a:p>
            <a:r>
              <a:rPr lang="fr-FR" sz="2400" dirty="0" smtClean="0">
                <a:solidFill>
                  <a:srgbClr val="FFFF00"/>
                </a:solidFill>
              </a:rPr>
              <a:t>               revêtus                     </a:t>
            </a:r>
            <a:r>
              <a:rPr lang="fr-FR" sz="2400" dirty="0">
                <a:solidFill>
                  <a:srgbClr val="FFFF00"/>
                </a:solidFill>
              </a:rPr>
              <a:t>de sacs </a:t>
            </a:r>
            <a:r>
              <a:rPr lang="fr-FR" sz="2400" dirty="0" smtClean="0">
                <a:solidFill>
                  <a:srgbClr val="FFFF00"/>
                </a:solidFill>
              </a:rPr>
              <a:t>                                       ce          sont     les   deux    </a:t>
            </a:r>
            <a:r>
              <a:rPr lang="fr-FR" sz="2400" dirty="0">
                <a:solidFill>
                  <a:srgbClr val="FFFF00"/>
                </a:solidFill>
              </a:rPr>
              <a:t>oliviers </a:t>
            </a:r>
            <a:r>
              <a:rPr lang="fr-FR" sz="2400" dirty="0" smtClean="0">
                <a:solidFill>
                  <a:srgbClr val="FFFF00"/>
                </a:solidFill>
              </a:rPr>
              <a:t>    </a:t>
            </a:r>
          </a:p>
          <a:p>
            <a:r>
              <a:rPr lang="el-GR" sz="3600" dirty="0" smtClean="0">
                <a:solidFill>
                  <a:schemeClr val="bg1"/>
                </a:solidFill>
              </a:rPr>
              <a:t>καὶ </a:t>
            </a:r>
            <a:r>
              <a:rPr lang="el-GR" sz="3600" dirty="0">
                <a:solidFill>
                  <a:schemeClr val="bg1"/>
                </a:solidFill>
              </a:rPr>
              <a:t>αἱ </a:t>
            </a:r>
            <a:r>
              <a:rPr lang="en-US" sz="3600" dirty="0">
                <a:solidFill>
                  <a:schemeClr val="bg1"/>
                </a:solidFill>
              </a:rPr>
              <a:t> </a:t>
            </a:r>
            <a:r>
              <a:rPr lang="el-GR" sz="3600" dirty="0">
                <a:solidFill>
                  <a:schemeClr val="bg1"/>
                </a:solidFill>
              </a:rPr>
              <a:t>δύο </a:t>
            </a:r>
            <a:r>
              <a:rPr lang="en-US" sz="3600" dirty="0">
                <a:solidFill>
                  <a:schemeClr val="bg1"/>
                </a:solidFill>
              </a:rPr>
              <a:t> </a:t>
            </a:r>
            <a:r>
              <a:rPr lang="el-GR" sz="3600" dirty="0">
                <a:solidFill>
                  <a:schemeClr val="bg1"/>
                </a:solidFill>
              </a:rPr>
              <a:t>λυχνίαι </a:t>
            </a:r>
            <a:r>
              <a:rPr lang="en-US" sz="3600" dirty="0" smtClean="0">
                <a:solidFill>
                  <a:schemeClr val="bg1"/>
                </a:solidFill>
              </a:rPr>
              <a:t> </a:t>
            </a:r>
            <a:r>
              <a:rPr lang="el-GR" sz="3600" dirty="0">
                <a:solidFill>
                  <a:schemeClr val="bg1"/>
                </a:solidFill>
              </a:rPr>
              <a:t>αἱ ἐνώπιον τοῦ </a:t>
            </a:r>
            <a:r>
              <a:rPr lang="el-GR" sz="3600" dirty="0" smtClean="0">
                <a:solidFill>
                  <a:schemeClr val="bg1"/>
                </a:solidFill>
              </a:rPr>
              <a:t>κυρίου</a:t>
            </a:r>
            <a:r>
              <a:rPr lang="en-US" sz="3600" dirty="0" smtClean="0">
                <a:solidFill>
                  <a:schemeClr val="bg1"/>
                </a:solidFill>
              </a:rPr>
              <a:t>  </a:t>
            </a:r>
            <a:r>
              <a:rPr lang="el-GR" sz="3600" dirty="0" smtClean="0">
                <a:solidFill>
                  <a:schemeClr val="bg1"/>
                </a:solidFill>
              </a:rPr>
              <a:t>τῆς </a:t>
            </a:r>
            <a:r>
              <a:rPr lang="en-US" sz="3600" dirty="0" smtClean="0">
                <a:solidFill>
                  <a:schemeClr val="bg1"/>
                </a:solidFill>
              </a:rPr>
              <a:t> </a:t>
            </a:r>
            <a:r>
              <a:rPr lang="el-GR" sz="3600" dirty="0" smtClean="0">
                <a:solidFill>
                  <a:schemeClr val="bg1"/>
                </a:solidFill>
              </a:rPr>
              <a:t>γῆς </a:t>
            </a:r>
            <a:r>
              <a:rPr lang="en-US" sz="3600" dirty="0" smtClean="0">
                <a:solidFill>
                  <a:schemeClr val="bg1"/>
                </a:solidFill>
              </a:rPr>
              <a:t>  </a:t>
            </a:r>
            <a:r>
              <a:rPr lang="el-GR" sz="3600" dirty="0" smtClean="0">
                <a:solidFill>
                  <a:schemeClr val="bg1"/>
                </a:solidFill>
              </a:rPr>
              <a:t>ἑστῶτες</a:t>
            </a:r>
            <a:r>
              <a:rPr lang="el-GR" sz="3600" dirty="0">
                <a:solidFill>
                  <a:schemeClr val="bg1"/>
                </a:solidFill>
              </a:rPr>
              <a:t>.</a:t>
            </a:r>
          </a:p>
          <a:p>
            <a:r>
              <a:rPr lang="fr-FR" sz="2400" dirty="0" smtClean="0">
                <a:solidFill>
                  <a:srgbClr val="FFFF00"/>
                </a:solidFill>
              </a:rPr>
              <a:t>  et     les   </a:t>
            </a:r>
            <a:r>
              <a:rPr lang="fr-FR" sz="2400" dirty="0">
                <a:solidFill>
                  <a:srgbClr val="FFFF00"/>
                </a:solidFill>
              </a:rPr>
              <a:t>deux   </a:t>
            </a:r>
            <a:r>
              <a:rPr lang="fr-FR" sz="2400" dirty="0" smtClean="0">
                <a:solidFill>
                  <a:srgbClr val="FFFF00"/>
                </a:solidFill>
              </a:rPr>
              <a:t>    </a:t>
            </a:r>
            <a:r>
              <a:rPr lang="fr-FR" sz="2400" dirty="0">
                <a:solidFill>
                  <a:srgbClr val="FFFF00"/>
                </a:solidFill>
              </a:rPr>
              <a:t>lampes </a:t>
            </a:r>
            <a:r>
              <a:rPr lang="fr-FR" sz="2400" dirty="0" smtClean="0">
                <a:solidFill>
                  <a:srgbClr val="FFFF00"/>
                </a:solidFill>
              </a:rPr>
              <a:t>       qui         devant        </a:t>
            </a:r>
            <a:r>
              <a:rPr lang="fr-FR" sz="2400" dirty="0">
                <a:solidFill>
                  <a:srgbClr val="FFFF00"/>
                </a:solidFill>
              </a:rPr>
              <a:t>le </a:t>
            </a:r>
            <a:r>
              <a:rPr lang="fr-FR" sz="2400" dirty="0" smtClean="0">
                <a:solidFill>
                  <a:srgbClr val="FFFF00"/>
                </a:solidFill>
              </a:rPr>
              <a:t>     Seigneur     de </a:t>
            </a:r>
            <a:r>
              <a:rPr lang="fr-FR" sz="2400" dirty="0">
                <a:solidFill>
                  <a:srgbClr val="FFFF00"/>
                </a:solidFill>
              </a:rPr>
              <a:t>la </a:t>
            </a:r>
            <a:r>
              <a:rPr lang="fr-FR" sz="2400" dirty="0" smtClean="0">
                <a:solidFill>
                  <a:srgbClr val="FFFF00"/>
                </a:solidFill>
              </a:rPr>
              <a:t>  terre      se </a:t>
            </a:r>
            <a:r>
              <a:rPr lang="fr-FR" sz="2400" dirty="0">
                <a:solidFill>
                  <a:srgbClr val="FFFF00"/>
                </a:solidFill>
              </a:rPr>
              <a:t>tiennent </a:t>
            </a:r>
            <a:endParaRPr lang="fr-FR" sz="2400" dirty="0" smtClean="0">
              <a:solidFill>
                <a:srgbClr val="FFFF00"/>
              </a:solidFill>
            </a:endParaRPr>
          </a:p>
          <a:p>
            <a:r>
              <a:rPr lang="en-US" sz="800" dirty="0">
                <a:solidFill>
                  <a:schemeClr val="bg1"/>
                </a:solidFill>
              </a:rPr>
              <a:t> </a:t>
            </a:r>
          </a:p>
          <a:p>
            <a:r>
              <a:rPr lang="en-US" sz="2000" baseline="30000" dirty="0" smtClean="0">
                <a:solidFill>
                  <a:srgbClr val="FFFF00"/>
                </a:solidFill>
              </a:rPr>
              <a:t>	NEG </a:t>
            </a:r>
            <a:r>
              <a:rPr lang="fr-FR" sz="2000" b="1" dirty="0" smtClean="0">
                <a:solidFill>
                  <a:schemeClr val="bg1"/>
                </a:solidFill>
              </a:rPr>
              <a:t>11:3</a:t>
            </a:r>
            <a:r>
              <a:rPr lang="fr-FR" sz="2000" dirty="0">
                <a:solidFill>
                  <a:schemeClr val="bg1"/>
                </a:solidFill>
              </a:rPr>
              <a:t> Je donnerai à mes deux témoins le pouvoir de prophétiser, revêtus de sacs, pendant mille deux cent soixante jours</a:t>
            </a:r>
            <a:r>
              <a:rPr lang="fr-FR" sz="2000" dirty="0" smtClean="0">
                <a:solidFill>
                  <a:schemeClr val="bg1"/>
                </a:solidFill>
              </a:rPr>
              <a:t>. </a:t>
            </a:r>
            <a:r>
              <a:rPr lang="fr-FR" sz="2000" b="1" dirty="0">
                <a:solidFill>
                  <a:schemeClr val="bg1"/>
                </a:solidFill>
              </a:rPr>
              <a:t>11:4</a:t>
            </a:r>
            <a:r>
              <a:rPr lang="fr-FR" sz="2000" dirty="0">
                <a:solidFill>
                  <a:schemeClr val="bg1"/>
                </a:solidFill>
              </a:rPr>
              <a:t> Ce sont les deux oliviers et les deux chandeliers qui se tiennent devant le Seigneur de la terre</a:t>
            </a:r>
            <a:r>
              <a:rPr lang="fr-FR" sz="2000" dirty="0" smtClean="0">
                <a:solidFill>
                  <a:schemeClr val="bg1"/>
                </a:solidFill>
              </a:rPr>
              <a:t>.      //      </a:t>
            </a:r>
            <a:r>
              <a:rPr lang="fr-FR" sz="2000" baseline="30000" dirty="0" smtClean="0">
                <a:solidFill>
                  <a:srgbClr val="FFFF00"/>
                </a:solidFill>
              </a:rPr>
              <a:t>BFC </a:t>
            </a:r>
            <a:r>
              <a:rPr lang="fr-FR" sz="2000" b="1" dirty="0" smtClean="0">
                <a:solidFill>
                  <a:schemeClr val="bg1"/>
                </a:solidFill>
              </a:rPr>
              <a:t>11:3</a:t>
            </a:r>
            <a:r>
              <a:rPr lang="fr-FR" sz="2000" dirty="0">
                <a:solidFill>
                  <a:schemeClr val="bg1"/>
                </a:solidFill>
              </a:rPr>
              <a:t> J'enverrai mes deux témoins, portant un vêtement de deuil, et ils transmettront le message reçu de Dieu pendant ces mille deux cent soixante jours.»</a:t>
            </a:r>
            <a:r>
              <a:rPr lang="el-GR" sz="2000" dirty="0">
                <a:solidFill>
                  <a:schemeClr val="bg1"/>
                </a:solidFill>
              </a:rPr>
              <a:t> </a:t>
            </a:r>
            <a:r>
              <a:rPr lang="fr-FR" sz="2000" b="1" dirty="0">
                <a:solidFill>
                  <a:schemeClr val="bg1"/>
                </a:solidFill>
              </a:rPr>
              <a:t>11:4</a:t>
            </a:r>
            <a:r>
              <a:rPr lang="fr-FR" sz="2000" dirty="0">
                <a:solidFill>
                  <a:schemeClr val="bg1"/>
                </a:solidFill>
              </a:rPr>
              <a:t> Les deux témoins sont les deux oliviers et les deux lampes qui se tiennent devant le Seigneur de la terre.</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77434097"/>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8841"/>
            <a:ext cx="12117564" cy="6850191"/>
          </a:xfrm>
          <a:prstGeom prst="rect">
            <a:avLst/>
          </a:prstGeom>
          <a:solidFill>
            <a:srgbClr val="002060"/>
          </a:solidFill>
        </p:spPr>
        <p:txBody>
          <a:bodyPr wrap="square" lIns="108821" tIns="54411" rIns="108821" bIns="54411">
            <a:spAutoFit/>
          </a:bodyPr>
          <a:lstStyle/>
          <a:p>
            <a:pPr algn="ctr"/>
            <a:endParaRPr lang="en-US" sz="1000" b="1" dirty="0" smtClean="0">
              <a:solidFill>
                <a:srgbClr val="FFFF00"/>
              </a:solidFill>
            </a:endParaRPr>
          </a:p>
          <a:p>
            <a:pPr algn="ctr"/>
            <a:endParaRPr lang="en-US" sz="1000" b="1" dirty="0" smtClean="0">
              <a:solidFill>
                <a:srgbClr val="FFFF00"/>
              </a:solidFill>
            </a:endParaRPr>
          </a:p>
          <a:p>
            <a:r>
              <a:rPr lang="en-US" sz="3600" b="1" dirty="0" smtClean="0">
                <a:solidFill>
                  <a:srgbClr val="FFFF00"/>
                </a:solidFill>
              </a:rPr>
              <a:t>                                      </a:t>
            </a:r>
            <a:r>
              <a:rPr lang="en-US" sz="3200" b="1" dirty="0" smtClean="0">
                <a:solidFill>
                  <a:srgbClr val="FFFF00"/>
                </a:solidFill>
              </a:rPr>
              <a:t>Apocalypse 11:5 </a:t>
            </a:r>
          </a:p>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5  </a:t>
            </a:r>
            <a:r>
              <a:rPr lang="en-US" sz="3200" b="1" dirty="0" smtClean="0">
                <a:solidFill>
                  <a:srgbClr val="FFFF00"/>
                </a:solidFill>
              </a:rPr>
              <a:t>   </a:t>
            </a:r>
            <a:r>
              <a:rPr lang="en-US" sz="3200" b="1" dirty="0" smtClean="0">
                <a:solidFill>
                  <a:schemeClr val="bg1"/>
                </a:solidFill>
              </a:rPr>
              <a:t> </a:t>
            </a:r>
            <a:r>
              <a:rPr lang="el-GR" sz="3600" dirty="0">
                <a:solidFill>
                  <a:schemeClr val="bg1"/>
                </a:solidFill>
              </a:rPr>
              <a:t>καὶ εἴ </a:t>
            </a:r>
            <a:r>
              <a:rPr lang="en-US" sz="3600" dirty="0" smtClean="0">
                <a:solidFill>
                  <a:schemeClr val="bg1"/>
                </a:solidFill>
              </a:rPr>
              <a:t>  </a:t>
            </a:r>
            <a:r>
              <a:rPr lang="el-GR" sz="3600" dirty="0" smtClean="0">
                <a:solidFill>
                  <a:schemeClr val="bg1"/>
                </a:solidFill>
              </a:rPr>
              <a:t>τις </a:t>
            </a:r>
            <a:r>
              <a:rPr lang="en-US" sz="3600" dirty="0" smtClean="0">
                <a:solidFill>
                  <a:schemeClr val="bg1"/>
                </a:solidFill>
              </a:rPr>
              <a:t> </a:t>
            </a:r>
            <a:r>
              <a:rPr lang="el-GR" sz="3600" dirty="0" smtClean="0">
                <a:solidFill>
                  <a:schemeClr val="bg1"/>
                </a:solidFill>
              </a:rPr>
              <a:t>αὐτοὺς </a:t>
            </a:r>
            <a:r>
              <a:rPr lang="el-GR" sz="3600" dirty="0">
                <a:solidFill>
                  <a:schemeClr val="bg1"/>
                </a:solidFill>
              </a:rPr>
              <a:t>θέλει </a:t>
            </a:r>
            <a:r>
              <a:rPr lang="el-GR" sz="3600" dirty="0" smtClean="0">
                <a:solidFill>
                  <a:schemeClr val="bg1"/>
                </a:solidFill>
              </a:rPr>
              <a:t>ἀδικῆσαι</a:t>
            </a:r>
            <a:endParaRPr lang="en-US" sz="3600" dirty="0">
              <a:solidFill>
                <a:schemeClr val="bg1"/>
              </a:solidFill>
            </a:endParaRPr>
          </a:p>
          <a:p>
            <a:r>
              <a:rPr lang="fr-FR" sz="2400" dirty="0" smtClean="0">
                <a:solidFill>
                  <a:schemeClr val="bg1"/>
                </a:solidFill>
              </a:rPr>
              <a:t>      </a:t>
            </a:r>
            <a:r>
              <a:rPr lang="fr-FR" sz="2400" dirty="0" smtClean="0">
                <a:solidFill>
                  <a:schemeClr val="bg1"/>
                </a:solidFill>
              </a:rPr>
              <a:t>       </a:t>
            </a:r>
            <a:r>
              <a:rPr lang="fr-FR" sz="2400" dirty="0" smtClean="0">
                <a:solidFill>
                  <a:srgbClr val="FFFF00"/>
                </a:solidFill>
              </a:rPr>
              <a:t>et     si  </a:t>
            </a:r>
            <a:r>
              <a:rPr lang="fr-FR" sz="2200" dirty="0" smtClean="0">
                <a:solidFill>
                  <a:srgbClr val="FFFF00"/>
                </a:solidFill>
              </a:rPr>
              <a:t>quelqu'un </a:t>
            </a:r>
            <a:r>
              <a:rPr lang="fr-FR" sz="2400" dirty="0" smtClean="0">
                <a:solidFill>
                  <a:srgbClr val="FFFF00"/>
                </a:solidFill>
              </a:rPr>
              <a:t>    leur         veut       faire </a:t>
            </a:r>
            <a:r>
              <a:rPr lang="fr-FR" sz="2400" dirty="0">
                <a:solidFill>
                  <a:srgbClr val="FFFF00"/>
                </a:solidFill>
              </a:rPr>
              <a:t>du </a:t>
            </a:r>
            <a:r>
              <a:rPr lang="fr-FR" sz="2400" dirty="0" smtClean="0">
                <a:solidFill>
                  <a:srgbClr val="FFFF00"/>
                </a:solidFill>
              </a:rPr>
              <a:t>mal</a:t>
            </a:r>
            <a:endParaRPr lang="fr-FR" sz="2400" dirty="0">
              <a:solidFill>
                <a:srgbClr val="FFFF00"/>
              </a:solidFill>
            </a:endParaRPr>
          </a:p>
          <a:p>
            <a:r>
              <a:rPr lang="en-US" sz="3600" dirty="0" smtClean="0">
                <a:solidFill>
                  <a:schemeClr val="bg1"/>
                </a:solidFill>
              </a:rPr>
              <a:t> </a:t>
            </a:r>
            <a:r>
              <a:rPr lang="en-US" sz="3600" dirty="0" smtClean="0">
                <a:solidFill>
                  <a:schemeClr val="bg1"/>
                </a:solidFill>
              </a:rPr>
              <a:t>  </a:t>
            </a:r>
            <a:r>
              <a:rPr lang="el-GR" sz="3600" dirty="0" smtClean="0">
                <a:solidFill>
                  <a:schemeClr val="bg1"/>
                </a:solidFill>
              </a:rPr>
              <a:t>πῦρ </a:t>
            </a:r>
            <a:r>
              <a:rPr lang="el-GR" sz="3600" dirty="0">
                <a:solidFill>
                  <a:schemeClr val="bg1"/>
                </a:solidFill>
              </a:rPr>
              <a:t>ἐκπορεύεται </a:t>
            </a:r>
            <a:r>
              <a:rPr lang="el-GR" sz="3600" dirty="0">
                <a:solidFill>
                  <a:schemeClr val="bg1"/>
                </a:solidFill>
              </a:rPr>
              <a:t>ἐκ τοῦ στόματος αὐτῶν καὶ κατεσθίει </a:t>
            </a:r>
            <a:endParaRPr lang="en-US" sz="3600" dirty="0">
              <a:solidFill>
                <a:schemeClr val="bg1"/>
              </a:solidFill>
            </a:endParaRPr>
          </a:p>
          <a:p>
            <a:r>
              <a:rPr lang="fr-FR" sz="2400" dirty="0" smtClean="0">
                <a:solidFill>
                  <a:srgbClr val="FFFF00"/>
                </a:solidFill>
              </a:rPr>
              <a:t> </a:t>
            </a:r>
            <a:r>
              <a:rPr lang="fr-FR" sz="2400" dirty="0" smtClean="0">
                <a:solidFill>
                  <a:srgbClr val="FFFF00"/>
                </a:solidFill>
              </a:rPr>
              <a:t>   </a:t>
            </a:r>
            <a:r>
              <a:rPr lang="fr-FR" sz="2400" dirty="0" smtClean="0">
                <a:solidFill>
                  <a:srgbClr val="FFFF00"/>
                </a:solidFill>
              </a:rPr>
              <a:t>du </a:t>
            </a:r>
            <a:r>
              <a:rPr lang="fr-FR" sz="2400" dirty="0">
                <a:solidFill>
                  <a:srgbClr val="FFFF00"/>
                </a:solidFill>
              </a:rPr>
              <a:t>feu    </a:t>
            </a:r>
            <a:r>
              <a:rPr lang="fr-FR" sz="2400" dirty="0" smtClean="0">
                <a:solidFill>
                  <a:srgbClr val="FFFF00"/>
                </a:solidFill>
              </a:rPr>
              <a:t>      </a:t>
            </a:r>
            <a:r>
              <a:rPr lang="fr-FR" sz="2400" dirty="0">
                <a:solidFill>
                  <a:srgbClr val="FFFF00"/>
                </a:solidFill>
              </a:rPr>
              <a:t>sort </a:t>
            </a:r>
            <a:r>
              <a:rPr lang="fr-FR" sz="2400" dirty="0" smtClean="0">
                <a:solidFill>
                  <a:srgbClr val="FFFF00"/>
                </a:solidFill>
              </a:rPr>
              <a:t>          </a:t>
            </a:r>
            <a:r>
              <a:rPr lang="fr-FR" sz="2400" dirty="0" smtClean="0">
                <a:solidFill>
                  <a:srgbClr val="FFFF00"/>
                </a:solidFill>
              </a:rPr>
              <a:t>          </a:t>
            </a:r>
            <a:r>
              <a:rPr lang="fr-FR" sz="2400" dirty="0" smtClean="0">
                <a:solidFill>
                  <a:srgbClr val="FFFF00"/>
                </a:solidFill>
              </a:rPr>
              <a:t>de     (le)         bouche             leur          et         dévore</a:t>
            </a:r>
            <a:endParaRPr lang="es-ES" sz="2400" dirty="0" smtClean="0">
              <a:solidFill>
                <a:srgbClr val="FFFF00"/>
              </a:solidFill>
            </a:endParaRPr>
          </a:p>
          <a:p>
            <a:r>
              <a:rPr lang="en-US" sz="3600" dirty="0" smtClean="0">
                <a:solidFill>
                  <a:schemeClr val="bg1"/>
                </a:solidFill>
              </a:rPr>
              <a:t> </a:t>
            </a:r>
            <a:r>
              <a:rPr lang="el-GR" sz="3600" dirty="0" smtClean="0">
                <a:solidFill>
                  <a:schemeClr val="bg1"/>
                </a:solidFill>
              </a:rPr>
              <a:t>τοὺς </a:t>
            </a:r>
            <a:r>
              <a:rPr lang="el-GR" sz="3600" dirty="0">
                <a:solidFill>
                  <a:schemeClr val="bg1"/>
                </a:solidFill>
              </a:rPr>
              <a:t>ἐχθροὺς αὐτῶν· καὶ εἴ </a:t>
            </a:r>
            <a:r>
              <a:rPr lang="en-US" sz="3600" dirty="0" smtClean="0">
                <a:solidFill>
                  <a:schemeClr val="bg1"/>
                </a:solidFill>
              </a:rPr>
              <a:t> </a:t>
            </a:r>
            <a:r>
              <a:rPr lang="el-GR" sz="3600" dirty="0" smtClean="0">
                <a:solidFill>
                  <a:schemeClr val="bg1"/>
                </a:solidFill>
              </a:rPr>
              <a:t>τις </a:t>
            </a:r>
            <a:r>
              <a:rPr lang="en-US" sz="3600" dirty="0" smtClean="0">
                <a:solidFill>
                  <a:schemeClr val="bg1"/>
                </a:solidFill>
              </a:rPr>
              <a:t>  </a:t>
            </a:r>
            <a:r>
              <a:rPr lang="el-GR" sz="3600" dirty="0" smtClean="0">
                <a:solidFill>
                  <a:schemeClr val="bg1"/>
                </a:solidFill>
              </a:rPr>
              <a:t>θελήσῃ </a:t>
            </a:r>
            <a:r>
              <a:rPr lang="el-GR" sz="3600" dirty="0">
                <a:solidFill>
                  <a:schemeClr val="bg1"/>
                </a:solidFill>
              </a:rPr>
              <a:t>αὐτοὺς ἀδικῆσαι, </a:t>
            </a:r>
            <a:endParaRPr lang="en-US" sz="3600" dirty="0" smtClean="0">
              <a:solidFill>
                <a:schemeClr val="bg1"/>
              </a:solidFill>
            </a:endParaRPr>
          </a:p>
          <a:p>
            <a:r>
              <a:rPr lang="fr-FR" sz="2400" dirty="0" smtClean="0">
                <a:solidFill>
                  <a:srgbClr val="FFFF00"/>
                </a:solidFill>
              </a:rPr>
              <a:t>    (les)       ennemis          leurs          et     </a:t>
            </a:r>
            <a:r>
              <a:rPr lang="fr-FR" sz="2400" dirty="0">
                <a:solidFill>
                  <a:srgbClr val="FFFF00"/>
                </a:solidFill>
              </a:rPr>
              <a:t>si  </a:t>
            </a:r>
            <a:r>
              <a:rPr lang="fr-FR" sz="2200" dirty="0">
                <a:solidFill>
                  <a:srgbClr val="FFFF00"/>
                </a:solidFill>
              </a:rPr>
              <a:t>quelqu'un </a:t>
            </a:r>
            <a:r>
              <a:rPr lang="fr-FR" sz="2200" dirty="0" smtClean="0">
                <a:solidFill>
                  <a:srgbClr val="FFFF00"/>
                </a:solidFill>
              </a:rPr>
              <a:t>  </a:t>
            </a:r>
            <a:r>
              <a:rPr lang="fr-FR" sz="2400" dirty="0" smtClean="0">
                <a:solidFill>
                  <a:srgbClr val="FFFF00"/>
                </a:solidFill>
              </a:rPr>
              <a:t>voudra          leur          faire </a:t>
            </a:r>
            <a:r>
              <a:rPr lang="fr-FR" sz="2400" dirty="0">
                <a:solidFill>
                  <a:srgbClr val="FFFF00"/>
                </a:solidFill>
              </a:rPr>
              <a:t>du mal </a:t>
            </a:r>
            <a:endParaRPr lang="fr-FR" sz="2400" dirty="0" smtClean="0">
              <a:solidFill>
                <a:srgbClr val="FFFF00"/>
              </a:solidFill>
            </a:endParaRPr>
          </a:p>
          <a:p>
            <a:r>
              <a:rPr lang="en-US" sz="3600" dirty="0" smtClean="0">
                <a:solidFill>
                  <a:schemeClr val="bg1"/>
                </a:solidFill>
              </a:rPr>
              <a:t>               </a:t>
            </a:r>
            <a:r>
              <a:rPr lang="el-GR" sz="3600" dirty="0" smtClean="0">
                <a:solidFill>
                  <a:schemeClr val="bg1"/>
                </a:solidFill>
              </a:rPr>
              <a:t>οὕτως </a:t>
            </a:r>
            <a:r>
              <a:rPr lang="en-US" sz="3600" dirty="0" smtClean="0">
                <a:solidFill>
                  <a:schemeClr val="bg1"/>
                </a:solidFill>
              </a:rPr>
              <a:t>     </a:t>
            </a:r>
            <a:r>
              <a:rPr lang="el-GR" sz="3600" dirty="0" smtClean="0">
                <a:solidFill>
                  <a:schemeClr val="bg1"/>
                </a:solidFill>
              </a:rPr>
              <a:t>δεῖ αὐτὸν</a:t>
            </a:r>
            <a:r>
              <a:rPr lang="en-US" sz="3600" dirty="0" smtClean="0">
                <a:solidFill>
                  <a:schemeClr val="bg1"/>
                </a:solidFill>
              </a:rPr>
              <a:t> </a:t>
            </a:r>
            <a:r>
              <a:rPr lang="el-GR" sz="3600" dirty="0" smtClean="0">
                <a:solidFill>
                  <a:schemeClr val="bg1"/>
                </a:solidFill>
              </a:rPr>
              <a:t> </a:t>
            </a:r>
            <a:r>
              <a:rPr lang="el-GR" sz="3600" dirty="0">
                <a:solidFill>
                  <a:schemeClr val="bg1"/>
                </a:solidFill>
              </a:rPr>
              <a:t>ἀποκτανθῆναι.</a:t>
            </a:r>
          </a:p>
          <a:p>
            <a:r>
              <a:rPr lang="fr-FR" sz="2400" dirty="0" smtClean="0">
                <a:solidFill>
                  <a:srgbClr val="FFFF00"/>
                </a:solidFill>
              </a:rPr>
              <a:t>                de </a:t>
            </a:r>
            <a:r>
              <a:rPr lang="fr-FR" sz="2400" dirty="0">
                <a:solidFill>
                  <a:srgbClr val="FFFF00"/>
                </a:solidFill>
              </a:rPr>
              <a:t>cette </a:t>
            </a:r>
            <a:r>
              <a:rPr lang="fr-FR" sz="2400" dirty="0" smtClean="0">
                <a:solidFill>
                  <a:srgbClr val="FFFF00"/>
                </a:solidFill>
              </a:rPr>
              <a:t>manière      </a:t>
            </a:r>
            <a:r>
              <a:rPr lang="en-US" sz="2400" dirty="0" smtClean="0">
                <a:solidFill>
                  <a:srgbClr val="FFFF00"/>
                </a:solidFill>
              </a:rPr>
              <a:t>   </a:t>
            </a:r>
            <a:r>
              <a:rPr lang="fr-FR" sz="2400" dirty="0" smtClean="0">
                <a:solidFill>
                  <a:srgbClr val="FFFF00"/>
                </a:solidFill>
              </a:rPr>
              <a:t>il </a:t>
            </a:r>
            <a:r>
              <a:rPr lang="fr-FR" sz="2400" dirty="0">
                <a:solidFill>
                  <a:srgbClr val="FFFF00"/>
                </a:solidFill>
              </a:rPr>
              <a:t>faut </a:t>
            </a:r>
            <a:r>
              <a:rPr lang="fr-FR" sz="2400" dirty="0" smtClean="0">
                <a:solidFill>
                  <a:srgbClr val="FFFF00"/>
                </a:solidFill>
              </a:rPr>
              <a:t>                  qu'il </a:t>
            </a:r>
            <a:r>
              <a:rPr lang="fr-FR" sz="2400" dirty="0">
                <a:solidFill>
                  <a:srgbClr val="FFFF00"/>
                </a:solidFill>
              </a:rPr>
              <a:t>soit tué </a:t>
            </a:r>
            <a:endParaRPr lang="fr-FR" sz="2400" dirty="0" smtClean="0">
              <a:solidFill>
                <a:srgbClr val="FFFF00"/>
              </a:solidFill>
            </a:endParaRPr>
          </a:p>
          <a:p>
            <a:endParaRPr lang="en-US" sz="800" dirty="0">
              <a:solidFill>
                <a:schemeClr val="bg1"/>
              </a:solidFill>
            </a:endParaRPr>
          </a:p>
          <a:p>
            <a:r>
              <a:rPr lang="en-US" sz="2200" baseline="30000" dirty="0" smtClean="0">
                <a:solidFill>
                  <a:srgbClr val="FFFF00"/>
                </a:solidFill>
              </a:rPr>
              <a:t>	NEG </a:t>
            </a:r>
            <a:r>
              <a:rPr lang="fr-FR" sz="2200" b="1" dirty="0" smtClean="0">
                <a:solidFill>
                  <a:schemeClr val="bg1"/>
                </a:solidFill>
              </a:rPr>
              <a:t>11:5</a:t>
            </a:r>
            <a:r>
              <a:rPr lang="fr-FR" sz="2200" dirty="0" smtClean="0">
                <a:solidFill>
                  <a:schemeClr val="bg1"/>
                </a:solidFill>
              </a:rPr>
              <a:t> Si </a:t>
            </a:r>
            <a:r>
              <a:rPr lang="fr-FR" sz="2200" dirty="0">
                <a:solidFill>
                  <a:schemeClr val="bg1"/>
                </a:solidFill>
              </a:rPr>
              <a:t>quelqu'un veut leur faire du mal, du feu sort de leur bouche et dévore leurs ennemis; et si quelqu'un veut leur faire du mal, il faut qu'il soit tué de cette manière.</a:t>
            </a:r>
          </a:p>
          <a:p>
            <a:r>
              <a:rPr lang="fr-FR" sz="2200" baseline="30000" dirty="0" smtClean="0">
                <a:solidFill>
                  <a:schemeClr val="bg1"/>
                </a:solidFill>
              </a:rPr>
              <a:t>	</a:t>
            </a:r>
            <a:r>
              <a:rPr lang="fr-FR" sz="2200" baseline="30000" dirty="0" smtClean="0">
                <a:solidFill>
                  <a:srgbClr val="FFFF00"/>
                </a:solidFill>
              </a:rPr>
              <a:t>BFC </a:t>
            </a:r>
            <a:r>
              <a:rPr lang="fr-FR" sz="2200" b="1" dirty="0">
                <a:solidFill>
                  <a:schemeClr val="bg1"/>
                </a:solidFill>
              </a:rPr>
              <a:t>11:5</a:t>
            </a:r>
            <a:r>
              <a:rPr lang="fr-FR" sz="2200" dirty="0">
                <a:solidFill>
                  <a:schemeClr val="bg1"/>
                </a:solidFill>
              </a:rPr>
              <a:t> Si quelqu'un cherche à leur nuire, du feu sort de leur bouche et détruit leurs ennemis; c'est ainsi que mourra quiconque voudra leur nuire. </a:t>
            </a: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7034222"/>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841"/>
            <a:ext cx="12161837" cy="6834803"/>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Apocalypse 11:6 </a:t>
            </a:r>
          </a:p>
          <a:p>
            <a:pPr algn="ctr"/>
            <a:endParaRPr lang="en-US" sz="800" b="1" dirty="0" smtClean="0">
              <a:solidFill>
                <a:srgbClr val="FFFF00"/>
              </a:solidFill>
            </a:endParaRPr>
          </a:p>
          <a:p>
            <a:pPr algn="ctr"/>
            <a:endParaRPr lang="en-US" sz="800" b="1" dirty="0" smtClean="0">
              <a:solidFill>
                <a:srgbClr val="FFFF00"/>
              </a:solidFill>
            </a:endParaRPr>
          </a:p>
          <a:p>
            <a:r>
              <a:rPr lang="en-US" sz="2800" b="1" dirty="0" smtClean="0">
                <a:solidFill>
                  <a:srgbClr val="FFFF00"/>
                </a:solidFill>
              </a:rPr>
              <a:t>6  </a:t>
            </a:r>
            <a:r>
              <a:rPr lang="el-GR" sz="3300" dirty="0" smtClean="0">
                <a:solidFill>
                  <a:schemeClr val="bg1"/>
                </a:solidFill>
              </a:rPr>
              <a:t>οὗτοι </a:t>
            </a:r>
            <a:r>
              <a:rPr lang="el-GR" sz="3300" dirty="0">
                <a:solidFill>
                  <a:schemeClr val="bg1"/>
                </a:solidFill>
              </a:rPr>
              <a:t>ἔχουσιν τὴν ἐξουσίαν κλεῖσαι τὸν οὐρανόν,</a:t>
            </a:r>
            <a:endParaRPr lang="en-US" sz="3300" dirty="0">
              <a:solidFill>
                <a:schemeClr val="bg1"/>
              </a:solidFill>
            </a:endParaRPr>
          </a:p>
          <a:p>
            <a:r>
              <a:rPr lang="fr-FR" sz="2400" dirty="0">
                <a:solidFill>
                  <a:srgbClr val="FFFF00"/>
                </a:solidFill>
              </a:rPr>
              <a:t> </a:t>
            </a:r>
            <a:r>
              <a:rPr lang="fr-FR" sz="2400" dirty="0" smtClean="0">
                <a:solidFill>
                  <a:srgbClr val="FFFF00"/>
                </a:solidFill>
              </a:rPr>
              <a:t>          Ils            ont           le        </a:t>
            </a:r>
            <a:r>
              <a:rPr lang="fr-FR" sz="2400" dirty="0">
                <a:solidFill>
                  <a:srgbClr val="FFFF00"/>
                </a:solidFill>
              </a:rPr>
              <a:t>pouvoir </a:t>
            </a:r>
            <a:r>
              <a:rPr lang="fr-FR" sz="2400" dirty="0" smtClean="0">
                <a:solidFill>
                  <a:srgbClr val="FFFF00"/>
                </a:solidFill>
              </a:rPr>
              <a:t>      de fermer    </a:t>
            </a:r>
            <a:r>
              <a:rPr lang="fr-FR" sz="2400" dirty="0">
                <a:solidFill>
                  <a:srgbClr val="FFFF00"/>
                </a:solidFill>
              </a:rPr>
              <a:t>le </a:t>
            </a:r>
            <a:r>
              <a:rPr lang="fr-FR" sz="2400" dirty="0" smtClean="0">
                <a:solidFill>
                  <a:srgbClr val="FFFF00"/>
                </a:solidFill>
              </a:rPr>
              <a:t>          ciel </a:t>
            </a:r>
          </a:p>
          <a:p>
            <a:r>
              <a:rPr lang="en-US" sz="3300" dirty="0" smtClean="0">
                <a:solidFill>
                  <a:schemeClr val="bg1"/>
                </a:solidFill>
              </a:rPr>
              <a:t> </a:t>
            </a:r>
            <a:r>
              <a:rPr lang="el-GR" sz="3200" dirty="0" smtClean="0">
                <a:solidFill>
                  <a:schemeClr val="bg1"/>
                </a:solidFill>
              </a:rPr>
              <a:t>ἵνα </a:t>
            </a:r>
            <a:r>
              <a:rPr lang="el-GR" sz="3200" dirty="0">
                <a:solidFill>
                  <a:schemeClr val="bg1"/>
                </a:solidFill>
              </a:rPr>
              <a:t>μὴ </a:t>
            </a:r>
            <a:r>
              <a:rPr lang="en-US" sz="3200" dirty="0" smtClean="0">
                <a:solidFill>
                  <a:schemeClr val="bg1"/>
                </a:solidFill>
              </a:rPr>
              <a:t> </a:t>
            </a:r>
            <a:r>
              <a:rPr lang="el-GR" sz="3200" dirty="0" smtClean="0">
                <a:solidFill>
                  <a:schemeClr val="bg1"/>
                </a:solidFill>
              </a:rPr>
              <a:t>ὑετὸς </a:t>
            </a:r>
            <a:r>
              <a:rPr lang="en-US" sz="3200" dirty="0" smtClean="0">
                <a:solidFill>
                  <a:schemeClr val="bg1"/>
                </a:solidFill>
              </a:rPr>
              <a:t> </a:t>
            </a:r>
            <a:r>
              <a:rPr lang="el-GR" sz="3200" dirty="0" smtClean="0">
                <a:solidFill>
                  <a:schemeClr val="bg1"/>
                </a:solidFill>
              </a:rPr>
              <a:t>βρέχῃ </a:t>
            </a:r>
            <a:r>
              <a:rPr lang="el-GR" sz="3200" dirty="0">
                <a:solidFill>
                  <a:schemeClr val="bg1"/>
                </a:solidFill>
              </a:rPr>
              <a:t>τὰς ἡμέρας τῆς προφητείας αὐτῶν, </a:t>
            </a:r>
            <a:endParaRPr lang="en-US" sz="3200" dirty="0">
              <a:solidFill>
                <a:schemeClr val="bg1"/>
              </a:solidFill>
            </a:endParaRPr>
          </a:p>
          <a:p>
            <a:r>
              <a:rPr lang="fr-FR" sz="1900" dirty="0" smtClean="0">
                <a:solidFill>
                  <a:srgbClr val="FFFF00"/>
                </a:solidFill>
              </a:rPr>
              <a:t>afin que </a:t>
            </a:r>
            <a:r>
              <a:rPr lang="fr-FR" sz="1900" dirty="0">
                <a:solidFill>
                  <a:srgbClr val="FFFF00"/>
                </a:solidFill>
              </a:rPr>
              <a:t>ne point </a:t>
            </a:r>
            <a:r>
              <a:rPr lang="fr-FR" sz="2000" dirty="0">
                <a:solidFill>
                  <a:srgbClr val="FFFF00"/>
                </a:solidFill>
              </a:rPr>
              <a:t>de pluie il </a:t>
            </a:r>
            <a:r>
              <a:rPr lang="fr-FR" sz="2000" dirty="0" smtClean="0">
                <a:solidFill>
                  <a:srgbClr val="FFFF00"/>
                </a:solidFill>
              </a:rPr>
              <a:t>tombe    </a:t>
            </a:r>
            <a:r>
              <a:rPr lang="fr-FR" sz="2400" dirty="0" smtClean="0">
                <a:solidFill>
                  <a:srgbClr val="FFFF00"/>
                </a:solidFill>
              </a:rPr>
              <a:t>les       jours        </a:t>
            </a:r>
            <a:r>
              <a:rPr lang="fr-FR" sz="2400" dirty="0">
                <a:solidFill>
                  <a:srgbClr val="FFFF00"/>
                </a:solidFill>
              </a:rPr>
              <a:t>de </a:t>
            </a:r>
            <a:r>
              <a:rPr lang="fr-FR" sz="2400" dirty="0" smtClean="0">
                <a:solidFill>
                  <a:srgbClr val="FFFF00"/>
                </a:solidFill>
              </a:rPr>
              <a:t>       prophétie          </a:t>
            </a:r>
            <a:r>
              <a:rPr lang="fr-FR" sz="2400" dirty="0">
                <a:solidFill>
                  <a:srgbClr val="FFFF00"/>
                </a:solidFill>
              </a:rPr>
              <a:t>leur</a:t>
            </a:r>
            <a:endParaRPr lang="es-ES" sz="2400" dirty="0" smtClean="0">
              <a:solidFill>
                <a:srgbClr val="FFFF00"/>
              </a:solidFill>
            </a:endParaRP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ἐξουσίαν ἔχουσιν ἐπὶ τῶν ὑδάτων στρέφειν αὐτὰ εἰς </a:t>
            </a:r>
            <a:r>
              <a:rPr lang="el-GR" sz="3300" dirty="0" smtClean="0">
                <a:solidFill>
                  <a:schemeClr val="bg1"/>
                </a:solidFill>
              </a:rPr>
              <a:t>αἷμα</a:t>
            </a:r>
            <a:endParaRPr lang="en-US" sz="3300" dirty="0" smtClean="0">
              <a:solidFill>
                <a:schemeClr val="bg1"/>
              </a:solidFill>
            </a:endParaRPr>
          </a:p>
          <a:p>
            <a:r>
              <a:rPr lang="fr-FR" sz="2400" dirty="0" smtClean="0">
                <a:solidFill>
                  <a:srgbClr val="FFFF00"/>
                </a:solidFill>
              </a:rPr>
              <a:t>     et    (le) </a:t>
            </a:r>
            <a:r>
              <a:rPr lang="fr-FR" sz="2400" dirty="0">
                <a:solidFill>
                  <a:srgbClr val="FFFF00"/>
                </a:solidFill>
              </a:rPr>
              <a:t>pouvoir </a:t>
            </a:r>
            <a:r>
              <a:rPr lang="fr-FR" sz="2400" dirty="0" smtClean="0">
                <a:solidFill>
                  <a:srgbClr val="FFFF00"/>
                </a:solidFill>
              </a:rPr>
              <a:t>     ils ont        sur    </a:t>
            </a:r>
            <a:r>
              <a:rPr lang="fr-FR" sz="2400" dirty="0">
                <a:solidFill>
                  <a:srgbClr val="FFFF00"/>
                </a:solidFill>
              </a:rPr>
              <a:t>les </a:t>
            </a:r>
            <a:r>
              <a:rPr lang="fr-FR" sz="2400" dirty="0" smtClean="0">
                <a:solidFill>
                  <a:srgbClr val="FFFF00"/>
                </a:solidFill>
              </a:rPr>
              <a:t>        eaux        de </a:t>
            </a:r>
            <a:r>
              <a:rPr lang="fr-FR" sz="2400" dirty="0">
                <a:solidFill>
                  <a:srgbClr val="FFFF00"/>
                </a:solidFill>
              </a:rPr>
              <a:t>changer </a:t>
            </a:r>
            <a:r>
              <a:rPr lang="fr-FR" sz="2400" dirty="0" smtClean="0">
                <a:solidFill>
                  <a:srgbClr val="FFFF00"/>
                </a:solidFill>
              </a:rPr>
              <a:t>     les        en   sang</a:t>
            </a:r>
          </a:p>
          <a:p>
            <a:r>
              <a:rPr lang="en-US" sz="3300" dirty="0" smtClean="0">
                <a:solidFill>
                  <a:schemeClr val="bg1"/>
                </a:solidFill>
              </a:rPr>
              <a:t>    </a:t>
            </a:r>
            <a:r>
              <a:rPr lang="el-GR" sz="3300" dirty="0" smtClean="0">
                <a:solidFill>
                  <a:schemeClr val="bg1"/>
                </a:solidFill>
              </a:rPr>
              <a:t>καὶ </a:t>
            </a:r>
            <a:r>
              <a:rPr lang="el-GR" sz="3300" dirty="0">
                <a:solidFill>
                  <a:schemeClr val="bg1"/>
                </a:solidFill>
              </a:rPr>
              <a:t>πατάξαι τὴν γῆν ἐν πάσῃ πληγῇ ὁσάκις ἐὰν θελήσωσιν.</a:t>
            </a:r>
          </a:p>
          <a:p>
            <a:r>
              <a:rPr lang="fr-FR" sz="2400" dirty="0" smtClean="0">
                <a:solidFill>
                  <a:srgbClr val="FFFF00"/>
                </a:solidFill>
              </a:rPr>
              <a:t>       </a:t>
            </a:r>
            <a:r>
              <a:rPr lang="fr-FR" sz="2400" dirty="0">
                <a:solidFill>
                  <a:srgbClr val="FFFF00"/>
                </a:solidFill>
              </a:rPr>
              <a:t>et </a:t>
            </a:r>
            <a:r>
              <a:rPr lang="fr-FR" sz="2400" dirty="0" smtClean="0">
                <a:solidFill>
                  <a:srgbClr val="FFFF00"/>
                </a:solidFill>
              </a:rPr>
              <a:t>   de </a:t>
            </a:r>
            <a:r>
              <a:rPr lang="fr-FR" sz="2400" dirty="0">
                <a:solidFill>
                  <a:srgbClr val="FFFF00"/>
                </a:solidFill>
              </a:rPr>
              <a:t>frapper </a:t>
            </a:r>
            <a:r>
              <a:rPr lang="fr-FR" sz="2400" dirty="0" smtClean="0">
                <a:solidFill>
                  <a:srgbClr val="FFFF00"/>
                </a:solidFill>
              </a:rPr>
              <a:t>   la    terre avec  chaque   fléau   </a:t>
            </a:r>
            <a:r>
              <a:rPr lang="fr-FR" sz="2400" dirty="0">
                <a:solidFill>
                  <a:srgbClr val="FFFF00"/>
                </a:solidFill>
              </a:rPr>
              <a:t>aussi souvent qu'ils </a:t>
            </a:r>
            <a:r>
              <a:rPr lang="fr-FR" sz="2400" dirty="0" smtClean="0">
                <a:solidFill>
                  <a:srgbClr val="FFFF00"/>
                </a:solidFill>
              </a:rPr>
              <a:t>(le) </a:t>
            </a:r>
            <a:r>
              <a:rPr lang="fr-FR" sz="2400" dirty="0">
                <a:solidFill>
                  <a:srgbClr val="FFFF00"/>
                </a:solidFill>
              </a:rPr>
              <a:t>veulent</a:t>
            </a:r>
          </a:p>
          <a:p>
            <a:endParaRPr lang="en-US" sz="800" dirty="0">
              <a:solidFill>
                <a:schemeClr val="bg1"/>
              </a:solidFill>
            </a:endParaRPr>
          </a:p>
          <a:p>
            <a:r>
              <a:rPr lang="en-US" sz="2100" baseline="30000" dirty="0" smtClean="0">
                <a:solidFill>
                  <a:srgbClr val="FFFF00"/>
                </a:solidFill>
              </a:rPr>
              <a:t>	NEG </a:t>
            </a:r>
            <a:r>
              <a:rPr lang="fr-FR" sz="2100" b="1" dirty="0" smtClean="0">
                <a:solidFill>
                  <a:schemeClr val="bg1"/>
                </a:solidFill>
              </a:rPr>
              <a:t>11:6</a:t>
            </a:r>
            <a:r>
              <a:rPr lang="fr-FR" sz="2100" dirty="0" smtClean="0">
                <a:solidFill>
                  <a:schemeClr val="bg1"/>
                </a:solidFill>
              </a:rPr>
              <a:t> </a:t>
            </a:r>
            <a:r>
              <a:rPr lang="fr-FR" sz="2100" dirty="0">
                <a:solidFill>
                  <a:schemeClr val="bg1"/>
                </a:solidFill>
              </a:rPr>
              <a:t>Ils ont le pouvoir de fermer le ciel, afin qu'il ne tombe point de pluie pendant les jours de leur prophétie; et ils ont le pouvoir de changer les eaux en sang, et de frapper la terre de toute espèce de plaies, chaque fois qu'ils le voudront</a:t>
            </a:r>
            <a:r>
              <a:rPr lang="fr-FR" sz="2100" dirty="0" smtClean="0">
                <a:solidFill>
                  <a:schemeClr val="bg1"/>
                </a:solidFill>
              </a:rPr>
              <a:t>.  //  </a:t>
            </a:r>
            <a:r>
              <a:rPr lang="fr-FR" sz="2100" baseline="30000" dirty="0" smtClean="0">
                <a:solidFill>
                  <a:srgbClr val="FFFF00"/>
                </a:solidFill>
              </a:rPr>
              <a:t>BFC </a:t>
            </a:r>
            <a:r>
              <a:rPr lang="fr-FR" sz="2100" b="1" dirty="0" smtClean="0">
                <a:solidFill>
                  <a:schemeClr val="bg1"/>
                </a:solidFill>
              </a:rPr>
              <a:t>11:6</a:t>
            </a:r>
            <a:r>
              <a:rPr lang="fr-FR" sz="2100" dirty="0" smtClean="0">
                <a:solidFill>
                  <a:schemeClr val="bg1"/>
                </a:solidFill>
              </a:rPr>
              <a:t> Ils ont le pouvoir de fermer le ciel, pour empêcher la pluie de tomber aussi longtemps qu'ils transmettent le message reçu de Dieu. Ils ont également le pouvoir de changer l'eau en sang et de frapper la terre de toutes sortes de fléaux, aussi souvent qu'ils le veulent.</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95946495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045" y="28841"/>
            <a:ext cx="12024519" cy="6711692"/>
          </a:xfrm>
          <a:prstGeom prst="rect">
            <a:avLst/>
          </a:prstGeom>
          <a:solidFill>
            <a:srgbClr val="002060"/>
          </a:solidFill>
        </p:spPr>
        <p:txBody>
          <a:bodyPr wrap="square" lIns="108821" tIns="54411" rIns="108821" bIns="54411">
            <a:spAutoFit/>
          </a:bodyPr>
          <a:lstStyle/>
          <a:p>
            <a:pPr algn="ctr"/>
            <a:endParaRPr lang="en-US" sz="1200" b="1" dirty="0" smtClean="0">
              <a:solidFill>
                <a:srgbClr val="FFFF00"/>
              </a:solidFill>
            </a:endParaRPr>
          </a:p>
          <a:p>
            <a:r>
              <a:rPr lang="en-US" sz="3600" b="1" dirty="0" smtClean="0">
                <a:solidFill>
                  <a:srgbClr val="FFFF00"/>
                </a:solidFill>
              </a:rPr>
              <a:t>                                Apocalypse 11:7 </a:t>
            </a:r>
          </a:p>
          <a:p>
            <a:pPr algn="ctr"/>
            <a:endParaRPr lang="en-US" sz="800" b="1" dirty="0" smtClean="0">
              <a:solidFill>
                <a:srgbClr val="FFFF00"/>
              </a:solidFill>
            </a:endParaRPr>
          </a:p>
          <a:p>
            <a:r>
              <a:rPr lang="en-US" sz="3200" b="1" dirty="0" smtClean="0">
                <a:solidFill>
                  <a:srgbClr val="FFFF00"/>
                </a:solidFill>
              </a:rPr>
              <a:t>7</a:t>
            </a:r>
            <a:r>
              <a:rPr lang="en-US" sz="3200" b="1" dirty="0" smtClean="0">
                <a:solidFill>
                  <a:schemeClr val="bg1"/>
                </a:solidFill>
              </a:rPr>
              <a:t>  </a:t>
            </a:r>
            <a:r>
              <a:rPr lang="el-GR" sz="3600" dirty="0" smtClean="0">
                <a:solidFill>
                  <a:schemeClr val="bg1"/>
                </a:solidFill>
              </a:rPr>
              <a:t> </a:t>
            </a:r>
            <a:r>
              <a:rPr lang="el-GR" sz="3600" dirty="0">
                <a:solidFill>
                  <a:schemeClr val="bg1"/>
                </a:solidFill>
              </a:rPr>
              <a:t>Καὶ ὅταν τελέσωσιν τὴν μαρτυρίαν αὐτῶν,</a:t>
            </a:r>
            <a:endParaRPr lang="en-US" sz="3600" dirty="0">
              <a:solidFill>
                <a:schemeClr val="bg1"/>
              </a:solidFill>
            </a:endParaRPr>
          </a:p>
          <a:p>
            <a:r>
              <a:rPr lang="fr-FR" sz="2400" dirty="0" smtClean="0">
                <a:solidFill>
                  <a:schemeClr val="bg1"/>
                </a:solidFill>
              </a:rPr>
              <a:t>          </a:t>
            </a:r>
            <a:r>
              <a:rPr lang="fr-FR" sz="2400" dirty="0">
                <a:solidFill>
                  <a:srgbClr val="FFFF00"/>
                </a:solidFill>
              </a:rPr>
              <a:t>et </a:t>
            </a:r>
            <a:r>
              <a:rPr lang="fr-FR" sz="2400" dirty="0" smtClean="0">
                <a:solidFill>
                  <a:srgbClr val="FFFF00"/>
                </a:solidFill>
              </a:rPr>
              <a:t>    quand     ils </a:t>
            </a:r>
            <a:r>
              <a:rPr lang="fr-FR" sz="2400" dirty="0">
                <a:solidFill>
                  <a:srgbClr val="FFFF00"/>
                </a:solidFill>
              </a:rPr>
              <a:t>auront </a:t>
            </a:r>
            <a:r>
              <a:rPr lang="fr-FR" sz="2400" dirty="0" smtClean="0">
                <a:solidFill>
                  <a:srgbClr val="FFFF00"/>
                </a:solidFill>
              </a:rPr>
              <a:t>fini       le         témoignage         leur</a:t>
            </a:r>
          </a:p>
          <a:p>
            <a:r>
              <a:rPr lang="en-US" sz="3600" dirty="0" smtClean="0">
                <a:solidFill>
                  <a:schemeClr val="bg1"/>
                </a:solidFill>
              </a:rPr>
              <a:t>     </a:t>
            </a:r>
            <a:r>
              <a:rPr lang="el-GR" sz="3600" dirty="0" smtClean="0">
                <a:solidFill>
                  <a:schemeClr val="bg1"/>
                </a:solidFill>
              </a:rPr>
              <a:t>τὸ </a:t>
            </a:r>
            <a:r>
              <a:rPr lang="el-GR" sz="3600" dirty="0">
                <a:solidFill>
                  <a:schemeClr val="bg1"/>
                </a:solidFill>
              </a:rPr>
              <a:t>θηρίον τὸ ἀναβαῖνον ἐκ τῆς ἀβύσσου</a:t>
            </a:r>
            <a:endParaRPr lang="en-US" sz="3600" dirty="0">
              <a:solidFill>
                <a:schemeClr val="bg1"/>
              </a:solidFill>
            </a:endParaRPr>
          </a:p>
          <a:p>
            <a:r>
              <a:rPr lang="fr-FR" sz="2400" dirty="0" smtClean="0">
                <a:solidFill>
                  <a:srgbClr val="FFFF00"/>
                </a:solidFill>
              </a:rPr>
              <a:t>         la         </a:t>
            </a:r>
            <a:r>
              <a:rPr lang="fr-FR" sz="2400" dirty="0">
                <a:solidFill>
                  <a:srgbClr val="FFFF00"/>
                </a:solidFill>
              </a:rPr>
              <a:t>bête </a:t>
            </a:r>
            <a:r>
              <a:rPr lang="fr-FR" sz="2400" dirty="0" smtClean="0">
                <a:solidFill>
                  <a:srgbClr val="FFFF00"/>
                </a:solidFill>
              </a:rPr>
              <a:t>      qui         monte            de         </a:t>
            </a:r>
            <a:r>
              <a:rPr lang="fr-FR" sz="2400" dirty="0">
                <a:solidFill>
                  <a:srgbClr val="FFFF00"/>
                </a:solidFill>
              </a:rPr>
              <a:t>l'abîme </a:t>
            </a:r>
            <a:endParaRPr lang="es-ES" sz="2000" dirty="0" smtClean="0">
              <a:solidFill>
                <a:schemeClr val="bg1"/>
              </a:solidFill>
            </a:endParaRPr>
          </a:p>
          <a:p>
            <a:r>
              <a:rPr lang="en-US" sz="3600" dirty="0" smtClean="0">
                <a:solidFill>
                  <a:schemeClr val="bg1"/>
                </a:solidFill>
              </a:rPr>
              <a:t>           </a:t>
            </a:r>
            <a:r>
              <a:rPr lang="el-GR" sz="3600" dirty="0" smtClean="0">
                <a:solidFill>
                  <a:schemeClr val="bg1"/>
                </a:solidFill>
              </a:rPr>
              <a:t>ποιήσει </a:t>
            </a:r>
            <a:r>
              <a:rPr lang="en-US" sz="3600" dirty="0" smtClean="0">
                <a:solidFill>
                  <a:schemeClr val="bg1"/>
                </a:solidFill>
              </a:rPr>
              <a:t> </a:t>
            </a:r>
            <a:r>
              <a:rPr lang="el-GR" sz="3600" dirty="0" smtClean="0">
                <a:solidFill>
                  <a:schemeClr val="bg1"/>
                </a:solidFill>
              </a:rPr>
              <a:t>μετ</a:t>
            </a:r>
            <a:r>
              <a:rPr lang="el-GR" sz="3600" dirty="0">
                <a:solidFill>
                  <a:schemeClr val="bg1"/>
                </a:solidFill>
              </a:rPr>
              <a:t>᾽ αὐτῶν </a:t>
            </a:r>
            <a:r>
              <a:rPr lang="en-US" sz="3600" dirty="0" smtClean="0">
                <a:solidFill>
                  <a:schemeClr val="bg1"/>
                </a:solidFill>
              </a:rPr>
              <a:t> </a:t>
            </a:r>
            <a:r>
              <a:rPr lang="el-GR" sz="3600" dirty="0" smtClean="0">
                <a:solidFill>
                  <a:schemeClr val="bg1"/>
                </a:solidFill>
              </a:rPr>
              <a:t>πόλεμον </a:t>
            </a:r>
            <a:endParaRPr lang="en-US" sz="3600" dirty="0" smtClean="0">
              <a:solidFill>
                <a:schemeClr val="bg1"/>
              </a:solidFill>
            </a:endParaRPr>
          </a:p>
          <a:p>
            <a:r>
              <a:rPr lang="fr-FR" sz="2400" dirty="0" smtClean="0">
                <a:solidFill>
                  <a:srgbClr val="FFFF00"/>
                </a:solidFill>
              </a:rPr>
              <a:t>                       fera             avec    eux                  guerre </a:t>
            </a:r>
          </a:p>
          <a:p>
            <a:r>
              <a:rPr lang="en-US" sz="3600" dirty="0" smtClean="0">
                <a:solidFill>
                  <a:schemeClr val="bg1"/>
                </a:solidFill>
              </a:rPr>
              <a:t>     </a:t>
            </a:r>
            <a:r>
              <a:rPr lang="el-GR" sz="3600" dirty="0" smtClean="0">
                <a:solidFill>
                  <a:schemeClr val="bg1"/>
                </a:solidFill>
              </a:rPr>
              <a:t>καὶ </a:t>
            </a:r>
            <a:r>
              <a:rPr lang="el-GR" sz="3600" dirty="0">
                <a:solidFill>
                  <a:schemeClr val="bg1"/>
                </a:solidFill>
              </a:rPr>
              <a:t>νικήσει αὐτοὺς καὶ ἀποκτενεῖ αὐτούς.</a:t>
            </a:r>
          </a:p>
          <a:p>
            <a:r>
              <a:rPr lang="fr-FR" sz="2400" dirty="0">
                <a:solidFill>
                  <a:srgbClr val="FFFF00"/>
                </a:solidFill>
              </a:rPr>
              <a:t> </a:t>
            </a:r>
            <a:r>
              <a:rPr lang="fr-FR" sz="2400" dirty="0" smtClean="0">
                <a:solidFill>
                  <a:srgbClr val="FFFF00"/>
                </a:solidFill>
              </a:rPr>
              <a:t>         et    elle vaincra       les             et             </a:t>
            </a:r>
            <a:r>
              <a:rPr lang="fr-FR" sz="2400" dirty="0">
                <a:solidFill>
                  <a:srgbClr val="FFFF00"/>
                </a:solidFill>
              </a:rPr>
              <a:t>tuera </a:t>
            </a:r>
            <a:r>
              <a:rPr lang="fr-FR" sz="2400" dirty="0" smtClean="0">
                <a:solidFill>
                  <a:srgbClr val="FFFF00"/>
                </a:solidFill>
              </a:rPr>
              <a:t>              les</a:t>
            </a:r>
            <a:endParaRPr lang="fr-FR" sz="2400" dirty="0">
              <a:solidFill>
                <a:srgbClr val="FFFF00"/>
              </a:solidFill>
            </a:endParaRPr>
          </a:p>
          <a:p>
            <a:endParaRPr lang="en-US" sz="800" dirty="0" smtClean="0">
              <a:solidFill>
                <a:schemeClr val="bg1"/>
              </a:solidFill>
            </a:endParaRPr>
          </a:p>
          <a:p>
            <a:endParaRPr lang="en-US" sz="800" dirty="0">
              <a:solidFill>
                <a:schemeClr val="bg1"/>
              </a:solidFill>
            </a:endParaRPr>
          </a:p>
          <a:p>
            <a:r>
              <a:rPr lang="en-US" sz="2300" baseline="30000" dirty="0" smtClean="0">
                <a:solidFill>
                  <a:srgbClr val="FFFF00"/>
                </a:solidFill>
              </a:rPr>
              <a:t>	NEG </a:t>
            </a:r>
            <a:r>
              <a:rPr lang="fr-FR" sz="2300" b="1" dirty="0" smtClean="0">
                <a:solidFill>
                  <a:schemeClr val="bg1"/>
                </a:solidFill>
              </a:rPr>
              <a:t>11:7</a:t>
            </a:r>
            <a:r>
              <a:rPr lang="fr-FR" sz="2300" dirty="0" smtClean="0">
                <a:solidFill>
                  <a:schemeClr val="bg1"/>
                </a:solidFill>
              </a:rPr>
              <a:t> Quand </a:t>
            </a:r>
            <a:r>
              <a:rPr lang="fr-FR" sz="2300" dirty="0">
                <a:solidFill>
                  <a:schemeClr val="bg1"/>
                </a:solidFill>
              </a:rPr>
              <a:t>ils auront achevé leur témoignage, la bête qui monte de l'abîme leur fera la guerre, les vaincra, et les tuera</a:t>
            </a:r>
            <a:r>
              <a:rPr lang="fr-FR" sz="2300" dirty="0" smtClean="0">
                <a:solidFill>
                  <a:schemeClr val="bg1"/>
                </a:solidFill>
              </a:rPr>
              <a:t>.    //    </a:t>
            </a:r>
            <a:r>
              <a:rPr lang="fr-FR" sz="2300" baseline="30000" dirty="0" smtClean="0">
                <a:solidFill>
                  <a:srgbClr val="FFFF00"/>
                </a:solidFill>
              </a:rPr>
              <a:t>BFC </a:t>
            </a:r>
            <a:r>
              <a:rPr lang="fr-FR" sz="2300" b="1" dirty="0" smtClean="0">
                <a:solidFill>
                  <a:schemeClr val="bg1"/>
                </a:solidFill>
              </a:rPr>
              <a:t>11:7</a:t>
            </a:r>
            <a:r>
              <a:rPr lang="fr-FR" sz="2300" dirty="0" smtClean="0">
                <a:solidFill>
                  <a:schemeClr val="bg1"/>
                </a:solidFill>
              </a:rPr>
              <a:t> </a:t>
            </a:r>
            <a:r>
              <a:rPr lang="fr-FR" sz="2300" dirty="0">
                <a:solidFill>
                  <a:schemeClr val="bg1"/>
                </a:solidFill>
              </a:rPr>
              <a:t>Quand ils auront fini de proclamer leur message, la bête qui monte de l'abîme les attaquera. Elle les vaincra et les tuera. </a:t>
            </a: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3833512794"/>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7096413"/>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Apocalypse 11:8 </a:t>
            </a:r>
          </a:p>
          <a:p>
            <a:endParaRPr lang="en-US" sz="1400" b="1" dirty="0" smtClean="0">
              <a:solidFill>
                <a:srgbClr val="FFFF00"/>
              </a:solidFill>
            </a:endParaRPr>
          </a:p>
          <a:p>
            <a:r>
              <a:rPr lang="en-US" sz="2800" b="1" dirty="0" smtClean="0">
                <a:solidFill>
                  <a:srgbClr val="FFFF00"/>
                </a:solidFill>
              </a:rPr>
              <a:t>8</a:t>
            </a:r>
            <a:r>
              <a:rPr lang="en-US" sz="3200" b="1" dirty="0" smtClean="0">
                <a:solidFill>
                  <a:schemeClr val="bg1"/>
                </a:solidFill>
              </a:rPr>
              <a:t>     </a:t>
            </a:r>
            <a:r>
              <a:rPr lang="el-GR" sz="3800" dirty="0">
                <a:solidFill>
                  <a:schemeClr val="bg1"/>
                </a:solidFill>
              </a:rPr>
              <a:t>καὶ τὸ πτῶμα αὐτῶν ἐπὶ τῆς πλατείας </a:t>
            </a:r>
            <a:endParaRPr lang="en-US" sz="3800" dirty="0">
              <a:solidFill>
                <a:schemeClr val="bg1"/>
              </a:solidFill>
            </a:endParaRPr>
          </a:p>
          <a:p>
            <a:r>
              <a:rPr lang="fr-FR" sz="2400" dirty="0" smtClean="0">
                <a:solidFill>
                  <a:srgbClr val="FFFF00"/>
                </a:solidFill>
              </a:rPr>
              <a:t>            et      le     cadavre          leur          sur      la           </a:t>
            </a:r>
            <a:r>
              <a:rPr lang="fr-FR" sz="2400" dirty="0">
                <a:solidFill>
                  <a:srgbClr val="FFFF00"/>
                </a:solidFill>
              </a:rPr>
              <a:t>place </a:t>
            </a:r>
            <a:endParaRPr lang="es-ES" sz="2400" dirty="0" smtClean="0">
              <a:solidFill>
                <a:srgbClr val="FFFF00"/>
              </a:solidFill>
            </a:endParaRPr>
          </a:p>
          <a:p>
            <a:r>
              <a:rPr lang="en-US" sz="3600" dirty="0" smtClean="0">
                <a:solidFill>
                  <a:schemeClr val="bg1"/>
                </a:solidFill>
              </a:rPr>
              <a:t>                   </a:t>
            </a:r>
            <a:r>
              <a:rPr lang="el-GR" sz="3800" dirty="0">
                <a:solidFill>
                  <a:schemeClr val="bg1"/>
                </a:solidFill>
              </a:rPr>
              <a:t>τῆς πόλεως τῆς μεγάλης, </a:t>
            </a:r>
            <a:endParaRPr lang="en-US" sz="3800" dirty="0">
              <a:solidFill>
                <a:schemeClr val="bg1"/>
              </a:solidFill>
            </a:endParaRPr>
          </a:p>
          <a:p>
            <a:r>
              <a:rPr lang="fr-FR" sz="2400" dirty="0" smtClean="0">
                <a:solidFill>
                  <a:schemeClr val="bg1"/>
                </a:solidFill>
              </a:rPr>
              <a:t>        </a:t>
            </a:r>
            <a:r>
              <a:rPr lang="fr-FR" sz="2400" dirty="0" smtClean="0">
                <a:solidFill>
                  <a:srgbClr val="FFFF00"/>
                </a:solidFill>
              </a:rPr>
              <a:t>                     de </a:t>
            </a:r>
            <a:r>
              <a:rPr lang="fr-FR" sz="2400" dirty="0">
                <a:solidFill>
                  <a:srgbClr val="FFFF00"/>
                </a:solidFill>
              </a:rPr>
              <a:t>la </a:t>
            </a:r>
            <a:r>
              <a:rPr lang="fr-FR" sz="2400" dirty="0" smtClean="0">
                <a:solidFill>
                  <a:srgbClr val="FFFF00"/>
                </a:solidFill>
              </a:rPr>
              <a:t>        </a:t>
            </a:r>
            <a:r>
              <a:rPr lang="fr-FR" sz="2400" dirty="0">
                <a:solidFill>
                  <a:srgbClr val="FFFF00"/>
                </a:solidFill>
              </a:rPr>
              <a:t>ville </a:t>
            </a:r>
            <a:r>
              <a:rPr lang="fr-FR" sz="2400" dirty="0" smtClean="0">
                <a:solidFill>
                  <a:srgbClr val="FFFF00"/>
                </a:solidFill>
              </a:rPr>
              <a:t>         </a:t>
            </a:r>
            <a:r>
              <a:rPr lang="fr-FR" sz="2400" dirty="0">
                <a:solidFill>
                  <a:srgbClr val="FFFF00"/>
                </a:solidFill>
              </a:rPr>
              <a:t>de </a:t>
            </a:r>
            <a:r>
              <a:rPr lang="fr-FR" sz="2400" dirty="0" smtClean="0">
                <a:solidFill>
                  <a:srgbClr val="FFFF00"/>
                </a:solidFill>
              </a:rPr>
              <a:t>la      grande</a:t>
            </a:r>
          </a:p>
          <a:p>
            <a:r>
              <a:rPr lang="en-US" sz="3800" dirty="0" smtClean="0">
                <a:solidFill>
                  <a:schemeClr val="bg1"/>
                </a:solidFill>
              </a:rPr>
              <a:t>  </a:t>
            </a:r>
            <a:r>
              <a:rPr lang="el-GR" sz="3800" dirty="0" smtClean="0">
                <a:solidFill>
                  <a:schemeClr val="bg1"/>
                </a:solidFill>
              </a:rPr>
              <a:t>ἥτις </a:t>
            </a:r>
            <a:r>
              <a:rPr lang="el-GR" sz="3800" dirty="0">
                <a:solidFill>
                  <a:schemeClr val="bg1"/>
                </a:solidFill>
              </a:rPr>
              <a:t>καλεῖται πνευματικῶς Σόδομα καὶ Αἴγυπτος</a:t>
            </a:r>
            <a:r>
              <a:rPr lang="el-GR" sz="3800" dirty="0" smtClean="0">
                <a:solidFill>
                  <a:schemeClr val="bg1"/>
                </a:solidFill>
              </a:rPr>
              <a:t>,</a:t>
            </a:r>
            <a:endParaRPr lang="en-US" sz="3800" dirty="0" smtClean="0">
              <a:solidFill>
                <a:schemeClr val="bg1"/>
              </a:solidFill>
            </a:endParaRPr>
          </a:p>
          <a:p>
            <a:r>
              <a:rPr lang="fr-FR" sz="2400" dirty="0" smtClean="0">
                <a:solidFill>
                  <a:srgbClr val="FFFF00"/>
                </a:solidFill>
              </a:rPr>
              <a:t>      qui      est appelée       spirituellement            Sodome        et         </a:t>
            </a:r>
            <a:r>
              <a:rPr lang="fr-FR" sz="2400" dirty="0">
                <a:solidFill>
                  <a:srgbClr val="FFFF00"/>
                </a:solidFill>
              </a:rPr>
              <a:t>Égypte </a:t>
            </a:r>
          </a:p>
          <a:p>
            <a:r>
              <a:rPr lang="en-US" sz="3800" dirty="0" smtClean="0">
                <a:solidFill>
                  <a:schemeClr val="bg1"/>
                </a:solidFill>
              </a:rPr>
              <a:t>         </a:t>
            </a:r>
            <a:r>
              <a:rPr lang="el-GR" sz="3800" dirty="0" smtClean="0">
                <a:solidFill>
                  <a:schemeClr val="bg1"/>
                </a:solidFill>
              </a:rPr>
              <a:t>ὅπου </a:t>
            </a:r>
            <a:r>
              <a:rPr lang="el-GR" sz="3800" dirty="0">
                <a:solidFill>
                  <a:schemeClr val="bg1"/>
                </a:solidFill>
              </a:rPr>
              <a:t>καὶ </a:t>
            </a:r>
            <a:r>
              <a:rPr lang="en-US" sz="3800" dirty="0" smtClean="0">
                <a:solidFill>
                  <a:schemeClr val="bg1"/>
                </a:solidFill>
              </a:rPr>
              <a:t> </a:t>
            </a:r>
            <a:r>
              <a:rPr lang="el-GR" sz="3800" dirty="0" smtClean="0">
                <a:solidFill>
                  <a:schemeClr val="bg1"/>
                </a:solidFill>
              </a:rPr>
              <a:t>ὁ κύριος</a:t>
            </a:r>
            <a:r>
              <a:rPr lang="en-US" sz="3800" dirty="0" smtClean="0">
                <a:solidFill>
                  <a:schemeClr val="bg1"/>
                </a:solidFill>
              </a:rPr>
              <a:t> </a:t>
            </a:r>
            <a:r>
              <a:rPr lang="el-GR" sz="3800" dirty="0" smtClean="0">
                <a:solidFill>
                  <a:schemeClr val="bg1"/>
                </a:solidFill>
              </a:rPr>
              <a:t> </a:t>
            </a:r>
            <a:r>
              <a:rPr lang="el-GR" sz="3800" dirty="0">
                <a:solidFill>
                  <a:schemeClr val="bg1"/>
                </a:solidFill>
              </a:rPr>
              <a:t>αὐτῶν </a:t>
            </a:r>
            <a:r>
              <a:rPr lang="en-US" sz="3800" dirty="0" smtClean="0">
                <a:solidFill>
                  <a:schemeClr val="bg1"/>
                </a:solidFill>
              </a:rPr>
              <a:t> </a:t>
            </a:r>
            <a:r>
              <a:rPr lang="el-GR" sz="3800" dirty="0" smtClean="0">
                <a:solidFill>
                  <a:schemeClr val="bg1"/>
                </a:solidFill>
              </a:rPr>
              <a:t>ἐσταυρώθη</a:t>
            </a:r>
            <a:r>
              <a:rPr lang="el-GR" sz="3800" dirty="0">
                <a:solidFill>
                  <a:schemeClr val="bg1"/>
                </a:solidFill>
              </a:rPr>
              <a:t>.</a:t>
            </a:r>
          </a:p>
          <a:p>
            <a:r>
              <a:rPr lang="fr-FR" sz="2400" dirty="0" smtClean="0">
                <a:solidFill>
                  <a:srgbClr val="FFFF00"/>
                </a:solidFill>
              </a:rPr>
              <a:t>                    où      aussi    le   </a:t>
            </a:r>
            <a:r>
              <a:rPr lang="fr-FR" sz="2400" dirty="0">
                <a:solidFill>
                  <a:srgbClr val="FFFF00"/>
                </a:solidFill>
              </a:rPr>
              <a:t>Seigneur </a:t>
            </a:r>
            <a:r>
              <a:rPr lang="fr-FR" sz="2400" dirty="0" smtClean="0">
                <a:solidFill>
                  <a:srgbClr val="FFFF00"/>
                </a:solidFill>
              </a:rPr>
              <a:t>         leur              a </a:t>
            </a:r>
            <a:r>
              <a:rPr lang="fr-FR" sz="2400" dirty="0">
                <a:solidFill>
                  <a:srgbClr val="FFFF00"/>
                </a:solidFill>
              </a:rPr>
              <a:t>été </a:t>
            </a:r>
            <a:r>
              <a:rPr lang="fr-FR" sz="2400" dirty="0" smtClean="0">
                <a:solidFill>
                  <a:srgbClr val="FFFF00"/>
                </a:solidFill>
              </a:rPr>
              <a:t>crucifié</a:t>
            </a:r>
            <a:endParaRPr lang="en-US" sz="2400" dirty="0" smtClean="0">
              <a:solidFill>
                <a:srgbClr val="FFFF00"/>
              </a:solidFill>
            </a:endParaRP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11:8</a:t>
            </a:r>
            <a:r>
              <a:rPr lang="fr-FR" sz="2200" dirty="0" smtClean="0">
                <a:solidFill>
                  <a:schemeClr val="bg1"/>
                </a:solidFill>
              </a:rPr>
              <a:t> </a:t>
            </a:r>
            <a:r>
              <a:rPr lang="fr-FR" sz="2200" baseline="30000" dirty="0">
                <a:solidFill>
                  <a:schemeClr val="bg1"/>
                </a:solidFill>
              </a:rPr>
              <a:t>NEG </a:t>
            </a:r>
            <a:r>
              <a:rPr lang="fr-FR" sz="2200" dirty="0">
                <a:solidFill>
                  <a:schemeClr val="bg1"/>
                </a:solidFill>
              </a:rPr>
              <a:t>Et leurs cadavres seront sur la place de la grande ville, qu'on nomme symboliquement Sodome et Egypte, là même où leur Seigneur a été crucifié.</a:t>
            </a:r>
          </a:p>
          <a:p>
            <a:r>
              <a:rPr lang="fr-FR" sz="2200" baseline="30000" dirty="0" smtClean="0">
                <a:solidFill>
                  <a:schemeClr val="bg1"/>
                </a:solidFill>
              </a:rPr>
              <a:t>	</a:t>
            </a:r>
            <a:r>
              <a:rPr lang="fr-FR" sz="2200" baseline="30000" dirty="0" smtClean="0">
                <a:solidFill>
                  <a:srgbClr val="FFFF00"/>
                </a:solidFill>
              </a:rPr>
              <a:t>BFC </a:t>
            </a:r>
            <a:r>
              <a:rPr lang="fr-FR" sz="2200" b="1" dirty="0" smtClean="0">
                <a:solidFill>
                  <a:schemeClr val="bg1"/>
                </a:solidFill>
              </a:rPr>
              <a:t>11:8</a:t>
            </a:r>
            <a:r>
              <a:rPr lang="fr-FR" sz="2200" dirty="0" smtClean="0">
                <a:solidFill>
                  <a:schemeClr val="bg1"/>
                </a:solidFill>
              </a:rPr>
              <a:t> </a:t>
            </a:r>
            <a:r>
              <a:rPr lang="fr-FR" sz="2200" dirty="0">
                <a:solidFill>
                  <a:schemeClr val="bg1"/>
                </a:solidFill>
              </a:rPr>
              <a:t>Leurs cadavres resteront sur la place de la grande ville, là où leur Seigneur a été cloué sur une croix. Cette ville est appelée symboliquement Sodome, ou Égypte </a:t>
            </a: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4009788693"/>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61838" cy="6973302"/>
          </a:xfrm>
          <a:prstGeom prst="rect">
            <a:avLst/>
          </a:prstGeom>
          <a:solidFill>
            <a:srgbClr val="002060"/>
          </a:solidFill>
        </p:spPr>
        <p:txBody>
          <a:bodyPr wrap="square" lIns="108821" tIns="54411" rIns="108821" bIns="54411">
            <a:spAutoFit/>
          </a:bodyPr>
          <a:lstStyle/>
          <a:p>
            <a:r>
              <a:rPr lang="en-US" sz="1200" b="1" dirty="0" smtClean="0">
                <a:solidFill>
                  <a:srgbClr val="FFFF00"/>
                </a:solidFill>
              </a:rPr>
              <a:t>                             </a:t>
            </a:r>
          </a:p>
          <a:p>
            <a:r>
              <a:rPr lang="en-US" sz="3200" b="1" dirty="0">
                <a:solidFill>
                  <a:srgbClr val="FFFF00"/>
                </a:solidFill>
              </a:rPr>
              <a:t> </a:t>
            </a:r>
            <a:r>
              <a:rPr lang="en-US" sz="3200" b="1" dirty="0" smtClean="0">
                <a:solidFill>
                  <a:srgbClr val="FFFF00"/>
                </a:solidFill>
              </a:rPr>
              <a:t>                                        </a:t>
            </a:r>
            <a:r>
              <a:rPr lang="en-US" sz="3600" b="1" dirty="0" smtClean="0">
                <a:solidFill>
                  <a:srgbClr val="FFFF00"/>
                </a:solidFill>
              </a:rPr>
              <a:t>Apocalypse 11:9 </a:t>
            </a:r>
          </a:p>
          <a:p>
            <a:endParaRPr lang="en-US" sz="1400" b="1" dirty="0" smtClean="0">
              <a:solidFill>
                <a:srgbClr val="FFFF00"/>
              </a:solidFill>
            </a:endParaRPr>
          </a:p>
          <a:p>
            <a:r>
              <a:rPr lang="en-US" sz="2800" b="1" dirty="0">
                <a:solidFill>
                  <a:srgbClr val="FFFF00"/>
                </a:solidFill>
              </a:rPr>
              <a:t> </a:t>
            </a:r>
            <a:r>
              <a:rPr lang="en-US" sz="2800" b="1" dirty="0" smtClean="0">
                <a:solidFill>
                  <a:srgbClr val="FFFF00"/>
                </a:solidFill>
              </a:rPr>
              <a:t>9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βλέπουσιν </a:t>
            </a:r>
            <a:r>
              <a:rPr lang="el-GR" sz="3800" dirty="0">
                <a:solidFill>
                  <a:schemeClr val="bg1"/>
                </a:solidFill>
              </a:rPr>
              <a:t>ἐκ τῶν λαῶν καὶ φυλῶν </a:t>
            </a:r>
            <a:r>
              <a:rPr lang="fr-FR" sz="3800" dirty="0" smtClean="0">
                <a:solidFill>
                  <a:srgbClr val="FFFF00"/>
                </a:solidFill>
              </a:rPr>
              <a:t> </a:t>
            </a:r>
          </a:p>
          <a:p>
            <a:r>
              <a:rPr lang="fr-FR" sz="2400" dirty="0" smtClean="0">
                <a:solidFill>
                  <a:srgbClr val="FFFF00"/>
                </a:solidFill>
              </a:rPr>
              <a:t>           et   </a:t>
            </a:r>
            <a:r>
              <a:rPr lang="fr-FR" sz="2000" dirty="0" smtClean="0">
                <a:solidFill>
                  <a:srgbClr val="FFFF00"/>
                </a:solidFill>
              </a:rPr>
              <a:t>(des gens)</a:t>
            </a:r>
            <a:r>
              <a:rPr lang="fr-FR" sz="2400" dirty="0" smtClean="0">
                <a:solidFill>
                  <a:srgbClr val="FFFF00"/>
                </a:solidFill>
              </a:rPr>
              <a:t> </a:t>
            </a:r>
            <a:r>
              <a:rPr lang="fr-FR" sz="2400" dirty="0">
                <a:solidFill>
                  <a:srgbClr val="FFFF00"/>
                </a:solidFill>
              </a:rPr>
              <a:t>regardent </a:t>
            </a:r>
            <a:r>
              <a:rPr lang="fr-FR" sz="2400" dirty="0" smtClean="0">
                <a:solidFill>
                  <a:srgbClr val="FFFF00"/>
                </a:solidFill>
              </a:rPr>
              <a:t> de      les     peuples    et       </a:t>
            </a:r>
            <a:r>
              <a:rPr lang="fr-FR" sz="2400" dirty="0">
                <a:solidFill>
                  <a:srgbClr val="FFFF00"/>
                </a:solidFill>
              </a:rPr>
              <a:t>tribus </a:t>
            </a:r>
            <a:endParaRPr lang="es-ES" sz="2400" dirty="0" smtClean="0">
              <a:solidFill>
                <a:srgbClr val="FFFF00"/>
              </a:solidFill>
            </a:endParaRPr>
          </a:p>
          <a:p>
            <a:r>
              <a:rPr lang="en-US" sz="3600" dirty="0" smtClean="0">
                <a:solidFill>
                  <a:schemeClr val="bg1"/>
                </a:solidFill>
              </a:rPr>
              <a:t>      </a:t>
            </a:r>
            <a:r>
              <a:rPr lang="el-GR" sz="3800" dirty="0">
                <a:solidFill>
                  <a:schemeClr val="bg1"/>
                </a:solidFill>
              </a:rPr>
              <a:t>καὶ γλωσσῶν </a:t>
            </a:r>
            <a:r>
              <a:rPr lang="el-GR" sz="3800" dirty="0" smtClean="0">
                <a:solidFill>
                  <a:schemeClr val="bg1"/>
                </a:solidFill>
              </a:rPr>
              <a:t>καὶ </a:t>
            </a:r>
            <a:r>
              <a:rPr lang="el-GR" sz="3800" dirty="0">
                <a:solidFill>
                  <a:schemeClr val="bg1"/>
                </a:solidFill>
              </a:rPr>
              <a:t>ἐθνῶν τὸ πτῶμα αὐτῶν </a:t>
            </a:r>
            <a:endParaRPr lang="en-US" sz="3800" dirty="0">
              <a:solidFill>
                <a:schemeClr val="bg1"/>
              </a:solidFill>
            </a:endParaRPr>
          </a:p>
          <a:p>
            <a:r>
              <a:rPr lang="fr-FR" sz="2400" dirty="0" smtClean="0">
                <a:solidFill>
                  <a:srgbClr val="FFFF00"/>
                </a:solidFill>
              </a:rPr>
              <a:t>            et         langues            </a:t>
            </a:r>
            <a:r>
              <a:rPr lang="fr-FR" sz="2400" dirty="0">
                <a:solidFill>
                  <a:srgbClr val="FFFF00"/>
                </a:solidFill>
              </a:rPr>
              <a:t>et </a:t>
            </a:r>
            <a:r>
              <a:rPr lang="fr-FR" sz="2400" dirty="0" smtClean="0">
                <a:solidFill>
                  <a:srgbClr val="FFFF00"/>
                </a:solidFill>
              </a:rPr>
              <a:t>      nations     le      cadavre         leur</a:t>
            </a:r>
            <a:endParaRPr lang="fr-FR" sz="2400" dirty="0">
              <a:solidFill>
                <a:srgbClr val="FFFF00"/>
              </a:solidFill>
            </a:endParaRPr>
          </a:p>
          <a:p>
            <a:r>
              <a:rPr lang="en-US" sz="3800" dirty="0" smtClean="0">
                <a:solidFill>
                  <a:schemeClr val="bg1"/>
                </a:solidFill>
              </a:rPr>
              <a:t>   </a:t>
            </a:r>
            <a:r>
              <a:rPr lang="el-GR" sz="3800" dirty="0" smtClean="0">
                <a:solidFill>
                  <a:schemeClr val="bg1"/>
                </a:solidFill>
              </a:rPr>
              <a:t>ἡμέρας </a:t>
            </a:r>
            <a:r>
              <a:rPr lang="el-GR" sz="3800" dirty="0">
                <a:solidFill>
                  <a:schemeClr val="bg1"/>
                </a:solidFill>
              </a:rPr>
              <a:t>τρεῖς καὶ ἥμισυ καὶ τὰ πτώματα αὐτῶν </a:t>
            </a:r>
            <a:endParaRPr lang="en-US" sz="3800" dirty="0" smtClean="0">
              <a:solidFill>
                <a:schemeClr val="bg1"/>
              </a:solidFill>
            </a:endParaRPr>
          </a:p>
          <a:p>
            <a:r>
              <a:rPr lang="fr-FR" sz="2400" dirty="0" smtClean="0">
                <a:solidFill>
                  <a:srgbClr val="FFFF00"/>
                </a:solidFill>
              </a:rPr>
              <a:t>            jours           </a:t>
            </a:r>
            <a:r>
              <a:rPr lang="fr-FR" sz="2400" dirty="0">
                <a:solidFill>
                  <a:srgbClr val="FFFF00"/>
                </a:solidFill>
              </a:rPr>
              <a:t>trois </a:t>
            </a:r>
            <a:r>
              <a:rPr lang="fr-FR" sz="2400" dirty="0" smtClean="0">
                <a:solidFill>
                  <a:srgbClr val="FFFF00"/>
                </a:solidFill>
              </a:rPr>
              <a:t>      </a:t>
            </a:r>
            <a:r>
              <a:rPr lang="fr-FR" sz="2400" dirty="0">
                <a:solidFill>
                  <a:srgbClr val="FFFF00"/>
                </a:solidFill>
              </a:rPr>
              <a:t>et </a:t>
            </a:r>
            <a:r>
              <a:rPr lang="fr-FR" sz="2400" dirty="0" smtClean="0">
                <a:solidFill>
                  <a:srgbClr val="FFFF00"/>
                </a:solidFill>
              </a:rPr>
              <a:t>       demi</a:t>
            </a:r>
            <a:r>
              <a:rPr lang="fr-FR" sz="2400" dirty="0">
                <a:solidFill>
                  <a:srgbClr val="FFFF00"/>
                </a:solidFill>
              </a:rPr>
              <a:t> </a:t>
            </a:r>
            <a:r>
              <a:rPr lang="fr-FR" sz="2400" dirty="0" smtClean="0">
                <a:solidFill>
                  <a:srgbClr val="FFFF00"/>
                </a:solidFill>
              </a:rPr>
              <a:t>       </a:t>
            </a:r>
            <a:r>
              <a:rPr lang="fr-FR" sz="2400" dirty="0">
                <a:solidFill>
                  <a:srgbClr val="FFFF00"/>
                </a:solidFill>
              </a:rPr>
              <a:t>et </a:t>
            </a:r>
            <a:r>
              <a:rPr lang="fr-FR" sz="2400" dirty="0" smtClean="0">
                <a:solidFill>
                  <a:srgbClr val="FFFF00"/>
                </a:solidFill>
              </a:rPr>
              <a:t>    les        cadavres           leurs </a:t>
            </a:r>
          </a:p>
          <a:p>
            <a:r>
              <a:rPr lang="en-US" sz="3800" dirty="0" smtClean="0">
                <a:solidFill>
                  <a:schemeClr val="bg1"/>
                </a:solidFill>
              </a:rPr>
              <a:t>        </a:t>
            </a:r>
            <a:r>
              <a:rPr lang="el-GR" sz="3800" dirty="0" smtClean="0">
                <a:solidFill>
                  <a:schemeClr val="bg1"/>
                </a:solidFill>
              </a:rPr>
              <a:t>οὐκ </a:t>
            </a:r>
            <a:r>
              <a:rPr lang="en-US" sz="3800" dirty="0" smtClean="0">
                <a:solidFill>
                  <a:schemeClr val="bg1"/>
                </a:solidFill>
              </a:rPr>
              <a:t> </a:t>
            </a:r>
            <a:r>
              <a:rPr lang="el-GR" sz="3800" dirty="0" smtClean="0">
                <a:solidFill>
                  <a:schemeClr val="bg1"/>
                </a:solidFill>
              </a:rPr>
              <a:t>ἀφίουσιν </a:t>
            </a:r>
            <a:r>
              <a:rPr lang="en-US" sz="3800" dirty="0" smtClean="0">
                <a:solidFill>
                  <a:schemeClr val="bg1"/>
                </a:solidFill>
              </a:rPr>
              <a:t>  </a:t>
            </a:r>
            <a:r>
              <a:rPr lang="el-GR" sz="3800" dirty="0" smtClean="0">
                <a:solidFill>
                  <a:schemeClr val="bg1"/>
                </a:solidFill>
              </a:rPr>
              <a:t>τεθῆναι</a:t>
            </a:r>
            <a:r>
              <a:rPr lang="en-US" sz="3800" dirty="0" smtClean="0">
                <a:solidFill>
                  <a:schemeClr val="bg1"/>
                </a:solidFill>
              </a:rPr>
              <a:t>  </a:t>
            </a:r>
            <a:r>
              <a:rPr lang="el-GR" sz="3800" dirty="0" smtClean="0">
                <a:solidFill>
                  <a:schemeClr val="bg1"/>
                </a:solidFill>
              </a:rPr>
              <a:t>εἰς</a:t>
            </a:r>
            <a:r>
              <a:rPr lang="en-US" sz="3800" dirty="0" smtClean="0">
                <a:solidFill>
                  <a:schemeClr val="bg1"/>
                </a:solidFill>
              </a:rPr>
              <a:t> </a:t>
            </a:r>
            <a:r>
              <a:rPr lang="el-GR" sz="3800" dirty="0" smtClean="0">
                <a:solidFill>
                  <a:schemeClr val="bg1"/>
                </a:solidFill>
              </a:rPr>
              <a:t> </a:t>
            </a:r>
            <a:r>
              <a:rPr lang="el-GR" sz="3800" dirty="0">
                <a:solidFill>
                  <a:schemeClr val="bg1"/>
                </a:solidFill>
              </a:rPr>
              <a:t>μνῆμα.</a:t>
            </a:r>
          </a:p>
          <a:p>
            <a:r>
              <a:rPr lang="fr-FR" sz="2400" dirty="0" smtClean="0">
                <a:solidFill>
                  <a:srgbClr val="FFFF00"/>
                </a:solidFill>
              </a:rPr>
              <a:t>            ne pas   ils permettront   que </a:t>
            </a:r>
            <a:r>
              <a:rPr lang="fr-FR" sz="2400" dirty="0">
                <a:solidFill>
                  <a:srgbClr val="FFFF00"/>
                </a:solidFill>
              </a:rPr>
              <a:t>soient </a:t>
            </a:r>
            <a:r>
              <a:rPr lang="fr-FR" sz="2400" dirty="0" smtClean="0">
                <a:solidFill>
                  <a:srgbClr val="FFFF00"/>
                </a:solidFill>
              </a:rPr>
              <a:t>mis  </a:t>
            </a:r>
            <a:r>
              <a:rPr lang="fr-FR" sz="2400" dirty="0">
                <a:solidFill>
                  <a:srgbClr val="FFFF00"/>
                </a:solidFill>
              </a:rPr>
              <a:t>dans </a:t>
            </a:r>
            <a:r>
              <a:rPr lang="fr-FR" sz="2400" dirty="0" smtClean="0">
                <a:solidFill>
                  <a:srgbClr val="FFFF00"/>
                </a:solidFill>
              </a:rPr>
              <a:t> un </a:t>
            </a:r>
            <a:r>
              <a:rPr lang="fr-FR" sz="2400" dirty="0">
                <a:solidFill>
                  <a:srgbClr val="FFFF00"/>
                </a:solidFill>
              </a:rPr>
              <a:t>sépulcre</a:t>
            </a:r>
          </a:p>
          <a:p>
            <a:r>
              <a:rPr lang="en-US" sz="800" dirty="0">
                <a:solidFill>
                  <a:schemeClr val="bg1"/>
                </a:solidFill>
              </a:rPr>
              <a:t> </a:t>
            </a:r>
            <a:endParaRPr lang="en-US" sz="800" dirty="0" smtClean="0">
              <a:solidFill>
                <a:schemeClr val="bg1"/>
              </a:solidFill>
            </a:endParaRPr>
          </a:p>
          <a:p>
            <a:endParaRPr lang="en-US" sz="800" dirty="0" smtClean="0">
              <a:solidFill>
                <a:schemeClr val="bg1"/>
              </a:solidFill>
            </a:endParaRPr>
          </a:p>
          <a:p>
            <a:r>
              <a:rPr lang="en-US" sz="2200" baseline="30000" dirty="0" smtClean="0">
                <a:solidFill>
                  <a:srgbClr val="FFFF00"/>
                </a:solidFill>
              </a:rPr>
              <a:t>	NEG </a:t>
            </a:r>
            <a:r>
              <a:rPr lang="fr-FR" sz="2200" b="1" dirty="0" smtClean="0">
                <a:solidFill>
                  <a:schemeClr val="bg1"/>
                </a:solidFill>
              </a:rPr>
              <a:t>11:9</a:t>
            </a:r>
            <a:r>
              <a:rPr lang="fr-FR" sz="2200" dirty="0" smtClean="0">
                <a:solidFill>
                  <a:schemeClr val="bg1"/>
                </a:solidFill>
              </a:rPr>
              <a:t> </a:t>
            </a:r>
            <a:r>
              <a:rPr lang="fr-FR" sz="2200" dirty="0">
                <a:solidFill>
                  <a:schemeClr val="bg1"/>
                </a:solidFill>
              </a:rPr>
              <a:t>Des hommes d'entre les peuples, les tribus, les langues, et les nations, verront leurs cadavres pendant trois jours et demi, et ils ne permettront pas que leurs cadavres soient mis dans un sépulcre</a:t>
            </a:r>
            <a:r>
              <a:rPr lang="fr-FR" sz="2200" dirty="0" smtClean="0">
                <a:solidFill>
                  <a:schemeClr val="bg1"/>
                </a:solidFill>
              </a:rPr>
              <a:t>.   //    </a:t>
            </a:r>
            <a:r>
              <a:rPr lang="fr-FR" sz="2200" baseline="30000" dirty="0" smtClean="0">
                <a:solidFill>
                  <a:srgbClr val="FFFF00"/>
                </a:solidFill>
              </a:rPr>
              <a:t>BFC </a:t>
            </a:r>
            <a:r>
              <a:rPr lang="fr-FR" sz="2200" b="1" dirty="0" smtClean="0">
                <a:solidFill>
                  <a:schemeClr val="bg1"/>
                </a:solidFill>
              </a:rPr>
              <a:t>11:9</a:t>
            </a:r>
            <a:r>
              <a:rPr lang="fr-FR" sz="2200" dirty="0" smtClean="0">
                <a:solidFill>
                  <a:schemeClr val="bg1"/>
                </a:solidFill>
              </a:rPr>
              <a:t> </a:t>
            </a:r>
            <a:r>
              <a:rPr lang="fr-FR" sz="2200" dirty="0">
                <a:solidFill>
                  <a:schemeClr val="bg1"/>
                </a:solidFill>
              </a:rPr>
              <a:t>Des gens de tout peuple, de toute tribu, de toute langue et de toute nation regarderont leurs cadavres pendant trois jours et demi et ne permettront pas qu'on les enterre.  </a:t>
            </a:r>
            <a:endParaRPr lang="en-US" sz="22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716859148"/>
      </p:ext>
    </p:extLst>
  </p:cSld>
  <p:clrMapOvr>
    <a:masterClrMapping/>
  </p:clrMapOvr>
  <mc:AlternateContent xmlns:mc="http://schemas.openxmlformats.org/markup-compatibility/2006" xmlns:p14="http://schemas.microsoft.com/office/powerpoint/2010/main">
    <mc:Choice Requires="p14">
      <p:transition spd="slow" p14:dur="2000">
        <p:cut/>
      </p:transition>
    </mc:Choice>
    <mc:Fallback xmlns="">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5981</TotalTime>
  <Words>1475</Words>
  <Application>Microsoft Office PowerPoint</Application>
  <PresentationFormat>Custom</PresentationFormat>
  <Paragraphs>343</Paragraphs>
  <Slides>19</Slides>
  <Notes>11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Apocalypse de Jean Chapitre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790</cp:revision>
  <dcterms:created xsi:type="dcterms:W3CDTF">2020-04-05T11:02:49Z</dcterms:created>
  <dcterms:modified xsi:type="dcterms:W3CDTF">2020-12-21T15:45:04Z</dcterms:modified>
</cp:coreProperties>
</file>