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448" r:id="rId3"/>
    <p:sldId id="503" r:id="rId4"/>
    <p:sldId id="523" r:id="rId5"/>
    <p:sldId id="462" r:id="rId6"/>
    <p:sldId id="524" r:id="rId7"/>
    <p:sldId id="525" r:id="rId8"/>
    <p:sldId id="527" r:id="rId9"/>
    <p:sldId id="529" r:id="rId10"/>
    <p:sldId id="531" r:id="rId11"/>
    <p:sldId id="533" r:id="rId12"/>
    <p:sldId id="535" r:id="rId13"/>
    <p:sldId id="537" r:id="rId14"/>
    <p:sldId id="539" r:id="rId15"/>
    <p:sldId id="540" r:id="rId16"/>
    <p:sldId id="54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12/21/2020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12/21/2020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smtClean="0"/>
              <a:t>Apocalypse de Jean</a:t>
            </a:r>
            <a:br>
              <a:rPr lang="fr-FR" sz="7700" b="1" dirty="0" smtClean="0"/>
            </a:br>
            <a:r>
              <a:rPr lang="fr-FR" sz="7700" b="1" dirty="0" smtClean="0"/>
              <a:t>Chapitre 12</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smtClean="0">
                <a:solidFill>
                  <a:srgbClr val="FF0000"/>
                </a:solidFill>
              </a:rPr>
              <a:t>Nouveau </a:t>
            </a:r>
            <a:r>
              <a:rPr lang="en-US" sz="5800" b="1" dirty="0">
                <a:solidFill>
                  <a:srgbClr val="FF0000"/>
                </a:solidFill>
              </a:rPr>
              <a:t>Testament </a:t>
            </a:r>
            <a:endParaRPr lang="en-US" sz="5800" b="1" dirty="0" smtClean="0">
              <a:solidFill>
                <a:srgbClr val="FF0000"/>
              </a:solidFill>
            </a:endParaRPr>
          </a:p>
          <a:p>
            <a:pPr algn="ctr"/>
            <a:r>
              <a:rPr lang="en-US" sz="5800" b="1" dirty="0" err="1">
                <a:solidFill>
                  <a:srgbClr val="FF0000"/>
                </a:solidFill>
              </a:rPr>
              <a:t>I</a:t>
            </a:r>
            <a:r>
              <a:rPr lang="en-US" sz="5800" b="1" dirty="0" err="1" smtClean="0">
                <a:solidFill>
                  <a:srgbClr val="FF0000"/>
                </a:solidFill>
              </a:rPr>
              <a:t>nterlinéaire</a:t>
            </a:r>
            <a:r>
              <a:rPr lang="en-US" sz="5800" b="1" dirty="0" smtClean="0">
                <a:solidFill>
                  <a:srgbClr val="FF0000"/>
                </a:solidFill>
              </a:rPr>
              <a:t> </a:t>
            </a:r>
            <a:r>
              <a:rPr lang="en-US" sz="5800" b="1" dirty="0" err="1" smtClean="0">
                <a:solidFill>
                  <a:srgbClr val="FF0000"/>
                </a:solidFill>
              </a:rPr>
              <a:t>Grec</a:t>
            </a:r>
            <a:r>
              <a:rPr lang="en-US" sz="5800" b="1" dirty="0" smtClean="0">
                <a:solidFill>
                  <a:srgbClr val="FF0000"/>
                </a:solidFill>
              </a:rPr>
              <a:t> – </a:t>
            </a:r>
            <a:r>
              <a:rPr lang="en-US" sz="5800" b="1" dirty="0" err="1" smtClean="0">
                <a:solidFill>
                  <a:srgbClr val="FF0000"/>
                </a:solidFill>
              </a:rPr>
              <a:t>Français</a:t>
            </a:r>
            <a:endParaRPr lang="en-US" sz="5800" b="1" dirty="0" smtClean="0">
              <a:solidFill>
                <a:srgbClr val="FF0000"/>
              </a:solidFill>
            </a:endParaRPr>
          </a:p>
          <a:p>
            <a:r>
              <a:rPr lang="en-US" sz="3200" b="1" dirty="0" smtClean="0">
                <a:solidFill>
                  <a:srgbClr val="7030A0"/>
                </a:solidFill>
              </a:rPr>
              <a:t> </a:t>
            </a:r>
            <a:r>
              <a:rPr lang="en-US" sz="3100" b="1" dirty="0" err="1" smtClean="0">
                <a:solidFill>
                  <a:srgbClr val="7030A0"/>
                </a:solidFill>
              </a:rPr>
              <a:t>Écoutez</a:t>
            </a:r>
            <a:r>
              <a:rPr lang="en-US" sz="3100" b="1" dirty="0" smtClean="0">
                <a:solidFill>
                  <a:srgbClr val="7030A0"/>
                </a:solidFill>
              </a:rPr>
              <a:t> </a:t>
            </a:r>
            <a:r>
              <a:rPr lang="en-US" sz="3100" b="1" dirty="0">
                <a:solidFill>
                  <a:srgbClr val="7030A0"/>
                </a:solidFill>
              </a:rPr>
              <a:t>et </a:t>
            </a:r>
            <a:r>
              <a:rPr lang="en-US" sz="3100" b="1" dirty="0" err="1" smtClean="0">
                <a:solidFill>
                  <a:srgbClr val="7030A0"/>
                </a:solidFill>
              </a:rPr>
              <a:t>Apprenez</a:t>
            </a:r>
            <a:r>
              <a:rPr lang="en-US" sz="3100" b="1" dirty="0" smtClean="0">
                <a:solidFill>
                  <a:srgbClr val="7030A0"/>
                </a:solidFill>
              </a:rPr>
              <a:t> </a:t>
            </a:r>
            <a:r>
              <a:rPr lang="en-US" sz="3100" b="1" dirty="0">
                <a:solidFill>
                  <a:srgbClr val="7030A0"/>
                </a:solidFill>
              </a:rPr>
              <a:t>le </a:t>
            </a:r>
            <a:r>
              <a:rPr lang="en-US" sz="3100" b="1" dirty="0" err="1">
                <a:solidFill>
                  <a:srgbClr val="7030A0"/>
                </a:solidFill>
              </a:rPr>
              <a:t>G</a:t>
            </a:r>
            <a:r>
              <a:rPr lang="en-US" sz="3100" b="1" dirty="0" err="1" smtClean="0">
                <a:solidFill>
                  <a:srgbClr val="7030A0"/>
                </a:solidFill>
              </a:rPr>
              <a:t>rec</a:t>
            </a:r>
            <a:r>
              <a:rPr lang="en-US" sz="3100" b="1" dirty="0" smtClean="0">
                <a:solidFill>
                  <a:srgbClr val="7030A0"/>
                </a:solidFill>
              </a:rPr>
              <a:t> </a:t>
            </a:r>
            <a:r>
              <a:rPr lang="en-US" sz="31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250301"/>
          </a:xfrm>
          <a:prstGeom prst="rect">
            <a:avLst/>
          </a:prstGeom>
          <a:solidFill>
            <a:srgbClr val="002060"/>
          </a:solidFill>
        </p:spPr>
        <p:txBody>
          <a:bodyPr wrap="square" lIns="108821" tIns="54411" rIns="108821" bIns="54411">
            <a:spAutoFit/>
          </a:bodyPr>
          <a:lstStyle/>
          <a:p>
            <a:r>
              <a:rPr lang="en-US" sz="1000" b="1" dirty="0" smtClean="0">
                <a:solidFill>
                  <a:srgbClr val="FFFF00"/>
                </a:solidFill>
              </a:rPr>
              <a:t>      </a:t>
            </a:r>
          </a:p>
          <a:p>
            <a:endParaRPr lang="en-US" sz="1000" b="1" dirty="0" smtClean="0">
              <a:solidFill>
                <a:srgbClr val="FFFF00"/>
              </a:solidFill>
            </a:endParaRPr>
          </a:p>
          <a:p>
            <a:endParaRPr lang="en-US" sz="1000" b="1" dirty="0">
              <a:solidFill>
                <a:srgbClr val="FFFF00"/>
              </a:solidFill>
            </a:endParaRPr>
          </a:p>
          <a:p>
            <a:r>
              <a:rPr lang="en-US" sz="1000" b="1" dirty="0" smtClean="0">
                <a:solidFill>
                  <a:srgbClr val="FFFF00"/>
                </a:solidFill>
              </a:rPr>
              <a:t>                    </a:t>
            </a:r>
          </a:p>
          <a:p>
            <a:r>
              <a:rPr lang="en-US" sz="3600" b="1" dirty="0" smtClean="0">
                <a:solidFill>
                  <a:srgbClr val="FFFF00"/>
                </a:solidFill>
              </a:rPr>
              <a:t>  </a:t>
            </a:r>
            <a:r>
              <a:rPr lang="en-US" sz="4000" b="1" dirty="0" smtClean="0">
                <a:solidFill>
                  <a:srgbClr val="FFFF00"/>
                </a:solidFill>
              </a:rPr>
              <a:t>Apocalypse 12:11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αὐτοὶ ἐνίκησαν αὐτὸν διὰ τὸ αἷμα τοῦ ἀρνίου </a:t>
            </a:r>
            <a:endParaRPr lang="en-US" sz="38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Ils            ont vaincu         lui         </a:t>
            </a:r>
            <a:r>
              <a:rPr lang="fr-FR" sz="2400" dirty="0">
                <a:solidFill>
                  <a:srgbClr val="FFFF00"/>
                </a:solidFill>
              </a:rPr>
              <a:t>à cause du </a:t>
            </a:r>
            <a:r>
              <a:rPr lang="fr-FR" sz="2400" dirty="0" smtClean="0">
                <a:solidFill>
                  <a:srgbClr val="FFFF00"/>
                </a:solidFill>
              </a:rPr>
              <a:t>    sang        de  l'Agneau</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διὰ τὸν λόγον τῆς μαρτυρίας αὐτῶν </a:t>
            </a:r>
            <a:endParaRPr lang="en-US" sz="4000" dirty="0">
              <a:solidFill>
                <a:schemeClr val="bg1"/>
              </a:solidFill>
            </a:endParaRPr>
          </a:p>
          <a:p>
            <a:r>
              <a:rPr lang="fr-FR" sz="2400" dirty="0">
                <a:solidFill>
                  <a:srgbClr val="FFFF00"/>
                </a:solidFill>
              </a:rPr>
              <a:t> </a:t>
            </a:r>
            <a:r>
              <a:rPr lang="fr-FR" sz="2400" dirty="0" smtClean="0">
                <a:solidFill>
                  <a:srgbClr val="FFFF00"/>
                </a:solidFill>
              </a:rPr>
              <a:t>           et    à </a:t>
            </a:r>
            <a:r>
              <a:rPr lang="fr-FR" sz="2400" dirty="0">
                <a:solidFill>
                  <a:srgbClr val="FFFF00"/>
                </a:solidFill>
              </a:rPr>
              <a:t>cause de la </a:t>
            </a:r>
            <a:r>
              <a:rPr lang="fr-FR" sz="2400" dirty="0" smtClean="0">
                <a:solidFill>
                  <a:srgbClr val="FFFF00"/>
                </a:solidFill>
              </a:rPr>
              <a:t>    parole        de         </a:t>
            </a:r>
            <a:r>
              <a:rPr lang="fr-FR" sz="2400" dirty="0">
                <a:solidFill>
                  <a:srgbClr val="FFFF00"/>
                </a:solidFill>
              </a:rPr>
              <a:t>témoignage </a:t>
            </a:r>
            <a:r>
              <a:rPr lang="fr-FR" sz="2400" dirty="0" smtClean="0">
                <a:solidFill>
                  <a:srgbClr val="FFFF00"/>
                </a:solidFill>
              </a:rPr>
              <a:t>            leur</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οὐκ ἠγάπησαν τὴν ψυχὴν αὐτῶν ἄχρι θανάτου.</a:t>
            </a:r>
          </a:p>
          <a:p>
            <a:r>
              <a:rPr lang="fr-FR" sz="2400" dirty="0">
                <a:solidFill>
                  <a:srgbClr val="FFFF00"/>
                </a:solidFill>
              </a:rPr>
              <a:t> </a:t>
            </a:r>
            <a:r>
              <a:rPr lang="fr-FR" sz="2400" dirty="0" smtClean="0">
                <a:solidFill>
                  <a:srgbClr val="FFFF00"/>
                </a:solidFill>
              </a:rPr>
              <a:t>    et    ne pas     ils ont aimé            la              vie              leur        jusqu'à        la mort</a:t>
            </a: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12:11</a:t>
            </a:r>
            <a:r>
              <a:rPr lang="fr-FR" sz="2200" dirty="0" smtClean="0">
                <a:solidFill>
                  <a:schemeClr val="bg1"/>
                </a:solidFill>
              </a:rPr>
              <a:t> Ils </a:t>
            </a:r>
            <a:r>
              <a:rPr lang="fr-FR" sz="2200" dirty="0">
                <a:solidFill>
                  <a:schemeClr val="bg1"/>
                </a:solidFill>
              </a:rPr>
              <a:t>l 'ont vaincu à cause du sang de l'Agneau et à cause de la parole de leur témoignage, et ils n'ont pas aimé leur vie jusqu'à craindre la mort.</a:t>
            </a:r>
          </a:p>
          <a:p>
            <a:r>
              <a:rPr lang="fr-FR" sz="2200" baseline="30000" dirty="0">
                <a:solidFill>
                  <a:srgbClr val="FFFF00"/>
                </a:solidFill>
              </a:rPr>
              <a:t>	BFC </a:t>
            </a:r>
            <a:r>
              <a:rPr lang="fr-FR" sz="2200" b="1" dirty="0" smtClean="0">
                <a:solidFill>
                  <a:schemeClr val="bg1"/>
                </a:solidFill>
              </a:rPr>
              <a:t>12:11</a:t>
            </a:r>
            <a:r>
              <a:rPr lang="fr-FR" sz="2200" dirty="0" smtClean="0">
                <a:solidFill>
                  <a:schemeClr val="bg1"/>
                </a:solidFill>
              </a:rPr>
              <a:t> </a:t>
            </a:r>
            <a:r>
              <a:rPr lang="fr-FR" sz="2200" dirty="0">
                <a:solidFill>
                  <a:schemeClr val="bg1"/>
                </a:solidFill>
              </a:rPr>
              <a:t>Nos frères ont remporté la victoire sur lui grâce au sang de l'Agneau et à la parole dont ils ont témoigné; ils n'ont pas épargné leur vie, ils étaient prêts à mourir.</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3383260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Apocalypse 12:12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διὰ </a:t>
            </a:r>
            <a:r>
              <a:rPr lang="el-GR" sz="4000" dirty="0">
                <a:solidFill>
                  <a:schemeClr val="bg1"/>
                </a:solidFill>
              </a:rPr>
              <a:t>τοῦτο εὐφραίνεσθε, </a:t>
            </a:r>
            <a:r>
              <a:rPr lang="en-US" sz="4000" dirty="0" smtClean="0">
                <a:solidFill>
                  <a:schemeClr val="bg1"/>
                </a:solidFill>
              </a:rPr>
              <a:t> </a:t>
            </a:r>
            <a:r>
              <a:rPr lang="el-GR" sz="4000" dirty="0" smtClean="0">
                <a:solidFill>
                  <a:schemeClr val="bg1"/>
                </a:solidFill>
              </a:rPr>
              <a:t>[</a:t>
            </a:r>
            <a:r>
              <a:rPr lang="el-GR" sz="4000" dirty="0">
                <a:solidFill>
                  <a:schemeClr val="bg1"/>
                </a:solidFill>
              </a:rPr>
              <a:t>οἱ] οὐρανοὶ</a:t>
            </a:r>
            <a:endParaRPr lang="en-US" sz="4000" dirty="0">
              <a:solidFill>
                <a:schemeClr val="bg1"/>
              </a:solidFill>
            </a:endParaRPr>
          </a:p>
          <a:p>
            <a:r>
              <a:rPr lang="fr-FR" sz="2400" dirty="0" smtClean="0">
                <a:solidFill>
                  <a:srgbClr val="FFFF00"/>
                </a:solidFill>
              </a:rPr>
              <a:t>  </a:t>
            </a:r>
            <a:r>
              <a:rPr lang="fr-FR" sz="2400" dirty="0">
                <a:solidFill>
                  <a:srgbClr val="FFFF00"/>
                </a:solidFill>
              </a:rPr>
              <a:t>à cause </a:t>
            </a:r>
            <a:r>
              <a:rPr lang="fr-FR" sz="2400" dirty="0" smtClean="0">
                <a:solidFill>
                  <a:srgbClr val="FFFF00"/>
                </a:solidFill>
              </a:rPr>
              <a:t>de    ce             réjouissez –vous               les        </a:t>
            </a:r>
            <a:r>
              <a:rPr lang="fr-FR" sz="2400" dirty="0">
                <a:solidFill>
                  <a:srgbClr val="FFFF00"/>
                </a:solidFill>
              </a:rPr>
              <a:t>cieux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αὐτοῖς </a:t>
            </a:r>
            <a:r>
              <a:rPr lang="en-US" sz="4000" dirty="0" smtClean="0">
                <a:solidFill>
                  <a:schemeClr val="bg1"/>
                </a:solidFill>
              </a:rPr>
              <a:t> </a:t>
            </a:r>
            <a:r>
              <a:rPr lang="el-GR" sz="4000" dirty="0" smtClean="0">
                <a:solidFill>
                  <a:schemeClr val="bg1"/>
                </a:solidFill>
              </a:rPr>
              <a:t>σκηνοῦντες</a:t>
            </a:r>
            <a:r>
              <a:rPr lang="el-GR" sz="4000" dirty="0">
                <a:solidFill>
                  <a:schemeClr val="bg1"/>
                </a:solidFill>
              </a:rPr>
              <a:t>. </a:t>
            </a:r>
            <a:endParaRPr lang="en-US" sz="4000" dirty="0">
              <a:solidFill>
                <a:schemeClr val="bg1"/>
              </a:solidFill>
            </a:endParaRPr>
          </a:p>
          <a:p>
            <a:r>
              <a:rPr lang="fr-FR" sz="2400" dirty="0" smtClean="0">
                <a:solidFill>
                  <a:srgbClr val="FFFF00"/>
                </a:solidFill>
              </a:rPr>
              <a:t>                 et   ceux   dans   eux </a:t>
            </a:r>
            <a:r>
              <a:rPr lang="fr-FR" sz="2000" dirty="0" smtClean="0">
                <a:solidFill>
                  <a:srgbClr val="FFFF00"/>
                </a:solidFill>
              </a:rPr>
              <a:t>(</a:t>
            </a:r>
            <a:r>
              <a:rPr lang="fr-FR" sz="2000" dirty="0">
                <a:solidFill>
                  <a:srgbClr val="FFFF00"/>
                </a:solidFill>
              </a:rPr>
              <a:t>les cieux</a:t>
            </a:r>
            <a:r>
              <a:rPr lang="fr-FR" sz="2000" dirty="0" smtClean="0">
                <a:solidFill>
                  <a:srgbClr val="FFFF00"/>
                </a:solidFill>
              </a:rPr>
              <a:t>)  </a:t>
            </a:r>
            <a:r>
              <a:rPr lang="fr-FR" sz="2400" dirty="0" smtClean="0">
                <a:solidFill>
                  <a:srgbClr val="FFFF00"/>
                </a:solidFill>
              </a:rPr>
              <a:t>     </a:t>
            </a:r>
            <a:r>
              <a:rPr lang="fr-FR" sz="2400" dirty="0">
                <a:solidFill>
                  <a:srgbClr val="FFFF00"/>
                </a:solidFill>
              </a:rPr>
              <a:t>qui habitez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οὐαὶ </a:t>
            </a:r>
            <a:r>
              <a:rPr lang="el-GR" sz="3800" dirty="0">
                <a:solidFill>
                  <a:schemeClr val="bg1"/>
                </a:solidFill>
              </a:rPr>
              <a:t>τὴν γῆν καὶ τὴν θάλασσαν, ὅτι κατέβη </a:t>
            </a:r>
            <a:r>
              <a:rPr lang="en-US" sz="3800" dirty="0" smtClean="0">
                <a:solidFill>
                  <a:schemeClr val="bg1"/>
                </a:solidFill>
              </a:rPr>
              <a:t> </a:t>
            </a:r>
            <a:r>
              <a:rPr lang="el-GR" sz="3800" dirty="0" smtClean="0">
                <a:solidFill>
                  <a:schemeClr val="bg1"/>
                </a:solidFill>
              </a:rPr>
              <a:t>ὁ </a:t>
            </a:r>
            <a:r>
              <a:rPr lang="el-GR" sz="3800" dirty="0">
                <a:solidFill>
                  <a:schemeClr val="bg1"/>
                </a:solidFill>
              </a:rPr>
              <a:t>διάβολος </a:t>
            </a:r>
            <a:endParaRPr lang="en-US" sz="3800" dirty="0" smtClean="0">
              <a:solidFill>
                <a:schemeClr val="bg1"/>
              </a:solidFill>
            </a:endParaRPr>
          </a:p>
          <a:p>
            <a:r>
              <a:rPr lang="fr-FR" sz="2400" dirty="0" smtClean="0">
                <a:solidFill>
                  <a:srgbClr val="FFFF00"/>
                </a:solidFill>
              </a:rPr>
              <a:t>   malheur   </a:t>
            </a:r>
            <a:r>
              <a:rPr lang="fr-FR" sz="2400" dirty="0">
                <a:solidFill>
                  <a:srgbClr val="FFFF00"/>
                </a:solidFill>
              </a:rPr>
              <a:t>la </a:t>
            </a:r>
            <a:r>
              <a:rPr lang="fr-FR" sz="2400" dirty="0" smtClean="0">
                <a:solidFill>
                  <a:srgbClr val="FFFF00"/>
                </a:solidFill>
              </a:rPr>
              <a:t>     terre    </a:t>
            </a:r>
            <a:r>
              <a:rPr lang="fr-FR" sz="2400" dirty="0">
                <a:solidFill>
                  <a:srgbClr val="FFFF00"/>
                </a:solidFill>
              </a:rPr>
              <a:t>et </a:t>
            </a:r>
            <a:r>
              <a:rPr lang="fr-FR" sz="2400" dirty="0" smtClean="0">
                <a:solidFill>
                  <a:srgbClr val="FFFF00"/>
                </a:solidFill>
              </a:rPr>
              <a:t>       la             </a:t>
            </a:r>
            <a:r>
              <a:rPr lang="fr-FR" sz="2400" dirty="0">
                <a:solidFill>
                  <a:srgbClr val="FFFF00"/>
                </a:solidFill>
              </a:rPr>
              <a:t>mer </a:t>
            </a:r>
            <a:r>
              <a:rPr lang="fr-FR" sz="2400" dirty="0" smtClean="0">
                <a:solidFill>
                  <a:srgbClr val="FFFF00"/>
                </a:solidFill>
              </a:rPr>
              <a:t>                  </a:t>
            </a:r>
            <a:r>
              <a:rPr lang="fr-FR" sz="2400" dirty="0">
                <a:solidFill>
                  <a:srgbClr val="FFFF00"/>
                </a:solidFill>
              </a:rPr>
              <a:t>car </a:t>
            </a:r>
            <a:r>
              <a:rPr lang="fr-FR" sz="2400" dirty="0" smtClean="0">
                <a:solidFill>
                  <a:srgbClr val="FFFF00"/>
                </a:solidFill>
              </a:rPr>
              <a:t> est descendu  le       diable </a:t>
            </a:r>
          </a:p>
          <a:p>
            <a:r>
              <a:rPr lang="en-US" sz="3700" dirty="0" smtClean="0">
                <a:solidFill>
                  <a:schemeClr val="bg1"/>
                </a:solidFill>
              </a:rPr>
              <a:t> </a:t>
            </a:r>
            <a:r>
              <a:rPr lang="el-GR" sz="3700" dirty="0" smtClean="0">
                <a:solidFill>
                  <a:schemeClr val="bg1"/>
                </a:solidFill>
              </a:rPr>
              <a:t>πρὸς </a:t>
            </a:r>
            <a:r>
              <a:rPr lang="el-GR" sz="3700" dirty="0">
                <a:solidFill>
                  <a:schemeClr val="bg1"/>
                </a:solidFill>
              </a:rPr>
              <a:t>ὑμᾶς ἔχων θυμὸν μέγαν, εἰδὼς ὅτι ὀλίγον καιρὸν ἔχει.</a:t>
            </a:r>
          </a:p>
          <a:p>
            <a:r>
              <a:rPr lang="fr-FR" sz="2400" dirty="0">
                <a:solidFill>
                  <a:srgbClr val="FFFF00"/>
                </a:solidFill>
              </a:rPr>
              <a:t> </a:t>
            </a:r>
            <a:r>
              <a:rPr lang="fr-FR" sz="2400" dirty="0" smtClean="0">
                <a:solidFill>
                  <a:srgbClr val="FFFF00"/>
                </a:solidFill>
              </a:rPr>
              <a:t>   vers        vous       ayant       fureur        </a:t>
            </a:r>
            <a:r>
              <a:rPr lang="fr-FR" sz="2400" dirty="0">
                <a:solidFill>
                  <a:srgbClr val="FFFF00"/>
                </a:solidFill>
              </a:rPr>
              <a:t>grande </a:t>
            </a:r>
            <a:r>
              <a:rPr lang="fr-FR" sz="2400" dirty="0" smtClean="0">
                <a:solidFill>
                  <a:srgbClr val="FFFF00"/>
                </a:solidFill>
              </a:rPr>
              <a:t>    sachant    que       peu </a:t>
            </a:r>
            <a:r>
              <a:rPr lang="fr-FR" sz="2400" dirty="0">
                <a:solidFill>
                  <a:srgbClr val="FFFF00"/>
                </a:solidFill>
              </a:rPr>
              <a:t>de </a:t>
            </a:r>
            <a:r>
              <a:rPr lang="fr-FR" sz="2400" dirty="0" smtClean="0">
                <a:solidFill>
                  <a:srgbClr val="FFFF00"/>
                </a:solidFill>
              </a:rPr>
              <a:t>     temps        il a  </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sz="2300" baseline="30000" dirty="0" smtClean="0">
                <a:solidFill>
                  <a:srgbClr val="FFFF00"/>
                </a:solidFill>
              </a:rPr>
              <a:t>	NEG </a:t>
            </a:r>
            <a:r>
              <a:rPr lang="fr-FR" sz="2300" b="1" dirty="0" smtClean="0">
                <a:solidFill>
                  <a:schemeClr val="bg1"/>
                </a:solidFill>
              </a:rPr>
              <a:t>12:12</a:t>
            </a:r>
            <a:r>
              <a:rPr lang="fr-FR" sz="2300" dirty="0" smtClean="0">
                <a:solidFill>
                  <a:schemeClr val="bg1"/>
                </a:solidFill>
              </a:rPr>
              <a:t> </a:t>
            </a:r>
            <a:r>
              <a:rPr lang="fr-FR" sz="2300" dirty="0">
                <a:solidFill>
                  <a:schemeClr val="bg1"/>
                </a:solidFill>
              </a:rPr>
              <a:t>C'est pourquoi réjouissez -vous, cieux, et vous qui habitez dans les cieux. Malheur à la terre et à la mer ! car le diable est descendu vers vous, animé d'une grande colère, sachant </a:t>
            </a:r>
            <a:r>
              <a:rPr lang="fr-FR" sz="2300" dirty="0" smtClean="0">
                <a:solidFill>
                  <a:schemeClr val="bg1"/>
                </a:solidFill>
              </a:rPr>
              <a:t>qu'il </a:t>
            </a:r>
            <a:r>
              <a:rPr lang="fr-FR" sz="2300" dirty="0">
                <a:solidFill>
                  <a:schemeClr val="bg1"/>
                </a:solidFill>
              </a:rPr>
              <a:t>a peu de temps</a:t>
            </a:r>
            <a:r>
              <a:rPr lang="fr-FR" sz="2300" dirty="0" smtClean="0">
                <a:solidFill>
                  <a:schemeClr val="bg1"/>
                </a:solidFill>
              </a:rPr>
              <a:t>.      //      </a:t>
            </a:r>
            <a:r>
              <a:rPr lang="fr-FR" sz="2300" baseline="30000" dirty="0" smtClean="0">
                <a:solidFill>
                  <a:srgbClr val="FFFF00"/>
                </a:solidFill>
              </a:rPr>
              <a:t>BFC </a:t>
            </a:r>
            <a:r>
              <a:rPr lang="fr-FR" sz="2300" baseline="30000" dirty="0" smtClean="0">
                <a:solidFill>
                  <a:schemeClr val="bg1"/>
                </a:solidFill>
              </a:rPr>
              <a:t> </a:t>
            </a:r>
            <a:r>
              <a:rPr lang="fr-FR" sz="2300" b="1" dirty="0">
                <a:solidFill>
                  <a:schemeClr val="bg1"/>
                </a:solidFill>
              </a:rPr>
              <a:t>12:12</a:t>
            </a:r>
            <a:r>
              <a:rPr lang="fr-FR" sz="2300" dirty="0">
                <a:solidFill>
                  <a:schemeClr val="bg1"/>
                </a:solidFill>
              </a:rPr>
              <a:t> C'est pourquoi, réjouissez-vous, cieux, et vous qui les habitez! Mais quel malheur pour vous, terre et mer! Le diable est descendu vers vous, plein de fureur, car il sait qu'il lui reste très peu de temps.»</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023126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4252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800" b="1" dirty="0" smtClean="0">
                <a:solidFill>
                  <a:srgbClr val="FFFF00"/>
                </a:solidFill>
              </a:rPr>
              <a:t>                             </a:t>
            </a:r>
          </a:p>
          <a:p>
            <a:r>
              <a:rPr lang="en-US" sz="4000" b="1" dirty="0" smtClean="0">
                <a:solidFill>
                  <a:srgbClr val="FFFF00"/>
                </a:solidFill>
              </a:rPr>
              <a:t> Apocalypse 12:13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200" dirty="0" smtClean="0">
                <a:solidFill>
                  <a:schemeClr val="bg1"/>
                </a:solidFill>
              </a:rPr>
              <a:t>Καὶ </a:t>
            </a:r>
            <a:r>
              <a:rPr lang="el-GR" sz="4200" dirty="0">
                <a:solidFill>
                  <a:schemeClr val="bg1"/>
                </a:solidFill>
              </a:rPr>
              <a:t>ὅτε εἶδεν ὁ δράκων ὅτι ἐβλήθη εἰς </a:t>
            </a:r>
            <a:r>
              <a:rPr lang="en-US" sz="4200" dirty="0" smtClean="0">
                <a:solidFill>
                  <a:schemeClr val="bg1"/>
                </a:solidFill>
              </a:rPr>
              <a:t> </a:t>
            </a:r>
            <a:r>
              <a:rPr lang="el-GR" sz="4200" dirty="0" smtClean="0">
                <a:solidFill>
                  <a:schemeClr val="bg1"/>
                </a:solidFill>
              </a:rPr>
              <a:t>τὴν </a:t>
            </a:r>
            <a:r>
              <a:rPr lang="el-GR" sz="4200" dirty="0">
                <a:solidFill>
                  <a:schemeClr val="bg1"/>
                </a:solidFill>
              </a:rPr>
              <a:t>γῆν, </a:t>
            </a:r>
            <a:endParaRPr lang="en-US" sz="42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quand     a vu        le       </a:t>
            </a:r>
            <a:r>
              <a:rPr lang="fr-FR" sz="2400" dirty="0">
                <a:solidFill>
                  <a:srgbClr val="FFFF00"/>
                </a:solidFill>
              </a:rPr>
              <a:t>dragon </a:t>
            </a:r>
            <a:r>
              <a:rPr lang="fr-FR" sz="2400" dirty="0" smtClean="0">
                <a:solidFill>
                  <a:srgbClr val="FFFF00"/>
                </a:solidFill>
              </a:rPr>
              <a:t>          que    il </a:t>
            </a:r>
            <a:r>
              <a:rPr lang="fr-FR" sz="2400" dirty="0">
                <a:solidFill>
                  <a:srgbClr val="FFFF00"/>
                </a:solidFill>
              </a:rPr>
              <a:t>a été jeté </a:t>
            </a:r>
            <a:r>
              <a:rPr lang="fr-FR" sz="2400" dirty="0" smtClean="0">
                <a:solidFill>
                  <a:srgbClr val="FFFF00"/>
                </a:solidFill>
              </a:rPr>
              <a:t> sur</a:t>
            </a:r>
            <a:r>
              <a:rPr lang="fr-FR" sz="2000" dirty="0" smtClean="0">
                <a:solidFill>
                  <a:srgbClr val="FFFF00"/>
                </a:solidFill>
              </a:rPr>
              <a:t>(=dans)   </a:t>
            </a:r>
            <a:r>
              <a:rPr lang="fr-FR" sz="2400" dirty="0">
                <a:solidFill>
                  <a:srgbClr val="FFFF00"/>
                </a:solidFill>
              </a:rPr>
              <a:t>la </a:t>
            </a:r>
            <a:r>
              <a:rPr lang="fr-FR" sz="2400" dirty="0" smtClean="0">
                <a:solidFill>
                  <a:srgbClr val="FFFF00"/>
                </a:solidFill>
              </a:rPr>
              <a:t>    terre   </a:t>
            </a:r>
            <a:endParaRPr lang="es-ES" sz="2400" dirty="0" smtClean="0">
              <a:solidFill>
                <a:srgbClr val="FFFF00"/>
              </a:solidFill>
            </a:endParaRPr>
          </a:p>
          <a:p>
            <a:r>
              <a:rPr lang="en-US" sz="4200" dirty="0" smtClean="0">
                <a:solidFill>
                  <a:schemeClr val="bg1"/>
                </a:solidFill>
              </a:rPr>
              <a:t>    </a:t>
            </a:r>
            <a:r>
              <a:rPr lang="el-GR" sz="4200" dirty="0" smtClean="0">
                <a:solidFill>
                  <a:schemeClr val="bg1"/>
                </a:solidFill>
              </a:rPr>
              <a:t>ἐδίωξεν </a:t>
            </a:r>
            <a:r>
              <a:rPr lang="el-GR" sz="4200" dirty="0">
                <a:solidFill>
                  <a:schemeClr val="bg1"/>
                </a:solidFill>
              </a:rPr>
              <a:t>τὴν γυναῖκα ἥτις ἔτεκεν τὸν ἄρσενα.</a:t>
            </a:r>
          </a:p>
          <a:p>
            <a:r>
              <a:rPr lang="fr-FR" sz="2400" dirty="0" smtClean="0">
                <a:solidFill>
                  <a:srgbClr val="FFFF00"/>
                </a:solidFill>
              </a:rPr>
              <a:t>         </a:t>
            </a:r>
            <a:r>
              <a:rPr lang="fr-FR" sz="2400" dirty="0">
                <a:solidFill>
                  <a:srgbClr val="FFFF00"/>
                </a:solidFill>
              </a:rPr>
              <a:t>il </a:t>
            </a:r>
            <a:r>
              <a:rPr lang="fr-FR" sz="2400" dirty="0" smtClean="0">
                <a:solidFill>
                  <a:srgbClr val="FFFF00"/>
                </a:solidFill>
              </a:rPr>
              <a:t>poursuivit       la                 </a:t>
            </a:r>
            <a:r>
              <a:rPr lang="fr-FR" sz="2400" dirty="0">
                <a:solidFill>
                  <a:srgbClr val="FFFF00"/>
                </a:solidFill>
              </a:rPr>
              <a:t>femme </a:t>
            </a:r>
            <a:r>
              <a:rPr lang="fr-FR" sz="2400" dirty="0" smtClean="0">
                <a:solidFill>
                  <a:srgbClr val="FFFF00"/>
                </a:solidFill>
              </a:rPr>
              <a:t>       qui    </a:t>
            </a:r>
            <a:r>
              <a:rPr lang="fr-FR" sz="2400" dirty="0">
                <a:solidFill>
                  <a:srgbClr val="FFFF00"/>
                </a:solidFill>
              </a:rPr>
              <a:t>avait </a:t>
            </a:r>
            <a:r>
              <a:rPr lang="fr-FR" sz="2400" dirty="0" smtClean="0">
                <a:solidFill>
                  <a:srgbClr val="FFFF00"/>
                </a:solidFill>
              </a:rPr>
              <a:t>enfanté        </a:t>
            </a:r>
            <a:r>
              <a:rPr lang="fr-FR" sz="2400" dirty="0">
                <a:solidFill>
                  <a:srgbClr val="FFFF00"/>
                </a:solidFill>
              </a:rPr>
              <a:t>l'enfant mâle</a:t>
            </a:r>
            <a:endParaRPr lang="en-US" sz="8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400" baseline="30000" dirty="0" smtClean="0">
                <a:solidFill>
                  <a:srgbClr val="FFFF00"/>
                </a:solidFill>
              </a:rPr>
              <a:t>	NEG </a:t>
            </a:r>
            <a:r>
              <a:rPr lang="fr-FR" sz="2400" b="1" dirty="0" smtClean="0">
                <a:solidFill>
                  <a:schemeClr val="bg1"/>
                </a:solidFill>
              </a:rPr>
              <a:t>12:13</a:t>
            </a:r>
            <a:r>
              <a:rPr lang="fr-FR" sz="2400" dirty="0" smtClean="0">
                <a:solidFill>
                  <a:schemeClr val="bg1"/>
                </a:solidFill>
              </a:rPr>
              <a:t> </a:t>
            </a:r>
            <a:r>
              <a:rPr lang="fr-FR" sz="2400" dirty="0">
                <a:solidFill>
                  <a:schemeClr val="bg1"/>
                </a:solidFill>
              </a:rPr>
              <a:t>Quand le dragon vit </a:t>
            </a:r>
            <a:r>
              <a:rPr lang="fr-FR" sz="2400" dirty="0" smtClean="0">
                <a:solidFill>
                  <a:schemeClr val="bg1"/>
                </a:solidFill>
              </a:rPr>
              <a:t>qu'il </a:t>
            </a:r>
            <a:r>
              <a:rPr lang="fr-FR" sz="2400" dirty="0">
                <a:solidFill>
                  <a:schemeClr val="bg1"/>
                </a:solidFill>
              </a:rPr>
              <a:t>avait été précipité sur la terre, il poursuivit la femme qui avait enfanté le fils.</a:t>
            </a:r>
          </a:p>
          <a:p>
            <a:r>
              <a:rPr lang="fr-FR" sz="2400" baseline="30000" dirty="0" smtClean="0">
                <a:solidFill>
                  <a:srgbClr val="FFFF00"/>
                </a:solidFill>
              </a:rPr>
              <a:t>	BFC</a:t>
            </a:r>
            <a:r>
              <a:rPr lang="fr-FR" sz="2400" baseline="30000" dirty="0" smtClean="0">
                <a:solidFill>
                  <a:schemeClr val="bg1"/>
                </a:solidFill>
              </a:rPr>
              <a:t> </a:t>
            </a:r>
            <a:r>
              <a:rPr lang="fr-FR" sz="2400" b="1" dirty="0">
                <a:solidFill>
                  <a:schemeClr val="bg1"/>
                </a:solidFill>
              </a:rPr>
              <a:t>12:13</a:t>
            </a:r>
            <a:r>
              <a:rPr lang="fr-FR" sz="2400" dirty="0">
                <a:solidFill>
                  <a:schemeClr val="bg1"/>
                </a:solidFill>
              </a:rPr>
              <a:t> Quand le dragon se rendit compte qu'il avait été jeté sur la terre, il se mit à poursuivre la femme qui avait mis au monde le fils.</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013213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Apocalypse 12:14 </a:t>
            </a:r>
          </a:p>
          <a:p>
            <a:endParaRPr lang="en-US" sz="10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ἐδόθησαν τῇ γυναικὶ αἱ δύο πτέρυγες </a:t>
            </a:r>
            <a:endParaRPr lang="en-US" sz="4000" dirty="0">
              <a:solidFill>
                <a:schemeClr val="bg1"/>
              </a:solidFill>
            </a:endParaRPr>
          </a:p>
          <a:p>
            <a:r>
              <a:rPr lang="fr-FR" sz="2200" dirty="0" smtClean="0">
                <a:solidFill>
                  <a:schemeClr val="bg1"/>
                </a:solidFill>
              </a:rPr>
              <a:t>    </a:t>
            </a:r>
            <a:r>
              <a:rPr lang="fr-FR" sz="2400" dirty="0" smtClean="0">
                <a:solidFill>
                  <a:srgbClr val="FFFF00"/>
                </a:solidFill>
              </a:rPr>
              <a:t>et       </a:t>
            </a:r>
            <a:r>
              <a:rPr lang="fr-FR" sz="2400" dirty="0">
                <a:solidFill>
                  <a:srgbClr val="FFFF00"/>
                </a:solidFill>
              </a:rPr>
              <a:t>furent données </a:t>
            </a:r>
            <a:r>
              <a:rPr lang="fr-FR" sz="2400" dirty="0" smtClean="0">
                <a:solidFill>
                  <a:srgbClr val="FFFF00"/>
                </a:solidFill>
              </a:rPr>
              <a:t>   à </a:t>
            </a:r>
            <a:r>
              <a:rPr lang="fr-FR" sz="2400" dirty="0">
                <a:solidFill>
                  <a:srgbClr val="FFFF00"/>
                </a:solidFill>
              </a:rPr>
              <a:t>la </a:t>
            </a:r>
            <a:r>
              <a:rPr lang="fr-FR" sz="2400" dirty="0" smtClean="0">
                <a:solidFill>
                  <a:srgbClr val="FFFF00"/>
                </a:solidFill>
              </a:rPr>
              <a:t>     femme        les   deux           ailes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l-GR" sz="4000" dirty="0">
                <a:solidFill>
                  <a:schemeClr val="bg1"/>
                </a:solidFill>
              </a:rPr>
              <a:t>ἀετοῦ τοῦ μεγάλου, ἵνα </a:t>
            </a:r>
            <a:r>
              <a:rPr lang="en-US" sz="4000" dirty="0" smtClean="0">
                <a:solidFill>
                  <a:schemeClr val="bg1"/>
                </a:solidFill>
              </a:rPr>
              <a:t> </a:t>
            </a:r>
            <a:r>
              <a:rPr lang="el-GR" sz="4000" dirty="0" smtClean="0">
                <a:solidFill>
                  <a:schemeClr val="bg1"/>
                </a:solidFill>
              </a:rPr>
              <a:t>πέτηται </a:t>
            </a:r>
            <a:endParaRPr lang="en-US" sz="4000" dirty="0">
              <a:solidFill>
                <a:schemeClr val="bg1"/>
              </a:solidFill>
            </a:endParaRPr>
          </a:p>
          <a:p>
            <a:r>
              <a:rPr lang="fr-FR" sz="2400" dirty="0">
                <a:solidFill>
                  <a:srgbClr val="FFFF00"/>
                </a:solidFill>
              </a:rPr>
              <a:t> </a:t>
            </a:r>
            <a:r>
              <a:rPr lang="fr-FR" sz="2400" dirty="0" smtClean="0">
                <a:solidFill>
                  <a:srgbClr val="FFFF00"/>
                </a:solidFill>
              </a:rPr>
              <a:t>           du         aigle                          grand         afin que   elle </a:t>
            </a:r>
            <a:r>
              <a:rPr lang="fr-FR" sz="2400" dirty="0">
                <a:solidFill>
                  <a:srgbClr val="FFFF00"/>
                </a:solidFill>
              </a:rPr>
              <a:t>s'envole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εἰς </a:t>
            </a:r>
            <a:r>
              <a:rPr lang="el-GR" sz="3600" dirty="0">
                <a:solidFill>
                  <a:schemeClr val="bg1"/>
                </a:solidFill>
              </a:rPr>
              <a:t>τὴν ἔρημον </a:t>
            </a:r>
            <a:r>
              <a:rPr lang="el-GR" sz="3600" dirty="0" smtClean="0">
                <a:solidFill>
                  <a:schemeClr val="bg1"/>
                </a:solidFill>
              </a:rPr>
              <a:t>εἰς </a:t>
            </a:r>
            <a:r>
              <a:rPr lang="el-GR" sz="3600" dirty="0">
                <a:solidFill>
                  <a:schemeClr val="bg1"/>
                </a:solidFill>
              </a:rPr>
              <a:t>τὸν τόπον αὐτῆς, ὅπου τρέφεται ἐκεῖ καιρὸν</a:t>
            </a:r>
            <a:endParaRPr lang="en-US" sz="3600" dirty="0" smtClean="0">
              <a:solidFill>
                <a:schemeClr val="bg1"/>
              </a:solidFill>
            </a:endParaRPr>
          </a:p>
          <a:p>
            <a:r>
              <a:rPr lang="fr-FR" sz="2400" dirty="0" smtClean="0">
                <a:solidFill>
                  <a:srgbClr val="FFFF00"/>
                </a:solidFill>
              </a:rPr>
              <a:t>  dans   le         désert      vers     le         lieu           son             où    </a:t>
            </a:r>
            <a:r>
              <a:rPr lang="fr-FR" sz="2400" dirty="0">
                <a:solidFill>
                  <a:srgbClr val="FFFF00"/>
                </a:solidFill>
              </a:rPr>
              <a:t>elle est </a:t>
            </a:r>
            <a:r>
              <a:rPr lang="fr-FR" sz="2400" dirty="0" smtClean="0">
                <a:solidFill>
                  <a:srgbClr val="FFFF00"/>
                </a:solidFill>
              </a:rPr>
              <a:t>nourrie  </a:t>
            </a:r>
            <a:r>
              <a:rPr lang="fr-FR" sz="2400" dirty="0">
                <a:solidFill>
                  <a:srgbClr val="FFFF00"/>
                </a:solidFill>
              </a:rPr>
              <a:t>là-bas </a:t>
            </a:r>
            <a:r>
              <a:rPr lang="fr-FR" sz="2400" dirty="0" smtClean="0">
                <a:solidFill>
                  <a:srgbClr val="FFFF00"/>
                </a:solidFill>
              </a:rPr>
              <a:t> un temps</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καιροὺς καὶ ἥμισυ καιροῦ </a:t>
            </a:r>
            <a:r>
              <a:rPr lang="en-US" sz="3600" dirty="0" smtClean="0">
                <a:solidFill>
                  <a:schemeClr val="bg1"/>
                </a:solidFill>
              </a:rPr>
              <a:t> </a:t>
            </a:r>
            <a:r>
              <a:rPr lang="el-GR" sz="3600" dirty="0" smtClean="0">
                <a:solidFill>
                  <a:schemeClr val="bg1"/>
                </a:solidFill>
              </a:rPr>
              <a:t>ἀπὸ </a:t>
            </a:r>
            <a:r>
              <a:rPr lang="el-GR" sz="3600" dirty="0">
                <a:solidFill>
                  <a:schemeClr val="bg1"/>
                </a:solidFill>
              </a:rPr>
              <a:t>προσώπου τοῦ ὄφεως.</a:t>
            </a:r>
          </a:p>
          <a:p>
            <a:r>
              <a:rPr lang="fr-FR" sz="2400" dirty="0" smtClean="0">
                <a:solidFill>
                  <a:srgbClr val="FFFF00"/>
                </a:solidFill>
              </a:rPr>
              <a:t>      et     </a:t>
            </a:r>
            <a:r>
              <a:rPr lang="fr-FR" sz="2400" dirty="0">
                <a:solidFill>
                  <a:srgbClr val="FFFF00"/>
                </a:solidFill>
              </a:rPr>
              <a:t>des </a:t>
            </a:r>
            <a:r>
              <a:rPr lang="fr-FR" sz="2400" dirty="0" smtClean="0">
                <a:solidFill>
                  <a:srgbClr val="FFFF00"/>
                </a:solidFill>
              </a:rPr>
              <a:t>temps     et       demi     d'un temps   </a:t>
            </a:r>
            <a:r>
              <a:rPr lang="fr-FR" sz="2400" dirty="0">
                <a:solidFill>
                  <a:srgbClr val="FFFF00"/>
                </a:solidFill>
              </a:rPr>
              <a:t>loin de </a:t>
            </a:r>
            <a:r>
              <a:rPr lang="fr-FR" sz="2400" dirty="0" smtClean="0">
                <a:solidFill>
                  <a:srgbClr val="FFFF00"/>
                </a:solidFill>
              </a:rPr>
              <a:t>      la </a:t>
            </a:r>
            <a:r>
              <a:rPr lang="fr-FR" sz="2400" dirty="0">
                <a:solidFill>
                  <a:srgbClr val="FFFF00"/>
                </a:solidFill>
              </a:rPr>
              <a:t>face </a:t>
            </a:r>
            <a:r>
              <a:rPr lang="fr-FR" sz="2400" dirty="0" smtClean="0">
                <a:solidFill>
                  <a:srgbClr val="FFFF00"/>
                </a:solidFill>
              </a:rPr>
              <a:t>               du      serpent  </a:t>
            </a:r>
            <a:endParaRPr lang="fr-FR" sz="800" dirty="0">
              <a:solidFill>
                <a:srgbClr val="FFFF00"/>
              </a:solidFill>
            </a:endParaRPr>
          </a:p>
          <a:p>
            <a:r>
              <a:rPr lang="fr-FR" sz="800" dirty="0" smtClean="0">
                <a:solidFill>
                  <a:srgbClr val="FFFF00"/>
                </a:solidFill>
              </a:rPr>
              <a:t> </a:t>
            </a:r>
            <a:r>
              <a:rPr lang="en-US" sz="800" dirty="0">
                <a:solidFill>
                  <a:schemeClr val="bg1"/>
                </a:solidFill>
              </a:rPr>
              <a:t> </a:t>
            </a:r>
          </a:p>
          <a:p>
            <a:r>
              <a:rPr lang="en-US" sz="2200" baseline="30000" dirty="0">
                <a:solidFill>
                  <a:srgbClr val="FFFF00"/>
                </a:solidFill>
              </a:rPr>
              <a:t> </a:t>
            </a:r>
            <a:r>
              <a:rPr lang="en-US" sz="2200" dirty="0">
                <a:solidFill>
                  <a:srgbClr val="FFFF00"/>
                </a:solidFill>
              </a:rPr>
              <a:t> </a:t>
            </a:r>
            <a:r>
              <a:rPr lang="en-US" sz="2200" dirty="0" smtClean="0">
                <a:solidFill>
                  <a:srgbClr val="FFFF00"/>
                </a:solidFill>
              </a:rPr>
              <a:t>  </a:t>
            </a:r>
            <a:r>
              <a:rPr lang="en-US" sz="2200" baseline="30000" dirty="0" smtClean="0">
                <a:solidFill>
                  <a:srgbClr val="FFFF00"/>
                </a:solidFill>
              </a:rPr>
              <a:t>NEG </a:t>
            </a:r>
            <a:r>
              <a:rPr lang="fr-FR" sz="2200" b="1" dirty="0" smtClean="0">
                <a:solidFill>
                  <a:schemeClr val="bg1"/>
                </a:solidFill>
              </a:rPr>
              <a:t>12:14</a:t>
            </a:r>
            <a:r>
              <a:rPr lang="fr-FR" sz="2200" dirty="0" smtClean="0">
                <a:solidFill>
                  <a:schemeClr val="bg1"/>
                </a:solidFill>
              </a:rPr>
              <a:t> </a:t>
            </a:r>
            <a:r>
              <a:rPr lang="fr-FR" sz="2200" dirty="0">
                <a:solidFill>
                  <a:schemeClr val="bg1"/>
                </a:solidFill>
              </a:rPr>
              <a:t>Et les deux ailes du grand aigle furent données à la femme, afin </a:t>
            </a:r>
            <a:r>
              <a:rPr lang="fr-FR" sz="2200" dirty="0" smtClean="0">
                <a:solidFill>
                  <a:schemeClr val="bg1"/>
                </a:solidFill>
              </a:rPr>
              <a:t>qu'elle </a:t>
            </a:r>
            <a:r>
              <a:rPr lang="fr-FR" sz="2200" dirty="0">
                <a:solidFill>
                  <a:schemeClr val="bg1"/>
                </a:solidFill>
              </a:rPr>
              <a:t>s'envole au désert, vers son lieu, où elle est nourrie un temps, des temps, et la moitié d'un temps, loin de la face du serpent</a:t>
            </a:r>
            <a:r>
              <a:rPr lang="fr-FR" sz="2200" dirty="0" smtClean="0">
                <a:solidFill>
                  <a:schemeClr val="bg1"/>
                </a:solidFill>
              </a:rPr>
              <a:t>. </a:t>
            </a:r>
          </a:p>
          <a:p>
            <a:r>
              <a:rPr lang="fr-FR" sz="2200" baseline="30000" dirty="0">
                <a:solidFill>
                  <a:schemeClr val="bg1"/>
                </a:solidFill>
              </a:rPr>
              <a:t> </a:t>
            </a:r>
            <a:r>
              <a:rPr lang="fr-FR" sz="2200" baseline="30000" dirty="0" smtClean="0">
                <a:solidFill>
                  <a:schemeClr val="bg1"/>
                </a:solidFill>
              </a:rPr>
              <a:t>    </a:t>
            </a:r>
            <a:r>
              <a:rPr lang="fr-FR" sz="2200" baseline="30000" dirty="0" smtClean="0">
                <a:solidFill>
                  <a:srgbClr val="FFFF00"/>
                </a:solidFill>
              </a:rPr>
              <a:t>BFC </a:t>
            </a:r>
            <a:r>
              <a:rPr lang="fr-FR" sz="2200" baseline="30000" dirty="0" smtClean="0">
                <a:solidFill>
                  <a:schemeClr val="bg1"/>
                </a:solidFill>
              </a:rPr>
              <a:t> </a:t>
            </a:r>
            <a:r>
              <a:rPr lang="fr-FR" sz="2200" b="1" dirty="0">
                <a:solidFill>
                  <a:schemeClr val="bg1"/>
                </a:solidFill>
              </a:rPr>
              <a:t>12:14</a:t>
            </a:r>
            <a:r>
              <a:rPr lang="fr-FR" sz="2200" dirty="0">
                <a:solidFill>
                  <a:schemeClr val="bg1"/>
                </a:solidFill>
              </a:rPr>
              <a:t> Mais la femme reçut les deux ailes d'un grand aigle pour voler jusqu'à la place préparée pour elle dans le désert, afin d'y être nourrie pendant trois ans et demi, à l'abri des attaques du serpent.</a:t>
            </a: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21364439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Apocalypse 12:15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a:solidFill>
                  <a:schemeClr val="bg1"/>
                </a:solidFill>
              </a:rPr>
              <a:t> </a:t>
            </a:r>
            <a:r>
              <a:rPr lang="el-GR" sz="4000" dirty="0">
                <a:solidFill>
                  <a:schemeClr val="bg1"/>
                </a:solidFill>
              </a:rPr>
              <a:t>καὶ ἔβαλεν ὁ ὄφις ἐκ τοῦ στόματος αὐτοῦ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lança        </a:t>
            </a:r>
            <a:r>
              <a:rPr lang="fr-FR" sz="2400" dirty="0">
                <a:solidFill>
                  <a:srgbClr val="FFFF00"/>
                </a:solidFill>
              </a:rPr>
              <a:t>le </a:t>
            </a:r>
            <a:r>
              <a:rPr lang="fr-FR" sz="2400" dirty="0" smtClean="0">
                <a:solidFill>
                  <a:srgbClr val="FFFF00"/>
                </a:solidFill>
              </a:rPr>
              <a:t> serpent    de     la               gueule               sa</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ὀπίσω </a:t>
            </a:r>
            <a:r>
              <a:rPr lang="el-GR" sz="4000" dirty="0">
                <a:solidFill>
                  <a:schemeClr val="bg1"/>
                </a:solidFill>
              </a:rPr>
              <a:t>τῆς γυναικὸς ὕδωρ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ποταμόν</a:t>
            </a:r>
            <a:r>
              <a:rPr lang="el-GR" sz="4000" dirty="0">
                <a:solidFill>
                  <a:schemeClr val="bg1"/>
                </a:solidFill>
              </a:rPr>
              <a:t>, </a:t>
            </a:r>
            <a:endParaRPr lang="en-US" sz="4000" dirty="0" smtClean="0">
              <a:solidFill>
                <a:schemeClr val="bg1"/>
              </a:solidFill>
            </a:endParaRPr>
          </a:p>
          <a:p>
            <a:r>
              <a:rPr lang="fr-FR" sz="2400" dirty="0" smtClean="0">
                <a:solidFill>
                  <a:srgbClr val="FFFF00"/>
                </a:solidFill>
              </a:rPr>
              <a:t>        derrière       </a:t>
            </a:r>
            <a:r>
              <a:rPr lang="fr-FR" sz="2400" dirty="0">
                <a:solidFill>
                  <a:srgbClr val="FFFF00"/>
                </a:solidFill>
              </a:rPr>
              <a:t>la </a:t>
            </a:r>
            <a:r>
              <a:rPr lang="fr-FR" sz="2400" dirty="0" smtClean="0">
                <a:solidFill>
                  <a:srgbClr val="FFFF00"/>
                </a:solidFill>
              </a:rPr>
              <a:t>          femme           de </a:t>
            </a:r>
            <a:r>
              <a:rPr lang="fr-FR" sz="2400" dirty="0">
                <a:solidFill>
                  <a:srgbClr val="FFFF00"/>
                </a:solidFill>
              </a:rPr>
              <a:t>l'eau </a:t>
            </a:r>
            <a:r>
              <a:rPr lang="fr-FR" sz="2400" dirty="0" smtClean="0">
                <a:solidFill>
                  <a:srgbClr val="FFFF00"/>
                </a:solidFill>
              </a:rPr>
              <a:t>  comme   un </a:t>
            </a:r>
            <a:r>
              <a:rPr lang="fr-FR" sz="2400" dirty="0">
                <a:solidFill>
                  <a:srgbClr val="FFFF00"/>
                </a:solidFill>
              </a:rPr>
              <a:t>fleuve </a:t>
            </a:r>
            <a:r>
              <a:rPr lang="fr-FR" sz="2400" dirty="0" smtClean="0">
                <a:solidFill>
                  <a:srgbClr val="FFFF00"/>
                </a:solidFill>
              </a:rPr>
              <a:t> </a:t>
            </a:r>
          </a:p>
          <a:p>
            <a:r>
              <a:rPr lang="fr-FR" sz="4000" dirty="0">
                <a:solidFill>
                  <a:srgbClr val="FFFF00"/>
                </a:solidFill>
              </a:rPr>
              <a:t> </a:t>
            </a:r>
            <a:r>
              <a:rPr lang="fr-FR" sz="4000" dirty="0" smtClean="0">
                <a:solidFill>
                  <a:srgbClr val="FFFF00"/>
                </a:solidFill>
              </a:rPr>
              <a:t>    </a:t>
            </a:r>
            <a:r>
              <a:rPr lang="el-GR" sz="4000" dirty="0" smtClean="0">
                <a:solidFill>
                  <a:schemeClr val="bg1"/>
                </a:solidFill>
              </a:rPr>
              <a:t>ἵνα </a:t>
            </a:r>
            <a:r>
              <a:rPr lang="el-GR" sz="4000" dirty="0">
                <a:solidFill>
                  <a:schemeClr val="bg1"/>
                </a:solidFill>
              </a:rPr>
              <a:t>αὐτὴν ποταμοφόρητον </a:t>
            </a:r>
            <a:r>
              <a:rPr lang="en-US" sz="4000" dirty="0" smtClean="0">
                <a:solidFill>
                  <a:schemeClr val="bg1"/>
                </a:solidFill>
              </a:rPr>
              <a:t> </a:t>
            </a:r>
            <a:r>
              <a:rPr lang="el-GR" sz="4000" dirty="0" smtClean="0">
                <a:solidFill>
                  <a:schemeClr val="bg1"/>
                </a:solidFill>
              </a:rPr>
              <a:t>ποιήσῃ</a:t>
            </a:r>
            <a:r>
              <a:rPr lang="el-GR" sz="4000" dirty="0">
                <a:solidFill>
                  <a:schemeClr val="bg1"/>
                </a:solidFill>
              </a:rPr>
              <a:t>.</a:t>
            </a:r>
          </a:p>
          <a:p>
            <a:r>
              <a:rPr lang="fr-FR" sz="2400" dirty="0" smtClean="0">
                <a:solidFill>
                  <a:srgbClr val="FFFF00"/>
                </a:solidFill>
              </a:rPr>
              <a:t>     </a:t>
            </a:r>
            <a:r>
              <a:rPr lang="fr-FR" sz="2400" dirty="0">
                <a:solidFill>
                  <a:srgbClr val="FFFF00"/>
                </a:solidFill>
              </a:rPr>
              <a:t>afin </a:t>
            </a:r>
            <a:r>
              <a:rPr lang="fr-FR" sz="2400" dirty="0" smtClean="0">
                <a:solidFill>
                  <a:srgbClr val="FFFF00"/>
                </a:solidFill>
              </a:rPr>
              <a:t>que     la                 </a:t>
            </a:r>
            <a:r>
              <a:rPr lang="fr-FR" sz="2400" dirty="0">
                <a:solidFill>
                  <a:srgbClr val="FFFF00"/>
                </a:solidFill>
              </a:rPr>
              <a:t>emporter par le </a:t>
            </a:r>
            <a:r>
              <a:rPr lang="fr-FR" sz="2400" dirty="0" smtClean="0">
                <a:solidFill>
                  <a:srgbClr val="FFFF00"/>
                </a:solidFill>
              </a:rPr>
              <a:t>fleuve      il </a:t>
            </a:r>
            <a:r>
              <a:rPr lang="fr-FR" sz="2400" dirty="0">
                <a:solidFill>
                  <a:srgbClr val="FFFF00"/>
                </a:solidFill>
              </a:rPr>
              <a:t>puisse la faire </a:t>
            </a:r>
            <a:r>
              <a:rPr lang="fr-FR" sz="2400" dirty="0"/>
              <a:t/>
            </a:r>
            <a:br>
              <a:rPr lang="fr-FR" sz="2400" dirty="0"/>
            </a:br>
            <a:endParaRPr lang="en-US" sz="800" dirty="0" smtClean="0">
              <a:solidFill>
                <a:schemeClr val="bg1"/>
              </a:solidFill>
            </a:endParaRPr>
          </a:p>
          <a:p>
            <a:endParaRPr lang="en-US" sz="800" dirty="0">
              <a:solidFill>
                <a:schemeClr val="bg1"/>
              </a:solidFill>
            </a:endParaRPr>
          </a:p>
          <a:p>
            <a:r>
              <a:rPr lang="en-US" sz="2300" baseline="30000" dirty="0" smtClean="0">
                <a:solidFill>
                  <a:srgbClr val="FFFF00"/>
                </a:solidFill>
              </a:rPr>
              <a:t>	NEG </a:t>
            </a:r>
            <a:r>
              <a:rPr lang="fr-FR" sz="2300" b="1" dirty="0" smtClean="0">
                <a:solidFill>
                  <a:schemeClr val="bg1"/>
                </a:solidFill>
              </a:rPr>
              <a:t>12:15</a:t>
            </a:r>
            <a:r>
              <a:rPr lang="fr-FR" sz="2300" dirty="0" smtClean="0">
                <a:solidFill>
                  <a:schemeClr val="bg1"/>
                </a:solidFill>
              </a:rPr>
              <a:t> </a:t>
            </a:r>
            <a:r>
              <a:rPr lang="fr-FR" sz="2300" dirty="0">
                <a:solidFill>
                  <a:schemeClr val="bg1"/>
                </a:solidFill>
              </a:rPr>
              <a:t>Et, de sa gueule, le serpent lança de l'eau comme un fleuve derrière la femme, afin de l'entraîner 'entraîner par le fleuve.</a:t>
            </a:r>
          </a:p>
          <a:p>
            <a:r>
              <a:rPr lang="fr-FR" sz="2300" baseline="30000" dirty="0">
                <a:solidFill>
                  <a:schemeClr val="bg1"/>
                </a:solidFill>
              </a:rPr>
              <a:t>	</a:t>
            </a:r>
            <a:r>
              <a:rPr lang="fr-FR" sz="2300" baseline="30000" dirty="0">
                <a:solidFill>
                  <a:srgbClr val="FFFF00"/>
                </a:solidFill>
              </a:rPr>
              <a:t>BFC </a:t>
            </a:r>
            <a:r>
              <a:rPr lang="fr-FR" sz="2300" baseline="30000" dirty="0" smtClean="0">
                <a:solidFill>
                  <a:schemeClr val="bg1"/>
                </a:solidFill>
              </a:rPr>
              <a:t> </a:t>
            </a:r>
            <a:r>
              <a:rPr lang="fr-FR" sz="2300" b="1" dirty="0">
                <a:solidFill>
                  <a:schemeClr val="bg1"/>
                </a:solidFill>
              </a:rPr>
              <a:t>12:15</a:t>
            </a:r>
            <a:r>
              <a:rPr lang="fr-FR" sz="2300" dirty="0">
                <a:solidFill>
                  <a:schemeClr val="bg1"/>
                </a:solidFill>
              </a:rPr>
              <a:t> Alors le serpent projeta de sa gueule des masses d'eau pareilles à un fleuve derrière la femme, pour que les flots l'emportent.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30232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17564"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4000" b="1" dirty="0" smtClean="0">
                <a:solidFill>
                  <a:srgbClr val="FFFF00"/>
                </a:solidFill>
              </a:rPr>
              <a:t>  Apocalypse 12:16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ἐβοήθησεν ἡ γῆ τῇ γυναικὶ καὶ ἤνοιξεν </a:t>
            </a:r>
            <a:endParaRPr lang="en-US" sz="4000" dirty="0">
              <a:solidFill>
                <a:schemeClr val="bg1"/>
              </a:solidFill>
            </a:endParaRPr>
          </a:p>
          <a:p>
            <a:r>
              <a:rPr lang="fr-FR" sz="2400" dirty="0" smtClean="0">
                <a:solidFill>
                  <a:schemeClr val="bg1"/>
                </a:solidFill>
              </a:rPr>
              <a:t> </a:t>
            </a:r>
            <a:r>
              <a:rPr lang="fr-FR" sz="2400" dirty="0">
                <a:solidFill>
                  <a:srgbClr val="FFFF00"/>
                </a:solidFill>
              </a:rPr>
              <a:t> </a:t>
            </a:r>
            <a:r>
              <a:rPr lang="fr-FR" sz="2400" dirty="0" smtClean="0">
                <a:solidFill>
                  <a:srgbClr val="FFFF00"/>
                </a:solidFill>
              </a:rPr>
              <a:t>mais           a aidé                la  terre   la       femme          et      </a:t>
            </a:r>
            <a:r>
              <a:rPr lang="fr-FR" sz="2400" dirty="0">
                <a:solidFill>
                  <a:srgbClr val="FFFF00"/>
                </a:solidFill>
              </a:rPr>
              <a:t>elle ouvrit </a:t>
            </a:r>
          </a:p>
          <a:p>
            <a:r>
              <a:rPr lang="en-US" sz="4000" dirty="0" smtClean="0">
                <a:solidFill>
                  <a:schemeClr val="bg1"/>
                </a:solidFill>
              </a:rPr>
              <a:t> </a:t>
            </a:r>
            <a:r>
              <a:rPr lang="el-GR" sz="4000" dirty="0" smtClean="0">
                <a:solidFill>
                  <a:schemeClr val="bg1"/>
                </a:solidFill>
              </a:rPr>
              <a:t>ἡ </a:t>
            </a:r>
            <a:r>
              <a:rPr lang="el-GR" sz="4000" dirty="0">
                <a:solidFill>
                  <a:schemeClr val="bg1"/>
                </a:solidFill>
              </a:rPr>
              <a:t>γῆ τὸ στόμα αὐτῆς καὶ κατέπιεν τὸν </a:t>
            </a:r>
            <a:r>
              <a:rPr lang="el-GR" sz="4000" dirty="0" smtClean="0">
                <a:solidFill>
                  <a:schemeClr val="bg1"/>
                </a:solidFill>
              </a:rPr>
              <a:t>ποταμὸν</a:t>
            </a:r>
            <a:endParaRPr lang="en-US" sz="4000" dirty="0" smtClean="0">
              <a:solidFill>
                <a:schemeClr val="bg1"/>
              </a:solidFill>
            </a:endParaRPr>
          </a:p>
          <a:p>
            <a:r>
              <a:rPr lang="fr-FR" sz="2400" dirty="0" smtClean="0">
                <a:solidFill>
                  <a:srgbClr val="FFFF00"/>
                </a:solidFill>
              </a:rPr>
              <a:t>  la </a:t>
            </a:r>
            <a:r>
              <a:rPr lang="fr-FR" sz="2400" dirty="0">
                <a:solidFill>
                  <a:srgbClr val="FFFF00"/>
                </a:solidFill>
              </a:rPr>
              <a:t>terre </a:t>
            </a:r>
            <a:r>
              <a:rPr lang="fr-FR" sz="2400" dirty="0" smtClean="0">
                <a:solidFill>
                  <a:srgbClr val="FFFF00"/>
                </a:solidFill>
              </a:rPr>
              <a:t>  la      bouche           sa            et          engloutit            </a:t>
            </a:r>
            <a:r>
              <a:rPr lang="fr-FR" sz="2400" dirty="0">
                <a:solidFill>
                  <a:srgbClr val="FFFF00"/>
                </a:solidFill>
              </a:rPr>
              <a:t>le </a:t>
            </a:r>
            <a:r>
              <a:rPr lang="fr-FR" sz="2400" dirty="0" smtClean="0">
                <a:solidFill>
                  <a:srgbClr val="FFFF00"/>
                </a:solidFill>
              </a:rPr>
              <a:t>          fleuve </a:t>
            </a:r>
          </a:p>
          <a:p>
            <a:r>
              <a:rPr lang="en-US" sz="4000" dirty="0" smtClean="0">
                <a:solidFill>
                  <a:schemeClr val="bg1"/>
                </a:solidFill>
              </a:rPr>
              <a:t>    </a:t>
            </a:r>
            <a:r>
              <a:rPr lang="el-GR" sz="4000" dirty="0" smtClean="0">
                <a:solidFill>
                  <a:schemeClr val="bg1"/>
                </a:solidFill>
              </a:rPr>
              <a:t>ὃν </a:t>
            </a:r>
            <a:r>
              <a:rPr lang="el-GR" sz="4000" dirty="0">
                <a:solidFill>
                  <a:schemeClr val="bg1"/>
                </a:solidFill>
              </a:rPr>
              <a:t>ἔβαλεν ὁ δράκων ἐκ τοῦ στόματος αὐτοῦ.</a:t>
            </a:r>
          </a:p>
          <a:p>
            <a:r>
              <a:rPr lang="fr-FR" sz="2400" dirty="0" smtClean="0">
                <a:solidFill>
                  <a:srgbClr val="FFFF00"/>
                </a:solidFill>
              </a:rPr>
              <a:t>      que   avait </a:t>
            </a:r>
            <a:r>
              <a:rPr lang="fr-FR" sz="2400" dirty="0">
                <a:solidFill>
                  <a:srgbClr val="FFFF00"/>
                </a:solidFill>
              </a:rPr>
              <a:t>lancé </a:t>
            </a:r>
            <a:r>
              <a:rPr lang="fr-FR" sz="2400" dirty="0" smtClean="0">
                <a:solidFill>
                  <a:srgbClr val="FFFF00"/>
                </a:solidFill>
              </a:rPr>
              <a:t>    le       dragon         de      la               gueule                sa</a:t>
            </a:r>
            <a:endParaRPr lang="fr-FR" sz="2400" dirty="0">
              <a:solidFill>
                <a:srgbClr val="FFFF00"/>
              </a:solidFill>
            </a:endParaRPr>
          </a:p>
          <a:p>
            <a:endParaRPr lang="en-US" sz="800" dirty="0" smtClean="0">
              <a:solidFill>
                <a:schemeClr val="bg1"/>
              </a:solidFill>
            </a:endParaRPr>
          </a:p>
          <a:p>
            <a:r>
              <a:rPr lang="en-US" sz="2400" baseline="30000" dirty="0" smtClean="0">
                <a:solidFill>
                  <a:srgbClr val="FFFF00"/>
                </a:solidFill>
              </a:rPr>
              <a:t>	NEG </a:t>
            </a:r>
            <a:r>
              <a:rPr lang="fr-FR" sz="2400" b="1" dirty="0" smtClean="0">
                <a:solidFill>
                  <a:schemeClr val="bg1"/>
                </a:solidFill>
              </a:rPr>
              <a:t>12:16</a:t>
            </a:r>
            <a:r>
              <a:rPr lang="fr-FR" sz="2400" dirty="0" smtClean="0">
                <a:solidFill>
                  <a:schemeClr val="bg1"/>
                </a:solidFill>
              </a:rPr>
              <a:t> Mais </a:t>
            </a:r>
            <a:r>
              <a:rPr lang="fr-FR" sz="2400" dirty="0">
                <a:solidFill>
                  <a:schemeClr val="bg1"/>
                </a:solidFill>
              </a:rPr>
              <a:t>la terre secourut la femme, elle ouvrit sa bouche et engloutit le fleuve que le dragon avait lancé de sa gueule.</a:t>
            </a:r>
          </a:p>
          <a:p>
            <a:r>
              <a:rPr lang="fr-FR" sz="2400" baseline="30000" dirty="0">
                <a:solidFill>
                  <a:srgbClr val="FFFF00"/>
                </a:solidFill>
              </a:rPr>
              <a:t>	BFC </a:t>
            </a:r>
            <a:r>
              <a:rPr lang="fr-FR" sz="2400" b="1" dirty="0" smtClean="0">
                <a:solidFill>
                  <a:schemeClr val="bg1"/>
                </a:solidFill>
              </a:rPr>
              <a:t>12:16</a:t>
            </a:r>
            <a:r>
              <a:rPr lang="fr-FR" sz="2400" dirty="0" smtClean="0">
                <a:solidFill>
                  <a:schemeClr val="bg1"/>
                </a:solidFill>
              </a:rPr>
              <a:t> </a:t>
            </a:r>
            <a:r>
              <a:rPr lang="fr-FR" sz="2400" dirty="0">
                <a:solidFill>
                  <a:schemeClr val="bg1"/>
                </a:solidFill>
              </a:rPr>
              <a:t>Mais la terre vint au secours de la femme: la terre ouvrit sa bouche et engloutit les masses d'eau que le dragon avait projetées de sa gueule.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389266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7071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Apocalypse 12:17 </a:t>
            </a:r>
          </a:p>
          <a:p>
            <a:endParaRPr lang="en-US" sz="800" b="1" dirty="0" smtClean="0">
              <a:solidFill>
                <a:srgbClr val="FFFF00"/>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ὠργίσθη ὁ δράκων ἐπὶ τῇ γυναικὶ καὶ ἀπῆλθεν </a:t>
            </a:r>
            <a:endParaRPr lang="en-US" sz="3500" dirty="0">
              <a:solidFill>
                <a:schemeClr val="bg1"/>
              </a:solidFill>
            </a:endParaRPr>
          </a:p>
          <a:p>
            <a:r>
              <a:rPr lang="fr-FR" sz="2400" dirty="0" smtClean="0">
                <a:solidFill>
                  <a:schemeClr val="bg1"/>
                </a:solidFill>
              </a:rPr>
              <a:t>    </a:t>
            </a:r>
            <a:r>
              <a:rPr lang="fr-FR" sz="2400" dirty="0" smtClean="0">
                <a:solidFill>
                  <a:srgbClr val="FFFF00"/>
                </a:solidFill>
              </a:rPr>
              <a:t>et      fut irrité       le     </a:t>
            </a:r>
            <a:r>
              <a:rPr lang="fr-FR" sz="2400" dirty="0">
                <a:solidFill>
                  <a:srgbClr val="FFFF00"/>
                </a:solidFill>
              </a:rPr>
              <a:t>dragon </a:t>
            </a:r>
            <a:r>
              <a:rPr lang="fr-FR" sz="2400" dirty="0" smtClean="0">
                <a:solidFill>
                  <a:srgbClr val="FFFF00"/>
                </a:solidFill>
              </a:rPr>
              <a:t>   contre  la      femme       et     </a:t>
            </a:r>
            <a:r>
              <a:rPr lang="fr-FR" sz="2400" dirty="0">
                <a:solidFill>
                  <a:srgbClr val="FFFF00"/>
                </a:solidFill>
              </a:rPr>
              <a:t>il s'en alla </a:t>
            </a:r>
            <a:r>
              <a:rPr lang="fr-FR" sz="2400" dirty="0" smtClean="0">
                <a:solidFill>
                  <a:srgbClr val="FFFF00"/>
                </a:solidFill>
              </a:rPr>
              <a:t> </a:t>
            </a:r>
          </a:p>
          <a:p>
            <a:r>
              <a:rPr lang="en-US" sz="3500" dirty="0" smtClean="0">
                <a:solidFill>
                  <a:schemeClr val="bg1"/>
                </a:solidFill>
              </a:rPr>
              <a:t> </a:t>
            </a:r>
            <a:r>
              <a:rPr lang="el-GR" sz="3500" dirty="0" smtClean="0">
                <a:solidFill>
                  <a:schemeClr val="bg1"/>
                </a:solidFill>
              </a:rPr>
              <a:t>ποιῆσαι </a:t>
            </a:r>
            <a:r>
              <a:rPr lang="el-GR" sz="3500" dirty="0">
                <a:solidFill>
                  <a:schemeClr val="bg1"/>
                </a:solidFill>
              </a:rPr>
              <a:t>πόλεμον μετὰ τῶν λοιπῶν τοῦ σπέρματος </a:t>
            </a:r>
            <a:endParaRPr lang="en-US" sz="3500" dirty="0" smtClean="0">
              <a:solidFill>
                <a:schemeClr val="bg1"/>
              </a:solidFill>
            </a:endParaRPr>
          </a:p>
          <a:p>
            <a:r>
              <a:rPr lang="fr-FR" sz="2400" dirty="0">
                <a:solidFill>
                  <a:srgbClr val="FFFF00"/>
                </a:solidFill>
              </a:rPr>
              <a:t> </a:t>
            </a:r>
            <a:r>
              <a:rPr lang="fr-FR" sz="2400" dirty="0" smtClean="0">
                <a:solidFill>
                  <a:srgbClr val="FFFF00"/>
                </a:solidFill>
              </a:rPr>
              <a:t>     faire            la </a:t>
            </a:r>
            <a:r>
              <a:rPr lang="fr-FR" sz="2400" dirty="0">
                <a:solidFill>
                  <a:srgbClr val="FFFF00"/>
                </a:solidFill>
              </a:rPr>
              <a:t>guerre </a:t>
            </a:r>
            <a:r>
              <a:rPr lang="fr-FR" sz="2400" dirty="0" smtClean="0">
                <a:solidFill>
                  <a:srgbClr val="FFFF00"/>
                </a:solidFill>
              </a:rPr>
              <a:t>                aux            restes         </a:t>
            </a:r>
            <a:r>
              <a:rPr lang="fr-FR" sz="2400" dirty="0">
                <a:solidFill>
                  <a:srgbClr val="FFFF00"/>
                </a:solidFill>
              </a:rPr>
              <a:t>de </a:t>
            </a:r>
            <a:r>
              <a:rPr lang="fr-FR" sz="2400" dirty="0" smtClean="0">
                <a:solidFill>
                  <a:srgbClr val="FFFF00"/>
                </a:solidFill>
              </a:rPr>
              <a:t>      la postérité</a:t>
            </a:r>
          </a:p>
          <a:p>
            <a:r>
              <a:rPr lang="en-US" sz="3200" dirty="0" smtClean="0">
                <a:solidFill>
                  <a:schemeClr val="bg1"/>
                </a:solidFill>
              </a:rPr>
              <a:t> </a:t>
            </a:r>
            <a:r>
              <a:rPr lang="el-GR" sz="3600" dirty="0" smtClean="0">
                <a:solidFill>
                  <a:schemeClr val="bg1"/>
                </a:solidFill>
              </a:rPr>
              <a:t>αὐτῆς </a:t>
            </a:r>
            <a:r>
              <a:rPr lang="en-US" sz="3600" dirty="0" smtClean="0">
                <a:solidFill>
                  <a:schemeClr val="bg1"/>
                </a:solidFill>
              </a:rPr>
              <a:t>  </a:t>
            </a:r>
            <a:r>
              <a:rPr lang="el-GR" sz="3600" dirty="0" smtClean="0">
                <a:solidFill>
                  <a:schemeClr val="bg1"/>
                </a:solidFill>
              </a:rPr>
              <a:t>τῶν </a:t>
            </a:r>
            <a:r>
              <a:rPr lang="el-GR" sz="3600" dirty="0">
                <a:solidFill>
                  <a:schemeClr val="bg1"/>
                </a:solidFill>
              </a:rPr>
              <a:t>τηρούντων </a:t>
            </a:r>
            <a:r>
              <a:rPr lang="el-GR" sz="3600" dirty="0" smtClean="0">
                <a:solidFill>
                  <a:schemeClr val="bg1"/>
                </a:solidFill>
              </a:rPr>
              <a:t>τὰς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ἐντολὰς </a:t>
            </a:r>
            <a:r>
              <a:rPr lang="en-US" sz="3600" dirty="0" smtClean="0">
                <a:solidFill>
                  <a:schemeClr val="bg1"/>
                </a:solidFill>
              </a:rPr>
              <a:t> </a:t>
            </a:r>
            <a:r>
              <a:rPr lang="el-GR" sz="3600" dirty="0" smtClean="0">
                <a:solidFill>
                  <a:schemeClr val="bg1"/>
                </a:solidFill>
              </a:rPr>
              <a:t>τοῦ </a:t>
            </a:r>
            <a:r>
              <a:rPr lang="el-GR" sz="3600" dirty="0">
                <a:solidFill>
                  <a:schemeClr val="bg1"/>
                </a:solidFill>
              </a:rPr>
              <a:t>θεοῦ καὶ ἐχόντων </a:t>
            </a:r>
            <a:endParaRPr lang="en-US" sz="3600" dirty="0" smtClean="0">
              <a:solidFill>
                <a:schemeClr val="bg1"/>
              </a:solidFill>
            </a:endParaRPr>
          </a:p>
          <a:p>
            <a:r>
              <a:rPr lang="fr-FR" sz="2400" dirty="0" smtClean="0">
                <a:solidFill>
                  <a:srgbClr val="FFFF00"/>
                </a:solidFill>
              </a:rPr>
              <a:t>     sa              </a:t>
            </a:r>
            <a:r>
              <a:rPr lang="fr-FR" sz="2400" dirty="0">
                <a:solidFill>
                  <a:srgbClr val="FFFF00"/>
                </a:solidFill>
              </a:rPr>
              <a:t>ceux </a:t>
            </a:r>
            <a:r>
              <a:rPr lang="fr-FR" sz="2400" dirty="0" smtClean="0">
                <a:solidFill>
                  <a:srgbClr val="FFFF00"/>
                </a:solidFill>
              </a:rPr>
              <a:t>     qui </a:t>
            </a:r>
            <a:r>
              <a:rPr lang="fr-FR" sz="2400" dirty="0">
                <a:solidFill>
                  <a:srgbClr val="FFFF00"/>
                </a:solidFill>
              </a:rPr>
              <a:t>gardent </a:t>
            </a:r>
            <a:r>
              <a:rPr lang="fr-FR" sz="2400" dirty="0" smtClean="0">
                <a:solidFill>
                  <a:srgbClr val="FFFF00"/>
                </a:solidFill>
              </a:rPr>
              <a:t>       les   commandements  de     </a:t>
            </a:r>
            <a:r>
              <a:rPr lang="fr-FR" sz="2400" dirty="0">
                <a:solidFill>
                  <a:srgbClr val="FFFF00"/>
                </a:solidFill>
              </a:rPr>
              <a:t>Dieu </a:t>
            </a:r>
            <a:r>
              <a:rPr lang="fr-FR" sz="2400" dirty="0" smtClean="0">
                <a:solidFill>
                  <a:srgbClr val="FFFF00"/>
                </a:solidFill>
              </a:rPr>
              <a:t>     et   </a:t>
            </a:r>
            <a:r>
              <a:rPr lang="fr-FR" sz="2400" dirty="0">
                <a:solidFill>
                  <a:srgbClr val="FFFF00"/>
                </a:solidFill>
              </a:rPr>
              <a:t>qui retiennent </a:t>
            </a:r>
            <a:endParaRPr lang="fr-FR" sz="2400" dirty="0" smtClean="0">
              <a:solidFill>
                <a:srgbClr val="FFFF00"/>
              </a:solidFill>
            </a:endParaRPr>
          </a:p>
          <a:p>
            <a:r>
              <a:rPr lang="en-US" sz="3400" dirty="0" smtClean="0">
                <a:solidFill>
                  <a:schemeClr val="bg1"/>
                </a:solidFill>
              </a:rPr>
              <a:t> </a:t>
            </a:r>
            <a:r>
              <a:rPr lang="el-GR" sz="3400" dirty="0" smtClean="0">
                <a:solidFill>
                  <a:schemeClr val="bg1"/>
                </a:solidFill>
              </a:rPr>
              <a:t>τὴν </a:t>
            </a:r>
            <a:r>
              <a:rPr lang="el-GR" sz="3400" dirty="0">
                <a:solidFill>
                  <a:schemeClr val="bg1"/>
                </a:solidFill>
              </a:rPr>
              <a:t>μαρτυρίαν Ἰησοῦ. </a:t>
            </a:r>
            <a:r>
              <a:rPr lang="en-US" sz="2400" b="1" dirty="0" smtClean="0">
                <a:solidFill>
                  <a:srgbClr val="FFFF00"/>
                </a:solidFill>
              </a:rPr>
              <a:t>18</a:t>
            </a:r>
            <a:r>
              <a:rPr lang="el-GR" sz="3400" dirty="0" smtClean="0">
                <a:solidFill>
                  <a:schemeClr val="bg1"/>
                </a:solidFill>
              </a:rPr>
              <a:t> </a:t>
            </a:r>
            <a:r>
              <a:rPr lang="el-GR" sz="3400" dirty="0">
                <a:solidFill>
                  <a:schemeClr val="bg1"/>
                </a:solidFill>
              </a:rPr>
              <a:t>Καὶ ἐστάθη ἐπὶ τὴν ἄμμον τῆς θαλάσσης.</a:t>
            </a:r>
          </a:p>
          <a:p>
            <a:r>
              <a:rPr lang="fr-FR" sz="2400" dirty="0" smtClean="0">
                <a:solidFill>
                  <a:srgbClr val="FFFF00"/>
                </a:solidFill>
              </a:rPr>
              <a:t>     le       témoignage    de Jésus      </a:t>
            </a:r>
            <a:r>
              <a:rPr lang="fr-FR" sz="2400" dirty="0" smtClean="0">
                <a:solidFill>
                  <a:srgbClr val="FFFF00"/>
                </a:solidFill>
              </a:rPr>
              <a:t>     </a:t>
            </a:r>
            <a:r>
              <a:rPr lang="fr-FR" sz="2400" dirty="0" smtClean="0">
                <a:solidFill>
                  <a:srgbClr val="FFFF00"/>
                </a:solidFill>
              </a:rPr>
              <a:t>et      </a:t>
            </a:r>
            <a:r>
              <a:rPr lang="fr-FR" sz="2400" dirty="0">
                <a:solidFill>
                  <a:srgbClr val="FFFF00"/>
                </a:solidFill>
              </a:rPr>
              <a:t>il se </a:t>
            </a:r>
            <a:r>
              <a:rPr lang="fr-FR" sz="2400" dirty="0" smtClean="0">
                <a:solidFill>
                  <a:srgbClr val="FFFF00"/>
                </a:solidFill>
              </a:rPr>
              <a:t>tint     sur     le        </a:t>
            </a:r>
            <a:r>
              <a:rPr lang="fr-FR" sz="2400" dirty="0">
                <a:solidFill>
                  <a:srgbClr val="FFFF00"/>
                </a:solidFill>
              </a:rPr>
              <a:t>sable </a:t>
            </a:r>
            <a:r>
              <a:rPr lang="fr-FR" sz="2400" dirty="0" smtClean="0">
                <a:solidFill>
                  <a:srgbClr val="FFFF00"/>
                </a:solidFill>
              </a:rPr>
              <a:t>     de la        </a:t>
            </a:r>
            <a:r>
              <a:rPr lang="fr-FR" sz="2400" dirty="0">
                <a:solidFill>
                  <a:srgbClr val="FFFF00"/>
                </a:solidFill>
              </a:rPr>
              <a:t>mer</a:t>
            </a:r>
            <a:endParaRPr lang="fr-FR" sz="800" dirty="0">
              <a:solidFill>
                <a:srgbClr val="FFFF00"/>
              </a:solidFill>
            </a:endParaRPr>
          </a:p>
          <a:p>
            <a:endParaRPr lang="en-US" sz="800" baseline="30000" dirty="0" smtClean="0">
              <a:solidFill>
                <a:srgbClr val="FFFF00"/>
              </a:solidFill>
            </a:endParaRPr>
          </a:p>
          <a:p>
            <a:r>
              <a:rPr lang="en-US" sz="2200" baseline="30000" dirty="0" smtClean="0">
                <a:solidFill>
                  <a:srgbClr val="FFFF00"/>
                </a:solidFill>
              </a:rPr>
              <a:t>	    NEG </a:t>
            </a:r>
            <a:r>
              <a:rPr lang="fr-FR" sz="2200" b="1" dirty="0" smtClean="0">
                <a:solidFill>
                  <a:schemeClr val="bg1"/>
                </a:solidFill>
              </a:rPr>
              <a:t>12:17</a:t>
            </a:r>
            <a:r>
              <a:rPr lang="fr-FR" sz="2200" dirty="0" smtClean="0">
                <a:solidFill>
                  <a:schemeClr val="bg1"/>
                </a:solidFill>
              </a:rPr>
              <a:t> </a:t>
            </a:r>
            <a:r>
              <a:rPr lang="fr-FR" sz="2200" dirty="0">
                <a:solidFill>
                  <a:schemeClr val="bg1"/>
                </a:solidFill>
              </a:rPr>
              <a:t>Et le dragon fut irrité contre la femme, et il s'en alla faire la guerre au reste de sa postérité, à ceux qui gardent les commandements de Dieu et qui retiennent le témoignage de Jésus</a:t>
            </a:r>
            <a:r>
              <a:rPr lang="fr-FR" sz="2200" dirty="0" smtClean="0">
                <a:solidFill>
                  <a:schemeClr val="bg1"/>
                </a:solidFill>
              </a:rPr>
              <a:t>. Et </a:t>
            </a:r>
            <a:r>
              <a:rPr lang="fr-FR" sz="2200" dirty="0">
                <a:solidFill>
                  <a:schemeClr val="bg1"/>
                </a:solidFill>
              </a:rPr>
              <a:t>il se tint sur le sable de la mer. </a:t>
            </a:r>
            <a:r>
              <a:rPr lang="fr-FR" sz="2200" dirty="0" smtClean="0">
                <a:solidFill>
                  <a:schemeClr val="bg1"/>
                </a:solidFill>
              </a:rPr>
              <a:t>       //        </a:t>
            </a:r>
            <a:r>
              <a:rPr lang="fr-FR" sz="2200" baseline="30000" dirty="0">
                <a:solidFill>
                  <a:srgbClr val="FFFF00"/>
                </a:solidFill>
              </a:rPr>
              <a:t>BFC </a:t>
            </a:r>
            <a:r>
              <a:rPr lang="fr-FR" sz="2200" b="1" dirty="0" smtClean="0">
                <a:solidFill>
                  <a:schemeClr val="bg1"/>
                </a:solidFill>
              </a:rPr>
              <a:t>12:17</a:t>
            </a:r>
            <a:r>
              <a:rPr lang="fr-FR" sz="2200" dirty="0" smtClean="0">
                <a:solidFill>
                  <a:schemeClr val="bg1"/>
                </a:solidFill>
              </a:rPr>
              <a:t> </a:t>
            </a:r>
            <a:r>
              <a:rPr lang="fr-FR" sz="2200" dirty="0">
                <a:solidFill>
                  <a:schemeClr val="bg1"/>
                </a:solidFill>
              </a:rPr>
              <a:t>Plein de fureur contre la femme, le dragon s'en alla combattre le reste de ses descendants, ceux qui obéissent aux commandements de Dieu et sont fidèles à la vérité révélée par Jésus. </a:t>
            </a:r>
            <a:r>
              <a:rPr lang="fr-FR" sz="2200" baseline="30000" dirty="0">
                <a:solidFill>
                  <a:schemeClr val="bg1"/>
                </a:solidFill>
              </a:rPr>
              <a:t>18</a:t>
            </a:r>
            <a:r>
              <a:rPr lang="fr-FR" sz="2200" dirty="0">
                <a:solidFill>
                  <a:schemeClr val="bg1"/>
                </a:solidFill>
              </a:rPr>
              <a:t> Le dragon se tint sur le bord de la mer.</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395907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Apocalypse 12:1 </a:t>
            </a:r>
          </a:p>
          <a:p>
            <a:endParaRPr lang="en-US" sz="1000" b="1" dirty="0" smtClean="0">
              <a:solidFill>
                <a:srgbClr val="FFFF00"/>
              </a:solidFill>
            </a:endParaRPr>
          </a:p>
          <a:p>
            <a:r>
              <a:rPr lang="en-US" sz="3200" b="1" dirty="0" smtClean="0">
                <a:solidFill>
                  <a:srgbClr val="FF0000"/>
                </a:solidFill>
              </a:rPr>
              <a:t>   </a:t>
            </a:r>
            <a:r>
              <a:rPr lang="en-US" sz="3200" dirty="0" smtClean="0">
                <a:solidFill>
                  <a:schemeClr val="bg1"/>
                </a:solidFill>
              </a:rPr>
              <a:t> </a:t>
            </a:r>
            <a:r>
              <a:rPr lang="el-GR" sz="4000" dirty="0" smtClean="0">
                <a:solidFill>
                  <a:schemeClr val="bg1"/>
                </a:solidFill>
              </a:rPr>
              <a:t>Καὶ σημεῖον μέγα ὤφθη ἐν τῷ οὐρανῷ, </a:t>
            </a:r>
            <a:endParaRPr lang="en-US" sz="4000" dirty="0" smtClean="0">
              <a:solidFill>
                <a:schemeClr val="bg1"/>
              </a:solidFill>
            </a:endParaRPr>
          </a:p>
          <a:p>
            <a:r>
              <a:rPr lang="fr-FR" sz="2200" dirty="0" smtClean="0">
                <a:solidFill>
                  <a:schemeClr val="bg1"/>
                </a:solidFill>
              </a:rPr>
              <a:t>    </a:t>
            </a:r>
            <a:r>
              <a:rPr lang="fr-FR" sz="2400" dirty="0" smtClean="0">
                <a:solidFill>
                  <a:schemeClr val="bg1"/>
                </a:solidFill>
              </a:rPr>
              <a:t>      </a:t>
            </a:r>
            <a:r>
              <a:rPr lang="fr-FR" sz="2400" dirty="0" smtClean="0">
                <a:solidFill>
                  <a:srgbClr val="FFFF00"/>
                </a:solidFill>
              </a:rPr>
              <a:t>et        un signe          grand       parut      dans   le          ciel</a:t>
            </a:r>
          </a:p>
          <a:p>
            <a:r>
              <a:rPr lang="fr-FR" sz="2400" dirty="0" smtClean="0">
                <a:solidFill>
                  <a:srgbClr val="FFFF00"/>
                </a:solidFill>
              </a:rPr>
              <a:t>          </a:t>
            </a:r>
            <a:r>
              <a:rPr lang="el-GR" sz="4000" dirty="0" smtClean="0">
                <a:solidFill>
                  <a:schemeClr val="bg1"/>
                </a:solidFill>
              </a:rPr>
              <a:t>γυνὴ </a:t>
            </a:r>
            <a:r>
              <a:rPr lang="el-GR" sz="4000" dirty="0">
                <a:solidFill>
                  <a:schemeClr val="bg1"/>
                </a:solidFill>
              </a:rPr>
              <a:t>περιβεβλημένη τὸν ἥλιον, </a:t>
            </a:r>
            <a:endParaRPr lang="en-US" sz="4000" dirty="0" smtClean="0">
              <a:solidFill>
                <a:schemeClr val="bg1"/>
              </a:solidFill>
            </a:endParaRPr>
          </a:p>
          <a:p>
            <a:r>
              <a:rPr lang="fr-FR" sz="2400" dirty="0" smtClean="0">
                <a:solidFill>
                  <a:srgbClr val="FFFF00"/>
                </a:solidFill>
              </a:rPr>
              <a:t>     une femme            </a:t>
            </a:r>
            <a:r>
              <a:rPr lang="fr-FR" sz="2400" dirty="0">
                <a:solidFill>
                  <a:srgbClr val="FFFF00"/>
                </a:solidFill>
              </a:rPr>
              <a:t>enveloppée </a:t>
            </a:r>
            <a:r>
              <a:rPr lang="fr-FR" sz="2400" dirty="0" smtClean="0">
                <a:solidFill>
                  <a:srgbClr val="FFFF00"/>
                </a:solidFill>
              </a:rPr>
              <a:t>                  du       soleil </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ἡ σελήνη ὑποκάτω τῶν ποδῶν αὐτῆς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la            lune               </a:t>
            </a:r>
            <a:r>
              <a:rPr lang="fr-FR" sz="2400" dirty="0">
                <a:solidFill>
                  <a:srgbClr val="FFFF00"/>
                </a:solidFill>
              </a:rPr>
              <a:t>sous </a:t>
            </a:r>
            <a:r>
              <a:rPr lang="fr-FR" sz="2400" dirty="0" smtClean="0">
                <a:solidFill>
                  <a:srgbClr val="FFFF00"/>
                </a:solidFill>
              </a:rPr>
              <a:t>               les          pieds            ses</a:t>
            </a:r>
          </a:p>
          <a:p>
            <a:r>
              <a:rPr lang="fr-FR" sz="2400" dirty="0" smtClean="0">
                <a:solidFill>
                  <a:srgbClr val="FFFF00"/>
                </a:solidFill>
              </a:rPr>
              <a:t>.</a:t>
            </a:r>
            <a:r>
              <a:rPr lang="en-US" sz="3600" dirty="0" smtClean="0">
                <a:solidFill>
                  <a:schemeClr val="bg1"/>
                </a:solidFill>
              </a:rPr>
              <a:t>  </a:t>
            </a:r>
            <a:r>
              <a:rPr lang="el-GR" sz="3600" dirty="0">
                <a:solidFill>
                  <a:schemeClr val="bg1"/>
                </a:solidFill>
              </a:rPr>
              <a:t>καὶ ἐπὶ τῆς κεφαλῆς αὐτῆς στέφανος ἀστέρων δώδεκα,</a:t>
            </a:r>
          </a:p>
          <a:p>
            <a:r>
              <a:rPr lang="fr-FR" sz="2400" dirty="0" smtClean="0">
                <a:solidFill>
                  <a:srgbClr val="FFFF00"/>
                </a:solidFill>
              </a:rPr>
              <a:t>      et      sur     </a:t>
            </a:r>
            <a:r>
              <a:rPr lang="fr-FR" sz="2400" dirty="0">
                <a:solidFill>
                  <a:srgbClr val="FFFF00"/>
                </a:solidFill>
              </a:rPr>
              <a:t>la  </a:t>
            </a:r>
            <a:r>
              <a:rPr lang="fr-FR" sz="2400" dirty="0" smtClean="0">
                <a:solidFill>
                  <a:srgbClr val="FFFF00"/>
                </a:solidFill>
              </a:rPr>
              <a:t>            tête               sa        </a:t>
            </a:r>
            <a:r>
              <a:rPr lang="fr-FR" sz="2400" dirty="0">
                <a:solidFill>
                  <a:srgbClr val="FFFF00"/>
                </a:solidFill>
              </a:rPr>
              <a:t>une couronne </a:t>
            </a:r>
            <a:r>
              <a:rPr lang="fr-FR" sz="2400" dirty="0" smtClean="0">
                <a:solidFill>
                  <a:srgbClr val="FFFF00"/>
                </a:solidFill>
              </a:rPr>
              <a:t>    de étoiles         douze</a:t>
            </a:r>
            <a:endParaRPr lang="fr-FR" sz="1000" dirty="0">
              <a:solidFill>
                <a:srgbClr val="FFFF00"/>
              </a:solidFill>
            </a:endParaRPr>
          </a:p>
          <a:p>
            <a:endParaRPr lang="en-US" sz="10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12:1</a:t>
            </a:r>
            <a:r>
              <a:rPr lang="fr-FR" sz="2200" dirty="0" smtClean="0">
                <a:solidFill>
                  <a:schemeClr val="bg1"/>
                </a:solidFill>
              </a:rPr>
              <a:t> Un </a:t>
            </a:r>
            <a:r>
              <a:rPr lang="fr-FR" sz="2200" dirty="0">
                <a:solidFill>
                  <a:schemeClr val="bg1"/>
                </a:solidFill>
              </a:rPr>
              <a:t>grand signe parut dans le ciel: une femme enveloppée du soleil, la lune sous ses pieds, et une couronne de douze étoiles sur sa tête.</a:t>
            </a:r>
          </a:p>
          <a:p>
            <a:r>
              <a:rPr lang="fr-FR" sz="2200" baseline="30000" dirty="0" smtClean="0">
                <a:solidFill>
                  <a:srgbClr val="FFFF00"/>
                </a:solidFill>
              </a:rPr>
              <a:t>	BFC </a:t>
            </a:r>
            <a:r>
              <a:rPr lang="fr-FR" sz="2200" b="1" dirty="0">
                <a:solidFill>
                  <a:schemeClr val="bg1"/>
                </a:solidFill>
              </a:rPr>
              <a:t>12:1 </a:t>
            </a:r>
            <a:r>
              <a:rPr lang="fr-FR" sz="2200" dirty="0" smtClean="0">
                <a:solidFill>
                  <a:schemeClr val="bg1"/>
                </a:solidFill>
              </a:rPr>
              <a:t>Un </a:t>
            </a:r>
            <a:r>
              <a:rPr lang="fr-FR" sz="2200" dirty="0">
                <a:solidFill>
                  <a:schemeClr val="bg1"/>
                </a:solidFill>
              </a:rPr>
              <a:t>grand signe apparut dans le ciel: une femme revêtue du soleil, qui avait la lune sous les pieds et une couronne de douze étoiles sur la tête.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88691"/>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Apocalypse 12:2-3 </a:t>
            </a:r>
          </a:p>
          <a:p>
            <a:endParaRPr lang="en-US" sz="900" b="1" dirty="0" smtClean="0">
              <a:solidFill>
                <a:srgbClr val="FFFF00"/>
              </a:solidFill>
            </a:endParaRPr>
          </a:p>
          <a:p>
            <a:r>
              <a:rPr lang="en-US" sz="2800" b="1" dirty="0" smtClean="0">
                <a:solidFill>
                  <a:srgbClr val="FFFF00"/>
                </a:solidFill>
              </a:rPr>
              <a:t>2 </a:t>
            </a:r>
            <a:r>
              <a:rPr lang="en-US" sz="3200" b="1" dirty="0" smtClean="0">
                <a:solidFill>
                  <a:schemeClr val="bg1"/>
                </a:solidFill>
              </a:rPr>
              <a:t> </a:t>
            </a:r>
            <a:r>
              <a:rPr lang="el-GR" sz="3600" dirty="0">
                <a:solidFill>
                  <a:schemeClr val="bg1"/>
                </a:solidFill>
              </a:rPr>
              <a:t>καὶ ἐν γαστρὶ ἔχουσα, καὶ κράζει ὠδίνουσα </a:t>
            </a:r>
            <a:endParaRPr lang="en-US" sz="3600" dirty="0" smtClean="0">
              <a:solidFill>
                <a:schemeClr val="bg1"/>
              </a:solidFill>
            </a:endParaRPr>
          </a:p>
          <a:p>
            <a:r>
              <a:rPr lang="fr-FR" sz="2400" dirty="0" smtClean="0">
                <a:solidFill>
                  <a:srgbClr val="FFFF00"/>
                </a:solidFill>
              </a:rPr>
              <a:t>       et   dans    ventre         ayant           et    elle criait   </a:t>
            </a:r>
            <a:r>
              <a:rPr lang="fr-FR" sz="2400" dirty="0">
                <a:solidFill>
                  <a:srgbClr val="FFFF00"/>
                </a:solidFill>
              </a:rPr>
              <a:t>étant en </a:t>
            </a:r>
            <a:r>
              <a:rPr lang="fr-FR" sz="2400" dirty="0" smtClean="0">
                <a:solidFill>
                  <a:srgbClr val="FFFF00"/>
                </a:solidFill>
              </a:rPr>
              <a:t>travail</a:t>
            </a:r>
          </a:p>
          <a:p>
            <a:r>
              <a:rPr lang="fr-FR" sz="2400" dirty="0" smtClean="0">
                <a:solidFill>
                  <a:srgbClr val="FFFF00"/>
                </a:solidFill>
              </a:rPr>
              <a:t> </a:t>
            </a:r>
            <a:r>
              <a:rPr lang="el-GR" sz="3300" dirty="0" smtClean="0">
                <a:solidFill>
                  <a:schemeClr val="bg1"/>
                </a:solidFill>
              </a:rPr>
              <a:t>καὶ βασανιζομένη τεκεῖν.</a:t>
            </a:r>
            <a:r>
              <a:rPr lang="en-US" sz="3300" dirty="0" smtClean="0">
                <a:solidFill>
                  <a:schemeClr val="bg1"/>
                </a:solidFill>
              </a:rPr>
              <a:t>    </a:t>
            </a:r>
            <a:r>
              <a:rPr lang="en-US" sz="2800" b="1" dirty="0">
                <a:solidFill>
                  <a:srgbClr val="FFFF00"/>
                </a:solidFill>
              </a:rPr>
              <a:t>3</a:t>
            </a:r>
            <a:r>
              <a:rPr lang="en-US" sz="3400" dirty="0" smtClean="0">
                <a:solidFill>
                  <a:schemeClr val="bg1"/>
                </a:solidFill>
              </a:rPr>
              <a:t> </a:t>
            </a:r>
            <a:r>
              <a:rPr lang="el-GR" sz="3300" dirty="0">
                <a:solidFill>
                  <a:schemeClr val="bg1"/>
                </a:solidFill>
              </a:rPr>
              <a:t>καὶ ὤφθη ἄλλο </a:t>
            </a:r>
            <a:r>
              <a:rPr lang="el-GR" sz="3300" dirty="0" smtClean="0">
                <a:solidFill>
                  <a:schemeClr val="bg1"/>
                </a:solidFill>
              </a:rPr>
              <a:t>σημεῖον</a:t>
            </a:r>
            <a:endParaRPr lang="en-US" sz="3300" dirty="0">
              <a:solidFill>
                <a:schemeClr val="bg1"/>
              </a:solidFill>
            </a:endParaRPr>
          </a:p>
          <a:p>
            <a:r>
              <a:rPr lang="fr-FR" sz="2400" dirty="0" smtClean="0">
                <a:solidFill>
                  <a:srgbClr val="FFFF00"/>
                </a:solidFill>
              </a:rPr>
              <a:t>  et    </a:t>
            </a:r>
            <a:r>
              <a:rPr lang="fr-FR" sz="2400" dirty="0">
                <a:solidFill>
                  <a:srgbClr val="FFFF00"/>
                </a:solidFill>
              </a:rPr>
              <a:t>étant douloureuse </a:t>
            </a:r>
            <a:r>
              <a:rPr lang="fr-FR" sz="2400" dirty="0" smtClean="0">
                <a:solidFill>
                  <a:srgbClr val="FFFF00"/>
                </a:solidFill>
              </a:rPr>
              <a:t>  accoucher          et    apparut   autre      signe</a:t>
            </a:r>
            <a:endParaRPr lang="fr-FR" sz="2400" dirty="0">
              <a:solidFill>
                <a:srgbClr val="FFFF00"/>
              </a:solidFill>
            </a:endParaRPr>
          </a:p>
          <a:p>
            <a:r>
              <a:rPr lang="en-US" sz="3300" dirty="0" smtClean="0">
                <a:solidFill>
                  <a:schemeClr val="bg1"/>
                </a:solidFill>
              </a:rPr>
              <a:t> </a:t>
            </a:r>
            <a:r>
              <a:rPr lang="el-GR" sz="3300" dirty="0" smtClean="0">
                <a:solidFill>
                  <a:schemeClr val="bg1"/>
                </a:solidFill>
              </a:rPr>
              <a:t>ἐν </a:t>
            </a:r>
            <a:r>
              <a:rPr lang="el-GR" sz="3300" dirty="0">
                <a:solidFill>
                  <a:schemeClr val="bg1"/>
                </a:solidFill>
              </a:rPr>
              <a:t>τῷ οὐρανῷ, </a:t>
            </a:r>
            <a:r>
              <a:rPr lang="el-GR" sz="3300" dirty="0" smtClean="0">
                <a:solidFill>
                  <a:schemeClr val="bg1"/>
                </a:solidFill>
              </a:rPr>
              <a:t>καὶ </a:t>
            </a:r>
            <a:r>
              <a:rPr lang="el-GR" sz="3300" dirty="0">
                <a:solidFill>
                  <a:schemeClr val="bg1"/>
                </a:solidFill>
              </a:rPr>
              <a:t>ἰδοὺ δράκων μέγας πυρρὸς ἔχων κεφαλὰς ἑπτὰ </a:t>
            </a:r>
            <a:endParaRPr lang="en-US" sz="3300" dirty="0" smtClean="0">
              <a:solidFill>
                <a:schemeClr val="bg1"/>
              </a:solidFill>
            </a:endParaRPr>
          </a:p>
          <a:p>
            <a:r>
              <a:rPr lang="fr-FR" sz="2400" dirty="0" smtClean="0">
                <a:solidFill>
                  <a:srgbClr val="FFFF00"/>
                </a:solidFill>
              </a:rPr>
              <a:t>dans  le          ciel           et     voici    un dragon    </a:t>
            </a:r>
            <a:r>
              <a:rPr lang="fr-FR" sz="2400" dirty="0">
                <a:solidFill>
                  <a:srgbClr val="FFFF00"/>
                </a:solidFill>
              </a:rPr>
              <a:t>grand </a:t>
            </a:r>
            <a:r>
              <a:rPr lang="fr-FR" sz="2400" dirty="0" smtClean="0">
                <a:solidFill>
                  <a:srgbClr val="FFFF00"/>
                </a:solidFill>
              </a:rPr>
              <a:t>    rouge feu    ayant        têtes        sept</a:t>
            </a:r>
          </a:p>
          <a:p>
            <a:r>
              <a:rPr lang="el-GR" sz="3600" dirty="0" smtClean="0">
                <a:solidFill>
                  <a:schemeClr val="bg1"/>
                </a:solidFill>
              </a:rPr>
              <a:t>καὶ </a:t>
            </a:r>
            <a:r>
              <a:rPr lang="el-GR" sz="3600" dirty="0">
                <a:solidFill>
                  <a:schemeClr val="bg1"/>
                </a:solidFill>
              </a:rPr>
              <a:t>κέρατα δέκα καὶ ἐπὶ τὰς κεφαλὰς αὐτοῦ ἑπτὰ διαδήματα,</a:t>
            </a:r>
          </a:p>
          <a:p>
            <a:r>
              <a:rPr lang="fr-FR" sz="2400" dirty="0" smtClean="0">
                <a:solidFill>
                  <a:srgbClr val="FFFF00"/>
                </a:solidFill>
              </a:rPr>
              <a:t>  et        cornes         dix        </a:t>
            </a:r>
            <a:r>
              <a:rPr lang="fr-FR" sz="2400" dirty="0">
                <a:solidFill>
                  <a:srgbClr val="FFFF00"/>
                </a:solidFill>
              </a:rPr>
              <a:t>et </a:t>
            </a:r>
            <a:r>
              <a:rPr lang="fr-FR" sz="2400" dirty="0" smtClean="0">
                <a:solidFill>
                  <a:srgbClr val="FFFF00"/>
                </a:solidFill>
              </a:rPr>
              <a:t>     sur     les         </a:t>
            </a:r>
            <a:r>
              <a:rPr lang="fr-FR" sz="2400" dirty="0">
                <a:solidFill>
                  <a:srgbClr val="FFFF00"/>
                </a:solidFill>
              </a:rPr>
              <a:t>têtes </a:t>
            </a:r>
            <a:r>
              <a:rPr lang="fr-FR" sz="2400" dirty="0" smtClean="0">
                <a:solidFill>
                  <a:srgbClr val="FFFF00"/>
                </a:solidFill>
              </a:rPr>
              <a:t>              ses           sept          diadèmes      </a:t>
            </a: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12:2</a:t>
            </a:r>
            <a:r>
              <a:rPr lang="fr-FR" sz="2200" dirty="0" smtClean="0">
                <a:solidFill>
                  <a:schemeClr val="bg1"/>
                </a:solidFill>
              </a:rPr>
              <a:t> </a:t>
            </a:r>
            <a:r>
              <a:rPr lang="fr-FR" sz="2200" dirty="0">
                <a:solidFill>
                  <a:schemeClr val="bg1"/>
                </a:solidFill>
              </a:rPr>
              <a:t>Elle était enceinte, et elle criait, étant en travail et dans les douleurs de l'enfantement.</a:t>
            </a:r>
          </a:p>
          <a:p>
            <a:r>
              <a:rPr lang="fr-FR" sz="2200" b="1" dirty="0" smtClean="0">
                <a:solidFill>
                  <a:schemeClr val="bg1"/>
                </a:solidFill>
              </a:rPr>
              <a:t>12:3</a:t>
            </a:r>
            <a:r>
              <a:rPr lang="fr-FR" sz="2200" dirty="0" smtClean="0">
                <a:solidFill>
                  <a:schemeClr val="bg1"/>
                </a:solidFill>
              </a:rPr>
              <a:t> </a:t>
            </a:r>
            <a:r>
              <a:rPr lang="fr-FR" sz="2200" dirty="0">
                <a:solidFill>
                  <a:schemeClr val="bg1"/>
                </a:solidFill>
              </a:rPr>
              <a:t>Un autre signe parut encore dans le ciel; et voici, c'était un grand dragon rouge feu, ayant sept têtes et dix cornes, et sur ses têtes sept diadèmes</a:t>
            </a:r>
            <a:r>
              <a:rPr lang="fr-FR" sz="2200" dirty="0" smtClean="0">
                <a:solidFill>
                  <a:schemeClr val="bg1"/>
                </a:solidFill>
              </a:rPr>
              <a:t>.       //      </a:t>
            </a:r>
            <a:r>
              <a:rPr lang="fr-FR" sz="2200" baseline="30000" dirty="0" smtClean="0">
                <a:solidFill>
                  <a:srgbClr val="FFFF00"/>
                </a:solidFill>
              </a:rPr>
              <a:t>BFC </a:t>
            </a:r>
            <a:r>
              <a:rPr lang="fr-FR" sz="2200" b="1" dirty="0">
                <a:solidFill>
                  <a:schemeClr val="bg1"/>
                </a:solidFill>
              </a:rPr>
              <a:t>12:2</a:t>
            </a:r>
            <a:r>
              <a:rPr lang="fr-FR" sz="2200" dirty="0">
                <a:solidFill>
                  <a:schemeClr val="bg1"/>
                </a:solidFill>
              </a:rPr>
              <a:t> Elle allait mettre au monde un enfant, et les peines de l'accouchement la faisaient crier de douleur</a:t>
            </a:r>
            <a:r>
              <a:rPr lang="fr-FR" sz="2200" dirty="0" smtClean="0">
                <a:solidFill>
                  <a:schemeClr val="bg1"/>
                </a:solidFill>
              </a:rPr>
              <a:t>.  </a:t>
            </a:r>
            <a:r>
              <a:rPr lang="fr-FR" sz="2200" b="1" dirty="0" smtClean="0">
                <a:solidFill>
                  <a:schemeClr val="bg1"/>
                </a:solidFill>
              </a:rPr>
              <a:t>12:3</a:t>
            </a:r>
            <a:r>
              <a:rPr lang="fr-FR" sz="2200" dirty="0" smtClean="0">
                <a:solidFill>
                  <a:schemeClr val="bg1"/>
                </a:solidFill>
              </a:rPr>
              <a:t> </a:t>
            </a:r>
            <a:r>
              <a:rPr lang="fr-FR" sz="2200" dirty="0">
                <a:solidFill>
                  <a:schemeClr val="bg1"/>
                </a:solidFill>
              </a:rPr>
              <a:t>Un autre signe apparut dans le ciel: un énorme dragon rouge qui avait sept têtes et dix cornes, et une couronne sur chaque tête.</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50246"/>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Apocalypse 12:4 </a:t>
            </a:r>
          </a:p>
          <a:p>
            <a:endParaRPr lang="en-US" sz="900" b="1" dirty="0" smtClean="0">
              <a:solidFill>
                <a:srgbClr val="FFFF00"/>
              </a:solidFill>
            </a:endParaRPr>
          </a:p>
          <a:p>
            <a:r>
              <a:rPr lang="en-US" sz="3400" b="1" dirty="0" smtClean="0">
                <a:solidFill>
                  <a:schemeClr val="bg1"/>
                </a:solidFill>
              </a:rPr>
              <a:t> </a:t>
            </a:r>
            <a:r>
              <a:rPr lang="el-GR" sz="3500" dirty="0">
                <a:solidFill>
                  <a:schemeClr val="bg1"/>
                </a:solidFill>
              </a:rPr>
              <a:t>καὶ ἡ οὐρὰ αὐτοῦ σύρει τὸ τρίτον τῶν ἀστέρων</a:t>
            </a:r>
            <a:endParaRPr lang="en-US" sz="3500" dirty="0">
              <a:solidFill>
                <a:schemeClr val="bg1"/>
              </a:solidFill>
            </a:endParaRPr>
          </a:p>
          <a:p>
            <a:r>
              <a:rPr lang="fr-FR" sz="2400" dirty="0" smtClean="0">
                <a:solidFill>
                  <a:srgbClr val="FFFF00"/>
                </a:solidFill>
              </a:rPr>
              <a:t>    et    la   queue       sa            balaie     </a:t>
            </a:r>
            <a:r>
              <a:rPr lang="fr-FR" sz="2400" dirty="0">
                <a:solidFill>
                  <a:srgbClr val="FFFF00"/>
                </a:solidFill>
              </a:rPr>
              <a:t>le </a:t>
            </a:r>
            <a:r>
              <a:rPr lang="fr-FR" sz="2400" dirty="0" smtClean="0">
                <a:solidFill>
                  <a:srgbClr val="FFFF00"/>
                </a:solidFill>
              </a:rPr>
              <a:t>      tiers       des       </a:t>
            </a:r>
            <a:r>
              <a:rPr lang="fr-FR" sz="2400" dirty="0">
                <a:solidFill>
                  <a:srgbClr val="FFFF00"/>
                </a:solidFill>
              </a:rPr>
              <a:t>étoiles </a:t>
            </a:r>
            <a:endParaRPr lang="es-ES" sz="2400" dirty="0" smtClean="0">
              <a:solidFill>
                <a:srgbClr val="FFFF00"/>
              </a:solidFill>
            </a:endParaRPr>
          </a:p>
          <a:p>
            <a:r>
              <a:rPr lang="en-US" sz="3200" dirty="0" smtClean="0">
                <a:solidFill>
                  <a:schemeClr val="bg1"/>
                </a:solidFill>
              </a:rPr>
              <a:t>   </a:t>
            </a:r>
            <a:r>
              <a:rPr lang="el-GR" sz="3600" dirty="0">
                <a:solidFill>
                  <a:schemeClr val="bg1"/>
                </a:solidFill>
              </a:rPr>
              <a:t>τοῦ οὐρανοῦ καὶ ἔβαλεν αὐτοὺς εἰς τὴν γῆν. </a:t>
            </a:r>
            <a:endParaRPr lang="en-US" sz="3600" dirty="0">
              <a:solidFill>
                <a:schemeClr val="bg1"/>
              </a:solidFill>
            </a:endParaRPr>
          </a:p>
          <a:p>
            <a:r>
              <a:rPr lang="fr-FR" sz="2400" dirty="0" smtClean="0">
                <a:solidFill>
                  <a:srgbClr val="FFFF00"/>
                </a:solidFill>
              </a:rPr>
              <a:t>       </a:t>
            </a:r>
            <a:r>
              <a:rPr lang="fr-FR" sz="2400" dirty="0">
                <a:solidFill>
                  <a:srgbClr val="FFFF00"/>
                </a:solidFill>
              </a:rPr>
              <a:t>du </a:t>
            </a:r>
            <a:r>
              <a:rPr lang="fr-FR" sz="2400" dirty="0" smtClean="0">
                <a:solidFill>
                  <a:srgbClr val="FFFF00"/>
                </a:solidFill>
              </a:rPr>
              <a:t>            ciel             </a:t>
            </a:r>
            <a:r>
              <a:rPr lang="fr-FR" sz="2400" dirty="0">
                <a:solidFill>
                  <a:srgbClr val="FFFF00"/>
                </a:solidFill>
              </a:rPr>
              <a:t>et </a:t>
            </a:r>
            <a:r>
              <a:rPr lang="fr-FR" sz="2400" dirty="0" smtClean="0">
                <a:solidFill>
                  <a:srgbClr val="FFFF00"/>
                </a:solidFill>
              </a:rPr>
              <a:t>        jeta                les       sur</a:t>
            </a:r>
            <a:r>
              <a:rPr lang="fr-FR" dirty="0" smtClean="0">
                <a:solidFill>
                  <a:srgbClr val="FFFF00"/>
                </a:solidFill>
              </a:rPr>
              <a:t>(dans)   </a:t>
            </a:r>
            <a:r>
              <a:rPr lang="fr-FR" sz="2400" dirty="0">
                <a:solidFill>
                  <a:srgbClr val="FFFF00"/>
                </a:solidFill>
              </a:rPr>
              <a:t>la </a:t>
            </a:r>
            <a:r>
              <a:rPr lang="fr-FR" sz="2400" dirty="0" smtClean="0">
                <a:solidFill>
                  <a:srgbClr val="FFFF00"/>
                </a:solidFill>
              </a:rPr>
              <a:t>  terre </a:t>
            </a:r>
          </a:p>
          <a:p>
            <a:r>
              <a:rPr lang="en-US" sz="3500" dirty="0" smtClean="0">
                <a:solidFill>
                  <a:schemeClr val="bg1"/>
                </a:solidFill>
              </a:rPr>
              <a:t>   </a:t>
            </a:r>
            <a:r>
              <a:rPr lang="el-GR" sz="3600" dirty="0" smtClean="0">
                <a:solidFill>
                  <a:schemeClr val="bg1"/>
                </a:solidFill>
              </a:rPr>
              <a:t>Καὶ </a:t>
            </a:r>
            <a:r>
              <a:rPr lang="el-GR" sz="3600" dirty="0">
                <a:solidFill>
                  <a:schemeClr val="bg1"/>
                </a:solidFill>
              </a:rPr>
              <a:t>ὁ δράκων ἕστηκεν ἐνώπιον τῆς γυναικὸς </a:t>
            </a:r>
            <a:endParaRPr lang="en-US" sz="3600" dirty="0" smtClean="0">
              <a:solidFill>
                <a:schemeClr val="bg1"/>
              </a:solidFill>
            </a:endParaRPr>
          </a:p>
          <a:p>
            <a:r>
              <a:rPr lang="fr-FR" sz="2400" dirty="0" smtClean="0">
                <a:solidFill>
                  <a:srgbClr val="FFFF00"/>
                </a:solidFill>
              </a:rPr>
              <a:t>       et     le     dragon          </a:t>
            </a:r>
            <a:r>
              <a:rPr lang="fr-FR" sz="2400" dirty="0">
                <a:solidFill>
                  <a:srgbClr val="FFFF00"/>
                </a:solidFill>
              </a:rPr>
              <a:t>se plaça </a:t>
            </a:r>
            <a:r>
              <a:rPr lang="fr-FR" sz="2400" dirty="0" smtClean="0">
                <a:solidFill>
                  <a:srgbClr val="FFFF00"/>
                </a:solidFill>
              </a:rPr>
              <a:t>         devant          la        </a:t>
            </a:r>
            <a:r>
              <a:rPr lang="fr-FR" sz="2400" dirty="0">
                <a:solidFill>
                  <a:srgbClr val="FFFF00"/>
                </a:solidFill>
              </a:rPr>
              <a:t>femme </a:t>
            </a:r>
            <a:endParaRPr lang="fr-FR" sz="2400" dirty="0" smtClean="0">
              <a:solidFill>
                <a:srgbClr val="FFFF00"/>
              </a:solidFill>
            </a:endParaRPr>
          </a:p>
          <a:p>
            <a:r>
              <a:rPr lang="el-GR" sz="3500" dirty="0" smtClean="0">
                <a:solidFill>
                  <a:schemeClr val="bg1"/>
                </a:solidFill>
              </a:rPr>
              <a:t>τῆς </a:t>
            </a:r>
            <a:r>
              <a:rPr lang="el-GR" sz="3500" dirty="0">
                <a:solidFill>
                  <a:schemeClr val="bg1"/>
                </a:solidFill>
              </a:rPr>
              <a:t>μελλούσης τεκεῖν, ἵνα ὅταν τέκῃ </a:t>
            </a:r>
            <a:r>
              <a:rPr lang="en-US" sz="3500" dirty="0" smtClean="0">
                <a:solidFill>
                  <a:schemeClr val="bg1"/>
                </a:solidFill>
              </a:rPr>
              <a:t> </a:t>
            </a:r>
            <a:r>
              <a:rPr lang="el-GR" sz="3500" dirty="0" smtClean="0">
                <a:solidFill>
                  <a:schemeClr val="bg1"/>
                </a:solidFill>
              </a:rPr>
              <a:t>τὸ </a:t>
            </a:r>
            <a:r>
              <a:rPr lang="el-GR" sz="3500" dirty="0">
                <a:solidFill>
                  <a:schemeClr val="bg1"/>
                </a:solidFill>
              </a:rPr>
              <a:t>τέκνον αὐτῆς καταφάγῃ.</a:t>
            </a:r>
          </a:p>
          <a:p>
            <a:r>
              <a:rPr lang="fr-FR" sz="2400" dirty="0" smtClean="0">
                <a:solidFill>
                  <a:srgbClr val="FFFF00"/>
                </a:solidFill>
              </a:rPr>
              <a:t> qui             allait         accoucher  </a:t>
            </a:r>
            <a:r>
              <a:rPr lang="fr-FR" sz="2400" dirty="0">
                <a:solidFill>
                  <a:srgbClr val="FFFF00"/>
                </a:solidFill>
              </a:rPr>
              <a:t>afin </a:t>
            </a:r>
            <a:r>
              <a:rPr lang="fr-FR" sz="2400" dirty="0" smtClean="0">
                <a:solidFill>
                  <a:srgbClr val="FFFF00"/>
                </a:solidFill>
              </a:rPr>
              <a:t> </a:t>
            </a:r>
            <a:r>
              <a:rPr lang="fr-FR" sz="2000" dirty="0" smtClean="0">
                <a:solidFill>
                  <a:srgbClr val="FFFF00"/>
                </a:solidFill>
              </a:rPr>
              <a:t>lorsqu'elle </a:t>
            </a:r>
            <a:r>
              <a:rPr lang="fr-FR" sz="2000" dirty="0">
                <a:solidFill>
                  <a:srgbClr val="FFFF00"/>
                </a:solidFill>
              </a:rPr>
              <a:t>aurait enfanté </a:t>
            </a:r>
            <a:r>
              <a:rPr lang="fr-FR" sz="2000" dirty="0" smtClean="0">
                <a:solidFill>
                  <a:srgbClr val="FFFF00"/>
                </a:solidFill>
              </a:rPr>
              <a:t>  l’</a:t>
            </a:r>
            <a:r>
              <a:rPr lang="fr-FR" sz="2400" dirty="0" smtClean="0">
                <a:solidFill>
                  <a:srgbClr val="FFFF00"/>
                </a:solidFill>
              </a:rPr>
              <a:t>enfant       son          de dévorer</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12:4</a:t>
            </a:r>
            <a:r>
              <a:rPr lang="fr-FR" sz="2200" dirty="0" smtClean="0">
                <a:solidFill>
                  <a:schemeClr val="bg1"/>
                </a:solidFill>
              </a:rPr>
              <a:t> </a:t>
            </a:r>
            <a:r>
              <a:rPr lang="fr-FR" sz="2200" dirty="0">
                <a:solidFill>
                  <a:schemeClr val="bg1"/>
                </a:solidFill>
              </a:rPr>
              <a:t>Sa queue entraînait le tiers des étoiles du ciel, et les jetait sur la terre. Le dragon se tint devant la femme qui allait enfanter, afin de dévorer son enfant, </a:t>
            </a:r>
            <a:r>
              <a:rPr lang="fr-FR" sz="2200" dirty="0" err="1">
                <a:solidFill>
                  <a:schemeClr val="bg1"/>
                </a:solidFill>
              </a:rPr>
              <a:t>lorsqu</a:t>
            </a:r>
            <a:r>
              <a:rPr lang="fr-FR" sz="2200" dirty="0">
                <a:solidFill>
                  <a:schemeClr val="bg1"/>
                </a:solidFill>
              </a:rPr>
              <a:t> 'elle aurait enfanté.</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12:4</a:t>
            </a:r>
            <a:r>
              <a:rPr lang="fr-FR" sz="2200" dirty="0" smtClean="0">
                <a:solidFill>
                  <a:schemeClr val="bg1"/>
                </a:solidFill>
              </a:rPr>
              <a:t> </a:t>
            </a:r>
            <a:r>
              <a:rPr lang="fr-FR" sz="2200" dirty="0">
                <a:solidFill>
                  <a:schemeClr val="bg1"/>
                </a:solidFill>
              </a:rPr>
              <a:t>Avec sa queue, il balaya le tiers des étoiles du ciel et les jeta sur la terre. Il se plaça devant la femme qui allait accoucher, afin de dévorer son enfant dès qu'il serait né.</a:t>
            </a: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200" b="1" dirty="0" smtClean="0">
                <a:solidFill>
                  <a:srgbClr val="FFFF00"/>
                </a:solidFill>
              </a:rPr>
              <a:t>  Apocalypse 12:5</a:t>
            </a:r>
            <a:endParaRPr lang="en-US" sz="800" b="1" dirty="0" smtClean="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a:solidFill>
                  <a:schemeClr val="bg1"/>
                </a:solidFill>
              </a:rPr>
              <a:t>καὶ ἔτεκεν υἱὸν ἄρσεν</a:t>
            </a:r>
            <a:r>
              <a:rPr lang="el-GR" sz="3800" dirty="0" smtClean="0">
                <a:solidFill>
                  <a:schemeClr val="bg1"/>
                </a:solidFill>
              </a:rPr>
              <a:t>,</a:t>
            </a:r>
            <a:r>
              <a:rPr lang="en-US" sz="3800" dirty="0" smtClean="0">
                <a:solidFill>
                  <a:schemeClr val="bg1"/>
                </a:solidFill>
              </a:rPr>
              <a:t> </a:t>
            </a:r>
            <a:r>
              <a:rPr lang="el-GR" sz="3800" dirty="0" smtClean="0">
                <a:solidFill>
                  <a:schemeClr val="bg1"/>
                </a:solidFill>
              </a:rPr>
              <a:t> </a:t>
            </a:r>
            <a:r>
              <a:rPr lang="el-GR" sz="3800" dirty="0">
                <a:solidFill>
                  <a:schemeClr val="bg1"/>
                </a:solidFill>
              </a:rPr>
              <a:t>ὃς μέλλει ποιμαίνειν </a:t>
            </a:r>
            <a:endParaRPr lang="en-US" sz="3800" dirty="0">
              <a:solidFill>
                <a:schemeClr val="bg1"/>
              </a:solidFill>
            </a:endParaRPr>
          </a:p>
          <a:p>
            <a:r>
              <a:rPr lang="fr-FR" sz="2400" dirty="0" smtClean="0">
                <a:solidFill>
                  <a:schemeClr val="bg1"/>
                </a:solidFill>
              </a:rPr>
              <a:t>    </a:t>
            </a:r>
            <a:r>
              <a:rPr lang="fr-FR" sz="2400" dirty="0" smtClean="0">
                <a:solidFill>
                  <a:srgbClr val="FFFF00"/>
                </a:solidFill>
              </a:rPr>
              <a:t>et   elle </a:t>
            </a:r>
            <a:r>
              <a:rPr lang="fr-FR" sz="2400" dirty="0">
                <a:solidFill>
                  <a:srgbClr val="FFFF00"/>
                </a:solidFill>
              </a:rPr>
              <a:t>enfanta  </a:t>
            </a:r>
            <a:r>
              <a:rPr lang="fr-FR" sz="2400" dirty="0" smtClean="0">
                <a:solidFill>
                  <a:srgbClr val="FFFF00"/>
                </a:solidFill>
              </a:rPr>
              <a:t> fils      un homme    qui       doit              paître </a:t>
            </a:r>
            <a:endParaRPr lang="fr-FR" sz="2400" dirty="0">
              <a:solidFill>
                <a:srgbClr val="FFFF00"/>
              </a:solidFill>
            </a:endParaRPr>
          </a:p>
          <a:p>
            <a:r>
              <a:rPr lang="en-US" sz="3800" dirty="0" smtClean="0">
                <a:solidFill>
                  <a:schemeClr val="bg1"/>
                </a:solidFill>
              </a:rPr>
              <a:t>      </a:t>
            </a:r>
            <a:r>
              <a:rPr lang="el-GR" sz="3800" dirty="0">
                <a:solidFill>
                  <a:schemeClr val="bg1"/>
                </a:solidFill>
              </a:rPr>
              <a:t>πάντα τὰ ἔθνη ἐν ῥάβδῳ σιδηρᾷ. </a:t>
            </a:r>
            <a:endParaRPr lang="en-US" sz="3800" dirty="0">
              <a:solidFill>
                <a:schemeClr val="bg1"/>
              </a:solidFill>
            </a:endParaRPr>
          </a:p>
          <a:p>
            <a:r>
              <a:rPr lang="fr-FR" sz="2400" dirty="0" smtClean="0">
                <a:solidFill>
                  <a:srgbClr val="FFFF00"/>
                </a:solidFill>
              </a:rPr>
              <a:t>            toutes      les   </a:t>
            </a:r>
            <a:r>
              <a:rPr lang="fr-FR" sz="2400" dirty="0">
                <a:solidFill>
                  <a:srgbClr val="FFFF00"/>
                </a:solidFill>
              </a:rPr>
              <a:t>nations </a:t>
            </a:r>
            <a:r>
              <a:rPr lang="fr-FR" sz="2400" dirty="0" smtClean="0">
                <a:solidFill>
                  <a:srgbClr val="FFFF00"/>
                </a:solidFill>
              </a:rPr>
              <a:t> avec </a:t>
            </a:r>
            <a:r>
              <a:rPr lang="fr-FR" sz="2400" dirty="0">
                <a:solidFill>
                  <a:srgbClr val="FFFF00"/>
                </a:solidFill>
              </a:rPr>
              <a:t>une verge </a:t>
            </a:r>
            <a:r>
              <a:rPr lang="fr-FR" sz="2400" dirty="0" smtClean="0">
                <a:solidFill>
                  <a:srgbClr val="FFFF00"/>
                </a:solidFill>
              </a:rPr>
              <a:t>    de fer</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ἡρπάσθη τὸ τέκνον αὐτῆς πρὸς τὸν θεὸν </a:t>
            </a:r>
            <a:endParaRPr lang="en-US" sz="3800" dirty="0" smtClean="0">
              <a:solidFill>
                <a:schemeClr val="bg1"/>
              </a:solidFill>
            </a:endParaRPr>
          </a:p>
          <a:p>
            <a:r>
              <a:rPr lang="fr-FR" sz="2400" dirty="0">
                <a:solidFill>
                  <a:srgbClr val="FFFF00"/>
                </a:solidFill>
              </a:rPr>
              <a:t> </a:t>
            </a:r>
            <a:r>
              <a:rPr lang="fr-FR" sz="2400" dirty="0" smtClean="0">
                <a:solidFill>
                  <a:srgbClr val="FFFF00"/>
                </a:solidFill>
              </a:rPr>
              <a:t>     et       fut </a:t>
            </a:r>
            <a:r>
              <a:rPr lang="fr-FR" sz="2400" dirty="0">
                <a:solidFill>
                  <a:srgbClr val="FFFF00"/>
                </a:solidFill>
              </a:rPr>
              <a:t>enlevé </a:t>
            </a:r>
            <a:r>
              <a:rPr lang="fr-FR" sz="2400" dirty="0" smtClean="0">
                <a:solidFill>
                  <a:srgbClr val="FFFF00"/>
                </a:solidFill>
              </a:rPr>
              <a:t>            l’enfant              son           vers        le        Dieu</a:t>
            </a: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πρὸς τὸν θρόνον αὐτοῦ.</a:t>
            </a:r>
          </a:p>
          <a:p>
            <a:r>
              <a:rPr lang="fr-FR" sz="2400" dirty="0" smtClean="0">
                <a:solidFill>
                  <a:srgbClr val="FFFF00"/>
                </a:solidFill>
              </a:rPr>
              <a:t>                     et       vers         le        trône            son</a:t>
            </a: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12:5</a:t>
            </a:r>
            <a:r>
              <a:rPr lang="fr-FR" sz="2200" dirty="0" smtClean="0">
                <a:solidFill>
                  <a:schemeClr val="bg1"/>
                </a:solidFill>
              </a:rPr>
              <a:t> </a:t>
            </a:r>
            <a:r>
              <a:rPr lang="fr-FR" sz="2200" dirty="0">
                <a:solidFill>
                  <a:schemeClr val="bg1"/>
                </a:solidFill>
              </a:rPr>
              <a:t>Elle enfanta un fils, qui doit paître toutes les nations avec une verge de fer. Et son enfant fut enlevé vers Dieu et vers son trône.</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12:5</a:t>
            </a:r>
            <a:r>
              <a:rPr lang="fr-FR" sz="2200" dirty="0" smtClean="0">
                <a:solidFill>
                  <a:schemeClr val="bg1"/>
                </a:solidFill>
              </a:rPr>
              <a:t> </a:t>
            </a:r>
            <a:r>
              <a:rPr lang="fr-FR" sz="2200" dirty="0">
                <a:solidFill>
                  <a:schemeClr val="bg1"/>
                </a:solidFill>
              </a:rPr>
              <a:t>La femme mit au monde un fils, qui dirigera toutes les nations avec une autorité de fer. L'enfant fut aussitôt amené auprès de Dieu et de son trône.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41"/>
            <a:ext cx="12161837"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Apocalypse 12:6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ἡ γυνὴ ἔφυγεν εἰς τὴν ἔρημον,</a:t>
            </a:r>
            <a:endParaRPr lang="en-US" sz="4000" dirty="0">
              <a:solidFill>
                <a:schemeClr val="bg1"/>
              </a:solidFill>
            </a:endParaRPr>
          </a:p>
          <a:p>
            <a:r>
              <a:rPr lang="fr-FR" sz="2400" dirty="0">
                <a:solidFill>
                  <a:srgbClr val="FFFF00"/>
                </a:solidFill>
              </a:rPr>
              <a:t> </a:t>
            </a:r>
            <a:r>
              <a:rPr lang="fr-FR" sz="2400" dirty="0" smtClean="0">
                <a:solidFill>
                  <a:srgbClr val="FFFF00"/>
                </a:solidFill>
              </a:rPr>
              <a:t>         et     </a:t>
            </a:r>
            <a:r>
              <a:rPr lang="fr-FR" sz="2400" dirty="0">
                <a:solidFill>
                  <a:srgbClr val="FFFF00"/>
                </a:solidFill>
              </a:rPr>
              <a:t>la </a:t>
            </a:r>
            <a:r>
              <a:rPr lang="fr-FR" sz="2400" dirty="0" smtClean="0">
                <a:solidFill>
                  <a:srgbClr val="FFFF00"/>
                </a:solidFill>
              </a:rPr>
              <a:t>  femme       s'enfuit      </a:t>
            </a:r>
            <a:r>
              <a:rPr lang="fr-FR" sz="2400" dirty="0">
                <a:solidFill>
                  <a:srgbClr val="FFFF00"/>
                </a:solidFill>
              </a:rPr>
              <a:t>dans </a:t>
            </a:r>
            <a:r>
              <a:rPr lang="fr-FR" sz="2400" dirty="0" smtClean="0">
                <a:solidFill>
                  <a:srgbClr val="FFFF00"/>
                </a:solidFill>
              </a:rPr>
              <a:t>     le        désert</a:t>
            </a:r>
          </a:p>
          <a:p>
            <a:r>
              <a:rPr lang="en-US" sz="4000" dirty="0" smtClean="0">
                <a:solidFill>
                  <a:schemeClr val="bg1"/>
                </a:solidFill>
              </a:rPr>
              <a:t>   </a:t>
            </a:r>
            <a:r>
              <a:rPr lang="el-GR" sz="4000" dirty="0" smtClean="0">
                <a:solidFill>
                  <a:schemeClr val="bg1"/>
                </a:solidFill>
              </a:rPr>
              <a:t>ὅπου </a:t>
            </a:r>
            <a:r>
              <a:rPr lang="el-GR" sz="4000" dirty="0">
                <a:solidFill>
                  <a:schemeClr val="bg1"/>
                </a:solidFill>
              </a:rPr>
              <a:t>ἔχει ἐκεῖ τόπον </a:t>
            </a:r>
            <a:r>
              <a:rPr lang="el-GR" sz="4000" dirty="0" smtClean="0">
                <a:solidFill>
                  <a:schemeClr val="bg1"/>
                </a:solidFill>
              </a:rPr>
              <a:t>ἡτοιμασμένον</a:t>
            </a:r>
            <a:endParaRPr lang="en-US" sz="4000" dirty="0" smtClean="0">
              <a:solidFill>
                <a:schemeClr val="bg1"/>
              </a:solidFill>
            </a:endParaRPr>
          </a:p>
          <a:p>
            <a:r>
              <a:rPr lang="fr-FR" sz="2400" dirty="0" smtClean="0">
                <a:solidFill>
                  <a:srgbClr val="FFFF00"/>
                </a:solidFill>
              </a:rPr>
              <a:t>        où       elle avait     </a:t>
            </a:r>
            <a:r>
              <a:rPr lang="fr-FR" sz="2400" dirty="0">
                <a:solidFill>
                  <a:srgbClr val="FFFF00"/>
                </a:solidFill>
              </a:rPr>
              <a:t>là</a:t>
            </a:r>
            <a:r>
              <a:rPr lang="fr-FR" sz="2400" dirty="0" smtClean="0">
                <a:solidFill>
                  <a:srgbClr val="FFFF00"/>
                </a:solidFill>
              </a:rPr>
              <a:t>        un </a:t>
            </a:r>
            <a:r>
              <a:rPr lang="fr-FR" sz="2400" dirty="0">
                <a:solidFill>
                  <a:srgbClr val="FFFF00"/>
                </a:solidFill>
              </a:rPr>
              <a:t>lieu </a:t>
            </a:r>
            <a:r>
              <a:rPr lang="fr-FR" sz="2400" dirty="0" smtClean="0">
                <a:solidFill>
                  <a:srgbClr val="FFFF00"/>
                </a:solidFill>
              </a:rPr>
              <a:t>             préparé </a:t>
            </a:r>
          </a:p>
          <a:p>
            <a:r>
              <a:rPr lang="en-US" sz="4000" dirty="0" smtClean="0">
                <a:solidFill>
                  <a:schemeClr val="bg1"/>
                </a:solidFill>
              </a:rPr>
              <a:t>  </a:t>
            </a:r>
            <a:r>
              <a:rPr lang="el-GR" sz="4000" dirty="0" smtClean="0">
                <a:solidFill>
                  <a:schemeClr val="bg1"/>
                </a:solidFill>
              </a:rPr>
              <a:t>ἀπὸ </a:t>
            </a:r>
            <a:r>
              <a:rPr lang="el-GR" sz="4000" dirty="0">
                <a:solidFill>
                  <a:schemeClr val="bg1"/>
                </a:solidFill>
              </a:rPr>
              <a:t>τοῦ θεοῦ,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ἐκεῖ </a:t>
            </a:r>
            <a:r>
              <a:rPr lang="en-US" sz="4000" dirty="0" smtClean="0">
                <a:solidFill>
                  <a:schemeClr val="bg1"/>
                </a:solidFill>
              </a:rPr>
              <a:t> </a:t>
            </a:r>
            <a:r>
              <a:rPr lang="el-GR" sz="4000" dirty="0" smtClean="0">
                <a:solidFill>
                  <a:schemeClr val="bg1"/>
                </a:solidFill>
              </a:rPr>
              <a:t>τρέφωσιν </a:t>
            </a:r>
            <a:r>
              <a:rPr lang="el-GR" sz="4000" dirty="0">
                <a:solidFill>
                  <a:schemeClr val="bg1"/>
                </a:solidFill>
              </a:rPr>
              <a:t>αὐτὴν </a:t>
            </a:r>
            <a:endParaRPr lang="en-US" sz="4000" dirty="0">
              <a:solidFill>
                <a:schemeClr val="bg1"/>
              </a:solidFill>
            </a:endParaRPr>
          </a:p>
          <a:p>
            <a:r>
              <a:rPr lang="fr-FR" sz="2400" dirty="0" smtClean="0">
                <a:solidFill>
                  <a:srgbClr val="FFFF00"/>
                </a:solidFill>
              </a:rPr>
              <a:t>       par        le         Dieu         </a:t>
            </a:r>
            <a:r>
              <a:rPr lang="fr-FR" sz="2400" dirty="0">
                <a:solidFill>
                  <a:srgbClr val="FFFF00"/>
                </a:solidFill>
              </a:rPr>
              <a:t>pour </a:t>
            </a:r>
            <a:r>
              <a:rPr lang="fr-FR" sz="2400" dirty="0" smtClean="0">
                <a:solidFill>
                  <a:srgbClr val="FFFF00"/>
                </a:solidFill>
              </a:rPr>
              <a:t>que  là-bas      ils  nourrissent         la</a:t>
            </a:r>
          </a:p>
          <a:p>
            <a:r>
              <a:rPr lang="fr-FR" sz="2400" dirty="0" smtClean="0">
                <a:solidFill>
                  <a:srgbClr val="FFFF00"/>
                </a:solidFill>
              </a:rPr>
              <a:t>              </a:t>
            </a:r>
            <a:r>
              <a:rPr lang="el-GR" sz="4000" dirty="0" smtClean="0">
                <a:solidFill>
                  <a:schemeClr val="bg1"/>
                </a:solidFill>
              </a:rPr>
              <a:t>ἡμέρας </a:t>
            </a:r>
            <a:r>
              <a:rPr lang="el-GR" sz="4000" dirty="0">
                <a:solidFill>
                  <a:schemeClr val="bg1"/>
                </a:solidFill>
              </a:rPr>
              <a:t>χιλίας διακοσίας ἑξήκοντα.</a:t>
            </a:r>
          </a:p>
          <a:p>
            <a:r>
              <a:rPr lang="fr-FR" sz="2400" dirty="0">
                <a:solidFill>
                  <a:srgbClr val="FFFF00"/>
                </a:solidFill>
              </a:rPr>
              <a:t>            </a:t>
            </a:r>
            <a:r>
              <a:rPr lang="fr-FR" sz="2400" dirty="0" smtClean="0">
                <a:solidFill>
                  <a:srgbClr val="FFFF00"/>
                </a:solidFill>
              </a:rPr>
              <a:t>         </a:t>
            </a:r>
            <a:r>
              <a:rPr lang="fr-FR" sz="2400" dirty="0">
                <a:solidFill>
                  <a:srgbClr val="FFFF00"/>
                </a:solidFill>
              </a:rPr>
              <a:t>jours </a:t>
            </a:r>
            <a:r>
              <a:rPr lang="fr-FR" sz="2400" dirty="0" smtClean="0">
                <a:solidFill>
                  <a:srgbClr val="FFFF00"/>
                </a:solidFill>
              </a:rPr>
              <a:t>            mille            deux </a:t>
            </a:r>
            <a:r>
              <a:rPr lang="fr-FR" sz="2400" dirty="0">
                <a:solidFill>
                  <a:srgbClr val="FFFF00"/>
                </a:solidFill>
              </a:rPr>
              <a:t>cent </a:t>
            </a:r>
            <a:r>
              <a:rPr lang="fr-FR" sz="2400" dirty="0" smtClean="0">
                <a:solidFill>
                  <a:srgbClr val="FFFF00"/>
                </a:solidFill>
              </a:rPr>
              <a:t>             soixante</a:t>
            </a:r>
            <a:endParaRPr lang="fr-FR" sz="2400" dirty="0">
              <a:solidFill>
                <a:srgbClr val="FFFF00"/>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12:6</a:t>
            </a:r>
            <a:r>
              <a:rPr lang="fr-FR" sz="2200" dirty="0" smtClean="0">
                <a:solidFill>
                  <a:schemeClr val="bg1"/>
                </a:solidFill>
              </a:rPr>
              <a:t> </a:t>
            </a:r>
            <a:r>
              <a:rPr lang="fr-FR" sz="2200" dirty="0">
                <a:solidFill>
                  <a:schemeClr val="bg1"/>
                </a:solidFill>
              </a:rPr>
              <a:t>Et la femme s'enfuit dans le désert, où elle avait un lieu préparé par Dieu, afin d'y être nourrie pendant mille deux cent soixante jours.</a:t>
            </a:r>
          </a:p>
          <a:p>
            <a:r>
              <a:rPr lang="fr-FR" sz="2200" dirty="0" smtClean="0">
                <a:solidFill>
                  <a:schemeClr val="bg1"/>
                </a:solidFill>
              </a:rPr>
              <a:t>	</a:t>
            </a:r>
            <a:r>
              <a:rPr lang="fr-FR" sz="2200" baseline="30000" dirty="0" smtClean="0">
                <a:solidFill>
                  <a:srgbClr val="FFFF00"/>
                </a:solidFill>
              </a:rPr>
              <a:t>BFC </a:t>
            </a:r>
            <a:r>
              <a:rPr lang="fr-FR" sz="2200" b="1" dirty="0" smtClean="0">
                <a:solidFill>
                  <a:schemeClr val="bg1"/>
                </a:solidFill>
              </a:rPr>
              <a:t>12:6</a:t>
            </a:r>
            <a:r>
              <a:rPr lang="fr-FR" sz="2200" dirty="0" smtClean="0">
                <a:solidFill>
                  <a:schemeClr val="bg1"/>
                </a:solidFill>
              </a:rPr>
              <a:t> </a:t>
            </a:r>
            <a:r>
              <a:rPr lang="fr-FR" sz="2200" dirty="0">
                <a:solidFill>
                  <a:schemeClr val="bg1"/>
                </a:solidFill>
              </a:rPr>
              <a:t>Quant à la femme, elle s'enfuit dans le désert, où Dieu lui avait préparé une place, pour qu'elle y soit nourrie pendant mille deux cent soixante jours.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4185913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Apocalypse 12:7-8 </a:t>
            </a:r>
          </a:p>
          <a:p>
            <a:pPr algn="ctr"/>
            <a:endParaRPr lang="en-US" sz="800" b="1" dirty="0" smtClean="0">
              <a:solidFill>
                <a:srgbClr val="FFFF00"/>
              </a:solidFill>
            </a:endParaRPr>
          </a:p>
          <a:p>
            <a:r>
              <a:rPr lang="en-US" sz="2800" b="1" dirty="0" smtClean="0">
                <a:solidFill>
                  <a:srgbClr val="FFFF00"/>
                </a:solidFill>
              </a:rPr>
              <a:t>7</a:t>
            </a:r>
            <a:r>
              <a:rPr lang="en-US" sz="2800" b="1" dirty="0" smtClean="0">
                <a:solidFill>
                  <a:schemeClr val="bg1"/>
                </a:solidFill>
              </a:rPr>
              <a:t> </a:t>
            </a:r>
            <a:r>
              <a:rPr lang="el-GR" sz="3500" dirty="0" smtClean="0">
                <a:solidFill>
                  <a:schemeClr val="bg1"/>
                </a:solidFill>
              </a:rPr>
              <a:t>Καὶ </a:t>
            </a:r>
            <a:r>
              <a:rPr lang="el-GR" sz="3500" dirty="0">
                <a:solidFill>
                  <a:schemeClr val="bg1"/>
                </a:solidFill>
              </a:rPr>
              <a:t>ἐγένετο πόλεμος ἐν τῷ οὐρανῷ</a:t>
            </a:r>
            <a:r>
              <a:rPr lang="el-GR" sz="3500" dirty="0" smtClean="0">
                <a:solidFill>
                  <a:schemeClr val="bg1"/>
                </a:solidFill>
              </a:rPr>
              <a:t>,</a:t>
            </a:r>
            <a:r>
              <a:rPr lang="en-US" sz="3500" dirty="0" smtClean="0">
                <a:solidFill>
                  <a:schemeClr val="bg1"/>
                </a:solidFill>
              </a:rPr>
              <a:t>  </a:t>
            </a:r>
            <a:r>
              <a:rPr lang="el-GR" sz="3500" dirty="0" smtClean="0">
                <a:solidFill>
                  <a:schemeClr val="bg1"/>
                </a:solidFill>
              </a:rPr>
              <a:t>ὁ </a:t>
            </a:r>
            <a:r>
              <a:rPr lang="el-GR" sz="3500" dirty="0">
                <a:solidFill>
                  <a:schemeClr val="bg1"/>
                </a:solidFill>
              </a:rPr>
              <a:t>Μιχαὴλ </a:t>
            </a:r>
            <a:endParaRPr lang="en-US" sz="3500" dirty="0" smtClean="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a:t>
            </a:r>
            <a:r>
              <a:rPr lang="fr-FR" sz="2400" dirty="0">
                <a:solidFill>
                  <a:srgbClr val="FFFF00"/>
                </a:solidFill>
              </a:rPr>
              <a:t>il y </a:t>
            </a:r>
            <a:r>
              <a:rPr lang="fr-FR" sz="2400" dirty="0" smtClean="0">
                <a:solidFill>
                  <a:srgbClr val="FFFF00"/>
                </a:solidFill>
              </a:rPr>
              <a:t>eut            guerre     </a:t>
            </a:r>
            <a:r>
              <a:rPr lang="fr-FR" sz="2400" dirty="0">
                <a:solidFill>
                  <a:srgbClr val="FFFF00"/>
                </a:solidFill>
              </a:rPr>
              <a:t>dans </a:t>
            </a:r>
            <a:r>
              <a:rPr lang="fr-FR" sz="2400" dirty="0" smtClean="0">
                <a:solidFill>
                  <a:srgbClr val="FFFF00"/>
                </a:solidFill>
              </a:rPr>
              <a:t>  le           ciel            le    Michel</a:t>
            </a:r>
          </a:p>
          <a:p>
            <a:r>
              <a:rPr lang="el-GR" sz="3200" dirty="0">
                <a:solidFill>
                  <a:schemeClr val="bg1"/>
                </a:solidFill>
              </a:rPr>
              <a:t>καὶ οἱ ἄγγελοι αὐτοῦ τοῦ πολεμῆσαι μετὰ τοῦ δράκοντος. </a:t>
            </a:r>
            <a:endParaRPr lang="en-US" sz="32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les     anges         ses                 se </a:t>
            </a:r>
            <a:r>
              <a:rPr lang="fr-FR" sz="2400" dirty="0">
                <a:solidFill>
                  <a:srgbClr val="FFFF00"/>
                </a:solidFill>
              </a:rPr>
              <a:t>battre </a:t>
            </a:r>
            <a:r>
              <a:rPr lang="fr-FR" sz="2400" dirty="0" smtClean="0">
                <a:solidFill>
                  <a:srgbClr val="FFFF00"/>
                </a:solidFill>
              </a:rPr>
              <a:t>             avec      le        </a:t>
            </a:r>
            <a:r>
              <a:rPr lang="fr-FR" sz="2400" dirty="0">
                <a:solidFill>
                  <a:srgbClr val="FFFF00"/>
                </a:solidFill>
              </a:rPr>
              <a:t>dragon </a:t>
            </a:r>
            <a:r>
              <a:rPr lang="fr-FR" sz="2400" dirty="0" smtClean="0">
                <a:solidFill>
                  <a:srgbClr val="FFFF00"/>
                </a:solidFill>
              </a:rPr>
              <a:t> </a:t>
            </a:r>
            <a:endParaRPr lang="es-ES" sz="20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δράκων ἐπολέμησεν καὶ οἱ ἄγγελοι αὐτοῦ</a:t>
            </a:r>
            <a:r>
              <a:rPr lang="el-GR" sz="3600" dirty="0" smtClean="0">
                <a:solidFill>
                  <a:schemeClr val="bg1"/>
                </a:solidFill>
              </a:rPr>
              <a:t>,</a:t>
            </a:r>
            <a:r>
              <a:rPr lang="en-US" sz="3600" b="1" dirty="0">
                <a:solidFill>
                  <a:schemeClr val="bg1"/>
                </a:solidFill>
              </a:rPr>
              <a:t> </a:t>
            </a:r>
            <a:endParaRPr lang="en-US" sz="3600" b="1" dirty="0" smtClean="0">
              <a:solidFill>
                <a:schemeClr val="bg1"/>
              </a:solidFill>
            </a:endParaRPr>
          </a:p>
          <a:p>
            <a:r>
              <a:rPr lang="fr-FR" sz="2400" dirty="0" smtClean="0">
                <a:solidFill>
                  <a:srgbClr val="FFFF00"/>
                </a:solidFill>
              </a:rPr>
              <a:t>       et    le      dragon            se </a:t>
            </a:r>
            <a:r>
              <a:rPr lang="fr-FR" sz="2400" dirty="0">
                <a:solidFill>
                  <a:srgbClr val="FFFF00"/>
                </a:solidFill>
              </a:rPr>
              <a:t>battit </a:t>
            </a:r>
            <a:r>
              <a:rPr lang="fr-FR" sz="2400" dirty="0" smtClean="0">
                <a:solidFill>
                  <a:srgbClr val="FFFF00"/>
                </a:solidFill>
              </a:rPr>
              <a:t>                et    les        anges          ses</a:t>
            </a:r>
            <a:endParaRPr lang="fr-FR" sz="2400" dirty="0">
              <a:solidFill>
                <a:srgbClr val="FFFF00"/>
              </a:solidFill>
            </a:endParaRPr>
          </a:p>
          <a:p>
            <a:r>
              <a:rPr lang="en-US" sz="2800" b="1" dirty="0" smtClean="0">
                <a:solidFill>
                  <a:srgbClr val="FFFF00"/>
                </a:solidFill>
              </a:rPr>
              <a:t>8</a:t>
            </a:r>
            <a:r>
              <a:rPr lang="el-GR" sz="2800" dirty="0" smtClean="0">
                <a:solidFill>
                  <a:srgbClr val="FFFF00"/>
                </a:solidFill>
              </a:rPr>
              <a:t> </a:t>
            </a:r>
            <a:r>
              <a:rPr lang="el-GR" sz="3500" dirty="0">
                <a:solidFill>
                  <a:schemeClr val="bg1"/>
                </a:solidFill>
              </a:rPr>
              <a:t>καὶ οὐκ ἴσχυσεν οὐδὲ τόπος εὑρέθη αὐτῶν ἔτι ἐν τῷ οὐρανῷ.</a:t>
            </a:r>
          </a:p>
          <a:p>
            <a:r>
              <a:rPr lang="fr-FR" sz="2400" dirty="0">
                <a:solidFill>
                  <a:srgbClr val="FFFF00"/>
                </a:solidFill>
              </a:rPr>
              <a:t> </a:t>
            </a:r>
            <a:r>
              <a:rPr lang="fr-FR" sz="2400" dirty="0" smtClean="0">
                <a:solidFill>
                  <a:srgbClr val="FFFF00"/>
                </a:solidFill>
              </a:rPr>
              <a:t> mais ne pas  il </a:t>
            </a:r>
            <a:r>
              <a:rPr lang="en-US" sz="2400" dirty="0" smtClean="0">
                <a:solidFill>
                  <a:srgbClr val="FFFF00"/>
                </a:solidFill>
              </a:rPr>
              <a:t>a </a:t>
            </a:r>
            <a:r>
              <a:rPr lang="en-US" sz="2400" dirty="0" err="1">
                <a:solidFill>
                  <a:srgbClr val="FFFF00"/>
                </a:solidFill>
              </a:rPr>
              <a:t>prévalu</a:t>
            </a:r>
            <a:r>
              <a:rPr lang="en-US" sz="2400" dirty="0">
                <a:solidFill>
                  <a:srgbClr val="FFFF00"/>
                </a:solidFill>
              </a:rPr>
              <a:t> </a:t>
            </a:r>
            <a:r>
              <a:rPr lang="en-US" sz="2400" dirty="0" smtClean="0">
                <a:solidFill>
                  <a:srgbClr val="FFFF00"/>
                </a:solidFill>
              </a:rPr>
              <a:t>   </a:t>
            </a:r>
            <a:r>
              <a:rPr lang="fr-FR" sz="2400" dirty="0" smtClean="0">
                <a:solidFill>
                  <a:srgbClr val="FFFF00"/>
                </a:solidFill>
              </a:rPr>
              <a:t>et ne       place    </a:t>
            </a:r>
            <a:r>
              <a:rPr lang="fr-FR" sz="2400" dirty="0">
                <a:solidFill>
                  <a:srgbClr val="FFFF00"/>
                </a:solidFill>
              </a:rPr>
              <a:t>fut </a:t>
            </a:r>
            <a:r>
              <a:rPr lang="fr-FR" sz="2400" dirty="0" smtClean="0">
                <a:solidFill>
                  <a:srgbClr val="FFFF00"/>
                </a:solidFill>
              </a:rPr>
              <a:t>trouvée       leur      plus  dans  le       </a:t>
            </a:r>
            <a:r>
              <a:rPr lang="fr-FR" sz="2400" dirty="0">
                <a:solidFill>
                  <a:srgbClr val="FFFF00"/>
                </a:solidFill>
              </a:rPr>
              <a:t>ciel </a:t>
            </a: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12:7</a:t>
            </a:r>
            <a:r>
              <a:rPr lang="fr-FR" sz="2200" dirty="0" smtClean="0">
                <a:solidFill>
                  <a:schemeClr val="bg1"/>
                </a:solidFill>
              </a:rPr>
              <a:t> </a:t>
            </a:r>
            <a:r>
              <a:rPr lang="fr-FR" sz="2200" dirty="0">
                <a:solidFill>
                  <a:schemeClr val="bg1"/>
                </a:solidFill>
              </a:rPr>
              <a:t>Et il y eut guerre dans le ciel. Michel et ses anges combattirent contre le dragon. Et le dragon et ses anges combattirent</a:t>
            </a:r>
            <a:r>
              <a:rPr lang="fr-FR" sz="2200" dirty="0" smtClean="0">
                <a:solidFill>
                  <a:schemeClr val="bg1"/>
                </a:solidFill>
              </a:rPr>
              <a:t>, </a:t>
            </a:r>
            <a:r>
              <a:rPr lang="fr-FR" sz="2200" b="1" dirty="0" smtClean="0">
                <a:solidFill>
                  <a:schemeClr val="bg1"/>
                </a:solidFill>
              </a:rPr>
              <a:t>12:8</a:t>
            </a:r>
            <a:r>
              <a:rPr lang="fr-FR" sz="2200" dirty="0" smtClean="0">
                <a:solidFill>
                  <a:schemeClr val="bg1"/>
                </a:solidFill>
              </a:rPr>
              <a:t> mais ils ne furent pas les plus forts, et leur place ne fut plus trouvée dans le ciel.       //        </a:t>
            </a:r>
            <a:r>
              <a:rPr lang="fr-FR" sz="2200" baseline="30000" dirty="0" smtClean="0">
                <a:solidFill>
                  <a:srgbClr val="FFFF00"/>
                </a:solidFill>
              </a:rPr>
              <a:t>BFC </a:t>
            </a:r>
            <a:r>
              <a:rPr lang="fr-FR" sz="2200" b="1" dirty="0">
                <a:solidFill>
                  <a:schemeClr val="bg1"/>
                </a:solidFill>
              </a:rPr>
              <a:t>12:7</a:t>
            </a:r>
            <a:r>
              <a:rPr lang="fr-FR" sz="2200" dirty="0">
                <a:solidFill>
                  <a:schemeClr val="bg1"/>
                </a:solidFill>
              </a:rPr>
              <a:t> Alors une bataille s'engagea dans le ciel. Michel et ses anges combattirent le dragon, et celui-ci se battit contre eux avec ses anges</a:t>
            </a:r>
            <a:r>
              <a:rPr lang="fr-FR" sz="2200" dirty="0" smtClean="0">
                <a:solidFill>
                  <a:schemeClr val="bg1"/>
                </a:solidFill>
              </a:rPr>
              <a:t>. </a:t>
            </a:r>
            <a:r>
              <a:rPr lang="fr-FR" sz="2200" b="1" dirty="0" smtClean="0">
                <a:solidFill>
                  <a:schemeClr val="bg1"/>
                </a:solidFill>
              </a:rPr>
              <a:t>12:8</a:t>
            </a:r>
            <a:r>
              <a:rPr lang="fr-FR" sz="2200" dirty="0" smtClean="0">
                <a:solidFill>
                  <a:schemeClr val="bg1"/>
                </a:solidFill>
              </a:rPr>
              <a:t> Mais le dragon fut vaincu, et ses anges et lui n'eurent plus la possibilité de rester dans le ciel.</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03126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57913"/>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Apocalypse 12:9 </a:t>
            </a:r>
          </a:p>
          <a:p>
            <a:endParaRPr lang="en-US" sz="800" b="1"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ἐβλήθη ὁ δράκων ὁ μέγας, ὁ ὄφις ὁ ἀρχαῖος</a:t>
            </a:r>
            <a:r>
              <a:rPr lang="el-GR" sz="3600" dirty="0" smtClean="0">
                <a:solidFill>
                  <a:schemeClr val="bg1"/>
                </a:solidFill>
              </a:rPr>
              <a:t>,</a:t>
            </a:r>
            <a:endParaRPr lang="en-US" sz="3600" dirty="0" smtClean="0">
              <a:solidFill>
                <a:schemeClr val="bg1"/>
              </a:solidFill>
            </a:endParaRPr>
          </a:p>
          <a:p>
            <a:r>
              <a:rPr lang="fr-FR" sz="2400" dirty="0" smtClean="0">
                <a:solidFill>
                  <a:srgbClr val="FFFF00"/>
                </a:solidFill>
              </a:rPr>
              <a:t>    et     il </a:t>
            </a:r>
            <a:r>
              <a:rPr lang="fr-FR" sz="2400" dirty="0">
                <a:solidFill>
                  <a:srgbClr val="FFFF00"/>
                </a:solidFill>
              </a:rPr>
              <a:t>fut jeté </a:t>
            </a:r>
            <a:r>
              <a:rPr lang="fr-FR" sz="2400" dirty="0" smtClean="0">
                <a:solidFill>
                  <a:srgbClr val="FFFF00"/>
                </a:solidFill>
              </a:rPr>
              <a:t>    </a:t>
            </a:r>
            <a:r>
              <a:rPr lang="fr-FR" sz="2400" dirty="0">
                <a:solidFill>
                  <a:srgbClr val="FFFF00"/>
                </a:solidFill>
              </a:rPr>
              <a:t>le </a:t>
            </a:r>
            <a:r>
              <a:rPr lang="fr-FR" sz="2400" dirty="0" smtClean="0">
                <a:solidFill>
                  <a:srgbClr val="FFFF00"/>
                </a:solidFill>
              </a:rPr>
              <a:t>     dragon     le     grand      le  serpent  le   </a:t>
            </a:r>
            <a:r>
              <a:rPr lang="fr-FR" sz="2400" dirty="0">
                <a:solidFill>
                  <a:srgbClr val="FFFF00"/>
                </a:solidFill>
              </a:rPr>
              <a:t>ancien</a:t>
            </a:r>
            <a:endParaRPr lang="es-ES" sz="2400" dirty="0" smtClean="0">
              <a:solidFill>
                <a:srgbClr val="FFFF00"/>
              </a:solidFill>
            </a:endParaRPr>
          </a:p>
          <a:p>
            <a:r>
              <a:rPr lang="en-US" sz="3600" dirty="0" smtClean="0">
                <a:solidFill>
                  <a:schemeClr val="bg1"/>
                </a:solidFill>
              </a:rPr>
              <a:t>      </a:t>
            </a:r>
            <a:r>
              <a:rPr lang="el-GR" sz="3900" dirty="0">
                <a:solidFill>
                  <a:schemeClr val="bg1"/>
                </a:solidFill>
              </a:rPr>
              <a:t>ὁ καλούμενος Διάβολος καὶ ὁ Σατανᾶς, </a:t>
            </a:r>
            <a:endParaRPr lang="en-US" sz="3900" dirty="0">
              <a:solidFill>
                <a:schemeClr val="bg1"/>
              </a:solidFill>
            </a:endParaRPr>
          </a:p>
          <a:p>
            <a:r>
              <a:rPr lang="fr-FR" sz="2400" dirty="0" smtClean="0">
                <a:solidFill>
                  <a:srgbClr val="FFFF00"/>
                </a:solidFill>
              </a:rPr>
              <a:t>                       appelé                      </a:t>
            </a:r>
            <a:r>
              <a:rPr lang="fr-FR" sz="2400" dirty="0">
                <a:solidFill>
                  <a:srgbClr val="FFFF00"/>
                </a:solidFill>
              </a:rPr>
              <a:t>le </a:t>
            </a:r>
            <a:r>
              <a:rPr lang="fr-FR" sz="2400" dirty="0" smtClean="0">
                <a:solidFill>
                  <a:srgbClr val="FFFF00"/>
                </a:solidFill>
              </a:rPr>
              <a:t>diable            et              Satan</a:t>
            </a:r>
            <a:endParaRPr lang="fr-FR" sz="2400" dirty="0">
              <a:solidFill>
                <a:srgbClr val="FFFF00"/>
              </a:solidFill>
            </a:endParaRPr>
          </a:p>
          <a:p>
            <a:r>
              <a:rPr lang="en-US" sz="3900" dirty="0" smtClean="0">
                <a:solidFill>
                  <a:schemeClr val="bg1"/>
                </a:solidFill>
              </a:rPr>
              <a:t>   </a:t>
            </a:r>
            <a:r>
              <a:rPr lang="el-GR" sz="3900" dirty="0" smtClean="0">
                <a:solidFill>
                  <a:schemeClr val="bg1"/>
                </a:solidFill>
              </a:rPr>
              <a:t>ὁ </a:t>
            </a:r>
            <a:r>
              <a:rPr lang="en-US" sz="3900" dirty="0" smtClean="0">
                <a:solidFill>
                  <a:schemeClr val="bg1"/>
                </a:solidFill>
              </a:rPr>
              <a:t> </a:t>
            </a:r>
            <a:r>
              <a:rPr lang="el-GR" sz="3900" dirty="0" smtClean="0">
                <a:solidFill>
                  <a:schemeClr val="bg1"/>
                </a:solidFill>
              </a:rPr>
              <a:t>πλανῶν </a:t>
            </a:r>
            <a:r>
              <a:rPr lang="el-GR" sz="3900" dirty="0">
                <a:solidFill>
                  <a:schemeClr val="bg1"/>
                </a:solidFill>
              </a:rPr>
              <a:t>τὴν οἰκουμένην ὅλην</a:t>
            </a:r>
            <a:r>
              <a:rPr lang="el-GR" sz="3900" dirty="0" smtClean="0">
                <a:solidFill>
                  <a:schemeClr val="bg1"/>
                </a:solidFill>
              </a:rPr>
              <a:t>,</a:t>
            </a:r>
            <a:r>
              <a:rPr lang="en-US" sz="3900" dirty="0" smtClean="0">
                <a:solidFill>
                  <a:schemeClr val="bg1"/>
                </a:solidFill>
              </a:rPr>
              <a:t> </a:t>
            </a:r>
            <a:r>
              <a:rPr lang="el-GR" sz="3900" dirty="0" smtClean="0">
                <a:solidFill>
                  <a:schemeClr val="bg1"/>
                </a:solidFill>
              </a:rPr>
              <a:t> </a:t>
            </a:r>
            <a:r>
              <a:rPr lang="el-GR" sz="3900" dirty="0">
                <a:solidFill>
                  <a:schemeClr val="bg1"/>
                </a:solidFill>
              </a:rPr>
              <a:t>ἐβλήθη εἰς τὴν γῆν, </a:t>
            </a:r>
            <a:endParaRPr lang="en-US" sz="3900" dirty="0" smtClean="0">
              <a:solidFill>
                <a:schemeClr val="bg1"/>
              </a:solidFill>
            </a:endParaRPr>
          </a:p>
          <a:p>
            <a:r>
              <a:rPr lang="fr-FR" sz="2200" dirty="0" smtClean="0">
                <a:solidFill>
                  <a:srgbClr val="FFFF00"/>
                </a:solidFill>
              </a:rPr>
              <a:t>celui </a:t>
            </a:r>
            <a:r>
              <a:rPr lang="fr-FR" sz="2200" dirty="0">
                <a:solidFill>
                  <a:srgbClr val="FFFF00"/>
                </a:solidFill>
              </a:rPr>
              <a:t>qui </a:t>
            </a:r>
            <a:r>
              <a:rPr lang="fr-FR" sz="2200" dirty="0" smtClean="0">
                <a:solidFill>
                  <a:srgbClr val="FFFF00"/>
                </a:solidFill>
              </a:rPr>
              <a:t>   </a:t>
            </a:r>
            <a:r>
              <a:rPr lang="fr-FR" sz="2400" dirty="0" smtClean="0">
                <a:solidFill>
                  <a:srgbClr val="FFFF00"/>
                </a:solidFill>
              </a:rPr>
              <a:t>séduit          </a:t>
            </a:r>
            <a:r>
              <a:rPr lang="en-US" sz="2400" dirty="0" smtClean="0">
                <a:solidFill>
                  <a:srgbClr val="FFFF00"/>
                </a:solidFill>
              </a:rPr>
              <a:t>le           monde </a:t>
            </a:r>
            <a:r>
              <a:rPr lang="en-US" sz="2400" dirty="0" err="1">
                <a:solidFill>
                  <a:srgbClr val="FFFF00"/>
                </a:solidFill>
              </a:rPr>
              <a:t>habité</a:t>
            </a:r>
            <a:r>
              <a:rPr lang="en-US" sz="2400" dirty="0">
                <a:solidFill>
                  <a:srgbClr val="FFFF00"/>
                </a:solidFill>
              </a:rPr>
              <a:t> </a:t>
            </a:r>
            <a:r>
              <a:rPr lang="en-US" sz="2400" dirty="0" smtClean="0">
                <a:solidFill>
                  <a:srgbClr val="FFFF00"/>
                </a:solidFill>
              </a:rPr>
              <a:t>        </a:t>
            </a:r>
            <a:r>
              <a:rPr lang="fr-FR" sz="2400" dirty="0" smtClean="0">
                <a:solidFill>
                  <a:srgbClr val="FFFF00"/>
                </a:solidFill>
              </a:rPr>
              <a:t>tout            </a:t>
            </a:r>
            <a:r>
              <a:rPr lang="fr-FR" sz="2400" dirty="0">
                <a:solidFill>
                  <a:srgbClr val="FFFF00"/>
                </a:solidFill>
              </a:rPr>
              <a:t>il fut </a:t>
            </a:r>
            <a:r>
              <a:rPr lang="fr-FR" sz="2400" dirty="0" smtClean="0">
                <a:solidFill>
                  <a:srgbClr val="FFFF00"/>
                </a:solidFill>
              </a:rPr>
              <a:t>jeté   sur</a:t>
            </a:r>
            <a:r>
              <a:rPr lang="fr-FR" sz="2000" dirty="0" smtClean="0">
                <a:solidFill>
                  <a:srgbClr val="FFFF00"/>
                </a:solidFill>
              </a:rPr>
              <a:t>(dans)  </a:t>
            </a:r>
            <a:r>
              <a:rPr lang="fr-FR" sz="2400" dirty="0">
                <a:solidFill>
                  <a:srgbClr val="FFFF00"/>
                </a:solidFill>
              </a:rPr>
              <a:t>la </a:t>
            </a:r>
            <a:r>
              <a:rPr lang="fr-FR" sz="2400" dirty="0" smtClean="0">
                <a:solidFill>
                  <a:srgbClr val="FFFF00"/>
                </a:solidFill>
              </a:rPr>
              <a:t>   terre</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οἱ ἄγγελοι αὐτοῦ μετ᾽ αὐτοῦ ἐβλήθησαν.</a:t>
            </a:r>
          </a:p>
          <a:p>
            <a:r>
              <a:rPr lang="fr-FR" sz="2400" dirty="0" smtClean="0">
                <a:solidFill>
                  <a:srgbClr val="FFFF00"/>
                </a:solidFill>
              </a:rPr>
              <a:t>           et     les         </a:t>
            </a:r>
            <a:r>
              <a:rPr lang="fr-FR" sz="2400" dirty="0">
                <a:solidFill>
                  <a:srgbClr val="FFFF00"/>
                </a:solidFill>
              </a:rPr>
              <a:t>anges </a:t>
            </a:r>
            <a:r>
              <a:rPr lang="fr-FR" sz="2400" dirty="0" smtClean="0">
                <a:solidFill>
                  <a:srgbClr val="FFFF00"/>
                </a:solidFill>
              </a:rPr>
              <a:t>             ses           avec           lui             ils </a:t>
            </a:r>
            <a:r>
              <a:rPr lang="fr-FR" sz="2400" dirty="0">
                <a:solidFill>
                  <a:srgbClr val="FFFF00"/>
                </a:solidFill>
              </a:rPr>
              <a:t>furent </a:t>
            </a:r>
            <a:r>
              <a:rPr lang="fr-FR" sz="2400" dirty="0" smtClean="0">
                <a:solidFill>
                  <a:srgbClr val="FFFF00"/>
                </a:solidFill>
              </a:rPr>
              <a:t>jetés</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12:9</a:t>
            </a:r>
            <a:r>
              <a:rPr lang="fr-FR" sz="2200" dirty="0" smtClean="0">
                <a:solidFill>
                  <a:schemeClr val="bg1"/>
                </a:solidFill>
              </a:rPr>
              <a:t> Et </a:t>
            </a:r>
            <a:r>
              <a:rPr lang="fr-FR" sz="2200" dirty="0">
                <a:solidFill>
                  <a:schemeClr val="bg1"/>
                </a:solidFill>
              </a:rPr>
              <a:t>il fut précipité, le grand dragon, le serpent ancien, appelé le diable et Satan, celui qui séduit toute la terre, il fut précipité sur la terre, et ses anges furent précipités avec lui.</a:t>
            </a:r>
          </a:p>
          <a:p>
            <a:r>
              <a:rPr lang="fr-FR" sz="2200" baseline="30000" dirty="0" smtClean="0">
                <a:solidFill>
                  <a:srgbClr val="FFFF00"/>
                </a:solidFill>
              </a:rPr>
              <a:t>	BFC </a:t>
            </a:r>
            <a:r>
              <a:rPr lang="fr-FR" sz="2200" b="1" dirty="0" smtClean="0">
                <a:solidFill>
                  <a:schemeClr val="bg1"/>
                </a:solidFill>
              </a:rPr>
              <a:t>12:9</a:t>
            </a:r>
            <a:r>
              <a:rPr lang="fr-FR" sz="2200" dirty="0" smtClean="0">
                <a:solidFill>
                  <a:schemeClr val="bg1"/>
                </a:solidFill>
              </a:rPr>
              <a:t> </a:t>
            </a:r>
            <a:r>
              <a:rPr lang="fr-FR" sz="2200" dirty="0">
                <a:solidFill>
                  <a:schemeClr val="bg1"/>
                </a:solidFill>
              </a:rPr>
              <a:t>L'énorme dragon fut jeté dehors. C'est lui le serpent ancien, appelé le diable ou Satan, qui trompe le monde entier. Il fut jeté sur la terre, et ses anges avec lui.</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491443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96385"/>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Apocalypse 12:10 </a:t>
            </a:r>
          </a:p>
          <a:p>
            <a:r>
              <a:rPr lang="en-US" sz="3800" dirty="0" smtClean="0">
                <a:solidFill>
                  <a:schemeClr val="bg1"/>
                </a:solidFill>
              </a:rPr>
              <a:t>   </a:t>
            </a:r>
            <a:r>
              <a:rPr lang="el-GR" sz="3600" dirty="0">
                <a:solidFill>
                  <a:schemeClr val="bg1"/>
                </a:solidFill>
              </a:rPr>
              <a:t>καὶ ἤκουσα φωνὴν μεγάλην ἐν τῷ οὐρανῷ </a:t>
            </a:r>
            <a:endParaRPr lang="en-US" sz="3600" dirty="0">
              <a:solidFill>
                <a:schemeClr val="bg1"/>
              </a:solidFill>
            </a:endParaRPr>
          </a:p>
          <a:p>
            <a:r>
              <a:rPr lang="fr-FR" sz="2400" dirty="0" smtClean="0">
                <a:solidFill>
                  <a:srgbClr val="FFFF00"/>
                </a:solidFill>
              </a:rPr>
              <a:t>        et     j'entendis     </a:t>
            </a:r>
            <a:r>
              <a:rPr lang="fr-FR" sz="2400" dirty="0">
                <a:solidFill>
                  <a:srgbClr val="FFFF00"/>
                </a:solidFill>
              </a:rPr>
              <a:t>une voix </a:t>
            </a:r>
            <a:r>
              <a:rPr lang="fr-FR" sz="2400" dirty="0" smtClean="0">
                <a:solidFill>
                  <a:srgbClr val="FFFF00"/>
                </a:solidFill>
              </a:rPr>
              <a:t>         forte       dans   </a:t>
            </a:r>
            <a:r>
              <a:rPr lang="fr-FR" sz="2400" dirty="0">
                <a:solidFill>
                  <a:srgbClr val="FFFF00"/>
                </a:solidFill>
              </a:rPr>
              <a:t>le </a:t>
            </a:r>
            <a:r>
              <a:rPr lang="fr-FR" sz="2400" dirty="0" smtClean="0">
                <a:solidFill>
                  <a:srgbClr val="FFFF00"/>
                </a:solidFill>
              </a:rPr>
              <a:t>         ciel</a:t>
            </a:r>
          </a:p>
          <a:p>
            <a:r>
              <a:rPr lang="en-US" sz="3500" dirty="0" smtClean="0">
                <a:solidFill>
                  <a:schemeClr val="bg1"/>
                </a:solidFill>
              </a:rPr>
              <a:t> </a:t>
            </a:r>
            <a:r>
              <a:rPr lang="el-GR" sz="3500" dirty="0">
                <a:solidFill>
                  <a:schemeClr val="bg1"/>
                </a:solidFill>
              </a:rPr>
              <a:t>λέγουσαν</a:t>
            </a:r>
            <a:r>
              <a:rPr lang="el-GR" sz="3500" dirty="0" smtClean="0">
                <a:solidFill>
                  <a:schemeClr val="bg1"/>
                </a:solidFill>
              </a:rPr>
              <a:t>·</a:t>
            </a:r>
            <a:r>
              <a:rPr lang="en-US" sz="3500" dirty="0" smtClean="0">
                <a:solidFill>
                  <a:schemeClr val="bg1"/>
                </a:solidFill>
              </a:rPr>
              <a:t> </a:t>
            </a:r>
            <a:r>
              <a:rPr lang="el-GR" sz="3500" dirty="0" smtClean="0">
                <a:solidFill>
                  <a:schemeClr val="bg1"/>
                </a:solidFill>
              </a:rPr>
              <a:t> </a:t>
            </a:r>
            <a:r>
              <a:rPr lang="el-GR" sz="3500" dirty="0">
                <a:solidFill>
                  <a:schemeClr val="bg1"/>
                </a:solidFill>
              </a:rPr>
              <a:t>ἄρτι ἐγένετο ἡ σωτηρία καὶ ἡ δύναμις </a:t>
            </a:r>
            <a:endParaRPr lang="en-US" sz="3500" dirty="0">
              <a:solidFill>
                <a:schemeClr val="bg1"/>
              </a:solidFill>
            </a:endParaRPr>
          </a:p>
          <a:p>
            <a:r>
              <a:rPr lang="fr-FR" sz="2400" dirty="0" smtClean="0">
                <a:solidFill>
                  <a:srgbClr val="FFFF00"/>
                </a:solidFill>
              </a:rPr>
              <a:t>     qui disait      </a:t>
            </a:r>
            <a:r>
              <a:rPr lang="fr-FR" sz="2200" dirty="0" smtClean="0">
                <a:solidFill>
                  <a:srgbClr val="FFFF00"/>
                </a:solidFill>
              </a:rPr>
              <a:t>maintenant  </a:t>
            </a:r>
            <a:r>
              <a:rPr lang="fr-FR" sz="2400" dirty="0" smtClean="0">
                <a:solidFill>
                  <a:srgbClr val="FFFF00"/>
                </a:solidFill>
              </a:rPr>
              <a:t>est arrivé  le       </a:t>
            </a:r>
            <a:r>
              <a:rPr lang="fr-FR" sz="2400" dirty="0">
                <a:solidFill>
                  <a:srgbClr val="FFFF00"/>
                </a:solidFill>
              </a:rPr>
              <a:t>salut </a:t>
            </a:r>
            <a:r>
              <a:rPr lang="fr-FR" sz="2400" dirty="0" smtClean="0">
                <a:solidFill>
                  <a:srgbClr val="FFFF00"/>
                </a:solidFill>
              </a:rPr>
              <a:t>         </a:t>
            </a:r>
            <a:r>
              <a:rPr lang="fr-FR" sz="2400" dirty="0">
                <a:solidFill>
                  <a:srgbClr val="FFFF00"/>
                </a:solidFill>
              </a:rPr>
              <a:t> </a:t>
            </a:r>
            <a:r>
              <a:rPr lang="fr-FR" sz="2400" dirty="0" smtClean="0">
                <a:solidFill>
                  <a:srgbClr val="FFFF00"/>
                </a:solidFill>
              </a:rPr>
              <a:t> et    la   </a:t>
            </a:r>
            <a:r>
              <a:rPr lang="fr-FR" sz="2400" dirty="0">
                <a:solidFill>
                  <a:srgbClr val="FFFF00"/>
                </a:solidFill>
              </a:rPr>
              <a:t>puissance </a:t>
            </a:r>
            <a:endParaRPr lang="fr-FR" sz="2400" dirty="0" smtClean="0">
              <a:solidFill>
                <a:srgbClr val="FFFF00"/>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ἡ βασιλεία τοῦ θεοῦ ἡμῶν καὶ ἡ ἐξουσία τοῦ χριστοῦ αὐτοῦ, </a:t>
            </a:r>
            <a:r>
              <a:rPr lang="fr-FR" sz="2400" dirty="0">
                <a:solidFill>
                  <a:srgbClr val="FFFF00"/>
                </a:solidFill>
              </a:rPr>
              <a:t> </a:t>
            </a:r>
            <a:r>
              <a:rPr lang="fr-FR" sz="2400" dirty="0" smtClean="0">
                <a:solidFill>
                  <a:srgbClr val="FFFF00"/>
                </a:solidFill>
              </a:rPr>
              <a:t>  </a:t>
            </a:r>
          </a:p>
          <a:p>
            <a:r>
              <a:rPr lang="fr-FR" sz="2400" dirty="0">
                <a:solidFill>
                  <a:srgbClr val="FFFF00"/>
                </a:solidFill>
              </a:rPr>
              <a:t> </a:t>
            </a:r>
            <a:r>
              <a:rPr lang="fr-FR" sz="2400" dirty="0" smtClean="0">
                <a:solidFill>
                  <a:srgbClr val="FFFF00"/>
                </a:solidFill>
              </a:rPr>
              <a:t>  et    le       règne             de     Dieu       notre       et      </a:t>
            </a:r>
            <a:r>
              <a:rPr lang="fr-FR" sz="2400" dirty="0">
                <a:solidFill>
                  <a:srgbClr val="FFFF00"/>
                </a:solidFill>
              </a:rPr>
              <a:t>l'autorité </a:t>
            </a:r>
            <a:r>
              <a:rPr lang="fr-FR" sz="2400" dirty="0" smtClean="0">
                <a:solidFill>
                  <a:srgbClr val="FFFF00"/>
                </a:solidFill>
              </a:rPr>
              <a:t>          de         Christ          son</a:t>
            </a:r>
          </a:p>
          <a:p>
            <a:r>
              <a:rPr lang="en-US" sz="3500" dirty="0" smtClean="0">
                <a:solidFill>
                  <a:schemeClr val="bg1"/>
                </a:solidFill>
              </a:rPr>
              <a:t> </a:t>
            </a:r>
            <a:r>
              <a:rPr lang="el-GR" sz="3500" dirty="0" smtClean="0">
                <a:solidFill>
                  <a:schemeClr val="bg1"/>
                </a:solidFill>
              </a:rPr>
              <a:t>ὅτι </a:t>
            </a:r>
            <a:r>
              <a:rPr lang="el-GR" sz="3500" dirty="0">
                <a:solidFill>
                  <a:schemeClr val="bg1"/>
                </a:solidFill>
              </a:rPr>
              <a:t>ἐβλήθη ὁ κατήγωρ τῶν ἀδελφῶν ἡμῶν, ὁ κατηγορῶν </a:t>
            </a:r>
            <a:r>
              <a:rPr lang="el-GR" sz="3500" dirty="0" smtClean="0">
                <a:solidFill>
                  <a:schemeClr val="bg1"/>
                </a:solidFill>
              </a:rPr>
              <a:t>αὐτοὺς</a:t>
            </a:r>
            <a:endParaRPr lang="en-US" sz="3500" dirty="0" smtClean="0">
              <a:solidFill>
                <a:schemeClr val="bg1"/>
              </a:solidFill>
            </a:endParaRPr>
          </a:p>
          <a:p>
            <a:r>
              <a:rPr lang="fr-FR" sz="2400" dirty="0" smtClean="0">
                <a:solidFill>
                  <a:srgbClr val="FFFF00"/>
                </a:solidFill>
              </a:rPr>
              <a:t>   car  </a:t>
            </a:r>
            <a:r>
              <a:rPr lang="fr-FR" sz="2400" dirty="0">
                <a:solidFill>
                  <a:srgbClr val="FFFF00"/>
                </a:solidFill>
              </a:rPr>
              <a:t>il a été jeté</a:t>
            </a:r>
            <a:r>
              <a:rPr lang="fr-FR" sz="2400" dirty="0" smtClean="0">
                <a:solidFill>
                  <a:srgbClr val="FFFF00"/>
                </a:solidFill>
              </a:rPr>
              <a:t>    l'accusateur         de          frères            nos     celui   </a:t>
            </a:r>
            <a:r>
              <a:rPr lang="fr-FR" sz="2400" dirty="0">
                <a:solidFill>
                  <a:srgbClr val="FFFF00"/>
                </a:solidFill>
              </a:rPr>
              <a:t>qui </a:t>
            </a:r>
            <a:r>
              <a:rPr lang="fr-FR" sz="2400" dirty="0" smtClean="0">
                <a:solidFill>
                  <a:srgbClr val="FFFF00"/>
                </a:solidFill>
              </a:rPr>
              <a:t>accusait           les</a:t>
            </a:r>
          </a:p>
          <a:p>
            <a:r>
              <a:rPr lang="en-US" sz="3600" dirty="0" smtClean="0">
                <a:solidFill>
                  <a:schemeClr val="bg1"/>
                </a:solidFill>
              </a:rPr>
              <a:t>     </a:t>
            </a:r>
            <a:r>
              <a:rPr lang="el-GR" sz="3600" dirty="0">
                <a:solidFill>
                  <a:schemeClr val="bg1"/>
                </a:solidFill>
              </a:rPr>
              <a:t>ἐνώπιον τοῦ θεοῦ ἡμῶν ἡμέρας καὶ νυκτός.</a:t>
            </a:r>
          </a:p>
          <a:p>
            <a:r>
              <a:rPr lang="fr-FR" sz="2400" dirty="0">
                <a:solidFill>
                  <a:srgbClr val="FFFF00"/>
                </a:solidFill>
              </a:rPr>
              <a:t> </a:t>
            </a:r>
            <a:r>
              <a:rPr lang="fr-FR" sz="2400" dirty="0" smtClean="0">
                <a:solidFill>
                  <a:srgbClr val="FFFF00"/>
                </a:solidFill>
              </a:rPr>
              <a:t>            devant          le       Dieu       notre          jour           </a:t>
            </a:r>
            <a:r>
              <a:rPr lang="fr-FR" sz="2400" dirty="0">
                <a:solidFill>
                  <a:srgbClr val="FFFF00"/>
                </a:solidFill>
              </a:rPr>
              <a:t>et </a:t>
            </a:r>
            <a:r>
              <a:rPr lang="fr-FR" sz="2400" dirty="0" smtClean="0">
                <a:solidFill>
                  <a:srgbClr val="FFFF00"/>
                </a:solidFill>
              </a:rPr>
              <a:t>          nuit</a:t>
            </a:r>
            <a:endParaRPr lang="fr-FR" sz="2400" dirty="0">
              <a:solidFill>
                <a:srgbClr val="FFFF00"/>
              </a:solidFill>
            </a:endParaRPr>
          </a:p>
          <a:p>
            <a:r>
              <a:rPr lang="en-US" sz="800" dirty="0">
                <a:solidFill>
                  <a:schemeClr val="bg1"/>
                </a:solidFill>
              </a:rPr>
              <a:t> </a:t>
            </a:r>
            <a:r>
              <a:rPr lang="en-US" sz="2000" baseline="30000" dirty="0" smtClean="0">
                <a:solidFill>
                  <a:srgbClr val="FFFF00"/>
                </a:solidFill>
              </a:rPr>
              <a:t>	      </a:t>
            </a:r>
            <a:r>
              <a:rPr lang="en-US" sz="1850" baseline="30000" dirty="0" smtClean="0">
                <a:solidFill>
                  <a:srgbClr val="FFFF00"/>
                </a:solidFill>
              </a:rPr>
              <a:t>NEG </a:t>
            </a:r>
            <a:r>
              <a:rPr lang="fr-FR" sz="1850" b="1" dirty="0" smtClean="0">
                <a:solidFill>
                  <a:schemeClr val="bg1"/>
                </a:solidFill>
              </a:rPr>
              <a:t>12:10</a:t>
            </a:r>
            <a:r>
              <a:rPr lang="fr-FR" sz="1850" dirty="0" smtClean="0">
                <a:solidFill>
                  <a:schemeClr val="bg1"/>
                </a:solidFill>
              </a:rPr>
              <a:t> </a:t>
            </a:r>
            <a:r>
              <a:rPr lang="fr-FR" sz="1850" dirty="0">
                <a:solidFill>
                  <a:schemeClr val="bg1"/>
                </a:solidFill>
              </a:rPr>
              <a:t>Et j'entendis dans le ciel une voix forte qui disait: Maintenant le salut est arrivé, ainsi que la puissance, le règne de notre Dieu, et l'autorité de son Christ; car il a été précipité, l'accusateur de nos frères, celui qui les accusait devant notre Dieu jour et nuit</a:t>
            </a:r>
            <a:r>
              <a:rPr lang="fr-FR" sz="1850" dirty="0" smtClean="0">
                <a:solidFill>
                  <a:schemeClr val="bg1"/>
                </a:solidFill>
              </a:rPr>
              <a:t>.   //   </a:t>
            </a:r>
            <a:r>
              <a:rPr lang="fr-FR" sz="1850" baseline="30000" dirty="0" smtClean="0">
                <a:solidFill>
                  <a:srgbClr val="FFFF00"/>
                </a:solidFill>
              </a:rPr>
              <a:t>BFC </a:t>
            </a:r>
            <a:r>
              <a:rPr lang="fr-FR" sz="1850" b="1" dirty="0" smtClean="0">
                <a:solidFill>
                  <a:schemeClr val="bg1"/>
                </a:solidFill>
              </a:rPr>
              <a:t>12:10</a:t>
            </a:r>
            <a:r>
              <a:rPr lang="fr-FR" sz="1850" dirty="0" smtClean="0">
                <a:solidFill>
                  <a:schemeClr val="bg1"/>
                </a:solidFill>
              </a:rPr>
              <a:t> </a:t>
            </a:r>
            <a:r>
              <a:rPr lang="fr-FR" sz="1850" dirty="0">
                <a:solidFill>
                  <a:schemeClr val="bg1"/>
                </a:solidFill>
              </a:rPr>
              <a:t>Puis j'entendis une voix forte dans le ciel, qui disait: «Maintenant le temps du salut est arrivé! Maintenant notre Dieu a manifesté sa puissance et son règne! Maintenant l'autorité est entre les mains de son Messie. Car il a été jeté hors du ciel l'accusateur de nos frères, celui qui les accusait jour et nuit devant notre Dieu.</a:t>
            </a: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750519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6286</TotalTime>
  <Words>1265</Words>
  <Application>Microsoft Office PowerPoint</Application>
  <PresentationFormat>Custom</PresentationFormat>
  <Paragraphs>289</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Apocalypse de Jean Chapitre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817</cp:revision>
  <dcterms:created xsi:type="dcterms:W3CDTF">2020-04-05T11:02:49Z</dcterms:created>
  <dcterms:modified xsi:type="dcterms:W3CDTF">2020-12-21T16:34:41Z</dcterms:modified>
</cp:coreProperties>
</file>