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4" r:id="rId2"/>
    <p:sldId id="448" r:id="rId3"/>
    <p:sldId id="503" r:id="rId4"/>
    <p:sldId id="547" r:id="rId5"/>
    <p:sldId id="523" r:id="rId6"/>
    <p:sldId id="549" r:id="rId7"/>
    <p:sldId id="462" r:id="rId8"/>
    <p:sldId id="550" r:id="rId9"/>
    <p:sldId id="556" r:id="rId10"/>
    <p:sldId id="553" r:id="rId11"/>
    <p:sldId id="558" r:id="rId12"/>
    <p:sldId id="555" r:id="rId13"/>
    <p:sldId id="568" r:id="rId14"/>
    <p:sldId id="569" r:id="rId15"/>
    <p:sldId id="570" r:id="rId16"/>
    <p:sldId id="565"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940" autoAdjust="0"/>
  </p:normalViewPr>
  <p:slideViewPr>
    <p:cSldViewPr>
      <p:cViewPr varScale="1">
        <p:scale>
          <a:sx n="84" d="100"/>
          <a:sy n="84" d="100"/>
        </p:scale>
        <p:origin x="-780"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12/22/2020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12/22/2020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12/22/2020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12/22/2020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12/22/2020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7700" b="1" dirty="0" smtClean="0"/>
              <a:t>Apocalypse de Jean</a:t>
            </a:r>
            <a:br>
              <a:rPr lang="fr-FR" sz="7700" b="1" dirty="0" smtClean="0"/>
            </a:br>
            <a:r>
              <a:rPr lang="fr-FR" sz="7700" b="1" dirty="0" smtClean="0"/>
              <a:t>Chapitre 13</a:t>
            </a:r>
            <a:endParaRPr lang="en-US" sz="77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0"/>
            <a:ext cx="8900319" cy="2369880"/>
          </a:xfrm>
          <a:prstGeom prst="rect">
            <a:avLst/>
          </a:prstGeom>
        </p:spPr>
        <p:txBody>
          <a:bodyPr wrap="square">
            <a:spAutoFit/>
          </a:bodyPr>
          <a:lstStyle/>
          <a:p>
            <a:pPr algn="ctr"/>
            <a:r>
              <a:rPr lang="en-US" sz="5800" b="1" dirty="0" smtClean="0">
                <a:solidFill>
                  <a:srgbClr val="FF0000"/>
                </a:solidFill>
              </a:rPr>
              <a:t>Nouveau </a:t>
            </a:r>
            <a:r>
              <a:rPr lang="en-US" sz="5800" b="1" dirty="0">
                <a:solidFill>
                  <a:srgbClr val="FF0000"/>
                </a:solidFill>
              </a:rPr>
              <a:t>Testament </a:t>
            </a:r>
            <a:endParaRPr lang="en-US" sz="5800" b="1" dirty="0" smtClean="0">
              <a:solidFill>
                <a:srgbClr val="FF0000"/>
              </a:solidFill>
            </a:endParaRPr>
          </a:p>
          <a:p>
            <a:pPr algn="ctr"/>
            <a:r>
              <a:rPr lang="en-US" sz="5800" b="1" dirty="0" err="1">
                <a:solidFill>
                  <a:srgbClr val="FF0000"/>
                </a:solidFill>
              </a:rPr>
              <a:t>I</a:t>
            </a:r>
            <a:r>
              <a:rPr lang="en-US" sz="5800" b="1" dirty="0" err="1" smtClean="0">
                <a:solidFill>
                  <a:srgbClr val="FF0000"/>
                </a:solidFill>
              </a:rPr>
              <a:t>nterlinéaire</a:t>
            </a:r>
            <a:r>
              <a:rPr lang="en-US" sz="5800" b="1" dirty="0" smtClean="0">
                <a:solidFill>
                  <a:srgbClr val="FF0000"/>
                </a:solidFill>
              </a:rPr>
              <a:t> </a:t>
            </a:r>
            <a:r>
              <a:rPr lang="en-US" sz="5800" b="1" dirty="0" err="1" smtClean="0">
                <a:solidFill>
                  <a:srgbClr val="FF0000"/>
                </a:solidFill>
              </a:rPr>
              <a:t>Grec</a:t>
            </a:r>
            <a:r>
              <a:rPr lang="en-US" sz="5800" b="1" dirty="0" smtClean="0">
                <a:solidFill>
                  <a:srgbClr val="FF0000"/>
                </a:solidFill>
              </a:rPr>
              <a:t> – </a:t>
            </a:r>
            <a:r>
              <a:rPr lang="en-US" sz="5800" b="1" dirty="0" err="1" smtClean="0">
                <a:solidFill>
                  <a:srgbClr val="FF0000"/>
                </a:solidFill>
              </a:rPr>
              <a:t>Français</a:t>
            </a:r>
            <a:endParaRPr lang="en-US" sz="5800" b="1" dirty="0" smtClean="0">
              <a:solidFill>
                <a:srgbClr val="FF0000"/>
              </a:solidFill>
            </a:endParaRPr>
          </a:p>
          <a:p>
            <a:r>
              <a:rPr lang="en-US" sz="3200" b="1" dirty="0" smtClean="0">
                <a:solidFill>
                  <a:srgbClr val="7030A0"/>
                </a:solidFill>
              </a:rPr>
              <a:t> </a:t>
            </a:r>
            <a:r>
              <a:rPr lang="en-US" sz="3100" b="1" dirty="0" err="1" smtClean="0">
                <a:solidFill>
                  <a:srgbClr val="7030A0"/>
                </a:solidFill>
              </a:rPr>
              <a:t>Écoutez</a:t>
            </a:r>
            <a:r>
              <a:rPr lang="en-US" sz="3100" b="1" dirty="0" smtClean="0">
                <a:solidFill>
                  <a:srgbClr val="7030A0"/>
                </a:solidFill>
              </a:rPr>
              <a:t> </a:t>
            </a:r>
            <a:r>
              <a:rPr lang="en-US" sz="3100" b="1" dirty="0">
                <a:solidFill>
                  <a:srgbClr val="7030A0"/>
                </a:solidFill>
              </a:rPr>
              <a:t>et </a:t>
            </a:r>
            <a:r>
              <a:rPr lang="en-US" sz="3100" b="1" dirty="0" err="1" smtClean="0">
                <a:solidFill>
                  <a:srgbClr val="7030A0"/>
                </a:solidFill>
              </a:rPr>
              <a:t>Apprenez</a:t>
            </a:r>
            <a:r>
              <a:rPr lang="en-US" sz="3100" b="1" dirty="0" smtClean="0">
                <a:solidFill>
                  <a:srgbClr val="7030A0"/>
                </a:solidFill>
              </a:rPr>
              <a:t> </a:t>
            </a:r>
            <a:r>
              <a:rPr lang="en-US" sz="3100" b="1" dirty="0">
                <a:solidFill>
                  <a:srgbClr val="7030A0"/>
                </a:solidFill>
              </a:rPr>
              <a:t>le </a:t>
            </a:r>
            <a:r>
              <a:rPr lang="en-US" sz="3100" b="1" dirty="0" err="1">
                <a:solidFill>
                  <a:srgbClr val="7030A0"/>
                </a:solidFill>
              </a:rPr>
              <a:t>G</a:t>
            </a:r>
            <a:r>
              <a:rPr lang="en-US" sz="3100" b="1" dirty="0" err="1" smtClean="0">
                <a:solidFill>
                  <a:srgbClr val="7030A0"/>
                </a:solidFill>
              </a:rPr>
              <a:t>rec</a:t>
            </a:r>
            <a:r>
              <a:rPr lang="en-US" sz="3100" b="1" dirty="0" smtClean="0">
                <a:solidFill>
                  <a:srgbClr val="7030A0"/>
                </a:solidFill>
              </a:rPr>
              <a:t> </a:t>
            </a:r>
            <a:r>
              <a:rPr lang="en-US" sz="31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850191"/>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Apocalypse 13:12 </a:t>
            </a:r>
          </a:p>
          <a:p>
            <a:endParaRPr lang="en-US" sz="800" b="1" dirty="0" smtClean="0">
              <a:solidFill>
                <a:srgbClr val="FFFF00"/>
              </a:solidFill>
            </a:endParaRPr>
          </a:p>
          <a:p>
            <a:endParaRPr lang="en-US" sz="800" b="1"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τὴν ἐξουσίαν τοῦ πρώτου θηρίου πᾶσαν</a:t>
            </a:r>
            <a:endParaRPr lang="en-US" sz="3800" dirty="0">
              <a:solidFill>
                <a:schemeClr val="bg1"/>
              </a:solidFill>
            </a:endParaRPr>
          </a:p>
          <a:p>
            <a:r>
              <a:rPr lang="fr-FR" sz="2400" dirty="0">
                <a:solidFill>
                  <a:srgbClr val="FFFF00"/>
                </a:solidFill>
              </a:rPr>
              <a:t> </a:t>
            </a:r>
            <a:r>
              <a:rPr lang="fr-FR" sz="2400" dirty="0" smtClean="0">
                <a:solidFill>
                  <a:srgbClr val="FFFF00"/>
                </a:solidFill>
              </a:rPr>
              <a:t>   et            l'autorité                de la      </a:t>
            </a:r>
            <a:r>
              <a:rPr lang="fr-FR" sz="2400" dirty="0">
                <a:solidFill>
                  <a:srgbClr val="FFFF00"/>
                </a:solidFill>
              </a:rPr>
              <a:t>première </a:t>
            </a:r>
            <a:r>
              <a:rPr lang="fr-FR" sz="2400" dirty="0" smtClean="0">
                <a:solidFill>
                  <a:srgbClr val="FFFF00"/>
                </a:solidFill>
              </a:rPr>
              <a:t>          bête            toute</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ποιεῖ </a:t>
            </a:r>
            <a:r>
              <a:rPr lang="en-US" sz="4000" dirty="0" smtClean="0">
                <a:solidFill>
                  <a:schemeClr val="bg1"/>
                </a:solidFill>
              </a:rPr>
              <a:t> </a:t>
            </a:r>
            <a:r>
              <a:rPr lang="el-GR" sz="4000" dirty="0" smtClean="0">
                <a:solidFill>
                  <a:schemeClr val="bg1"/>
                </a:solidFill>
              </a:rPr>
              <a:t>ἐνώπιον </a:t>
            </a:r>
            <a:r>
              <a:rPr lang="el-GR" sz="4000" dirty="0">
                <a:solidFill>
                  <a:schemeClr val="bg1"/>
                </a:solidFill>
              </a:rPr>
              <a:t>αὐτοῦ, καὶ ποιεῖ τὴν γῆν </a:t>
            </a:r>
            <a:endParaRPr lang="en-US" sz="4000" dirty="0" smtClean="0">
              <a:solidFill>
                <a:schemeClr val="bg1"/>
              </a:solidFill>
            </a:endParaRPr>
          </a:p>
          <a:p>
            <a:r>
              <a:rPr lang="fr-FR" sz="2400" dirty="0" smtClean="0">
                <a:solidFill>
                  <a:srgbClr val="FFFF00"/>
                </a:solidFill>
              </a:rPr>
              <a:t> elle </a:t>
            </a:r>
            <a:r>
              <a:rPr lang="fr-FR" sz="2400" dirty="0">
                <a:solidFill>
                  <a:srgbClr val="FFFF00"/>
                </a:solidFill>
              </a:rPr>
              <a:t>exerçait </a:t>
            </a:r>
            <a:r>
              <a:rPr lang="fr-FR" sz="2400" dirty="0" smtClean="0">
                <a:solidFill>
                  <a:srgbClr val="FFFF00"/>
                </a:solidFill>
              </a:rPr>
              <a:t> en présence          sa              </a:t>
            </a:r>
            <a:r>
              <a:rPr lang="fr-FR" sz="2400" dirty="0">
                <a:solidFill>
                  <a:srgbClr val="FFFF00"/>
                </a:solidFill>
              </a:rPr>
              <a:t>et </a:t>
            </a:r>
            <a:r>
              <a:rPr lang="fr-FR" sz="2400" dirty="0" smtClean="0">
                <a:solidFill>
                  <a:srgbClr val="FFFF00"/>
                </a:solidFill>
              </a:rPr>
              <a:t> </a:t>
            </a:r>
            <a:r>
              <a:rPr lang="fr-FR" sz="2200" dirty="0" smtClean="0">
                <a:solidFill>
                  <a:srgbClr val="FFFF00"/>
                </a:solidFill>
              </a:rPr>
              <a:t>elle obligeait   </a:t>
            </a:r>
            <a:r>
              <a:rPr lang="fr-FR" sz="2400" dirty="0">
                <a:solidFill>
                  <a:srgbClr val="FFFF00"/>
                </a:solidFill>
              </a:rPr>
              <a:t>la </a:t>
            </a:r>
            <a:r>
              <a:rPr lang="fr-FR" sz="2400" dirty="0" smtClean="0">
                <a:solidFill>
                  <a:srgbClr val="FFFF00"/>
                </a:solidFill>
              </a:rPr>
              <a:t>     terre  </a:t>
            </a: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τοὺς ἐν αὐτῇ κατοικοῦντας ἵνα </a:t>
            </a:r>
            <a:r>
              <a:rPr lang="en-US" sz="3800" dirty="0" smtClean="0">
                <a:solidFill>
                  <a:schemeClr val="bg1"/>
                </a:solidFill>
              </a:rPr>
              <a:t> </a:t>
            </a:r>
            <a:r>
              <a:rPr lang="el-GR" sz="3800" dirty="0" smtClean="0">
                <a:solidFill>
                  <a:schemeClr val="bg1"/>
                </a:solidFill>
              </a:rPr>
              <a:t>προσκυνήσουσιν </a:t>
            </a:r>
            <a:endParaRPr lang="en-US" sz="3800" dirty="0" smtClean="0">
              <a:solidFill>
                <a:schemeClr val="bg1"/>
              </a:solidFill>
            </a:endParaRPr>
          </a:p>
          <a:p>
            <a:r>
              <a:rPr lang="fr-FR" sz="2400" dirty="0" smtClean="0">
                <a:solidFill>
                  <a:srgbClr val="FFFF00"/>
                </a:solidFill>
              </a:rPr>
              <a:t>     et   ceux qui  dans  elle                 habitent           pour que           ils adorent</a:t>
            </a:r>
          </a:p>
          <a:p>
            <a:r>
              <a:rPr lang="el-GR" sz="3400" dirty="0" smtClean="0">
                <a:solidFill>
                  <a:schemeClr val="bg1"/>
                </a:solidFill>
              </a:rPr>
              <a:t>τὸ </a:t>
            </a:r>
            <a:r>
              <a:rPr lang="el-GR" sz="3400" dirty="0">
                <a:solidFill>
                  <a:schemeClr val="bg1"/>
                </a:solidFill>
              </a:rPr>
              <a:t>θηρίον τὸ πρῶτον, οὗ ἐθεραπεύθη ἡ πληγὴ τοῦ θανάτου αὐτοῦ.</a:t>
            </a:r>
          </a:p>
          <a:p>
            <a:r>
              <a:rPr lang="fr-FR" sz="2400" dirty="0">
                <a:solidFill>
                  <a:srgbClr val="FFFF00"/>
                </a:solidFill>
              </a:rPr>
              <a:t> la </a:t>
            </a:r>
            <a:r>
              <a:rPr lang="fr-FR" sz="2400" dirty="0" smtClean="0">
                <a:solidFill>
                  <a:srgbClr val="FFFF00"/>
                </a:solidFill>
              </a:rPr>
              <a:t>      bête        la     première   </a:t>
            </a:r>
            <a:r>
              <a:rPr lang="fr-FR" sz="2400" dirty="0">
                <a:solidFill>
                  <a:srgbClr val="FFFF00"/>
                </a:solidFill>
              </a:rPr>
              <a:t>dont </a:t>
            </a:r>
            <a:r>
              <a:rPr lang="fr-FR" sz="2400" dirty="0" smtClean="0">
                <a:solidFill>
                  <a:srgbClr val="FFFF00"/>
                </a:solidFill>
              </a:rPr>
              <a:t>  avait </a:t>
            </a:r>
            <a:r>
              <a:rPr lang="fr-FR" sz="2400" dirty="0">
                <a:solidFill>
                  <a:srgbClr val="FFFF00"/>
                </a:solidFill>
              </a:rPr>
              <a:t>été guérie </a:t>
            </a:r>
            <a:r>
              <a:rPr lang="fr-FR" sz="2400" dirty="0" smtClean="0">
                <a:solidFill>
                  <a:srgbClr val="FFFF00"/>
                </a:solidFill>
              </a:rPr>
              <a:t>   la   </a:t>
            </a:r>
            <a:r>
              <a:rPr lang="fr-FR" sz="2400" dirty="0">
                <a:solidFill>
                  <a:srgbClr val="FFFF00"/>
                </a:solidFill>
              </a:rPr>
              <a:t>blessure </a:t>
            </a:r>
            <a:r>
              <a:rPr lang="fr-FR" sz="2400" dirty="0" smtClean="0">
                <a:solidFill>
                  <a:srgbClr val="FFFF00"/>
                </a:solidFill>
              </a:rPr>
              <a:t> de </a:t>
            </a:r>
            <a:r>
              <a:rPr lang="fr-FR" sz="2400" dirty="0">
                <a:solidFill>
                  <a:srgbClr val="FFFF00"/>
                </a:solidFill>
              </a:rPr>
              <a:t>la    </a:t>
            </a:r>
            <a:r>
              <a:rPr lang="fr-FR" sz="2400" dirty="0" smtClean="0">
                <a:solidFill>
                  <a:srgbClr val="FFFF00"/>
                </a:solidFill>
              </a:rPr>
              <a:t>   </a:t>
            </a:r>
            <a:r>
              <a:rPr lang="fr-FR" sz="2400" dirty="0">
                <a:solidFill>
                  <a:srgbClr val="FFFF00"/>
                </a:solidFill>
              </a:rPr>
              <a:t>mort   </a:t>
            </a:r>
            <a:r>
              <a:rPr lang="fr-FR" sz="2400" dirty="0" smtClean="0">
                <a:solidFill>
                  <a:srgbClr val="FFFF00"/>
                </a:solidFill>
              </a:rPr>
              <a:t>          sa</a:t>
            </a:r>
            <a:endParaRPr lang="en-US" sz="800" dirty="0" smtClean="0">
              <a:solidFill>
                <a:schemeClr val="bg1"/>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13:12</a:t>
            </a:r>
            <a:r>
              <a:rPr lang="fr-FR" sz="2200" dirty="0" smtClean="0">
                <a:solidFill>
                  <a:schemeClr val="bg1"/>
                </a:solidFill>
              </a:rPr>
              <a:t> Elle </a:t>
            </a:r>
            <a:r>
              <a:rPr lang="fr-FR" sz="2200" dirty="0">
                <a:solidFill>
                  <a:schemeClr val="bg1"/>
                </a:solidFill>
              </a:rPr>
              <a:t>exerçait toute l'autorité de la première bête en sa présence, et elle obligeait la terre et ses habitants à adorer la première bête, dont la blessure mortelle avait été guérie.</a:t>
            </a:r>
          </a:p>
          <a:p>
            <a:r>
              <a:rPr lang="fr-FR" sz="2200" baseline="30000" dirty="0" smtClean="0">
                <a:solidFill>
                  <a:srgbClr val="FFFF00"/>
                </a:solidFill>
              </a:rPr>
              <a:t>	BFC </a:t>
            </a:r>
            <a:r>
              <a:rPr lang="fr-FR" sz="2200" b="1" dirty="0" smtClean="0">
                <a:solidFill>
                  <a:schemeClr val="bg1"/>
                </a:solidFill>
              </a:rPr>
              <a:t>13:12</a:t>
            </a:r>
            <a:r>
              <a:rPr lang="fr-FR" sz="2200" dirty="0" smtClean="0">
                <a:solidFill>
                  <a:schemeClr val="bg1"/>
                </a:solidFill>
              </a:rPr>
              <a:t> </a:t>
            </a:r>
            <a:r>
              <a:rPr lang="fr-FR" sz="2200" dirty="0">
                <a:solidFill>
                  <a:schemeClr val="bg1"/>
                </a:solidFill>
              </a:rPr>
              <a:t>Elle exerçait tout le pouvoir de la première bête en sa présence. Elle obligeait la terre et ses habitants à adorer la première bête, dont la blessure mortelle avait été guérie.</a:t>
            </a: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152502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r>
              <a:rPr lang="en-US" sz="1000" b="1" dirty="0" smtClean="0">
                <a:solidFill>
                  <a:srgbClr val="FFFF00"/>
                </a:solidFill>
              </a:rPr>
              <a:t>      </a:t>
            </a:r>
          </a:p>
          <a:p>
            <a:endParaRPr lang="en-US" sz="1000" b="1" dirty="0">
              <a:solidFill>
                <a:srgbClr val="FFFF00"/>
              </a:solidFill>
            </a:endParaRPr>
          </a:p>
          <a:p>
            <a:r>
              <a:rPr lang="en-US" sz="1000" b="1" dirty="0" smtClean="0">
                <a:solidFill>
                  <a:srgbClr val="FFFF00"/>
                </a:solidFill>
              </a:rPr>
              <a:t>                    </a:t>
            </a:r>
          </a:p>
          <a:p>
            <a:r>
              <a:rPr lang="en-US" sz="3600" b="1" dirty="0" smtClean="0">
                <a:solidFill>
                  <a:srgbClr val="FFFF00"/>
                </a:solidFill>
              </a:rPr>
              <a:t>  </a:t>
            </a:r>
            <a:r>
              <a:rPr lang="en-US" sz="4000" b="1" dirty="0" smtClean="0">
                <a:solidFill>
                  <a:srgbClr val="FFFF00"/>
                </a:solidFill>
              </a:rPr>
              <a:t>Apocalypse 13:13 </a:t>
            </a:r>
          </a:p>
          <a:p>
            <a:endParaRPr lang="en-US" sz="800" b="1" dirty="0">
              <a:solidFill>
                <a:srgbClr val="FFFF00"/>
              </a:solidFill>
            </a:endParaRPr>
          </a:p>
          <a:p>
            <a:endParaRPr lang="en-US" sz="800" b="1" dirty="0" smtClean="0">
              <a:solidFill>
                <a:srgbClr val="FFFF00"/>
              </a:solidFill>
            </a:endParaRPr>
          </a:p>
          <a:p>
            <a:endParaRPr lang="en-US" sz="800" b="1" dirty="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ποιεῖ </a:t>
            </a:r>
            <a:r>
              <a:rPr lang="en-US" sz="4000" dirty="0" smtClean="0">
                <a:solidFill>
                  <a:schemeClr val="bg1"/>
                </a:solidFill>
              </a:rPr>
              <a:t> </a:t>
            </a:r>
            <a:r>
              <a:rPr lang="el-GR" sz="4000" dirty="0" smtClean="0">
                <a:solidFill>
                  <a:schemeClr val="bg1"/>
                </a:solidFill>
              </a:rPr>
              <a:t>σημεῖα </a:t>
            </a:r>
            <a:r>
              <a:rPr lang="en-US" sz="4000" dirty="0" smtClean="0">
                <a:solidFill>
                  <a:schemeClr val="bg1"/>
                </a:solidFill>
              </a:rPr>
              <a:t> </a:t>
            </a:r>
            <a:r>
              <a:rPr lang="el-GR" sz="4000" dirty="0" smtClean="0">
                <a:solidFill>
                  <a:schemeClr val="bg1"/>
                </a:solidFill>
              </a:rPr>
              <a:t>μεγάλα</a:t>
            </a:r>
            <a:r>
              <a:rPr lang="el-GR" sz="4000" dirty="0">
                <a:solidFill>
                  <a:schemeClr val="bg1"/>
                </a:solidFill>
              </a:rPr>
              <a:t>,</a:t>
            </a:r>
            <a:endParaRPr lang="en-US" sz="4000" dirty="0">
              <a:solidFill>
                <a:schemeClr val="bg1"/>
              </a:solidFill>
            </a:endParaRPr>
          </a:p>
          <a:p>
            <a:r>
              <a:rPr lang="fr-FR" sz="2400" dirty="0" smtClean="0">
                <a:solidFill>
                  <a:srgbClr val="FFFF00"/>
                </a:solidFill>
              </a:rPr>
              <a:t>                 et    elle </a:t>
            </a:r>
            <a:r>
              <a:rPr lang="fr-FR" sz="2400" dirty="0">
                <a:solidFill>
                  <a:srgbClr val="FFFF00"/>
                </a:solidFill>
              </a:rPr>
              <a:t>opérait </a:t>
            </a:r>
            <a:r>
              <a:rPr lang="fr-FR" sz="2400" dirty="0" smtClean="0">
                <a:solidFill>
                  <a:srgbClr val="FFFF00"/>
                </a:solidFill>
              </a:rPr>
              <a:t> de prodiges        grands</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πῦρ </a:t>
            </a:r>
            <a:r>
              <a:rPr lang="en-US" sz="4000" dirty="0" smtClean="0">
                <a:solidFill>
                  <a:schemeClr val="bg1"/>
                </a:solidFill>
              </a:rPr>
              <a:t> </a:t>
            </a:r>
            <a:r>
              <a:rPr lang="el-GR" sz="4000" dirty="0" smtClean="0">
                <a:solidFill>
                  <a:schemeClr val="bg1"/>
                </a:solidFill>
              </a:rPr>
              <a:t>ποιῇ </a:t>
            </a:r>
            <a:r>
              <a:rPr lang="el-GR" sz="4000" dirty="0">
                <a:solidFill>
                  <a:schemeClr val="bg1"/>
                </a:solidFill>
              </a:rPr>
              <a:t>ἐκ τοῦ οὐρανοῦ καταβαίνειν </a:t>
            </a:r>
            <a:endParaRPr lang="en-US" sz="4000" dirty="0" smtClean="0">
              <a:solidFill>
                <a:schemeClr val="bg1"/>
              </a:solidFill>
            </a:endParaRPr>
          </a:p>
          <a:p>
            <a:r>
              <a:rPr lang="fr-FR" sz="2200" dirty="0" smtClean="0">
                <a:solidFill>
                  <a:srgbClr val="FFFF00"/>
                </a:solidFill>
              </a:rPr>
              <a:t> afin que </a:t>
            </a:r>
            <a:r>
              <a:rPr lang="fr-FR" sz="2400" dirty="0" smtClean="0">
                <a:solidFill>
                  <a:srgbClr val="FFFF00"/>
                </a:solidFill>
              </a:rPr>
              <a:t>même  le </a:t>
            </a:r>
            <a:r>
              <a:rPr lang="fr-FR" sz="2400" dirty="0">
                <a:solidFill>
                  <a:srgbClr val="FFFF00"/>
                </a:solidFill>
              </a:rPr>
              <a:t>feu</a:t>
            </a:r>
            <a:r>
              <a:rPr lang="fr-FR" sz="2400" dirty="0" smtClean="0">
                <a:solidFill>
                  <a:srgbClr val="FFFF00"/>
                </a:solidFill>
              </a:rPr>
              <a:t>  </a:t>
            </a:r>
            <a:r>
              <a:rPr lang="fr-FR" sz="2200" dirty="0" smtClean="0">
                <a:solidFill>
                  <a:srgbClr val="FFFF00"/>
                </a:solidFill>
              </a:rPr>
              <a:t>elle </a:t>
            </a:r>
            <a:r>
              <a:rPr lang="fr-FR" sz="2200" dirty="0">
                <a:solidFill>
                  <a:srgbClr val="FFFF00"/>
                </a:solidFill>
              </a:rPr>
              <a:t>faisait </a:t>
            </a:r>
            <a:r>
              <a:rPr lang="fr-FR" sz="2200" dirty="0" smtClean="0">
                <a:solidFill>
                  <a:srgbClr val="FFFF00"/>
                </a:solidFill>
              </a:rPr>
              <a:t>       </a:t>
            </a:r>
            <a:r>
              <a:rPr lang="fr-FR" sz="2400" dirty="0" smtClean="0">
                <a:solidFill>
                  <a:srgbClr val="FFFF00"/>
                </a:solidFill>
              </a:rPr>
              <a:t>du                  </a:t>
            </a:r>
            <a:r>
              <a:rPr lang="fr-FR" sz="2400" dirty="0">
                <a:solidFill>
                  <a:srgbClr val="FFFF00"/>
                </a:solidFill>
              </a:rPr>
              <a:t>ciel </a:t>
            </a:r>
            <a:r>
              <a:rPr lang="fr-FR" sz="2400" dirty="0" smtClean="0">
                <a:solidFill>
                  <a:srgbClr val="FFFF00"/>
                </a:solidFill>
              </a:rPr>
              <a:t>                      descendre</a:t>
            </a:r>
          </a:p>
          <a:p>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τὴν </a:t>
            </a:r>
            <a:r>
              <a:rPr lang="el-GR" sz="4000" dirty="0">
                <a:solidFill>
                  <a:schemeClr val="bg1"/>
                </a:solidFill>
              </a:rPr>
              <a:t>γῆν ἐνώπιον τῶν ἀνθρώπων,</a:t>
            </a:r>
          </a:p>
          <a:p>
            <a:r>
              <a:rPr lang="fr-FR" sz="2400" dirty="0">
                <a:solidFill>
                  <a:srgbClr val="FFFF00"/>
                </a:solidFill>
              </a:rPr>
              <a:t> </a:t>
            </a:r>
            <a:r>
              <a:rPr lang="fr-FR" sz="2400" dirty="0" smtClean="0">
                <a:solidFill>
                  <a:srgbClr val="FFFF00"/>
                </a:solidFill>
              </a:rPr>
              <a:t>        sur</a:t>
            </a:r>
            <a:r>
              <a:rPr lang="fr-FR" sz="2000" dirty="0" smtClean="0">
                <a:solidFill>
                  <a:srgbClr val="FFFF00"/>
                </a:solidFill>
              </a:rPr>
              <a:t>(=dans)   </a:t>
            </a:r>
            <a:r>
              <a:rPr lang="fr-FR" sz="2400" dirty="0" smtClean="0">
                <a:solidFill>
                  <a:srgbClr val="FFFF00"/>
                </a:solidFill>
              </a:rPr>
              <a:t>la      terre    en </a:t>
            </a:r>
            <a:r>
              <a:rPr lang="fr-FR" sz="2400" dirty="0">
                <a:solidFill>
                  <a:srgbClr val="FFFF00"/>
                </a:solidFill>
              </a:rPr>
              <a:t>présence </a:t>
            </a:r>
            <a:r>
              <a:rPr lang="fr-FR" sz="2400" dirty="0" smtClean="0">
                <a:solidFill>
                  <a:srgbClr val="FFFF00"/>
                </a:solidFill>
              </a:rPr>
              <a:t>     des             hommes </a:t>
            </a:r>
            <a:endParaRPr lang="fr-FR" sz="900" dirty="0" smtClean="0">
              <a:solidFill>
                <a:srgbClr val="FFFF00"/>
              </a:solidFill>
            </a:endParaRPr>
          </a:p>
          <a:p>
            <a:endParaRPr lang="en-US" sz="900" dirty="0" smtClean="0">
              <a:solidFill>
                <a:schemeClr val="bg1"/>
              </a:solidFill>
            </a:endParaRPr>
          </a:p>
          <a:p>
            <a:endParaRPr lang="en-US" sz="900" dirty="0" smtClean="0">
              <a:solidFill>
                <a:schemeClr val="bg1"/>
              </a:solidFill>
            </a:endParaRPr>
          </a:p>
          <a:p>
            <a:r>
              <a:rPr lang="en-US" sz="2300" baseline="30000" dirty="0" smtClean="0">
                <a:solidFill>
                  <a:srgbClr val="FFFF00"/>
                </a:solidFill>
              </a:rPr>
              <a:t>	NEG </a:t>
            </a:r>
            <a:r>
              <a:rPr lang="fr-FR" sz="2300" b="1" dirty="0" smtClean="0">
                <a:solidFill>
                  <a:schemeClr val="bg1"/>
                </a:solidFill>
              </a:rPr>
              <a:t>13:13</a:t>
            </a:r>
            <a:r>
              <a:rPr lang="fr-FR" sz="2300" dirty="0" smtClean="0">
                <a:solidFill>
                  <a:schemeClr val="bg1"/>
                </a:solidFill>
              </a:rPr>
              <a:t> </a:t>
            </a:r>
            <a:r>
              <a:rPr lang="fr-FR" sz="2300" dirty="0">
                <a:solidFill>
                  <a:schemeClr val="bg1"/>
                </a:solidFill>
              </a:rPr>
              <a:t>Elle opérait de grands prodiges, jusqu'à faire descendre du feu du ciel sur la terre</a:t>
            </a:r>
            <a:r>
              <a:rPr lang="fr-FR" sz="2300" dirty="0" smtClean="0">
                <a:solidFill>
                  <a:schemeClr val="bg1"/>
                </a:solidFill>
              </a:rPr>
              <a:t>,</a:t>
            </a:r>
          </a:p>
          <a:p>
            <a:r>
              <a:rPr lang="fr-FR" sz="2300" dirty="0" smtClean="0">
                <a:solidFill>
                  <a:schemeClr val="bg1"/>
                </a:solidFill>
              </a:rPr>
              <a:t>à </a:t>
            </a:r>
            <a:r>
              <a:rPr lang="fr-FR" sz="2300" dirty="0">
                <a:solidFill>
                  <a:schemeClr val="bg1"/>
                </a:solidFill>
              </a:rPr>
              <a:t>la vue des hommes.</a:t>
            </a:r>
          </a:p>
          <a:p>
            <a:r>
              <a:rPr lang="fr-FR" sz="2300" baseline="30000" dirty="0">
                <a:solidFill>
                  <a:srgbClr val="FFFF00"/>
                </a:solidFill>
              </a:rPr>
              <a:t>	BFC </a:t>
            </a:r>
            <a:r>
              <a:rPr lang="fr-FR" sz="2300" b="1" dirty="0" smtClean="0">
                <a:solidFill>
                  <a:schemeClr val="bg1"/>
                </a:solidFill>
              </a:rPr>
              <a:t>13:13</a:t>
            </a:r>
            <a:r>
              <a:rPr lang="fr-FR" sz="2300" dirty="0" smtClean="0">
                <a:solidFill>
                  <a:schemeClr val="bg1"/>
                </a:solidFill>
              </a:rPr>
              <a:t> </a:t>
            </a:r>
            <a:r>
              <a:rPr lang="fr-FR" sz="2300" dirty="0">
                <a:solidFill>
                  <a:schemeClr val="bg1"/>
                </a:solidFill>
              </a:rPr>
              <a:t>Cette deuxième bête réalisait de grands miracles; elle faisait même descendre le feu du ciel sur la terre sous les yeux de tous les humains.</a:t>
            </a: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91699781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33867"/>
            <a:ext cx="12161838" cy="6788636"/>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r>
              <a:rPr lang="en-US" sz="3600" b="1" dirty="0" smtClean="0">
                <a:solidFill>
                  <a:srgbClr val="FFFF00"/>
                </a:solidFill>
              </a:rPr>
              <a:t>  </a:t>
            </a:r>
            <a:r>
              <a:rPr lang="en-US" sz="3200" b="1" dirty="0" smtClean="0">
                <a:solidFill>
                  <a:srgbClr val="FFFF00"/>
                </a:solidFill>
              </a:rPr>
              <a:t>Apocalypse 13:14 </a:t>
            </a:r>
          </a:p>
          <a:p>
            <a:endParaRPr lang="en-US" sz="10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πλανᾷ τοὺς κατοικοῦντας ἐπὶ τῆς γῆς </a:t>
            </a:r>
            <a:endParaRPr lang="en-US" sz="4000" dirty="0">
              <a:solidFill>
                <a:schemeClr val="bg1"/>
              </a:solidFill>
            </a:endParaRPr>
          </a:p>
          <a:p>
            <a:r>
              <a:rPr lang="fr-FR" sz="2200" dirty="0" smtClean="0">
                <a:solidFill>
                  <a:schemeClr val="bg1"/>
                </a:solidFill>
              </a:rPr>
              <a:t>       </a:t>
            </a:r>
            <a:r>
              <a:rPr lang="fr-FR" sz="2400" dirty="0" smtClean="0">
                <a:solidFill>
                  <a:srgbClr val="FFFF00"/>
                </a:solidFill>
              </a:rPr>
              <a:t>et   elle </a:t>
            </a:r>
            <a:r>
              <a:rPr lang="fr-FR" sz="2400" dirty="0">
                <a:solidFill>
                  <a:srgbClr val="FFFF00"/>
                </a:solidFill>
              </a:rPr>
              <a:t>séduisait </a:t>
            </a:r>
            <a:r>
              <a:rPr lang="fr-FR" sz="2400" dirty="0" smtClean="0">
                <a:solidFill>
                  <a:srgbClr val="FFFF00"/>
                </a:solidFill>
              </a:rPr>
              <a:t>   les               habitants               de</a:t>
            </a:r>
            <a:r>
              <a:rPr lang="fr-FR" sz="2000" dirty="0" smtClean="0">
                <a:solidFill>
                  <a:srgbClr val="FFFF00"/>
                </a:solidFill>
              </a:rPr>
              <a:t>(=sur)   </a:t>
            </a:r>
            <a:r>
              <a:rPr lang="fr-FR" sz="2400" dirty="0" smtClean="0">
                <a:solidFill>
                  <a:srgbClr val="FFFF00"/>
                </a:solidFill>
              </a:rPr>
              <a:t>la     terre</a:t>
            </a:r>
            <a:endParaRPr lang="es-ES" sz="2400" dirty="0" smtClean="0">
              <a:solidFill>
                <a:srgbClr val="FFFF00"/>
              </a:solidFill>
            </a:endParaRPr>
          </a:p>
          <a:p>
            <a:r>
              <a:rPr lang="en-US" sz="3800" dirty="0" smtClean="0">
                <a:solidFill>
                  <a:schemeClr val="bg1"/>
                </a:solidFill>
              </a:rPr>
              <a:t> </a:t>
            </a:r>
            <a:r>
              <a:rPr lang="el-GR" sz="3800" dirty="0" smtClean="0">
                <a:solidFill>
                  <a:schemeClr val="bg1"/>
                </a:solidFill>
              </a:rPr>
              <a:t>διὰ </a:t>
            </a:r>
            <a:r>
              <a:rPr lang="el-GR" sz="3800" dirty="0">
                <a:solidFill>
                  <a:schemeClr val="bg1"/>
                </a:solidFill>
              </a:rPr>
              <a:t>τὰ σημεῖα ἃ ἐδόθη αὐτῷ ποιῆσαι ἐνώπιον </a:t>
            </a:r>
            <a:endParaRPr lang="en-US" sz="3800" dirty="0">
              <a:solidFill>
                <a:schemeClr val="bg1"/>
              </a:solidFill>
            </a:endParaRPr>
          </a:p>
          <a:p>
            <a:r>
              <a:rPr lang="fr-FR" sz="2400" dirty="0">
                <a:solidFill>
                  <a:srgbClr val="FFFF00"/>
                </a:solidFill>
              </a:rPr>
              <a:t> </a:t>
            </a:r>
            <a:r>
              <a:rPr lang="fr-FR" sz="2400" dirty="0" smtClean="0">
                <a:solidFill>
                  <a:srgbClr val="FFFF00"/>
                </a:solidFill>
              </a:rPr>
              <a:t>   par    les     prodiges  que  </a:t>
            </a:r>
            <a:r>
              <a:rPr lang="fr-FR" sz="2200" dirty="0" smtClean="0">
                <a:solidFill>
                  <a:srgbClr val="FFFF00"/>
                </a:solidFill>
              </a:rPr>
              <a:t>il était </a:t>
            </a:r>
            <a:r>
              <a:rPr lang="fr-FR" sz="2200" dirty="0">
                <a:solidFill>
                  <a:srgbClr val="FFFF00"/>
                </a:solidFill>
              </a:rPr>
              <a:t>donné </a:t>
            </a:r>
            <a:r>
              <a:rPr lang="fr-FR" sz="2200" dirty="0" smtClean="0">
                <a:solidFill>
                  <a:srgbClr val="FFFF00"/>
                </a:solidFill>
              </a:rPr>
              <a:t>   </a:t>
            </a:r>
            <a:r>
              <a:rPr lang="fr-FR" sz="2400" dirty="0" smtClean="0">
                <a:solidFill>
                  <a:srgbClr val="FFFF00"/>
                </a:solidFill>
              </a:rPr>
              <a:t>lui          d'opérer     en </a:t>
            </a:r>
            <a:r>
              <a:rPr lang="fr-FR" sz="2400" dirty="0">
                <a:solidFill>
                  <a:srgbClr val="FFFF00"/>
                </a:solidFill>
              </a:rPr>
              <a:t>présence </a:t>
            </a:r>
            <a:r>
              <a:rPr lang="fr-FR" sz="2400" dirty="0" smtClean="0">
                <a:solidFill>
                  <a:srgbClr val="FFFF00"/>
                </a:solidFill>
              </a:rPr>
              <a:t> </a:t>
            </a:r>
          </a:p>
          <a:p>
            <a:r>
              <a:rPr lang="en-US" sz="3600" dirty="0" smtClean="0">
                <a:solidFill>
                  <a:schemeClr val="bg1"/>
                </a:solidFill>
              </a:rPr>
              <a:t> </a:t>
            </a:r>
            <a:r>
              <a:rPr lang="el-GR" sz="3600" dirty="0" smtClean="0">
                <a:solidFill>
                  <a:schemeClr val="bg1"/>
                </a:solidFill>
              </a:rPr>
              <a:t>τοῦ </a:t>
            </a:r>
            <a:r>
              <a:rPr lang="el-GR" sz="3600" dirty="0">
                <a:solidFill>
                  <a:schemeClr val="bg1"/>
                </a:solidFill>
              </a:rPr>
              <a:t>θηρίου, λέγων τοῖς κατοικοῦσιν ἐπὶ τῆς γῆς </a:t>
            </a:r>
            <a:r>
              <a:rPr lang="el-GR" sz="3600" dirty="0" smtClean="0">
                <a:solidFill>
                  <a:schemeClr val="bg1"/>
                </a:solidFill>
              </a:rPr>
              <a:t>ποιῆσαι</a:t>
            </a:r>
            <a:endParaRPr lang="en-US" sz="3600" dirty="0" smtClean="0">
              <a:solidFill>
                <a:schemeClr val="bg1"/>
              </a:solidFill>
            </a:endParaRPr>
          </a:p>
          <a:p>
            <a:r>
              <a:rPr lang="fr-FR" sz="2400" dirty="0" smtClean="0">
                <a:solidFill>
                  <a:srgbClr val="FFFF00"/>
                </a:solidFill>
              </a:rPr>
              <a:t>  de la         bête           </a:t>
            </a:r>
            <a:r>
              <a:rPr lang="fr-FR" sz="2400" dirty="0">
                <a:solidFill>
                  <a:srgbClr val="FFFF00"/>
                </a:solidFill>
              </a:rPr>
              <a:t>disant </a:t>
            </a:r>
            <a:r>
              <a:rPr lang="fr-FR" sz="2400" dirty="0" smtClean="0">
                <a:solidFill>
                  <a:srgbClr val="FFFF00"/>
                </a:solidFill>
              </a:rPr>
              <a:t>     aux             habitants     de</a:t>
            </a:r>
            <a:r>
              <a:rPr lang="fr-FR" sz="2000" dirty="0" smtClean="0">
                <a:solidFill>
                  <a:srgbClr val="FFFF00"/>
                </a:solidFill>
              </a:rPr>
              <a:t>(=</a:t>
            </a:r>
            <a:r>
              <a:rPr lang="fr-FR" sz="2000" dirty="0">
                <a:solidFill>
                  <a:srgbClr val="FFFF00"/>
                </a:solidFill>
              </a:rPr>
              <a:t>sur</a:t>
            </a:r>
            <a:r>
              <a:rPr lang="fr-FR" sz="2000" dirty="0" smtClean="0">
                <a:solidFill>
                  <a:srgbClr val="FFFF00"/>
                </a:solidFill>
              </a:rPr>
              <a:t>)   </a:t>
            </a:r>
            <a:r>
              <a:rPr lang="fr-FR" sz="2400" dirty="0" smtClean="0">
                <a:solidFill>
                  <a:srgbClr val="FFFF00"/>
                </a:solidFill>
              </a:rPr>
              <a:t>la     </a:t>
            </a:r>
            <a:r>
              <a:rPr lang="fr-FR" sz="2400" dirty="0">
                <a:solidFill>
                  <a:srgbClr val="FFFF00"/>
                </a:solidFill>
              </a:rPr>
              <a:t>terre </a:t>
            </a:r>
            <a:r>
              <a:rPr lang="fr-FR" sz="2400" dirty="0" smtClean="0">
                <a:solidFill>
                  <a:srgbClr val="FFFF00"/>
                </a:solidFill>
              </a:rPr>
              <a:t>    de faire</a:t>
            </a:r>
          </a:p>
          <a:p>
            <a:r>
              <a:rPr lang="en-US" sz="3600" dirty="0" smtClean="0">
                <a:solidFill>
                  <a:schemeClr val="bg1"/>
                </a:solidFill>
              </a:rPr>
              <a:t> </a:t>
            </a:r>
            <a:r>
              <a:rPr lang="el-GR" sz="3600" dirty="0" smtClean="0">
                <a:solidFill>
                  <a:schemeClr val="bg1"/>
                </a:solidFill>
              </a:rPr>
              <a:t>εἰκόνα </a:t>
            </a:r>
            <a:r>
              <a:rPr lang="el-GR" sz="3600" dirty="0">
                <a:solidFill>
                  <a:schemeClr val="bg1"/>
                </a:solidFill>
              </a:rPr>
              <a:t>τῷ θηρίῳ, ὃς ἔχει τὴν πληγὴν τῆς μαχαίρης καὶ ἔζησεν.</a:t>
            </a:r>
          </a:p>
          <a:p>
            <a:r>
              <a:rPr lang="fr-FR" sz="2400" dirty="0">
                <a:solidFill>
                  <a:srgbClr val="FFFF00"/>
                </a:solidFill>
              </a:rPr>
              <a:t> une </a:t>
            </a:r>
            <a:r>
              <a:rPr lang="fr-FR" sz="2400" dirty="0" smtClean="0">
                <a:solidFill>
                  <a:srgbClr val="FFFF00"/>
                </a:solidFill>
              </a:rPr>
              <a:t>image  </a:t>
            </a:r>
            <a:r>
              <a:rPr lang="fr-FR" sz="2400" dirty="0">
                <a:solidFill>
                  <a:srgbClr val="FFFF00"/>
                </a:solidFill>
              </a:rPr>
              <a:t>à</a:t>
            </a:r>
            <a:r>
              <a:rPr lang="fr-FR" sz="2400" dirty="0" smtClean="0">
                <a:solidFill>
                  <a:srgbClr val="FFFF00"/>
                </a:solidFill>
              </a:rPr>
              <a:t> la       bête       qui     a          </a:t>
            </a:r>
            <a:r>
              <a:rPr lang="fr-FR" sz="2400" dirty="0">
                <a:solidFill>
                  <a:srgbClr val="FFFF00"/>
                </a:solidFill>
              </a:rPr>
              <a:t>la </a:t>
            </a:r>
            <a:r>
              <a:rPr lang="fr-FR" sz="2400" dirty="0" smtClean="0">
                <a:solidFill>
                  <a:srgbClr val="FFFF00"/>
                </a:solidFill>
              </a:rPr>
              <a:t>       </a:t>
            </a:r>
            <a:r>
              <a:rPr lang="fr-FR" sz="2400" dirty="0">
                <a:solidFill>
                  <a:srgbClr val="FFFF00"/>
                </a:solidFill>
              </a:rPr>
              <a:t>blessure </a:t>
            </a:r>
            <a:r>
              <a:rPr lang="fr-FR" sz="2400" dirty="0" smtClean="0">
                <a:solidFill>
                  <a:srgbClr val="FFFF00"/>
                </a:solidFill>
              </a:rPr>
              <a:t>    de   l'épée                    et     qui </a:t>
            </a:r>
            <a:r>
              <a:rPr lang="fr-FR" sz="2400" dirty="0">
                <a:solidFill>
                  <a:srgbClr val="FFFF00"/>
                </a:solidFill>
              </a:rPr>
              <a:t>vivait </a:t>
            </a:r>
            <a:r>
              <a:rPr lang="fr-FR" sz="2400" dirty="0" smtClean="0">
                <a:solidFill>
                  <a:srgbClr val="FFFF00"/>
                </a:solidFill>
              </a:rPr>
              <a:t>  </a:t>
            </a:r>
            <a:endParaRPr lang="fr-FR" sz="800" dirty="0">
              <a:solidFill>
                <a:srgbClr val="FFFF00"/>
              </a:solidFill>
            </a:endParaRPr>
          </a:p>
          <a:p>
            <a:r>
              <a:rPr lang="fr-FR" sz="800" dirty="0" smtClean="0">
                <a:solidFill>
                  <a:srgbClr val="FFFF00"/>
                </a:solidFill>
              </a:rPr>
              <a:t> </a:t>
            </a:r>
            <a:r>
              <a:rPr lang="en-US" sz="800" dirty="0">
                <a:solidFill>
                  <a:schemeClr val="bg1"/>
                </a:solidFill>
              </a:rPr>
              <a:t> </a:t>
            </a:r>
          </a:p>
          <a:p>
            <a:r>
              <a:rPr lang="en-US" sz="2200" baseline="30000" dirty="0" smtClean="0">
                <a:solidFill>
                  <a:srgbClr val="FFFF00"/>
                </a:solidFill>
              </a:rPr>
              <a:t>	NEG </a:t>
            </a:r>
            <a:r>
              <a:rPr lang="fr-FR" sz="2200" b="1" dirty="0" smtClean="0">
                <a:solidFill>
                  <a:schemeClr val="bg1"/>
                </a:solidFill>
              </a:rPr>
              <a:t>13:14</a:t>
            </a:r>
            <a:r>
              <a:rPr lang="fr-FR" sz="2200" dirty="0" smtClean="0">
                <a:solidFill>
                  <a:schemeClr val="bg1"/>
                </a:solidFill>
              </a:rPr>
              <a:t> Et </a:t>
            </a:r>
            <a:r>
              <a:rPr lang="fr-FR" sz="2200" dirty="0">
                <a:solidFill>
                  <a:schemeClr val="bg1"/>
                </a:solidFill>
              </a:rPr>
              <a:t>elle séduisait les habitants de la terre par les prodiges </a:t>
            </a:r>
            <a:r>
              <a:rPr lang="fr-FR" sz="2200" dirty="0" err="1">
                <a:solidFill>
                  <a:schemeClr val="bg1"/>
                </a:solidFill>
              </a:rPr>
              <a:t>qu</a:t>
            </a:r>
            <a:r>
              <a:rPr lang="fr-FR" sz="2200" dirty="0">
                <a:solidFill>
                  <a:schemeClr val="bg1"/>
                </a:solidFill>
              </a:rPr>
              <a:t> 'il lui était donné d'opérer en présence de la bête, disant aux habitants de la terre de faire une image de la bête qui avait été blessée par l'épée et qui vivait</a:t>
            </a:r>
            <a:r>
              <a:rPr lang="fr-FR" sz="2200" dirty="0" smtClean="0">
                <a:solidFill>
                  <a:schemeClr val="bg1"/>
                </a:solidFill>
              </a:rPr>
              <a:t>.      //      </a:t>
            </a:r>
            <a:r>
              <a:rPr lang="fr-FR" sz="2200" baseline="30000" dirty="0" smtClean="0">
                <a:solidFill>
                  <a:srgbClr val="FFFF00"/>
                </a:solidFill>
              </a:rPr>
              <a:t>BFC </a:t>
            </a:r>
            <a:r>
              <a:rPr lang="fr-FR" sz="2200" baseline="30000" dirty="0" smtClean="0">
                <a:solidFill>
                  <a:schemeClr val="bg1"/>
                </a:solidFill>
              </a:rPr>
              <a:t> </a:t>
            </a:r>
            <a:r>
              <a:rPr lang="fr-FR" sz="2200" b="1" dirty="0">
                <a:solidFill>
                  <a:schemeClr val="bg1"/>
                </a:solidFill>
              </a:rPr>
              <a:t>13:14</a:t>
            </a:r>
            <a:r>
              <a:rPr lang="fr-FR" sz="2200" dirty="0">
                <a:solidFill>
                  <a:schemeClr val="bg1"/>
                </a:solidFill>
              </a:rPr>
              <a:t> </a:t>
            </a:r>
            <a:r>
              <a:rPr lang="fr-FR" sz="2200" dirty="0" smtClean="0">
                <a:solidFill>
                  <a:schemeClr val="bg1"/>
                </a:solidFill>
              </a:rPr>
              <a:t>Elle </a:t>
            </a:r>
            <a:r>
              <a:rPr lang="fr-FR" sz="2200" dirty="0">
                <a:solidFill>
                  <a:schemeClr val="bg1"/>
                </a:solidFill>
              </a:rPr>
              <a:t>égarait les habitants de la terre par les miracles qu'elle pouvait réaliser en présence de la première bête. Elle les persuadait de faire une statue en l'honneur de la bête qui, blessée par l'épée, avait repris vie.</a:t>
            </a:r>
          </a:p>
          <a:p>
            <a:endParaRPr lang="fr-FR" sz="800" dirty="0" smtClean="0">
              <a:solidFill>
                <a:schemeClr val="bg1"/>
              </a:solidFill>
            </a:endParaRPr>
          </a:p>
          <a:p>
            <a:endParaRPr lang="fr-FR" sz="800" dirty="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310026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80969"/>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200" b="1" dirty="0" smtClean="0">
                <a:solidFill>
                  <a:srgbClr val="FFFF00"/>
                </a:solidFill>
              </a:rPr>
              <a:t>  </a:t>
            </a:r>
            <a:r>
              <a:rPr lang="en-US" sz="3400" b="1" dirty="0" smtClean="0">
                <a:solidFill>
                  <a:srgbClr val="FFFF00"/>
                </a:solidFill>
              </a:rPr>
              <a:t>Apocalypse 13:15 </a:t>
            </a:r>
          </a:p>
          <a:p>
            <a:endParaRPr lang="en-US" sz="800" b="1" dirty="0" smtClean="0">
              <a:solidFill>
                <a:srgbClr val="FFFF00"/>
              </a:solidFill>
            </a:endParaRPr>
          </a:p>
          <a:p>
            <a:r>
              <a:rPr lang="en-US" sz="3600" dirty="0">
                <a:solidFill>
                  <a:schemeClr val="bg1"/>
                </a:solidFill>
              </a:rPr>
              <a:t> </a:t>
            </a:r>
            <a:r>
              <a:rPr lang="el-GR" sz="4000" dirty="0">
                <a:solidFill>
                  <a:schemeClr val="bg1"/>
                </a:solidFill>
              </a:rPr>
              <a:t>Καὶ ἐδόθη αὐτῷ δοῦναι πνεῦμα τῇ εἰκόνι </a:t>
            </a:r>
            <a:endParaRPr lang="en-US" sz="4000" dirty="0" smtClean="0">
              <a:solidFill>
                <a:schemeClr val="bg1"/>
              </a:solidFill>
            </a:endParaRPr>
          </a:p>
          <a:p>
            <a:r>
              <a:rPr lang="fr-FR" sz="2400" dirty="0" smtClean="0">
                <a:solidFill>
                  <a:srgbClr val="FFFF00"/>
                </a:solidFill>
              </a:rPr>
              <a:t>    et     il fut </a:t>
            </a:r>
            <a:r>
              <a:rPr lang="fr-FR" sz="2400" dirty="0">
                <a:solidFill>
                  <a:srgbClr val="FFFF00"/>
                </a:solidFill>
              </a:rPr>
              <a:t>donné </a:t>
            </a:r>
            <a:r>
              <a:rPr lang="fr-FR" sz="2400" dirty="0" smtClean="0">
                <a:solidFill>
                  <a:srgbClr val="FFFF00"/>
                </a:solidFill>
              </a:rPr>
              <a:t>      lui           donner         </a:t>
            </a:r>
            <a:r>
              <a:rPr lang="fr-FR" sz="2400" dirty="0">
                <a:solidFill>
                  <a:srgbClr val="FFFF00"/>
                </a:solidFill>
              </a:rPr>
              <a:t>du </a:t>
            </a:r>
            <a:r>
              <a:rPr lang="fr-FR" sz="2400" dirty="0" smtClean="0">
                <a:solidFill>
                  <a:srgbClr val="FFFF00"/>
                </a:solidFill>
              </a:rPr>
              <a:t>souffle        à l'image </a:t>
            </a:r>
            <a:endParaRPr lang="es-ES" sz="2400" dirty="0" smtClean="0">
              <a:solidFill>
                <a:srgbClr val="FFFF00"/>
              </a:solidFill>
            </a:endParaRPr>
          </a:p>
          <a:p>
            <a:r>
              <a:rPr lang="en-US" sz="3700" dirty="0" smtClean="0">
                <a:solidFill>
                  <a:schemeClr val="bg1"/>
                </a:solidFill>
              </a:rPr>
              <a:t> </a:t>
            </a:r>
            <a:r>
              <a:rPr lang="el-GR" sz="3700" dirty="0" smtClean="0">
                <a:solidFill>
                  <a:schemeClr val="bg1"/>
                </a:solidFill>
              </a:rPr>
              <a:t>τοῦ </a:t>
            </a:r>
            <a:r>
              <a:rPr lang="el-GR" sz="3700" dirty="0">
                <a:solidFill>
                  <a:schemeClr val="bg1"/>
                </a:solidFill>
              </a:rPr>
              <a:t>θηρίου, ἵνα καὶ λαλήσῃ ἡ εἰκὼν τοῦ θηρίου </a:t>
            </a:r>
            <a:endParaRPr lang="en-US" sz="3700" dirty="0">
              <a:solidFill>
                <a:schemeClr val="bg1"/>
              </a:solidFill>
            </a:endParaRPr>
          </a:p>
          <a:p>
            <a:r>
              <a:rPr lang="fr-FR" sz="2400" dirty="0" smtClean="0">
                <a:solidFill>
                  <a:srgbClr val="FFFF00"/>
                </a:solidFill>
              </a:rPr>
              <a:t>  de la        bête      </a:t>
            </a:r>
            <a:r>
              <a:rPr lang="fr-FR" sz="2200" dirty="0" smtClean="0">
                <a:solidFill>
                  <a:srgbClr val="FFFF00"/>
                </a:solidFill>
              </a:rPr>
              <a:t> </a:t>
            </a:r>
            <a:r>
              <a:rPr lang="fr-FR" sz="2200" dirty="0">
                <a:solidFill>
                  <a:srgbClr val="FFFF00"/>
                </a:solidFill>
              </a:rPr>
              <a:t>afin que </a:t>
            </a:r>
            <a:r>
              <a:rPr lang="fr-FR" sz="2400" dirty="0">
                <a:solidFill>
                  <a:srgbClr val="FFFF00"/>
                </a:solidFill>
              </a:rPr>
              <a:t>même </a:t>
            </a:r>
            <a:r>
              <a:rPr lang="fr-FR" sz="2400" dirty="0" smtClean="0">
                <a:solidFill>
                  <a:srgbClr val="FFFF00"/>
                </a:solidFill>
              </a:rPr>
              <a:t>    parle         l'image       de la      </a:t>
            </a:r>
            <a:r>
              <a:rPr lang="fr-FR" sz="2400" dirty="0">
                <a:solidFill>
                  <a:srgbClr val="FFFF00"/>
                </a:solidFill>
              </a:rPr>
              <a:t>bête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ποιήσῃ [ἵνα] ὅσοι ἐὰν μὴ προσκυνήσωσιν </a:t>
            </a:r>
            <a:endParaRPr lang="en-US" sz="4000" dirty="0" smtClean="0">
              <a:solidFill>
                <a:schemeClr val="bg1"/>
              </a:solidFill>
            </a:endParaRPr>
          </a:p>
          <a:p>
            <a:r>
              <a:rPr lang="fr-FR" sz="2400" dirty="0" smtClean="0">
                <a:solidFill>
                  <a:srgbClr val="FFFF00"/>
                </a:solidFill>
              </a:rPr>
              <a:t>  et       qu'elle </a:t>
            </a:r>
            <a:r>
              <a:rPr lang="fr-FR" sz="2400" dirty="0">
                <a:solidFill>
                  <a:srgbClr val="FFFF00"/>
                </a:solidFill>
              </a:rPr>
              <a:t>fasse </a:t>
            </a:r>
            <a:r>
              <a:rPr lang="fr-FR" sz="2400" dirty="0" smtClean="0">
                <a:solidFill>
                  <a:srgbClr val="FFFF00"/>
                </a:solidFill>
              </a:rPr>
              <a:t>    que    tous </a:t>
            </a:r>
            <a:r>
              <a:rPr lang="fr-FR" sz="2400" dirty="0">
                <a:solidFill>
                  <a:srgbClr val="FFFF00"/>
                </a:solidFill>
              </a:rPr>
              <a:t>ceux </a:t>
            </a:r>
            <a:r>
              <a:rPr lang="fr-FR" sz="2400" dirty="0" smtClean="0">
                <a:solidFill>
                  <a:srgbClr val="FFFF00"/>
                </a:solidFill>
              </a:rPr>
              <a:t> qui  ne pas          adoreraient</a:t>
            </a:r>
          </a:p>
          <a:p>
            <a:r>
              <a:rPr lang="fr-FR" sz="2400" dirty="0" smtClean="0">
                <a:solidFill>
                  <a:srgbClr val="FFFF00"/>
                </a:solidFill>
              </a:rPr>
              <a:t>            </a:t>
            </a:r>
            <a:r>
              <a:rPr lang="el-GR" sz="4000" dirty="0" smtClean="0">
                <a:solidFill>
                  <a:schemeClr val="bg1"/>
                </a:solidFill>
              </a:rPr>
              <a:t>τῇ </a:t>
            </a:r>
            <a:r>
              <a:rPr lang="el-GR" sz="4000" dirty="0">
                <a:solidFill>
                  <a:schemeClr val="bg1"/>
                </a:solidFill>
              </a:rPr>
              <a:t>εἰκόνι τοῦ θηρίου ἀποκτανθῶσιν.</a:t>
            </a:r>
          </a:p>
          <a:p>
            <a:r>
              <a:rPr lang="fr-FR" sz="2400" dirty="0" smtClean="0">
                <a:solidFill>
                  <a:srgbClr val="FFFF00"/>
                </a:solidFill>
              </a:rPr>
              <a:t>                  l'image          de la          bête                    </a:t>
            </a:r>
            <a:r>
              <a:rPr lang="fr-FR" sz="2400" dirty="0">
                <a:solidFill>
                  <a:srgbClr val="FFFF00"/>
                </a:solidFill>
              </a:rPr>
              <a:t>soient tués </a:t>
            </a: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13:15</a:t>
            </a:r>
            <a:r>
              <a:rPr lang="fr-FR" sz="2200" dirty="0" smtClean="0">
                <a:solidFill>
                  <a:schemeClr val="bg1"/>
                </a:solidFill>
              </a:rPr>
              <a:t> </a:t>
            </a:r>
            <a:r>
              <a:rPr lang="fr-FR" sz="2200" dirty="0">
                <a:solidFill>
                  <a:schemeClr val="bg1"/>
                </a:solidFill>
              </a:rPr>
              <a:t>Et il lui fut donné d'animer l'image de la bête, afin que l'image de la bête parle, et qu'elle fasse que tous ceux qui n'adoreraient pas l'image de la bête soient tués.</a:t>
            </a:r>
          </a:p>
          <a:p>
            <a:r>
              <a:rPr lang="fr-FR" sz="2200" baseline="30000" dirty="0">
                <a:solidFill>
                  <a:srgbClr val="FFFF00"/>
                </a:solidFill>
              </a:rPr>
              <a:t>	BFC </a:t>
            </a:r>
            <a:r>
              <a:rPr lang="fr-FR" sz="2200" b="1" dirty="0" smtClean="0">
                <a:solidFill>
                  <a:schemeClr val="bg1"/>
                </a:solidFill>
              </a:rPr>
              <a:t>13:15</a:t>
            </a:r>
            <a:r>
              <a:rPr lang="fr-FR" sz="2200" dirty="0" smtClean="0">
                <a:solidFill>
                  <a:schemeClr val="bg1"/>
                </a:solidFill>
              </a:rPr>
              <a:t> </a:t>
            </a:r>
            <a:r>
              <a:rPr lang="fr-FR" sz="2200" dirty="0">
                <a:solidFill>
                  <a:schemeClr val="bg1"/>
                </a:solidFill>
              </a:rPr>
              <a:t>La deuxième bête reçut le pouvoir d'animer la statue de la première bête, afin que cette statue puisse parler et faire exécuter tous ceux qui ne l'adoreraient pas.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0720909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r>
              <a:rPr lang="en-US" sz="3600" b="1" dirty="0" smtClean="0">
                <a:solidFill>
                  <a:srgbClr val="FFFF00"/>
                </a:solidFill>
              </a:rPr>
              <a:t>Apocalypse 13:16 </a:t>
            </a:r>
          </a:p>
          <a:p>
            <a:endParaRPr lang="en-US" sz="800" b="1" dirty="0" smtClean="0">
              <a:solidFill>
                <a:srgbClr val="FFFF00"/>
              </a:solidFill>
            </a:endParaRP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ποιεῖ πάντας, τοὺς μικροὺς καὶ τοὺς μεγάλους</a:t>
            </a:r>
            <a:r>
              <a:rPr lang="el-GR" sz="3400" dirty="0" smtClean="0">
                <a:solidFill>
                  <a:schemeClr val="bg1"/>
                </a:solidFill>
              </a:rPr>
              <a:t>,</a:t>
            </a:r>
            <a:endParaRPr lang="en-US" sz="3400" dirty="0" smtClean="0">
              <a:solidFill>
                <a:schemeClr val="bg1"/>
              </a:solidFill>
            </a:endParaRPr>
          </a:p>
          <a:p>
            <a:r>
              <a:rPr lang="fr-FR" sz="2400" dirty="0" smtClean="0">
                <a:solidFill>
                  <a:srgbClr val="FFFF00"/>
                </a:solidFill>
              </a:rPr>
              <a:t>   et  </a:t>
            </a:r>
            <a:r>
              <a:rPr lang="fr-FR" sz="2200" dirty="0" smtClean="0">
                <a:solidFill>
                  <a:srgbClr val="FFFF00"/>
                </a:solidFill>
              </a:rPr>
              <a:t>elle obligeait   </a:t>
            </a:r>
            <a:r>
              <a:rPr lang="fr-FR" sz="2400" dirty="0" smtClean="0">
                <a:solidFill>
                  <a:srgbClr val="FFFF00"/>
                </a:solidFill>
              </a:rPr>
              <a:t>tous          les         petits         </a:t>
            </a:r>
            <a:r>
              <a:rPr lang="fr-FR" sz="2400" dirty="0">
                <a:solidFill>
                  <a:srgbClr val="FFFF00"/>
                </a:solidFill>
              </a:rPr>
              <a:t>et </a:t>
            </a:r>
            <a:r>
              <a:rPr lang="fr-FR" sz="2400" dirty="0" smtClean="0">
                <a:solidFill>
                  <a:srgbClr val="FFFF00"/>
                </a:solidFill>
              </a:rPr>
              <a:t>       les          grands </a:t>
            </a: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τοὺς πλουσίους καὶ τοὺς πτωχούς, </a:t>
            </a:r>
            <a:endParaRPr lang="en-US" sz="4000" dirty="0">
              <a:solidFill>
                <a:schemeClr val="bg1"/>
              </a:solidFill>
            </a:endParaRPr>
          </a:p>
          <a:p>
            <a:r>
              <a:rPr lang="fr-FR" sz="2400" dirty="0" smtClean="0">
                <a:solidFill>
                  <a:srgbClr val="FFFF00"/>
                </a:solidFill>
              </a:rPr>
              <a:t>     et</a:t>
            </a:r>
            <a:r>
              <a:rPr lang="fr-FR" sz="2400" dirty="0">
                <a:solidFill>
                  <a:srgbClr val="FFFF00"/>
                </a:solidFill>
              </a:rPr>
              <a:t> </a:t>
            </a:r>
            <a:r>
              <a:rPr lang="fr-FR" sz="2400" dirty="0" smtClean="0">
                <a:solidFill>
                  <a:srgbClr val="FFFF00"/>
                </a:solidFill>
              </a:rPr>
              <a:t>         les                 riches               </a:t>
            </a:r>
            <a:r>
              <a:rPr lang="fr-FR" sz="2400" dirty="0">
                <a:solidFill>
                  <a:srgbClr val="FFFF00"/>
                </a:solidFill>
              </a:rPr>
              <a:t>et </a:t>
            </a:r>
            <a:r>
              <a:rPr lang="fr-FR" sz="2400" dirty="0" smtClean="0">
                <a:solidFill>
                  <a:srgbClr val="FFFF00"/>
                </a:solidFill>
              </a:rPr>
              <a:t>         les           pauvres  </a:t>
            </a:r>
          </a:p>
          <a:p>
            <a:r>
              <a:rPr lang="en-US" sz="3600" dirty="0" smtClean="0">
                <a:solidFill>
                  <a:schemeClr val="bg1"/>
                </a:solidFill>
              </a:rPr>
              <a:t> </a:t>
            </a:r>
            <a:r>
              <a:rPr lang="el-GR" sz="3400" dirty="0" smtClean="0">
                <a:solidFill>
                  <a:schemeClr val="bg1"/>
                </a:solidFill>
              </a:rPr>
              <a:t>καὶ </a:t>
            </a:r>
            <a:r>
              <a:rPr lang="el-GR" sz="3400" dirty="0">
                <a:solidFill>
                  <a:schemeClr val="bg1"/>
                </a:solidFill>
              </a:rPr>
              <a:t>τοὺς ἐλευθέρους καὶ τοὺς δούλους, ἵνα δῶσιν αὐτοῖς χάραγμα </a:t>
            </a:r>
            <a:endParaRPr lang="en-US" sz="3400" dirty="0" smtClean="0">
              <a:solidFill>
                <a:schemeClr val="bg1"/>
              </a:solidFill>
            </a:endParaRPr>
          </a:p>
          <a:p>
            <a:r>
              <a:rPr lang="fr-FR" sz="2400" dirty="0">
                <a:solidFill>
                  <a:srgbClr val="FFFF00"/>
                </a:solidFill>
              </a:rPr>
              <a:t> </a:t>
            </a:r>
            <a:r>
              <a:rPr lang="fr-FR" sz="2400" dirty="0" smtClean="0">
                <a:solidFill>
                  <a:srgbClr val="FFFF00"/>
                </a:solidFill>
              </a:rPr>
              <a:t>  et       les             libres                 </a:t>
            </a:r>
            <a:r>
              <a:rPr lang="fr-FR" sz="2400" dirty="0">
                <a:solidFill>
                  <a:srgbClr val="FFFF00"/>
                </a:solidFill>
              </a:rPr>
              <a:t>et </a:t>
            </a:r>
            <a:r>
              <a:rPr lang="fr-FR" sz="2400" dirty="0" smtClean="0">
                <a:solidFill>
                  <a:srgbClr val="FFFF00"/>
                </a:solidFill>
              </a:rPr>
              <a:t>      les    </a:t>
            </a:r>
            <a:r>
              <a:rPr lang="fr-FR" sz="2400" dirty="0" smtClean="0">
                <a:solidFill>
                  <a:srgbClr val="FFFF00"/>
                </a:solidFill>
              </a:rPr>
              <a:t>  </a:t>
            </a:r>
            <a:r>
              <a:rPr lang="fr-FR" sz="2400" dirty="0" smtClean="0">
                <a:solidFill>
                  <a:srgbClr val="FFFF00"/>
                </a:solidFill>
              </a:rPr>
              <a:t>esclaves </a:t>
            </a:r>
            <a:r>
              <a:rPr lang="fr-FR" sz="2200" dirty="0" smtClean="0">
                <a:solidFill>
                  <a:srgbClr val="FFFF00"/>
                </a:solidFill>
              </a:rPr>
              <a:t>   </a:t>
            </a:r>
            <a:r>
              <a:rPr lang="en-US" sz="2200" dirty="0" err="1" smtClean="0">
                <a:solidFill>
                  <a:srgbClr val="FFFF00"/>
                </a:solidFill>
              </a:rPr>
              <a:t>afin</a:t>
            </a:r>
            <a:r>
              <a:rPr lang="en-US" sz="2200" dirty="0" smtClean="0">
                <a:solidFill>
                  <a:srgbClr val="FFFF00"/>
                </a:solidFill>
              </a:rPr>
              <a:t> </a:t>
            </a:r>
            <a:r>
              <a:rPr lang="en-US" sz="2200" dirty="0" err="1" smtClean="0">
                <a:solidFill>
                  <a:srgbClr val="FFFF00"/>
                </a:solidFill>
              </a:rPr>
              <a:t>que</a:t>
            </a:r>
            <a:r>
              <a:rPr lang="en-US" sz="2200" dirty="0" smtClean="0">
                <a:solidFill>
                  <a:srgbClr val="FFFF00"/>
                </a:solidFill>
              </a:rPr>
              <a:t>  </a:t>
            </a:r>
            <a:r>
              <a:rPr lang="en-US" sz="2200" dirty="0" smtClean="0">
                <a:solidFill>
                  <a:srgbClr val="FFFF00"/>
                </a:solidFill>
              </a:rPr>
              <a:t> </a:t>
            </a:r>
            <a:r>
              <a:rPr lang="en-US" sz="2000" dirty="0" err="1" smtClean="0">
                <a:solidFill>
                  <a:srgbClr val="FFFF00"/>
                </a:solidFill>
              </a:rPr>
              <a:t>ils</a:t>
            </a:r>
            <a:r>
              <a:rPr lang="en-US" sz="2000" dirty="0" smtClean="0">
                <a:solidFill>
                  <a:srgbClr val="FFFF00"/>
                </a:solidFill>
              </a:rPr>
              <a:t> </a:t>
            </a:r>
            <a:r>
              <a:rPr lang="en-US" sz="2000" dirty="0" err="1" smtClean="0">
                <a:solidFill>
                  <a:srgbClr val="FFFF00"/>
                </a:solidFill>
              </a:rPr>
              <a:t>donnent</a:t>
            </a:r>
            <a:r>
              <a:rPr lang="en-US" sz="2000" dirty="0" smtClean="0">
                <a:solidFill>
                  <a:srgbClr val="FFFF00"/>
                </a:solidFill>
              </a:rPr>
              <a:t>   </a:t>
            </a:r>
            <a:r>
              <a:rPr lang="fr-FR" sz="2000" dirty="0" smtClean="0">
                <a:solidFill>
                  <a:srgbClr val="FFFF00"/>
                </a:solidFill>
              </a:rPr>
              <a:t>  </a:t>
            </a:r>
            <a:r>
              <a:rPr lang="fr-FR" sz="2400" dirty="0" smtClean="0">
                <a:solidFill>
                  <a:srgbClr val="FFFF00"/>
                </a:solidFill>
              </a:rPr>
              <a:t>leur </a:t>
            </a:r>
            <a:r>
              <a:rPr lang="fr-FR" sz="2400" dirty="0" smtClean="0">
                <a:solidFill>
                  <a:srgbClr val="FFFF00"/>
                </a:solidFill>
              </a:rPr>
              <a:t>     </a:t>
            </a:r>
            <a:r>
              <a:rPr lang="fr-FR" sz="2400" dirty="0" smtClean="0">
                <a:solidFill>
                  <a:srgbClr val="FFFF00"/>
                </a:solidFill>
              </a:rPr>
              <a:t>une </a:t>
            </a:r>
            <a:r>
              <a:rPr lang="fr-FR" sz="2400" dirty="0">
                <a:solidFill>
                  <a:srgbClr val="FFFF00"/>
                </a:solidFill>
              </a:rPr>
              <a:t>marque </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ἐπὶ </a:t>
            </a:r>
            <a:r>
              <a:rPr lang="el-GR" sz="3800" dirty="0">
                <a:solidFill>
                  <a:schemeClr val="bg1"/>
                </a:solidFill>
              </a:rPr>
              <a:t>τῆς χειρὸς αὐτῶν τῆς δεξιᾶς ἢ ἐπὶ τὸ μέτωπον αὐτῶν</a:t>
            </a:r>
          </a:p>
          <a:p>
            <a:r>
              <a:rPr lang="fr-FR" sz="2400" dirty="0">
                <a:solidFill>
                  <a:srgbClr val="FFFF00"/>
                </a:solidFill>
              </a:rPr>
              <a:t> </a:t>
            </a:r>
            <a:r>
              <a:rPr lang="fr-FR" sz="2400" dirty="0" smtClean="0">
                <a:solidFill>
                  <a:srgbClr val="FFFF00"/>
                </a:solidFill>
              </a:rPr>
              <a:t>   sur     la         main               leur        la          </a:t>
            </a:r>
            <a:r>
              <a:rPr lang="fr-FR" sz="2400" dirty="0">
                <a:solidFill>
                  <a:srgbClr val="FFFF00"/>
                </a:solidFill>
              </a:rPr>
              <a:t>droite </a:t>
            </a:r>
            <a:r>
              <a:rPr lang="fr-FR" sz="2400" dirty="0" smtClean="0">
                <a:solidFill>
                  <a:srgbClr val="FFFF00"/>
                </a:solidFill>
              </a:rPr>
              <a:t>   ou    sur     le          </a:t>
            </a:r>
            <a:r>
              <a:rPr lang="fr-FR" sz="2400" dirty="0">
                <a:solidFill>
                  <a:srgbClr val="FFFF00"/>
                </a:solidFill>
              </a:rPr>
              <a:t>front </a:t>
            </a:r>
            <a:r>
              <a:rPr lang="fr-FR" sz="2400" dirty="0" smtClean="0">
                <a:solidFill>
                  <a:srgbClr val="FFFF00"/>
                </a:solidFill>
              </a:rPr>
              <a:t>             leur</a:t>
            </a:r>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13:16</a:t>
            </a:r>
            <a:r>
              <a:rPr lang="fr-FR" sz="2200" dirty="0" smtClean="0">
                <a:solidFill>
                  <a:schemeClr val="bg1"/>
                </a:solidFill>
              </a:rPr>
              <a:t> Et </a:t>
            </a:r>
            <a:r>
              <a:rPr lang="fr-FR" sz="2200" dirty="0">
                <a:solidFill>
                  <a:schemeClr val="bg1"/>
                </a:solidFill>
              </a:rPr>
              <a:t>elle fit que tous, petits et grands, riches et pauvres, libres et esclaves, reçoivent une marque sur leur main droite ou sur leur front,</a:t>
            </a:r>
          </a:p>
          <a:p>
            <a:r>
              <a:rPr lang="fr-FR" sz="2200" baseline="30000" dirty="0" smtClean="0">
                <a:solidFill>
                  <a:srgbClr val="FFFF00"/>
                </a:solidFill>
              </a:rPr>
              <a:t>	BFC </a:t>
            </a:r>
            <a:r>
              <a:rPr lang="fr-FR" sz="2200" b="1" dirty="0" smtClean="0">
                <a:solidFill>
                  <a:schemeClr val="bg1"/>
                </a:solidFill>
              </a:rPr>
              <a:t>13:16</a:t>
            </a:r>
            <a:r>
              <a:rPr lang="fr-FR" sz="2200" dirty="0" smtClean="0">
                <a:solidFill>
                  <a:schemeClr val="bg1"/>
                </a:solidFill>
              </a:rPr>
              <a:t> </a:t>
            </a:r>
            <a:r>
              <a:rPr lang="fr-FR" sz="2200" dirty="0">
                <a:solidFill>
                  <a:schemeClr val="bg1"/>
                </a:solidFill>
              </a:rPr>
              <a:t>La bête obligeait tous les êtres, petits et grands, riches et pauvres, esclaves et libres, à recevoir une marque sur la main droite et sur le front.</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3888153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5785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pPr algn="ctr"/>
            <a:endParaRPr lang="en-US" sz="1200" b="1" dirty="0" smtClean="0">
              <a:solidFill>
                <a:srgbClr val="FFFF00"/>
              </a:solidFill>
            </a:endParaRPr>
          </a:p>
          <a:p>
            <a:r>
              <a:rPr lang="en-US" sz="3600" b="1" dirty="0" smtClean="0">
                <a:solidFill>
                  <a:srgbClr val="FFFF00"/>
                </a:solidFill>
              </a:rPr>
              <a:t>  Apocalypse 13:17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4000" dirty="0">
                <a:solidFill>
                  <a:schemeClr val="bg1"/>
                </a:solidFill>
              </a:rPr>
              <a:t> </a:t>
            </a:r>
            <a:r>
              <a:rPr lang="el-GR" sz="3800" dirty="0">
                <a:solidFill>
                  <a:schemeClr val="bg1"/>
                </a:solidFill>
              </a:rPr>
              <a:t>καὶ ἵνα μή τις δύνηται ἀγοράσαι ἢ πωλῆσαι </a:t>
            </a:r>
            <a:endParaRPr lang="en-US" sz="3800" dirty="0">
              <a:solidFill>
                <a:schemeClr val="bg1"/>
              </a:solidFill>
            </a:endParaRPr>
          </a:p>
          <a:p>
            <a:r>
              <a:rPr lang="fr-FR" sz="2400" dirty="0" smtClean="0">
                <a:solidFill>
                  <a:srgbClr val="FFFF00"/>
                </a:solidFill>
              </a:rPr>
              <a:t>    et     </a:t>
            </a:r>
            <a:r>
              <a:rPr lang="fr-FR" sz="2400" dirty="0">
                <a:solidFill>
                  <a:srgbClr val="FFFF00"/>
                </a:solidFill>
              </a:rPr>
              <a:t>que </a:t>
            </a:r>
            <a:r>
              <a:rPr lang="fr-FR" sz="2400" dirty="0" smtClean="0">
                <a:solidFill>
                  <a:srgbClr val="FFFF00"/>
                </a:solidFill>
              </a:rPr>
              <a:t>  ne </a:t>
            </a:r>
            <a:r>
              <a:rPr lang="fr-FR" sz="2200" dirty="0" smtClean="0">
                <a:solidFill>
                  <a:srgbClr val="FFFF00"/>
                </a:solidFill>
              </a:rPr>
              <a:t>  personne   </a:t>
            </a:r>
            <a:r>
              <a:rPr lang="fr-FR" sz="2400" dirty="0" smtClean="0">
                <a:solidFill>
                  <a:srgbClr val="FFFF00"/>
                </a:solidFill>
              </a:rPr>
              <a:t> </a:t>
            </a:r>
            <a:r>
              <a:rPr lang="fr-FR" sz="2400" dirty="0">
                <a:solidFill>
                  <a:srgbClr val="FFFF00"/>
                </a:solidFill>
              </a:rPr>
              <a:t>puisse </a:t>
            </a:r>
            <a:r>
              <a:rPr lang="fr-FR" sz="2400" dirty="0" smtClean="0">
                <a:solidFill>
                  <a:srgbClr val="FFFF00"/>
                </a:solidFill>
              </a:rPr>
              <a:t>            acheter        ou      vendre</a:t>
            </a:r>
            <a:endParaRPr lang="fr-FR" sz="2600" dirty="0" smtClean="0">
              <a:solidFill>
                <a:srgbClr val="FFFF00"/>
              </a:solidFill>
            </a:endParaRPr>
          </a:p>
          <a:p>
            <a:r>
              <a:rPr lang="en-US" sz="4000" dirty="0" smtClean="0">
                <a:solidFill>
                  <a:schemeClr val="bg1"/>
                </a:solidFill>
              </a:rPr>
              <a:t>   </a:t>
            </a:r>
            <a:r>
              <a:rPr lang="el-GR" sz="4000" dirty="0" smtClean="0">
                <a:solidFill>
                  <a:schemeClr val="bg1"/>
                </a:solidFill>
              </a:rPr>
              <a:t>εἰ </a:t>
            </a:r>
            <a:r>
              <a:rPr lang="el-GR" sz="4000" dirty="0">
                <a:solidFill>
                  <a:schemeClr val="bg1"/>
                </a:solidFill>
              </a:rPr>
              <a:t>μὴ </a:t>
            </a:r>
            <a:r>
              <a:rPr lang="en-US" sz="4000" dirty="0" smtClean="0">
                <a:solidFill>
                  <a:schemeClr val="bg1"/>
                </a:solidFill>
              </a:rPr>
              <a:t> </a:t>
            </a:r>
            <a:r>
              <a:rPr lang="el-GR" sz="4000" dirty="0" smtClean="0">
                <a:solidFill>
                  <a:schemeClr val="bg1"/>
                </a:solidFill>
              </a:rPr>
              <a:t>ὁ </a:t>
            </a:r>
            <a:r>
              <a:rPr lang="el-GR" sz="4000" dirty="0">
                <a:solidFill>
                  <a:schemeClr val="bg1"/>
                </a:solidFill>
              </a:rPr>
              <a:t>ἔχων τὸ χάραγμα τὸ ὄνομα τοῦ θηρίου </a:t>
            </a:r>
            <a:endParaRPr lang="en-US" sz="4000" dirty="0" smtClean="0">
              <a:solidFill>
                <a:schemeClr val="bg1"/>
              </a:solidFill>
            </a:endParaRPr>
          </a:p>
          <a:p>
            <a:r>
              <a:rPr lang="en-US" sz="2400" dirty="0" smtClean="0">
                <a:solidFill>
                  <a:srgbClr val="FFFF00"/>
                </a:solidFill>
              </a:rPr>
              <a:t>  </a:t>
            </a:r>
            <a:r>
              <a:rPr lang="en-US" sz="2400" dirty="0" err="1" smtClean="0">
                <a:solidFill>
                  <a:srgbClr val="FFFF00"/>
                </a:solidFill>
              </a:rPr>
              <a:t>sauf</a:t>
            </a:r>
            <a:r>
              <a:rPr lang="en-US" sz="2000" dirty="0" smtClean="0">
                <a:solidFill>
                  <a:srgbClr val="FFFF00"/>
                </a:solidFill>
              </a:rPr>
              <a:t>(=</a:t>
            </a:r>
            <a:r>
              <a:rPr lang="en-US" sz="2000" dirty="0" err="1" smtClean="0">
                <a:solidFill>
                  <a:srgbClr val="FFFF00"/>
                </a:solidFill>
              </a:rPr>
              <a:t>si</a:t>
            </a:r>
            <a:r>
              <a:rPr lang="en-US" sz="2000" dirty="0" smtClean="0">
                <a:solidFill>
                  <a:srgbClr val="FFFF00"/>
                </a:solidFill>
              </a:rPr>
              <a:t> non)  </a:t>
            </a:r>
            <a:r>
              <a:rPr lang="en-US" sz="2400" dirty="0" err="1" smtClean="0">
                <a:solidFill>
                  <a:srgbClr val="FFFF00"/>
                </a:solidFill>
              </a:rPr>
              <a:t>celui</a:t>
            </a:r>
            <a:r>
              <a:rPr lang="en-US" sz="2400" dirty="0" smtClean="0">
                <a:solidFill>
                  <a:srgbClr val="FFFF00"/>
                </a:solidFill>
              </a:rPr>
              <a:t>  </a:t>
            </a:r>
            <a:r>
              <a:rPr lang="en-US" sz="2400" dirty="0">
                <a:solidFill>
                  <a:srgbClr val="FFFF00"/>
                </a:solidFill>
              </a:rPr>
              <a:t>qui a</a:t>
            </a:r>
            <a:r>
              <a:rPr lang="fr-FR" sz="2400" dirty="0" smtClean="0">
                <a:solidFill>
                  <a:srgbClr val="FFFF00"/>
                </a:solidFill>
              </a:rPr>
              <a:t>    la          marque          le         </a:t>
            </a:r>
            <a:r>
              <a:rPr lang="fr-FR" sz="2400" dirty="0">
                <a:solidFill>
                  <a:srgbClr val="FFFF00"/>
                </a:solidFill>
              </a:rPr>
              <a:t>nom </a:t>
            </a:r>
            <a:r>
              <a:rPr lang="fr-FR" sz="2400" dirty="0" smtClean="0">
                <a:solidFill>
                  <a:srgbClr val="FFFF00"/>
                </a:solidFill>
              </a:rPr>
              <a:t>       de </a:t>
            </a:r>
            <a:r>
              <a:rPr lang="fr-FR" sz="2400" dirty="0">
                <a:solidFill>
                  <a:srgbClr val="FFFF00"/>
                </a:solidFill>
              </a:rPr>
              <a:t>la </a:t>
            </a:r>
            <a:r>
              <a:rPr lang="fr-FR" sz="2400" dirty="0" smtClean="0">
                <a:solidFill>
                  <a:srgbClr val="FFFF00"/>
                </a:solidFill>
              </a:rPr>
              <a:t>       bête</a:t>
            </a:r>
          </a:p>
          <a:p>
            <a:r>
              <a:rPr lang="en-US" sz="4000" dirty="0" smtClean="0">
                <a:solidFill>
                  <a:schemeClr val="bg1"/>
                </a:solidFill>
              </a:rPr>
              <a:t>        </a:t>
            </a:r>
            <a:r>
              <a:rPr lang="el-GR" sz="4000" dirty="0" smtClean="0">
                <a:solidFill>
                  <a:schemeClr val="bg1"/>
                </a:solidFill>
              </a:rPr>
              <a:t>ἢ </a:t>
            </a:r>
            <a:r>
              <a:rPr lang="el-GR" sz="4000" dirty="0">
                <a:solidFill>
                  <a:schemeClr val="bg1"/>
                </a:solidFill>
              </a:rPr>
              <a:t>τὸν ἀριθμὸν τοῦ ὀνόματος αὐτοῦ.</a:t>
            </a:r>
          </a:p>
          <a:p>
            <a:r>
              <a:rPr lang="fr-FR" sz="2400" dirty="0" smtClean="0">
                <a:solidFill>
                  <a:srgbClr val="FFFF00"/>
                </a:solidFill>
              </a:rPr>
              <a:t>             </a:t>
            </a:r>
            <a:r>
              <a:rPr lang="fr-FR" sz="2400" dirty="0">
                <a:solidFill>
                  <a:srgbClr val="FFFF00"/>
                </a:solidFill>
              </a:rPr>
              <a:t>ou </a:t>
            </a:r>
            <a:r>
              <a:rPr lang="fr-FR" sz="2400" dirty="0" smtClean="0">
                <a:solidFill>
                  <a:srgbClr val="FFFF00"/>
                </a:solidFill>
              </a:rPr>
              <a:t>    le            nombre         </a:t>
            </a:r>
            <a:r>
              <a:rPr lang="fr-FR" sz="2400" dirty="0">
                <a:solidFill>
                  <a:srgbClr val="FFFF00"/>
                </a:solidFill>
              </a:rPr>
              <a:t>de </a:t>
            </a:r>
            <a:r>
              <a:rPr lang="fr-FR" sz="2400" dirty="0" smtClean="0">
                <a:solidFill>
                  <a:srgbClr val="FFFF00"/>
                </a:solidFill>
              </a:rPr>
              <a:t>            </a:t>
            </a:r>
            <a:r>
              <a:rPr lang="fr-FR" sz="2400" dirty="0">
                <a:solidFill>
                  <a:srgbClr val="FFFF00"/>
                </a:solidFill>
              </a:rPr>
              <a:t>nom </a:t>
            </a:r>
            <a:r>
              <a:rPr lang="fr-FR" sz="2400" dirty="0" smtClean="0">
                <a:solidFill>
                  <a:srgbClr val="FFFF00"/>
                </a:solidFill>
              </a:rPr>
              <a:t>                  son</a:t>
            </a:r>
            <a:r>
              <a:rPr lang="fr-FR" sz="2400" dirty="0"/>
              <a:t/>
            </a:r>
            <a:br>
              <a:rPr lang="fr-FR" sz="2400" dirty="0"/>
            </a:br>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13:17</a:t>
            </a:r>
            <a:r>
              <a:rPr lang="fr-FR" sz="2200" dirty="0" smtClean="0">
                <a:solidFill>
                  <a:schemeClr val="bg1"/>
                </a:solidFill>
              </a:rPr>
              <a:t> </a:t>
            </a:r>
            <a:r>
              <a:rPr lang="fr-FR" sz="2200" dirty="0">
                <a:solidFill>
                  <a:schemeClr val="bg1"/>
                </a:solidFill>
              </a:rPr>
              <a:t>et que personne ne puisse acheter ni vendre, sans avoir la marque, le nom de la bête ou le nombre de son nom.</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13:17</a:t>
            </a:r>
            <a:r>
              <a:rPr lang="fr-FR" sz="2200" dirty="0" smtClean="0">
                <a:solidFill>
                  <a:schemeClr val="bg1"/>
                </a:solidFill>
              </a:rPr>
              <a:t> </a:t>
            </a:r>
            <a:r>
              <a:rPr lang="fr-FR" sz="2200" dirty="0">
                <a:solidFill>
                  <a:schemeClr val="bg1"/>
                </a:solidFill>
              </a:rPr>
              <a:t>Personne ne pouvait acheter ou vendre s'il n'avait pas cette marque, c'est-à-dire le nom de la bête ou le chiffre qui correspond à ce nom.</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3114059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42470"/>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pPr algn="ctr"/>
            <a:endParaRPr lang="en-US" sz="1200" b="1" dirty="0" smtClean="0">
              <a:solidFill>
                <a:srgbClr val="FFFF00"/>
              </a:solidFill>
            </a:endParaRPr>
          </a:p>
          <a:p>
            <a:r>
              <a:rPr lang="en-US" sz="3600" b="1" dirty="0" smtClean="0">
                <a:solidFill>
                  <a:srgbClr val="FFFF00"/>
                </a:solidFill>
              </a:rPr>
              <a:t>  Apocalypse 13:18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900" dirty="0" smtClean="0">
                <a:solidFill>
                  <a:schemeClr val="bg1"/>
                </a:solidFill>
              </a:rPr>
              <a:t>  </a:t>
            </a:r>
            <a:r>
              <a:rPr lang="el-GR" sz="3900" dirty="0" smtClean="0">
                <a:solidFill>
                  <a:schemeClr val="bg1"/>
                </a:solidFill>
              </a:rPr>
              <a:t>Ὧδε </a:t>
            </a:r>
            <a:r>
              <a:rPr lang="el-GR" sz="3900" dirty="0">
                <a:solidFill>
                  <a:schemeClr val="bg1"/>
                </a:solidFill>
              </a:rPr>
              <a:t>ἡ σοφία ἐστίν. </a:t>
            </a:r>
            <a:r>
              <a:rPr lang="en-US" sz="3900" dirty="0" smtClean="0">
                <a:solidFill>
                  <a:schemeClr val="bg1"/>
                </a:solidFill>
              </a:rPr>
              <a:t> </a:t>
            </a:r>
            <a:r>
              <a:rPr lang="el-GR" sz="3900" dirty="0" smtClean="0">
                <a:solidFill>
                  <a:schemeClr val="bg1"/>
                </a:solidFill>
              </a:rPr>
              <a:t>ὁ </a:t>
            </a:r>
            <a:r>
              <a:rPr lang="el-GR" sz="3900" dirty="0">
                <a:solidFill>
                  <a:schemeClr val="bg1"/>
                </a:solidFill>
              </a:rPr>
              <a:t>ἔχων νοῦν </a:t>
            </a:r>
            <a:r>
              <a:rPr lang="en-US" sz="3900" dirty="0" smtClean="0">
                <a:solidFill>
                  <a:schemeClr val="bg1"/>
                </a:solidFill>
              </a:rPr>
              <a:t> </a:t>
            </a:r>
            <a:r>
              <a:rPr lang="el-GR" sz="3900" dirty="0" smtClean="0">
                <a:solidFill>
                  <a:schemeClr val="bg1"/>
                </a:solidFill>
              </a:rPr>
              <a:t>ψηφισάτω </a:t>
            </a:r>
            <a:endParaRPr lang="en-US" sz="3900" dirty="0">
              <a:solidFill>
                <a:schemeClr val="bg1"/>
              </a:solidFill>
            </a:endParaRPr>
          </a:p>
          <a:p>
            <a:r>
              <a:rPr lang="fr-FR" sz="2400" dirty="0" smtClean="0">
                <a:solidFill>
                  <a:srgbClr val="FFFF00"/>
                </a:solidFill>
              </a:rPr>
              <a:t>      ici       la    sagesse       c'est   </a:t>
            </a:r>
            <a:r>
              <a:rPr lang="fr-FR" sz="2200" dirty="0" smtClean="0">
                <a:solidFill>
                  <a:srgbClr val="FFFF00"/>
                </a:solidFill>
              </a:rPr>
              <a:t>que </a:t>
            </a:r>
            <a:r>
              <a:rPr lang="fr-FR" sz="2200" dirty="0">
                <a:solidFill>
                  <a:srgbClr val="FFFF00"/>
                </a:solidFill>
              </a:rPr>
              <a:t>celui </a:t>
            </a:r>
            <a:r>
              <a:rPr lang="fr-FR" sz="2400" dirty="0">
                <a:solidFill>
                  <a:srgbClr val="FFFF00"/>
                </a:solidFill>
              </a:rPr>
              <a:t>qui a </a:t>
            </a:r>
            <a:r>
              <a:rPr lang="fr-FR" sz="2400" dirty="0" smtClean="0">
                <a:solidFill>
                  <a:srgbClr val="FFFF00"/>
                </a:solidFill>
              </a:rPr>
              <a:t> </a:t>
            </a:r>
            <a:r>
              <a:rPr lang="fr-FR" sz="2200" dirty="0" smtClean="0">
                <a:solidFill>
                  <a:srgbClr val="FFFF00"/>
                </a:solidFill>
              </a:rPr>
              <a:t>de </a:t>
            </a:r>
            <a:r>
              <a:rPr lang="fr-FR" sz="2200" dirty="0">
                <a:solidFill>
                  <a:srgbClr val="FFFF00"/>
                </a:solidFill>
              </a:rPr>
              <a:t>l'intelligence </a:t>
            </a:r>
            <a:r>
              <a:rPr lang="fr-FR" sz="2200" dirty="0" smtClean="0">
                <a:solidFill>
                  <a:srgbClr val="FFFF00"/>
                </a:solidFill>
              </a:rPr>
              <a:t>   </a:t>
            </a:r>
            <a:r>
              <a:rPr lang="fr-FR" sz="2400" dirty="0" smtClean="0">
                <a:solidFill>
                  <a:srgbClr val="FFFF00"/>
                </a:solidFill>
              </a:rPr>
              <a:t>calcule</a:t>
            </a:r>
            <a:endParaRPr lang="fr-FR" sz="2600" dirty="0" smtClean="0">
              <a:solidFill>
                <a:srgbClr val="FFFF00"/>
              </a:solidFill>
            </a:endParaRPr>
          </a:p>
          <a:p>
            <a:r>
              <a:rPr lang="en-US" sz="4000" dirty="0" smtClean="0">
                <a:solidFill>
                  <a:schemeClr val="bg1"/>
                </a:solidFill>
              </a:rPr>
              <a:t> </a:t>
            </a:r>
            <a:r>
              <a:rPr lang="el-GR" sz="4000" dirty="0" smtClean="0">
                <a:solidFill>
                  <a:schemeClr val="bg1"/>
                </a:solidFill>
              </a:rPr>
              <a:t>τὸν </a:t>
            </a:r>
            <a:r>
              <a:rPr lang="el-GR" sz="4000" dirty="0">
                <a:solidFill>
                  <a:schemeClr val="bg1"/>
                </a:solidFill>
              </a:rPr>
              <a:t>ἀριθμὸν τοῦ θηρίου, ἀριθμὸς γὰρ ἀνθρώπου ἐστίν, </a:t>
            </a:r>
            <a:endParaRPr lang="en-US" sz="4000" dirty="0" smtClean="0">
              <a:solidFill>
                <a:schemeClr val="bg1"/>
              </a:solidFill>
            </a:endParaRPr>
          </a:p>
          <a:p>
            <a:r>
              <a:rPr lang="fr-FR" sz="2400" dirty="0" smtClean="0">
                <a:solidFill>
                  <a:srgbClr val="FFFF00"/>
                </a:solidFill>
              </a:rPr>
              <a:t>    le           nombre         de la         bête u          un </a:t>
            </a:r>
            <a:r>
              <a:rPr lang="fr-FR" sz="2400" dirty="0">
                <a:solidFill>
                  <a:srgbClr val="FFFF00"/>
                </a:solidFill>
              </a:rPr>
              <a:t>nombre </a:t>
            </a:r>
            <a:r>
              <a:rPr lang="fr-FR" sz="2400" dirty="0" smtClean="0">
                <a:solidFill>
                  <a:srgbClr val="FFFF00"/>
                </a:solidFill>
              </a:rPr>
              <a:t>      car          d'homme               c'est </a:t>
            </a: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ὁ ἀριθμὸς αὐτοῦ ἑξακόσιοι ἑξήκοντα ἕξ.</a:t>
            </a:r>
          </a:p>
          <a:p>
            <a:r>
              <a:rPr lang="fr-FR" sz="2400" dirty="0">
                <a:solidFill>
                  <a:srgbClr val="FFFF00"/>
                </a:solidFill>
              </a:rPr>
              <a:t>     </a:t>
            </a:r>
            <a:r>
              <a:rPr lang="fr-FR" sz="2400" dirty="0" smtClean="0">
                <a:solidFill>
                  <a:srgbClr val="FFFF00"/>
                </a:solidFill>
              </a:rPr>
              <a:t>     </a:t>
            </a:r>
            <a:r>
              <a:rPr lang="fr-FR" sz="2400" dirty="0">
                <a:solidFill>
                  <a:srgbClr val="FFFF00"/>
                </a:solidFill>
              </a:rPr>
              <a:t>et </a:t>
            </a:r>
            <a:r>
              <a:rPr lang="fr-FR" sz="2400" dirty="0" smtClean="0">
                <a:solidFill>
                  <a:srgbClr val="FFFF00"/>
                </a:solidFill>
              </a:rPr>
              <a:t>     le      </a:t>
            </a:r>
            <a:r>
              <a:rPr lang="fr-FR" sz="2400" dirty="0">
                <a:solidFill>
                  <a:srgbClr val="FFFF00"/>
                </a:solidFill>
              </a:rPr>
              <a:t>nombre </a:t>
            </a:r>
            <a:r>
              <a:rPr lang="fr-FR" sz="2400" dirty="0" smtClean="0">
                <a:solidFill>
                  <a:srgbClr val="FFFF00"/>
                </a:solidFill>
              </a:rPr>
              <a:t>            son               </a:t>
            </a:r>
            <a:r>
              <a:rPr lang="fr-FR" sz="2400" dirty="0">
                <a:solidFill>
                  <a:srgbClr val="FFFF00"/>
                </a:solidFill>
              </a:rPr>
              <a:t>six </a:t>
            </a:r>
            <a:r>
              <a:rPr lang="fr-FR" sz="2400" dirty="0" smtClean="0">
                <a:solidFill>
                  <a:srgbClr val="FFFF00"/>
                </a:solidFill>
              </a:rPr>
              <a:t>cent                   </a:t>
            </a:r>
            <a:r>
              <a:rPr lang="fr-FR" sz="2400" dirty="0">
                <a:solidFill>
                  <a:srgbClr val="FFFF00"/>
                </a:solidFill>
              </a:rPr>
              <a:t>soixante </a:t>
            </a:r>
            <a:r>
              <a:rPr lang="fr-FR" sz="2400" dirty="0" smtClean="0">
                <a:solidFill>
                  <a:srgbClr val="FFFF00"/>
                </a:solidFill>
              </a:rPr>
              <a:t>        six </a:t>
            </a:r>
            <a:r>
              <a:rPr lang="fr-FR" sz="2400" dirty="0"/>
              <a:t/>
            </a:r>
            <a:br>
              <a:rPr lang="fr-FR" sz="2400" dirty="0"/>
            </a:br>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13:18</a:t>
            </a:r>
            <a:r>
              <a:rPr lang="fr-FR" sz="2200" dirty="0" smtClean="0">
                <a:solidFill>
                  <a:schemeClr val="bg1"/>
                </a:solidFill>
              </a:rPr>
              <a:t> </a:t>
            </a:r>
            <a:r>
              <a:rPr lang="fr-FR" sz="2200" dirty="0">
                <a:solidFill>
                  <a:schemeClr val="bg1"/>
                </a:solidFill>
              </a:rPr>
              <a:t>C'est ici la sagesse. Que celui qui a de l'intelligence calcule le nombre de la bête. Car c'est un nombre d'homme, et son nombre est six cent soixante -six.</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13:18</a:t>
            </a:r>
            <a:r>
              <a:rPr lang="fr-FR" sz="2200" dirty="0" smtClean="0">
                <a:solidFill>
                  <a:schemeClr val="bg1"/>
                </a:solidFill>
              </a:rPr>
              <a:t> </a:t>
            </a:r>
            <a:r>
              <a:rPr lang="fr-FR" sz="2200" dirty="0">
                <a:solidFill>
                  <a:schemeClr val="bg1"/>
                </a:solidFill>
              </a:rPr>
              <a:t>Ici, il faut de la sagesse. Celui qui est intelligent peut trouver le sens du chiffre de la bête, car ce chiffre correspond au nom d'un homme. Ce chiffre est six cent soixante-six</a:t>
            </a:r>
            <a:r>
              <a:rPr lang="fr-FR" sz="2200"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55679377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600" b="1" dirty="0" smtClean="0">
                <a:solidFill>
                  <a:srgbClr val="FFFF00"/>
                </a:solidFill>
              </a:rPr>
              <a:t>    Apocalypse 13:1 </a:t>
            </a:r>
          </a:p>
          <a:p>
            <a:endParaRPr lang="en-US" sz="1000" b="1" dirty="0" smtClean="0">
              <a:solidFill>
                <a:srgbClr val="FFFF00"/>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εἶδον ἐκ τῆς θαλάσσης θηρίον ἀναβαῖνον</a:t>
            </a:r>
            <a:r>
              <a:rPr lang="el-GR" sz="3600" dirty="0" smtClean="0">
                <a:solidFill>
                  <a:schemeClr val="bg1"/>
                </a:solidFill>
              </a:rPr>
              <a:t>,</a:t>
            </a:r>
            <a:endParaRPr lang="en-US" sz="3600" dirty="0" smtClean="0">
              <a:solidFill>
                <a:schemeClr val="bg1"/>
              </a:solidFill>
            </a:endParaRPr>
          </a:p>
          <a:p>
            <a:r>
              <a:rPr lang="fr-FR" sz="2400" dirty="0" smtClean="0">
                <a:solidFill>
                  <a:srgbClr val="FFFF00"/>
                </a:solidFill>
              </a:rPr>
              <a:t>  </a:t>
            </a:r>
            <a:r>
              <a:rPr lang="fr-FR" sz="2400" dirty="0" smtClean="0">
                <a:solidFill>
                  <a:srgbClr val="FFFF00"/>
                </a:solidFill>
              </a:rPr>
              <a:t>  et       </a:t>
            </a:r>
            <a:r>
              <a:rPr lang="fr-FR" sz="2400" dirty="0">
                <a:solidFill>
                  <a:srgbClr val="FFFF00"/>
                </a:solidFill>
              </a:rPr>
              <a:t>je vis </a:t>
            </a:r>
            <a:r>
              <a:rPr lang="fr-FR" sz="2400" dirty="0" smtClean="0">
                <a:solidFill>
                  <a:srgbClr val="FFFF00"/>
                </a:solidFill>
              </a:rPr>
              <a:t>     de     la             mer               une bête          monter</a:t>
            </a:r>
          </a:p>
          <a:p>
            <a:r>
              <a:rPr lang="fr-FR" sz="2400" dirty="0" smtClean="0">
                <a:solidFill>
                  <a:srgbClr val="FFFF00"/>
                </a:solidFill>
              </a:rPr>
              <a:t>          </a:t>
            </a:r>
            <a:r>
              <a:rPr lang="el-GR" sz="4000" dirty="0">
                <a:solidFill>
                  <a:schemeClr val="bg1"/>
                </a:solidFill>
              </a:rPr>
              <a:t>ἔχον κέρατα δέκα καὶ κεφαλὰς ἑπτὰ </a:t>
            </a:r>
            <a:endParaRPr lang="en-US" sz="4000" dirty="0">
              <a:solidFill>
                <a:schemeClr val="bg1"/>
              </a:solidFill>
            </a:endParaRPr>
          </a:p>
          <a:p>
            <a:r>
              <a:rPr lang="fr-FR" sz="2400" dirty="0" smtClean="0">
                <a:solidFill>
                  <a:srgbClr val="FFFF00"/>
                </a:solidFill>
              </a:rPr>
              <a:t>         </a:t>
            </a:r>
            <a:r>
              <a:rPr lang="fr-FR" sz="2400" dirty="0">
                <a:solidFill>
                  <a:srgbClr val="FFFF00"/>
                </a:solidFill>
              </a:rPr>
              <a:t>qui </a:t>
            </a:r>
            <a:r>
              <a:rPr lang="fr-FR" sz="2400" dirty="0" smtClean="0">
                <a:solidFill>
                  <a:srgbClr val="FFFF00"/>
                </a:solidFill>
              </a:rPr>
              <a:t>avait     cornes             dix        </a:t>
            </a:r>
            <a:r>
              <a:rPr lang="fr-FR" sz="2400" dirty="0">
                <a:solidFill>
                  <a:srgbClr val="FFFF00"/>
                </a:solidFill>
              </a:rPr>
              <a:t>et </a:t>
            </a:r>
            <a:r>
              <a:rPr lang="fr-FR" sz="2400" dirty="0" smtClean="0">
                <a:solidFill>
                  <a:srgbClr val="FFFF00"/>
                </a:solidFill>
              </a:rPr>
              <a:t>             têtes             sept</a:t>
            </a: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ἐπὶ τῶν κεράτων αὐτοῦ δέκα διαδήματα </a:t>
            </a:r>
            <a:endParaRPr lang="en-US" sz="4000" dirty="0" smtClean="0">
              <a:solidFill>
                <a:schemeClr val="bg1"/>
              </a:solidFill>
            </a:endParaRPr>
          </a:p>
          <a:p>
            <a:r>
              <a:rPr lang="fr-FR" sz="2400" dirty="0" smtClean="0">
                <a:solidFill>
                  <a:srgbClr val="FFFF00"/>
                </a:solidFill>
              </a:rPr>
              <a:t>      et       sur       les            cornes              ses              dix             diadèmes</a:t>
            </a: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ἐπὶ τὰς κεφαλὰς αὐτοῦ ὀνόμα[τα] βλασφημίας.</a:t>
            </a:r>
          </a:p>
          <a:p>
            <a:r>
              <a:rPr lang="fr-FR" sz="2400" dirty="0" smtClean="0">
                <a:solidFill>
                  <a:srgbClr val="FFFF00"/>
                </a:solidFill>
              </a:rPr>
              <a:t>      et      sur       les              têtes               ses               </a:t>
            </a:r>
            <a:r>
              <a:rPr lang="fr-FR" sz="2400" dirty="0">
                <a:solidFill>
                  <a:srgbClr val="FFFF00"/>
                </a:solidFill>
              </a:rPr>
              <a:t>des </a:t>
            </a:r>
            <a:r>
              <a:rPr lang="fr-FR" sz="2400" dirty="0" smtClean="0">
                <a:solidFill>
                  <a:srgbClr val="FFFF00"/>
                </a:solidFill>
              </a:rPr>
              <a:t>noms             </a:t>
            </a:r>
            <a:r>
              <a:rPr lang="fr-FR" sz="2400" dirty="0">
                <a:solidFill>
                  <a:srgbClr val="FFFF00"/>
                </a:solidFill>
              </a:rPr>
              <a:t>de blasphème </a:t>
            </a:r>
            <a:endParaRPr lang="fr-FR" sz="1000" dirty="0">
              <a:solidFill>
                <a:srgbClr val="FFFF00"/>
              </a:solidFill>
            </a:endParaRPr>
          </a:p>
          <a:p>
            <a:endParaRPr lang="en-US" sz="10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13:1</a:t>
            </a:r>
            <a:r>
              <a:rPr lang="fr-FR" sz="2200" dirty="0" smtClean="0">
                <a:solidFill>
                  <a:schemeClr val="bg1"/>
                </a:solidFill>
              </a:rPr>
              <a:t> </a:t>
            </a:r>
            <a:r>
              <a:rPr lang="fr-FR" sz="2200" dirty="0">
                <a:solidFill>
                  <a:schemeClr val="bg1"/>
                </a:solidFill>
              </a:rPr>
              <a:t>Et il se tint sur le sable de la mer. (-) Puis je vis monter de la mer une bête qui avait dix cornes et sept têtes, et sur ses cornes dix diadèmes, et sur ses têtes des noms de blasphème.</a:t>
            </a:r>
          </a:p>
          <a:p>
            <a:r>
              <a:rPr lang="fr-FR" sz="2200" baseline="30000" dirty="0">
                <a:solidFill>
                  <a:srgbClr val="FFFF00"/>
                </a:solidFill>
              </a:rPr>
              <a:t>	BFC </a:t>
            </a:r>
            <a:r>
              <a:rPr lang="fr-FR" sz="2200" b="1" dirty="0" smtClean="0">
                <a:solidFill>
                  <a:schemeClr val="bg1"/>
                </a:solidFill>
              </a:rPr>
              <a:t>13:1</a:t>
            </a:r>
            <a:r>
              <a:rPr lang="fr-FR" sz="2200" dirty="0" smtClean="0">
                <a:solidFill>
                  <a:schemeClr val="bg1"/>
                </a:solidFill>
              </a:rPr>
              <a:t> </a:t>
            </a:r>
            <a:r>
              <a:rPr lang="fr-FR" sz="2200" dirty="0">
                <a:solidFill>
                  <a:schemeClr val="bg1"/>
                </a:solidFill>
              </a:rPr>
              <a:t>Puis je vis une bête sortir de la mer. Elle avait dix cornes et sept têtes; elle portait une couronne sur chacune de ses cornes, et des noms insultants pour Dieu étaient inscrits sur ses têtes.</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19414"/>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3600" b="1" dirty="0" smtClean="0">
                <a:solidFill>
                  <a:srgbClr val="FFFF00"/>
                </a:solidFill>
              </a:rPr>
              <a:t> Apocalypse 13:2 </a:t>
            </a:r>
          </a:p>
          <a:p>
            <a:endParaRPr lang="en-US" sz="900" b="1" dirty="0" smtClean="0">
              <a:solidFill>
                <a:srgbClr val="FFFF00"/>
              </a:solidFill>
            </a:endParaRPr>
          </a:p>
          <a:p>
            <a:r>
              <a:rPr lang="en-US" sz="3700" dirty="0" smtClean="0">
                <a:solidFill>
                  <a:schemeClr val="bg1"/>
                </a:solidFill>
              </a:rPr>
              <a:t>  </a:t>
            </a:r>
            <a:r>
              <a:rPr lang="el-GR" sz="3700" dirty="0" smtClean="0">
                <a:solidFill>
                  <a:schemeClr val="bg1"/>
                </a:solidFill>
              </a:rPr>
              <a:t>καὶ </a:t>
            </a:r>
            <a:r>
              <a:rPr lang="el-GR" sz="3700" dirty="0">
                <a:solidFill>
                  <a:schemeClr val="bg1"/>
                </a:solidFill>
              </a:rPr>
              <a:t>τὸ θηρίον ὃ εἶδον ἦν ὅμοιον </a:t>
            </a:r>
            <a:r>
              <a:rPr lang="en-US" sz="3700" dirty="0" smtClean="0">
                <a:solidFill>
                  <a:schemeClr val="bg1"/>
                </a:solidFill>
              </a:rPr>
              <a:t> </a:t>
            </a:r>
            <a:r>
              <a:rPr lang="el-GR" sz="3700" dirty="0" smtClean="0">
                <a:solidFill>
                  <a:schemeClr val="bg1"/>
                </a:solidFill>
              </a:rPr>
              <a:t>παρδάλει </a:t>
            </a:r>
            <a:endParaRPr lang="en-US" sz="3700" dirty="0">
              <a:solidFill>
                <a:schemeClr val="bg1"/>
              </a:solidFill>
            </a:endParaRPr>
          </a:p>
          <a:p>
            <a:r>
              <a:rPr lang="fr-FR" sz="2400" dirty="0" smtClean="0">
                <a:solidFill>
                  <a:srgbClr val="FFFF00"/>
                </a:solidFill>
              </a:rPr>
              <a:t>       et    la        bête       </a:t>
            </a:r>
            <a:r>
              <a:rPr lang="fr-FR" sz="2400" dirty="0">
                <a:solidFill>
                  <a:srgbClr val="FFFF00"/>
                </a:solidFill>
              </a:rPr>
              <a:t>que </a:t>
            </a:r>
            <a:r>
              <a:rPr lang="fr-FR" sz="2400" dirty="0" smtClean="0">
                <a:solidFill>
                  <a:srgbClr val="FFFF00"/>
                </a:solidFill>
              </a:rPr>
              <a:t>  je vis    </a:t>
            </a:r>
            <a:r>
              <a:rPr lang="fr-FR" sz="2400" dirty="0">
                <a:solidFill>
                  <a:srgbClr val="FFFF00"/>
                </a:solidFill>
              </a:rPr>
              <a:t>était </a:t>
            </a:r>
            <a:r>
              <a:rPr lang="fr-FR" sz="2400" dirty="0" smtClean="0">
                <a:solidFill>
                  <a:srgbClr val="FFFF00"/>
                </a:solidFill>
              </a:rPr>
              <a:t> semblable    à </a:t>
            </a:r>
            <a:r>
              <a:rPr lang="fr-FR" sz="2400" dirty="0">
                <a:solidFill>
                  <a:srgbClr val="FFFF00"/>
                </a:solidFill>
              </a:rPr>
              <a:t>un léopard </a:t>
            </a:r>
            <a:endParaRPr lang="fr-FR" sz="2400" dirty="0" smtClean="0">
              <a:solidFill>
                <a:srgbClr val="FFFF00"/>
              </a:solidFill>
            </a:endParaRPr>
          </a:p>
          <a:p>
            <a:r>
              <a:rPr lang="el-GR" sz="3500" dirty="0" smtClean="0">
                <a:solidFill>
                  <a:schemeClr val="bg1"/>
                </a:solidFill>
              </a:rPr>
              <a:t>καὶ </a:t>
            </a:r>
            <a:r>
              <a:rPr lang="el-GR" sz="3500" dirty="0">
                <a:solidFill>
                  <a:schemeClr val="bg1"/>
                </a:solidFill>
              </a:rPr>
              <a:t>οἱ πόδες αὐτοῦ ὡς ἄρκου καὶ τὸ στόμα </a:t>
            </a:r>
            <a:r>
              <a:rPr lang="el-GR" sz="3500" dirty="0" smtClean="0">
                <a:solidFill>
                  <a:schemeClr val="bg1"/>
                </a:solidFill>
              </a:rPr>
              <a:t>αὐτοῦ </a:t>
            </a:r>
            <a:endParaRPr lang="en-US" sz="3500" dirty="0" smtClean="0">
              <a:solidFill>
                <a:schemeClr val="bg1"/>
              </a:solidFill>
            </a:endParaRPr>
          </a:p>
          <a:p>
            <a:r>
              <a:rPr lang="fr-FR" sz="2400" dirty="0" smtClean="0">
                <a:solidFill>
                  <a:srgbClr val="FFFF00"/>
                </a:solidFill>
              </a:rPr>
              <a:t>  et    les     pieds         ses    </a:t>
            </a:r>
            <a:r>
              <a:rPr lang="fr-FR" sz="2200" dirty="0">
                <a:solidFill>
                  <a:srgbClr val="FFFF00"/>
                </a:solidFill>
              </a:rPr>
              <a:t>comme </a:t>
            </a:r>
            <a:r>
              <a:rPr lang="fr-FR" sz="2200" dirty="0" smtClean="0">
                <a:solidFill>
                  <a:srgbClr val="FFFF00"/>
                </a:solidFill>
              </a:rPr>
              <a:t> </a:t>
            </a:r>
            <a:r>
              <a:rPr lang="fr-FR" sz="2200" dirty="0">
                <a:solidFill>
                  <a:srgbClr val="FFFF00"/>
                </a:solidFill>
              </a:rPr>
              <a:t>d'un </a:t>
            </a:r>
            <a:r>
              <a:rPr lang="fr-FR" sz="2200" dirty="0" smtClean="0">
                <a:solidFill>
                  <a:srgbClr val="FFFF00"/>
                </a:solidFill>
              </a:rPr>
              <a:t>ours   </a:t>
            </a:r>
            <a:r>
              <a:rPr lang="fr-FR" sz="2400" dirty="0" smtClean="0">
                <a:solidFill>
                  <a:srgbClr val="FFFF00"/>
                </a:solidFill>
              </a:rPr>
              <a:t> et     la     gueule          sa</a:t>
            </a:r>
          </a:p>
          <a:p>
            <a:r>
              <a:rPr lang="el-GR" sz="3600" dirty="0" smtClean="0">
                <a:solidFill>
                  <a:schemeClr val="bg1"/>
                </a:solidFill>
              </a:rPr>
              <a:t>ὡς </a:t>
            </a:r>
            <a:r>
              <a:rPr lang="el-GR" sz="3600" dirty="0">
                <a:solidFill>
                  <a:schemeClr val="bg1"/>
                </a:solidFill>
              </a:rPr>
              <a:t>στόμα </a:t>
            </a:r>
            <a:r>
              <a:rPr lang="en-US" sz="3600" dirty="0" smtClean="0">
                <a:solidFill>
                  <a:schemeClr val="bg1"/>
                </a:solidFill>
              </a:rPr>
              <a:t> </a:t>
            </a:r>
            <a:r>
              <a:rPr lang="el-GR" sz="3600" dirty="0" smtClean="0">
                <a:solidFill>
                  <a:schemeClr val="bg1"/>
                </a:solidFill>
              </a:rPr>
              <a:t>λέοντος</a:t>
            </a:r>
            <a:r>
              <a:rPr lang="el-GR" sz="3600" dirty="0">
                <a:solidFill>
                  <a:schemeClr val="bg1"/>
                </a:solidFill>
              </a:rPr>
              <a:t>. </a:t>
            </a:r>
            <a:r>
              <a:rPr lang="en-US" sz="3600" dirty="0">
                <a:solidFill>
                  <a:schemeClr val="bg1"/>
                </a:solidFill>
              </a:rPr>
              <a:t> </a:t>
            </a:r>
            <a:r>
              <a:rPr lang="el-GR" sz="3600" dirty="0">
                <a:solidFill>
                  <a:schemeClr val="bg1"/>
                </a:solidFill>
              </a:rPr>
              <a:t>καὶ ἔδωκεν αὐτῷ ὁ δράκων τὴν δύναμιν </a:t>
            </a:r>
            <a:endParaRPr lang="en-US" sz="3600" dirty="0" smtClean="0">
              <a:solidFill>
                <a:schemeClr val="bg1"/>
              </a:solidFill>
            </a:endParaRPr>
          </a:p>
          <a:p>
            <a:r>
              <a:rPr lang="fr-FR" sz="2200" dirty="0">
                <a:solidFill>
                  <a:srgbClr val="FFFF00"/>
                </a:solidFill>
              </a:rPr>
              <a:t>comme</a:t>
            </a:r>
            <a:r>
              <a:rPr lang="fr-FR" sz="2400" dirty="0">
                <a:solidFill>
                  <a:srgbClr val="FFFF00"/>
                </a:solidFill>
              </a:rPr>
              <a:t> </a:t>
            </a:r>
            <a:r>
              <a:rPr lang="fr-FR" sz="2200" dirty="0">
                <a:solidFill>
                  <a:srgbClr val="FFFF00"/>
                </a:solidFill>
              </a:rPr>
              <a:t>une </a:t>
            </a:r>
            <a:r>
              <a:rPr lang="fr-FR" sz="2200" dirty="0" smtClean="0">
                <a:solidFill>
                  <a:srgbClr val="FFFF00"/>
                </a:solidFill>
              </a:rPr>
              <a:t>gueule    </a:t>
            </a:r>
            <a:r>
              <a:rPr lang="fr-FR" sz="2400" dirty="0" smtClean="0">
                <a:solidFill>
                  <a:srgbClr val="FFFF00"/>
                </a:solidFill>
              </a:rPr>
              <a:t>de lion           et        donna          lui        le      dragon        la      puissance</a:t>
            </a:r>
          </a:p>
          <a:p>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τὸν θρόνον αὐτοῦ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ἐξουσίαν μεγάλην.</a:t>
            </a:r>
          </a:p>
          <a:p>
            <a:r>
              <a:rPr lang="fr-FR" sz="2400" dirty="0" smtClean="0">
                <a:solidFill>
                  <a:srgbClr val="FFFF00"/>
                </a:solidFill>
              </a:rPr>
              <a:t>       sa               et       </a:t>
            </a:r>
            <a:r>
              <a:rPr lang="fr-FR" sz="2400" dirty="0">
                <a:solidFill>
                  <a:srgbClr val="FFFF00"/>
                </a:solidFill>
              </a:rPr>
              <a:t>le </a:t>
            </a:r>
            <a:r>
              <a:rPr lang="fr-FR" sz="2400" dirty="0" smtClean="0">
                <a:solidFill>
                  <a:srgbClr val="FFFF00"/>
                </a:solidFill>
              </a:rPr>
              <a:t>        trône            son           </a:t>
            </a:r>
            <a:r>
              <a:rPr lang="fr-FR" sz="2400" dirty="0">
                <a:solidFill>
                  <a:srgbClr val="FFFF00"/>
                </a:solidFill>
              </a:rPr>
              <a:t>et </a:t>
            </a:r>
            <a:r>
              <a:rPr lang="fr-FR" sz="2400" dirty="0" smtClean="0">
                <a:solidFill>
                  <a:srgbClr val="FFFF00"/>
                </a:solidFill>
              </a:rPr>
              <a:t>    une autorité       grande  </a:t>
            </a:r>
            <a:r>
              <a:rPr lang="en-US" sz="800" dirty="0">
                <a:solidFill>
                  <a:schemeClr val="bg1"/>
                </a:solidFill>
              </a:rPr>
              <a:t> </a:t>
            </a:r>
            <a:r>
              <a:rPr lang="en-US" sz="800" dirty="0" smtClean="0">
                <a:solidFill>
                  <a:schemeClr val="bg1"/>
                </a:solidFill>
              </a:rPr>
              <a:t>  </a:t>
            </a:r>
          </a:p>
          <a:p>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a:t>
            </a:r>
            <a:r>
              <a:rPr lang="en-US" sz="2100" baseline="30000" dirty="0" smtClean="0">
                <a:solidFill>
                  <a:srgbClr val="FFFF00"/>
                </a:solidFill>
              </a:rPr>
              <a:t>NEG </a:t>
            </a:r>
            <a:r>
              <a:rPr lang="fr-FR" sz="2100" b="1" dirty="0" smtClean="0">
                <a:solidFill>
                  <a:schemeClr val="bg1"/>
                </a:solidFill>
              </a:rPr>
              <a:t>13:2</a:t>
            </a:r>
            <a:r>
              <a:rPr lang="fr-FR" sz="2100" dirty="0" smtClean="0">
                <a:solidFill>
                  <a:schemeClr val="bg1"/>
                </a:solidFill>
              </a:rPr>
              <a:t> La </a:t>
            </a:r>
            <a:r>
              <a:rPr lang="fr-FR" sz="2100" dirty="0">
                <a:solidFill>
                  <a:schemeClr val="bg1"/>
                </a:solidFill>
              </a:rPr>
              <a:t>bête que je vis était semblable à un léopard; ses pieds étaient comme ceux d'un ours, et sa gueule comme une gueule de lion. Le dragon lui donna sa puissance, son trône, et une grande autorité.</a:t>
            </a:r>
          </a:p>
          <a:p>
            <a:r>
              <a:rPr lang="fr-FR" sz="2200" baseline="30000" dirty="0" smtClean="0">
                <a:solidFill>
                  <a:srgbClr val="FFFF00"/>
                </a:solidFill>
              </a:rPr>
              <a:t>	BFC </a:t>
            </a:r>
            <a:r>
              <a:rPr lang="fr-FR" sz="2200" b="1" dirty="0" smtClean="0">
                <a:solidFill>
                  <a:schemeClr val="bg1"/>
                </a:solidFill>
              </a:rPr>
              <a:t>13:2</a:t>
            </a:r>
            <a:r>
              <a:rPr lang="fr-FR" sz="2200" dirty="0" smtClean="0">
                <a:solidFill>
                  <a:schemeClr val="bg1"/>
                </a:solidFill>
              </a:rPr>
              <a:t> </a:t>
            </a:r>
            <a:r>
              <a:rPr lang="fr-FR" sz="2200" dirty="0">
                <a:solidFill>
                  <a:schemeClr val="bg1"/>
                </a:solidFill>
              </a:rPr>
              <a:t>La bête que je vis ressemblait à un léopard, ses pattes étaient comme celles d'un ours et sa gueule comme celle d'un lion. Le dragon lui confia sa puissance, son trône et un grand pouvoir.</a:t>
            </a:r>
            <a:endParaRPr lang="en-US" sz="2200" b="1"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Apocalypse 13:3</a:t>
            </a:r>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μίαν </a:t>
            </a:r>
            <a:r>
              <a:rPr lang="en-US" sz="4000" dirty="0" smtClean="0">
                <a:solidFill>
                  <a:schemeClr val="bg1"/>
                </a:solidFill>
              </a:rPr>
              <a:t> </a:t>
            </a:r>
            <a:r>
              <a:rPr lang="el-GR" sz="4000" dirty="0" smtClean="0">
                <a:solidFill>
                  <a:schemeClr val="bg1"/>
                </a:solidFill>
              </a:rPr>
              <a:t>ἐκ </a:t>
            </a:r>
            <a:r>
              <a:rPr lang="el-GR" sz="4000" dirty="0">
                <a:solidFill>
                  <a:schemeClr val="bg1"/>
                </a:solidFill>
              </a:rPr>
              <a:t>τῶν κεφαλῶν αὐτοῦ </a:t>
            </a:r>
            <a:endParaRPr lang="en-US" sz="4000" dirty="0">
              <a:solidFill>
                <a:schemeClr val="bg1"/>
              </a:solidFill>
            </a:endParaRPr>
          </a:p>
          <a:p>
            <a:r>
              <a:rPr lang="fr-FR" sz="2400" dirty="0" smtClean="0">
                <a:solidFill>
                  <a:schemeClr val="bg1"/>
                </a:solidFill>
              </a:rPr>
              <a:t>       </a:t>
            </a:r>
            <a:r>
              <a:rPr lang="fr-FR" sz="2400" dirty="0">
                <a:solidFill>
                  <a:srgbClr val="FFFF00"/>
                </a:solidFill>
              </a:rPr>
              <a:t>et </a:t>
            </a:r>
            <a:r>
              <a:rPr lang="fr-FR" sz="2400" dirty="0" smtClean="0">
                <a:solidFill>
                  <a:srgbClr val="FFFF00"/>
                </a:solidFill>
              </a:rPr>
              <a:t>         l'une       de      les             têtes                ses</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ὡς</a:t>
            </a:r>
            <a:r>
              <a:rPr lang="en-US" sz="4000" dirty="0" smtClean="0">
                <a:solidFill>
                  <a:schemeClr val="bg1"/>
                </a:solidFill>
              </a:rPr>
              <a:t> </a:t>
            </a:r>
            <a:r>
              <a:rPr lang="el-GR" sz="4000" dirty="0" smtClean="0">
                <a:solidFill>
                  <a:schemeClr val="bg1"/>
                </a:solidFill>
              </a:rPr>
              <a:t> </a:t>
            </a:r>
            <a:r>
              <a:rPr lang="el-GR" sz="4000" dirty="0">
                <a:solidFill>
                  <a:schemeClr val="bg1"/>
                </a:solidFill>
              </a:rPr>
              <a:t>ἐσφαγμένην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θάνατον</a:t>
            </a:r>
            <a:r>
              <a:rPr lang="el-GR" sz="4000" dirty="0">
                <a:solidFill>
                  <a:schemeClr val="bg1"/>
                </a:solidFill>
              </a:rPr>
              <a:t>, </a:t>
            </a:r>
            <a:endParaRPr lang="en-US" sz="4000" dirty="0">
              <a:solidFill>
                <a:schemeClr val="bg1"/>
              </a:solidFill>
            </a:endParaRPr>
          </a:p>
          <a:p>
            <a:r>
              <a:rPr lang="fr-FR" sz="2400" dirty="0" smtClean="0">
                <a:solidFill>
                  <a:srgbClr val="FFFF00"/>
                </a:solidFill>
              </a:rPr>
              <a:t>   </a:t>
            </a:r>
            <a:r>
              <a:rPr lang="fr-FR" sz="2400" dirty="0">
                <a:solidFill>
                  <a:srgbClr val="FFFF00"/>
                </a:solidFill>
              </a:rPr>
              <a:t>comme </a:t>
            </a:r>
            <a:r>
              <a:rPr lang="fr-FR" sz="2400" dirty="0" smtClean="0">
                <a:solidFill>
                  <a:srgbClr val="FFFF00"/>
                </a:solidFill>
              </a:rPr>
              <a:t>           blessée                   à             mort</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ἡ πληγὴ τοῦ θανάτου αὐτοῦ ἐθεραπεύθη</a:t>
            </a:r>
            <a:r>
              <a:rPr lang="el-GR" sz="4000" dirty="0" smtClean="0">
                <a:solidFill>
                  <a:schemeClr val="bg1"/>
                </a:solidFill>
              </a:rPr>
              <a:t>.</a:t>
            </a:r>
            <a:endParaRPr lang="en-US" sz="4000" dirty="0" smtClean="0">
              <a:solidFill>
                <a:schemeClr val="bg1"/>
              </a:solidFill>
            </a:endParaRPr>
          </a:p>
          <a:p>
            <a:r>
              <a:rPr lang="fr-FR" sz="2400" dirty="0">
                <a:solidFill>
                  <a:srgbClr val="FFFF00"/>
                </a:solidFill>
              </a:rPr>
              <a:t> </a:t>
            </a:r>
            <a:r>
              <a:rPr lang="fr-FR" sz="2400" dirty="0" smtClean="0">
                <a:solidFill>
                  <a:srgbClr val="FFFF00"/>
                </a:solidFill>
              </a:rPr>
              <a:t>   </a:t>
            </a:r>
            <a:r>
              <a:rPr lang="fr-FR" sz="2400" dirty="0">
                <a:solidFill>
                  <a:srgbClr val="FFFF00"/>
                </a:solidFill>
              </a:rPr>
              <a:t>mais </a:t>
            </a:r>
            <a:r>
              <a:rPr lang="fr-FR" sz="2400" dirty="0" smtClean="0">
                <a:solidFill>
                  <a:srgbClr val="FFFF00"/>
                </a:solidFill>
              </a:rPr>
              <a:t>  la   blessure     de la          mort                   sa                   </a:t>
            </a:r>
            <a:r>
              <a:rPr lang="fr-FR" sz="2400" dirty="0">
                <a:solidFill>
                  <a:srgbClr val="FFFF00"/>
                </a:solidFill>
              </a:rPr>
              <a:t>fut </a:t>
            </a:r>
            <a:r>
              <a:rPr lang="fr-FR" sz="2400" dirty="0" smtClean="0">
                <a:solidFill>
                  <a:srgbClr val="FFFF00"/>
                </a:solidFill>
              </a:rPr>
              <a:t>guérie</a:t>
            </a: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ἐθαυμάσθη </a:t>
            </a:r>
            <a:r>
              <a:rPr lang="en-US" sz="4000" dirty="0" smtClean="0">
                <a:solidFill>
                  <a:schemeClr val="bg1"/>
                </a:solidFill>
              </a:rPr>
              <a:t>   </a:t>
            </a:r>
            <a:r>
              <a:rPr lang="el-GR" sz="4000" dirty="0" smtClean="0">
                <a:solidFill>
                  <a:schemeClr val="bg1"/>
                </a:solidFill>
              </a:rPr>
              <a:t>ὅλη </a:t>
            </a:r>
            <a:r>
              <a:rPr lang="en-US" sz="4000" dirty="0" smtClean="0">
                <a:solidFill>
                  <a:schemeClr val="bg1"/>
                </a:solidFill>
              </a:rPr>
              <a:t> </a:t>
            </a:r>
            <a:r>
              <a:rPr lang="el-GR" sz="4000" dirty="0" smtClean="0">
                <a:solidFill>
                  <a:schemeClr val="bg1"/>
                </a:solidFill>
              </a:rPr>
              <a:t>ἡ </a:t>
            </a:r>
            <a:r>
              <a:rPr lang="el-GR" sz="4000" dirty="0">
                <a:solidFill>
                  <a:schemeClr val="bg1"/>
                </a:solidFill>
              </a:rPr>
              <a:t>γῆ </a:t>
            </a:r>
            <a:r>
              <a:rPr lang="en-US" sz="4000" dirty="0" smtClean="0">
                <a:solidFill>
                  <a:schemeClr val="bg1"/>
                </a:solidFill>
              </a:rPr>
              <a:t> </a:t>
            </a:r>
            <a:r>
              <a:rPr lang="el-GR" sz="4000" dirty="0" smtClean="0">
                <a:solidFill>
                  <a:schemeClr val="bg1"/>
                </a:solidFill>
              </a:rPr>
              <a:t>ὀπίσω </a:t>
            </a:r>
            <a:r>
              <a:rPr lang="el-GR" sz="4000" dirty="0">
                <a:solidFill>
                  <a:schemeClr val="bg1"/>
                </a:solidFill>
              </a:rPr>
              <a:t>τοῦ θηρίου</a:t>
            </a:r>
          </a:p>
          <a:p>
            <a:r>
              <a:rPr lang="fr-FR" sz="2400" dirty="0" smtClean="0">
                <a:solidFill>
                  <a:srgbClr val="FFFF00"/>
                </a:solidFill>
              </a:rPr>
              <a:t>      et     fut </a:t>
            </a:r>
            <a:r>
              <a:rPr lang="fr-FR" sz="2400" dirty="0">
                <a:solidFill>
                  <a:srgbClr val="FFFF00"/>
                </a:solidFill>
              </a:rPr>
              <a:t>remplie </a:t>
            </a:r>
            <a:r>
              <a:rPr lang="fr-FR" sz="2400" dirty="0" smtClean="0">
                <a:solidFill>
                  <a:srgbClr val="FFFF00"/>
                </a:solidFill>
              </a:rPr>
              <a:t>d'admiration  entière  la  terre        suivit          la            bête</a:t>
            </a: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13:3</a:t>
            </a:r>
            <a:r>
              <a:rPr lang="fr-FR" sz="2200" dirty="0" smtClean="0">
                <a:solidFill>
                  <a:schemeClr val="bg1"/>
                </a:solidFill>
              </a:rPr>
              <a:t> Et </a:t>
            </a:r>
            <a:r>
              <a:rPr lang="fr-FR" sz="2200" dirty="0">
                <a:solidFill>
                  <a:schemeClr val="bg1"/>
                </a:solidFill>
              </a:rPr>
              <a:t>je vis l'une de ses têtes comme blessée à mort; mais sa blessure mortelle fut guérie. Remplie d'admiration, la terre entière suivit la bête.</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13:3</a:t>
            </a:r>
            <a:r>
              <a:rPr lang="fr-FR" sz="2200" dirty="0" smtClean="0">
                <a:solidFill>
                  <a:schemeClr val="bg1"/>
                </a:solidFill>
              </a:rPr>
              <a:t> </a:t>
            </a:r>
            <a:r>
              <a:rPr lang="fr-FR" sz="2200" dirty="0">
                <a:solidFill>
                  <a:schemeClr val="bg1"/>
                </a:solidFill>
              </a:rPr>
              <a:t>L'une des têtes de la bête semblait blessée à mort, mais la blessure mortelle fut guérie. La terre entière fut remplie d'admiration et suivit la bête.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96358"/>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13:4 </a:t>
            </a:r>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προσεκύνησαν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δράκοντι</a:t>
            </a:r>
            <a:r>
              <a:rPr lang="el-GR" sz="4000" dirty="0">
                <a:solidFill>
                  <a:schemeClr val="bg1"/>
                </a:solidFill>
              </a:rPr>
              <a:t>, </a:t>
            </a:r>
            <a:endParaRPr lang="en-US" sz="4000" dirty="0">
              <a:solidFill>
                <a:schemeClr val="bg1"/>
              </a:solidFill>
            </a:endParaRPr>
          </a:p>
          <a:p>
            <a:r>
              <a:rPr lang="fr-FR" sz="2400" dirty="0" smtClean="0">
                <a:solidFill>
                  <a:srgbClr val="FFFF00"/>
                </a:solidFill>
              </a:rPr>
              <a:t>           et                 </a:t>
            </a:r>
            <a:r>
              <a:rPr lang="fr-FR" sz="2400" dirty="0">
                <a:solidFill>
                  <a:srgbClr val="FFFF00"/>
                </a:solidFill>
              </a:rPr>
              <a:t>ils adorèrent </a:t>
            </a:r>
            <a:r>
              <a:rPr lang="fr-FR" sz="2400" dirty="0" smtClean="0">
                <a:solidFill>
                  <a:srgbClr val="FFFF00"/>
                </a:solidFill>
              </a:rPr>
              <a:t>                 le           dragon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ἔδωκεν </a:t>
            </a:r>
            <a:r>
              <a:rPr lang="en-US" sz="4000" dirty="0" smtClean="0">
                <a:solidFill>
                  <a:schemeClr val="bg1"/>
                </a:solidFill>
              </a:rPr>
              <a:t>  </a:t>
            </a:r>
            <a:r>
              <a:rPr lang="el-GR" sz="4000" dirty="0" smtClean="0">
                <a:solidFill>
                  <a:schemeClr val="bg1"/>
                </a:solidFill>
              </a:rPr>
              <a:t>τὴν </a:t>
            </a:r>
            <a:r>
              <a:rPr lang="el-GR" sz="4000" dirty="0">
                <a:solidFill>
                  <a:schemeClr val="bg1"/>
                </a:solidFill>
              </a:rPr>
              <a:t>ἐξουσίαν τῷ θηρίῳ, </a:t>
            </a:r>
            <a:endParaRPr lang="en-US" sz="4000" dirty="0" smtClean="0">
              <a:solidFill>
                <a:schemeClr val="bg1"/>
              </a:solidFill>
            </a:endParaRPr>
          </a:p>
          <a:p>
            <a:r>
              <a:rPr lang="fr-FR" sz="2400" dirty="0" smtClean="0">
                <a:solidFill>
                  <a:srgbClr val="FFFF00"/>
                </a:solidFill>
              </a:rPr>
              <a:t> parce que  il avait donné          l'autorité                 à la       bête</a:t>
            </a: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προσεκύνησαν τῷ θηρίῳ λέγοντες· </a:t>
            </a:r>
            <a:endParaRPr lang="en-US" sz="4000" dirty="0" smtClean="0">
              <a:solidFill>
                <a:schemeClr val="bg1"/>
              </a:solidFill>
            </a:endParaRPr>
          </a:p>
          <a:p>
            <a:r>
              <a:rPr lang="fr-FR" sz="2400" dirty="0">
                <a:solidFill>
                  <a:srgbClr val="FFFF00"/>
                </a:solidFill>
              </a:rPr>
              <a:t> </a:t>
            </a:r>
            <a:r>
              <a:rPr lang="fr-FR" sz="2400" dirty="0" smtClean="0">
                <a:solidFill>
                  <a:srgbClr val="FFFF00"/>
                </a:solidFill>
              </a:rPr>
              <a:t>      et                </a:t>
            </a:r>
            <a:r>
              <a:rPr lang="fr-FR" sz="2400" dirty="0">
                <a:solidFill>
                  <a:srgbClr val="FFFF00"/>
                </a:solidFill>
              </a:rPr>
              <a:t>ils </a:t>
            </a:r>
            <a:r>
              <a:rPr lang="fr-FR" sz="2400" dirty="0" smtClean="0">
                <a:solidFill>
                  <a:srgbClr val="FFFF00"/>
                </a:solidFill>
              </a:rPr>
              <a:t>adorèrent                la         bête             </a:t>
            </a:r>
            <a:r>
              <a:rPr lang="fr-FR" sz="2400" dirty="0">
                <a:solidFill>
                  <a:srgbClr val="FFFF00"/>
                </a:solidFill>
              </a:rPr>
              <a:t>en </a:t>
            </a:r>
            <a:r>
              <a:rPr lang="fr-FR" sz="2400" dirty="0" smtClean="0">
                <a:solidFill>
                  <a:srgbClr val="FFFF00"/>
                </a:solidFill>
              </a:rPr>
              <a:t>disant</a:t>
            </a:r>
          </a:p>
          <a:p>
            <a:r>
              <a:rPr lang="en-US" sz="3600" dirty="0" smtClean="0">
                <a:solidFill>
                  <a:schemeClr val="bg1"/>
                </a:solidFill>
              </a:rPr>
              <a:t> </a:t>
            </a:r>
            <a:r>
              <a:rPr lang="el-GR" sz="3600" dirty="0" smtClean="0">
                <a:solidFill>
                  <a:schemeClr val="bg1"/>
                </a:solidFill>
              </a:rPr>
              <a:t>τίς </a:t>
            </a:r>
            <a:r>
              <a:rPr lang="el-GR" sz="3600" dirty="0">
                <a:solidFill>
                  <a:schemeClr val="bg1"/>
                </a:solidFill>
              </a:rPr>
              <a:t>ὅμοιος </a:t>
            </a:r>
            <a:r>
              <a:rPr lang="en-US" sz="3600" dirty="0" smtClean="0">
                <a:solidFill>
                  <a:schemeClr val="bg1"/>
                </a:solidFill>
              </a:rPr>
              <a:t> </a:t>
            </a:r>
            <a:r>
              <a:rPr lang="el-GR" sz="3600" dirty="0" smtClean="0">
                <a:solidFill>
                  <a:schemeClr val="bg1"/>
                </a:solidFill>
              </a:rPr>
              <a:t>τῷ </a:t>
            </a:r>
            <a:r>
              <a:rPr lang="el-GR" sz="3600" dirty="0">
                <a:solidFill>
                  <a:schemeClr val="bg1"/>
                </a:solidFill>
              </a:rPr>
              <a:t>θηρίῳ καὶ τίς δύναται </a:t>
            </a:r>
            <a:r>
              <a:rPr lang="el-GR" sz="3600" dirty="0" smtClean="0">
                <a:solidFill>
                  <a:schemeClr val="bg1"/>
                </a:solidFill>
              </a:rPr>
              <a:t>πολεμῆσαι</a:t>
            </a:r>
            <a:r>
              <a:rPr lang="en-US" sz="3600" dirty="0" smtClean="0">
                <a:solidFill>
                  <a:schemeClr val="bg1"/>
                </a:solidFill>
              </a:rPr>
              <a:t> </a:t>
            </a:r>
            <a:r>
              <a:rPr lang="el-GR" sz="3600" dirty="0" smtClean="0">
                <a:solidFill>
                  <a:schemeClr val="bg1"/>
                </a:solidFill>
              </a:rPr>
              <a:t> </a:t>
            </a:r>
            <a:r>
              <a:rPr lang="el-GR" sz="3600" dirty="0">
                <a:solidFill>
                  <a:schemeClr val="bg1"/>
                </a:solidFill>
              </a:rPr>
              <a:t>μετ᾽ αὐτοῦ;</a:t>
            </a:r>
          </a:p>
          <a:p>
            <a:r>
              <a:rPr lang="fr-FR" sz="2400" dirty="0" smtClean="0">
                <a:solidFill>
                  <a:srgbClr val="FFFF00"/>
                </a:solidFill>
              </a:rPr>
              <a:t> </a:t>
            </a:r>
            <a:r>
              <a:rPr lang="fr-FR" sz="2400" dirty="0">
                <a:solidFill>
                  <a:srgbClr val="FFFF00"/>
                </a:solidFill>
              </a:rPr>
              <a:t>qui </a:t>
            </a:r>
            <a:r>
              <a:rPr lang="fr-FR" sz="2300" dirty="0">
                <a:solidFill>
                  <a:srgbClr val="FFFF00"/>
                </a:solidFill>
              </a:rPr>
              <a:t>est semblable </a:t>
            </a:r>
            <a:r>
              <a:rPr lang="fr-FR" sz="2300" dirty="0" smtClean="0">
                <a:solidFill>
                  <a:srgbClr val="FFFF00"/>
                </a:solidFill>
              </a:rPr>
              <a:t> </a:t>
            </a:r>
            <a:r>
              <a:rPr lang="fr-FR" sz="2400" dirty="0" smtClean="0">
                <a:solidFill>
                  <a:srgbClr val="FFFF00"/>
                </a:solidFill>
              </a:rPr>
              <a:t>à </a:t>
            </a:r>
            <a:r>
              <a:rPr lang="fr-FR" sz="2400" dirty="0">
                <a:solidFill>
                  <a:srgbClr val="FFFF00"/>
                </a:solidFill>
              </a:rPr>
              <a:t>la </a:t>
            </a:r>
            <a:r>
              <a:rPr lang="fr-FR" sz="2400" dirty="0" smtClean="0">
                <a:solidFill>
                  <a:srgbClr val="FFFF00"/>
                </a:solidFill>
              </a:rPr>
              <a:t>   bête         </a:t>
            </a:r>
            <a:r>
              <a:rPr lang="fr-FR" sz="2400" dirty="0">
                <a:solidFill>
                  <a:srgbClr val="FFFF00"/>
                </a:solidFill>
              </a:rPr>
              <a:t>et </a:t>
            </a:r>
            <a:r>
              <a:rPr lang="fr-FR" sz="2400" dirty="0" smtClean="0">
                <a:solidFill>
                  <a:srgbClr val="FFFF00"/>
                </a:solidFill>
              </a:rPr>
              <a:t>    qui         </a:t>
            </a:r>
            <a:r>
              <a:rPr lang="fr-FR" sz="2400" dirty="0">
                <a:solidFill>
                  <a:srgbClr val="FFFF00"/>
                </a:solidFill>
              </a:rPr>
              <a:t>peut </a:t>
            </a:r>
            <a:r>
              <a:rPr lang="fr-FR" sz="2400" dirty="0" smtClean="0">
                <a:solidFill>
                  <a:srgbClr val="FFFF00"/>
                </a:solidFill>
              </a:rPr>
              <a:t>             combattre         contre      </a:t>
            </a:r>
            <a:r>
              <a:rPr lang="fr-FR" sz="2400" dirty="0">
                <a:solidFill>
                  <a:srgbClr val="FFFF00"/>
                </a:solidFill>
              </a:rPr>
              <a:t>elle </a:t>
            </a:r>
          </a:p>
          <a:p>
            <a:r>
              <a:rPr lang="en-US" sz="800" dirty="0">
                <a:solidFill>
                  <a:schemeClr val="bg1"/>
                </a:solidFill>
              </a:rPr>
              <a:t> </a:t>
            </a:r>
          </a:p>
          <a:p>
            <a:r>
              <a:rPr lang="en-US" sz="2200" baseline="30000" dirty="0" smtClean="0">
                <a:solidFill>
                  <a:srgbClr val="FFFF00"/>
                </a:solidFill>
              </a:rPr>
              <a:t>	NEG </a:t>
            </a:r>
            <a:r>
              <a:rPr lang="fr-FR" sz="2200" b="1" dirty="0" smtClean="0">
                <a:solidFill>
                  <a:schemeClr val="bg1"/>
                </a:solidFill>
              </a:rPr>
              <a:t>13:4</a:t>
            </a:r>
            <a:r>
              <a:rPr lang="fr-FR" sz="2200" dirty="0" smtClean="0">
                <a:solidFill>
                  <a:schemeClr val="bg1"/>
                </a:solidFill>
              </a:rPr>
              <a:t> Et </a:t>
            </a:r>
            <a:r>
              <a:rPr lang="fr-FR" sz="2200" dirty="0">
                <a:solidFill>
                  <a:schemeClr val="bg1"/>
                </a:solidFill>
              </a:rPr>
              <a:t>ils adorèrent le dragon, parce qu'il avait donné l'autorité à la bête; ils adorèrent la bête, en disant: Qui est semblable à la bête, et qui peut combattre contre elle ?</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13:4</a:t>
            </a:r>
            <a:r>
              <a:rPr lang="fr-FR" sz="2200" dirty="0" smtClean="0">
                <a:solidFill>
                  <a:schemeClr val="bg1"/>
                </a:solidFill>
              </a:rPr>
              <a:t> </a:t>
            </a:r>
            <a:r>
              <a:rPr lang="fr-FR" sz="2200" dirty="0">
                <a:solidFill>
                  <a:schemeClr val="bg1"/>
                </a:solidFill>
              </a:rPr>
              <a:t>Tout le monde se mit à adorer le dragon, parce qu'il avait donné le pouvoir à la bête. Tous adorèrent également la bête, en disant: «Qui est semblable à la bête? Qui peut la combattre?»</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6" y="5644"/>
            <a:ext cx="12161838" cy="6927136"/>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Apocalypse 13:5-6 </a:t>
            </a:r>
          </a:p>
          <a:p>
            <a:r>
              <a:rPr lang="en-US" sz="2800" b="1" dirty="0" smtClean="0">
                <a:solidFill>
                  <a:srgbClr val="FFFF00"/>
                </a:solidFill>
              </a:rPr>
              <a:t> 5</a:t>
            </a:r>
            <a:r>
              <a:rPr lang="el-GR" sz="3500" dirty="0" smtClean="0">
                <a:solidFill>
                  <a:schemeClr val="bg1"/>
                </a:solidFill>
              </a:rPr>
              <a:t> </a:t>
            </a:r>
            <a:r>
              <a:rPr lang="en-US" sz="3500" dirty="0" smtClean="0">
                <a:solidFill>
                  <a:schemeClr val="bg1"/>
                </a:solidFill>
              </a:rPr>
              <a:t>   </a:t>
            </a:r>
            <a:r>
              <a:rPr lang="el-GR" sz="3500" dirty="0" smtClean="0">
                <a:solidFill>
                  <a:schemeClr val="bg1"/>
                </a:solidFill>
              </a:rPr>
              <a:t>Καὶ </a:t>
            </a:r>
            <a:r>
              <a:rPr lang="el-GR" sz="3500" dirty="0">
                <a:solidFill>
                  <a:schemeClr val="bg1"/>
                </a:solidFill>
              </a:rPr>
              <a:t>ἐδόθη αὐτῷ στόμα </a:t>
            </a:r>
            <a:r>
              <a:rPr lang="en-US" sz="3500" dirty="0" smtClean="0">
                <a:solidFill>
                  <a:schemeClr val="bg1"/>
                </a:solidFill>
              </a:rPr>
              <a:t> </a:t>
            </a:r>
            <a:r>
              <a:rPr lang="el-GR" sz="3500" dirty="0" smtClean="0">
                <a:solidFill>
                  <a:schemeClr val="bg1"/>
                </a:solidFill>
              </a:rPr>
              <a:t>λαλοῦν </a:t>
            </a:r>
            <a:r>
              <a:rPr lang="en-US" sz="3500" dirty="0" smtClean="0">
                <a:solidFill>
                  <a:schemeClr val="bg1"/>
                </a:solidFill>
              </a:rPr>
              <a:t>  </a:t>
            </a:r>
            <a:r>
              <a:rPr lang="el-GR" sz="3500" dirty="0" smtClean="0">
                <a:solidFill>
                  <a:schemeClr val="bg1"/>
                </a:solidFill>
              </a:rPr>
              <a:t>μεγάλα </a:t>
            </a:r>
            <a:endParaRPr lang="en-US" sz="3500" dirty="0">
              <a:solidFill>
                <a:schemeClr val="bg1"/>
              </a:solidFill>
            </a:endParaRPr>
          </a:p>
          <a:p>
            <a:r>
              <a:rPr lang="fr-FR" sz="2200" dirty="0" smtClean="0">
                <a:solidFill>
                  <a:srgbClr val="FFFF00"/>
                </a:solidFill>
              </a:rPr>
              <a:t>            et    </a:t>
            </a:r>
            <a:r>
              <a:rPr lang="fr-FR" sz="2200" dirty="0">
                <a:solidFill>
                  <a:srgbClr val="FFFF00"/>
                </a:solidFill>
              </a:rPr>
              <a:t>il </a:t>
            </a:r>
            <a:r>
              <a:rPr lang="fr-FR" sz="2200" dirty="0" smtClean="0">
                <a:solidFill>
                  <a:srgbClr val="FFFF00"/>
                </a:solidFill>
              </a:rPr>
              <a:t>fut </a:t>
            </a:r>
            <a:r>
              <a:rPr lang="fr-FR" sz="2200" dirty="0">
                <a:solidFill>
                  <a:srgbClr val="FFFF00"/>
                </a:solidFill>
              </a:rPr>
              <a:t>donné </a:t>
            </a:r>
            <a:r>
              <a:rPr lang="fr-FR" sz="2200" dirty="0" smtClean="0">
                <a:solidFill>
                  <a:srgbClr val="FFFF00"/>
                </a:solidFill>
              </a:rPr>
              <a:t>     lui     une bouche   qui parle    de </a:t>
            </a:r>
            <a:r>
              <a:rPr lang="fr-FR" sz="2200" dirty="0">
                <a:solidFill>
                  <a:srgbClr val="FFFF00"/>
                </a:solidFill>
              </a:rPr>
              <a:t>grandes </a:t>
            </a:r>
            <a:r>
              <a:rPr lang="fr-FR" sz="2200" dirty="0" smtClean="0">
                <a:solidFill>
                  <a:srgbClr val="FFFF00"/>
                </a:solidFill>
              </a:rPr>
              <a:t>choses</a:t>
            </a:r>
          </a:p>
          <a:p>
            <a:r>
              <a:rPr lang="en-US" sz="3400" dirty="0" smtClean="0">
                <a:solidFill>
                  <a:schemeClr val="bg1"/>
                </a:solidFill>
              </a:rPr>
              <a:t> </a:t>
            </a:r>
            <a:r>
              <a:rPr lang="el-GR" sz="3400" dirty="0" smtClean="0">
                <a:solidFill>
                  <a:schemeClr val="bg1"/>
                </a:solidFill>
              </a:rPr>
              <a:t>καὶ βλασφημίας καὶ ἐδόθη αὐτῷ ἐξουσία ποιῆσαι </a:t>
            </a:r>
            <a:endParaRPr lang="en-US" sz="3400" dirty="0" smtClean="0">
              <a:solidFill>
                <a:schemeClr val="bg1"/>
              </a:solidFill>
            </a:endParaRPr>
          </a:p>
          <a:p>
            <a:r>
              <a:rPr lang="fr-FR" sz="2200" dirty="0">
                <a:solidFill>
                  <a:srgbClr val="FFFF00"/>
                </a:solidFill>
              </a:rPr>
              <a:t> </a:t>
            </a:r>
            <a:r>
              <a:rPr lang="fr-FR" sz="2200" dirty="0" smtClean="0">
                <a:solidFill>
                  <a:srgbClr val="FFFF00"/>
                </a:solidFill>
              </a:rPr>
              <a:t>   et      des blasphèmes       et    il fut </a:t>
            </a:r>
            <a:r>
              <a:rPr lang="fr-FR" sz="2200" dirty="0">
                <a:solidFill>
                  <a:srgbClr val="FFFF00"/>
                </a:solidFill>
              </a:rPr>
              <a:t>donné </a:t>
            </a:r>
            <a:r>
              <a:rPr lang="fr-FR" sz="2200" dirty="0" smtClean="0">
                <a:solidFill>
                  <a:srgbClr val="FFFF00"/>
                </a:solidFill>
              </a:rPr>
              <a:t>   lui         le pouvoir         </a:t>
            </a:r>
            <a:r>
              <a:rPr lang="fr-FR" sz="2200" dirty="0">
                <a:solidFill>
                  <a:srgbClr val="FFFF00"/>
                </a:solidFill>
              </a:rPr>
              <a:t>d'agir</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μῆνας </a:t>
            </a:r>
            <a:r>
              <a:rPr lang="el-GR" sz="3400" dirty="0">
                <a:solidFill>
                  <a:schemeClr val="bg1"/>
                </a:solidFill>
              </a:rPr>
              <a:t>τεσσεράκοντα [καὶ] δύο.</a:t>
            </a:r>
            <a:r>
              <a:rPr lang="en-US" sz="3400" dirty="0">
                <a:solidFill>
                  <a:schemeClr val="bg1"/>
                </a:solidFill>
              </a:rPr>
              <a:t> </a:t>
            </a:r>
            <a:r>
              <a:rPr lang="en-US" sz="3400" dirty="0" smtClean="0">
                <a:solidFill>
                  <a:schemeClr val="bg1"/>
                </a:solidFill>
              </a:rPr>
              <a:t>      </a:t>
            </a:r>
            <a:r>
              <a:rPr lang="en-US" sz="2800" b="1" dirty="0" smtClean="0">
                <a:solidFill>
                  <a:srgbClr val="FFFF00"/>
                </a:solidFill>
              </a:rPr>
              <a:t>6</a:t>
            </a:r>
            <a:r>
              <a:rPr lang="el-GR" sz="3400" dirty="0" smtClean="0">
                <a:solidFill>
                  <a:schemeClr val="bg1"/>
                </a:solidFill>
              </a:rPr>
              <a:t> </a:t>
            </a:r>
            <a:r>
              <a:rPr lang="el-GR" sz="3400" dirty="0">
                <a:solidFill>
                  <a:schemeClr val="bg1"/>
                </a:solidFill>
              </a:rPr>
              <a:t>καὶ ἤνοιξεν τὸ στόμα αὐτοῦ </a:t>
            </a:r>
            <a:endParaRPr lang="en-US" sz="3400" dirty="0" smtClean="0">
              <a:solidFill>
                <a:schemeClr val="bg1"/>
              </a:solidFill>
            </a:endParaRPr>
          </a:p>
          <a:p>
            <a:r>
              <a:rPr lang="fr-FR" sz="2200" dirty="0" smtClean="0">
                <a:solidFill>
                  <a:srgbClr val="FFFF00"/>
                </a:solidFill>
              </a:rPr>
              <a:t>      mois             quarante                      et       deux                    et     elle </a:t>
            </a:r>
            <a:r>
              <a:rPr lang="fr-FR" sz="2200" dirty="0">
                <a:solidFill>
                  <a:srgbClr val="FFFF00"/>
                </a:solidFill>
              </a:rPr>
              <a:t>ouvrit </a:t>
            </a:r>
            <a:r>
              <a:rPr lang="fr-FR" sz="2200" dirty="0" smtClean="0">
                <a:solidFill>
                  <a:srgbClr val="FFFF00"/>
                </a:solidFill>
              </a:rPr>
              <a:t>     la     </a:t>
            </a:r>
            <a:r>
              <a:rPr lang="fr-FR" sz="2200" dirty="0">
                <a:solidFill>
                  <a:srgbClr val="FFFF00"/>
                </a:solidFill>
              </a:rPr>
              <a:t>bouche </a:t>
            </a:r>
            <a:r>
              <a:rPr lang="fr-FR" sz="2200" dirty="0" smtClean="0">
                <a:solidFill>
                  <a:srgbClr val="FFFF00"/>
                </a:solidFill>
              </a:rPr>
              <a:t>        sa </a:t>
            </a:r>
          </a:p>
          <a:p>
            <a:r>
              <a:rPr lang="el-GR" sz="3500" dirty="0" smtClean="0">
                <a:solidFill>
                  <a:schemeClr val="bg1"/>
                </a:solidFill>
              </a:rPr>
              <a:t>εἰς </a:t>
            </a:r>
            <a:r>
              <a:rPr lang="el-GR" sz="3500" dirty="0">
                <a:solidFill>
                  <a:schemeClr val="bg1"/>
                </a:solidFill>
              </a:rPr>
              <a:t>βλασφημίας πρὸς τὸν θεὸν βλασφημῆσαι τὸ ὄνομα αὐτοῦ </a:t>
            </a:r>
            <a:endParaRPr lang="en-US" sz="3500" dirty="0">
              <a:solidFill>
                <a:schemeClr val="bg1"/>
              </a:solidFill>
            </a:endParaRPr>
          </a:p>
          <a:p>
            <a:r>
              <a:rPr lang="fr-FR" sz="2200" dirty="0">
                <a:solidFill>
                  <a:srgbClr val="FFFF00"/>
                </a:solidFill>
              </a:rPr>
              <a:t> </a:t>
            </a:r>
            <a:r>
              <a:rPr lang="fr-FR" sz="2200" dirty="0" smtClean="0">
                <a:solidFill>
                  <a:srgbClr val="FFFF00"/>
                </a:solidFill>
              </a:rPr>
              <a:t>dans    les blasphèmes        contre      le        Dieu         </a:t>
            </a:r>
            <a:r>
              <a:rPr lang="fr-FR" sz="2200" dirty="0">
                <a:solidFill>
                  <a:srgbClr val="FFFF00"/>
                </a:solidFill>
              </a:rPr>
              <a:t>pour blasphémer </a:t>
            </a:r>
            <a:r>
              <a:rPr lang="fr-FR" sz="2200" dirty="0" smtClean="0">
                <a:solidFill>
                  <a:srgbClr val="FFFF00"/>
                </a:solidFill>
              </a:rPr>
              <a:t>        le        nom          son</a:t>
            </a:r>
          </a:p>
          <a:p>
            <a:r>
              <a:rPr lang="en-US" sz="3600" dirty="0" smtClean="0">
                <a:solidFill>
                  <a:schemeClr val="bg1"/>
                </a:solidFill>
              </a:rPr>
              <a:t>    </a:t>
            </a:r>
            <a:r>
              <a:rPr lang="el-GR" sz="3500" dirty="0" smtClean="0">
                <a:solidFill>
                  <a:schemeClr val="bg1"/>
                </a:solidFill>
              </a:rPr>
              <a:t>καὶ </a:t>
            </a:r>
            <a:r>
              <a:rPr lang="el-GR" sz="3500" dirty="0">
                <a:solidFill>
                  <a:schemeClr val="bg1"/>
                </a:solidFill>
              </a:rPr>
              <a:t>τὴν σκηνὴν αὐτοῦ, τοὺς ἐν τῷ οὐρανῷ σκηνοῦντας.</a:t>
            </a:r>
          </a:p>
          <a:p>
            <a:r>
              <a:rPr lang="fr-FR" sz="2200" dirty="0">
                <a:solidFill>
                  <a:srgbClr val="FFFF00"/>
                </a:solidFill>
              </a:rPr>
              <a:t> </a:t>
            </a:r>
            <a:r>
              <a:rPr lang="fr-FR" sz="2200" dirty="0" smtClean="0">
                <a:solidFill>
                  <a:srgbClr val="FFFF00"/>
                </a:solidFill>
              </a:rPr>
              <a:t>        et       le      tabernacle       son            ceux    dans   le           ciel                  qui </a:t>
            </a:r>
            <a:r>
              <a:rPr lang="fr-FR" sz="2200" dirty="0">
                <a:solidFill>
                  <a:srgbClr val="FFFF00"/>
                </a:solidFill>
              </a:rPr>
              <a:t>habitent </a:t>
            </a:r>
          </a:p>
          <a:p>
            <a:endParaRPr lang="en-US" sz="800" dirty="0" smtClean="0">
              <a:solidFill>
                <a:schemeClr val="bg1"/>
              </a:solidFill>
            </a:endParaRPr>
          </a:p>
          <a:p>
            <a:r>
              <a:rPr lang="en-US" sz="1900" dirty="0">
                <a:solidFill>
                  <a:schemeClr val="bg1"/>
                </a:solidFill>
              </a:rPr>
              <a:t> </a:t>
            </a:r>
            <a:r>
              <a:rPr lang="en-US" sz="1900" baseline="30000" dirty="0" smtClean="0">
                <a:solidFill>
                  <a:srgbClr val="FFFF00"/>
                </a:solidFill>
              </a:rPr>
              <a:t>	      NEG </a:t>
            </a:r>
            <a:r>
              <a:rPr lang="fr-FR" sz="1900" b="1" dirty="0">
                <a:solidFill>
                  <a:schemeClr val="bg1"/>
                </a:solidFill>
              </a:rPr>
              <a:t>13:5</a:t>
            </a:r>
            <a:r>
              <a:rPr lang="fr-FR" sz="1900" dirty="0">
                <a:solidFill>
                  <a:schemeClr val="bg1"/>
                </a:solidFill>
              </a:rPr>
              <a:t> Et il lui fut donné une bouche qui proférait des paroles arrogantes et des blasphèmes; il lui fut donné le pouvoir d'agir pendant quarante -deux mois. </a:t>
            </a:r>
            <a:r>
              <a:rPr lang="fr-FR" sz="1900" b="1" dirty="0">
                <a:solidFill>
                  <a:schemeClr val="bg1"/>
                </a:solidFill>
              </a:rPr>
              <a:t>13:6</a:t>
            </a:r>
            <a:r>
              <a:rPr lang="fr-FR" sz="1900" dirty="0">
                <a:solidFill>
                  <a:schemeClr val="bg1"/>
                </a:solidFill>
              </a:rPr>
              <a:t> Et elle ouvrit sa bouche pour proférer des blasphèmes contre Dieu, pour blasphémer son nom, son tabernacle, et ceux qui habitent dans le ciel</a:t>
            </a:r>
            <a:r>
              <a:rPr lang="fr-FR" sz="1900" dirty="0" smtClean="0">
                <a:solidFill>
                  <a:schemeClr val="bg1"/>
                </a:solidFill>
              </a:rPr>
              <a:t>.      //       </a:t>
            </a:r>
            <a:r>
              <a:rPr lang="fr-FR" sz="1900" baseline="30000" dirty="0">
                <a:solidFill>
                  <a:srgbClr val="FFFF00"/>
                </a:solidFill>
              </a:rPr>
              <a:t>BFC </a:t>
            </a:r>
            <a:r>
              <a:rPr lang="fr-FR" sz="1900" b="1" dirty="0" smtClean="0">
                <a:solidFill>
                  <a:schemeClr val="bg1"/>
                </a:solidFill>
              </a:rPr>
              <a:t>13:5</a:t>
            </a:r>
            <a:r>
              <a:rPr lang="fr-FR" sz="1900" dirty="0" smtClean="0">
                <a:solidFill>
                  <a:schemeClr val="bg1"/>
                </a:solidFill>
              </a:rPr>
              <a:t> </a:t>
            </a:r>
            <a:r>
              <a:rPr lang="fr-FR" sz="1900" dirty="0">
                <a:solidFill>
                  <a:schemeClr val="bg1"/>
                </a:solidFill>
              </a:rPr>
              <a:t>La bête fut autorisée à prononcer des paroles arrogantes et insultantes pour Dieu; elle reçut le pouvoir d'agir pendant quarante-deux mois. </a:t>
            </a:r>
            <a:r>
              <a:rPr lang="fr-FR" sz="1900" b="1" dirty="0">
                <a:solidFill>
                  <a:schemeClr val="bg1"/>
                </a:solidFill>
              </a:rPr>
              <a:t>13:6</a:t>
            </a:r>
            <a:r>
              <a:rPr lang="fr-FR" sz="1900" dirty="0">
                <a:solidFill>
                  <a:schemeClr val="bg1"/>
                </a:solidFill>
              </a:rPr>
              <a:t> Elle se mit à dire du mal de Dieu, à insulter son nom et le lieu où il réside, ainsi que tous ceux qui demeurent dans le ciel.</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2006054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696303"/>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Apocalypse 13:7</a:t>
            </a:r>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ἐδόθη αὐτῷ </a:t>
            </a:r>
            <a:r>
              <a:rPr lang="en-US" sz="4000" dirty="0" smtClean="0">
                <a:solidFill>
                  <a:schemeClr val="bg1"/>
                </a:solidFill>
              </a:rPr>
              <a:t> </a:t>
            </a:r>
            <a:r>
              <a:rPr lang="el-GR" sz="4000" dirty="0" smtClean="0">
                <a:solidFill>
                  <a:schemeClr val="bg1"/>
                </a:solidFill>
              </a:rPr>
              <a:t>ποιῆσαι </a:t>
            </a:r>
            <a:r>
              <a:rPr lang="en-US" sz="4000" dirty="0" smtClean="0">
                <a:solidFill>
                  <a:schemeClr val="bg1"/>
                </a:solidFill>
              </a:rPr>
              <a:t> </a:t>
            </a:r>
            <a:r>
              <a:rPr lang="el-GR" sz="4000" dirty="0" smtClean="0">
                <a:solidFill>
                  <a:schemeClr val="bg1"/>
                </a:solidFill>
              </a:rPr>
              <a:t>πόλεμον </a:t>
            </a:r>
            <a:endParaRPr lang="en-US" sz="4000" dirty="0">
              <a:solidFill>
                <a:schemeClr val="bg1"/>
              </a:solidFill>
            </a:endParaRPr>
          </a:p>
          <a:p>
            <a:r>
              <a:rPr lang="fr-FR" sz="2400" dirty="0" smtClean="0">
                <a:solidFill>
                  <a:schemeClr val="bg1"/>
                </a:solidFill>
              </a:rPr>
              <a:t>       </a:t>
            </a:r>
            <a:r>
              <a:rPr lang="fr-FR" sz="2400" dirty="0" smtClean="0">
                <a:solidFill>
                  <a:srgbClr val="FFFF00"/>
                </a:solidFill>
              </a:rPr>
              <a:t>et      il fut </a:t>
            </a:r>
            <a:r>
              <a:rPr lang="fr-FR" sz="2400" dirty="0">
                <a:solidFill>
                  <a:srgbClr val="FFFF00"/>
                </a:solidFill>
              </a:rPr>
              <a:t>donné </a:t>
            </a:r>
            <a:r>
              <a:rPr lang="fr-FR" sz="2400" dirty="0" smtClean="0">
                <a:solidFill>
                  <a:srgbClr val="FFFF00"/>
                </a:solidFill>
              </a:rPr>
              <a:t>      lui               de faire            </a:t>
            </a:r>
            <a:r>
              <a:rPr lang="fr-FR" sz="2400" dirty="0">
                <a:solidFill>
                  <a:srgbClr val="FFFF00"/>
                </a:solidFill>
              </a:rPr>
              <a:t>la </a:t>
            </a:r>
            <a:r>
              <a:rPr lang="fr-FR" sz="2400" dirty="0" smtClean="0">
                <a:solidFill>
                  <a:srgbClr val="FFFF00"/>
                </a:solidFill>
              </a:rPr>
              <a:t>guerre</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μετὰ </a:t>
            </a:r>
            <a:r>
              <a:rPr lang="el-GR" sz="4000" dirty="0">
                <a:solidFill>
                  <a:schemeClr val="bg1"/>
                </a:solidFill>
              </a:rPr>
              <a:t>τῶν ἁγίων καὶ νικῆσαι αὐτούς, </a:t>
            </a:r>
            <a:endParaRPr lang="en-US" sz="4000" dirty="0" smtClean="0">
              <a:solidFill>
                <a:schemeClr val="bg1"/>
              </a:solidFill>
            </a:endParaRPr>
          </a:p>
          <a:p>
            <a:r>
              <a:rPr lang="fr-FR" sz="2400" dirty="0" smtClean="0">
                <a:solidFill>
                  <a:srgbClr val="FFFF00"/>
                </a:solidFill>
              </a:rPr>
              <a:t>               aux              saints         et       </a:t>
            </a:r>
            <a:r>
              <a:rPr lang="fr-FR" sz="2400" dirty="0">
                <a:solidFill>
                  <a:srgbClr val="FFFF00"/>
                </a:solidFill>
              </a:rPr>
              <a:t>de </a:t>
            </a:r>
            <a:r>
              <a:rPr lang="fr-FR" sz="2400" dirty="0" smtClean="0">
                <a:solidFill>
                  <a:srgbClr val="FFFF00"/>
                </a:solidFill>
              </a:rPr>
              <a:t>vaincre           les  </a:t>
            </a: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ἐδόθη </a:t>
            </a:r>
            <a:r>
              <a:rPr lang="el-GR" sz="4000" dirty="0">
                <a:solidFill>
                  <a:schemeClr val="bg1"/>
                </a:solidFill>
              </a:rPr>
              <a:t>αὐτῷ ἐξουσία ἐπὶ πᾶσαν φυλὴν </a:t>
            </a:r>
            <a:endParaRPr lang="en-US" sz="4000" dirty="0">
              <a:solidFill>
                <a:schemeClr val="bg1"/>
              </a:solidFill>
            </a:endParaRPr>
          </a:p>
          <a:p>
            <a:r>
              <a:rPr lang="fr-FR" sz="2400" dirty="0" smtClean="0">
                <a:solidFill>
                  <a:srgbClr val="FFFF00"/>
                </a:solidFill>
              </a:rPr>
              <a:t>      et      </a:t>
            </a:r>
            <a:r>
              <a:rPr lang="fr-FR" sz="2400" dirty="0">
                <a:solidFill>
                  <a:srgbClr val="FFFF00"/>
                </a:solidFill>
              </a:rPr>
              <a:t>il fut donné    </a:t>
            </a:r>
            <a:r>
              <a:rPr lang="fr-FR" sz="2400" dirty="0" smtClean="0">
                <a:solidFill>
                  <a:srgbClr val="FFFF00"/>
                </a:solidFill>
              </a:rPr>
              <a:t>  lui            autorité          sur         toute           tribu</a:t>
            </a: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λαὸν καὶ γλῶσσαν καὶ ἔθνος.</a:t>
            </a:r>
          </a:p>
          <a:p>
            <a:r>
              <a:rPr lang="fr-FR" sz="2400" dirty="0" smtClean="0">
                <a:solidFill>
                  <a:srgbClr val="FFFF00"/>
                </a:solidFill>
              </a:rPr>
              <a:t>               et      peuple      et           langue            </a:t>
            </a:r>
            <a:r>
              <a:rPr lang="fr-FR" sz="2400" dirty="0">
                <a:solidFill>
                  <a:srgbClr val="FFFF00"/>
                </a:solidFill>
              </a:rPr>
              <a:t>et </a:t>
            </a:r>
            <a:r>
              <a:rPr lang="fr-FR" sz="2400" dirty="0" smtClean="0">
                <a:solidFill>
                  <a:srgbClr val="FFFF00"/>
                </a:solidFill>
              </a:rPr>
              <a:t>       nation</a:t>
            </a:r>
          </a:p>
          <a:p>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13:7</a:t>
            </a:r>
            <a:r>
              <a:rPr lang="fr-FR" sz="2200" dirty="0" smtClean="0">
                <a:solidFill>
                  <a:schemeClr val="bg1"/>
                </a:solidFill>
              </a:rPr>
              <a:t> Il </a:t>
            </a:r>
            <a:r>
              <a:rPr lang="fr-FR" sz="2200" dirty="0">
                <a:solidFill>
                  <a:schemeClr val="bg1"/>
                </a:solidFill>
              </a:rPr>
              <a:t>lui fut donné de faire la guerre aux saints, et de les vaincre. Il lui fut donné autorité sur toute tribu, tout peuple, toute langue, et toute nation.</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13:7</a:t>
            </a:r>
            <a:r>
              <a:rPr lang="fr-FR" sz="2200" dirty="0" smtClean="0">
                <a:solidFill>
                  <a:schemeClr val="bg1"/>
                </a:solidFill>
              </a:rPr>
              <a:t> </a:t>
            </a:r>
            <a:r>
              <a:rPr lang="fr-FR" sz="2200" dirty="0">
                <a:solidFill>
                  <a:schemeClr val="bg1"/>
                </a:solidFill>
              </a:rPr>
              <a:t>Elle fut autorisée à combattre le peuple de Dieu et à le vaincre; elle reçut le pouvoir sur toute tribu, tout peuple, toute langue et toute nation.</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070342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34803"/>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r>
              <a:rPr lang="en-US" sz="3200" b="1" dirty="0" smtClean="0">
                <a:solidFill>
                  <a:srgbClr val="FFFF00"/>
                </a:solidFill>
              </a:rPr>
              <a:t>  Apocalypse 13:8-9 </a:t>
            </a:r>
          </a:p>
          <a:p>
            <a:pPr algn="ctr"/>
            <a:endParaRPr lang="en-US" sz="800" b="1" dirty="0" smtClean="0">
              <a:solidFill>
                <a:srgbClr val="FFFF00"/>
              </a:solidFill>
            </a:endParaRPr>
          </a:p>
          <a:p>
            <a:r>
              <a:rPr lang="en-US" sz="2800" b="1" dirty="0" smtClean="0">
                <a:solidFill>
                  <a:srgbClr val="FFFF00"/>
                </a:solidFill>
              </a:rPr>
              <a:t>8 </a:t>
            </a:r>
            <a:r>
              <a:rPr lang="el-GR" sz="3300" dirty="0" smtClean="0">
                <a:solidFill>
                  <a:schemeClr val="bg1"/>
                </a:solidFill>
              </a:rPr>
              <a:t>καὶ </a:t>
            </a:r>
            <a:r>
              <a:rPr lang="el-GR" sz="3300" dirty="0">
                <a:solidFill>
                  <a:schemeClr val="bg1"/>
                </a:solidFill>
              </a:rPr>
              <a:t>προσκυνήσουσιν αὐτὸν πάντες οἱ κατοικοῦντες </a:t>
            </a:r>
            <a:endParaRPr lang="en-US" sz="3300" dirty="0">
              <a:solidFill>
                <a:schemeClr val="bg1"/>
              </a:solidFill>
            </a:endParaRPr>
          </a:p>
          <a:p>
            <a:r>
              <a:rPr lang="fr-FR" sz="2400" dirty="0" smtClean="0">
                <a:solidFill>
                  <a:schemeClr val="bg1"/>
                </a:solidFill>
              </a:rPr>
              <a:t>       </a:t>
            </a:r>
            <a:r>
              <a:rPr lang="fr-FR" sz="2400" dirty="0">
                <a:solidFill>
                  <a:srgbClr val="FFFF00"/>
                </a:solidFill>
              </a:rPr>
              <a:t>et </a:t>
            </a:r>
            <a:r>
              <a:rPr lang="fr-FR" sz="2400" dirty="0" smtClean="0">
                <a:solidFill>
                  <a:srgbClr val="FFFF00"/>
                </a:solidFill>
              </a:rPr>
              <a:t>      </a:t>
            </a:r>
            <a:r>
              <a:rPr lang="fr-FR" sz="2400" dirty="0">
                <a:solidFill>
                  <a:srgbClr val="FFFF00"/>
                </a:solidFill>
              </a:rPr>
              <a:t> </a:t>
            </a:r>
            <a:r>
              <a:rPr lang="fr-FR" sz="2400" dirty="0" smtClean="0">
                <a:solidFill>
                  <a:srgbClr val="FFFF00"/>
                </a:solidFill>
              </a:rPr>
              <a:t>    adoreront                      le           </a:t>
            </a:r>
            <a:r>
              <a:rPr lang="fr-FR" sz="2400" dirty="0">
                <a:solidFill>
                  <a:srgbClr val="FFFF00"/>
                </a:solidFill>
              </a:rPr>
              <a:t>tous </a:t>
            </a:r>
            <a:r>
              <a:rPr lang="fr-FR" sz="2400" dirty="0" smtClean="0">
                <a:solidFill>
                  <a:srgbClr val="FFFF00"/>
                </a:solidFill>
              </a:rPr>
              <a:t>       les       habitants</a:t>
            </a:r>
          </a:p>
          <a:p>
            <a:r>
              <a:rPr lang="en-US" sz="3600" dirty="0" smtClean="0">
                <a:solidFill>
                  <a:schemeClr val="bg1"/>
                </a:solidFill>
              </a:rPr>
              <a:t> </a:t>
            </a:r>
            <a:r>
              <a:rPr lang="el-GR" sz="3600" dirty="0" smtClean="0">
                <a:solidFill>
                  <a:schemeClr val="bg1"/>
                </a:solidFill>
              </a:rPr>
              <a:t>ἐπὶ </a:t>
            </a:r>
            <a:r>
              <a:rPr lang="el-GR" sz="3600" dirty="0">
                <a:solidFill>
                  <a:schemeClr val="bg1"/>
                </a:solidFill>
              </a:rPr>
              <a:t>τῆς γῆς, </a:t>
            </a:r>
            <a:r>
              <a:rPr lang="en-US" sz="3600" dirty="0">
                <a:solidFill>
                  <a:schemeClr val="bg1"/>
                </a:solidFill>
              </a:rPr>
              <a:t> </a:t>
            </a:r>
            <a:r>
              <a:rPr lang="el-GR" sz="3600" dirty="0">
                <a:solidFill>
                  <a:schemeClr val="bg1"/>
                </a:solidFill>
              </a:rPr>
              <a:t>οὗ </a:t>
            </a:r>
            <a:r>
              <a:rPr lang="en-US" sz="3600" dirty="0" smtClean="0">
                <a:solidFill>
                  <a:schemeClr val="bg1"/>
                </a:solidFill>
              </a:rPr>
              <a:t>  </a:t>
            </a:r>
            <a:r>
              <a:rPr lang="el-GR" sz="3600" dirty="0" smtClean="0">
                <a:solidFill>
                  <a:schemeClr val="bg1"/>
                </a:solidFill>
              </a:rPr>
              <a:t>οὐ </a:t>
            </a:r>
            <a:r>
              <a:rPr lang="en-US" sz="3600" dirty="0" smtClean="0">
                <a:solidFill>
                  <a:schemeClr val="bg1"/>
                </a:solidFill>
              </a:rPr>
              <a:t> </a:t>
            </a:r>
            <a:r>
              <a:rPr lang="el-GR" sz="3600" dirty="0" smtClean="0">
                <a:solidFill>
                  <a:schemeClr val="bg1"/>
                </a:solidFill>
              </a:rPr>
              <a:t>γέγραπται </a:t>
            </a:r>
            <a:r>
              <a:rPr lang="el-GR" sz="3600" dirty="0">
                <a:solidFill>
                  <a:schemeClr val="bg1"/>
                </a:solidFill>
              </a:rPr>
              <a:t>τὸ ὄνομα αὐτοῦ </a:t>
            </a:r>
            <a:endParaRPr lang="en-US" sz="3600" dirty="0">
              <a:solidFill>
                <a:schemeClr val="bg1"/>
              </a:solidFill>
            </a:endParaRPr>
          </a:p>
          <a:p>
            <a:r>
              <a:rPr lang="fr-FR" sz="2400" dirty="0" smtClean="0">
                <a:solidFill>
                  <a:srgbClr val="FFFF00"/>
                </a:solidFill>
              </a:rPr>
              <a:t>   sur     </a:t>
            </a:r>
            <a:r>
              <a:rPr lang="fr-FR" sz="2400" dirty="0">
                <a:solidFill>
                  <a:srgbClr val="FFFF00"/>
                </a:solidFill>
              </a:rPr>
              <a:t>la </a:t>
            </a:r>
            <a:r>
              <a:rPr lang="fr-FR" sz="2400" dirty="0" smtClean="0">
                <a:solidFill>
                  <a:srgbClr val="FFFF00"/>
                </a:solidFill>
              </a:rPr>
              <a:t>   terre  </a:t>
            </a:r>
            <a:r>
              <a:rPr lang="fr-FR" sz="2000" dirty="0">
                <a:solidFill>
                  <a:srgbClr val="FFFF00"/>
                </a:solidFill>
              </a:rPr>
              <a:t>ceux </a:t>
            </a:r>
            <a:r>
              <a:rPr lang="fr-FR" sz="2000" dirty="0" smtClean="0">
                <a:solidFill>
                  <a:srgbClr val="FFFF00"/>
                </a:solidFill>
              </a:rPr>
              <a:t>dont  ne pas     </a:t>
            </a:r>
            <a:r>
              <a:rPr lang="fr-FR" sz="2400" dirty="0" smtClean="0">
                <a:solidFill>
                  <a:srgbClr val="FFFF00"/>
                </a:solidFill>
              </a:rPr>
              <a:t>a été écrit         le        nom         son</a:t>
            </a:r>
          </a:p>
          <a:p>
            <a:r>
              <a:rPr lang="en-US" sz="3600" dirty="0" smtClean="0">
                <a:solidFill>
                  <a:schemeClr val="bg1"/>
                </a:solidFill>
              </a:rPr>
              <a:t>  </a:t>
            </a:r>
            <a:r>
              <a:rPr lang="el-GR" sz="3600" dirty="0" smtClean="0">
                <a:solidFill>
                  <a:schemeClr val="bg1"/>
                </a:solidFill>
              </a:rPr>
              <a:t> ἐν </a:t>
            </a:r>
            <a:r>
              <a:rPr lang="el-GR" sz="3600" dirty="0">
                <a:solidFill>
                  <a:schemeClr val="bg1"/>
                </a:solidFill>
              </a:rPr>
              <a:t>τῷ βιβλίῳ τῆς ζωῆς τοῦ ἀρνίου τοῦ ἐσφαγμένου </a:t>
            </a:r>
            <a:r>
              <a:rPr lang="en-US" sz="3600" dirty="0">
                <a:solidFill>
                  <a:schemeClr val="bg1"/>
                </a:solidFill>
              </a:rPr>
              <a:t> </a:t>
            </a:r>
            <a:r>
              <a:rPr lang="en-US" sz="3600" dirty="0" smtClean="0">
                <a:solidFill>
                  <a:schemeClr val="bg1"/>
                </a:solidFill>
              </a:rPr>
              <a:t>  </a:t>
            </a:r>
          </a:p>
          <a:p>
            <a:r>
              <a:rPr lang="fr-FR" sz="2400" dirty="0" smtClean="0">
                <a:solidFill>
                  <a:srgbClr val="FFFF00"/>
                </a:solidFill>
              </a:rPr>
              <a:t>   dans   le         livre      </a:t>
            </a:r>
            <a:r>
              <a:rPr lang="fr-FR" sz="2400" dirty="0">
                <a:solidFill>
                  <a:srgbClr val="FFFF00"/>
                </a:solidFill>
              </a:rPr>
              <a:t>de </a:t>
            </a:r>
            <a:r>
              <a:rPr lang="fr-FR" sz="2400" dirty="0" smtClean="0">
                <a:solidFill>
                  <a:srgbClr val="FFFF00"/>
                </a:solidFill>
              </a:rPr>
              <a:t>la      vie         de </a:t>
            </a:r>
            <a:r>
              <a:rPr lang="fr-FR" sz="2400" dirty="0">
                <a:solidFill>
                  <a:srgbClr val="FFFF00"/>
                </a:solidFill>
              </a:rPr>
              <a:t>l'Agneau </a:t>
            </a:r>
            <a:r>
              <a:rPr lang="fr-FR" sz="2400" dirty="0" smtClean="0">
                <a:solidFill>
                  <a:srgbClr val="FFFF00"/>
                </a:solidFill>
              </a:rPr>
              <a:t>        qui          a </a:t>
            </a:r>
            <a:r>
              <a:rPr lang="fr-FR" sz="2400" dirty="0">
                <a:solidFill>
                  <a:srgbClr val="FFFF00"/>
                </a:solidFill>
              </a:rPr>
              <a:t>été </a:t>
            </a:r>
            <a:r>
              <a:rPr lang="fr-FR" sz="2400" dirty="0" smtClean="0">
                <a:solidFill>
                  <a:srgbClr val="FFFF00"/>
                </a:solidFill>
              </a:rPr>
              <a:t>tué</a:t>
            </a:r>
            <a:endParaRPr lang="fr-FR" sz="2400" dirty="0">
              <a:solidFill>
                <a:srgbClr val="FFFF00"/>
              </a:solidFill>
            </a:endParaRPr>
          </a:p>
          <a:p>
            <a:r>
              <a:rPr lang="en-US" sz="3600" dirty="0" smtClean="0">
                <a:solidFill>
                  <a:schemeClr val="bg1"/>
                </a:solidFill>
              </a:rPr>
              <a:t> </a:t>
            </a:r>
            <a:r>
              <a:rPr lang="el-GR" sz="3600" dirty="0" smtClean="0">
                <a:solidFill>
                  <a:schemeClr val="bg1"/>
                </a:solidFill>
              </a:rPr>
              <a:t>ἀπὸ </a:t>
            </a:r>
            <a:r>
              <a:rPr lang="el-GR" sz="3600" dirty="0">
                <a:solidFill>
                  <a:schemeClr val="bg1"/>
                </a:solidFill>
              </a:rPr>
              <a:t>καταβολῆς κόσμου.</a:t>
            </a:r>
            <a:r>
              <a:rPr lang="en-US" sz="3600" dirty="0">
                <a:solidFill>
                  <a:schemeClr val="bg1"/>
                </a:solidFill>
              </a:rPr>
              <a:t> </a:t>
            </a:r>
            <a:r>
              <a:rPr lang="en-US" sz="3600" dirty="0" smtClean="0">
                <a:solidFill>
                  <a:schemeClr val="bg1"/>
                </a:solidFill>
              </a:rPr>
              <a:t>         </a:t>
            </a:r>
            <a:r>
              <a:rPr lang="en-US" sz="2800" b="1" dirty="0" smtClean="0">
                <a:solidFill>
                  <a:srgbClr val="FFFF00"/>
                </a:solidFill>
              </a:rPr>
              <a:t>9  </a:t>
            </a:r>
            <a:r>
              <a:rPr lang="el-GR" sz="3600" dirty="0" smtClean="0">
                <a:solidFill>
                  <a:schemeClr val="bg1"/>
                </a:solidFill>
              </a:rPr>
              <a:t>Εἴ </a:t>
            </a:r>
            <a:r>
              <a:rPr lang="en-US" sz="3600" dirty="0" smtClean="0">
                <a:solidFill>
                  <a:schemeClr val="bg1"/>
                </a:solidFill>
              </a:rPr>
              <a:t> </a:t>
            </a:r>
            <a:r>
              <a:rPr lang="el-GR" sz="3600" dirty="0" smtClean="0">
                <a:solidFill>
                  <a:schemeClr val="bg1"/>
                </a:solidFill>
              </a:rPr>
              <a:t>τις </a:t>
            </a:r>
            <a:r>
              <a:rPr lang="en-US" sz="3600" dirty="0" smtClean="0">
                <a:solidFill>
                  <a:schemeClr val="bg1"/>
                </a:solidFill>
              </a:rPr>
              <a:t> </a:t>
            </a:r>
            <a:r>
              <a:rPr lang="el-GR" sz="3600" dirty="0" smtClean="0">
                <a:solidFill>
                  <a:schemeClr val="bg1"/>
                </a:solidFill>
              </a:rPr>
              <a:t>ἔχει </a:t>
            </a:r>
            <a:r>
              <a:rPr lang="en-US" sz="3600" dirty="0" smtClean="0">
                <a:solidFill>
                  <a:schemeClr val="bg1"/>
                </a:solidFill>
              </a:rPr>
              <a:t> </a:t>
            </a:r>
            <a:r>
              <a:rPr lang="el-GR" sz="3600" dirty="0" smtClean="0">
                <a:solidFill>
                  <a:schemeClr val="bg1"/>
                </a:solidFill>
              </a:rPr>
              <a:t>οὖς </a:t>
            </a:r>
            <a:r>
              <a:rPr lang="en-US" sz="3600" dirty="0" smtClean="0">
                <a:solidFill>
                  <a:schemeClr val="bg1"/>
                </a:solidFill>
              </a:rPr>
              <a:t>   </a:t>
            </a:r>
            <a:r>
              <a:rPr lang="el-GR" sz="3600" dirty="0" smtClean="0">
                <a:solidFill>
                  <a:schemeClr val="bg1"/>
                </a:solidFill>
              </a:rPr>
              <a:t>ἀκουσάτω</a:t>
            </a:r>
            <a:r>
              <a:rPr lang="el-GR" sz="3600" dirty="0">
                <a:solidFill>
                  <a:schemeClr val="bg1"/>
                </a:solidFill>
              </a:rPr>
              <a:t>.</a:t>
            </a:r>
          </a:p>
          <a:p>
            <a:r>
              <a:rPr lang="fr-FR" sz="2400" dirty="0" smtClean="0">
                <a:solidFill>
                  <a:srgbClr val="FFFF00"/>
                </a:solidFill>
              </a:rPr>
              <a:t>    dès       </a:t>
            </a:r>
            <a:r>
              <a:rPr lang="fr-FR" sz="2400" dirty="0">
                <a:solidFill>
                  <a:srgbClr val="FFFF00"/>
                </a:solidFill>
              </a:rPr>
              <a:t>la fondation </a:t>
            </a:r>
            <a:r>
              <a:rPr lang="fr-FR" sz="2400" dirty="0" smtClean="0">
                <a:solidFill>
                  <a:srgbClr val="FFFF00"/>
                </a:solidFill>
              </a:rPr>
              <a:t>      du </a:t>
            </a:r>
            <a:r>
              <a:rPr lang="fr-FR" sz="2400" dirty="0">
                <a:solidFill>
                  <a:srgbClr val="FFFF00"/>
                </a:solidFill>
              </a:rPr>
              <a:t>monde </a:t>
            </a:r>
            <a:r>
              <a:rPr lang="fr-FR" sz="2400" dirty="0" smtClean="0">
                <a:solidFill>
                  <a:srgbClr val="FFFF00"/>
                </a:solidFill>
              </a:rPr>
              <a:t>                       si  </a:t>
            </a:r>
            <a:r>
              <a:rPr lang="fr-FR" sz="2200" dirty="0" smtClean="0">
                <a:solidFill>
                  <a:srgbClr val="FFFF00"/>
                </a:solidFill>
              </a:rPr>
              <a:t>quelqu'un  </a:t>
            </a:r>
            <a:r>
              <a:rPr lang="fr-FR" sz="2400" dirty="0" smtClean="0">
                <a:solidFill>
                  <a:srgbClr val="FFFF00"/>
                </a:solidFill>
              </a:rPr>
              <a:t> a   </a:t>
            </a:r>
            <a:r>
              <a:rPr lang="fr-FR" sz="2200" dirty="0" smtClean="0">
                <a:solidFill>
                  <a:srgbClr val="FFFF00"/>
                </a:solidFill>
              </a:rPr>
              <a:t>des oreilles   </a:t>
            </a:r>
            <a:r>
              <a:rPr lang="fr-FR" sz="2400" dirty="0" smtClean="0">
                <a:solidFill>
                  <a:srgbClr val="FFFF00"/>
                </a:solidFill>
              </a:rPr>
              <a:t>qu'il entende</a:t>
            </a:r>
            <a:endParaRPr lang="fr-FR" sz="2400" dirty="0">
              <a:solidFill>
                <a:srgbClr val="FFFF00"/>
              </a:solidFill>
            </a:endParaRPr>
          </a:p>
          <a:p>
            <a:endParaRPr lang="en-US" sz="800" dirty="0">
              <a:solidFill>
                <a:schemeClr val="bg1"/>
              </a:solidFill>
            </a:endParaRPr>
          </a:p>
          <a:p>
            <a:r>
              <a:rPr lang="en-US" sz="2200" baseline="30000" dirty="0" smtClean="0">
                <a:solidFill>
                  <a:srgbClr val="FFFF00"/>
                </a:solidFill>
              </a:rPr>
              <a:t>	NEG </a:t>
            </a:r>
            <a:r>
              <a:rPr lang="fr-FR" sz="2200" b="1" dirty="0">
                <a:solidFill>
                  <a:schemeClr val="bg1"/>
                </a:solidFill>
              </a:rPr>
              <a:t>13:8</a:t>
            </a:r>
            <a:r>
              <a:rPr lang="fr-FR" sz="2200" dirty="0">
                <a:solidFill>
                  <a:schemeClr val="bg1"/>
                </a:solidFill>
              </a:rPr>
              <a:t> Et tous les habitants de la terre l 'adoreront, ceux dont le nom n'a pas été écrit dans le livre de vie de l'Agneau qui a été immolé dès la fondation du monde. </a:t>
            </a:r>
            <a:r>
              <a:rPr lang="fr-FR" sz="2200" dirty="0" smtClean="0">
                <a:solidFill>
                  <a:schemeClr val="bg1"/>
                </a:solidFill>
              </a:rPr>
              <a:t> </a:t>
            </a:r>
            <a:r>
              <a:rPr lang="fr-FR" sz="2200" b="1" dirty="0" smtClean="0">
                <a:solidFill>
                  <a:schemeClr val="bg1"/>
                </a:solidFill>
              </a:rPr>
              <a:t>13:9</a:t>
            </a:r>
            <a:r>
              <a:rPr lang="fr-FR" sz="2200" dirty="0" smtClean="0">
                <a:solidFill>
                  <a:schemeClr val="bg1"/>
                </a:solidFill>
              </a:rPr>
              <a:t> </a:t>
            </a:r>
            <a:r>
              <a:rPr lang="fr-FR" sz="2200" dirty="0">
                <a:solidFill>
                  <a:schemeClr val="bg1"/>
                </a:solidFill>
              </a:rPr>
              <a:t>Si </a:t>
            </a:r>
            <a:r>
              <a:rPr lang="fr-FR" sz="2200" dirty="0" err="1">
                <a:solidFill>
                  <a:schemeClr val="bg1"/>
                </a:solidFill>
              </a:rPr>
              <a:t>quelqu</a:t>
            </a:r>
            <a:r>
              <a:rPr lang="fr-FR" sz="2200" dirty="0">
                <a:solidFill>
                  <a:schemeClr val="bg1"/>
                </a:solidFill>
              </a:rPr>
              <a:t> 'un a des oreilles, qu'il entende</a:t>
            </a:r>
            <a:r>
              <a:rPr lang="fr-FR" sz="2200" dirty="0" smtClean="0">
                <a:solidFill>
                  <a:schemeClr val="bg1"/>
                </a:solidFill>
              </a:rPr>
              <a:t>.       //        </a:t>
            </a:r>
            <a:r>
              <a:rPr lang="fr-FR" sz="2200" baseline="30000" dirty="0">
                <a:solidFill>
                  <a:srgbClr val="FFFF00"/>
                </a:solidFill>
              </a:rPr>
              <a:t>BFC</a:t>
            </a:r>
            <a:r>
              <a:rPr lang="fr-FR" sz="2200" baseline="30000" dirty="0" smtClean="0">
                <a:solidFill>
                  <a:schemeClr val="bg1"/>
                </a:solidFill>
              </a:rPr>
              <a:t> </a:t>
            </a:r>
            <a:r>
              <a:rPr lang="fr-FR" sz="2200" b="1" dirty="0">
                <a:solidFill>
                  <a:schemeClr val="bg1"/>
                </a:solidFill>
              </a:rPr>
              <a:t>13:8</a:t>
            </a:r>
            <a:r>
              <a:rPr lang="fr-FR" sz="2200" dirty="0">
                <a:solidFill>
                  <a:schemeClr val="bg1"/>
                </a:solidFill>
              </a:rPr>
              <a:t> </a:t>
            </a:r>
            <a:r>
              <a:rPr lang="fr-FR" sz="2200" dirty="0"/>
              <a:t> </a:t>
            </a:r>
            <a:r>
              <a:rPr lang="fr-FR" sz="2200" dirty="0">
                <a:solidFill>
                  <a:schemeClr val="bg1"/>
                </a:solidFill>
              </a:rPr>
              <a:t>Tous les habitants de la terre l'adoreront, tous ceux dont le nom ne se trouve pas inscrit, depuis la création du monde, dans le livre de vie, qui est celui de l'Agneau mis à mort. </a:t>
            </a:r>
            <a:r>
              <a:rPr lang="fr-FR" sz="2200" b="1" dirty="0">
                <a:solidFill>
                  <a:schemeClr val="bg1"/>
                </a:solidFill>
              </a:rPr>
              <a:t>13:9</a:t>
            </a:r>
            <a:r>
              <a:rPr lang="fr-FR" sz="2200" dirty="0">
                <a:solidFill>
                  <a:schemeClr val="bg1"/>
                </a:solidFill>
              </a:rPr>
              <a:t> «Écoutez bien, si vous avez des oreilles pour entendre</a:t>
            </a:r>
            <a:r>
              <a:rPr lang="fr-FR" sz="2200" dirty="0" smtClean="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7157968"/>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t>
            </a:r>
            <a:r>
              <a:rPr lang="en-US" sz="2800" b="1" dirty="0" smtClean="0">
                <a:solidFill>
                  <a:srgbClr val="FFFF00"/>
                </a:solidFill>
              </a:rPr>
              <a:t>Apocalypse 13:10-11 </a:t>
            </a:r>
          </a:p>
          <a:p>
            <a:r>
              <a:rPr lang="en-US" sz="2800" b="1" dirty="0" smtClean="0">
                <a:solidFill>
                  <a:srgbClr val="FFFF00"/>
                </a:solidFill>
              </a:rPr>
              <a:t>10</a:t>
            </a:r>
            <a:r>
              <a:rPr lang="el-GR" sz="3500" dirty="0" smtClean="0">
                <a:solidFill>
                  <a:schemeClr val="bg1"/>
                </a:solidFill>
              </a:rPr>
              <a:t> </a:t>
            </a:r>
            <a:r>
              <a:rPr lang="el-GR" sz="3400" dirty="0" smtClean="0">
                <a:solidFill>
                  <a:schemeClr val="bg1"/>
                </a:solidFill>
              </a:rPr>
              <a:t>εἴ </a:t>
            </a:r>
            <a:r>
              <a:rPr lang="el-GR" sz="3400" dirty="0">
                <a:solidFill>
                  <a:schemeClr val="bg1"/>
                </a:solidFill>
              </a:rPr>
              <a:t>τις εἰς αἰχμαλωσίαν, εἰς αἰχμαλωσίαν ὑπάγει· </a:t>
            </a:r>
            <a:endParaRPr lang="en-US" sz="3400" dirty="0">
              <a:solidFill>
                <a:schemeClr val="bg1"/>
              </a:solidFill>
            </a:endParaRPr>
          </a:p>
          <a:p>
            <a:r>
              <a:rPr lang="fr-FR" sz="2200" dirty="0" smtClean="0">
                <a:solidFill>
                  <a:srgbClr val="FFFF00"/>
                </a:solidFill>
              </a:rPr>
              <a:t>      </a:t>
            </a:r>
            <a:r>
              <a:rPr lang="fr-FR" sz="2200" dirty="0">
                <a:solidFill>
                  <a:srgbClr val="FFFF00"/>
                </a:solidFill>
              </a:rPr>
              <a:t>si </a:t>
            </a:r>
            <a:r>
              <a:rPr lang="fr-FR" sz="2000" dirty="0">
                <a:solidFill>
                  <a:srgbClr val="FFFF00"/>
                </a:solidFill>
              </a:rPr>
              <a:t>quelqu'un</a:t>
            </a:r>
            <a:r>
              <a:rPr lang="fr-FR" sz="2200" dirty="0">
                <a:solidFill>
                  <a:srgbClr val="FFFF00"/>
                </a:solidFill>
              </a:rPr>
              <a:t> </a:t>
            </a:r>
            <a:r>
              <a:rPr lang="fr-FR" sz="2200" dirty="0" smtClean="0">
                <a:solidFill>
                  <a:srgbClr val="FFFF00"/>
                </a:solidFill>
              </a:rPr>
              <a:t>à       la captivité                 en           captivité                     il </a:t>
            </a:r>
            <a:r>
              <a:rPr lang="fr-FR" sz="2200" dirty="0">
                <a:solidFill>
                  <a:srgbClr val="FFFF00"/>
                </a:solidFill>
              </a:rPr>
              <a:t>ira </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εἴ </a:t>
            </a:r>
            <a:r>
              <a:rPr lang="el-GR" sz="3400" dirty="0">
                <a:solidFill>
                  <a:schemeClr val="bg1"/>
                </a:solidFill>
              </a:rPr>
              <a:t>τις </a:t>
            </a:r>
            <a:r>
              <a:rPr lang="en-US" sz="3400" dirty="0" smtClean="0">
                <a:solidFill>
                  <a:schemeClr val="bg1"/>
                </a:solidFill>
              </a:rPr>
              <a:t> </a:t>
            </a:r>
            <a:r>
              <a:rPr lang="el-GR" sz="3400" dirty="0" smtClean="0">
                <a:solidFill>
                  <a:schemeClr val="bg1"/>
                </a:solidFill>
              </a:rPr>
              <a:t>ἐν </a:t>
            </a:r>
            <a:r>
              <a:rPr lang="el-GR" sz="3400" dirty="0">
                <a:solidFill>
                  <a:schemeClr val="bg1"/>
                </a:solidFill>
              </a:rPr>
              <a:t>μαχαίρῃ ἀποκτανθῆναι αὐτὸν ἐν μαχαίρῃ </a:t>
            </a:r>
            <a:endParaRPr lang="en-US" sz="3400" dirty="0" smtClean="0">
              <a:solidFill>
                <a:schemeClr val="bg1"/>
              </a:solidFill>
            </a:endParaRPr>
          </a:p>
          <a:p>
            <a:r>
              <a:rPr lang="fr-FR" sz="2200" dirty="0" smtClean="0">
                <a:solidFill>
                  <a:srgbClr val="FFFF00"/>
                </a:solidFill>
              </a:rPr>
              <a:t>si </a:t>
            </a:r>
            <a:r>
              <a:rPr lang="fr-FR" sz="2000" dirty="0">
                <a:solidFill>
                  <a:srgbClr val="FFFF00"/>
                </a:solidFill>
              </a:rPr>
              <a:t>quelqu'un</a:t>
            </a:r>
            <a:r>
              <a:rPr lang="fr-FR" sz="2200" dirty="0">
                <a:solidFill>
                  <a:srgbClr val="FFFF00"/>
                </a:solidFill>
              </a:rPr>
              <a:t> </a:t>
            </a:r>
            <a:r>
              <a:rPr lang="fr-FR" sz="2200" dirty="0" smtClean="0">
                <a:solidFill>
                  <a:srgbClr val="FFFF00"/>
                </a:solidFill>
              </a:rPr>
              <a:t> par   </a:t>
            </a:r>
            <a:r>
              <a:rPr lang="fr-FR" sz="2200" dirty="0">
                <a:solidFill>
                  <a:srgbClr val="FFFF00"/>
                </a:solidFill>
              </a:rPr>
              <a:t>l'épée </a:t>
            </a:r>
            <a:r>
              <a:rPr lang="fr-FR" sz="2200" dirty="0" smtClean="0">
                <a:solidFill>
                  <a:srgbClr val="FFFF00"/>
                </a:solidFill>
              </a:rPr>
              <a:t>                  </a:t>
            </a:r>
            <a:r>
              <a:rPr lang="fr-FR" sz="2200" dirty="0">
                <a:solidFill>
                  <a:srgbClr val="FFFF00"/>
                </a:solidFill>
              </a:rPr>
              <a:t>à </a:t>
            </a:r>
            <a:r>
              <a:rPr lang="fr-FR" sz="2400" dirty="0" smtClean="0">
                <a:solidFill>
                  <a:srgbClr val="FFFF00"/>
                </a:solidFill>
              </a:rPr>
              <a:t>être </a:t>
            </a:r>
            <a:r>
              <a:rPr lang="fr-FR" sz="2400" dirty="0">
                <a:solidFill>
                  <a:srgbClr val="FFFF00"/>
                </a:solidFill>
              </a:rPr>
              <a:t>tué </a:t>
            </a:r>
            <a:r>
              <a:rPr lang="fr-FR" sz="2400" dirty="0" smtClean="0">
                <a:solidFill>
                  <a:srgbClr val="FFFF00"/>
                </a:solidFill>
              </a:rPr>
              <a:t>               il     </a:t>
            </a:r>
            <a:r>
              <a:rPr lang="fr-FR" sz="2200" dirty="0" smtClean="0">
                <a:solidFill>
                  <a:srgbClr val="FFFF00"/>
                </a:solidFill>
              </a:rPr>
              <a:t>      par     l'épée</a:t>
            </a:r>
          </a:p>
          <a:p>
            <a:r>
              <a:rPr lang="en-US" sz="3500" dirty="0" smtClean="0">
                <a:solidFill>
                  <a:schemeClr val="bg1"/>
                </a:solidFill>
              </a:rPr>
              <a:t> </a:t>
            </a:r>
            <a:r>
              <a:rPr lang="el-GR" sz="3500" dirty="0" smtClean="0">
                <a:solidFill>
                  <a:schemeClr val="bg1"/>
                </a:solidFill>
              </a:rPr>
              <a:t>ἀποκτανθῆναι.</a:t>
            </a:r>
            <a:r>
              <a:rPr lang="en-US" sz="3500" dirty="0" smtClean="0">
                <a:solidFill>
                  <a:schemeClr val="bg1"/>
                </a:solidFill>
              </a:rPr>
              <a:t>   </a:t>
            </a:r>
            <a:r>
              <a:rPr lang="el-GR" sz="3500" dirty="0" smtClean="0">
                <a:solidFill>
                  <a:schemeClr val="bg1"/>
                </a:solidFill>
              </a:rPr>
              <a:t> </a:t>
            </a:r>
            <a:r>
              <a:rPr lang="el-GR" sz="3500" dirty="0">
                <a:solidFill>
                  <a:schemeClr val="bg1"/>
                </a:solidFill>
              </a:rPr>
              <a:t>Ὧδέ ἐστιν ἡ ὑπομονὴ καὶ ἡ πίστις τῶν ἁγίων.</a:t>
            </a:r>
            <a:r>
              <a:rPr lang="en-US" sz="3500" dirty="0">
                <a:solidFill>
                  <a:schemeClr val="bg1"/>
                </a:solidFill>
              </a:rPr>
              <a:t> </a:t>
            </a:r>
          </a:p>
          <a:p>
            <a:r>
              <a:rPr lang="fr-FR" sz="2200" dirty="0" smtClean="0">
                <a:solidFill>
                  <a:srgbClr val="FFFF00"/>
                </a:solidFill>
              </a:rPr>
              <a:t>   il </a:t>
            </a:r>
            <a:r>
              <a:rPr lang="fr-FR" sz="2200" dirty="0">
                <a:solidFill>
                  <a:srgbClr val="FFFF00"/>
                </a:solidFill>
              </a:rPr>
              <a:t>faut qu'il soit tué </a:t>
            </a:r>
            <a:r>
              <a:rPr lang="fr-FR" sz="2200" dirty="0" smtClean="0">
                <a:solidFill>
                  <a:srgbClr val="FFFF00"/>
                </a:solidFill>
              </a:rPr>
              <a:t>                 ici         c'est      la   persévérance     et    la       foi            des      </a:t>
            </a:r>
            <a:r>
              <a:rPr lang="fr-FR" sz="2200" dirty="0">
                <a:solidFill>
                  <a:srgbClr val="FFFF00"/>
                </a:solidFill>
              </a:rPr>
              <a:t>saints </a:t>
            </a:r>
            <a:r>
              <a:rPr lang="fr-FR" sz="2200" dirty="0" smtClean="0">
                <a:solidFill>
                  <a:srgbClr val="FFFF00"/>
                </a:solidFill>
              </a:rPr>
              <a:t> </a:t>
            </a:r>
          </a:p>
          <a:p>
            <a:r>
              <a:rPr lang="en-US" sz="2800" b="1" dirty="0" smtClean="0">
                <a:solidFill>
                  <a:srgbClr val="FFFF00"/>
                </a:solidFill>
              </a:rPr>
              <a:t> 11 </a:t>
            </a:r>
            <a:r>
              <a:rPr lang="el-GR" sz="2800" dirty="0" smtClean="0">
                <a:solidFill>
                  <a:schemeClr val="bg1"/>
                </a:solidFill>
              </a:rPr>
              <a:t> </a:t>
            </a:r>
            <a:r>
              <a:rPr lang="el-GR" sz="3600" dirty="0">
                <a:solidFill>
                  <a:schemeClr val="bg1"/>
                </a:solidFill>
              </a:rPr>
              <a:t>Καὶ εἶδον ἄλλο θηρίον ἀναβαῖνον ἐκ τῆς γῆς, </a:t>
            </a:r>
            <a:endParaRPr lang="en-US" sz="3600" dirty="0">
              <a:solidFill>
                <a:schemeClr val="bg1"/>
              </a:solidFill>
            </a:endParaRPr>
          </a:p>
          <a:p>
            <a:r>
              <a:rPr lang="fr-FR" sz="2200" dirty="0" smtClean="0">
                <a:solidFill>
                  <a:srgbClr val="FFFF00"/>
                </a:solidFill>
              </a:rPr>
              <a:t>          puis        je </a:t>
            </a:r>
            <a:r>
              <a:rPr lang="fr-FR" sz="2200" dirty="0">
                <a:solidFill>
                  <a:srgbClr val="FFFF00"/>
                </a:solidFill>
              </a:rPr>
              <a:t>vis </a:t>
            </a:r>
            <a:r>
              <a:rPr lang="fr-FR" sz="2200" dirty="0" smtClean="0">
                <a:solidFill>
                  <a:srgbClr val="FFFF00"/>
                </a:solidFill>
              </a:rPr>
              <a:t>     autre       une bête</a:t>
            </a:r>
            <a:r>
              <a:rPr lang="fr-FR" sz="2200" dirty="0">
                <a:solidFill>
                  <a:srgbClr val="FFFF00"/>
                </a:solidFill>
              </a:rPr>
              <a:t> </a:t>
            </a:r>
            <a:r>
              <a:rPr lang="fr-FR" sz="2200" dirty="0" smtClean="0">
                <a:solidFill>
                  <a:srgbClr val="FFFF00"/>
                </a:solidFill>
              </a:rPr>
              <a:t>             monter           de     </a:t>
            </a:r>
            <a:r>
              <a:rPr lang="fr-FR" sz="2200" dirty="0">
                <a:solidFill>
                  <a:srgbClr val="FFFF00"/>
                </a:solidFill>
              </a:rPr>
              <a:t>la </a:t>
            </a:r>
            <a:r>
              <a:rPr lang="fr-FR" sz="2200" dirty="0" smtClean="0">
                <a:solidFill>
                  <a:srgbClr val="FFFF00"/>
                </a:solidFill>
              </a:rPr>
              <a:t>     terre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εἶχεν κέρατα δύο ὅμοια </a:t>
            </a:r>
            <a:r>
              <a:rPr lang="en-US" sz="3600" dirty="0" smtClean="0">
                <a:solidFill>
                  <a:schemeClr val="bg1"/>
                </a:solidFill>
              </a:rPr>
              <a:t> </a:t>
            </a:r>
            <a:r>
              <a:rPr lang="el-GR" sz="3600" dirty="0" smtClean="0">
                <a:solidFill>
                  <a:schemeClr val="bg1"/>
                </a:solidFill>
              </a:rPr>
              <a:t>ἀρνίῳ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ἐλάλει </a:t>
            </a:r>
            <a:r>
              <a:rPr lang="en-US" sz="3600" dirty="0" smtClean="0">
                <a:solidFill>
                  <a:schemeClr val="bg1"/>
                </a:solidFill>
              </a:rPr>
              <a:t> </a:t>
            </a:r>
            <a:r>
              <a:rPr lang="el-GR" sz="3600" dirty="0" smtClean="0">
                <a:solidFill>
                  <a:schemeClr val="bg1"/>
                </a:solidFill>
              </a:rPr>
              <a:t>ὡς </a:t>
            </a:r>
            <a:r>
              <a:rPr lang="en-US" sz="3600" dirty="0" smtClean="0">
                <a:solidFill>
                  <a:schemeClr val="bg1"/>
                </a:solidFill>
              </a:rPr>
              <a:t> </a:t>
            </a:r>
            <a:r>
              <a:rPr lang="el-GR" sz="3600" dirty="0" smtClean="0">
                <a:solidFill>
                  <a:schemeClr val="bg1"/>
                </a:solidFill>
              </a:rPr>
              <a:t>δράκων</a:t>
            </a:r>
            <a:r>
              <a:rPr lang="el-GR" sz="3600" dirty="0">
                <a:solidFill>
                  <a:schemeClr val="bg1"/>
                </a:solidFill>
              </a:rPr>
              <a:t>.</a:t>
            </a:r>
          </a:p>
          <a:p>
            <a:r>
              <a:rPr lang="fr-FR" sz="2200" dirty="0" smtClean="0">
                <a:solidFill>
                  <a:srgbClr val="FFFF00"/>
                </a:solidFill>
              </a:rPr>
              <a:t>      et    elle avait     cornes       deux   semblables </a:t>
            </a:r>
            <a:r>
              <a:rPr lang="fr-FR" sz="2200" dirty="0">
                <a:solidFill>
                  <a:srgbClr val="FFFF00"/>
                </a:solidFill>
              </a:rPr>
              <a:t>à </a:t>
            </a:r>
            <a:r>
              <a:rPr lang="fr-FR" sz="2200" dirty="0" smtClean="0">
                <a:solidFill>
                  <a:srgbClr val="FFFF00"/>
                </a:solidFill>
              </a:rPr>
              <a:t>un agneau  </a:t>
            </a:r>
            <a:r>
              <a:rPr lang="fr-FR" sz="2200" dirty="0">
                <a:solidFill>
                  <a:srgbClr val="FFFF00"/>
                </a:solidFill>
              </a:rPr>
              <a:t>et </a:t>
            </a:r>
            <a:r>
              <a:rPr lang="fr-FR" sz="2200" dirty="0" smtClean="0">
                <a:solidFill>
                  <a:srgbClr val="FFFF00"/>
                </a:solidFill>
              </a:rPr>
              <a:t>    elle parlait  comme  </a:t>
            </a:r>
            <a:r>
              <a:rPr lang="fr-FR" sz="2200" dirty="0">
                <a:solidFill>
                  <a:srgbClr val="FFFF00"/>
                </a:solidFill>
              </a:rPr>
              <a:t>un dragon </a:t>
            </a:r>
            <a:r>
              <a:rPr lang="fr-FR" sz="2200" dirty="0" smtClean="0">
                <a:solidFill>
                  <a:srgbClr val="FFFF00"/>
                </a:solidFill>
              </a:rPr>
              <a:t> </a:t>
            </a:r>
            <a:endParaRPr lang="fr-FR" sz="2200" dirty="0">
              <a:solidFill>
                <a:srgbClr val="FFFF00"/>
              </a:solidFill>
            </a:endParaRPr>
          </a:p>
          <a:p>
            <a:r>
              <a:rPr lang="en-US" sz="1900" dirty="0">
                <a:solidFill>
                  <a:schemeClr val="bg1"/>
                </a:solidFill>
              </a:rPr>
              <a:t> </a:t>
            </a:r>
            <a:r>
              <a:rPr lang="en-US" sz="1900" baseline="30000" dirty="0" smtClean="0">
                <a:solidFill>
                  <a:srgbClr val="FFFF00"/>
                </a:solidFill>
              </a:rPr>
              <a:t>	      NEG </a:t>
            </a:r>
            <a:r>
              <a:rPr lang="fr-FR" sz="1900" b="1" dirty="0" smtClean="0">
                <a:solidFill>
                  <a:schemeClr val="bg1"/>
                </a:solidFill>
              </a:rPr>
              <a:t>13:10</a:t>
            </a:r>
            <a:r>
              <a:rPr lang="fr-FR" sz="1900" dirty="0" smtClean="0">
                <a:solidFill>
                  <a:schemeClr val="bg1"/>
                </a:solidFill>
              </a:rPr>
              <a:t>  Si quelqu'un </a:t>
            </a:r>
            <a:r>
              <a:rPr lang="fr-FR" sz="1900" dirty="0">
                <a:solidFill>
                  <a:schemeClr val="bg1"/>
                </a:solidFill>
              </a:rPr>
              <a:t>est destiné à la captivité, il ira en captivité; si quelqu'un tue par l'épée, il faut qu'il soit tué par l'épée. C'est ici la persévérance et la foi des saints. </a:t>
            </a:r>
            <a:r>
              <a:rPr lang="fr-FR" sz="1900" b="1" dirty="0">
                <a:solidFill>
                  <a:schemeClr val="bg1"/>
                </a:solidFill>
              </a:rPr>
              <a:t>13:11</a:t>
            </a:r>
            <a:r>
              <a:rPr lang="fr-FR" sz="1900" dirty="0">
                <a:solidFill>
                  <a:schemeClr val="bg1"/>
                </a:solidFill>
              </a:rPr>
              <a:t> Puis je vis monter de la terre une autre bête, qui avait deux cornes semblables à celles d'un agneau, et qui parlait comme un dragon. </a:t>
            </a:r>
            <a:r>
              <a:rPr lang="fr-FR" sz="1900" dirty="0" smtClean="0">
                <a:solidFill>
                  <a:schemeClr val="bg1"/>
                </a:solidFill>
              </a:rPr>
              <a:t>    //       </a:t>
            </a:r>
            <a:r>
              <a:rPr lang="fr-FR" sz="1900" baseline="30000" dirty="0">
                <a:solidFill>
                  <a:srgbClr val="FFFF00"/>
                </a:solidFill>
              </a:rPr>
              <a:t>BFC </a:t>
            </a:r>
            <a:r>
              <a:rPr lang="fr-FR" sz="1900" b="1" dirty="0" smtClean="0">
                <a:solidFill>
                  <a:schemeClr val="bg1"/>
                </a:solidFill>
              </a:rPr>
              <a:t>13:10 </a:t>
            </a:r>
            <a:r>
              <a:rPr lang="fr-FR" sz="1900" dirty="0" smtClean="0">
                <a:solidFill>
                  <a:schemeClr val="bg1"/>
                </a:solidFill>
              </a:rPr>
              <a:t> </a:t>
            </a:r>
            <a:r>
              <a:rPr lang="fr-FR" sz="1900" dirty="0">
                <a:solidFill>
                  <a:schemeClr val="bg1"/>
                </a:solidFill>
              </a:rPr>
              <a:t>Celui qui est destiné à être prisonnier, eh bien, il ira en prison; celui qui est destiné à périr par l'épée, eh bien, il périra par l'épée. Voilà pourquoi le peuple de Dieu doit faire preuve de patience et de foi.» </a:t>
            </a:r>
            <a:r>
              <a:rPr lang="fr-FR" sz="1900" b="1" dirty="0">
                <a:solidFill>
                  <a:schemeClr val="bg1"/>
                </a:solidFill>
              </a:rPr>
              <a:t>13:11</a:t>
            </a:r>
            <a:r>
              <a:rPr lang="fr-FR" sz="1900" dirty="0">
                <a:solidFill>
                  <a:schemeClr val="bg1"/>
                </a:solidFill>
              </a:rPr>
              <a:t> Puis je vis une autre bête; elle sortait de la terre. Elle avait deux cornes semblables à celles d'un agneau et elle parlait comme un dragon.</a:t>
            </a: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529492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6561</TotalTime>
  <Words>1315</Words>
  <Application>Microsoft Office PowerPoint</Application>
  <PresentationFormat>Custom</PresentationFormat>
  <Paragraphs>273</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Apocalypse de Jean Chapitre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852</cp:revision>
  <dcterms:created xsi:type="dcterms:W3CDTF">2020-04-05T11:02:49Z</dcterms:created>
  <dcterms:modified xsi:type="dcterms:W3CDTF">2020-12-23T01:24:07Z</dcterms:modified>
</cp:coreProperties>
</file>