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324" r:id="rId2"/>
    <p:sldId id="448" r:id="rId3"/>
    <p:sldId id="503" r:id="rId4"/>
    <p:sldId id="547" r:id="rId5"/>
    <p:sldId id="523" r:id="rId6"/>
    <p:sldId id="575" r:id="rId7"/>
    <p:sldId id="577" r:id="rId8"/>
    <p:sldId id="579" r:id="rId9"/>
    <p:sldId id="550" r:id="rId10"/>
    <p:sldId id="581" r:id="rId11"/>
    <p:sldId id="583" r:id="rId12"/>
    <p:sldId id="586" r:id="rId13"/>
    <p:sldId id="588" r:id="rId14"/>
    <p:sldId id="590" r:id="rId15"/>
    <p:sldId id="592" r:id="rId16"/>
    <p:sldId id="594" r:id="rId17"/>
    <p:sldId id="570" r:id="rId18"/>
    <p:sldId id="565" r:id="rId19"/>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82" autoAdjust="0"/>
    <p:restoredTop sz="94940" autoAdjust="0"/>
  </p:normalViewPr>
  <p:slideViewPr>
    <p:cSldViewPr>
      <p:cViewPr varScale="1">
        <p:scale>
          <a:sx n="82" d="100"/>
          <a:sy n="82" d="100"/>
        </p:scale>
        <p:origin x="-858" y="-84"/>
      </p:cViewPr>
      <p:guideLst>
        <p:guide orient="horz" pos="2160"/>
        <p:guide pos="383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5A7C89-7F9B-4D72-972A-4CB9FFE5E6C9}" type="datetimeFigureOut">
              <a:rPr lang="en-US" smtClean="0"/>
              <a:t>1/8/2021</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C1EC42-BB98-4E7B-A868-ACD34E872939}" type="slidenum">
              <a:rPr lang="en-US" smtClean="0"/>
              <a:t>‹#›</a:t>
            </a:fld>
            <a:endParaRPr lang="en-US"/>
          </a:p>
        </p:txBody>
      </p:sp>
    </p:spTree>
    <p:extLst>
      <p:ext uri="{BB962C8B-B14F-4D97-AF65-F5344CB8AC3E}">
        <p14:creationId xmlns:p14="http://schemas.microsoft.com/office/powerpoint/2010/main" val="1849611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2</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15</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16</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3</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5</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6</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10</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11</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12</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13</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14</a:t>
            </a:fld>
            <a:endParaRPr lang="en-US"/>
          </a:p>
        </p:txBody>
      </p:sp>
    </p:spTree>
    <p:extLst>
      <p:ext uri="{BB962C8B-B14F-4D97-AF65-F5344CB8AC3E}">
        <p14:creationId xmlns:p14="http://schemas.microsoft.com/office/powerpoint/2010/main" val="965654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953911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243791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691899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316936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28C260-82CB-4E87-BDB8-65FC51A009BE}" type="datetimeFigureOut">
              <a:rPr lang="en-US" smtClean="0"/>
              <a:t>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797061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8092"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82268"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28C260-82CB-4E87-BDB8-65FC51A009BE}" type="datetimeFigureOut">
              <a:rPr lang="en-US" smtClean="0"/>
              <a:t>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31934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28C260-82CB-4E87-BDB8-65FC51A009BE}" type="datetimeFigureOut">
              <a:rPr lang="en-US" smtClean="0"/>
              <a:t>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248909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28C260-82CB-4E87-BDB8-65FC51A009BE}" type="datetimeFigureOut">
              <a:rPr lang="en-US" smtClean="0"/>
              <a:t>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339371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28C260-82CB-4E87-BDB8-65FC51A009BE}" type="datetimeFigureOut">
              <a:rPr lang="en-US" smtClean="0"/>
              <a:t>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804942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28C260-82CB-4E87-BDB8-65FC51A009BE}" type="datetimeFigureOut">
              <a:rPr lang="en-US" smtClean="0"/>
              <a:t>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359017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28C260-82CB-4E87-BDB8-65FC51A009BE}" type="datetimeFigureOut">
              <a:rPr lang="en-US" smtClean="0"/>
              <a:t>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473064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28C260-82CB-4E87-BDB8-65FC51A009BE}" type="datetimeFigureOut">
              <a:rPr lang="en-US" smtClean="0"/>
              <a:t>1/8/2021</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4436FD-6829-4C23-8181-82EBC7E9365F}" type="slidenum">
              <a:rPr lang="en-US" smtClean="0"/>
              <a:t>‹#›</a:t>
            </a:fld>
            <a:endParaRPr lang="en-US"/>
          </a:p>
        </p:txBody>
      </p:sp>
    </p:spTree>
    <p:extLst>
      <p:ext uri="{BB962C8B-B14F-4D97-AF65-F5344CB8AC3E}">
        <p14:creationId xmlns:p14="http://schemas.microsoft.com/office/powerpoint/2010/main" val="17073801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759" y="2514600"/>
            <a:ext cx="8641160" cy="2590800"/>
          </a:xfrm>
          <a:solidFill>
            <a:schemeClr val="accent6">
              <a:lumMod val="75000"/>
            </a:schemeClr>
          </a:solidFill>
        </p:spPr>
        <p:txBody>
          <a:bodyPr>
            <a:noAutofit/>
          </a:bodyPr>
          <a:lstStyle/>
          <a:p>
            <a:r>
              <a:rPr lang="fr-FR" sz="7700" b="1" dirty="0" smtClean="0"/>
              <a:t>Apocalypse de Jean</a:t>
            </a:r>
            <a:br>
              <a:rPr lang="fr-FR" sz="7700" b="1" dirty="0" smtClean="0"/>
            </a:br>
            <a:r>
              <a:rPr lang="fr-FR" sz="7700" b="1" dirty="0" smtClean="0"/>
              <a:t>Chapitre 14</a:t>
            </a:r>
            <a:endParaRPr lang="en-US" sz="7700" dirty="0">
              <a:latin typeface="SimSun" pitchFamily="2" charset="-122"/>
              <a:ea typeface="SimSun" pitchFamily="2" charset="-122"/>
            </a:endParaRPr>
          </a:p>
        </p:txBody>
      </p:sp>
      <p:sp>
        <p:nvSpPr>
          <p:cNvPr id="3" name="Subtitle 2"/>
          <p:cNvSpPr>
            <a:spLocks noGrp="1"/>
          </p:cNvSpPr>
          <p:nvPr>
            <p:ph type="subTitle" idx="1"/>
          </p:nvPr>
        </p:nvSpPr>
        <p:spPr>
          <a:xfrm>
            <a:off x="868759" y="5486400"/>
            <a:ext cx="7315200" cy="685800"/>
          </a:xfrm>
        </p:spPr>
        <p:txBody>
          <a:bodyPr>
            <a:normAutofit/>
          </a:bodyPr>
          <a:lstStyle/>
          <a:p>
            <a:r>
              <a:rPr lang="fr-FR" sz="3600" b="1" dirty="0">
                <a:solidFill>
                  <a:schemeClr val="tx1"/>
                </a:solidFill>
              </a:rPr>
              <a:t>Préparé et récité par Ezra Kim, </a:t>
            </a:r>
            <a:r>
              <a:rPr lang="fr-FR" sz="3600" b="1" dirty="0" err="1">
                <a:solidFill>
                  <a:schemeClr val="tx1"/>
                </a:solidFill>
              </a:rPr>
              <a:t>Ph.D</a:t>
            </a:r>
            <a:r>
              <a:rPr lang="fr-FR" sz="3600" b="1" dirty="0">
                <a:solidFill>
                  <a:schemeClr val="tx1"/>
                </a:solidFill>
              </a:rPr>
              <a:t>.</a:t>
            </a:r>
            <a:endParaRPr lang="en-US" sz="3600" b="1" dirty="0" smtClean="0">
              <a:solidFill>
                <a:schemeClr val="tx1"/>
              </a:solidFill>
            </a:endParaRPr>
          </a:p>
        </p:txBody>
      </p:sp>
      <p:sp>
        <p:nvSpPr>
          <p:cNvPr id="4" name="Rectangle 3"/>
          <p:cNvSpPr/>
          <p:nvPr/>
        </p:nvSpPr>
        <p:spPr>
          <a:xfrm>
            <a:off x="0" y="0"/>
            <a:ext cx="8900319" cy="2369880"/>
          </a:xfrm>
          <a:prstGeom prst="rect">
            <a:avLst/>
          </a:prstGeom>
        </p:spPr>
        <p:txBody>
          <a:bodyPr wrap="square">
            <a:spAutoFit/>
          </a:bodyPr>
          <a:lstStyle/>
          <a:p>
            <a:pPr algn="ctr"/>
            <a:r>
              <a:rPr lang="en-US" sz="5800" b="1" dirty="0" smtClean="0">
                <a:solidFill>
                  <a:srgbClr val="FF0000"/>
                </a:solidFill>
              </a:rPr>
              <a:t>Nouveau </a:t>
            </a:r>
            <a:r>
              <a:rPr lang="en-US" sz="5800" b="1" dirty="0">
                <a:solidFill>
                  <a:srgbClr val="FF0000"/>
                </a:solidFill>
              </a:rPr>
              <a:t>Testament </a:t>
            </a:r>
            <a:endParaRPr lang="en-US" sz="5800" b="1" dirty="0" smtClean="0">
              <a:solidFill>
                <a:srgbClr val="FF0000"/>
              </a:solidFill>
            </a:endParaRPr>
          </a:p>
          <a:p>
            <a:pPr algn="ctr"/>
            <a:r>
              <a:rPr lang="en-US" sz="5800" b="1" dirty="0" err="1">
                <a:solidFill>
                  <a:srgbClr val="FF0000"/>
                </a:solidFill>
              </a:rPr>
              <a:t>I</a:t>
            </a:r>
            <a:r>
              <a:rPr lang="en-US" sz="5800" b="1" dirty="0" err="1" smtClean="0">
                <a:solidFill>
                  <a:srgbClr val="FF0000"/>
                </a:solidFill>
              </a:rPr>
              <a:t>nterlinéaire</a:t>
            </a:r>
            <a:r>
              <a:rPr lang="en-US" sz="5800" b="1" dirty="0" smtClean="0">
                <a:solidFill>
                  <a:srgbClr val="FF0000"/>
                </a:solidFill>
              </a:rPr>
              <a:t> </a:t>
            </a:r>
            <a:r>
              <a:rPr lang="en-US" sz="5800" b="1" dirty="0" err="1" smtClean="0">
                <a:solidFill>
                  <a:srgbClr val="FF0000"/>
                </a:solidFill>
              </a:rPr>
              <a:t>Grec</a:t>
            </a:r>
            <a:r>
              <a:rPr lang="en-US" sz="5800" b="1" dirty="0" smtClean="0">
                <a:solidFill>
                  <a:srgbClr val="FF0000"/>
                </a:solidFill>
              </a:rPr>
              <a:t> – </a:t>
            </a:r>
            <a:r>
              <a:rPr lang="en-US" sz="5800" b="1" dirty="0" err="1" smtClean="0">
                <a:solidFill>
                  <a:srgbClr val="FF0000"/>
                </a:solidFill>
              </a:rPr>
              <a:t>Français</a:t>
            </a:r>
            <a:endParaRPr lang="en-US" sz="5800" b="1" dirty="0" smtClean="0">
              <a:solidFill>
                <a:srgbClr val="FF0000"/>
              </a:solidFill>
            </a:endParaRPr>
          </a:p>
          <a:p>
            <a:r>
              <a:rPr lang="en-US" sz="3200" b="1" dirty="0" smtClean="0">
                <a:solidFill>
                  <a:srgbClr val="7030A0"/>
                </a:solidFill>
              </a:rPr>
              <a:t> </a:t>
            </a:r>
            <a:r>
              <a:rPr lang="en-US" sz="3100" b="1" dirty="0" err="1" smtClean="0">
                <a:solidFill>
                  <a:srgbClr val="7030A0"/>
                </a:solidFill>
              </a:rPr>
              <a:t>Écoutez</a:t>
            </a:r>
            <a:r>
              <a:rPr lang="en-US" sz="3100" b="1" dirty="0" smtClean="0">
                <a:solidFill>
                  <a:srgbClr val="7030A0"/>
                </a:solidFill>
              </a:rPr>
              <a:t> </a:t>
            </a:r>
            <a:r>
              <a:rPr lang="en-US" sz="3100" b="1" dirty="0">
                <a:solidFill>
                  <a:srgbClr val="7030A0"/>
                </a:solidFill>
              </a:rPr>
              <a:t>et </a:t>
            </a:r>
            <a:r>
              <a:rPr lang="en-US" sz="3100" b="1" dirty="0" err="1" smtClean="0">
                <a:solidFill>
                  <a:srgbClr val="7030A0"/>
                </a:solidFill>
              </a:rPr>
              <a:t>Apprenez</a:t>
            </a:r>
            <a:r>
              <a:rPr lang="en-US" sz="3100" b="1" dirty="0" smtClean="0">
                <a:solidFill>
                  <a:srgbClr val="7030A0"/>
                </a:solidFill>
              </a:rPr>
              <a:t> </a:t>
            </a:r>
            <a:r>
              <a:rPr lang="en-US" sz="3100" b="1" dirty="0">
                <a:solidFill>
                  <a:srgbClr val="7030A0"/>
                </a:solidFill>
              </a:rPr>
              <a:t>le </a:t>
            </a:r>
            <a:r>
              <a:rPr lang="en-US" sz="3100" b="1" dirty="0" err="1">
                <a:solidFill>
                  <a:srgbClr val="7030A0"/>
                </a:solidFill>
              </a:rPr>
              <a:t>G</a:t>
            </a:r>
            <a:r>
              <a:rPr lang="en-US" sz="3100" b="1" dirty="0" err="1" smtClean="0">
                <a:solidFill>
                  <a:srgbClr val="7030A0"/>
                </a:solidFill>
              </a:rPr>
              <a:t>rec</a:t>
            </a:r>
            <a:r>
              <a:rPr lang="en-US" sz="3100" b="1" dirty="0" smtClean="0">
                <a:solidFill>
                  <a:srgbClr val="7030A0"/>
                </a:solidFill>
              </a:rPr>
              <a:t> </a:t>
            </a:r>
            <a:r>
              <a:rPr lang="en-US" sz="3100" b="1" dirty="0">
                <a:solidFill>
                  <a:srgbClr val="7030A0"/>
                </a:solidFill>
              </a:rPr>
              <a:t>du Nouveau Testament</a:t>
            </a:r>
          </a:p>
        </p:txBody>
      </p:sp>
      <p:sp>
        <p:nvSpPr>
          <p:cNvPr id="6" name="Rectangle 5"/>
          <p:cNvSpPr/>
          <p:nvPr/>
        </p:nvSpPr>
        <p:spPr>
          <a:xfrm>
            <a:off x="8840347" y="4275667"/>
            <a:ext cx="3177293" cy="2554545"/>
          </a:xfrm>
          <a:prstGeom prst="rect">
            <a:avLst/>
          </a:prstGeom>
        </p:spPr>
        <p:txBody>
          <a:bodyPr wrap="square">
            <a:spAutoFit/>
          </a:bodyPr>
          <a:lstStyle/>
          <a:p>
            <a:pPr algn="ctr"/>
            <a:r>
              <a:rPr lang="he-IL" b="1" dirty="0">
                <a:solidFill>
                  <a:srgbClr val="C00000"/>
                </a:solidFill>
              </a:rPr>
              <a:t>מְקוֹר מַיִם חַיִּים </a:t>
            </a:r>
            <a:endParaRPr lang="en-US" b="1" dirty="0">
              <a:solidFill>
                <a:srgbClr val="C00000"/>
              </a:solidFill>
            </a:endParaRPr>
          </a:p>
          <a:p>
            <a:pPr algn="ctr"/>
            <a:r>
              <a:rPr lang="el-GR" b="1" dirty="0"/>
              <a:t>ἡ πηγή ὕδατος ζωῆς </a:t>
            </a:r>
            <a:endParaRPr lang="en-US" dirty="0"/>
          </a:p>
          <a:p>
            <a:pPr algn="ctr"/>
            <a:r>
              <a:rPr lang="en-US" b="1" i="1" dirty="0">
                <a:solidFill>
                  <a:srgbClr val="7030A0"/>
                </a:solidFill>
              </a:rPr>
              <a:t>The Spring of Living Water </a:t>
            </a:r>
            <a:endParaRPr lang="en-US" dirty="0">
              <a:solidFill>
                <a:srgbClr val="7030A0"/>
              </a:solidFill>
            </a:endParaRPr>
          </a:p>
          <a:p>
            <a:pPr algn="ctr"/>
            <a:r>
              <a:rPr lang="ko-KR" altLang="en-US" sz="1600" b="1" dirty="0">
                <a:solidFill>
                  <a:srgbClr val="00B050"/>
                </a:solidFill>
              </a:rPr>
              <a:t>생명수 샘</a:t>
            </a:r>
            <a:r>
              <a:rPr lang="ko-KR" altLang="en-US" sz="1600" dirty="0">
                <a:solidFill>
                  <a:srgbClr val="00B050"/>
                </a:solidFill>
              </a:rPr>
              <a:t>  </a:t>
            </a:r>
            <a:r>
              <a:rPr lang="zh-TW" altLang="en-US" sz="1600" b="1" dirty="0">
                <a:latin typeface="SimSun" panose="02010600030101010101" pitchFamily="2" charset="-122"/>
                <a:ea typeface="SimSun" panose="02010600030101010101" pitchFamily="2" charset="-122"/>
              </a:rPr>
              <a:t>生命水的泉源</a:t>
            </a:r>
            <a:endParaRPr lang="en-US" sz="1600" dirty="0">
              <a:latin typeface="SimSun" panose="02010600030101010101" pitchFamily="2" charset="-122"/>
              <a:ea typeface="SimSun" panose="02010600030101010101" pitchFamily="2" charset="-122"/>
            </a:endParaRPr>
          </a:p>
          <a:p>
            <a:pPr algn="ctr"/>
            <a:r>
              <a:rPr lang="en-US" b="1" i="1" dirty="0">
                <a:solidFill>
                  <a:srgbClr val="C00000"/>
                </a:solidFill>
              </a:rPr>
              <a:t>La </a:t>
            </a:r>
            <a:r>
              <a:rPr lang="en-US" b="1" i="1" dirty="0" err="1">
                <a:solidFill>
                  <a:srgbClr val="C00000"/>
                </a:solidFill>
              </a:rPr>
              <a:t>Fuente</a:t>
            </a:r>
            <a:r>
              <a:rPr lang="en-US" b="1" i="1" dirty="0">
                <a:solidFill>
                  <a:srgbClr val="C00000"/>
                </a:solidFill>
              </a:rPr>
              <a:t> de Agua Viva</a:t>
            </a:r>
            <a:endParaRPr lang="en-US" dirty="0">
              <a:solidFill>
                <a:srgbClr val="C00000"/>
              </a:solidFill>
            </a:endParaRPr>
          </a:p>
          <a:p>
            <a:pPr algn="ctr"/>
            <a:r>
              <a:rPr lang="en-US" b="1" i="1" dirty="0"/>
              <a:t>La Source </a:t>
            </a:r>
            <a:r>
              <a:rPr lang="en-US" b="1" i="1" dirty="0" err="1"/>
              <a:t>d'Eau</a:t>
            </a:r>
            <a:r>
              <a:rPr lang="en-US" b="1" i="1" dirty="0"/>
              <a:t> Vive</a:t>
            </a:r>
            <a:endParaRPr lang="en-US" dirty="0"/>
          </a:p>
          <a:p>
            <a:pPr algn="ctr"/>
            <a:r>
              <a:rPr lang="en-US" b="1" i="1" dirty="0">
                <a:solidFill>
                  <a:schemeClr val="accent6">
                    <a:lumMod val="75000"/>
                  </a:schemeClr>
                </a:solidFill>
              </a:rPr>
              <a:t>Die </a:t>
            </a:r>
            <a:r>
              <a:rPr lang="en-US" b="1" i="1" dirty="0" err="1">
                <a:solidFill>
                  <a:schemeClr val="accent6">
                    <a:lumMod val="75000"/>
                  </a:schemeClr>
                </a:solidFill>
              </a:rPr>
              <a:t>Quelle</a:t>
            </a:r>
            <a:r>
              <a:rPr lang="en-US" b="1" i="1" dirty="0">
                <a:solidFill>
                  <a:schemeClr val="accent6">
                    <a:lumMod val="75000"/>
                  </a:schemeClr>
                </a:solidFill>
              </a:rPr>
              <a:t> </a:t>
            </a:r>
            <a:r>
              <a:rPr lang="en-US" b="1" i="1" dirty="0" err="1">
                <a:solidFill>
                  <a:schemeClr val="accent6">
                    <a:lumMod val="75000"/>
                  </a:schemeClr>
                </a:solidFill>
              </a:rPr>
              <a:t>Lebendigen</a:t>
            </a:r>
            <a:r>
              <a:rPr lang="en-US" b="1" i="1" dirty="0">
                <a:solidFill>
                  <a:schemeClr val="accent6">
                    <a:lumMod val="75000"/>
                  </a:schemeClr>
                </a:solidFill>
              </a:rPr>
              <a:t> </a:t>
            </a:r>
            <a:r>
              <a:rPr lang="en-US" b="1" i="1" dirty="0" err="1">
                <a:solidFill>
                  <a:schemeClr val="accent6">
                    <a:lumMod val="75000"/>
                  </a:schemeClr>
                </a:solidFill>
              </a:rPr>
              <a:t>Wassers</a:t>
            </a:r>
            <a:r>
              <a:rPr lang="en-US" b="1" i="1" dirty="0">
                <a:solidFill>
                  <a:schemeClr val="accent6">
                    <a:lumMod val="75000"/>
                  </a:schemeClr>
                </a:solidFill>
              </a:rPr>
              <a:t> </a:t>
            </a:r>
            <a:endParaRPr lang="en-US" dirty="0">
              <a:solidFill>
                <a:schemeClr val="accent6">
                  <a:lumMod val="75000"/>
                </a:schemeClr>
              </a:solidFill>
            </a:endParaRPr>
          </a:p>
          <a:p>
            <a:pPr algn="ctr"/>
            <a:r>
              <a:rPr lang="en-US" b="1" i="1" dirty="0" err="1"/>
              <a:t>Fonte</a:t>
            </a:r>
            <a:r>
              <a:rPr lang="en-US" b="1" i="1" dirty="0"/>
              <a:t> de </a:t>
            </a:r>
            <a:r>
              <a:rPr lang="en-US" b="1" i="1" dirty="0" err="1"/>
              <a:t>Água</a:t>
            </a:r>
            <a:r>
              <a:rPr lang="en-US" b="1" i="1" dirty="0"/>
              <a:t> Viva</a:t>
            </a:r>
            <a:endParaRPr lang="en-US" dirty="0"/>
          </a:p>
          <a:p>
            <a:pPr algn="ctr"/>
            <a:r>
              <a:rPr lang="en-US" b="1" dirty="0">
                <a:solidFill>
                  <a:srgbClr val="C00000"/>
                </a:solidFill>
              </a:rPr>
              <a:t>‎ </a:t>
            </a:r>
            <a:r>
              <a:rPr lang="ar-SA" b="1" dirty="0">
                <a:solidFill>
                  <a:srgbClr val="C00000"/>
                </a:solidFill>
              </a:rPr>
              <a:t>يَنْبُوعَ الْمِيَاهِ الْحَيَّةِ،</a:t>
            </a:r>
            <a:endParaRPr lang="en-US" b="1" dirty="0">
              <a:solidFill>
                <a:srgbClr val="C00000"/>
              </a:solidFill>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00319" y="138289"/>
            <a:ext cx="30861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862504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963" y="22578"/>
            <a:ext cx="12161838" cy="6798895"/>
          </a:xfrm>
          <a:prstGeom prst="rect">
            <a:avLst/>
          </a:prstGeom>
          <a:solidFill>
            <a:srgbClr val="002060"/>
          </a:solidFill>
        </p:spPr>
        <p:txBody>
          <a:bodyPr wrap="square" lIns="108821" tIns="54411" rIns="108821" bIns="54411">
            <a:spAutoFit/>
          </a:bodyPr>
          <a:lstStyle/>
          <a:p>
            <a:r>
              <a:rPr lang="en-US" sz="3600" b="1" dirty="0" smtClean="0">
                <a:solidFill>
                  <a:srgbClr val="FFFF00"/>
                </a:solidFill>
              </a:rPr>
              <a:t>     Apocalypse 14:10 </a:t>
            </a:r>
            <a:endParaRPr lang="en-US" sz="1000" b="1" dirty="0" smtClean="0">
              <a:solidFill>
                <a:srgbClr val="FFFF00"/>
              </a:solidFill>
            </a:endParaRPr>
          </a:p>
          <a:p>
            <a:endParaRPr lang="en-US" sz="1000" b="1" dirty="0" smtClean="0">
              <a:solidFill>
                <a:srgbClr val="FFFF00"/>
              </a:solidFill>
            </a:endParaRPr>
          </a:p>
          <a:p>
            <a:r>
              <a:rPr lang="en-US" sz="3800" dirty="0" smtClean="0">
                <a:solidFill>
                  <a:schemeClr val="bg1"/>
                </a:solidFill>
              </a:rPr>
              <a:t>  </a:t>
            </a:r>
            <a:r>
              <a:rPr lang="el-GR" sz="3800" dirty="0" smtClean="0">
                <a:solidFill>
                  <a:schemeClr val="bg1"/>
                </a:solidFill>
              </a:rPr>
              <a:t>καὶ </a:t>
            </a:r>
            <a:r>
              <a:rPr lang="el-GR" sz="3800" dirty="0">
                <a:solidFill>
                  <a:schemeClr val="bg1"/>
                </a:solidFill>
              </a:rPr>
              <a:t>αὐτὸς πίεται </a:t>
            </a:r>
            <a:r>
              <a:rPr lang="en-US" sz="3800" dirty="0" smtClean="0">
                <a:solidFill>
                  <a:schemeClr val="bg1"/>
                </a:solidFill>
              </a:rPr>
              <a:t> </a:t>
            </a:r>
            <a:r>
              <a:rPr lang="el-GR" sz="3800" dirty="0" smtClean="0">
                <a:solidFill>
                  <a:schemeClr val="bg1"/>
                </a:solidFill>
              </a:rPr>
              <a:t>ἐκ </a:t>
            </a:r>
            <a:r>
              <a:rPr lang="el-GR" sz="3800" dirty="0">
                <a:solidFill>
                  <a:schemeClr val="bg1"/>
                </a:solidFill>
              </a:rPr>
              <a:t>τοῦ οἴνου τοῦ θυμοῦ </a:t>
            </a:r>
            <a:endParaRPr lang="en-US" sz="3800" dirty="0">
              <a:solidFill>
                <a:schemeClr val="bg1"/>
              </a:solidFill>
            </a:endParaRPr>
          </a:p>
          <a:p>
            <a:r>
              <a:rPr lang="fr-FR" sz="2400" dirty="0" smtClean="0">
                <a:solidFill>
                  <a:srgbClr val="FFFF00"/>
                </a:solidFill>
              </a:rPr>
              <a:t>   aussi  lui-même    il boira</a:t>
            </a:r>
            <a:r>
              <a:rPr lang="fr-FR" sz="2400" dirty="0">
                <a:solidFill>
                  <a:srgbClr val="FFFF00"/>
                </a:solidFill>
              </a:rPr>
              <a:t> </a:t>
            </a:r>
            <a:r>
              <a:rPr lang="fr-FR" sz="2400" dirty="0" smtClean="0">
                <a:solidFill>
                  <a:srgbClr val="FFFF00"/>
                </a:solidFill>
              </a:rPr>
              <a:t>          </a:t>
            </a:r>
            <a:r>
              <a:rPr lang="fr-FR" sz="2400" dirty="0">
                <a:solidFill>
                  <a:srgbClr val="FFFF00"/>
                </a:solidFill>
              </a:rPr>
              <a:t>du </a:t>
            </a:r>
            <a:r>
              <a:rPr lang="fr-FR" sz="2400" dirty="0" smtClean="0">
                <a:solidFill>
                  <a:srgbClr val="FFFF00"/>
                </a:solidFill>
              </a:rPr>
              <a:t>               vin        </a:t>
            </a:r>
            <a:r>
              <a:rPr lang="fr-FR" sz="2400" dirty="0">
                <a:solidFill>
                  <a:srgbClr val="FFFF00"/>
                </a:solidFill>
              </a:rPr>
              <a:t>de la </a:t>
            </a:r>
            <a:r>
              <a:rPr lang="fr-FR" sz="2400" dirty="0" smtClean="0">
                <a:solidFill>
                  <a:srgbClr val="FFFF00"/>
                </a:solidFill>
              </a:rPr>
              <a:t>    fureur</a:t>
            </a:r>
          </a:p>
          <a:p>
            <a:r>
              <a:rPr lang="en-US" sz="4000" dirty="0" smtClean="0">
                <a:solidFill>
                  <a:schemeClr val="bg1"/>
                </a:solidFill>
              </a:rPr>
              <a:t>   </a:t>
            </a:r>
            <a:r>
              <a:rPr lang="el-GR" sz="4000" dirty="0" smtClean="0">
                <a:solidFill>
                  <a:schemeClr val="bg1"/>
                </a:solidFill>
              </a:rPr>
              <a:t>τοῦ θεοῦ</a:t>
            </a:r>
            <a:r>
              <a:rPr lang="en-US" sz="4000" dirty="0" smtClean="0">
                <a:solidFill>
                  <a:schemeClr val="bg1"/>
                </a:solidFill>
              </a:rPr>
              <a:t> </a:t>
            </a:r>
            <a:r>
              <a:rPr lang="el-GR" sz="4000" dirty="0" smtClean="0">
                <a:solidFill>
                  <a:schemeClr val="bg1"/>
                </a:solidFill>
              </a:rPr>
              <a:t> </a:t>
            </a:r>
            <a:r>
              <a:rPr lang="el-GR" sz="4000" dirty="0">
                <a:solidFill>
                  <a:schemeClr val="bg1"/>
                </a:solidFill>
              </a:rPr>
              <a:t>τοῦ κεκερασμένου </a:t>
            </a:r>
            <a:r>
              <a:rPr lang="en-US" sz="4000" dirty="0" smtClean="0">
                <a:solidFill>
                  <a:schemeClr val="bg1"/>
                </a:solidFill>
              </a:rPr>
              <a:t> </a:t>
            </a:r>
            <a:r>
              <a:rPr lang="el-GR" sz="4000" dirty="0" smtClean="0">
                <a:solidFill>
                  <a:schemeClr val="bg1"/>
                </a:solidFill>
              </a:rPr>
              <a:t>ἀκράτου </a:t>
            </a:r>
            <a:endParaRPr lang="en-US" sz="4000" dirty="0">
              <a:solidFill>
                <a:schemeClr val="bg1"/>
              </a:solidFill>
            </a:endParaRPr>
          </a:p>
          <a:p>
            <a:r>
              <a:rPr lang="fr-FR" sz="2400" dirty="0" smtClean="0">
                <a:solidFill>
                  <a:srgbClr val="FFFF00"/>
                </a:solidFill>
              </a:rPr>
              <a:t>        de        Dieu                                  </a:t>
            </a:r>
            <a:r>
              <a:rPr lang="fr-FR" sz="2400" dirty="0">
                <a:solidFill>
                  <a:srgbClr val="FFFF00"/>
                </a:solidFill>
              </a:rPr>
              <a:t>versé </a:t>
            </a:r>
            <a:r>
              <a:rPr lang="fr-FR" sz="2400" dirty="0" smtClean="0">
                <a:solidFill>
                  <a:srgbClr val="FFFF00"/>
                </a:solidFill>
              </a:rPr>
              <a:t>                       sans mélange</a:t>
            </a:r>
          </a:p>
          <a:p>
            <a:r>
              <a:rPr lang="en-US" sz="3600" dirty="0" smtClean="0">
                <a:solidFill>
                  <a:schemeClr val="bg1"/>
                </a:solidFill>
              </a:rPr>
              <a:t> </a:t>
            </a:r>
            <a:r>
              <a:rPr lang="el-GR" sz="3600" dirty="0" smtClean="0">
                <a:solidFill>
                  <a:schemeClr val="bg1"/>
                </a:solidFill>
              </a:rPr>
              <a:t>ἐν </a:t>
            </a:r>
            <a:r>
              <a:rPr lang="el-GR" sz="3600" dirty="0">
                <a:solidFill>
                  <a:schemeClr val="bg1"/>
                </a:solidFill>
              </a:rPr>
              <a:t>τῷ ποτηρίῳ τῆς ὀργῆς αὐτοῦ καὶ βασανισθήσεται ἐν πυρὶ </a:t>
            </a:r>
            <a:endParaRPr lang="en-US" sz="3600" dirty="0" smtClean="0">
              <a:solidFill>
                <a:schemeClr val="bg1"/>
              </a:solidFill>
            </a:endParaRPr>
          </a:p>
          <a:p>
            <a:r>
              <a:rPr lang="fr-FR" sz="2400" dirty="0" smtClean="0">
                <a:solidFill>
                  <a:srgbClr val="FFFF00"/>
                </a:solidFill>
              </a:rPr>
              <a:t> dans  la          coupe      de la     colère          sa           et         </a:t>
            </a:r>
            <a:r>
              <a:rPr lang="fr-FR" sz="2400" dirty="0">
                <a:solidFill>
                  <a:srgbClr val="FFFF00"/>
                </a:solidFill>
              </a:rPr>
              <a:t>il sera tourmenté </a:t>
            </a:r>
            <a:r>
              <a:rPr lang="fr-FR" sz="2400" dirty="0" smtClean="0">
                <a:solidFill>
                  <a:srgbClr val="FFFF00"/>
                </a:solidFill>
              </a:rPr>
              <a:t>        dans  </a:t>
            </a:r>
            <a:r>
              <a:rPr lang="fr-FR" sz="2400" dirty="0">
                <a:solidFill>
                  <a:srgbClr val="FFFF00"/>
                </a:solidFill>
              </a:rPr>
              <a:t>le feu </a:t>
            </a:r>
            <a:endParaRPr lang="fr-FR" sz="2400" dirty="0" smtClean="0">
              <a:solidFill>
                <a:srgbClr val="FFFF00"/>
              </a:solidFill>
            </a:endParaRPr>
          </a:p>
          <a:p>
            <a:r>
              <a:rPr lang="en-US" sz="3600" dirty="0" smtClean="0">
                <a:solidFill>
                  <a:schemeClr val="bg1"/>
                </a:solidFill>
              </a:rPr>
              <a:t>  </a:t>
            </a:r>
            <a:r>
              <a:rPr lang="el-GR" sz="3600" dirty="0" smtClean="0">
                <a:solidFill>
                  <a:schemeClr val="bg1"/>
                </a:solidFill>
              </a:rPr>
              <a:t>καὶ </a:t>
            </a:r>
            <a:r>
              <a:rPr lang="el-GR" sz="3600" dirty="0">
                <a:solidFill>
                  <a:schemeClr val="bg1"/>
                </a:solidFill>
              </a:rPr>
              <a:t>θείῳ ἐνώπιον ἀγγέλων ἁγίων καὶ ἐνώπιον τοῦ ἀρνίου.</a:t>
            </a:r>
          </a:p>
          <a:p>
            <a:r>
              <a:rPr lang="fr-FR" sz="2400" dirty="0" smtClean="0">
                <a:solidFill>
                  <a:srgbClr val="FFFF00"/>
                </a:solidFill>
              </a:rPr>
              <a:t>     et   le soufre     devant             anges           saints       et          </a:t>
            </a:r>
            <a:r>
              <a:rPr lang="fr-FR" sz="2400" dirty="0">
                <a:solidFill>
                  <a:srgbClr val="FFFF00"/>
                </a:solidFill>
              </a:rPr>
              <a:t>devant </a:t>
            </a:r>
            <a:r>
              <a:rPr lang="fr-FR" sz="2400" dirty="0" smtClean="0">
                <a:solidFill>
                  <a:srgbClr val="FFFF00"/>
                </a:solidFill>
              </a:rPr>
              <a:t>             l'Agneau</a:t>
            </a:r>
          </a:p>
          <a:p>
            <a:endParaRPr lang="en-US" sz="2200" baseline="30000" dirty="0" smtClean="0">
              <a:solidFill>
                <a:srgbClr val="FFFF00"/>
              </a:solidFill>
            </a:endParaRPr>
          </a:p>
          <a:p>
            <a:r>
              <a:rPr lang="en-US" sz="2200" baseline="30000" dirty="0" smtClean="0">
                <a:solidFill>
                  <a:srgbClr val="FFFF00"/>
                </a:solidFill>
              </a:rPr>
              <a:t>	NEG </a:t>
            </a:r>
            <a:r>
              <a:rPr lang="fr-FR" sz="2200" b="1" dirty="0" smtClean="0">
                <a:solidFill>
                  <a:schemeClr val="bg1"/>
                </a:solidFill>
              </a:rPr>
              <a:t>14:10</a:t>
            </a:r>
            <a:r>
              <a:rPr lang="fr-FR" sz="2200" dirty="0" smtClean="0">
                <a:solidFill>
                  <a:schemeClr val="bg1"/>
                </a:solidFill>
              </a:rPr>
              <a:t> il </a:t>
            </a:r>
            <a:r>
              <a:rPr lang="fr-FR" sz="2200" dirty="0">
                <a:solidFill>
                  <a:schemeClr val="bg1"/>
                </a:solidFill>
              </a:rPr>
              <a:t>boira, lui aussi, du vin de la fureur de Dieu, versé sans mélange dans la coupe de sa colère, et il sera tourmenté dans le feu et le soufre, devant les saints anges et devant l'Agneau.</a:t>
            </a:r>
          </a:p>
          <a:p>
            <a:r>
              <a:rPr lang="fr-FR" sz="2200" baseline="30000" dirty="0" smtClean="0">
                <a:solidFill>
                  <a:srgbClr val="FFFF00"/>
                </a:solidFill>
              </a:rPr>
              <a:t>	BFC </a:t>
            </a:r>
            <a:r>
              <a:rPr lang="fr-FR" sz="2200" b="1" dirty="0" smtClean="0">
                <a:solidFill>
                  <a:schemeClr val="bg1"/>
                </a:solidFill>
              </a:rPr>
              <a:t>14:10</a:t>
            </a:r>
            <a:r>
              <a:rPr lang="fr-FR" sz="2200" dirty="0" smtClean="0">
                <a:solidFill>
                  <a:schemeClr val="bg1"/>
                </a:solidFill>
              </a:rPr>
              <a:t> </a:t>
            </a:r>
            <a:r>
              <a:rPr lang="fr-FR" sz="2200" dirty="0">
                <a:solidFill>
                  <a:schemeClr val="bg1"/>
                </a:solidFill>
              </a:rPr>
              <a:t>boira lui-même le vin de la fureur de Dieu, versé pur dans la coupe de sa colère! De tels êtres seront tourmentés dans le soufre enflammé devant les saints anges et devant l'Agneau.</a:t>
            </a: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smtClean="0">
              <a:solidFill>
                <a:schemeClr val="bg1"/>
              </a:solidFill>
            </a:endParaRPr>
          </a:p>
        </p:txBody>
      </p:sp>
    </p:spTree>
    <p:extLst>
      <p:ext uri="{BB962C8B-B14F-4D97-AF65-F5344CB8AC3E}">
        <p14:creationId xmlns:p14="http://schemas.microsoft.com/office/powerpoint/2010/main" val="3852584301"/>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963" y="22578"/>
            <a:ext cx="12161838" cy="6880969"/>
          </a:xfrm>
          <a:prstGeom prst="rect">
            <a:avLst/>
          </a:prstGeom>
          <a:solidFill>
            <a:srgbClr val="002060"/>
          </a:solidFill>
        </p:spPr>
        <p:txBody>
          <a:bodyPr wrap="square" lIns="108821" tIns="54411" rIns="108821" bIns="54411">
            <a:spAutoFit/>
          </a:bodyPr>
          <a:lstStyle/>
          <a:p>
            <a:r>
              <a:rPr lang="en-US" sz="2800" b="1" dirty="0" smtClean="0">
                <a:solidFill>
                  <a:srgbClr val="FFFF00"/>
                </a:solidFill>
              </a:rPr>
              <a:t>     Apocalypse 14:11-12 </a:t>
            </a:r>
          </a:p>
          <a:p>
            <a:r>
              <a:rPr lang="en-US" sz="2400" b="1" dirty="0" smtClean="0">
                <a:solidFill>
                  <a:srgbClr val="FFFF00"/>
                </a:solidFill>
              </a:rPr>
              <a:t>11 </a:t>
            </a:r>
            <a:r>
              <a:rPr lang="el-GR" sz="3000" dirty="0" smtClean="0">
                <a:solidFill>
                  <a:schemeClr val="bg1"/>
                </a:solidFill>
              </a:rPr>
              <a:t>καὶ </a:t>
            </a:r>
            <a:r>
              <a:rPr lang="el-GR" sz="3000" dirty="0">
                <a:solidFill>
                  <a:schemeClr val="bg1"/>
                </a:solidFill>
              </a:rPr>
              <a:t>ὁ καπνὸς τοῦ βασανισμοῦ αὐτῶν εἰς αἰῶνας αἰώνων </a:t>
            </a:r>
            <a:endParaRPr lang="en-US" sz="3000" dirty="0">
              <a:solidFill>
                <a:schemeClr val="bg1"/>
              </a:solidFill>
            </a:endParaRPr>
          </a:p>
          <a:p>
            <a:r>
              <a:rPr lang="fr-FR" sz="2200" dirty="0" smtClean="0">
                <a:solidFill>
                  <a:srgbClr val="FFFF00"/>
                </a:solidFill>
              </a:rPr>
              <a:t>       et    la     fumée    de le        tourment             leur     aux      siècles    des siècles</a:t>
            </a:r>
          </a:p>
          <a:p>
            <a:r>
              <a:rPr lang="en-US" sz="3000" dirty="0" smtClean="0">
                <a:solidFill>
                  <a:schemeClr val="bg1"/>
                </a:solidFill>
              </a:rPr>
              <a:t> </a:t>
            </a:r>
            <a:r>
              <a:rPr lang="el-GR" sz="3000" dirty="0">
                <a:solidFill>
                  <a:schemeClr val="bg1"/>
                </a:solidFill>
              </a:rPr>
              <a:t>ἀναβαίνει, καὶ οὐκ ἔχουσιν ἀνάπαυσιν ἡμέρας καὶ νυκτὸς </a:t>
            </a:r>
            <a:endParaRPr lang="en-US" sz="3000" dirty="0">
              <a:solidFill>
                <a:schemeClr val="bg1"/>
              </a:solidFill>
            </a:endParaRPr>
          </a:p>
          <a:p>
            <a:r>
              <a:rPr lang="fr-FR" sz="2200" dirty="0" smtClean="0">
                <a:solidFill>
                  <a:srgbClr val="FFFF00"/>
                </a:solidFill>
              </a:rPr>
              <a:t>        monte          et    ne pas     ils ont          de repos             </a:t>
            </a:r>
            <a:r>
              <a:rPr lang="fr-FR" sz="2200" dirty="0">
                <a:solidFill>
                  <a:srgbClr val="FFFF00"/>
                </a:solidFill>
              </a:rPr>
              <a:t>jour </a:t>
            </a:r>
            <a:r>
              <a:rPr lang="fr-FR" sz="2200" dirty="0" smtClean="0">
                <a:solidFill>
                  <a:srgbClr val="FFFF00"/>
                </a:solidFill>
              </a:rPr>
              <a:t>       et      nuit</a:t>
            </a:r>
          </a:p>
          <a:p>
            <a:r>
              <a:rPr lang="el-GR" sz="3200" dirty="0" smtClean="0">
                <a:solidFill>
                  <a:schemeClr val="bg1"/>
                </a:solidFill>
              </a:rPr>
              <a:t>οἱ </a:t>
            </a:r>
            <a:r>
              <a:rPr lang="el-GR" sz="3200" dirty="0">
                <a:solidFill>
                  <a:schemeClr val="bg1"/>
                </a:solidFill>
              </a:rPr>
              <a:t>προσκυνοῦντες τὸ θηρίον καὶ τὴν εἰκόνα αὐτοῦ καὶ εἴ τις λαμβάνει </a:t>
            </a:r>
            <a:r>
              <a:rPr lang="fr-FR" sz="2200" dirty="0" smtClean="0">
                <a:solidFill>
                  <a:srgbClr val="FFFF00"/>
                </a:solidFill>
              </a:rPr>
              <a:t> </a:t>
            </a:r>
          </a:p>
          <a:p>
            <a:r>
              <a:rPr lang="fr-FR" sz="2200" dirty="0" smtClean="0">
                <a:solidFill>
                  <a:srgbClr val="FFFF00"/>
                </a:solidFill>
              </a:rPr>
              <a:t>ceux      qui </a:t>
            </a:r>
            <a:r>
              <a:rPr lang="fr-FR" sz="2200" dirty="0">
                <a:solidFill>
                  <a:srgbClr val="FFFF00"/>
                </a:solidFill>
              </a:rPr>
              <a:t>adorent </a:t>
            </a:r>
            <a:r>
              <a:rPr lang="fr-FR" sz="2200" dirty="0" smtClean="0">
                <a:solidFill>
                  <a:srgbClr val="FFFF00"/>
                </a:solidFill>
              </a:rPr>
              <a:t>              la        bête        et       le        image          son        et  quiconque   reçoit</a:t>
            </a:r>
          </a:p>
          <a:p>
            <a:r>
              <a:rPr lang="en-US" sz="3000" dirty="0" smtClean="0">
                <a:solidFill>
                  <a:schemeClr val="bg1"/>
                </a:solidFill>
              </a:rPr>
              <a:t> </a:t>
            </a:r>
            <a:r>
              <a:rPr lang="el-GR" sz="3000" dirty="0" smtClean="0">
                <a:solidFill>
                  <a:schemeClr val="bg1"/>
                </a:solidFill>
              </a:rPr>
              <a:t>τὸ </a:t>
            </a:r>
            <a:r>
              <a:rPr lang="el-GR" sz="3000" dirty="0">
                <a:solidFill>
                  <a:schemeClr val="bg1"/>
                </a:solidFill>
              </a:rPr>
              <a:t>χάραγμα τοῦ ὀνόματος αὐτοῦ</a:t>
            </a:r>
            <a:r>
              <a:rPr lang="el-GR" sz="3000" dirty="0" smtClean="0">
                <a:solidFill>
                  <a:schemeClr val="bg1"/>
                </a:solidFill>
              </a:rPr>
              <a:t>.</a:t>
            </a:r>
            <a:r>
              <a:rPr lang="en-US" sz="3000" b="1" dirty="0">
                <a:solidFill>
                  <a:srgbClr val="FFFF00"/>
                </a:solidFill>
              </a:rPr>
              <a:t> </a:t>
            </a:r>
            <a:r>
              <a:rPr lang="en-US" sz="3000" b="1" dirty="0" smtClean="0">
                <a:solidFill>
                  <a:srgbClr val="FFFF00"/>
                </a:solidFill>
              </a:rPr>
              <a:t>      </a:t>
            </a:r>
            <a:r>
              <a:rPr lang="en-US" sz="2400" b="1" dirty="0" smtClean="0">
                <a:solidFill>
                  <a:srgbClr val="FFFF00"/>
                </a:solidFill>
              </a:rPr>
              <a:t>12</a:t>
            </a:r>
            <a:r>
              <a:rPr lang="en-US" sz="3000" b="1" dirty="0" smtClean="0">
                <a:solidFill>
                  <a:srgbClr val="FFFF00"/>
                </a:solidFill>
              </a:rPr>
              <a:t>  </a:t>
            </a:r>
            <a:r>
              <a:rPr lang="el-GR" sz="3000" dirty="0" smtClean="0">
                <a:solidFill>
                  <a:schemeClr val="bg1"/>
                </a:solidFill>
              </a:rPr>
              <a:t>Ὧδε </a:t>
            </a:r>
            <a:r>
              <a:rPr lang="el-GR" sz="3000" dirty="0">
                <a:solidFill>
                  <a:schemeClr val="bg1"/>
                </a:solidFill>
              </a:rPr>
              <a:t>ἡ ὑπομονὴ τῶν ἁγίων ἐστίν, </a:t>
            </a:r>
            <a:endParaRPr lang="en-US" sz="3000" dirty="0">
              <a:solidFill>
                <a:schemeClr val="bg1"/>
              </a:solidFill>
            </a:endParaRPr>
          </a:p>
          <a:p>
            <a:r>
              <a:rPr lang="fr-FR" sz="2200" dirty="0" smtClean="0">
                <a:solidFill>
                  <a:srgbClr val="FFFF00"/>
                </a:solidFill>
              </a:rPr>
              <a:t>  la       marque     de le        nom             son                            ici    </a:t>
            </a:r>
            <a:r>
              <a:rPr lang="fr-FR" sz="2200" dirty="0">
                <a:solidFill>
                  <a:srgbClr val="FFFF00"/>
                </a:solidFill>
              </a:rPr>
              <a:t>la persévérance </a:t>
            </a:r>
            <a:r>
              <a:rPr lang="fr-FR" sz="2200" dirty="0" smtClean="0">
                <a:solidFill>
                  <a:srgbClr val="FFFF00"/>
                </a:solidFill>
              </a:rPr>
              <a:t>  des     saints     </a:t>
            </a:r>
            <a:r>
              <a:rPr lang="fr-FR" sz="2200" dirty="0">
                <a:solidFill>
                  <a:srgbClr val="FFFF00"/>
                </a:solidFill>
              </a:rPr>
              <a:t>c'est</a:t>
            </a:r>
            <a:endParaRPr lang="fr-FR" sz="2200" dirty="0" smtClean="0">
              <a:solidFill>
                <a:srgbClr val="FFFF00"/>
              </a:solidFill>
            </a:endParaRPr>
          </a:p>
          <a:p>
            <a:r>
              <a:rPr lang="en-US" sz="3200" dirty="0" smtClean="0">
                <a:solidFill>
                  <a:schemeClr val="bg1"/>
                </a:solidFill>
              </a:rPr>
              <a:t>    </a:t>
            </a:r>
            <a:r>
              <a:rPr lang="el-GR" sz="3200" dirty="0" smtClean="0">
                <a:solidFill>
                  <a:schemeClr val="bg1"/>
                </a:solidFill>
              </a:rPr>
              <a:t>οἱ </a:t>
            </a:r>
            <a:r>
              <a:rPr lang="el-GR" sz="3200" dirty="0">
                <a:solidFill>
                  <a:schemeClr val="bg1"/>
                </a:solidFill>
              </a:rPr>
              <a:t>τηροῦντες </a:t>
            </a:r>
            <a:r>
              <a:rPr lang="en-US" sz="3200" dirty="0" smtClean="0">
                <a:solidFill>
                  <a:schemeClr val="bg1"/>
                </a:solidFill>
              </a:rPr>
              <a:t> </a:t>
            </a:r>
            <a:r>
              <a:rPr lang="el-GR" sz="3200" dirty="0" smtClean="0">
                <a:solidFill>
                  <a:schemeClr val="bg1"/>
                </a:solidFill>
              </a:rPr>
              <a:t>τὰς </a:t>
            </a:r>
            <a:r>
              <a:rPr lang="en-US" sz="3200" dirty="0" smtClean="0">
                <a:solidFill>
                  <a:schemeClr val="bg1"/>
                </a:solidFill>
              </a:rPr>
              <a:t> </a:t>
            </a:r>
            <a:r>
              <a:rPr lang="el-GR" sz="3200" dirty="0" smtClean="0">
                <a:solidFill>
                  <a:schemeClr val="bg1"/>
                </a:solidFill>
              </a:rPr>
              <a:t>ἐντολὰς</a:t>
            </a:r>
            <a:r>
              <a:rPr lang="en-US" sz="3200" dirty="0" smtClean="0">
                <a:solidFill>
                  <a:schemeClr val="bg1"/>
                </a:solidFill>
              </a:rPr>
              <a:t> </a:t>
            </a:r>
            <a:r>
              <a:rPr lang="el-GR" sz="3200" dirty="0" smtClean="0">
                <a:solidFill>
                  <a:schemeClr val="bg1"/>
                </a:solidFill>
              </a:rPr>
              <a:t> </a:t>
            </a:r>
            <a:r>
              <a:rPr lang="en-US" sz="3200" dirty="0" smtClean="0">
                <a:solidFill>
                  <a:schemeClr val="bg1"/>
                </a:solidFill>
              </a:rPr>
              <a:t>  </a:t>
            </a:r>
            <a:r>
              <a:rPr lang="el-GR" sz="3200" dirty="0" smtClean="0">
                <a:solidFill>
                  <a:schemeClr val="bg1"/>
                </a:solidFill>
              </a:rPr>
              <a:t>τοῦ </a:t>
            </a:r>
            <a:r>
              <a:rPr lang="el-GR" sz="3200" dirty="0">
                <a:solidFill>
                  <a:schemeClr val="bg1"/>
                </a:solidFill>
              </a:rPr>
              <a:t>θεοῦ </a:t>
            </a:r>
            <a:r>
              <a:rPr lang="en-US" sz="3200" dirty="0" smtClean="0">
                <a:solidFill>
                  <a:schemeClr val="bg1"/>
                </a:solidFill>
              </a:rPr>
              <a:t> </a:t>
            </a:r>
            <a:r>
              <a:rPr lang="el-GR" sz="3200" dirty="0" smtClean="0">
                <a:solidFill>
                  <a:schemeClr val="bg1"/>
                </a:solidFill>
              </a:rPr>
              <a:t>καὶ </a:t>
            </a:r>
            <a:r>
              <a:rPr lang="el-GR" sz="3200" dirty="0">
                <a:solidFill>
                  <a:schemeClr val="bg1"/>
                </a:solidFill>
              </a:rPr>
              <a:t>τὴν πίστιν Ἰησοῦ.</a:t>
            </a:r>
          </a:p>
          <a:p>
            <a:r>
              <a:rPr lang="fr-FR" sz="2200" dirty="0" smtClean="0">
                <a:solidFill>
                  <a:srgbClr val="FFFF00"/>
                </a:solidFill>
              </a:rPr>
              <a:t>     qui       gardent           les    commandements  de    Dieu        et       la          </a:t>
            </a:r>
            <a:r>
              <a:rPr lang="fr-FR" sz="2200" dirty="0">
                <a:solidFill>
                  <a:srgbClr val="FFFF00"/>
                </a:solidFill>
              </a:rPr>
              <a:t>foi </a:t>
            </a:r>
            <a:r>
              <a:rPr lang="fr-FR" sz="2200" dirty="0" smtClean="0">
                <a:solidFill>
                  <a:srgbClr val="FFFF00"/>
                </a:solidFill>
              </a:rPr>
              <a:t>      de Jésus</a:t>
            </a:r>
            <a:endParaRPr lang="fr-FR" sz="800" dirty="0" smtClean="0">
              <a:solidFill>
                <a:srgbClr val="FFFF00"/>
              </a:solidFill>
            </a:endParaRPr>
          </a:p>
          <a:p>
            <a:r>
              <a:rPr lang="en-US" sz="1900" dirty="0">
                <a:solidFill>
                  <a:schemeClr val="bg1"/>
                </a:solidFill>
              </a:rPr>
              <a:t> </a:t>
            </a:r>
            <a:r>
              <a:rPr lang="en-US" sz="1900" baseline="30000" dirty="0" smtClean="0">
                <a:solidFill>
                  <a:srgbClr val="FFFF00"/>
                </a:solidFill>
              </a:rPr>
              <a:t>	      NEG </a:t>
            </a:r>
            <a:r>
              <a:rPr lang="fr-FR" sz="1900" b="1" dirty="0" smtClean="0">
                <a:solidFill>
                  <a:schemeClr val="bg1"/>
                </a:solidFill>
              </a:rPr>
              <a:t>14:11</a:t>
            </a:r>
            <a:r>
              <a:rPr lang="fr-FR" sz="1900" dirty="0" smtClean="0">
                <a:solidFill>
                  <a:schemeClr val="bg1"/>
                </a:solidFill>
              </a:rPr>
              <a:t>  </a:t>
            </a:r>
            <a:r>
              <a:rPr lang="fr-FR" sz="2000" dirty="0">
                <a:solidFill>
                  <a:schemeClr val="bg1"/>
                </a:solidFill>
              </a:rPr>
              <a:t>Et la fumée de leur tourment monte aux siècles des siècles; et ils n 'ont de repos ni jour ni nuit, ceux qui adorent la bête et son image, et quiconque reçoit la marque de son nom. </a:t>
            </a:r>
            <a:r>
              <a:rPr lang="fr-FR" sz="2000" b="1" dirty="0">
                <a:solidFill>
                  <a:schemeClr val="bg1"/>
                </a:solidFill>
              </a:rPr>
              <a:t>14:12</a:t>
            </a:r>
            <a:r>
              <a:rPr lang="fr-FR" sz="2000" dirty="0">
                <a:solidFill>
                  <a:schemeClr val="bg1"/>
                </a:solidFill>
              </a:rPr>
              <a:t> C'est ici la persévérance des saints, qui gardent les commandements de Dieu et la foi de Jésus</a:t>
            </a:r>
            <a:r>
              <a:rPr lang="fr-FR" sz="2000" dirty="0" smtClean="0">
                <a:solidFill>
                  <a:schemeClr val="bg1"/>
                </a:solidFill>
              </a:rPr>
              <a:t>.        //        </a:t>
            </a:r>
            <a:r>
              <a:rPr lang="fr-FR" sz="2000" baseline="30000" dirty="0">
                <a:solidFill>
                  <a:srgbClr val="FFFF00"/>
                </a:solidFill>
              </a:rPr>
              <a:t>BFC </a:t>
            </a:r>
            <a:r>
              <a:rPr lang="fr-FR" sz="2000" b="1" dirty="0" smtClean="0">
                <a:solidFill>
                  <a:schemeClr val="bg1"/>
                </a:solidFill>
              </a:rPr>
              <a:t>14:11</a:t>
            </a:r>
            <a:r>
              <a:rPr lang="fr-FR" sz="2000" dirty="0" smtClean="0">
                <a:solidFill>
                  <a:schemeClr val="bg1"/>
                </a:solidFill>
              </a:rPr>
              <a:t> </a:t>
            </a:r>
            <a:r>
              <a:rPr lang="fr-FR" sz="2000" dirty="0">
                <a:solidFill>
                  <a:schemeClr val="bg1"/>
                </a:solidFill>
              </a:rPr>
              <a:t>La fumée du feu qui les tourmente s'élève pour toujours. Ils sont privés de repos, de jour comme de nuit, ceux qui adorent la bête et sa statue, et quiconque reçoit la marque de son nom.» </a:t>
            </a:r>
            <a:r>
              <a:rPr lang="fr-FR" sz="2000" b="1" dirty="0">
                <a:solidFill>
                  <a:schemeClr val="bg1"/>
                </a:solidFill>
              </a:rPr>
              <a:t>14:12</a:t>
            </a:r>
            <a:r>
              <a:rPr lang="fr-FR" sz="2000" dirty="0">
                <a:solidFill>
                  <a:schemeClr val="bg1"/>
                </a:solidFill>
              </a:rPr>
              <a:t> Voilà pourquoi ils doivent faire preuve de patience ceux qui appartiennent à Dieu, qui obéissent à ses commandements et sont fidèles à Jésus</a:t>
            </a:r>
            <a:r>
              <a:rPr lang="fr-FR" sz="2000" dirty="0" smtClean="0">
                <a:solidFill>
                  <a:schemeClr val="bg1"/>
                </a:solidFill>
              </a:rPr>
              <a:t>.</a:t>
            </a:r>
          </a:p>
          <a:p>
            <a:endParaRPr lang="fr-FR" sz="800" dirty="0">
              <a:solidFill>
                <a:schemeClr val="bg1"/>
              </a:solidFill>
            </a:endParaRPr>
          </a:p>
          <a:p>
            <a:endParaRPr lang="fr-FR" sz="800" dirty="0" smtClean="0">
              <a:solidFill>
                <a:schemeClr val="bg1"/>
              </a:solidFill>
            </a:endParaRPr>
          </a:p>
        </p:txBody>
      </p:sp>
    </p:spTree>
    <p:extLst>
      <p:ext uri="{BB962C8B-B14F-4D97-AF65-F5344CB8AC3E}">
        <p14:creationId xmlns:p14="http://schemas.microsoft.com/office/powerpoint/2010/main" val="604080921"/>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3867"/>
            <a:ext cx="12161838" cy="6788636"/>
          </a:xfrm>
          <a:prstGeom prst="rect">
            <a:avLst/>
          </a:prstGeom>
          <a:solidFill>
            <a:srgbClr val="002060"/>
          </a:solidFill>
        </p:spPr>
        <p:txBody>
          <a:bodyPr wrap="square" lIns="108821" tIns="54411" rIns="108821" bIns="54411">
            <a:spAutoFit/>
          </a:bodyPr>
          <a:lstStyle/>
          <a:p>
            <a:r>
              <a:rPr lang="en-US" sz="3200" b="1" dirty="0" smtClean="0">
                <a:solidFill>
                  <a:srgbClr val="FFFF00"/>
                </a:solidFill>
              </a:rPr>
              <a:t>  Apocalypse 14:13 </a:t>
            </a:r>
          </a:p>
          <a:p>
            <a:endParaRPr lang="en-US" sz="800" b="1" dirty="0" smtClean="0">
              <a:solidFill>
                <a:srgbClr val="FFFF00"/>
              </a:solidFill>
            </a:endParaRPr>
          </a:p>
          <a:p>
            <a:r>
              <a:rPr lang="en-US" sz="3600" dirty="0" smtClean="0">
                <a:solidFill>
                  <a:schemeClr val="bg1"/>
                </a:solidFill>
              </a:rPr>
              <a:t> </a:t>
            </a:r>
            <a:r>
              <a:rPr lang="el-GR" sz="3600" dirty="0" smtClean="0">
                <a:solidFill>
                  <a:schemeClr val="bg1"/>
                </a:solidFill>
              </a:rPr>
              <a:t>Καὶ </a:t>
            </a:r>
            <a:r>
              <a:rPr lang="el-GR" sz="3600" dirty="0">
                <a:solidFill>
                  <a:schemeClr val="bg1"/>
                </a:solidFill>
              </a:rPr>
              <a:t>ἤκουσα φωνῆς ἐκ τοῦ οὐρανοῦ λεγούσης· </a:t>
            </a:r>
            <a:endParaRPr lang="en-US" sz="3600" dirty="0">
              <a:solidFill>
                <a:schemeClr val="bg1"/>
              </a:solidFill>
            </a:endParaRPr>
          </a:p>
          <a:p>
            <a:r>
              <a:rPr lang="fr-FR" sz="2400" dirty="0" smtClean="0">
                <a:solidFill>
                  <a:srgbClr val="FFFF00"/>
                </a:solidFill>
              </a:rPr>
              <a:t>    et      </a:t>
            </a:r>
            <a:r>
              <a:rPr lang="fr-FR" sz="2400" dirty="0">
                <a:solidFill>
                  <a:srgbClr val="FFFF00"/>
                </a:solidFill>
              </a:rPr>
              <a:t>j'entendis </a:t>
            </a:r>
            <a:r>
              <a:rPr lang="fr-FR" sz="2400" dirty="0" smtClean="0">
                <a:solidFill>
                  <a:srgbClr val="FFFF00"/>
                </a:solidFill>
              </a:rPr>
              <a:t>    une </a:t>
            </a:r>
            <a:r>
              <a:rPr lang="fr-FR" sz="2400" dirty="0">
                <a:solidFill>
                  <a:srgbClr val="FFFF00"/>
                </a:solidFill>
              </a:rPr>
              <a:t>voix </a:t>
            </a:r>
            <a:r>
              <a:rPr lang="fr-FR" sz="2400" dirty="0" smtClean="0">
                <a:solidFill>
                  <a:srgbClr val="FFFF00"/>
                </a:solidFill>
              </a:rPr>
              <a:t>        du                ciel                qui disait</a:t>
            </a:r>
            <a:endParaRPr lang="es-ES" sz="2400" dirty="0" smtClean="0">
              <a:solidFill>
                <a:srgbClr val="FFFF00"/>
              </a:solidFill>
            </a:endParaRPr>
          </a:p>
          <a:p>
            <a:r>
              <a:rPr lang="en-US" sz="3600" dirty="0" smtClean="0">
                <a:solidFill>
                  <a:schemeClr val="bg1"/>
                </a:solidFill>
              </a:rPr>
              <a:t>   </a:t>
            </a:r>
            <a:r>
              <a:rPr lang="el-GR" sz="3600" dirty="0" smtClean="0">
                <a:solidFill>
                  <a:schemeClr val="bg1"/>
                </a:solidFill>
              </a:rPr>
              <a:t>γράψον</a:t>
            </a:r>
            <a:r>
              <a:rPr lang="el-GR" sz="3600" dirty="0">
                <a:solidFill>
                  <a:schemeClr val="bg1"/>
                </a:solidFill>
              </a:rPr>
              <a:t>· </a:t>
            </a:r>
            <a:r>
              <a:rPr lang="en-US" sz="3600" dirty="0" smtClean="0">
                <a:solidFill>
                  <a:schemeClr val="bg1"/>
                </a:solidFill>
              </a:rPr>
              <a:t>      </a:t>
            </a:r>
            <a:r>
              <a:rPr lang="el-GR" sz="3600" dirty="0" smtClean="0">
                <a:solidFill>
                  <a:schemeClr val="bg1"/>
                </a:solidFill>
              </a:rPr>
              <a:t>μακάριοι </a:t>
            </a:r>
            <a:r>
              <a:rPr lang="en-US" sz="3600" dirty="0" smtClean="0">
                <a:solidFill>
                  <a:schemeClr val="bg1"/>
                </a:solidFill>
              </a:rPr>
              <a:t> </a:t>
            </a:r>
            <a:r>
              <a:rPr lang="el-GR" sz="3600" dirty="0" smtClean="0">
                <a:solidFill>
                  <a:schemeClr val="bg1"/>
                </a:solidFill>
              </a:rPr>
              <a:t>οἱ</a:t>
            </a:r>
            <a:r>
              <a:rPr lang="en-US" sz="3600" dirty="0" smtClean="0">
                <a:solidFill>
                  <a:schemeClr val="bg1"/>
                </a:solidFill>
              </a:rPr>
              <a:t> </a:t>
            </a:r>
            <a:r>
              <a:rPr lang="el-GR" sz="3600" dirty="0" smtClean="0">
                <a:solidFill>
                  <a:schemeClr val="bg1"/>
                </a:solidFill>
              </a:rPr>
              <a:t>νεκροὶ οἱ </a:t>
            </a:r>
            <a:r>
              <a:rPr lang="en-US" sz="3600" dirty="0" smtClean="0">
                <a:solidFill>
                  <a:schemeClr val="bg1"/>
                </a:solidFill>
              </a:rPr>
              <a:t> </a:t>
            </a:r>
            <a:r>
              <a:rPr lang="el-GR" sz="3600" dirty="0" smtClean="0">
                <a:solidFill>
                  <a:schemeClr val="bg1"/>
                </a:solidFill>
              </a:rPr>
              <a:t>ἐν </a:t>
            </a:r>
            <a:r>
              <a:rPr lang="en-US" sz="3600" dirty="0" smtClean="0">
                <a:solidFill>
                  <a:schemeClr val="bg1"/>
                </a:solidFill>
              </a:rPr>
              <a:t> </a:t>
            </a:r>
            <a:r>
              <a:rPr lang="el-GR" sz="3600" dirty="0" smtClean="0">
                <a:solidFill>
                  <a:schemeClr val="bg1"/>
                </a:solidFill>
              </a:rPr>
              <a:t>κυρίῳ </a:t>
            </a:r>
            <a:endParaRPr lang="en-US" sz="3600" dirty="0" smtClean="0">
              <a:solidFill>
                <a:schemeClr val="bg1"/>
              </a:solidFill>
            </a:endParaRPr>
          </a:p>
          <a:p>
            <a:r>
              <a:rPr lang="fr-FR" sz="2400" dirty="0">
                <a:solidFill>
                  <a:srgbClr val="FFFF00"/>
                </a:solidFill>
              </a:rPr>
              <a:t> </a:t>
            </a:r>
            <a:r>
              <a:rPr lang="fr-FR" sz="2400" dirty="0" smtClean="0">
                <a:solidFill>
                  <a:srgbClr val="FFFF00"/>
                </a:solidFill>
              </a:rPr>
              <a:t>         </a:t>
            </a:r>
            <a:r>
              <a:rPr lang="fr-FR" sz="2400" dirty="0" err="1" smtClean="0">
                <a:solidFill>
                  <a:srgbClr val="FFFF00"/>
                </a:solidFill>
              </a:rPr>
              <a:t>ecris</a:t>
            </a:r>
            <a:r>
              <a:rPr lang="fr-FR" sz="2400" dirty="0" smtClean="0">
                <a:solidFill>
                  <a:srgbClr val="FFFF00"/>
                </a:solidFill>
              </a:rPr>
              <a:t>                         heureux        les     morts     qui   dans  Seigneur</a:t>
            </a:r>
          </a:p>
          <a:p>
            <a:r>
              <a:rPr lang="el-GR" sz="3400" dirty="0" smtClean="0">
                <a:solidFill>
                  <a:schemeClr val="bg1"/>
                </a:solidFill>
              </a:rPr>
              <a:t>ἀποθνῄσκοντες</a:t>
            </a:r>
            <a:r>
              <a:rPr lang="en-US" sz="3400" dirty="0" smtClean="0">
                <a:solidFill>
                  <a:schemeClr val="bg1"/>
                </a:solidFill>
              </a:rPr>
              <a:t> </a:t>
            </a:r>
            <a:r>
              <a:rPr lang="el-GR" sz="3400" dirty="0" smtClean="0">
                <a:solidFill>
                  <a:schemeClr val="bg1"/>
                </a:solidFill>
              </a:rPr>
              <a:t>ἀπ</a:t>
            </a:r>
            <a:r>
              <a:rPr lang="el-GR" sz="3400" dirty="0">
                <a:solidFill>
                  <a:schemeClr val="bg1"/>
                </a:solidFill>
              </a:rPr>
              <a:t>᾽ ἄρτι. ναί, λέγει τὸ πνεῦμα, ἵνα ἀναπαήσονται </a:t>
            </a:r>
            <a:endParaRPr lang="en-US" sz="3400" dirty="0" smtClean="0">
              <a:solidFill>
                <a:schemeClr val="bg1"/>
              </a:solidFill>
            </a:endParaRPr>
          </a:p>
          <a:p>
            <a:r>
              <a:rPr lang="fr-FR" sz="2400" dirty="0" smtClean="0">
                <a:solidFill>
                  <a:srgbClr val="FFFF00"/>
                </a:solidFill>
              </a:rPr>
              <a:t>            meurent           dès </a:t>
            </a:r>
            <a:r>
              <a:rPr lang="fr-FR" sz="2400" dirty="0">
                <a:solidFill>
                  <a:srgbClr val="FFFF00"/>
                </a:solidFill>
              </a:rPr>
              <a:t>à présent </a:t>
            </a:r>
            <a:r>
              <a:rPr lang="fr-FR" sz="2400" dirty="0" smtClean="0">
                <a:solidFill>
                  <a:srgbClr val="FFFF00"/>
                </a:solidFill>
              </a:rPr>
              <a:t>   oui       dit            l'Esprit         </a:t>
            </a:r>
            <a:r>
              <a:rPr lang="fr-FR" sz="2400" dirty="0">
                <a:solidFill>
                  <a:srgbClr val="FFFF00"/>
                </a:solidFill>
              </a:rPr>
              <a:t>afin </a:t>
            </a:r>
            <a:r>
              <a:rPr lang="fr-FR" sz="2400" dirty="0" smtClean="0">
                <a:solidFill>
                  <a:srgbClr val="FFFF00"/>
                </a:solidFill>
              </a:rPr>
              <a:t>que   ils </a:t>
            </a:r>
            <a:r>
              <a:rPr lang="fr-FR" sz="2400" dirty="0">
                <a:solidFill>
                  <a:srgbClr val="FFFF00"/>
                </a:solidFill>
              </a:rPr>
              <a:t>se </a:t>
            </a:r>
            <a:r>
              <a:rPr lang="fr-FR" sz="2400" dirty="0" smtClean="0">
                <a:solidFill>
                  <a:srgbClr val="FFFF00"/>
                </a:solidFill>
              </a:rPr>
              <a:t>reposent</a:t>
            </a:r>
          </a:p>
          <a:p>
            <a:r>
              <a:rPr lang="el-GR" sz="3400" dirty="0" smtClean="0">
                <a:solidFill>
                  <a:schemeClr val="bg1"/>
                </a:solidFill>
              </a:rPr>
              <a:t>ἐκ </a:t>
            </a:r>
            <a:r>
              <a:rPr lang="el-GR" sz="3400" dirty="0">
                <a:solidFill>
                  <a:schemeClr val="bg1"/>
                </a:solidFill>
              </a:rPr>
              <a:t>τῶν κόπων αὐτῶν, τὰ γὰρ ἔργα αὐτῶν ἀκολουθεῖ </a:t>
            </a:r>
            <a:r>
              <a:rPr lang="en-US" sz="3400" dirty="0" smtClean="0">
                <a:solidFill>
                  <a:schemeClr val="bg1"/>
                </a:solidFill>
              </a:rPr>
              <a:t> </a:t>
            </a:r>
            <a:r>
              <a:rPr lang="el-GR" sz="3400" dirty="0" smtClean="0">
                <a:solidFill>
                  <a:schemeClr val="bg1"/>
                </a:solidFill>
              </a:rPr>
              <a:t>μετ</a:t>
            </a:r>
            <a:r>
              <a:rPr lang="el-GR" sz="3400" dirty="0">
                <a:solidFill>
                  <a:schemeClr val="bg1"/>
                </a:solidFill>
              </a:rPr>
              <a:t>᾽ αὐτῶν.</a:t>
            </a:r>
          </a:p>
          <a:p>
            <a:r>
              <a:rPr lang="fr-FR" sz="2400" dirty="0" smtClean="0">
                <a:solidFill>
                  <a:srgbClr val="FFFF00"/>
                </a:solidFill>
              </a:rPr>
              <a:t>  de    les      travaux       leurs       les    car   œuvres    </a:t>
            </a:r>
            <a:r>
              <a:rPr lang="fr-FR" sz="2400" dirty="0">
                <a:solidFill>
                  <a:srgbClr val="FFFF00"/>
                </a:solidFill>
              </a:rPr>
              <a:t>leurs </a:t>
            </a:r>
            <a:r>
              <a:rPr lang="fr-FR" sz="2400" dirty="0" smtClean="0">
                <a:solidFill>
                  <a:srgbClr val="FFFF00"/>
                </a:solidFill>
              </a:rPr>
              <a:t>            suivent                  les</a:t>
            </a:r>
            <a:endParaRPr lang="en-US" sz="800" dirty="0" smtClean="0">
              <a:solidFill>
                <a:schemeClr val="bg1"/>
              </a:solidFill>
            </a:endParaRPr>
          </a:p>
          <a:p>
            <a:r>
              <a:rPr lang="en-US" sz="800" dirty="0">
                <a:solidFill>
                  <a:schemeClr val="bg1"/>
                </a:solidFill>
              </a:rPr>
              <a:t> </a:t>
            </a:r>
            <a:endParaRPr lang="en-US" sz="800" dirty="0" smtClean="0">
              <a:solidFill>
                <a:schemeClr val="bg1"/>
              </a:solidFill>
            </a:endParaRPr>
          </a:p>
          <a:p>
            <a:r>
              <a:rPr lang="en-US" sz="2200" baseline="30000" dirty="0" smtClean="0">
                <a:solidFill>
                  <a:srgbClr val="FFFF00"/>
                </a:solidFill>
              </a:rPr>
              <a:t>	NEG </a:t>
            </a:r>
            <a:r>
              <a:rPr lang="fr-FR" sz="2200" b="1" dirty="0" smtClean="0">
                <a:solidFill>
                  <a:schemeClr val="bg1"/>
                </a:solidFill>
              </a:rPr>
              <a:t>14:13</a:t>
            </a:r>
            <a:r>
              <a:rPr lang="fr-FR" sz="2200" dirty="0" smtClean="0">
                <a:solidFill>
                  <a:schemeClr val="bg1"/>
                </a:solidFill>
              </a:rPr>
              <a:t> </a:t>
            </a:r>
            <a:r>
              <a:rPr lang="fr-FR" sz="2200" dirty="0">
                <a:solidFill>
                  <a:schemeClr val="bg1"/>
                </a:solidFill>
              </a:rPr>
              <a:t>Et j'entendis du ciel une voix qui disait: Ecris: Heureux dès à présent les morts qui meurent dans le Seigneur ! Oui, dit l'Esprit, afin </a:t>
            </a:r>
            <a:r>
              <a:rPr lang="fr-FR" sz="2200" dirty="0" smtClean="0">
                <a:solidFill>
                  <a:schemeClr val="bg1"/>
                </a:solidFill>
              </a:rPr>
              <a:t>qu'ils </a:t>
            </a:r>
            <a:r>
              <a:rPr lang="fr-FR" sz="2200" dirty="0">
                <a:solidFill>
                  <a:schemeClr val="bg1"/>
                </a:solidFill>
              </a:rPr>
              <a:t>se reposent de leurs travaux, car leurs </a:t>
            </a:r>
            <a:r>
              <a:rPr lang="fr-FR" sz="2200" dirty="0" err="1">
                <a:solidFill>
                  <a:schemeClr val="bg1"/>
                </a:solidFill>
              </a:rPr>
              <a:t>oeuvres</a:t>
            </a:r>
            <a:r>
              <a:rPr lang="fr-FR" sz="2200" dirty="0">
                <a:solidFill>
                  <a:schemeClr val="bg1"/>
                </a:solidFill>
              </a:rPr>
              <a:t> les suivent</a:t>
            </a:r>
            <a:r>
              <a:rPr lang="fr-FR" sz="2200" dirty="0" smtClean="0">
                <a:solidFill>
                  <a:schemeClr val="bg1"/>
                </a:solidFill>
              </a:rPr>
              <a:t>.     //   </a:t>
            </a:r>
            <a:r>
              <a:rPr lang="fr-FR" sz="2200" baseline="30000" dirty="0">
                <a:solidFill>
                  <a:srgbClr val="FFFF00"/>
                </a:solidFill>
              </a:rPr>
              <a:t>	BFC </a:t>
            </a:r>
            <a:r>
              <a:rPr lang="fr-FR" sz="2200" b="1" dirty="0" smtClean="0">
                <a:solidFill>
                  <a:schemeClr val="bg1"/>
                </a:solidFill>
              </a:rPr>
              <a:t>14:13</a:t>
            </a:r>
            <a:r>
              <a:rPr lang="fr-FR" sz="2200" dirty="0" smtClean="0">
                <a:solidFill>
                  <a:schemeClr val="bg1"/>
                </a:solidFill>
              </a:rPr>
              <a:t> </a:t>
            </a:r>
            <a:r>
              <a:rPr lang="fr-FR" sz="2200" dirty="0">
                <a:solidFill>
                  <a:schemeClr val="bg1"/>
                </a:solidFill>
              </a:rPr>
              <a:t>Puis j'entendis une voix me dire du ciel: «Écris ceci: ‹Heureux ceux qui dès maintenant meurent au service du Seigneur!› - ‹Oui, heureux sont-ils, déclare l'Esprit. Ils pourront se reposer de leurs durs efforts, car le bien qu'ils ont fait les accompagne!› » </a:t>
            </a:r>
          </a:p>
          <a:p>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967871738"/>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259" y="33867"/>
            <a:ext cx="12161838" cy="6850191"/>
          </a:xfrm>
          <a:prstGeom prst="rect">
            <a:avLst/>
          </a:prstGeom>
          <a:solidFill>
            <a:srgbClr val="002060"/>
          </a:solidFill>
        </p:spPr>
        <p:txBody>
          <a:bodyPr wrap="square" lIns="108821" tIns="54411" rIns="108821" bIns="54411">
            <a:spAutoFit/>
          </a:bodyPr>
          <a:lstStyle/>
          <a:p>
            <a:r>
              <a:rPr lang="en-US" sz="900" b="1" dirty="0" smtClean="0">
                <a:solidFill>
                  <a:srgbClr val="FFFF00"/>
                </a:solidFill>
              </a:rPr>
              <a:t>   </a:t>
            </a:r>
            <a:r>
              <a:rPr lang="en-US" sz="3600" b="1" dirty="0" smtClean="0">
                <a:solidFill>
                  <a:srgbClr val="FFFF00"/>
                </a:solidFill>
              </a:rPr>
              <a:t>  </a:t>
            </a:r>
            <a:r>
              <a:rPr lang="en-US" sz="3200" b="1" dirty="0" smtClean="0">
                <a:solidFill>
                  <a:srgbClr val="FFFF00"/>
                </a:solidFill>
              </a:rPr>
              <a:t>Apocalypse 14:14 </a:t>
            </a:r>
          </a:p>
          <a:p>
            <a:endParaRPr lang="en-US" sz="1000" b="1" dirty="0" smtClean="0">
              <a:solidFill>
                <a:srgbClr val="FFFF00"/>
              </a:solidFill>
            </a:endParaRPr>
          </a:p>
          <a:p>
            <a:r>
              <a:rPr lang="en-US" sz="4000" dirty="0">
                <a:solidFill>
                  <a:schemeClr val="bg1"/>
                </a:solidFill>
              </a:rPr>
              <a:t> </a:t>
            </a:r>
            <a:r>
              <a:rPr lang="en-US" sz="4000" dirty="0" smtClean="0">
                <a:solidFill>
                  <a:schemeClr val="bg1"/>
                </a:solidFill>
              </a:rPr>
              <a:t> </a:t>
            </a:r>
            <a:r>
              <a:rPr lang="el-GR" sz="4000" dirty="0" smtClean="0">
                <a:solidFill>
                  <a:schemeClr val="bg1"/>
                </a:solidFill>
              </a:rPr>
              <a:t>Καὶ </a:t>
            </a:r>
            <a:r>
              <a:rPr lang="el-GR" sz="4000" dirty="0">
                <a:solidFill>
                  <a:schemeClr val="bg1"/>
                </a:solidFill>
              </a:rPr>
              <a:t>εἶδον, </a:t>
            </a:r>
            <a:r>
              <a:rPr lang="en-US" sz="4000" dirty="0" smtClean="0">
                <a:solidFill>
                  <a:schemeClr val="bg1"/>
                </a:solidFill>
              </a:rPr>
              <a:t>  </a:t>
            </a:r>
            <a:r>
              <a:rPr lang="el-GR" sz="4000" dirty="0" smtClean="0">
                <a:solidFill>
                  <a:schemeClr val="bg1"/>
                </a:solidFill>
              </a:rPr>
              <a:t>καὶ </a:t>
            </a:r>
            <a:r>
              <a:rPr lang="el-GR" sz="4000" dirty="0">
                <a:solidFill>
                  <a:schemeClr val="bg1"/>
                </a:solidFill>
              </a:rPr>
              <a:t>ἰδοὺ </a:t>
            </a:r>
            <a:r>
              <a:rPr lang="en-US" sz="4000" dirty="0" smtClean="0">
                <a:solidFill>
                  <a:schemeClr val="bg1"/>
                </a:solidFill>
              </a:rPr>
              <a:t> </a:t>
            </a:r>
            <a:r>
              <a:rPr lang="el-GR" sz="4000" dirty="0" smtClean="0">
                <a:solidFill>
                  <a:schemeClr val="bg1"/>
                </a:solidFill>
              </a:rPr>
              <a:t>νεφέλη </a:t>
            </a:r>
            <a:r>
              <a:rPr lang="en-US" sz="4000" dirty="0" smtClean="0">
                <a:solidFill>
                  <a:schemeClr val="bg1"/>
                </a:solidFill>
              </a:rPr>
              <a:t> </a:t>
            </a:r>
            <a:r>
              <a:rPr lang="el-GR" sz="4000" dirty="0" smtClean="0">
                <a:solidFill>
                  <a:schemeClr val="bg1"/>
                </a:solidFill>
              </a:rPr>
              <a:t>λευκή</a:t>
            </a:r>
            <a:r>
              <a:rPr lang="el-GR" sz="4000" dirty="0">
                <a:solidFill>
                  <a:schemeClr val="bg1"/>
                </a:solidFill>
              </a:rPr>
              <a:t>, </a:t>
            </a:r>
            <a:endParaRPr lang="en-US" sz="4000" dirty="0">
              <a:solidFill>
                <a:schemeClr val="bg1"/>
              </a:solidFill>
            </a:endParaRPr>
          </a:p>
          <a:p>
            <a:r>
              <a:rPr lang="fr-FR" sz="2200" dirty="0" smtClean="0">
                <a:solidFill>
                  <a:schemeClr val="bg1"/>
                </a:solidFill>
              </a:rPr>
              <a:t>       </a:t>
            </a:r>
            <a:r>
              <a:rPr lang="fr-FR" sz="2400" dirty="0" smtClean="0">
                <a:solidFill>
                  <a:srgbClr val="FFFF00"/>
                </a:solidFill>
              </a:rPr>
              <a:t>et    je regardai        et       voici         </a:t>
            </a:r>
            <a:r>
              <a:rPr lang="fr-FR" sz="2400" dirty="0">
                <a:solidFill>
                  <a:srgbClr val="FFFF00"/>
                </a:solidFill>
              </a:rPr>
              <a:t>une nuée </a:t>
            </a:r>
            <a:r>
              <a:rPr lang="fr-FR" sz="2400" dirty="0" smtClean="0">
                <a:solidFill>
                  <a:srgbClr val="FFFF00"/>
                </a:solidFill>
              </a:rPr>
              <a:t>       blanche</a:t>
            </a:r>
            <a:endParaRPr lang="es-ES" sz="2400" dirty="0" smtClean="0">
              <a:solidFill>
                <a:srgbClr val="FFFF00"/>
              </a:solidFill>
            </a:endParaRPr>
          </a:p>
          <a:p>
            <a:r>
              <a:rPr lang="en-US" sz="4000" dirty="0" smtClean="0">
                <a:solidFill>
                  <a:schemeClr val="bg1"/>
                </a:solidFill>
              </a:rPr>
              <a:t>  </a:t>
            </a:r>
            <a:r>
              <a:rPr lang="el-GR" sz="4000" dirty="0" smtClean="0">
                <a:solidFill>
                  <a:schemeClr val="bg1"/>
                </a:solidFill>
              </a:rPr>
              <a:t>καὶ </a:t>
            </a:r>
            <a:r>
              <a:rPr lang="el-GR" sz="4000" dirty="0">
                <a:solidFill>
                  <a:schemeClr val="bg1"/>
                </a:solidFill>
              </a:rPr>
              <a:t>ἐπὶ τὴν </a:t>
            </a:r>
            <a:r>
              <a:rPr lang="el-GR" sz="4000" dirty="0" smtClean="0">
                <a:solidFill>
                  <a:schemeClr val="bg1"/>
                </a:solidFill>
              </a:rPr>
              <a:t>νεφέλην</a:t>
            </a:r>
            <a:r>
              <a:rPr lang="en-US" sz="4000" dirty="0" smtClean="0">
                <a:solidFill>
                  <a:schemeClr val="bg1"/>
                </a:solidFill>
              </a:rPr>
              <a:t>  </a:t>
            </a:r>
            <a:r>
              <a:rPr lang="el-GR" sz="4000" dirty="0" smtClean="0">
                <a:solidFill>
                  <a:schemeClr val="bg1"/>
                </a:solidFill>
              </a:rPr>
              <a:t>καθήμενον </a:t>
            </a:r>
            <a:r>
              <a:rPr lang="en-US" sz="4000" dirty="0" smtClean="0">
                <a:solidFill>
                  <a:schemeClr val="bg1"/>
                </a:solidFill>
              </a:rPr>
              <a:t> </a:t>
            </a:r>
            <a:r>
              <a:rPr lang="el-GR" sz="4000" dirty="0" smtClean="0">
                <a:solidFill>
                  <a:schemeClr val="bg1"/>
                </a:solidFill>
              </a:rPr>
              <a:t>ὅμοιον </a:t>
            </a:r>
            <a:endParaRPr lang="en-US" sz="4000" dirty="0">
              <a:solidFill>
                <a:schemeClr val="bg1"/>
              </a:solidFill>
            </a:endParaRPr>
          </a:p>
          <a:p>
            <a:r>
              <a:rPr lang="fr-FR" sz="2400" dirty="0" smtClean="0">
                <a:solidFill>
                  <a:srgbClr val="FFFF00"/>
                </a:solidFill>
              </a:rPr>
              <a:t>      </a:t>
            </a:r>
            <a:r>
              <a:rPr lang="fr-FR" sz="2400" dirty="0">
                <a:solidFill>
                  <a:srgbClr val="FFFF00"/>
                </a:solidFill>
              </a:rPr>
              <a:t>et </a:t>
            </a:r>
            <a:r>
              <a:rPr lang="fr-FR" sz="2400" dirty="0" smtClean="0">
                <a:solidFill>
                  <a:srgbClr val="FFFF00"/>
                </a:solidFill>
              </a:rPr>
              <a:t>     sur        la             nuée                 était assis         un </a:t>
            </a:r>
            <a:r>
              <a:rPr lang="fr-FR" sz="2400" dirty="0">
                <a:solidFill>
                  <a:srgbClr val="FFFF00"/>
                </a:solidFill>
              </a:rPr>
              <a:t>être semblable</a:t>
            </a:r>
            <a:endParaRPr lang="fr-FR" sz="2400" dirty="0" smtClean="0">
              <a:solidFill>
                <a:srgbClr val="FFFF00"/>
              </a:solidFill>
            </a:endParaRPr>
          </a:p>
          <a:p>
            <a:r>
              <a:rPr lang="en-US" sz="4000" dirty="0" smtClean="0">
                <a:solidFill>
                  <a:schemeClr val="bg1"/>
                </a:solidFill>
              </a:rPr>
              <a:t>   </a:t>
            </a:r>
            <a:r>
              <a:rPr lang="el-GR" sz="4000" dirty="0" smtClean="0">
                <a:solidFill>
                  <a:schemeClr val="bg1"/>
                </a:solidFill>
              </a:rPr>
              <a:t>υἱὸν </a:t>
            </a:r>
            <a:r>
              <a:rPr lang="el-GR" sz="4000" dirty="0">
                <a:solidFill>
                  <a:schemeClr val="bg1"/>
                </a:solidFill>
              </a:rPr>
              <a:t>ἀνθρώπου, ἔχων ἐπὶ τῆς κεφαλῆς αὐτοῦ </a:t>
            </a:r>
            <a:endParaRPr lang="en-US" sz="4000" dirty="0" smtClean="0">
              <a:solidFill>
                <a:schemeClr val="bg1"/>
              </a:solidFill>
            </a:endParaRPr>
          </a:p>
          <a:p>
            <a:r>
              <a:rPr lang="fr-FR" sz="2400" dirty="0" smtClean="0">
                <a:solidFill>
                  <a:srgbClr val="FFFF00"/>
                </a:solidFill>
              </a:rPr>
              <a:t>     à </a:t>
            </a:r>
            <a:r>
              <a:rPr lang="fr-FR" sz="2400" dirty="0">
                <a:solidFill>
                  <a:srgbClr val="FFFF00"/>
                </a:solidFill>
              </a:rPr>
              <a:t>un </a:t>
            </a:r>
            <a:r>
              <a:rPr lang="fr-FR" sz="2400" dirty="0" smtClean="0">
                <a:solidFill>
                  <a:srgbClr val="FFFF00"/>
                </a:solidFill>
              </a:rPr>
              <a:t>fils       d'homme                ayant      </a:t>
            </a:r>
            <a:r>
              <a:rPr lang="fr-FR" sz="2400" dirty="0">
                <a:solidFill>
                  <a:srgbClr val="FFFF00"/>
                </a:solidFill>
              </a:rPr>
              <a:t>sur </a:t>
            </a:r>
            <a:r>
              <a:rPr lang="fr-FR" sz="2400" dirty="0" smtClean="0">
                <a:solidFill>
                  <a:srgbClr val="FFFF00"/>
                </a:solidFill>
              </a:rPr>
              <a:t>      la           tête                   sa</a:t>
            </a:r>
          </a:p>
          <a:p>
            <a:r>
              <a:rPr lang="en-US" sz="4000" dirty="0" smtClean="0">
                <a:solidFill>
                  <a:schemeClr val="bg1"/>
                </a:solidFill>
              </a:rPr>
              <a:t> </a:t>
            </a:r>
            <a:r>
              <a:rPr lang="el-GR" sz="4000" dirty="0" smtClean="0">
                <a:solidFill>
                  <a:schemeClr val="bg1"/>
                </a:solidFill>
              </a:rPr>
              <a:t>στέφανον </a:t>
            </a:r>
            <a:r>
              <a:rPr lang="el-GR" sz="4000" dirty="0">
                <a:solidFill>
                  <a:schemeClr val="bg1"/>
                </a:solidFill>
              </a:rPr>
              <a:t>χρυσοῦν καὶ ἐν τῇ χειρὶ αὐτοῦ δρέπανον ὀξύ.</a:t>
            </a:r>
          </a:p>
          <a:p>
            <a:r>
              <a:rPr lang="fr-FR" sz="2400" dirty="0" smtClean="0">
                <a:solidFill>
                  <a:srgbClr val="FFFF00"/>
                </a:solidFill>
              </a:rPr>
              <a:t>    une </a:t>
            </a:r>
            <a:r>
              <a:rPr lang="fr-FR" sz="2400" dirty="0">
                <a:solidFill>
                  <a:srgbClr val="FFFF00"/>
                </a:solidFill>
              </a:rPr>
              <a:t>couronne </a:t>
            </a:r>
            <a:r>
              <a:rPr lang="fr-FR" sz="2400" dirty="0" smtClean="0">
                <a:solidFill>
                  <a:srgbClr val="FFFF00"/>
                </a:solidFill>
              </a:rPr>
              <a:t>          d'or                et    </a:t>
            </a:r>
            <a:r>
              <a:rPr lang="fr-FR" sz="2400" dirty="0">
                <a:solidFill>
                  <a:srgbClr val="FFFF00"/>
                </a:solidFill>
              </a:rPr>
              <a:t>dans </a:t>
            </a:r>
            <a:r>
              <a:rPr lang="fr-FR" sz="2400" dirty="0" smtClean="0">
                <a:solidFill>
                  <a:srgbClr val="FFFF00"/>
                </a:solidFill>
              </a:rPr>
              <a:t>   la      main           sa             une faucille  </a:t>
            </a:r>
            <a:r>
              <a:rPr lang="fr-FR" sz="2300" dirty="0" smtClean="0">
                <a:solidFill>
                  <a:srgbClr val="FFFF00"/>
                </a:solidFill>
              </a:rPr>
              <a:t>tranchante</a:t>
            </a:r>
            <a:endParaRPr lang="fr-FR" sz="2300" dirty="0">
              <a:solidFill>
                <a:srgbClr val="FFFF00"/>
              </a:solidFill>
            </a:endParaRPr>
          </a:p>
          <a:p>
            <a:r>
              <a:rPr lang="fr-FR" sz="800" dirty="0" smtClean="0">
                <a:solidFill>
                  <a:srgbClr val="FFFF00"/>
                </a:solidFill>
              </a:rPr>
              <a:t> </a:t>
            </a:r>
            <a:r>
              <a:rPr lang="en-US" sz="800" dirty="0">
                <a:solidFill>
                  <a:schemeClr val="bg1"/>
                </a:solidFill>
              </a:rPr>
              <a:t> </a:t>
            </a:r>
            <a:endParaRPr lang="en-US" sz="800" dirty="0" smtClean="0">
              <a:solidFill>
                <a:schemeClr val="bg1"/>
              </a:solidFill>
            </a:endParaRPr>
          </a:p>
          <a:p>
            <a:r>
              <a:rPr lang="en-US" sz="2200" baseline="30000" dirty="0" smtClean="0">
                <a:solidFill>
                  <a:srgbClr val="FFFF00"/>
                </a:solidFill>
              </a:rPr>
              <a:t>	NEG </a:t>
            </a:r>
            <a:r>
              <a:rPr lang="fr-FR" sz="2200" b="1" dirty="0" smtClean="0">
                <a:solidFill>
                  <a:schemeClr val="bg1"/>
                </a:solidFill>
              </a:rPr>
              <a:t>14:14</a:t>
            </a:r>
            <a:r>
              <a:rPr lang="fr-FR" sz="2200" dirty="0" smtClean="0">
                <a:solidFill>
                  <a:schemeClr val="bg1"/>
                </a:solidFill>
              </a:rPr>
              <a:t> </a:t>
            </a:r>
            <a:r>
              <a:rPr lang="fr-FR" sz="2200" dirty="0">
                <a:solidFill>
                  <a:schemeClr val="bg1"/>
                </a:solidFill>
              </a:rPr>
              <a:t>Je regardai, et voici, il y avait une nuée blanche, et sur la nuée était assis quelqu'un qui ressemblait à un fils d'homme, ayant sur sa tête une couronne d'or, et dans sa main une faucille tranchante</a:t>
            </a:r>
            <a:r>
              <a:rPr lang="fr-FR" sz="2200" dirty="0" smtClean="0">
                <a:solidFill>
                  <a:schemeClr val="bg1"/>
                </a:solidFill>
              </a:rPr>
              <a:t>.        //       </a:t>
            </a:r>
            <a:r>
              <a:rPr lang="fr-FR" sz="2200" baseline="30000" dirty="0">
                <a:solidFill>
                  <a:srgbClr val="FFFF00"/>
                </a:solidFill>
              </a:rPr>
              <a:t>BFC </a:t>
            </a:r>
            <a:r>
              <a:rPr lang="fr-FR" sz="2200" b="1" dirty="0" smtClean="0">
                <a:solidFill>
                  <a:schemeClr val="bg1"/>
                </a:solidFill>
              </a:rPr>
              <a:t>14:14</a:t>
            </a:r>
            <a:r>
              <a:rPr lang="fr-FR" sz="2200" dirty="0" smtClean="0">
                <a:solidFill>
                  <a:schemeClr val="bg1"/>
                </a:solidFill>
              </a:rPr>
              <a:t> </a:t>
            </a:r>
            <a:r>
              <a:rPr lang="fr-FR" sz="2200" dirty="0">
                <a:solidFill>
                  <a:schemeClr val="bg1"/>
                </a:solidFill>
              </a:rPr>
              <a:t>Je regardai encore, et je vis un nuage blanc, et sur ce nuage était assis un être semblable à un homme. Il avait sur la tête une couronne d'or et à la main une faucille tranchante.</a:t>
            </a: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a:p>
            <a:r>
              <a:rPr lang="fr-FR" sz="800" dirty="0" smtClean="0">
                <a:solidFill>
                  <a:schemeClr val="bg1"/>
                </a:solidFill>
              </a:rPr>
              <a:t>    </a:t>
            </a:r>
            <a:endParaRPr lang="fr-FR" sz="800" dirty="0">
              <a:solidFill>
                <a:schemeClr val="bg1"/>
              </a:solidFill>
            </a:endParaRPr>
          </a:p>
        </p:txBody>
      </p:sp>
    </p:spTree>
    <p:extLst>
      <p:ext uri="{BB962C8B-B14F-4D97-AF65-F5344CB8AC3E}">
        <p14:creationId xmlns:p14="http://schemas.microsoft.com/office/powerpoint/2010/main" val="276935238"/>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111"/>
            <a:ext cx="12161838" cy="6834803"/>
          </a:xfrm>
          <a:prstGeom prst="rect">
            <a:avLst/>
          </a:prstGeom>
          <a:solidFill>
            <a:srgbClr val="002060"/>
          </a:solidFill>
        </p:spPr>
        <p:txBody>
          <a:bodyPr wrap="square" lIns="108821" tIns="54411" rIns="108821" bIns="54411">
            <a:spAutoFit/>
          </a:bodyPr>
          <a:lstStyle/>
          <a:p>
            <a:r>
              <a:rPr lang="en-US" sz="900" b="1" dirty="0" smtClean="0">
                <a:solidFill>
                  <a:srgbClr val="FFFF00"/>
                </a:solidFill>
              </a:rPr>
              <a:t>              </a:t>
            </a:r>
          </a:p>
          <a:p>
            <a:r>
              <a:rPr lang="en-US" sz="3200" b="1" dirty="0" smtClean="0">
                <a:solidFill>
                  <a:srgbClr val="FFFF00"/>
                </a:solidFill>
              </a:rPr>
              <a:t>  </a:t>
            </a:r>
            <a:r>
              <a:rPr lang="en-US" sz="3400" b="1" dirty="0" smtClean="0">
                <a:solidFill>
                  <a:srgbClr val="FFFF00"/>
                </a:solidFill>
              </a:rPr>
              <a:t>Apocalypse 14:15 </a:t>
            </a:r>
          </a:p>
          <a:p>
            <a:endParaRPr lang="en-US" sz="800" b="1" dirty="0" smtClean="0">
              <a:solidFill>
                <a:srgbClr val="FFFF00"/>
              </a:solidFill>
            </a:endParaRPr>
          </a:p>
          <a:p>
            <a:r>
              <a:rPr lang="el-GR" sz="3700" dirty="0">
                <a:solidFill>
                  <a:schemeClr val="bg1"/>
                </a:solidFill>
              </a:rPr>
              <a:t>καὶ ἄλλος ἄγγελος ἐξῆλθεν ἐκ τοῦ ναοῦ κράζων </a:t>
            </a:r>
            <a:endParaRPr lang="en-US" sz="3700" dirty="0">
              <a:solidFill>
                <a:schemeClr val="bg1"/>
              </a:solidFill>
            </a:endParaRPr>
          </a:p>
          <a:p>
            <a:r>
              <a:rPr lang="fr-FR" sz="2400" dirty="0" smtClean="0">
                <a:solidFill>
                  <a:srgbClr val="FFFF00"/>
                </a:solidFill>
              </a:rPr>
              <a:t>   et    </a:t>
            </a:r>
            <a:r>
              <a:rPr lang="fr-FR" sz="2400" dirty="0">
                <a:solidFill>
                  <a:srgbClr val="FFFF00"/>
                </a:solidFill>
              </a:rPr>
              <a:t>un </a:t>
            </a:r>
            <a:r>
              <a:rPr lang="fr-FR" sz="2400" dirty="0" smtClean="0">
                <a:solidFill>
                  <a:srgbClr val="FFFF00"/>
                </a:solidFill>
              </a:rPr>
              <a:t>autre         </a:t>
            </a:r>
            <a:r>
              <a:rPr lang="fr-FR" sz="2400" dirty="0">
                <a:solidFill>
                  <a:srgbClr val="FFFF00"/>
                </a:solidFill>
              </a:rPr>
              <a:t>ange </a:t>
            </a:r>
            <a:r>
              <a:rPr lang="fr-FR" sz="2400" dirty="0" smtClean="0">
                <a:solidFill>
                  <a:srgbClr val="FFFF00"/>
                </a:solidFill>
              </a:rPr>
              <a:t>              sortit             </a:t>
            </a:r>
            <a:r>
              <a:rPr lang="fr-FR" sz="2400" dirty="0">
                <a:solidFill>
                  <a:srgbClr val="FFFF00"/>
                </a:solidFill>
              </a:rPr>
              <a:t>du </a:t>
            </a:r>
            <a:r>
              <a:rPr lang="fr-FR" sz="2400" dirty="0" smtClean="0">
                <a:solidFill>
                  <a:srgbClr val="FFFF00"/>
                </a:solidFill>
              </a:rPr>
              <a:t>          temple      </a:t>
            </a:r>
            <a:r>
              <a:rPr lang="fr-FR" sz="2400" dirty="0">
                <a:solidFill>
                  <a:srgbClr val="FFFF00"/>
                </a:solidFill>
              </a:rPr>
              <a:t>criant </a:t>
            </a:r>
            <a:r>
              <a:rPr lang="fr-FR" sz="2400" dirty="0" smtClean="0">
                <a:solidFill>
                  <a:srgbClr val="FFFF00"/>
                </a:solidFill>
              </a:rPr>
              <a:t> </a:t>
            </a:r>
            <a:endParaRPr lang="es-ES" sz="2400" dirty="0" smtClean="0">
              <a:solidFill>
                <a:srgbClr val="FFFF00"/>
              </a:solidFill>
            </a:endParaRPr>
          </a:p>
          <a:p>
            <a:r>
              <a:rPr lang="en-US" sz="3700" dirty="0" smtClean="0">
                <a:solidFill>
                  <a:schemeClr val="bg1"/>
                </a:solidFill>
              </a:rPr>
              <a:t> </a:t>
            </a:r>
            <a:r>
              <a:rPr lang="el-GR" sz="3700" dirty="0" smtClean="0">
                <a:solidFill>
                  <a:schemeClr val="bg1"/>
                </a:solidFill>
              </a:rPr>
              <a:t>ἐν </a:t>
            </a:r>
            <a:r>
              <a:rPr lang="el-GR" sz="3700" dirty="0">
                <a:solidFill>
                  <a:schemeClr val="bg1"/>
                </a:solidFill>
              </a:rPr>
              <a:t>φωνῇ μεγάλῃ τῷ καθημένῳ ἐπὶ τῆς νεφέλης· </a:t>
            </a:r>
            <a:endParaRPr lang="en-US" sz="3700" dirty="0">
              <a:solidFill>
                <a:schemeClr val="bg1"/>
              </a:solidFill>
            </a:endParaRPr>
          </a:p>
          <a:p>
            <a:r>
              <a:rPr lang="fr-FR" sz="2400" dirty="0" smtClean="0">
                <a:solidFill>
                  <a:srgbClr val="FFFF00"/>
                </a:solidFill>
              </a:rPr>
              <a:t>    </a:t>
            </a:r>
            <a:r>
              <a:rPr lang="fr-FR" sz="2400" dirty="0">
                <a:solidFill>
                  <a:srgbClr val="FFFF00"/>
                </a:solidFill>
              </a:rPr>
              <a:t>d'une voix </a:t>
            </a:r>
            <a:r>
              <a:rPr lang="fr-FR" sz="2400" dirty="0" smtClean="0">
                <a:solidFill>
                  <a:srgbClr val="FFFF00"/>
                </a:solidFill>
              </a:rPr>
              <a:t>           forte    </a:t>
            </a:r>
            <a:r>
              <a:rPr lang="fr-FR" sz="2400" dirty="0">
                <a:solidFill>
                  <a:srgbClr val="FFFF00"/>
                </a:solidFill>
              </a:rPr>
              <a:t>à </a:t>
            </a:r>
            <a:r>
              <a:rPr lang="fr-FR" sz="2400" dirty="0" smtClean="0">
                <a:solidFill>
                  <a:srgbClr val="FFFF00"/>
                </a:solidFill>
              </a:rPr>
              <a:t>celui  </a:t>
            </a:r>
            <a:r>
              <a:rPr lang="fr-FR" sz="2400" dirty="0">
                <a:solidFill>
                  <a:srgbClr val="FFFF00"/>
                </a:solidFill>
              </a:rPr>
              <a:t>qui était </a:t>
            </a:r>
            <a:r>
              <a:rPr lang="fr-FR" sz="2400" dirty="0" smtClean="0">
                <a:solidFill>
                  <a:srgbClr val="FFFF00"/>
                </a:solidFill>
              </a:rPr>
              <a:t>assis      sur      </a:t>
            </a:r>
            <a:r>
              <a:rPr lang="fr-FR" sz="2400" dirty="0">
                <a:solidFill>
                  <a:srgbClr val="FFFF00"/>
                </a:solidFill>
              </a:rPr>
              <a:t>la </a:t>
            </a:r>
            <a:r>
              <a:rPr lang="fr-FR" sz="2400" dirty="0" smtClean="0">
                <a:solidFill>
                  <a:srgbClr val="FFFF00"/>
                </a:solidFill>
              </a:rPr>
              <a:t>          nuée</a:t>
            </a:r>
          </a:p>
          <a:p>
            <a:r>
              <a:rPr lang="en-US" sz="4000" dirty="0" smtClean="0">
                <a:solidFill>
                  <a:schemeClr val="bg1"/>
                </a:solidFill>
              </a:rPr>
              <a:t>  </a:t>
            </a:r>
            <a:r>
              <a:rPr lang="el-GR" sz="4000" dirty="0" smtClean="0">
                <a:solidFill>
                  <a:schemeClr val="bg1"/>
                </a:solidFill>
              </a:rPr>
              <a:t>πέμψον </a:t>
            </a:r>
            <a:r>
              <a:rPr lang="el-GR" sz="4000" dirty="0">
                <a:solidFill>
                  <a:schemeClr val="bg1"/>
                </a:solidFill>
              </a:rPr>
              <a:t>τὸ δρέπανόν σου καὶ θέρισον</a:t>
            </a:r>
            <a:r>
              <a:rPr lang="el-GR" sz="4000" dirty="0" smtClean="0">
                <a:solidFill>
                  <a:schemeClr val="bg1"/>
                </a:solidFill>
              </a:rPr>
              <a:t>,</a:t>
            </a:r>
            <a:r>
              <a:rPr lang="en-US" sz="4000" dirty="0" smtClean="0">
                <a:solidFill>
                  <a:schemeClr val="bg1"/>
                </a:solidFill>
              </a:rPr>
              <a:t> </a:t>
            </a:r>
            <a:r>
              <a:rPr lang="el-GR" sz="4000" dirty="0" smtClean="0">
                <a:solidFill>
                  <a:schemeClr val="bg1"/>
                </a:solidFill>
              </a:rPr>
              <a:t> </a:t>
            </a:r>
            <a:r>
              <a:rPr lang="en-US" sz="4000" dirty="0" smtClean="0">
                <a:solidFill>
                  <a:schemeClr val="bg1"/>
                </a:solidFill>
              </a:rPr>
              <a:t>  </a:t>
            </a:r>
            <a:r>
              <a:rPr lang="el-GR" sz="4000" dirty="0" smtClean="0">
                <a:solidFill>
                  <a:schemeClr val="bg1"/>
                </a:solidFill>
              </a:rPr>
              <a:t>ὅτι </a:t>
            </a:r>
            <a:r>
              <a:rPr lang="el-GR" sz="4000" dirty="0">
                <a:solidFill>
                  <a:schemeClr val="bg1"/>
                </a:solidFill>
              </a:rPr>
              <a:t>ἦλθεν </a:t>
            </a:r>
            <a:endParaRPr lang="en-US" sz="4000" dirty="0" smtClean="0">
              <a:solidFill>
                <a:schemeClr val="bg1"/>
              </a:solidFill>
            </a:endParaRPr>
          </a:p>
          <a:p>
            <a:r>
              <a:rPr lang="fr-FR" sz="2400" dirty="0" smtClean="0">
                <a:solidFill>
                  <a:srgbClr val="FFFF00"/>
                </a:solidFill>
              </a:rPr>
              <a:t>         lance            sa           faucille               ta         </a:t>
            </a:r>
            <a:r>
              <a:rPr lang="fr-FR" sz="2400" dirty="0">
                <a:solidFill>
                  <a:srgbClr val="FFFF00"/>
                </a:solidFill>
              </a:rPr>
              <a:t>et </a:t>
            </a:r>
            <a:r>
              <a:rPr lang="fr-FR" sz="2400" dirty="0" smtClean="0">
                <a:solidFill>
                  <a:srgbClr val="FFFF00"/>
                </a:solidFill>
              </a:rPr>
              <a:t>     moissonne             car    est </a:t>
            </a:r>
            <a:r>
              <a:rPr lang="fr-FR" sz="2400" dirty="0">
                <a:solidFill>
                  <a:srgbClr val="FFFF00"/>
                </a:solidFill>
              </a:rPr>
              <a:t>venue</a:t>
            </a:r>
            <a:endParaRPr lang="fr-FR" sz="2400" dirty="0" smtClean="0">
              <a:solidFill>
                <a:srgbClr val="FFFF00"/>
              </a:solidFill>
            </a:endParaRPr>
          </a:p>
          <a:p>
            <a:r>
              <a:rPr lang="en-US" sz="4000" dirty="0" smtClean="0">
                <a:solidFill>
                  <a:schemeClr val="bg1"/>
                </a:solidFill>
              </a:rPr>
              <a:t>    </a:t>
            </a:r>
            <a:r>
              <a:rPr lang="el-GR" sz="4000" dirty="0" smtClean="0">
                <a:solidFill>
                  <a:schemeClr val="bg1"/>
                </a:solidFill>
              </a:rPr>
              <a:t>ἡ </a:t>
            </a:r>
            <a:r>
              <a:rPr lang="el-GR" sz="4000" dirty="0">
                <a:solidFill>
                  <a:schemeClr val="bg1"/>
                </a:solidFill>
              </a:rPr>
              <a:t>ὥρα </a:t>
            </a:r>
            <a:r>
              <a:rPr lang="el-GR" sz="4000" dirty="0" smtClean="0">
                <a:solidFill>
                  <a:schemeClr val="bg1"/>
                </a:solidFill>
              </a:rPr>
              <a:t>θερίσαι</a:t>
            </a:r>
            <a:r>
              <a:rPr lang="el-GR" sz="4000" dirty="0">
                <a:solidFill>
                  <a:schemeClr val="bg1"/>
                </a:solidFill>
              </a:rPr>
              <a:t>, </a:t>
            </a:r>
            <a:r>
              <a:rPr lang="en-US" sz="4000" dirty="0" smtClean="0">
                <a:solidFill>
                  <a:schemeClr val="bg1"/>
                </a:solidFill>
              </a:rPr>
              <a:t> </a:t>
            </a:r>
            <a:r>
              <a:rPr lang="el-GR" sz="4000" dirty="0" smtClean="0">
                <a:solidFill>
                  <a:schemeClr val="bg1"/>
                </a:solidFill>
              </a:rPr>
              <a:t>ὅτι </a:t>
            </a:r>
            <a:r>
              <a:rPr lang="el-GR" sz="4000" dirty="0">
                <a:solidFill>
                  <a:schemeClr val="bg1"/>
                </a:solidFill>
              </a:rPr>
              <a:t>ἐξηράνθη ὁ θερισμὸς τῆς γῆς.</a:t>
            </a:r>
          </a:p>
          <a:p>
            <a:r>
              <a:rPr lang="fr-FR" sz="2400" dirty="0" smtClean="0">
                <a:solidFill>
                  <a:srgbClr val="FFFF00"/>
                </a:solidFill>
              </a:rPr>
              <a:t>         l'heure    de </a:t>
            </a:r>
            <a:r>
              <a:rPr lang="fr-FR" sz="2400" dirty="0">
                <a:solidFill>
                  <a:srgbClr val="FFFF00"/>
                </a:solidFill>
              </a:rPr>
              <a:t>moissonner </a:t>
            </a:r>
            <a:r>
              <a:rPr lang="fr-FR" sz="2400" dirty="0" smtClean="0">
                <a:solidFill>
                  <a:srgbClr val="FFFF00"/>
                </a:solidFill>
              </a:rPr>
              <a:t>    car         </a:t>
            </a:r>
            <a:r>
              <a:rPr lang="fr-FR" sz="2400" dirty="0">
                <a:solidFill>
                  <a:srgbClr val="FFFF00"/>
                </a:solidFill>
              </a:rPr>
              <a:t>est mûre </a:t>
            </a:r>
            <a:r>
              <a:rPr lang="fr-FR" sz="2400" dirty="0" smtClean="0">
                <a:solidFill>
                  <a:srgbClr val="FFFF00"/>
                </a:solidFill>
              </a:rPr>
              <a:t>         la       </a:t>
            </a:r>
            <a:r>
              <a:rPr lang="fr-FR" sz="2400" dirty="0">
                <a:solidFill>
                  <a:srgbClr val="FFFF00"/>
                </a:solidFill>
              </a:rPr>
              <a:t>moisson </a:t>
            </a:r>
            <a:r>
              <a:rPr lang="fr-FR" sz="2400" dirty="0" smtClean="0">
                <a:solidFill>
                  <a:srgbClr val="FFFF00"/>
                </a:solidFill>
              </a:rPr>
              <a:t>          de la   terre</a:t>
            </a:r>
            <a:endParaRPr lang="fr-FR" sz="2400" dirty="0">
              <a:solidFill>
                <a:srgbClr val="FFFF00"/>
              </a:solidFill>
            </a:endParaRPr>
          </a:p>
          <a:p>
            <a:r>
              <a:rPr lang="en-US" sz="800" dirty="0">
                <a:solidFill>
                  <a:schemeClr val="bg1"/>
                </a:solidFill>
              </a:rPr>
              <a:t> </a:t>
            </a:r>
            <a:endParaRPr lang="en-US" sz="800" dirty="0" smtClean="0">
              <a:solidFill>
                <a:schemeClr val="bg1"/>
              </a:solidFill>
            </a:endParaRPr>
          </a:p>
          <a:p>
            <a:endParaRPr lang="en-US" sz="800" dirty="0" smtClean="0">
              <a:solidFill>
                <a:schemeClr val="bg1"/>
              </a:solidFill>
            </a:endParaRPr>
          </a:p>
          <a:p>
            <a:r>
              <a:rPr lang="en-US" sz="2200" baseline="30000" dirty="0" smtClean="0">
                <a:solidFill>
                  <a:srgbClr val="FFFF00"/>
                </a:solidFill>
              </a:rPr>
              <a:t>	NEG </a:t>
            </a:r>
            <a:r>
              <a:rPr lang="fr-FR" sz="2200" b="1" dirty="0" smtClean="0">
                <a:solidFill>
                  <a:schemeClr val="bg1"/>
                </a:solidFill>
              </a:rPr>
              <a:t>14:15</a:t>
            </a:r>
            <a:r>
              <a:rPr lang="fr-FR" sz="2200" dirty="0" smtClean="0">
                <a:solidFill>
                  <a:schemeClr val="bg1"/>
                </a:solidFill>
              </a:rPr>
              <a:t> Et </a:t>
            </a:r>
            <a:r>
              <a:rPr lang="fr-FR" sz="2200" dirty="0">
                <a:solidFill>
                  <a:schemeClr val="bg1"/>
                </a:solidFill>
              </a:rPr>
              <a:t>un autre ange sortit du temple, criant d'une voix forte à celui qui était assis sur la nuée: Lance ta faucille, et moissonne; car l'heure de moissonner est venue, la moisson de la terre est mûre</a:t>
            </a:r>
            <a:r>
              <a:rPr lang="fr-FR" sz="2200" dirty="0" smtClean="0">
                <a:solidFill>
                  <a:schemeClr val="bg1"/>
                </a:solidFill>
              </a:rPr>
              <a:t>.  // </a:t>
            </a:r>
            <a:r>
              <a:rPr lang="fr-FR" sz="2200" baseline="30000" dirty="0" smtClean="0">
                <a:solidFill>
                  <a:srgbClr val="FFFF00"/>
                </a:solidFill>
              </a:rPr>
              <a:t>BFC </a:t>
            </a:r>
            <a:r>
              <a:rPr lang="fr-FR" sz="2200" b="1" dirty="0" smtClean="0">
                <a:solidFill>
                  <a:schemeClr val="bg1"/>
                </a:solidFill>
              </a:rPr>
              <a:t>14:15</a:t>
            </a:r>
            <a:r>
              <a:rPr lang="fr-FR" sz="2200" dirty="0" smtClean="0">
                <a:solidFill>
                  <a:schemeClr val="bg1"/>
                </a:solidFill>
              </a:rPr>
              <a:t> </a:t>
            </a:r>
            <a:r>
              <a:rPr lang="fr-FR" sz="2200" dirty="0">
                <a:solidFill>
                  <a:schemeClr val="bg1"/>
                </a:solidFill>
              </a:rPr>
              <a:t>Un autre ange sortit du temple et cria avec force à celui qui était assis sur le nuage: «Prends ta faucille et moissonne, car le moment est arrivé pour cela: la terre est mûre pour la moisson!»</a:t>
            </a: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369712401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819414"/>
          </a:xfrm>
          <a:prstGeom prst="rect">
            <a:avLst/>
          </a:prstGeom>
          <a:solidFill>
            <a:srgbClr val="002060"/>
          </a:solidFill>
        </p:spPr>
        <p:txBody>
          <a:bodyPr wrap="square" lIns="108821" tIns="54411" rIns="108821" bIns="54411">
            <a:spAutoFit/>
          </a:bodyPr>
          <a:lstStyle/>
          <a:p>
            <a:r>
              <a:rPr lang="en-US" sz="3400" b="1" dirty="0" smtClean="0">
                <a:solidFill>
                  <a:srgbClr val="FFFF00"/>
                </a:solidFill>
              </a:rPr>
              <a:t>Apocalypse 14:16-17 </a:t>
            </a:r>
          </a:p>
          <a:p>
            <a:endParaRPr lang="en-US" sz="800" b="1" dirty="0" smtClean="0">
              <a:solidFill>
                <a:srgbClr val="FFFF00"/>
              </a:solidFill>
            </a:endParaRPr>
          </a:p>
          <a:p>
            <a:r>
              <a:rPr lang="en-US" sz="3400" dirty="0" smtClean="0">
                <a:solidFill>
                  <a:schemeClr val="bg1"/>
                </a:solidFill>
              </a:rPr>
              <a:t> </a:t>
            </a:r>
            <a:r>
              <a:rPr lang="en-US" sz="3200" b="1" dirty="0" smtClean="0">
                <a:solidFill>
                  <a:srgbClr val="FFFF00"/>
                </a:solidFill>
              </a:rPr>
              <a:t>16 </a:t>
            </a:r>
            <a:r>
              <a:rPr lang="el-GR" sz="3800" dirty="0">
                <a:solidFill>
                  <a:schemeClr val="bg1"/>
                </a:solidFill>
              </a:rPr>
              <a:t>καὶ ἔβαλεν ὁ καθήμενος </a:t>
            </a:r>
            <a:r>
              <a:rPr lang="en-US" sz="3800" dirty="0" smtClean="0">
                <a:solidFill>
                  <a:schemeClr val="bg1"/>
                </a:solidFill>
              </a:rPr>
              <a:t> </a:t>
            </a:r>
            <a:r>
              <a:rPr lang="el-GR" sz="3800" dirty="0" smtClean="0">
                <a:solidFill>
                  <a:schemeClr val="bg1"/>
                </a:solidFill>
              </a:rPr>
              <a:t>ἐπὶ </a:t>
            </a:r>
            <a:r>
              <a:rPr lang="el-GR" sz="3800" dirty="0">
                <a:solidFill>
                  <a:schemeClr val="bg1"/>
                </a:solidFill>
              </a:rPr>
              <a:t>τῆς νεφέλης </a:t>
            </a:r>
            <a:endParaRPr lang="en-US" sz="3800" dirty="0">
              <a:solidFill>
                <a:schemeClr val="bg1"/>
              </a:solidFill>
            </a:endParaRPr>
          </a:p>
          <a:p>
            <a:r>
              <a:rPr lang="fr-FR" sz="2400" dirty="0" smtClean="0">
                <a:solidFill>
                  <a:srgbClr val="FFFF00"/>
                </a:solidFill>
              </a:rPr>
              <a:t>           et          </a:t>
            </a:r>
            <a:r>
              <a:rPr lang="fr-FR" sz="2400" dirty="0">
                <a:solidFill>
                  <a:srgbClr val="FFFF00"/>
                </a:solidFill>
              </a:rPr>
              <a:t>jeta </a:t>
            </a:r>
            <a:r>
              <a:rPr lang="fr-FR" sz="2400" dirty="0" smtClean="0">
                <a:solidFill>
                  <a:srgbClr val="FFFF00"/>
                </a:solidFill>
              </a:rPr>
              <a:t>      celui   qui </a:t>
            </a:r>
            <a:r>
              <a:rPr lang="fr-FR" sz="2400" dirty="0">
                <a:solidFill>
                  <a:srgbClr val="FFFF00"/>
                </a:solidFill>
              </a:rPr>
              <a:t>était </a:t>
            </a:r>
            <a:r>
              <a:rPr lang="fr-FR" sz="2400" dirty="0" smtClean="0">
                <a:solidFill>
                  <a:srgbClr val="FFFF00"/>
                </a:solidFill>
              </a:rPr>
              <a:t>assis         sur       la        nuée</a:t>
            </a:r>
          </a:p>
          <a:p>
            <a:r>
              <a:rPr lang="el-GR" sz="3600" dirty="0" smtClean="0">
                <a:solidFill>
                  <a:schemeClr val="bg1"/>
                </a:solidFill>
              </a:rPr>
              <a:t>τὸ </a:t>
            </a:r>
            <a:r>
              <a:rPr lang="el-GR" sz="3600" dirty="0">
                <a:solidFill>
                  <a:schemeClr val="bg1"/>
                </a:solidFill>
              </a:rPr>
              <a:t>δρέπανον αὐτοῦ ἐπὶ τὴν γῆν καὶ ἐθερίσθη ἡ γῆ.</a:t>
            </a:r>
            <a:r>
              <a:rPr lang="en-US" sz="3600" dirty="0">
                <a:solidFill>
                  <a:schemeClr val="bg1"/>
                </a:solidFill>
              </a:rPr>
              <a:t> </a:t>
            </a:r>
            <a:endParaRPr lang="en-US" sz="3600" dirty="0" smtClean="0">
              <a:solidFill>
                <a:schemeClr val="bg1"/>
              </a:solidFill>
            </a:endParaRPr>
          </a:p>
          <a:p>
            <a:r>
              <a:rPr lang="fr-FR" sz="2400" dirty="0" smtClean="0">
                <a:solidFill>
                  <a:srgbClr val="FFFF00"/>
                </a:solidFill>
              </a:rPr>
              <a:t>  la         faucille               sa          sur      </a:t>
            </a:r>
            <a:r>
              <a:rPr lang="fr-FR" sz="2400" dirty="0">
                <a:solidFill>
                  <a:srgbClr val="FFFF00"/>
                </a:solidFill>
              </a:rPr>
              <a:t>la </a:t>
            </a:r>
            <a:r>
              <a:rPr lang="fr-FR" sz="2400" dirty="0" smtClean="0">
                <a:solidFill>
                  <a:srgbClr val="FFFF00"/>
                </a:solidFill>
              </a:rPr>
              <a:t>     terre   et    </a:t>
            </a:r>
            <a:r>
              <a:rPr lang="fr-FR" sz="2300" dirty="0" smtClean="0">
                <a:solidFill>
                  <a:srgbClr val="FFFF00"/>
                </a:solidFill>
              </a:rPr>
              <a:t>fut moissonnée </a:t>
            </a:r>
            <a:r>
              <a:rPr lang="fr-FR" sz="2400" dirty="0">
                <a:solidFill>
                  <a:srgbClr val="FFFF00"/>
                </a:solidFill>
              </a:rPr>
              <a:t>la terre </a:t>
            </a:r>
            <a:endParaRPr lang="fr-FR" sz="2400" dirty="0" smtClean="0">
              <a:solidFill>
                <a:srgbClr val="FFFF00"/>
              </a:solidFill>
            </a:endParaRPr>
          </a:p>
          <a:p>
            <a:r>
              <a:rPr lang="en-US" sz="3200" b="1" dirty="0" smtClean="0">
                <a:solidFill>
                  <a:srgbClr val="FFFF00"/>
                </a:solidFill>
              </a:rPr>
              <a:t>17    </a:t>
            </a:r>
            <a:r>
              <a:rPr lang="el-GR" sz="4000" dirty="0" smtClean="0">
                <a:solidFill>
                  <a:schemeClr val="bg1"/>
                </a:solidFill>
              </a:rPr>
              <a:t>Καὶ </a:t>
            </a:r>
            <a:r>
              <a:rPr lang="el-GR" sz="4000" dirty="0">
                <a:solidFill>
                  <a:schemeClr val="bg1"/>
                </a:solidFill>
              </a:rPr>
              <a:t>ἄλλος ἄγγελος ἐξῆλθεν ἐκ τοῦ ναοῦ </a:t>
            </a:r>
            <a:endParaRPr lang="en-US" sz="4000" dirty="0">
              <a:solidFill>
                <a:schemeClr val="bg1"/>
              </a:solidFill>
            </a:endParaRPr>
          </a:p>
          <a:p>
            <a:r>
              <a:rPr lang="fr-FR" sz="2400" dirty="0" smtClean="0">
                <a:solidFill>
                  <a:srgbClr val="FFFF00"/>
                </a:solidFill>
              </a:rPr>
              <a:t>              et      un autre           </a:t>
            </a:r>
            <a:r>
              <a:rPr lang="fr-FR" sz="2400" dirty="0">
                <a:solidFill>
                  <a:srgbClr val="FFFF00"/>
                </a:solidFill>
              </a:rPr>
              <a:t>ange </a:t>
            </a:r>
            <a:r>
              <a:rPr lang="fr-FR" sz="2400" dirty="0" smtClean="0">
                <a:solidFill>
                  <a:srgbClr val="FFFF00"/>
                </a:solidFill>
              </a:rPr>
              <a:t>               sortit                </a:t>
            </a:r>
            <a:r>
              <a:rPr lang="fr-FR" sz="2400" dirty="0">
                <a:solidFill>
                  <a:srgbClr val="FFFF00"/>
                </a:solidFill>
              </a:rPr>
              <a:t>du </a:t>
            </a:r>
            <a:r>
              <a:rPr lang="fr-FR" sz="2400" dirty="0" smtClean="0">
                <a:solidFill>
                  <a:srgbClr val="FFFF00"/>
                </a:solidFill>
              </a:rPr>
              <a:t>           temple  </a:t>
            </a:r>
          </a:p>
          <a:p>
            <a:r>
              <a:rPr lang="en-US" sz="4000" dirty="0" smtClean="0">
                <a:solidFill>
                  <a:schemeClr val="bg1"/>
                </a:solidFill>
              </a:rPr>
              <a:t>   </a:t>
            </a:r>
            <a:r>
              <a:rPr lang="el-GR" sz="4000" dirty="0" smtClean="0">
                <a:solidFill>
                  <a:schemeClr val="bg1"/>
                </a:solidFill>
              </a:rPr>
              <a:t>τοῦ </a:t>
            </a:r>
            <a:r>
              <a:rPr lang="el-GR" sz="4000" dirty="0">
                <a:solidFill>
                  <a:schemeClr val="bg1"/>
                </a:solidFill>
              </a:rPr>
              <a:t>ἐν τῷ οὐρανῷ ἔχων καὶ αὐτὸς </a:t>
            </a:r>
            <a:r>
              <a:rPr lang="el-GR" sz="4000" dirty="0" smtClean="0">
                <a:solidFill>
                  <a:schemeClr val="bg1"/>
                </a:solidFill>
              </a:rPr>
              <a:t>δρέπανον</a:t>
            </a:r>
            <a:r>
              <a:rPr lang="en-US" sz="4000" dirty="0" smtClean="0">
                <a:solidFill>
                  <a:schemeClr val="bg1"/>
                </a:solidFill>
              </a:rPr>
              <a:t> </a:t>
            </a:r>
            <a:r>
              <a:rPr lang="el-GR" sz="4000" dirty="0" smtClean="0">
                <a:solidFill>
                  <a:schemeClr val="bg1"/>
                </a:solidFill>
              </a:rPr>
              <a:t> </a:t>
            </a:r>
            <a:r>
              <a:rPr lang="el-GR" sz="4000" dirty="0">
                <a:solidFill>
                  <a:schemeClr val="bg1"/>
                </a:solidFill>
              </a:rPr>
              <a:t>ὀξύ.</a:t>
            </a:r>
          </a:p>
          <a:p>
            <a:r>
              <a:rPr lang="fr-FR" sz="2400" dirty="0" smtClean="0">
                <a:solidFill>
                  <a:srgbClr val="FFFF00"/>
                </a:solidFill>
              </a:rPr>
              <a:t>    qui </a:t>
            </a:r>
            <a:r>
              <a:rPr lang="fr-FR" sz="2400" dirty="0">
                <a:solidFill>
                  <a:srgbClr val="FFFF00"/>
                </a:solidFill>
              </a:rPr>
              <a:t>est </a:t>
            </a:r>
            <a:r>
              <a:rPr lang="fr-FR" sz="2400" dirty="0" smtClean="0">
                <a:solidFill>
                  <a:srgbClr val="FFFF00"/>
                </a:solidFill>
              </a:rPr>
              <a:t>dans   </a:t>
            </a:r>
            <a:r>
              <a:rPr lang="fr-FR" sz="2400" dirty="0">
                <a:solidFill>
                  <a:srgbClr val="FFFF00"/>
                </a:solidFill>
              </a:rPr>
              <a:t>le </a:t>
            </a:r>
            <a:r>
              <a:rPr lang="fr-FR" sz="2400" dirty="0" smtClean="0">
                <a:solidFill>
                  <a:srgbClr val="FFFF00"/>
                </a:solidFill>
              </a:rPr>
              <a:t>          ciel                </a:t>
            </a:r>
            <a:r>
              <a:rPr lang="fr-FR" sz="2400" dirty="0">
                <a:solidFill>
                  <a:srgbClr val="FFFF00"/>
                </a:solidFill>
              </a:rPr>
              <a:t>ayant </a:t>
            </a:r>
            <a:r>
              <a:rPr lang="fr-FR" sz="2400" dirty="0" smtClean="0">
                <a:solidFill>
                  <a:srgbClr val="FFFF00"/>
                </a:solidFill>
              </a:rPr>
              <a:t>   aussi       lui              </a:t>
            </a:r>
            <a:r>
              <a:rPr lang="fr-FR" sz="2400" dirty="0">
                <a:solidFill>
                  <a:srgbClr val="FFFF00"/>
                </a:solidFill>
              </a:rPr>
              <a:t>une </a:t>
            </a:r>
            <a:r>
              <a:rPr lang="fr-FR" sz="2400" dirty="0" smtClean="0">
                <a:solidFill>
                  <a:srgbClr val="FFFF00"/>
                </a:solidFill>
              </a:rPr>
              <a:t>faucille     tranchante</a:t>
            </a:r>
            <a:endParaRPr lang="en-US" sz="800" dirty="0" smtClean="0">
              <a:solidFill>
                <a:schemeClr val="bg1"/>
              </a:solidFill>
            </a:endParaRPr>
          </a:p>
          <a:p>
            <a:r>
              <a:rPr lang="en-US" sz="800" dirty="0">
                <a:solidFill>
                  <a:schemeClr val="bg1"/>
                </a:solidFill>
              </a:rPr>
              <a:t> </a:t>
            </a:r>
            <a:endParaRPr lang="en-US" sz="800" dirty="0" smtClean="0">
              <a:solidFill>
                <a:schemeClr val="bg1"/>
              </a:solidFill>
            </a:endParaRPr>
          </a:p>
          <a:p>
            <a:endParaRPr lang="en-US" sz="800" dirty="0" smtClean="0">
              <a:solidFill>
                <a:schemeClr val="bg1"/>
              </a:solidFill>
            </a:endParaRPr>
          </a:p>
          <a:p>
            <a:r>
              <a:rPr lang="en-US" sz="2200" baseline="30000" dirty="0" smtClean="0">
                <a:solidFill>
                  <a:srgbClr val="FFFF00"/>
                </a:solidFill>
              </a:rPr>
              <a:t>	NEG </a:t>
            </a:r>
            <a:r>
              <a:rPr lang="fr-FR" sz="2200" b="1" dirty="0" smtClean="0">
                <a:solidFill>
                  <a:schemeClr val="bg1"/>
                </a:solidFill>
              </a:rPr>
              <a:t>14:16</a:t>
            </a:r>
            <a:r>
              <a:rPr lang="fr-FR" sz="2200" dirty="0" smtClean="0">
                <a:solidFill>
                  <a:schemeClr val="bg1"/>
                </a:solidFill>
              </a:rPr>
              <a:t> </a:t>
            </a:r>
            <a:r>
              <a:rPr lang="fr-FR" sz="2200" dirty="0">
                <a:solidFill>
                  <a:schemeClr val="bg1"/>
                </a:solidFill>
              </a:rPr>
              <a:t>Celui qui était assis sur la nuée jeta sa faucille sur la terre. Et la terre fut moissonnée. </a:t>
            </a:r>
            <a:r>
              <a:rPr lang="fr-FR" sz="2200" b="1" dirty="0">
                <a:solidFill>
                  <a:schemeClr val="bg1"/>
                </a:solidFill>
              </a:rPr>
              <a:t>14:17</a:t>
            </a:r>
            <a:r>
              <a:rPr lang="fr-FR" sz="2200" dirty="0">
                <a:solidFill>
                  <a:schemeClr val="bg1"/>
                </a:solidFill>
              </a:rPr>
              <a:t> Un autre ange sortit du temple qui est dans le ciel, ayant lui aussi, une faucille tranchante.</a:t>
            </a:r>
          </a:p>
          <a:p>
            <a:r>
              <a:rPr lang="fr-FR" sz="2200" baseline="30000" dirty="0">
                <a:solidFill>
                  <a:srgbClr val="FFFF00"/>
                </a:solidFill>
              </a:rPr>
              <a:t>	BFC </a:t>
            </a:r>
            <a:r>
              <a:rPr lang="fr-FR" sz="2200" baseline="30000" dirty="0" smtClean="0">
                <a:solidFill>
                  <a:schemeClr val="bg1"/>
                </a:solidFill>
              </a:rPr>
              <a:t> </a:t>
            </a:r>
            <a:r>
              <a:rPr lang="fr-FR" sz="2200" b="1" dirty="0">
                <a:solidFill>
                  <a:schemeClr val="bg1"/>
                </a:solidFill>
              </a:rPr>
              <a:t>14:16</a:t>
            </a:r>
            <a:r>
              <a:rPr lang="fr-FR" sz="2200" dirty="0">
                <a:solidFill>
                  <a:schemeClr val="bg1"/>
                </a:solidFill>
              </a:rPr>
              <a:t> Alors celui qui était assis sur le nuage fit passer sa faucille sur la terre et la terre fut moissonnée. </a:t>
            </a:r>
            <a:r>
              <a:rPr lang="fr-FR" sz="2200" b="1" dirty="0">
                <a:solidFill>
                  <a:schemeClr val="bg1"/>
                </a:solidFill>
              </a:rPr>
              <a:t>14:17</a:t>
            </a:r>
            <a:r>
              <a:rPr lang="fr-FR" sz="2200" dirty="0">
                <a:solidFill>
                  <a:schemeClr val="bg1"/>
                </a:solidFill>
              </a:rPr>
              <a:t> Un autre ange sortit du temple céleste; il avait, lui aussi, une faucille tranchante.</a:t>
            </a: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387608513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7004080"/>
          </a:xfrm>
          <a:prstGeom prst="rect">
            <a:avLst/>
          </a:prstGeom>
          <a:solidFill>
            <a:srgbClr val="002060"/>
          </a:solidFill>
        </p:spPr>
        <p:txBody>
          <a:bodyPr wrap="square" lIns="108821" tIns="54411" rIns="108821" bIns="54411">
            <a:spAutoFit/>
          </a:bodyPr>
          <a:lstStyle/>
          <a:p>
            <a:r>
              <a:rPr lang="en-US" sz="2800" b="1" dirty="0" smtClean="0">
                <a:solidFill>
                  <a:srgbClr val="FFFF00"/>
                </a:solidFill>
              </a:rPr>
              <a:t>    Apocalypse 14:18 </a:t>
            </a:r>
          </a:p>
          <a:p>
            <a:r>
              <a:rPr lang="en-US" sz="3400" dirty="0" smtClean="0">
                <a:solidFill>
                  <a:schemeClr val="bg1"/>
                </a:solidFill>
              </a:rPr>
              <a:t> </a:t>
            </a:r>
            <a:r>
              <a:rPr lang="el-GR" sz="3400" dirty="0">
                <a:solidFill>
                  <a:schemeClr val="bg1"/>
                </a:solidFill>
              </a:rPr>
              <a:t>καὶ ἄλλος ἄγγελος [ἐξῆλθεν] ἐκ τοῦ θυσιαστηρίου</a:t>
            </a:r>
            <a:endParaRPr lang="en-US" sz="3400" dirty="0">
              <a:solidFill>
                <a:schemeClr val="bg1"/>
              </a:solidFill>
            </a:endParaRPr>
          </a:p>
          <a:p>
            <a:r>
              <a:rPr lang="fr-FR" sz="2300" dirty="0" smtClean="0">
                <a:solidFill>
                  <a:srgbClr val="FFFF00"/>
                </a:solidFill>
              </a:rPr>
              <a:t>   et    un </a:t>
            </a:r>
            <a:r>
              <a:rPr lang="fr-FR" sz="2300" dirty="0">
                <a:solidFill>
                  <a:srgbClr val="FFFF00"/>
                </a:solidFill>
              </a:rPr>
              <a:t>autre </a:t>
            </a:r>
            <a:r>
              <a:rPr lang="fr-FR" sz="2300" dirty="0" smtClean="0">
                <a:solidFill>
                  <a:srgbClr val="FFFF00"/>
                </a:solidFill>
              </a:rPr>
              <a:t>      ange                 sortit           </a:t>
            </a:r>
            <a:r>
              <a:rPr lang="fr-FR" sz="2300" dirty="0">
                <a:solidFill>
                  <a:srgbClr val="FFFF00"/>
                </a:solidFill>
              </a:rPr>
              <a:t>de </a:t>
            </a:r>
            <a:r>
              <a:rPr lang="fr-FR" sz="2300" dirty="0" smtClean="0">
                <a:solidFill>
                  <a:srgbClr val="FFFF00"/>
                </a:solidFill>
              </a:rPr>
              <a:t>         l'autel</a:t>
            </a:r>
          </a:p>
          <a:p>
            <a:r>
              <a:rPr lang="el-GR" sz="3400" dirty="0">
                <a:solidFill>
                  <a:schemeClr val="bg1"/>
                </a:solidFill>
              </a:rPr>
              <a:t> </a:t>
            </a:r>
            <a:r>
              <a:rPr lang="en-US" sz="3400" dirty="0" smtClean="0">
                <a:solidFill>
                  <a:schemeClr val="bg1"/>
                </a:solidFill>
              </a:rPr>
              <a:t> </a:t>
            </a:r>
            <a:r>
              <a:rPr lang="el-GR" sz="3400" dirty="0" smtClean="0">
                <a:solidFill>
                  <a:schemeClr val="bg1"/>
                </a:solidFill>
              </a:rPr>
              <a:t>[</a:t>
            </a:r>
            <a:r>
              <a:rPr lang="el-GR" sz="3400" dirty="0">
                <a:solidFill>
                  <a:schemeClr val="bg1"/>
                </a:solidFill>
              </a:rPr>
              <a:t>ὁ] ἔχων ἐξουσίαν ἐπὶ τοῦ πυρός, </a:t>
            </a:r>
            <a:r>
              <a:rPr lang="en-US" sz="3400" dirty="0" smtClean="0">
                <a:solidFill>
                  <a:schemeClr val="bg1"/>
                </a:solidFill>
              </a:rPr>
              <a:t> </a:t>
            </a:r>
            <a:r>
              <a:rPr lang="el-GR" sz="3400" dirty="0" smtClean="0">
                <a:solidFill>
                  <a:schemeClr val="bg1"/>
                </a:solidFill>
              </a:rPr>
              <a:t>καὶ </a:t>
            </a:r>
            <a:r>
              <a:rPr lang="el-GR" sz="3400" dirty="0">
                <a:solidFill>
                  <a:schemeClr val="bg1"/>
                </a:solidFill>
              </a:rPr>
              <a:t>ἐφώνησεν</a:t>
            </a:r>
            <a:endParaRPr lang="en-US" sz="3400" dirty="0">
              <a:solidFill>
                <a:schemeClr val="bg1"/>
              </a:solidFill>
            </a:endParaRPr>
          </a:p>
          <a:p>
            <a:r>
              <a:rPr lang="fr-FR" sz="2300" dirty="0" smtClean="0">
                <a:solidFill>
                  <a:srgbClr val="FFFF00"/>
                </a:solidFill>
              </a:rPr>
              <a:t>    qui   </a:t>
            </a:r>
            <a:r>
              <a:rPr lang="fr-FR" sz="2300" dirty="0">
                <a:solidFill>
                  <a:srgbClr val="FFFF00"/>
                </a:solidFill>
              </a:rPr>
              <a:t>avait </a:t>
            </a:r>
            <a:r>
              <a:rPr lang="fr-FR" sz="2300" dirty="0" smtClean="0">
                <a:solidFill>
                  <a:srgbClr val="FFFF00"/>
                </a:solidFill>
              </a:rPr>
              <a:t>       autorité          sur     le         feu              et         il cria</a:t>
            </a:r>
          </a:p>
          <a:p>
            <a:r>
              <a:rPr lang="en-US" sz="3400" dirty="0" smtClean="0">
                <a:solidFill>
                  <a:schemeClr val="bg1"/>
                </a:solidFill>
              </a:rPr>
              <a:t>  </a:t>
            </a:r>
            <a:r>
              <a:rPr lang="el-GR" sz="3400" dirty="0" smtClean="0">
                <a:solidFill>
                  <a:schemeClr val="bg1"/>
                </a:solidFill>
              </a:rPr>
              <a:t>φωνῇ </a:t>
            </a:r>
            <a:r>
              <a:rPr lang="en-US" sz="3400" dirty="0" smtClean="0">
                <a:solidFill>
                  <a:schemeClr val="bg1"/>
                </a:solidFill>
              </a:rPr>
              <a:t> </a:t>
            </a:r>
            <a:r>
              <a:rPr lang="el-GR" sz="3400" dirty="0" smtClean="0">
                <a:solidFill>
                  <a:schemeClr val="bg1"/>
                </a:solidFill>
              </a:rPr>
              <a:t>μεγάλῃ </a:t>
            </a:r>
            <a:r>
              <a:rPr lang="el-GR" sz="3400" dirty="0">
                <a:solidFill>
                  <a:schemeClr val="bg1"/>
                </a:solidFill>
              </a:rPr>
              <a:t>τῷ </a:t>
            </a:r>
            <a:r>
              <a:rPr lang="en-US" sz="3400" dirty="0" smtClean="0">
                <a:solidFill>
                  <a:schemeClr val="bg1"/>
                </a:solidFill>
              </a:rPr>
              <a:t> </a:t>
            </a:r>
            <a:r>
              <a:rPr lang="el-GR" sz="3400" dirty="0" smtClean="0">
                <a:solidFill>
                  <a:schemeClr val="bg1"/>
                </a:solidFill>
              </a:rPr>
              <a:t>ἔχοντι </a:t>
            </a:r>
            <a:r>
              <a:rPr lang="el-GR" sz="3400" dirty="0">
                <a:solidFill>
                  <a:schemeClr val="bg1"/>
                </a:solidFill>
              </a:rPr>
              <a:t>τὸ δρέπανον τὸ ὀξὺ </a:t>
            </a:r>
            <a:r>
              <a:rPr lang="en-US" sz="3400" dirty="0" smtClean="0">
                <a:solidFill>
                  <a:schemeClr val="bg1"/>
                </a:solidFill>
              </a:rPr>
              <a:t> </a:t>
            </a:r>
            <a:r>
              <a:rPr lang="el-GR" sz="3400" dirty="0" smtClean="0">
                <a:solidFill>
                  <a:schemeClr val="bg1"/>
                </a:solidFill>
              </a:rPr>
              <a:t>λέγων</a:t>
            </a:r>
            <a:r>
              <a:rPr lang="el-GR" sz="3400" dirty="0">
                <a:solidFill>
                  <a:schemeClr val="bg1"/>
                </a:solidFill>
              </a:rPr>
              <a:t>· </a:t>
            </a:r>
            <a:endParaRPr lang="en-US" sz="3400" dirty="0" smtClean="0">
              <a:solidFill>
                <a:schemeClr val="bg1"/>
              </a:solidFill>
            </a:endParaRPr>
          </a:p>
          <a:p>
            <a:r>
              <a:rPr lang="fr-FR" sz="2300" dirty="0" smtClean="0">
                <a:solidFill>
                  <a:srgbClr val="FFFF00"/>
                </a:solidFill>
              </a:rPr>
              <a:t> d'une voix      </a:t>
            </a:r>
            <a:r>
              <a:rPr lang="fr-FR" sz="2300" dirty="0">
                <a:solidFill>
                  <a:srgbClr val="FFFF00"/>
                </a:solidFill>
              </a:rPr>
              <a:t>forte </a:t>
            </a:r>
            <a:r>
              <a:rPr lang="fr-FR" sz="2300" dirty="0" smtClean="0">
                <a:solidFill>
                  <a:srgbClr val="FFFF00"/>
                </a:solidFill>
              </a:rPr>
              <a:t>    à celui  </a:t>
            </a:r>
            <a:r>
              <a:rPr lang="fr-FR" sz="2300" dirty="0">
                <a:solidFill>
                  <a:srgbClr val="FFFF00"/>
                </a:solidFill>
              </a:rPr>
              <a:t>qui avait </a:t>
            </a:r>
            <a:r>
              <a:rPr lang="fr-FR" sz="2300" dirty="0" smtClean="0">
                <a:solidFill>
                  <a:srgbClr val="FFFF00"/>
                </a:solidFill>
              </a:rPr>
              <a:t>   la          faucille      tranchante    disant</a:t>
            </a:r>
          </a:p>
          <a:p>
            <a:r>
              <a:rPr lang="en-US" sz="3400" dirty="0" smtClean="0">
                <a:solidFill>
                  <a:schemeClr val="bg1"/>
                </a:solidFill>
              </a:rPr>
              <a:t>  </a:t>
            </a:r>
            <a:r>
              <a:rPr lang="el-GR" sz="3400" dirty="0" smtClean="0">
                <a:solidFill>
                  <a:schemeClr val="bg1"/>
                </a:solidFill>
              </a:rPr>
              <a:t>πέμψον </a:t>
            </a:r>
            <a:r>
              <a:rPr lang="el-GR" sz="3400" dirty="0">
                <a:solidFill>
                  <a:schemeClr val="bg1"/>
                </a:solidFill>
              </a:rPr>
              <a:t>σου τὸ δρέπανον τὸ ὀξὺ </a:t>
            </a:r>
            <a:r>
              <a:rPr lang="en-US" sz="3400" dirty="0" smtClean="0">
                <a:solidFill>
                  <a:schemeClr val="bg1"/>
                </a:solidFill>
              </a:rPr>
              <a:t> </a:t>
            </a:r>
            <a:r>
              <a:rPr lang="el-GR" sz="3400" dirty="0" smtClean="0">
                <a:solidFill>
                  <a:schemeClr val="bg1"/>
                </a:solidFill>
              </a:rPr>
              <a:t>καὶ </a:t>
            </a:r>
            <a:r>
              <a:rPr lang="el-GR" sz="3400" dirty="0">
                <a:solidFill>
                  <a:schemeClr val="bg1"/>
                </a:solidFill>
              </a:rPr>
              <a:t>τρύγησον τοὺς βότρυας </a:t>
            </a:r>
            <a:endParaRPr lang="en-US" sz="3400" dirty="0">
              <a:solidFill>
                <a:schemeClr val="bg1"/>
              </a:solidFill>
            </a:endParaRPr>
          </a:p>
          <a:p>
            <a:r>
              <a:rPr lang="fr-FR" sz="2300" dirty="0" smtClean="0">
                <a:solidFill>
                  <a:srgbClr val="FFFF00"/>
                </a:solidFill>
              </a:rPr>
              <a:t>       lance             ta      la          faucille      </a:t>
            </a:r>
            <a:r>
              <a:rPr lang="fr-FR" sz="2300" dirty="0">
                <a:solidFill>
                  <a:srgbClr val="FFFF00"/>
                </a:solidFill>
              </a:rPr>
              <a:t>tranchante </a:t>
            </a:r>
            <a:r>
              <a:rPr lang="fr-FR" sz="2300" dirty="0" smtClean="0">
                <a:solidFill>
                  <a:srgbClr val="FFFF00"/>
                </a:solidFill>
              </a:rPr>
              <a:t>   et        vendange         </a:t>
            </a:r>
            <a:r>
              <a:rPr lang="fr-FR" sz="2300" dirty="0">
                <a:solidFill>
                  <a:srgbClr val="FFFF00"/>
                </a:solidFill>
              </a:rPr>
              <a:t>les </a:t>
            </a:r>
            <a:r>
              <a:rPr lang="fr-FR" sz="2300" dirty="0" smtClean="0">
                <a:solidFill>
                  <a:srgbClr val="FFFF00"/>
                </a:solidFill>
              </a:rPr>
              <a:t>        grappes</a:t>
            </a:r>
          </a:p>
          <a:p>
            <a:r>
              <a:rPr lang="en-US" sz="3400" dirty="0" smtClean="0">
                <a:solidFill>
                  <a:schemeClr val="bg1"/>
                </a:solidFill>
              </a:rPr>
              <a:t>     </a:t>
            </a:r>
            <a:r>
              <a:rPr lang="el-GR" sz="3400" dirty="0" smtClean="0">
                <a:solidFill>
                  <a:schemeClr val="bg1"/>
                </a:solidFill>
              </a:rPr>
              <a:t>τῆς </a:t>
            </a:r>
            <a:r>
              <a:rPr lang="el-GR" sz="3400" dirty="0">
                <a:solidFill>
                  <a:schemeClr val="bg1"/>
                </a:solidFill>
              </a:rPr>
              <a:t>ἀμπέλου τῆς γῆς</a:t>
            </a:r>
            <a:r>
              <a:rPr lang="el-GR" sz="3400" dirty="0" smtClean="0">
                <a:solidFill>
                  <a:schemeClr val="bg1"/>
                </a:solidFill>
              </a:rPr>
              <a:t>,</a:t>
            </a:r>
            <a:r>
              <a:rPr lang="en-US" sz="3400" dirty="0" smtClean="0">
                <a:solidFill>
                  <a:schemeClr val="bg1"/>
                </a:solidFill>
              </a:rPr>
              <a:t> </a:t>
            </a:r>
            <a:r>
              <a:rPr lang="el-GR" sz="3400" dirty="0" smtClean="0">
                <a:solidFill>
                  <a:schemeClr val="bg1"/>
                </a:solidFill>
              </a:rPr>
              <a:t> </a:t>
            </a:r>
            <a:r>
              <a:rPr lang="el-GR" sz="3400" dirty="0">
                <a:solidFill>
                  <a:schemeClr val="bg1"/>
                </a:solidFill>
              </a:rPr>
              <a:t>ὅτι ἤκμασαν αἱ σταφυλαὶ αὐτῆς.</a:t>
            </a:r>
          </a:p>
          <a:p>
            <a:r>
              <a:rPr lang="fr-FR" sz="2400" dirty="0" smtClean="0">
                <a:solidFill>
                  <a:srgbClr val="FFFF00"/>
                </a:solidFill>
              </a:rPr>
              <a:t>       de la       vigne        </a:t>
            </a:r>
            <a:r>
              <a:rPr lang="fr-FR" sz="2400" dirty="0">
                <a:solidFill>
                  <a:srgbClr val="FFFF00"/>
                </a:solidFill>
              </a:rPr>
              <a:t>de </a:t>
            </a:r>
            <a:r>
              <a:rPr lang="fr-FR" sz="2400" dirty="0" smtClean="0">
                <a:solidFill>
                  <a:srgbClr val="FFFF00"/>
                </a:solidFill>
              </a:rPr>
              <a:t>la   terre     </a:t>
            </a:r>
            <a:r>
              <a:rPr lang="fr-FR" sz="2400" dirty="0">
                <a:solidFill>
                  <a:srgbClr val="FFFF00"/>
                </a:solidFill>
              </a:rPr>
              <a:t>car </a:t>
            </a:r>
            <a:r>
              <a:rPr lang="fr-FR" sz="2400" dirty="0" smtClean="0">
                <a:solidFill>
                  <a:srgbClr val="FFFF00"/>
                </a:solidFill>
              </a:rPr>
              <a:t>   </a:t>
            </a:r>
            <a:r>
              <a:rPr lang="fr-FR" sz="2400" dirty="0">
                <a:solidFill>
                  <a:srgbClr val="FFFF00"/>
                </a:solidFill>
              </a:rPr>
              <a:t>sont </a:t>
            </a:r>
            <a:r>
              <a:rPr lang="fr-FR" sz="2400" dirty="0" smtClean="0">
                <a:solidFill>
                  <a:srgbClr val="FFFF00"/>
                </a:solidFill>
              </a:rPr>
              <a:t>mûrs     les      raisins         leurs </a:t>
            </a:r>
            <a:r>
              <a:rPr lang="fr-FR" sz="2000" dirty="0" smtClean="0">
                <a:solidFill>
                  <a:srgbClr val="FFFF00"/>
                </a:solidFill>
              </a:rPr>
              <a:t>(d’elle) </a:t>
            </a:r>
            <a:r>
              <a:rPr lang="en-US" sz="2000" dirty="0">
                <a:solidFill>
                  <a:schemeClr val="bg1"/>
                </a:solidFill>
              </a:rPr>
              <a:t> </a:t>
            </a:r>
            <a:endParaRPr lang="en-US" sz="2000" dirty="0" smtClean="0">
              <a:solidFill>
                <a:schemeClr val="bg1"/>
              </a:solidFill>
            </a:endParaRPr>
          </a:p>
          <a:p>
            <a:r>
              <a:rPr lang="en-US" sz="2200" baseline="30000" dirty="0" smtClean="0">
                <a:solidFill>
                  <a:srgbClr val="FFFF00"/>
                </a:solidFill>
              </a:rPr>
              <a:t>	NEG </a:t>
            </a:r>
            <a:r>
              <a:rPr lang="fr-FR" sz="2200" b="1" dirty="0" smtClean="0">
                <a:solidFill>
                  <a:schemeClr val="bg1"/>
                </a:solidFill>
              </a:rPr>
              <a:t>14:18</a:t>
            </a:r>
            <a:r>
              <a:rPr lang="fr-FR" sz="2200" dirty="0" smtClean="0">
                <a:solidFill>
                  <a:schemeClr val="bg1"/>
                </a:solidFill>
              </a:rPr>
              <a:t> </a:t>
            </a:r>
            <a:r>
              <a:rPr lang="fr-FR" sz="2000" dirty="0">
                <a:solidFill>
                  <a:schemeClr val="bg1"/>
                </a:solidFill>
              </a:rPr>
              <a:t>Et un autre ange, qui avait autorité sur le feu, sortit de l'autel, et s'adressa d'une voix forte à celui qui avait la faucille tranchante, disant: Lance ta faucille tranchante et vendange les grappes de la vigne de la terre; car les raisins de la terre sont mûrs.</a:t>
            </a:r>
          </a:p>
          <a:p>
            <a:r>
              <a:rPr lang="fr-FR" sz="2000" baseline="30000" dirty="0">
                <a:solidFill>
                  <a:srgbClr val="FFFF00"/>
                </a:solidFill>
              </a:rPr>
              <a:t>	BFC </a:t>
            </a:r>
            <a:r>
              <a:rPr lang="fr-FR" sz="2000" b="1" dirty="0" smtClean="0">
                <a:solidFill>
                  <a:schemeClr val="bg1"/>
                </a:solidFill>
              </a:rPr>
              <a:t>14:18</a:t>
            </a:r>
            <a:r>
              <a:rPr lang="fr-FR" sz="2000" dirty="0" smtClean="0">
                <a:solidFill>
                  <a:schemeClr val="bg1"/>
                </a:solidFill>
              </a:rPr>
              <a:t> </a:t>
            </a:r>
            <a:r>
              <a:rPr lang="fr-FR" sz="2000" dirty="0">
                <a:solidFill>
                  <a:schemeClr val="bg1"/>
                </a:solidFill>
              </a:rPr>
              <a:t>Un autre ange encore, qui a autorité sur le feu, vint de l'autel. Il cria avec force à celui qui avait la faucille tranchante</a:t>
            </a:r>
            <a:r>
              <a:rPr lang="fr-FR" sz="2000" dirty="0" smtClean="0">
                <a:solidFill>
                  <a:schemeClr val="bg1"/>
                </a:solidFill>
              </a:rPr>
              <a:t>: «</a:t>
            </a:r>
            <a:r>
              <a:rPr lang="fr-FR" sz="2000" dirty="0">
                <a:solidFill>
                  <a:schemeClr val="bg1"/>
                </a:solidFill>
              </a:rPr>
              <a:t>Prends ta faucille et coupe les grappes de la vigne de la terre: leurs raisins sont mûrs.»</a:t>
            </a: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54140201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28841"/>
            <a:ext cx="12117564" cy="6804025"/>
          </a:xfrm>
          <a:prstGeom prst="rect">
            <a:avLst/>
          </a:prstGeom>
          <a:solidFill>
            <a:srgbClr val="002060"/>
          </a:solidFill>
        </p:spPr>
        <p:txBody>
          <a:bodyPr wrap="square" lIns="108821" tIns="54411" rIns="108821" bIns="54411">
            <a:spAutoFit/>
          </a:bodyPr>
          <a:lstStyle/>
          <a:p>
            <a:pPr algn="ctr"/>
            <a:endParaRPr lang="en-US" sz="800" b="1" dirty="0" smtClean="0">
              <a:solidFill>
                <a:srgbClr val="FFFF00"/>
              </a:solidFill>
            </a:endParaRPr>
          </a:p>
          <a:p>
            <a:pPr algn="ctr"/>
            <a:endParaRPr lang="en-US" sz="800" b="1" dirty="0" smtClean="0">
              <a:solidFill>
                <a:srgbClr val="FFFF00"/>
              </a:solidFill>
            </a:endParaRPr>
          </a:p>
          <a:p>
            <a:pPr algn="ctr"/>
            <a:endParaRPr lang="en-US" sz="800" b="1" dirty="0" smtClean="0">
              <a:solidFill>
                <a:srgbClr val="FFFF00"/>
              </a:solidFill>
            </a:endParaRPr>
          </a:p>
          <a:p>
            <a:r>
              <a:rPr lang="en-US" sz="3600" b="1" dirty="0" smtClean="0">
                <a:solidFill>
                  <a:srgbClr val="FFFF00"/>
                </a:solidFill>
              </a:rPr>
              <a:t>  Apocalypse 14:19 </a:t>
            </a:r>
          </a:p>
          <a:p>
            <a:pPr algn="ctr"/>
            <a:endParaRPr lang="en-US" sz="800" b="1" dirty="0" smtClean="0">
              <a:solidFill>
                <a:srgbClr val="FFFF00"/>
              </a:solidFill>
            </a:endParaRPr>
          </a:p>
          <a:p>
            <a:pPr algn="ctr"/>
            <a:endParaRPr lang="en-US" sz="800" b="1" dirty="0" smtClean="0">
              <a:solidFill>
                <a:srgbClr val="FFFF00"/>
              </a:solidFill>
            </a:endParaRPr>
          </a:p>
          <a:p>
            <a:pPr algn="ctr"/>
            <a:endParaRPr lang="en-US" sz="800" b="1" dirty="0" smtClean="0">
              <a:solidFill>
                <a:srgbClr val="FFFF00"/>
              </a:solidFill>
            </a:endParaRPr>
          </a:p>
          <a:p>
            <a:pPr algn="ctr"/>
            <a:endParaRPr lang="en-US" sz="800" b="1" dirty="0" smtClean="0">
              <a:solidFill>
                <a:srgbClr val="FFFF00"/>
              </a:solidFill>
            </a:endParaRPr>
          </a:p>
          <a:p>
            <a:pPr algn="ctr"/>
            <a:endParaRPr lang="en-US" sz="800" b="1" dirty="0" smtClean="0">
              <a:solidFill>
                <a:srgbClr val="FFFF00"/>
              </a:solidFill>
            </a:endParaRPr>
          </a:p>
          <a:p>
            <a:r>
              <a:rPr lang="en-US" sz="4000" dirty="0" smtClean="0">
                <a:solidFill>
                  <a:schemeClr val="bg1"/>
                </a:solidFill>
              </a:rPr>
              <a:t>  </a:t>
            </a:r>
            <a:r>
              <a:rPr lang="el-GR" sz="4000" dirty="0" smtClean="0">
                <a:solidFill>
                  <a:schemeClr val="bg1"/>
                </a:solidFill>
              </a:rPr>
              <a:t>καὶ </a:t>
            </a:r>
            <a:r>
              <a:rPr lang="el-GR" sz="4000" dirty="0">
                <a:solidFill>
                  <a:schemeClr val="bg1"/>
                </a:solidFill>
              </a:rPr>
              <a:t>ἔβαλεν ὁ ἄγγελος τὸ δρέπανον αὐτοῦ </a:t>
            </a:r>
            <a:endParaRPr lang="en-US" sz="4000" dirty="0" smtClean="0">
              <a:solidFill>
                <a:schemeClr val="bg1"/>
              </a:solidFill>
            </a:endParaRPr>
          </a:p>
          <a:p>
            <a:r>
              <a:rPr lang="fr-FR" sz="2400" dirty="0" smtClean="0">
                <a:solidFill>
                  <a:srgbClr val="FFFF00"/>
                </a:solidFill>
              </a:rPr>
              <a:t>      et           jeta              </a:t>
            </a:r>
            <a:r>
              <a:rPr lang="fr-FR" sz="2400" dirty="0">
                <a:solidFill>
                  <a:srgbClr val="FFFF00"/>
                </a:solidFill>
              </a:rPr>
              <a:t>l'ange </a:t>
            </a:r>
            <a:r>
              <a:rPr lang="fr-FR" sz="2400" dirty="0" smtClean="0">
                <a:solidFill>
                  <a:srgbClr val="FFFF00"/>
                </a:solidFill>
              </a:rPr>
              <a:t>                  la             </a:t>
            </a:r>
            <a:r>
              <a:rPr lang="fr-FR" sz="2400" dirty="0">
                <a:solidFill>
                  <a:srgbClr val="FFFF00"/>
                </a:solidFill>
              </a:rPr>
              <a:t>faucille </a:t>
            </a:r>
            <a:r>
              <a:rPr lang="fr-FR" sz="2400" dirty="0" smtClean="0">
                <a:solidFill>
                  <a:srgbClr val="FFFF00"/>
                </a:solidFill>
              </a:rPr>
              <a:t>               sa</a:t>
            </a:r>
            <a:endParaRPr lang="fr-FR" sz="2600" dirty="0" smtClean="0">
              <a:solidFill>
                <a:srgbClr val="FFFF00"/>
              </a:solidFill>
            </a:endParaRPr>
          </a:p>
          <a:p>
            <a:r>
              <a:rPr lang="en-US" sz="4000" dirty="0" smtClean="0">
                <a:solidFill>
                  <a:schemeClr val="bg1"/>
                </a:solidFill>
              </a:rPr>
              <a:t>  </a:t>
            </a:r>
            <a:r>
              <a:rPr lang="el-GR" sz="4000" dirty="0" smtClean="0">
                <a:solidFill>
                  <a:schemeClr val="bg1"/>
                </a:solidFill>
              </a:rPr>
              <a:t>εἰς </a:t>
            </a:r>
            <a:r>
              <a:rPr lang="el-GR" sz="4000" dirty="0">
                <a:solidFill>
                  <a:schemeClr val="bg1"/>
                </a:solidFill>
              </a:rPr>
              <a:t>τὴν </a:t>
            </a:r>
            <a:r>
              <a:rPr lang="el-GR" sz="4000" dirty="0" smtClean="0">
                <a:solidFill>
                  <a:schemeClr val="bg1"/>
                </a:solidFill>
              </a:rPr>
              <a:t>γῆν</a:t>
            </a:r>
            <a:r>
              <a:rPr lang="en-US" sz="4000" dirty="0" smtClean="0">
                <a:solidFill>
                  <a:schemeClr val="bg1"/>
                </a:solidFill>
              </a:rPr>
              <a:t>  </a:t>
            </a:r>
            <a:r>
              <a:rPr lang="el-GR" sz="4000" dirty="0" smtClean="0">
                <a:solidFill>
                  <a:schemeClr val="bg1"/>
                </a:solidFill>
              </a:rPr>
              <a:t>καὶ </a:t>
            </a:r>
            <a:r>
              <a:rPr lang="el-GR" sz="4000" dirty="0">
                <a:solidFill>
                  <a:schemeClr val="bg1"/>
                </a:solidFill>
              </a:rPr>
              <a:t>ἐτρύγησεν </a:t>
            </a:r>
            <a:r>
              <a:rPr lang="en-US" sz="4000" dirty="0" smtClean="0">
                <a:solidFill>
                  <a:schemeClr val="bg1"/>
                </a:solidFill>
              </a:rPr>
              <a:t> </a:t>
            </a:r>
            <a:r>
              <a:rPr lang="el-GR" sz="4000" dirty="0" smtClean="0">
                <a:solidFill>
                  <a:schemeClr val="bg1"/>
                </a:solidFill>
              </a:rPr>
              <a:t>τὴν </a:t>
            </a:r>
            <a:r>
              <a:rPr lang="el-GR" sz="4000" dirty="0">
                <a:solidFill>
                  <a:schemeClr val="bg1"/>
                </a:solidFill>
              </a:rPr>
              <a:t>ἄμπελον </a:t>
            </a:r>
            <a:r>
              <a:rPr lang="en-US" sz="4000" dirty="0" smtClean="0">
                <a:solidFill>
                  <a:schemeClr val="bg1"/>
                </a:solidFill>
              </a:rPr>
              <a:t> </a:t>
            </a:r>
            <a:r>
              <a:rPr lang="el-GR" sz="4000" dirty="0" smtClean="0">
                <a:solidFill>
                  <a:schemeClr val="bg1"/>
                </a:solidFill>
              </a:rPr>
              <a:t>τῆς </a:t>
            </a:r>
            <a:r>
              <a:rPr lang="el-GR" sz="4000" dirty="0">
                <a:solidFill>
                  <a:schemeClr val="bg1"/>
                </a:solidFill>
              </a:rPr>
              <a:t>γῆς </a:t>
            </a:r>
            <a:endParaRPr lang="en-US" sz="4000" dirty="0" smtClean="0">
              <a:solidFill>
                <a:schemeClr val="bg1"/>
              </a:solidFill>
            </a:endParaRPr>
          </a:p>
          <a:p>
            <a:r>
              <a:rPr lang="fr-FR" sz="2400" dirty="0" smtClean="0">
                <a:solidFill>
                  <a:srgbClr val="FFFF00"/>
                </a:solidFill>
              </a:rPr>
              <a:t>     sur      la       terre      et         Il </a:t>
            </a:r>
            <a:r>
              <a:rPr lang="fr-FR" sz="2400" dirty="0">
                <a:solidFill>
                  <a:srgbClr val="FFFF00"/>
                </a:solidFill>
              </a:rPr>
              <a:t>vendangea </a:t>
            </a:r>
            <a:r>
              <a:rPr lang="fr-FR" sz="2400" dirty="0" smtClean="0">
                <a:solidFill>
                  <a:srgbClr val="FFFF00"/>
                </a:solidFill>
              </a:rPr>
              <a:t>            la             vigne            de </a:t>
            </a:r>
            <a:r>
              <a:rPr lang="fr-FR" sz="2400" dirty="0">
                <a:solidFill>
                  <a:srgbClr val="FFFF00"/>
                </a:solidFill>
              </a:rPr>
              <a:t>la </a:t>
            </a:r>
            <a:r>
              <a:rPr lang="fr-FR" sz="2400" dirty="0" smtClean="0">
                <a:solidFill>
                  <a:srgbClr val="FFFF00"/>
                </a:solidFill>
              </a:rPr>
              <a:t>   terre</a:t>
            </a:r>
          </a:p>
          <a:p>
            <a:r>
              <a:rPr lang="en-US" sz="3900" dirty="0" smtClean="0">
                <a:solidFill>
                  <a:schemeClr val="bg1"/>
                </a:solidFill>
              </a:rPr>
              <a:t> </a:t>
            </a:r>
            <a:r>
              <a:rPr lang="el-GR" sz="3900" dirty="0" smtClean="0">
                <a:solidFill>
                  <a:schemeClr val="bg1"/>
                </a:solidFill>
              </a:rPr>
              <a:t>καὶ </a:t>
            </a:r>
            <a:r>
              <a:rPr lang="el-GR" sz="3900" dirty="0">
                <a:solidFill>
                  <a:schemeClr val="bg1"/>
                </a:solidFill>
              </a:rPr>
              <a:t>ἔβαλεν </a:t>
            </a:r>
            <a:r>
              <a:rPr lang="el-GR" sz="3900" dirty="0" smtClean="0">
                <a:solidFill>
                  <a:schemeClr val="bg1"/>
                </a:solidFill>
              </a:rPr>
              <a:t>εἰς </a:t>
            </a:r>
            <a:r>
              <a:rPr lang="el-GR" sz="3900" dirty="0">
                <a:solidFill>
                  <a:schemeClr val="bg1"/>
                </a:solidFill>
              </a:rPr>
              <a:t>τὴν ληνὸν τοῦ θυμοῦ τοῦ θεοῦ τὸν μέγαν.</a:t>
            </a:r>
          </a:p>
          <a:p>
            <a:r>
              <a:rPr lang="fr-FR" sz="2400" dirty="0">
                <a:solidFill>
                  <a:srgbClr val="FFFF00"/>
                </a:solidFill>
              </a:rPr>
              <a:t> </a:t>
            </a:r>
            <a:r>
              <a:rPr lang="fr-FR" sz="2400" dirty="0" smtClean="0">
                <a:solidFill>
                  <a:srgbClr val="FFFF00"/>
                </a:solidFill>
              </a:rPr>
              <a:t>    et          jeta          dans     </a:t>
            </a:r>
            <a:r>
              <a:rPr lang="fr-FR" sz="2400" dirty="0">
                <a:solidFill>
                  <a:srgbClr val="FFFF00"/>
                </a:solidFill>
              </a:rPr>
              <a:t>le </a:t>
            </a:r>
            <a:r>
              <a:rPr lang="fr-FR" sz="2400" dirty="0" smtClean="0">
                <a:solidFill>
                  <a:srgbClr val="FFFF00"/>
                </a:solidFill>
              </a:rPr>
              <a:t>      pressoir    de </a:t>
            </a:r>
            <a:r>
              <a:rPr lang="fr-FR" sz="2400" dirty="0">
                <a:solidFill>
                  <a:srgbClr val="FFFF00"/>
                </a:solidFill>
              </a:rPr>
              <a:t>la </a:t>
            </a:r>
            <a:r>
              <a:rPr lang="fr-FR" sz="2400" dirty="0" smtClean="0">
                <a:solidFill>
                  <a:srgbClr val="FFFF00"/>
                </a:solidFill>
              </a:rPr>
              <a:t>      colère        </a:t>
            </a:r>
            <a:r>
              <a:rPr lang="fr-FR" sz="2400" dirty="0">
                <a:solidFill>
                  <a:srgbClr val="FFFF00"/>
                </a:solidFill>
              </a:rPr>
              <a:t>de </a:t>
            </a:r>
            <a:r>
              <a:rPr lang="fr-FR" sz="2400" dirty="0" smtClean="0">
                <a:solidFill>
                  <a:srgbClr val="FFFF00"/>
                </a:solidFill>
              </a:rPr>
              <a:t>        Dieu        le        </a:t>
            </a:r>
            <a:r>
              <a:rPr lang="fr-FR" sz="2400" dirty="0">
                <a:solidFill>
                  <a:srgbClr val="FFFF00"/>
                </a:solidFill>
              </a:rPr>
              <a:t>grand </a:t>
            </a:r>
            <a:r>
              <a:rPr lang="fr-FR" sz="2400" dirty="0"/>
              <a:t/>
            </a:r>
            <a:br>
              <a:rPr lang="fr-FR" sz="2400" dirty="0"/>
            </a:br>
            <a:endParaRPr lang="en-US" sz="800" dirty="0" smtClean="0">
              <a:solidFill>
                <a:schemeClr val="bg1"/>
              </a:solidFill>
            </a:endParaRPr>
          </a:p>
          <a:p>
            <a:endParaRPr lang="en-US" sz="800" dirty="0">
              <a:solidFill>
                <a:schemeClr val="bg1"/>
              </a:solidFill>
            </a:endParaRPr>
          </a:p>
          <a:p>
            <a:r>
              <a:rPr lang="en-US" sz="2200" baseline="30000" dirty="0" smtClean="0">
                <a:solidFill>
                  <a:srgbClr val="FFFF00"/>
                </a:solidFill>
              </a:rPr>
              <a:t>	NEG </a:t>
            </a:r>
            <a:r>
              <a:rPr lang="fr-FR" sz="2200" b="1" dirty="0" smtClean="0">
                <a:solidFill>
                  <a:schemeClr val="bg1"/>
                </a:solidFill>
              </a:rPr>
              <a:t>14:19</a:t>
            </a:r>
            <a:r>
              <a:rPr lang="fr-FR" sz="2200" dirty="0" smtClean="0">
                <a:solidFill>
                  <a:schemeClr val="bg1"/>
                </a:solidFill>
              </a:rPr>
              <a:t> </a:t>
            </a:r>
            <a:r>
              <a:rPr lang="fr-FR" sz="2200" dirty="0">
                <a:solidFill>
                  <a:schemeClr val="bg1"/>
                </a:solidFill>
              </a:rPr>
              <a:t>Et l'ange jeta sa faucille sur la terre. Il vendangea la vigne de la terre, et jeta la vendange dans la grande cuve de la colère de Dieu.</a:t>
            </a:r>
          </a:p>
          <a:p>
            <a:r>
              <a:rPr lang="fr-FR" sz="2200" baseline="30000" dirty="0">
                <a:solidFill>
                  <a:schemeClr val="bg1"/>
                </a:solidFill>
              </a:rPr>
              <a:t>	</a:t>
            </a:r>
            <a:r>
              <a:rPr lang="fr-FR" sz="2200" baseline="30000" dirty="0">
                <a:solidFill>
                  <a:srgbClr val="FFFF00"/>
                </a:solidFill>
              </a:rPr>
              <a:t>BFC </a:t>
            </a:r>
            <a:r>
              <a:rPr lang="fr-FR" sz="2200" b="1" dirty="0" smtClean="0">
                <a:solidFill>
                  <a:schemeClr val="bg1"/>
                </a:solidFill>
              </a:rPr>
              <a:t>14:19</a:t>
            </a:r>
            <a:r>
              <a:rPr lang="fr-FR" sz="2200" dirty="0" smtClean="0">
                <a:solidFill>
                  <a:schemeClr val="bg1"/>
                </a:solidFill>
              </a:rPr>
              <a:t> </a:t>
            </a:r>
            <a:r>
              <a:rPr lang="fr-FR" sz="2200" dirty="0">
                <a:solidFill>
                  <a:schemeClr val="bg1"/>
                </a:solidFill>
              </a:rPr>
              <a:t>L'ange fit alors passer sa faucille sur la terre, coupa les grappes de la vigne de la terre et les jeta dans le grand pressoir de la colère de Dieu.</a:t>
            </a: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smtClean="0">
              <a:solidFill>
                <a:schemeClr val="bg1"/>
              </a:solidFill>
            </a:endParaRPr>
          </a:p>
        </p:txBody>
      </p:sp>
    </p:spTree>
    <p:extLst>
      <p:ext uri="{BB962C8B-B14F-4D97-AF65-F5344CB8AC3E}">
        <p14:creationId xmlns:p14="http://schemas.microsoft.com/office/powerpoint/2010/main" val="2311405949"/>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28841"/>
            <a:ext cx="12117564" cy="6788636"/>
          </a:xfrm>
          <a:prstGeom prst="rect">
            <a:avLst/>
          </a:prstGeom>
          <a:solidFill>
            <a:srgbClr val="002060"/>
          </a:solidFill>
        </p:spPr>
        <p:txBody>
          <a:bodyPr wrap="square" lIns="108821" tIns="54411" rIns="108821" bIns="54411">
            <a:spAutoFit/>
          </a:bodyPr>
          <a:lstStyle/>
          <a:p>
            <a:pPr algn="ctr"/>
            <a:endParaRPr lang="en-US" sz="1200" b="1" dirty="0" smtClean="0">
              <a:solidFill>
                <a:srgbClr val="FFFF00"/>
              </a:solidFill>
            </a:endParaRPr>
          </a:p>
          <a:p>
            <a:pPr algn="ctr"/>
            <a:endParaRPr lang="en-US" sz="1200" b="1" dirty="0" smtClean="0">
              <a:solidFill>
                <a:srgbClr val="FFFF00"/>
              </a:solidFill>
            </a:endParaRPr>
          </a:p>
          <a:p>
            <a:r>
              <a:rPr lang="en-US" sz="3600" b="1" dirty="0" smtClean="0">
                <a:solidFill>
                  <a:srgbClr val="FFFF00"/>
                </a:solidFill>
              </a:rPr>
              <a:t>  Apocalypse 14:20 </a:t>
            </a:r>
          </a:p>
          <a:p>
            <a:pPr algn="ctr"/>
            <a:endParaRPr lang="en-US" sz="800" b="1" dirty="0" smtClean="0">
              <a:solidFill>
                <a:srgbClr val="FFFF00"/>
              </a:solidFill>
            </a:endParaRPr>
          </a:p>
          <a:p>
            <a:pPr algn="ctr"/>
            <a:endParaRPr lang="en-US" sz="800" b="1" dirty="0" smtClean="0">
              <a:solidFill>
                <a:srgbClr val="FFFF00"/>
              </a:solidFill>
            </a:endParaRPr>
          </a:p>
          <a:p>
            <a:pPr algn="ctr"/>
            <a:endParaRPr lang="en-US" sz="800" b="1" dirty="0" smtClean="0">
              <a:solidFill>
                <a:srgbClr val="FFFF00"/>
              </a:solidFill>
            </a:endParaRPr>
          </a:p>
          <a:p>
            <a:r>
              <a:rPr lang="en-US" sz="4000" dirty="0" smtClean="0">
                <a:solidFill>
                  <a:schemeClr val="bg1"/>
                </a:solidFill>
              </a:rPr>
              <a:t>  </a:t>
            </a:r>
            <a:r>
              <a:rPr lang="el-GR" sz="4000" dirty="0" smtClean="0">
                <a:solidFill>
                  <a:schemeClr val="bg1"/>
                </a:solidFill>
              </a:rPr>
              <a:t>καὶ </a:t>
            </a:r>
            <a:r>
              <a:rPr lang="el-GR" sz="4000" dirty="0">
                <a:solidFill>
                  <a:schemeClr val="bg1"/>
                </a:solidFill>
              </a:rPr>
              <a:t>ἐπατήθη ἡ ληνὸς ἔξωθεν τῆς πόλεως </a:t>
            </a:r>
            <a:endParaRPr lang="en-US" sz="4000" dirty="0">
              <a:solidFill>
                <a:schemeClr val="bg1"/>
              </a:solidFill>
            </a:endParaRPr>
          </a:p>
          <a:p>
            <a:r>
              <a:rPr lang="fr-FR" sz="2400" dirty="0">
                <a:solidFill>
                  <a:srgbClr val="FFFF00"/>
                </a:solidFill>
              </a:rPr>
              <a:t> </a:t>
            </a:r>
            <a:r>
              <a:rPr lang="fr-FR" sz="2400" dirty="0" smtClean="0">
                <a:solidFill>
                  <a:srgbClr val="FFFF00"/>
                </a:solidFill>
              </a:rPr>
              <a:t>      et        fut </a:t>
            </a:r>
            <a:r>
              <a:rPr lang="fr-FR" sz="2400" dirty="0">
                <a:solidFill>
                  <a:srgbClr val="FFFF00"/>
                </a:solidFill>
              </a:rPr>
              <a:t>foulée </a:t>
            </a:r>
            <a:r>
              <a:rPr lang="fr-FR" sz="2400" dirty="0" smtClean="0">
                <a:solidFill>
                  <a:srgbClr val="FFFF00"/>
                </a:solidFill>
              </a:rPr>
              <a:t>     la       </a:t>
            </a:r>
            <a:r>
              <a:rPr lang="fr-FR" sz="2400" dirty="0">
                <a:solidFill>
                  <a:srgbClr val="FFFF00"/>
                </a:solidFill>
              </a:rPr>
              <a:t>cuve </a:t>
            </a:r>
            <a:r>
              <a:rPr lang="fr-FR" sz="2400" dirty="0" smtClean="0">
                <a:solidFill>
                  <a:srgbClr val="FFFF00"/>
                </a:solidFill>
              </a:rPr>
              <a:t>            hors          </a:t>
            </a:r>
            <a:r>
              <a:rPr lang="fr-FR" sz="2400" dirty="0">
                <a:solidFill>
                  <a:srgbClr val="FFFF00"/>
                </a:solidFill>
              </a:rPr>
              <a:t>de </a:t>
            </a:r>
            <a:r>
              <a:rPr lang="fr-FR" sz="2400" dirty="0" smtClean="0">
                <a:solidFill>
                  <a:srgbClr val="FFFF00"/>
                </a:solidFill>
              </a:rPr>
              <a:t>la        ville</a:t>
            </a:r>
            <a:endParaRPr lang="fr-FR" sz="2600" dirty="0" smtClean="0">
              <a:solidFill>
                <a:srgbClr val="FFFF00"/>
              </a:solidFill>
            </a:endParaRPr>
          </a:p>
          <a:p>
            <a:r>
              <a:rPr lang="en-US" sz="4000" dirty="0" smtClean="0">
                <a:solidFill>
                  <a:schemeClr val="bg1"/>
                </a:solidFill>
              </a:rPr>
              <a:t>  </a:t>
            </a:r>
            <a:r>
              <a:rPr lang="el-GR" sz="4000" dirty="0" smtClean="0">
                <a:solidFill>
                  <a:schemeClr val="bg1"/>
                </a:solidFill>
              </a:rPr>
              <a:t>καὶ </a:t>
            </a:r>
            <a:r>
              <a:rPr lang="el-GR" sz="4000" dirty="0">
                <a:solidFill>
                  <a:schemeClr val="bg1"/>
                </a:solidFill>
              </a:rPr>
              <a:t>ἐξῆλθεν </a:t>
            </a:r>
            <a:r>
              <a:rPr lang="el-GR" sz="4000" dirty="0" smtClean="0">
                <a:solidFill>
                  <a:schemeClr val="bg1"/>
                </a:solidFill>
              </a:rPr>
              <a:t>αἷμα</a:t>
            </a:r>
            <a:r>
              <a:rPr lang="en-US" sz="4000" dirty="0" smtClean="0">
                <a:solidFill>
                  <a:schemeClr val="bg1"/>
                </a:solidFill>
              </a:rPr>
              <a:t> </a:t>
            </a:r>
            <a:r>
              <a:rPr lang="el-GR" sz="4000" dirty="0" smtClean="0">
                <a:solidFill>
                  <a:schemeClr val="bg1"/>
                </a:solidFill>
              </a:rPr>
              <a:t> </a:t>
            </a:r>
            <a:r>
              <a:rPr lang="el-GR" sz="4000" dirty="0">
                <a:solidFill>
                  <a:schemeClr val="bg1"/>
                </a:solidFill>
              </a:rPr>
              <a:t>ἐκ τῆς ληνοῦ </a:t>
            </a:r>
            <a:r>
              <a:rPr lang="en-US" sz="4000" dirty="0" smtClean="0">
                <a:solidFill>
                  <a:schemeClr val="bg1"/>
                </a:solidFill>
              </a:rPr>
              <a:t> </a:t>
            </a:r>
            <a:r>
              <a:rPr lang="el-GR" sz="4000" dirty="0" smtClean="0">
                <a:solidFill>
                  <a:schemeClr val="bg1"/>
                </a:solidFill>
              </a:rPr>
              <a:t>ἄχρι </a:t>
            </a:r>
            <a:r>
              <a:rPr lang="el-GR" sz="4000" dirty="0">
                <a:solidFill>
                  <a:schemeClr val="bg1"/>
                </a:solidFill>
              </a:rPr>
              <a:t>τῶν χαλινῶν </a:t>
            </a:r>
            <a:endParaRPr lang="en-US" sz="4000" dirty="0" smtClean="0">
              <a:solidFill>
                <a:schemeClr val="bg1"/>
              </a:solidFill>
            </a:endParaRPr>
          </a:p>
          <a:p>
            <a:r>
              <a:rPr lang="fr-FR" sz="2400" dirty="0">
                <a:solidFill>
                  <a:srgbClr val="FFFF00"/>
                </a:solidFill>
              </a:rPr>
              <a:t> </a:t>
            </a:r>
            <a:r>
              <a:rPr lang="fr-FR" sz="2400" dirty="0" smtClean="0">
                <a:solidFill>
                  <a:srgbClr val="FFFF00"/>
                </a:solidFill>
              </a:rPr>
              <a:t>     et          sortit            du sang    de      </a:t>
            </a:r>
            <a:r>
              <a:rPr lang="fr-FR" sz="2400" dirty="0">
                <a:solidFill>
                  <a:srgbClr val="FFFF00"/>
                </a:solidFill>
              </a:rPr>
              <a:t>la </a:t>
            </a:r>
            <a:r>
              <a:rPr lang="fr-FR" sz="2400" dirty="0" smtClean="0">
                <a:solidFill>
                  <a:srgbClr val="FFFF00"/>
                </a:solidFill>
              </a:rPr>
              <a:t>         cuve             </a:t>
            </a:r>
            <a:r>
              <a:rPr lang="fr-FR" sz="2400" dirty="0">
                <a:solidFill>
                  <a:srgbClr val="FFFF00"/>
                </a:solidFill>
              </a:rPr>
              <a:t>jusqu'aux </a:t>
            </a:r>
            <a:r>
              <a:rPr lang="fr-FR" sz="2400" dirty="0" smtClean="0">
                <a:solidFill>
                  <a:srgbClr val="FFFF00"/>
                </a:solidFill>
              </a:rPr>
              <a:t>            mors </a:t>
            </a:r>
          </a:p>
          <a:p>
            <a:r>
              <a:rPr lang="en-US" sz="4000" dirty="0" smtClean="0">
                <a:solidFill>
                  <a:schemeClr val="bg1"/>
                </a:solidFill>
              </a:rPr>
              <a:t>      </a:t>
            </a:r>
            <a:r>
              <a:rPr lang="el-GR" sz="4000" dirty="0" smtClean="0">
                <a:solidFill>
                  <a:schemeClr val="bg1"/>
                </a:solidFill>
              </a:rPr>
              <a:t>τῶν </a:t>
            </a:r>
            <a:r>
              <a:rPr lang="el-GR" sz="4000" dirty="0">
                <a:solidFill>
                  <a:schemeClr val="bg1"/>
                </a:solidFill>
              </a:rPr>
              <a:t>ἵππων </a:t>
            </a:r>
            <a:r>
              <a:rPr lang="en-US" sz="4000" dirty="0" smtClean="0">
                <a:solidFill>
                  <a:schemeClr val="bg1"/>
                </a:solidFill>
              </a:rPr>
              <a:t> </a:t>
            </a:r>
            <a:r>
              <a:rPr lang="el-GR" sz="4000" dirty="0" smtClean="0">
                <a:solidFill>
                  <a:schemeClr val="bg1"/>
                </a:solidFill>
              </a:rPr>
              <a:t>ἀπὸ σταδίων</a:t>
            </a:r>
            <a:r>
              <a:rPr lang="en-US" sz="4000" dirty="0" smtClean="0">
                <a:solidFill>
                  <a:schemeClr val="bg1"/>
                </a:solidFill>
              </a:rPr>
              <a:t> </a:t>
            </a:r>
            <a:r>
              <a:rPr lang="el-GR" sz="4000" dirty="0" smtClean="0">
                <a:solidFill>
                  <a:schemeClr val="bg1"/>
                </a:solidFill>
              </a:rPr>
              <a:t> </a:t>
            </a:r>
            <a:r>
              <a:rPr lang="el-GR" sz="4000" dirty="0">
                <a:solidFill>
                  <a:schemeClr val="bg1"/>
                </a:solidFill>
              </a:rPr>
              <a:t>χιλίων ἑξακοσίων.</a:t>
            </a:r>
          </a:p>
          <a:p>
            <a:r>
              <a:rPr lang="fr-FR" sz="2400" dirty="0" smtClean="0">
                <a:solidFill>
                  <a:srgbClr val="FFFF00"/>
                </a:solidFill>
              </a:rPr>
              <a:t>            des      chevaux         </a:t>
            </a:r>
            <a:r>
              <a:rPr lang="fr-FR" sz="2400" dirty="0">
                <a:solidFill>
                  <a:srgbClr val="FFFF00"/>
                </a:solidFill>
              </a:rPr>
              <a:t>sur </a:t>
            </a:r>
            <a:r>
              <a:rPr lang="fr-FR" sz="2400" dirty="0" smtClean="0">
                <a:solidFill>
                  <a:srgbClr val="FFFF00"/>
                </a:solidFill>
              </a:rPr>
              <a:t>          stades               de mille          </a:t>
            </a:r>
            <a:r>
              <a:rPr lang="fr-FR" sz="2400" dirty="0">
                <a:solidFill>
                  <a:srgbClr val="FFFF00"/>
                </a:solidFill>
              </a:rPr>
              <a:t>six </a:t>
            </a:r>
            <a:r>
              <a:rPr lang="fr-FR" sz="2400" dirty="0" smtClean="0">
                <a:solidFill>
                  <a:srgbClr val="FFFF00"/>
                </a:solidFill>
              </a:rPr>
              <a:t>cents</a:t>
            </a:r>
            <a:r>
              <a:rPr lang="fr-FR" sz="2400" dirty="0"/>
              <a:t/>
            </a:r>
            <a:br>
              <a:rPr lang="fr-FR" sz="2400" dirty="0"/>
            </a:br>
            <a:endParaRPr lang="en-US" sz="800" dirty="0" smtClean="0">
              <a:solidFill>
                <a:schemeClr val="bg1"/>
              </a:solidFill>
            </a:endParaRPr>
          </a:p>
          <a:p>
            <a:endParaRPr lang="en-US" sz="800" dirty="0">
              <a:solidFill>
                <a:schemeClr val="bg1"/>
              </a:solidFill>
            </a:endParaRPr>
          </a:p>
          <a:p>
            <a:r>
              <a:rPr lang="en-US" sz="2200" baseline="30000" dirty="0" smtClean="0">
                <a:solidFill>
                  <a:srgbClr val="FFFF00"/>
                </a:solidFill>
              </a:rPr>
              <a:t>	NEG </a:t>
            </a:r>
            <a:r>
              <a:rPr lang="fr-FR" sz="2200" b="1" dirty="0" smtClean="0">
                <a:solidFill>
                  <a:schemeClr val="bg1"/>
                </a:solidFill>
              </a:rPr>
              <a:t>14:20</a:t>
            </a:r>
            <a:r>
              <a:rPr lang="fr-FR" sz="2200" dirty="0" smtClean="0">
                <a:solidFill>
                  <a:schemeClr val="bg1"/>
                </a:solidFill>
              </a:rPr>
              <a:t> </a:t>
            </a:r>
            <a:r>
              <a:rPr lang="fr-FR" sz="2200" dirty="0">
                <a:solidFill>
                  <a:schemeClr val="bg1"/>
                </a:solidFill>
              </a:rPr>
              <a:t>La cuve fut foulée hors de la ville; et du sang sortit de la cuve, jusqu'aux mors des chevaux, sur une étendue de mille six cents stades.</a:t>
            </a:r>
          </a:p>
          <a:p>
            <a:r>
              <a:rPr lang="fr-FR" sz="2200" baseline="30000" dirty="0">
                <a:solidFill>
                  <a:schemeClr val="bg1"/>
                </a:solidFill>
              </a:rPr>
              <a:t>	</a:t>
            </a:r>
            <a:r>
              <a:rPr lang="fr-FR" sz="2200" baseline="30000" dirty="0">
                <a:solidFill>
                  <a:srgbClr val="FFFF00"/>
                </a:solidFill>
              </a:rPr>
              <a:t>BFC </a:t>
            </a:r>
            <a:r>
              <a:rPr lang="fr-FR" sz="2200" b="1" dirty="0" smtClean="0">
                <a:solidFill>
                  <a:schemeClr val="bg1"/>
                </a:solidFill>
              </a:rPr>
              <a:t>14:20</a:t>
            </a:r>
            <a:r>
              <a:rPr lang="fr-FR" sz="2200" dirty="0" smtClean="0">
                <a:solidFill>
                  <a:schemeClr val="bg1"/>
                </a:solidFill>
              </a:rPr>
              <a:t> </a:t>
            </a:r>
            <a:r>
              <a:rPr lang="fr-FR" sz="2200" dirty="0">
                <a:solidFill>
                  <a:schemeClr val="bg1"/>
                </a:solidFill>
              </a:rPr>
              <a:t>On écrasa les raisins dans le pressoir hors de la ville; du pressoir sortirent des flots de sang qui montèrent jusqu'à la bouche des chevaux et qui s'étendirent sur mille six cents unités de distance.</a:t>
            </a: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a:p>
            <a:endParaRPr lang="fr-FR" sz="800" dirty="0" smtClean="0">
              <a:solidFill>
                <a:schemeClr val="bg1"/>
              </a:solidFill>
            </a:endParaRPr>
          </a:p>
        </p:txBody>
      </p:sp>
    </p:spTree>
    <p:extLst>
      <p:ext uri="{BB962C8B-B14F-4D97-AF65-F5344CB8AC3E}">
        <p14:creationId xmlns:p14="http://schemas.microsoft.com/office/powerpoint/2010/main" val="2556793770"/>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819414"/>
          </a:xfrm>
          <a:prstGeom prst="rect">
            <a:avLst/>
          </a:prstGeom>
          <a:solidFill>
            <a:srgbClr val="002060"/>
          </a:solidFill>
        </p:spPr>
        <p:txBody>
          <a:bodyPr wrap="square" lIns="108821" tIns="54411" rIns="108821" bIns="54411">
            <a:spAutoFit/>
          </a:bodyPr>
          <a:lstStyle/>
          <a:p>
            <a:r>
              <a:rPr lang="en-US" sz="900" b="1" dirty="0" smtClean="0">
                <a:solidFill>
                  <a:srgbClr val="FFFF00"/>
                </a:solidFill>
              </a:rPr>
              <a:t>   </a:t>
            </a:r>
          </a:p>
          <a:p>
            <a:endParaRPr lang="en-US" sz="900" b="1" dirty="0" smtClean="0">
              <a:solidFill>
                <a:srgbClr val="FFFF00"/>
              </a:solidFill>
            </a:endParaRPr>
          </a:p>
          <a:p>
            <a:r>
              <a:rPr lang="en-US" sz="3600" b="1" dirty="0" smtClean="0">
                <a:solidFill>
                  <a:srgbClr val="FFFF00"/>
                </a:solidFill>
              </a:rPr>
              <a:t>    Apocalypse 14:1 </a:t>
            </a:r>
          </a:p>
          <a:p>
            <a:endParaRPr lang="en-US" sz="1000" b="1" dirty="0" smtClean="0">
              <a:solidFill>
                <a:srgbClr val="FFFF00"/>
              </a:solidFill>
            </a:endParaRPr>
          </a:p>
          <a:p>
            <a:r>
              <a:rPr lang="el-GR" sz="3400" dirty="0" smtClean="0">
                <a:solidFill>
                  <a:schemeClr val="bg1"/>
                </a:solidFill>
              </a:rPr>
              <a:t>Καὶ </a:t>
            </a:r>
            <a:r>
              <a:rPr lang="el-GR" sz="3400" dirty="0">
                <a:solidFill>
                  <a:schemeClr val="bg1"/>
                </a:solidFill>
              </a:rPr>
              <a:t>εἶδον, καὶ ἰδοὺ τὸ ἀρνίον ἑστὸς ἐπὶ τὸ ὄρος </a:t>
            </a:r>
            <a:r>
              <a:rPr lang="el-GR" sz="3400" dirty="0" smtClean="0">
                <a:solidFill>
                  <a:schemeClr val="bg1"/>
                </a:solidFill>
              </a:rPr>
              <a:t>Σιὼν</a:t>
            </a:r>
            <a:endParaRPr lang="en-US" sz="3400" dirty="0" smtClean="0">
              <a:solidFill>
                <a:schemeClr val="bg1"/>
              </a:solidFill>
            </a:endParaRPr>
          </a:p>
          <a:p>
            <a:r>
              <a:rPr lang="fr-FR" sz="2400" dirty="0" smtClean="0">
                <a:solidFill>
                  <a:srgbClr val="FFFF00"/>
                </a:solidFill>
              </a:rPr>
              <a:t>  et   </a:t>
            </a:r>
            <a:r>
              <a:rPr lang="fr-FR" sz="2400" dirty="0">
                <a:solidFill>
                  <a:srgbClr val="FFFF00"/>
                </a:solidFill>
              </a:rPr>
              <a:t>je </a:t>
            </a:r>
            <a:r>
              <a:rPr lang="fr-FR" sz="2400" dirty="0" smtClean="0">
                <a:solidFill>
                  <a:srgbClr val="FFFF00"/>
                </a:solidFill>
              </a:rPr>
              <a:t>regardai  et    voici        l'Agneau      </a:t>
            </a:r>
            <a:r>
              <a:rPr lang="fr-FR" sz="2400" dirty="0">
                <a:solidFill>
                  <a:srgbClr val="FFFF00"/>
                </a:solidFill>
              </a:rPr>
              <a:t>se </a:t>
            </a:r>
            <a:r>
              <a:rPr lang="fr-FR" sz="2400" dirty="0" smtClean="0">
                <a:solidFill>
                  <a:srgbClr val="FFFF00"/>
                </a:solidFill>
              </a:rPr>
              <a:t>tenait  </a:t>
            </a:r>
            <a:r>
              <a:rPr lang="fr-FR" sz="2400" dirty="0">
                <a:solidFill>
                  <a:srgbClr val="FFFF00"/>
                </a:solidFill>
              </a:rPr>
              <a:t>sur </a:t>
            </a:r>
            <a:r>
              <a:rPr lang="fr-FR" sz="2400" dirty="0" smtClean="0">
                <a:solidFill>
                  <a:srgbClr val="FFFF00"/>
                </a:solidFill>
              </a:rPr>
              <a:t>   le    mont     Sion </a:t>
            </a:r>
          </a:p>
          <a:p>
            <a:r>
              <a:rPr lang="el-GR" sz="3200" dirty="0">
                <a:solidFill>
                  <a:schemeClr val="bg1"/>
                </a:solidFill>
              </a:rPr>
              <a:t>καὶ μετ᾽ αὐτοῦ ἑκατὸν τεσσεράκοντα τέσσαρες χιλιάδες </a:t>
            </a:r>
            <a:endParaRPr lang="en-US" sz="3200" dirty="0">
              <a:solidFill>
                <a:schemeClr val="bg1"/>
              </a:solidFill>
            </a:endParaRPr>
          </a:p>
          <a:p>
            <a:r>
              <a:rPr lang="fr-FR" sz="2400" dirty="0" smtClean="0">
                <a:solidFill>
                  <a:srgbClr val="FFFF00"/>
                </a:solidFill>
              </a:rPr>
              <a:t>  et   avec        </a:t>
            </a:r>
            <a:r>
              <a:rPr lang="fr-FR" sz="2400" dirty="0">
                <a:solidFill>
                  <a:srgbClr val="FFFF00"/>
                </a:solidFill>
              </a:rPr>
              <a:t>lui </a:t>
            </a:r>
            <a:r>
              <a:rPr lang="fr-FR" sz="2400" dirty="0" smtClean="0">
                <a:solidFill>
                  <a:srgbClr val="FFFF00"/>
                </a:solidFill>
              </a:rPr>
              <a:t>          cent               quarante                quatre            mille</a:t>
            </a:r>
            <a:endParaRPr lang="fr-FR" sz="2000" dirty="0" smtClean="0">
              <a:solidFill>
                <a:srgbClr val="FFFF00"/>
              </a:solidFill>
            </a:endParaRPr>
          </a:p>
          <a:p>
            <a:r>
              <a:rPr lang="en-US" sz="3600" dirty="0" smtClean="0">
                <a:solidFill>
                  <a:schemeClr val="bg1"/>
                </a:solidFill>
              </a:rPr>
              <a:t> </a:t>
            </a:r>
            <a:r>
              <a:rPr lang="el-GR" sz="3600" dirty="0" smtClean="0">
                <a:solidFill>
                  <a:schemeClr val="bg1"/>
                </a:solidFill>
              </a:rPr>
              <a:t>ἔχουσαι </a:t>
            </a:r>
            <a:r>
              <a:rPr lang="el-GR" sz="3600" dirty="0">
                <a:solidFill>
                  <a:schemeClr val="bg1"/>
                </a:solidFill>
              </a:rPr>
              <a:t>τὸ ὄνομα αὐτοῦ καὶ τὸ ὄνομα τοῦ πατρὸς αὐτοῦ </a:t>
            </a:r>
            <a:endParaRPr lang="en-US" sz="3600" dirty="0" smtClean="0">
              <a:solidFill>
                <a:schemeClr val="bg1"/>
              </a:solidFill>
            </a:endParaRPr>
          </a:p>
          <a:p>
            <a:r>
              <a:rPr lang="fr-FR" sz="2400" dirty="0" smtClean="0">
                <a:solidFill>
                  <a:srgbClr val="FFFF00"/>
                </a:solidFill>
              </a:rPr>
              <a:t>   qui </a:t>
            </a:r>
            <a:r>
              <a:rPr lang="fr-FR" sz="2400" dirty="0">
                <a:solidFill>
                  <a:srgbClr val="FFFF00"/>
                </a:solidFill>
              </a:rPr>
              <a:t>avaient </a:t>
            </a:r>
            <a:r>
              <a:rPr lang="fr-FR" sz="2400" dirty="0" smtClean="0">
                <a:solidFill>
                  <a:srgbClr val="FFFF00"/>
                </a:solidFill>
              </a:rPr>
              <a:t>   le        nom           son         et      le       </a:t>
            </a:r>
            <a:r>
              <a:rPr lang="fr-FR" sz="2400" dirty="0">
                <a:solidFill>
                  <a:srgbClr val="FFFF00"/>
                </a:solidFill>
              </a:rPr>
              <a:t>nom </a:t>
            </a:r>
            <a:r>
              <a:rPr lang="fr-FR" sz="2400" dirty="0" smtClean="0">
                <a:solidFill>
                  <a:srgbClr val="FFFF00"/>
                </a:solidFill>
              </a:rPr>
              <a:t>         de         </a:t>
            </a:r>
            <a:r>
              <a:rPr lang="fr-FR" sz="2400" dirty="0">
                <a:solidFill>
                  <a:srgbClr val="FFFF00"/>
                </a:solidFill>
              </a:rPr>
              <a:t>Père </a:t>
            </a:r>
            <a:r>
              <a:rPr lang="fr-FR" sz="2400" dirty="0" smtClean="0">
                <a:solidFill>
                  <a:srgbClr val="FFFF00"/>
                </a:solidFill>
              </a:rPr>
              <a:t>           son</a:t>
            </a:r>
          </a:p>
          <a:p>
            <a:r>
              <a:rPr lang="en-US" sz="3600" dirty="0" smtClean="0">
                <a:solidFill>
                  <a:schemeClr val="bg1"/>
                </a:solidFill>
              </a:rPr>
              <a:t>          </a:t>
            </a:r>
            <a:r>
              <a:rPr lang="el-GR" sz="3600" dirty="0" smtClean="0">
                <a:solidFill>
                  <a:schemeClr val="bg1"/>
                </a:solidFill>
              </a:rPr>
              <a:t>γεγραμμένον</a:t>
            </a:r>
            <a:r>
              <a:rPr lang="en-US" sz="3600" dirty="0" smtClean="0">
                <a:solidFill>
                  <a:schemeClr val="bg1"/>
                </a:solidFill>
              </a:rPr>
              <a:t> </a:t>
            </a:r>
            <a:r>
              <a:rPr lang="el-GR" sz="3600" dirty="0" smtClean="0">
                <a:solidFill>
                  <a:schemeClr val="bg1"/>
                </a:solidFill>
              </a:rPr>
              <a:t> </a:t>
            </a:r>
            <a:r>
              <a:rPr lang="el-GR" sz="3600" dirty="0">
                <a:solidFill>
                  <a:schemeClr val="bg1"/>
                </a:solidFill>
              </a:rPr>
              <a:t>ἐπὶ </a:t>
            </a:r>
            <a:r>
              <a:rPr lang="en-US" sz="3600" dirty="0" smtClean="0">
                <a:solidFill>
                  <a:schemeClr val="bg1"/>
                </a:solidFill>
              </a:rPr>
              <a:t> </a:t>
            </a:r>
            <a:r>
              <a:rPr lang="el-GR" sz="3600" dirty="0" smtClean="0">
                <a:solidFill>
                  <a:schemeClr val="bg1"/>
                </a:solidFill>
              </a:rPr>
              <a:t>τῶν </a:t>
            </a:r>
            <a:r>
              <a:rPr lang="en-US" sz="3600" dirty="0" smtClean="0">
                <a:solidFill>
                  <a:schemeClr val="bg1"/>
                </a:solidFill>
              </a:rPr>
              <a:t> </a:t>
            </a:r>
            <a:r>
              <a:rPr lang="el-GR" sz="3600" dirty="0" smtClean="0">
                <a:solidFill>
                  <a:schemeClr val="bg1"/>
                </a:solidFill>
              </a:rPr>
              <a:t>μετώπων </a:t>
            </a:r>
            <a:r>
              <a:rPr lang="en-US" sz="3600" dirty="0" smtClean="0">
                <a:solidFill>
                  <a:schemeClr val="bg1"/>
                </a:solidFill>
              </a:rPr>
              <a:t> </a:t>
            </a:r>
            <a:r>
              <a:rPr lang="el-GR" sz="3600" dirty="0" smtClean="0">
                <a:solidFill>
                  <a:schemeClr val="bg1"/>
                </a:solidFill>
              </a:rPr>
              <a:t>αὐτῶν</a:t>
            </a:r>
            <a:r>
              <a:rPr lang="el-GR" sz="3600" dirty="0">
                <a:solidFill>
                  <a:schemeClr val="bg1"/>
                </a:solidFill>
              </a:rPr>
              <a:t>.</a:t>
            </a:r>
          </a:p>
          <a:p>
            <a:r>
              <a:rPr lang="fr-FR" sz="2400" dirty="0" smtClean="0">
                <a:solidFill>
                  <a:srgbClr val="FFFF00"/>
                </a:solidFill>
              </a:rPr>
              <a:t>                           </a:t>
            </a:r>
            <a:r>
              <a:rPr lang="fr-FR" sz="2400" dirty="0">
                <a:solidFill>
                  <a:srgbClr val="FFFF00"/>
                </a:solidFill>
              </a:rPr>
              <a:t>écrits </a:t>
            </a:r>
            <a:r>
              <a:rPr lang="fr-FR" sz="2400" dirty="0" smtClean="0">
                <a:solidFill>
                  <a:srgbClr val="FFFF00"/>
                </a:solidFill>
              </a:rPr>
              <a:t>                  sur       les             fronts              leurs</a:t>
            </a:r>
            <a:endParaRPr lang="fr-FR" sz="1000" dirty="0" smtClean="0">
              <a:solidFill>
                <a:srgbClr val="FFFF00"/>
              </a:solidFill>
            </a:endParaRPr>
          </a:p>
          <a:p>
            <a:endParaRPr lang="en-US" sz="1000" dirty="0" smtClean="0">
              <a:solidFill>
                <a:schemeClr val="bg1"/>
              </a:solidFill>
            </a:endParaRPr>
          </a:p>
          <a:p>
            <a:r>
              <a:rPr lang="en-US" sz="2200" baseline="30000" dirty="0" smtClean="0">
                <a:solidFill>
                  <a:srgbClr val="FFFF00"/>
                </a:solidFill>
              </a:rPr>
              <a:t>	NEG </a:t>
            </a:r>
            <a:r>
              <a:rPr lang="fr-FR" sz="2200" b="1" dirty="0" smtClean="0">
                <a:solidFill>
                  <a:schemeClr val="bg1"/>
                </a:solidFill>
              </a:rPr>
              <a:t>14:1</a:t>
            </a:r>
            <a:r>
              <a:rPr lang="fr-FR" sz="2200" dirty="0" smtClean="0">
                <a:solidFill>
                  <a:schemeClr val="bg1"/>
                </a:solidFill>
              </a:rPr>
              <a:t> </a:t>
            </a:r>
            <a:r>
              <a:rPr lang="fr-FR" sz="2200" dirty="0">
                <a:solidFill>
                  <a:schemeClr val="bg1"/>
                </a:solidFill>
              </a:rPr>
              <a:t>Je regardai, et voici, l'Agneau se tenait sur la montagne de Sion, et avec lui cent quarante -quatre mille personnes, qui avaient son nom et le nom de son Père écrits sur leur front.</a:t>
            </a:r>
          </a:p>
          <a:p>
            <a:r>
              <a:rPr lang="fr-FR" sz="2200" baseline="30000" dirty="0" smtClean="0">
                <a:solidFill>
                  <a:srgbClr val="FFFF00"/>
                </a:solidFill>
              </a:rPr>
              <a:t>	BFC </a:t>
            </a:r>
            <a:r>
              <a:rPr lang="fr-FR" sz="2200" b="1" dirty="0" smtClean="0">
                <a:solidFill>
                  <a:schemeClr val="bg1"/>
                </a:solidFill>
              </a:rPr>
              <a:t>14:1</a:t>
            </a:r>
            <a:r>
              <a:rPr lang="fr-FR" sz="2200" dirty="0" smtClean="0">
                <a:solidFill>
                  <a:schemeClr val="bg1"/>
                </a:solidFill>
              </a:rPr>
              <a:t> </a:t>
            </a:r>
            <a:r>
              <a:rPr lang="fr-FR" sz="2200" dirty="0">
                <a:solidFill>
                  <a:schemeClr val="bg1"/>
                </a:solidFill>
              </a:rPr>
              <a:t>Je regardai encore: je vis l'Agneau qui se tenait sur le mont Sion et, avec lui, cent quarante-quatre mille personnes qui avaient son nom et le nom de son Père inscrits sur le front.</a:t>
            </a:r>
          </a:p>
          <a:p>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188661187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84" y="19756"/>
            <a:ext cx="12161838" cy="6850191"/>
          </a:xfrm>
          <a:prstGeom prst="rect">
            <a:avLst/>
          </a:prstGeom>
          <a:solidFill>
            <a:srgbClr val="002060"/>
          </a:solidFill>
        </p:spPr>
        <p:txBody>
          <a:bodyPr wrap="square" lIns="108821" tIns="54411" rIns="108821" bIns="54411">
            <a:spAutoFit/>
          </a:bodyPr>
          <a:lstStyle/>
          <a:p>
            <a:endParaRPr lang="en-US" sz="900" b="1" dirty="0" smtClean="0">
              <a:solidFill>
                <a:srgbClr val="FFFF00"/>
              </a:solidFill>
            </a:endParaRPr>
          </a:p>
          <a:p>
            <a:r>
              <a:rPr lang="en-US" sz="3600" b="1" dirty="0" smtClean="0">
                <a:solidFill>
                  <a:srgbClr val="FFFF00"/>
                </a:solidFill>
              </a:rPr>
              <a:t>    Apocalypse 14:2 </a:t>
            </a:r>
          </a:p>
          <a:p>
            <a:r>
              <a:rPr lang="en-US" sz="4000" dirty="0" smtClean="0">
                <a:solidFill>
                  <a:schemeClr val="bg1"/>
                </a:solidFill>
              </a:rPr>
              <a:t>    </a:t>
            </a:r>
            <a:r>
              <a:rPr lang="el-GR" sz="4000" dirty="0" smtClean="0">
                <a:solidFill>
                  <a:schemeClr val="bg1"/>
                </a:solidFill>
              </a:rPr>
              <a:t>καὶ</a:t>
            </a:r>
            <a:r>
              <a:rPr lang="en-US" sz="4000" dirty="0" smtClean="0">
                <a:solidFill>
                  <a:schemeClr val="bg1"/>
                </a:solidFill>
              </a:rPr>
              <a:t> </a:t>
            </a:r>
            <a:r>
              <a:rPr lang="el-GR" sz="4000" dirty="0" smtClean="0">
                <a:solidFill>
                  <a:schemeClr val="bg1"/>
                </a:solidFill>
              </a:rPr>
              <a:t> </a:t>
            </a:r>
            <a:r>
              <a:rPr lang="el-GR" sz="4000" dirty="0">
                <a:solidFill>
                  <a:schemeClr val="bg1"/>
                </a:solidFill>
              </a:rPr>
              <a:t>ἤκουσα </a:t>
            </a:r>
            <a:r>
              <a:rPr lang="en-US" sz="4000" dirty="0" smtClean="0">
                <a:solidFill>
                  <a:schemeClr val="bg1"/>
                </a:solidFill>
              </a:rPr>
              <a:t> </a:t>
            </a:r>
            <a:r>
              <a:rPr lang="el-GR" sz="4000" dirty="0" smtClean="0">
                <a:solidFill>
                  <a:schemeClr val="bg1"/>
                </a:solidFill>
              </a:rPr>
              <a:t>φωνὴν</a:t>
            </a:r>
            <a:r>
              <a:rPr lang="en-US" sz="4000" dirty="0" smtClean="0">
                <a:solidFill>
                  <a:schemeClr val="bg1"/>
                </a:solidFill>
              </a:rPr>
              <a:t> </a:t>
            </a:r>
            <a:r>
              <a:rPr lang="el-GR" sz="4000" dirty="0" smtClean="0">
                <a:solidFill>
                  <a:schemeClr val="bg1"/>
                </a:solidFill>
              </a:rPr>
              <a:t> </a:t>
            </a:r>
            <a:r>
              <a:rPr lang="el-GR" sz="4000" dirty="0">
                <a:solidFill>
                  <a:schemeClr val="bg1"/>
                </a:solidFill>
              </a:rPr>
              <a:t>ἐκ τοῦ οὐρανοῦ</a:t>
            </a:r>
            <a:endParaRPr lang="en-US" sz="4000" dirty="0">
              <a:solidFill>
                <a:schemeClr val="bg1"/>
              </a:solidFill>
            </a:endParaRPr>
          </a:p>
          <a:p>
            <a:r>
              <a:rPr lang="fr-FR" sz="2400" dirty="0" smtClean="0">
                <a:solidFill>
                  <a:srgbClr val="FFFF00"/>
                </a:solidFill>
              </a:rPr>
              <a:t>         et        j'entendis          une </a:t>
            </a:r>
            <a:r>
              <a:rPr lang="fr-FR" sz="2400" dirty="0">
                <a:solidFill>
                  <a:srgbClr val="FFFF00"/>
                </a:solidFill>
              </a:rPr>
              <a:t>voix </a:t>
            </a:r>
            <a:r>
              <a:rPr lang="fr-FR" sz="2400" dirty="0" smtClean="0">
                <a:solidFill>
                  <a:srgbClr val="FFFF00"/>
                </a:solidFill>
              </a:rPr>
              <a:t>           </a:t>
            </a:r>
            <a:r>
              <a:rPr lang="fr-FR" sz="2400" dirty="0">
                <a:solidFill>
                  <a:srgbClr val="FFFF00"/>
                </a:solidFill>
              </a:rPr>
              <a:t>du </a:t>
            </a:r>
            <a:r>
              <a:rPr lang="fr-FR" sz="2400" dirty="0" smtClean="0">
                <a:solidFill>
                  <a:srgbClr val="FFFF00"/>
                </a:solidFill>
              </a:rPr>
              <a:t>                   ciel  </a:t>
            </a:r>
          </a:p>
          <a:p>
            <a:r>
              <a:rPr lang="en-US" sz="4000" dirty="0" smtClean="0">
                <a:solidFill>
                  <a:schemeClr val="bg1"/>
                </a:solidFill>
              </a:rPr>
              <a:t>          </a:t>
            </a:r>
            <a:r>
              <a:rPr lang="el-GR" sz="4000" dirty="0" smtClean="0">
                <a:solidFill>
                  <a:schemeClr val="bg1"/>
                </a:solidFill>
              </a:rPr>
              <a:t>ὡς</a:t>
            </a:r>
            <a:r>
              <a:rPr lang="en-US" sz="4000" dirty="0" smtClean="0">
                <a:solidFill>
                  <a:schemeClr val="bg1"/>
                </a:solidFill>
              </a:rPr>
              <a:t> </a:t>
            </a:r>
            <a:r>
              <a:rPr lang="el-GR" sz="4000" dirty="0" smtClean="0">
                <a:solidFill>
                  <a:schemeClr val="bg1"/>
                </a:solidFill>
              </a:rPr>
              <a:t> </a:t>
            </a:r>
            <a:r>
              <a:rPr lang="el-GR" sz="4000" dirty="0">
                <a:solidFill>
                  <a:schemeClr val="bg1"/>
                </a:solidFill>
              </a:rPr>
              <a:t>φωνὴν ὑδάτων πολλῶν </a:t>
            </a:r>
            <a:endParaRPr lang="en-US" sz="4000" dirty="0">
              <a:solidFill>
                <a:schemeClr val="bg1"/>
              </a:solidFill>
            </a:endParaRPr>
          </a:p>
          <a:p>
            <a:r>
              <a:rPr lang="fr-FR" sz="2400" dirty="0" smtClean="0">
                <a:solidFill>
                  <a:srgbClr val="FFFF00"/>
                </a:solidFill>
              </a:rPr>
              <a:t>              comme   </a:t>
            </a:r>
            <a:r>
              <a:rPr lang="fr-FR" sz="2400" dirty="0">
                <a:solidFill>
                  <a:srgbClr val="FFFF00"/>
                </a:solidFill>
              </a:rPr>
              <a:t>un </a:t>
            </a:r>
            <a:r>
              <a:rPr lang="fr-FR" sz="2400" dirty="0" smtClean="0">
                <a:solidFill>
                  <a:srgbClr val="FFFF00"/>
                </a:solidFill>
              </a:rPr>
              <a:t>bruit          </a:t>
            </a:r>
            <a:r>
              <a:rPr lang="fr-FR" sz="2400" dirty="0">
                <a:solidFill>
                  <a:srgbClr val="FFFF00"/>
                </a:solidFill>
              </a:rPr>
              <a:t>de </a:t>
            </a:r>
            <a:r>
              <a:rPr lang="fr-FR" sz="2400" dirty="0" smtClean="0">
                <a:solidFill>
                  <a:srgbClr val="FFFF00"/>
                </a:solidFill>
              </a:rPr>
              <a:t>eaux          grosses</a:t>
            </a:r>
          </a:p>
          <a:p>
            <a:r>
              <a:rPr lang="el-GR" sz="4000" dirty="0" smtClean="0">
                <a:solidFill>
                  <a:schemeClr val="bg1"/>
                </a:solidFill>
              </a:rPr>
              <a:t>καὶ </a:t>
            </a:r>
            <a:r>
              <a:rPr lang="el-GR" sz="4000" dirty="0">
                <a:solidFill>
                  <a:schemeClr val="bg1"/>
                </a:solidFill>
              </a:rPr>
              <a:t>ὡς φωνὴν βροντῆς μεγάλης, </a:t>
            </a:r>
            <a:r>
              <a:rPr lang="el-GR" sz="4000" dirty="0" smtClean="0">
                <a:solidFill>
                  <a:schemeClr val="bg1"/>
                </a:solidFill>
              </a:rPr>
              <a:t>καὶ </a:t>
            </a:r>
            <a:r>
              <a:rPr lang="el-GR" sz="4000" dirty="0">
                <a:solidFill>
                  <a:schemeClr val="bg1"/>
                </a:solidFill>
              </a:rPr>
              <a:t>ἡ φωνὴ ἣν </a:t>
            </a:r>
            <a:r>
              <a:rPr lang="el-GR" sz="4000" dirty="0" smtClean="0">
                <a:solidFill>
                  <a:schemeClr val="bg1"/>
                </a:solidFill>
              </a:rPr>
              <a:t>ἤκουσα</a:t>
            </a:r>
            <a:endParaRPr lang="en-US" sz="4000" dirty="0" smtClean="0">
              <a:solidFill>
                <a:schemeClr val="bg1"/>
              </a:solidFill>
            </a:endParaRPr>
          </a:p>
          <a:p>
            <a:r>
              <a:rPr lang="fr-FR" sz="2400" dirty="0">
                <a:solidFill>
                  <a:srgbClr val="FFFF00"/>
                </a:solidFill>
              </a:rPr>
              <a:t> </a:t>
            </a:r>
            <a:r>
              <a:rPr lang="fr-FR" sz="2400" dirty="0" smtClean="0">
                <a:solidFill>
                  <a:srgbClr val="FFFF00"/>
                </a:solidFill>
              </a:rPr>
              <a:t> et  comme   un bruit     </a:t>
            </a:r>
            <a:r>
              <a:rPr lang="fr-FR" sz="2400" dirty="0">
                <a:solidFill>
                  <a:srgbClr val="FFFF00"/>
                </a:solidFill>
              </a:rPr>
              <a:t>d'un </a:t>
            </a:r>
            <a:r>
              <a:rPr lang="fr-FR" sz="2400" dirty="0" smtClean="0">
                <a:solidFill>
                  <a:srgbClr val="FFFF00"/>
                </a:solidFill>
              </a:rPr>
              <a:t>tonnerre        grand               et     </a:t>
            </a:r>
            <a:r>
              <a:rPr lang="fr-FR" sz="2400" dirty="0">
                <a:solidFill>
                  <a:srgbClr val="FFFF00"/>
                </a:solidFill>
              </a:rPr>
              <a:t>la </a:t>
            </a:r>
            <a:r>
              <a:rPr lang="fr-FR" sz="2400" dirty="0" smtClean="0">
                <a:solidFill>
                  <a:srgbClr val="FFFF00"/>
                </a:solidFill>
              </a:rPr>
              <a:t>       voix       </a:t>
            </a:r>
            <a:r>
              <a:rPr lang="fr-FR" sz="2400" dirty="0">
                <a:solidFill>
                  <a:srgbClr val="FFFF00"/>
                </a:solidFill>
              </a:rPr>
              <a:t>que </a:t>
            </a:r>
            <a:r>
              <a:rPr lang="fr-FR" sz="2400" dirty="0" smtClean="0">
                <a:solidFill>
                  <a:srgbClr val="FFFF00"/>
                </a:solidFill>
              </a:rPr>
              <a:t>  j'entendis</a:t>
            </a:r>
          </a:p>
          <a:p>
            <a:r>
              <a:rPr lang="el-GR" sz="4000" dirty="0" smtClean="0">
                <a:solidFill>
                  <a:schemeClr val="bg1"/>
                </a:solidFill>
              </a:rPr>
              <a:t> </a:t>
            </a:r>
            <a:r>
              <a:rPr lang="el-GR" sz="4000" dirty="0">
                <a:solidFill>
                  <a:schemeClr val="bg1"/>
                </a:solidFill>
              </a:rPr>
              <a:t>ὡς </a:t>
            </a:r>
            <a:r>
              <a:rPr lang="en-US" sz="4000" dirty="0" smtClean="0">
                <a:solidFill>
                  <a:schemeClr val="bg1"/>
                </a:solidFill>
              </a:rPr>
              <a:t> </a:t>
            </a:r>
            <a:r>
              <a:rPr lang="el-GR" sz="4000" dirty="0" smtClean="0">
                <a:solidFill>
                  <a:schemeClr val="bg1"/>
                </a:solidFill>
              </a:rPr>
              <a:t>κιθαρῳδῶν</a:t>
            </a:r>
            <a:r>
              <a:rPr lang="en-US" sz="4000" dirty="0" smtClean="0">
                <a:solidFill>
                  <a:schemeClr val="bg1"/>
                </a:solidFill>
              </a:rPr>
              <a:t> </a:t>
            </a:r>
            <a:r>
              <a:rPr lang="el-GR" sz="4000" dirty="0" smtClean="0">
                <a:solidFill>
                  <a:schemeClr val="bg1"/>
                </a:solidFill>
              </a:rPr>
              <a:t> </a:t>
            </a:r>
            <a:r>
              <a:rPr lang="el-GR" sz="4000" dirty="0">
                <a:solidFill>
                  <a:schemeClr val="bg1"/>
                </a:solidFill>
              </a:rPr>
              <a:t>κιθαριζόντων ἐν ταῖς κιθάραις αὐτῶν.</a:t>
            </a:r>
          </a:p>
          <a:p>
            <a:r>
              <a:rPr lang="fr-FR" sz="2200" dirty="0" smtClean="0">
                <a:solidFill>
                  <a:srgbClr val="FFFF00"/>
                </a:solidFill>
              </a:rPr>
              <a:t>comme </a:t>
            </a:r>
            <a:r>
              <a:rPr lang="fr-FR" sz="2400" dirty="0" smtClean="0">
                <a:solidFill>
                  <a:srgbClr val="FFFF00"/>
                </a:solidFill>
              </a:rPr>
              <a:t> </a:t>
            </a:r>
            <a:r>
              <a:rPr lang="fr-FR" sz="2200" dirty="0" smtClean="0">
                <a:solidFill>
                  <a:srgbClr val="FFFF00"/>
                </a:solidFill>
              </a:rPr>
              <a:t>de </a:t>
            </a:r>
            <a:r>
              <a:rPr lang="fr-FR" sz="2200" dirty="0">
                <a:solidFill>
                  <a:srgbClr val="FFFF00"/>
                </a:solidFill>
              </a:rPr>
              <a:t>joueurs de harpes </a:t>
            </a:r>
            <a:r>
              <a:rPr lang="fr-FR" sz="2200" dirty="0" smtClean="0">
                <a:solidFill>
                  <a:srgbClr val="FFFF00"/>
                </a:solidFill>
              </a:rPr>
              <a:t>              </a:t>
            </a:r>
            <a:r>
              <a:rPr lang="fr-FR" sz="2400" dirty="0" smtClean="0">
                <a:solidFill>
                  <a:srgbClr val="FFFF00"/>
                </a:solidFill>
              </a:rPr>
              <a:t>jouant                    de        les            harpes            </a:t>
            </a:r>
            <a:r>
              <a:rPr lang="fr-FR" sz="2400" dirty="0">
                <a:solidFill>
                  <a:srgbClr val="FFFF00"/>
                </a:solidFill>
              </a:rPr>
              <a:t>leurs </a:t>
            </a:r>
            <a:r>
              <a:rPr lang="fr-FR" sz="2400" dirty="0" smtClean="0">
                <a:solidFill>
                  <a:srgbClr val="FFFF00"/>
                </a:solidFill>
              </a:rPr>
              <a:t>  </a:t>
            </a:r>
            <a:r>
              <a:rPr lang="en-US" sz="800" dirty="0">
                <a:solidFill>
                  <a:schemeClr val="bg1"/>
                </a:solidFill>
              </a:rPr>
              <a:t> </a:t>
            </a:r>
            <a:r>
              <a:rPr lang="en-US" sz="800" dirty="0" smtClean="0">
                <a:solidFill>
                  <a:schemeClr val="bg1"/>
                </a:solidFill>
              </a:rPr>
              <a:t>  </a:t>
            </a:r>
          </a:p>
          <a:p>
            <a:endParaRPr lang="en-US" sz="800" dirty="0" smtClean="0">
              <a:solidFill>
                <a:schemeClr val="bg1"/>
              </a:solidFill>
            </a:endParaRPr>
          </a:p>
          <a:p>
            <a:endParaRPr lang="en-US" sz="800" dirty="0">
              <a:solidFill>
                <a:schemeClr val="bg1"/>
              </a:solidFill>
            </a:endParaRPr>
          </a:p>
          <a:p>
            <a:r>
              <a:rPr lang="en-US" sz="2200" baseline="30000" dirty="0" smtClean="0">
                <a:solidFill>
                  <a:srgbClr val="FFFF00"/>
                </a:solidFill>
              </a:rPr>
              <a:t>	</a:t>
            </a:r>
            <a:r>
              <a:rPr lang="en-US" sz="2100" baseline="30000" dirty="0" smtClean="0">
                <a:solidFill>
                  <a:srgbClr val="FFFF00"/>
                </a:solidFill>
              </a:rPr>
              <a:t>NEG </a:t>
            </a:r>
            <a:r>
              <a:rPr lang="fr-FR" sz="2100" b="1" dirty="0" smtClean="0">
                <a:solidFill>
                  <a:schemeClr val="bg1"/>
                </a:solidFill>
              </a:rPr>
              <a:t>14:2</a:t>
            </a:r>
            <a:r>
              <a:rPr lang="fr-FR" sz="2100" dirty="0" smtClean="0">
                <a:solidFill>
                  <a:schemeClr val="bg1"/>
                </a:solidFill>
              </a:rPr>
              <a:t> </a:t>
            </a:r>
            <a:r>
              <a:rPr lang="fr-FR" sz="2000" dirty="0">
                <a:solidFill>
                  <a:schemeClr val="bg1"/>
                </a:solidFill>
              </a:rPr>
              <a:t>J'entendis du ciel une voix, comme un bruit de grosses eaux, comme le bruit d'un grand tonnerre; et la voix que j'entendis était comme celle de joueurs de harpes jouant de leur harpe</a:t>
            </a:r>
            <a:r>
              <a:rPr lang="fr-FR" sz="2000" dirty="0" smtClean="0">
                <a:solidFill>
                  <a:schemeClr val="bg1"/>
                </a:solidFill>
              </a:rPr>
              <a:t>.  /  </a:t>
            </a:r>
            <a:r>
              <a:rPr lang="fr-FR" sz="2000" baseline="30000" dirty="0">
                <a:solidFill>
                  <a:srgbClr val="FFFF00"/>
                </a:solidFill>
              </a:rPr>
              <a:t>	BFC </a:t>
            </a:r>
            <a:r>
              <a:rPr lang="fr-FR" sz="2000" b="1" dirty="0" smtClean="0">
                <a:solidFill>
                  <a:schemeClr val="bg1"/>
                </a:solidFill>
              </a:rPr>
              <a:t>14:2</a:t>
            </a:r>
            <a:r>
              <a:rPr lang="fr-FR" sz="2000" dirty="0" smtClean="0">
                <a:solidFill>
                  <a:schemeClr val="bg1"/>
                </a:solidFill>
              </a:rPr>
              <a:t> </a:t>
            </a:r>
            <a:r>
              <a:rPr lang="fr-FR" sz="2000" dirty="0">
                <a:solidFill>
                  <a:schemeClr val="bg1"/>
                </a:solidFill>
              </a:rPr>
              <a:t>J'entendis une voix qui venait du ciel et qui résonnait comme de grandes chutes d'eau, comme un fort coup de tonnerre. La voix que j'entendis était semblable au son produit par des harpistes, quand ils jouent de leur instrument.</a:t>
            </a:r>
          </a:p>
          <a:p>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3977434097"/>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28841"/>
            <a:ext cx="12117564" cy="6850191"/>
          </a:xfrm>
          <a:prstGeom prst="rect">
            <a:avLst/>
          </a:prstGeom>
          <a:solidFill>
            <a:srgbClr val="002060"/>
          </a:solidFill>
        </p:spPr>
        <p:txBody>
          <a:bodyPr wrap="square" lIns="108821" tIns="54411" rIns="108821" bIns="54411">
            <a:spAutoFit/>
          </a:bodyPr>
          <a:lstStyle/>
          <a:p>
            <a:endParaRPr lang="en-US" sz="800" b="1" dirty="0" smtClean="0">
              <a:solidFill>
                <a:srgbClr val="FFFF00"/>
              </a:solidFill>
            </a:endParaRPr>
          </a:p>
          <a:p>
            <a:r>
              <a:rPr lang="en-US" sz="3200" b="1" dirty="0" smtClean="0">
                <a:solidFill>
                  <a:srgbClr val="FFFF00"/>
                </a:solidFill>
              </a:rPr>
              <a:t>  Apocalypse 14:3</a:t>
            </a:r>
            <a:endParaRPr lang="en-US" sz="800" b="1" dirty="0" smtClean="0">
              <a:solidFill>
                <a:srgbClr val="FFFF00"/>
              </a:solidFill>
            </a:endParaRPr>
          </a:p>
          <a:p>
            <a:endParaRPr lang="en-US" sz="800" b="1" dirty="0" smtClean="0">
              <a:solidFill>
                <a:srgbClr val="FFFF00"/>
              </a:solidFill>
            </a:endParaRPr>
          </a:p>
          <a:p>
            <a:r>
              <a:rPr lang="el-GR" sz="3400" dirty="0">
                <a:solidFill>
                  <a:schemeClr val="bg1"/>
                </a:solidFill>
              </a:rPr>
              <a:t>καὶ ᾄδουσιν [ὡς] ᾠδὴν καινὴν ἐνώπιον τοῦ </a:t>
            </a:r>
            <a:r>
              <a:rPr lang="el-GR" sz="3400" dirty="0" smtClean="0">
                <a:solidFill>
                  <a:schemeClr val="bg1"/>
                </a:solidFill>
              </a:rPr>
              <a:t>θρόνου</a:t>
            </a:r>
            <a:endParaRPr lang="en-US" sz="3400" dirty="0" smtClean="0">
              <a:solidFill>
                <a:schemeClr val="bg1"/>
              </a:solidFill>
            </a:endParaRPr>
          </a:p>
          <a:p>
            <a:r>
              <a:rPr lang="fr-FR" sz="2400" dirty="0" smtClean="0">
                <a:solidFill>
                  <a:srgbClr val="FFFF00"/>
                </a:solidFill>
              </a:rPr>
              <a:t> et </a:t>
            </a:r>
            <a:r>
              <a:rPr lang="fr-FR" sz="2200" dirty="0" smtClean="0">
                <a:solidFill>
                  <a:srgbClr val="FFFF00"/>
                </a:solidFill>
              </a:rPr>
              <a:t> ils </a:t>
            </a:r>
            <a:r>
              <a:rPr lang="fr-FR" sz="2200" dirty="0">
                <a:solidFill>
                  <a:srgbClr val="FFFF00"/>
                </a:solidFill>
              </a:rPr>
              <a:t>chantaient </a:t>
            </a:r>
            <a:r>
              <a:rPr lang="fr-FR" sz="2200" dirty="0" smtClean="0">
                <a:solidFill>
                  <a:srgbClr val="FFFF00"/>
                </a:solidFill>
              </a:rPr>
              <a:t> </a:t>
            </a:r>
            <a:r>
              <a:rPr lang="fr-FR" sz="2000" dirty="0" smtClean="0">
                <a:solidFill>
                  <a:srgbClr val="FFFF00"/>
                </a:solidFill>
              </a:rPr>
              <a:t>comme</a:t>
            </a:r>
            <a:r>
              <a:rPr lang="fr-FR" sz="2400" dirty="0" smtClean="0">
                <a:solidFill>
                  <a:srgbClr val="FFFF00"/>
                </a:solidFill>
              </a:rPr>
              <a:t>  </a:t>
            </a:r>
            <a:r>
              <a:rPr lang="fr-FR" sz="2000" dirty="0" smtClean="0">
                <a:solidFill>
                  <a:srgbClr val="FFFF00"/>
                </a:solidFill>
              </a:rPr>
              <a:t>un cantique  </a:t>
            </a:r>
            <a:r>
              <a:rPr lang="fr-FR" sz="2400" dirty="0">
                <a:solidFill>
                  <a:srgbClr val="FFFF00"/>
                </a:solidFill>
              </a:rPr>
              <a:t>nouveau </a:t>
            </a:r>
            <a:r>
              <a:rPr lang="fr-FR" sz="2400" dirty="0" smtClean="0">
                <a:solidFill>
                  <a:srgbClr val="FFFF00"/>
                </a:solidFill>
              </a:rPr>
              <a:t>   devant         le       trône</a:t>
            </a:r>
            <a:endParaRPr lang="fr-FR" sz="2400" dirty="0">
              <a:solidFill>
                <a:srgbClr val="FFFF00"/>
              </a:solidFill>
            </a:endParaRPr>
          </a:p>
          <a:p>
            <a:r>
              <a:rPr lang="el-GR" sz="3200" dirty="0">
                <a:solidFill>
                  <a:schemeClr val="bg1"/>
                </a:solidFill>
              </a:rPr>
              <a:t>καὶ ἐνώπιον τῶν τεσσάρων ζῴων καὶ τῶν πρεσβυτέρων, </a:t>
            </a:r>
            <a:endParaRPr lang="en-US" sz="3200" dirty="0">
              <a:solidFill>
                <a:schemeClr val="bg1"/>
              </a:solidFill>
            </a:endParaRPr>
          </a:p>
          <a:p>
            <a:r>
              <a:rPr lang="fr-FR" sz="2400" dirty="0">
                <a:solidFill>
                  <a:srgbClr val="FFFF00"/>
                </a:solidFill>
              </a:rPr>
              <a:t> </a:t>
            </a:r>
            <a:r>
              <a:rPr lang="fr-FR" sz="2400" dirty="0" smtClean="0">
                <a:solidFill>
                  <a:srgbClr val="FFFF00"/>
                </a:solidFill>
              </a:rPr>
              <a:t> et      devant         les        quatre   </a:t>
            </a:r>
            <a:r>
              <a:rPr lang="fr-FR" sz="2200" dirty="0" smtClean="0">
                <a:solidFill>
                  <a:srgbClr val="FFFF00"/>
                </a:solidFill>
              </a:rPr>
              <a:t>êtres </a:t>
            </a:r>
            <a:r>
              <a:rPr lang="fr-FR" sz="2200" dirty="0">
                <a:solidFill>
                  <a:srgbClr val="FFFF00"/>
                </a:solidFill>
              </a:rPr>
              <a:t>vivants </a:t>
            </a:r>
            <a:r>
              <a:rPr lang="fr-FR" sz="2200" dirty="0" smtClean="0">
                <a:solidFill>
                  <a:srgbClr val="FFFF00"/>
                </a:solidFill>
              </a:rPr>
              <a:t> </a:t>
            </a:r>
            <a:r>
              <a:rPr lang="fr-FR" sz="2400" dirty="0" smtClean="0">
                <a:solidFill>
                  <a:srgbClr val="FFFF00"/>
                </a:solidFill>
              </a:rPr>
              <a:t>et     les         </a:t>
            </a:r>
            <a:r>
              <a:rPr lang="fr-FR" sz="2400" dirty="0">
                <a:solidFill>
                  <a:srgbClr val="FFFF00"/>
                </a:solidFill>
              </a:rPr>
              <a:t>vieillards</a:t>
            </a:r>
            <a:endParaRPr lang="es-ES" sz="2400" dirty="0" smtClean="0">
              <a:solidFill>
                <a:srgbClr val="FFFF00"/>
              </a:solidFill>
            </a:endParaRPr>
          </a:p>
          <a:p>
            <a:r>
              <a:rPr lang="en-US" sz="3600" dirty="0" smtClean="0">
                <a:solidFill>
                  <a:schemeClr val="bg1"/>
                </a:solidFill>
              </a:rPr>
              <a:t> </a:t>
            </a:r>
            <a:r>
              <a:rPr lang="el-GR" sz="3600" dirty="0" smtClean="0">
                <a:solidFill>
                  <a:schemeClr val="bg1"/>
                </a:solidFill>
              </a:rPr>
              <a:t>καὶ</a:t>
            </a:r>
            <a:r>
              <a:rPr lang="en-US" sz="3600" dirty="0" smtClean="0">
                <a:solidFill>
                  <a:schemeClr val="bg1"/>
                </a:solidFill>
              </a:rPr>
              <a:t> </a:t>
            </a:r>
            <a:r>
              <a:rPr lang="el-GR" sz="3600" dirty="0" smtClean="0">
                <a:solidFill>
                  <a:schemeClr val="bg1"/>
                </a:solidFill>
              </a:rPr>
              <a:t> </a:t>
            </a:r>
            <a:r>
              <a:rPr lang="el-GR" sz="3600" dirty="0">
                <a:solidFill>
                  <a:schemeClr val="bg1"/>
                </a:solidFill>
              </a:rPr>
              <a:t>οὐδεὶς </a:t>
            </a:r>
            <a:r>
              <a:rPr lang="en-US" sz="3600" dirty="0" smtClean="0">
                <a:solidFill>
                  <a:schemeClr val="bg1"/>
                </a:solidFill>
              </a:rPr>
              <a:t> </a:t>
            </a:r>
            <a:r>
              <a:rPr lang="el-GR" sz="3600" dirty="0" smtClean="0">
                <a:solidFill>
                  <a:schemeClr val="bg1"/>
                </a:solidFill>
              </a:rPr>
              <a:t>ἐδύνατο </a:t>
            </a:r>
            <a:r>
              <a:rPr lang="el-GR" sz="3600" dirty="0">
                <a:solidFill>
                  <a:schemeClr val="bg1"/>
                </a:solidFill>
              </a:rPr>
              <a:t>μαθεῖν τὴν ᾠδὴν εἰ μὴ </a:t>
            </a:r>
            <a:r>
              <a:rPr lang="en-US" sz="3600" dirty="0" smtClean="0">
                <a:solidFill>
                  <a:schemeClr val="bg1"/>
                </a:solidFill>
              </a:rPr>
              <a:t> </a:t>
            </a:r>
            <a:r>
              <a:rPr lang="el-GR" sz="3600" dirty="0" smtClean="0">
                <a:solidFill>
                  <a:schemeClr val="bg1"/>
                </a:solidFill>
              </a:rPr>
              <a:t>αἱ </a:t>
            </a:r>
            <a:r>
              <a:rPr lang="el-GR" sz="3600" dirty="0">
                <a:solidFill>
                  <a:schemeClr val="bg1"/>
                </a:solidFill>
              </a:rPr>
              <a:t>ἑκατὸν </a:t>
            </a:r>
            <a:endParaRPr lang="en-US" sz="3600" dirty="0" smtClean="0">
              <a:solidFill>
                <a:schemeClr val="bg1"/>
              </a:solidFill>
            </a:endParaRPr>
          </a:p>
          <a:p>
            <a:r>
              <a:rPr lang="fr-FR" sz="2400" dirty="0">
                <a:solidFill>
                  <a:srgbClr val="FFFF00"/>
                </a:solidFill>
              </a:rPr>
              <a:t> </a:t>
            </a:r>
            <a:r>
              <a:rPr lang="fr-FR" sz="2400" dirty="0" smtClean="0">
                <a:solidFill>
                  <a:srgbClr val="FFFF00"/>
                </a:solidFill>
              </a:rPr>
              <a:t>  et   personne </a:t>
            </a:r>
            <a:r>
              <a:rPr lang="fr-FR" sz="2400" dirty="0">
                <a:solidFill>
                  <a:srgbClr val="FFFF00"/>
                </a:solidFill>
              </a:rPr>
              <a:t>ne </a:t>
            </a:r>
            <a:r>
              <a:rPr lang="fr-FR" sz="2400" dirty="0" smtClean="0">
                <a:solidFill>
                  <a:srgbClr val="FFFF00"/>
                </a:solidFill>
              </a:rPr>
              <a:t>     pouvait       apprendre    </a:t>
            </a:r>
            <a:r>
              <a:rPr lang="fr-FR" sz="2400" dirty="0">
                <a:solidFill>
                  <a:srgbClr val="FFFF00"/>
                </a:solidFill>
              </a:rPr>
              <a:t>le </a:t>
            </a:r>
            <a:r>
              <a:rPr lang="fr-FR" sz="2400" dirty="0" smtClean="0">
                <a:solidFill>
                  <a:srgbClr val="FFFF00"/>
                </a:solidFill>
              </a:rPr>
              <a:t>   cantique    sinon     les      cent</a:t>
            </a:r>
          </a:p>
          <a:p>
            <a:r>
              <a:rPr lang="el-GR" sz="3400" dirty="0" smtClean="0">
                <a:solidFill>
                  <a:schemeClr val="bg1"/>
                </a:solidFill>
              </a:rPr>
              <a:t>τεσσεράκοντα </a:t>
            </a:r>
            <a:r>
              <a:rPr lang="el-GR" sz="3400" dirty="0">
                <a:solidFill>
                  <a:schemeClr val="bg1"/>
                </a:solidFill>
              </a:rPr>
              <a:t>τέσσαρες χιλιάδες, οἱ </a:t>
            </a:r>
            <a:r>
              <a:rPr lang="en-US" sz="3400" dirty="0" smtClean="0">
                <a:solidFill>
                  <a:schemeClr val="bg1"/>
                </a:solidFill>
              </a:rPr>
              <a:t> </a:t>
            </a:r>
            <a:r>
              <a:rPr lang="el-GR" sz="3400" dirty="0" smtClean="0">
                <a:solidFill>
                  <a:schemeClr val="bg1"/>
                </a:solidFill>
              </a:rPr>
              <a:t>ἠγορασμένοι </a:t>
            </a:r>
            <a:r>
              <a:rPr lang="el-GR" sz="3400" dirty="0">
                <a:solidFill>
                  <a:schemeClr val="bg1"/>
                </a:solidFill>
              </a:rPr>
              <a:t>ἀπὸ τῆς γῆς.</a:t>
            </a:r>
          </a:p>
          <a:p>
            <a:r>
              <a:rPr lang="fr-FR" sz="2400" dirty="0">
                <a:solidFill>
                  <a:srgbClr val="FFFF00"/>
                </a:solidFill>
              </a:rPr>
              <a:t>       quarante </a:t>
            </a:r>
            <a:r>
              <a:rPr lang="fr-FR" sz="2400" dirty="0" smtClean="0">
                <a:solidFill>
                  <a:srgbClr val="FFFF00"/>
                </a:solidFill>
              </a:rPr>
              <a:t>                   quatre            mille            </a:t>
            </a:r>
            <a:r>
              <a:rPr lang="fr-FR" sz="2400" dirty="0">
                <a:solidFill>
                  <a:srgbClr val="FFFF00"/>
                </a:solidFill>
              </a:rPr>
              <a:t>qui avaient été rachetés </a:t>
            </a:r>
            <a:r>
              <a:rPr lang="fr-FR" sz="2400" dirty="0" smtClean="0">
                <a:solidFill>
                  <a:srgbClr val="FFFF00"/>
                </a:solidFill>
              </a:rPr>
              <a:t>   de      la    terre</a:t>
            </a:r>
          </a:p>
          <a:p>
            <a:endParaRPr lang="en-US" sz="800" dirty="0" smtClean="0">
              <a:solidFill>
                <a:schemeClr val="bg1"/>
              </a:solidFill>
            </a:endParaRPr>
          </a:p>
          <a:p>
            <a:endParaRPr lang="en-US" sz="800" dirty="0">
              <a:solidFill>
                <a:schemeClr val="bg1"/>
              </a:solidFill>
            </a:endParaRPr>
          </a:p>
          <a:p>
            <a:r>
              <a:rPr lang="en-US" sz="2200" baseline="30000" dirty="0" smtClean="0">
                <a:solidFill>
                  <a:srgbClr val="FFFF00"/>
                </a:solidFill>
              </a:rPr>
              <a:t>	NEG </a:t>
            </a:r>
            <a:r>
              <a:rPr lang="fr-FR" sz="2200" b="1" dirty="0" smtClean="0">
                <a:solidFill>
                  <a:schemeClr val="bg1"/>
                </a:solidFill>
              </a:rPr>
              <a:t>14:3</a:t>
            </a:r>
            <a:r>
              <a:rPr lang="fr-FR" sz="2200" dirty="0" smtClean="0">
                <a:solidFill>
                  <a:schemeClr val="bg1"/>
                </a:solidFill>
              </a:rPr>
              <a:t> </a:t>
            </a:r>
            <a:r>
              <a:rPr lang="fr-FR" sz="2000" dirty="0">
                <a:solidFill>
                  <a:schemeClr val="bg1"/>
                </a:solidFill>
              </a:rPr>
              <a:t>Ils chantaient un cantique nouveau devant le trône, et devant les quatre êtres vivants et les vieillards. Et personne ne pouvait apprendre le cantique, si ce n'est les cent quarante -quatre mille, qui avaient été rachetés de la terre</a:t>
            </a:r>
            <a:r>
              <a:rPr lang="fr-FR" sz="2000" dirty="0" smtClean="0">
                <a:solidFill>
                  <a:schemeClr val="bg1"/>
                </a:solidFill>
              </a:rPr>
              <a:t>.  /   </a:t>
            </a:r>
            <a:r>
              <a:rPr lang="fr-FR" sz="2000" baseline="30000" dirty="0" smtClean="0">
                <a:solidFill>
                  <a:srgbClr val="FFFF00"/>
                </a:solidFill>
              </a:rPr>
              <a:t>BFC </a:t>
            </a:r>
            <a:r>
              <a:rPr lang="fr-FR" sz="2000" b="1" dirty="0" smtClean="0">
                <a:solidFill>
                  <a:schemeClr val="bg1"/>
                </a:solidFill>
              </a:rPr>
              <a:t>14:3</a:t>
            </a:r>
            <a:r>
              <a:rPr lang="fr-FR" sz="2000" dirty="0" smtClean="0">
                <a:solidFill>
                  <a:schemeClr val="bg1"/>
                </a:solidFill>
              </a:rPr>
              <a:t> </a:t>
            </a:r>
            <a:r>
              <a:rPr lang="fr-FR" sz="2000" dirty="0">
                <a:solidFill>
                  <a:schemeClr val="bg1"/>
                </a:solidFill>
              </a:rPr>
              <a:t>Ces milliers de gens chantaient un chant nouveau devant le trône, devant les quatre êtres vivants et les anciens. Personne ne pouvait apprendre ce chant sinon les cent quarante-quatre mille qui ont été rachetés de la terre.</a:t>
            </a: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1466871956"/>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896358"/>
          </a:xfrm>
          <a:prstGeom prst="rect">
            <a:avLst/>
          </a:prstGeom>
          <a:solidFill>
            <a:srgbClr val="002060"/>
          </a:solidFill>
        </p:spPr>
        <p:txBody>
          <a:bodyPr wrap="square" lIns="108821" tIns="54411" rIns="108821" bIns="54411">
            <a:spAutoFit/>
          </a:bodyPr>
          <a:lstStyle/>
          <a:p>
            <a:endParaRPr lang="en-US" sz="900" b="1" dirty="0" smtClean="0">
              <a:solidFill>
                <a:srgbClr val="FFFF00"/>
              </a:solidFill>
            </a:endParaRPr>
          </a:p>
          <a:p>
            <a:r>
              <a:rPr lang="en-US" sz="3600" b="1" dirty="0" smtClean="0">
                <a:solidFill>
                  <a:srgbClr val="FFFF00"/>
                </a:solidFill>
              </a:rPr>
              <a:t>  </a:t>
            </a:r>
            <a:r>
              <a:rPr lang="en-US" sz="3200" b="1" dirty="0" smtClean="0">
                <a:solidFill>
                  <a:srgbClr val="FFFF00"/>
                </a:solidFill>
              </a:rPr>
              <a:t>Apocalypse 14:4 </a:t>
            </a:r>
            <a:endParaRPr lang="en-US" sz="800" b="1" dirty="0" smtClean="0">
              <a:solidFill>
                <a:srgbClr val="FFFF00"/>
              </a:solidFill>
            </a:endParaRPr>
          </a:p>
          <a:p>
            <a:endParaRPr lang="en-US" sz="800" b="1" dirty="0" smtClean="0">
              <a:solidFill>
                <a:srgbClr val="FFFF00"/>
              </a:solidFill>
            </a:endParaRPr>
          </a:p>
          <a:p>
            <a:r>
              <a:rPr lang="en-US" sz="3600" dirty="0">
                <a:solidFill>
                  <a:schemeClr val="bg1"/>
                </a:solidFill>
              </a:rPr>
              <a:t> </a:t>
            </a:r>
            <a:r>
              <a:rPr lang="el-GR" sz="3600" dirty="0">
                <a:solidFill>
                  <a:schemeClr val="bg1"/>
                </a:solidFill>
              </a:rPr>
              <a:t>οὗτοί εἰσιν οἳ μετὰ γυναικῶν οὐκ ἐμολύνθησαν, </a:t>
            </a:r>
            <a:endParaRPr lang="en-US" sz="3600" dirty="0" smtClean="0">
              <a:solidFill>
                <a:schemeClr val="bg1"/>
              </a:solidFill>
            </a:endParaRPr>
          </a:p>
          <a:p>
            <a:r>
              <a:rPr lang="fr-FR" sz="2400" dirty="0">
                <a:solidFill>
                  <a:srgbClr val="FFFF00"/>
                </a:solidFill>
              </a:rPr>
              <a:t>  </a:t>
            </a:r>
            <a:r>
              <a:rPr lang="fr-FR" sz="2400" dirty="0" smtClean="0">
                <a:solidFill>
                  <a:srgbClr val="FFFF00"/>
                </a:solidFill>
              </a:rPr>
              <a:t>    ce        sont  </a:t>
            </a:r>
            <a:r>
              <a:rPr lang="fr-FR" sz="2200" dirty="0" smtClean="0">
                <a:solidFill>
                  <a:srgbClr val="FFFF00"/>
                </a:solidFill>
              </a:rPr>
              <a:t>ceux qui  </a:t>
            </a:r>
            <a:r>
              <a:rPr lang="fr-FR" sz="2400" dirty="0" smtClean="0">
                <a:solidFill>
                  <a:srgbClr val="FFFF00"/>
                </a:solidFill>
              </a:rPr>
              <a:t>avec    </a:t>
            </a:r>
            <a:r>
              <a:rPr lang="fr-FR" sz="2400" dirty="0">
                <a:solidFill>
                  <a:srgbClr val="FFFF00"/>
                </a:solidFill>
              </a:rPr>
              <a:t>des femmes</a:t>
            </a:r>
            <a:r>
              <a:rPr lang="fr-FR" sz="2400" dirty="0" smtClean="0">
                <a:solidFill>
                  <a:srgbClr val="FFFF00"/>
                </a:solidFill>
              </a:rPr>
              <a:t>       ne      se </a:t>
            </a:r>
            <a:r>
              <a:rPr lang="fr-FR" sz="2400" dirty="0">
                <a:solidFill>
                  <a:srgbClr val="FFFF00"/>
                </a:solidFill>
              </a:rPr>
              <a:t>sont pas </a:t>
            </a:r>
            <a:r>
              <a:rPr lang="fr-FR" sz="2400" dirty="0" smtClean="0">
                <a:solidFill>
                  <a:srgbClr val="FFFF00"/>
                </a:solidFill>
              </a:rPr>
              <a:t>souillés</a:t>
            </a:r>
            <a:endParaRPr lang="es-ES" sz="2400" dirty="0" smtClean="0">
              <a:solidFill>
                <a:srgbClr val="FFFF00"/>
              </a:solidFill>
            </a:endParaRPr>
          </a:p>
          <a:p>
            <a:r>
              <a:rPr lang="en-US" sz="3800" dirty="0" smtClean="0">
                <a:solidFill>
                  <a:schemeClr val="bg1"/>
                </a:solidFill>
              </a:rPr>
              <a:t> </a:t>
            </a:r>
            <a:r>
              <a:rPr lang="el-GR" sz="3800" dirty="0" smtClean="0">
                <a:solidFill>
                  <a:schemeClr val="bg1"/>
                </a:solidFill>
              </a:rPr>
              <a:t>παρθένοι </a:t>
            </a:r>
            <a:r>
              <a:rPr lang="el-GR" sz="3800" dirty="0">
                <a:solidFill>
                  <a:schemeClr val="bg1"/>
                </a:solidFill>
              </a:rPr>
              <a:t>γάρ εἰσιν, οὗτοι οἱ ἀκολουθοῦντες</a:t>
            </a:r>
            <a:endParaRPr lang="en-US" sz="3800" dirty="0">
              <a:solidFill>
                <a:schemeClr val="bg1"/>
              </a:solidFill>
            </a:endParaRPr>
          </a:p>
          <a:p>
            <a:r>
              <a:rPr lang="fr-FR" sz="2400" dirty="0" smtClean="0">
                <a:solidFill>
                  <a:srgbClr val="FFFF00"/>
                </a:solidFill>
              </a:rPr>
              <a:t>        vierges            car     ils sont         ce     </a:t>
            </a:r>
            <a:r>
              <a:rPr lang="fr-FR" sz="2200" dirty="0" smtClean="0">
                <a:solidFill>
                  <a:srgbClr val="FFFF00"/>
                </a:solidFill>
              </a:rPr>
              <a:t>ceux </a:t>
            </a:r>
            <a:r>
              <a:rPr lang="fr-FR" sz="2200" dirty="0">
                <a:solidFill>
                  <a:srgbClr val="FFFF00"/>
                </a:solidFill>
              </a:rPr>
              <a:t>qui</a:t>
            </a:r>
            <a:r>
              <a:rPr lang="fr-FR" sz="2400" dirty="0" smtClean="0">
                <a:solidFill>
                  <a:srgbClr val="FFFF00"/>
                </a:solidFill>
              </a:rPr>
              <a:t>             suivent</a:t>
            </a:r>
          </a:p>
          <a:p>
            <a:r>
              <a:rPr lang="en-US" sz="4000" dirty="0" smtClean="0">
                <a:solidFill>
                  <a:schemeClr val="bg1"/>
                </a:solidFill>
              </a:rPr>
              <a:t>  </a:t>
            </a:r>
            <a:r>
              <a:rPr lang="el-GR" sz="4000" dirty="0" smtClean="0">
                <a:solidFill>
                  <a:schemeClr val="bg1"/>
                </a:solidFill>
              </a:rPr>
              <a:t>τῷ </a:t>
            </a:r>
            <a:r>
              <a:rPr lang="el-GR" sz="4000" dirty="0">
                <a:solidFill>
                  <a:schemeClr val="bg1"/>
                </a:solidFill>
              </a:rPr>
              <a:t>ἀρνίῳ ὅπου ἂν ὑπάγῃ</a:t>
            </a:r>
            <a:r>
              <a:rPr lang="el-GR" sz="4000" dirty="0" smtClean="0">
                <a:solidFill>
                  <a:schemeClr val="bg1"/>
                </a:solidFill>
              </a:rPr>
              <a:t>.</a:t>
            </a:r>
            <a:r>
              <a:rPr lang="en-US" sz="4000" dirty="0" smtClean="0">
                <a:solidFill>
                  <a:schemeClr val="bg1"/>
                </a:solidFill>
              </a:rPr>
              <a:t>  </a:t>
            </a:r>
            <a:r>
              <a:rPr lang="el-GR" sz="4000" dirty="0" smtClean="0">
                <a:solidFill>
                  <a:schemeClr val="bg1"/>
                </a:solidFill>
              </a:rPr>
              <a:t> </a:t>
            </a:r>
            <a:r>
              <a:rPr lang="el-GR" sz="4000" dirty="0">
                <a:solidFill>
                  <a:schemeClr val="bg1"/>
                </a:solidFill>
              </a:rPr>
              <a:t>οὗτοι ἠγοράσθησαν </a:t>
            </a:r>
            <a:endParaRPr lang="en-US" sz="4000" dirty="0" smtClean="0">
              <a:solidFill>
                <a:schemeClr val="bg1"/>
              </a:solidFill>
            </a:endParaRPr>
          </a:p>
          <a:p>
            <a:r>
              <a:rPr lang="fr-FR" sz="2400" dirty="0" smtClean="0">
                <a:solidFill>
                  <a:srgbClr val="FFFF00"/>
                </a:solidFill>
              </a:rPr>
              <a:t>         l'Agneau          partout </a:t>
            </a:r>
            <a:r>
              <a:rPr lang="fr-FR" sz="2400" dirty="0">
                <a:solidFill>
                  <a:srgbClr val="FFFF00"/>
                </a:solidFill>
              </a:rPr>
              <a:t>où </a:t>
            </a:r>
            <a:r>
              <a:rPr lang="fr-FR" sz="2400" dirty="0" smtClean="0">
                <a:solidFill>
                  <a:srgbClr val="FFFF00"/>
                </a:solidFill>
              </a:rPr>
              <a:t>          il va                    </a:t>
            </a:r>
            <a:r>
              <a:rPr lang="fr-FR" sz="2400" dirty="0">
                <a:solidFill>
                  <a:srgbClr val="FFFF00"/>
                </a:solidFill>
              </a:rPr>
              <a:t>Ils </a:t>
            </a:r>
            <a:r>
              <a:rPr lang="fr-FR" sz="2400" dirty="0" smtClean="0">
                <a:solidFill>
                  <a:srgbClr val="FFFF00"/>
                </a:solidFill>
              </a:rPr>
              <a:t>            ont </a:t>
            </a:r>
            <a:r>
              <a:rPr lang="fr-FR" sz="2400" dirty="0">
                <a:solidFill>
                  <a:srgbClr val="FFFF00"/>
                </a:solidFill>
              </a:rPr>
              <a:t>été rachetés </a:t>
            </a:r>
            <a:endParaRPr lang="fr-FR" sz="2400" dirty="0" smtClean="0">
              <a:solidFill>
                <a:srgbClr val="FFFF00"/>
              </a:solidFill>
            </a:endParaRPr>
          </a:p>
          <a:p>
            <a:r>
              <a:rPr lang="en-US" sz="4000" dirty="0" smtClean="0">
                <a:solidFill>
                  <a:schemeClr val="bg1"/>
                </a:solidFill>
              </a:rPr>
              <a:t> </a:t>
            </a:r>
            <a:r>
              <a:rPr lang="el-GR" sz="4000" dirty="0" smtClean="0">
                <a:solidFill>
                  <a:schemeClr val="bg1"/>
                </a:solidFill>
              </a:rPr>
              <a:t>ἀπὸ </a:t>
            </a:r>
            <a:r>
              <a:rPr lang="el-GR" sz="4000" dirty="0">
                <a:solidFill>
                  <a:schemeClr val="bg1"/>
                </a:solidFill>
              </a:rPr>
              <a:t>τῶν ἀνθρώπων ἀπαρχὴ τῷ θεῷ καὶ τῷ ἀρνίῳ,</a:t>
            </a:r>
          </a:p>
          <a:p>
            <a:r>
              <a:rPr lang="fr-FR" sz="2400" dirty="0">
                <a:solidFill>
                  <a:srgbClr val="FFFF00"/>
                </a:solidFill>
              </a:rPr>
              <a:t> </a:t>
            </a:r>
            <a:r>
              <a:rPr lang="fr-FR" sz="2400" dirty="0" smtClean="0">
                <a:solidFill>
                  <a:srgbClr val="FFFF00"/>
                </a:solidFill>
              </a:rPr>
              <a:t>d'entre    </a:t>
            </a:r>
            <a:r>
              <a:rPr lang="fr-FR" sz="2400" dirty="0">
                <a:solidFill>
                  <a:srgbClr val="FFFF00"/>
                </a:solidFill>
              </a:rPr>
              <a:t>les </a:t>
            </a:r>
            <a:r>
              <a:rPr lang="fr-FR" sz="2400" dirty="0" smtClean="0">
                <a:solidFill>
                  <a:srgbClr val="FFFF00"/>
                </a:solidFill>
              </a:rPr>
              <a:t>              hommes         </a:t>
            </a:r>
            <a:r>
              <a:rPr lang="fr-FR" sz="2400" dirty="0">
                <a:solidFill>
                  <a:srgbClr val="FFFF00"/>
                </a:solidFill>
              </a:rPr>
              <a:t>des </a:t>
            </a:r>
            <a:r>
              <a:rPr lang="fr-FR" sz="2400" dirty="0" smtClean="0">
                <a:solidFill>
                  <a:srgbClr val="FFFF00"/>
                </a:solidFill>
              </a:rPr>
              <a:t>prémices     </a:t>
            </a:r>
            <a:r>
              <a:rPr lang="fr-FR" sz="2400" dirty="0">
                <a:solidFill>
                  <a:srgbClr val="FFFF00"/>
                </a:solidFill>
              </a:rPr>
              <a:t>à</a:t>
            </a:r>
            <a:r>
              <a:rPr lang="fr-FR" sz="2400" dirty="0" smtClean="0">
                <a:solidFill>
                  <a:srgbClr val="FFFF00"/>
                </a:solidFill>
              </a:rPr>
              <a:t>       </a:t>
            </a:r>
            <a:r>
              <a:rPr lang="fr-FR" sz="2400" dirty="0">
                <a:solidFill>
                  <a:srgbClr val="FFFF00"/>
                </a:solidFill>
              </a:rPr>
              <a:t>Dieu </a:t>
            </a:r>
            <a:r>
              <a:rPr lang="fr-FR" sz="2400" dirty="0" smtClean="0">
                <a:solidFill>
                  <a:srgbClr val="FFFF00"/>
                </a:solidFill>
              </a:rPr>
              <a:t>     et        </a:t>
            </a:r>
            <a:r>
              <a:rPr lang="fr-FR" sz="2400" dirty="0">
                <a:solidFill>
                  <a:srgbClr val="FFFF00"/>
                </a:solidFill>
              </a:rPr>
              <a:t>à</a:t>
            </a:r>
            <a:r>
              <a:rPr lang="fr-FR" sz="2400" dirty="0" smtClean="0">
                <a:solidFill>
                  <a:srgbClr val="FFFF00"/>
                </a:solidFill>
              </a:rPr>
              <a:t>    l'Agneau</a:t>
            </a:r>
            <a:endParaRPr lang="fr-FR" sz="2400" dirty="0">
              <a:solidFill>
                <a:srgbClr val="FFFF00"/>
              </a:solidFill>
            </a:endParaRPr>
          </a:p>
          <a:p>
            <a:r>
              <a:rPr lang="en-US" sz="800" dirty="0">
                <a:solidFill>
                  <a:schemeClr val="bg1"/>
                </a:solidFill>
              </a:rPr>
              <a:t> </a:t>
            </a:r>
            <a:endParaRPr lang="en-US" sz="800" dirty="0" smtClean="0">
              <a:solidFill>
                <a:schemeClr val="bg1"/>
              </a:solidFill>
            </a:endParaRPr>
          </a:p>
          <a:p>
            <a:endParaRPr lang="en-US" sz="800" dirty="0">
              <a:solidFill>
                <a:schemeClr val="bg1"/>
              </a:solidFill>
            </a:endParaRPr>
          </a:p>
          <a:p>
            <a:r>
              <a:rPr lang="en-US" sz="2200" baseline="30000" dirty="0" smtClean="0">
                <a:solidFill>
                  <a:srgbClr val="FFFF00"/>
                </a:solidFill>
              </a:rPr>
              <a:t>	NEG </a:t>
            </a:r>
            <a:r>
              <a:rPr lang="fr-FR" sz="2200" b="1" dirty="0" smtClean="0">
                <a:solidFill>
                  <a:schemeClr val="bg1"/>
                </a:solidFill>
              </a:rPr>
              <a:t>14:4</a:t>
            </a:r>
            <a:r>
              <a:rPr lang="fr-FR" sz="2200" dirty="0" smtClean="0">
                <a:solidFill>
                  <a:schemeClr val="bg1"/>
                </a:solidFill>
              </a:rPr>
              <a:t> </a:t>
            </a:r>
            <a:r>
              <a:rPr lang="fr-FR" sz="2000" dirty="0">
                <a:solidFill>
                  <a:schemeClr val="bg1"/>
                </a:solidFill>
              </a:rPr>
              <a:t>Ce sont ceux qui ne se sont pas souillés avec des femmes, car ils sont vierges; ils suivent l'Agneau partout où il va. Ils ont été rachetés d'entre les hommes, comme des prémices pour Dieu et pour l'Agneau;</a:t>
            </a:r>
          </a:p>
          <a:p>
            <a:r>
              <a:rPr lang="fr-FR" sz="2000" baseline="30000" dirty="0">
                <a:solidFill>
                  <a:schemeClr val="bg1"/>
                </a:solidFill>
              </a:rPr>
              <a:t>	</a:t>
            </a:r>
            <a:r>
              <a:rPr lang="fr-FR" sz="2000" baseline="30000" dirty="0" smtClean="0">
                <a:solidFill>
                  <a:srgbClr val="FFFF00"/>
                </a:solidFill>
              </a:rPr>
              <a:t>BFC </a:t>
            </a:r>
            <a:r>
              <a:rPr lang="fr-FR" sz="2000" b="1" dirty="0" smtClean="0">
                <a:solidFill>
                  <a:schemeClr val="bg1"/>
                </a:solidFill>
              </a:rPr>
              <a:t>14:4</a:t>
            </a:r>
            <a:r>
              <a:rPr lang="fr-FR" sz="2000" dirty="0" smtClean="0">
                <a:solidFill>
                  <a:schemeClr val="bg1"/>
                </a:solidFill>
              </a:rPr>
              <a:t> </a:t>
            </a:r>
            <a:r>
              <a:rPr lang="fr-FR" sz="2000" dirty="0">
                <a:solidFill>
                  <a:schemeClr val="bg1"/>
                </a:solidFill>
              </a:rPr>
              <a:t>Ceux-là ne se sont pas souillés avec des femmes, ils se sont gardés purs. Ils suivent l'Agneau partout où il va; ils ont été rachetés d'entre les humains pour être offerts les premiers à Dieu et à l'Agneau.</a:t>
            </a: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44318633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786" y="5644"/>
            <a:ext cx="12161838" cy="6865580"/>
          </a:xfrm>
          <a:prstGeom prst="rect">
            <a:avLst/>
          </a:prstGeom>
          <a:solidFill>
            <a:srgbClr val="002060"/>
          </a:solidFill>
        </p:spPr>
        <p:txBody>
          <a:bodyPr wrap="square" lIns="108821" tIns="54411" rIns="108821" bIns="54411">
            <a:spAutoFit/>
          </a:bodyPr>
          <a:lstStyle/>
          <a:p>
            <a:r>
              <a:rPr lang="en-US" sz="2800" b="1" dirty="0" smtClean="0">
                <a:solidFill>
                  <a:srgbClr val="FFFF00"/>
                </a:solidFill>
              </a:rPr>
              <a:t>       Apocalypse 14:5-6 </a:t>
            </a:r>
          </a:p>
          <a:p>
            <a:r>
              <a:rPr lang="en-US" sz="2800" b="1" dirty="0" smtClean="0">
                <a:solidFill>
                  <a:srgbClr val="FFFF00"/>
                </a:solidFill>
              </a:rPr>
              <a:t>5</a:t>
            </a:r>
            <a:r>
              <a:rPr lang="el-GR" sz="3500" dirty="0" smtClean="0">
                <a:solidFill>
                  <a:schemeClr val="bg1"/>
                </a:solidFill>
              </a:rPr>
              <a:t> </a:t>
            </a:r>
            <a:r>
              <a:rPr lang="en-US" sz="3500" dirty="0" smtClean="0">
                <a:solidFill>
                  <a:schemeClr val="bg1"/>
                </a:solidFill>
              </a:rPr>
              <a:t> </a:t>
            </a:r>
            <a:r>
              <a:rPr lang="el-GR" sz="3400" dirty="0" smtClean="0">
                <a:solidFill>
                  <a:schemeClr val="bg1"/>
                </a:solidFill>
              </a:rPr>
              <a:t>καὶ </a:t>
            </a:r>
            <a:r>
              <a:rPr lang="el-GR" sz="3400" dirty="0">
                <a:solidFill>
                  <a:schemeClr val="bg1"/>
                </a:solidFill>
              </a:rPr>
              <a:t>ἐν τῷ στόματι αὐτῶν </a:t>
            </a:r>
            <a:r>
              <a:rPr lang="en-US" sz="3400" dirty="0" smtClean="0">
                <a:solidFill>
                  <a:schemeClr val="bg1"/>
                </a:solidFill>
              </a:rPr>
              <a:t> </a:t>
            </a:r>
            <a:r>
              <a:rPr lang="el-GR" sz="3400" dirty="0" smtClean="0">
                <a:solidFill>
                  <a:schemeClr val="bg1"/>
                </a:solidFill>
              </a:rPr>
              <a:t>οὐχ </a:t>
            </a:r>
            <a:r>
              <a:rPr lang="en-US" sz="3400" dirty="0" smtClean="0">
                <a:solidFill>
                  <a:schemeClr val="bg1"/>
                </a:solidFill>
              </a:rPr>
              <a:t>  </a:t>
            </a:r>
            <a:r>
              <a:rPr lang="el-GR" sz="3400" dirty="0" smtClean="0">
                <a:solidFill>
                  <a:schemeClr val="bg1"/>
                </a:solidFill>
              </a:rPr>
              <a:t>εὑρέθη </a:t>
            </a:r>
            <a:r>
              <a:rPr lang="en-US" sz="3400" dirty="0" smtClean="0">
                <a:solidFill>
                  <a:schemeClr val="bg1"/>
                </a:solidFill>
              </a:rPr>
              <a:t>  </a:t>
            </a:r>
            <a:r>
              <a:rPr lang="el-GR" sz="3400" dirty="0" smtClean="0">
                <a:solidFill>
                  <a:schemeClr val="bg1"/>
                </a:solidFill>
              </a:rPr>
              <a:t>ψεῦδος</a:t>
            </a:r>
            <a:r>
              <a:rPr lang="el-GR" sz="3400" dirty="0">
                <a:solidFill>
                  <a:schemeClr val="bg1"/>
                </a:solidFill>
              </a:rPr>
              <a:t>, </a:t>
            </a:r>
            <a:endParaRPr lang="en-US" sz="3400" dirty="0">
              <a:solidFill>
                <a:schemeClr val="bg1"/>
              </a:solidFill>
            </a:endParaRPr>
          </a:p>
          <a:p>
            <a:r>
              <a:rPr lang="fr-FR" sz="2300" dirty="0" smtClean="0">
                <a:solidFill>
                  <a:srgbClr val="FFFF00"/>
                </a:solidFill>
              </a:rPr>
              <a:t>       et   </a:t>
            </a:r>
            <a:r>
              <a:rPr lang="fr-FR" sz="2300" dirty="0">
                <a:solidFill>
                  <a:srgbClr val="FFFF00"/>
                </a:solidFill>
              </a:rPr>
              <a:t>dans </a:t>
            </a:r>
            <a:r>
              <a:rPr lang="fr-FR" sz="2300" dirty="0" smtClean="0">
                <a:solidFill>
                  <a:srgbClr val="FFFF00"/>
                </a:solidFill>
              </a:rPr>
              <a:t> le        bouche          leur      </a:t>
            </a:r>
            <a:r>
              <a:rPr lang="fr-FR" sz="2200" dirty="0">
                <a:solidFill>
                  <a:srgbClr val="FFFF00"/>
                </a:solidFill>
              </a:rPr>
              <a:t>ne </a:t>
            </a:r>
            <a:r>
              <a:rPr lang="fr-FR" sz="2200" dirty="0" smtClean="0">
                <a:solidFill>
                  <a:srgbClr val="FFFF00"/>
                </a:solidFill>
              </a:rPr>
              <a:t>point  </a:t>
            </a:r>
            <a:r>
              <a:rPr lang="fr-FR" sz="2200" dirty="0">
                <a:solidFill>
                  <a:srgbClr val="FFFF00"/>
                </a:solidFill>
              </a:rPr>
              <a:t>il </a:t>
            </a:r>
            <a:r>
              <a:rPr lang="fr-FR" sz="2200" dirty="0" smtClean="0">
                <a:solidFill>
                  <a:srgbClr val="FFFF00"/>
                </a:solidFill>
              </a:rPr>
              <a:t>s'est trouvé  </a:t>
            </a:r>
            <a:r>
              <a:rPr lang="fr-FR" sz="2300" dirty="0">
                <a:solidFill>
                  <a:srgbClr val="FFFF00"/>
                </a:solidFill>
              </a:rPr>
              <a:t>de mensonge </a:t>
            </a:r>
            <a:endParaRPr lang="fr-FR" sz="800" dirty="0" smtClean="0">
              <a:solidFill>
                <a:srgbClr val="FFFF00"/>
              </a:solidFill>
            </a:endParaRPr>
          </a:p>
          <a:p>
            <a:r>
              <a:rPr lang="fr-FR" sz="800" dirty="0">
                <a:solidFill>
                  <a:srgbClr val="FFFF00"/>
                </a:solidFill>
              </a:rPr>
              <a:t> </a:t>
            </a:r>
            <a:r>
              <a:rPr lang="fr-FR" sz="3400" dirty="0" smtClean="0">
                <a:solidFill>
                  <a:srgbClr val="FFFF00"/>
                </a:solidFill>
              </a:rPr>
              <a:t>  </a:t>
            </a:r>
            <a:r>
              <a:rPr lang="el-GR" sz="3400" dirty="0" smtClean="0">
                <a:solidFill>
                  <a:schemeClr val="bg1"/>
                </a:solidFill>
              </a:rPr>
              <a:t>ἄμωμοί </a:t>
            </a:r>
            <a:r>
              <a:rPr lang="en-US" sz="3400" dirty="0" smtClean="0">
                <a:solidFill>
                  <a:schemeClr val="bg1"/>
                </a:solidFill>
              </a:rPr>
              <a:t> </a:t>
            </a:r>
            <a:r>
              <a:rPr lang="el-GR" sz="3400" dirty="0" smtClean="0">
                <a:solidFill>
                  <a:schemeClr val="bg1"/>
                </a:solidFill>
              </a:rPr>
              <a:t>εἰσιν.</a:t>
            </a:r>
            <a:r>
              <a:rPr lang="en-US" sz="3400" b="1" dirty="0">
                <a:solidFill>
                  <a:srgbClr val="FFFF00"/>
                </a:solidFill>
              </a:rPr>
              <a:t> </a:t>
            </a:r>
            <a:r>
              <a:rPr lang="en-US" sz="3400" b="1" dirty="0" smtClean="0">
                <a:solidFill>
                  <a:srgbClr val="FFFF00"/>
                </a:solidFill>
              </a:rPr>
              <a:t>              </a:t>
            </a:r>
            <a:r>
              <a:rPr lang="en-US" sz="2800" b="1" dirty="0" smtClean="0">
                <a:solidFill>
                  <a:srgbClr val="FFFF00"/>
                </a:solidFill>
              </a:rPr>
              <a:t>6</a:t>
            </a:r>
            <a:r>
              <a:rPr lang="el-GR" sz="4400" dirty="0" smtClean="0">
                <a:solidFill>
                  <a:schemeClr val="bg1"/>
                </a:solidFill>
              </a:rPr>
              <a:t> </a:t>
            </a:r>
            <a:r>
              <a:rPr lang="el-GR" sz="3400" dirty="0" smtClean="0">
                <a:solidFill>
                  <a:schemeClr val="bg1"/>
                </a:solidFill>
              </a:rPr>
              <a:t>Καὶ </a:t>
            </a:r>
            <a:r>
              <a:rPr lang="el-GR" sz="3400" dirty="0">
                <a:solidFill>
                  <a:schemeClr val="bg1"/>
                </a:solidFill>
              </a:rPr>
              <a:t>εἶδον ἄλλον </a:t>
            </a:r>
            <a:r>
              <a:rPr lang="el-GR" sz="3400" dirty="0" smtClean="0">
                <a:solidFill>
                  <a:schemeClr val="bg1"/>
                </a:solidFill>
              </a:rPr>
              <a:t>ἄγγελον</a:t>
            </a:r>
            <a:endParaRPr lang="el-GR" sz="3400" dirty="0">
              <a:solidFill>
                <a:schemeClr val="bg1"/>
              </a:solidFill>
            </a:endParaRPr>
          </a:p>
          <a:p>
            <a:r>
              <a:rPr lang="fr-FR" sz="2300" dirty="0" smtClean="0">
                <a:solidFill>
                  <a:srgbClr val="FFFF00"/>
                </a:solidFill>
              </a:rPr>
              <a:t>Irréprochables  ils </a:t>
            </a:r>
            <a:r>
              <a:rPr lang="fr-FR" sz="2300" dirty="0">
                <a:solidFill>
                  <a:srgbClr val="FFFF00"/>
                </a:solidFill>
              </a:rPr>
              <a:t>sont </a:t>
            </a:r>
            <a:r>
              <a:rPr lang="fr-FR" sz="2300" dirty="0" smtClean="0">
                <a:solidFill>
                  <a:srgbClr val="FFFF00"/>
                </a:solidFill>
              </a:rPr>
              <a:t>                             et      je vis     </a:t>
            </a:r>
            <a:r>
              <a:rPr lang="fr-FR" sz="2300" dirty="0">
                <a:solidFill>
                  <a:srgbClr val="FFFF00"/>
                </a:solidFill>
              </a:rPr>
              <a:t>un autre </a:t>
            </a:r>
            <a:r>
              <a:rPr lang="fr-FR" sz="2300" dirty="0" smtClean="0">
                <a:solidFill>
                  <a:srgbClr val="FFFF00"/>
                </a:solidFill>
              </a:rPr>
              <a:t>      ange </a:t>
            </a:r>
          </a:p>
          <a:p>
            <a:r>
              <a:rPr lang="en-US" sz="3400" dirty="0" smtClean="0">
                <a:solidFill>
                  <a:schemeClr val="bg1"/>
                </a:solidFill>
              </a:rPr>
              <a:t>  </a:t>
            </a:r>
            <a:r>
              <a:rPr lang="el-GR" sz="3400" dirty="0" smtClean="0">
                <a:solidFill>
                  <a:schemeClr val="bg1"/>
                </a:solidFill>
              </a:rPr>
              <a:t>πετόμενον</a:t>
            </a:r>
            <a:r>
              <a:rPr lang="en-US" sz="3400" dirty="0" smtClean="0">
                <a:solidFill>
                  <a:schemeClr val="bg1"/>
                </a:solidFill>
              </a:rPr>
              <a:t> </a:t>
            </a:r>
            <a:r>
              <a:rPr lang="el-GR" sz="3400" dirty="0" smtClean="0">
                <a:solidFill>
                  <a:schemeClr val="bg1"/>
                </a:solidFill>
              </a:rPr>
              <a:t> </a:t>
            </a:r>
            <a:r>
              <a:rPr lang="el-GR" sz="3400" dirty="0">
                <a:solidFill>
                  <a:schemeClr val="bg1"/>
                </a:solidFill>
              </a:rPr>
              <a:t>ἐν </a:t>
            </a:r>
            <a:r>
              <a:rPr lang="en-US" sz="3400" dirty="0" smtClean="0">
                <a:solidFill>
                  <a:schemeClr val="bg1"/>
                </a:solidFill>
              </a:rPr>
              <a:t> </a:t>
            </a:r>
            <a:r>
              <a:rPr lang="el-GR" sz="3400" dirty="0" smtClean="0">
                <a:solidFill>
                  <a:schemeClr val="bg1"/>
                </a:solidFill>
              </a:rPr>
              <a:t>μεσουρανήματι,</a:t>
            </a:r>
            <a:r>
              <a:rPr lang="en-US" sz="3400" dirty="0" smtClean="0">
                <a:solidFill>
                  <a:schemeClr val="bg1"/>
                </a:solidFill>
              </a:rPr>
              <a:t> </a:t>
            </a:r>
            <a:r>
              <a:rPr lang="el-GR" sz="3400" dirty="0" smtClean="0">
                <a:solidFill>
                  <a:schemeClr val="bg1"/>
                </a:solidFill>
              </a:rPr>
              <a:t> </a:t>
            </a:r>
            <a:r>
              <a:rPr lang="el-GR" sz="3400" dirty="0">
                <a:solidFill>
                  <a:schemeClr val="bg1"/>
                </a:solidFill>
              </a:rPr>
              <a:t>ἔχοντα </a:t>
            </a:r>
            <a:r>
              <a:rPr lang="en-US" sz="3400" dirty="0" smtClean="0">
                <a:solidFill>
                  <a:schemeClr val="bg1"/>
                </a:solidFill>
              </a:rPr>
              <a:t> </a:t>
            </a:r>
            <a:r>
              <a:rPr lang="el-GR" sz="3400" dirty="0" smtClean="0">
                <a:solidFill>
                  <a:schemeClr val="bg1"/>
                </a:solidFill>
              </a:rPr>
              <a:t>εὐαγγέλιον </a:t>
            </a:r>
            <a:r>
              <a:rPr lang="en-US" sz="3400" dirty="0" smtClean="0">
                <a:solidFill>
                  <a:schemeClr val="bg1"/>
                </a:solidFill>
              </a:rPr>
              <a:t> </a:t>
            </a:r>
            <a:r>
              <a:rPr lang="el-GR" sz="3400" dirty="0" smtClean="0">
                <a:solidFill>
                  <a:schemeClr val="bg1"/>
                </a:solidFill>
              </a:rPr>
              <a:t>αἰώνιον </a:t>
            </a:r>
            <a:endParaRPr lang="en-US" sz="3400" dirty="0">
              <a:solidFill>
                <a:schemeClr val="bg1"/>
              </a:solidFill>
            </a:endParaRPr>
          </a:p>
          <a:p>
            <a:r>
              <a:rPr lang="fr-FR" sz="2300" dirty="0" smtClean="0">
                <a:solidFill>
                  <a:srgbClr val="FFFF00"/>
                </a:solidFill>
              </a:rPr>
              <a:t>         qui volait          au          milieu du ciel                    il avait         un Évangile            éternel</a:t>
            </a:r>
          </a:p>
          <a:p>
            <a:r>
              <a:rPr lang="en-US" sz="3400" dirty="0" smtClean="0">
                <a:solidFill>
                  <a:schemeClr val="bg1"/>
                </a:solidFill>
              </a:rPr>
              <a:t>           </a:t>
            </a:r>
            <a:r>
              <a:rPr lang="el-GR" sz="3400" dirty="0" smtClean="0">
                <a:solidFill>
                  <a:schemeClr val="bg1"/>
                </a:solidFill>
              </a:rPr>
              <a:t>εὐαγγελίσαι </a:t>
            </a:r>
            <a:r>
              <a:rPr lang="en-US" sz="3400" dirty="0" smtClean="0">
                <a:solidFill>
                  <a:schemeClr val="bg1"/>
                </a:solidFill>
              </a:rPr>
              <a:t> </a:t>
            </a:r>
            <a:r>
              <a:rPr lang="el-GR" sz="3400" dirty="0" smtClean="0">
                <a:solidFill>
                  <a:schemeClr val="bg1"/>
                </a:solidFill>
              </a:rPr>
              <a:t>ἐπὶ τοὺς </a:t>
            </a:r>
            <a:r>
              <a:rPr lang="en-US" sz="3400" dirty="0" smtClean="0">
                <a:solidFill>
                  <a:schemeClr val="bg1"/>
                </a:solidFill>
              </a:rPr>
              <a:t> </a:t>
            </a:r>
            <a:r>
              <a:rPr lang="el-GR" sz="3400" dirty="0" smtClean="0">
                <a:solidFill>
                  <a:schemeClr val="bg1"/>
                </a:solidFill>
              </a:rPr>
              <a:t>καθημένους </a:t>
            </a:r>
            <a:r>
              <a:rPr lang="en-US" sz="3400" dirty="0" smtClean="0">
                <a:solidFill>
                  <a:schemeClr val="bg1"/>
                </a:solidFill>
              </a:rPr>
              <a:t> </a:t>
            </a:r>
            <a:r>
              <a:rPr lang="el-GR" sz="3400" dirty="0" smtClean="0">
                <a:solidFill>
                  <a:schemeClr val="bg1"/>
                </a:solidFill>
              </a:rPr>
              <a:t>ἐπὶ </a:t>
            </a:r>
            <a:r>
              <a:rPr lang="en-US" sz="3400" dirty="0" smtClean="0">
                <a:solidFill>
                  <a:schemeClr val="bg1"/>
                </a:solidFill>
              </a:rPr>
              <a:t> </a:t>
            </a:r>
            <a:r>
              <a:rPr lang="el-GR" sz="3400" dirty="0" smtClean="0">
                <a:solidFill>
                  <a:schemeClr val="bg1"/>
                </a:solidFill>
              </a:rPr>
              <a:t>τῆς </a:t>
            </a:r>
            <a:r>
              <a:rPr lang="en-US" sz="3400" dirty="0" smtClean="0">
                <a:solidFill>
                  <a:schemeClr val="bg1"/>
                </a:solidFill>
              </a:rPr>
              <a:t> </a:t>
            </a:r>
            <a:r>
              <a:rPr lang="el-GR" sz="3400" dirty="0" smtClean="0">
                <a:solidFill>
                  <a:schemeClr val="bg1"/>
                </a:solidFill>
              </a:rPr>
              <a:t>γῆς </a:t>
            </a:r>
            <a:endParaRPr lang="en-US" sz="3400" dirty="0">
              <a:solidFill>
                <a:schemeClr val="bg1"/>
              </a:solidFill>
            </a:endParaRPr>
          </a:p>
          <a:p>
            <a:r>
              <a:rPr lang="fr-FR" sz="2200" dirty="0" smtClean="0">
                <a:solidFill>
                  <a:srgbClr val="FFFF00"/>
                </a:solidFill>
              </a:rPr>
              <a:t>                  </a:t>
            </a:r>
            <a:r>
              <a:rPr lang="fr-FR" sz="2300" dirty="0" smtClean="0">
                <a:solidFill>
                  <a:srgbClr val="FFFF00"/>
                </a:solidFill>
              </a:rPr>
              <a:t>pour l'annoncer           </a:t>
            </a:r>
            <a:r>
              <a:rPr lang="fr-FR" sz="2300" dirty="0">
                <a:solidFill>
                  <a:srgbClr val="FFFF00"/>
                </a:solidFill>
              </a:rPr>
              <a:t>aux </a:t>
            </a:r>
            <a:r>
              <a:rPr lang="fr-FR" sz="2300" dirty="0" smtClean="0">
                <a:solidFill>
                  <a:srgbClr val="FFFF00"/>
                </a:solidFill>
              </a:rPr>
              <a:t>                    habitants         de </a:t>
            </a:r>
            <a:r>
              <a:rPr lang="fr-FR" sz="2000" dirty="0" smtClean="0">
                <a:solidFill>
                  <a:srgbClr val="FFFF00"/>
                </a:solidFill>
              </a:rPr>
              <a:t>(sur)     </a:t>
            </a:r>
            <a:r>
              <a:rPr lang="fr-FR" sz="2300" dirty="0" smtClean="0">
                <a:solidFill>
                  <a:srgbClr val="FFFF00"/>
                </a:solidFill>
              </a:rPr>
              <a:t>la      terre</a:t>
            </a:r>
          </a:p>
          <a:p>
            <a:r>
              <a:rPr lang="en-US" sz="3400" dirty="0" smtClean="0">
                <a:solidFill>
                  <a:schemeClr val="bg1"/>
                </a:solidFill>
              </a:rPr>
              <a:t>    </a:t>
            </a:r>
            <a:r>
              <a:rPr lang="el-GR" sz="3400" dirty="0">
                <a:solidFill>
                  <a:schemeClr val="bg1"/>
                </a:solidFill>
              </a:rPr>
              <a:t>καὶ </a:t>
            </a:r>
            <a:r>
              <a:rPr lang="en-US" sz="3400" dirty="0" smtClean="0">
                <a:solidFill>
                  <a:schemeClr val="bg1"/>
                </a:solidFill>
              </a:rPr>
              <a:t> </a:t>
            </a:r>
            <a:r>
              <a:rPr lang="el-GR" sz="3400" dirty="0" smtClean="0">
                <a:solidFill>
                  <a:schemeClr val="bg1"/>
                </a:solidFill>
              </a:rPr>
              <a:t>ἐπὶ </a:t>
            </a:r>
            <a:r>
              <a:rPr lang="el-GR" sz="3400" dirty="0">
                <a:solidFill>
                  <a:schemeClr val="bg1"/>
                </a:solidFill>
              </a:rPr>
              <a:t>πᾶν </a:t>
            </a:r>
            <a:r>
              <a:rPr lang="en-US" sz="3400" dirty="0" smtClean="0">
                <a:solidFill>
                  <a:schemeClr val="bg1"/>
                </a:solidFill>
              </a:rPr>
              <a:t> </a:t>
            </a:r>
            <a:r>
              <a:rPr lang="el-GR" sz="3400" dirty="0" smtClean="0">
                <a:solidFill>
                  <a:schemeClr val="bg1"/>
                </a:solidFill>
              </a:rPr>
              <a:t>ἔθνος </a:t>
            </a:r>
            <a:r>
              <a:rPr lang="en-US" sz="3400" dirty="0" smtClean="0">
                <a:solidFill>
                  <a:schemeClr val="bg1"/>
                </a:solidFill>
              </a:rPr>
              <a:t> </a:t>
            </a:r>
            <a:r>
              <a:rPr lang="el-GR" sz="3400" dirty="0" smtClean="0">
                <a:solidFill>
                  <a:schemeClr val="bg1"/>
                </a:solidFill>
              </a:rPr>
              <a:t>καὶ </a:t>
            </a:r>
            <a:r>
              <a:rPr lang="en-US" sz="3400" dirty="0" smtClean="0">
                <a:solidFill>
                  <a:schemeClr val="bg1"/>
                </a:solidFill>
              </a:rPr>
              <a:t> </a:t>
            </a:r>
            <a:r>
              <a:rPr lang="el-GR" sz="3400" dirty="0" smtClean="0">
                <a:solidFill>
                  <a:schemeClr val="bg1"/>
                </a:solidFill>
              </a:rPr>
              <a:t>φυλὴν </a:t>
            </a:r>
            <a:r>
              <a:rPr lang="en-US" sz="3400" dirty="0" smtClean="0">
                <a:solidFill>
                  <a:schemeClr val="bg1"/>
                </a:solidFill>
              </a:rPr>
              <a:t> </a:t>
            </a:r>
            <a:r>
              <a:rPr lang="el-GR" sz="3400" dirty="0" smtClean="0">
                <a:solidFill>
                  <a:schemeClr val="bg1"/>
                </a:solidFill>
              </a:rPr>
              <a:t>καὶ </a:t>
            </a:r>
            <a:r>
              <a:rPr lang="en-US" sz="3400" dirty="0" smtClean="0">
                <a:solidFill>
                  <a:schemeClr val="bg1"/>
                </a:solidFill>
              </a:rPr>
              <a:t> </a:t>
            </a:r>
            <a:r>
              <a:rPr lang="el-GR" sz="3400" dirty="0" smtClean="0">
                <a:solidFill>
                  <a:schemeClr val="bg1"/>
                </a:solidFill>
              </a:rPr>
              <a:t>γλῶσσαν </a:t>
            </a:r>
            <a:r>
              <a:rPr lang="en-US" sz="3400" dirty="0" smtClean="0">
                <a:solidFill>
                  <a:schemeClr val="bg1"/>
                </a:solidFill>
              </a:rPr>
              <a:t>  </a:t>
            </a:r>
            <a:r>
              <a:rPr lang="el-GR" sz="3400" dirty="0" smtClean="0">
                <a:solidFill>
                  <a:schemeClr val="bg1"/>
                </a:solidFill>
              </a:rPr>
              <a:t>καὶ </a:t>
            </a:r>
            <a:r>
              <a:rPr lang="en-US" sz="3400" dirty="0" smtClean="0">
                <a:solidFill>
                  <a:schemeClr val="bg1"/>
                </a:solidFill>
              </a:rPr>
              <a:t> </a:t>
            </a:r>
            <a:r>
              <a:rPr lang="el-GR" sz="3400" dirty="0" smtClean="0">
                <a:solidFill>
                  <a:schemeClr val="bg1"/>
                </a:solidFill>
              </a:rPr>
              <a:t>λαόν</a:t>
            </a:r>
            <a:r>
              <a:rPr lang="el-GR" sz="3400" dirty="0">
                <a:solidFill>
                  <a:schemeClr val="bg1"/>
                </a:solidFill>
              </a:rPr>
              <a:t>,</a:t>
            </a:r>
          </a:p>
          <a:p>
            <a:r>
              <a:rPr lang="fr-FR" sz="2300" dirty="0" smtClean="0">
                <a:solidFill>
                  <a:srgbClr val="FFFF00"/>
                </a:solidFill>
              </a:rPr>
              <a:t>         et       à      toute    nation        et         tribu          et           langue             </a:t>
            </a:r>
            <a:r>
              <a:rPr lang="fr-FR" sz="2300" dirty="0">
                <a:solidFill>
                  <a:srgbClr val="FFFF00"/>
                </a:solidFill>
              </a:rPr>
              <a:t>et </a:t>
            </a:r>
            <a:r>
              <a:rPr lang="fr-FR" sz="2300" dirty="0" smtClean="0">
                <a:solidFill>
                  <a:srgbClr val="FFFF00"/>
                </a:solidFill>
              </a:rPr>
              <a:t>    </a:t>
            </a:r>
            <a:r>
              <a:rPr lang="fr-FR" sz="2300" dirty="0">
                <a:solidFill>
                  <a:srgbClr val="FFFF00"/>
                </a:solidFill>
              </a:rPr>
              <a:t>peuple </a:t>
            </a:r>
            <a:r>
              <a:rPr lang="fr-FR" sz="2300" dirty="0" smtClean="0">
                <a:solidFill>
                  <a:srgbClr val="FFFF00"/>
                </a:solidFill>
              </a:rPr>
              <a:t> </a:t>
            </a:r>
            <a:endParaRPr lang="fr-FR" sz="2300" dirty="0">
              <a:solidFill>
                <a:srgbClr val="FFFF00"/>
              </a:solidFill>
            </a:endParaRPr>
          </a:p>
          <a:p>
            <a:r>
              <a:rPr lang="en-US" sz="1900" baseline="30000" dirty="0" smtClean="0">
                <a:solidFill>
                  <a:srgbClr val="FFFF00"/>
                </a:solidFill>
              </a:rPr>
              <a:t> NEG </a:t>
            </a:r>
            <a:r>
              <a:rPr lang="fr-FR" sz="1900" b="1" dirty="0" smtClean="0">
                <a:solidFill>
                  <a:schemeClr val="bg1"/>
                </a:solidFill>
              </a:rPr>
              <a:t>14:5</a:t>
            </a:r>
            <a:r>
              <a:rPr lang="fr-FR" sz="1900" dirty="0" smtClean="0">
                <a:solidFill>
                  <a:schemeClr val="bg1"/>
                </a:solidFill>
              </a:rPr>
              <a:t> </a:t>
            </a:r>
            <a:r>
              <a:rPr lang="fr-FR" sz="1900" dirty="0">
                <a:solidFill>
                  <a:schemeClr val="bg1"/>
                </a:solidFill>
              </a:rPr>
              <a:t>et dans leur bouche il ne s'est point trouvé de mensonge, car ils sont irréprochables</a:t>
            </a:r>
            <a:r>
              <a:rPr lang="fr-FR" sz="1900" dirty="0" smtClean="0">
                <a:solidFill>
                  <a:schemeClr val="bg1"/>
                </a:solidFill>
              </a:rPr>
              <a:t>. </a:t>
            </a:r>
            <a:r>
              <a:rPr lang="fr-FR" sz="1900" b="1" dirty="0">
                <a:solidFill>
                  <a:schemeClr val="bg1"/>
                </a:solidFill>
              </a:rPr>
              <a:t>14:6</a:t>
            </a:r>
            <a:r>
              <a:rPr lang="fr-FR" sz="1900" dirty="0">
                <a:solidFill>
                  <a:schemeClr val="bg1"/>
                </a:solidFill>
              </a:rPr>
              <a:t> Je vis un autre ange qui volait au milieu du ciel; il avait un Évangile éternel, pour l'annoncer aux habitants de la terre, à toute nation, à toute tribu, à toute langue, et à tout peuple</a:t>
            </a:r>
            <a:r>
              <a:rPr lang="fr-FR" sz="1900" dirty="0" smtClean="0">
                <a:solidFill>
                  <a:schemeClr val="bg1"/>
                </a:solidFill>
              </a:rPr>
              <a:t>.   //   </a:t>
            </a:r>
            <a:r>
              <a:rPr lang="fr-FR" sz="1900" baseline="30000" dirty="0">
                <a:solidFill>
                  <a:srgbClr val="FFFF00"/>
                </a:solidFill>
              </a:rPr>
              <a:t>BFC </a:t>
            </a:r>
            <a:r>
              <a:rPr lang="fr-FR" sz="1900" b="1" dirty="0" smtClean="0">
                <a:solidFill>
                  <a:schemeClr val="bg1"/>
                </a:solidFill>
              </a:rPr>
              <a:t>14:5</a:t>
            </a:r>
            <a:r>
              <a:rPr lang="fr-FR" sz="1900" dirty="0" smtClean="0">
                <a:solidFill>
                  <a:schemeClr val="bg1"/>
                </a:solidFill>
              </a:rPr>
              <a:t> </a:t>
            </a:r>
            <a:r>
              <a:rPr lang="fr-FR" sz="1900" dirty="0">
                <a:solidFill>
                  <a:schemeClr val="bg1"/>
                </a:solidFill>
              </a:rPr>
              <a:t>Dans leur bouche, il n'y a jamais eu place pour le mensonge; ils sont sans défaut</a:t>
            </a:r>
            <a:r>
              <a:rPr lang="fr-FR" sz="1900" dirty="0" smtClean="0">
                <a:solidFill>
                  <a:schemeClr val="bg1"/>
                </a:solidFill>
              </a:rPr>
              <a:t>. </a:t>
            </a:r>
            <a:r>
              <a:rPr lang="fr-FR" sz="1900" b="1" dirty="0">
                <a:solidFill>
                  <a:schemeClr val="bg1"/>
                </a:solidFill>
              </a:rPr>
              <a:t>14:6</a:t>
            </a:r>
            <a:r>
              <a:rPr lang="fr-FR" sz="1900" dirty="0">
                <a:solidFill>
                  <a:schemeClr val="bg1"/>
                </a:solidFill>
              </a:rPr>
              <a:t>  Puis je vis un autre ange qui volait très haut dans les airs; il avait une Bonne Nouvelle éternelle qu'il devait annoncer aux habitants de la terre, aux gens de toute nation, toute tribu, toute langue et tout peuple.</a:t>
            </a:r>
          </a:p>
          <a:p>
            <a:endParaRPr lang="fr-FR" sz="800" dirty="0">
              <a:solidFill>
                <a:schemeClr val="bg1"/>
              </a:solidFill>
            </a:endParaRPr>
          </a:p>
          <a:p>
            <a:endParaRPr lang="fr-FR" sz="800" dirty="0" smtClean="0">
              <a:solidFill>
                <a:schemeClr val="bg1"/>
              </a:solidFill>
            </a:endParaRPr>
          </a:p>
        </p:txBody>
      </p:sp>
    </p:spTree>
    <p:extLst>
      <p:ext uri="{BB962C8B-B14F-4D97-AF65-F5344CB8AC3E}">
        <p14:creationId xmlns:p14="http://schemas.microsoft.com/office/powerpoint/2010/main" val="4231210633"/>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28841"/>
            <a:ext cx="12117564" cy="6819414"/>
          </a:xfrm>
          <a:prstGeom prst="rect">
            <a:avLst/>
          </a:prstGeom>
          <a:solidFill>
            <a:srgbClr val="002060"/>
          </a:solidFill>
        </p:spPr>
        <p:txBody>
          <a:bodyPr wrap="square" lIns="108821" tIns="54411" rIns="108821" bIns="54411">
            <a:spAutoFit/>
          </a:bodyPr>
          <a:lstStyle/>
          <a:p>
            <a:r>
              <a:rPr lang="en-US" sz="3200" b="1" dirty="0" smtClean="0">
                <a:solidFill>
                  <a:srgbClr val="FFFF00"/>
                </a:solidFill>
              </a:rPr>
              <a:t>  Apocalypse 14:7</a:t>
            </a:r>
            <a:endParaRPr lang="en-US" sz="800" b="1" dirty="0" smtClean="0">
              <a:solidFill>
                <a:srgbClr val="FFFF00"/>
              </a:solidFill>
            </a:endParaRPr>
          </a:p>
          <a:p>
            <a:endParaRPr lang="en-US" sz="800" b="1" dirty="0" smtClean="0">
              <a:solidFill>
                <a:srgbClr val="FFFF00"/>
              </a:solidFill>
            </a:endParaRPr>
          </a:p>
          <a:p>
            <a:r>
              <a:rPr lang="en-US" sz="3800" dirty="0" smtClean="0">
                <a:solidFill>
                  <a:schemeClr val="bg1"/>
                </a:solidFill>
              </a:rPr>
              <a:t>  </a:t>
            </a:r>
            <a:r>
              <a:rPr lang="el-GR" sz="3800" dirty="0" smtClean="0">
                <a:solidFill>
                  <a:schemeClr val="bg1"/>
                </a:solidFill>
              </a:rPr>
              <a:t>λέγων </a:t>
            </a:r>
            <a:r>
              <a:rPr lang="el-GR" sz="3800" dirty="0">
                <a:solidFill>
                  <a:schemeClr val="bg1"/>
                </a:solidFill>
              </a:rPr>
              <a:t>ἐν φωνῇ μεγάλῃ· φοβήθητε τὸν </a:t>
            </a:r>
            <a:r>
              <a:rPr lang="el-GR" sz="3800" dirty="0" smtClean="0">
                <a:solidFill>
                  <a:schemeClr val="bg1"/>
                </a:solidFill>
              </a:rPr>
              <a:t>θεὸν</a:t>
            </a:r>
            <a:endParaRPr lang="en-US" sz="3800" dirty="0" smtClean="0">
              <a:solidFill>
                <a:schemeClr val="bg1"/>
              </a:solidFill>
            </a:endParaRPr>
          </a:p>
          <a:p>
            <a:r>
              <a:rPr lang="fr-FR" sz="2400" dirty="0" smtClean="0">
                <a:solidFill>
                  <a:srgbClr val="FFFF00"/>
                </a:solidFill>
              </a:rPr>
              <a:t>     Il disait       </a:t>
            </a:r>
            <a:r>
              <a:rPr lang="fr-FR" sz="2400" dirty="0">
                <a:solidFill>
                  <a:srgbClr val="FFFF00"/>
                </a:solidFill>
              </a:rPr>
              <a:t>d'une voix </a:t>
            </a:r>
            <a:r>
              <a:rPr lang="fr-FR" sz="2400" dirty="0" smtClean="0">
                <a:solidFill>
                  <a:srgbClr val="FFFF00"/>
                </a:solidFill>
              </a:rPr>
              <a:t>         forte                 craignez                       Dieu</a:t>
            </a:r>
            <a:endParaRPr lang="fr-FR" sz="2400" dirty="0">
              <a:solidFill>
                <a:srgbClr val="FFFF00"/>
              </a:solidFill>
            </a:endParaRPr>
          </a:p>
          <a:p>
            <a:r>
              <a:rPr lang="en-US" sz="4000" dirty="0" smtClean="0">
                <a:solidFill>
                  <a:schemeClr val="bg1"/>
                </a:solidFill>
              </a:rPr>
              <a:t>   </a:t>
            </a:r>
            <a:r>
              <a:rPr lang="el-GR" sz="4000" dirty="0" smtClean="0">
                <a:solidFill>
                  <a:schemeClr val="bg1"/>
                </a:solidFill>
              </a:rPr>
              <a:t>καὶ </a:t>
            </a:r>
            <a:r>
              <a:rPr lang="el-GR" sz="4000" dirty="0">
                <a:solidFill>
                  <a:schemeClr val="bg1"/>
                </a:solidFill>
              </a:rPr>
              <a:t>δότε αὐτῷ δόξαν, ὅτι ἦλθεν </a:t>
            </a:r>
            <a:r>
              <a:rPr lang="en-US" sz="4000" dirty="0" smtClean="0">
                <a:solidFill>
                  <a:schemeClr val="bg1"/>
                </a:solidFill>
              </a:rPr>
              <a:t> </a:t>
            </a:r>
            <a:r>
              <a:rPr lang="el-GR" sz="4000" dirty="0" smtClean="0">
                <a:solidFill>
                  <a:schemeClr val="bg1"/>
                </a:solidFill>
              </a:rPr>
              <a:t>ἡ ὥρα</a:t>
            </a:r>
            <a:endParaRPr lang="en-US" sz="4000" dirty="0" smtClean="0">
              <a:solidFill>
                <a:schemeClr val="bg1"/>
              </a:solidFill>
            </a:endParaRPr>
          </a:p>
          <a:p>
            <a:r>
              <a:rPr lang="fr-FR" sz="2400" dirty="0" smtClean="0">
                <a:solidFill>
                  <a:srgbClr val="FFFF00"/>
                </a:solidFill>
              </a:rPr>
              <a:t>        </a:t>
            </a:r>
            <a:r>
              <a:rPr lang="fr-FR" sz="2400" dirty="0">
                <a:solidFill>
                  <a:srgbClr val="FFFF00"/>
                </a:solidFill>
              </a:rPr>
              <a:t>et </a:t>
            </a:r>
            <a:r>
              <a:rPr lang="fr-FR" sz="2400" dirty="0" smtClean="0">
                <a:solidFill>
                  <a:srgbClr val="FFFF00"/>
                </a:solidFill>
              </a:rPr>
              <a:t>    donnez        lui             gloire       car    est </a:t>
            </a:r>
            <a:r>
              <a:rPr lang="fr-FR" sz="2400" dirty="0">
                <a:solidFill>
                  <a:srgbClr val="FFFF00"/>
                </a:solidFill>
              </a:rPr>
              <a:t>venue</a:t>
            </a:r>
            <a:r>
              <a:rPr lang="fr-FR" sz="2400" dirty="0" smtClean="0">
                <a:solidFill>
                  <a:srgbClr val="FFFF00"/>
                </a:solidFill>
              </a:rPr>
              <a:t>       l'heure</a:t>
            </a:r>
          </a:p>
          <a:p>
            <a:r>
              <a:rPr lang="en-US" sz="4000" dirty="0" smtClean="0">
                <a:solidFill>
                  <a:schemeClr val="bg1"/>
                </a:solidFill>
              </a:rPr>
              <a:t> </a:t>
            </a:r>
            <a:r>
              <a:rPr lang="el-GR" sz="4000" dirty="0" smtClean="0">
                <a:solidFill>
                  <a:schemeClr val="bg1"/>
                </a:solidFill>
              </a:rPr>
              <a:t>τῆς </a:t>
            </a:r>
            <a:r>
              <a:rPr lang="el-GR" sz="4000" dirty="0">
                <a:solidFill>
                  <a:schemeClr val="bg1"/>
                </a:solidFill>
              </a:rPr>
              <a:t>κρίσεως αὐτοῦ, καὶ προσκυνήσατε τῷ ποιήσαντι </a:t>
            </a:r>
            <a:endParaRPr lang="en-US" sz="4000" dirty="0" smtClean="0">
              <a:solidFill>
                <a:schemeClr val="bg1"/>
              </a:solidFill>
            </a:endParaRPr>
          </a:p>
          <a:p>
            <a:r>
              <a:rPr lang="fr-FR" sz="2400" dirty="0" smtClean="0">
                <a:solidFill>
                  <a:srgbClr val="FFFF00"/>
                </a:solidFill>
              </a:rPr>
              <a:t>  de le       jugement          son              et                  adorez                 </a:t>
            </a:r>
            <a:r>
              <a:rPr lang="fr-FR" sz="2400" dirty="0">
                <a:solidFill>
                  <a:srgbClr val="FFFF00"/>
                </a:solidFill>
              </a:rPr>
              <a:t>celui qui </a:t>
            </a:r>
            <a:r>
              <a:rPr lang="fr-FR" sz="2400" dirty="0" smtClean="0">
                <a:solidFill>
                  <a:srgbClr val="FFFF00"/>
                </a:solidFill>
              </a:rPr>
              <a:t>      a </a:t>
            </a:r>
            <a:r>
              <a:rPr lang="fr-FR" sz="2400" dirty="0">
                <a:solidFill>
                  <a:srgbClr val="FFFF00"/>
                </a:solidFill>
              </a:rPr>
              <a:t>fait </a:t>
            </a:r>
            <a:endParaRPr lang="fr-FR" sz="2400" dirty="0" smtClean="0">
              <a:solidFill>
                <a:srgbClr val="FFFF00"/>
              </a:solidFill>
            </a:endParaRPr>
          </a:p>
          <a:p>
            <a:r>
              <a:rPr lang="en-US" sz="3800" dirty="0" smtClean="0">
                <a:solidFill>
                  <a:schemeClr val="bg1"/>
                </a:solidFill>
              </a:rPr>
              <a:t> </a:t>
            </a:r>
            <a:r>
              <a:rPr lang="el-GR" sz="3800" dirty="0" smtClean="0">
                <a:solidFill>
                  <a:schemeClr val="bg1"/>
                </a:solidFill>
              </a:rPr>
              <a:t>τὸν </a:t>
            </a:r>
            <a:r>
              <a:rPr lang="el-GR" sz="3800" dirty="0">
                <a:solidFill>
                  <a:schemeClr val="bg1"/>
                </a:solidFill>
              </a:rPr>
              <a:t>οὐρανὸν καὶ τὴν γῆν καὶ θάλασσαν καὶ πηγὰς ὑδάτων.</a:t>
            </a:r>
          </a:p>
          <a:p>
            <a:r>
              <a:rPr lang="fr-FR" sz="2400" dirty="0" smtClean="0">
                <a:solidFill>
                  <a:srgbClr val="FFFF00"/>
                </a:solidFill>
              </a:rPr>
              <a:t>     </a:t>
            </a:r>
            <a:r>
              <a:rPr lang="fr-FR" sz="2400" dirty="0">
                <a:solidFill>
                  <a:srgbClr val="FFFF00"/>
                </a:solidFill>
              </a:rPr>
              <a:t>le </a:t>
            </a:r>
            <a:r>
              <a:rPr lang="fr-FR" sz="2400" dirty="0" smtClean="0">
                <a:solidFill>
                  <a:srgbClr val="FFFF00"/>
                </a:solidFill>
              </a:rPr>
              <a:t>             ciel              et        </a:t>
            </a:r>
            <a:r>
              <a:rPr lang="fr-FR" sz="2400" dirty="0">
                <a:solidFill>
                  <a:srgbClr val="FFFF00"/>
                </a:solidFill>
              </a:rPr>
              <a:t>la </a:t>
            </a:r>
            <a:r>
              <a:rPr lang="fr-FR" sz="2400" dirty="0" smtClean="0">
                <a:solidFill>
                  <a:srgbClr val="FFFF00"/>
                </a:solidFill>
              </a:rPr>
              <a:t>    terre     et             </a:t>
            </a:r>
            <a:r>
              <a:rPr lang="fr-FR" sz="2400" dirty="0">
                <a:solidFill>
                  <a:srgbClr val="FFFF00"/>
                </a:solidFill>
              </a:rPr>
              <a:t>la </a:t>
            </a:r>
            <a:r>
              <a:rPr lang="fr-FR" sz="2400" dirty="0" smtClean="0">
                <a:solidFill>
                  <a:srgbClr val="FFFF00"/>
                </a:solidFill>
              </a:rPr>
              <a:t>mer             </a:t>
            </a:r>
            <a:r>
              <a:rPr lang="fr-FR" sz="2400" dirty="0">
                <a:solidFill>
                  <a:srgbClr val="FFFF00"/>
                </a:solidFill>
              </a:rPr>
              <a:t>et </a:t>
            </a:r>
            <a:r>
              <a:rPr lang="fr-FR" sz="2400" dirty="0" smtClean="0">
                <a:solidFill>
                  <a:srgbClr val="FFFF00"/>
                </a:solidFill>
              </a:rPr>
              <a:t>   les </a:t>
            </a:r>
            <a:r>
              <a:rPr lang="fr-FR" sz="2400" dirty="0">
                <a:solidFill>
                  <a:srgbClr val="FFFF00"/>
                </a:solidFill>
              </a:rPr>
              <a:t>sources </a:t>
            </a:r>
            <a:r>
              <a:rPr lang="fr-FR" sz="2400" dirty="0" smtClean="0">
                <a:solidFill>
                  <a:srgbClr val="FFFF00"/>
                </a:solidFill>
              </a:rPr>
              <a:t>    d'eaux</a:t>
            </a:r>
          </a:p>
          <a:p>
            <a:endParaRPr lang="en-US" sz="800" dirty="0" smtClean="0">
              <a:solidFill>
                <a:schemeClr val="bg1"/>
              </a:solidFill>
            </a:endParaRPr>
          </a:p>
          <a:p>
            <a:endParaRPr lang="en-US" sz="800" dirty="0">
              <a:solidFill>
                <a:schemeClr val="bg1"/>
              </a:solidFill>
            </a:endParaRPr>
          </a:p>
          <a:p>
            <a:r>
              <a:rPr lang="en-US" sz="2200" baseline="30000" dirty="0" smtClean="0">
                <a:solidFill>
                  <a:srgbClr val="FFFF00"/>
                </a:solidFill>
              </a:rPr>
              <a:t>	NEG </a:t>
            </a:r>
            <a:r>
              <a:rPr lang="fr-FR" sz="2200" b="1" dirty="0" smtClean="0">
                <a:solidFill>
                  <a:schemeClr val="bg1"/>
                </a:solidFill>
              </a:rPr>
              <a:t>14:7</a:t>
            </a:r>
            <a:r>
              <a:rPr lang="fr-FR" sz="2200" dirty="0" smtClean="0">
                <a:solidFill>
                  <a:schemeClr val="bg1"/>
                </a:solidFill>
              </a:rPr>
              <a:t> </a:t>
            </a:r>
            <a:r>
              <a:rPr lang="fr-FR" sz="2200" dirty="0">
                <a:solidFill>
                  <a:schemeClr val="bg1"/>
                </a:solidFill>
              </a:rPr>
              <a:t>Il disait d'une voix forte: Craignez Dieu, et donnez -lui gloire, car l'heure de son jugement est venue; et adorez celui qui a fait le ciel, la terre, la mer, et les sources d'eaux.</a:t>
            </a:r>
          </a:p>
          <a:p>
            <a:r>
              <a:rPr lang="fr-FR" sz="2200" baseline="30000" dirty="0">
                <a:solidFill>
                  <a:schemeClr val="bg1"/>
                </a:solidFill>
              </a:rPr>
              <a:t>	</a:t>
            </a:r>
            <a:r>
              <a:rPr lang="fr-FR" sz="2200" baseline="30000" dirty="0">
                <a:solidFill>
                  <a:srgbClr val="FFFF00"/>
                </a:solidFill>
              </a:rPr>
              <a:t>BFC </a:t>
            </a:r>
            <a:r>
              <a:rPr lang="fr-FR" sz="2200" b="1" dirty="0" smtClean="0">
                <a:solidFill>
                  <a:schemeClr val="bg1"/>
                </a:solidFill>
              </a:rPr>
              <a:t>14:7</a:t>
            </a:r>
            <a:r>
              <a:rPr lang="fr-FR" sz="2200" dirty="0" smtClean="0">
                <a:solidFill>
                  <a:schemeClr val="bg1"/>
                </a:solidFill>
              </a:rPr>
              <a:t> </a:t>
            </a:r>
            <a:r>
              <a:rPr lang="fr-FR" sz="2200" dirty="0">
                <a:solidFill>
                  <a:schemeClr val="bg1"/>
                </a:solidFill>
              </a:rPr>
              <a:t>Il disait d'une voix forte: «Soumettez-vous à Dieu et rendez-lui gloire! Car le moment est arrivé où il va juger l'humanité. Adorez celui qui a créé le ciel, la terre, la mer et les sources d'eau!»</a:t>
            </a:r>
          </a:p>
          <a:p>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1617850351"/>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28841"/>
            <a:ext cx="12117564" cy="6819414"/>
          </a:xfrm>
          <a:prstGeom prst="rect">
            <a:avLst/>
          </a:prstGeom>
          <a:solidFill>
            <a:srgbClr val="002060"/>
          </a:solidFill>
        </p:spPr>
        <p:txBody>
          <a:bodyPr wrap="square" lIns="108821" tIns="54411" rIns="108821" bIns="54411">
            <a:spAutoFit/>
          </a:bodyPr>
          <a:lstStyle/>
          <a:p>
            <a:endParaRPr lang="en-US" sz="1000" b="1" dirty="0" smtClean="0">
              <a:solidFill>
                <a:srgbClr val="FFFF00"/>
              </a:solidFill>
            </a:endParaRPr>
          </a:p>
          <a:p>
            <a:endParaRPr lang="en-US" sz="1000" b="1" dirty="0">
              <a:solidFill>
                <a:srgbClr val="FFFF00"/>
              </a:solidFill>
            </a:endParaRPr>
          </a:p>
          <a:p>
            <a:endParaRPr lang="en-US" sz="1000" b="1" dirty="0" smtClean="0">
              <a:solidFill>
                <a:srgbClr val="FFFF00"/>
              </a:solidFill>
            </a:endParaRPr>
          </a:p>
          <a:p>
            <a:endParaRPr lang="en-US" sz="1000" b="1" dirty="0" smtClean="0">
              <a:solidFill>
                <a:srgbClr val="FFFF00"/>
              </a:solidFill>
            </a:endParaRPr>
          </a:p>
          <a:p>
            <a:r>
              <a:rPr lang="en-US" sz="3200" b="1" dirty="0" smtClean="0">
                <a:solidFill>
                  <a:srgbClr val="FFFF00"/>
                </a:solidFill>
              </a:rPr>
              <a:t>  Apocalypse 14:8 </a:t>
            </a:r>
          </a:p>
          <a:p>
            <a:endParaRPr lang="en-US" sz="800" b="1" dirty="0" smtClean="0">
              <a:solidFill>
                <a:srgbClr val="FFFF00"/>
              </a:solidFill>
            </a:endParaRPr>
          </a:p>
          <a:p>
            <a:endParaRPr lang="en-US" sz="800" b="1" dirty="0">
              <a:solidFill>
                <a:srgbClr val="FFFF00"/>
              </a:solidFill>
            </a:endParaRPr>
          </a:p>
          <a:p>
            <a:endParaRPr lang="en-US" sz="800" b="1" dirty="0" smtClean="0">
              <a:solidFill>
                <a:srgbClr val="FFFF00"/>
              </a:solidFill>
            </a:endParaRPr>
          </a:p>
          <a:p>
            <a:endParaRPr lang="en-US" sz="800" b="1" dirty="0" smtClean="0">
              <a:solidFill>
                <a:srgbClr val="FFFF00"/>
              </a:solidFill>
            </a:endParaRPr>
          </a:p>
          <a:p>
            <a:endParaRPr lang="en-US" sz="800" b="1" dirty="0">
              <a:solidFill>
                <a:srgbClr val="FFFF00"/>
              </a:solidFill>
            </a:endParaRPr>
          </a:p>
          <a:p>
            <a:endParaRPr lang="en-US" sz="800" b="1" dirty="0" smtClean="0">
              <a:solidFill>
                <a:srgbClr val="FFFF00"/>
              </a:solidFill>
            </a:endParaRPr>
          </a:p>
          <a:p>
            <a:r>
              <a:rPr lang="en-US" sz="4000" dirty="0" smtClean="0">
                <a:solidFill>
                  <a:schemeClr val="bg1"/>
                </a:solidFill>
              </a:rPr>
              <a:t> </a:t>
            </a:r>
            <a:r>
              <a:rPr lang="el-GR" sz="4000" dirty="0" smtClean="0">
                <a:solidFill>
                  <a:schemeClr val="bg1"/>
                </a:solidFill>
              </a:rPr>
              <a:t>Καὶ </a:t>
            </a:r>
            <a:r>
              <a:rPr lang="el-GR" sz="4000" dirty="0">
                <a:solidFill>
                  <a:schemeClr val="bg1"/>
                </a:solidFill>
              </a:rPr>
              <a:t>ἄλλος ἄγγελος δεύτερος ἠκολούθησεν λέγων· </a:t>
            </a:r>
            <a:endParaRPr lang="en-US" sz="4000" dirty="0">
              <a:solidFill>
                <a:schemeClr val="bg1"/>
              </a:solidFill>
            </a:endParaRPr>
          </a:p>
          <a:p>
            <a:r>
              <a:rPr lang="fr-FR" sz="2400" dirty="0" smtClean="0">
                <a:solidFill>
                  <a:srgbClr val="FFFF00"/>
                </a:solidFill>
              </a:rPr>
              <a:t>    </a:t>
            </a:r>
            <a:r>
              <a:rPr lang="fr-FR" sz="2400" dirty="0" smtClean="0">
                <a:solidFill>
                  <a:schemeClr val="bg1"/>
                </a:solidFill>
              </a:rPr>
              <a:t> </a:t>
            </a:r>
            <a:r>
              <a:rPr lang="fr-FR" sz="2400" dirty="0" smtClean="0">
                <a:solidFill>
                  <a:srgbClr val="FFFF00"/>
                </a:solidFill>
              </a:rPr>
              <a:t>et          autre         </a:t>
            </a:r>
            <a:r>
              <a:rPr lang="fr-FR" sz="2400" dirty="0">
                <a:solidFill>
                  <a:srgbClr val="FFFF00"/>
                </a:solidFill>
              </a:rPr>
              <a:t>un </a:t>
            </a:r>
            <a:r>
              <a:rPr lang="fr-FR" sz="2400" dirty="0" smtClean="0">
                <a:solidFill>
                  <a:srgbClr val="FFFF00"/>
                </a:solidFill>
              </a:rPr>
              <a:t>ange              second                           suivit                  </a:t>
            </a:r>
            <a:r>
              <a:rPr lang="fr-FR" sz="2400" dirty="0">
                <a:solidFill>
                  <a:srgbClr val="FFFF00"/>
                </a:solidFill>
              </a:rPr>
              <a:t>en </a:t>
            </a:r>
            <a:r>
              <a:rPr lang="fr-FR" sz="2400" dirty="0" smtClean="0">
                <a:solidFill>
                  <a:srgbClr val="FFFF00"/>
                </a:solidFill>
              </a:rPr>
              <a:t>disant</a:t>
            </a:r>
          </a:p>
          <a:p>
            <a:r>
              <a:rPr lang="en-US" sz="4000" dirty="0" smtClean="0">
                <a:solidFill>
                  <a:schemeClr val="bg1"/>
                </a:solidFill>
              </a:rPr>
              <a:t> </a:t>
            </a:r>
            <a:r>
              <a:rPr lang="el-GR" sz="4000" dirty="0" smtClean="0">
                <a:solidFill>
                  <a:schemeClr val="bg1"/>
                </a:solidFill>
              </a:rPr>
              <a:t>ἔπεσεν </a:t>
            </a:r>
            <a:r>
              <a:rPr lang="en-US" sz="4000" dirty="0" smtClean="0">
                <a:solidFill>
                  <a:schemeClr val="bg1"/>
                </a:solidFill>
              </a:rPr>
              <a:t> </a:t>
            </a:r>
            <a:r>
              <a:rPr lang="el-GR" sz="4000" dirty="0" smtClean="0">
                <a:solidFill>
                  <a:schemeClr val="bg1"/>
                </a:solidFill>
              </a:rPr>
              <a:t>ἔπεσεν </a:t>
            </a:r>
            <a:r>
              <a:rPr lang="en-US" sz="4000" dirty="0" smtClean="0">
                <a:solidFill>
                  <a:schemeClr val="bg1"/>
                </a:solidFill>
              </a:rPr>
              <a:t> </a:t>
            </a:r>
            <a:r>
              <a:rPr lang="el-GR" sz="4000" dirty="0" smtClean="0">
                <a:solidFill>
                  <a:schemeClr val="bg1"/>
                </a:solidFill>
              </a:rPr>
              <a:t>Βαβυλὼν </a:t>
            </a:r>
            <a:r>
              <a:rPr lang="el-GR" sz="4000" dirty="0">
                <a:solidFill>
                  <a:schemeClr val="bg1"/>
                </a:solidFill>
              </a:rPr>
              <a:t>ἡ μεγάλη ἣ ἐκ τοῦ οἴνου </a:t>
            </a:r>
            <a:endParaRPr lang="en-US" sz="4000" dirty="0" smtClean="0">
              <a:solidFill>
                <a:schemeClr val="bg1"/>
              </a:solidFill>
            </a:endParaRPr>
          </a:p>
          <a:p>
            <a:r>
              <a:rPr lang="fr-FR" sz="2200" dirty="0" smtClean="0">
                <a:solidFill>
                  <a:srgbClr val="FFFF00"/>
                </a:solidFill>
              </a:rPr>
              <a:t>elle </a:t>
            </a:r>
            <a:r>
              <a:rPr lang="fr-FR" sz="2200" dirty="0">
                <a:solidFill>
                  <a:srgbClr val="FFFF00"/>
                </a:solidFill>
              </a:rPr>
              <a:t>est </a:t>
            </a:r>
            <a:r>
              <a:rPr lang="fr-FR" sz="2200" dirty="0" smtClean="0">
                <a:solidFill>
                  <a:srgbClr val="FFFF00"/>
                </a:solidFill>
              </a:rPr>
              <a:t>tombée </a:t>
            </a:r>
            <a:r>
              <a:rPr lang="fr-FR" sz="2200" dirty="0">
                <a:solidFill>
                  <a:srgbClr val="FFFF00"/>
                </a:solidFill>
              </a:rPr>
              <a:t>elle est </a:t>
            </a:r>
            <a:r>
              <a:rPr lang="fr-FR" sz="2200" dirty="0" smtClean="0">
                <a:solidFill>
                  <a:srgbClr val="FFFF00"/>
                </a:solidFill>
              </a:rPr>
              <a:t>tombée</a:t>
            </a:r>
            <a:r>
              <a:rPr lang="fr-FR" sz="2400" dirty="0" smtClean="0">
                <a:solidFill>
                  <a:srgbClr val="FFFF00"/>
                </a:solidFill>
              </a:rPr>
              <a:t>      Babylone      la         grande    </a:t>
            </a:r>
            <a:r>
              <a:rPr lang="fr-FR" sz="2400" dirty="0">
                <a:solidFill>
                  <a:srgbClr val="FFFF00"/>
                </a:solidFill>
              </a:rPr>
              <a:t>qui </a:t>
            </a:r>
            <a:r>
              <a:rPr lang="fr-FR" sz="2400" dirty="0" smtClean="0">
                <a:solidFill>
                  <a:srgbClr val="FFFF00"/>
                </a:solidFill>
              </a:rPr>
              <a:t>      du              vin</a:t>
            </a:r>
          </a:p>
          <a:p>
            <a:r>
              <a:rPr lang="el-GR" sz="3600" dirty="0" smtClean="0">
                <a:solidFill>
                  <a:schemeClr val="bg1"/>
                </a:solidFill>
              </a:rPr>
              <a:t>τοῦ </a:t>
            </a:r>
            <a:r>
              <a:rPr lang="el-GR" sz="3600" dirty="0">
                <a:solidFill>
                  <a:schemeClr val="bg1"/>
                </a:solidFill>
              </a:rPr>
              <a:t>θυμοῦ τῆς πορνείας αὐτῆς πεπότικεν πάντα τὰ ἔθνη.</a:t>
            </a:r>
          </a:p>
          <a:p>
            <a:r>
              <a:rPr lang="fr-FR" sz="2400" dirty="0">
                <a:solidFill>
                  <a:srgbClr val="FFFF00"/>
                </a:solidFill>
              </a:rPr>
              <a:t> </a:t>
            </a:r>
            <a:r>
              <a:rPr lang="fr-FR" sz="2400" dirty="0" smtClean="0">
                <a:solidFill>
                  <a:srgbClr val="FFFF00"/>
                </a:solidFill>
              </a:rPr>
              <a:t> de la      </a:t>
            </a:r>
            <a:r>
              <a:rPr lang="fr-FR" sz="2400" dirty="0">
                <a:solidFill>
                  <a:srgbClr val="FFFF00"/>
                </a:solidFill>
              </a:rPr>
              <a:t>fureur </a:t>
            </a:r>
            <a:r>
              <a:rPr lang="fr-FR" sz="2400" dirty="0" smtClean="0">
                <a:solidFill>
                  <a:srgbClr val="FFFF00"/>
                </a:solidFill>
              </a:rPr>
              <a:t>   de la      débauche         sa             a </a:t>
            </a:r>
            <a:r>
              <a:rPr lang="fr-FR" sz="2400" dirty="0">
                <a:solidFill>
                  <a:srgbClr val="FFFF00"/>
                </a:solidFill>
              </a:rPr>
              <a:t>abreuvé </a:t>
            </a:r>
            <a:r>
              <a:rPr lang="fr-FR" sz="2400" dirty="0" smtClean="0">
                <a:solidFill>
                  <a:srgbClr val="FFFF00"/>
                </a:solidFill>
              </a:rPr>
              <a:t>          toutes    les  nations</a:t>
            </a:r>
            <a:endParaRPr lang="fr-FR" sz="2400" dirty="0">
              <a:solidFill>
                <a:srgbClr val="FFFF00"/>
              </a:solidFill>
            </a:endParaRPr>
          </a:p>
          <a:p>
            <a:endParaRPr lang="en-US" sz="800" dirty="0">
              <a:solidFill>
                <a:schemeClr val="bg1"/>
              </a:solidFill>
            </a:endParaRPr>
          </a:p>
          <a:p>
            <a:r>
              <a:rPr lang="en-US" sz="2200" baseline="30000" dirty="0" smtClean="0">
                <a:solidFill>
                  <a:srgbClr val="FFFF00"/>
                </a:solidFill>
              </a:rPr>
              <a:t>	NEG </a:t>
            </a:r>
            <a:r>
              <a:rPr lang="fr-FR" sz="2200" b="1" dirty="0" smtClean="0">
                <a:solidFill>
                  <a:schemeClr val="bg1"/>
                </a:solidFill>
              </a:rPr>
              <a:t>14:8</a:t>
            </a:r>
            <a:r>
              <a:rPr lang="fr-FR" sz="2200" dirty="0" smtClean="0">
                <a:solidFill>
                  <a:schemeClr val="bg1"/>
                </a:solidFill>
              </a:rPr>
              <a:t> </a:t>
            </a:r>
            <a:r>
              <a:rPr lang="fr-FR" sz="2200" dirty="0">
                <a:solidFill>
                  <a:schemeClr val="bg1"/>
                </a:solidFill>
              </a:rPr>
              <a:t>Un autre, un second ange suivit, en disant: Elle est tombée, elle est tombée, Babylone la grande, qui a abreuvé toutes les nations du vin de la fureur de sa débauche !</a:t>
            </a:r>
          </a:p>
          <a:p>
            <a:r>
              <a:rPr lang="fr-FR" sz="2200" baseline="30000" dirty="0" smtClean="0">
                <a:solidFill>
                  <a:srgbClr val="FFFF00"/>
                </a:solidFill>
              </a:rPr>
              <a:t>	BFC</a:t>
            </a:r>
            <a:r>
              <a:rPr lang="fr-FR" sz="2200" baseline="30000" dirty="0" smtClean="0">
                <a:solidFill>
                  <a:schemeClr val="bg1"/>
                </a:solidFill>
              </a:rPr>
              <a:t> </a:t>
            </a:r>
            <a:r>
              <a:rPr lang="fr-FR" sz="2200" b="1" dirty="0" smtClean="0">
                <a:solidFill>
                  <a:schemeClr val="bg1"/>
                </a:solidFill>
              </a:rPr>
              <a:t>14:8</a:t>
            </a:r>
            <a:r>
              <a:rPr lang="fr-FR" sz="2200" dirty="0" smtClean="0">
                <a:solidFill>
                  <a:schemeClr val="bg1"/>
                </a:solidFill>
              </a:rPr>
              <a:t> </a:t>
            </a:r>
            <a:r>
              <a:rPr lang="fr-FR" sz="2200" dirty="0">
                <a:solidFill>
                  <a:schemeClr val="bg1"/>
                </a:solidFill>
              </a:rPr>
              <a:t>Un deuxième ange suivit le premier en disant: «Elle est tombée, elle est tombée la grande Babylone! Elle a fait boire à toutes les nations le vin de sa furieuse immoralité!»</a:t>
            </a: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2401075991"/>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28841"/>
            <a:ext cx="12117564" cy="6773247"/>
          </a:xfrm>
          <a:prstGeom prst="rect">
            <a:avLst/>
          </a:prstGeom>
          <a:solidFill>
            <a:srgbClr val="002060"/>
          </a:solidFill>
        </p:spPr>
        <p:txBody>
          <a:bodyPr wrap="square" lIns="108821" tIns="54411" rIns="108821" bIns="54411">
            <a:spAutoFit/>
          </a:bodyPr>
          <a:lstStyle/>
          <a:p>
            <a:pPr algn="ctr"/>
            <a:endParaRPr lang="en-US" sz="1000" b="1" dirty="0" smtClean="0">
              <a:solidFill>
                <a:srgbClr val="FFFF00"/>
              </a:solidFill>
            </a:endParaRPr>
          </a:p>
          <a:p>
            <a:r>
              <a:rPr lang="en-US" sz="3200" b="1" dirty="0" smtClean="0">
                <a:solidFill>
                  <a:srgbClr val="FFFF00"/>
                </a:solidFill>
              </a:rPr>
              <a:t>  Apocalypse 14:9 </a:t>
            </a:r>
          </a:p>
          <a:p>
            <a:pPr algn="ctr"/>
            <a:endParaRPr lang="en-US" sz="800" b="1" dirty="0" smtClean="0">
              <a:solidFill>
                <a:srgbClr val="FFFF00"/>
              </a:solidFill>
            </a:endParaRPr>
          </a:p>
          <a:p>
            <a:r>
              <a:rPr lang="en-US" sz="3700" dirty="0" smtClean="0">
                <a:solidFill>
                  <a:schemeClr val="bg1"/>
                </a:solidFill>
              </a:rPr>
              <a:t> </a:t>
            </a:r>
            <a:r>
              <a:rPr lang="el-GR" sz="3600" dirty="0" smtClean="0">
                <a:solidFill>
                  <a:schemeClr val="bg1"/>
                </a:solidFill>
              </a:rPr>
              <a:t>Καὶ </a:t>
            </a:r>
            <a:r>
              <a:rPr lang="el-GR" sz="3600" dirty="0">
                <a:solidFill>
                  <a:schemeClr val="bg1"/>
                </a:solidFill>
              </a:rPr>
              <a:t>ἄλλος ἄγγελος τρίτος ἠκολούθησεν αὐτοῖς </a:t>
            </a:r>
            <a:endParaRPr lang="en-US" sz="3600" dirty="0">
              <a:solidFill>
                <a:schemeClr val="bg1"/>
              </a:solidFill>
            </a:endParaRPr>
          </a:p>
          <a:p>
            <a:r>
              <a:rPr lang="fr-FR" sz="2400" dirty="0" smtClean="0">
                <a:solidFill>
                  <a:schemeClr val="bg1"/>
                </a:solidFill>
              </a:rPr>
              <a:t>     </a:t>
            </a:r>
            <a:r>
              <a:rPr lang="fr-FR" sz="2400" dirty="0">
                <a:solidFill>
                  <a:srgbClr val="FFFF00"/>
                </a:solidFill>
              </a:rPr>
              <a:t>et </a:t>
            </a:r>
            <a:r>
              <a:rPr lang="fr-FR" sz="2400" dirty="0" smtClean="0">
                <a:solidFill>
                  <a:srgbClr val="FFFF00"/>
                </a:solidFill>
              </a:rPr>
              <a:t>   un autre     </a:t>
            </a:r>
            <a:r>
              <a:rPr lang="fr-FR" sz="2400" dirty="0">
                <a:solidFill>
                  <a:srgbClr val="FFFF00"/>
                </a:solidFill>
              </a:rPr>
              <a:t>un </a:t>
            </a:r>
            <a:r>
              <a:rPr lang="fr-FR" sz="2400" dirty="0" smtClean="0">
                <a:solidFill>
                  <a:srgbClr val="FFFF00"/>
                </a:solidFill>
              </a:rPr>
              <a:t>ange      troisième               suivit                    les</a:t>
            </a:r>
          </a:p>
          <a:p>
            <a:r>
              <a:rPr lang="en-US" sz="3800" dirty="0" smtClean="0">
                <a:solidFill>
                  <a:schemeClr val="bg1"/>
                </a:solidFill>
              </a:rPr>
              <a:t>  </a:t>
            </a:r>
            <a:r>
              <a:rPr lang="el-GR" sz="3800" dirty="0" smtClean="0">
                <a:solidFill>
                  <a:schemeClr val="bg1"/>
                </a:solidFill>
              </a:rPr>
              <a:t>λέγων </a:t>
            </a:r>
            <a:r>
              <a:rPr lang="el-GR" sz="3800" dirty="0">
                <a:solidFill>
                  <a:schemeClr val="bg1"/>
                </a:solidFill>
              </a:rPr>
              <a:t>ἐν φωνῇ μεγάλῃ</a:t>
            </a:r>
            <a:r>
              <a:rPr lang="el-GR" sz="3800" dirty="0" smtClean="0">
                <a:solidFill>
                  <a:schemeClr val="bg1"/>
                </a:solidFill>
              </a:rPr>
              <a:t>·</a:t>
            </a:r>
            <a:r>
              <a:rPr lang="en-US" sz="3800" dirty="0" smtClean="0">
                <a:solidFill>
                  <a:schemeClr val="bg1"/>
                </a:solidFill>
              </a:rPr>
              <a:t>  </a:t>
            </a:r>
            <a:r>
              <a:rPr lang="el-GR" sz="3800" dirty="0" smtClean="0">
                <a:solidFill>
                  <a:schemeClr val="bg1"/>
                </a:solidFill>
              </a:rPr>
              <a:t> </a:t>
            </a:r>
            <a:r>
              <a:rPr lang="el-GR" sz="3800" dirty="0">
                <a:solidFill>
                  <a:schemeClr val="bg1"/>
                </a:solidFill>
              </a:rPr>
              <a:t>εἴ </a:t>
            </a:r>
            <a:r>
              <a:rPr lang="en-US" sz="3800" dirty="0" smtClean="0">
                <a:solidFill>
                  <a:schemeClr val="bg1"/>
                </a:solidFill>
              </a:rPr>
              <a:t> </a:t>
            </a:r>
            <a:r>
              <a:rPr lang="el-GR" sz="3800" dirty="0" smtClean="0">
                <a:solidFill>
                  <a:schemeClr val="bg1"/>
                </a:solidFill>
              </a:rPr>
              <a:t>τις</a:t>
            </a:r>
            <a:r>
              <a:rPr lang="en-US" sz="3800" dirty="0" smtClean="0">
                <a:solidFill>
                  <a:schemeClr val="bg1"/>
                </a:solidFill>
              </a:rPr>
              <a:t>  </a:t>
            </a:r>
            <a:r>
              <a:rPr lang="el-GR" sz="3800" dirty="0" smtClean="0">
                <a:solidFill>
                  <a:schemeClr val="bg1"/>
                </a:solidFill>
              </a:rPr>
              <a:t> </a:t>
            </a:r>
            <a:r>
              <a:rPr lang="el-GR" sz="3800" dirty="0">
                <a:solidFill>
                  <a:schemeClr val="bg1"/>
                </a:solidFill>
              </a:rPr>
              <a:t>προσκυνεῖ </a:t>
            </a:r>
            <a:endParaRPr lang="en-US" sz="3800" dirty="0">
              <a:solidFill>
                <a:schemeClr val="bg1"/>
              </a:solidFill>
            </a:endParaRPr>
          </a:p>
          <a:p>
            <a:r>
              <a:rPr lang="fr-FR" sz="2400" dirty="0" smtClean="0">
                <a:solidFill>
                  <a:srgbClr val="FFFF00"/>
                </a:solidFill>
              </a:rPr>
              <a:t>   </a:t>
            </a:r>
            <a:r>
              <a:rPr lang="fr-FR" sz="2400" dirty="0">
                <a:solidFill>
                  <a:srgbClr val="FFFF00"/>
                </a:solidFill>
              </a:rPr>
              <a:t>en </a:t>
            </a:r>
            <a:r>
              <a:rPr lang="fr-FR" sz="2400" dirty="0" smtClean="0">
                <a:solidFill>
                  <a:srgbClr val="FFFF00"/>
                </a:solidFill>
              </a:rPr>
              <a:t>disant     </a:t>
            </a:r>
            <a:r>
              <a:rPr lang="fr-FR" sz="2400" dirty="0">
                <a:solidFill>
                  <a:srgbClr val="FFFF00"/>
                </a:solidFill>
              </a:rPr>
              <a:t>d'une </a:t>
            </a:r>
            <a:r>
              <a:rPr lang="fr-FR" sz="2400" dirty="0" smtClean="0">
                <a:solidFill>
                  <a:srgbClr val="FFFF00"/>
                </a:solidFill>
              </a:rPr>
              <a:t>voix            forte             si  </a:t>
            </a:r>
            <a:r>
              <a:rPr lang="fr-FR" sz="2400" dirty="0">
                <a:solidFill>
                  <a:srgbClr val="FFFF00"/>
                </a:solidFill>
              </a:rPr>
              <a:t>quelqu'un </a:t>
            </a:r>
            <a:r>
              <a:rPr lang="fr-FR" sz="2400" dirty="0" smtClean="0">
                <a:solidFill>
                  <a:srgbClr val="FFFF00"/>
                </a:solidFill>
              </a:rPr>
              <a:t>     adore</a:t>
            </a:r>
          </a:p>
          <a:p>
            <a:r>
              <a:rPr lang="en-US" sz="3800" dirty="0" smtClean="0">
                <a:solidFill>
                  <a:schemeClr val="bg1"/>
                </a:solidFill>
              </a:rPr>
              <a:t> </a:t>
            </a:r>
            <a:r>
              <a:rPr lang="el-GR" sz="3800" dirty="0" smtClean="0">
                <a:solidFill>
                  <a:schemeClr val="bg1"/>
                </a:solidFill>
              </a:rPr>
              <a:t>τὸ </a:t>
            </a:r>
            <a:r>
              <a:rPr lang="el-GR" sz="3800" dirty="0">
                <a:solidFill>
                  <a:schemeClr val="bg1"/>
                </a:solidFill>
              </a:rPr>
              <a:t>θηρίον καὶ τὴν εἰκόνα αὐτοῦ </a:t>
            </a:r>
            <a:r>
              <a:rPr lang="en-US" sz="3800" dirty="0" smtClean="0">
                <a:solidFill>
                  <a:schemeClr val="bg1"/>
                </a:solidFill>
              </a:rPr>
              <a:t> </a:t>
            </a:r>
            <a:r>
              <a:rPr lang="el-GR" sz="3800" dirty="0" smtClean="0">
                <a:solidFill>
                  <a:schemeClr val="bg1"/>
                </a:solidFill>
              </a:rPr>
              <a:t>καὶ </a:t>
            </a:r>
            <a:r>
              <a:rPr lang="en-US" sz="3800" dirty="0" smtClean="0">
                <a:solidFill>
                  <a:schemeClr val="bg1"/>
                </a:solidFill>
              </a:rPr>
              <a:t> </a:t>
            </a:r>
            <a:r>
              <a:rPr lang="el-GR" sz="3800" dirty="0" smtClean="0">
                <a:solidFill>
                  <a:schemeClr val="bg1"/>
                </a:solidFill>
              </a:rPr>
              <a:t>λαμβάνει</a:t>
            </a:r>
            <a:r>
              <a:rPr lang="en-US" sz="3800" dirty="0" smtClean="0">
                <a:solidFill>
                  <a:schemeClr val="bg1"/>
                </a:solidFill>
              </a:rPr>
              <a:t> </a:t>
            </a:r>
            <a:r>
              <a:rPr lang="el-GR" sz="3800" dirty="0" smtClean="0">
                <a:solidFill>
                  <a:schemeClr val="bg1"/>
                </a:solidFill>
              </a:rPr>
              <a:t> χάραγμα</a:t>
            </a:r>
            <a:endParaRPr lang="en-US" sz="3800" dirty="0" smtClean="0">
              <a:solidFill>
                <a:schemeClr val="bg1"/>
              </a:solidFill>
            </a:endParaRPr>
          </a:p>
          <a:p>
            <a:r>
              <a:rPr lang="fr-FR" sz="2400" dirty="0">
                <a:solidFill>
                  <a:srgbClr val="FFFF00"/>
                </a:solidFill>
              </a:rPr>
              <a:t> </a:t>
            </a:r>
            <a:r>
              <a:rPr lang="fr-FR" sz="2400" dirty="0" smtClean="0">
                <a:solidFill>
                  <a:srgbClr val="FFFF00"/>
                </a:solidFill>
              </a:rPr>
              <a:t>  la         bête          et        le          image         son             et            reçoit               </a:t>
            </a:r>
            <a:r>
              <a:rPr lang="fr-FR" sz="2400" dirty="0">
                <a:solidFill>
                  <a:srgbClr val="FFFF00"/>
                </a:solidFill>
              </a:rPr>
              <a:t>une </a:t>
            </a:r>
            <a:r>
              <a:rPr lang="fr-FR" sz="2400" dirty="0" smtClean="0">
                <a:solidFill>
                  <a:srgbClr val="FFFF00"/>
                </a:solidFill>
              </a:rPr>
              <a:t>marque</a:t>
            </a:r>
          </a:p>
          <a:p>
            <a:r>
              <a:rPr lang="en-US" sz="3800" dirty="0" smtClean="0">
                <a:solidFill>
                  <a:schemeClr val="bg1"/>
                </a:solidFill>
              </a:rPr>
              <a:t>      </a:t>
            </a:r>
            <a:r>
              <a:rPr lang="el-GR" sz="3800" dirty="0" smtClean="0">
                <a:solidFill>
                  <a:schemeClr val="bg1"/>
                </a:solidFill>
              </a:rPr>
              <a:t>ἐπὶ </a:t>
            </a:r>
            <a:r>
              <a:rPr lang="el-GR" sz="3800" dirty="0">
                <a:solidFill>
                  <a:schemeClr val="bg1"/>
                </a:solidFill>
              </a:rPr>
              <a:t>τοῦ μετώπου αὐτοῦ ἢ ἐπὶ τὴν χεῖρα αὐτοῦ,</a:t>
            </a:r>
          </a:p>
          <a:p>
            <a:r>
              <a:rPr lang="fr-FR" sz="2400" dirty="0">
                <a:solidFill>
                  <a:srgbClr val="FFFF00"/>
                </a:solidFill>
              </a:rPr>
              <a:t> </a:t>
            </a:r>
            <a:r>
              <a:rPr lang="fr-FR" sz="2400" dirty="0" smtClean="0">
                <a:solidFill>
                  <a:srgbClr val="FFFF00"/>
                </a:solidFill>
              </a:rPr>
              <a:t>          sur       le             </a:t>
            </a:r>
            <a:r>
              <a:rPr lang="fr-FR" sz="2400" dirty="0">
                <a:solidFill>
                  <a:srgbClr val="FFFF00"/>
                </a:solidFill>
              </a:rPr>
              <a:t>front </a:t>
            </a:r>
            <a:r>
              <a:rPr lang="fr-FR" sz="2400" dirty="0" smtClean="0">
                <a:solidFill>
                  <a:srgbClr val="FFFF00"/>
                </a:solidFill>
              </a:rPr>
              <a:t>               son        ou   </a:t>
            </a:r>
            <a:r>
              <a:rPr lang="fr-FR" sz="2400" dirty="0">
                <a:solidFill>
                  <a:srgbClr val="FFFF00"/>
                </a:solidFill>
              </a:rPr>
              <a:t>sur </a:t>
            </a:r>
            <a:r>
              <a:rPr lang="fr-FR" sz="2400" dirty="0" smtClean="0">
                <a:solidFill>
                  <a:srgbClr val="FFFF00"/>
                </a:solidFill>
              </a:rPr>
              <a:t>     la         main           sa </a:t>
            </a:r>
            <a:endParaRPr lang="fr-FR" sz="2400" dirty="0">
              <a:solidFill>
                <a:srgbClr val="FFFF00"/>
              </a:solidFill>
            </a:endParaRPr>
          </a:p>
          <a:p>
            <a:endParaRPr lang="en-US" sz="800" dirty="0" smtClean="0">
              <a:solidFill>
                <a:schemeClr val="bg1"/>
              </a:solidFill>
            </a:endParaRPr>
          </a:p>
          <a:p>
            <a:r>
              <a:rPr lang="en-US" sz="2200" baseline="30000" dirty="0" smtClean="0">
                <a:solidFill>
                  <a:srgbClr val="FFFF00"/>
                </a:solidFill>
              </a:rPr>
              <a:t>	NEG </a:t>
            </a:r>
            <a:r>
              <a:rPr lang="fr-FR" sz="2200" b="1" dirty="0" smtClean="0">
                <a:solidFill>
                  <a:schemeClr val="bg1"/>
                </a:solidFill>
              </a:rPr>
              <a:t>14:9</a:t>
            </a:r>
            <a:r>
              <a:rPr lang="fr-FR" sz="2200" dirty="0" smtClean="0">
                <a:solidFill>
                  <a:schemeClr val="bg1"/>
                </a:solidFill>
              </a:rPr>
              <a:t> </a:t>
            </a:r>
            <a:r>
              <a:rPr lang="fr-FR" sz="2200" dirty="0">
                <a:solidFill>
                  <a:schemeClr val="bg1"/>
                </a:solidFill>
              </a:rPr>
              <a:t>Et un autre, un troisième ange les suivit, en disant d'une voix forte: Si quelqu'un adore la bête et son image, et reçoit une marque sur son front ou sur sa main,</a:t>
            </a:r>
          </a:p>
          <a:p>
            <a:r>
              <a:rPr lang="fr-FR" sz="2200" baseline="30000" dirty="0" smtClean="0">
                <a:solidFill>
                  <a:srgbClr val="FFFF00"/>
                </a:solidFill>
              </a:rPr>
              <a:t>	BFC</a:t>
            </a:r>
            <a:r>
              <a:rPr lang="fr-FR" sz="2200" baseline="30000" dirty="0" smtClean="0">
                <a:solidFill>
                  <a:schemeClr val="bg1"/>
                </a:solidFill>
              </a:rPr>
              <a:t> </a:t>
            </a:r>
            <a:r>
              <a:rPr lang="fr-FR" sz="2200" b="1" dirty="0" smtClean="0">
                <a:solidFill>
                  <a:schemeClr val="bg1"/>
                </a:solidFill>
              </a:rPr>
              <a:t>14:9</a:t>
            </a:r>
            <a:r>
              <a:rPr lang="fr-FR" sz="2200" dirty="0" smtClean="0">
                <a:solidFill>
                  <a:schemeClr val="bg1"/>
                </a:solidFill>
              </a:rPr>
              <a:t> </a:t>
            </a:r>
            <a:r>
              <a:rPr lang="fr-FR" sz="2200" dirty="0">
                <a:solidFill>
                  <a:schemeClr val="bg1"/>
                </a:solidFill>
              </a:rPr>
              <a:t>Un troisième ange suivit les deux premiers, en disant d'une voix forte: «Quiconque adore la bête et sa statue, et en reçoit la marque sur le front ou sur la main,</a:t>
            </a: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246791952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7494</TotalTime>
  <Words>1650</Words>
  <Application>Microsoft Office PowerPoint</Application>
  <PresentationFormat>Custom</PresentationFormat>
  <Paragraphs>305</Paragraphs>
  <Slides>18</Slides>
  <Notes>11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Apocalypse de Jean Chapitre 14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Testament Greek 新約希臘文</dc:title>
  <dc:creator>Microsoft</dc:creator>
  <cp:lastModifiedBy>Microsoft</cp:lastModifiedBy>
  <cp:revision>893</cp:revision>
  <dcterms:created xsi:type="dcterms:W3CDTF">2020-04-05T11:02:49Z</dcterms:created>
  <dcterms:modified xsi:type="dcterms:W3CDTF">2021-01-09T01:09:16Z</dcterms:modified>
</cp:coreProperties>
</file>