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4" r:id="rId2"/>
    <p:sldId id="448" r:id="rId3"/>
    <p:sldId id="503" r:id="rId4"/>
    <p:sldId id="547" r:id="rId5"/>
    <p:sldId id="523" r:id="rId6"/>
    <p:sldId id="598" r:id="rId7"/>
    <p:sldId id="599" r:id="rId8"/>
    <p:sldId id="600" r:id="rId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940" autoAdjust="0"/>
  </p:normalViewPr>
  <p:slideViewPr>
    <p:cSldViewPr>
      <p:cViewPr varScale="1">
        <p:scale>
          <a:sx n="84" d="100"/>
          <a:sy n="84" d="100"/>
        </p:scale>
        <p:origin x="-780"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1/14/2021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1/14/2021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smtClean="0"/>
              <a:t>Apocalypse de Jean</a:t>
            </a:r>
            <a:br>
              <a:rPr lang="fr-FR" sz="7700" b="1" dirty="0" smtClean="0"/>
            </a:br>
            <a:r>
              <a:rPr lang="fr-FR" sz="7700" b="1" dirty="0" smtClean="0"/>
              <a:t>Chapitre 15</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smtClean="0">
                <a:solidFill>
                  <a:srgbClr val="FF0000"/>
                </a:solidFill>
              </a:rPr>
              <a:t>Nouveau </a:t>
            </a:r>
            <a:r>
              <a:rPr lang="en-US" sz="5800" b="1" dirty="0">
                <a:solidFill>
                  <a:srgbClr val="FF0000"/>
                </a:solidFill>
              </a:rPr>
              <a:t>Testament </a:t>
            </a:r>
            <a:endParaRPr lang="en-US" sz="5800" b="1" dirty="0" smtClean="0">
              <a:solidFill>
                <a:srgbClr val="FF0000"/>
              </a:solidFill>
            </a:endParaRPr>
          </a:p>
          <a:p>
            <a:pPr algn="ctr"/>
            <a:r>
              <a:rPr lang="en-US" sz="5800" b="1" dirty="0" err="1">
                <a:solidFill>
                  <a:srgbClr val="FF0000"/>
                </a:solidFill>
              </a:rPr>
              <a:t>I</a:t>
            </a:r>
            <a:r>
              <a:rPr lang="en-US" sz="5800" b="1" dirty="0" err="1" smtClean="0">
                <a:solidFill>
                  <a:srgbClr val="FF0000"/>
                </a:solidFill>
              </a:rPr>
              <a:t>nterlinéaire</a:t>
            </a:r>
            <a:r>
              <a:rPr lang="en-US" sz="5800" b="1" dirty="0" smtClean="0">
                <a:solidFill>
                  <a:srgbClr val="FF0000"/>
                </a:solidFill>
              </a:rPr>
              <a:t> </a:t>
            </a:r>
            <a:r>
              <a:rPr lang="en-US" sz="5800" b="1" dirty="0" err="1" smtClean="0">
                <a:solidFill>
                  <a:srgbClr val="FF0000"/>
                </a:solidFill>
              </a:rPr>
              <a:t>Grec</a:t>
            </a:r>
            <a:r>
              <a:rPr lang="en-US" sz="5800" b="1" dirty="0" smtClean="0">
                <a:solidFill>
                  <a:srgbClr val="FF0000"/>
                </a:solidFill>
              </a:rPr>
              <a:t> – </a:t>
            </a:r>
            <a:r>
              <a:rPr lang="en-US" sz="5800" b="1" dirty="0" err="1" smtClean="0">
                <a:solidFill>
                  <a:srgbClr val="FF0000"/>
                </a:solidFill>
              </a:rPr>
              <a:t>Français</a:t>
            </a:r>
            <a:endParaRPr lang="en-US" sz="5800" b="1" dirty="0" smtClean="0">
              <a:solidFill>
                <a:srgbClr val="FF0000"/>
              </a:solidFill>
            </a:endParaRPr>
          </a:p>
          <a:p>
            <a:r>
              <a:rPr lang="en-US" sz="3200" b="1" dirty="0" smtClean="0">
                <a:solidFill>
                  <a:srgbClr val="7030A0"/>
                </a:solidFill>
              </a:rPr>
              <a:t> </a:t>
            </a:r>
            <a:r>
              <a:rPr lang="en-US" sz="3100" b="1" dirty="0" err="1" smtClean="0">
                <a:solidFill>
                  <a:srgbClr val="7030A0"/>
                </a:solidFill>
              </a:rPr>
              <a:t>Écoutez</a:t>
            </a:r>
            <a:r>
              <a:rPr lang="en-US" sz="3100" b="1" dirty="0" smtClean="0">
                <a:solidFill>
                  <a:srgbClr val="7030A0"/>
                </a:solidFill>
              </a:rPr>
              <a:t> </a:t>
            </a:r>
            <a:r>
              <a:rPr lang="en-US" sz="3100" b="1" dirty="0">
                <a:solidFill>
                  <a:srgbClr val="7030A0"/>
                </a:solidFill>
              </a:rPr>
              <a:t>et </a:t>
            </a:r>
            <a:r>
              <a:rPr lang="en-US" sz="3100" b="1" dirty="0" err="1" smtClean="0">
                <a:solidFill>
                  <a:srgbClr val="7030A0"/>
                </a:solidFill>
              </a:rPr>
              <a:t>Apprenez</a:t>
            </a:r>
            <a:r>
              <a:rPr lang="en-US" sz="3100" b="1" dirty="0" smtClean="0">
                <a:solidFill>
                  <a:srgbClr val="7030A0"/>
                </a:solidFill>
              </a:rPr>
              <a:t> </a:t>
            </a:r>
            <a:r>
              <a:rPr lang="en-US" sz="3100" b="1" dirty="0">
                <a:solidFill>
                  <a:srgbClr val="7030A0"/>
                </a:solidFill>
              </a:rPr>
              <a:t>le </a:t>
            </a:r>
            <a:r>
              <a:rPr lang="en-US" sz="3100" b="1" dirty="0" err="1">
                <a:solidFill>
                  <a:srgbClr val="7030A0"/>
                </a:solidFill>
              </a:rPr>
              <a:t>G</a:t>
            </a:r>
            <a:r>
              <a:rPr lang="en-US" sz="3100" b="1" dirty="0" err="1" smtClean="0">
                <a:solidFill>
                  <a:srgbClr val="7030A0"/>
                </a:solidFill>
              </a:rPr>
              <a:t>rec</a:t>
            </a:r>
            <a:r>
              <a:rPr lang="en-US" sz="3100" b="1" dirty="0" smtClean="0">
                <a:solidFill>
                  <a:srgbClr val="7030A0"/>
                </a:solidFill>
              </a:rPr>
              <a:t> </a:t>
            </a:r>
            <a:r>
              <a:rPr lang="en-US" sz="31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600" b="1" dirty="0" smtClean="0">
                <a:solidFill>
                  <a:srgbClr val="FFFF00"/>
                </a:solidFill>
              </a:rPr>
              <a:t>     Apocalypse 15:1 </a:t>
            </a:r>
          </a:p>
          <a:p>
            <a:r>
              <a:rPr lang="en-US" sz="4000" dirty="0" smtClean="0">
                <a:solidFill>
                  <a:schemeClr val="bg1"/>
                </a:solidFill>
              </a:rPr>
              <a:t>   </a:t>
            </a:r>
            <a:r>
              <a:rPr lang="el-GR" sz="4000" dirty="0">
                <a:solidFill>
                  <a:schemeClr val="bg1"/>
                </a:solidFill>
              </a:rPr>
              <a:t>Καὶ εἶδον ἄλλο σημεῖον ἐν τῷ οὐρανῷ </a:t>
            </a:r>
            <a:endParaRPr lang="en-US" sz="4000" dirty="0">
              <a:solidFill>
                <a:schemeClr val="bg1"/>
              </a:solidFill>
            </a:endParaRPr>
          </a:p>
          <a:p>
            <a:r>
              <a:rPr lang="fr-FR" sz="2400" dirty="0" smtClean="0">
                <a:solidFill>
                  <a:srgbClr val="FFFF00"/>
                </a:solidFill>
              </a:rPr>
              <a:t>  </a:t>
            </a:r>
            <a:r>
              <a:rPr lang="fr-FR" sz="2400" dirty="0">
                <a:solidFill>
                  <a:srgbClr val="FFFF00"/>
                </a:solidFill>
              </a:rPr>
              <a:t> </a:t>
            </a:r>
            <a:r>
              <a:rPr lang="fr-FR" sz="2400" dirty="0" smtClean="0">
                <a:solidFill>
                  <a:srgbClr val="FFFF00"/>
                </a:solidFill>
              </a:rPr>
              <a:t>    puis      je </a:t>
            </a:r>
            <a:r>
              <a:rPr lang="fr-FR" sz="2400" dirty="0">
                <a:solidFill>
                  <a:srgbClr val="FFFF00"/>
                </a:solidFill>
              </a:rPr>
              <a:t>vis </a:t>
            </a:r>
            <a:r>
              <a:rPr lang="fr-FR" sz="2400" dirty="0" smtClean="0">
                <a:solidFill>
                  <a:srgbClr val="FFFF00"/>
                </a:solidFill>
              </a:rPr>
              <a:t>    un </a:t>
            </a:r>
            <a:r>
              <a:rPr lang="fr-FR" sz="2400" dirty="0">
                <a:solidFill>
                  <a:srgbClr val="FFFF00"/>
                </a:solidFill>
              </a:rPr>
              <a:t>autre </a:t>
            </a:r>
            <a:r>
              <a:rPr lang="fr-FR" sz="2400" dirty="0" smtClean="0">
                <a:solidFill>
                  <a:srgbClr val="FFFF00"/>
                </a:solidFill>
              </a:rPr>
              <a:t>        signe         </a:t>
            </a:r>
            <a:r>
              <a:rPr lang="fr-FR" sz="2400" dirty="0">
                <a:solidFill>
                  <a:srgbClr val="FFFF00"/>
                </a:solidFill>
              </a:rPr>
              <a:t>dans </a:t>
            </a:r>
            <a:r>
              <a:rPr lang="fr-FR" sz="2400" dirty="0" smtClean="0">
                <a:solidFill>
                  <a:srgbClr val="FFFF00"/>
                </a:solidFill>
              </a:rPr>
              <a:t>   le           ciel</a:t>
            </a:r>
          </a:p>
          <a:p>
            <a:r>
              <a:rPr lang="en-US" sz="4000" dirty="0" smtClean="0">
                <a:solidFill>
                  <a:schemeClr val="bg1"/>
                </a:solidFill>
              </a:rPr>
              <a:t>    </a:t>
            </a:r>
            <a:r>
              <a:rPr lang="el-GR" sz="4000" dirty="0" smtClean="0">
                <a:solidFill>
                  <a:schemeClr val="bg1"/>
                </a:solidFill>
              </a:rPr>
              <a:t>μέγα </a:t>
            </a:r>
            <a:r>
              <a:rPr lang="el-GR" sz="4000" dirty="0">
                <a:solidFill>
                  <a:schemeClr val="bg1"/>
                </a:solidFill>
              </a:rPr>
              <a:t>καὶ θαυμαστόν</a:t>
            </a:r>
            <a:r>
              <a:rPr lang="el-GR" sz="4000" dirty="0" smtClean="0">
                <a:solidFill>
                  <a:schemeClr val="bg1"/>
                </a:solidFill>
              </a:rPr>
              <a:t>,</a:t>
            </a:r>
            <a:r>
              <a:rPr lang="en-US" sz="4000" dirty="0" smtClean="0">
                <a:solidFill>
                  <a:schemeClr val="bg1"/>
                </a:solidFill>
              </a:rPr>
              <a:t>  </a:t>
            </a:r>
            <a:r>
              <a:rPr lang="fr-FR" sz="4000" dirty="0" smtClean="0">
                <a:solidFill>
                  <a:srgbClr val="FFFF00"/>
                </a:solidFill>
              </a:rPr>
              <a:t> </a:t>
            </a:r>
            <a:r>
              <a:rPr lang="el-GR" sz="4000" dirty="0">
                <a:solidFill>
                  <a:schemeClr val="bg1"/>
                </a:solidFill>
              </a:rPr>
              <a:t>ἀγγέλους ἑπτὰ </a:t>
            </a:r>
            <a:endParaRPr lang="fr-FR" sz="4000" dirty="0" smtClean="0">
              <a:solidFill>
                <a:srgbClr val="FFFF00"/>
              </a:solidFill>
            </a:endParaRPr>
          </a:p>
          <a:p>
            <a:r>
              <a:rPr lang="fr-FR" sz="2400" dirty="0" smtClean="0">
                <a:solidFill>
                  <a:srgbClr val="FFFF00"/>
                </a:solidFill>
              </a:rPr>
              <a:t>         </a:t>
            </a:r>
            <a:r>
              <a:rPr lang="fr-FR" sz="2400" dirty="0">
                <a:solidFill>
                  <a:srgbClr val="FFFF00"/>
                </a:solidFill>
              </a:rPr>
              <a:t>grand </a:t>
            </a:r>
            <a:r>
              <a:rPr lang="fr-FR" sz="2400" dirty="0" smtClean="0">
                <a:solidFill>
                  <a:srgbClr val="FFFF00"/>
                </a:solidFill>
              </a:rPr>
              <a:t>      et          merveilleux                        anges</a:t>
            </a:r>
            <a:r>
              <a:rPr lang="fr-FR" sz="2000" dirty="0" smtClean="0">
                <a:solidFill>
                  <a:srgbClr val="FFFF00"/>
                </a:solidFill>
              </a:rPr>
              <a:t>   </a:t>
            </a:r>
            <a:r>
              <a:rPr lang="fr-FR" sz="2400" dirty="0" smtClean="0">
                <a:solidFill>
                  <a:srgbClr val="FFFF00"/>
                </a:solidFill>
              </a:rPr>
              <a:t>           sept </a:t>
            </a:r>
          </a:p>
          <a:p>
            <a:r>
              <a:rPr lang="en-US" sz="4000" dirty="0" smtClean="0">
                <a:solidFill>
                  <a:schemeClr val="bg1"/>
                </a:solidFill>
              </a:rPr>
              <a:t>       </a:t>
            </a:r>
            <a:r>
              <a:rPr lang="el-GR" sz="4000" dirty="0" smtClean="0">
                <a:solidFill>
                  <a:schemeClr val="bg1"/>
                </a:solidFill>
              </a:rPr>
              <a:t>ἔχοντας </a:t>
            </a:r>
            <a:r>
              <a:rPr lang="el-GR" sz="4000" dirty="0">
                <a:solidFill>
                  <a:schemeClr val="bg1"/>
                </a:solidFill>
              </a:rPr>
              <a:t>πληγὰς ἑπτὰ τὰς ἐσχάτας, </a:t>
            </a:r>
            <a:endParaRPr lang="en-US" sz="4000" dirty="0" smtClean="0">
              <a:solidFill>
                <a:schemeClr val="bg1"/>
              </a:solidFill>
            </a:endParaRPr>
          </a:p>
          <a:p>
            <a:r>
              <a:rPr lang="fr-FR" sz="2400" dirty="0" smtClean="0">
                <a:solidFill>
                  <a:srgbClr val="FFFF00"/>
                </a:solidFill>
              </a:rPr>
              <a:t>             qui </a:t>
            </a:r>
            <a:r>
              <a:rPr lang="fr-FR" sz="2400" dirty="0">
                <a:solidFill>
                  <a:srgbClr val="FFFF00"/>
                </a:solidFill>
              </a:rPr>
              <a:t>tenaient </a:t>
            </a:r>
            <a:r>
              <a:rPr lang="fr-FR" sz="2400" dirty="0" smtClean="0">
                <a:solidFill>
                  <a:srgbClr val="FFFF00"/>
                </a:solidFill>
              </a:rPr>
              <a:t>       fléaux           sept       </a:t>
            </a:r>
            <a:r>
              <a:rPr lang="fr-FR" sz="2400" dirty="0">
                <a:solidFill>
                  <a:srgbClr val="FFFF00"/>
                </a:solidFill>
              </a:rPr>
              <a:t>les </a:t>
            </a:r>
            <a:r>
              <a:rPr lang="fr-FR" sz="2400" dirty="0" smtClean="0">
                <a:solidFill>
                  <a:srgbClr val="FFFF00"/>
                </a:solidFill>
              </a:rPr>
              <a:t>        derniers</a:t>
            </a:r>
          </a:p>
          <a:p>
            <a:r>
              <a:rPr lang="en-US" sz="4000" dirty="0" smtClean="0">
                <a:solidFill>
                  <a:schemeClr val="bg1"/>
                </a:solidFill>
              </a:rPr>
              <a:t>    </a:t>
            </a:r>
            <a:r>
              <a:rPr lang="el-GR" sz="4000" dirty="0" smtClean="0">
                <a:solidFill>
                  <a:schemeClr val="bg1"/>
                </a:solidFill>
              </a:rPr>
              <a:t>ὅτι </a:t>
            </a:r>
            <a:r>
              <a:rPr lang="el-GR" sz="4000" dirty="0">
                <a:solidFill>
                  <a:schemeClr val="bg1"/>
                </a:solidFill>
              </a:rPr>
              <a:t>ἐν αὐταῖς ἐτελέσθη ὁ θυμὸς τοῦ θεοῦ.</a:t>
            </a:r>
          </a:p>
          <a:p>
            <a:r>
              <a:rPr lang="fr-FR" sz="2400" dirty="0">
                <a:solidFill>
                  <a:srgbClr val="FFFF00"/>
                </a:solidFill>
              </a:rPr>
              <a:t> </a:t>
            </a:r>
            <a:r>
              <a:rPr lang="fr-FR" sz="2400" dirty="0" smtClean="0">
                <a:solidFill>
                  <a:srgbClr val="FFFF00"/>
                </a:solidFill>
              </a:rPr>
              <a:t>       car    </a:t>
            </a:r>
            <a:r>
              <a:rPr lang="fr-FR" sz="2400" dirty="0">
                <a:solidFill>
                  <a:srgbClr val="FFFF00"/>
                </a:solidFill>
              </a:rPr>
              <a:t>par </a:t>
            </a:r>
            <a:r>
              <a:rPr lang="fr-FR" sz="2400" dirty="0" smtClean="0">
                <a:solidFill>
                  <a:srgbClr val="FFFF00"/>
                </a:solidFill>
              </a:rPr>
              <a:t>        eux            s'accomplit       la       </a:t>
            </a:r>
            <a:r>
              <a:rPr lang="fr-FR" sz="2400" dirty="0">
                <a:solidFill>
                  <a:srgbClr val="FFFF00"/>
                </a:solidFill>
              </a:rPr>
              <a:t>colère </a:t>
            </a:r>
            <a:r>
              <a:rPr lang="fr-FR" sz="2400" dirty="0" smtClean="0">
                <a:solidFill>
                  <a:srgbClr val="FFFF00"/>
                </a:solidFill>
              </a:rPr>
              <a:t>       de        Dieu</a:t>
            </a:r>
            <a:endParaRPr lang="fr-FR" sz="1000" dirty="0" smtClean="0">
              <a:solidFill>
                <a:srgbClr val="FFFF00"/>
              </a:solidFill>
            </a:endParaRPr>
          </a:p>
          <a:p>
            <a:endParaRPr lang="en-US" sz="10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15:1</a:t>
            </a:r>
            <a:r>
              <a:rPr lang="fr-FR" sz="2200" dirty="0" smtClean="0">
                <a:solidFill>
                  <a:schemeClr val="bg1"/>
                </a:solidFill>
              </a:rPr>
              <a:t> </a:t>
            </a:r>
            <a:r>
              <a:rPr lang="fr-FR" sz="2200" dirty="0">
                <a:solidFill>
                  <a:schemeClr val="bg1"/>
                </a:solidFill>
              </a:rPr>
              <a:t>Puis je vis dans le ciel un autre signe, grand et admirable: sept anges, qui tenaient sept fléaux, les derniers, car par eux s'accomplit la colère de Dieu. </a:t>
            </a:r>
          </a:p>
          <a:p>
            <a:r>
              <a:rPr lang="fr-FR" sz="2200" baseline="30000" dirty="0">
                <a:solidFill>
                  <a:srgbClr val="FFFF00"/>
                </a:solidFill>
              </a:rPr>
              <a:t>	BFC </a:t>
            </a:r>
            <a:r>
              <a:rPr lang="fr-FR" sz="2200" b="1" dirty="0" smtClean="0">
                <a:solidFill>
                  <a:schemeClr val="bg1"/>
                </a:solidFill>
              </a:rPr>
              <a:t>15:1</a:t>
            </a:r>
            <a:r>
              <a:rPr lang="fr-FR" sz="2200" dirty="0" smtClean="0">
                <a:solidFill>
                  <a:schemeClr val="bg1"/>
                </a:solidFill>
              </a:rPr>
              <a:t> </a:t>
            </a:r>
            <a:r>
              <a:rPr lang="fr-FR" sz="2200" dirty="0">
                <a:solidFill>
                  <a:schemeClr val="bg1"/>
                </a:solidFill>
              </a:rPr>
              <a:t>Puis je vis dans le ciel un autre signe, grand et merveilleux: sept anges qui tenaient sept fléaux. Ce sont les derniers fléaux, car ils sont l'expression finale de la colère de Dieu.</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Apocalypse 15:2 </a:t>
            </a:r>
            <a:endParaRPr lang="en-US" sz="1000" b="1" dirty="0" smtClean="0">
              <a:solidFill>
                <a:srgbClr val="FFFF00"/>
              </a:solidFill>
            </a:endParaRPr>
          </a:p>
          <a:p>
            <a:endParaRPr lang="en-US" sz="800" b="1" dirty="0" smtClean="0">
              <a:solidFill>
                <a:srgbClr val="FFFF00"/>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εἶδον ὡς θάλασσαν ὑαλίνην μεμιγμένην πυρὶ </a:t>
            </a:r>
            <a:endParaRPr lang="en-US" sz="3500" dirty="0">
              <a:solidFill>
                <a:schemeClr val="bg1"/>
              </a:solidFill>
            </a:endParaRPr>
          </a:p>
          <a:p>
            <a:r>
              <a:rPr lang="fr-FR" sz="2400" dirty="0" smtClean="0">
                <a:solidFill>
                  <a:srgbClr val="FFFF00"/>
                </a:solidFill>
              </a:rPr>
              <a:t>    et      </a:t>
            </a:r>
            <a:r>
              <a:rPr lang="fr-FR" sz="2400" dirty="0">
                <a:solidFill>
                  <a:srgbClr val="FFFF00"/>
                </a:solidFill>
              </a:rPr>
              <a:t>je </a:t>
            </a:r>
            <a:r>
              <a:rPr lang="fr-FR" sz="2400" dirty="0" smtClean="0">
                <a:solidFill>
                  <a:srgbClr val="FFFF00"/>
                </a:solidFill>
              </a:rPr>
              <a:t>vis  </a:t>
            </a:r>
            <a:r>
              <a:rPr lang="fr-FR" sz="2400" dirty="0">
                <a:solidFill>
                  <a:srgbClr val="FFFF00"/>
                </a:solidFill>
              </a:rPr>
              <a:t>comme </a:t>
            </a:r>
            <a:r>
              <a:rPr lang="fr-FR" sz="2400" dirty="0" smtClean="0">
                <a:solidFill>
                  <a:srgbClr val="FFFF00"/>
                </a:solidFill>
              </a:rPr>
              <a:t>    une mer          </a:t>
            </a:r>
            <a:r>
              <a:rPr lang="fr-FR" sz="2400" dirty="0">
                <a:solidFill>
                  <a:srgbClr val="FFFF00"/>
                </a:solidFill>
              </a:rPr>
              <a:t>de </a:t>
            </a:r>
            <a:r>
              <a:rPr lang="fr-FR" sz="2400" dirty="0" smtClean="0">
                <a:solidFill>
                  <a:srgbClr val="FFFF00"/>
                </a:solidFill>
              </a:rPr>
              <a:t>verre             </a:t>
            </a:r>
            <a:r>
              <a:rPr lang="fr-FR" sz="2400" dirty="0">
                <a:solidFill>
                  <a:srgbClr val="FFFF00"/>
                </a:solidFill>
              </a:rPr>
              <a:t>mêlée </a:t>
            </a:r>
            <a:r>
              <a:rPr lang="fr-FR" sz="2400" dirty="0" smtClean="0">
                <a:solidFill>
                  <a:srgbClr val="FFFF00"/>
                </a:solidFill>
              </a:rPr>
              <a:t>           de feu</a:t>
            </a:r>
          </a:p>
          <a:p>
            <a:r>
              <a:rPr lang="en-US" sz="3500" dirty="0" smtClean="0">
                <a:solidFill>
                  <a:schemeClr val="bg1"/>
                </a:solidFill>
              </a:rPr>
              <a:t> </a:t>
            </a:r>
            <a:r>
              <a:rPr lang="el-GR" sz="3600" dirty="0" smtClean="0">
                <a:solidFill>
                  <a:schemeClr val="bg1"/>
                </a:solidFill>
              </a:rPr>
              <a:t>καὶ </a:t>
            </a:r>
            <a:r>
              <a:rPr lang="el-GR" sz="3600" dirty="0">
                <a:solidFill>
                  <a:schemeClr val="bg1"/>
                </a:solidFill>
              </a:rPr>
              <a:t>τοὺς νικῶντας </a:t>
            </a:r>
            <a:r>
              <a:rPr lang="en-US" sz="3600" dirty="0" smtClean="0">
                <a:solidFill>
                  <a:schemeClr val="bg1"/>
                </a:solidFill>
              </a:rPr>
              <a:t> </a:t>
            </a:r>
            <a:r>
              <a:rPr lang="el-GR" sz="3600" dirty="0" smtClean="0">
                <a:solidFill>
                  <a:schemeClr val="bg1"/>
                </a:solidFill>
              </a:rPr>
              <a:t>ἐκ </a:t>
            </a:r>
            <a:r>
              <a:rPr lang="el-GR" sz="3600" dirty="0">
                <a:solidFill>
                  <a:schemeClr val="bg1"/>
                </a:solidFill>
              </a:rPr>
              <a:t>τοῦ θηρίου καὶ ἐκ τῆς εἰκόνος </a:t>
            </a:r>
            <a:r>
              <a:rPr lang="en-US" sz="3600" dirty="0">
                <a:solidFill>
                  <a:schemeClr val="bg1"/>
                </a:solidFill>
              </a:rPr>
              <a:t> </a:t>
            </a:r>
            <a:r>
              <a:rPr lang="el-GR" sz="3600" dirty="0">
                <a:solidFill>
                  <a:schemeClr val="bg1"/>
                </a:solidFill>
              </a:rPr>
              <a:t>αὐτοῦ </a:t>
            </a:r>
            <a:endParaRPr lang="en-US" sz="3600" dirty="0">
              <a:solidFill>
                <a:schemeClr val="bg1"/>
              </a:solidFill>
            </a:endParaRPr>
          </a:p>
          <a:p>
            <a:r>
              <a:rPr lang="fr-FR" sz="2400" dirty="0" smtClean="0">
                <a:solidFill>
                  <a:srgbClr val="FFFF00"/>
                </a:solidFill>
              </a:rPr>
              <a:t>   et     </a:t>
            </a:r>
            <a:r>
              <a:rPr lang="fr-FR" sz="2200" dirty="0" smtClean="0">
                <a:solidFill>
                  <a:srgbClr val="FFFF00"/>
                </a:solidFill>
              </a:rPr>
              <a:t>ceux </a:t>
            </a:r>
            <a:r>
              <a:rPr lang="fr-FR" sz="2200" dirty="0">
                <a:solidFill>
                  <a:srgbClr val="FFFF00"/>
                </a:solidFill>
              </a:rPr>
              <a:t>qui avaient vaincu </a:t>
            </a:r>
            <a:r>
              <a:rPr lang="fr-FR" sz="2200" dirty="0" smtClean="0">
                <a:solidFill>
                  <a:srgbClr val="FFFF00"/>
                </a:solidFill>
              </a:rPr>
              <a:t>   </a:t>
            </a:r>
            <a:r>
              <a:rPr lang="fr-FR" sz="2300" dirty="0" smtClean="0">
                <a:solidFill>
                  <a:srgbClr val="FFFF00"/>
                </a:solidFill>
              </a:rPr>
              <a:t>sur     </a:t>
            </a:r>
            <a:r>
              <a:rPr lang="fr-FR" sz="2400" dirty="0" smtClean="0">
                <a:solidFill>
                  <a:srgbClr val="FFFF00"/>
                </a:solidFill>
              </a:rPr>
              <a:t>la          bête          et    sur          l’image                son</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ἐκ τοῦ ἀριθμοῦ </a:t>
            </a:r>
            <a:r>
              <a:rPr lang="en-US" sz="3600" dirty="0" smtClean="0">
                <a:solidFill>
                  <a:schemeClr val="bg1"/>
                </a:solidFill>
              </a:rPr>
              <a:t> </a:t>
            </a:r>
            <a:r>
              <a:rPr lang="el-GR" sz="3600" dirty="0" smtClean="0">
                <a:solidFill>
                  <a:schemeClr val="bg1"/>
                </a:solidFill>
              </a:rPr>
              <a:t>τοῦ ὀνόματος</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ἑστῶτας </a:t>
            </a:r>
            <a:endParaRPr lang="en-US" sz="3600" dirty="0" smtClean="0">
              <a:solidFill>
                <a:schemeClr val="bg1"/>
              </a:solidFill>
            </a:endParaRPr>
          </a:p>
          <a:p>
            <a:r>
              <a:rPr lang="fr-FR" sz="2400" dirty="0" smtClean="0">
                <a:solidFill>
                  <a:srgbClr val="FFFF00"/>
                </a:solidFill>
              </a:rPr>
              <a:t>        et     sur    le          nombre        de le         nom                  son        </a:t>
            </a:r>
            <a:r>
              <a:rPr lang="fr-FR" sz="2400" dirty="0">
                <a:solidFill>
                  <a:srgbClr val="FFFF00"/>
                </a:solidFill>
              </a:rPr>
              <a:t>étaient </a:t>
            </a:r>
            <a:r>
              <a:rPr lang="fr-FR" sz="2400" dirty="0" smtClean="0">
                <a:solidFill>
                  <a:srgbClr val="FFFF00"/>
                </a:solidFill>
              </a:rPr>
              <a:t>debout</a:t>
            </a:r>
          </a:p>
          <a:p>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τὴν θάλασσαν τὴν ὑαλίνην ἔχοντας κιθάρας τοῦ θεοῦ.</a:t>
            </a:r>
          </a:p>
          <a:p>
            <a:r>
              <a:rPr lang="fr-FR" sz="2400" dirty="0" smtClean="0">
                <a:solidFill>
                  <a:srgbClr val="FFFF00"/>
                </a:solidFill>
              </a:rPr>
              <a:t>    sur      la              mer                     </a:t>
            </a:r>
            <a:r>
              <a:rPr lang="fr-FR" sz="2400" dirty="0">
                <a:solidFill>
                  <a:srgbClr val="FFFF00"/>
                </a:solidFill>
              </a:rPr>
              <a:t>de </a:t>
            </a:r>
            <a:r>
              <a:rPr lang="fr-FR" sz="2400" dirty="0" smtClean="0">
                <a:solidFill>
                  <a:srgbClr val="FFFF00"/>
                </a:solidFill>
              </a:rPr>
              <a:t>verre                ayant          </a:t>
            </a:r>
            <a:r>
              <a:rPr lang="fr-FR" sz="2400" dirty="0">
                <a:solidFill>
                  <a:srgbClr val="FFFF00"/>
                </a:solidFill>
              </a:rPr>
              <a:t>des </a:t>
            </a:r>
            <a:r>
              <a:rPr lang="fr-FR" sz="2400" dirty="0" smtClean="0">
                <a:solidFill>
                  <a:srgbClr val="FFFF00"/>
                </a:solidFill>
              </a:rPr>
              <a:t>harpes     </a:t>
            </a:r>
            <a:r>
              <a:rPr lang="fr-FR" sz="2400" dirty="0">
                <a:solidFill>
                  <a:srgbClr val="FFFF00"/>
                </a:solidFill>
              </a:rPr>
              <a:t>de </a:t>
            </a:r>
            <a:r>
              <a:rPr lang="fr-FR" sz="2400" dirty="0" smtClean="0">
                <a:solidFill>
                  <a:srgbClr val="FFFF00"/>
                </a:solidFill>
              </a:rPr>
              <a:t>      Dieu </a:t>
            </a:r>
            <a:r>
              <a:rPr lang="en-US" sz="2400" dirty="0">
                <a:solidFill>
                  <a:schemeClr val="bg1"/>
                </a:solidFill>
              </a:rPr>
              <a:t> </a:t>
            </a:r>
            <a:r>
              <a:rPr lang="en-US" sz="2400" dirty="0" smtClean="0">
                <a:solidFill>
                  <a:schemeClr val="bg1"/>
                </a:solidFill>
              </a:rPr>
              <a:t>  </a:t>
            </a: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15:2</a:t>
            </a:r>
            <a:r>
              <a:rPr lang="fr-FR" sz="2200" dirty="0" smtClean="0">
                <a:solidFill>
                  <a:schemeClr val="bg1"/>
                </a:solidFill>
              </a:rPr>
              <a:t> </a:t>
            </a:r>
            <a:r>
              <a:rPr lang="fr-FR" sz="2200" dirty="0">
                <a:solidFill>
                  <a:schemeClr val="bg1"/>
                </a:solidFill>
              </a:rPr>
              <a:t>Et je vis comme une mer de verre, mêlée de feu; et ceux qui avaient vaincu la bête, son image, et le nombre de son nom, étaient debout sur la mer de verre, ayant des harpes de Dieu.</a:t>
            </a:r>
          </a:p>
          <a:p>
            <a:r>
              <a:rPr lang="fr-FR" sz="2200" dirty="0" smtClean="0">
                <a:solidFill>
                  <a:schemeClr val="bg1"/>
                </a:solidFill>
              </a:rPr>
              <a:t>  </a:t>
            </a:r>
            <a:r>
              <a:rPr lang="fr-FR" sz="2200" baseline="30000" dirty="0">
                <a:solidFill>
                  <a:srgbClr val="FFFF00"/>
                </a:solidFill>
              </a:rPr>
              <a:t>	BFC </a:t>
            </a:r>
            <a:r>
              <a:rPr lang="fr-FR" sz="2200" b="1" dirty="0" smtClean="0">
                <a:solidFill>
                  <a:schemeClr val="bg1"/>
                </a:solidFill>
              </a:rPr>
              <a:t>15:2</a:t>
            </a:r>
            <a:r>
              <a:rPr lang="fr-FR" sz="2200" dirty="0" smtClean="0">
                <a:solidFill>
                  <a:schemeClr val="bg1"/>
                </a:solidFill>
              </a:rPr>
              <a:t> </a:t>
            </a:r>
            <a:r>
              <a:rPr lang="fr-FR" sz="2200" dirty="0">
                <a:solidFill>
                  <a:schemeClr val="bg1"/>
                </a:solidFill>
              </a:rPr>
              <a:t>Puis je vis comme une mer de verre, mêlée de feu. Tous ceux qui avaient remporté la victoire sur la bête, sur sa statue et sur le chiffre qui correspond à son nom, se tenaient debout sur cette mer de verre. Ils avaient en main les harpes que Dieu leur avait données.</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9633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t>
            </a:r>
            <a:r>
              <a:rPr lang="en-US" sz="2800" b="1" dirty="0" smtClean="0">
                <a:solidFill>
                  <a:srgbClr val="FFFF00"/>
                </a:solidFill>
              </a:rPr>
              <a:t>Apocalypse 15:3</a:t>
            </a:r>
          </a:p>
          <a:p>
            <a:r>
              <a:rPr lang="en-US" sz="3800" dirty="0" smtClean="0">
                <a:solidFill>
                  <a:schemeClr val="bg1"/>
                </a:solidFill>
              </a:rPr>
              <a:t> </a:t>
            </a:r>
            <a:r>
              <a:rPr lang="el-GR" sz="3800" dirty="0">
                <a:solidFill>
                  <a:schemeClr val="bg1"/>
                </a:solidFill>
              </a:rPr>
              <a:t>καὶ ᾄδουσιν τὴν ᾠδὴν Μωϋσέως τοῦ δούλου </a:t>
            </a:r>
            <a:endParaRPr lang="en-US" sz="3800" dirty="0">
              <a:solidFill>
                <a:schemeClr val="bg1"/>
              </a:solidFill>
            </a:endParaRPr>
          </a:p>
          <a:p>
            <a:r>
              <a:rPr lang="fr-FR" sz="2400" dirty="0" smtClean="0">
                <a:solidFill>
                  <a:srgbClr val="FFFF00"/>
                </a:solidFill>
              </a:rPr>
              <a:t>    et     Ils </a:t>
            </a:r>
            <a:r>
              <a:rPr lang="fr-FR" sz="2400" dirty="0">
                <a:solidFill>
                  <a:srgbClr val="FFFF00"/>
                </a:solidFill>
              </a:rPr>
              <a:t>chantaient </a:t>
            </a:r>
            <a:r>
              <a:rPr lang="fr-FR" sz="2400" dirty="0" smtClean="0">
                <a:solidFill>
                  <a:srgbClr val="FFFF00"/>
                </a:solidFill>
              </a:rPr>
              <a:t>    le    cantique        de Moïse            </a:t>
            </a:r>
            <a:r>
              <a:rPr lang="fr-FR" sz="2400" dirty="0">
                <a:solidFill>
                  <a:srgbClr val="FFFF00"/>
                </a:solidFill>
              </a:rPr>
              <a:t>le </a:t>
            </a:r>
            <a:r>
              <a:rPr lang="fr-FR" sz="2400" dirty="0" smtClean="0">
                <a:solidFill>
                  <a:srgbClr val="FFFF00"/>
                </a:solidFill>
              </a:rPr>
              <a:t>      serviteur</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τοῦ </a:t>
            </a:r>
            <a:r>
              <a:rPr lang="el-GR" sz="3800" dirty="0">
                <a:solidFill>
                  <a:schemeClr val="bg1"/>
                </a:solidFill>
              </a:rPr>
              <a:t>θεοῦ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τὴν ᾠδὴν τοῦ ἀρνίου λέγοντες· </a:t>
            </a:r>
            <a:endParaRPr lang="en-US" sz="3800" dirty="0">
              <a:solidFill>
                <a:schemeClr val="bg1"/>
              </a:solidFill>
            </a:endParaRPr>
          </a:p>
          <a:p>
            <a:r>
              <a:rPr lang="fr-FR" sz="2400" dirty="0" smtClean="0">
                <a:solidFill>
                  <a:srgbClr val="FFFF00"/>
                </a:solidFill>
              </a:rPr>
              <a:t>    de        Dieu          et       </a:t>
            </a:r>
            <a:r>
              <a:rPr lang="fr-FR" sz="2400" dirty="0">
                <a:solidFill>
                  <a:srgbClr val="FFFF00"/>
                </a:solidFill>
              </a:rPr>
              <a:t>le </a:t>
            </a:r>
            <a:r>
              <a:rPr lang="fr-FR" sz="2400" dirty="0" smtClean="0">
                <a:solidFill>
                  <a:srgbClr val="FFFF00"/>
                </a:solidFill>
              </a:rPr>
              <a:t>     cantique     de l'Agneau             </a:t>
            </a:r>
            <a:r>
              <a:rPr lang="fr-FR" sz="2400" dirty="0">
                <a:solidFill>
                  <a:srgbClr val="FFFF00"/>
                </a:solidFill>
              </a:rPr>
              <a:t>en </a:t>
            </a:r>
            <a:r>
              <a:rPr lang="fr-FR" sz="2400" dirty="0" smtClean="0">
                <a:solidFill>
                  <a:srgbClr val="FFFF00"/>
                </a:solidFill>
              </a:rPr>
              <a:t>disant</a:t>
            </a:r>
            <a:endParaRPr lang="es-ES" sz="2400" dirty="0" smtClean="0">
              <a:solidFill>
                <a:srgbClr val="FFFF00"/>
              </a:solidFill>
            </a:endParaRPr>
          </a:p>
          <a:p>
            <a:r>
              <a:rPr lang="el-GR" sz="3450" dirty="0" smtClean="0">
                <a:solidFill>
                  <a:schemeClr val="bg1"/>
                </a:solidFill>
              </a:rPr>
              <a:t>μεγάλα </a:t>
            </a:r>
            <a:r>
              <a:rPr lang="el-GR" sz="3450" dirty="0">
                <a:solidFill>
                  <a:schemeClr val="bg1"/>
                </a:solidFill>
              </a:rPr>
              <a:t>καὶ θαυμαστὰ τὰ ἔργα σου, κύριε ὁ θεὸς ὁ παντοκράτωρ· </a:t>
            </a:r>
            <a:endParaRPr lang="en-US" sz="3450" dirty="0" smtClean="0">
              <a:solidFill>
                <a:schemeClr val="bg1"/>
              </a:solidFill>
            </a:endParaRPr>
          </a:p>
          <a:p>
            <a:r>
              <a:rPr lang="fr-FR" sz="2400" dirty="0" smtClean="0">
                <a:solidFill>
                  <a:srgbClr val="FFFF00"/>
                </a:solidFill>
              </a:rPr>
              <a:t>  grandes       et     merveilleuses   les  </a:t>
            </a:r>
            <a:r>
              <a:rPr lang="fr-FR" sz="2400" dirty="0" err="1" smtClean="0">
                <a:solidFill>
                  <a:srgbClr val="FFFF00"/>
                </a:solidFill>
              </a:rPr>
              <a:t>oeuvres</a:t>
            </a:r>
            <a:r>
              <a:rPr lang="fr-FR" sz="2400" dirty="0" smtClean="0">
                <a:solidFill>
                  <a:srgbClr val="FFFF00"/>
                </a:solidFill>
              </a:rPr>
              <a:t>  tes    Seigneur  le    </a:t>
            </a:r>
            <a:r>
              <a:rPr lang="fr-FR" sz="2400" dirty="0">
                <a:solidFill>
                  <a:srgbClr val="FFFF00"/>
                </a:solidFill>
              </a:rPr>
              <a:t>Dieu </a:t>
            </a:r>
            <a:r>
              <a:rPr lang="fr-FR" sz="2400" dirty="0" smtClean="0">
                <a:solidFill>
                  <a:srgbClr val="FFFF00"/>
                </a:solidFill>
              </a:rPr>
              <a:t>  le     Tout-Puissant</a:t>
            </a:r>
          </a:p>
          <a:p>
            <a:r>
              <a:rPr lang="en-US" sz="3800" dirty="0" smtClean="0">
                <a:solidFill>
                  <a:schemeClr val="bg1"/>
                </a:solidFill>
              </a:rPr>
              <a:t> </a:t>
            </a:r>
            <a:r>
              <a:rPr lang="el-GR" sz="3800" dirty="0" smtClean="0">
                <a:solidFill>
                  <a:schemeClr val="bg1"/>
                </a:solidFill>
              </a:rPr>
              <a:t>δίκαιαι </a:t>
            </a:r>
            <a:r>
              <a:rPr lang="el-GR" sz="3800" dirty="0">
                <a:solidFill>
                  <a:schemeClr val="bg1"/>
                </a:solidFill>
              </a:rPr>
              <a:t>καὶ ἀληθιναὶ αἱ ὁδοί σου, ὁ βασιλεὺς τῶν ἐθνῶν·</a:t>
            </a:r>
          </a:p>
          <a:p>
            <a:r>
              <a:rPr lang="fr-FR" sz="2400" dirty="0">
                <a:solidFill>
                  <a:srgbClr val="FFFF00"/>
                </a:solidFill>
              </a:rPr>
              <a:t> </a:t>
            </a:r>
            <a:r>
              <a:rPr lang="fr-FR" sz="2400" dirty="0" smtClean="0">
                <a:solidFill>
                  <a:srgbClr val="FFFF00"/>
                </a:solidFill>
              </a:rPr>
              <a:t>     justes          et         véritables     les     voies       tes     le           roi                  des     nations</a:t>
            </a: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15:3</a:t>
            </a:r>
            <a:r>
              <a:rPr lang="fr-FR" sz="2200" dirty="0" smtClean="0">
                <a:solidFill>
                  <a:schemeClr val="bg1"/>
                </a:solidFill>
              </a:rPr>
              <a:t> </a:t>
            </a:r>
            <a:r>
              <a:rPr lang="fr-FR" sz="2200" dirty="0">
                <a:solidFill>
                  <a:schemeClr val="bg1"/>
                </a:solidFill>
              </a:rPr>
              <a:t>Ils chantaient le cantique de Moïse, le serviteur de Dieu, et le cantique de l'Agneau, en disant: Tes </a:t>
            </a:r>
            <a:r>
              <a:rPr lang="fr-FR" sz="2200" dirty="0" err="1">
                <a:solidFill>
                  <a:schemeClr val="bg1"/>
                </a:solidFill>
              </a:rPr>
              <a:t>oeuvres</a:t>
            </a:r>
            <a:r>
              <a:rPr lang="fr-FR" sz="2200" dirty="0">
                <a:solidFill>
                  <a:schemeClr val="bg1"/>
                </a:solidFill>
              </a:rPr>
              <a:t> sont grandes et admirables, Seigneur Dieu </a:t>
            </a:r>
            <a:r>
              <a:rPr lang="fr-FR" sz="2200" dirty="0" smtClean="0">
                <a:solidFill>
                  <a:schemeClr val="bg1"/>
                </a:solidFill>
              </a:rPr>
              <a:t>Tout-Puissant! </a:t>
            </a:r>
            <a:r>
              <a:rPr lang="fr-FR" sz="2200" dirty="0">
                <a:solidFill>
                  <a:schemeClr val="bg1"/>
                </a:solidFill>
              </a:rPr>
              <a:t>Tes voies sont justes et véritables, roi des </a:t>
            </a:r>
            <a:r>
              <a:rPr lang="fr-FR" sz="2200" dirty="0" smtClean="0">
                <a:solidFill>
                  <a:schemeClr val="bg1"/>
                </a:solidFill>
              </a:rPr>
              <a:t>nations!     /     </a:t>
            </a:r>
            <a:r>
              <a:rPr lang="fr-FR" sz="2200" baseline="30000" dirty="0">
                <a:solidFill>
                  <a:srgbClr val="FFFF00"/>
                </a:solidFill>
              </a:rPr>
              <a:t>BFC </a:t>
            </a:r>
            <a:r>
              <a:rPr lang="fr-FR" sz="2200" b="1" dirty="0" smtClean="0">
                <a:solidFill>
                  <a:schemeClr val="bg1"/>
                </a:solidFill>
              </a:rPr>
              <a:t>15:3</a:t>
            </a:r>
            <a:r>
              <a:rPr lang="fr-FR" sz="2200" dirty="0" smtClean="0">
                <a:solidFill>
                  <a:schemeClr val="bg1"/>
                </a:solidFill>
              </a:rPr>
              <a:t> </a:t>
            </a:r>
            <a:r>
              <a:rPr lang="fr-FR" sz="2200" dirty="0">
                <a:solidFill>
                  <a:schemeClr val="bg1"/>
                </a:solidFill>
              </a:rPr>
              <a:t>Ils chantaient le cantique de Moïse, le serviteur de Dieu, et le cantique de l'Agneau: «Seigneur Dieu tout-puissant, que tes </a:t>
            </a:r>
            <a:r>
              <a:rPr lang="fr-FR" sz="2200" dirty="0" err="1">
                <a:solidFill>
                  <a:schemeClr val="bg1"/>
                </a:solidFill>
              </a:rPr>
              <a:t>oeuvres</a:t>
            </a:r>
            <a:r>
              <a:rPr lang="fr-FR" sz="2200" dirty="0">
                <a:solidFill>
                  <a:schemeClr val="bg1"/>
                </a:solidFill>
              </a:rPr>
              <a:t> sont grandes et merveilleuses! Roi des nations, que tes plans sont justes et vrais!</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2800" b="1" dirty="0" smtClean="0">
                <a:solidFill>
                  <a:srgbClr val="FFFF00"/>
                </a:solidFill>
              </a:rPr>
              <a:t>  Apocalypse 15:4 </a:t>
            </a:r>
          </a:p>
          <a:p>
            <a:endParaRPr lang="en-US" sz="8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τίς </a:t>
            </a:r>
            <a:r>
              <a:rPr lang="el-GR" sz="4000" dirty="0">
                <a:solidFill>
                  <a:schemeClr val="bg1"/>
                </a:solidFill>
              </a:rPr>
              <a:t>οὐ μὴ φοβηθῇ, </a:t>
            </a:r>
            <a:r>
              <a:rPr lang="en-US" sz="4000" dirty="0" smtClean="0">
                <a:solidFill>
                  <a:schemeClr val="bg1"/>
                </a:solidFill>
              </a:rPr>
              <a:t> </a:t>
            </a:r>
            <a:r>
              <a:rPr lang="el-GR" sz="4000" dirty="0" smtClean="0">
                <a:solidFill>
                  <a:schemeClr val="bg1"/>
                </a:solidFill>
              </a:rPr>
              <a:t>κύριε</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δοξάσει </a:t>
            </a:r>
            <a:endParaRPr lang="en-US" sz="4000" dirty="0" smtClean="0">
              <a:solidFill>
                <a:schemeClr val="bg1"/>
              </a:solidFill>
            </a:endParaRPr>
          </a:p>
          <a:p>
            <a:r>
              <a:rPr lang="fr-FR" sz="2400" dirty="0" smtClean="0">
                <a:solidFill>
                  <a:srgbClr val="FFFF00"/>
                </a:solidFill>
              </a:rPr>
              <a:t>    qui         ne            craindrait          Seigneur         et       glorifierait</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τὸ </a:t>
            </a:r>
            <a:r>
              <a:rPr lang="el-GR" sz="4000" dirty="0">
                <a:solidFill>
                  <a:schemeClr val="bg1"/>
                </a:solidFill>
              </a:rPr>
              <a:t>ὄνομά σου; </a:t>
            </a:r>
            <a:r>
              <a:rPr lang="en-US" sz="4000" dirty="0" smtClean="0">
                <a:solidFill>
                  <a:schemeClr val="bg1"/>
                </a:solidFill>
              </a:rPr>
              <a:t> </a:t>
            </a:r>
            <a:r>
              <a:rPr lang="el-GR" sz="4000" dirty="0" smtClean="0">
                <a:solidFill>
                  <a:schemeClr val="bg1"/>
                </a:solidFill>
              </a:rPr>
              <a:t>ὅτι </a:t>
            </a:r>
            <a:r>
              <a:rPr lang="el-GR" sz="4000" dirty="0">
                <a:solidFill>
                  <a:schemeClr val="bg1"/>
                </a:solidFill>
              </a:rPr>
              <a:t>μόνος ὅσιος, </a:t>
            </a:r>
            <a:endParaRPr lang="en-US" sz="4000" dirty="0">
              <a:solidFill>
                <a:schemeClr val="bg1"/>
              </a:solidFill>
            </a:endParaRPr>
          </a:p>
          <a:p>
            <a:r>
              <a:rPr lang="fr-FR" sz="2400" dirty="0" smtClean="0">
                <a:solidFill>
                  <a:srgbClr val="FFFF00"/>
                </a:solidFill>
              </a:rPr>
              <a:t>          le          </a:t>
            </a:r>
            <a:r>
              <a:rPr lang="fr-FR" sz="2400" dirty="0">
                <a:solidFill>
                  <a:srgbClr val="FFFF00"/>
                </a:solidFill>
              </a:rPr>
              <a:t>nom </a:t>
            </a:r>
            <a:r>
              <a:rPr lang="fr-FR" sz="2400" dirty="0" smtClean="0">
                <a:solidFill>
                  <a:srgbClr val="FFFF00"/>
                </a:solidFill>
              </a:rPr>
              <a:t>        ton           car        seul           saint</a:t>
            </a:r>
          </a:p>
          <a:p>
            <a:r>
              <a:rPr lang="en-US" sz="4000" dirty="0" smtClean="0">
                <a:solidFill>
                  <a:schemeClr val="bg1"/>
                </a:solidFill>
              </a:rPr>
              <a:t>   </a:t>
            </a:r>
            <a:r>
              <a:rPr lang="el-GR" sz="4000" dirty="0" smtClean="0">
                <a:solidFill>
                  <a:schemeClr val="bg1"/>
                </a:solidFill>
              </a:rPr>
              <a:t>ὅτι </a:t>
            </a:r>
            <a:r>
              <a:rPr lang="el-GR" sz="4000" dirty="0">
                <a:solidFill>
                  <a:schemeClr val="bg1"/>
                </a:solidFill>
              </a:rPr>
              <a:t>πάντα τὰ ἔθνη ἥξουσιν καὶ προσκυνήσουσιν </a:t>
            </a:r>
            <a:endParaRPr lang="en-US" sz="4000" dirty="0" smtClean="0">
              <a:solidFill>
                <a:schemeClr val="bg1"/>
              </a:solidFill>
            </a:endParaRPr>
          </a:p>
          <a:p>
            <a:r>
              <a:rPr lang="fr-FR" sz="2400" dirty="0" smtClean="0">
                <a:solidFill>
                  <a:srgbClr val="FFFF00"/>
                </a:solidFill>
              </a:rPr>
              <a:t>       car     </a:t>
            </a:r>
            <a:r>
              <a:rPr lang="fr-FR" sz="2400" dirty="0">
                <a:solidFill>
                  <a:srgbClr val="FFFF00"/>
                </a:solidFill>
              </a:rPr>
              <a:t>toutes </a:t>
            </a:r>
            <a:r>
              <a:rPr lang="fr-FR" sz="2400" dirty="0" smtClean="0">
                <a:solidFill>
                  <a:srgbClr val="FFFF00"/>
                </a:solidFill>
              </a:rPr>
              <a:t>       les    nations      viendront      </a:t>
            </a:r>
            <a:r>
              <a:rPr lang="fr-FR" sz="2400" dirty="0">
                <a:solidFill>
                  <a:srgbClr val="FFFF00"/>
                </a:solidFill>
              </a:rPr>
              <a:t>et </a:t>
            </a:r>
            <a:r>
              <a:rPr lang="fr-FR" sz="2400" dirty="0" smtClean="0">
                <a:solidFill>
                  <a:srgbClr val="FFFF00"/>
                </a:solidFill>
              </a:rPr>
              <a:t>                 t'adoreront</a:t>
            </a:r>
          </a:p>
          <a:p>
            <a:r>
              <a:rPr lang="en-US" sz="4000" dirty="0" smtClean="0">
                <a:solidFill>
                  <a:schemeClr val="bg1"/>
                </a:solidFill>
              </a:rPr>
              <a:t> </a:t>
            </a:r>
            <a:r>
              <a:rPr lang="el-GR" sz="4000" dirty="0" smtClean="0">
                <a:solidFill>
                  <a:schemeClr val="bg1"/>
                </a:solidFill>
              </a:rPr>
              <a:t>ἐνώπιόν </a:t>
            </a:r>
            <a:r>
              <a:rPr lang="el-GR" sz="4000" dirty="0">
                <a:solidFill>
                  <a:schemeClr val="bg1"/>
                </a:solidFill>
              </a:rPr>
              <a:t>σου, ὅτι </a:t>
            </a:r>
            <a:r>
              <a:rPr lang="en-US" sz="4000" dirty="0" smtClean="0">
                <a:solidFill>
                  <a:schemeClr val="bg1"/>
                </a:solidFill>
              </a:rPr>
              <a:t> </a:t>
            </a:r>
            <a:r>
              <a:rPr lang="el-GR" sz="4000" dirty="0" smtClean="0">
                <a:solidFill>
                  <a:schemeClr val="bg1"/>
                </a:solidFill>
              </a:rPr>
              <a:t>τὰ </a:t>
            </a:r>
            <a:r>
              <a:rPr lang="el-GR" sz="4000" dirty="0">
                <a:solidFill>
                  <a:schemeClr val="bg1"/>
                </a:solidFill>
              </a:rPr>
              <a:t>δικαιώματά σου ἐφανερώθησαν.</a:t>
            </a:r>
          </a:p>
          <a:p>
            <a:r>
              <a:rPr lang="fr-FR" sz="2400" dirty="0" smtClean="0">
                <a:solidFill>
                  <a:srgbClr val="FFFF00"/>
                </a:solidFill>
              </a:rPr>
              <a:t>        avant              toi    </a:t>
            </a:r>
            <a:r>
              <a:rPr lang="fr-FR" sz="2200" dirty="0" smtClean="0">
                <a:solidFill>
                  <a:srgbClr val="FFFF00"/>
                </a:solidFill>
              </a:rPr>
              <a:t>parce que  </a:t>
            </a:r>
            <a:r>
              <a:rPr lang="fr-FR" sz="2400" dirty="0" smtClean="0">
                <a:solidFill>
                  <a:srgbClr val="FFFF00"/>
                </a:solidFill>
              </a:rPr>
              <a:t>les        jugements               tes          ont </a:t>
            </a:r>
            <a:r>
              <a:rPr lang="fr-FR" sz="2400" dirty="0">
                <a:solidFill>
                  <a:srgbClr val="FFFF00"/>
                </a:solidFill>
              </a:rPr>
              <a:t>été </a:t>
            </a:r>
            <a:r>
              <a:rPr lang="fr-FR" sz="2400" dirty="0" smtClean="0">
                <a:solidFill>
                  <a:srgbClr val="FFFF00"/>
                </a:solidFill>
              </a:rPr>
              <a:t>manifestés</a:t>
            </a:r>
            <a:endParaRPr lang="fr-FR" sz="2400" dirty="0">
              <a:solidFill>
                <a:srgbClr val="FFFF00"/>
              </a:solidFill>
            </a:endParaRPr>
          </a:p>
          <a:p>
            <a:r>
              <a:rPr lang="en-US" sz="800" dirty="0">
                <a:solidFill>
                  <a:schemeClr val="bg1"/>
                </a:solidFill>
              </a:rPr>
              <a:t> </a:t>
            </a:r>
          </a:p>
          <a:p>
            <a:r>
              <a:rPr lang="en-US" sz="2200" baseline="30000" dirty="0" smtClean="0">
                <a:solidFill>
                  <a:srgbClr val="FFFF00"/>
                </a:solidFill>
              </a:rPr>
              <a:t>	NEG </a:t>
            </a:r>
            <a:r>
              <a:rPr lang="fr-FR" sz="2200" b="1" dirty="0" smtClean="0">
                <a:solidFill>
                  <a:schemeClr val="bg1"/>
                </a:solidFill>
              </a:rPr>
              <a:t>15:4</a:t>
            </a:r>
            <a:r>
              <a:rPr lang="fr-FR" sz="2200" dirty="0" smtClean="0">
                <a:solidFill>
                  <a:schemeClr val="bg1"/>
                </a:solidFill>
              </a:rPr>
              <a:t> </a:t>
            </a:r>
            <a:r>
              <a:rPr lang="fr-FR" sz="2200" dirty="0">
                <a:solidFill>
                  <a:schemeClr val="bg1"/>
                </a:solidFill>
              </a:rPr>
              <a:t>Qui ne craindrait, Seigneur, et ne glorifierait ton nom ? Car seul tu es saint. Et toutes les nations viendront, et t'adoreront, parce que tes jugements ont été manifestés.</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15:4</a:t>
            </a:r>
            <a:r>
              <a:rPr lang="fr-FR" sz="2200" dirty="0" smtClean="0">
                <a:solidFill>
                  <a:schemeClr val="bg1"/>
                </a:solidFill>
              </a:rPr>
              <a:t> </a:t>
            </a:r>
            <a:r>
              <a:rPr lang="fr-FR" sz="2200" dirty="0">
                <a:solidFill>
                  <a:schemeClr val="bg1"/>
                </a:solidFill>
              </a:rPr>
              <a:t>Qui oserait te manquer de respect, Seigneur? Qui refuserait de te rendre gloire? Car toi seul es saint, toutes les nations viendront t'adorer, car tes actions justes leur sont clairement révélées.»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7060505"/>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Apocalypse 15:5-6 </a:t>
            </a:r>
          </a:p>
          <a:p>
            <a:r>
              <a:rPr lang="en-US" sz="2800" b="1" dirty="0" smtClean="0">
                <a:solidFill>
                  <a:srgbClr val="FFFF00"/>
                </a:solidFill>
              </a:rPr>
              <a:t>5 </a:t>
            </a:r>
            <a:r>
              <a:rPr lang="el-GR" sz="3500" dirty="0" smtClean="0">
                <a:solidFill>
                  <a:schemeClr val="bg1"/>
                </a:solidFill>
              </a:rPr>
              <a:t> </a:t>
            </a:r>
            <a:r>
              <a:rPr lang="el-GR" sz="3600" dirty="0">
                <a:solidFill>
                  <a:schemeClr val="bg1"/>
                </a:solidFill>
              </a:rPr>
              <a:t>Καὶ μετὰ </a:t>
            </a:r>
            <a:r>
              <a:rPr lang="el-GR" sz="3600" dirty="0" smtClean="0">
                <a:solidFill>
                  <a:schemeClr val="bg1"/>
                </a:solidFill>
              </a:rPr>
              <a:t>ταῦτα</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ἠνοίγη ὁ ναὸς </a:t>
            </a:r>
            <a:endParaRPr lang="en-US" sz="3600" dirty="0" smtClean="0">
              <a:solidFill>
                <a:schemeClr val="bg1"/>
              </a:solidFill>
            </a:endParaRPr>
          </a:p>
          <a:p>
            <a:r>
              <a:rPr lang="fr-FR" sz="2300" dirty="0" smtClean="0">
                <a:solidFill>
                  <a:srgbClr val="FFFF00"/>
                </a:solidFill>
              </a:rPr>
              <a:t>         et      après       cela       je regardai     </a:t>
            </a:r>
            <a:r>
              <a:rPr lang="fr-FR" sz="2300" dirty="0">
                <a:solidFill>
                  <a:srgbClr val="FFFF00"/>
                </a:solidFill>
              </a:rPr>
              <a:t>et </a:t>
            </a:r>
            <a:r>
              <a:rPr lang="fr-FR" sz="2300" dirty="0" smtClean="0">
                <a:solidFill>
                  <a:srgbClr val="FFFF00"/>
                </a:solidFill>
              </a:rPr>
              <a:t>    fut ouvert   le  temple</a:t>
            </a:r>
            <a:endParaRPr lang="fr-FR" sz="800" dirty="0" smtClean="0">
              <a:solidFill>
                <a:srgbClr val="FFFF00"/>
              </a:solidFill>
            </a:endParaRPr>
          </a:p>
          <a:p>
            <a:r>
              <a:rPr lang="en-US" sz="3400" dirty="0" smtClean="0">
                <a:solidFill>
                  <a:schemeClr val="bg1"/>
                </a:solidFill>
              </a:rPr>
              <a:t>   </a:t>
            </a:r>
            <a:r>
              <a:rPr lang="el-GR" sz="3600" dirty="0">
                <a:solidFill>
                  <a:schemeClr val="bg1"/>
                </a:solidFill>
              </a:rPr>
              <a:t>τῆς σκηνῆς </a:t>
            </a:r>
            <a:r>
              <a:rPr lang="el-GR" sz="3600" dirty="0" smtClean="0">
                <a:solidFill>
                  <a:schemeClr val="bg1"/>
                </a:solidFill>
              </a:rPr>
              <a:t>τοῦ </a:t>
            </a:r>
            <a:r>
              <a:rPr lang="el-GR" sz="3600" dirty="0">
                <a:solidFill>
                  <a:schemeClr val="bg1"/>
                </a:solidFill>
              </a:rPr>
              <a:t>μαρτυρίου ἐν τῷ οὐρανῷ,</a:t>
            </a:r>
            <a:r>
              <a:rPr lang="en-US" sz="3600" dirty="0">
                <a:solidFill>
                  <a:schemeClr val="bg1"/>
                </a:solidFill>
              </a:rPr>
              <a:t> </a:t>
            </a:r>
            <a:r>
              <a:rPr lang="en-US" sz="3600" dirty="0" smtClean="0">
                <a:solidFill>
                  <a:schemeClr val="bg1"/>
                </a:solidFill>
              </a:rPr>
              <a:t>  </a:t>
            </a:r>
            <a:endParaRPr lang="el-GR" sz="3600" dirty="0">
              <a:solidFill>
                <a:schemeClr val="bg1"/>
              </a:solidFill>
            </a:endParaRPr>
          </a:p>
          <a:p>
            <a:r>
              <a:rPr lang="fr-FR" sz="2300" dirty="0" smtClean="0">
                <a:solidFill>
                  <a:srgbClr val="FFFF00"/>
                </a:solidFill>
              </a:rPr>
              <a:t>      du     tabernacle     </a:t>
            </a:r>
            <a:r>
              <a:rPr lang="fr-FR" sz="2300" dirty="0">
                <a:solidFill>
                  <a:srgbClr val="FFFF00"/>
                </a:solidFill>
              </a:rPr>
              <a:t>du </a:t>
            </a:r>
            <a:r>
              <a:rPr lang="fr-FR" sz="2300" dirty="0" smtClean="0">
                <a:solidFill>
                  <a:srgbClr val="FFFF00"/>
                </a:solidFill>
              </a:rPr>
              <a:t>       témoignage     dans   le            ciel</a:t>
            </a:r>
          </a:p>
          <a:p>
            <a:r>
              <a:rPr lang="en-US" sz="2800" b="1" dirty="0" smtClean="0">
                <a:solidFill>
                  <a:srgbClr val="FFFF00"/>
                </a:solidFill>
              </a:rPr>
              <a:t>6  </a:t>
            </a:r>
            <a:r>
              <a:rPr lang="en-US" sz="3600" b="1" dirty="0" smtClean="0">
                <a:solidFill>
                  <a:srgbClr val="FFFF00"/>
                </a:solidFill>
              </a:rPr>
              <a:t> </a:t>
            </a:r>
            <a:r>
              <a:rPr lang="el-GR" sz="3600" dirty="0" smtClean="0">
                <a:solidFill>
                  <a:schemeClr val="bg1"/>
                </a:solidFill>
              </a:rPr>
              <a:t>καὶ </a:t>
            </a:r>
            <a:r>
              <a:rPr lang="el-GR" sz="3600" dirty="0">
                <a:solidFill>
                  <a:schemeClr val="bg1"/>
                </a:solidFill>
              </a:rPr>
              <a:t>ἐξῆλθον οἱ ἑπτὰ ἄγγελοι [οἱ] ἔχοντες τὰς ἑπτὰ πληγὰς </a:t>
            </a:r>
            <a:endParaRPr lang="en-US" sz="3600" dirty="0" smtClean="0">
              <a:solidFill>
                <a:schemeClr val="bg1"/>
              </a:solidFill>
            </a:endParaRPr>
          </a:p>
          <a:p>
            <a:r>
              <a:rPr lang="fr-FR" sz="2300" dirty="0">
                <a:solidFill>
                  <a:srgbClr val="FFFF00"/>
                </a:solidFill>
              </a:rPr>
              <a:t> </a:t>
            </a:r>
            <a:r>
              <a:rPr lang="fr-FR" sz="2300" dirty="0" smtClean="0">
                <a:solidFill>
                  <a:srgbClr val="FFFF00"/>
                </a:solidFill>
              </a:rPr>
              <a:t>        et       </a:t>
            </a:r>
            <a:r>
              <a:rPr lang="fr-FR" sz="2300" dirty="0">
                <a:solidFill>
                  <a:srgbClr val="FFFF00"/>
                </a:solidFill>
              </a:rPr>
              <a:t>sortirent </a:t>
            </a:r>
            <a:r>
              <a:rPr lang="fr-FR" sz="2300" dirty="0" smtClean="0">
                <a:solidFill>
                  <a:srgbClr val="FFFF00"/>
                </a:solidFill>
              </a:rPr>
              <a:t>      les     </a:t>
            </a:r>
            <a:r>
              <a:rPr lang="fr-FR" sz="2300" dirty="0">
                <a:solidFill>
                  <a:srgbClr val="FFFF00"/>
                </a:solidFill>
              </a:rPr>
              <a:t>sept </a:t>
            </a:r>
            <a:r>
              <a:rPr lang="fr-FR" sz="2300" dirty="0" smtClean="0">
                <a:solidFill>
                  <a:srgbClr val="FFFF00"/>
                </a:solidFill>
              </a:rPr>
              <a:t>        anges          qui      tenaient        les        </a:t>
            </a:r>
            <a:r>
              <a:rPr lang="fr-FR" sz="2300" dirty="0">
                <a:solidFill>
                  <a:srgbClr val="FFFF00"/>
                </a:solidFill>
              </a:rPr>
              <a:t>sept </a:t>
            </a:r>
            <a:r>
              <a:rPr lang="fr-FR" sz="2300" dirty="0" smtClean="0">
                <a:solidFill>
                  <a:srgbClr val="FFFF00"/>
                </a:solidFill>
              </a:rPr>
              <a:t>      fléaux </a:t>
            </a:r>
          </a:p>
          <a:p>
            <a:r>
              <a:rPr lang="en-US" sz="3600" dirty="0" smtClean="0">
                <a:solidFill>
                  <a:schemeClr val="bg1"/>
                </a:solidFill>
              </a:rPr>
              <a:t>      </a:t>
            </a:r>
            <a:r>
              <a:rPr lang="el-GR" sz="3600" dirty="0" smtClean="0">
                <a:solidFill>
                  <a:schemeClr val="bg1"/>
                </a:solidFill>
              </a:rPr>
              <a:t>ἐκ </a:t>
            </a:r>
            <a:r>
              <a:rPr lang="el-GR" sz="3600" dirty="0">
                <a:solidFill>
                  <a:schemeClr val="bg1"/>
                </a:solidFill>
              </a:rPr>
              <a:t>τοῦ ναοῦ ἐνδεδυμένοι λίνον καθαρὸν λαμπρὸν </a:t>
            </a:r>
            <a:endParaRPr lang="en-US" sz="3600" dirty="0">
              <a:solidFill>
                <a:schemeClr val="bg1"/>
              </a:solidFill>
            </a:endParaRPr>
          </a:p>
          <a:p>
            <a:r>
              <a:rPr lang="fr-FR" sz="2300" dirty="0" smtClean="0">
                <a:solidFill>
                  <a:srgbClr val="FFFF00"/>
                </a:solidFill>
              </a:rPr>
              <a:t>               </a:t>
            </a:r>
            <a:r>
              <a:rPr lang="fr-FR" sz="2300" dirty="0">
                <a:solidFill>
                  <a:srgbClr val="FFFF00"/>
                </a:solidFill>
              </a:rPr>
              <a:t>du </a:t>
            </a:r>
            <a:r>
              <a:rPr lang="fr-FR" sz="2300" dirty="0" smtClean="0">
                <a:solidFill>
                  <a:srgbClr val="FFFF00"/>
                </a:solidFill>
              </a:rPr>
              <a:t>         temple           revêtus                d'un </a:t>
            </a:r>
            <a:r>
              <a:rPr lang="fr-FR" sz="2300" dirty="0">
                <a:solidFill>
                  <a:srgbClr val="FFFF00"/>
                </a:solidFill>
              </a:rPr>
              <a:t>lin </a:t>
            </a:r>
            <a:r>
              <a:rPr lang="fr-FR" sz="2300" dirty="0" smtClean="0">
                <a:solidFill>
                  <a:srgbClr val="FFFF00"/>
                </a:solidFill>
              </a:rPr>
              <a:t>           pur              éclatant</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περιεζωσμένοι</a:t>
            </a:r>
            <a:r>
              <a:rPr lang="en-US" sz="3600" dirty="0" smtClean="0">
                <a:solidFill>
                  <a:schemeClr val="bg1"/>
                </a:solidFill>
              </a:rPr>
              <a:t> </a:t>
            </a:r>
            <a:r>
              <a:rPr lang="el-GR" sz="3600" dirty="0" smtClean="0">
                <a:solidFill>
                  <a:schemeClr val="bg1"/>
                </a:solidFill>
              </a:rPr>
              <a:t> </a:t>
            </a:r>
            <a:r>
              <a:rPr lang="el-GR" sz="3600" dirty="0">
                <a:solidFill>
                  <a:schemeClr val="bg1"/>
                </a:solidFill>
              </a:rPr>
              <a:t>περὶ </a:t>
            </a:r>
            <a:r>
              <a:rPr lang="en-US" sz="3600" dirty="0" smtClean="0">
                <a:solidFill>
                  <a:schemeClr val="bg1"/>
                </a:solidFill>
              </a:rPr>
              <a:t> </a:t>
            </a:r>
            <a:r>
              <a:rPr lang="el-GR" sz="3600" dirty="0" smtClean="0">
                <a:solidFill>
                  <a:schemeClr val="bg1"/>
                </a:solidFill>
              </a:rPr>
              <a:t>τὰ </a:t>
            </a:r>
            <a:r>
              <a:rPr lang="el-GR" sz="3600" dirty="0">
                <a:solidFill>
                  <a:schemeClr val="bg1"/>
                </a:solidFill>
              </a:rPr>
              <a:t>στήθη </a:t>
            </a:r>
            <a:r>
              <a:rPr lang="en-US" sz="3600" dirty="0" smtClean="0">
                <a:solidFill>
                  <a:schemeClr val="bg1"/>
                </a:solidFill>
              </a:rPr>
              <a:t> </a:t>
            </a:r>
            <a:r>
              <a:rPr lang="el-GR" sz="3600" dirty="0" smtClean="0">
                <a:solidFill>
                  <a:schemeClr val="bg1"/>
                </a:solidFill>
              </a:rPr>
              <a:t>ζώνας </a:t>
            </a:r>
            <a:r>
              <a:rPr lang="en-US" sz="3600" dirty="0" smtClean="0">
                <a:solidFill>
                  <a:schemeClr val="bg1"/>
                </a:solidFill>
              </a:rPr>
              <a:t>   </a:t>
            </a:r>
            <a:r>
              <a:rPr lang="el-GR" sz="3600" dirty="0" smtClean="0">
                <a:solidFill>
                  <a:schemeClr val="bg1"/>
                </a:solidFill>
              </a:rPr>
              <a:t>χρυσᾶς</a:t>
            </a:r>
            <a:endParaRPr lang="en-US" sz="3600" dirty="0" smtClean="0">
              <a:solidFill>
                <a:schemeClr val="bg1"/>
              </a:solidFill>
            </a:endParaRPr>
          </a:p>
          <a:p>
            <a:r>
              <a:rPr lang="fr-FR" sz="2300" dirty="0" smtClean="0">
                <a:solidFill>
                  <a:srgbClr val="FFFF00"/>
                </a:solidFill>
              </a:rPr>
              <a:t>         et    portaient (des ceintures)  autour  de </a:t>
            </a:r>
            <a:r>
              <a:rPr lang="fr-FR" sz="2300" dirty="0">
                <a:solidFill>
                  <a:srgbClr val="FFFF00"/>
                </a:solidFill>
              </a:rPr>
              <a:t>la </a:t>
            </a:r>
            <a:r>
              <a:rPr lang="fr-FR" sz="2300" dirty="0" smtClean="0">
                <a:solidFill>
                  <a:srgbClr val="FFFF00"/>
                </a:solidFill>
              </a:rPr>
              <a:t> poitrine  des </a:t>
            </a:r>
            <a:r>
              <a:rPr lang="fr-FR" sz="2300" dirty="0">
                <a:solidFill>
                  <a:srgbClr val="FFFF00"/>
                </a:solidFill>
              </a:rPr>
              <a:t>ceintures</a:t>
            </a:r>
            <a:r>
              <a:rPr lang="fr-FR" sz="2300" dirty="0" smtClean="0">
                <a:solidFill>
                  <a:srgbClr val="FFFF00"/>
                </a:solidFill>
              </a:rPr>
              <a:t>         d'or</a:t>
            </a:r>
            <a:endParaRPr lang="fr-FR" sz="2300" dirty="0">
              <a:solidFill>
                <a:srgbClr val="FFFF00"/>
              </a:solidFill>
            </a:endParaRPr>
          </a:p>
          <a:p>
            <a:r>
              <a:rPr lang="en-US" sz="1900" baseline="30000" dirty="0" smtClean="0">
                <a:solidFill>
                  <a:srgbClr val="FFFF00"/>
                </a:solidFill>
              </a:rPr>
              <a:t>	                   NEG </a:t>
            </a:r>
            <a:r>
              <a:rPr lang="fr-FR" sz="1900" b="1" dirty="0" smtClean="0">
                <a:solidFill>
                  <a:schemeClr val="bg1"/>
                </a:solidFill>
              </a:rPr>
              <a:t>15:5</a:t>
            </a:r>
            <a:r>
              <a:rPr lang="fr-FR" sz="1900" dirty="0" smtClean="0">
                <a:solidFill>
                  <a:schemeClr val="bg1"/>
                </a:solidFill>
              </a:rPr>
              <a:t> </a:t>
            </a:r>
            <a:r>
              <a:rPr lang="fr-FR" sz="2000" dirty="0">
                <a:solidFill>
                  <a:schemeClr val="bg1"/>
                </a:solidFill>
              </a:rPr>
              <a:t>Après cela, je regardai, et le temple du tabernacle du témoignage fut ouvert dans le ciel. </a:t>
            </a:r>
            <a:r>
              <a:rPr lang="fr-FR" sz="2000" b="1" dirty="0">
                <a:solidFill>
                  <a:schemeClr val="bg1"/>
                </a:solidFill>
              </a:rPr>
              <a:t>15:6</a:t>
            </a:r>
            <a:r>
              <a:rPr lang="fr-FR" sz="2000" dirty="0">
                <a:solidFill>
                  <a:schemeClr val="bg1"/>
                </a:solidFill>
              </a:rPr>
              <a:t> Les sept anges qui tenaient les sept fléaux sortirent du temple, revêtus d'un lin pur, éclatant, et ayant des ceintures d'or autour de la poitrine</a:t>
            </a:r>
            <a:r>
              <a:rPr lang="fr-FR" sz="2000" dirty="0" smtClean="0">
                <a:solidFill>
                  <a:schemeClr val="bg1"/>
                </a:solidFill>
              </a:rPr>
              <a:t>.       //      </a:t>
            </a:r>
            <a:r>
              <a:rPr lang="fr-FR" sz="2000" baseline="30000" dirty="0">
                <a:solidFill>
                  <a:srgbClr val="FFFF00"/>
                </a:solidFill>
              </a:rPr>
              <a:t>BFC </a:t>
            </a:r>
            <a:r>
              <a:rPr lang="fr-FR" sz="2000" b="1" dirty="0" smtClean="0">
                <a:solidFill>
                  <a:schemeClr val="bg1"/>
                </a:solidFill>
              </a:rPr>
              <a:t>15:5</a:t>
            </a:r>
            <a:r>
              <a:rPr lang="fr-FR" sz="2000" dirty="0" smtClean="0">
                <a:solidFill>
                  <a:schemeClr val="bg1"/>
                </a:solidFill>
              </a:rPr>
              <a:t> </a:t>
            </a:r>
            <a:r>
              <a:rPr lang="fr-FR" sz="2000" dirty="0">
                <a:solidFill>
                  <a:schemeClr val="bg1"/>
                </a:solidFill>
              </a:rPr>
              <a:t>Après cela, je vis s'ouvrir dans le ciel le temple, avec la tente de l'alliance de Dieu. </a:t>
            </a:r>
            <a:r>
              <a:rPr lang="fr-FR" sz="2000" dirty="0" smtClean="0">
                <a:solidFill>
                  <a:schemeClr val="bg1"/>
                </a:solidFill>
              </a:rPr>
              <a:t> </a:t>
            </a:r>
            <a:r>
              <a:rPr lang="fr-FR" sz="2000" b="1" dirty="0" smtClean="0">
                <a:solidFill>
                  <a:schemeClr val="bg1"/>
                </a:solidFill>
              </a:rPr>
              <a:t>15:6</a:t>
            </a:r>
            <a:r>
              <a:rPr lang="fr-FR" sz="2000" dirty="0" smtClean="0">
                <a:solidFill>
                  <a:schemeClr val="bg1"/>
                </a:solidFill>
              </a:rPr>
              <a:t> </a:t>
            </a:r>
            <a:r>
              <a:rPr lang="fr-FR" sz="2000" dirty="0">
                <a:solidFill>
                  <a:schemeClr val="bg1"/>
                </a:solidFill>
              </a:rPr>
              <a:t>Les sept anges qui tenaient les sept fléaux sortirent du temple; ils étaient vêtus de lin d'une blancheur éclatante, et portaient des ceintures d'or autour de la taille.</a:t>
            </a: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5697946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57858"/>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15:7</a:t>
            </a:r>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ἓν ἐκ τῶν </a:t>
            </a:r>
            <a:r>
              <a:rPr lang="el-GR" sz="4000" dirty="0" smtClean="0">
                <a:solidFill>
                  <a:schemeClr val="bg1"/>
                </a:solidFill>
              </a:rPr>
              <a:t>τεσσάρων</a:t>
            </a:r>
            <a:r>
              <a:rPr lang="en-US" sz="4000" dirty="0" smtClean="0">
                <a:solidFill>
                  <a:schemeClr val="bg1"/>
                </a:solidFill>
              </a:rPr>
              <a:t> </a:t>
            </a:r>
            <a:r>
              <a:rPr lang="el-GR" sz="4000" dirty="0" smtClean="0">
                <a:solidFill>
                  <a:schemeClr val="bg1"/>
                </a:solidFill>
              </a:rPr>
              <a:t> </a:t>
            </a:r>
            <a:r>
              <a:rPr lang="el-GR" sz="4000" dirty="0">
                <a:solidFill>
                  <a:schemeClr val="bg1"/>
                </a:solidFill>
              </a:rPr>
              <a:t>ζῴων </a:t>
            </a:r>
            <a:r>
              <a:rPr lang="en-US" sz="4000" dirty="0" smtClean="0">
                <a:solidFill>
                  <a:schemeClr val="bg1"/>
                </a:solidFill>
              </a:rPr>
              <a:t>  </a:t>
            </a:r>
            <a:r>
              <a:rPr lang="el-GR" sz="4000" dirty="0" smtClean="0">
                <a:solidFill>
                  <a:schemeClr val="bg1"/>
                </a:solidFill>
              </a:rPr>
              <a:t>ἔδωκεν </a:t>
            </a:r>
            <a:endParaRPr lang="en-US" sz="4000" dirty="0">
              <a:solidFill>
                <a:schemeClr val="bg1"/>
              </a:solidFill>
            </a:endParaRPr>
          </a:p>
          <a:p>
            <a:r>
              <a:rPr lang="fr-FR" sz="2400" dirty="0" smtClean="0">
                <a:solidFill>
                  <a:srgbClr val="FFFF00"/>
                </a:solidFill>
              </a:rPr>
              <a:t>     </a:t>
            </a:r>
            <a:r>
              <a:rPr lang="fr-FR" sz="2400" dirty="0">
                <a:solidFill>
                  <a:srgbClr val="FFFF00"/>
                </a:solidFill>
              </a:rPr>
              <a:t> </a:t>
            </a:r>
            <a:r>
              <a:rPr lang="fr-FR" sz="2400" dirty="0" smtClean="0">
                <a:solidFill>
                  <a:srgbClr val="FFFF00"/>
                </a:solidFill>
              </a:rPr>
              <a:t>et     l'un      des                  quatre           êtres </a:t>
            </a:r>
            <a:r>
              <a:rPr lang="fr-FR" sz="2400" dirty="0">
                <a:solidFill>
                  <a:srgbClr val="FFFF00"/>
                </a:solidFill>
              </a:rPr>
              <a:t>vivants </a:t>
            </a:r>
            <a:r>
              <a:rPr lang="fr-FR" sz="2400" dirty="0" smtClean="0">
                <a:solidFill>
                  <a:srgbClr val="FFFF00"/>
                </a:solidFill>
              </a:rPr>
              <a:t>       donna</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τοῖς </a:t>
            </a:r>
            <a:r>
              <a:rPr lang="el-GR" sz="4000" dirty="0">
                <a:solidFill>
                  <a:schemeClr val="bg1"/>
                </a:solidFill>
              </a:rPr>
              <a:t>ἑπτὰ </a:t>
            </a:r>
            <a:r>
              <a:rPr lang="el-GR" sz="4000" dirty="0" smtClean="0">
                <a:solidFill>
                  <a:schemeClr val="bg1"/>
                </a:solidFill>
              </a:rPr>
              <a:t>ἀγγέλοις</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 φιάλας χρυσᾶς </a:t>
            </a:r>
            <a:endParaRPr lang="en-US" sz="4000" dirty="0">
              <a:solidFill>
                <a:schemeClr val="bg1"/>
              </a:solidFill>
            </a:endParaRPr>
          </a:p>
          <a:p>
            <a:r>
              <a:rPr lang="fr-FR" sz="2400" dirty="0" smtClean="0">
                <a:solidFill>
                  <a:srgbClr val="FFFF00"/>
                </a:solidFill>
              </a:rPr>
              <a:t>    </a:t>
            </a:r>
            <a:r>
              <a:rPr lang="fr-FR" sz="2400" dirty="0">
                <a:solidFill>
                  <a:srgbClr val="FFFF00"/>
                </a:solidFill>
              </a:rPr>
              <a:t>aux </a:t>
            </a:r>
            <a:r>
              <a:rPr lang="fr-FR" sz="2400" dirty="0" smtClean="0">
                <a:solidFill>
                  <a:srgbClr val="FFFF00"/>
                </a:solidFill>
              </a:rPr>
              <a:t>        sept            anges               sept           coupes          d'or</a:t>
            </a:r>
          </a:p>
          <a:p>
            <a:r>
              <a:rPr lang="en-US" sz="4000" dirty="0" smtClean="0">
                <a:solidFill>
                  <a:schemeClr val="bg1"/>
                </a:solidFill>
              </a:rPr>
              <a:t>  </a:t>
            </a:r>
            <a:r>
              <a:rPr lang="el-GR" sz="4000" dirty="0" smtClean="0">
                <a:solidFill>
                  <a:schemeClr val="bg1"/>
                </a:solidFill>
              </a:rPr>
              <a:t>γεμούσας </a:t>
            </a:r>
            <a:r>
              <a:rPr lang="el-GR" sz="4000" dirty="0">
                <a:solidFill>
                  <a:schemeClr val="bg1"/>
                </a:solidFill>
              </a:rPr>
              <a:t>τοῦ θυμοῦ τοῦ θεοῦ τοῦ ζῶντος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pleines             </a:t>
            </a:r>
            <a:r>
              <a:rPr lang="fr-FR" sz="2400" dirty="0">
                <a:solidFill>
                  <a:srgbClr val="FFFF00"/>
                </a:solidFill>
              </a:rPr>
              <a:t>de </a:t>
            </a:r>
            <a:r>
              <a:rPr lang="fr-FR" sz="2400" dirty="0" smtClean="0">
                <a:solidFill>
                  <a:srgbClr val="FFFF00"/>
                </a:solidFill>
              </a:rPr>
              <a:t>la       colère         </a:t>
            </a:r>
            <a:r>
              <a:rPr lang="fr-FR" sz="2400" dirty="0">
                <a:solidFill>
                  <a:srgbClr val="FFFF00"/>
                </a:solidFill>
              </a:rPr>
              <a:t>du </a:t>
            </a:r>
            <a:r>
              <a:rPr lang="fr-FR" sz="2400" dirty="0" smtClean="0">
                <a:solidFill>
                  <a:srgbClr val="FFFF00"/>
                </a:solidFill>
              </a:rPr>
              <a:t>        Dieu       qui             vit </a:t>
            </a:r>
          </a:p>
          <a:p>
            <a:r>
              <a:rPr lang="en-US" sz="4000" dirty="0" smtClean="0">
                <a:solidFill>
                  <a:schemeClr val="bg1"/>
                </a:solidFill>
              </a:rPr>
              <a:t>      </a:t>
            </a:r>
            <a:r>
              <a:rPr lang="el-GR" sz="4000" dirty="0" smtClean="0">
                <a:solidFill>
                  <a:schemeClr val="bg1"/>
                </a:solidFill>
              </a:rPr>
              <a:t>εἰς </a:t>
            </a:r>
            <a:r>
              <a:rPr lang="el-GR" sz="4000" dirty="0">
                <a:solidFill>
                  <a:schemeClr val="bg1"/>
                </a:solidFill>
              </a:rPr>
              <a:t>τοὺς αἰῶνας τῶν αἰώνων.</a:t>
            </a:r>
          </a:p>
          <a:p>
            <a:r>
              <a:rPr lang="fr-FR" sz="2400" dirty="0" smtClean="0">
                <a:solidFill>
                  <a:srgbClr val="FFFF00"/>
                </a:solidFill>
              </a:rPr>
              <a:t>                  </a:t>
            </a:r>
            <a:r>
              <a:rPr lang="fr-FR" sz="2400" dirty="0">
                <a:solidFill>
                  <a:srgbClr val="FFFF00"/>
                </a:solidFill>
              </a:rPr>
              <a:t>aux </a:t>
            </a:r>
            <a:r>
              <a:rPr lang="fr-FR" sz="2400" dirty="0" smtClean="0">
                <a:solidFill>
                  <a:srgbClr val="FFFF00"/>
                </a:solidFill>
              </a:rPr>
              <a:t>               siècles          des          siècles</a:t>
            </a: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15:7</a:t>
            </a:r>
            <a:r>
              <a:rPr lang="fr-FR" sz="2200" dirty="0" smtClean="0">
                <a:solidFill>
                  <a:schemeClr val="bg1"/>
                </a:solidFill>
              </a:rPr>
              <a:t> </a:t>
            </a:r>
            <a:r>
              <a:rPr lang="fr-FR" sz="2200" dirty="0">
                <a:solidFill>
                  <a:schemeClr val="bg1"/>
                </a:solidFill>
              </a:rPr>
              <a:t>L'un des quatre êtres vivants donna aux sept anges sept coupes d'or, pleines de la colère du Dieu qui vit aux siècles des siècles.</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15:7</a:t>
            </a:r>
            <a:r>
              <a:rPr lang="fr-FR" sz="2200" dirty="0" smtClean="0">
                <a:solidFill>
                  <a:schemeClr val="bg1"/>
                </a:solidFill>
              </a:rPr>
              <a:t> </a:t>
            </a:r>
            <a:r>
              <a:rPr lang="fr-FR" sz="2200" dirty="0">
                <a:solidFill>
                  <a:schemeClr val="bg1"/>
                </a:solidFill>
              </a:rPr>
              <a:t>L'un des quatre êtres vivants donna aux sept anges sept coupes d'or pleines de la colère du Dieu qui vit pour toujours.</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299552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Apocalypse 15:8 </a:t>
            </a:r>
          </a:p>
          <a:p>
            <a:pPr algn="ctr"/>
            <a:endParaRPr lang="en-US" sz="800" b="1" dirty="0" smtClean="0">
              <a:solidFill>
                <a:srgbClr val="FFFF00"/>
              </a:solidFill>
            </a:endParaRPr>
          </a:p>
          <a:p>
            <a:r>
              <a:rPr lang="en-US" sz="4000" dirty="0">
                <a:solidFill>
                  <a:schemeClr val="bg1"/>
                </a:solidFill>
              </a:rPr>
              <a:t> </a:t>
            </a:r>
            <a:r>
              <a:rPr lang="el-GR" sz="4000" dirty="0">
                <a:solidFill>
                  <a:schemeClr val="bg1"/>
                </a:solidFill>
              </a:rPr>
              <a:t>καὶ ἐγεμίσθη ὁ ναὸς καπνοῦ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τῆς </a:t>
            </a:r>
            <a:r>
              <a:rPr lang="el-GR" sz="4000" dirty="0">
                <a:solidFill>
                  <a:schemeClr val="bg1"/>
                </a:solidFill>
              </a:rPr>
              <a:t>δόξης</a:t>
            </a:r>
            <a:endParaRPr lang="en-US" sz="40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fut </a:t>
            </a:r>
            <a:r>
              <a:rPr lang="fr-FR" sz="2400" dirty="0">
                <a:solidFill>
                  <a:srgbClr val="FFFF00"/>
                </a:solidFill>
              </a:rPr>
              <a:t>rempli </a:t>
            </a:r>
            <a:r>
              <a:rPr lang="fr-FR" sz="2400" dirty="0" smtClean="0">
                <a:solidFill>
                  <a:srgbClr val="FFFF00"/>
                </a:solidFill>
              </a:rPr>
              <a:t>       le   temple     de fumée   </a:t>
            </a:r>
            <a:r>
              <a:rPr lang="fr-FR" sz="2400" dirty="0">
                <a:solidFill>
                  <a:srgbClr val="FFFF00"/>
                </a:solidFill>
              </a:rPr>
              <a:t>à cause de </a:t>
            </a:r>
            <a:r>
              <a:rPr lang="fr-FR" sz="2400" dirty="0" smtClean="0">
                <a:solidFill>
                  <a:srgbClr val="FFFF00"/>
                </a:solidFill>
              </a:rPr>
              <a:t>la    gloire</a:t>
            </a:r>
          </a:p>
          <a:p>
            <a:r>
              <a:rPr lang="en-US" sz="4000" dirty="0" smtClean="0">
                <a:solidFill>
                  <a:schemeClr val="bg1"/>
                </a:solidFill>
              </a:rPr>
              <a:t> </a:t>
            </a:r>
            <a:r>
              <a:rPr lang="el-GR" sz="4000" dirty="0" smtClean="0">
                <a:solidFill>
                  <a:schemeClr val="bg1"/>
                </a:solidFill>
              </a:rPr>
              <a:t>τοῦ </a:t>
            </a:r>
            <a:r>
              <a:rPr lang="el-GR" sz="4000" dirty="0">
                <a:solidFill>
                  <a:schemeClr val="bg1"/>
                </a:solidFill>
              </a:rPr>
              <a:t>θεοῦ καὶ ἐκ τῆς δυνάμεως αὐτοῦ,</a:t>
            </a:r>
            <a:endParaRPr lang="en-US" sz="4000" dirty="0">
              <a:solidFill>
                <a:schemeClr val="bg1"/>
              </a:solidFill>
            </a:endParaRPr>
          </a:p>
          <a:p>
            <a:r>
              <a:rPr lang="fr-FR" sz="2400" dirty="0" smtClean="0">
                <a:solidFill>
                  <a:srgbClr val="FFFF00"/>
                </a:solidFill>
              </a:rPr>
              <a:t>     de        </a:t>
            </a:r>
            <a:r>
              <a:rPr lang="fr-FR" sz="2400" dirty="0">
                <a:solidFill>
                  <a:srgbClr val="FFFF00"/>
                </a:solidFill>
              </a:rPr>
              <a:t>Dieu </a:t>
            </a:r>
            <a:r>
              <a:rPr lang="fr-FR" sz="2400" dirty="0" smtClean="0">
                <a:solidFill>
                  <a:srgbClr val="FFFF00"/>
                </a:solidFill>
              </a:rPr>
              <a:t>       et      de     la            puissance               sa</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οὐδεὶς </a:t>
            </a:r>
            <a:r>
              <a:rPr lang="en-US" sz="4000" dirty="0" smtClean="0">
                <a:solidFill>
                  <a:schemeClr val="bg1"/>
                </a:solidFill>
              </a:rPr>
              <a:t> </a:t>
            </a:r>
            <a:r>
              <a:rPr lang="el-GR" sz="4000" dirty="0" smtClean="0">
                <a:solidFill>
                  <a:schemeClr val="bg1"/>
                </a:solidFill>
              </a:rPr>
              <a:t>ἐδύνατο </a:t>
            </a:r>
            <a:r>
              <a:rPr lang="en-US" sz="4000" dirty="0" smtClean="0">
                <a:solidFill>
                  <a:schemeClr val="bg1"/>
                </a:solidFill>
              </a:rPr>
              <a:t> </a:t>
            </a:r>
            <a:r>
              <a:rPr lang="el-GR" sz="4000" dirty="0" smtClean="0">
                <a:solidFill>
                  <a:schemeClr val="bg1"/>
                </a:solidFill>
              </a:rPr>
              <a:t>εἰσελθεῖν</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εἰς τὸν ναὸν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personne </a:t>
            </a:r>
            <a:r>
              <a:rPr lang="fr-FR" sz="2400" dirty="0">
                <a:solidFill>
                  <a:srgbClr val="FFFF00"/>
                </a:solidFill>
              </a:rPr>
              <a:t>ne </a:t>
            </a:r>
            <a:r>
              <a:rPr lang="fr-FR" sz="2400" dirty="0" smtClean="0">
                <a:solidFill>
                  <a:srgbClr val="FFFF00"/>
                </a:solidFill>
              </a:rPr>
              <a:t>        pouvait                 entrer             dans      le      temple</a:t>
            </a:r>
          </a:p>
          <a:p>
            <a:r>
              <a:rPr lang="en-US" sz="4000" dirty="0" smtClean="0">
                <a:solidFill>
                  <a:schemeClr val="bg1"/>
                </a:solidFill>
              </a:rPr>
              <a:t>    </a:t>
            </a:r>
            <a:r>
              <a:rPr lang="el-GR" sz="4000" dirty="0" smtClean="0">
                <a:solidFill>
                  <a:schemeClr val="bg1"/>
                </a:solidFill>
              </a:rPr>
              <a:t>ἄχρι </a:t>
            </a:r>
            <a:r>
              <a:rPr lang="en-US" sz="4000" dirty="0" smtClean="0">
                <a:solidFill>
                  <a:schemeClr val="bg1"/>
                </a:solidFill>
              </a:rPr>
              <a:t> </a:t>
            </a:r>
            <a:r>
              <a:rPr lang="el-GR" sz="4000" dirty="0" smtClean="0">
                <a:solidFill>
                  <a:schemeClr val="bg1"/>
                </a:solidFill>
              </a:rPr>
              <a:t>τελεσθῶσιν </a:t>
            </a:r>
            <a:r>
              <a:rPr lang="el-GR" sz="4000" dirty="0">
                <a:solidFill>
                  <a:schemeClr val="bg1"/>
                </a:solidFill>
              </a:rPr>
              <a:t>αἱ ἑπτὰ πληγαὶ τῶν ἑπτὰ ἀγγέλων.</a:t>
            </a:r>
          </a:p>
          <a:p>
            <a:r>
              <a:rPr lang="fr-FR" sz="2400" dirty="0">
                <a:solidFill>
                  <a:srgbClr val="FFFF00"/>
                </a:solidFill>
              </a:rPr>
              <a:t> </a:t>
            </a:r>
            <a:r>
              <a:rPr lang="fr-FR" sz="2400" dirty="0" smtClean="0">
                <a:solidFill>
                  <a:srgbClr val="FFFF00"/>
                </a:solidFill>
              </a:rPr>
              <a:t> </a:t>
            </a:r>
            <a:r>
              <a:rPr lang="fr-FR" sz="2200" dirty="0">
                <a:solidFill>
                  <a:srgbClr val="FFFF00"/>
                </a:solidFill>
              </a:rPr>
              <a:t>jusqu'à ce que</a:t>
            </a:r>
            <a:r>
              <a:rPr lang="fr-FR" sz="2200" dirty="0" smtClean="0">
                <a:solidFill>
                  <a:srgbClr val="FFFF00"/>
                </a:solidFill>
              </a:rPr>
              <a:t>   </a:t>
            </a:r>
            <a:r>
              <a:rPr lang="fr-FR" sz="2400" dirty="0" smtClean="0">
                <a:solidFill>
                  <a:srgbClr val="FFFF00"/>
                </a:solidFill>
              </a:rPr>
              <a:t>soient </a:t>
            </a:r>
            <a:r>
              <a:rPr lang="fr-FR" sz="2400" dirty="0">
                <a:solidFill>
                  <a:srgbClr val="FFFF00"/>
                </a:solidFill>
              </a:rPr>
              <a:t>accomplis </a:t>
            </a:r>
            <a:r>
              <a:rPr lang="fr-FR" sz="2400" dirty="0" smtClean="0">
                <a:solidFill>
                  <a:srgbClr val="FFFF00"/>
                </a:solidFill>
              </a:rPr>
              <a:t>  les     sept          </a:t>
            </a:r>
            <a:r>
              <a:rPr lang="fr-FR" sz="2400" dirty="0">
                <a:solidFill>
                  <a:srgbClr val="FFFF00"/>
                </a:solidFill>
              </a:rPr>
              <a:t>fléaux </a:t>
            </a:r>
            <a:r>
              <a:rPr lang="fr-FR" sz="2400" dirty="0" smtClean="0">
                <a:solidFill>
                  <a:srgbClr val="FFFF00"/>
                </a:solidFill>
              </a:rPr>
              <a:t>         des        sept           anges</a:t>
            </a:r>
            <a:endParaRPr lang="fr-FR" sz="2400" dirty="0">
              <a:solidFill>
                <a:srgbClr val="FFFF00"/>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15:8</a:t>
            </a:r>
            <a:r>
              <a:rPr lang="fr-FR" sz="2200" dirty="0" smtClean="0">
                <a:solidFill>
                  <a:schemeClr val="bg1"/>
                </a:solidFill>
              </a:rPr>
              <a:t> </a:t>
            </a:r>
            <a:r>
              <a:rPr lang="fr-FR" sz="2000" dirty="0">
                <a:solidFill>
                  <a:schemeClr val="bg1"/>
                </a:solidFill>
              </a:rPr>
              <a:t>Le temple fut rempli de fumée, à cause de la gloire de Dieu et de sa puissance; et personne ne pouvait entrer dans le temple, jusqu'à ce que les sept fléaux des sept anges soient accomplis.</a:t>
            </a:r>
          </a:p>
          <a:p>
            <a:r>
              <a:rPr lang="fr-FR" sz="2000" baseline="30000" dirty="0">
                <a:solidFill>
                  <a:srgbClr val="FFFF00"/>
                </a:solidFill>
              </a:rPr>
              <a:t>	BFC</a:t>
            </a:r>
            <a:r>
              <a:rPr lang="fr-FR" sz="2000" baseline="30000" dirty="0">
                <a:solidFill>
                  <a:schemeClr val="bg1"/>
                </a:solidFill>
              </a:rPr>
              <a:t> </a:t>
            </a:r>
            <a:r>
              <a:rPr lang="fr-FR" sz="2000" b="1" dirty="0" smtClean="0">
                <a:solidFill>
                  <a:schemeClr val="bg1"/>
                </a:solidFill>
              </a:rPr>
              <a:t>15:8</a:t>
            </a:r>
            <a:r>
              <a:rPr lang="fr-FR" sz="2000" dirty="0" smtClean="0">
                <a:solidFill>
                  <a:schemeClr val="bg1"/>
                </a:solidFill>
              </a:rPr>
              <a:t> </a:t>
            </a:r>
            <a:r>
              <a:rPr lang="fr-FR" sz="2000" dirty="0">
                <a:solidFill>
                  <a:schemeClr val="bg1"/>
                </a:solidFill>
              </a:rPr>
              <a:t>Le temple fut rempli de fumée, signe de la gloire et de la puissance de Dieu. Personne ne pouvait entrer dans le temple avant que soient achevés les sept fléaux apportés par les anges.</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2564098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7569</TotalTime>
  <Words>640</Words>
  <Application>Microsoft Office PowerPoint</Application>
  <PresentationFormat>Custom</PresentationFormat>
  <Paragraphs>123</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Apocalypse de Jean Chapitre 15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907</cp:revision>
  <dcterms:created xsi:type="dcterms:W3CDTF">2020-04-05T11:02:49Z</dcterms:created>
  <dcterms:modified xsi:type="dcterms:W3CDTF">2021-01-15T01:57:52Z</dcterms:modified>
</cp:coreProperties>
</file>