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24" r:id="rId2"/>
    <p:sldId id="448" r:id="rId3"/>
    <p:sldId id="503" r:id="rId4"/>
    <p:sldId id="547" r:id="rId5"/>
    <p:sldId id="523" r:id="rId6"/>
    <p:sldId id="603" r:id="rId7"/>
    <p:sldId id="550" r:id="rId8"/>
    <p:sldId id="581" r:id="rId9"/>
    <p:sldId id="583" r:id="rId10"/>
    <p:sldId id="586" r:id="rId11"/>
    <p:sldId id="605" r:id="rId12"/>
    <p:sldId id="606" r:id="rId13"/>
    <p:sldId id="608" r:id="rId14"/>
    <p:sldId id="609" r:id="rId15"/>
    <p:sldId id="613" r:id="rId16"/>
    <p:sldId id="612" r:id="rId17"/>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82" autoAdjust="0"/>
    <p:restoredTop sz="94940" autoAdjust="0"/>
  </p:normalViewPr>
  <p:slideViewPr>
    <p:cSldViewPr>
      <p:cViewPr varScale="1">
        <p:scale>
          <a:sx n="72" d="100"/>
          <a:sy n="72" d="100"/>
        </p:scale>
        <p:origin x="840" y="66"/>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A7C89-7F9B-4D72-972A-4CB9FFE5E6C9}" type="datetimeFigureOut">
              <a:rPr lang="en-US" smtClean="0"/>
              <a:t>4/12/2021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1EC42-BB98-4E7B-A868-ACD34E872939}" type="slidenum">
              <a:rPr lang="en-US" smtClean="0"/>
              <a:t>‹#›</a:t>
            </a:fld>
            <a:endParaRPr lang="en-US"/>
          </a:p>
        </p:txBody>
      </p:sp>
    </p:spTree>
    <p:extLst>
      <p:ext uri="{BB962C8B-B14F-4D97-AF65-F5344CB8AC3E}">
        <p14:creationId xmlns:p14="http://schemas.microsoft.com/office/powerpoint/2010/main" val="184961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2</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13</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14</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15</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16</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3</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5</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6</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8</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9</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10</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11</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12</a:t>
            </a:fld>
            <a:endParaRPr lang="en-US"/>
          </a:p>
        </p:txBody>
      </p:sp>
    </p:spTree>
    <p:extLst>
      <p:ext uri="{BB962C8B-B14F-4D97-AF65-F5344CB8AC3E}">
        <p14:creationId xmlns:p14="http://schemas.microsoft.com/office/powerpoint/2010/main" val="965654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a:t>Click to edit Master title style</a:t>
            </a:r>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228C260-82CB-4E87-BDB8-65FC51A009BE}"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95391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28C260-82CB-4E87-BDB8-65FC51A009BE}"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24379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28C260-82CB-4E87-BDB8-65FC51A009BE}"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69189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28C260-82CB-4E87-BDB8-65FC51A009BE}"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693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28C260-82CB-4E87-BDB8-65FC51A009BE}"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79706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28C260-82CB-4E87-BDB8-65FC51A009BE}" type="datetimeFigureOut">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93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28C260-82CB-4E87-BDB8-65FC51A009BE}" type="datetimeFigureOut">
              <a:rPr lang="en-US" smtClean="0"/>
              <a:t>4/12/2021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24890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28C260-82CB-4E87-BDB8-65FC51A009BE}" type="datetimeFigureOut">
              <a:rPr lang="en-US" smtClean="0"/>
              <a:t>4/12/2021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33937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8C260-82CB-4E87-BDB8-65FC51A009BE}" type="datetimeFigureOut">
              <a:rPr lang="en-US" smtClean="0"/>
              <a:t>4/12/2021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80494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35901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47306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8C260-82CB-4E87-BDB8-65FC51A009BE}" type="datetimeFigureOut">
              <a:rPr lang="en-US" smtClean="0"/>
              <a:t>4/12/2021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436FD-6829-4C23-8181-82EBC7E9365F}" type="slidenum">
              <a:rPr lang="en-US" smtClean="0"/>
              <a:t>‹#›</a:t>
            </a:fld>
            <a:endParaRPr lang="en-US"/>
          </a:p>
        </p:txBody>
      </p:sp>
    </p:spTree>
    <p:extLst>
      <p:ext uri="{BB962C8B-B14F-4D97-AF65-F5344CB8AC3E}">
        <p14:creationId xmlns:p14="http://schemas.microsoft.com/office/powerpoint/2010/main" val="1707380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759" y="2514600"/>
            <a:ext cx="8641160" cy="2590800"/>
          </a:xfrm>
          <a:solidFill>
            <a:schemeClr val="accent6">
              <a:lumMod val="75000"/>
            </a:schemeClr>
          </a:solidFill>
        </p:spPr>
        <p:txBody>
          <a:bodyPr>
            <a:noAutofit/>
          </a:bodyPr>
          <a:lstStyle/>
          <a:p>
            <a:r>
              <a:rPr lang="fr-FR" sz="7700" b="1" dirty="0"/>
              <a:t>Apocalypse de Jean</a:t>
            </a:r>
            <a:br>
              <a:rPr lang="fr-FR" sz="7700" b="1" dirty="0"/>
            </a:br>
            <a:r>
              <a:rPr lang="fr-FR" sz="7700" b="1" dirty="0"/>
              <a:t>Chapitre 16</a:t>
            </a:r>
            <a:endParaRPr lang="en-US" sz="7700" dirty="0">
              <a:latin typeface="SimSun" pitchFamily="2" charset="-122"/>
              <a:ea typeface="SimSun" pitchFamily="2" charset="-122"/>
            </a:endParaRPr>
          </a:p>
        </p:txBody>
      </p:sp>
      <p:sp>
        <p:nvSpPr>
          <p:cNvPr id="3" name="Subtitle 2"/>
          <p:cNvSpPr>
            <a:spLocks noGrp="1"/>
          </p:cNvSpPr>
          <p:nvPr>
            <p:ph type="subTitle" idx="1"/>
          </p:nvPr>
        </p:nvSpPr>
        <p:spPr>
          <a:xfrm>
            <a:off x="868759" y="5486400"/>
            <a:ext cx="7315200" cy="685800"/>
          </a:xfrm>
        </p:spPr>
        <p:txBody>
          <a:bodyPr>
            <a:normAutofit/>
          </a:bodyPr>
          <a:lstStyle/>
          <a:p>
            <a:r>
              <a:rPr lang="fr-FR" sz="3600" b="1" dirty="0">
                <a:solidFill>
                  <a:schemeClr val="tx1"/>
                </a:solidFill>
              </a:rPr>
              <a:t>Préparé et récité par Ezra Kim, </a:t>
            </a:r>
            <a:r>
              <a:rPr lang="fr-FR" sz="3600" b="1" dirty="0" err="1">
                <a:solidFill>
                  <a:schemeClr val="tx1"/>
                </a:solidFill>
              </a:rPr>
              <a:t>Ph.D</a:t>
            </a:r>
            <a:r>
              <a:rPr lang="fr-FR" sz="3600" b="1" dirty="0">
                <a:solidFill>
                  <a:schemeClr val="tx1"/>
                </a:solidFill>
              </a:rPr>
              <a:t>.</a:t>
            </a:r>
            <a:endParaRPr lang="en-US" sz="3600" b="1" dirty="0">
              <a:solidFill>
                <a:schemeClr val="tx1"/>
              </a:solidFill>
            </a:endParaRPr>
          </a:p>
        </p:txBody>
      </p:sp>
      <p:sp>
        <p:nvSpPr>
          <p:cNvPr id="4" name="Rectangle 3"/>
          <p:cNvSpPr/>
          <p:nvPr/>
        </p:nvSpPr>
        <p:spPr>
          <a:xfrm>
            <a:off x="0" y="0"/>
            <a:ext cx="8900319" cy="2369880"/>
          </a:xfrm>
          <a:prstGeom prst="rect">
            <a:avLst/>
          </a:prstGeom>
        </p:spPr>
        <p:txBody>
          <a:bodyPr wrap="square">
            <a:spAutoFit/>
          </a:bodyPr>
          <a:lstStyle/>
          <a:p>
            <a:pPr algn="ctr"/>
            <a:r>
              <a:rPr lang="en-US" sz="5800" b="1" dirty="0">
                <a:solidFill>
                  <a:srgbClr val="FF0000"/>
                </a:solidFill>
              </a:rPr>
              <a:t>Nouveau Testament </a:t>
            </a:r>
          </a:p>
          <a:p>
            <a:pPr algn="ctr"/>
            <a:r>
              <a:rPr lang="en-US" sz="5800" b="1" dirty="0" err="1">
                <a:solidFill>
                  <a:srgbClr val="FF0000"/>
                </a:solidFill>
              </a:rPr>
              <a:t>Interlinéaire</a:t>
            </a:r>
            <a:r>
              <a:rPr lang="en-US" sz="5800" b="1" dirty="0">
                <a:solidFill>
                  <a:srgbClr val="FF0000"/>
                </a:solidFill>
              </a:rPr>
              <a:t> </a:t>
            </a:r>
            <a:r>
              <a:rPr lang="en-US" sz="5800" b="1" dirty="0" err="1">
                <a:solidFill>
                  <a:srgbClr val="FF0000"/>
                </a:solidFill>
              </a:rPr>
              <a:t>Grec</a:t>
            </a:r>
            <a:r>
              <a:rPr lang="en-US" sz="5800" b="1" dirty="0">
                <a:solidFill>
                  <a:srgbClr val="FF0000"/>
                </a:solidFill>
              </a:rPr>
              <a:t> – </a:t>
            </a:r>
            <a:r>
              <a:rPr lang="en-US" sz="5800" b="1" dirty="0" err="1">
                <a:solidFill>
                  <a:srgbClr val="FF0000"/>
                </a:solidFill>
              </a:rPr>
              <a:t>Français</a:t>
            </a:r>
            <a:endParaRPr lang="en-US" sz="5800" b="1" dirty="0">
              <a:solidFill>
                <a:srgbClr val="FF0000"/>
              </a:solidFill>
            </a:endParaRPr>
          </a:p>
          <a:p>
            <a:r>
              <a:rPr lang="en-US" sz="3200" b="1" dirty="0">
                <a:solidFill>
                  <a:srgbClr val="7030A0"/>
                </a:solidFill>
              </a:rPr>
              <a:t> </a:t>
            </a:r>
            <a:r>
              <a:rPr lang="en-US" sz="3100" b="1" dirty="0" err="1">
                <a:solidFill>
                  <a:srgbClr val="7030A0"/>
                </a:solidFill>
              </a:rPr>
              <a:t>Écoutez</a:t>
            </a:r>
            <a:r>
              <a:rPr lang="en-US" sz="3100" b="1" dirty="0">
                <a:solidFill>
                  <a:srgbClr val="7030A0"/>
                </a:solidFill>
              </a:rPr>
              <a:t> et </a:t>
            </a:r>
            <a:r>
              <a:rPr lang="en-US" sz="3100" b="1" dirty="0" err="1">
                <a:solidFill>
                  <a:srgbClr val="7030A0"/>
                </a:solidFill>
              </a:rPr>
              <a:t>Apprenez</a:t>
            </a:r>
            <a:r>
              <a:rPr lang="en-US" sz="3100" b="1" dirty="0">
                <a:solidFill>
                  <a:srgbClr val="7030A0"/>
                </a:solidFill>
              </a:rPr>
              <a:t> le </a:t>
            </a:r>
            <a:r>
              <a:rPr lang="en-US" sz="3100" b="1" dirty="0" err="1">
                <a:solidFill>
                  <a:srgbClr val="7030A0"/>
                </a:solidFill>
              </a:rPr>
              <a:t>Grec</a:t>
            </a:r>
            <a:r>
              <a:rPr lang="en-US" sz="3100" b="1" dirty="0">
                <a:solidFill>
                  <a:srgbClr val="7030A0"/>
                </a:solidFill>
              </a:rPr>
              <a:t> du Nouveau Testament</a:t>
            </a:r>
          </a:p>
        </p:txBody>
      </p:sp>
      <p:sp>
        <p:nvSpPr>
          <p:cNvPr id="6" name="Rectangle 5"/>
          <p:cNvSpPr/>
          <p:nvPr/>
        </p:nvSpPr>
        <p:spPr>
          <a:xfrm>
            <a:off x="8840347" y="4275667"/>
            <a:ext cx="3177293" cy="2554545"/>
          </a:xfrm>
          <a:prstGeom prst="rect">
            <a:avLst/>
          </a:prstGeom>
        </p:spPr>
        <p:txBody>
          <a:bodyPr wrap="square">
            <a:spAutoFit/>
          </a:bodyPr>
          <a:lstStyle/>
          <a:p>
            <a:pPr algn="ctr"/>
            <a:r>
              <a:rPr lang="he-IL" b="1" dirty="0">
                <a:solidFill>
                  <a:srgbClr val="C00000"/>
                </a:solidFill>
              </a:rPr>
              <a:t>מְקוֹר מַיִם חַיִּים </a:t>
            </a:r>
            <a:endParaRPr lang="en-US" b="1" dirty="0">
              <a:solidFill>
                <a:srgbClr val="C00000"/>
              </a:solidFill>
            </a:endParaRPr>
          </a:p>
          <a:p>
            <a:pPr algn="ctr"/>
            <a:r>
              <a:rPr lang="el-GR" b="1" dirty="0"/>
              <a:t>ἡ πηγή ὕδατος ζωῆς </a:t>
            </a:r>
            <a:endParaRPr lang="en-US" dirty="0"/>
          </a:p>
          <a:p>
            <a:pPr algn="ctr"/>
            <a:r>
              <a:rPr lang="en-US" b="1" i="1" dirty="0">
                <a:solidFill>
                  <a:srgbClr val="7030A0"/>
                </a:solidFill>
              </a:rPr>
              <a:t>The Spring of Living Water </a:t>
            </a:r>
            <a:endParaRPr lang="en-US"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b="1" i="1" dirty="0">
                <a:solidFill>
                  <a:srgbClr val="C00000"/>
                </a:solidFill>
              </a:rPr>
              <a:t>La </a:t>
            </a:r>
            <a:r>
              <a:rPr lang="en-US" b="1" i="1" dirty="0" err="1">
                <a:solidFill>
                  <a:srgbClr val="C00000"/>
                </a:solidFill>
              </a:rPr>
              <a:t>Fuente</a:t>
            </a:r>
            <a:r>
              <a:rPr lang="en-US" b="1" i="1" dirty="0">
                <a:solidFill>
                  <a:srgbClr val="C00000"/>
                </a:solidFill>
              </a:rPr>
              <a:t> de Agua Viva</a:t>
            </a:r>
            <a:endParaRPr lang="en-US" dirty="0">
              <a:solidFill>
                <a:srgbClr val="C00000"/>
              </a:solidFill>
            </a:endParaRPr>
          </a:p>
          <a:p>
            <a:pPr algn="ctr"/>
            <a:r>
              <a:rPr lang="en-US" b="1" i="1" dirty="0"/>
              <a:t>La Source </a:t>
            </a:r>
            <a:r>
              <a:rPr lang="en-US" b="1" i="1" dirty="0" err="1"/>
              <a:t>d'Eau</a:t>
            </a:r>
            <a:r>
              <a:rPr lang="en-US" b="1" i="1" dirty="0"/>
              <a:t> Vive</a:t>
            </a:r>
            <a:endParaRPr lang="en-US" dirty="0"/>
          </a:p>
          <a:p>
            <a:pPr algn="ctr"/>
            <a:r>
              <a:rPr lang="en-US" b="1" i="1" dirty="0">
                <a:solidFill>
                  <a:schemeClr val="accent6">
                    <a:lumMod val="75000"/>
                  </a:schemeClr>
                </a:solidFill>
              </a:rPr>
              <a:t>Die </a:t>
            </a:r>
            <a:r>
              <a:rPr lang="en-US" b="1" i="1" dirty="0" err="1">
                <a:solidFill>
                  <a:schemeClr val="accent6">
                    <a:lumMod val="75000"/>
                  </a:schemeClr>
                </a:solidFill>
              </a:rPr>
              <a:t>Quelle</a:t>
            </a:r>
            <a:r>
              <a:rPr lang="en-US" b="1" i="1" dirty="0">
                <a:solidFill>
                  <a:schemeClr val="accent6">
                    <a:lumMod val="75000"/>
                  </a:schemeClr>
                </a:solidFill>
              </a:rPr>
              <a:t> </a:t>
            </a:r>
            <a:r>
              <a:rPr lang="en-US" b="1" i="1" dirty="0" err="1">
                <a:solidFill>
                  <a:schemeClr val="accent6">
                    <a:lumMod val="75000"/>
                  </a:schemeClr>
                </a:solidFill>
              </a:rPr>
              <a:t>Lebendigen</a:t>
            </a:r>
            <a:r>
              <a:rPr lang="en-US" b="1" i="1" dirty="0">
                <a:solidFill>
                  <a:schemeClr val="accent6">
                    <a:lumMod val="75000"/>
                  </a:schemeClr>
                </a:solidFill>
              </a:rPr>
              <a:t> </a:t>
            </a:r>
            <a:r>
              <a:rPr lang="en-US" b="1" i="1" dirty="0" err="1">
                <a:solidFill>
                  <a:schemeClr val="accent6">
                    <a:lumMod val="75000"/>
                  </a:schemeClr>
                </a:solidFill>
              </a:rPr>
              <a:t>Wassers</a:t>
            </a:r>
            <a:r>
              <a:rPr lang="en-US" b="1" i="1" dirty="0">
                <a:solidFill>
                  <a:schemeClr val="accent6">
                    <a:lumMod val="75000"/>
                  </a:schemeClr>
                </a:solidFill>
              </a:rPr>
              <a:t> </a:t>
            </a:r>
            <a:endParaRPr lang="en-US" dirty="0">
              <a:solidFill>
                <a:schemeClr val="accent6">
                  <a:lumMod val="75000"/>
                </a:schemeClr>
              </a:solidFill>
            </a:endParaRPr>
          </a:p>
          <a:p>
            <a:pPr algn="ctr"/>
            <a:r>
              <a:rPr lang="en-US" b="1" i="1" dirty="0" err="1"/>
              <a:t>Fonte</a:t>
            </a:r>
            <a:r>
              <a:rPr lang="en-US" b="1" i="1" dirty="0"/>
              <a:t> de </a:t>
            </a:r>
            <a:r>
              <a:rPr lang="en-US" b="1" i="1" dirty="0" err="1"/>
              <a:t>Água</a:t>
            </a:r>
            <a:r>
              <a:rPr lang="en-US" b="1" i="1" dirty="0"/>
              <a:t> Viva</a:t>
            </a:r>
            <a:endParaRPr lang="en-US" dirty="0"/>
          </a:p>
          <a:p>
            <a:pPr algn="ctr"/>
            <a:r>
              <a:rPr lang="en-US" b="1" dirty="0">
                <a:solidFill>
                  <a:srgbClr val="C00000"/>
                </a:solidFill>
              </a:rPr>
              <a:t>‎ </a:t>
            </a:r>
            <a:r>
              <a:rPr lang="ar-SA" b="1" dirty="0">
                <a:solidFill>
                  <a:srgbClr val="C00000"/>
                </a:solidFill>
              </a:rPr>
              <a:t>يَنْبُوعَ الْمِيَاهِ الْحَيَّةِ،</a:t>
            </a:r>
            <a:endParaRPr lang="en-US" b="1" dirty="0">
              <a:solidFill>
                <a:srgbClr val="C00000"/>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00319" y="138289"/>
            <a:ext cx="30861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862504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867"/>
            <a:ext cx="12161838" cy="6880969"/>
          </a:xfrm>
          <a:prstGeom prst="rect">
            <a:avLst/>
          </a:prstGeom>
          <a:solidFill>
            <a:srgbClr val="002060"/>
          </a:solidFill>
        </p:spPr>
        <p:txBody>
          <a:bodyPr wrap="square" lIns="108821" tIns="54411" rIns="108821" bIns="54411">
            <a:spAutoFit/>
          </a:bodyPr>
          <a:lstStyle/>
          <a:p>
            <a:r>
              <a:rPr lang="en-US" sz="800" b="1" dirty="0">
                <a:solidFill>
                  <a:srgbClr val="FFFF00"/>
                </a:solidFill>
              </a:rPr>
              <a:t>  </a:t>
            </a:r>
          </a:p>
          <a:p>
            <a:r>
              <a:rPr lang="en-US" sz="3200" b="1" dirty="0">
                <a:solidFill>
                  <a:srgbClr val="FFFF00"/>
                </a:solidFill>
              </a:rPr>
              <a:t>  Apocalypse 16:13 </a:t>
            </a:r>
          </a:p>
          <a:p>
            <a:endParaRPr lang="en-US" sz="800" b="1" dirty="0">
              <a:solidFill>
                <a:srgbClr val="FFFF00"/>
              </a:solidFill>
            </a:endParaRPr>
          </a:p>
          <a:p>
            <a:r>
              <a:rPr lang="en-US" sz="4000" dirty="0">
                <a:solidFill>
                  <a:schemeClr val="bg1"/>
                </a:solidFill>
              </a:rPr>
              <a:t> </a:t>
            </a:r>
            <a:r>
              <a:rPr lang="el-GR" sz="4000" dirty="0">
                <a:solidFill>
                  <a:schemeClr val="bg1"/>
                </a:solidFill>
              </a:rPr>
              <a:t>Καὶ εἶδον ἐκ τοῦ στόματος τοῦ δράκοντος </a:t>
            </a:r>
            <a:endParaRPr lang="en-US" sz="4000" dirty="0">
              <a:solidFill>
                <a:schemeClr val="bg1"/>
              </a:solidFill>
            </a:endParaRPr>
          </a:p>
          <a:p>
            <a:r>
              <a:rPr lang="fr-FR" sz="2400" dirty="0">
                <a:solidFill>
                  <a:srgbClr val="FFFF00"/>
                </a:solidFill>
              </a:rPr>
              <a:t>     et         je vis      de      la               gueule              du            dragon</a:t>
            </a:r>
            <a:endParaRPr lang="es-ES" sz="2400" dirty="0">
              <a:solidFill>
                <a:srgbClr val="FFFF00"/>
              </a:solidFill>
            </a:endParaRPr>
          </a:p>
          <a:p>
            <a:r>
              <a:rPr lang="en-US" sz="4000" dirty="0">
                <a:solidFill>
                  <a:schemeClr val="bg1"/>
                </a:solidFill>
              </a:rPr>
              <a:t>      </a:t>
            </a:r>
            <a:r>
              <a:rPr lang="el-GR" sz="4000" dirty="0">
                <a:solidFill>
                  <a:schemeClr val="bg1"/>
                </a:solidFill>
              </a:rPr>
              <a:t>καὶ ἐκ τοῦ στόματος τοῦ θηρίου </a:t>
            </a:r>
            <a:endParaRPr lang="en-US" sz="4000" dirty="0">
              <a:solidFill>
                <a:schemeClr val="bg1"/>
              </a:solidFill>
            </a:endParaRPr>
          </a:p>
          <a:p>
            <a:r>
              <a:rPr lang="fr-FR" sz="2400" dirty="0">
                <a:solidFill>
                  <a:srgbClr val="FFFF00"/>
                </a:solidFill>
              </a:rPr>
              <a:t>             et     de       la               gueule          de la         bête</a:t>
            </a:r>
          </a:p>
          <a:p>
            <a:r>
              <a:rPr lang="en-US" sz="4000" dirty="0">
                <a:solidFill>
                  <a:schemeClr val="bg1"/>
                </a:solidFill>
              </a:rPr>
              <a:t>   </a:t>
            </a:r>
            <a:r>
              <a:rPr lang="el-GR" sz="4000" dirty="0">
                <a:solidFill>
                  <a:schemeClr val="bg1"/>
                </a:solidFill>
              </a:rPr>
              <a:t>καὶ ἐκ τοῦ στόματος τοῦ ψευδοπροφήτου </a:t>
            </a:r>
            <a:endParaRPr lang="en-US" sz="4000" dirty="0">
              <a:solidFill>
                <a:schemeClr val="bg1"/>
              </a:solidFill>
            </a:endParaRPr>
          </a:p>
          <a:p>
            <a:r>
              <a:rPr lang="fr-FR" sz="2400" dirty="0">
                <a:solidFill>
                  <a:srgbClr val="FFFF00"/>
                </a:solidFill>
              </a:rPr>
              <a:t>        et      de      la             bouche             du                faux prophète</a:t>
            </a:r>
          </a:p>
          <a:p>
            <a:r>
              <a:rPr lang="en-US" sz="4000" dirty="0">
                <a:solidFill>
                  <a:schemeClr val="bg1"/>
                </a:solidFill>
              </a:rPr>
              <a:t>      </a:t>
            </a:r>
            <a:r>
              <a:rPr lang="el-GR" sz="4000" dirty="0">
                <a:solidFill>
                  <a:schemeClr val="bg1"/>
                </a:solidFill>
              </a:rPr>
              <a:t>πνεύματα τρία ἀκάθαρτα</a:t>
            </a:r>
            <a:r>
              <a:rPr lang="en-US" sz="4000" dirty="0">
                <a:solidFill>
                  <a:schemeClr val="bg1"/>
                </a:solidFill>
              </a:rPr>
              <a:t> </a:t>
            </a:r>
            <a:r>
              <a:rPr lang="el-GR" sz="4000" dirty="0">
                <a:solidFill>
                  <a:schemeClr val="bg1"/>
                </a:solidFill>
              </a:rPr>
              <a:t> ὡς </a:t>
            </a:r>
            <a:r>
              <a:rPr lang="en-US" sz="4000" dirty="0">
                <a:solidFill>
                  <a:schemeClr val="bg1"/>
                </a:solidFill>
              </a:rPr>
              <a:t>    </a:t>
            </a:r>
            <a:r>
              <a:rPr lang="el-GR" sz="4000" dirty="0">
                <a:solidFill>
                  <a:schemeClr val="bg1"/>
                </a:solidFill>
              </a:rPr>
              <a:t>βάτραχοι·</a:t>
            </a:r>
          </a:p>
          <a:p>
            <a:r>
              <a:rPr lang="fr-FR" sz="2400" dirty="0">
                <a:solidFill>
                  <a:srgbClr val="FFFF00"/>
                </a:solidFill>
              </a:rPr>
              <a:t>                  esprits               trois            impurs       semblables à des grenouilles</a:t>
            </a:r>
            <a:endParaRPr lang="en-US" sz="800" dirty="0">
              <a:solidFill>
                <a:schemeClr val="bg1"/>
              </a:solidFill>
            </a:endParaRPr>
          </a:p>
          <a:p>
            <a:r>
              <a:rPr lang="en-US" sz="800" dirty="0">
                <a:solidFill>
                  <a:schemeClr val="bg1"/>
                </a:solidFill>
              </a:rPr>
              <a:t> </a:t>
            </a:r>
          </a:p>
          <a:p>
            <a:r>
              <a:rPr lang="en-US" sz="2200" baseline="30000" dirty="0">
                <a:solidFill>
                  <a:srgbClr val="FFFF00"/>
                </a:solidFill>
              </a:rPr>
              <a:t>	NEG </a:t>
            </a:r>
            <a:r>
              <a:rPr lang="fr-FR" sz="2200" b="1" dirty="0">
                <a:solidFill>
                  <a:schemeClr val="bg1"/>
                </a:solidFill>
              </a:rPr>
              <a:t>16:13</a:t>
            </a:r>
            <a:r>
              <a:rPr lang="fr-FR" sz="2200" dirty="0">
                <a:solidFill>
                  <a:schemeClr val="bg1"/>
                </a:solidFill>
              </a:rPr>
              <a:t> Je vis sortir de la gueule du dragon, de la gueule de la bête, et de la bouche du faux prophète, trois esprits impurs, semblables à des grenouilles.</a:t>
            </a:r>
          </a:p>
          <a:p>
            <a:r>
              <a:rPr lang="fr-FR" sz="2200" dirty="0">
                <a:solidFill>
                  <a:schemeClr val="bg1"/>
                </a:solidFill>
              </a:rPr>
              <a:t> </a:t>
            </a:r>
            <a:r>
              <a:rPr lang="fr-FR" sz="2200" baseline="30000" dirty="0">
                <a:solidFill>
                  <a:srgbClr val="FFFF00"/>
                </a:solidFill>
              </a:rPr>
              <a:t>	BFC </a:t>
            </a:r>
            <a:r>
              <a:rPr lang="fr-FR" sz="2200" b="1" dirty="0">
                <a:solidFill>
                  <a:schemeClr val="bg1"/>
                </a:solidFill>
              </a:rPr>
              <a:t>16:13</a:t>
            </a:r>
            <a:r>
              <a:rPr lang="fr-FR" sz="2200" dirty="0">
                <a:solidFill>
                  <a:schemeClr val="bg1"/>
                </a:solidFill>
              </a:rPr>
              <a:t> Puis je vis trois esprits mauvais, semblables à des grenouilles, qui sortaient de la gueule du dragon, de la gueule de la bête et de la bouche du faux prophète.</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96787173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59" y="33867"/>
            <a:ext cx="12161838" cy="7050246"/>
          </a:xfrm>
          <a:prstGeom prst="rect">
            <a:avLst/>
          </a:prstGeom>
          <a:solidFill>
            <a:srgbClr val="002060"/>
          </a:solidFill>
        </p:spPr>
        <p:txBody>
          <a:bodyPr wrap="square" lIns="108821" tIns="54411" rIns="108821" bIns="54411">
            <a:spAutoFit/>
          </a:bodyPr>
          <a:lstStyle/>
          <a:p>
            <a:r>
              <a:rPr lang="en-US" sz="900" b="1" dirty="0">
                <a:solidFill>
                  <a:srgbClr val="FFFF00"/>
                </a:solidFill>
              </a:rPr>
              <a:t>     </a:t>
            </a:r>
          </a:p>
          <a:p>
            <a:r>
              <a:rPr lang="en-US" sz="3200" b="1" dirty="0">
                <a:solidFill>
                  <a:srgbClr val="FFFF00"/>
                </a:solidFill>
              </a:rPr>
              <a:t>  </a:t>
            </a:r>
            <a:r>
              <a:rPr lang="en-US" sz="3600" b="1" dirty="0">
                <a:solidFill>
                  <a:srgbClr val="FFFF00"/>
                </a:solidFill>
              </a:rPr>
              <a:t>Apocalypse 16:14 </a:t>
            </a:r>
          </a:p>
          <a:p>
            <a:endParaRPr lang="en-US" sz="1000" b="1" dirty="0">
              <a:solidFill>
                <a:srgbClr val="FFFF00"/>
              </a:solidFill>
            </a:endParaRPr>
          </a:p>
          <a:p>
            <a:r>
              <a:rPr lang="en-US" sz="3600" dirty="0">
                <a:solidFill>
                  <a:schemeClr val="bg1"/>
                </a:solidFill>
              </a:rPr>
              <a:t> </a:t>
            </a:r>
            <a:r>
              <a:rPr lang="el-GR" sz="3600" dirty="0">
                <a:solidFill>
                  <a:schemeClr val="bg1"/>
                </a:solidFill>
              </a:rPr>
              <a:t>εἰσὶν γὰρ πνεύματα δαιμονίων ποιοῦντα σημεῖα, </a:t>
            </a:r>
            <a:endParaRPr lang="en-US" sz="3600" dirty="0">
              <a:solidFill>
                <a:schemeClr val="bg1"/>
              </a:solidFill>
            </a:endParaRPr>
          </a:p>
          <a:p>
            <a:r>
              <a:rPr lang="fr-FR" sz="2400" dirty="0">
                <a:solidFill>
                  <a:schemeClr val="bg1"/>
                </a:solidFill>
              </a:rPr>
              <a:t> </a:t>
            </a:r>
            <a:r>
              <a:rPr lang="fr-FR" sz="2400" dirty="0">
                <a:solidFill>
                  <a:srgbClr val="FFFF00"/>
                </a:solidFill>
              </a:rPr>
              <a:t>ce sont     car       des esprits           de démons           qui font      des prodiges</a:t>
            </a:r>
            <a:endParaRPr lang="es-ES" sz="2400" dirty="0">
              <a:solidFill>
                <a:srgbClr val="FFFF00"/>
              </a:solidFill>
            </a:endParaRPr>
          </a:p>
          <a:p>
            <a:r>
              <a:rPr lang="en-US" sz="3400" dirty="0">
                <a:solidFill>
                  <a:schemeClr val="bg1"/>
                </a:solidFill>
              </a:rPr>
              <a:t> </a:t>
            </a:r>
            <a:r>
              <a:rPr lang="el-GR" sz="3400" dirty="0">
                <a:solidFill>
                  <a:schemeClr val="bg1"/>
                </a:solidFill>
              </a:rPr>
              <a:t>ἃ ἐκπορεύεται ἐπὶ τοὺς βασιλεῖς τῆς οἰκουμένης</a:t>
            </a:r>
            <a:r>
              <a:rPr lang="en-US" sz="3400" dirty="0">
                <a:solidFill>
                  <a:schemeClr val="bg1"/>
                </a:solidFill>
              </a:rPr>
              <a:t> </a:t>
            </a:r>
            <a:r>
              <a:rPr lang="el-GR" sz="3400" dirty="0">
                <a:solidFill>
                  <a:schemeClr val="bg1"/>
                </a:solidFill>
              </a:rPr>
              <a:t>ὅλης </a:t>
            </a:r>
            <a:endParaRPr lang="en-US" sz="3400" dirty="0">
              <a:solidFill>
                <a:schemeClr val="bg1"/>
              </a:solidFill>
            </a:endParaRPr>
          </a:p>
          <a:p>
            <a:r>
              <a:rPr lang="fr-FR" sz="2400" dirty="0">
                <a:solidFill>
                  <a:srgbClr val="FFFF00"/>
                </a:solidFill>
              </a:rPr>
              <a:t> qui            vont             vers     les            rois           de le   monde habité   de tout </a:t>
            </a:r>
          </a:p>
          <a:p>
            <a:r>
              <a:rPr lang="en-US" sz="4000" dirty="0">
                <a:solidFill>
                  <a:schemeClr val="bg1"/>
                </a:solidFill>
              </a:rPr>
              <a:t>        </a:t>
            </a:r>
            <a:r>
              <a:rPr lang="el-GR" sz="4000" dirty="0">
                <a:solidFill>
                  <a:schemeClr val="bg1"/>
                </a:solidFill>
              </a:rPr>
              <a:t>συναγαγεῖν αὐτοὺς εἰς τὸν πόλεμον </a:t>
            </a:r>
            <a:endParaRPr lang="en-US" sz="4000" dirty="0">
              <a:solidFill>
                <a:schemeClr val="bg1"/>
              </a:solidFill>
            </a:endParaRPr>
          </a:p>
          <a:p>
            <a:r>
              <a:rPr lang="fr-FR" sz="2400" dirty="0">
                <a:solidFill>
                  <a:srgbClr val="FFFF00"/>
                </a:solidFill>
              </a:rPr>
              <a:t>              afin de rassembler         les             pour    la           bataille </a:t>
            </a:r>
          </a:p>
          <a:p>
            <a:r>
              <a:rPr lang="en-US" sz="4000" dirty="0">
                <a:solidFill>
                  <a:schemeClr val="bg1"/>
                </a:solidFill>
              </a:rPr>
              <a:t> </a:t>
            </a:r>
            <a:r>
              <a:rPr lang="el-GR" sz="4000" dirty="0">
                <a:solidFill>
                  <a:schemeClr val="bg1"/>
                </a:solidFill>
              </a:rPr>
              <a:t>τῆς ἡμέρας τῆς μεγάλης τοῦ θεοῦ τοῦ παντοκράτορος.</a:t>
            </a:r>
          </a:p>
          <a:p>
            <a:r>
              <a:rPr lang="fr-FR" sz="2400" dirty="0">
                <a:solidFill>
                  <a:srgbClr val="FFFF00"/>
                </a:solidFill>
              </a:rPr>
              <a:t>     du           jour            le             grand              du       Dieu        le              Tout-Puissant</a:t>
            </a:r>
            <a:endParaRPr lang="fr-FR" sz="2300" dirty="0">
              <a:solidFill>
                <a:srgbClr val="FFFF00"/>
              </a:solidFill>
            </a:endParaRPr>
          </a:p>
          <a:p>
            <a:r>
              <a:rPr lang="fr-FR" sz="800" dirty="0">
                <a:solidFill>
                  <a:srgbClr val="FFFF00"/>
                </a:solidFill>
              </a:rPr>
              <a:t> </a:t>
            </a:r>
            <a:r>
              <a:rPr lang="en-US" sz="800" dirty="0">
                <a:solidFill>
                  <a:schemeClr val="bg1"/>
                </a:solidFill>
              </a:rPr>
              <a:t> </a:t>
            </a:r>
          </a:p>
          <a:p>
            <a:r>
              <a:rPr lang="en-US" sz="2200" baseline="30000" dirty="0">
                <a:solidFill>
                  <a:srgbClr val="FFFF00"/>
                </a:solidFill>
              </a:rPr>
              <a:t>	NEG </a:t>
            </a:r>
            <a:r>
              <a:rPr lang="fr-FR" sz="2200" b="1" dirty="0">
                <a:solidFill>
                  <a:schemeClr val="bg1"/>
                </a:solidFill>
              </a:rPr>
              <a:t>16:14</a:t>
            </a:r>
            <a:r>
              <a:rPr lang="fr-FR" sz="2200" dirty="0">
                <a:solidFill>
                  <a:schemeClr val="bg1"/>
                </a:solidFill>
              </a:rPr>
              <a:t> Car ce sont des esprits de démons, qui font des prodiges, et qui vont vers les rois de toute la terre, afin de les rassembler pour le combat du grand jour du Dieu Tout-Puissant.</a:t>
            </a:r>
          </a:p>
          <a:p>
            <a:r>
              <a:rPr lang="fr-FR" sz="2200" baseline="30000" dirty="0">
                <a:solidFill>
                  <a:srgbClr val="FFFF00"/>
                </a:solidFill>
              </a:rPr>
              <a:t>	BFC </a:t>
            </a:r>
            <a:r>
              <a:rPr lang="fr-FR" sz="2200" b="1" dirty="0">
                <a:solidFill>
                  <a:schemeClr val="bg1"/>
                </a:solidFill>
              </a:rPr>
              <a:t>16:14</a:t>
            </a:r>
            <a:r>
              <a:rPr lang="fr-FR" sz="2200" dirty="0">
                <a:solidFill>
                  <a:schemeClr val="bg1"/>
                </a:solidFill>
              </a:rPr>
              <a:t> Ce sont les esprits de démons qui font des miracles. Ils s'en vont auprès des rois de toute la terre, afin de les rassembler pour la bataille du grand jour du Dieu tout-puissant.</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r>
              <a:rPr lang="fr-FR" sz="800" dirty="0">
                <a:solidFill>
                  <a:schemeClr val="bg1"/>
                </a:solidFill>
              </a:rPr>
              <a:t>    </a:t>
            </a:r>
          </a:p>
        </p:txBody>
      </p:sp>
    </p:spTree>
    <p:extLst>
      <p:ext uri="{BB962C8B-B14F-4D97-AF65-F5344CB8AC3E}">
        <p14:creationId xmlns:p14="http://schemas.microsoft.com/office/powerpoint/2010/main" val="79941899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111"/>
            <a:ext cx="12161838" cy="6804025"/>
          </a:xfrm>
          <a:prstGeom prst="rect">
            <a:avLst/>
          </a:prstGeom>
          <a:solidFill>
            <a:srgbClr val="002060"/>
          </a:solidFill>
        </p:spPr>
        <p:txBody>
          <a:bodyPr wrap="square" lIns="108821" tIns="54411" rIns="108821" bIns="54411">
            <a:spAutoFit/>
          </a:bodyPr>
          <a:lstStyle/>
          <a:p>
            <a:r>
              <a:rPr lang="en-US" sz="900" b="1" dirty="0">
                <a:solidFill>
                  <a:srgbClr val="FFFF00"/>
                </a:solidFill>
              </a:rPr>
              <a:t>              </a:t>
            </a:r>
          </a:p>
          <a:p>
            <a:r>
              <a:rPr lang="en-US" sz="3200" b="1" dirty="0">
                <a:solidFill>
                  <a:srgbClr val="FFFF00"/>
                </a:solidFill>
              </a:rPr>
              <a:t>        </a:t>
            </a:r>
            <a:r>
              <a:rPr lang="en-US" sz="3400" b="1" dirty="0">
                <a:solidFill>
                  <a:srgbClr val="FFFF00"/>
                </a:solidFill>
              </a:rPr>
              <a:t>Apocalypse 16:15 </a:t>
            </a:r>
          </a:p>
          <a:p>
            <a:endParaRPr lang="en-US" sz="800" b="1" dirty="0">
              <a:solidFill>
                <a:srgbClr val="FFFF00"/>
              </a:solidFill>
            </a:endParaRPr>
          </a:p>
          <a:p>
            <a:r>
              <a:rPr lang="en-US" sz="4000" b="1" dirty="0">
                <a:solidFill>
                  <a:srgbClr val="FFFF00"/>
                </a:solidFill>
              </a:rPr>
              <a:t>       </a:t>
            </a:r>
            <a:r>
              <a:rPr lang="el-GR" sz="4000" dirty="0">
                <a:solidFill>
                  <a:schemeClr val="bg1"/>
                </a:solidFill>
              </a:rPr>
              <a:t>Ἰδοὺ </a:t>
            </a:r>
            <a:r>
              <a:rPr lang="en-US" sz="4000" dirty="0">
                <a:solidFill>
                  <a:schemeClr val="bg1"/>
                </a:solidFill>
              </a:rPr>
              <a:t> </a:t>
            </a:r>
            <a:r>
              <a:rPr lang="el-GR" sz="4000" dirty="0">
                <a:solidFill>
                  <a:schemeClr val="bg1"/>
                </a:solidFill>
              </a:rPr>
              <a:t>ἔρχομαι </a:t>
            </a:r>
            <a:r>
              <a:rPr lang="en-US" sz="4000" dirty="0">
                <a:solidFill>
                  <a:schemeClr val="bg1"/>
                </a:solidFill>
              </a:rPr>
              <a:t>  </a:t>
            </a:r>
            <a:r>
              <a:rPr lang="el-GR" sz="4000" dirty="0">
                <a:solidFill>
                  <a:schemeClr val="bg1"/>
                </a:solidFill>
              </a:rPr>
              <a:t>ὡς </a:t>
            </a:r>
            <a:r>
              <a:rPr lang="en-US" sz="4000" dirty="0">
                <a:solidFill>
                  <a:schemeClr val="bg1"/>
                </a:solidFill>
              </a:rPr>
              <a:t>  </a:t>
            </a:r>
            <a:r>
              <a:rPr lang="el-GR" sz="4000" dirty="0">
                <a:solidFill>
                  <a:schemeClr val="bg1"/>
                </a:solidFill>
              </a:rPr>
              <a:t>κλέπτης. </a:t>
            </a:r>
            <a:r>
              <a:rPr lang="en-US" sz="4000" dirty="0">
                <a:solidFill>
                  <a:schemeClr val="bg1"/>
                </a:solidFill>
              </a:rPr>
              <a:t> </a:t>
            </a:r>
          </a:p>
          <a:p>
            <a:r>
              <a:rPr lang="fr-FR" sz="2400" dirty="0">
                <a:solidFill>
                  <a:srgbClr val="FFFF00"/>
                </a:solidFill>
              </a:rPr>
              <a:t>              voici           je viens          comme    un voleur         </a:t>
            </a:r>
          </a:p>
          <a:p>
            <a:r>
              <a:rPr lang="en-US" sz="4000" dirty="0">
                <a:solidFill>
                  <a:schemeClr val="bg1"/>
                </a:solidFill>
              </a:rPr>
              <a:t> </a:t>
            </a:r>
            <a:r>
              <a:rPr lang="el-GR" sz="4000" dirty="0">
                <a:solidFill>
                  <a:schemeClr val="bg1"/>
                </a:solidFill>
              </a:rPr>
              <a:t>μακάριος ὁ γρηγορῶν καὶ τηρῶν τὰ ἱμάτια αὐτοῦ, </a:t>
            </a:r>
            <a:endParaRPr lang="en-US" sz="4000" dirty="0">
              <a:solidFill>
                <a:schemeClr val="bg1"/>
              </a:solidFill>
            </a:endParaRPr>
          </a:p>
          <a:p>
            <a:r>
              <a:rPr lang="fr-FR" sz="2400" dirty="0">
                <a:solidFill>
                  <a:srgbClr val="FFFF00"/>
                </a:solidFill>
              </a:rPr>
              <a:t>        heureux       celui     qui veille             et      qui garde    les   vêtements     ses</a:t>
            </a:r>
          </a:p>
          <a:p>
            <a:r>
              <a:rPr lang="en-US" sz="4000" dirty="0">
                <a:solidFill>
                  <a:schemeClr val="bg1"/>
                </a:solidFill>
              </a:rPr>
              <a:t>                </a:t>
            </a:r>
            <a:r>
              <a:rPr lang="el-GR" sz="4000" dirty="0">
                <a:solidFill>
                  <a:schemeClr val="bg1"/>
                </a:solidFill>
              </a:rPr>
              <a:t>ἵνα </a:t>
            </a:r>
            <a:r>
              <a:rPr lang="en-US" sz="4000" dirty="0">
                <a:solidFill>
                  <a:schemeClr val="bg1"/>
                </a:solidFill>
              </a:rPr>
              <a:t>  </a:t>
            </a:r>
            <a:r>
              <a:rPr lang="el-GR" sz="4000" dirty="0">
                <a:solidFill>
                  <a:schemeClr val="bg1"/>
                </a:solidFill>
              </a:rPr>
              <a:t>μὴ </a:t>
            </a:r>
            <a:r>
              <a:rPr lang="en-US" sz="4000" dirty="0">
                <a:solidFill>
                  <a:schemeClr val="bg1"/>
                </a:solidFill>
              </a:rPr>
              <a:t> </a:t>
            </a:r>
            <a:r>
              <a:rPr lang="el-GR" sz="4000" dirty="0">
                <a:solidFill>
                  <a:schemeClr val="bg1"/>
                </a:solidFill>
              </a:rPr>
              <a:t>γυμνὸς </a:t>
            </a:r>
            <a:r>
              <a:rPr lang="en-US" sz="4000" dirty="0">
                <a:solidFill>
                  <a:schemeClr val="bg1"/>
                </a:solidFill>
              </a:rPr>
              <a:t> </a:t>
            </a:r>
            <a:r>
              <a:rPr lang="el-GR" sz="4000" dirty="0">
                <a:solidFill>
                  <a:schemeClr val="bg1"/>
                </a:solidFill>
              </a:rPr>
              <a:t>περιπατῇ</a:t>
            </a:r>
            <a:r>
              <a:rPr lang="en-US" sz="4000" dirty="0">
                <a:solidFill>
                  <a:schemeClr val="bg1"/>
                </a:solidFill>
              </a:rPr>
              <a:t> </a:t>
            </a:r>
          </a:p>
          <a:p>
            <a:r>
              <a:rPr lang="fr-FR" sz="2400" dirty="0">
                <a:solidFill>
                  <a:srgbClr val="FFFF00"/>
                </a:solidFill>
              </a:rPr>
              <a:t>                      afin que  ne pas        nu                    marche</a:t>
            </a:r>
          </a:p>
          <a:p>
            <a:r>
              <a:rPr lang="en-US" sz="4000" dirty="0">
                <a:solidFill>
                  <a:schemeClr val="bg1"/>
                </a:solidFill>
              </a:rPr>
              <a:t>       </a:t>
            </a:r>
            <a:r>
              <a:rPr lang="el-GR" sz="4000" dirty="0">
                <a:solidFill>
                  <a:schemeClr val="bg1"/>
                </a:solidFill>
              </a:rPr>
              <a:t>καὶ βλέπωσιν τὴν ἀσχημοσύνην αὐτοῦ.</a:t>
            </a:r>
            <a:r>
              <a:rPr lang="en-US" sz="4000" dirty="0">
                <a:solidFill>
                  <a:schemeClr val="bg1"/>
                </a:solidFill>
              </a:rPr>
              <a:t>          </a:t>
            </a:r>
          </a:p>
          <a:p>
            <a:r>
              <a:rPr lang="fr-FR" sz="2400" dirty="0">
                <a:solidFill>
                  <a:srgbClr val="FFFF00"/>
                </a:solidFill>
              </a:rPr>
              <a:t>               et         qu'on voie          la                   honte                          sa </a:t>
            </a:r>
          </a:p>
          <a:p>
            <a:endParaRPr lang="en-US" sz="800" dirty="0">
              <a:solidFill>
                <a:schemeClr val="bg1"/>
              </a:solidFill>
            </a:endParaRPr>
          </a:p>
          <a:p>
            <a:r>
              <a:rPr lang="en-US" sz="2200" baseline="30000" dirty="0">
                <a:solidFill>
                  <a:srgbClr val="FFFF00"/>
                </a:solidFill>
              </a:rPr>
              <a:t>	NEG </a:t>
            </a:r>
            <a:r>
              <a:rPr lang="fr-FR" sz="2200" b="1" dirty="0">
                <a:solidFill>
                  <a:schemeClr val="bg1"/>
                </a:solidFill>
              </a:rPr>
              <a:t>16:15</a:t>
            </a:r>
            <a:r>
              <a:rPr lang="fr-FR" sz="2200" dirty="0">
                <a:solidFill>
                  <a:schemeClr val="bg1"/>
                </a:solidFill>
              </a:rPr>
              <a:t> Voici, je viens comme un voleur. Heureux celui qui veille, et qui garde ses vêtements, afin qu'il ne marche pas nu et qu'on ne voie pas sa honte! </a:t>
            </a:r>
          </a:p>
          <a:p>
            <a:r>
              <a:rPr lang="fr-FR" sz="2200" baseline="30000" dirty="0">
                <a:solidFill>
                  <a:schemeClr val="bg1"/>
                </a:solidFill>
              </a:rPr>
              <a:t>	</a:t>
            </a:r>
            <a:r>
              <a:rPr lang="fr-FR" sz="2200" baseline="30000" dirty="0">
                <a:solidFill>
                  <a:srgbClr val="FFFF00"/>
                </a:solidFill>
              </a:rPr>
              <a:t>BFC </a:t>
            </a:r>
            <a:r>
              <a:rPr lang="fr-FR" sz="2200" b="1" dirty="0">
                <a:solidFill>
                  <a:schemeClr val="bg1"/>
                </a:solidFill>
              </a:rPr>
              <a:t>16:15</a:t>
            </a:r>
            <a:r>
              <a:rPr lang="fr-FR" sz="2200" dirty="0">
                <a:solidFill>
                  <a:schemeClr val="bg1"/>
                </a:solidFill>
              </a:rPr>
              <a:t> «Écoute, dit le Seigneur, je viens comme un voleur! Heureux celui qui reste éveillé et garde ses vêtements, pour ne pas aller nu et n'avoir pas la honte d'être vu ainsi.»</a:t>
            </a:r>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84576154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111"/>
            <a:ext cx="12161838" cy="6804025"/>
          </a:xfrm>
          <a:prstGeom prst="rect">
            <a:avLst/>
          </a:prstGeom>
          <a:solidFill>
            <a:srgbClr val="002060"/>
          </a:solidFill>
        </p:spPr>
        <p:txBody>
          <a:bodyPr wrap="square" lIns="108821" tIns="54411" rIns="108821" bIns="54411">
            <a:spAutoFit/>
          </a:bodyPr>
          <a:lstStyle/>
          <a:p>
            <a:r>
              <a:rPr lang="en-US" sz="2800" b="1" dirty="0">
                <a:solidFill>
                  <a:srgbClr val="FFFF00"/>
                </a:solidFill>
              </a:rPr>
              <a:t>  Apocalypse 16:16-17 </a:t>
            </a:r>
          </a:p>
          <a:p>
            <a:r>
              <a:rPr lang="en-US" sz="2800" b="1" dirty="0">
                <a:solidFill>
                  <a:srgbClr val="FFFF00"/>
                </a:solidFill>
              </a:rPr>
              <a:t>16</a:t>
            </a:r>
            <a:r>
              <a:rPr lang="el-GR" sz="3400" dirty="0">
                <a:solidFill>
                  <a:schemeClr val="bg1"/>
                </a:solidFill>
              </a:rPr>
              <a:t> </a:t>
            </a:r>
            <a:r>
              <a:rPr lang="en-US" sz="3400" dirty="0">
                <a:solidFill>
                  <a:schemeClr val="bg1"/>
                </a:solidFill>
              </a:rPr>
              <a:t>  </a:t>
            </a:r>
            <a:r>
              <a:rPr lang="el-GR" sz="3600" dirty="0">
                <a:solidFill>
                  <a:schemeClr val="bg1"/>
                </a:solidFill>
              </a:rPr>
              <a:t>Καὶ συνήγαγεν αὐτοὺς εἰς τὸν τόπον </a:t>
            </a:r>
            <a:endParaRPr lang="en-US" sz="3600" dirty="0">
              <a:solidFill>
                <a:schemeClr val="bg1"/>
              </a:solidFill>
            </a:endParaRPr>
          </a:p>
          <a:p>
            <a:r>
              <a:rPr lang="fr-FR" sz="2300" dirty="0">
                <a:solidFill>
                  <a:srgbClr val="FFFF00"/>
                </a:solidFill>
              </a:rPr>
              <a:t>            et     ils rassemblèrent        </a:t>
            </a:r>
            <a:r>
              <a:rPr lang="fr-FR" sz="2000" dirty="0">
                <a:solidFill>
                  <a:srgbClr val="FFFF00"/>
                </a:solidFill>
              </a:rPr>
              <a:t>les             dans      le         lieu </a:t>
            </a:r>
            <a:endParaRPr lang="fr-FR" sz="2300" dirty="0">
              <a:solidFill>
                <a:srgbClr val="FFFF00"/>
              </a:solidFill>
            </a:endParaRPr>
          </a:p>
          <a:p>
            <a:r>
              <a:rPr lang="en-US" sz="3600" dirty="0">
                <a:solidFill>
                  <a:schemeClr val="bg1"/>
                </a:solidFill>
              </a:rPr>
              <a:t>    </a:t>
            </a:r>
            <a:r>
              <a:rPr lang="el-GR" sz="3600" dirty="0">
                <a:solidFill>
                  <a:schemeClr val="bg1"/>
                </a:solidFill>
              </a:rPr>
              <a:t>τὸν καλούμενον</a:t>
            </a:r>
            <a:r>
              <a:rPr lang="en-US" sz="3600" dirty="0">
                <a:solidFill>
                  <a:schemeClr val="bg1"/>
                </a:solidFill>
              </a:rPr>
              <a:t> </a:t>
            </a:r>
            <a:r>
              <a:rPr lang="el-GR" sz="3600" dirty="0">
                <a:solidFill>
                  <a:schemeClr val="bg1"/>
                </a:solidFill>
              </a:rPr>
              <a:t> Ἑβραϊστὶ</a:t>
            </a:r>
            <a:r>
              <a:rPr lang="en-US" sz="3600" dirty="0">
                <a:solidFill>
                  <a:schemeClr val="bg1"/>
                </a:solidFill>
              </a:rPr>
              <a:t> </a:t>
            </a:r>
            <a:r>
              <a:rPr lang="el-GR" sz="3600" dirty="0">
                <a:solidFill>
                  <a:schemeClr val="bg1"/>
                </a:solidFill>
              </a:rPr>
              <a:t> Ἁρμαγεδών.</a:t>
            </a:r>
          </a:p>
          <a:p>
            <a:r>
              <a:rPr lang="fr-FR" sz="2300" dirty="0">
                <a:solidFill>
                  <a:srgbClr val="FFFF00"/>
                </a:solidFill>
              </a:rPr>
              <a:t>         le             appelé                   en hébreu          </a:t>
            </a:r>
            <a:r>
              <a:rPr lang="fr-FR" sz="2300" dirty="0" err="1">
                <a:solidFill>
                  <a:srgbClr val="FFFF00"/>
                </a:solidFill>
              </a:rPr>
              <a:t>Harmaguédon</a:t>
            </a:r>
            <a:endParaRPr lang="fr-FR" sz="2300" dirty="0">
              <a:solidFill>
                <a:srgbClr val="FFFF00"/>
              </a:solidFill>
            </a:endParaRPr>
          </a:p>
          <a:p>
            <a:r>
              <a:rPr lang="en-US" sz="2800" b="1" dirty="0">
                <a:solidFill>
                  <a:srgbClr val="FFFF00"/>
                </a:solidFill>
              </a:rPr>
              <a:t>17</a:t>
            </a:r>
            <a:r>
              <a:rPr lang="en-US" sz="3400" b="1" dirty="0">
                <a:solidFill>
                  <a:srgbClr val="FFFF00"/>
                </a:solidFill>
              </a:rPr>
              <a:t> </a:t>
            </a:r>
            <a:r>
              <a:rPr lang="el-GR" sz="3200" dirty="0">
                <a:solidFill>
                  <a:schemeClr val="bg1"/>
                </a:solidFill>
              </a:rPr>
              <a:t> </a:t>
            </a:r>
            <a:r>
              <a:rPr lang="el-GR" sz="3600" dirty="0">
                <a:solidFill>
                  <a:schemeClr val="bg1"/>
                </a:solidFill>
              </a:rPr>
              <a:t>Καὶ ὁ ἕβδομος ἐξέχεεν τὴν φιάλην αὐτοῦ ἐπὶ τὸν ἀέρα, </a:t>
            </a:r>
            <a:endParaRPr lang="en-US" sz="3600" dirty="0">
              <a:solidFill>
                <a:schemeClr val="bg1"/>
              </a:solidFill>
            </a:endParaRPr>
          </a:p>
          <a:p>
            <a:r>
              <a:rPr lang="fr-FR" sz="2300" dirty="0">
                <a:solidFill>
                  <a:srgbClr val="FFFF00"/>
                </a:solidFill>
              </a:rPr>
              <a:t>           et     le      septième           versa         la          coupe            sa          dans          l'air</a:t>
            </a:r>
            <a:endParaRPr lang="es-ES" sz="2300" dirty="0">
              <a:solidFill>
                <a:srgbClr val="FFFF00"/>
              </a:solidFill>
            </a:endParaRPr>
          </a:p>
          <a:p>
            <a:r>
              <a:rPr lang="en-US" sz="3600" dirty="0">
                <a:solidFill>
                  <a:schemeClr val="bg1"/>
                </a:solidFill>
              </a:rPr>
              <a:t>        </a:t>
            </a:r>
            <a:r>
              <a:rPr lang="el-GR" sz="3600" dirty="0">
                <a:solidFill>
                  <a:schemeClr val="bg1"/>
                </a:solidFill>
              </a:rPr>
              <a:t>καὶ </a:t>
            </a:r>
            <a:r>
              <a:rPr lang="en-US" sz="3600" dirty="0">
                <a:solidFill>
                  <a:schemeClr val="bg1"/>
                </a:solidFill>
              </a:rPr>
              <a:t> </a:t>
            </a:r>
            <a:r>
              <a:rPr lang="el-GR" sz="3600" dirty="0">
                <a:solidFill>
                  <a:schemeClr val="bg1"/>
                </a:solidFill>
              </a:rPr>
              <a:t>ἐξῆλθεν </a:t>
            </a:r>
            <a:r>
              <a:rPr lang="en-US" sz="3600" dirty="0">
                <a:solidFill>
                  <a:schemeClr val="bg1"/>
                </a:solidFill>
              </a:rPr>
              <a:t> </a:t>
            </a:r>
            <a:r>
              <a:rPr lang="el-GR" sz="3600" dirty="0">
                <a:solidFill>
                  <a:schemeClr val="bg1"/>
                </a:solidFill>
              </a:rPr>
              <a:t>φωνὴ μεγάλη</a:t>
            </a:r>
            <a:r>
              <a:rPr lang="en-US" sz="3600" dirty="0">
                <a:solidFill>
                  <a:schemeClr val="bg1"/>
                </a:solidFill>
              </a:rPr>
              <a:t> </a:t>
            </a:r>
            <a:r>
              <a:rPr lang="el-GR" sz="3600" dirty="0">
                <a:solidFill>
                  <a:schemeClr val="bg1"/>
                </a:solidFill>
              </a:rPr>
              <a:t> ἐκ τοῦ ναοῦ </a:t>
            </a:r>
            <a:endParaRPr lang="en-US" sz="3600" dirty="0">
              <a:solidFill>
                <a:schemeClr val="bg1"/>
              </a:solidFill>
            </a:endParaRPr>
          </a:p>
          <a:p>
            <a:r>
              <a:rPr lang="fr-FR" sz="2300" dirty="0">
                <a:solidFill>
                  <a:srgbClr val="FFFF00"/>
                </a:solidFill>
              </a:rPr>
              <a:t>               et          il sortit         une voix        forte              du           temple</a:t>
            </a:r>
          </a:p>
          <a:p>
            <a:r>
              <a:rPr lang="en-US" sz="3600" dirty="0">
                <a:solidFill>
                  <a:schemeClr val="bg1"/>
                </a:solidFill>
              </a:rPr>
              <a:t>        </a:t>
            </a:r>
            <a:r>
              <a:rPr lang="el-GR" sz="3600" dirty="0">
                <a:solidFill>
                  <a:schemeClr val="bg1"/>
                </a:solidFill>
              </a:rPr>
              <a:t>ἀπὸ τοῦ θρόνου </a:t>
            </a:r>
            <a:r>
              <a:rPr lang="en-US" sz="3600" dirty="0">
                <a:solidFill>
                  <a:schemeClr val="bg1"/>
                </a:solidFill>
              </a:rPr>
              <a:t> </a:t>
            </a:r>
            <a:r>
              <a:rPr lang="el-GR" sz="3600" dirty="0">
                <a:solidFill>
                  <a:schemeClr val="bg1"/>
                </a:solidFill>
              </a:rPr>
              <a:t>λέγουσα· </a:t>
            </a:r>
            <a:r>
              <a:rPr lang="en-US" sz="3600" dirty="0">
                <a:solidFill>
                  <a:schemeClr val="bg1"/>
                </a:solidFill>
              </a:rPr>
              <a:t>    </a:t>
            </a:r>
            <a:r>
              <a:rPr lang="el-GR" sz="3600" dirty="0">
                <a:solidFill>
                  <a:schemeClr val="bg1"/>
                </a:solidFill>
              </a:rPr>
              <a:t>γέγονεν.</a:t>
            </a:r>
            <a:endParaRPr lang="fr-FR" sz="3600" dirty="0">
              <a:solidFill>
                <a:srgbClr val="FFFF00"/>
              </a:solidFill>
            </a:endParaRPr>
          </a:p>
          <a:p>
            <a:r>
              <a:rPr lang="fr-FR" sz="2300" dirty="0">
                <a:solidFill>
                  <a:srgbClr val="FFFF00"/>
                </a:solidFill>
              </a:rPr>
              <a:t>                      du               trône               qui disait             c'en est fait</a:t>
            </a:r>
          </a:p>
          <a:p>
            <a:r>
              <a:rPr lang="en-US" sz="2000" baseline="30000" dirty="0">
                <a:solidFill>
                  <a:srgbClr val="FFFF00"/>
                </a:solidFill>
              </a:rPr>
              <a:t>	NEG </a:t>
            </a:r>
            <a:r>
              <a:rPr lang="fr-FR" sz="2000" b="1" dirty="0">
                <a:solidFill>
                  <a:schemeClr val="bg1"/>
                </a:solidFill>
              </a:rPr>
              <a:t>16:16</a:t>
            </a:r>
            <a:r>
              <a:rPr lang="fr-FR" sz="2000" dirty="0">
                <a:solidFill>
                  <a:schemeClr val="bg1"/>
                </a:solidFill>
              </a:rPr>
              <a:t> Ils les rassemblèrent dans le lieu appelé en hébreu </a:t>
            </a:r>
            <a:r>
              <a:rPr lang="fr-FR" sz="2000" dirty="0" err="1">
                <a:solidFill>
                  <a:schemeClr val="bg1"/>
                </a:solidFill>
              </a:rPr>
              <a:t>Harmaguédon</a:t>
            </a:r>
            <a:r>
              <a:rPr lang="fr-FR" sz="2000" dirty="0">
                <a:solidFill>
                  <a:schemeClr val="bg1"/>
                </a:solidFill>
              </a:rPr>
              <a:t>.   </a:t>
            </a:r>
            <a:r>
              <a:rPr lang="fr-FR" sz="2000" b="1" dirty="0">
                <a:solidFill>
                  <a:schemeClr val="bg1"/>
                </a:solidFill>
              </a:rPr>
              <a:t>16:17</a:t>
            </a:r>
            <a:r>
              <a:rPr lang="fr-FR" sz="2000" dirty="0">
                <a:solidFill>
                  <a:schemeClr val="bg1"/>
                </a:solidFill>
              </a:rPr>
              <a:t> Le septième versa sa coupe dans l'air. Et il sortit du temple, du trône, une voix forte qui disait: C'en est fait!      //     </a:t>
            </a:r>
            <a:r>
              <a:rPr lang="fr-FR" sz="2000" baseline="30000" dirty="0">
                <a:solidFill>
                  <a:srgbClr val="FFFF00"/>
                </a:solidFill>
              </a:rPr>
              <a:t>BFC </a:t>
            </a:r>
            <a:r>
              <a:rPr lang="fr-FR" sz="2000" b="1" dirty="0">
                <a:solidFill>
                  <a:schemeClr val="bg1"/>
                </a:solidFill>
              </a:rPr>
              <a:t>16:16</a:t>
            </a:r>
            <a:r>
              <a:rPr lang="fr-FR" sz="2000" dirty="0">
                <a:solidFill>
                  <a:schemeClr val="bg1"/>
                </a:solidFill>
              </a:rPr>
              <a:t> Les esprits rassemblèrent les rois dans le lieu appelé en hébreu </a:t>
            </a:r>
            <a:r>
              <a:rPr lang="fr-FR" sz="2000" dirty="0" err="1">
                <a:solidFill>
                  <a:schemeClr val="bg1"/>
                </a:solidFill>
              </a:rPr>
              <a:t>Harmaguédon</a:t>
            </a:r>
            <a:r>
              <a:rPr lang="fr-FR" sz="2000" dirty="0">
                <a:solidFill>
                  <a:schemeClr val="bg1"/>
                </a:solidFill>
              </a:rPr>
              <a:t>. </a:t>
            </a:r>
            <a:r>
              <a:rPr lang="fr-FR" sz="2000" b="1" dirty="0">
                <a:solidFill>
                  <a:schemeClr val="bg1"/>
                </a:solidFill>
              </a:rPr>
              <a:t>16:17</a:t>
            </a:r>
            <a:r>
              <a:rPr lang="fr-FR" sz="2000" dirty="0">
                <a:solidFill>
                  <a:schemeClr val="bg1"/>
                </a:solidFill>
              </a:rPr>
              <a:t> Le septième ange versa sa coupe dans l'air. Une voix forte se fit entendre du temple; elle venait du trône et disait: «C'en est fait!»</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84860364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19414"/>
          </a:xfrm>
          <a:prstGeom prst="rect">
            <a:avLst/>
          </a:prstGeom>
          <a:solidFill>
            <a:srgbClr val="002060"/>
          </a:solidFill>
        </p:spPr>
        <p:txBody>
          <a:bodyPr wrap="square" lIns="108821" tIns="54411" rIns="108821" bIns="54411">
            <a:spAutoFit/>
          </a:bodyPr>
          <a:lstStyle/>
          <a:p>
            <a:endParaRPr lang="en-US" sz="800" b="1" dirty="0">
              <a:solidFill>
                <a:srgbClr val="FFFF00"/>
              </a:solidFill>
            </a:endParaRPr>
          </a:p>
          <a:p>
            <a:r>
              <a:rPr lang="en-US" sz="3400" b="1" dirty="0">
                <a:solidFill>
                  <a:srgbClr val="FFFF00"/>
                </a:solidFill>
              </a:rPr>
              <a:t>    Apocalypse 16:18 </a:t>
            </a:r>
          </a:p>
          <a:p>
            <a:endParaRPr lang="en-US" sz="800" b="1" dirty="0">
              <a:solidFill>
                <a:srgbClr val="FFFF00"/>
              </a:solidFill>
            </a:endParaRPr>
          </a:p>
          <a:p>
            <a:r>
              <a:rPr lang="en-US" sz="4000" dirty="0">
                <a:solidFill>
                  <a:schemeClr val="bg1"/>
                </a:solidFill>
              </a:rPr>
              <a:t>    </a:t>
            </a:r>
            <a:r>
              <a:rPr lang="el-GR" sz="4000" dirty="0">
                <a:solidFill>
                  <a:schemeClr val="bg1"/>
                </a:solidFill>
              </a:rPr>
              <a:t>καὶ ἐγένοντο ἀστραπαὶ καὶ φωναὶ </a:t>
            </a:r>
            <a:endParaRPr lang="en-US" sz="4000" dirty="0">
              <a:solidFill>
                <a:schemeClr val="bg1"/>
              </a:solidFill>
            </a:endParaRPr>
          </a:p>
          <a:p>
            <a:r>
              <a:rPr lang="fr-FR" sz="2400" dirty="0">
                <a:solidFill>
                  <a:srgbClr val="FFFF00"/>
                </a:solidFill>
              </a:rPr>
              <a:t>          et           il y eut               des éclairs          et       des voix</a:t>
            </a:r>
          </a:p>
          <a:p>
            <a:r>
              <a:rPr lang="en-US" sz="4000" dirty="0">
                <a:solidFill>
                  <a:schemeClr val="bg1"/>
                </a:solidFill>
              </a:rPr>
              <a:t> </a:t>
            </a:r>
            <a:r>
              <a:rPr lang="el-GR" sz="4000" dirty="0">
                <a:solidFill>
                  <a:schemeClr val="bg1"/>
                </a:solidFill>
              </a:rPr>
              <a:t>καὶ </a:t>
            </a:r>
            <a:r>
              <a:rPr lang="en-US" sz="4000" dirty="0">
                <a:solidFill>
                  <a:schemeClr val="bg1"/>
                </a:solidFill>
              </a:rPr>
              <a:t>  </a:t>
            </a:r>
            <a:r>
              <a:rPr lang="el-GR" sz="4000" dirty="0">
                <a:solidFill>
                  <a:schemeClr val="bg1"/>
                </a:solidFill>
              </a:rPr>
              <a:t>βρονταὶ</a:t>
            </a:r>
            <a:r>
              <a:rPr lang="en-US" sz="4000" dirty="0">
                <a:solidFill>
                  <a:schemeClr val="bg1"/>
                </a:solidFill>
              </a:rPr>
              <a:t>  </a:t>
            </a:r>
            <a:r>
              <a:rPr lang="el-GR" sz="4000" dirty="0">
                <a:solidFill>
                  <a:schemeClr val="bg1"/>
                </a:solidFill>
              </a:rPr>
              <a:t> καὶ </a:t>
            </a:r>
            <a:r>
              <a:rPr lang="en-US" sz="4000" dirty="0">
                <a:solidFill>
                  <a:schemeClr val="bg1"/>
                </a:solidFill>
              </a:rPr>
              <a:t> </a:t>
            </a:r>
            <a:r>
              <a:rPr lang="el-GR" sz="4000" dirty="0">
                <a:solidFill>
                  <a:schemeClr val="bg1"/>
                </a:solidFill>
              </a:rPr>
              <a:t>σεισμὸς </a:t>
            </a:r>
            <a:r>
              <a:rPr lang="en-US" sz="4000" dirty="0">
                <a:solidFill>
                  <a:schemeClr val="bg1"/>
                </a:solidFill>
              </a:rPr>
              <a:t>  </a:t>
            </a:r>
            <a:r>
              <a:rPr lang="el-GR" sz="4000" dirty="0">
                <a:solidFill>
                  <a:schemeClr val="bg1"/>
                </a:solidFill>
              </a:rPr>
              <a:t>ἐγένετο </a:t>
            </a:r>
            <a:r>
              <a:rPr lang="en-US" sz="4000" dirty="0">
                <a:solidFill>
                  <a:schemeClr val="bg1"/>
                </a:solidFill>
              </a:rPr>
              <a:t> </a:t>
            </a:r>
            <a:r>
              <a:rPr lang="el-GR" sz="4000" dirty="0">
                <a:solidFill>
                  <a:schemeClr val="bg1"/>
                </a:solidFill>
              </a:rPr>
              <a:t>μέγας, </a:t>
            </a:r>
            <a:endParaRPr lang="en-US" sz="4000" dirty="0">
              <a:solidFill>
                <a:schemeClr val="bg1"/>
              </a:solidFill>
            </a:endParaRPr>
          </a:p>
          <a:p>
            <a:r>
              <a:rPr lang="fr-FR" sz="2400" dirty="0">
                <a:solidFill>
                  <a:srgbClr val="FFFF00"/>
                </a:solidFill>
              </a:rPr>
              <a:t>   et    </a:t>
            </a:r>
            <a:r>
              <a:rPr lang="fr-FR" sz="2000" dirty="0">
                <a:solidFill>
                  <a:srgbClr val="FFFF00"/>
                </a:solidFill>
              </a:rPr>
              <a:t>des coups de tonnerre   </a:t>
            </a:r>
            <a:r>
              <a:rPr lang="fr-FR" sz="2400" dirty="0">
                <a:solidFill>
                  <a:srgbClr val="FFFF00"/>
                </a:solidFill>
              </a:rPr>
              <a:t>et  </a:t>
            </a:r>
            <a:r>
              <a:rPr lang="fr-FR" sz="2000" dirty="0">
                <a:solidFill>
                  <a:srgbClr val="FFFF00"/>
                </a:solidFill>
              </a:rPr>
              <a:t>un tremblement de terre    </a:t>
            </a:r>
            <a:r>
              <a:rPr lang="fr-FR" sz="2400" dirty="0">
                <a:solidFill>
                  <a:srgbClr val="FFFF00"/>
                </a:solidFill>
              </a:rPr>
              <a:t>il y a eu          grand</a:t>
            </a:r>
          </a:p>
          <a:p>
            <a:r>
              <a:rPr lang="en-US" sz="4000" dirty="0">
                <a:solidFill>
                  <a:schemeClr val="bg1"/>
                </a:solidFill>
              </a:rPr>
              <a:t>  </a:t>
            </a:r>
            <a:r>
              <a:rPr lang="el-GR" sz="4000" dirty="0">
                <a:solidFill>
                  <a:schemeClr val="bg1"/>
                </a:solidFill>
              </a:rPr>
              <a:t>οἷος </a:t>
            </a:r>
            <a:r>
              <a:rPr lang="en-US" sz="4000" dirty="0">
                <a:solidFill>
                  <a:schemeClr val="bg1"/>
                </a:solidFill>
              </a:rPr>
              <a:t>  </a:t>
            </a:r>
            <a:r>
              <a:rPr lang="el-GR" sz="4000" dirty="0">
                <a:solidFill>
                  <a:schemeClr val="bg1"/>
                </a:solidFill>
              </a:rPr>
              <a:t>οὐκ </a:t>
            </a:r>
            <a:r>
              <a:rPr lang="en-US" sz="4000" dirty="0">
                <a:solidFill>
                  <a:schemeClr val="bg1"/>
                </a:solidFill>
              </a:rPr>
              <a:t> </a:t>
            </a:r>
            <a:r>
              <a:rPr lang="el-GR" sz="4000" dirty="0">
                <a:solidFill>
                  <a:schemeClr val="bg1"/>
                </a:solidFill>
              </a:rPr>
              <a:t>ἐγένετο </a:t>
            </a:r>
            <a:r>
              <a:rPr lang="en-US" sz="4000" dirty="0">
                <a:solidFill>
                  <a:schemeClr val="bg1"/>
                </a:solidFill>
              </a:rPr>
              <a:t> </a:t>
            </a:r>
            <a:r>
              <a:rPr lang="el-GR" sz="4000" dirty="0">
                <a:solidFill>
                  <a:schemeClr val="bg1"/>
                </a:solidFill>
              </a:rPr>
              <a:t>ἀφ᾽ οὗ ἄνθρωπος ἐγένετο </a:t>
            </a:r>
            <a:endParaRPr lang="en-US" sz="4000" dirty="0">
              <a:solidFill>
                <a:schemeClr val="bg1"/>
              </a:solidFill>
            </a:endParaRPr>
          </a:p>
          <a:p>
            <a:r>
              <a:rPr lang="fr-FR" sz="2400" dirty="0">
                <a:solidFill>
                  <a:srgbClr val="FFFF00"/>
                </a:solidFill>
              </a:rPr>
              <a:t>    tel que  ne jamais   il y avait eu   depuis  que            l'homme            est </a:t>
            </a:r>
          </a:p>
          <a:p>
            <a:r>
              <a:rPr lang="en-US" sz="4000" dirty="0">
                <a:solidFill>
                  <a:schemeClr val="bg1"/>
                </a:solidFill>
              </a:rPr>
              <a:t>  </a:t>
            </a:r>
            <a:r>
              <a:rPr lang="el-GR" sz="4000" dirty="0">
                <a:solidFill>
                  <a:schemeClr val="bg1"/>
                </a:solidFill>
              </a:rPr>
              <a:t>ἐπὶ τῆς γῆς </a:t>
            </a:r>
            <a:r>
              <a:rPr lang="en-US" sz="4000" dirty="0">
                <a:solidFill>
                  <a:schemeClr val="bg1"/>
                </a:solidFill>
              </a:rPr>
              <a:t> </a:t>
            </a:r>
            <a:r>
              <a:rPr lang="el-GR" sz="4000" dirty="0">
                <a:solidFill>
                  <a:schemeClr val="bg1"/>
                </a:solidFill>
              </a:rPr>
              <a:t>τηλικοῦτος </a:t>
            </a:r>
            <a:r>
              <a:rPr lang="en-US" sz="4000" dirty="0">
                <a:solidFill>
                  <a:schemeClr val="bg1"/>
                </a:solidFill>
              </a:rPr>
              <a:t>  </a:t>
            </a:r>
            <a:r>
              <a:rPr lang="el-GR" sz="4000" dirty="0">
                <a:solidFill>
                  <a:schemeClr val="bg1"/>
                </a:solidFill>
              </a:rPr>
              <a:t>σεισμὸς </a:t>
            </a:r>
            <a:r>
              <a:rPr lang="en-US" sz="4000" dirty="0">
                <a:solidFill>
                  <a:schemeClr val="bg1"/>
                </a:solidFill>
              </a:rPr>
              <a:t>   </a:t>
            </a:r>
            <a:r>
              <a:rPr lang="el-GR" sz="4000" dirty="0">
                <a:solidFill>
                  <a:schemeClr val="bg1"/>
                </a:solidFill>
              </a:rPr>
              <a:t>οὕτως </a:t>
            </a:r>
            <a:r>
              <a:rPr lang="en-US" sz="4000" dirty="0">
                <a:solidFill>
                  <a:schemeClr val="bg1"/>
                </a:solidFill>
              </a:rPr>
              <a:t> </a:t>
            </a:r>
            <a:r>
              <a:rPr lang="el-GR" sz="4000" dirty="0">
                <a:solidFill>
                  <a:schemeClr val="bg1"/>
                </a:solidFill>
              </a:rPr>
              <a:t>μέγας.</a:t>
            </a:r>
          </a:p>
          <a:p>
            <a:r>
              <a:rPr lang="fr-FR" sz="2400" dirty="0">
                <a:solidFill>
                  <a:srgbClr val="FFFF00"/>
                </a:solidFill>
              </a:rPr>
              <a:t>      sur      la      terre      tellement grand  </a:t>
            </a:r>
            <a:r>
              <a:rPr lang="fr-FR" sz="2000" dirty="0">
                <a:solidFill>
                  <a:srgbClr val="FFFF00"/>
                </a:solidFill>
              </a:rPr>
              <a:t>un tremblement de terre     </a:t>
            </a:r>
            <a:r>
              <a:rPr lang="fr-FR" sz="2400" dirty="0">
                <a:solidFill>
                  <a:srgbClr val="FFFF00"/>
                </a:solidFill>
              </a:rPr>
              <a:t>aussi           grand </a:t>
            </a:r>
            <a:endParaRPr lang="en-US" sz="2400" dirty="0">
              <a:solidFill>
                <a:schemeClr val="bg1"/>
              </a:solidFill>
            </a:endParaRPr>
          </a:p>
          <a:p>
            <a:r>
              <a:rPr lang="en-US" sz="800" dirty="0">
                <a:solidFill>
                  <a:schemeClr val="bg1"/>
                </a:solidFill>
              </a:rPr>
              <a:t> </a:t>
            </a:r>
          </a:p>
          <a:p>
            <a:r>
              <a:rPr lang="en-US" sz="2200" baseline="30000" dirty="0">
                <a:solidFill>
                  <a:srgbClr val="FFFF00"/>
                </a:solidFill>
              </a:rPr>
              <a:t>	NEG </a:t>
            </a:r>
            <a:r>
              <a:rPr lang="fr-FR" sz="2200" b="1" dirty="0">
                <a:solidFill>
                  <a:schemeClr val="bg1"/>
                </a:solidFill>
              </a:rPr>
              <a:t>16:18</a:t>
            </a:r>
            <a:r>
              <a:rPr lang="fr-FR" sz="2200" dirty="0">
                <a:solidFill>
                  <a:schemeClr val="bg1"/>
                </a:solidFill>
              </a:rPr>
              <a:t> </a:t>
            </a:r>
            <a:r>
              <a:rPr lang="fr-FR" sz="2000" dirty="0">
                <a:solidFill>
                  <a:schemeClr val="bg1"/>
                </a:solidFill>
              </a:rPr>
              <a:t>Et il y eut des éclairs, des voix, des coups de tonnerre, et un grand tremblement de terre, tel qu'il n 'y avait jamais eu depuis que l'homme est sur la terre un aussi grand tremblement.</a:t>
            </a:r>
          </a:p>
          <a:p>
            <a:r>
              <a:rPr lang="fr-FR" sz="2000" baseline="30000" dirty="0">
                <a:solidFill>
                  <a:srgbClr val="FFFF00"/>
                </a:solidFill>
              </a:rPr>
              <a:t>	BFC </a:t>
            </a:r>
            <a:r>
              <a:rPr lang="fr-FR" sz="2000" b="1" dirty="0">
                <a:solidFill>
                  <a:schemeClr val="bg1"/>
                </a:solidFill>
              </a:rPr>
              <a:t>16:18</a:t>
            </a:r>
            <a:r>
              <a:rPr lang="fr-FR" sz="2000" dirty="0">
                <a:solidFill>
                  <a:schemeClr val="bg1"/>
                </a:solidFill>
              </a:rPr>
              <a:t> Il y eut alors des éclairs, des bruits de voix, des coups de tonnerre et un violent tremblement de terre. Celui-ci fut même si violent qu'il n'y en a jamais eu de pareil depuis l'apparition de l'homme sur la terre!</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21752059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39932"/>
          </a:xfrm>
          <a:prstGeom prst="rect">
            <a:avLst/>
          </a:prstGeom>
          <a:solidFill>
            <a:srgbClr val="002060"/>
          </a:solidFill>
        </p:spPr>
        <p:txBody>
          <a:bodyPr wrap="square" lIns="108821" tIns="54411" rIns="108821" bIns="54411">
            <a:spAutoFit/>
          </a:bodyPr>
          <a:lstStyle/>
          <a:p>
            <a:endParaRPr lang="en-US" sz="800" b="1" dirty="0">
              <a:solidFill>
                <a:srgbClr val="FFFF00"/>
              </a:solidFill>
            </a:endParaRPr>
          </a:p>
          <a:p>
            <a:r>
              <a:rPr lang="en-US" sz="3200" b="1" dirty="0">
                <a:solidFill>
                  <a:srgbClr val="FFFF00"/>
                </a:solidFill>
              </a:rPr>
              <a:t>    Apocalypse 16:19 </a:t>
            </a:r>
          </a:p>
          <a:p>
            <a:endParaRPr lang="en-US" sz="800" b="1" dirty="0">
              <a:solidFill>
                <a:srgbClr val="FFFF00"/>
              </a:solidFill>
            </a:endParaRPr>
          </a:p>
          <a:p>
            <a:r>
              <a:rPr lang="en-US" sz="3800" dirty="0">
                <a:solidFill>
                  <a:schemeClr val="bg1"/>
                </a:solidFill>
              </a:rPr>
              <a:t>  </a:t>
            </a:r>
            <a:r>
              <a:rPr lang="el-GR" sz="3800" dirty="0">
                <a:solidFill>
                  <a:schemeClr val="bg1"/>
                </a:solidFill>
              </a:rPr>
              <a:t>καὶ ἐγένετο </a:t>
            </a:r>
            <a:r>
              <a:rPr lang="en-US" sz="3800" dirty="0">
                <a:solidFill>
                  <a:schemeClr val="bg1"/>
                </a:solidFill>
              </a:rPr>
              <a:t> </a:t>
            </a:r>
            <a:r>
              <a:rPr lang="el-GR" sz="3800" dirty="0">
                <a:solidFill>
                  <a:schemeClr val="bg1"/>
                </a:solidFill>
              </a:rPr>
              <a:t>ἡ πόλις ἡ μεγάλη εἰς τρία μέρη </a:t>
            </a:r>
            <a:endParaRPr lang="en-US" sz="3800" dirty="0">
              <a:solidFill>
                <a:schemeClr val="bg1"/>
              </a:solidFill>
            </a:endParaRPr>
          </a:p>
          <a:p>
            <a:r>
              <a:rPr lang="fr-FR" sz="2400" dirty="0">
                <a:solidFill>
                  <a:srgbClr val="FFFF00"/>
                </a:solidFill>
              </a:rPr>
              <a:t>     et       est devenu    la     ville        la    grande         en      trois    parties</a:t>
            </a:r>
          </a:p>
          <a:p>
            <a:r>
              <a:rPr lang="en-US" sz="3800" dirty="0">
                <a:solidFill>
                  <a:schemeClr val="bg1"/>
                </a:solidFill>
              </a:rPr>
              <a:t> </a:t>
            </a:r>
            <a:r>
              <a:rPr lang="el-GR" sz="3800" dirty="0">
                <a:solidFill>
                  <a:schemeClr val="bg1"/>
                </a:solidFill>
              </a:rPr>
              <a:t>καὶ αἱ πόλεις τῶν ἐθνῶν ἔπεσαν. </a:t>
            </a:r>
            <a:r>
              <a:rPr lang="en-US" sz="3800" dirty="0">
                <a:solidFill>
                  <a:schemeClr val="bg1"/>
                </a:solidFill>
              </a:rPr>
              <a:t>  </a:t>
            </a:r>
            <a:r>
              <a:rPr lang="el-GR" sz="3800" dirty="0">
                <a:solidFill>
                  <a:schemeClr val="bg1"/>
                </a:solidFill>
              </a:rPr>
              <a:t>καὶ Βαβυλὼν </a:t>
            </a:r>
            <a:endParaRPr lang="en-US" sz="3800" dirty="0">
              <a:solidFill>
                <a:schemeClr val="bg1"/>
              </a:solidFill>
            </a:endParaRPr>
          </a:p>
          <a:p>
            <a:r>
              <a:rPr lang="fr-FR" sz="2400" dirty="0">
                <a:solidFill>
                  <a:srgbClr val="FFFF00"/>
                </a:solidFill>
              </a:rPr>
              <a:t>    et     les      villes         des      nations      tombèrent         et       de Babylone</a:t>
            </a:r>
          </a:p>
          <a:p>
            <a:r>
              <a:rPr lang="en-US" sz="3800" dirty="0">
                <a:solidFill>
                  <a:schemeClr val="bg1"/>
                </a:solidFill>
              </a:rPr>
              <a:t>  </a:t>
            </a:r>
            <a:r>
              <a:rPr lang="el-GR" sz="3800" dirty="0">
                <a:solidFill>
                  <a:schemeClr val="bg1"/>
                </a:solidFill>
              </a:rPr>
              <a:t>ἡ μεγάλη </a:t>
            </a:r>
            <a:r>
              <a:rPr lang="en-US" sz="3800" dirty="0">
                <a:solidFill>
                  <a:schemeClr val="bg1"/>
                </a:solidFill>
              </a:rPr>
              <a:t> </a:t>
            </a:r>
            <a:r>
              <a:rPr lang="el-GR" sz="3800" dirty="0">
                <a:solidFill>
                  <a:schemeClr val="bg1"/>
                </a:solidFill>
              </a:rPr>
              <a:t>ἐμνήσθη ἐνώπιον τοῦ θεοῦ </a:t>
            </a:r>
            <a:r>
              <a:rPr lang="en-US" sz="3800" dirty="0">
                <a:solidFill>
                  <a:schemeClr val="bg1"/>
                </a:solidFill>
              </a:rPr>
              <a:t> </a:t>
            </a:r>
            <a:r>
              <a:rPr lang="el-GR" sz="3800" dirty="0">
                <a:solidFill>
                  <a:schemeClr val="bg1"/>
                </a:solidFill>
              </a:rPr>
              <a:t>δοῦναι </a:t>
            </a:r>
            <a:r>
              <a:rPr lang="en-US" sz="3800" dirty="0">
                <a:solidFill>
                  <a:schemeClr val="bg1"/>
                </a:solidFill>
              </a:rPr>
              <a:t> </a:t>
            </a:r>
            <a:r>
              <a:rPr lang="el-GR" sz="3800" dirty="0">
                <a:solidFill>
                  <a:schemeClr val="bg1"/>
                </a:solidFill>
              </a:rPr>
              <a:t>αὐτῇ </a:t>
            </a:r>
            <a:endParaRPr lang="en-US" sz="3800" dirty="0">
              <a:solidFill>
                <a:schemeClr val="bg1"/>
              </a:solidFill>
            </a:endParaRPr>
          </a:p>
          <a:p>
            <a:r>
              <a:rPr lang="fr-FR" sz="2400" dirty="0">
                <a:solidFill>
                  <a:srgbClr val="FFFF00"/>
                </a:solidFill>
              </a:rPr>
              <a:t>    la    grande         s'est souvenue       devant          le         Dieu     pour donner    lui</a:t>
            </a:r>
          </a:p>
          <a:p>
            <a:r>
              <a:rPr lang="en-US" sz="3800" dirty="0">
                <a:solidFill>
                  <a:schemeClr val="bg1"/>
                </a:solidFill>
              </a:rPr>
              <a:t>  </a:t>
            </a:r>
            <a:r>
              <a:rPr lang="el-GR" sz="3800" dirty="0">
                <a:solidFill>
                  <a:schemeClr val="bg1"/>
                </a:solidFill>
              </a:rPr>
              <a:t>τὸ ποτήριον τοῦ οἴνου τοῦ θυμοῦ τῆς ὀργῆς αὐτοῦ.</a:t>
            </a:r>
          </a:p>
          <a:p>
            <a:r>
              <a:rPr lang="fr-FR" sz="2400" dirty="0">
                <a:solidFill>
                  <a:srgbClr val="FFFF00"/>
                </a:solidFill>
              </a:rPr>
              <a:t>     la          coupe             du          vin        de la      fureur      de la     colère           sa </a:t>
            </a:r>
          </a:p>
          <a:p>
            <a:endParaRPr lang="en-US" sz="800" baseline="30000" dirty="0">
              <a:solidFill>
                <a:srgbClr val="FFFF00"/>
              </a:solidFill>
            </a:endParaRPr>
          </a:p>
          <a:p>
            <a:r>
              <a:rPr lang="en-US" sz="2200" baseline="30000" dirty="0">
                <a:solidFill>
                  <a:srgbClr val="FFFF00"/>
                </a:solidFill>
              </a:rPr>
              <a:t>	NEG </a:t>
            </a:r>
            <a:r>
              <a:rPr lang="fr-FR" sz="2000" b="1" dirty="0">
                <a:solidFill>
                  <a:schemeClr val="bg1"/>
                </a:solidFill>
              </a:rPr>
              <a:t>16:19</a:t>
            </a:r>
            <a:r>
              <a:rPr lang="fr-FR" sz="2000" dirty="0">
                <a:solidFill>
                  <a:schemeClr val="bg1"/>
                </a:solidFill>
              </a:rPr>
              <a:t> Et la grande ville fut divisée en trois parties, les villes des nations tombèrent, et Dieu, se souvint de Babylone la grande, pour lui donner la coupe du vin de son ardente colère.</a:t>
            </a:r>
          </a:p>
          <a:p>
            <a:r>
              <a:rPr lang="fr-FR" sz="2000" baseline="30000" dirty="0">
                <a:solidFill>
                  <a:srgbClr val="FFFF00"/>
                </a:solidFill>
              </a:rPr>
              <a:t>	BFC </a:t>
            </a:r>
            <a:r>
              <a:rPr lang="fr-FR" sz="2000" b="1" dirty="0">
                <a:solidFill>
                  <a:schemeClr val="bg1"/>
                </a:solidFill>
              </a:rPr>
              <a:t>16:19</a:t>
            </a:r>
            <a:r>
              <a:rPr lang="fr-FR" sz="2000" dirty="0">
                <a:solidFill>
                  <a:schemeClr val="bg1"/>
                </a:solidFill>
              </a:rPr>
              <a:t> La grande ville se brisa en trois parties et les villes de tous les pays s'écroulèrent. Dieu n'oublia pas la grande Babylone; il lui fit boire le vin de sa coupe, le vin de son ardente colère.</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94208746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34803"/>
          </a:xfrm>
          <a:prstGeom prst="rect">
            <a:avLst/>
          </a:prstGeom>
          <a:solidFill>
            <a:srgbClr val="002060"/>
          </a:solidFill>
        </p:spPr>
        <p:txBody>
          <a:bodyPr wrap="square" lIns="108821" tIns="54411" rIns="108821" bIns="54411">
            <a:spAutoFit/>
          </a:bodyPr>
          <a:lstStyle/>
          <a:p>
            <a:r>
              <a:rPr lang="en-US" sz="2600" b="1" dirty="0">
                <a:solidFill>
                  <a:srgbClr val="FFFF00"/>
                </a:solidFill>
              </a:rPr>
              <a:t>          Apocalypse 16:20-21 </a:t>
            </a:r>
          </a:p>
          <a:p>
            <a:r>
              <a:rPr lang="en-US" sz="2800" b="1" dirty="0">
                <a:solidFill>
                  <a:srgbClr val="FFFF00"/>
                </a:solidFill>
              </a:rPr>
              <a:t>20  </a:t>
            </a:r>
            <a:r>
              <a:rPr lang="el-GR" sz="3400" dirty="0">
                <a:solidFill>
                  <a:schemeClr val="bg1"/>
                </a:solidFill>
              </a:rPr>
              <a:t>καὶ πᾶσα νῆσος ἔφυγεν καὶ ὄρη </a:t>
            </a:r>
            <a:r>
              <a:rPr lang="en-US" sz="3400" dirty="0">
                <a:solidFill>
                  <a:schemeClr val="bg1"/>
                </a:solidFill>
              </a:rPr>
              <a:t> </a:t>
            </a:r>
            <a:r>
              <a:rPr lang="el-GR" sz="3400" dirty="0">
                <a:solidFill>
                  <a:schemeClr val="bg1"/>
                </a:solidFill>
              </a:rPr>
              <a:t>οὐχ</a:t>
            </a:r>
            <a:r>
              <a:rPr lang="en-US" sz="3400" dirty="0">
                <a:solidFill>
                  <a:schemeClr val="bg1"/>
                </a:solidFill>
              </a:rPr>
              <a:t> </a:t>
            </a:r>
            <a:r>
              <a:rPr lang="el-GR" sz="3400" dirty="0">
                <a:solidFill>
                  <a:schemeClr val="bg1"/>
                </a:solidFill>
              </a:rPr>
              <a:t> εὑρέθησαν.</a:t>
            </a:r>
          </a:p>
          <a:p>
            <a:r>
              <a:rPr lang="fr-FR" sz="2300" dirty="0">
                <a:solidFill>
                  <a:srgbClr val="FFFF00"/>
                </a:solidFill>
              </a:rPr>
              <a:t>          et    </a:t>
            </a:r>
            <a:r>
              <a:rPr lang="en-US" sz="2300" dirty="0" err="1">
                <a:solidFill>
                  <a:srgbClr val="FFFF00"/>
                </a:solidFill>
              </a:rPr>
              <a:t>chaque</a:t>
            </a:r>
            <a:r>
              <a:rPr lang="en-US" sz="2300" dirty="0">
                <a:solidFill>
                  <a:srgbClr val="FFFF00"/>
                </a:solidFill>
              </a:rPr>
              <a:t>      </a:t>
            </a:r>
            <a:r>
              <a:rPr lang="en-US" sz="2300" dirty="0" err="1">
                <a:solidFill>
                  <a:srgbClr val="FFFF00"/>
                </a:solidFill>
              </a:rPr>
              <a:t>île</a:t>
            </a:r>
            <a:r>
              <a:rPr lang="en-US" sz="2300" dirty="0">
                <a:solidFill>
                  <a:srgbClr val="FFFF00"/>
                </a:solidFill>
              </a:rPr>
              <a:t>        </a:t>
            </a:r>
            <a:r>
              <a:rPr lang="fr-FR" sz="2300" dirty="0">
                <a:solidFill>
                  <a:srgbClr val="FFFF00"/>
                </a:solidFill>
              </a:rPr>
              <a:t>s'est enfuie  et </a:t>
            </a:r>
            <a:r>
              <a:rPr lang="fr-FR" sz="2100" dirty="0">
                <a:solidFill>
                  <a:srgbClr val="FFFF00"/>
                </a:solidFill>
              </a:rPr>
              <a:t>montagnes  ne pas  furent retrouvées</a:t>
            </a:r>
          </a:p>
          <a:p>
            <a:r>
              <a:rPr lang="en-US" sz="2800" b="1" dirty="0">
                <a:solidFill>
                  <a:srgbClr val="FFFF00"/>
                </a:solidFill>
              </a:rPr>
              <a:t>21</a:t>
            </a:r>
            <a:r>
              <a:rPr lang="en-US" sz="2800" dirty="0">
                <a:solidFill>
                  <a:schemeClr val="bg1"/>
                </a:solidFill>
              </a:rPr>
              <a:t>  </a:t>
            </a:r>
            <a:r>
              <a:rPr lang="el-GR" sz="3600" dirty="0">
                <a:solidFill>
                  <a:schemeClr val="bg1"/>
                </a:solidFill>
              </a:rPr>
              <a:t>καὶ χάλαζα μεγάλη ὡς ταλαντιαία καταβαίνει </a:t>
            </a:r>
            <a:endParaRPr lang="en-US" sz="3600" dirty="0">
              <a:solidFill>
                <a:schemeClr val="bg1"/>
              </a:solidFill>
            </a:endParaRPr>
          </a:p>
          <a:p>
            <a:r>
              <a:rPr lang="fr-FR" sz="2300" dirty="0">
                <a:solidFill>
                  <a:srgbClr val="FFFF00"/>
                </a:solidFill>
              </a:rPr>
              <a:t>          et      une grêle       grosse    </a:t>
            </a:r>
            <a:r>
              <a:rPr lang="fr-FR" sz="2100" dirty="0">
                <a:solidFill>
                  <a:srgbClr val="FFFF00"/>
                </a:solidFill>
              </a:rPr>
              <a:t>environ  pesaient un talent        </a:t>
            </a:r>
            <a:r>
              <a:rPr lang="fr-FR" sz="2300" dirty="0">
                <a:solidFill>
                  <a:srgbClr val="FFFF00"/>
                </a:solidFill>
              </a:rPr>
              <a:t>tomba</a:t>
            </a:r>
          </a:p>
          <a:p>
            <a:r>
              <a:rPr lang="en-US" sz="3600" dirty="0">
                <a:solidFill>
                  <a:schemeClr val="bg1"/>
                </a:solidFill>
              </a:rPr>
              <a:t>  </a:t>
            </a:r>
            <a:r>
              <a:rPr lang="el-GR" sz="3600" dirty="0">
                <a:solidFill>
                  <a:schemeClr val="bg1"/>
                </a:solidFill>
              </a:rPr>
              <a:t>ἐκ τοῦ οὐρανοῦ ἐπὶ τοὺς ἀνθρώπους, καὶ ἐβλασφήμησαν </a:t>
            </a:r>
            <a:endParaRPr lang="en-US" sz="3600" dirty="0">
              <a:solidFill>
                <a:schemeClr val="bg1"/>
              </a:solidFill>
            </a:endParaRPr>
          </a:p>
          <a:p>
            <a:r>
              <a:rPr lang="fr-FR" sz="2300" dirty="0">
                <a:solidFill>
                  <a:srgbClr val="FFFF00"/>
                </a:solidFill>
              </a:rPr>
              <a:t>        du                ciel                sur       les           hommes                 et            blasphémèrent</a:t>
            </a:r>
          </a:p>
          <a:p>
            <a:r>
              <a:rPr lang="en-US" sz="3600" dirty="0">
                <a:solidFill>
                  <a:schemeClr val="bg1"/>
                </a:solidFill>
              </a:rPr>
              <a:t>     </a:t>
            </a:r>
            <a:r>
              <a:rPr lang="el-GR" sz="3600" dirty="0">
                <a:solidFill>
                  <a:schemeClr val="bg1"/>
                </a:solidFill>
              </a:rPr>
              <a:t>οἱ ἄνθρωποι τὸν θεὸν ἐκ τῆς πληγῆς τῆς χαλάζης, </a:t>
            </a:r>
            <a:endParaRPr lang="en-US" sz="3600" dirty="0">
              <a:solidFill>
                <a:schemeClr val="bg1"/>
              </a:solidFill>
            </a:endParaRPr>
          </a:p>
          <a:p>
            <a:r>
              <a:rPr lang="fr-FR" sz="2300" dirty="0">
                <a:solidFill>
                  <a:srgbClr val="FFFF00"/>
                </a:solidFill>
              </a:rPr>
              <a:t>        les       hommes            le        Dieu   à cause du      fléau        de la         grêle</a:t>
            </a:r>
          </a:p>
          <a:p>
            <a:r>
              <a:rPr lang="en-US" sz="3600" dirty="0">
                <a:solidFill>
                  <a:schemeClr val="bg1"/>
                </a:solidFill>
              </a:rPr>
              <a:t>        </a:t>
            </a:r>
            <a:r>
              <a:rPr lang="el-GR" sz="3600" dirty="0">
                <a:solidFill>
                  <a:schemeClr val="bg1"/>
                </a:solidFill>
              </a:rPr>
              <a:t>ὅτι </a:t>
            </a:r>
            <a:r>
              <a:rPr lang="en-US" sz="3600" dirty="0">
                <a:solidFill>
                  <a:schemeClr val="bg1"/>
                </a:solidFill>
              </a:rPr>
              <a:t> </a:t>
            </a:r>
            <a:r>
              <a:rPr lang="el-GR" sz="3600" dirty="0">
                <a:solidFill>
                  <a:schemeClr val="bg1"/>
                </a:solidFill>
              </a:rPr>
              <a:t>μεγάλη ἐστὶν ἡ πληγὴ αὐτῆς σφόδρα.</a:t>
            </a:r>
          </a:p>
          <a:p>
            <a:r>
              <a:rPr lang="fr-FR" sz="2300" dirty="0">
                <a:solidFill>
                  <a:srgbClr val="FFFF00"/>
                </a:solidFill>
              </a:rPr>
              <a:t>       parce que     grand         était     le     fléau           son                 très</a:t>
            </a:r>
            <a:endParaRPr lang="en-US" sz="2300" dirty="0">
              <a:solidFill>
                <a:schemeClr val="bg1"/>
              </a:solidFill>
            </a:endParaRPr>
          </a:p>
          <a:p>
            <a:r>
              <a:rPr lang="en-US" sz="2200" baseline="30000" dirty="0">
                <a:solidFill>
                  <a:srgbClr val="FFFF00"/>
                </a:solidFill>
              </a:rPr>
              <a:t>	NEG </a:t>
            </a:r>
            <a:r>
              <a:rPr lang="fr-FR" sz="2000" b="1" dirty="0">
                <a:solidFill>
                  <a:schemeClr val="bg1"/>
                </a:solidFill>
              </a:rPr>
              <a:t>16:20</a:t>
            </a:r>
            <a:r>
              <a:rPr lang="fr-FR" sz="2000" dirty="0">
                <a:solidFill>
                  <a:schemeClr val="bg1"/>
                </a:solidFill>
              </a:rPr>
              <a:t> Toutes les îles s'enfuirent, et les montagnes ne furent pas retrouvées. </a:t>
            </a:r>
            <a:r>
              <a:rPr lang="fr-FR" sz="2000" b="1" dirty="0">
                <a:solidFill>
                  <a:schemeClr val="bg1"/>
                </a:solidFill>
              </a:rPr>
              <a:t>16:21</a:t>
            </a:r>
            <a:r>
              <a:rPr lang="fr-FR" sz="2000" dirty="0">
                <a:solidFill>
                  <a:schemeClr val="bg1"/>
                </a:solidFill>
              </a:rPr>
              <a:t> Et une grosse grêle, dont les grêlons pesaient un talent, tomba du ciel sur les hommes; et les hommes blasphémèrent Dieu à cause du fléau de la grêle, parce que ce fléau était très grand.       //      </a:t>
            </a:r>
            <a:r>
              <a:rPr lang="fr-FR" sz="2000" baseline="30000" dirty="0">
                <a:solidFill>
                  <a:srgbClr val="FFFF00"/>
                </a:solidFill>
              </a:rPr>
              <a:t>BFC </a:t>
            </a:r>
            <a:r>
              <a:rPr lang="fr-FR" sz="2000" b="1" dirty="0">
                <a:solidFill>
                  <a:schemeClr val="bg1"/>
                </a:solidFill>
              </a:rPr>
              <a:t>16:20</a:t>
            </a:r>
            <a:r>
              <a:rPr lang="fr-FR" sz="2000" dirty="0">
                <a:solidFill>
                  <a:schemeClr val="bg1"/>
                </a:solidFill>
              </a:rPr>
              <a:t> Toutes les îles disparurent et l'on ne vit plus de montagnes. </a:t>
            </a:r>
            <a:r>
              <a:rPr lang="fr-FR" sz="2000" b="1" dirty="0">
                <a:solidFill>
                  <a:schemeClr val="bg1"/>
                </a:solidFill>
              </a:rPr>
              <a:t>16:21</a:t>
            </a:r>
            <a:r>
              <a:rPr lang="fr-FR" sz="2000" dirty="0">
                <a:solidFill>
                  <a:schemeClr val="bg1"/>
                </a:solidFill>
              </a:rPr>
              <a:t> Des grêlons d'un poids énorme tombèrent du ciel sur les hommes. Et les hommes insultèrent Dieu à cause du fléau de la grêle, car c'était un fléau d'une violence terrible. </a:t>
            </a: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33898416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65580"/>
          </a:xfrm>
          <a:prstGeom prst="rect">
            <a:avLst/>
          </a:prstGeom>
          <a:solidFill>
            <a:srgbClr val="002060"/>
          </a:solidFill>
        </p:spPr>
        <p:txBody>
          <a:bodyPr wrap="square" lIns="108821" tIns="54411" rIns="108821" bIns="54411">
            <a:spAutoFit/>
          </a:bodyPr>
          <a:lstStyle/>
          <a:p>
            <a:r>
              <a:rPr lang="en-US" sz="3600" b="1" dirty="0">
                <a:solidFill>
                  <a:srgbClr val="FFFF00"/>
                </a:solidFill>
              </a:rPr>
              <a:t>     Apocalypse 16:1 </a:t>
            </a:r>
          </a:p>
          <a:p>
            <a:r>
              <a:rPr lang="en-US" sz="4000" dirty="0">
                <a:solidFill>
                  <a:schemeClr val="bg1"/>
                </a:solidFill>
              </a:rPr>
              <a:t>  </a:t>
            </a:r>
            <a:r>
              <a:rPr lang="el-GR" sz="4000" dirty="0">
                <a:solidFill>
                  <a:schemeClr val="bg1"/>
                </a:solidFill>
              </a:rPr>
              <a:t>Καὶ ἤκουσα μεγάλης φωνῆς ἐκ τοῦ ναοῦ </a:t>
            </a:r>
            <a:endParaRPr lang="en-US" sz="4000" dirty="0">
              <a:solidFill>
                <a:schemeClr val="bg1"/>
              </a:solidFill>
            </a:endParaRPr>
          </a:p>
          <a:p>
            <a:r>
              <a:rPr lang="fr-FR" sz="2400" dirty="0">
                <a:solidFill>
                  <a:srgbClr val="FFFF00"/>
                </a:solidFill>
              </a:rPr>
              <a:t>      et       j'entendis             forte              une voix          du            temple</a:t>
            </a:r>
          </a:p>
          <a:p>
            <a:r>
              <a:rPr lang="en-US" sz="4000" dirty="0">
                <a:solidFill>
                  <a:schemeClr val="bg1"/>
                </a:solidFill>
              </a:rPr>
              <a:t>             </a:t>
            </a:r>
            <a:r>
              <a:rPr lang="el-GR" sz="4000" dirty="0">
                <a:solidFill>
                  <a:schemeClr val="bg1"/>
                </a:solidFill>
              </a:rPr>
              <a:t>λεγούσης τοῖς ἑπτὰ ἀγγέλοις· </a:t>
            </a:r>
            <a:endParaRPr lang="en-US" sz="4000" dirty="0">
              <a:solidFill>
                <a:schemeClr val="bg1"/>
              </a:solidFill>
            </a:endParaRPr>
          </a:p>
          <a:p>
            <a:r>
              <a:rPr lang="fr-FR" sz="2400" dirty="0">
                <a:solidFill>
                  <a:srgbClr val="FFFF00"/>
                </a:solidFill>
              </a:rPr>
              <a:t>                            qui disait           aux        sept           anges</a:t>
            </a:r>
          </a:p>
          <a:p>
            <a:r>
              <a:rPr lang="en-US" sz="4000" dirty="0">
                <a:solidFill>
                  <a:schemeClr val="bg1"/>
                </a:solidFill>
              </a:rPr>
              <a:t>    </a:t>
            </a:r>
            <a:r>
              <a:rPr lang="el-GR" sz="4000" dirty="0">
                <a:solidFill>
                  <a:schemeClr val="bg1"/>
                </a:solidFill>
              </a:rPr>
              <a:t>ὑπάγετε καὶ ἐκχέετε τὰς ἑπτὰ φιάλας </a:t>
            </a:r>
            <a:endParaRPr lang="en-US" sz="4000" dirty="0">
              <a:solidFill>
                <a:schemeClr val="bg1"/>
              </a:solidFill>
            </a:endParaRPr>
          </a:p>
          <a:p>
            <a:r>
              <a:rPr lang="fr-FR" sz="2400" dirty="0">
                <a:solidFill>
                  <a:srgbClr val="FFFF00"/>
                </a:solidFill>
              </a:rPr>
              <a:t>               allez              et         versez           les        sept        coupes</a:t>
            </a:r>
          </a:p>
          <a:p>
            <a:r>
              <a:rPr lang="en-US" sz="4000" dirty="0">
                <a:solidFill>
                  <a:schemeClr val="bg1"/>
                </a:solidFill>
              </a:rPr>
              <a:t>         </a:t>
            </a:r>
            <a:r>
              <a:rPr lang="el-GR" sz="4000" dirty="0">
                <a:solidFill>
                  <a:schemeClr val="bg1"/>
                </a:solidFill>
              </a:rPr>
              <a:t>τοῦ θυμοῦ τοῦ θεοῦ εἰς τὴν γῆν.</a:t>
            </a:r>
          </a:p>
          <a:p>
            <a:r>
              <a:rPr lang="fr-FR" sz="2400" dirty="0">
                <a:solidFill>
                  <a:srgbClr val="FFFF00"/>
                </a:solidFill>
              </a:rPr>
              <a:t>                de la        colère         de         Dieu     sur       la      terre</a:t>
            </a:r>
            <a:endParaRPr lang="fr-FR" sz="1000" dirty="0">
              <a:solidFill>
                <a:srgbClr val="FFFF00"/>
              </a:solidFill>
            </a:endParaRPr>
          </a:p>
          <a:p>
            <a:endParaRPr lang="en-US" sz="1000" dirty="0">
              <a:solidFill>
                <a:schemeClr val="bg1"/>
              </a:solidFill>
            </a:endParaRPr>
          </a:p>
          <a:p>
            <a:r>
              <a:rPr lang="en-US" sz="2200" baseline="30000" dirty="0">
                <a:solidFill>
                  <a:srgbClr val="FFFF00"/>
                </a:solidFill>
              </a:rPr>
              <a:t>	NEG </a:t>
            </a:r>
            <a:r>
              <a:rPr lang="fr-FR" sz="2200" b="1" dirty="0">
                <a:solidFill>
                  <a:schemeClr val="bg1"/>
                </a:solidFill>
              </a:rPr>
              <a:t>16:1</a:t>
            </a:r>
            <a:r>
              <a:rPr lang="fr-FR" sz="2200" dirty="0">
                <a:solidFill>
                  <a:schemeClr val="bg1"/>
                </a:solidFill>
              </a:rPr>
              <a:t> Et j'entendis une voix forte qui venait du temple, et qui disait aux sept anges: Allez, et versez sur la terre les sept coupes de la colère de Dieu.</a:t>
            </a:r>
          </a:p>
          <a:p>
            <a:r>
              <a:rPr lang="fr-FR" sz="2200" baseline="30000" dirty="0">
                <a:solidFill>
                  <a:srgbClr val="FFFF00"/>
                </a:solidFill>
              </a:rPr>
              <a:t>	BFC </a:t>
            </a:r>
            <a:r>
              <a:rPr lang="fr-FR" sz="2200" b="1" dirty="0">
                <a:solidFill>
                  <a:schemeClr val="bg1"/>
                </a:solidFill>
              </a:rPr>
              <a:t>16:1</a:t>
            </a:r>
            <a:r>
              <a:rPr lang="fr-FR" sz="2200" dirty="0">
                <a:solidFill>
                  <a:schemeClr val="bg1"/>
                </a:solidFill>
              </a:rPr>
              <a:t> Puis j'entendis une voix forte qui venait du temple et qui disait aux sept anges: «Allez verser sur la terre les sept coupes de la colère de Dieu!» </a:t>
            </a:r>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88661187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84" y="19756"/>
            <a:ext cx="12161838" cy="6819414"/>
          </a:xfrm>
          <a:prstGeom prst="rect">
            <a:avLst/>
          </a:prstGeom>
          <a:solidFill>
            <a:srgbClr val="002060"/>
          </a:solidFill>
        </p:spPr>
        <p:txBody>
          <a:bodyPr wrap="square" lIns="108821" tIns="54411" rIns="108821" bIns="54411">
            <a:spAutoFit/>
          </a:bodyPr>
          <a:lstStyle/>
          <a:p>
            <a:endParaRPr lang="en-US" sz="800" b="1" dirty="0">
              <a:solidFill>
                <a:srgbClr val="FFFF00"/>
              </a:solidFill>
            </a:endParaRPr>
          </a:p>
          <a:p>
            <a:r>
              <a:rPr lang="en-US" sz="3600" b="1" dirty="0">
                <a:solidFill>
                  <a:srgbClr val="FFFF00"/>
                </a:solidFill>
              </a:rPr>
              <a:t>    </a:t>
            </a:r>
            <a:r>
              <a:rPr lang="en-US" sz="3400" b="1" dirty="0">
                <a:solidFill>
                  <a:srgbClr val="FFFF00"/>
                </a:solidFill>
              </a:rPr>
              <a:t>Apocalypse 16:2 </a:t>
            </a:r>
            <a:endParaRPr lang="en-US" sz="1000" b="1" dirty="0">
              <a:solidFill>
                <a:srgbClr val="FFFF00"/>
              </a:solidFill>
            </a:endParaRPr>
          </a:p>
          <a:p>
            <a:endParaRPr lang="en-US" sz="800" b="1" dirty="0">
              <a:solidFill>
                <a:srgbClr val="FFFF00"/>
              </a:solidFill>
            </a:endParaRPr>
          </a:p>
          <a:p>
            <a:r>
              <a:rPr lang="en-US" sz="3600" dirty="0">
                <a:solidFill>
                  <a:schemeClr val="bg1"/>
                </a:solidFill>
              </a:rPr>
              <a:t> </a:t>
            </a:r>
            <a:r>
              <a:rPr lang="el-GR" sz="3600" dirty="0">
                <a:solidFill>
                  <a:schemeClr val="bg1"/>
                </a:solidFill>
              </a:rPr>
              <a:t>Καὶ ἀπῆλθεν ὁ πρῶτος καὶ ἐξέχεεν τὴν φιάλην </a:t>
            </a:r>
            <a:endParaRPr lang="en-US" sz="3600" dirty="0">
              <a:solidFill>
                <a:schemeClr val="bg1"/>
              </a:solidFill>
            </a:endParaRPr>
          </a:p>
          <a:p>
            <a:r>
              <a:rPr lang="fr-FR" sz="2400" dirty="0">
                <a:solidFill>
                  <a:srgbClr val="FFFF00"/>
                </a:solidFill>
              </a:rPr>
              <a:t>    et           alla             le    premier       et        il versa         la       coupe</a:t>
            </a:r>
          </a:p>
          <a:p>
            <a:r>
              <a:rPr lang="en-US" sz="3500" dirty="0">
                <a:solidFill>
                  <a:schemeClr val="bg1"/>
                </a:solidFill>
              </a:rPr>
              <a:t>  </a:t>
            </a:r>
            <a:r>
              <a:rPr lang="el-GR" sz="3600" dirty="0">
                <a:solidFill>
                  <a:schemeClr val="bg1"/>
                </a:solidFill>
              </a:rPr>
              <a:t>αὐτοῦ εἰς τὴν γῆν, </a:t>
            </a:r>
            <a:r>
              <a:rPr lang="en-US" sz="3600" dirty="0">
                <a:solidFill>
                  <a:schemeClr val="bg1"/>
                </a:solidFill>
              </a:rPr>
              <a:t>    </a:t>
            </a:r>
            <a:r>
              <a:rPr lang="el-GR" sz="3600" dirty="0">
                <a:solidFill>
                  <a:schemeClr val="bg1"/>
                </a:solidFill>
              </a:rPr>
              <a:t>καὶ ἐγένετο </a:t>
            </a:r>
            <a:r>
              <a:rPr lang="en-US" sz="3600" dirty="0">
                <a:solidFill>
                  <a:schemeClr val="bg1"/>
                </a:solidFill>
              </a:rPr>
              <a:t> </a:t>
            </a:r>
            <a:r>
              <a:rPr lang="el-GR" sz="3600" dirty="0">
                <a:solidFill>
                  <a:schemeClr val="bg1"/>
                </a:solidFill>
              </a:rPr>
              <a:t>ἕλκος</a:t>
            </a:r>
            <a:r>
              <a:rPr lang="en-US" sz="3600" dirty="0">
                <a:solidFill>
                  <a:schemeClr val="bg1"/>
                </a:solidFill>
              </a:rPr>
              <a:t> </a:t>
            </a:r>
            <a:r>
              <a:rPr lang="el-GR" sz="3600" dirty="0">
                <a:solidFill>
                  <a:schemeClr val="bg1"/>
                </a:solidFill>
              </a:rPr>
              <a:t> κακὸν </a:t>
            </a:r>
            <a:endParaRPr lang="en-US" sz="3600" dirty="0">
              <a:solidFill>
                <a:schemeClr val="bg1"/>
              </a:solidFill>
            </a:endParaRPr>
          </a:p>
          <a:p>
            <a:r>
              <a:rPr lang="fr-FR" sz="2400" dirty="0">
                <a:solidFill>
                  <a:srgbClr val="FFFF00"/>
                </a:solidFill>
              </a:rPr>
              <a:t>          sa         sur     la     terre            et   a été formée  un ulcère    malin</a:t>
            </a:r>
          </a:p>
          <a:p>
            <a:r>
              <a:rPr lang="en-US" sz="3600" dirty="0">
                <a:solidFill>
                  <a:schemeClr val="bg1"/>
                </a:solidFill>
              </a:rPr>
              <a:t> </a:t>
            </a:r>
            <a:r>
              <a:rPr lang="el-GR" sz="3600" dirty="0">
                <a:solidFill>
                  <a:schemeClr val="bg1"/>
                </a:solidFill>
              </a:rPr>
              <a:t>καὶ πονηρὸν ἐπὶ τοὺς ἀνθρώπους τοὺς ἔχοντας τὸ χάραγμα </a:t>
            </a:r>
            <a:endParaRPr lang="en-US" sz="3600" dirty="0">
              <a:solidFill>
                <a:schemeClr val="bg1"/>
              </a:solidFill>
            </a:endParaRPr>
          </a:p>
          <a:p>
            <a:r>
              <a:rPr lang="fr-FR" sz="2400" dirty="0">
                <a:solidFill>
                  <a:srgbClr val="FFFF00"/>
                </a:solidFill>
              </a:rPr>
              <a:t>    et     douloureux     sur       les              hommes             qui          avaient      la       marque </a:t>
            </a:r>
          </a:p>
          <a:p>
            <a:r>
              <a:rPr lang="en-US" sz="3600" dirty="0">
                <a:solidFill>
                  <a:schemeClr val="bg1"/>
                </a:solidFill>
              </a:rPr>
              <a:t>     </a:t>
            </a:r>
            <a:r>
              <a:rPr lang="el-GR" sz="3600" dirty="0">
                <a:solidFill>
                  <a:schemeClr val="bg1"/>
                </a:solidFill>
              </a:rPr>
              <a:t>τοῦ θηρίου καὶ τοὺς προσκυνοῦντας τῇ εἰκόνι αὐτοῦ.</a:t>
            </a:r>
          </a:p>
          <a:p>
            <a:r>
              <a:rPr lang="fr-FR" sz="2400" dirty="0">
                <a:solidFill>
                  <a:srgbClr val="FFFF00"/>
                </a:solidFill>
              </a:rPr>
              <a:t>        de la        bête          et       qui                adoraient                 le      image </a:t>
            </a:r>
            <a:r>
              <a:rPr lang="en-US" sz="2400" dirty="0">
                <a:solidFill>
                  <a:schemeClr val="bg1"/>
                </a:solidFill>
              </a:rPr>
              <a:t> </a:t>
            </a:r>
            <a:r>
              <a:rPr lang="en-US" sz="2400" dirty="0">
                <a:solidFill>
                  <a:srgbClr val="FFFF00"/>
                </a:solidFill>
              </a:rPr>
              <a:t>       son</a:t>
            </a:r>
          </a:p>
          <a:p>
            <a:endParaRPr lang="en-US" sz="800" dirty="0">
              <a:solidFill>
                <a:schemeClr val="bg1"/>
              </a:solidFill>
            </a:endParaRPr>
          </a:p>
          <a:p>
            <a:r>
              <a:rPr lang="en-US" sz="2200" baseline="30000" dirty="0">
                <a:solidFill>
                  <a:srgbClr val="FFFF00"/>
                </a:solidFill>
              </a:rPr>
              <a:t>	NEG </a:t>
            </a:r>
            <a:r>
              <a:rPr lang="fr-FR" sz="2200" b="1" dirty="0">
                <a:solidFill>
                  <a:schemeClr val="bg1"/>
                </a:solidFill>
              </a:rPr>
              <a:t>16:2</a:t>
            </a:r>
            <a:r>
              <a:rPr lang="fr-FR" sz="2200" dirty="0">
                <a:solidFill>
                  <a:schemeClr val="bg1"/>
                </a:solidFill>
              </a:rPr>
              <a:t> Le premier alla, et il versa sa coupe sur la terre. Et un ulcère malin et douloureux frappa les hommes qui avaient la marque de la bête et qui adoraient son image.</a:t>
            </a:r>
          </a:p>
          <a:p>
            <a:r>
              <a:rPr lang="fr-FR" sz="2200" dirty="0">
                <a:solidFill>
                  <a:schemeClr val="bg1"/>
                </a:solidFill>
              </a:rPr>
              <a:t> </a:t>
            </a:r>
            <a:r>
              <a:rPr lang="fr-FR" sz="2200" baseline="30000" dirty="0">
                <a:solidFill>
                  <a:srgbClr val="FFFF00"/>
                </a:solidFill>
              </a:rPr>
              <a:t>	BFC </a:t>
            </a:r>
            <a:r>
              <a:rPr lang="fr-FR" sz="2200" b="1" dirty="0">
                <a:solidFill>
                  <a:schemeClr val="bg1"/>
                </a:solidFill>
              </a:rPr>
              <a:t>16:2</a:t>
            </a:r>
            <a:r>
              <a:rPr lang="fr-FR" sz="2200" dirty="0">
                <a:solidFill>
                  <a:schemeClr val="bg1"/>
                </a:solidFill>
              </a:rPr>
              <a:t> Le premier ange partit et versa sa coupe sur la terre. Alors, des plaies mauvaises et douloureuses se formèrent sur les hommes qui avaient la marque de la bête et qui adoraient sa statue.</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97743409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7511911"/>
          </a:xfrm>
          <a:prstGeom prst="rect">
            <a:avLst/>
          </a:prstGeom>
          <a:solidFill>
            <a:srgbClr val="002060"/>
          </a:solidFill>
        </p:spPr>
        <p:txBody>
          <a:bodyPr wrap="square" lIns="108821" tIns="54411" rIns="108821" bIns="54411">
            <a:spAutoFit/>
          </a:bodyPr>
          <a:lstStyle/>
          <a:p>
            <a:r>
              <a:rPr lang="en-US" sz="3200" b="1" dirty="0">
                <a:solidFill>
                  <a:srgbClr val="FFFF00"/>
                </a:solidFill>
              </a:rPr>
              <a:t>       </a:t>
            </a:r>
            <a:r>
              <a:rPr lang="en-US" sz="2800" b="1" dirty="0">
                <a:solidFill>
                  <a:srgbClr val="FFFF00"/>
                </a:solidFill>
              </a:rPr>
              <a:t>Apocalypse 16:3-4</a:t>
            </a:r>
          </a:p>
          <a:p>
            <a:r>
              <a:rPr lang="en-US" sz="3200" b="1" dirty="0">
                <a:solidFill>
                  <a:srgbClr val="FFFF00"/>
                </a:solidFill>
              </a:rPr>
              <a:t>3</a:t>
            </a:r>
            <a:r>
              <a:rPr lang="en-US" sz="3600" b="1" dirty="0">
                <a:solidFill>
                  <a:srgbClr val="FFFF00"/>
                </a:solidFill>
              </a:rPr>
              <a:t>  </a:t>
            </a:r>
            <a:r>
              <a:rPr lang="el-GR" sz="3600" dirty="0">
                <a:solidFill>
                  <a:schemeClr val="bg1"/>
                </a:solidFill>
              </a:rPr>
              <a:t>Καὶ ὁ δεύτερος ἐξέχεεν τὴν φιάλην αὐτοῦ </a:t>
            </a:r>
            <a:endParaRPr lang="en-US" sz="3600" dirty="0">
              <a:solidFill>
                <a:schemeClr val="bg1"/>
              </a:solidFill>
            </a:endParaRPr>
          </a:p>
          <a:p>
            <a:r>
              <a:rPr lang="fr-FR" sz="2300" dirty="0">
                <a:solidFill>
                  <a:srgbClr val="FFFF00"/>
                </a:solidFill>
              </a:rPr>
              <a:t>         et     le       second              versa            la         coupe            sa</a:t>
            </a:r>
          </a:p>
          <a:p>
            <a:r>
              <a:rPr lang="en-US" sz="3600" dirty="0">
                <a:solidFill>
                  <a:schemeClr val="bg1"/>
                </a:solidFill>
              </a:rPr>
              <a:t> </a:t>
            </a:r>
            <a:r>
              <a:rPr lang="el-GR" sz="3600" dirty="0">
                <a:solidFill>
                  <a:schemeClr val="bg1"/>
                </a:solidFill>
              </a:rPr>
              <a:t>εἰς τὴν θάλασσαν, καὶ ἐγένετο αἷμα ὡς </a:t>
            </a:r>
            <a:r>
              <a:rPr lang="en-US" sz="3600" dirty="0">
                <a:solidFill>
                  <a:schemeClr val="bg1"/>
                </a:solidFill>
              </a:rPr>
              <a:t> </a:t>
            </a:r>
            <a:r>
              <a:rPr lang="el-GR" sz="3600" dirty="0">
                <a:solidFill>
                  <a:schemeClr val="bg1"/>
                </a:solidFill>
              </a:rPr>
              <a:t>νεκροῦ, </a:t>
            </a:r>
            <a:endParaRPr lang="en-US" sz="3600" dirty="0">
              <a:solidFill>
                <a:schemeClr val="bg1"/>
              </a:solidFill>
            </a:endParaRPr>
          </a:p>
          <a:p>
            <a:r>
              <a:rPr lang="fr-FR" sz="2300" dirty="0">
                <a:solidFill>
                  <a:srgbClr val="FFFF00"/>
                </a:solidFill>
              </a:rPr>
              <a:t> dans     la             mer                  et      elle devint   du sang comme d'un mort</a:t>
            </a:r>
            <a:endParaRPr lang="es-ES" sz="2300" dirty="0">
              <a:solidFill>
                <a:srgbClr val="FFFF00"/>
              </a:solidFill>
            </a:endParaRPr>
          </a:p>
          <a:p>
            <a:r>
              <a:rPr lang="el-GR" sz="3600" dirty="0">
                <a:solidFill>
                  <a:schemeClr val="bg1"/>
                </a:solidFill>
              </a:rPr>
              <a:t> </a:t>
            </a:r>
            <a:r>
              <a:rPr lang="en-US" sz="3600" dirty="0">
                <a:solidFill>
                  <a:schemeClr val="bg1"/>
                </a:solidFill>
              </a:rPr>
              <a:t> </a:t>
            </a:r>
            <a:r>
              <a:rPr lang="el-GR" sz="3600" dirty="0">
                <a:solidFill>
                  <a:schemeClr val="bg1"/>
                </a:solidFill>
              </a:rPr>
              <a:t>καὶ πᾶσα ψυχὴ ζωῆς ἀπέθανεν</a:t>
            </a:r>
            <a:r>
              <a:rPr lang="en-US" sz="3600" dirty="0">
                <a:solidFill>
                  <a:schemeClr val="bg1"/>
                </a:solidFill>
              </a:rPr>
              <a:t>   </a:t>
            </a:r>
            <a:r>
              <a:rPr lang="el-GR" sz="3600" dirty="0">
                <a:solidFill>
                  <a:schemeClr val="bg1"/>
                </a:solidFill>
              </a:rPr>
              <a:t>τὰ </a:t>
            </a:r>
            <a:r>
              <a:rPr lang="en-US" sz="3600" dirty="0">
                <a:solidFill>
                  <a:schemeClr val="bg1"/>
                </a:solidFill>
              </a:rPr>
              <a:t>    </a:t>
            </a:r>
            <a:r>
              <a:rPr lang="el-GR" sz="3600" dirty="0">
                <a:solidFill>
                  <a:schemeClr val="bg1"/>
                </a:solidFill>
              </a:rPr>
              <a:t>ἐν τῇ θαλάσσῃ.</a:t>
            </a:r>
            <a:r>
              <a:rPr lang="en-US" sz="3600" dirty="0">
                <a:solidFill>
                  <a:schemeClr val="bg1"/>
                </a:solidFill>
              </a:rPr>
              <a:t> </a:t>
            </a:r>
          </a:p>
          <a:p>
            <a:r>
              <a:rPr lang="fr-FR" sz="2300" dirty="0">
                <a:solidFill>
                  <a:srgbClr val="FFFF00"/>
                </a:solidFill>
              </a:rPr>
              <a:t>     et        tout           être      vivant         mourut       </a:t>
            </a:r>
            <a:r>
              <a:rPr lang="fr-FR" sz="2200" dirty="0">
                <a:solidFill>
                  <a:srgbClr val="FFFF00"/>
                </a:solidFill>
              </a:rPr>
              <a:t>ce qui était </a:t>
            </a:r>
            <a:r>
              <a:rPr lang="fr-FR" sz="2300" dirty="0">
                <a:solidFill>
                  <a:srgbClr val="FFFF00"/>
                </a:solidFill>
              </a:rPr>
              <a:t>dans  la        mer</a:t>
            </a:r>
          </a:p>
          <a:p>
            <a:r>
              <a:rPr lang="en-US" sz="3200" b="1" dirty="0">
                <a:solidFill>
                  <a:srgbClr val="FFFF00"/>
                </a:solidFill>
              </a:rPr>
              <a:t>4</a:t>
            </a:r>
            <a:r>
              <a:rPr lang="el-GR" sz="3200" dirty="0">
                <a:solidFill>
                  <a:srgbClr val="FFFF00"/>
                </a:solidFill>
              </a:rPr>
              <a:t> </a:t>
            </a:r>
            <a:r>
              <a:rPr lang="en-US" sz="3200" dirty="0">
                <a:solidFill>
                  <a:srgbClr val="FFFF00"/>
                </a:solidFill>
              </a:rPr>
              <a:t> </a:t>
            </a:r>
            <a:r>
              <a:rPr lang="el-GR" sz="3600" dirty="0">
                <a:solidFill>
                  <a:schemeClr val="bg1"/>
                </a:solidFill>
              </a:rPr>
              <a:t>Καὶ ὁ τρίτος ἐξέχεεν τὴν φιάλην αὐτοῦ εἰς τοὺς ποταμοὺς </a:t>
            </a:r>
            <a:endParaRPr lang="en-US" sz="3600" dirty="0">
              <a:solidFill>
                <a:schemeClr val="bg1"/>
              </a:solidFill>
            </a:endParaRPr>
          </a:p>
          <a:p>
            <a:r>
              <a:rPr lang="fr-FR" sz="2300" dirty="0">
                <a:solidFill>
                  <a:srgbClr val="FFFF00"/>
                </a:solidFill>
              </a:rPr>
              <a:t>        et      le  troisième      versa           la           coupe           sa         dans      les          fleuves</a:t>
            </a:r>
          </a:p>
          <a:p>
            <a:r>
              <a:rPr lang="en-US" sz="3800" dirty="0">
                <a:solidFill>
                  <a:schemeClr val="bg1"/>
                </a:solidFill>
              </a:rPr>
              <a:t>      </a:t>
            </a:r>
            <a:r>
              <a:rPr lang="el-GR" sz="4000" dirty="0">
                <a:solidFill>
                  <a:schemeClr val="bg1"/>
                </a:solidFill>
              </a:rPr>
              <a:t>καὶ τὰς πηγὰς τῶν ὑδάτων,</a:t>
            </a:r>
            <a:r>
              <a:rPr lang="en-US" sz="4000" dirty="0">
                <a:solidFill>
                  <a:schemeClr val="bg1"/>
                </a:solidFill>
              </a:rPr>
              <a:t> </a:t>
            </a:r>
            <a:r>
              <a:rPr lang="el-GR" sz="4000" dirty="0">
                <a:solidFill>
                  <a:schemeClr val="bg1"/>
                </a:solidFill>
              </a:rPr>
              <a:t> καὶ ἐγένετο αἷμα.</a:t>
            </a:r>
          </a:p>
          <a:p>
            <a:r>
              <a:rPr lang="fr-FR" sz="2300" dirty="0">
                <a:solidFill>
                  <a:srgbClr val="FFFF00"/>
                </a:solidFill>
              </a:rPr>
              <a:t>            et        les       sources              d'eaux                        et      ils devinrent     du sang</a:t>
            </a:r>
          </a:p>
          <a:p>
            <a:r>
              <a:rPr lang="en-US" sz="2200" baseline="30000" dirty="0">
                <a:solidFill>
                  <a:srgbClr val="FFFF00"/>
                </a:solidFill>
              </a:rPr>
              <a:t>	      NEG </a:t>
            </a:r>
            <a:r>
              <a:rPr lang="fr-FR" sz="2200" b="1" dirty="0">
                <a:solidFill>
                  <a:schemeClr val="bg1"/>
                </a:solidFill>
              </a:rPr>
              <a:t>16:3</a:t>
            </a:r>
            <a:r>
              <a:rPr lang="fr-FR" sz="2200" dirty="0">
                <a:solidFill>
                  <a:schemeClr val="bg1"/>
                </a:solidFill>
              </a:rPr>
              <a:t> </a:t>
            </a:r>
            <a:r>
              <a:rPr lang="fr-FR" sz="2000" dirty="0">
                <a:solidFill>
                  <a:schemeClr val="bg1"/>
                </a:solidFill>
              </a:rPr>
              <a:t>Le second versa sa coupe dans la mer. Et elle devint du sang, comme celui d'un mort; et tout être vivant mourut, tout ce qui était dans la mer. </a:t>
            </a:r>
            <a:r>
              <a:rPr lang="fr-FR" sz="2000" b="1" dirty="0">
                <a:solidFill>
                  <a:schemeClr val="bg1"/>
                </a:solidFill>
              </a:rPr>
              <a:t>16:4</a:t>
            </a:r>
            <a:r>
              <a:rPr lang="fr-FR" sz="2000" dirty="0">
                <a:solidFill>
                  <a:schemeClr val="bg1"/>
                </a:solidFill>
              </a:rPr>
              <a:t> Le troisième versa sa coupe dans les fleuves et dans les sources d'eaux. Et ils devinrent du sang.      /     </a:t>
            </a:r>
            <a:r>
              <a:rPr lang="fr-FR" sz="2000" baseline="30000" dirty="0">
                <a:solidFill>
                  <a:srgbClr val="FFFF00"/>
                </a:solidFill>
              </a:rPr>
              <a:t>BFC </a:t>
            </a:r>
            <a:r>
              <a:rPr lang="fr-FR" sz="2000" b="1" dirty="0">
                <a:solidFill>
                  <a:schemeClr val="bg1"/>
                </a:solidFill>
              </a:rPr>
              <a:t>16:3</a:t>
            </a:r>
            <a:r>
              <a:rPr lang="fr-FR" sz="2000" dirty="0">
                <a:solidFill>
                  <a:schemeClr val="bg1"/>
                </a:solidFill>
              </a:rPr>
              <a:t> Le deuxième ange versa sa coupe dans la mer. L'eau devint comme le sang d'un mort et tous les êtres vivants qui se trouvaient dans la mer moururent. </a:t>
            </a:r>
            <a:r>
              <a:rPr lang="fr-FR" sz="2000" b="1" dirty="0">
                <a:solidFill>
                  <a:schemeClr val="bg1"/>
                </a:solidFill>
              </a:rPr>
              <a:t>16:4</a:t>
            </a:r>
            <a:r>
              <a:rPr lang="fr-FR" sz="2000" dirty="0">
                <a:solidFill>
                  <a:schemeClr val="bg1"/>
                </a:solidFill>
              </a:rPr>
              <a:t> Le troisième ange versa sa coupe dans les fleuves et les sources d'eau, qui se changèrent en sang.</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46687195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50191"/>
          </a:xfrm>
          <a:prstGeom prst="rect">
            <a:avLst/>
          </a:prstGeom>
          <a:solidFill>
            <a:srgbClr val="002060"/>
          </a:solidFill>
        </p:spPr>
        <p:txBody>
          <a:bodyPr wrap="square" lIns="108821" tIns="54411" rIns="108821" bIns="54411">
            <a:spAutoFit/>
          </a:bodyPr>
          <a:lstStyle/>
          <a:p>
            <a:r>
              <a:rPr lang="en-US" sz="2800" b="1" dirty="0">
                <a:solidFill>
                  <a:srgbClr val="FFFF00"/>
                </a:solidFill>
              </a:rPr>
              <a:t>  Apocalypse 16:5-6 </a:t>
            </a:r>
          </a:p>
          <a:p>
            <a:endParaRPr lang="en-US" sz="800" b="1" dirty="0">
              <a:solidFill>
                <a:srgbClr val="FFFF00"/>
              </a:solidFill>
            </a:endParaRPr>
          </a:p>
          <a:p>
            <a:r>
              <a:rPr lang="en-US" sz="2800" b="1" dirty="0">
                <a:solidFill>
                  <a:srgbClr val="FFFF00"/>
                </a:solidFill>
              </a:rPr>
              <a:t>5</a:t>
            </a:r>
            <a:r>
              <a:rPr lang="el-GR" sz="2800" dirty="0">
                <a:solidFill>
                  <a:srgbClr val="FFFF00"/>
                </a:solidFill>
              </a:rPr>
              <a:t> </a:t>
            </a:r>
            <a:r>
              <a:rPr lang="el-GR" sz="3600" dirty="0">
                <a:solidFill>
                  <a:schemeClr val="bg1"/>
                </a:solidFill>
              </a:rPr>
              <a:t>Καὶ ἤκουσα τοῦ ἀγγέλου τῶν ὑδάτων λέγοντος· </a:t>
            </a:r>
            <a:endParaRPr lang="en-US" sz="3600" dirty="0">
              <a:solidFill>
                <a:schemeClr val="bg1"/>
              </a:solidFill>
            </a:endParaRPr>
          </a:p>
          <a:p>
            <a:r>
              <a:rPr lang="fr-FR" sz="2400" dirty="0">
                <a:solidFill>
                  <a:srgbClr val="FFFF00"/>
                </a:solidFill>
              </a:rPr>
              <a:t>      et       j'entendis           l'ange                   des          eaux           qui disait</a:t>
            </a:r>
            <a:endParaRPr lang="es-ES" sz="2400" dirty="0">
              <a:solidFill>
                <a:srgbClr val="FFFF00"/>
              </a:solidFill>
            </a:endParaRPr>
          </a:p>
          <a:p>
            <a:r>
              <a:rPr lang="en-US" sz="3400" dirty="0">
                <a:solidFill>
                  <a:schemeClr val="bg1"/>
                </a:solidFill>
              </a:rPr>
              <a:t> </a:t>
            </a:r>
            <a:r>
              <a:rPr lang="el-GR" sz="3400" dirty="0">
                <a:solidFill>
                  <a:schemeClr val="bg1"/>
                </a:solidFill>
              </a:rPr>
              <a:t>δίκαιος εἶ, ὁ ὢν καὶ ὁ ἦν, ὁ ὅσιος, ὅτι </a:t>
            </a:r>
            <a:r>
              <a:rPr lang="en-US" sz="3400" dirty="0">
                <a:solidFill>
                  <a:schemeClr val="bg1"/>
                </a:solidFill>
              </a:rPr>
              <a:t> </a:t>
            </a:r>
            <a:r>
              <a:rPr lang="el-GR" sz="3400" dirty="0">
                <a:solidFill>
                  <a:schemeClr val="bg1"/>
                </a:solidFill>
              </a:rPr>
              <a:t>ταῦτα</a:t>
            </a:r>
            <a:r>
              <a:rPr lang="en-US" sz="3400" dirty="0">
                <a:solidFill>
                  <a:schemeClr val="bg1"/>
                </a:solidFill>
              </a:rPr>
              <a:t> </a:t>
            </a:r>
            <a:r>
              <a:rPr lang="el-GR" sz="3400" dirty="0">
                <a:solidFill>
                  <a:schemeClr val="bg1"/>
                </a:solidFill>
              </a:rPr>
              <a:t> ἔκρινας,</a:t>
            </a:r>
            <a:r>
              <a:rPr lang="en-US" sz="3400" dirty="0">
                <a:solidFill>
                  <a:schemeClr val="bg1"/>
                </a:solidFill>
              </a:rPr>
              <a:t> </a:t>
            </a:r>
          </a:p>
          <a:p>
            <a:r>
              <a:rPr lang="fr-FR" sz="2400" dirty="0">
                <a:solidFill>
                  <a:srgbClr val="FFFF00"/>
                </a:solidFill>
              </a:rPr>
              <a:t>     juste     tu es  qui es    et  qui étais  le  saint  </a:t>
            </a:r>
            <a:r>
              <a:rPr lang="fr-FR" sz="2200" dirty="0">
                <a:solidFill>
                  <a:srgbClr val="FFFF00"/>
                </a:solidFill>
              </a:rPr>
              <a:t>parce que ces choses  tu as jugé</a:t>
            </a:r>
          </a:p>
          <a:p>
            <a:r>
              <a:rPr lang="en-US" sz="2800" b="1" dirty="0">
                <a:solidFill>
                  <a:srgbClr val="FFFF00"/>
                </a:solidFill>
              </a:rPr>
              <a:t>6  </a:t>
            </a:r>
            <a:r>
              <a:rPr lang="el-GR" sz="4000" dirty="0">
                <a:solidFill>
                  <a:srgbClr val="FFFF00"/>
                </a:solidFill>
              </a:rPr>
              <a:t> </a:t>
            </a:r>
            <a:r>
              <a:rPr lang="el-GR" sz="4000" dirty="0">
                <a:solidFill>
                  <a:schemeClr val="bg1"/>
                </a:solidFill>
              </a:rPr>
              <a:t>ὅτι αἷμα ἁγίων καὶ προφητῶν ἐξέχεαν </a:t>
            </a:r>
            <a:endParaRPr lang="en-US" sz="4000" dirty="0">
              <a:solidFill>
                <a:schemeClr val="bg1"/>
              </a:solidFill>
            </a:endParaRPr>
          </a:p>
          <a:p>
            <a:r>
              <a:rPr lang="fr-FR" sz="2400" dirty="0">
                <a:solidFill>
                  <a:srgbClr val="FFFF00"/>
                </a:solidFill>
              </a:rPr>
              <a:t>        car    le sang    des saints    et        des prophètes      ils ont versé </a:t>
            </a:r>
          </a:p>
          <a:p>
            <a:r>
              <a:rPr lang="en-US" sz="4000" dirty="0">
                <a:solidFill>
                  <a:schemeClr val="bg1"/>
                </a:solidFill>
              </a:rPr>
              <a:t>   </a:t>
            </a:r>
            <a:r>
              <a:rPr lang="el-GR" sz="4000" dirty="0">
                <a:solidFill>
                  <a:schemeClr val="bg1"/>
                </a:solidFill>
              </a:rPr>
              <a:t>καὶ αἷμα αὐτοῖς [δ]έδωκας πιεῖν,</a:t>
            </a:r>
            <a:r>
              <a:rPr lang="en-US" sz="4000" dirty="0">
                <a:solidFill>
                  <a:schemeClr val="bg1"/>
                </a:solidFill>
              </a:rPr>
              <a:t> </a:t>
            </a:r>
            <a:r>
              <a:rPr lang="el-GR" sz="4000" dirty="0">
                <a:solidFill>
                  <a:schemeClr val="bg1"/>
                </a:solidFill>
              </a:rPr>
              <a:t> ἄξιοί </a:t>
            </a:r>
            <a:r>
              <a:rPr lang="en-US" sz="4000" dirty="0">
                <a:solidFill>
                  <a:schemeClr val="bg1"/>
                </a:solidFill>
              </a:rPr>
              <a:t> </a:t>
            </a:r>
            <a:r>
              <a:rPr lang="el-GR" sz="4000" dirty="0">
                <a:solidFill>
                  <a:schemeClr val="bg1"/>
                </a:solidFill>
              </a:rPr>
              <a:t>εἰσιν.</a:t>
            </a:r>
          </a:p>
          <a:p>
            <a:r>
              <a:rPr lang="fr-FR" sz="2400" dirty="0">
                <a:solidFill>
                  <a:srgbClr val="FFFF00"/>
                </a:solidFill>
              </a:rPr>
              <a:t>       et     du sang       leur               tu as donné        à boire       méritent    ils sont </a:t>
            </a:r>
          </a:p>
          <a:p>
            <a:r>
              <a:rPr lang="en-US" sz="800" dirty="0">
                <a:solidFill>
                  <a:schemeClr val="bg1"/>
                </a:solidFill>
              </a:rPr>
              <a:t> </a:t>
            </a:r>
          </a:p>
          <a:p>
            <a:r>
              <a:rPr lang="en-US" sz="2200" baseline="30000" dirty="0">
                <a:solidFill>
                  <a:srgbClr val="FFFF00"/>
                </a:solidFill>
              </a:rPr>
              <a:t>	NEG </a:t>
            </a:r>
            <a:r>
              <a:rPr lang="fr-FR" sz="2000" b="1" dirty="0">
                <a:solidFill>
                  <a:schemeClr val="bg1"/>
                </a:solidFill>
              </a:rPr>
              <a:t>16:5</a:t>
            </a:r>
            <a:r>
              <a:rPr lang="fr-FR" sz="2000" dirty="0">
                <a:solidFill>
                  <a:schemeClr val="bg1"/>
                </a:solidFill>
              </a:rPr>
              <a:t> Et j'entendis l'ange des eaux qui disait: Tu es juste, toi qui es, et qui étais; tu es saint, parce que tu as exercé ce jugement. </a:t>
            </a:r>
            <a:r>
              <a:rPr lang="fr-FR" sz="2000" b="1" dirty="0">
                <a:solidFill>
                  <a:schemeClr val="bg1"/>
                </a:solidFill>
              </a:rPr>
              <a:t>16:6</a:t>
            </a:r>
            <a:r>
              <a:rPr lang="fr-FR" sz="2000" dirty="0">
                <a:solidFill>
                  <a:schemeClr val="bg1"/>
                </a:solidFill>
              </a:rPr>
              <a:t> Car ils ont versé le sang des saints et des prophètes, et tu leur as donné du sang à boire: ils le méritent.    / </a:t>
            </a:r>
            <a:r>
              <a:rPr lang="fr-FR" sz="2000" baseline="30000" dirty="0">
                <a:solidFill>
                  <a:schemeClr val="bg1"/>
                </a:solidFill>
              </a:rPr>
              <a:t>	</a:t>
            </a:r>
            <a:r>
              <a:rPr lang="fr-FR" sz="2000" baseline="30000" dirty="0">
                <a:solidFill>
                  <a:srgbClr val="FFFF00"/>
                </a:solidFill>
              </a:rPr>
              <a:t>BFC </a:t>
            </a:r>
            <a:r>
              <a:rPr lang="fr-FR" sz="2000" b="1" dirty="0">
                <a:solidFill>
                  <a:schemeClr val="bg1"/>
                </a:solidFill>
              </a:rPr>
              <a:t>16:5</a:t>
            </a:r>
            <a:r>
              <a:rPr lang="fr-FR" sz="2000" dirty="0">
                <a:solidFill>
                  <a:schemeClr val="bg1"/>
                </a:solidFill>
              </a:rPr>
              <a:t> J'entendis alors l'ange qui a autorité sur les eaux </a:t>
            </a:r>
            <a:r>
              <a:rPr lang="fr-FR" sz="2000" dirty="0" err="1">
                <a:solidFill>
                  <a:schemeClr val="bg1"/>
                </a:solidFill>
              </a:rPr>
              <a:t>dire:«Toi</a:t>
            </a:r>
            <a:r>
              <a:rPr lang="fr-FR" sz="2000" dirty="0">
                <a:solidFill>
                  <a:schemeClr val="bg1"/>
                </a:solidFill>
              </a:rPr>
              <a:t> le Saint, qui es et qui étais, tu t'es montré un juste juge.</a:t>
            </a:r>
            <a:r>
              <a:rPr lang="en-US" sz="2000" b="1" dirty="0">
                <a:solidFill>
                  <a:schemeClr val="bg1"/>
                </a:solidFill>
              </a:rPr>
              <a:t> </a:t>
            </a:r>
            <a:r>
              <a:rPr lang="fr-FR" sz="2000" b="1" dirty="0">
                <a:solidFill>
                  <a:schemeClr val="bg1"/>
                </a:solidFill>
              </a:rPr>
              <a:t>16:6</a:t>
            </a:r>
            <a:r>
              <a:rPr lang="fr-FR" sz="2000" dirty="0">
                <a:solidFill>
                  <a:schemeClr val="bg1"/>
                </a:solidFill>
              </a:rPr>
              <a:t> Les gens ont en effet répandu le sang de ceux qui t'appartiennent et celui des prophètes, et maintenant tu leur as donné du sang à boire. Ils ont ce qu'ils méritent!» </a:t>
            </a:r>
            <a:endParaRPr lang="en-US" sz="2000" b="1"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44318633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788636"/>
          </a:xfrm>
          <a:prstGeom prst="rect">
            <a:avLst/>
          </a:prstGeom>
          <a:solidFill>
            <a:srgbClr val="002060"/>
          </a:solidFill>
        </p:spPr>
        <p:txBody>
          <a:bodyPr wrap="square" lIns="108821" tIns="54411" rIns="108821" bIns="54411">
            <a:spAutoFit/>
          </a:bodyPr>
          <a:lstStyle/>
          <a:p>
            <a:r>
              <a:rPr lang="en-US" sz="2800" b="1" dirty="0">
                <a:solidFill>
                  <a:srgbClr val="FFFF00"/>
                </a:solidFill>
              </a:rPr>
              <a:t>  Apocalypse 16:7-8 </a:t>
            </a:r>
          </a:p>
          <a:p>
            <a:endParaRPr lang="en-US" sz="800" b="1" dirty="0">
              <a:solidFill>
                <a:srgbClr val="FFFF00"/>
              </a:solidFill>
            </a:endParaRPr>
          </a:p>
          <a:p>
            <a:r>
              <a:rPr lang="en-US" sz="2800" b="1" dirty="0">
                <a:solidFill>
                  <a:srgbClr val="FFFF00"/>
                </a:solidFill>
              </a:rPr>
              <a:t>7</a:t>
            </a:r>
            <a:r>
              <a:rPr lang="el-GR" sz="3400" dirty="0">
                <a:solidFill>
                  <a:srgbClr val="FFFF00"/>
                </a:solidFill>
              </a:rPr>
              <a:t> </a:t>
            </a:r>
            <a:r>
              <a:rPr lang="el-GR" sz="3400" dirty="0">
                <a:solidFill>
                  <a:schemeClr val="bg1"/>
                </a:solidFill>
              </a:rPr>
              <a:t>Καὶ ἤκουσα τοῦ θυσιαστηρίου λέγοντος· ναὶ κύριε </a:t>
            </a:r>
            <a:endParaRPr lang="en-US" sz="3400" dirty="0">
              <a:solidFill>
                <a:schemeClr val="bg1"/>
              </a:solidFill>
            </a:endParaRPr>
          </a:p>
          <a:p>
            <a:r>
              <a:rPr lang="fr-FR" sz="2400" dirty="0">
                <a:solidFill>
                  <a:srgbClr val="FFFF00"/>
                </a:solidFill>
              </a:rPr>
              <a:t>      et     j'entendis      de l'autel                                   disait           oui   Seigneur</a:t>
            </a:r>
            <a:endParaRPr lang="es-ES" sz="2400" dirty="0">
              <a:solidFill>
                <a:srgbClr val="FFFF00"/>
              </a:solidFill>
            </a:endParaRPr>
          </a:p>
          <a:p>
            <a:r>
              <a:rPr lang="el-GR" sz="3000" dirty="0">
                <a:solidFill>
                  <a:schemeClr val="bg1"/>
                </a:solidFill>
              </a:rPr>
              <a:t>ὁ θεὸς ὁ παντοκράτωρ, ἀληθιναὶ καὶ δίκαιαι αἱ κρίσεις σου.</a:t>
            </a:r>
            <a:r>
              <a:rPr lang="en-US" sz="3000" dirty="0">
                <a:solidFill>
                  <a:schemeClr val="bg1"/>
                </a:solidFill>
              </a:rPr>
              <a:t> </a:t>
            </a:r>
          </a:p>
          <a:p>
            <a:r>
              <a:rPr lang="fr-FR" sz="2400" dirty="0">
                <a:solidFill>
                  <a:srgbClr val="FFFF00"/>
                </a:solidFill>
              </a:rPr>
              <a:t>le Dieu    le   Tout-Puissant        véritables    et       justes   les jugements tes</a:t>
            </a:r>
          </a:p>
          <a:p>
            <a:r>
              <a:rPr lang="en-US" sz="2800" b="1" dirty="0">
                <a:solidFill>
                  <a:srgbClr val="FFFF00"/>
                </a:solidFill>
              </a:rPr>
              <a:t>8  </a:t>
            </a:r>
            <a:r>
              <a:rPr lang="el-GR" sz="4000" dirty="0">
                <a:solidFill>
                  <a:srgbClr val="FFFF00"/>
                </a:solidFill>
              </a:rPr>
              <a:t> </a:t>
            </a:r>
            <a:r>
              <a:rPr lang="el-GR" sz="3800" dirty="0">
                <a:solidFill>
                  <a:schemeClr val="bg1"/>
                </a:solidFill>
              </a:rPr>
              <a:t>Καὶ ὁ τέταρτος ἐξέχεεν τὴν φιάλην αὐτοῦ ἐπὶ τὸν ἥλιον,</a:t>
            </a:r>
            <a:endParaRPr lang="en-US" sz="3800" dirty="0">
              <a:solidFill>
                <a:schemeClr val="bg1"/>
              </a:solidFill>
            </a:endParaRPr>
          </a:p>
          <a:p>
            <a:r>
              <a:rPr lang="fr-FR" sz="2400" dirty="0">
                <a:solidFill>
                  <a:srgbClr val="FFFF00"/>
                </a:solidFill>
              </a:rPr>
              <a:t>         et     le     quatrième          versa            la          coupe              sa           sur      le        soleil</a:t>
            </a:r>
          </a:p>
          <a:p>
            <a:r>
              <a:rPr lang="en-US" sz="4000" dirty="0">
                <a:solidFill>
                  <a:schemeClr val="bg1"/>
                </a:solidFill>
              </a:rPr>
              <a:t>   </a:t>
            </a:r>
            <a:r>
              <a:rPr lang="el-GR" sz="4000" dirty="0">
                <a:solidFill>
                  <a:schemeClr val="bg1"/>
                </a:solidFill>
              </a:rPr>
              <a:t>καὶ ἐδόθη αὐτῷ καυματίσαι τοὺς ἀνθρώπους ἐν πυρί.</a:t>
            </a:r>
          </a:p>
          <a:p>
            <a:r>
              <a:rPr lang="fr-FR" sz="2400" dirty="0">
                <a:solidFill>
                  <a:srgbClr val="FFFF00"/>
                </a:solidFill>
              </a:rPr>
              <a:t>       et    il fut donné      lui                 de brûler                 les             hommes               par   le feu</a:t>
            </a:r>
          </a:p>
          <a:p>
            <a:r>
              <a:rPr lang="en-US" sz="800" dirty="0">
                <a:solidFill>
                  <a:schemeClr val="bg1"/>
                </a:solidFill>
              </a:rPr>
              <a:t> </a:t>
            </a:r>
          </a:p>
          <a:p>
            <a:r>
              <a:rPr lang="en-US" sz="2200" baseline="30000" dirty="0">
                <a:solidFill>
                  <a:srgbClr val="FFFF00"/>
                </a:solidFill>
              </a:rPr>
              <a:t>	NEG </a:t>
            </a:r>
            <a:r>
              <a:rPr lang="fr-FR" sz="2200" b="1" dirty="0">
                <a:solidFill>
                  <a:schemeClr val="bg1"/>
                </a:solidFill>
              </a:rPr>
              <a:t>16:7</a:t>
            </a:r>
            <a:r>
              <a:rPr lang="fr-FR" sz="2200" dirty="0">
                <a:solidFill>
                  <a:schemeClr val="bg1"/>
                </a:solidFill>
              </a:rPr>
              <a:t> Et j'entendis un autre ange qui, de l'autel, disait: Oui, Seigneur Dieu Tout-Puissant, tes jugements sont véritables et justes. </a:t>
            </a:r>
            <a:r>
              <a:rPr lang="fr-FR" sz="2200" b="1" dirty="0">
                <a:solidFill>
                  <a:schemeClr val="bg1"/>
                </a:solidFill>
              </a:rPr>
              <a:t>16:8</a:t>
            </a:r>
            <a:r>
              <a:rPr lang="fr-FR" sz="2200" dirty="0">
                <a:solidFill>
                  <a:schemeClr val="bg1"/>
                </a:solidFill>
              </a:rPr>
              <a:t> Le quatrième versa sa coupe sur le soleil. Et il lui fut donné de brûler les hommes par le feu;     /      </a:t>
            </a:r>
            <a:r>
              <a:rPr lang="fr-FR" sz="2200" baseline="30000" dirty="0">
                <a:solidFill>
                  <a:srgbClr val="FFFF00"/>
                </a:solidFill>
              </a:rPr>
              <a:t>BFC </a:t>
            </a:r>
            <a:r>
              <a:rPr lang="fr-FR" sz="2200" b="1" dirty="0">
                <a:solidFill>
                  <a:schemeClr val="bg1"/>
                </a:solidFill>
              </a:rPr>
              <a:t>16:7</a:t>
            </a:r>
            <a:r>
              <a:rPr lang="fr-FR" sz="2200" dirty="0">
                <a:solidFill>
                  <a:schemeClr val="bg1"/>
                </a:solidFill>
              </a:rPr>
              <a:t> Puis j'entendis une voix qui venait de l'autel et disait: «Oui, Seigneur Dieu tout-puissant, tes jugements sont vrais et justes!» </a:t>
            </a:r>
            <a:r>
              <a:rPr lang="fr-FR" sz="2200" b="1" dirty="0">
                <a:solidFill>
                  <a:schemeClr val="bg1"/>
                </a:solidFill>
              </a:rPr>
              <a:t>16:8</a:t>
            </a:r>
            <a:r>
              <a:rPr lang="fr-FR" sz="2200" dirty="0">
                <a:solidFill>
                  <a:schemeClr val="bg1"/>
                </a:solidFill>
              </a:rPr>
              <a:t> Le quatrième ange versa sa coupe sur le soleil, qui fut autorisé alors à brûler les hommes par son feu.</a:t>
            </a:r>
            <a:endParaRPr lang="en-US" sz="2200" b="1"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63819965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819414"/>
          </a:xfrm>
          <a:prstGeom prst="rect">
            <a:avLst/>
          </a:prstGeom>
          <a:solidFill>
            <a:srgbClr val="002060"/>
          </a:solidFill>
        </p:spPr>
        <p:txBody>
          <a:bodyPr wrap="square" lIns="108821" tIns="54411" rIns="108821" bIns="54411">
            <a:spAutoFit/>
          </a:bodyPr>
          <a:lstStyle/>
          <a:p>
            <a:pPr algn="ctr"/>
            <a:endParaRPr lang="en-US" sz="1000" b="1" dirty="0">
              <a:solidFill>
                <a:srgbClr val="FFFF00"/>
              </a:solidFill>
            </a:endParaRPr>
          </a:p>
          <a:p>
            <a:r>
              <a:rPr lang="en-US" sz="3200" b="1" dirty="0">
                <a:solidFill>
                  <a:srgbClr val="FFFF00"/>
                </a:solidFill>
              </a:rPr>
              <a:t>  Apocalypse 16:9 </a:t>
            </a:r>
          </a:p>
          <a:p>
            <a:pPr algn="ctr"/>
            <a:endParaRPr lang="en-US" sz="800" b="1" dirty="0">
              <a:solidFill>
                <a:srgbClr val="FFFF00"/>
              </a:solidFill>
            </a:endParaRPr>
          </a:p>
          <a:p>
            <a:r>
              <a:rPr lang="en-US" sz="3800" dirty="0">
                <a:solidFill>
                  <a:schemeClr val="bg1"/>
                </a:solidFill>
              </a:rPr>
              <a:t> </a:t>
            </a:r>
            <a:r>
              <a:rPr lang="el-GR" sz="3700" dirty="0">
                <a:solidFill>
                  <a:schemeClr val="bg1"/>
                </a:solidFill>
              </a:rPr>
              <a:t>καὶ ἐκαυματίσθησαν οἱ ἄνθρωποι καῦμα μέγα </a:t>
            </a:r>
            <a:endParaRPr lang="en-US" sz="3700" dirty="0">
              <a:solidFill>
                <a:schemeClr val="bg1"/>
              </a:solidFill>
            </a:endParaRPr>
          </a:p>
          <a:p>
            <a:r>
              <a:rPr lang="fr-FR" sz="2400" dirty="0">
                <a:solidFill>
                  <a:schemeClr val="bg1"/>
                </a:solidFill>
              </a:rPr>
              <a:t>     </a:t>
            </a:r>
            <a:r>
              <a:rPr lang="fr-FR" sz="2400" dirty="0">
                <a:solidFill>
                  <a:srgbClr val="FFFF00"/>
                </a:solidFill>
              </a:rPr>
              <a:t>et            furent brûlés                 les      hommes    </a:t>
            </a:r>
            <a:r>
              <a:rPr lang="fr-FR" sz="2200" dirty="0">
                <a:solidFill>
                  <a:srgbClr val="FFFF00"/>
                </a:solidFill>
              </a:rPr>
              <a:t>par une chaleur  </a:t>
            </a:r>
            <a:r>
              <a:rPr lang="fr-FR" sz="2400" dirty="0">
                <a:solidFill>
                  <a:srgbClr val="FFFF00"/>
                </a:solidFill>
              </a:rPr>
              <a:t>grande </a:t>
            </a:r>
          </a:p>
          <a:p>
            <a:r>
              <a:rPr lang="en-US" sz="4000" dirty="0">
                <a:solidFill>
                  <a:schemeClr val="bg1"/>
                </a:solidFill>
              </a:rPr>
              <a:t>   </a:t>
            </a:r>
            <a:r>
              <a:rPr lang="el-GR" sz="4000" dirty="0">
                <a:solidFill>
                  <a:schemeClr val="bg1"/>
                </a:solidFill>
              </a:rPr>
              <a:t>καὶ ἐβλασφήμησαν τὸ ὄνομα τοῦ θεοῦ </a:t>
            </a:r>
            <a:endParaRPr lang="en-US" sz="4000" dirty="0">
              <a:solidFill>
                <a:schemeClr val="bg1"/>
              </a:solidFill>
            </a:endParaRPr>
          </a:p>
          <a:p>
            <a:r>
              <a:rPr lang="fr-FR" sz="2400" dirty="0">
                <a:solidFill>
                  <a:srgbClr val="FFFF00"/>
                </a:solidFill>
              </a:rPr>
              <a:t>       et           ils blasphémèrent             le         nom           du       Dieu</a:t>
            </a:r>
          </a:p>
          <a:p>
            <a:r>
              <a:rPr lang="en-US" sz="4000" dirty="0">
                <a:solidFill>
                  <a:schemeClr val="bg1"/>
                </a:solidFill>
              </a:rPr>
              <a:t>  </a:t>
            </a:r>
            <a:r>
              <a:rPr lang="el-GR" sz="4000" dirty="0">
                <a:solidFill>
                  <a:schemeClr val="bg1"/>
                </a:solidFill>
              </a:rPr>
              <a:t>τοῦ ἔχοντος τὴν ἐξουσίαν ἐπὶ τὰς πληγὰς ταύτας </a:t>
            </a:r>
            <a:endParaRPr lang="en-US" sz="4000" dirty="0">
              <a:solidFill>
                <a:schemeClr val="bg1"/>
              </a:solidFill>
            </a:endParaRPr>
          </a:p>
          <a:p>
            <a:r>
              <a:rPr lang="fr-FR" sz="2400" dirty="0">
                <a:solidFill>
                  <a:srgbClr val="FFFF00"/>
                </a:solidFill>
              </a:rPr>
              <a:t>      qui            a                        l'autorité                  sur       les           fléaux            ces</a:t>
            </a:r>
          </a:p>
          <a:p>
            <a:r>
              <a:rPr lang="en-US" sz="4000" dirty="0">
                <a:solidFill>
                  <a:schemeClr val="bg1"/>
                </a:solidFill>
              </a:rPr>
              <a:t>       </a:t>
            </a:r>
            <a:r>
              <a:rPr lang="el-GR" sz="4000" dirty="0">
                <a:solidFill>
                  <a:schemeClr val="bg1"/>
                </a:solidFill>
              </a:rPr>
              <a:t>καὶ</a:t>
            </a:r>
            <a:r>
              <a:rPr lang="en-US" sz="4000" dirty="0">
                <a:solidFill>
                  <a:schemeClr val="bg1"/>
                </a:solidFill>
              </a:rPr>
              <a:t> </a:t>
            </a:r>
            <a:r>
              <a:rPr lang="el-GR" sz="4000" dirty="0">
                <a:solidFill>
                  <a:schemeClr val="bg1"/>
                </a:solidFill>
              </a:rPr>
              <a:t> οὐ </a:t>
            </a:r>
            <a:r>
              <a:rPr lang="en-US" sz="4000" dirty="0">
                <a:solidFill>
                  <a:schemeClr val="bg1"/>
                </a:solidFill>
              </a:rPr>
              <a:t> </a:t>
            </a:r>
            <a:r>
              <a:rPr lang="el-GR" sz="4000" dirty="0">
                <a:solidFill>
                  <a:schemeClr val="bg1"/>
                </a:solidFill>
              </a:rPr>
              <a:t>μετενόησαν δοῦναι αὐτῷ δόξαν.</a:t>
            </a:r>
          </a:p>
          <a:p>
            <a:r>
              <a:rPr lang="fr-FR" sz="2400" dirty="0">
                <a:solidFill>
                  <a:srgbClr val="FFFF00"/>
                </a:solidFill>
              </a:rPr>
              <a:t>               et    ne pas    ils se repentirent     pour donner      lui            gloire</a:t>
            </a:r>
          </a:p>
          <a:p>
            <a:endParaRPr lang="en-US" sz="800" dirty="0">
              <a:solidFill>
                <a:schemeClr val="bg1"/>
              </a:solidFill>
            </a:endParaRPr>
          </a:p>
          <a:p>
            <a:r>
              <a:rPr lang="en-US" sz="2100" baseline="30000" dirty="0">
                <a:solidFill>
                  <a:srgbClr val="FFFF00"/>
                </a:solidFill>
              </a:rPr>
              <a:t>	NEG </a:t>
            </a:r>
            <a:r>
              <a:rPr lang="fr-FR" sz="2100" b="1" dirty="0">
                <a:solidFill>
                  <a:schemeClr val="bg1"/>
                </a:solidFill>
              </a:rPr>
              <a:t>16:9</a:t>
            </a:r>
            <a:r>
              <a:rPr lang="fr-FR" sz="2100" dirty="0">
                <a:solidFill>
                  <a:schemeClr val="bg1"/>
                </a:solidFill>
              </a:rPr>
              <a:t> les hommes furent brûlés par une grande chaleur, et ils blasphémèrent le nom du Dieu qui a l'autorité sur ces fléaux, et ils ne se repentirent pas pour lui donner gloire.</a:t>
            </a:r>
          </a:p>
          <a:p>
            <a:r>
              <a:rPr lang="fr-FR" sz="2100" baseline="30000" dirty="0">
                <a:solidFill>
                  <a:srgbClr val="FFFF00"/>
                </a:solidFill>
              </a:rPr>
              <a:t>	BFC</a:t>
            </a:r>
            <a:r>
              <a:rPr lang="fr-FR" sz="2100" baseline="30000" dirty="0">
                <a:solidFill>
                  <a:schemeClr val="bg1"/>
                </a:solidFill>
              </a:rPr>
              <a:t> </a:t>
            </a:r>
            <a:r>
              <a:rPr lang="fr-FR" sz="2100" b="1" dirty="0">
                <a:solidFill>
                  <a:schemeClr val="bg1"/>
                </a:solidFill>
              </a:rPr>
              <a:t>16:9</a:t>
            </a:r>
            <a:r>
              <a:rPr lang="fr-FR" sz="2100" dirty="0">
                <a:solidFill>
                  <a:schemeClr val="bg1"/>
                </a:solidFill>
              </a:rPr>
              <a:t> Et les hommes furent brûlés par une chaleur terrible; ils insultèrent le nom du Dieu qui détient de tels fléaux en son pouvoir, mais ils refusèrent de changer de comportement pour lui rendre gloire.</a:t>
            </a:r>
            <a:endParaRPr lang="en-US" sz="2100" b="1"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46791952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63" y="22578"/>
            <a:ext cx="12161838" cy="7004080"/>
          </a:xfrm>
          <a:prstGeom prst="rect">
            <a:avLst/>
          </a:prstGeom>
          <a:solidFill>
            <a:srgbClr val="002060"/>
          </a:solidFill>
        </p:spPr>
        <p:txBody>
          <a:bodyPr wrap="square" lIns="108821" tIns="54411" rIns="108821" bIns="54411">
            <a:spAutoFit/>
          </a:bodyPr>
          <a:lstStyle/>
          <a:p>
            <a:r>
              <a:rPr lang="en-US" sz="2800" b="1" dirty="0">
                <a:solidFill>
                  <a:srgbClr val="FFFF00"/>
                </a:solidFill>
              </a:rPr>
              <a:t>     Apocalypse 16:10-11 </a:t>
            </a:r>
          </a:p>
          <a:p>
            <a:r>
              <a:rPr lang="en-US" sz="2800" b="1" dirty="0">
                <a:solidFill>
                  <a:srgbClr val="FFFF00"/>
                </a:solidFill>
              </a:rPr>
              <a:t>10</a:t>
            </a:r>
            <a:r>
              <a:rPr lang="en-US" sz="2800" dirty="0">
                <a:solidFill>
                  <a:schemeClr val="bg1"/>
                </a:solidFill>
              </a:rPr>
              <a:t> </a:t>
            </a:r>
            <a:r>
              <a:rPr lang="el-GR" sz="3100" dirty="0">
                <a:solidFill>
                  <a:schemeClr val="bg1"/>
                </a:solidFill>
              </a:rPr>
              <a:t>Καὶ ὁ πέμπτος ἐξέχεεν τὴν φιάλην αὐτοῦ ἐπὶ τὸν θρόνον </a:t>
            </a:r>
            <a:endParaRPr lang="en-US" sz="3100" dirty="0">
              <a:solidFill>
                <a:schemeClr val="bg1"/>
              </a:solidFill>
            </a:endParaRPr>
          </a:p>
          <a:p>
            <a:r>
              <a:rPr lang="fr-FR" sz="2300" dirty="0">
                <a:solidFill>
                  <a:srgbClr val="FFFF00"/>
                </a:solidFill>
              </a:rPr>
              <a:t>         et    le  cinquième     versa         la       coupe         sa          sur    le       trône</a:t>
            </a:r>
          </a:p>
          <a:p>
            <a:r>
              <a:rPr lang="en-US" sz="3200" dirty="0">
                <a:solidFill>
                  <a:schemeClr val="bg1"/>
                </a:solidFill>
              </a:rPr>
              <a:t>  </a:t>
            </a:r>
            <a:r>
              <a:rPr lang="el-GR" sz="3200" dirty="0">
                <a:solidFill>
                  <a:schemeClr val="bg1"/>
                </a:solidFill>
              </a:rPr>
              <a:t>τοῦ θηρίου, καὶ ἐγένετο ἡ βασιλεία αὐτοῦ ἐσκοτωμένη, </a:t>
            </a:r>
            <a:endParaRPr lang="en-US" sz="3200" dirty="0">
              <a:solidFill>
                <a:schemeClr val="bg1"/>
              </a:solidFill>
            </a:endParaRPr>
          </a:p>
          <a:p>
            <a:r>
              <a:rPr lang="fr-FR" sz="2300" dirty="0">
                <a:solidFill>
                  <a:srgbClr val="FFFF00"/>
                </a:solidFill>
              </a:rPr>
              <a:t>   de la      bête          et   est devenu   le   royaume         son    couvert de ténèbres</a:t>
            </a:r>
          </a:p>
          <a:p>
            <a:r>
              <a:rPr lang="en-US" sz="3200" dirty="0">
                <a:solidFill>
                  <a:schemeClr val="bg1"/>
                </a:solidFill>
              </a:rPr>
              <a:t>     </a:t>
            </a:r>
            <a:r>
              <a:rPr lang="el-GR" sz="3200" dirty="0">
                <a:solidFill>
                  <a:schemeClr val="bg1"/>
                </a:solidFill>
              </a:rPr>
              <a:t>καὶ ἐμασῶντο τὰς γλώσσας αὐτῶν ἐκ τοῦ πόνου,</a:t>
            </a:r>
          </a:p>
          <a:p>
            <a:r>
              <a:rPr lang="fr-FR" sz="2300" dirty="0">
                <a:solidFill>
                  <a:srgbClr val="FFFF00"/>
                </a:solidFill>
              </a:rPr>
              <a:t>         et    se mordaient    les        langues        leurs           de         douleur</a:t>
            </a:r>
          </a:p>
          <a:p>
            <a:r>
              <a:rPr lang="en-US" sz="2800" b="1" dirty="0">
                <a:solidFill>
                  <a:srgbClr val="FFFF00"/>
                </a:solidFill>
              </a:rPr>
              <a:t>11</a:t>
            </a:r>
            <a:r>
              <a:rPr lang="el-GR" sz="2800" dirty="0">
                <a:solidFill>
                  <a:srgbClr val="FFFF00"/>
                </a:solidFill>
              </a:rPr>
              <a:t> </a:t>
            </a:r>
            <a:r>
              <a:rPr lang="el-GR" sz="3200" dirty="0">
                <a:solidFill>
                  <a:schemeClr val="bg1"/>
                </a:solidFill>
              </a:rPr>
              <a:t>καὶ ἐβλασφήμησαν τὸν θεὸν τοῦ οὐρανοῦ ἐκ τῶν πόνων αὐτῶν</a:t>
            </a:r>
            <a:endParaRPr lang="en-US" sz="3200" dirty="0">
              <a:solidFill>
                <a:schemeClr val="bg1"/>
              </a:solidFill>
            </a:endParaRPr>
          </a:p>
          <a:p>
            <a:r>
              <a:rPr lang="fr-FR" sz="2300" dirty="0">
                <a:solidFill>
                  <a:srgbClr val="FFFF00"/>
                </a:solidFill>
              </a:rPr>
              <a:t>        et      ils blasphémèrent         le      Dieu      du           ciel     à cause de    douleurs    leurs </a:t>
            </a:r>
          </a:p>
          <a:p>
            <a:r>
              <a:rPr lang="en-US" sz="3200" dirty="0">
                <a:solidFill>
                  <a:schemeClr val="bg1"/>
                </a:solidFill>
              </a:rPr>
              <a:t>  </a:t>
            </a:r>
            <a:r>
              <a:rPr lang="el-GR" sz="3200" dirty="0">
                <a:solidFill>
                  <a:schemeClr val="bg1"/>
                </a:solidFill>
              </a:rPr>
              <a:t>καὶ ἐκ τῶν ἑλκῶν αὐτῶν καὶ οὐ μετενόησαν </a:t>
            </a:r>
            <a:r>
              <a:rPr lang="en-US" sz="3200" dirty="0">
                <a:solidFill>
                  <a:schemeClr val="bg1"/>
                </a:solidFill>
              </a:rPr>
              <a:t> </a:t>
            </a:r>
            <a:r>
              <a:rPr lang="el-GR" sz="3200" dirty="0">
                <a:solidFill>
                  <a:schemeClr val="bg1"/>
                </a:solidFill>
              </a:rPr>
              <a:t>ἐκ τῶν ἔργων αὐτῶν.</a:t>
            </a:r>
            <a:endParaRPr lang="en-US" sz="3200" dirty="0">
              <a:solidFill>
                <a:schemeClr val="bg1"/>
              </a:solidFill>
            </a:endParaRPr>
          </a:p>
          <a:p>
            <a:r>
              <a:rPr lang="fr-FR" sz="2300" dirty="0">
                <a:solidFill>
                  <a:srgbClr val="FFFF00"/>
                </a:solidFill>
              </a:rPr>
              <a:t>     et   de    les     ulcères       leurs      et  </a:t>
            </a:r>
            <a:r>
              <a:rPr lang="fr-FR" sz="2200" dirty="0">
                <a:solidFill>
                  <a:srgbClr val="FFFF00"/>
                </a:solidFill>
              </a:rPr>
              <a:t>ne pas  ils se repentirent   </a:t>
            </a:r>
            <a:r>
              <a:rPr lang="fr-FR" sz="2300" dirty="0">
                <a:solidFill>
                  <a:srgbClr val="FFFF00"/>
                </a:solidFill>
              </a:rPr>
              <a:t>de   les     </a:t>
            </a:r>
            <a:r>
              <a:rPr lang="fr-FR" sz="2300" dirty="0" err="1">
                <a:solidFill>
                  <a:srgbClr val="FFFF00"/>
                </a:solidFill>
              </a:rPr>
              <a:t>oeuvres</a:t>
            </a:r>
            <a:r>
              <a:rPr lang="fr-FR" sz="2300" dirty="0">
                <a:solidFill>
                  <a:srgbClr val="FFFF00"/>
                </a:solidFill>
              </a:rPr>
              <a:t>     leurs </a:t>
            </a:r>
          </a:p>
          <a:p>
            <a:r>
              <a:rPr lang="en-US" sz="2200" baseline="30000" dirty="0">
                <a:solidFill>
                  <a:srgbClr val="FFFF00"/>
                </a:solidFill>
              </a:rPr>
              <a:t>	NEG </a:t>
            </a:r>
            <a:r>
              <a:rPr lang="fr-FR" sz="2200" b="1" dirty="0">
                <a:solidFill>
                  <a:schemeClr val="bg1"/>
                </a:solidFill>
              </a:rPr>
              <a:t>16:10</a:t>
            </a:r>
            <a:r>
              <a:rPr lang="fr-FR" sz="2200" dirty="0">
                <a:solidFill>
                  <a:schemeClr val="bg1"/>
                </a:solidFill>
              </a:rPr>
              <a:t> </a:t>
            </a:r>
            <a:r>
              <a:rPr lang="fr-FR" sz="2000" dirty="0">
                <a:solidFill>
                  <a:schemeClr val="bg1"/>
                </a:solidFill>
              </a:rPr>
              <a:t> Le cinquième versa sa coupe sur le trône de la bête. Et son royaume fut couvert de ténèbres; les hommes se mordaient la langue de douleur, </a:t>
            </a:r>
            <a:r>
              <a:rPr lang="fr-FR" sz="2000" b="1" dirty="0">
                <a:solidFill>
                  <a:schemeClr val="bg1"/>
                </a:solidFill>
              </a:rPr>
              <a:t>16:11</a:t>
            </a:r>
            <a:r>
              <a:rPr lang="fr-FR" sz="2000" dirty="0">
                <a:solidFill>
                  <a:schemeClr val="bg1"/>
                </a:solidFill>
              </a:rPr>
              <a:t> ils blasphémèrent le Dieu du ciel, à cause de leurs douleurs et de leurs ulcères, et ils ne se repentirent pas de leurs </a:t>
            </a:r>
            <a:r>
              <a:rPr lang="fr-FR" sz="2000" dirty="0" err="1">
                <a:solidFill>
                  <a:schemeClr val="bg1"/>
                </a:solidFill>
              </a:rPr>
              <a:t>oeuvres</a:t>
            </a:r>
            <a:r>
              <a:rPr lang="fr-FR" sz="2000" dirty="0">
                <a:solidFill>
                  <a:schemeClr val="bg1"/>
                </a:solidFill>
              </a:rPr>
              <a:t>.    /      </a:t>
            </a:r>
            <a:r>
              <a:rPr lang="fr-FR" sz="2000" baseline="30000" dirty="0">
                <a:solidFill>
                  <a:srgbClr val="FFFF00"/>
                </a:solidFill>
              </a:rPr>
              <a:t>BFC </a:t>
            </a:r>
            <a:r>
              <a:rPr lang="fr-FR" sz="2000" b="1" dirty="0">
                <a:solidFill>
                  <a:schemeClr val="bg1"/>
                </a:solidFill>
              </a:rPr>
              <a:t>16:10</a:t>
            </a:r>
            <a:r>
              <a:rPr lang="fr-FR" sz="2000" dirty="0">
                <a:solidFill>
                  <a:schemeClr val="bg1"/>
                </a:solidFill>
              </a:rPr>
              <a:t> Le cinquième ange versa sa coupe sur le trône de la bête et son royaume fut plongé dans l'obscurité. Les hommes se mordaient la langue de douleur; </a:t>
            </a:r>
            <a:r>
              <a:rPr lang="fr-FR" sz="2000" b="1" dirty="0">
                <a:solidFill>
                  <a:schemeClr val="bg1"/>
                </a:solidFill>
              </a:rPr>
              <a:t>16:11</a:t>
            </a:r>
            <a:r>
              <a:rPr lang="fr-FR" sz="2000" dirty="0">
                <a:solidFill>
                  <a:schemeClr val="bg1"/>
                </a:solidFill>
              </a:rPr>
              <a:t> ils insultèrent le Dieu du ciel à cause de leurs douleurs et de leurs plaies. Mais ils ne se détournèrent pas de leurs mauvaises actions.</a:t>
            </a: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85258430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63" y="22578"/>
            <a:ext cx="12161838" cy="6880969"/>
          </a:xfrm>
          <a:prstGeom prst="rect">
            <a:avLst/>
          </a:prstGeom>
          <a:solidFill>
            <a:srgbClr val="002060"/>
          </a:solidFill>
        </p:spPr>
        <p:txBody>
          <a:bodyPr wrap="square" lIns="108821" tIns="54411" rIns="108821" bIns="54411">
            <a:spAutoFit/>
          </a:bodyPr>
          <a:lstStyle/>
          <a:p>
            <a:endParaRPr lang="en-US" sz="800" b="1" dirty="0">
              <a:solidFill>
                <a:srgbClr val="FFFF00"/>
              </a:solidFill>
            </a:endParaRPr>
          </a:p>
          <a:p>
            <a:r>
              <a:rPr lang="en-US" sz="3200" b="1" dirty="0">
                <a:solidFill>
                  <a:srgbClr val="FFFF00"/>
                </a:solidFill>
              </a:rPr>
              <a:t>     Apocalypse 16:12 </a:t>
            </a:r>
          </a:p>
          <a:p>
            <a:endParaRPr lang="en-US" sz="800" b="1" dirty="0">
              <a:solidFill>
                <a:srgbClr val="FFFF00"/>
              </a:solidFill>
            </a:endParaRPr>
          </a:p>
          <a:p>
            <a:r>
              <a:rPr lang="en-US" sz="4000" dirty="0">
                <a:solidFill>
                  <a:schemeClr val="bg1"/>
                </a:solidFill>
              </a:rPr>
              <a:t>   </a:t>
            </a:r>
            <a:r>
              <a:rPr lang="el-GR" sz="4000" dirty="0">
                <a:solidFill>
                  <a:schemeClr val="bg1"/>
                </a:solidFill>
              </a:rPr>
              <a:t>Καὶ ὁ ἕκτος ἐξέχεεν τὴν φιάλην αὐτοῦ </a:t>
            </a:r>
            <a:endParaRPr lang="en-US" sz="4000" dirty="0">
              <a:solidFill>
                <a:schemeClr val="bg1"/>
              </a:solidFill>
            </a:endParaRPr>
          </a:p>
          <a:p>
            <a:r>
              <a:rPr lang="fr-FR" sz="2400" dirty="0">
                <a:solidFill>
                  <a:srgbClr val="FFFF00"/>
                </a:solidFill>
              </a:rPr>
              <a:t>       et      le    sixième          versa           la           coupe             sa</a:t>
            </a:r>
          </a:p>
          <a:p>
            <a:r>
              <a:rPr lang="en-US" sz="4000" dirty="0">
                <a:solidFill>
                  <a:schemeClr val="bg1"/>
                </a:solidFill>
              </a:rPr>
              <a:t>  </a:t>
            </a:r>
            <a:r>
              <a:rPr lang="el-GR" sz="4000" dirty="0">
                <a:solidFill>
                  <a:schemeClr val="bg1"/>
                </a:solidFill>
              </a:rPr>
              <a:t>ἐπὶ τὸν ποταμὸν τὸν μέγαν τὸν Εὐφράτην, </a:t>
            </a:r>
            <a:endParaRPr lang="en-US" sz="4000" dirty="0">
              <a:solidFill>
                <a:schemeClr val="bg1"/>
              </a:solidFill>
            </a:endParaRPr>
          </a:p>
          <a:p>
            <a:r>
              <a:rPr lang="fr-FR" sz="2400" dirty="0">
                <a:solidFill>
                  <a:srgbClr val="FFFF00"/>
                </a:solidFill>
              </a:rPr>
              <a:t>      sur       le           fleuve             le           grand              l'Euphrate</a:t>
            </a:r>
          </a:p>
          <a:p>
            <a:r>
              <a:rPr lang="en-US" sz="4000" dirty="0">
                <a:solidFill>
                  <a:schemeClr val="bg1"/>
                </a:solidFill>
              </a:rPr>
              <a:t>  </a:t>
            </a:r>
            <a:r>
              <a:rPr lang="el-GR" sz="4000" dirty="0">
                <a:solidFill>
                  <a:schemeClr val="bg1"/>
                </a:solidFill>
              </a:rPr>
              <a:t>καὶ ἐξηράνθη τὸ ὕδωρ αὐτοῦ, ἵνα ἑτοιμασθῇ </a:t>
            </a:r>
            <a:endParaRPr lang="en-US" sz="4000" dirty="0">
              <a:solidFill>
                <a:schemeClr val="bg1"/>
              </a:solidFill>
            </a:endParaRPr>
          </a:p>
          <a:p>
            <a:r>
              <a:rPr lang="fr-FR" sz="2400" dirty="0">
                <a:solidFill>
                  <a:srgbClr val="FFFF00"/>
                </a:solidFill>
              </a:rPr>
              <a:t>       et       se dessécha        le       eau               son          pour           préparer</a:t>
            </a:r>
          </a:p>
          <a:p>
            <a:r>
              <a:rPr lang="en-US" sz="4000" dirty="0">
                <a:solidFill>
                  <a:schemeClr val="bg1"/>
                </a:solidFill>
              </a:rPr>
              <a:t>   </a:t>
            </a:r>
            <a:r>
              <a:rPr lang="el-GR" sz="4000" dirty="0">
                <a:solidFill>
                  <a:schemeClr val="bg1"/>
                </a:solidFill>
              </a:rPr>
              <a:t>ἡ ὁδὸς τῶν βασιλέων τῶν ἀπὸ ἀνατολῆς ἡλίου.</a:t>
            </a:r>
          </a:p>
          <a:p>
            <a:r>
              <a:rPr lang="fr-FR" sz="2400" dirty="0">
                <a:solidFill>
                  <a:srgbClr val="FFFF00"/>
                </a:solidFill>
              </a:rPr>
              <a:t>      la       voie     aux               rois                  qui         de            l'Orient          du soleil</a:t>
            </a:r>
          </a:p>
          <a:p>
            <a:endParaRPr lang="en-US" sz="800" dirty="0">
              <a:solidFill>
                <a:schemeClr val="bg1"/>
              </a:solidFill>
            </a:endParaRPr>
          </a:p>
          <a:p>
            <a:r>
              <a:rPr lang="en-US" sz="2200" dirty="0">
                <a:solidFill>
                  <a:schemeClr val="bg1"/>
                </a:solidFill>
              </a:rPr>
              <a:t> </a:t>
            </a:r>
            <a:r>
              <a:rPr lang="en-US" sz="2200" baseline="30000" dirty="0">
                <a:solidFill>
                  <a:srgbClr val="FFFF00"/>
                </a:solidFill>
              </a:rPr>
              <a:t>	NEG </a:t>
            </a:r>
            <a:r>
              <a:rPr lang="fr-FR" sz="2200" b="1" dirty="0">
                <a:solidFill>
                  <a:schemeClr val="bg1"/>
                </a:solidFill>
              </a:rPr>
              <a:t>16:11</a:t>
            </a:r>
            <a:r>
              <a:rPr lang="fr-FR" sz="2200" dirty="0">
                <a:solidFill>
                  <a:schemeClr val="bg1"/>
                </a:solidFill>
              </a:rPr>
              <a:t>  Le sixième versa sa coupe sur le grand fleuve, l'Euphrate. Et son eau tarit, pour préparer la voie aux rois qui viennent de l'Orient.</a:t>
            </a:r>
          </a:p>
          <a:p>
            <a:r>
              <a:rPr lang="fr-FR" sz="2200" baseline="30000" dirty="0">
                <a:solidFill>
                  <a:srgbClr val="FFFF00"/>
                </a:solidFill>
              </a:rPr>
              <a:t>	BFC </a:t>
            </a:r>
            <a:r>
              <a:rPr lang="fr-FR" sz="2200" b="1" dirty="0">
                <a:solidFill>
                  <a:schemeClr val="bg1"/>
                </a:solidFill>
              </a:rPr>
              <a:t>16:12</a:t>
            </a:r>
            <a:r>
              <a:rPr lang="fr-FR" sz="2200" dirty="0">
                <a:solidFill>
                  <a:schemeClr val="bg1"/>
                </a:solidFill>
              </a:rPr>
              <a:t> Le sixième ange versa sa coupe sur le grand fleuve, l'Euphrate. Le fleuve se dessécha pour livrer passage aux rois qui viennent de l'est.</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60408092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7969</TotalTime>
  <Words>2722</Words>
  <Application>Microsoft Office PowerPoint</Application>
  <PresentationFormat>Custom</PresentationFormat>
  <Paragraphs>264</Paragraphs>
  <Slides>16</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SimSun</vt:lpstr>
      <vt:lpstr>Arial</vt:lpstr>
      <vt:lpstr>Calibri</vt:lpstr>
      <vt:lpstr>Office Theme</vt:lpstr>
      <vt:lpstr>Apocalypse de Jean Chapitre 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Jung-Hyun (Daniel) Song</cp:lastModifiedBy>
  <cp:revision>948</cp:revision>
  <dcterms:created xsi:type="dcterms:W3CDTF">2020-04-05T11:02:49Z</dcterms:created>
  <dcterms:modified xsi:type="dcterms:W3CDTF">2021-04-13T02:09:01Z</dcterms:modified>
</cp:coreProperties>
</file>