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4" r:id="rId2"/>
    <p:sldId id="448" r:id="rId3"/>
    <p:sldId id="503" r:id="rId4"/>
    <p:sldId id="547" r:id="rId5"/>
    <p:sldId id="617" r:id="rId6"/>
    <p:sldId id="619" r:id="rId7"/>
    <p:sldId id="523" r:id="rId8"/>
    <p:sldId id="603" r:id="rId9"/>
    <p:sldId id="622" r:id="rId10"/>
    <p:sldId id="550" r:id="rId11"/>
    <p:sldId id="581" r:id="rId12"/>
    <p:sldId id="583" r:id="rId13"/>
    <p:sldId id="586" r:id="rId14"/>
    <p:sldId id="626" r:id="rId15"/>
    <p:sldId id="628" r:id="rId16"/>
    <p:sldId id="632" r:id="rId17"/>
    <p:sldId id="631" r:id="rId18"/>
    <p:sldId id="633" r:id="rId1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4940" autoAdjust="0"/>
  </p:normalViewPr>
  <p:slideViewPr>
    <p:cSldViewPr>
      <p:cViewPr varScale="1">
        <p:scale>
          <a:sx n="72" d="100"/>
          <a:sy n="72" d="100"/>
        </p:scale>
        <p:origin x="840" y="6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17</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96358"/>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17:9-10 </a:t>
            </a:r>
          </a:p>
          <a:p>
            <a:r>
              <a:rPr lang="en-US" sz="3200" dirty="0">
                <a:solidFill>
                  <a:srgbClr val="FFFF00"/>
                </a:solidFill>
              </a:rPr>
              <a:t> </a:t>
            </a:r>
            <a:r>
              <a:rPr lang="en-US" sz="3200" b="1" dirty="0">
                <a:solidFill>
                  <a:srgbClr val="FFFF00"/>
                </a:solidFill>
              </a:rPr>
              <a:t>9</a:t>
            </a:r>
            <a:r>
              <a:rPr lang="el-GR" sz="3200" dirty="0">
                <a:solidFill>
                  <a:srgbClr val="FFFF00"/>
                </a:solidFill>
              </a:rPr>
              <a:t> </a:t>
            </a:r>
            <a:r>
              <a:rPr lang="en-US" sz="3200" dirty="0">
                <a:solidFill>
                  <a:srgbClr val="FFFF00"/>
                </a:solidFill>
              </a:rPr>
              <a:t> </a:t>
            </a:r>
            <a:r>
              <a:rPr lang="el-GR" sz="3600" dirty="0">
                <a:solidFill>
                  <a:schemeClr val="bg1"/>
                </a:solidFill>
              </a:rPr>
              <a:t>ὧδε ὁ νοῦς</a:t>
            </a:r>
            <a:r>
              <a:rPr lang="en-US" sz="3600" dirty="0">
                <a:solidFill>
                  <a:schemeClr val="bg1"/>
                </a:solidFill>
              </a:rPr>
              <a:t> </a:t>
            </a:r>
            <a:r>
              <a:rPr lang="el-GR" sz="3600" dirty="0">
                <a:solidFill>
                  <a:schemeClr val="bg1"/>
                </a:solidFill>
              </a:rPr>
              <a:t> ὁ ἔχων σοφίαν. Αἱ ἑπτὰ κεφαλαὶ</a:t>
            </a:r>
            <a:endParaRPr lang="en-US" sz="3600" dirty="0">
              <a:solidFill>
                <a:schemeClr val="bg1"/>
              </a:solidFill>
            </a:endParaRPr>
          </a:p>
          <a:p>
            <a:r>
              <a:rPr lang="fr-FR" sz="2400" dirty="0">
                <a:solidFill>
                  <a:schemeClr val="bg1"/>
                </a:solidFill>
              </a:rPr>
              <a:t>         </a:t>
            </a:r>
            <a:r>
              <a:rPr lang="fr-FR" sz="2400" dirty="0">
                <a:solidFill>
                  <a:srgbClr val="FFFF00"/>
                </a:solidFill>
              </a:rPr>
              <a:t>ici   l'intelligence qui    a       de la sagesse  les     sept         têtes</a:t>
            </a:r>
          </a:p>
          <a:p>
            <a:r>
              <a:rPr lang="el-GR" sz="3600" dirty="0">
                <a:solidFill>
                  <a:schemeClr val="bg1"/>
                </a:solidFill>
              </a:rPr>
              <a:t>ἑπτὰ ὄρη εἰσίν, ὅπου ἡ γυνὴ κάθηται ἐπ᾽ αὐτῶν. </a:t>
            </a:r>
            <a:endParaRPr lang="en-US" sz="3600" dirty="0">
              <a:solidFill>
                <a:schemeClr val="bg1"/>
              </a:solidFill>
            </a:endParaRPr>
          </a:p>
          <a:p>
            <a:r>
              <a:rPr lang="fr-FR" sz="2400" dirty="0">
                <a:solidFill>
                  <a:srgbClr val="FFFF00"/>
                </a:solidFill>
              </a:rPr>
              <a:t> sept  montagnes  sont </a:t>
            </a:r>
            <a:r>
              <a:rPr lang="fr-FR" sz="2000" dirty="0">
                <a:solidFill>
                  <a:srgbClr val="FFFF00"/>
                </a:solidFill>
              </a:rPr>
              <a:t>lesquelles</a:t>
            </a:r>
            <a:r>
              <a:rPr lang="fr-FR" sz="2400" dirty="0">
                <a:solidFill>
                  <a:srgbClr val="FFFF00"/>
                </a:solidFill>
              </a:rPr>
              <a:t>   la  femme     est assise   sur       eux</a:t>
            </a:r>
          </a:p>
          <a:p>
            <a:r>
              <a:rPr lang="en-US" sz="3600" dirty="0">
                <a:solidFill>
                  <a:schemeClr val="bg1"/>
                </a:solidFill>
              </a:rPr>
              <a:t> </a:t>
            </a:r>
            <a:r>
              <a:rPr lang="el-GR" sz="3600" dirty="0">
                <a:solidFill>
                  <a:schemeClr val="bg1"/>
                </a:solidFill>
              </a:rPr>
              <a:t>καὶ βασιλεῖς ἑπτά εἰσιν· </a:t>
            </a:r>
            <a:r>
              <a:rPr lang="en-US" sz="3600" dirty="0">
                <a:solidFill>
                  <a:schemeClr val="bg1"/>
                </a:solidFill>
              </a:rPr>
              <a:t>      </a:t>
            </a:r>
            <a:r>
              <a:rPr lang="en-US" sz="3600" dirty="0">
                <a:solidFill>
                  <a:srgbClr val="FFFF00"/>
                </a:solidFill>
              </a:rPr>
              <a:t> </a:t>
            </a:r>
            <a:r>
              <a:rPr lang="en-US" sz="3200" b="1" dirty="0">
                <a:solidFill>
                  <a:srgbClr val="FFFF00"/>
                </a:solidFill>
              </a:rPr>
              <a:t>10</a:t>
            </a:r>
            <a:r>
              <a:rPr lang="el-GR" sz="2800" dirty="0">
                <a:solidFill>
                  <a:srgbClr val="FFFF00"/>
                </a:solidFill>
              </a:rPr>
              <a:t> </a:t>
            </a:r>
            <a:r>
              <a:rPr lang="en-US" sz="3600" baseline="30000" dirty="0">
                <a:solidFill>
                  <a:schemeClr val="bg1"/>
                </a:solidFill>
              </a:rPr>
              <a:t> </a:t>
            </a:r>
            <a:r>
              <a:rPr lang="el-GR" sz="3600" dirty="0">
                <a:solidFill>
                  <a:schemeClr val="bg1"/>
                </a:solidFill>
              </a:rPr>
              <a:t> οἱ πέντε ἔπεσαν, ὁ εἷς ἔστιν, </a:t>
            </a:r>
            <a:endParaRPr lang="en-US" sz="3600" dirty="0">
              <a:solidFill>
                <a:schemeClr val="bg1"/>
              </a:solidFill>
            </a:endParaRPr>
          </a:p>
          <a:p>
            <a:r>
              <a:rPr lang="fr-FR" sz="2400" dirty="0">
                <a:solidFill>
                  <a:srgbClr val="FFFF00"/>
                </a:solidFill>
              </a:rPr>
              <a:t> aussi         rois             sept     ce sont                        les    cinq     sont tombés   le   un     existe</a:t>
            </a:r>
          </a:p>
          <a:p>
            <a:r>
              <a:rPr lang="el-GR" sz="3600" dirty="0">
                <a:solidFill>
                  <a:schemeClr val="bg1"/>
                </a:solidFill>
              </a:rPr>
              <a:t>ὁ ἄλλος οὔπω ἦλθεν, καὶ ὅταν ἔλθῃ </a:t>
            </a:r>
            <a:r>
              <a:rPr lang="en-US" sz="3600" dirty="0">
                <a:solidFill>
                  <a:schemeClr val="bg1"/>
                </a:solidFill>
              </a:rPr>
              <a:t> </a:t>
            </a:r>
            <a:r>
              <a:rPr lang="el-GR" sz="3600" dirty="0">
                <a:solidFill>
                  <a:schemeClr val="bg1"/>
                </a:solidFill>
              </a:rPr>
              <a:t>ὀλίγον αὐτὸν δεῖ μεῖναι.</a:t>
            </a:r>
          </a:p>
          <a:p>
            <a:r>
              <a:rPr lang="fr-FR" sz="2400" dirty="0">
                <a:solidFill>
                  <a:srgbClr val="FFFF00"/>
                </a:solidFill>
              </a:rPr>
              <a:t>    l'autre     </a:t>
            </a:r>
            <a:r>
              <a:rPr lang="fr-FR" sz="2200" dirty="0">
                <a:solidFill>
                  <a:srgbClr val="FFFF00"/>
                </a:solidFill>
              </a:rPr>
              <a:t>n'est pas encore </a:t>
            </a:r>
            <a:r>
              <a:rPr lang="fr-FR" sz="2400" dirty="0">
                <a:solidFill>
                  <a:srgbClr val="FFFF00"/>
                </a:solidFill>
              </a:rPr>
              <a:t>venu    et    quand </a:t>
            </a:r>
            <a:r>
              <a:rPr lang="fr-FR" sz="2200" dirty="0">
                <a:solidFill>
                  <a:srgbClr val="FFFF00"/>
                </a:solidFill>
              </a:rPr>
              <a:t>il sera venu</a:t>
            </a:r>
            <a:r>
              <a:rPr lang="fr-FR" sz="2400" dirty="0">
                <a:solidFill>
                  <a:srgbClr val="FFFF00"/>
                </a:solidFill>
              </a:rPr>
              <a:t> </a:t>
            </a:r>
            <a:r>
              <a:rPr lang="fr-FR" sz="2100" dirty="0">
                <a:solidFill>
                  <a:srgbClr val="FFFF00"/>
                </a:solidFill>
              </a:rPr>
              <a:t>peu de temps    </a:t>
            </a:r>
            <a:r>
              <a:rPr lang="fr-FR" sz="2400" dirty="0">
                <a:solidFill>
                  <a:srgbClr val="FFFF00"/>
                </a:solidFill>
              </a:rPr>
              <a:t>il          doit    rester</a:t>
            </a:r>
            <a:endParaRPr lang="fr-FR" sz="2200" dirty="0">
              <a:solidFill>
                <a:srgbClr val="FFFF00"/>
              </a:solidFill>
            </a:endParaRPr>
          </a:p>
          <a:p>
            <a:endParaRPr lang="en-US" sz="800" dirty="0">
              <a:solidFill>
                <a:schemeClr val="bg1"/>
              </a:solidFill>
            </a:endParaRPr>
          </a:p>
          <a:p>
            <a:r>
              <a:rPr lang="en-US" sz="2100" baseline="30000" dirty="0">
                <a:solidFill>
                  <a:srgbClr val="FFFF00"/>
                </a:solidFill>
              </a:rPr>
              <a:t>	NEG </a:t>
            </a:r>
            <a:r>
              <a:rPr lang="fr-FR" sz="2100" b="1" dirty="0">
                <a:solidFill>
                  <a:schemeClr val="bg1"/>
                </a:solidFill>
              </a:rPr>
              <a:t>17:9</a:t>
            </a:r>
            <a:r>
              <a:rPr lang="fr-FR" sz="2100" dirty="0">
                <a:solidFill>
                  <a:schemeClr val="bg1"/>
                </a:solidFill>
              </a:rPr>
              <a:t> </a:t>
            </a:r>
            <a:r>
              <a:rPr lang="fr-FR" sz="2000" dirty="0">
                <a:solidFill>
                  <a:schemeClr val="bg1"/>
                </a:solidFill>
              </a:rPr>
              <a:t>C'est ici l'intelligence qui a de la sagesse. -Les sept têtes sont sept montagnes, sur lesquelles la femme est assise. </a:t>
            </a:r>
            <a:r>
              <a:rPr lang="fr-FR" sz="2000" b="1" dirty="0">
                <a:solidFill>
                  <a:schemeClr val="bg1"/>
                </a:solidFill>
              </a:rPr>
              <a:t>17:10</a:t>
            </a:r>
            <a:r>
              <a:rPr lang="fr-FR" sz="2000" dirty="0">
                <a:solidFill>
                  <a:schemeClr val="bg1"/>
                </a:solidFill>
              </a:rPr>
              <a:t> Ce sont aussi sept rois: cinq sont tombés, un existe, l'autre n'est pas encore venu, et quand il sera venu, il doit rester peu de temps.</a:t>
            </a:r>
          </a:p>
          <a:p>
            <a:r>
              <a:rPr lang="fr-FR" sz="2000" baseline="30000" dirty="0">
                <a:solidFill>
                  <a:srgbClr val="FFFF00"/>
                </a:solidFill>
              </a:rPr>
              <a:t>	BFC</a:t>
            </a:r>
            <a:r>
              <a:rPr lang="fr-FR" sz="2000" baseline="30000" dirty="0">
                <a:solidFill>
                  <a:schemeClr val="bg1"/>
                </a:solidFill>
              </a:rPr>
              <a:t> </a:t>
            </a:r>
            <a:r>
              <a:rPr lang="fr-FR" sz="2000" b="1" dirty="0">
                <a:solidFill>
                  <a:schemeClr val="bg1"/>
                </a:solidFill>
              </a:rPr>
              <a:t>17:9</a:t>
            </a:r>
            <a:r>
              <a:rPr lang="fr-FR" sz="2000" dirty="0">
                <a:solidFill>
                  <a:schemeClr val="bg1"/>
                </a:solidFill>
              </a:rPr>
              <a:t> «Ici, il faut de l'intelligence et de la sagesse. Les sept têtes sont sept collines, sur lesquelles la femme est assise. Elles sont aussi sept rois: </a:t>
            </a:r>
            <a:r>
              <a:rPr lang="fr-FR" sz="2000" b="1" dirty="0">
                <a:solidFill>
                  <a:schemeClr val="bg1"/>
                </a:solidFill>
              </a:rPr>
              <a:t>17:10</a:t>
            </a:r>
            <a:r>
              <a:rPr lang="fr-FR" sz="2000" dirty="0">
                <a:solidFill>
                  <a:schemeClr val="bg1"/>
                </a:solidFill>
              </a:rPr>
              <a:t> cinq d'entre eux sont tombés, l'un règne actuellement et le septième n'est pas encore venu; quand il sera venu, il ne restera que peu de temps.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17:11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200" dirty="0">
                <a:solidFill>
                  <a:schemeClr val="bg1"/>
                </a:solidFill>
              </a:rPr>
              <a:t>    </a:t>
            </a:r>
            <a:r>
              <a:rPr lang="el-GR" sz="4200" dirty="0">
                <a:solidFill>
                  <a:schemeClr val="bg1"/>
                </a:solidFill>
              </a:rPr>
              <a:t>καὶ τὸ θηρίον ὃ ἦν καὶ οὐκ ἔστιν </a:t>
            </a:r>
            <a:endParaRPr lang="en-US" sz="4200" dirty="0">
              <a:solidFill>
                <a:schemeClr val="bg1"/>
              </a:solidFill>
            </a:endParaRPr>
          </a:p>
          <a:p>
            <a:r>
              <a:rPr lang="fr-FR" sz="2400" dirty="0">
                <a:solidFill>
                  <a:srgbClr val="FFFF00"/>
                </a:solidFill>
              </a:rPr>
              <a:t>          et       la           bête       qui  était    et       qui n'est plus</a:t>
            </a:r>
          </a:p>
          <a:p>
            <a:r>
              <a:rPr lang="en-US" sz="4000" dirty="0">
                <a:solidFill>
                  <a:schemeClr val="bg1"/>
                </a:solidFill>
              </a:rPr>
              <a:t>  </a:t>
            </a:r>
            <a:r>
              <a:rPr lang="el-GR" sz="4000" dirty="0">
                <a:solidFill>
                  <a:schemeClr val="bg1"/>
                </a:solidFill>
              </a:rPr>
              <a:t>καὶ αὐτὸς </a:t>
            </a:r>
            <a:r>
              <a:rPr lang="en-US" sz="4000" dirty="0">
                <a:solidFill>
                  <a:schemeClr val="bg1"/>
                </a:solidFill>
              </a:rPr>
              <a:t> </a:t>
            </a:r>
            <a:r>
              <a:rPr lang="el-GR" sz="4000" dirty="0">
                <a:solidFill>
                  <a:schemeClr val="bg1"/>
                </a:solidFill>
              </a:rPr>
              <a:t>ὄγδοός ἐστιν </a:t>
            </a:r>
            <a:r>
              <a:rPr lang="en-US" sz="4000" dirty="0">
                <a:solidFill>
                  <a:schemeClr val="bg1"/>
                </a:solidFill>
              </a:rPr>
              <a:t> </a:t>
            </a:r>
            <a:r>
              <a:rPr lang="el-GR" sz="4000" dirty="0">
                <a:solidFill>
                  <a:schemeClr val="bg1"/>
                </a:solidFill>
              </a:rPr>
              <a:t>καὶ ἐκ τῶν ἑπτά ἐστιν, </a:t>
            </a:r>
            <a:endParaRPr lang="en-US" sz="4000" dirty="0">
              <a:solidFill>
                <a:schemeClr val="bg1"/>
              </a:solidFill>
            </a:endParaRPr>
          </a:p>
          <a:p>
            <a:r>
              <a:rPr lang="fr-FR" sz="2400" dirty="0">
                <a:solidFill>
                  <a:srgbClr val="FFFF00"/>
                </a:solidFill>
              </a:rPr>
              <a:t>     et    elle-même   un huitième        est          et          des             sept        elle est </a:t>
            </a:r>
          </a:p>
          <a:p>
            <a:r>
              <a:rPr lang="en-US" sz="4200" dirty="0">
                <a:solidFill>
                  <a:schemeClr val="bg1"/>
                </a:solidFill>
              </a:rPr>
              <a:t>         </a:t>
            </a:r>
            <a:r>
              <a:rPr lang="el-GR" sz="4200" dirty="0">
                <a:solidFill>
                  <a:schemeClr val="bg1"/>
                </a:solidFill>
              </a:rPr>
              <a:t>καὶ </a:t>
            </a:r>
            <a:r>
              <a:rPr lang="en-US" sz="4200" dirty="0">
                <a:solidFill>
                  <a:schemeClr val="bg1"/>
                </a:solidFill>
              </a:rPr>
              <a:t> </a:t>
            </a:r>
            <a:r>
              <a:rPr lang="el-GR" sz="4200" dirty="0">
                <a:solidFill>
                  <a:schemeClr val="bg1"/>
                </a:solidFill>
              </a:rPr>
              <a:t>εἰς</a:t>
            </a:r>
            <a:r>
              <a:rPr lang="en-US" sz="4200" dirty="0">
                <a:solidFill>
                  <a:schemeClr val="bg1"/>
                </a:solidFill>
              </a:rPr>
              <a:t> </a:t>
            </a:r>
            <a:r>
              <a:rPr lang="el-GR" sz="4200" dirty="0">
                <a:solidFill>
                  <a:schemeClr val="bg1"/>
                </a:solidFill>
              </a:rPr>
              <a:t> ἀπώλειαν </a:t>
            </a:r>
            <a:r>
              <a:rPr lang="en-US" sz="4200" dirty="0">
                <a:solidFill>
                  <a:schemeClr val="bg1"/>
                </a:solidFill>
              </a:rPr>
              <a:t> </a:t>
            </a:r>
            <a:r>
              <a:rPr lang="el-GR" sz="4200" dirty="0">
                <a:solidFill>
                  <a:schemeClr val="bg1"/>
                </a:solidFill>
              </a:rPr>
              <a:t>ὑπάγει.</a:t>
            </a:r>
          </a:p>
          <a:p>
            <a:r>
              <a:rPr lang="fr-FR" sz="2400" dirty="0">
                <a:solidFill>
                  <a:srgbClr val="FFFF00"/>
                </a:solidFill>
              </a:rPr>
              <a:t>                  et          à             la perdition             elle va </a:t>
            </a:r>
          </a:p>
          <a:p>
            <a:endParaRPr lang="en-US" sz="900" baseline="30000" dirty="0">
              <a:solidFill>
                <a:srgbClr val="FFFF00"/>
              </a:solidFill>
            </a:endParaRPr>
          </a:p>
          <a:p>
            <a:endParaRPr lang="en-US" sz="900" baseline="30000" dirty="0">
              <a:solidFill>
                <a:srgbClr val="FFFF00"/>
              </a:solidFill>
            </a:endParaRPr>
          </a:p>
          <a:p>
            <a:r>
              <a:rPr lang="en-US" sz="2200" baseline="30000" dirty="0">
                <a:solidFill>
                  <a:srgbClr val="FFFF00"/>
                </a:solidFill>
              </a:rPr>
              <a:t>	NEG </a:t>
            </a:r>
            <a:r>
              <a:rPr lang="fr-FR" sz="2200" b="1" dirty="0">
                <a:solidFill>
                  <a:schemeClr val="bg1"/>
                </a:solidFill>
              </a:rPr>
              <a:t>17:11</a:t>
            </a:r>
            <a:r>
              <a:rPr lang="fr-FR" sz="2200" dirty="0">
                <a:solidFill>
                  <a:schemeClr val="bg1"/>
                </a:solidFill>
              </a:rPr>
              <a:t>  Et la bête qui était, et qui n'est plus, est elle-même un huitième roi, et elle est du nombre des sept, et elle va à la perdition.</a:t>
            </a:r>
          </a:p>
          <a:p>
            <a:r>
              <a:rPr lang="fr-FR" sz="2200" baseline="30000" dirty="0">
                <a:solidFill>
                  <a:srgbClr val="FFFF00"/>
                </a:solidFill>
              </a:rPr>
              <a:t>	BFC </a:t>
            </a:r>
            <a:r>
              <a:rPr lang="fr-FR" sz="2200" b="1" dirty="0">
                <a:solidFill>
                  <a:schemeClr val="bg1"/>
                </a:solidFill>
              </a:rPr>
              <a:t>17:11</a:t>
            </a:r>
            <a:r>
              <a:rPr lang="fr-FR" sz="2200" dirty="0">
                <a:solidFill>
                  <a:schemeClr val="bg1"/>
                </a:solidFill>
              </a:rPr>
              <a:t> La bête, qui était autrefois vivante mais ne l'est plus, est elle-même un huitième roi; elle est en même temps l'un des sept et elle va à sa perte.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757858"/>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17:12 </a:t>
            </a:r>
          </a:p>
          <a:p>
            <a:r>
              <a:rPr lang="en-US" sz="4000" dirty="0">
                <a:solidFill>
                  <a:schemeClr val="bg1"/>
                </a:solidFill>
              </a:rPr>
              <a:t>          </a:t>
            </a:r>
            <a:r>
              <a:rPr lang="el-GR" sz="4000" dirty="0">
                <a:solidFill>
                  <a:schemeClr val="bg1"/>
                </a:solidFill>
              </a:rPr>
              <a:t>Καὶ τὰ δέκα κέρατα ἃ </a:t>
            </a:r>
            <a:r>
              <a:rPr lang="en-US" sz="4000" dirty="0">
                <a:solidFill>
                  <a:schemeClr val="bg1"/>
                </a:solidFill>
              </a:rPr>
              <a:t>  </a:t>
            </a:r>
            <a:r>
              <a:rPr lang="el-GR" sz="4000" dirty="0">
                <a:solidFill>
                  <a:schemeClr val="bg1"/>
                </a:solidFill>
              </a:rPr>
              <a:t>εἶδες </a:t>
            </a:r>
            <a:endParaRPr lang="en-US" sz="4000" dirty="0">
              <a:solidFill>
                <a:schemeClr val="bg1"/>
              </a:solidFill>
            </a:endParaRPr>
          </a:p>
          <a:p>
            <a:r>
              <a:rPr lang="fr-FR" sz="2400" dirty="0">
                <a:solidFill>
                  <a:srgbClr val="FFFF00"/>
                </a:solidFill>
              </a:rPr>
              <a:t>                   et       les      dix            cornes      que   tu as vues</a:t>
            </a:r>
          </a:p>
          <a:p>
            <a:r>
              <a:rPr lang="en-US" sz="4000" dirty="0">
                <a:solidFill>
                  <a:schemeClr val="bg1"/>
                </a:solidFill>
              </a:rPr>
              <a:t>   </a:t>
            </a:r>
            <a:r>
              <a:rPr lang="el-GR" sz="4000" dirty="0">
                <a:solidFill>
                  <a:schemeClr val="bg1"/>
                </a:solidFill>
              </a:rPr>
              <a:t>δέκα βασιλεῖς εἰσιν,</a:t>
            </a:r>
            <a:r>
              <a:rPr lang="en-US" sz="4000" dirty="0">
                <a:solidFill>
                  <a:schemeClr val="bg1"/>
                </a:solidFill>
              </a:rPr>
              <a:t>  </a:t>
            </a:r>
            <a:r>
              <a:rPr lang="el-GR" sz="4000" dirty="0">
                <a:solidFill>
                  <a:schemeClr val="bg1"/>
                </a:solidFill>
              </a:rPr>
              <a:t>οἵτινες βασιλείαν</a:t>
            </a:r>
            <a:endParaRPr lang="en-US" sz="4000" dirty="0">
              <a:solidFill>
                <a:schemeClr val="bg1"/>
              </a:solidFill>
            </a:endParaRPr>
          </a:p>
          <a:p>
            <a:r>
              <a:rPr lang="fr-FR" sz="2400" dirty="0">
                <a:solidFill>
                  <a:srgbClr val="FFFF00"/>
                </a:solidFill>
              </a:rPr>
              <a:t>        dix               rois                 sont               qui              de royaume</a:t>
            </a:r>
          </a:p>
          <a:p>
            <a:r>
              <a:rPr lang="en-US" sz="4000" dirty="0">
                <a:solidFill>
                  <a:schemeClr val="bg1"/>
                </a:solidFill>
              </a:rPr>
              <a:t>   </a:t>
            </a:r>
            <a:r>
              <a:rPr lang="el-GR" sz="4000" dirty="0">
                <a:solidFill>
                  <a:schemeClr val="bg1"/>
                </a:solidFill>
              </a:rPr>
              <a:t>οὔπω </a:t>
            </a:r>
            <a:r>
              <a:rPr lang="en-US" sz="4000" dirty="0">
                <a:solidFill>
                  <a:schemeClr val="bg1"/>
                </a:solidFill>
              </a:rPr>
              <a:t>  </a:t>
            </a:r>
            <a:r>
              <a:rPr lang="el-GR" sz="4000" dirty="0">
                <a:solidFill>
                  <a:schemeClr val="bg1"/>
                </a:solidFill>
              </a:rPr>
              <a:t>ἔλαβον,</a:t>
            </a:r>
            <a:r>
              <a:rPr lang="en-US" sz="4000" dirty="0">
                <a:solidFill>
                  <a:schemeClr val="bg1"/>
                </a:solidFill>
              </a:rPr>
              <a:t>   </a:t>
            </a:r>
            <a:r>
              <a:rPr lang="el-GR" sz="4000" dirty="0">
                <a:solidFill>
                  <a:schemeClr val="bg1"/>
                </a:solidFill>
              </a:rPr>
              <a:t>ἀλλ᾽ </a:t>
            </a:r>
            <a:r>
              <a:rPr lang="en-US" sz="4000" dirty="0">
                <a:solidFill>
                  <a:schemeClr val="bg1"/>
                </a:solidFill>
              </a:rPr>
              <a:t> </a:t>
            </a:r>
            <a:r>
              <a:rPr lang="el-GR" sz="4000" dirty="0">
                <a:solidFill>
                  <a:schemeClr val="bg1"/>
                </a:solidFill>
              </a:rPr>
              <a:t>ἐξουσίαν </a:t>
            </a:r>
            <a:r>
              <a:rPr lang="en-US" sz="4000" dirty="0">
                <a:solidFill>
                  <a:schemeClr val="bg1"/>
                </a:solidFill>
              </a:rPr>
              <a:t> </a:t>
            </a:r>
            <a:r>
              <a:rPr lang="el-GR" sz="4000" dirty="0">
                <a:solidFill>
                  <a:schemeClr val="bg1"/>
                </a:solidFill>
              </a:rPr>
              <a:t>ὡς </a:t>
            </a:r>
            <a:r>
              <a:rPr lang="en-US" sz="4000" dirty="0">
                <a:solidFill>
                  <a:schemeClr val="bg1"/>
                </a:solidFill>
              </a:rPr>
              <a:t> </a:t>
            </a:r>
            <a:r>
              <a:rPr lang="el-GR" sz="4000" dirty="0">
                <a:solidFill>
                  <a:schemeClr val="bg1"/>
                </a:solidFill>
              </a:rPr>
              <a:t>βασιλεῖς</a:t>
            </a:r>
            <a:endParaRPr lang="en-US" sz="4000" dirty="0">
              <a:solidFill>
                <a:schemeClr val="bg1"/>
              </a:solidFill>
            </a:endParaRPr>
          </a:p>
          <a:p>
            <a:r>
              <a:rPr lang="fr-FR" sz="2400" dirty="0">
                <a:solidFill>
                  <a:srgbClr val="FFFF00"/>
                </a:solidFill>
              </a:rPr>
              <a:t>   n'ont pas encore  reçu              mais             autorité        comme          rois</a:t>
            </a:r>
          </a:p>
          <a:p>
            <a:r>
              <a:rPr lang="en-US" sz="4000" dirty="0">
                <a:solidFill>
                  <a:schemeClr val="bg1"/>
                </a:solidFill>
              </a:rPr>
              <a:t>   </a:t>
            </a:r>
            <a:r>
              <a:rPr lang="el-GR" sz="4000" dirty="0">
                <a:solidFill>
                  <a:schemeClr val="bg1"/>
                </a:solidFill>
              </a:rPr>
              <a:t>μίαν </a:t>
            </a:r>
            <a:r>
              <a:rPr lang="en-US" sz="4000" dirty="0">
                <a:solidFill>
                  <a:schemeClr val="bg1"/>
                </a:solidFill>
              </a:rPr>
              <a:t> </a:t>
            </a:r>
            <a:r>
              <a:rPr lang="el-GR" sz="4000" dirty="0">
                <a:solidFill>
                  <a:schemeClr val="bg1"/>
                </a:solidFill>
              </a:rPr>
              <a:t>ὥραν</a:t>
            </a:r>
            <a:r>
              <a:rPr lang="en-US" sz="4000" dirty="0">
                <a:solidFill>
                  <a:schemeClr val="bg1"/>
                </a:solidFill>
              </a:rPr>
              <a:t>   </a:t>
            </a:r>
            <a:r>
              <a:rPr lang="el-GR" sz="4000" dirty="0">
                <a:solidFill>
                  <a:schemeClr val="bg1"/>
                </a:solidFill>
              </a:rPr>
              <a:t>λαμβάνουσιν μετὰ τοῦ θηρίου.</a:t>
            </a:r>
          </a:p>
          <a:p>
            <a:r>
              <a:rPr lang="fr-FR" sz="2400" dirty="0">
                <a:solidFill>
                  <a:srgbClr val="FFFF00"/>
                </a:solidFill>
              </a:rPr>
              <a:t> </a:t>
            </a:r>
            <a:r>
              <a:rPr lang="fr-FR" sz="2200" dirty="0">
                <a:solidFill>
                  <a:srgbClr val="FFFF00"/>
                </a:solidFill>
              </a:rPr>
              <a:t>pendant</a:t>
            </a:r>
            <a:r>
              <a:rPr lang="fr-FR" sz="2400" dirty="0">
                <a:solidFill>
                  <a:srgbClr val="FFFF00"/>
                </a:solidFill>
              </a:rPr>
              <a:t> une    heure             ils reçoivent                avec          la           bête</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17:12</a:t>
            </a:r>
            <a:r>
              <a:rPr lang="fr-FR" sz="2200" dirty="0">
                <a:solidFill>
                  <a:schemeClr val="bg1"/>
                </a:solidFill>
              </a:rPr>
              <a:t> Les dix cornes que tu as vues sont dix rois, qui n'ont pas encore reçu de royaume, mais qui reçoivent autorité comme rois pendant une heure avec la bête.</a:t>
            </a:r>
          </a:p>
          <a:p>
            <a:r>
              <a:rPr lang="fr-FR" sz="2200" baseline="30000" dirty="0">
                <a:solidFill>
                  <a:srgbClr val="FFFF00"/>
                </a:solidFill>
              </a:rPr>
              <a:t>	BFC </a:t>
            </a:r>
            <a:r>
              <a:rPr lang="fr-FR" sz="2200" b="1" dirty="0">
                <a:solidFill>
                  <a:schemeClr val="bg1"/>
                </a:solidFill>
              </a:rPr>
              <a:t>17:12</a:t>
            </a:r>
            <a:r>
              <a:rPr lang="fr-FR" sz="2200" dirty="0">
                <a:solidFill>
                  <a:schemeClr val="bg1"/>
                </a:solidFill>
              </a:rPr>
              <a:t> «Les dix cornes que tu as vues sont dix rois qui n'ont pas encore commencé à régner; mais ils recevront le pouvoir de régner pendant une heure avec la bête.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040809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773247"/>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800" b="1" dirty="0">
                <a:solidFill>
                  <a:srgbClr val="FFFF00"/>
                </a:solidFill>
              </a:rPr>
              <a:t>  </a:t>
            </a:r>
          </a:p>
          <a:p>
            <a:r>
              <a:rPr lang="en-US" sz="4000" b="1" dirty="0">
                <a:solidFill>
                  <a:srgbClr val="FFFF00"/>
                </a:solidFill>
              </a:rPr>
              <a:t>        Apocalypse 17:13 </a:t>
            </a: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οὗτοι </a:t>
            </a:r>
            <a:r>
              <a:rPr lang="en-US" sz="4400" dirty="0">
                <a:solidFill>
                  <a:schemeClr val="bg1"/>
                </a:solidFill>
              </a:rPr>
              <a:t> </a:t>
            </a:r>
            <a:r>
              <a:rPr lang="el-GR" sz="4400" dirty="0">
                <a:solidFill>
                  <a:schemeClr val="bg1"/>
                </a:solidFill>
              </a:rPr>
              <a:t>μίαν</a:t>
            </a:r>
            <a:r>
              <a:rPr lang="en-US" sz="4400" dirty="0">
                <a:solidFill>
                  <a:schemeClr val="bg1"/>
                </a:solidFill>
              </a:rPr>
              <a:t> </a:t>
            </a:r>
            <a:r>
              <a:rPr lang="el-GR" sz="4400" dirty="0">
                <a:solidFill>
                  <a:schemeClr val="bg1"/>
                </a:solidFill>
              </a:rPr>
              <a:t> γνώμην</a:t>
            </a:r>
            <a:r>
              <a:rPr lang="en-US" sz="4400" dirty="0">
                <a:solidFill>
                  <a:schemeClr val="bg1"/>
                </a:solidFill>
              </a:rPr>
              <a:t> </a:t>
            </a:r>
            <a:r>
              <a:rPr lang="el-GR" sz="4400" dirty="0">
                <a:solidFill>
                  <a:schemeClr val="bg1"/>
                </a:solidFill>
              </a:rPr>
              <a:t> ἔχουσιν </a:t>
            </a:r>
            <a:endParaRPr lang="en-US" sz="4400" dirty="0">
              <a:solidFill>
                <a:schemeClr val="bg1"/>
              </a:solidFill>
            </a:endParaRPr>
          </a:p>
          <a:p>
            <a:r>
              <a:rPr lang="fr-FR" sz="2400" dirty="0">
                <a:solidFill>
                  <a:srgbClr val="FFFF00"/>
                </a:solidFill>
              </a:rPr>
              <a:t>              ceux-ci     un même        dessein                ils ont </a:t>
            </a:r>
            <a:endParaRPr lang="es-ES" sz="2400" dirty="0">
              <a:solidFill>
                <a:srgbClr val="FFFF00"/>
              </a:solidFill>
            </a:endParaRPr>
          </a:p>
          <a:p>
            <a:r>
              <a:rPr lang="en-US" sz="4400" dirty="0">
                <a:solidFill>
                  <a:schemeClr val="bg1"/>
                </a:solidFill>
              </a:rPr>
              <a:t>  </a:t>
            </a:r>
            <a:r>
              <a:rPr lang="el-GR" sz="4400" dirty="0">
                <a:solidFill>
                  <a:schemeClr val="bg1"/>
                </a:solidFill>
              </a:rPr>
              <a:t>καὶ τὴν δύναμιν</a:t>
            </a:r>
            <a:r>
              <a:rPr lang="en-US" sz="4400" dirty="0">
                <a:solidFill>
                  <a:schemeClr val="bg1"/>
                </a:solidFill>
              </a:rPr>
              <a:t> </a:t>
            </a:r>
            <a:r>
              <a:rPr lang="el-GR" sz="4400" dirty="0">
                <a:solidFill>
                  <a:schemeClr val="bg1"/>
                </a:solidFill>
              </a:rPr>
              <a:t> καὶ ἐξουσίαν</a:t>
            </a:r>
            <a:r>
              <a:rPr lang="en-US" sz="4400" dirty="0">
                <a:solidFill>
                  <a:schemeClr val="bg1"/>
                </a:solidFill>
              </a:rPr>
              <a:t> </a:t>
            </a:r>
            <a:r>
              <a:rPr lang="el-GR" sz="4400" dirty="0">
                <a:solidFill>
                  <a:schemeClr val="bg1"/>
                </a:solidFill>
              </a:rPr>
              <a:t> αὐτῶν </a:t>
            </a:r>
            <a:endParaRPr lang="en-US" sz="4400" dirty="0">
              <a:solidFill>
                <a:schemeClr val="bg1"/>
              </a:solidFill>
            </a:endParaRPr>
          </a:p>
          <a:p>
            <a:r>
              <a:rPr lang="fr-FR" sz="2400" dirty="0">
                <a:solidFill>
                  <a:srgbClr val="FFFF00"/>
                </a:solidFill>
              </a:rPr>
              <a:t>        et       la             puissance          et              autorité                 leur     </a:t>
            </a:r>
          </a:p>
          <a:p>
            <a:r>
              <a:rPr lang="en-US" sz="4400" dirty="0">
                <a:solidFill>
                  <a:schemeClr val="bg1"/>
                </a:solidFill>
              </a:rPr>
              <a:t>              </a:t>
            </a:r>
            <a:r>
              <a:rPr lang="el-GR" sz="4400" dirty="0">
                <a:solidFill>
                  <a:schemeClr val="bg1"/>
                </a:solidFill>
              </a:rPr>
              <a:t>τῷ</a:t>
            </a:r>
            <a:r>
              <a:rPr lang="en-US" sz="4400" dirty="0">
                <a:solidFill>
                  <a:schemeClr val="bg1"/>
                </a:solidFill>
              </a:rPr>
              <a:t> </a:t>
            </a:r>
            <a:r>
              <a:rPr lang="el-GR" sz="4400" dirty="0">
                <a:solidFill>
                  <a:schemeClr val="bg1"/>
                </a:solidFill>
              </a:rPr>
              <a:t> θηρίῳ </a:t>
            </a:r>
            <a:r>
              <a:rPr lang="en-US" sz="4400" dirty="0">
                <a:solidFill>
                  <a:schemeClr val="bg1"/>
                </a:solidFill>
              </a:rPr>
              <a:t> </a:t>
            </a:r>
            <a:r>
              <a:rPr lang="el-GR" sz="4400" dirty="0">
                <a:solidFill>
                  <a:schemeClr val="bg1"/>
                </a:solidFill>
              </a:rPr>
              <a:t>διδόασιν.</a:t>
            </a:r>
          </a:p>
          <a:p>
            <a:r>
              <a:rPr lang="fr-FR" sz="2400" dirty="0">
                <a:solidFill>
                  <a:srgbClr val="FFFF00"/>
                </a:solidFill>
              </a:rPr>
              <a:t>                           à la          bête                ils donnent </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800" dirty="0">
                <a:solidFill>
                  <a:schemeClr val="bg1"/>
                </a:solidFill>
              </a:rPr>
              <a:t> </a:t>
            </a:r>
          </a:p>
          <a:p>
            <a:r>
              <a:rPr lang="en-US" sz="2300" baseline="30000" dirty="0">
                <a:solidFill>
                  <a:srgbClr val="FFFF00"/>
                </a:solidFill>
              </a:rPr>
              <a:t>	NEG </a:t>
            </a:r>
            <a:r>
              <a:rPr lang="fr-FR" sz="2300" b="1" dirty="0">
                <a:solidFill>
                  <a:schemeClr val="bg1"/>
                </a:solidFill>
              </a:rPr>
              <a:t>17:13</a:t>
            </a:r>
            <a:r>
              <a:rPr lang="fr-FR" sz="2300" dirty="0">
                <a:solidFill>
                  <a:schemeClr val="bg1"/>
                </a:solidFill>
              </a:rPr>
              <a:t>  Ils ont un même dessein, et ils donnent leur puissance et leur autorité à la bête.</a:t>
            </a:r>
          </a:p>
          <a:p>
            <a:r>
              <a:rPr lang="fr-FR" sz="2300" dirty="0">
                <a:solidFill>
                  <a:schemeClr val="bg1"/>
                </a:solidFill>
              </a:rPr>
              <a:t> </a:t>
            </a:r>
            <a:r>
              <a:rPr lang="fr-FR" sz="2300" baseline="30000" dirty="0">
                <a:solidFill>
                  <a:srgbClr val="FFFF00"/>
                </a:solidFill>
              </a:rPr>
              <a:t>	BFC </a:t>
            </a:r>
            <a:r>
              <a:rPr lang="fr-FR" sz="2300" b="1" dirty="0">
                <a:solidFill>
                  <a:schemeClr val="bg1"/>
                </a:solidFill>
              </a:rPr>
              <a:t>17:13</a:t>
            </a:r>
            <a:r>
              <a:rPr lang="fr-FR" sz="2300" dirty="0">
                <a:solidFill>
                  <a:schemeClr val="bg1"/>
                </a:solidFill>
              </a:rPr>
              <a:t> Ils ont tous les dix la même intention: mettre leur puissance et leur pouvoir au service de la bête.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819414"/>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r>
              <a:rPr lang="en-US" sz="3200" b="1" dirty="0">
                <a:solidFill>
                  <a:srgbClr val="FFFF00"/>
                </a:solidFill>
              </a:rPr>
              <a:t>               </a:t>
            </a:r>
            <a:r>
              <a:rPr lang="en-US" sz="3600" b="1" dirty="0">
                <a:solidFill>
                  <a:srgbClr val="FFFF00"/>
                </a:solidFill>
              </a:rPr>
              <a:t>Apocalypse 17:14 </a:t>
            </a:r>
          </a:p>
          <a:p>
            <a:r>
              <a:rPr lang="en-US" sz="4000" dirty="0">
                <a:solidFill>
                  <a:schemeClr val="bg1"/>
                </a:solidFill>
              </a:rPr>
              <a:t>  </a:t>
            </a:r>
            <a:r>
              <a:rPr lang="el-GR" sz="4000" dirty="0">
                <a:solidFill>
                  <a:schemeClr val="bg1"/>
                </a:solidFill>
              </a:rPr>
              <a:t>οὗτοι μετὰ τοῦ ἀρνίου πολεμήσουσιν </a:t>
            </a:r>
            <a:endParaRPr lang="en-US" sz="4000" dirty="0">
              <a:solidFill>
                <a:schemeClr val="bg1"/>
              </a:solidFill>
            </a:endParaRPr>
          </a:p>
          <a:p>
            <a:r>
              <a:rPr lang="fr-FR" sz="2400" dirty="0">
                <a:solidFill>
                  <a:schemeClr val="bg1"/>
                </a:solidFill>
              </a:rPr>
              <a:t>     </a:t>
            </a:r>
            <a:r>
              <a:rPr lang="fr-FR" sz="2400" dirty="0">
                <a:solidFill>
                  <a:srgbClr val="FFFF00"/>
                </a:solidFill>
              </a:rPr>
              <a:t>ceux-ci     contre            l'Agneau                 ils combattront</a:t>
            </a:r>
            <a:endParaRPr lang="es-ES" sz="2400" dirty="0">
              <a:solidFill>
                <a:srgbClr val="FFFF00"/>
              </a:solidFill>
            </a:endParaRPr>
          </a:p>
          <a:p>
            <a:r>
              <a:rPr lang="en-US" sz="4000" dirty="0">
                <a:solidFill>
                  <a:schemeClr val="bg1"/>
                </a:solidFill>
              </a:rPr>
              <a:t>        </a:t>
            </a:r>
            <a:r>
              <a:rPr lang="el-GR" sz="4000" dirty="0">
                <a:solidFill>
                  <a:schemeClr val="bg1"/>
                </a:solidFill>
              </a:rPr>
              <a:t>καὶ τὸ ἀρνίον νικήσει αὐτούς, </a:t>
            </a:r>
            <a:endParaRPr lang="en-US" sz="4000" dirty="0">
              <a:solidFill>
                <a:schemeClr val="bg1"/>
              </a:solidFill>
            </a:endParaRPr>
          </a:p>
          <a:p>
            <a:r>
              <a:rPr lang="fr-FR" sz="2400" dirty="0">
                <a:solidFill>
                  <a:srgbClr val="FFFF00"/>
                </a:solidFill>
              </a:rPr>
              <a:t>                et         l'Agneau               vaincra              les</a:t>
            </a:r>
          </a:p>
          <a:p>
            <a:r>
              <a:rPr lang="en-US" sz="4000" dirty="0">
                <a:solidFill>
                  <a:schemeClr val="bg1"/>
                </a:solidFill>
              </a:rPr>
              <a:t>     </a:t>
            </a:r>
            <a:r>
              <a:rPr lang="el-GR" sz="4000" dirty="0">
                <a:solidFill>
                  <a:schemeClr val="bg1"/>
                </a:solidFill>
              </a:rPr>
              <a:t>ὅτι </a:t>
            </a:r>
            <a:r>
              <a:rPr lang="en-US" sz="4000" dirty="0">
                <a:solidFill>
                  <a:schemeClr val="bg1"/>
                </a:solidFill>
              </a:rPr>
              <a:t> </a:t>
            </a:r>
            <a:r>
              <a:rPr lang="el-GR" sz="4000" dirty="0">
                <a:solidFill>
                  <a:schemeClr val="bg1"/>
                </a:solidFill>
              </a:rPr>
              <a:t>κύριος</a:t>
            </a:r>
            <a:r>
              <a:rPr lang="en-US" sz="4000" dirty="0">
                <a:solidFill>
                  <a:schemeClr val="bg1"/>
                </a:solidFill>
              </a:rPr>
              <a:t> </a:t>
            </a:r>
            <a:r>
              <a:rPr lang="el-GR" sz="4000" dirty="0">
                <a:solidFill>
                  <a:schemeClr val="bg1"/>
                </a:solidFill>
              </a:rPr>
              <a:t> κυρίων</a:t>
            </a:r>
            <a:r>
              <a:rPr lang="en-US" sz="4000" dirty="0">
                <a:solidFill>
                  <a:schemeClr val="bg1"/>
                </a:solidFill>
              </a:rPr>
              <a:t> </a:t>
            </a:r>
            <a:r>
              <a:rPr lang="el-GR" sz="4000" dirty="0">
                <a:solidFill>
                  <a:schemeClr val="bg1"/>
                </a:solidFill>
              </a:rPr>
              <a:t> ἐστὶν καὶ βασιλεὺς βασιλέων </a:t>
            </a:r>
            <a:endParaRPr lang="en-US" sz="4000" dirty="0">
              <a:solidFill>
                <a:schemeClr val="bg1"/>
              </a:solidFill>
            </a:endParaRPr>
          </a:p>
          <a:p>
            <a:r>
              <a:rPr lang="fr-FR" sz="2400" dirty="0">
                <a:solidFill>
                  <a:srgbClr val="FFFF00"/>
                </a:solidFill>
              </a:rPr>
              <a:t> parce que  le Seigneur  des seigneurs     il est        et              le Roi                des rois</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οἱ </a:t>
            </a:r>
            <a:r>
              <a:rPr lang="en-US" sz="4000" dirty="0">
                <a:solidFill>
                  <a:schemeClr val="bg1"/>
                </a:solidFill>
              </a:rPr>
              <a:t> </a:t>
            </a:r>
            <a:r>
              <a:rPr lang="el-GR" sz="4000" dirty="0">
                <a:solidFill>
                  <a:schemeClr val="bg1"/>
                </a:solidFill>
              </a:rPr>
              <a:t>μετ᾽ αὐτοῦ κλητοὶ καὶ ἐκλεκτοὶ καὶ πιστοί.</a:t>
            </a:r>
          </a:p>
          <a:p>
            <a:r>
              <a:rPr lang="fr-FR" sz="2400" dirty="0">
                <a:solidFill>
                  <a:srgbClr val="FFFF00"/>
                </a:solidFill>
              </a:rPr>
              <a:t>       et    ceux qui sont avec  lui          les appelés     et           les élus          et     les fidèles</a:t>
            </a:r>
            <a:endParaRPr lang="fr-FR" sz="2300" dirty="0">
              <a:solidFill>
                <a:srgbClr val="FFFF00"/>
              </a:solidFill>
            </a:endParaRPr>
          </a:p>
          <a:p>
            <a:r>
              <a:rPr lang="fr-FR" sz="800" dirty="0">
                <a:solidFill>
                  <a:srgbClr val="FFFF00"/>
                </a:solidFill>
              </a:rPr>
              <a:t> </a:t>
            </a:r>
            <a:r>
              <a:rPr lang="en-US" sz="800" dirty="0">
                <a:solidFill>
                  <a:schemeClr val="bg1"/>
                </a:solidFill>
              </a:rPr>
              <a:t> </a:t>
            </a:r>
          </a:p>
          <a:p>
            <a:r>
              <a:rPr lang="en-US" sz="2200" baseline="30000" dirty="0">
                <a:solidFill>
                  <a:srgbClr val="FFFF00"/>
                </a:solidFill>
              </a:rPr>
              <a:t>	NEG </a:t>
            </a:r>
            <a:r>
              <a:rPr lang="fr-FR" sz="2200" b="1" dirty="0">
                <a:solidFill>
                  <a:schemeClr val="bg1"/>
                </a:solidFill>
              </a:rPr>
              <a:t>17:14</a:t>
            </a:r>
            <a:r>
              <a:rPr lang="fr-FR" sz="2200" dirty="0">
                <a:solidFill>
                  <a:schemeClr val="bg1"/>
                </a:solidFill>
              </a:rPr>
              <a:t> Ils combattront contre l'Agneau, et l'Agneau les vaincra, parce qu'il est le Seigneur des seigneurs et le Roi des rois, et les appelés, les élus et les fidèles qui sont avec lui les vaincront aussi.</a:t>
            </a:r>
          </a:p>
          <a:p>
            <a:r>
              <a:rPr lang="fr-FR" sz="2200" baseline="30000" dirty="0">
                <a:solidFill>
                  <a:srgbClr val="FFFF00"/>
                </a:solidFill>
              </a:rPr>
              <a:t>	BFC </a:t>
            </a:r>
            <a:r>
              <a:rPr lang="fr-FR" sz="2200" b="1" dirty="0">
                <a:solidFill>
                  <a:schemeClr val="bg1"/>
                </a:solidFill>
              </a:rPr>
              <a:t>17:14</a:t>
            </a:r>
            <a:r>
              <a:rPr lang="fr-FR" sz="2200" dirty="0">
                <a:solidFill>
                  <a:schemeClr val="bg1"/>
                </a:solidFill>
              </a:rPr>
              <a:t> Ils combattront l'Agneau, mais l'Agneau les vaincra, parce qu'il est le Seigneur des seigneurs et le Roi des rois; il les vaincra avec ceux qu'il a appelés et choisis, ses fidèles.»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r>
              <a:rPr lang="fr-FR" sz="800" dirty="0">
                <a:solidFill>
                  <a:schemeClr val="bg1"/>
                </a:solidFill>
              </a:rPr>
              <a:t>    </a:t>
            </a:r>
          </a:p>
        </p:txBody>
      </p:sp>
    </p:spTree>
    <p:extLst>
      <p:ext uri="{BB962C8B-B14F-4D97-AF65-F5344CB8AC3E}">
        <p14:creationId xmlns:p14="http://schemas.microsoft.com/office/powerpoint/2010/main" val="22690864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50191"/>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endParaRPr lang="en-US" sz="900" b="1" dirty="0">
              <a:solidFill>
                <a:srgbClr val="FFFF00"/>
              </a:solidFill>
            </a:endParaRPr>
          </a:p>
          <a:p>
            <a:r>
              <a:rPr lang="en-US" sz="4000" b="1" dirty="0">
                <a:solidFill>
                  <a:srgbClr val="FFFF00"/>
                </a:solidFill>
              </a:rPr>
              <a:t>        Apocalypse 17:15 </a:t>
            </a:r>
          </a:p>
          <a:p>
            <a:endParaRPr lang="en-US" sz="800" b="1" dirty="0">
              <a:solidFill>
                <a:srgbClr val="FFFF00"/>
              </a:solidFill>
            </a:endParaRPr>
          </a:p>
          <a:p>
            <a:endParaRPr lang="en-US" sz="800" b="1" dirty="0">
              <a:solidFill>
                <a:srgbClr val="FFFF00"/>
              </a:solidFill>
            </a:endParaRPr>
          </a:p>
          <a:p>
            <a:r>
              <a:rPr lang="en-US" sz="4400" b="1" dirty="0">
                <a:solidFill>
                  <a:srgbClr val="FFFF00"/>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λέγει </a:t>
            </a:r>
            <a:r>
              <a:rPr lang="en-US" sz="4400" dirty="0">
                <a:solidFill>
                  <a:schemeClr val="bg1"/>
                </a:solidFill>
              </a:rPr>
              <a:t> </a:t>
            </a:r>
            <a:r>
              <a:rPr lang="el-GR" sz="4400" dirty="0">
                <a:solidFill>
                  <a:schemeClr val="bg1"/>
                </a:solidFill>
              </a:rPr>
              <a:t>μοι· </a:t>
            </a:r>
            <a:r>
              <a:rPr lang="en-US" sz="4400" dirty="0">
                <a:solidFill>
                  <a:schemeClr val="bg1"/>
                </a:solidFill>
              </a:rPr>
              <a:t> </a:t>
            </a:r>
          </a:p>
          <a:p>
            <a:r>
              <a:rPr lang="fr-FR" sz="2400" dirty="0">
                <a:solidFill>
                  <a:srgbClr val="FFFF00"/>
                </a:solidFill>
              </a:rPr>
              <a:t>                          et             il dit           me</a:t>
            </a:r>
          </a:p>
          <a:p>
            <a:r>
              <a:rPr lang="en-US" sz="4400" dirty="0">
                <a:solidFill>
                  <a:schemeClr val="bg1"/>
                </a:solidFill>
              </a:rPr>
              <a:t>   </a:t>
            </a:r>
            <a:r>
              <a:rPr lang="el-GR" sz="4400" dirty="0">
                <a:solidFill>
                  <a:schemeClr val="bg1"/>
                </a:solidFill>
              </a:rPr>
              <a:t>τὰ ὕδατα ἃ</a:t>
            </a:r>
            <a:r>
              <a:rPr lang="en-US" sz="4400" dirty="0">
                <a:solidFill>
                  <a:schemeClr val="bg1"/>
                </a:solidFill>
              </a:rPr>
              <a:t> </a:t>
            </a:r>
            <a:r>
              <a:rPr lang="el-GR" sz="4400" dirty="0">
                <a:solidFill>
                  <a:schemeClr val="bg1"/>
                </a:solidFill>
              </a:rPr>
              <a:t> εἶδες</a:t>
            </a:r>
            <a:r>
              <a:rPr lang="en-US" sz="4400" dirty="0">
                <a:solidFill>
                  <a:schemeClr val="bg1"/>
                </a:solidFill>
              </a:rPr>
              <a:t>   </a:t>
            </a:r>
            <a:r>
              <a:rPr lang="el-GR" sz="4400" dirty="0">
                <a:solidFill>
                  <a:schemeClr val="bg1"/>
                </a:solidFill>
              </a:rPr>
              <a:t> οὗ </a:t>
            </a:r>
            <a:r>
              <a:rPr lang="en-US" sz="4400" dirty="0">
                <a:solidFill>
                  <a:schemeClr val="bg1"/>
                </a:solidFill>
              </a:rPr>
              <a:t>    </a:t>
            </a:r>
            <a:r>
              <a:rPr lang="el-GR" sz="4400" dirty="0">
                <a:solidFill>
                  <a:schemeClr val="bg1"/>
                </a:solidFill>
              </a:rPr>
              <a:t>ἡ πόρνη κάθηται,</a:t>
            </a:r>
            <a:endParaRPr lang="en-US" sz="4400" dirty="0">
              <a:solidFill>
                <a:schemeClr val="bg1"/>
              </a:solidFill>
            </a:endParaRPr>
          </a:p>
          <a:p>
            <a:r>
              <a:rPr lang="fr-FR" sz="2400" dirty="0">
                <a:solidFill>
                  <a:srgbClr val="FFFF00"/>
                </a:solidFill>
              </a:rPr>
              <a:t>       les         eaux       que  tu as vues  </a:t>
            </a:r>
            <a:r>
              <a:rPr lang="fr-FR" sz="2200" dirty="0">
                <a:solidFill>
                  <a:srgbClr val="FFFF00"/>
                </a:solidFill>
              </a:rPr>
              <a:t>sur lesquelles </a:t>
            </a:r>
            <a:r>
              <a:rPr lang="fr-FR" sz="2400" dirty="0">
                <a:solidFill>
                  <a:srgbClr val="FFFF00"/>
                </a:solidFill>
              </a:rPr>
              <a:t> la    prostituée       est assise</a:t>
            </a:r>
          </a:p>
          <a:p>
            <a:r>
              <a:rPr lang="en-US" sz="4400" dirty="0">
                <a:solidFill>
                  <a:schemeClr val="bg1"/>
                </a:solidFill>
              </a:rPr>
              <a:t>     </a:t>
            </a:r>
            <a:r>
              <a:rPr lang="el-GR" sz="4400" dirty="0">
                <a:solidFill>
                  <a:schemeClr val="bg1"/>
                </a:solidFill>
              </a:rPr>
              <a:t>λαοὶ καὶ ὄχλοι</a:t>
            </a:r>
            <a:r>
              <a:rPr lang="en-US" sz="4400" dirty="0">
                <a:solidFill>
                  <a:schemeClr val="bg1"/>
                </a:solidFill>
              </a:rPr>
              <a:t> </a:t>
            </a:r>
            <a:r>
              <a:rPr lang="el-GR" sz="4400" dirty="0">
                <a:solidFill>
                  <a:schemeClr val="bg1"/>
                </a:solidFill>
              </a:rPr>
              <a:t> εἰσὶν </a:t>
            </a:r>
            <a:r>
              <a:rPr lang="en-US" sz="4400" dirty="0">
                <a:solidFill>
                  <a:schemeClr val="bg1"/>
                </a:solidFill>
              </a:rPr>
              <a:t> </a:t>
            </a:r>
            <a:r>
              <a:rPr lang="el-GR" sz="4400" dirty="0">
                <a:solidFill>
                  <a:schemeClr val="bg1"/>
                </a:solidFill>
              </a:rPr>
              <a:t>καὶ ἔθνη </a:t>
            </a:r>
            <a:r>
              <a:rPr lang="en-US" sz="4400" dirty="0">
                <a:solidFill>
                  <a:schemeClr val="bg1"/>
                </a:solidFill>
              </a:rPr>
              <a:t> </a:t>
            </a:r>
            <a:r>
              <a:rPr lang="el-GR" sz="4400" dirty="0">
                <a:solidFill>
                  <a:schemeClr val="bg1"/>
                </a:solidFill>
              </a:rPr>
              <a:t>καὶ γλῶσσαι.</a:t>
            </a:r>
          </a:p>
          <a:p>
            <a:r>
              <a:rPr lang="fr-FR" sz="2400" dirty="0">
                <a:solidFill>
                  <a:srgbClr val="FFFF00"/>
                </a:solidFill>
              </a:rPr>
              <a:t>    des peuples    et     des foules     ce sont        et     des nations    et       des langues </a:t>
            </a: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17:15</a:t>
            </a:r>
            <a:r>
              <a:rPr lang="fr-FR" sz="2200" dirty="0">
                <a:solidFill>
                  <a:schemeClr val="bg1"/>
                </a:solidFill>
              </a:rPr>
              <a:t> Et il me dit: Les eaux que tu as vues, sur lesquelles la prostituée est assise, ce sont des peuples, des foules, des nations, et des langues.</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17:15</a:t>
            </a:r>
            <a:r>
              <a:rPr lang="fr-FR" sz="2200" dirty="0">
                <a:solidFill>
                  <a:schemeClr val="bg1"/>
                </a:solidFill>
              </a:rPr>
              <a:t> L'ange me dit encore: «Les eaux que tu as vues, là où se tient la prostituée, ce sont des peuples, des foules, des nations et des langues.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9147557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3400" b="1" dirty="0">
                <a:solidFill>
                  <a:srgbClr val="FFFF00"/>
                </a:solidFill>
              </a:rPr>
              <a:t>    Apocalypse 17:16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τὰ δέκα κέρατα ἃ εἶδες καὶ τὸ θηρίον </a:t>
            </a:r>
            <a:endParaRPr lang="en-US" sz="4000" dirty="0">
              <a:solidFill>
                <a:schemeClr val="bg1"/>
              </a:solidFill>
            </a:endParaRPr>
          </a:p>
          <a:p>
            <a:r>
              <a:rPr lang="fr-FR" sz="2400" dirty="0">
                <a:solidFill>
                  <a:srgbClr val="FFFF00"/>
                </a:solidFill>
              </a:rPr>
              <a:t>      et     les       dix             cornes   que tu as vues   et       la       bête</a:t>
            </a:r>
          </a:p>
          <a:p>
            <a:r>
              <a:rPr lang="en-US" sz="4000" dirty="0">
                <a:solidFill>
                  <a:schemeClr val="bg1"/>
                </a:solidFill>
              </a:rPr>
              <a:t>            </a:t>
            </a:r>
            <a:r>
              <a:rPr lang="el-GR" sz="4000" dirty="0">
                <a:solidFill>
                  <a:schemeClr val="bg1"/>
                </a:solidFill>
              </a:rPr>
              <a:t>οὗτοι</a:t>
            </a:r>
            <a:r>
              <a:rPr lang="en-US" sz="4000" dirty="0">
                <a:solidFill>
                  <a:schemeClr val="bg1"/>
                </a:solidFill>
              </a:rPr>
              <a:t> </a:t>
            </a:r>
            <a:r>
              <a:rPr lang="el-GR" sz="4000" dirty="0">
                <a:solidFill>
                  <a:schemeClr val="bg1"/>
                </a:solidFill>
              </a:rPr>
              <a:t> μισήσουσιν </a:t>
            </a:r>
            <a:r>
              <a:rPr lang="en-US" sz="4000" dirty="0">
                <a:solidFill>
                  <a:schemeClr val="bg1"/>
                </a:solidFill>
              </a:rPr>
              <a:t> </a:t>
            </a:r>
            <a:r>
              <a:rPr lang="el-GR" sz="4000" dirty="0">
                <a:solidFill>
                  <a:schemeClr val="bg1"/>
                </a:solidFill>
              </a:rPr>
              <a:t>τὴν</a:t>
            </a:r>
            <a:r>
              <a:rPr lang="en-US" sz="4000" dirty="0">
                <a:solidFill>
                  <a:schemeClr val="bg1"/>
                </a:solidFill>
              </a:rPr>
              <a:t> </a:t>
            </a:r>
            <a:r>
              <a:rPr lang="el-GR" sz="4000" dirty="0">
                <a:solidFill>
                  <a:schemeClr val="bg1"/>
                </a:solidFill>
              </a:rPr>
              <a:t> πόρνην</a:t>
            </a:r>
            <a:endParaRPr lang="en-US" sz="4000" dirty="0">
              <a:solidFill>
                <a:schemeClr val="bg1"/>
              </a:solidFill>
            </a:endParaRPr>
          </a:p>
          <a:p>
            <a:r>
              <a:rPr lang="fr-FR" sz="2400" dirty="0">
                <a:solidFill>
                  <a:srgbClr val="FFFF00"/>
                </a:solidFill>
              </a:rPr>
              <a:t>                    celles-ci               haïront                   la         prostituée</a:t>
            </a:r>
          </a:p>
          <a:p>
            <a:r>
              <a:rPr lang="en-US" sz="4000" dirty="0">
                <a:solidFill>
                  <a:schemeClr val="bg1"/>
                </a:solidFill>
              </a:rPr>
              <a:t> </a:t>
            </a:r>
            <a:r>
              <a:rPr lang="el-GR" sz="4000" dirty="0">
                <a:solidFill>
                  <a:schemeClr val="bg1"/>
                </a:solidFill>
              </a:rPr>
              <a:t>καὶ ἠρημωμένην ποιήσουσιν αὐτὴν καὶ </a:t>
            </a:r>
            <a:r>
              <a:rPr lang="en-US" sz="4000" dirty="0">
                <a:solidFill>
                  <a:schemeClr val="bg1"/>
                </a:solidFill>
              </a:rPr>
              <a:t> </a:t>
            </a:r>
            <a:r>
              <a:rPr lang="el-GR" sz="4000" dirty="0">
                <a:solidFill>
                  <a:schemeClr val="bg1"/>
                </a:solidFill>
              </a:rPr>
              <a:t>γυμνὴν</a:t>
            </a:r>
            <a:r>
              <a:rPr lang="en-US" sz="4000" dirty="0">
                <a:solidFill>
                  <a:schemeClr val="bg1"/>
                </a:solidFill>
              </a:rPr>
              <a:t>      </a:t>
            </a:r>
            <a:r>
              <a:rPr lang="el-GR" sz="4000" dirty="0">
                <a:solidFill>
                  <a:schemeClr val="bg1"/>
                </a:solidFill>
              </a:rPr>
              <a:t>καὶ </a:t>
            </a:r>
            <a:endParaRPr lang="en-US" sz="4000" dirty="0">
              <a:solidFill>
                <a:schemeClr val="bg1"/>
              </a:solidFill>
            </a:endParaRPr>
          </a:p>
          <a:p>
            <a:r>
              <a:rPr lang="fr-FR" sz="2400" dirty="0">
                <a:solidFill>
                  <a:srgbClr val="FFFF00"/>
                </a:solidFill>
              </a:rPr>
              <a:t>     et                                elles dépouilleront                       la             et    mettront à nu            et</a:t>
            </a:r>
          </a:p>
          <a:p>
            <a:r>
              <a:rPr lang="el-GR" sz="3600" dirty="0">
                <a:solidFill>
                  <a:schemeClr val="bg1"/>
                </a:solidFill>
              </a:rPr>
              <a:t>τὰς σάρκας αὐτῆς φάγονται καὶ αὐτὴν κατακαύσουσιν ἐν πυρί.</a:t>
            </a:r>
          </a:p>
          <a:p>
            <a:r>
              <a:rPr lang="fr-FR" sz="2400" dirty="0">
                <a:solidFill>
                  <a:srgbClr val="FFFF00"/>
                </a:solidFill>
              </a:rPr>
              <a:t>  les       chairs            ses       elles mangeront   et         la                consumeront            par  le feu</a:t>
            </a:r>
            <a:endParaRPr lang="en-US" sz="24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17:16</a:t>
            </a:r>
            <a:r>
              <a:rPr lang="fr-FR" sz="2200" dirty="0">
                <a:solidFill>
                  <a:schemeClr val="bg1"/>
                </a:solidFill>
              </a:rPr>
              <a:t> Les dix cornes que tu as vues et la bête haïront la prostituée, la dépouilleront et la mettront à nu; elles mangeront ses chairs, et la consumeront par le feu.</a:t>
            </a:r>
          </a:p>
          <a:p>
            <a:r>
              <a:rPr lang="fr-FR" sz="2200" baseline="30000" dirty="0">
                <a:solidFill>
                  <a:srgbClr val="FFFF00"/>
                </a:solidFill>
              </a:rPr>
              <a:t>	BFC </a:t>
            </a:r>
            <a:r>
              <a:rPr lang="fr-FR" sz="2200" b="1" dirty="0">
                <a:solidFill>
                  <a:schemeClr val="bg1"/>
                </a:solidFill>
              </a:rPr>
              <a:t>17:16</a:t>
            </a:r>
            <a:r>
              <a:rPr lang="fr-FR" sz="2200" dirty="0">
                <a:solidFill>
                  <a:schemeClr val="bg1"/>
                </a:solidFill>
              </a:rPr>
              <a:t> Les dix cornes que tu as vues et la bête haïront la prostituée: elles la dépouilleront de tout ce qu'elle a, elles la mettront à nu, elles mangeront sa chair et détruiront ses restes par le feu.</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761603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r>
              <a:rPr lang="en-US" sz="3400" b="1" dirty="0">
                <a:solidFill>
                  <a:srgbClr val="FFFF00"/>
                </a:solidFill>
              </a:rPr>
              <a:t>       Apocalypse 17:17 </a:t>
            </a:r>
          </a:p>
          <a:p>
            <a:r>
              <a:rPr lang="en-US" sz="4000" dirty="0">
                <a:solidFill>
                  <a:schemeClr val="bg1"/>
                </a:solidFill>
              </a:rPr>
              <a:t> </a:t>
            </a:r>
            <a:r>
              <a:rPr lang="el-GR" sz="4000" dirty="0">
                <a:solidFill>
                  <a:schemeClr val="bg1"/>
                </a:solidFill>
              </a:rPr>
              <a:t>ὁ γὰρ θεὸς ἔδωκεν εἰς τὰς καρδίας αὐτῶν</a:t>
            </a:r>
            <a:endParaRPr lang="en-US" sz="4000" dirty="0">
              <a:solidFill>
                <a:schemeClr val="bg1"/>
              </a:solidFill>
            </a:endParaRPr>
          </a:p>
          <a:p>
            <a:r>
              <a:rPr lang="fr-FR" sz="2400" dirty="0">
                <a:solidFill>
                  <a:srgbClr val="FFFF00"/>
                </a:solidFill>
              </a:rPr>
              <a:t>  le    car       Dieu            a mis        dans     les          cœurs             leurs</a:t>
            </a:r>
          </a:p>
          <a:p>
            <a:r>
              <a:rPr lang="en-US" sz="4000" dirty="0">
                <a:solidFill>
                  <a:schemeClr val="bg1"/>
                </a:solidFill>
              </a:rPr>
              <a:t>   </a:t>
            </a:r>
            <a:r>
              <a:rPr lang="el-GR" sz="4000" dirty="0">
                <a:solidFill>
                  <a:schemeClr val="bg1"/>
                </a:solidFill>
              </a:rPr>
              <a:t>ποιῆσαι τὴν γνώμην αὐτοῦ καὶ ποιῆσαι</a:t>
            </a:r>
            <a:endParaRPr lang="en-US" sz="2400" dirty="0">
              <a:solidFill>
                <a:schemeClr val="bg1"/>
              </a:solidFill>
            </a:endParaRPr>
          </a:p>
          <a:p>
            <a:r>
              <a:rPr lang="el-GR" sz="2400" dirty="0">
                <a:solidFill>
                  <a:schemeClr val="bg1"/>
                </a:solidFill>
              </a:rPr>
              <a:t> </a:t>
            </a:r>
            <a:r>
              <a:rPr lang="en-US" sz="2400" dirty="0">
                <a:solidFill>
                  <a:schemeClr val="bg1"/>
                </a:solidFill>
              </a:rPr>
              <a:t>      </a:t>
            </a:r>
            <a:r>
              <a:rPr lang="fr-FR" sz="2400" dirty="0">
                <a:solidFill>
                  <a:srgbClr val="FFFF00"/>
                </a:solidFill>
              </a:rPr>
              <a:t>d'exécuter        le          dessein              son          et       d'exécuter</a:t>
            </a:r>
          </a:p>
          <a:p>
            <a:r>
              <a:rPr lang="el-GR" sz="4000" dirty="0">
                <a:solidFill>
                  <a:schemeClr val="bg1"/>
                </a:solidFill>
              </a:rPr>
              <a:t>μίαν γνώμην</a:t>
            </a:r>
            <a:r>
              <a:rPr lang="en-US" sz="4000" dirty="0">
                <a:solidFill>
                  <a:schemeClr val="bg1"/>
                </a:solidFill>
              </a:rPr>
              <a:t>  </a:t>
            </a:r>
            <a:r>
              <a:rPr lang="el-GR" sz="4000" dirty="0">
                <a:solidFill>
                  <a:schemeClr val="bg1"/>
                </a:solidFill>
              </a:rPr>
              <a:t>καὶ δοῦναι τὴν βασιλείαν αὐτῶν τῷ θηρίῳ </a:t>
            </a:r>
            <a:endParaRPr lang="en-US" sz="4000" dirty="0">
              <a:solidFill>
                <a:schemeClr val="bg1"/>
              </a:solidFill>
            </a:endParaRPr>
          </a:p>
          <a:p>
            <a:r>
              <a:rPr lang="fr-FR" sz="2400" dirty="0">
                <a:solidFill>
                  <a:srgbClr val="FFFF00"/>
                </a:solidFill>
              </a:rPr>
              <a:t>un même   dessein           et    de donner       la            royauté                   leur         à la       bête</a:t>
            </a:r>
          </a:p>
          <a:p>
            <a:r>
              <a:rPr lang="en-US" sz="4000" dirty="0">
                <a:solidFill>
                  <a:schemeClr val="bg1"/>
                </a:solidFill>
              </a:rPr>
              <a:t>     </a:t>
            </a:r>
            <a:r>
              <a:rPr lang="el-GR" sz="4000" dirty="0">
                <a:solidFill>
                  <a:schemeClr val="bg1"/>
                </a:solidFill>
              </a:rPr>
              <a:t>ἄχρι </a:t>
            </a:r>
            <a:r>
              <a:rPr lang="en-US" sz="4000" dirty="0">
                <a:solidFill>
                  <a:schemeClr val="bg1"/>
                </a:solidFill>
              </a:rPr>
              <a:t>  </a:t>
            </a:r>
            <a:r>
              <a:rPr lang="el-GR" sz="4000" dirty="0">
                <a:solidFill>
                  <a:schemeClr val="bg1"/>
                </a:solidFill>
              </a:rPr>
              <a:t>τελεσθήσονται οἱ λόγοι τοῦ θεοῦ.</a:t>
            </a:r>
          </a:p>
          <a:p>
            <a:r>
              <a:rPr lang="fr-FR" sz="2400" dirty="0">
                <a:solidFill>
                  <a:srgbClr val="FFFF00"/>
                </a:solidFill>
              </a:rPr>
              <a:t> jusqu'à ce que       soient accomplies        les   paroles        de       Dieu</a:t>
            </a:r>
            <a:endParaRPr lang="en-US" sz="24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17:17</a:t>
            </a:r>
            <a:r>
              <a:rPr lang="fr-FR" sz="2200" dirty="0">
                <a:solidFill>
                  <a:schemeClr val="bg1"/>
                </a:solidFill>
              </a:rPr>
              <a:t> Car Dieu a mis dans leur </a:t>
            </a:r>
            <a:r>
              <a:rPr lang="fr-FR" sz="2200" dirty="0" err="1">
                <a:solidFill>
                  <a:schemeClr val="bg1"/>
                </a:solidFill>
              </a:rPr>
              <a:t>coeur</a:t>
            </a:r>
            <a:r>
              <a:rPr lang="fr-FR" sz="2200" dirty="0">
                <a:solidFill>
                  <a:schemeClr val="bg1"/>
                </a:solidFill>
              </a:rPr>
              <a:t> d'exécuter son dessein, un même dessein, et de donner leur royauté à la bête, jusqu'à ce que les paroles de Dieu soient accomplies.  /  </a:t>
            </a:r>
            <a:r>
              <a:rPr lang="fr-FR" sz="2200" baseline="30000" dirty="0">
                <a:solidFill>
                  <a:srgbClr val="FFFF00"/>
                </a:solidFill>
              </a:rPr>
              <a:t>	BFC </a:t>
            </a:r>
            <a:r>
              <a:rPr lang="fr-FR" sz="2200" b="1" dirty="0">
                <a:solidFill>
                  <a:schemeClr val="bg1"/>
                </a:solidFill>
              </a:rPr>
              <a:t>17:17</a:t>
            </a:r>
            <a:r>
              <a:rPr lang="fr-FR" sz="2200" dirty="0">
                <a:solidFill>
                  <a:schemeClr val="bg1"/>
                </a:solidFill>
              </a:rPr>
              <a:t> Car Dieu a mis dans leur </a:t>
            </a:r>
            <a:r>
              <a:rPr lang="fr-FR" sz="2200" dirty="0" err="1">
                <a:solidFill>
                  <a:schemeClr val="bg1"/>
                </a:solidFill>
              </a:rPr>
              <a:t>coeur</a:t>
            </a:r>
            <a:r>
              <a:rPr lang="fr-FR" sz="2200" dirty="0">
                <a:solidFill>
                  <a:schemeClr val="bg1"/>
                </a:solidFill>
              </a:rPr>
              <a:t> la volonté d'exécuter son intention; elles agiront d'un commun accord pour mettre leur pouvoir royal au service de la bête, jusqu'à ce que les paroles de Dieu soient réalisées.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2351703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34803"/>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endParaRPr lang="en-US" sz="900" b="1" dirty="0">
              <a:solidFill>
                <a:srgbClr val="FFFF00"/>
              </a:solidFill>
            </a:endParaRPr>
          </a:p>
          <a:p>
            <a:endParaRPr lang="en-US" sz="900" b="1" dirty="0">
              <a:solidFill>
                <a:srgbClr val="FFFF00"/>
              </a:solidFill>
            </a:endParaRPr>
          </a:p>
          <a:p>
            <a:endParaRPr lang="en-US" sz="900" b="1" dirty="0">
              <a:solidFill>
                <a:srgbClr val="FFFF00"/>
              </a:solidFill>
            </a:endParaRPr>
          </a:p>
          <a:p>
            <a:endParaRPr lang="en-US" sz="900" b="1" dirty="0">
              <a:solidFill>
                <a:srgbClr val="FFFF00"/>
              </a:solidFill>
            </a:endParaRPr>
          </a:p>
          <a:p>
            <a:r>
              <a:rPr lang="en-US" sz="4400" b="1" dirty="0">
                <a:solidFill>
                  <a:srgbClr val="FFFF00"/>
                </a:solidFill>
              </a:rPr>
              <a:t>        Apocalypse 17:18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 ἡ γυνὴ ἣν εἶδες ἔστιν ἡ πόλις ἡ μεγάλη </a:t>
            </a:r>
            <a:endParaRPr lang="en-US" sz="4400" dirty="0">
              <a:solidFill>
                <a:schemeClr val="bg1"/>
              </a:solidFill>
            </a:endParaRPr>
          </a:p>
          <a:p>
            <a:r>
              <a:rPr lang="fr-FR" sz="2400" dirty="0">
                <a:solidFill>
                  <a:srgbClr val="FFFF00"/>
                </a:solidFill>
              </a:rPr>
              <a:t>      et      la    femme     que    tu as vue      c'est       la        ville       la          grande </a:t>
            </a:r>
          </a:p>
          <a:p>
            <a:r>
              <a:rPr lang="en-US" sz="4400" dirty="0">
                <a:solidFill>
                  <a:schemeClr val="bg1"/>
                </a:solidFill>
              </a:rPr>
              <a:t>  </a:t>
            </a:r>
            <a:r>
              <a:rPr lang="el-GR" sz="4400" dirty="0">
                <a:solidFill>
                  <a:schemeClr val="bg1"/>
                </a:solidFill>
              </a:rPr>
              <a:t>ἡ ἔχουσα βασιλείαν ἐπὶ τῶν βασιλέων τῆς γῆς.</a:t>
            </a:r>
          </a:p>
          <a:p>
            <a:r>
              <a:rPr lang="fr-FR" sz="2400" dirty="0">
                <a:solidFill>
                  <a:srgbClr val="FFFF00"/>
                </a:solidFill>
              </a:rPr>
              <a:t>   qui               a                  la royauté             sur        les                rois                  de la     terre  </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17:18</a:t>
            </a:r>
            <a:r>
              <a:rPr lang="fr-FR" sz="2200" dirty="0">
                <a:solidFill>
                  <a:schemeClr val="bg1"/>
                </a:solidFill>
              </a:rPr>
              <a:t> Et la femme que tu as vue, c'est la grande ville qui a la royauté sur les rois de la terre.</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17:18</a:t>
            </a:r>
            <a:r>
              <a:rPr lang="fr-FR" sz="2200" dirty="0">
                <a:solidFill>
                  <a:schemeClr val="bg1"/>
                </a:solidFill>
              </a:rPr>
              <a:t> «Enfin, la femme que tu as vue, c'est la grande ville qui domine les rois de la terre.»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148163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17:1 </a:t>
            </a:r>
          </a:p>
          <a:p>
            <a:r>
              <a:rPr lang="en-US" sz="4000" dirty="0">
                <a:solidFill>
                  <a:schemeClr val="bg1"/>
                </a:solidFill>
              </a:rPr>
              <a:t> </a:t>
            </a:r>
            <a:r>
              <a:rPr lang="el-GR" sz="3600" dirty="0">
                <a:solidFill>
                  <a:schemeClr val="bg1"/>
                </a:solidFill>
              </a:rPr>
              <a:t>Καὶ ἦλθεν εἷς ἐκ τῶν ἑπτὰ ἀγγέλων</a:t>
            </a:r>
            <a:r>
              <a:rPr lang="en-US" sz="3600" dirty="0">
                <a:solidFill>
                  <a:schemeClr val="bg1"/>
                </a:solidFill>
              </a:rPr>
              <a:t> </a:t>
            </a:r>
            <a:r>
              <a:rPr lang="el-GR" sz="3600" dirty="0">
                <a:solidFill>
                  <a:schemeClr val="bg1"/>
                </a:solidFill>
              </a:rPr>
              <a:t>τῶν ἐχόντων </a:t>
            </a:r>
            <a:endParaRPr lang="en-US" sz="3600" dirty="0">
              <a:solidFill>
                <a:schemeClr val="bg1"/>
              </a:solidFill>
            </a:endParaRPr>
          </a:p>
          <a:p>
            <a:r>
              <a:rPr lang="fr-FR" sz="2400" dirty="0">
                <a:solidFill>
                  <a:srgbClr val="FFFF00"/>
                </a:solidFill>
              </a:rPr>
              <a:t>   puis      vint        un       des            sept          anges             qui    tenaient</a:t>
            </a:r>
          </a:p>
          <a:p>
            <a:r>
              <a:rPr lang="en-US" sz="3600" dirty="0">
                <a:solidFill>
                  <a:schemeClr val="bg1"/>
                </a:solidFill>
              </a:rPr>
              <a:t> </a:t>
            </a:r>
            <a:r>
              <a:rPr lang="el-GR" sz="3600" dirty="0">
                <a:solidFill>
                  <a:schemeClr val="bg1"/>
                </a:solidFill>
              </a:rPr>
              <a:t>τὰς ἑπτὰ φιάλας καὶ ἐλάλησεν</a:t>
            </a:r>
            <a:r>
              <a:rPr lang="en-US" sz="3600" dirty="0">
                <a:solidFill>
                  <a:schemeClr val="bg1"/>
                </a:solidFill>
              </a:rPr>
              <a:t> </a:t>
            </a:r>
            <a:r>
              <a:rPr lang="el-GR" sz="3600" dirty="0">
                <a:solidFill>
                  <a:schemeClr val="bg1"/>
                </a:solidFill>
              </a:rPr>
              <a:t> μετ᾽ ἐμοῦ</a:t>
            </a:r>
            <a:r>
              <a:rPr lang="en-US" sz="3600" dirty="0">
                <a:solidFill>
                  <a:schemeClr val="bg1"/>
                </a:solidFill>
              </a:rPr>
              <a:t> </a:t>
            </a:r>
            <a:r>
              <a:rPr lang="el-GR" sz="3600" dirty="0">
                <a:solidFill>
                  <a:schemeClr val="bg1"/>
                </a:solidFill>
              </a:rPr>
              <a:t> λέγων· </a:t>
            </a:r>
            <a:endParaRPr lang="en-US" sz="3600" dirty="0">
              <a:solidFill>
                <a:schemeClr val="bg1"/>
              </a:solidFill>
            </a:endParaRPr>
          </a:p>
          <a:p>
            <a:r>
              <a:rPr lang="fr-FR" sz="2400" dirty="0">
                <a:solidFill>
                  <a:srgbClr val="FFFF00"/>
                </a:solidFill>
              </a:rPr>
              <a:t>    les      sept       coupes        et         il a parlé         avec       moi       en disant</a:t>
            </a:r>
          </a:p>
          <a:p>
            <a:r>
              <a:rPr lang="en-US" sz="4000" dirty="0">
                <a:solidFill>
                  <a:schemeClr val="bg1"/>
                </a:solidFill>
              </a:rPr>
              <a:t> </a:t>
            </a:r>
            <a:r>
              <a:rPr lang="el-GR" sz="4000" dirty="0">
                <a:solidFill>
                  <a:schemeClr val="bg1"/>
                </a:solidFill>
              </a:rPr>
              <a:t>δεῦρο,</a:t>
            </a:r>
            <a:r>
              <a:rPr lang="en-US" sz="4000" dirty="0">
                <a:solidFill>
                  <a:schemeClr val="bg1"/>
                </a:solidFill>
              </a:rPr>
              <a:t>  </a:t>
            </a:r>
            <a:r>
              <a:rPr lang="el-GR" sz="4000" dirty="0">
                <a:solidFill>
                  <a:schemeClr val="bg1"/>
                </a:solidFill>
              </a:rPr>
              <a:t> δείξω σοι τὸ κρίμα τῆς πόρνης τῆς μεγάλης </a:t>
            </a:r>
            <a:endParaRPr lang="en-US" sz="4000" dirty="0">
              <a:solidFill>
                <a:schemeClr val="bg1"/>
              </a:solidFill>
            </a:endParaRPr>
          </a:p>
          <a:p>
            <a:r>
              <a:rPr lang="fr-FR" sz="2400" dirty="0">
                <a:solidFill>
                  <a:srgbClr val="FFFF00"/>
                </a:solidFill>
              </a:rPr>
              <a:t>     viens          je montrerai   te       le   jugement  de la    prostituée       la          grande </a:t>
            </a:r>
          </a:p>
          <a:p>
            <a:r>
              <a:rPr lang="en-US" sz="4000" dirty="0">
                <a:solidFill>
                  <a:schemeClr val="bg1"/>
                </a:solidFill>
              </a:rPr>
              <a:t>        </a:t>
            </a:r>
            <a:r>
              <a:rPr lang="el-GR" sz="4000" dirty="0">
                <a:solidFill>
                  <a:schemeClr val="bg1"/>
                </a:solidFill>
              </a:rPr>
              <a:t>τῆς</a:t>
            </a:r>
            <a:r>
              <a:rPr lang="en-US" sz="4000" dirty="0">
                <a:solidFill>
                  <a:schemeClr val="bg1"/>
                </a:solidFill>
              </a:rPr>
              <a:t> </a:t>
            </a:r>
            <a:r>
              <a:rPr lang="el-GR" sz="4000" dirty="0">
                <a:solidFill>
                  <a:schemeClr val="bg1"/>
                </a:solidFill>
              </a:rPr>
              <a:t> καθημένης </a:t>
            </a:r>
            <a:r>
              <a:rPr lang="en-US" sz="4000" dirty="0">
                <a:solidFill>
                  <a:schemeClr val="bg1"/>
                </a:solidFill>
              </a:rPr>
              <a:t> </a:t>
            </a:r>
            <a:r>
              <a:rPr lang="el-GR" sz="4000" dirty="0">
                <a:solidFill>
                  <a:schemeClr val="bg1"/>
                </a:solidFill>
              </a:rPr>
              <a:t>ἐπὶ</a:t>
            </a:r>
            <a:r>
              <a:rPr lang="en-US" sz="4000" dirty="0">
                <a:solidFill>
                  <a:schemeClr val="bg1"/>
                </a:solidFill>
              </a:rPr>
              <a:t> </a:t>
            </a:r>
            <a:r>
              <a:rPr lang="el-GR" sz="4000" dirty="0">
                <a:solidFill>
                  <a:schemeClr val="bg1"/>
                </a:solidFill>
              </a:rPr>
              <a:t> ὑδάτων</a:t>
            </a:r>
            <a:r>
              <a:rPr lang="en-US" sz="4000" dirty="0">
                <a:solidFill>
                  <a:schemeClr val="bg1"/>
                </a:solidFill>
              </a:rPr>
              <a:t> </a:t>
            </a:r>
            <a:r>
              <a:rPr lang="el-GR" sz="4000" dirty="0">
                <a:solidFill>
                  <a:schemeClr val="bg1"/>
                </a:solidFill>
              </a:rPr>
              <a:t> πολλῶν,</a:t>
            </a:r>
          </a:p>
          <a:p>
            <a:r>
              <a:rPr lang="fr-FR" sz="2400" dirty="0">
                <a:solidFill>
                  <a:srgbClr val="FFFF00"/>
                </a:solidFill>
              </a:rPr>
              <a:t>               qui           est assise                sur              eaux              grandes </a:t>
            </a:r>
            <a:endParaRPr lang="fr-FR" sz="1000" dirty="0">
              <a:solidFill>
                <a:srgbClr val="FFFF00"/>
              </a:solidFill>
            </a:endParaRPr>
          </a:p>
          <a:p>
            <a:endParaRPr lang="en-US" sz="1000" dirty="0">
              <a:solidFill>
                <a:schemeClr val="bg1"/>
              </a:solidFill>
            </a:endParaRPr>
          </a:p>
          <a:p>
            <a:r>
              <a:rPr lang="en-US" sz="2200" baseline="30000" dirty="0">
                <a:solidFill>
                  <a:srgbClr val="FFFF00"/>
                </a:solidFill>
              </a:rPr>
              <a:t>	NEG </a:t>
            </a:r>
            <a:r>
              <a:rPr lang="fr-FR" sz="2200" b="1" dirty="0">
                <a:solidFill>
                  <a:schemeClr val="bg1"/>
                </a:solidFill>
              </a:rPr>
              <a:t>17:1</a:t>
            </a:r>
            <a:r>
              <a:rPr lang="fr-FR" sz="2200" dirty="0">
                <a:solidFill>
                  <a:schemeClr val="bg1"/>
                </a:solidFill>
              </a:rPr>
              <a:t> Puis un des sept anges qui tenaient les sept coupes vint, et il m 'adressa la parole, en disant: Viens, je te montrerai le jugement de la grande prostituée qui est assise sur les grandes eaux.</a:t>
            </a:r>
          </a:p>
          <a:p>
            <a:r>
              <a:rPr lang="fr-FR" sz="2100" baseline="30000" dirty="0">
                <a:solidFill>
                  <a:srgbClr val="FFFF00"/>
                </a:solidFill>
              </a:rPr>
              <a:t>	BFC </a:t>
            </a:r>
            <a:r>
              <a:rPr lang="fr-FR" sz="2100" b="1" dirty="0">
                <a:solidFill>
                  <a:schemeClr val="bg1"/>
                </a:solidFill>
              </a:rPr>
              <a:t>17:1</a:t>
            </a:r>
            <a:r>
              <a:rPr lang="fr-FR" sz="2100" dirty="0">
                <a:solidFill>
                  <a:schemeClr val="bg1"/>
                </a:solidFill>
              </a:rPr>
              <a:t> Alors l'un des sept anges qui tenaient les sept coupes vint me dire: «Viens et je te montrerai la condamnation qui va frapper la grande prostituée, la grande ville bâtie au bord de nombreuses rivières.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88636"/>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t>
            </a:r>
            <a:r>
              <a:rPr lang="en-US" sz="3400" b="1" dirty="0">
                <a:solidFill>
                  <a:srgbClr val="FFFF00"/>
                </a:solidFill>
              </a:rPr>
              <a:t>Apocalypse 17:2 </a:t>
            </a:r>
            <a:endParaRPr lang="en-US" sz="10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000" dirty="0">
                <a:solidFill>
                  <a:schemeClr val="bg1"/>
                </a:solidFill>
              </a:rPr>
              <a:t>  </a:t>
            </a:r>
            <a:r>
              <a:rPr lang="el-GR" sz="4000" dirty="0">
                <a:solidFill>
                  <a:schemeClr val="bg1"/>
                </a:solidFill>
              </a:rPr>
              <a:t>μεθ᾽ </a:t>
            </a:r>
            <a:r>
              <a:rPr lang="en-US" sz="4000" dirty="0">
                <a:solidFill>
                  <a:schemeClr val="bg1"/>
                </a:solidFill>
              </a:rPr>
              <a:t> </a:t>
            </a:r>
            <a:r>
              <a:rPr lang="el-GR" sz="4000" dirty="0">
                <a:solidFill>
                  <a:schemeClr val="bg1"/>
                </a:solidFill>
              </a:rPr>
              <a:t>ἧς </a:t>
            </a:r>
            <a:r>
              <a:rPr lang="en-US" sz="4000" dirty="0">
                <a:solidFill>
                  <a:schemeClr val="bg1"/>
                </a:solidFill>
              </a:rPr>
              <a:t>  </a:t>
            </a:r>
            <a:r>
              <a:rPr lang="el-GR" sz="4000" dirty="0">
                <a:solidFill>
                  <a:schemeClr val="bg1"/>
                </a:solidFill>
              </a:rPr>
              <a:t>ἐπόρνευσαν </a:t>
            </a:r>
            <a:r>
              <a:rPr lang="en-US" sz="4000" dirty="0">
                <a:solidFill>
                  <a:schemeClr val="bg1"/>
                </a:solidFill>
              </a:rPr>
              <a:t>  </a:t>
            </a:r>
            <a:r>
              <a:rPr lang="el-GR" sz="4000" dirty="0">
                <a:solidFill>
                  <a:schemeClr val="bg1"/>
                </a:solidFill>
              </a:rPr>
              <a:t>οἱ βασιλεῖς τῆς γῆς </a:t>
            </a:r>
            <a:endParaRPr lang="en-US" sz="4000" dirty="0">
              <a:solidFill>
                <a:schemeClr val="bg1"/>
              </a:solidFill>
            </a:endParaRPr>
          </a:p>
          <a:p>
            <a:r>
              <a:rPr lang="fr-FR" sz="2400" dirty="0">
                <a:solidFill>
                  <a:srgbClr val="FFFF00"/>
                </a:solidFill>
              </a:rPr>
              <a:t>   avec    elle que </a:t>
            </a:r>
            <a:r>
              <a:rPr lang="fr-FR" sz="2200" dirty="0">
                <a:solidFill>
                  <a:srgbClr val="FFFF00"/>
                </a:solidFill>
              </a:rPr>
              <a:t>se sont livrés à l'immoralité  </a:t>
            </a:r>
            <a:r>
              <a:rPr lang="fr-FR" sz="2400" dirty="0">
                <a:solidFill>
                  <a:srgbClr val="FFFF00"/>
                </a:solidFill>
              </a:rPr>
              <a:t>les     rois                de la   terre</a:t>
            </a:r>
          </a:p>
          <a:p>
            <a:r>
              <a:rPr lang="en-US" sz="4000" dirty="0">
                <a:solidFill>
                  <a:schemeClr val="bg1"/>
                </a:solidFill>
              </a:rPr>
              <a:t>  </a:t>
            </a:r>
            <a:r>
              <a:rPr lang="el-GR" sz="4000" dirty="0">
                <a:solidFill>
                  <a:schemeClr val="bg1"/>
                </a:solidFill>
              </a:rPr>
              <a:t>καὶ ἐμεθύσθησαν οἱ κατοικοῦντες τὴν γῆν </a:t>
            </a:r>
            <a:endParaRPr lang="en-US" sz="4000" dirty="0">
              <a:solidFill>
                <a:schemeClr val="bg1"/>
              </a:solidFill>
            </a:endParaRPr>
          </a:p>
          <a:p>
            <a:r>
              <a:rPr lang="fr-FR" sz="2400" dirty="0">
                <a:solidFill>
                  <a:srgbClr val="FFFF00"/>
                </a:solidFill>
              </a:rPr>
              <a:t>     et            se sont enivrés            les           habitants                de la   terre</a:t>
            </a:r>
          </a:p>
          <a:p>
            <a:r>
              <a:rPr lang="en-US" sz="4000" dirty="0">
                <a:solidFill>
                  <a:schemeClr val="bg1"/>
                </a:solidFill>
              </a:rPr>
              <a:t>           </a:t>
            </a:r>
            <a:r>
              <a:rPr lang="el-GR" sz="4000" dirty="0">
                <a:solidFill>
                  <a:schemeClr val="bg1"/>
                </a:solidFill>
              </a:rPr>
              <a:t>ἐκ τοῦ οἴνου τῆς πορνείας αὐτῆς.</a:t>
            </a:r>
          </a:p>
          <a:p>
            <a:r>
              <a:rPr lang="fr-FR" sz="2400" dirty="0">
                <a:solidFill>
                  <a:srgbClr val="FFFF00"/>
                </a:solidFill>
              </a:rPr>
              <a:t>                        du                 vin          de        immoralité           son</a:t>
            </a: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17:2</a:t>
            </a:r>
            <a:r>
              <a:rPr lang="fr-FR" sz="2200" dirty="0">
                <a:solidFill>
                  <a:schemeClr val="bg1"/>
                </a:solidFill>
              </a:rPr>
              <a:t> C'est avec elle que les rois de la terre se sont livrés à la débauche, et c'est du vin de sa débauche que les habitants de la terre se sont enivrés.</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17:2</a:t>
            </a:r>
            <a:r>
              <a:rPr lang="fr-FR" sz="2200" dirty="0">
                <a:solidFill>
                  <a:schemeClr val="bg1"/>
                </a:solidFill>
              </a:rPr>
              <a:t> Les rois de la terre se sont livrés à l'immoralité avec elle et les habitants de la terre se sont enivrés du vin de son immoralité.»</a:t>
            </a:r>
          </a:p>
          <a:p>
            <a:r>
              <a:rPr lang="fr-FR" sz="2200" dirty="0">
                <a:solidFill>
                  <a:schemeClr val="bg1"/>
                </a:solidFill>
              </a:rPr>
              <a:t> </a:t>
            </a:r>
            <a:r>
              <a:rPr lang="fr-FR" sz="2200" baseline="30000" dirty="0">
                <a:solidFill>
                  <a:srgbClr val="FFFF00"/>
                </a:solidFill>
              </a:rPr>
              <a:t>	</a:t>
            </a:r>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60451"/>
          </a:xfrm>
          <a:prstGeom prst="rect">
            <a:avLst/>
          </a:prstGeom>
          <a:solidFill>
            <a:srgbClr val="002060"/>
          </a:solidFill>
        </p:spPr>
        <p:txBody>
          <a:bodyPr wrap="square" lIns="108821" tIns="54411" rIns="108821" bIns="54411">
            <a:spAutoFit/>
          </a:bodyPr>
          <a:lstStyle/>
          <a:p>
            <a:r>
              <a:rPr lang="en-US" sz="3200" b="1" dirty="0">
                <a:solidFill>
                  <a:srgbClr val="FFFF00"/>
                </a:solidFill>
              </a:rPr>
              <a:t>       </a:t>
            </a:r>
            <a:r>
              <a:rPr lang="en-US" sz="2800" b="1" dirty="0">
                <a:solidFill>
                  <a:srgbClr val="FFFF00"/>
                </a:solidFill>
              </a:rPr>
              <a:t>Apocalypse 17:3</a:t>
            </a:r>
          </a:p>
          <a:p>
            <a:r>
              <a:rPr lang="en-US" sz="4000" dirty="0">
                <a:solidFill>
                  <a:schemeClr val="bg1"/>
                </a:solidFill>
              </a:rPr>
              <a:t>  </a:t>
            </a:r>
            <a:r>
              <a:rPr lang="el-GR" sz="4000" dirty="0">
                <a:solidFill>
                  <a:schemeClr val="bg1"/>
                </a:solidFill>
              </a:rPr>
              <a:t>καὶ ἀπήνεγκέν με εἰς ἔρημον ἐν πνεύματι. </a:t>
            </a:r>
            <a:endParaRPr lang="en-US" sz="4000" dirty="0">
              <a:solidFill>
                <a:schemeClr val="bg1"/>
              </a:solidFill>
            </a:endParaRPr>
          </a:p>
          <a:p>
            <a:r>
              <a:rPr lang="fr-FR" sz="2400" dirty="0">
                <a:solidFill>
                  <a:srgbClr val="FFFF00"/>
                </a:solidFill>
              </a:rPr>
              <a:t>      et         il transporta         me  dans     un désert     en         esprit </a:t>
            </a:r>
          </a:p>
          <a:p>
            <a:r>
              <a:rPr lang="en-US" sz="4000" dirty="0">
                <a:solidFill>
                  <a:schemeClr val="bg1"/>
                </a:solidFill>
              </a:rPr>
              <a:t>     </a:t>
            </a:r>
            <a:r>
              <a:rPr lang="el-GR" sz="4000" dirty="0">
                <a:solidFill>
                  <a:schemeClr val="bg1"/>
                </a:solidFill>
              </a:rPr>
              <a:t>Καὶ εἶδον γυναῖκα καθημένην </a:t>
            </a:r>
            <a:endParaRPr lang="en-US" sz="4000" dirty="0">
              <a:solidFill>
                <a:schemeClr val="bg1"/>
              </a:solidFill>
            </a:endParaRPr>
          </a:p>
          <a:p>
            <a:r>
              <a:rPr lang="fr-FR" sz="2400" dirty="0">
                <a:solidFill>
                  <a:srgbClr val="FFFF00"/>
                </a:solidFill>
              </a:rPr>
              <a:t>           et         je vis       une femme             assise</a:t>
            </a:r>
            <a:endParaRPr lang="es-ES" sz="2400" dirty="0">
              <a:solidFill>
                <a:srgbClr val="FFFF00"/>
              </a:solidFill>
            </a:endParaRPr>
          </a:p>
          <a:p>
            <a:r>
              <a:rPr lang="en-US" sz="4000" dirty="0">
                <a:solidFill>
                  <a:schemeClr val="bg1"/>
                </a:solidFill>
              </a:rPr>
              <a:t> </a:t>
            </a:r>
            <a:r>
              <a:rPr lang="el-GR" sz="4000" dirty="0">
                <a:solidFill>
                  <a:schemeClr val="bg1"/>
                </a:solidFill>
              </a:rPr>
              <a:t>ἐπὶ θηρίον κόκκινον, γέμον[τα] ὀνόματα βλασφημίας, </a:t>
            </a:r>
            <a:endParaRPr lang="en-US" sz="4000" dirty="0">
              <a:solidFill>
                <a:schemeClr val="bg1"/>
              </a:solidFill>
            </a:endParaRPr>
          </a:p>
          <a:p>
            <a:r>
              <a:rPr lang="fr-FR" sz="2400" dirty="0">
                <a:solidFill>
                  <a:srgbClr val="FFFF00"/>
                </a:solidFill>
              </a:rPr>
              <a:t>    sur      une bête         écarlate                   pleine                de noms             de blasphème</a:t>
            </a:r>
          </a:p>
          <a:p>
            <a:r>
              <a:rPr lang="en-US" sz="4000" dirty="0">
                <a:solidFill>
                  <a:schemeClr val="bg1"/>
                </a:solidFill>
              </a:rPr>
              <a:t>         </a:t>
            </a:r>
            <a:r>
              <a:rPr lang="el-GR" sz="4000" dirty="0">
                <a:solidFill>
                  <a:schemeClr val="bg1"/>
                </a:solidFill>
              </a:rPr>
              <a:t>ἔχων κεφαλὰς ἑπτὰ καὶ κέρατα δέκα. </a:t>
            </a:r>
            <a:endParaRPr lang="en-US" sz="4000" dirty="0">
              <a:solidFill>
                <a:schemeClr val="bg1"/>
              </a:solidFill>
            </a:endParaRPr>
          </a:p>
          <a:p>
            <a:r>
              <a:rPr lang="fr-FR" sz="2400" dirty="0">
                <a:solidFill>
                  <a:srgbClr val="FFFF00"/>
                </a:solidFill>
              </a:rPr>
              <a:t>                  ayant            têtes               sept        et        cornes           dix</a:t>
            </a:r>
          </a:p>
          <a:p>
            <a:endParaRPr lang="en-US" sz="2200" baseline="30000" dirty="0">
              <a:solidFill>
                <a:srgbClr val="FFFF00"/>
              </a:solidFill>
            </a:endParaRPr>
          </a:p>
          <a:p>
            <a:r>
              <a:rPr lang="en-US" sz="2200" baseline="30000" dirty="0">
                <a:solidFill>
                  <a:srgbClr val="FFFF00"/>
                </a:solidFill>
              </a:rPr>
              <a:t>	      NEG </a:t>
            </a:r>
            <a:r>
              <a:rPr lang="fr-FR" sz="2200" b="1" dirty="0">
                <a:solidFill>
                  <a:schemeClr val="bg1"/>
                </a:solidFill>
              </a:rPr>
              <a:t>17:3</a:t>
            </a:r>
            <a:r>
              <a:rPr lang="fr-FR" sz="2200" dirty="0">
                <a:solidFill>
                  <a:schemeClr val="bg1"/>
                </a:solidFill>
              </a:rPr>
              <a:t> Il me transporta en esprit dans un désert. Et je vis une femme assise sur une bête écarlate, pleine de noms de blasphème, ayant sept têtes et dix cornes.    /       </a:t>
            </a:r>
            <a:r>
              <a:rPr lang="fr-FR" sz="2200" baseline="30000" dirty="0">
                <a:solidFill>
                  <a:srgbClr val="FFFF00"/>
                </a:solidFill>
              </a:rPr>
              <a:t>BFC </a:t>
            </a:r>
            <a:r>
              <a:rPr lang="fr-FR" sz="2200" b="1" dirty="0">
                <a:solidFill>
                  <a:schemeClr val="bg1"/>
                </a:solidFill>
              </a:rPr>
              <a:t>17:3</a:t>
            </a:r>
            <a:r>
              <a:rPr lang="fr-FR" sz="2200" dirty="0">
                <a:solidFill>
                  <a:schemeClr val="bg1"/>
                </a:solidFill>
              </a:rPr>
              <a:t> L'Esprit se saisit de moi et l'ange me transporta dans un désert. Je vis là une femme assise sur une bête rouge écarlate qui était couverte de noms insultants pour Dieu; cette bête avait sept têtes et dix cornes.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80969"/>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17:4</a:t>
            </a:r>
          </a:p>
          <a:p>
            <a:endParaRPr lang="en-US" sz="1000" b="1" dirty="0">
              <a:solidFill>
                <a:srgbClr val="FFFF00"/>
              </a:solidFill>
            </a:endParaRPr>
          </a:p>
          <a:p>
            <a:r>
              <a:rPr lang="en-US" sz="3600" dirty="0">
                <a:solidFill>
                  <a:schemeClr val="bg1"/>
                </a:solidFill>
              </a:rPr>
              <a:t>  </a:t>
            </a:r>
            <a:r>
              <a:rPr lang="el-GR" sz="3600" dirty="0">
                <a:solidFill>
                  <a:schemeClr val="bg1"/>
                </a:solidFill>
              </a:rPr>
              <a:t>καὶ ἡ γυνὴ ἦν περιβεβλημένη πορφυροῦν </a:t>
            </a:r>
            <a:r>
              <a:rPr lang="en-US" sz="3600" dirty="0">
                <a:solidFill>
                  <a:schemeClr val="bg1"/>
                </a:solidFill>
              </a:rPr>
              <a:t> </a:t>
            </a:r>
            <a:r>
              <a:rPr lang="el-GR" sz="3600" dirty="0">
                <a:solidFill>
                  <a:schemeClr val="bg1"/>
                </a:solidFill>
              </a:rPr>
              <a:t>καὶ </a:t>
            </a:r>
            <a:endParaRPr lang="en-US" sz="3600" dirty="0">
              <a:solidFill>
                <a:schemeClr val="bg1"/>
              </a:solidFill>
            </a:endParaRPr>
          </a:p>
          <a:p>
            <a:r>
              <a:rPr lang="fr-FR" sz="2400" dirty="0">
                <a:solidFill>
                  <a:srgbClr val="FFFF00"/>
                </a:solidFill>
              </a:rPr>
              <a:t>      et   la  femme  était          vêtue                            de pourpre             et </a:t>
            </a:r>
          </a:p>
          <a:p>
            <a:r>
              <a:rPr lang="el-GR" sz="3600" dirty="0">
                <a:solidFill>
                  <a:schemeClr val="bg1"/>
                </a:solidFill>
              </a:rPr>
              <a:t>κόκκινον καὶ κεχρυσωμένη χρυσίῳ καὶ λίθῳ </a:t>
            </a:r>
            <a:r>
              <a:rPr lang="en-US" sz="3600" dirty="0">
                <a:solidFill>
                  <a:schemeClr val="bg1"/>
                </a:solidFill>
              </a:rPr>
              <a:t> </a:t>
            </a:r>
            <a:r>
              <a:rPr lang="el-GR" sz="3600" dirty="0">
                <a:solidFill>
                  <a:schemeClr val="bg1"/>
                </a:solidFill>
              </a:rPr>
              <a:t>τιμίῳ </a:t>
            </a:r>
            <a:endParaRPr lang="en-US" sz="3600" dirty="0">
              <a:solidFill>
                <a:schemeClr val="bg1"/>
              </a:solidFill>
            </a:endParaRPr>
          </a:p>
          <a:p>
            <a:r>
              <a:rPr lang="fr-FR" sz="2400" dirty="0">
                <a:solidFill>
                  <a:srgbClr val="FFFF00"/>
                </a:solidFill>
              </a:rPr>
              <a:t>   d'écarlate      et                parée                       d'or          et   de pierres précieuses</a:t>
            </a:r>
            <a:endParaRPr lang="es-ES" sz="2400" dirty="0">
              <a:solidFill>
                <a:srgbClr val="FFFF00"/>
              </a:solidFill>
            </a:endParaRPr>
          </a:p>
          <a:p>
            <a:r>
              <a:rPr lang="en-US" sz="3600" dirty="0">
                <a:solidFill>
                  <a:schemeClr val="bg1"/>
                </a:solidFill>
              </a:rPr>
              <a:t> </a:t>
            </a:r>
            <a:r>
              <a:rPr lang="el-GR" sz="3600" dirty="0">
                <a:solidFill>
                  <a:schemeClr val="bg1"/>
                </a:solidFill>
              </a:rPr>
              <a:t>καὶ μαργαρίταις,</a:t>
            </a:r>
            <a:r>
              <a:rPr lang="en-US" sz="3600" dirty="0">
                <a:solidFill>
                  <a:schemeClr val="bg1"/>
                </a:solidFill>
              </a:rPr>
              <a:t> </a:t>
            </a:r>
            <a:r>
              <a:rPr lang="el-GR" sz="3600" dirty="0">
                <a:solidFill>
                  <a:schemeClr val="bg1"/>
                </a:solidFill>
              </a:rPr>
              <a:t> ἔχουσα ποτήριον </a:t>
            </a:r>
            <a:r>
              <a:rPr lang="en-US" sz="3600" dirty="0">
                <a:solidFill>
                  <a:schemeClr val="bg1"/>
                </a:solidFill>
              </a:rPr>
              <a:t> </a:t>
            </a:r>
            <a:r>
              <a:rPr lang="el-GR" sz="3600" dirty="0">
                <a:solidFill>
                  <a:schemeClr val="bg1"/>
                </a:solidFill>
              </a:rPr>
              <a:t>χρυσοῦν ἐν τῇ χειρὶ αὐτῆς </a:t>
            </a:r>
            <a:endParaRPr lang="en-US" sz="2400" dirty="0">
              <a:solidFill>
                <a:schemeClr val="bg1"/>
              </a:solidFill>
            </a:endParaRPr>
          </a:p>
          <a:p>
            <a:r>
              <a:rPr lang="en-US" sz="2400" dirty="0">
                <a:solidFill>
                  <a:schemeClr val="bg1"/>
                </a:solidFill>
              </a:rPr>
              <a:t>   </a:t>
            </a:r>
            <a:r>
              <a:rPr lang="fr-FR" sz="2400" dirty="0">
                <a:solidFill>
                  <a:srgbClr val="FFFF00"/>
                </a:solidFill>
              </a:rPr>
              <a:t>et           de perles                elle tenait     une coupe               d'or         dans  la    main        sa</a:t>
            </a:r>
          </a:p>
          <a:p>
            <a:r>
              <a:rPr lang="en-US" sz="3600" dirty="0">
                <a:solidFill>
                  <a:schemeClr val="bg1"/>
                </a:solidFill>
              </a:rPr>
              <a:t>  </a:t>
            </a:r>
            <a:r>
              <a:rPr lang="el-GR" sz="3600" dirty="0">
                <a:solidFill>
                  <a:schemeClr val="bg1"/>
                </a:solidFill>
              </a:rPr>
              <a:t>γέμον βδελυγμάτων καὶ τὰ ἀκάθαρτα τῆς πορνείας αὐτῆς</a:t>
            </a:r>
          </a:p>
          <a:p>
            <a:r>
              <a:rPr lang="fr-FR" sz="2400" dirty="0">
                <a:solidFill>
                  <a:srgbClr val="FFFF00"/>
                </a:solidFill>
              </a:rPr>
              <a:t>    remplie       d'abominations         et     des      impuretés      de la   prostitution         sa</a:t>
            </a:r>
          </a:p>
          <a:p>
            <a:endParaRPr lang="fr-FR" sz="800" dirty="0">
              <a:solidFill>
                <a:srgbClr val="FFFF00"/>
              </a:solidFill>
            </a:endParaRPr>
          </a:p>
          <a:p>
            <a:r>
              <a:rPr lang="en-US" sz="2200" baseline="30000" dirty="0">
                <a:solidFill>
                  <a:srgbClr val="FFFF00"/>
                </a:solidFill>
              </a:rPr>
              <a:t>	      NEG </a:t>
            </a:r>
            <a:r>
              <a:rPr lang="fr-FR" sz="2200" b="1" dirty="0">
                <a:solidFill>
                  <a:schemeClr val="bg1"/>
                </a:solidFill>
              </a:rPr>
              <a:t>17:4</a:t>
            </a:r>
            <a:r>
              <a:rPr lang="fr-FR" sz="2200" dirty="0">
                <a:solidFill>
                  <a:schemeClr val="bg1"/>
                </a:solidFill>
              </a:rPr>
              <a:t> Cette femme était vêtue de pourpre et d'écarlate, et parée d'or, de pierres précieuses et de perles. Elle tenait dans sa main une coupe d'or, remplie d'abominations et des impuretés de sa prostitution.          /       </a:t>
            </a:r>
            <a:r>
              <a:rPr lang="fr-FR" sz="2200" baseline="30000" dirty="0">
                <a:solidFill>
                  <a:srgbClr val="FFFF00"/>
                </a:solidFill>
              </a:rPr>
              <a:t>BFC </a:t>
            </a:r>
            <a:r>
              <a:rPr lang="fr-FR" sz="2200" b="1" dirty="0">
                <a:solidFill>
                  <a:schemeClr val="bg1"/>
                </a:solidFill>
              </a:rPr>
              <a:t>17:4</a:t>
            </a:r>
            <a:r>
              <a:rPr lang="fr-FR" sz="2200" dirty="0">
                <a:solidFill>
                  <a:schemeClr val="bg1"/>
                </a:solidFill>
              </a:rPr>
              <a:t> La femme portait de luxueux vêtements rouge écarlate et elle était chargée de bijoux d'or, de pierres précieuses et de perles. Elle tenait à la main une coupe d'or pleine des abominables impuretés dues à son immoralité.</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694338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endParaRPr lang="en-US" sz="1000" b="1" dirty="0">
              <a:solidFill>
                <a:srgbClr val="FFFF00"/>
              </a:solidFill>
            </a:endParaRPr>
          </a:p>
          <a:p>
            <a:endParaRPr lang="en-US" sz="1000" b="1" dirty="0">
              <a:solidFill>
                <a:srgbClr val="FFFF00"/>
              </a:solidFill>
            </a:endParaRPr>
          </a:p>
          <a:p>
            <a:r>
              <a:rPr lang="en-US" sz="3600" b="1" dirty="0">
                <a:solidFill>
                  <a:srgbClr val="FFFF00"/>
                </a:solidFill>
              </a:rPr>
              <a:t>       Apocalypse 17:5</a:t>
            </a:r>
          </a:p>
          <a:p>
            <a:endParaRPr lang="en-US" sz="1000" b="1" dirty="0">
              <a:solidFill>
                <a:srgbClr val="FFFF00"/>
              </a:solidFill>
            </a:endParaRPr>
          </a:p>
          <a:p>
            <a:endParaRPr lang="en-US" sz="1000" b="1" dirty="0">
              <a:solidFill>
                <a:srgbClr val="FFFF00"/>
              </a:solidFill>
            </a:endParaRPr>
          </a:p>
          <a:p>
            <a:endParaRPr lang="en-US" sz="1000" b="1" dirty="0">
              <a:solidFill>
                <a:srgbClr val="FFFF00"/>
              </a:solidFill>
            </a:endParaRPr>
          </a:p>
          <a:p>
            <a:r>
              <a:rPr lang="en-US" sz="4000" dirty="0">
                <a:solidFill>
                  <a:schemeClr val="bg1"/>
                </a:solidFill>
              </a:rPr>
              <a:t>  </a:t>
            </a:r>
            <a:r>
              <a:rPr lang="el-GR" sz="4000" dirty="0">
                <a:solidFill>
                  <a:schemeClr val="bg1"/>
                </a:solidFill>
              </a:rPr>
              <a:t>καὶ ἐπὶ τὸ μέτωπον αὐτῆς ὄνομα </a:t>
            </a:r>
            <a:endParaRPr lang="en-US" sz="4000" dirty="0">
              <a:solidFill>
                <a:schemeClr val="bg1"/>
              </a:solidFill>
            </a:endParaRPr>
          </a:p>
          <a:p>
            <a:r>
              <a:rPr lang="fr-FR" sz="2400" dirty="0">
                <a:solidFill>
                  <a:srgbClr val="FFFF00"/>
                </a:solidFill>
              </a:rPr>
              <a:t>      et      sur      le          front                 son           un nom  </a:t>
            </a:r>
          </a:p>
          <a:p>
            <a:r>
              <a:rPr lang="en-US" sz="4000" dirty="0">
                <a:solidFill>
                  <a:schemeClr val="bg1"/>
                </a:solidFill>
              </a:rPr>
              <a:t> </a:t>
            </a:r>
            <a:r>
              <a:rPr lang="el-GR" sz="4000" dirty="0">
                <a:solidFill>
                  <a:schemeClr val="bg1"/>
                </a:solidFill>
              </a:rPr>
              <a:t>γεγραμμένον, </a:t>
            </a:r>
            <a:r>
              <a:rPr lang="en-US" sz="4000" dirty="0">
                <a:solidFill>
                  <a:schemeClr val="bg1"/>
                </a:solidFill>
              </a:rPr>
              <a:t>    </a:t>
            </a:r>
            <a:r>
              <a:rPr lang="el-GR" sz="4000" dirty="0">
                <a:solidFill>
                  <a:schemeClr val="bg1"/>
                </a:solidFill>
              </a:rPr>
              <a:t>μυστήριον, Βαβυλὼν ἡ μεγάλη, </a:t>
            </a:r>
            <a:endParaRPr lang="en-US" sz="4000" dirty="0">
              <a:solidFill>
                <a:schemeClr val="bg1"/>
              </a:solidFill>
            </a:endParaRPr>
          </a:p>
          <a:p>
            <a:r>
              <a:rPr lang="fr-FR" sz="2400" dirty="0">
                <a:solidFill>
                  <a:srgbClr val="FFFF00"/>
                </a:solidFill>
              </a:rPr>
              <a:t>          était écrit                             un mystère                 Babylone       la      grande</a:t>
            </a:r>
          </a:p>
          <a:p>
            <a:r>
              <a:rPr lang="en-US" sz="4000" dirty="0">
                <a:solidFill>
                  <a:schemeClr val="bg1"/>
                </a:solidFill>
              </a:rPr>
              <a:t>  </a:t>
            </a:r>
            <a:r>
              <a:rPr lang="el-GR" sz="4000" dirty="0">
                <a:solidFill>
                  <a:schemeClr val="bg1"/>
                </a:solidFill>
              </a:rPr>
              <a:t>ἡ μήτηρ τῶν πορνῶν καὶ τῶν βδελυγμάτων τῆς γῆς.</a:t>
            </a:r>
          </a:p>
          <a:p>
            <a:r>
              <a:rPr lang="en-US" sz="2400" dirty="0">
                <a:solidFill>
                  <a:schemeClr val="bg1"/>
                </a:solidFill>
              </a:rPr>
              <a:t>   </a:t>
            </a:r>
            <a:r>
              <a:rPr lang="fr-FR" sz="2400" dirty="0">
                <a:solidFill>
                  <a:srgbClr val="FFFF00"/>
                </a:solidFill>
              </a:rPr>
              <a:t>la      mère          des      prostituées      et       des             abominations           de la   terre</a:t>
            </a:r>
          </a:p>
          <a:p>
            <a:endParaRPr lang="fr-FR" sz="800" dirty="0">
              <a:solidFill>
                <a:srgbClr val="FFFF00"/>
              </a:solidFill>
            </a:endParaRPr>
          </a:p>
          <a:p>
            <a:endParaRPr lang="fr-FR" sz="800" dirty="0">
              <a:solidFill>
                <a:srgbClr val="FFFF00"/>
              </a:solidFill>
            </a:endParaRPr>
          </a:p>
          <a:p>
            <a:endParaRPr lang="fr-FR" sz="800" dirty="0">
              <a:solidFill>
                <a:srgbClr val="FFFF00"/>
              </a:solidFill>
            </a:endParaRPr>
          </a:p>
          <a:p>
            <a:r>
              <a:rPr lang="en-US" sz="2200" baseline="30000" dirty="0">
                <a:solidFill>
                  <a:srgbClr val="FFFF00"/>
                </a:solidFill>
              </a:rPr>
              <a:t>	NEG </a:t>
            </a:r>
            <a:r>
              <a:rPr lang="fr-FR" sz="2200" b="1" dirty="0">
                <a:solidFill>
                  <a:schemeClr val="bg1"/>
                </a:solidFill>
              </a:rPr>
              <a:t>17:5</a:t>
            </a:r>
            <a:r>
              <a:rPr lang="fr-FR" sz="2200" dirty="0">
                <a:solidFill>
                  <a:schemeClr val="bg1"/>
                </a:solidFill>
              </a:rPr>
              <a:t> Sur son front était écrit un nom, un mystère: Babylone la grande, la mère des prostituées et des abominations de la terre.</a:t>
            </a:r>
          </a:p>
          <a:p>
            <a:r>
              <a:rPr lang="fr-FR" sz="2200" dirty="0">
                <a:solidFill>
                  <a:schemeClr val="bg1"/>
                </a:solidFill>
              </a:rPr>
              <a:t>	</a:t>
            </a:r>
            <a:r>
              <a:rPr lang="fr-FR" sz="2200" baseline="30000" dirty="0">
                <a:solidFill>
                  <a:srgbClr val="FFFF00"/>
                </a:solidFill>
              </a:rPr>
              <a:t>BFC </a:t>
            </a:r>
            <a:r>
              <a:rPr lang="fr-FR" sz="2200" b="1" dirty="0">
                <a:solidFill>
                  <a:schemeClr val="bg1"/>
                </a:solidFill>
              </a:rPr>
              <a:t>17:5</a:t>
            </a:r>
            <a:r>
              <a:rPr lang="fr-FR" sz="2200" dirty="0">
                <a:solidFill>
                  <a:schemeClr val="bg1"/>
                </a:solidFill>
              </a:rPr>
              <a:t> Sur son front était écrit un nom au sens secret: «La grande Babylone, la mère des prostituées et des abominations du monde.»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6034167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2800" b="1" dirty="0">
                <a:solidFill>
                  <a:srgbClr val="FFFF00"/>
                </a:solidFill>
              </a:rPr>
              <a:t>  </a:t>
            </a:r>
            <a:r>
              <a:rPr lang="en-US" sz="3200" b="1" dirty="0">
                <a:solidFill>
                  <a:srgbClr val="FFFF00"/>
                </a:solidFill>
              </a:rPr>
              <a:t>Apocalypse 17:6 </a:t>
            </a:r>
          </a:p>
          <a:p>
            <a:endParaRPr lang="en-US" sz="800" b="1" dirty="0">
              <a:solidFill>
                <a:srgbClr val="FFFF00"/>
              </a:solidFill>
            </a:endParaRPr>
          </a:p>
          <a:p>
            <a:r>
              <a:rPr lang="en-US" sz="4000" dirty="0">
                <a:solidFill>
                  <a:schemeClr val="bg1"/>
                </a:solidFill>
              </a:rPr>
              <a:t>       </a:t>
            </a:r>
            <a:r>
              <a:rPr lang="el-GR" sz="4000" dirty="0">
                <a:solidFill>
                  <a:schemeClr val="bg1"/>
                </a:solidFill>
              </a:rPr>
              <a:t>καὶ εἶδον </a:t>
            </a:r>
            <a:r>
              <a:rPr lang="en-US" sz="4000" dirty="0">
                <a:solidFill>
                  <a:schemeClr val="bg1"/>
                </a:solidFill>
              </a:rPr>
              <a:t> </a:t>
            </a:r>
            <a:r>
              <a:rPr lang="el-GR" sz="4000" dirty="0">
                <a:solidFill>
                  <a:schemeClr val="bg1"/>
                </a:solidFill>
              </a:rPr>
              <a:t>τὴν </a:t>
            </a:r>
            <a:r>
              <a:rPr lang="en-US" sz="4000" dirty="0">
                <a:solidFill>
                  <a:schemeClr val="bg1"/>
                </a:solidFill>
              </a:rPr>
              <a:t> </a:t>
            </a:r>
            <a:r>
              <a:rPr lang="el-GR" sz="4000" dirty="0">
                <a:solidFill>
                  <a:schemeClr val="bg1"/>
                </a:solidFill>
              </a:rPr>
              <a:t>γυναῖκα </a:t>
            </a:r>
            <a:r>
              <a:rPr lang="en-US" sz="4000" dirty="0">
                <a:solidFill>
                  <a:schemeClr val="bg1"/>
                </a:solidFill>
              </a:rPr>
              <a:t> </a:t>
            </a:r>
            <a:r>
              <a:rPr lang="el-GR" sz="4000" dirty="0">
                <a:solidFill>
                  <a:schemeClr val="bg1"/>
                </a:solidFill>
              </a:rPr>
              <a:t>μεθύουσαν </a:t>
            </a:r>
            <a:endParaRPr lang="en-US" sz="4000" dirty="0">
              <a:solidFill>
                <a:schemeClr val="bg1"/>
              </a:solidFill>
            </a:endParaRPr>
          </a:p>
          <a:p>
            <a:r>
              <a:rPr lang="fr-FR" sz="2400" dirty="0">
                <a:solidFill>
                  <a:srgbClr val="FFFF00"/>
                </a:solidFill>
              </a:rPr>
              <a:t>              et        je vis        cette         femme                      ivre</a:t>
            </a:r>
            <a:endParaRPr lang="es-ES" sz="2400" dirty="0">
              <a:solidFill>
                <a:srgbClr val="FFFF00"/>
              </a:solidFill>
            </a:endParaRPr>
          </a:p>
          <a:p>
            <a:r>
              <a:rPr lang="en-US" sz="4000" dirty="0">
                <a:solidFill>
                  <a:schemeClr val="bg1"/>
                </a:solidFill>
              </a:rPr>
              <a:t>         </a:t>
            </a:r>
            <a:r>
              <a:rPr lang="el-GR" sz="4000" dirty="0">
                <a:solidFill>
                  <a:schemeClr val="bg1"/>
                </a:solidFill>
              </a:rPr>
              <a:t>ἐκ τοῦ αἵματος τῶν ἁγίων </a:t>
            </a:r>
            <a:endParaRPr lang="en-US" sz="4000" dirty="0">
              <a:solidFill>
                <a:schemeClr val="bg1"/>
              </a:solidFill>
            </a:endParaRPr>
          </a:p>
          <a:p>
            <a:r>
              <a:rPr lang="fr-FR" sz="2400" dirty="0">
                <a:solidFill>
                  <a:srgbClr val="FFFF00"/>
                </a:solidFill>
              </a:rPr>
              <a:t>                      du                 sang             des        saints</a:t>
            </a:r>
          </a:p>
          <a:p>
            <a:r>
              <a:rPr lang="en-US" sz="4000" dirty="0">
                <a:solidFill>
                  <a:schemeClr val="bg1"/>
                </a:solidFill>
              </a:rPr>
              <a:t>    </a:t>
            </a:r>
            <a:r>
              <a:rPr lang="el-GR" sz="4000" dirty="0">
                <a:solidFill>
                  <a:schemeClr val="bg1"/>
                </a:solidFill>
              </a:rPr>
              <a:t>καὶ ἐκ τοῦ αἵματος τῶν μαρτύρων</a:t>
            </a:r>
            <a:r>
              <a:rPr lang="en-US" sz="4000" dirty="0">
                <a:solidFill>
                  <a:schemeClr val="bg1"/>
                </a:solidFill>
              </a:rPr>
              <a:t> </a:t>
            </a:r>
            <a:r>
              <a:rPr lang="el-GR" sz="4000" dirty="0">
                <a:solidFill>
                  <a:schemeClr val="bg1"/>
                </a:solidFill>
              </a:rPr>
              <a:t> Ἰησοῦ. </a:t>
            </a:r>
            <a:endParaRPr lang="en-US" sz="4000" dirty="0">
              <a:solidFill>
                <a:schemeClr val="bg1"/>
              </a:solidFill>
            </a:endParaRPr>
          </a:p>
          <a:p>
            <a:r>
              <a:rPr lang="fr-FR" sz="2400" dirty="0">
                <a:solidFill>
                  <a:srgbClr val="FFFF00"/>
                </a:solidFill>
              </a:rPr>
              <a:t>         et           du                 sang             des            témoins              de Jésus</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ἐθαύμασα</a:t>
            </a:r>
            <a:r>
              <a:rPr lang="en-US" sz="4000" dirty="0">
                <a:solidFill>
                  <a:schemeClr val="bg1"/>
                </a:solidFill>
              </a:rPr>
              <a:t>  </a:t>
            </a:r>
            <a:r>
              <a:rPr lang="el-GR" sz="4000" dirty="0">
                <a:solidFill>
                  <a:schemeClr val="bg1"/>
                </a:solidFill>
              </a:rPr>
              <a:t> ἰδὼν </a:t>
            </a:r>
            <a:r>
              <a:rPr lang="en-US" sz="4000" dirty="0">
                <a:solidFill>
                  <a:schemeClr val="bg1"/>
                </a:solidFill>
              </a:rPr>
              <a:t> </a:t>
            </a:r>
            <a:r>
              <a:rPr lang="el-GR" sz="4000" dirty="0">
                <a:solidFill>
                  <a:schemeClr val="bg1"/>
                </a:solidFill>
              </a:rPr>
              <a:t>αὐτὴν </a:t>
            </a:r>
            <a:r>
              <a:rPr lang="en-US" sz="4000" dirty="0">
                <a:solidFill>
                  <a:schemeClr val="bg1"/>
                </a:solidFill>
              </a:rPr>
              <a:t> </a:t>
            </a:r>
            <a:r>
              <a:rPr lang="el-GR" sz="4000" dirty="0">
                <a:solidFill>
                  <a:schemeClr val="bg1"/>
                </a:solidFill>
              </a:rPr>
              <a:t>θαῦμα</a:t>
            </a:r>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μέγα.</a:t>
            </a:r>
          </a:p>
          <a:p>
            <a:r>
              <a:rPr lang="fr-FR" sz="2400" dirty="0">
                <a:solidFill>
                  <a:srgbClr val="FFFF00"/>
                </a:solidFill>
              </a:rPr>
              <a:t>          et        je m'émerveillais      en voyant      la       d'un étonnement    grand</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17:6</a:t>
            </a:r>
            <a:r>
              <a:rPr lang="fr-FR" sz="2200" dirty="0">
                <a:solidFill>
                  <a:schemeClr val="bg1"/>
                </a:solidFill>
              </a:rPr>
              <a:t> Je vis cette femme ivre du sang des saints et du sang des témoins de Jésus. Et, en la voyant, je fus saisi d'un grand étonnement.</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17:6</a:t>
            </a:r>
            <a:r>
              <a:rPr lang="fr-FR" sz="2200" dirty="0">
                <a:solidFill>
                  <a:schemeClr val="bg1"/>
                </a:solidFill>
              </a:rPr>
              <a:t> Je vis que cette femme était ivre du sang du peuple de Dieu, du sang de ceux qui ont été mis à mort à cause de leur fidélité à Jésus. En la voyant, je fus saisi d'un grand étonnement.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17:7 </a:t>
            </a:r>
          </a:p>
          <a:p>
            <a:endParaRPr lang="en-US" sz="800" b="1" dirty="0">
              <a:solidFill>
                <a:srgbClr val="FFFF00"/>
              </a:solidFill>
            </a:endParaRPr>
          </a:p>
          <a:p>
            <a:r>
              <a:rPr lang="el-GR" sz="4000" dirty="0">
                <a:solidFill>
                  <a:schemeClr val="bg1"/>
                </a:solidFill>
              </a:rPr>
              <a:t> Καὶ εἶπέν μοι ὁ ἄγγελος· διὰ τί ἐθαύμασας; </a:t>
            </a:r>
            <a:endParaRPr lang="en-US" sz="4000" dirty="0">
              <a:solidFill>
                <a:schemeClr val="bg1"/>
              </a:solidFill>
            </a:endParaRPr>
          </a:p>
          <a:p>
            <a:r>
              <a:rPr lang="fr-FR" sz="2400" dirty="0">
                <a:solidFill>
                  <a:srgbClr val="FFFF00"/>
                </a:solidFill>
              </a:rPr>
              <a:t>     et         dit           me       l'ange                   pourquoi      t'étonnes-tu</a:t>
            </a:r>
            <a:endParaRPr lang="es-ES" sz="2400" dirty="0">
              <a:solidFill>
                <a:srgbClr val="FFFF00"/>
              </a:solidFill>
            </a:endParaRPr>
          </a:p>
          <a:p>
            <a:r>
              <a:rPr lang="en-US" sz="4000" dirty="0">
                <a:solidFill>
                  <a:schemeClr val="bg1"/>
                </a:solidFill>
              </a:rPr>
              <a:t>  </a:t>
            </a:r>
            <a:r>
              <a:rPr lang="el-GR" sz="4000" dirty="0">
                <a:solidFill>
                  <a:schemeClr val="bg1"/>
                </a:solidFill>
              </a:rPr>
              <a:t>ἐγὼ ἐρῶ σοι τὸ μυστήριον τῆς γυναικὸς </a:t>
            </a:r>
            <a:endParaRPr lang="en-US" sz="4000" dirty="0">
              <a:solidFill>
                <a:schemeClr val="bg1"/>
              </a:solidFill>
            </a:endParaRPr>
          </a:p>
          <a:p>
            <a:r>
              <a:rPr lang="fr-FR" sz="2400" dirty="0">
                <a:solidFill>
                  <a:srgbClr val="FFFF00"/>
                </a:solidFill>
              </a:rPr>
              <a:t>       je        dirai       te        le           mystère           de la         femme</a:t>
            </a:r>
            <a:endParaRPr lang="fr-FR" sz="2400" dirty="0">
              <a:solidFill>
                <a:schemeClr val="bg1"/>
              </a:solidFill>
            </a:endParaRPr>
          </a:p>
          <a:p>
            <a:r>
              <a:rPr lang="en-US" sz="4000" dirty="0">
                <a:solidFill>
                  <a:schemeClr val="bg1"/>
                </a:solidFill>
              </a:rPr>
              <a:t>  </a:t>
            </a:r>
            <a:r>
              <a:rPr lang="el-GR" sz="4000" dirty="0">
                <a:solidFill>
                  <a:schemeClr val="bg1"/>
                </a:solidFill>
              </a:rPr>
              <a:t>καὶ τοῦ θηρίου τοῦ βαστάζοντος αὐτὴν </a:t>
            </a:r>
            <a:endParaRPr lang="en-US" sz="4000" dirty="0">
              <a:solidFill>
                <a:schemeClr val="bg1"/>
              </a:solidFill>
            </a:endParaRPr>
          </a:p>
          <a:p>
            <a:r>
              <a:rPr lang="fr-FR" sz="2400" dirty="0">
                <a:solidFill>
                  <a:srgbClr val="FFFF00"/>
                </a:solidFill>
              </a:rPr>
              <a:t>     et       de la        bête            qui                 porte                       la</a:t>
            </a:r>
          </a:p>
          <a:p>
            <a:r>
              <a:rPr lang="en-US" sz="4000" dirty="0">
                <a:solidFill>
                  <a:schemeClr val="bg1"/>
                </a:solidFill>
              </a:rPr>
              <a:t> </a:t>
            </a:r>
            <a:r>
              <a:rPr lang="el-GR" sz="4000" dirty="0">
                <a:solidFill>
                  <a:schemeClr val="bg1"/>
                </a:solidFill>
              </a:rPr>
              <a:t>τοῦ ἔχοντος τὰς ἑπτὰ κεφαλὰς καὶ τὰ δέκα κέρατα.</a:t>
            </a:r>
          </a:p>
          <a:p>
            <a:r>
              <a:rPr lang="fr-FR" sz="2400" dirty="0">
                <a:solidFill>
                  <a:srgbClr val="FFFF00"/>
                </a:solidFill>
              </a:rPr>
              <a:t>    qui               a               les        sept             têtes              et      les       dix            cornes</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17:7</a:t>
            </a:r>
            <a:r>
              <a:rPr lang="fr-FR" sz="2200" dirty="0">
                <a:solidFill>
                  <a:schemeClr val="bg1"/>
                </a:solidFill>
              </a:rPr>
              <a:t> L'ange me dit: Pourquoi t'étonnes -tu? Je te dirai le mystère de la femme et de la bête qui la porte, qui a les sept têtes et les dix cornes.</a:t>
            </a:r>
          </a:p>
          <a:p>
            <a:r>
              <a:rPr lang="fr-FR" sz="2200" baseline="30000" dirty="0">
                <a:solidFill>
                  <a:srgbClr val="FFFF00"/>
                </a:solidFill>
              </a:rPr>
              <a:t>	BFC </a:t>
            </a:r>
            <a:r>
              <a:rPr lang="fr-FR" sz="2200" b="1" dirty="0">
                <a:solidFill>
                  <a:schemeClr val="bg1"/>
                </a:solidFill>
              </a:rPr>
              <a:t>17:7</a:t>
            </a:r>
            <a:r>
              <a:rPr lang="fr-FR" sz="2200" dirty="0">
                <a:solidFill>
                  <a:schemeClr val="bg1"/>
                </a:solidFill>
              </a:rPr>
              <a:t> L'ange me dit alors: «Pourquoi t'étonnes-tu? Je te révélerai le secret de la femme et de la bête qui la porte, celle qui a sept têtes et dix cornes.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6381996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17:8 </a:t>
            </a:r>
          </a:p>
          <a:p>
            <a:r>
              <a:rPr lang="en-US" sz="3000" dirty="0">
                <a:solidFill>
                  <a:schemeClr val="bg1"/>
                </a:solidFill>
              </a:rPr>
              <a:t> </a:t>
            </a:r>
            <a:r>
              <a:rPr lang="el-GR" sz="3000" dirty="0">
                <a:solidFill>
                  <a:schemeClr val="bg1"/>
                </a:solidFill>
              </a:rPr>
              <a:t>Τὸ θηρίον ὃ εἶδες ἦν </a:t>
            </a:r>
            <a:r>
              <a:rPr lang="en-US" sz="3000" dirty="0">
                <a:solidFill>
                  <a:schemeClr val="bg1"/>
                </a:solidFill>
              </a:rPr>
              <a:t> </a:t>
            </a:r>
            <a:r>
              <a:rPr lang="el-GR" sz="3000" dirty="0">
                <a:solidFill>
                  <a:schemeClr val="bg1"/>
                </a:solidFill>
              </a:rPr>
              <a:t>καὶ οὐκ ἔστιν καὶ μέλλει ἀναβαίνειν </a:t>
            </a:r>
            <a:endParaRPr lang="en-US" sz="3000" dirty="0">
              <a:solidFill>
                <a:schemeClr val="bg1"/>
              </a:solidFill>
            </a:endParaRPr>
          </a:p>
          <a:p>
            <a:r>
              <a:rPr lang="fr-FR" sz="2400" dirty="0">
                <a:solidFill>
                  <a:srgbClr val="FFFF00"/>
                </a:solidFill>
              </a:rPr>
              <a:t>  la    bête    </a:t>
            </a:r>
            <a:r>
              <a:rPr lang="fr-FR" sz="2200" dirty="0">
                <a:solidFill>
                  <a:srgbClr val="FFFF00"/>
                </a:solidFill>
              </a:rPr>
              <a:t>que tu as vue était</a:t>
            </a:r>
            <a:r>
              <a:rPr lang="fr-FR" sz="2400" dirty="0">
                <a:solidFill>
                  <a:srgbClr val="FFFF00"/>
                </a:solidFill>
              </a:rPr>
              <a:t> et    n'est plus     et   elle doit     monter</a:t>
            </a:r>
            <a:endParaRPr lang="es-ES" sz="2400" dirty="0">
              <a:solidFill>
                <a:srgbClr val="FFFF00"/>
              </a:solidFill>
            </a:endParaRPr>
          </a:p>
          <a:p>
            <a:r>
              <a:rPr lang="en-US" sz="2800" dirty="0">
                <a:solidFill>
                  <a:schemeClr val="bg1"/>
                </a:solidFill>
              </a:rPr>
              <a:t> </a:t>
            </a:r>
            <a:r>
              <a:rPr lang="el-GR" sz="2800" dirty="0">
                <a:solidFill>
                  <a:schemeClr val="bg1"/>
                </a:solidFill>
              </a:rPr>
              <a:t>ἐκ τῆς ἀβύσσου καὶ εἰς ἀπώλειαν ὑπάγει, καὶ θαυμασθήσονται </a:t>
            </a:r>
            <a:endParaRPr lang="en-US" sz="2800" dirty="0">
              <a:solidFill>
                <a:schemeClr val="bg1"/>
              </a:solidFill>
            </a:endParaRPr>
          </a:p>
          <a:p>
            <a:r>
              <a:rPr lang="fr-FR" sz="2400" dirty="0">
                <a:solidFill>
                  <a:srgbClr val="FFFF00"/>
                </a:solidFill>
              </a:rPr>
              <a:t> de     l'abîme             et    à   la perdition      aller       et        s'étonneront</a:t>
            </a:r>
          </a:p>
          <a:p>
            <a:r>
              <a:rPr lang="en-US" sz="2800" dirty="0">
                <a:solidFill>
                  <a:schemeClr val="bg1"/>
                </a:solidFill>
              </a:rPr>
              <a:t> </a:t>
            </a:r>
            <a:r>
              <a:rPr lang="el-GR" sz="2800" dirty="0">
                <a:solidFill>
                  <a:schemeClr val="bg1"/>
                </a:solidFill>
              </a:rPr>
              <a:t>οἱ κατοικοῦντες ἐπὶ τῆς γῆς, </a:t>
            </a:r>
            <a:r>
              <a:rPr lang="en-US" sz="2800" dirty="0">
                <a:solidFill>
                  <a:schemeClr val="bg1"/>
                </a:solidFill>
              </a:rPr>
              <a:t> </a:t>
            </a:r>
            <a:r>
              <a:rPr lang="el-GR" sz="2800" dirty="0">
                <a:solidFill>
                  <a:schemeClr val="bg1"/>
                </a:solidFill>
              </a:rPr>
              <a:t>ὧν οὐ γέγραπται τὸ ὄνομα ἐπὶ τὸ βιβλίον τῆς ζωῆς </a:t>
            </a:r>
            <a:endParaRPr lang="en-US" sz="2800" dirty="0">
              <a:solidFill>
                <a:schemeClr val="bg1"/>
              </a:solidFill>
            </a:endParaRPr>
          </a:p>
          <a:p>
            <a:r>
              <a:rPr lang="fr-FR" sz="2400" dirty="0">
                <a:solidFill>
                  <a:srgbClr val="FFFF00"/>
                </a:solidFill>
              </a:rPr>
              <a:t> les    habitants        sur   la   terre  </a:t>
            </a:r>
            <a:r>
              <a:rPr lang="fr-FR" sz="2000" dirty="0">
                <a:solidFill>
                  <a:srgbClr val="FFFF00"/>
                </a:solidFill>
              </a:rPr>
              <a:t>ceux dont n'a pas été écrit  </a:t>
            </a:r>
            <a:r>
              <a:rPr lang="fr-FR" sz="2400" dirty="0">
                <a:solidFill>
                  <a:srgbClr val="FFFF00"/>
                </a:solidFill>
              </a:rPr>
              <a:t>le   nom  dans  le      livre      de    vie </a:t>
            </a:r>
          </a:p>
          <a:p>
            <a:r>
              <a:rPr lang="fr-FR" sz="2400" dirty="0">
                <a:solidFill>
                  <a:srgbClr val="FFFF00"/>
                </a:solidFill>
              </a:rPr>
              <a:t>et     le     quatrième          versa            la          coupe              sa           sur      le        soleil</a:t>
            </a:r>
          </a:p>
          <a:p>
            <a:r>
              <a:rPr lang="el-GR" sz="2800" dirty="0">
                <a:solidFill>
                  <a:schemeClr val="bg1"/>
                </a:solidFill>
              </a:rPr>
              <a:t>ἀπὸ καταβολῆς κόσμου, βλεπόντων τὸ θηρίον ὅτι ἦν καὶ οὐκ ἔστιν καὶ παρέσται.</a:t>
            </a:r>
          </a:p>
          <a:p>
            <a:r>
              <a:rPr lang="fr-FR" sz="2000" dirty="0">
                <a:solidFill>
                  <a:srgbClr val="FFFF00"/>
                </a:solidFill>
              </a:rPr>
              <a:t>depuis</a:t>
            </a:r>
            <a:r>
              <a:rPr lang="fr-FR" sz="2200" dirty="0">
                <a:solidFill>
                  <a:srgbClr val="FFFF00"/>
                </a:solidFill>
              </a:rPr>
              <a:t>  la fondation   du monde</a:t>
            </a:r>
            <a:r>
              <a:rPr lang="fr-FR" sz="2400" dirty="0">
                <a:solidFill>
                  <a:srgbClr val="FFFF00"/>
                </a:solidFill>
              </a:rPr>
              <a:t>   en voyant    la    bête </a:t>
            </a:r>
            <a:r>
              <a:rPr lang="fr-FR" sz="1900" dirty="0">
                <a:solidFill>
                  <a:srgbClr val="FFFF00"/>
                </a:solidFill>
              </a:rPr>
              <a:t> parce qu'elle était et ne l'est plus  et qu'elle reparaîtra</a:t>
            </a:r>
          </a:p>
          <a:p>
            <a:r>
              <a:rPr lang="en-US" sz="800" dirty="0">
                <a:solidFill>
                  <a:schemeClr val="bg1"/>
                </a:solidFill>
              </a:rPr>
              <a:t> </a:t>
            </a:r>
          </a:p>
          <a:p>
            <a:r>
              <a:rPr lang="en-US" sz="2000" baseline="30000" dirty="0">
                <a:solidFill>
                  <a:srgbClr val="FFFF00"/>
                </a:solidFill>
              </a:rPr>
              <a:t>          NEG </a:t>
            </a:r>
            <a:r>
              <a:rPr lang="fr-FR" sz="2000" b="1" dirty="0">
                <a:solidFill>
                  <a:schemeClr val="bg1"/>
                </a:solidFill>
              </a:rPr>
              <a:t>17:8</a:t>
            </a:r>
            <a:r>
              <a:rPr lang="fr-FR" sz="2000" dirty="0">
                <a:solidFill>
                  <a:schemeClr val="bg1"/>
                </a:solidFill>
              </a:rPr>
              <a:t> La bête que tu as vue était, et elle n'est plus. Elle doit monter de l'abîme, et aller à la perdition. </a:t>
            </a:r>
          </a:p>
          <a:p>
            <a:r>
              <a:rPr lang="fr-FR" sz="2000" dirty="0">
                <a:solidFill>
                  <a:schemeClr val="bg1"/>
                </a:solidFill>
              </a:rPr>
              <a:t>Et les habitants de la terre, ceux dont le nom n'a pas été écrit dès la fondation du monde dans le livre de vie, s'étonneront en voyant la bête, parce qu'elle était, et qu'elle n'est plus, et qu'elle reparaîtra. -</a:t>
            </a:r>
          </a:p>
          <a:p>
            <a:r>
              <a:rPr lang="fr-FR" sz="2000" dirty="0">
                <a:solidFill>
                  <a:schemeClr val="bg1"/>
                </a:solidFill>
              </a:rPr>
              <a:t>       </a:t>
            </a:r>
            <a:r>
              <a:rPr lang="fr-FR" sz="2000" baseline="30000" dirty="0">
                <a:solidFill>
                  <a:srgbClr val="FFFF00"/>
                </a:solidFill>
              </a:rPr>
              <a:t>BFC  </a:t>
            </a:r>
            <a:r>
              <a:rPr lang="fr-FR" sz="2000" b="1" dirty="0">
                <a:solidFill>
                  <a:schemeClr val="bg1"/>
                </a:solidFill>
              </a:rPr>
              <a:t>17:8</a:t>
            </a:r>
            <a:r>
              <a:rPr lang="fr-FR" sz="2000" dirty="0">
                <a:solidFill>
                  <a:schemeClr val="bg1"/>
                </a:solidFill>
              </a:rPr>
              <a:t> La bête que tu as vue était autrefois vivante mais ne l'est plus; elle doit sortir de l'abîme, mais pour aller à sa perte. Les habitants de la terre, dont le nom ne se trouve pas inscrit depuis la création du monde dans le livre de vie, s'étonneront en voyant la bête: en effet, elle était autrefois vivante, mais ne l'est plus, et elle reparaîtra.</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7977779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8342</TotalTime>
  <Words>2686</Words>
  <Application>Microsoft Office PowerPoint</Application>
  <PresentationFormat>Custom</PresentationFormat>
  <Paragraphs>340</Paragraphs>
  <Slides>18</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SimSun</vt:lpstr>
      <vt:lpstr>Arial</vt:lpstr>
      <vt:lpstr>Calibri</vt:lpstr>
      <vt:lpstr>Office Theme</vt:lpstr>
      <vt:lpstr>Apocalypse de Jean Chapitre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979</cp:revision>
  <dcterms:created xsi:type="dcterms:W3CDTF">2020-04-05T11:02:49Z</dcterms:created>
  <dcterms:modified xsi:type="dcterms:W3CDTF">2021-04-13T02:08:15Z</dcterms:modified>
</cp:coreProperties>
</file>