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24" r:id="rId2"/>
    <p:sldId id="448" r:id="rId3"/>
    <p:sldId id="620" r:id="rId4"/>
    <p:sldId id="503" r:id="rId5"/>
    <p:sldId id="623" r:id="rId6"/>
    <p:sldId id="547" r:id="rId7"/>
    <p:sldId id="523" r:id="rId8"/>
    <p:sldId id="622" r:id="rId9"/>
    <p:sldId id="625" r:id="rId10"/>
    <p:sldId id="550" r:id="rId11"/>
    <p:sldId id="581" r:id="rId12"/>
    <p:sldId id="627" r:id="rId13"/>
    <p:sldId id="629" r:id="rId14"/>
    <p:sldId id="586" r:id="rId15"/>
    <p:sldId id="633" r:id="rId16"/>
    <p:sldId id="634" r:id="rId17"/>
    <p:sldId id="635" r:id="rId18"/>
    <p:sldId id="636" r:id="rId19"/>
    <p:sldId id="638" r:id="rId20"/>
    <p:sldId id="640" r:id="rId21"/>
    <p:sldId id="641" r:id="rId22"/>
    <p:sldId id="644" r:id="rId23"/>
    <p:sldId id="645" r:id="rId24"/>
    <p:sldId id="643" r:id="rId25"/>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82" autoAdjust="0"/>
    <p:restoredTop sz="91518" autoAdjust="0"/>
  </p:normalViewPr>
  <p:slideViewPr>
    <p:cSldViewPr>
      <p:cViewPr varScale="1">
        <p:scale>
          <a:sx n="69" d="100"/>
          <a:sy n="69" d="100"/>
        </p:scale>
        <p:origin x="960" y="84"/>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4/12/2021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16</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7</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4/12/2021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28C260-82CB-4E87-BDB8-65FC51A009BE}" type="datetimeFigureOut">
              <a:rPr lang="en-US" smtClean="0"/>
              <a:t>4/12/2021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28C260-82CB-4E87-BDB8-65FC51A009BE}" type="datetimeFigureOut">
              <a:rPr lang="en-US" smtClean="0"/>
              <a:t>4/12/2021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4/12/2021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4/12/2021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4/12/2021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7700" b="1" dirty="0"/>
              <a:t>Apocalypse de Jean</a:t>
            </a:r>
            <a:br>
              <a:rPr lang="fr-FR" sz="7700" b="1" dirty="0"/>
            </a:br>
            <a:r>
              <a:rPr lang="fr-FR" sz="7700" b="1" dirty="0"/>
              <a:t>Chapitre 18</a:t>
            </a:r>
            <a:endParaRPr lang="en-US" sz="77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a:solidFill>
                <a:schemeClr val="tx1"/>
              </a:solidFill>
            </a:endParaRPr>
          </a:p>
        </p:txBody>
      </p:sp>
      <p:sp>
        <p:nvSpPr>
          <p:cNvPr id="4" name="Rectangle 3"/>
          <p:cNvSpPr/>
          <p:nvPr/>
        </p:nvSpPr>
        <p:spPr>
          <a:xfrm>
            <a:off x="0" y="0"/>
            <a:ext cx="8900319" cy="2369880"/>
          </a:xfrm>
          <a:prstGeom prst="rect">
            <a:avLst/>
          </a:prstGeom>
        </p:spPr>
        <p:txBody>
          <a:bodyPr wrap="square">
            <a:spAutoFit/>
          </a:bodyPr>
          <a:lstStyle/>
          <a:p>
            <a:pPr algn="ctr"/>
            <a:r>
              <a:rPr lang="en-US" sz="5800" b="1" dirty="0">
                <a:solidFill>
                  <a:srgbClr val="FF0000"/>
                </a:solidFill>
              </a:rPr>
              <a:t>Nouveau Testament </a:t>
            </a:r>
          </a:p>
          <a:p>
            <a:pPr algn="ctr"/>
            <a:r>
              <a:rPr lang="en-US" sz="5800" b="1" dirty="0" err="1">
                <a:solidFill>
                  <a:srgbClr val="FF0000"/>
                </a:solidFill>
              </a:rPr>
              <a:t>Interlinéaire</a:t>
            </a:r>
            <a:r>
              <a:rPr lang="en-US" sz="5800" b="1" dirty="0">
                <a:solidFill>
                  <a:srgbClr val="FF0000"/>
                </a:solidFill>
              </a:rPr>
              <a:t> </a:t>
            </a:r>
            <a:r>
              <a:rPr lang="en-US" sz="5800" b="1" dirty="0" err="1">
                <a:solidFill>
                  <a:srgbClr val="FF0000"/>
                </a:solidFill>
              </a:rPr>
              <a:t>Grec</a:t>
            </a:r>
            <a:r>
              <a:rPr lang="en-US" sz="5800" b="1" dirty="0">
                <a:solidFill>
                  <a:srgbClr val="FF0000"/>
                </a:solidFill>
              </a:rPr>
              <a:t> – </a:t>
            </a:r>
            <a:r>
              <a:rPr lang="en-US" sz="5800" b="1" dirty="0" err="1">
                <a:solidFill>
                  <a:srgbClr val="FF0000"/>
                </a:solidFill>
              </a:rPr>
              <a:t>Français</a:t>
            </a:r>
            <a:endParaRPr lang="en-US" sz="5800" b="1" dirty="0">
              <a:solidFill>
                <a:srgbClr val="FF0000"/>
              </a:solidFill>
            </a:endParaRPr>
          </a:p>
          <a:p>
            <a:r>
              <a:rPr lang="en-US" sz="3200" b="1" dirty="0">
                <a:solidFill>
                  <a:srgbClr val="7030A0"/>
                </a:solidFill>
              </a:rPr>
              <a:t> </a:t>
            </a:r>
            <a:r>
              <a:rPr lang="en-US" sz="3100" b="1" dirty="0" err="1">
                <a:solidFill>
                  <a:srgbClr val="7030A0"/>
                </a:solidFill>
              </a:rPr>
              <a:t>Écoutez</a:t>
            </a:r>
            <a:r>
              <a:rPr lang="en-US" sz="3100" b="1" dirty="0">
                <a:solidFill>
                  <a:srgbClr val="7030A0"/>
                </a:solidFill>
              </a:rPr>
              <a:t> et </a:t>
            </a:r>
            <a:r>
              <a:rPr lang="en-US" sz="3100" b="1" dirty="0" err="1">
                <a:solidFill>
                  <a:srgbClr val="7030A0"/>
                </a:solidFill>
              </a:rPr>
              <a:t>Apprenez</a:t>
            </a:r>
            <a:r>
              <a:rPr lang="en-US" sz="3100" b="1" dirty="0">
                <a:solidFill>
                  <a:srgbClr val="7030A0"/>
                </a:solidFill>
              </a:rPr>
              <a:t> le </a:t>
            </a:r>
            <a:r>
              <a:rPr lang="en-US" sz="3100" b="1" dirty="0" err="1">
                <a:solidFill>
                  <a:srgbClr val="7030A0"/>
                </a:solidFill>
              </a:rPr>
              <a:t>Grec</a:t>
            </a:r>
            <a:r>
              <a:rPr lang="en-US" sz="3100" b="1" dirty="0">
                <a:solidFill>
                  <a:srgbClr val="7030A0"/>
                </a:solidFill>
              </a:rPr>
              <a:t> 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pPr algn="ctr"/>
            <a:endParaRPr lang="en-US" sz="1000" b="1" dirty="0">
              <a:solidFill>
                <a:srgbClr val="FFFF00"/>
              </a:solidFill>
            </a:endParaRPr>
          </a:p>
          <a:p>
            <a:r>
              <a:rPr lang="en-US" sz="3200" b="1" dirty="0">
                <a:solidFill>
                  <a:srgbClr val="FFFF00"/>
                </a:solidFill>
              </a:rPr>
              <a:t>  Apocalypse 18:9 </a:t>
            </a:r>
          </a:p>
          <a:p>
            <a:pPr algn="ctr"/>
            <a:endParaRPr lang="en-US" sz="800" b="1" dirty="0">
              <a:solidFill>
                <a:srgbClr val="FFFF00"/>
              </a:solidFill>
            </a:endParaRPr>
          </a:p>
          <a:p>
            <a:r>
              <a:rPr lang="en-US" sz="4000" dirty="0">
                <a:solidFill>
                  <a:schemeClr val="bg1"/>
                </a:solidFill>
              </a:rPr>
              <a:t> </a:t>
            </a:r>
            <a:r>
              <a:rPr lang="el-GR" sz="4000" dirty="0">
                <a:solidFill>
                  <a:schemeClr val="bg1"/>
                </a:solidFill>
              </a:rPr>
              <a:t>Καὶ κλαύσουσιν καὶ κόψονται ἐπ᾽ αὐτὴν</a:t>
            </a:r>
            <a:endParaRPr lang="en-US" sz="4000" dirty="0">
              <a:solidFill>
                <a:schemeClr val="bg1"/>
              </a:solidFill>
            </a:endParaRPr>
          </a:p>
          <a:p>
            <a:r>
              <a:rPr lang="fr-FR" sz="2400" dirty="0">
                <a:solidFill>
                  <a:schemeClr val="bg1"/>
                </a:solidFill>
              </a:rPr>
              <a:t>     </a:t>
            </a:r>
            <a:r>
              <a:rPr lang="fr-FR" sz="2400" dirty="0">
                <a:solidFill>
                  <a:srgbClr val="FFFF00"/>
                </a:solidFill>
              </a:rPr>
              <a:t>et           pleureront               et     se lamenteront    à cause d'elle  </a:t>
            </a:r>
          </a:p>
          <a:p>
            <a:r>
              <a:rPr lang="en-US" sz="4000" dirty="0">
                <a:solidFill>
                  <a:schemeClr val="bg1"/>
                </a:solidFill>
              </a:rPr>
              <a:t>                  </a:t>
            </a:r>
            <a:r>
              <a:rPr lang="el-GR" sz="4000" dirty="0">
                <a:solidFill>
                  <a:schemeClr val="bg1"/>
                </a:solidFill>
              </a:rPr>
              <a:t>οἱ βασιλεῖς </a:t>
            </a:r>
            <a:r>
              <a:rPr lang="en-US" sz="4000" dirty="0">
                <a:solidFill>
                  <a:schemeClr val="bg1"/>
                </a:solidFill>
              </a:rPr>
              <a:t> </a:t>
            </a:r>
            <a:r>
              <a:rPr lang="el-GR" sz="4000" dirty="0">
                <a:solidFill>
                  <a:schemeClr val="bg1"/>
                </a:solidFill>
              </a:rPr>
              <a:t>τῆς γῆς </a:t>
            </a:r>
            <a:endParaRPr lang="en-US" sz="4000" dirty="0">
              <a:solidFill>
                <a:schemeClr val="bg1"/>
              </a:solidFill>
            </a:endParaRPr>
          </a:p>
          <a:p>
            <a:r>
              <a:rPr lang="fr-FR" sz="2400" dirty="0">
                <a:solidFill>
                  <a:srgbClr val="FFFF00"/>
                </a:solidFill>
              </a:rPr>
              <a:t>                              les           rois              de la    terre</a:t>
            </a:r>
          </a:p>
          <a:p>
            <a:r>
              <a:rPr lang="en-US" sz="4000" dirty="0">
                <a:solidFill>
                  <a:schemeClr val="bg1"/>
                </a:solidFill>
              </a:rPr>
              <a:t>   </a:t>
            </a:r>
            <a:r>
              <a:rPr lang="el-GR" sz="4000" dirty="0">
                <a:solidFill>
                  <a:schemeClr val="bg1"/>
                </a:solidFill>
              </a:rPr>
              <a:t>οἱ μετ᾽ αὐτῆς </a:t>
            </a:r>
            <a:r>
              <a:rPr lang="en-US" sz="4000" dirty="0">
                <a:solidFill>
                  <a:schemeClr val="bg1"/>
                </a:solidFill>
              </a:rPr>
              <a:t> </a:t>
            </a:r>
            <a:r>
              <a:rPr lang="el-GR" sz="4000" dirty="0">
                <a:solidFill>
                  <a:schemeClr val="bg1"/>
                </a:solidFill>
              </a:rPr>
              <a:t>πορνεύσαντες </a:t>
            </a:r>
            <a:r>
              <a:rPr lang="en-US" sz="4000" dirty="0">
                <a:solidFill>
                  <a:schemeClr val="bg1"/>
                </a:solidFill>
              </a:rPr>
              <a:t>  </a:t>
            </a:r>
            <a:r>
              <a:rPr lang="el-GR" sz="4000" dirty="0">
                <a:solidFill>
                  <a:schemeClr val="bg1"/>
                </a:solidFill>
              </a:rPr>
              <a:t>καὶ στρηνιάσαντες, </a:t>
            </a:r>
            <a:endParaRPr lang="en-US" sz="4000" dirty="0">
              <a:solidFill>
                <a:schemeClr val="bg1"/>
              </a:solidFill>
            </a:endParaRPr>
          </a:p>
          <a:p>
            <a:r>
              <a:rPr lang="fr-FR" sz="2400" dirty="0">
                <a:solidFill>
                  <a:srgbClr val="FFFF00"/>
                </a:solidFill>
              </a:rPr>
              <a:t>    qui    avec          elle        se sont livrés à la débauche    et       plongé dans le luxe</a:t>
            </a:r>
            <a:endParaRPr lang="es-ES" sz="2400" dirty="0">
              <a:solidFill>
                <a:srgbClr val="FFFF00"/>
              </a:solidFill>
            </a:endParaRPr>
          </a:p>
          <a:p>
            <a:r>
              <a:rPr lang="en-US" sz="4000" dirty="0">
                <a:solidFill>
                  <a:schemeClr val="bg1"/>
                </a:solidFill>
              </a:rPr>
              <a:t>  </a:t>
            </a:r>
            <a:r>
              <a:rPr lang="el-GR" sz="4000" dirty="0">
                <a:solidFill>
                  <a:schemeClr val="bg1"/>
                </a:solidFill>
              </a:rPr>
              <a:t>ὅταν βλέπωσιν τὸν καπνὸν τῆς πυρώσεως αὐτῆς,</a:t>
            </a:r>
          </a:p>
          <a:p>
            <a:r>
              <a:rPr lang="fr-FR" sz="2400" dirty="0">
                <a:solidFill>
                  <a:srgbClr val="FFFF00"/>
                </a:solidFill>
              </a:rPr>
              <a:t>    quand         ils verront           la        fumée          de le      embrasement         son  </a:t>
            </a: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18:9</a:t>
            </a:r>
            <a:r>
              <a:rPr lang="fr-FR" sz="2200" dirty="0">
                <a:solidFill>
                  <a:schemeClr val="bg1"/>
                </a:solidFill>
              </a:rPr>
              <a:t> Et tous les rois de la terre, qui se sont livrés avec elle à la débauche et au luxe, pleureront et se lamenteront à cause d'elle, quand ils verront la fumée de son embrasement.</a:t>
            </a:r>
          </a:p>
          <a:p>
            <a:r>
              <a:rPr lang="fr-FR" sz="2200" baseline="30000" dirty="0">
                <a:solidFill>
                  <a:srgbClr val="FFFF00"/>
                </a:solidFill>
              </a:rPr>
              <a:t>	BFC</a:t>
            </a:r>
            <a:r>
              <a:rPr lang="fr-FR" sz="2200" baseline="30000" dirty="0">
                <a:solidFill>
                  <a:schemeClr val="bg1"/>
                </a:solidFill>
              </a:rPr>
              <a:t> </a:t>
            </a:r>
            <a:r>
              <a:rPr lang="fr-FR" sz="2200" b="1" dirty="0">
                <a:solidFill>
                  <a:schemeClr val="bg1"/>
                </a:solidFill>
              </a:rPr>
              <a:t>18:9</a:t>
            </a:r>
            <a:r>
              <a:rPr lang="fr-FR" sz="2200" dirty="0">
                <a:solidFill>
                  <a:schemeClr val="bg1"/>
                </a:solidFill>
              </a:rPr>
              <a:t> Les rois de la terre, qui se sont livrés avec elle à l'immoralité et au luxe, pleureront et se lamenteront à son sujet, quand ils verront la fumée de la ville incendiée.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4679195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63" y="22578"/>
            <a:ext cx="12161838" cy="6845062"/>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2800" b="1" dirty="0">
                <a:solidFill>
                  <a:srgbClr val="FFFF00"/>
                </a:solidFill>
              </a:rPr>
              <a:t>     Apocalypse 18:10 </a:t>
            </a:r>
          </a:p>
          <a:p>
            <a:endParaRPr lang="en-US" sz="800" b="1" dirty="0">
              <a:solidFill>
                <a:srgbClr val="FFFF00"/>
              </a:solidFill>
            </a:endParaRPr>
          </a:p>
          <a:p>
            <a:r>
              <a:rPr lang="en-US" sz="4000" dirty="0">
                <a:solidFill>
                  <a:schemeClr val="bg1"/>
                </a:solidFill>
              </a:rPr>
              <a:t>   </a:t>
            </a:r>
            <a:r>
              <a:rPr lang="el-GR" sz="4000" dirty="0">
                <a:solidFill>
                  <a:schemeClr val="bg1"/>
                </a:solidFill>
              </a:rPr>
              <a:t>ἀπὸ μακρόθεν ἑστηκότες διὰ τὸν φόβον </a:t>
            </a:r>
            <a:endParaRPr lang="en-US" sz="4000" dirty="0">
              <a:solidFill>
                <a:schemeClr val="bg1"/>
              </a:solidFill>
            </a:endParaRPr>
          </a:p>
          <a:p>
            <a:r>
              <a:rPr lang="fr-FR" sz="2300" dirty="0">
                <a:solidFill>
                  <a:srgbClr val="FFFF00"/>
                </a:solidFill>
              </a:rPr>
              <a:t>         de                loin                    s</a:t>
            </a:r>
            <a:r>
              <a:rPr lang="fr-FR" sz="2000" dirty="0">
                <a:solidFill>
                  <a:srgbClr val="FFFF00"/>
                </a:solidFill>
              </a:rPr>
              <a:t>e tenant              à cause de   la            peur </a:t>
            </a:r>
            <a:endParaRPr lang="fr-FR" sz="2300" dirty="0">
              <a:solidFill>
                <a:srgbClr val="FFFF00"/>
              </a:solidFill>
            </a:endParaRPr>
          </a:p>
          <a:p>
            <a:r>
              <a:rPr lang="en-US" sz="4000" dirty="0">
                <a:solidFill>
                  <a:schemeClr val="bg1"/>
                </a:solidFill>
              </a:rPr>
              <a:t> </a:t>
            </a:r>
            <a:r>
              <a:rPr lang="el-GR" sz="4000" dirty="0">
                <a:solidFill>
                  <a:schemeClr val="bg1"/>
                </a:solidFill>
              </a:rPr>
              <a:t>τοῦ βασανισμοῦ αὐτῆς λέγοντες· οὐαὶ οὐαί, </a:t>
            </a:r>
            <a:endParaRPr lang="en-US" sz="4000" dirty="0">
              <a:solidFill>
                <a:schemeClr val="bg1"/>
              </a:solidFill>
            </a:endParaRPr>
          </a:p>
          <a:p>
            <a:r>
              <a:rPr lang="fr-FR" sz="2400" dirty="0">
                <a:solidFill>
                  <a:srgbClr val="FFFF00"/>
                </a:solidFill>
              </a:rPr>
              <a:t>    du            tourment                     son            ils diront          malheur  malheur </a:t>
            </a:r>
          </a:p>
          <a:p>
            <a:r>
              <a:rPr lang="en-US" sz="4000" dirty="0">
                <a:solidFill>
                  <a:schemeClr val="bg1"/>
                </a:solidFill>
              </a:rPr>
              <a:t>     </a:t>
            </a:r>
            <a:r>
              <a:rPr lang="el-GR" sz="4000" dirty="0">
                <a:solidFill>
                  <a:schemeClr val="bg1"/>
                </a:solidFill>
              </a:rPr>
              <a:t>ἡ πόλις ἡ μεγάλη, Βαβυλὼν ἡ πόλις ἡ ἰσχυρά, </a:t>
            </a:r>
            <a:endParaRPr lang="en-US" sz="4000" dirty="0">
              <a:solidFill>
                <a:schemeClr val="bg1"/>
              </a:solidFill>
            </a:endParaRPr>
          </a:p>
          <a:p>
            <a:r>
              <a:rPr lang="fr-FR" sz="2400" dirty="0">
                <a:solidFill>
                  <a:srgbClr val="FFFF00"/>
                </a:solidFill>
              </a:rPr>
              <a:t>         la      ville       la       grande              Babylone        la       ville       la    puissante</a:t>
            </a:r>
          </a:p>
          <a:p>
            <a:r>
              <a:rPr lang="en-US" sz="4000" dirty="0">
                <a:solidFill>
                  <a:schemeClr val="bg1"/>
                </a:solidFill>
              </a:rPr>
              <a:t>          </a:t>
            </a:r>
            <a:r>
              <a:rPr lang="el-GR" sz="4000" dirty="0">
                <a:solidFill>
                  <a:schemeClr val="bg1"/>
                </a:solidFill>
              </a:rPr>
              <a:t>ὅτι </a:t>
            </a:r>
            <a:r>
              <a:rPr lang="en-US" sz="4000" dirty="0">
                <a:solidFill>
                  <a:schemeClr val="bg1"/>
                </a:solidFill>
              </a:rPr>
              <a:t>  </a:t>
            </a:r>
            <a:r>
              <a:rPr lang="el-GR" sz="4000" dirty="0">
                <a:solidFill>
                  <a:schemeClr val="bg1"/>
                </a:solidFill>
              </a:rPr>
              <a:t>μιᾷ </a:t>
            </a:r>
            <a:r>
              <a:rPr lang="en-US" sz="4000" dirty="0">
                <a:solidFill>
                  <a:schemeClr val="bg1"/>
                </a:solidFill>
              </a:rPr>
              <a:t>   </a:t>
            </a:r>
            <a:r>
              <a:rPr lang="el-GR" sz="4000" dirty="0">
                <a:solidFill>
                  <a:schemeClr val="bg1"/>
                </a:solidFill>
              </a:rPr>
              <a:t>ὥρᾳ ἦλθεν ἡ κρίσις σου.</a:t>
            </a:r>
          </a:p>
          <a:p>
            <a:r>
              <a:rPr lang="fr-FR" sz="2400" dirty="0">
                <a:solidFill>
                  <a:srgbClr val="FFFF00"/>
                </a:solidFill>
              </a:rPr>
              <a:t>                  car  en une seule heure    est venu   le   jugement    ton</a:t>
            </a:r>
          </a:p>
          <a:p>
            <a:endParaRPr lang="en-US" sz="800" baseline="30000" dirty="0">
              <a:solidFill>
                <a:srgbClr val="FFFF00"/>
              </a:solidFill>
            </a:endParaRPr>
          </a:p>
          <a:p>
            <a:endParaRPr lang="en-US" sz="800" baseline="30000" dirty="0">
              <a:solidFill>
                <a:srgbClr val="FFFF00"/>
              </a:solidFill>
            </a:endParaRPr>
          </a:p>
          <a:p>
            <a:r>
              <a:rPr lang="en-US" sz="2100" baseline="30000" dirty="0">
                <a:solidFill>
                  <a:srgbClr val="FFFF00"/>
                </a:solidFill>
              </a:rPr>
              <a:t>	NEG </a:t>
            </a:r>
            <a:r>
              <a:rPr lang="fr-FR" sz="2100" b="1" dirty="0">
                <a:solidFill>
                  <a:schemeClr val="bg1"/>
                </a:solidFill>
              </a:rPr>
              <a:t>18:10</a:t>
            </a:r>
            <a:r>
              <a:rPr lang="fr-FR" sz="2100" dirty="0">
                <a:solidFill>
                  <a:schemeClr val="bg1"/>
                </a:solidFill>
              </a:rPr>
              <a:t> Se tenant éloignés, dans la crainte de son tourment, ils diront: Malheur ! malheur ! La grande ville, Babylone, la ville puissante ! En une seule heure est venu ton jugement ! -    /      </a:t>
            </a:r>
            <a:r>
              <a:rPr lang="fr-FR" sz="2100" baseline="30000" dirty="0">
                <a:solidFill>
                  <a:srgbClr val="FFFF00"/>
                </a:solidFill>
              </a:rPr>
              <a:t>BFC </a:t>
            </a:r>
            <a:r>
              <a:rPr lang="fr-FR" sz="2100" b="1" dirty="0">
                <a:solidFill>
                  <a:schemeClr val="bg1"/>
                </a:solidFill>
              </a:rPr>
              <a:t>18:10</a:t>
            </a:r>
            <a:r>
              <a:rPr lang="fr-FR" sz="2100" dirty="0">
                <a:solidFill>
                  <a:schemeClr val="bg1"/>
                </a:solidFill>
              </a:rPr>
              <a:t> Ils se tiendront à bonne distance, par peur du châtiment qui est le sien, et ils diront: «Malheur! Quel malheur! O Babylone, ville grande et puissante! Une seule heure a suffi pour que la condamnation te frappe!»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r>
              <a:rPr lang="fr-FR" sz="800" dirty="0">
                <a:solidFill>
                  <a:schemeClr val="bg1"/>
                </a:solidFill>
              </a:rPr>
              <a:t> </a:t>
            </a:r>
          </a:p>
        </p:txBody>
      </p:sp>
    </p:spTree>
    <p:extLst>
      <p:ext uri="{BB962C8B-B14F-4D97-AF65-F5344CB8AC3E}">
        <p14:creationId xmlns:p14="http://schemas.microsoft.com/office/powerpoint/2010/main" val="385258430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1000" b="1" dirty="0">
              <a:solidFill>
                <a:srgbClr val="FFFF00"/>
              </a:solidFill>
            </a:endParaRPr>
          </a:p>
          <a:p>
            <a:endParaRPr lang="en-US" sz="1000" b="1" dirty="0">
              <a:solidFill>
                <a:srgbClr val="FFFF00"/>
              </a:solidFill>
            </a:endParaRPr>
          </a:p>
          <a:p>
            <a:r>
              <a:rPr lang="en-US" sz="3600" b="1" dirty="0">
                <a:solidFill>
                  <a:srgbClr val="FFFF00"/>
                </a:solidFill>
              </a:rPr>
              <a:t>         Apocalypse 18:11 </a:t>
            </a: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400" dirty="0">
                <a:solidFill>
                  <a:schemeClr val="bg1"/>
                </a:solidFill>
              </a:rPr>
              <a:t>Καὶ </a:t>
            </a:r>
            <a:r>
              <a:rPr lang="en-US" sz="4400" dirty="0">
                <a:solidFill>
                  <a:schemeClr val="bg1"/>
                </a:solidFill>
              </a:rPr>
              <a:t> </a:t>
            </a:r>
            <a:r>
              <a:rPr lang="el-GR" sz="4400" dirty="0">
                <a:solidFill>
                  <a:schemeClr val="bg1"/>
                </a:solidFill>
              </a:rPr>
              <a:t>οἱ</a:t>
            </a:r>
            <a:r>
              <a:rPr lang="en-US" sz="4400" dirty="0">
                <a:solidFill>
                  <a:schemeClr val="bg1"/>
                </a:solidFill>
              </a:rPr>
              <a:t> </a:t>
            </a:r>
            <a:r>
              <a:rPr lang="el-GR" sz="4400" dirty="0">
                <a:solidFill>
                  <a:schemeClr val="bg1"/>
                </a:solidFill>
              </a:rPr>
              <a:t> ἔμποροι</a:t>
            </a:r>
            <a:r>
              <a:rPr lang="en-US" sz="4400" dirty="0">
                <a:solidFill>
                  <a:schemeClr val="bg1"/>
                </a:solidFill>
              </a:rPr>
              <a:t> </a:t>
            </a:r>
            <a:r>
              <a:rPr lang="el-GR" sz="4400" dirty="0">
                <a:solidFill>
                  <a:schemeClr val="bg1"/>
                </a:solidFill>
              </a:rPr>
              <a:t> τῆς </a:t>
            </a:r>
            <a:r>
              <a:rPr lang="en-US" sz="4400" dirty="0">
                <a:solidFill>
                  <a:schemeClr val="bg1"/>
                </a:solidFill>
              </a:rPr>
              <a:t> </a:t>
            </a:r>
            <a:r>
              <a:rPr lang="el-GR" sz="4400" dirty="0">
                <a:solidFill>
                  <a:schemeClr val="bg1"/>
                </a:solidFill>
              </a:rPr>
              <a:t>γῆς </a:t>
            </a:r>
            <a:endParaRPr lang="en-US" sz="4400" dirty="0">
              <a:solidFill>
                <a:schemeClr val="bg1"/>
              </a:solidFill>
            </a:endParaRPr>
          </a:p>
          <a:p>
            <a:r>
              <a:rPr lang="fr-FR" sz="2400" dirty="0">
                <a:solidFill>
                  <a:srgbClr val="FFFF00"/>
                </a:solidFill>
              </a:rPr>
              <a:t>                et         les        marchands         de la      terre</a:t>
            </a:r>
            <a:endParaRPr lang="es-ES" sz="2400" dirty="0">
              <a:solidFill>
                <a:srgbClr val="FFFF00"/>
              </a:solidFill>
            </a:endParaRPr>
          </a:p>
          <a:p>
            <a:r>
              <a:rPr lang="en-US" sz="4400" dirty="0">
                <a:solidFill>
                  <a:schemeClr val="bg1"/>
                </a:solidFill>
              </a:rPr>
              <a:t>   </a:t>
            </a:r>
            <a:r>
              <a:rPr lang="el-GR" sz="4400" dirty="0">
                <a:solidFill>
                  <a:schemeClr val="bg1"/>
                </a:solidFill>
              </a:rPr>
              <a:t>κλαίουσιν καὶ πενθοῦσιν</a:t>
            </a:r>
            <a:r>
              <a:rPr lang="en-US" sz="4400" dirty="0">
                <a:solidFill>
                  <a:schemeClr val="bg1"/>
                </a:solidFill>
              </a:rPr>
              <a:t> </a:t>
            </a:r>
            <a:r>
              <a:rPr lang="el-GR" sz="4400" dirty="0">
                <a:solidFill>
                  <a:schemeClr val="bg1"/>
                </a:solidFill>
              </a:rPr>
              <a:t> ἐπ᾽ αὐτήν, </a:t>
            </a:r>
            <a:endParaRPr lang="en-US" sz="4400" dirty="0">
              <a:solidFill>
                <a:schemeClr val="bg1"/>
              </a:solidFill>
            </a:endParaRPr>
          </a:p>
          <a:p>
            <a:r>
              <a:rPr lang="fr-FR" sz="2400" dirty="0">
                <a:solidFill>
                  <a:srgbClr val="FFFF00"/>
                </a:solidFill>
              </a:rPr>
              <a:t>               pleurent             et           se lamentent        à cause   d'elle</a:t>
            </a:r>
          </a:p>
          <a:p>
            <a:r>
              <a:rPr lang="en-US" sz="4400" dirty="0">
                <a:solidFill>
                  <a:schemeClr val="bg1"/>
                </a:solidFill>
              </a:rPr>
              <a:t>   </a:t>
            </a:r>
            <a:r>
              <a:rPr lang="el-GR" sz="4400" dirty="0">
                <a:solidFill>
                  <a:schemeClr val="bg1"/>
                </a:solidFill>
              </a:rPr>
              <a:t>ὅτι </a:t>
            </a:r>
            <a:r>
              <a:rPr lang="en-US" sz="4400" dirty="0">
                <a:solidFill>
                  <a:schemeClr val="bg1"/>
                </a:solidFill>
              </a:rPr>
              <a:t> </a:t>
            </a:r>
            <a:r>
              <a:rPr lang="el-GR" sz="4400" dirty="0">
                <a:solidFill>
                  <a:schemeClr val="bg1"/>
                </a:solidFill>
              </a:rPr>
              <a:t>τὸν γόμον</a:t>
            </a:r>
            <a:r>
              <a:rPr lang="en-US" sz="4400" dirty="0">
                <a:solidFill>
                  <a:schemeClr val="bg1"/>
                </a:solidFill>
              </a:rPr>
              <a:t> </a:t>
            </a:r>
            <a:r>
              <a:rPr lang="el-GR" sz="4400" dirty="0">
                <a:solidFill>
                  <a:schemeClr val="bg1"/>
                </a:solidFill>
              </a:rPr>
              <a:t> αὐτῶν </a:t>
            </a:r>
            <a:r>
              <a:rPr lang="en-US" sz="4400" dirty="0">
                <a:solidFill>
                  <a:schemeClr val="bg1"/>
                </a:solidFill>
              </a:rPr>
              <a:t> </a:t>
            </a:r>
            <a:r>
              <a:rPr lang="el-GR" sz="4400" dirty="0">
                <a:solidFill>
                  <a:schemeClr val="bg1"/>
                </a:solidFill>
              </a:rPr>
              <a:t>οὐδεὶς</a:t>
            </a:r>
            <a:r>
              <a:rPr lang="en-US" sz="4400" dirty="0">
                <a:solidFill>
                  <a:schemeClr val="bg1"/>
                </a:solidFill>
              </a:rPr>
              <a:t> </a:t>
            </a:r>
            <a:r>
              <a:rPr lang="el-GR" sz="4400" dirty="0">
                <a:solidFill>
                  <a:schemeClr val="bg1"/>
                </a:solidFill>
              </a:rPr>
              <a:t> ἀγοράζει </a:t>
            </a:r>
            <a:r>
              <a:rPr lang="en-US" sz="4400" dirty="0">
                <a:solidFill>
                  <a:schemeClr val="bg1"/>
                </a:solidFill>
              </a:rPr>
              <a:t> </a:t>
            </a:r>
            <a:r>
              <a:rPr lang="el-GR" sz="4400" dirty="0">
                <a:solidFill>
                  <a:schemeClr val="bg1"/>
                </a:solidFill>
              </a:rPr>
              <a:t>οὐκέτι</a:t>
            </a:r>
          </a:p>
          <a:p>
            <a:r>
              <a:rPr lang="fr-FR" sz="2400" dirty="0">
                <a:solidFill>
                  <a:srgbClr val="FFFF00"/>
                </a:solidFill>
              </a:rPr>
              <a:t>  parce que   le        cargaison             leur          personne ne           achète                  pas plus</a:t>
            </a: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r>
              <a:rPr lang="en-US" sz="2200" dirty="0">
                <a:solidFill>
                  <a:schemeClr val="bg1"/>
                </a:solidFill>
              </a:rPr>
              <a:t> </a:t>
            </a:r>
            <a:r>
              <a:rPr lang="en-US" sz="2200" baseline="30000" dirty="0">
                <a:solidFill>
                  <a:srgbClr val="FFFF00"/>
                </a:solidFill>
              </a:rPr>
              <a:t>	NEG </a:t>
            </a:r>
            <a:r>
              <a:rPr lang="fr-FR" sz="2200" b="1" dirty="0">
                <a:solidFill>
                  <a:schemeClr val="bg1"/>
                </a:solidFill>
              </a:rPr>
              <a:t>18:11</a:t>
            </a:r>
            <a:r>
              <a:rPr lang="fr-FR" sz="2200" dirty="0">
                <a:solidFill>
                  <a:schemeClr val="bg1"/>
                </a:solidFill>
              </a:rPr>
              <a:t> Et les marchands de la terre pleurent et sont dans le deuil à cause d'elle, parce que personne n'achète plus leur cargaison,</a:t>
            </a:r>
          </a:p>
          <a:p>
            <a:r>
              <a:rPr lang="fr-FR" sz="2200" baseline="30000" dirty="0">
                <a:solidFill>
                  <a:schemeClr val="bg1"/>
                </a:solidFill>
              </a:rPr>
              <a:t>	</a:t>
            </a:r>
            <a:r>
              <a:rPr lang="fr-FR" sz="2200" baseline="30000" dirty="0">
                <a:solidFill>
                  <a:srgbClr val="FFFF00"/>
                </a:solidFill>
              </a:rPr>
              <a:t>BFC </a:t>
            </a:r>
            <a:r>
              <a:rPr lang="fr-FR" sz="2200" b="1" dirty="0">
                <a:solidFill>
                  <a:schemeClr val="bg1"/>
                </a:solidFill>
              </a:rPr>
              <a:t>18:11</a:t>
            </a:r>
            <a:r>
              <a:rPr lang="fr-FR" sz="2200" dirty="0">
                <a:solidFill>
                  <a:schemeClr val="bg1"/>
                </a:solidFill>
              </a:rPr>
              <a:t> Les marchands de la terre pleurent aussi et se lamentent à son sujet, parce que personne n'achète plus leurs marchandises: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6266863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55376"/>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18:12 </a:t>
            </a:r>
          </a:p>
          <a:p>
            <a:r>
              <a:rPr lang="en-US" sz="3200" dirty="0">
                <a:solidFill>
                  <a:schemeClr val="bg1"/>
                </a:solidFill>
              </a:rPr>
              <a:t>    </a:t>
            </a:r>
            <a:r>
              <a:rPr lang="el-GR" sz="3200" dirty="0">
                <a:solidFill>
                  <a:schemeClr val="bg1"/>
                </a:solidFill>
              </a:rPr>
              <a:t>γόμον </a:t>
            </a:r>
            <a:r>
              <a:rPr lang="en-US" sz="3200" dirty="0">
                <a:solidFill>
                  <a:schemeClr val="bg1"/>
                </a:solidFill>
              </a:rPr>
              <a:t> </a:t>
            </a:r>
            <a:r>
              <a:rPr lang="el-GR" sz="3200" dirty="0">
                <a:solidFill>
                  <a:schemeClr val="bg1"/>
                </a:solidFill>
              </a:rPr>
              <a:t>χρυσοῦ </a:t>
            </a:r>
            <a:r>
              <a:rPr lang="en-US" sz="3200" dirty="0">
                <a:solidFill>
                  <a:schemeClr val="bg1"/>
                </a:solidFill>
              </a:rPr>
              <a:t> </a:t>
            </a:r>
            <a:r>
              <a:rPr lang="el-GR" sz="3200" dirty="0">
                <a:solidFill>
                  <a:schemeClr val="bg1"/>
                </a:solidFill>
              </a:rPr>
              <a:t>καὶ ἀργύρου </a:t>
            </a:r>
            <a:r>
              <a:rPr lang="en-US" sz="3200" dirty="0">
                <a:solidFill>
                  <a:schemeClr val="bg1"/>
                </a:solidFill>
              </a:rPr>
              <a:t> </a:t>
            </a:r>
            <a:r>
              <a:rPr lang="el-GR" sz="3200" dirty="0">
                <a:solidFill>
                  <a:schemeClr val="bg1"/>
                </a:solidFill>
              </a:rPr>
              <a:t>καὶ </a:t>
            </a:r>
            <a:r>
              <a:rPr lang="en-US" sz="3200" dirty="0">
                <a:solidFill>
                  <a:schemeClr val="bg1"/>
                </a:solidFill>
              </a:rPr>
              <a:t>  </a:t>
            </a:r>
            <a:r>
              <a:rPr lang="el-GR" sz="3200" dirty="0">
                <a:solidFill>
                  <a:schemeClr val="bg1"/>
                </a:solidFill>
              </a:rPr>
              <a:t>λίθου</a:t>
            </a:r>
            <a:r>
              <a:rPr lang="en-US" sz="3200" dirty="0">
                <a:solidFill>
                  <a:schemeClr val="bg1"/>
                </a:solidFill>
              </a:rPr>
              <a:t> </a:t>
            </a:r>
            <a:r>
              <a:rPr lang="el-GR" sz="3200" dirty="0">
                <a:solidFill>
                  <a:schemeClr val="bg1"/>
                </a:solidFill>
              </a:rPr>
              <a:t> </a:t>
            </a:r>
            <a:r>
              <a:rPr lang="en-US" sz="3200" dirty="0">
                <a:solidFill>
                  <a:schemeClr val="bg1"/>
                </a:solidFill>
              </a:rPr>
              <a:t> </a:t>
            </a:r>
            <a:r>
              <a:rPr lang="el-GR" sz="3200" dirty="0">
                <a:solidFill>
                  <a:schemeClr val="bg1"/>
                </a:solidFill>
              </a:rPr>
              <a:t>τιμίου </a:t>
            </a:r>
            <a:endParaRPr lang="en-US" sz="3200" dirty="0">
              <a:solidFill>
                <a:schemeClr val="bg1"/>
              </a:solidFill>
            </a:endParaRPr>
          </a:p>
          <a:p>
            <a:r>
              <a:rPr lang="fr-FR" sz="2300" dirty="0">
                <a:solidFill>
                  <a:srgbClr val="FFFF00"/>
                </a:solidFill>
              </a:rPr>
              <a:t>    cargaison        d'or           et       d'argent        et    de pierres   précieuses</a:t>
            </a:r>
          </a:p>
          <a:p>
            <a:r>
              <a:rPr lang="en-US" sz="3200" dirty="0">
                <a:solidFill>
                  <a:schemeClr val="bg1"/>
                </a:solidFill>
              </a:rPr>
              <a:t>     </a:t>
            </a:r>
            <a:r>
              <a:rPr lang="el-GR" sz="3200" dirty="0">
                <a:solidFill>
                  <a:schemeClr val="bg1"/>
                </a:solidFill>
              </a:rPr>
              <a:t>καὶ </a:t>
            </a:r>
            <a:r>
              <a:rPr lang="en-US" sz="3200" dirty="0">
                <a:solidFill>
                  <a:schemeClr val="bg1"/>
                </a:solidFill>
              </a:rPr>
              <a:t> </a:t>
            </a:r>
            <a:r>
              <a:rPr lang="el-GR" sz="3200" dirty="0">
                <a:solidFill>
                  <a:schemeClr val="bg1"/>
                </a:solidFill>
              </a:rPr>
              <a:t>μαργαριτῶν καὶ </a:t>
            </a:r>
            <a:r>
              <a:rPr lang="en-US" sz="3200" dirty="0">
                <a:solidFill>
                  <a:schemeClr val="bg1"/>
                </a:solidFill>
              </a:rPr>
              <a:t> </a:t>
            </a:r>
            <a:r>
              <a:rPr lang="el-GR" sz="3200" dirty="0">
                <a:solidFill>
                  <a:schemeClr val="bg1"/>
                </a:solidFill>
              </a:rPr>
              <a:t>βυσσίνου καὶ </a:t>
            </a:r>
            <a:r>
              <a:rPr lang="en-US" sz="3200" dirty="0">
                <a:solidFill>
                  <a:schemeClr val="bg1"/>
                </a:solidFill>
              </a:rPr>
              <a:t> </a:t>
            </a:r>
            <a:r>
              <a:rPr lang="el-GR" sz="3200" dirty="0">
                <a:solidFill>
                  <a:schemeClr val="bg1"/>
                </a:solidFill>
              </a:rPr>
              <a:t>πορφύρας </a:t>
            </a:r>
            <a:endParaRPr lang="en-US" sz="3200" dirty="0">
              <a:solidFill>
                <a:schemeClr val="bg1"/>
              </a:solidFill>
            </a:endParaRPr>
          </a:p>
          <a:p>
            <a:r>
              <a:rPr lang="fr-FR" sz="2300" dirty="0">
                <a:solidFill>
                  <a:srgbClr val="FFFF00"/>
                </a:solidFill>
              </a:rPr>
              <a:t>         et          </a:t>
            </a:r>
            <a:r>
              <a:rPr lang="fr-FR" sz="2400" dirty="0">
                <a:solidFill>
                  <a:srgbClr val="FFFF00"/>
                </a:solidFill>
              </a:rPr>
              <a:t>de perles           et       de fin lin        et       de pourpre </a:t>
            </a:r>
            <a:endParaRPr lang="fr-FR" sz="2300" dirty="0">
              <a:solidFill>
                <a:srgbClr val="FFFF00"/>
              </a:solidFill>
            </a:endParaRPr>
          </a:p>
          <a:p>
            <a:r>
              <a:rPr lang="en-US" sz="3200" dirty="0">
                <a:solidFill>
                  <a:schemeClr val="bg1"/>
                </a:solidFill>
              </a:rPr>
              <a:t>   </a:t>
            </a:r>
            <a:r>
              <a:rPr lang="el-GR" sz="3200" dirty="0">
                <a:solidFill>
                  <a:schemeClr val="bg1"/>
                </a:solidFill>
              </a:rPr>
              <a:t>καὶ </a:t>
            </a:r>
            <a:r>
              <a:rPr lang="en-US" sz="3200" dirty="0">
                <a:solidFill>
                  <a:schemeClr val="bg1"/>
                </a:solidFill>
              </a:rPr>
              <a:t> </a:t>
            </a:r>
            <a:r>
              <a:rPr lang="el-GR" sz="3200" dirty="0">
                <a:solidFill>
                  <a:schemeClr val="bg1"/>
                </a:solidFill>
              </a:rPr>
              <a:t>σιρικοῦ </a:t>
            </a:r>
            <a:r>
              <a:rPr lang="en-US" sz="3200" dirty="0">
                <a:solidFill>
                  <a:schemeClr val="bg1"/>
                </a:solidFill>
              </a:rPr>
              <a:t>  </a:t>
            </a:r>
            <a:r>
              <a:rPr lang="el-GR" sz="3200" dirty="0">
                <a:solidFill>
                  <a:schemeClr val="bg1"/>
                </a:solidFill>
              </a:rPr>
              <a:t>καὶ </a:t>
            </a:r>
            <a:r>
              <a:rPr lang="en-US" sz="3200" dirty="0">
                <a:solidFill>
                  <a:schemeClr val="bg1"/>
                </a:solidFill>
              </a:rPr>
              <a:t> </a:t>
            </a:r>
            <a:r>
              <a:rPr lang="el-GR" sz="3200" dirty="0">
                <a:solidFill>
                  <a:schemeClr val="bg1"/>
                </a:solidFill>
              </a:rPr>
              <a:t>κοκκίνου, </a:t>
            </a:r>
            <a:r>
              <a:rPr lang="en-US" sz="3200" dirty="0">
                <a:solidFill>
                  <a:schemeClr val="bg1"/>
                </a:solidFill>
              </a:rPr>
              <a:t> </a:t>
            </a:r>
            <a:r>
              <a:rPr lang="el-GR" sz="3200" dirty="0">
                <a:solidFill>
                  <a:schemeClr val="bg1"/>
                </a:solidFill>
              </a:rPr>
              <a:t>καὶ </a:t>
            </a:r>
            <a:r>
              <a:rPr lang="en-US" sz="3200" dirty="0">
                <a:solidFill>
                  <a:schemeClr val="bg1"/>
                </a:solidFill>
              </a:rPr>
              <a:t>   </a:t>
            </a:r>
            <a:r>
              <a:rPr lang="el-GR" sz="3200" dirty="0">
                <a:solidFill>
                  <a:schemeClr val="bg1"/>
                </a:solidFill>
              </a:rPr>
              <a:t>πᾶν </a:t>
            </a:r>
            <a:r>
              <a:rPr lang="en-US" sz="3200" dirty="0">
                <a:solidFill>
                  <a:schemeClr val="bg1"/>
                </a:solidFill>
              </a:rPr>
              <a:t>       </a:t>
            </a:r>
            <a:r>
              <a:rPr lang="el-GR" sz="3200" dirty="0">
                <a:solidFill>
                  <a:schemeClr val="bg1"/>
                </a:solidFill>
              </a:rPr>
              <a:t>ξύλον </a:t>
            </a:r>
            <a:r>
              <a:rPr lang="en-US" sz="3200" dirty="0">
                <a:solidFill>
                  <a:schemeClr val="bg1"/>
                </a:solidFill>
              </a:rPr>
              <a:t>   </a:t>
            </a:r>
            <a:r>
              <a:rPr lang="el-GR" sz="3200" dirty="0">
                <a:solidFill>
                  <a:schemeClr val="bg1"/>
                </a:solidFill>
              </a:rPr>
              <a:t>θύϊνον </a:t>
            </a:r>
            <a:endParaRPr lang="en-US" sz="3200" dirty="0">
              <a:solidFill>
                <a:schemeClr val="bg1"/>
              </a:solidFill>
            </a:endParaRPr>
          </a:p>
          <a:p>
            <a:r>
              <a:rPr lang="fr-FR" sz="2300" dirty="0">
                <a:solidFill>
                  <a:srgbClr val="FFFF00"/>
                </a:solidFill>
              </a:rPr>
              <a:t>      et       de soie          et       d'écarlate        et de toute espèce  de bois    de senteur</a:t>
            </a:r>
          </a:p>
          <a:p>
            <a:r>
              <a:rPr lang="en-US" sz="3200" dirty="0">
                <a:solidFill>
                  <a:schemeClr val="bg1"/>
                </a:solidFill>
              </a:rPr>
              <a:t>        </a:t>
            </a:r>
            <a:r>
              <a:rPr lang="el-GR" sz="3200" dirty="0">
                <a:solidFill>
                  <a:schemeClr val="bg1"/>
                </a:solidFill>
              </a:rPr>
              <a:t>καὶ </a:t>
            </a:r>
            <a:r>
              <a:rPr lang="en-US" sz="3200" dirty="0">
                <a:solidFill>
                  <a:schemeClr val="bg1"/>
                </a:solidFill>
              </a:rPr>
              <a:t>    </a:t>
            </a:r>
            <a:r>
              <a:rPr lang="el-GR" sz="3200" dirty="0">
                <a:solidFill>
                  <a:schemeClr val="bg1"/>
                </a:solidFill>
              </a:rPr>
              <a:t>πᾶν </a:t>
            </a:r>
            <a:r>
              <a:rPr lang="en-US" sz="3200" dirty="0">
                <a:solidFill>
                  <a:schemeClr val="bg1"/>
                </a:solidFill>
              </a:rPr>
              <a:t>     </a:t>
            </a:r>
            <a:r>
              <a:rPr lang="el-GR" sz="3200" dirty="0">
                <a:solidFill>
                  <a:schemeClr val="bg1"/>
                </a:solidFill>
              </a:rPr>
              <a:t>σκεῦος </a:t>
            </a:r>
            <a:r>
              <a:rPr lang="en-US" sz="3200" dirty="0">
                <a:solidFill>
                  <a:schemeClr val="bg1"/>
                </a:solidFill>
              </a:rPr>
              <a:t> </a:t>
            </a:r>
            <a:r>
              <a:rPr lang="el-GR" sz="3200" dirty="0">
                <a:solidFill>
                  <a:schemeClr val="bg1"/>
                </a:solidFill>
              </a:rPr>
              <a:t>ἐλεφάντινον</a:t>
            </a:r>
            <a:r>
              <a:rPr lang="en-US" sz="3200" dirty="0">
                <a:solidFill>
                  <a:schemeClr val="bg1"/>
                </a:solidFill>
              </a:rPr>
              <a:t> </a:t>
            </a:r>
            <a:r>
              <a:rPr lang="el-GR" sz="3200" dirty="0">
                <a:solidFill>
                  <a:schemeClr val="bg1"/>
                </a:solidFill>
              </a:rPr>
              <a:t> καὶ</a:t>
            </a:r>
            <a:r>
              <a:rPr lang="en-US" sz="3200" dirty="0">
                <a:solidFill>
                  <a:schemeClr val="bg1"/>
                </a:solidFill>
              </a:rPr>
              <a:t> </a:t>
            </a:r>
            <a:r>
              <a:rPr lang="el-GR" sz="3200" dirty="0">
                <a:solidFill>
                  <a:schemeClr val="bg1"/>
                </a:solidFill>
              </a:rPr>
              <a:t> </a:t>
            </a:r>
            <a:r>
              <a:rPr lang="en-US" sz="3200" dirty="0">
                <a:solidFill>
                  <a:schemeClr val="bg1"/>
                </a:solidFill>
              </a:rPr>
              <a:t>  </a:t>
            </a:r>
            <a:r>
              <a:rPr lang="el-GR" sz="3200" dirty="0">
                <a:solidFill>
                  <a:schemeClr val="bg1"/>
                </a:solidFill>
              </a:rPr>
              <a:t>πᾶν </a:t>
            </a:r>
            <a:r>
              <a:rPr lang="en-US" sz="3200" dirty="0">
                <a:solidFill>
                  <a:schemeClr val="bg1"/>
                </a:solidFill>
              </a:rPr>
              <a:t>         </a:t>
            </a:r>
            <a:r>
              <a:rPr lang="el-GR" sz="3200" dirty="0">
                <a:solidFill>
                  <a:schemeClr val="bg1"/>
                </a:solidFill>
              </a:rPr>
              <a:t>σκεῦος</a:t>
            </a:r>
            <a:endParaRPr lang="en-US" sz="3200" dirty="0">
              <a:solidFill>
                <a:schemeClr val="bg1"/>
              </a:solidFill>
            </a:endParaRPr>
          </a:p>
          <a:p>
            <a:r>
              <a:rPr lang="fr-FR" sz="2300" dirty="0">
                <a:solidFill>
                  <a:srgbClr val="FFFF00"/>
                </a:solidFill>
              </a:rPr>
              <a:t>             et de toute espèce d'objets          d'ivoire                et   de toute espèce  d'objets</a:t>
            </a:r>
          </a:p>
          <a:p>
            <a:r>
              <a:rPr lang="el-GR" sz="3200" dirty="0">
                <a:solidFill>
                  <a:schemeClr val="bg1"/>
                </a:solidFill>
              </a:rPr>
              <a:t> </a:t>
            </a:r>
            <a:r>
              <a:rPr lang="en-US" sz="3200" dirty="0">
                <a:solidFill>
                  <a:schemeClr val="bg1"/>
                </a:solidFill>
              </a:rPr>
              <a:t>     </a:t>
            </a:r>
            <a:r>
              <a:rPr lang="el-GR" sz="3200" dirty="0">
                <a:solidFill>
                  <a:schemeClr val="bg1"/>
                </a:solidFill>
              </a:rPr>
              <a:t>ἐκ ξύλου τιμιωτάτου</a:t>
            </a:r>
            <a:r>
              <a:rPr lang="en-US" sz="3200" dirty="0">
                <a:solidFill>
                  <a:schemeClr val="bg1"/>
                </a:solidFill>
              </a:rPr>
              <a:t> </a:t>
            </a:r>
            <a:r>
              <a:rPr lang="el-GR" sz="3200" dirty="0">
                <a:solidFill>
                  <a:schemeClr val="bg1"/>
                </a:solidFill>
              </a:rPr>
              <a:t>καὶ χαλκοῦ καὶ σιδήρου καὶ μαρμάρου,</a:t>
            </a:r>
          </a:p>
          <a:p>
            <a:r>
              <a:rPr lang="fr-FR" sz="2300" dirty="0">
                <a:solidFill>
                  <a:srgbClr val="FFFF00"/>
                </a:solidFill>
              </a:rPr>
              <a:t>        en     bois         très précieux     et    en bronze    et         en fer        et      en marbre</a:t>
            </a:r>
          </a:p>
          <a:p>
            <a:r>
              <a:rPr lang="en-US" sz="800" baseline="30000" dirty="0">
                <a:solidFill>
                  <a:srgbClr val="FFFF00"/>
                </a:solidFill>
              </a:rPr>
              <a:t>	</a:t>
            </a:r>
          </a:p>
          <a:p>
            <a:r>
              <a:rPr lang="en-US" sz="2200" baseline="30000" dirty="0">
                <a:solidFill>
                  <a:srgbClr val="FFFF00"/>
                </a:solidFill>
              </a:rPr>
              <a:t>	NEG </a:t>
            </a:r>
            <a:r>
              <a:rPr lang="fr-FR" sz="2200" b="1" dirty="0">
                <a:solidFill>
                  <a:schemeClr val="bg1"/>
                </a:solidFill>
              </a:rPr>
              <a:t>18:12</a:t>
            </a:r>
            <a:r>
              <a:rPr lang="fr-FR" sz="2200" dirty="0">
                <a:solidFill>
                  <a:schemeClr val="bg1"/>
                </a:solidFill>
              </a:rPr>
              <a:t> cargaison d'or, d'argent, de pierres précieuses, de perles, de fin lin, de pourpre, de soie, d'écarlate, de toute espèce de bois de senteur, de toute espèce d'objets d'ivoire, de toute espèce d'objets en bois très précieux, en airain, en fer et en marbre,      //     </a:t>
            </a:r>
            <a:r>
              <a:rPr lang="fr-FR" sz="2200" baseline="30000" dirty="0">
                <a:solidFill>
                  <a:srgbClr val="FFFF00"/>
                </a:solidFill>
              </a:rPr>
              <a:t>BFC </a:t>
            </a:r>
            <a:r>
              <a:rPr lang="fr-FR" sz="2200" b="1" dirty="0">
                <a:solidFill>
                  <a:schemeClr val="bg1"/>
                </a:solidFill>
              </a:rPr>
              <a:t>18:12</a:t>
            </a:r>
            <a:r>
              <a:rPr lang="fr-FR" sz="2200" dirty="0">
                <a:solidFill>
                  <a:schemeClr val="bg1"/>
                </a:solidFill>
              </a:rPr>
              <a:t> or, argent, pierres précieuses et perles; fines toiles de lin, précieuses étoffes rouges et écarlates, soie; toute sorte de bois rares, toute espèce d'objets en ivoire, bois précieux, bronze, fer ou marbre;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1996718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867"/>
            <a:ext cx="12161838" cy="6788636"/>
          </a:xfrm>
          <a:prstGeom prst="rect">
            <a:avLst/>
          </a:prstGeom>
          <a:solidFill>
            <a:srgbClr val="002060"/>
          </a:solidFill>
        </p:spPr>
        <p:txBody>
          <a:bodyPr wrap="square" lIns="108821" tIns="54411" rIns="108821" bIns="54411">
            <a:spAutoFit/>
          </a:bodyPr>
          <a:lstStyle/>
          <a:p>
            <a:r>
              <a:rPr lang="en-US" sz="800" b="1" dirty="0">
                <a:solidFill>
                  <a:srgbClr val="FFFF00"/>
                </a:solidFill>
              </a:rPr>
              <a:t>  </a:t>
            </a:r>
          </a:p>
          <a:p>
            <a:r>
              <a:rPr lang="en-US" sz="3200" b="1" dirty="0">
                <a:solidFill>
                  <a:srgbClr val="FFFF00"/>
                </a:solidFill>
              </a:rPr>
              <a:t>  Apocalypse 18:13 </a:t>
            </a:r>
          </a:p>
          <a:p>
            <a:endParaRPr lang="en-US" sz="800" b="1" dirty="0">
              <a:solidFill>
                <a:srgbClr val="FFFF00"/>
              </a:solidFill>
            </a:endParaRPr>
          </a:p>
          <a:p>
            <a:r>
              <a:rPr lang="en-US" sz="3800" dirty="0">
                <a:solidFill>
                  <a:schemeClr val="bg1"/>
                </a:solidFill>
              </a:rPr>
              <a:t>  </a:t>
            </a:r>
            <a:r>
              <a:rPr lang="el-GR" sz="3800" dirty="0">
                <a:solidFill>
                  <a:schemeClr val="bg1"/>
                </a:solidFill>
              </a:rPr>
              <a:t>καὶ κιννάμωμον καὶ ἄμωμον καὶ θυμιάματα </a:t>
            </a:r>
            <a:endParaRPr lang="en-US" sz="3800" dirty="0">
              <a:solidFill>
                <a:schemeClr val="bg1"/>
              </a:solidFill>
            </a:endParaRPr>
          </a:p>
          <a:p>
            <a:r>
              <a:rPr lang="fr-FR" sz="2400" dirty="0">
                <a:solidFill>
                  <a:srgbClr val="FFFF00"/>
                </a:solidFill>
              </a:rPr>
              <a:t>     et            de cannelle            et     d'aromates      et        de parfums</a:t>
            </a:r>
            <a:endParaRPr lang="es-ES" sz="2400" dirty="0">
              <a:solidFill>
                <a:srgbClr val="FFFF00"/>
              </a:solidFill>
            </a:endParaRPr>
          </a:p>
          <a:p>
            <a:r>
              <a:rPr lang="en-US" sz="4000" dirty="0">
                <a:solidFill>
                  <a:schemeClr val="bg1"/>
                </a:solidFill>
              </a:rPr>
              <a:t> </a:t>
            </a:r>
            <a:r>
              <a:rPr lang="el-GR" sz="4000" dirty="0">
                <a:solidFill>
                  <a:schemeClr val="bg1"/>
                </a:solidFill>
              </a:rPr>
              <a:t>καὶ μύρον καὶ λίβανον καὶ οἶνον καὶ ἔλαιον </a:t>
            </a:r>
            <a:endParaRPr lang="en-US" sz="4000" dirty="0">
              <a:solidFill>
                <a:schemeClr val="bg1"/>
              </a:solidFill>
            </a:endParaRPr>
          </a:p>
          <a:p>
            <a:r>
              <a:rPr lang="fr-FR" sz="2400" dirty="0">
                <a:solidFill>
                  <a:srgbClr val="FFFF00"/>
                </a:solidFill>
              </a:rPr>
              <a:t>    et     de myrrhe     et        d'encens         et        de vin       et        d'huile</a:t>
            </a:r>
          </a:p>
          <a:p>
            <a:r>
              <a:rPr lang="en-US" sz="3800" dirty="0">
                <a:solidFill>
                  <a:schemeClr val="bg1"/>
                </a:solidFill>
              </a:rPr>
              <a:t>  </a:t>
            </a:r>
            <a:r>
              <a:rPr lang="el-GR" sz="3800" dirty="0">
                <a:solidFill>
                  <a:schemeClr val="bg1"/>
                </a:solidFill>
              </a:rPr>
              <a:t>καὶ σεμίδαλιν καὶ σῖτον καὶ κτήνη καὶ πρόβατα, </a:t>
            </a:r>
            <a:endParaRPr lang="en-US" sz="3800" dirty="0">
              <a:solidFill>
                <a:schemeClr val="bg1"/>
              </a:solidFill>
            </a:endParaRPr>
          </a:p>
          <a:p>
            <a:r>
              <a:rPr lang="fr-FR" sz="2400" dirty="0">
                <a:solidFill>
                  <a:srgbClr val="FFFF00"/>
                </a:solidFill>
              </a:rPr>
              <a:t>     et      de fine farine        et      de blé      et    de bœufs    et        de brebis</a:t>
            </a:r>
          </a:p>
          <a:p>
            <a:r>
              <a:rPr lang="en-US" sz="3800" dirty="0">
                <a:solidFill>
                  <a:schemeClr val="bg1"/>
                </a:solidFill>
              </a:rPr>
              <a:t> </a:t>
            </a:r>
            <a:r>
              <a:rPr lang="el-GR" sz="3800" dirty="0">
                <a:solidFill>
                  <a:schemeClr val="bg1"/>
                </a:solidFill>
              </a:rPr>
              <a:t>καὶ ἵππων καὶ ῥεδῶν καὶ σωμάτων, καὶ ψυχὰς ἀνθρώπων.</a:t>
            </a:r>
          </a:p>
          <a:p>
            <a:r>
              <a:rPr lang="fr-FR" sz="2400" dirty="0">
                <a:solidFill>
                  <a:srgbClr val="FFFF00"/>
                </a:solidFill>
              </a:rPr>
              <a:t>   et    de chevaux   et      de chars      et        de corps              et    même vies       humaines</a:t>
            </a:r>
            <a:endParaRPr lang="en-US" sz="800" dirty="0">
              <a:solidFill>
                <a:schemeClr val="bg1"/>
              </a:solidFill>
            </a:endParaRP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18:13</a:t>
            </a:r>
            <a:r>
              <a:rPr lang="fr-FR" sz="2200" dirty="0">
                <a:solidFill>
                  <a:schemeClr val="bg1"/>
                </a:solidFill>
              </a:rPr>
              <a:t> de cannelle, d'aromates, de parfums, de myrrhe, d'encens, de vin, d'huile, de fine farine, de blé, de </a:t>
            </a:r>
            <a:r>
              <a:rPr lang="fr-FR" sz="2200" dirty="0" err="1">
                <a:solidFill>
                  <a:schemeClr val="bg1"/>
                </a:solidFill>
              </a:rPr>
              <a:t>boeufs</a:t>
            </a:r>
            <a:r>
              <a:rPr lang="fr-FR" sz="2200" dirty="0">
                <a:solidFill>
                  <a:schemeClr val="bg1"/>
                </a:solidFill>
              </a:rPr>
              <a:t>, de brebis, de chevaux, de chars, de corps et d'âmes d'hommes.</a:t>
            </a:r>
          </a:p>
          <a:p>
            <a:r>
              <a:rPr lang="fr-FR" sz="2200" dirty="0">
                <a:solidFill>
                  <a:schemeClr val="bg1"/>
                </a:solidFill>
              </a:rPr>
              <a:t> </a:t>
            </a:r>
            <a:r>
              <a:rPr lang="fr-FR" sz="2200" baseline="30000" dirty="0">
                <a:solidFill>
                  <a:srgbClr val="FFFF00"/>
                </a:solidFill>
              </a:rPr>
              <a:t>	BFC </a:t>
            </a:r>
            <a:r>
              <a:rPr lang="fr-FR" sz="2200" b="1" dirty="0">
                <a:solidFill>
                  <a:schemeClr val="bg1"/>
                </a:solidFill>
              </a:rPr>
              <a:t>18:13</a:t>
            </a:r>
            <a:r>
              <a:rPr lang="fr-FR" sz="2200" dirty="0">
                <a:solidFill>
                  <a:schemeClr val="bg1"/>
                </a:solidFill>
              </a:rPr>
              <a:t> cannelle et autres épices, parfums, myrrhe et encens; vin, huile, farine et blé; </a:t>
            </a:r>
            <a:r>
              <a:rPr lang="fr-FR" sz="2200" dirty="0" err="1">
                <a:solidFill>
                  <a:schemeClr val="bg1"/>
                </a:solidFill>
              </a:rPr>
              <a:t>boeufs</a:t>
            </a:r>
            <a:r>
              <a:rPr lang="fr-FR" sz="2200" dirty="0">
                <a:solidFill>
                  <a:schemeClr val="bg1"/>
                </a:solidFill>
              </a:rPr>
              <a:t> et moutons, chevaux et chars, esclaves et même vies humaines. </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6787173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59" y="33867"/>
            <a:ext cx="12161838" cy="6773247"/>
          </a:xfrm>
          <a:prstGeom prst="rect">
            <a:avLst/>
          </a:prstGeom>
          <a:solidFill>
            <a:srgbClr val="002060"/>
          </a:solidFill>
        </p:spPr>
        <p:txBody>
          <a:bodyPr wrap="square" lIns="108821" tIns="54411" rIns="108821" bIns="54411">
            <a:spAutoFit/>
          </a:bodyPr>
          <a:lstStyle/>
          <a:p>
            <a:r>
              <a:rPr lang="en-US" sz="900" b="1" dirty="0">
                <a:solidFill>
                  <a:srgbClr val="FFFF00"/>
                </a:solidFill>
              </a:rPr>
              <a:t>     </a:t>
            </a:r>
          </a:p>
          <a:p>
            <a:r>
              <a:rPr lang="en-US" sz="3200" b="1" dirty="0">
                <a:solidFill>
                  <a:srgbClr val="FFFF00"/>
                </a:solidFill>
              </a:rPr>
              <a:t>  Apocalypse 18:14 </a:t>
            </a:r>
          </a:p>
          <a:p>
            <a:endParaRPr lang="en-US" sz="800" b="1" dirty="0">
              <a:solidFill>
                <a:srgbClr val="FFFF00"/>
              </a:solidFill>
            </a:endParaRPr>
          </a:p>
          <a:p>
            <a:r>
              <a:rPr lang="en-US" sz="3600" dirty="0">
                <a:solidFill>
                  <a:schemeClr val="bg1"/>
                </a:solidFill>
              </a:rPr>
              <a:t> </a:t>
            </a:r>
            <a:r>
              <a:rPr lang="el-GR" sz="4000" dirty="0">
                <a:solidFill>
                  <a:schemeClr val="bg1"/>
                </a:solidFill>
              </a:rPr>
              <a:t>καὶ ἡ ὀπώρα σου τῆς ἐπιθυμίας τῆς ψυχῆς </a:t>
            </a:r>
            <a:endParaRPr lang="en-US" sz="4000" dirty="0">
              <a:solidFill>
                <a:schemeClr val="bg1"/>
              </a:solidFill>
            </a:endParaRPr>
          </a:p>
          <a:p>
            <a:r>
              <a:rPr lang="fr-FR" sz="2400" dirty="0">
                <a:solidFill>
                  <a:schemeClr val="bg1"/>
                </a:solidFill>
              </a:rPr>
              <a:t> </a:t>
            </a:r>
            <a:r>
              <a:rPr lang="fr-FR" sz="2400" dirty="0">
                <a:solidFill>
                  <a:srgbClr val="FFFF00"/>
                </a:solidFill>
              </a:rPr>
              <a:t>   et    les      fruits            tes        du              désir                 de l'âme</a:t>
            </a:r>
            <a:endParaRPr lang="es-ES" sz="2400" dirty="0">
              <a:solidFill>
                <a:srgbClr val="FFFF00"/>
              </a:solidFill>
            </a:endParaRPr>
          </a:p>
          <a:p>
            <a:r>
              <a:rPr lang="en-US" sz="4000" dirty="0">
                <a:solidFill>
                  <a:schemeClr val="bg1"/>
                </a:solidFill>
              </a:rPr>
              <a:t>  </a:t>
            </a:r>
            <a:r>
              <a:rPr lang="el-GR" sz="4000" dirty="0">
                <a:solidFill>
                  <a:schemeClr val="bg1"/>
                </a:solidFill>
              </a:rPr>
              <a:t>ἀπῆλθεν ἀπὸ σοῦ,</a:t>
            </a:r>
            <a:r>
              <a:rPr lang="en-US" sz="4000" dirty="0">
                <a:solidFill>
                  <a:schemeClr val="bg1"/>
                </a:solidFill>
              </a:rPr>
              <a:t> </a:t>
            </a:r>
            <a:r>
              <a:rPr lang="el-GR" sz="4000" dirty="0">
                <a:solidFill>
                  <a:schemeClr val="bg1"/>
                </a:solidFill>
              </a:rPr>
              <a:t> καὶ </a:t>
            </a:r>
            <a:r>
              <a:rPr lang="en-US" sz="4000" dirty="0">
                <a:solidFill>
                  <a:schemeClr val="bg1"/>
                </a:solidFill>
              </a:rPr>
              <a:t> </a:t>
            </a:r>
            <a:r>
              <a:rPr lang="el-GR" sz="4000" dirty="0">
                <a:solidFill>
                  <a:schemeClr val="bg1"/>
                </a:solidFill>
              </a:rPr>
              <a:t>πάντα τὰ λιπαρὰ </a:t>
            </a:r>
            <a:endParaRPr lang="en-US" sz="4000" dirty="0">
              <a:solidFill>
                <a:schemeClr val="bg1"/>
              </a:solidFill>
            </a:endParaRPr>
          </a:p>
          <a:p>
            <a:r>
              <a:rPr lang="fr-FR" sz="2400" dirty="0">
                <a:solidFill>
                  <a:srgbClr val="FFFF00"/>
                </a:solidFill>
              </a:rPr>
              <a:t>    sont allés loin       de        toi            et    toutes les choses    délicates</a:t>
            </a:r>
          </a:p>
          <a:p>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τὰ λαμπρὰ </a:t>
            </a:r>
            <a:r>
              <a:rPr lang="en-US" sz="4000" dirty="0">
                <a:solidFill>
                  <a:schemeClr val="bg1"/>
                </a:solidFill>
              </a:rPr>
              <a:t> </a:t>
            </a:r>
            <a:r>
              <a:rPr lang="el-GR" sz="4000" dirty="0">
                <a:solidFill>
                  <a:schemeClr val="bg1"/>
                </a:solidFill>
              </a:rPr>
              <a:t>ἀπώλετο</a:t>
            </a:r>
            <a:r>
              <a:rPr lang="en-US" sz="4000" dirty="0">
                <a:solidFill>
                  <a:schemeClr val="bg1"/>
                </a:solidFill>
              </a:rPr>
              <a:t> </a:t>
            </a:r>
            <a:r>
              <a:rPr lang="el-GR" sz="4000" dirty="0">
                <a:solidFill>
                  <a:schemeClr val="bg1"/>
                </a:solidFill>
              </a:rPr>
              <a:t> ἀπὸ σοῦ </a:t>
            </a:r>
            <a:endParaRPr lang="en-US" sz="4000" dirty="0">
              <a:solidFill>
                <a:schemeClr val="bg1"/>
              </a:solidFill>
            </a:endParaRPr>
          </a:p>
          <a:p>
            <a:r>
              <a:rPr lang="fr-FR" sz="2400" dirty="0">
                <a:solidFill>
                  <a:srgbClr val="FFFF00"/>
                </a:solidFill>
              </a:rPr>
              <a:t>                      et         les   magnifiques      sont perdues       pour      toi</a:t>
            </a:r>
          </a:p>
          <a:p>
            <a:r>
              <a:rPr lang="en-US" sz="4000" dirty="0">
                <a:solidFill>
                  <a:schemeClr val="bg1"/>
                </a:solidFill>
              </a:rPr>
              <a:t>           </a:t>
            </a:r>
            <a:r>
              <a:rPr lang="el-GR" sz="4000" dirty="0">
                <a:solidFill>
                  <a:schemeClr val="bg1"/>
                </a:solidFill>
              </a:rPr>
              <a:t>καὶ οὐκέτι</a:t>
            </a:r>
            <a:r>
              <a:rPr lang="en-US" sz="4000" dirty="0">
                <a:solidFill>
                  <a:schemeClr val="bg1"/>
                </a:solidFill>
              </a:rPr>
              <a:t> </a:t>
            </a:r>
            <a:r>
              <a:rPr lang="el-GR" sz="4000" dirty="0">
                <a:solidFill>
                  <a:schemeClr val="bg1"/>
                </a:solidFill>
              </a:rPr>
              <a:t> </a:t>
            </a:r>
            <a:r>
              <a:rPr lang="en-US" sz="4000" dirty="0">
                <a:solidFill>
                  <a:schemeClr val="bg1"/>
                </a:solidFill>
              </a:rPr>
              <a:t> </a:t>
            </a:r>
            <a:r>
              <a:rPr lang="el-GR" sz="4000" dirty="0">
                <a:solidFill>
                  <a:schemeClr val="bg1"/>
                </a:solidFill>
              </a:rPr>
              <a:t>οὐ μὴ</a:t>
            </a:r>
            <a:r>
              <a:rPr lang="en-US" sz="4000" dirty="0">
                <a:solidFill>
                  <a:schemeClr val="bg1"/>
                </a:solidFill>
              </a:rPr>
              <a:t>  </a:t>
            </a:r>
            <a:r>
              <a:rPr lang="el-GR" sz="4000" dirty="0">
                <a:solidFill>
                  <a:schemeClr val="bg1"/>
                </a:solidFill>
              </a:rPr>
              <a:t> αὐτὰ </a:t>
            </a:r>
            <a:r>
              <a:rPr lang="en-US" sz="4000" dirty="0">
                <a:solidFill>
                  <a:schemeClr val="bg1"/>
                </a:solidFill>
              </a:rPr>
              <a:t> </a:t>
            </a:r>
            <a:r>
              <a:rPr lang="el-GR" sz="4000" dirty="0">
                <a:solidFill>
                  <a:schemeClr val="bg1"/>
                </a:solidFill>
              </a:rPr>
              <a:t>εὑρήσουσιν.</a:t>
            </a:r>
          </a:p>
          <a:p>
            <a:r>
              <a:rPr lang="fr-FR" sz="2400" dirty="0">
                <a:solidFill>
                  <a:srgbClr val="FFFF00"/>
                </a:solidFill>
              </a:rPr>
              <a:t>                    et        pas plus          jamais               les              tu trouveras</a:t>
            </a:r>
            <a:endParaRPr lang="fr-FR" sz="2300" dirty="0">
              <a:solidFill>
                <a:srgbClr val="FFFF00"/>
              </a:solidFill>
            </a:endParaRPr>
          </a:p>
          <a:p>
            <a:r>
              <a:rPr lang="fr-FR" sz="800" dirty="0">
                <a:solidFill>
                  <a:srgbClr val="FFFF00"/>
                </a:solidFill>
              </a:rPr>
              <a:t> </a:t>
            </a:r>
            <a:r>
              <a:rPr lang="en-US" sz="800" dirty="0">
                <a:solidFill>
                  <a:schemeClr val="bg1"/>
                </a:solidFill>
              </a:rPr>
              <a:t> </a:t>
            </a:r>
          </a:p>
          <a:p>
            <a:r>
              <a:rPr lang="en-US" sz="2200" baseline="30000" dirty="0">
                <a:solidFill>
                  <a:srgbClr val="FFFF00"/>
                </a:solidFill>
              </a:rPr>
              <a:t>	NEG </a:t>
            </a:r>
            <a:r>
              <a:rPr lang="fr-FR" sz="2200" b="1" dirty="0">
                <a:solidFill>
                  <a:schemeClr val="bg1"/>
                </a:solidFill>
              </a:rPr>
              <a:t>18:14</a:t>
            </a:r>
            <a:r>
              <a:rPr lang="fr-FR" sz="2200" dirty="0">
                <a:solidFill>
                  <a:schemeClr val="bg1"/>
                </a:solidFill>
              </a:rPr>
              <a:t>  Les fruits que désirait ton âme sont allés loin de toi; et toutes les choses délicates et magnifiques sont perdues pour toi, et tu ne les trouveras plus.</a:t>
            </a:r>
          </a:p>
          <a:p>
            <a:r>
              <a:rPr lang="fr-FR" sz="2200" baseline="30000" dirty="0">
                <a:solidFill>
                  <a:srgbClr val="FFFF00"/>
                </a:solidFill>
              </a:rPr>
              <a:t>	BFC </a:t>
            </a:r>
            <a:r>
              <a:rPr lang="fr-FR" sz="2200" b="1" dirty="0">
                <a:solidFill>
                  <a:schemeClr val="bg1"/>
                </a:solidFill>
              </a:rPr>
              <a:t>18:14</a:t>
            </a:r>
            <a:r>
              <a:rPr lang="fr-FR" sz="2200" dirty="0">
                <a:solidFill>
                  <a:schemeClr val="bg1"/>
                </a:solidFill>
              </a:rPr>
              <a:t> «Ah! dit-on, tous les produits que tu désirais ont disparu de chez toi, toutes tes richesses et ton luxe sont perdus pour toi, et on ne les retrouvera plus jamais!»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r>
              <a:rPr lang="fr-FR" sz="800" dirty="0">
                <a:solidFill>
                  <a:schemeClr val="bg1"/>
                </a:solidFill>
              </a:rPr>
              <a:t>    </a:t>
            </a:r>
          </a:p>
        </p:txBody>
      </p:sp>
    </p:spTree>
    <p:extLst>
      <p:ext uri="{BB962C8B-B14F-4D97-AF65-F5344CB8AC3E}">
        <p14:creationId xmlns:p14="http://schemas.microsoft.com/office/powerpoint/2010/main" val="13495008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6834803"/>
          </a:xfrm>
          <a:prstGeom prst="rect">
            <a:avLst/>
          </a:prstGeom>
          <a:solidFill>
            <a:srgbClr val="002060"/>
          </a:solidFill>
        </p:spPr>
        <p:txBody>
          <a:bodyPr wrap="square" lIns="108821" tIns="54411" rIns="108821" bIns="54411">
            <a:spAutoFit/>
          </a:bodyPr>
          <a:lstStyle/>
          <a:p>
            <a:r>
              <a:rPr lang="en-US" sz="900" b="1" dirty="0">
                <a:solidFill>
                  <a:srgbClr val="FFFF00"/>
                </a:solidFill>
              </a:rPr>
              <a:t>              </a:t>
            </a:r>
          </a:p>
          <a:p>
            <a:endParaRPr lang="en-US" sz="900" b="1" dirty="0">
              <a:solidFill>
                <a:srgbClr val="FFFF00"/>
              </a:solidFill>
            </a:endParaRPr>
          </a:p>
          <a:p>
            <a:endParaRPr lang="en-US" sz="900" b="1" dirty="0">
              <a:solidFill>
                <a:srgbClr val="FFFF00"/>
              </a:solidFill>
            </a:endParaRPr>
          </a:p>
          <a:p>
            <a:r>
              <a:rPr lang="en-US" sz="3200" b="1" dirty="0">
                <a:solidFill>
                  <a:srgbClr val="FFFF00"/>
                </a:solidFill>
              </a:rPr>
              <a:t>        </a:t>
            </a:r>
            <a:r>
              <a:rPr lang="en-US" sz="3400" b="1" dirty="0">
                <a:solidFill>
                  <a:srgbClr val="FFFF00"/>
                </a:solidFill>
              </a:rPr>
              <a:t>Apocalypse 18:15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000" b="1" dirty="0">
                <a:solidFill>
                  <a:srgbClr val="FFFF00"/>
                </a:solidFill>
              </a:rPr>
              <a:t>     </a:t>
            </a:r>
            <a:r>
              <a:rPr lang="el-GR" sz="4000" dirty="0">
                <a:solidFill>
                  <a:schemeClr val="bg1"/>
                </a:solidFill>
              </a:rPr>
              <a:t>Οἱ </a:t>
            </a:r>
            <a:r>
              <a:rPr lang="en-US" sz="4000" dirty="0">
                <a:solidFill>
                  <a:schemeClr val="bg1"/>
                </a:solidFill>
              </a:rPr>
              <a:t> </a:t>
            </a:r>
            <a:r>
              <a:rPr lang="el-GR" sz="4000" dirty="0">
                <a:solidFill>
                  <a:schemeClr val="bg1"/>
                </a:solidFill>
              </a:rPr>
              <a:t>ἔμποροι </a:t>
            </a:r>
            <a:r>
              <a:rPr lang="en-US" sz="4000" dirty="0">
                <a:solidFill>
                  <a:schemeClr val="bg1"/>
                </a:solidFill>
              </a:rPr>
              <a:t> </a:t>
            </a:r>
            <a:r>
              <a:rPr lang="el-GR" sz="4000" dirty="0">
                <a:solidFill>
                  <a:schemeClr val="bg1"/>
                </a:solidFill>
              </a:rPr>
              <a:t>τούτων</a:t>
            </a:r>
            <a:r>
              <a:rPr lang="en-US" sz="4000" dirty="0">
                <a:solidFill>
                  <a:schemeClr val="bg1"/>
                </a:solidFill>
              </a:rPr>
              <a:t>  </a:t>
            </a:r>
            <a:r>
              <a:rPr lang="el-GR" sz="4000" dirty="0">
                <a:solidFill>
                  <a:schemeClr val="bg1"/>
                </a:solidFill>
              </a:rPr>
              <a:t> οἱ </a:t>
            </a:r>
            <a:r>
              <a:rPr lang="en-US" sz="4000" dirty="0">
                <a:solidFill>
                  <a:schemeClr val="bg1"/>
                </a:solidFill>
              </a:rPr>
              <a:t> </a:t>
            </a:r>
            <a:r>
              <a:rPr lang="el-GR" sz="4000" dirty="0">
                <a:solidFill>
                  <a:schemeClr val="bg1"/>
                </a:solidFill>
              </a:rPr>
              <a:t>πλουτήσαντες </a:t>
            </a:r>
            <a:endParaRPr lang="en-US" sz="4000" dirty="0">
              <a:solidFill>
                <a:schemeClr val="bg1"/>
              </a:solidFill>
            </a:endParaRPr>
          </a:p>
          <a:p>
            <a:r>
              <a:rPr lang="fr-FR" sz="2400" dirty="0">
                <a:solidFill>
                  <a:srgbClr val="FFFF00"/>
                </a:solidFill>
              </a:rPr>
              <a:t>          les      marchands    de ces choses     qui        se sont enrichis          </a:t>
            </a:r>
          </a:p>
          <a:p>
            <a:r>
              <a:rPr lang="en-US" sz="4000" dirty="0">
                <a:solidFill>
                  <a:schemeClr val="bg1"/>
                </a:solidFill>
              </a:rPr>
              <a:t> </a:t>
            </a:r>
            <a:r>
              <a:rPr lang="el-GR" sz="4000" dirty="0">
                <a:solidFill>
                  <a:schemeClr val="bg1"/>
                </a:solidFill>
              </a:rPr>
              <a:t>ἀπ᾽ αὐτῆς ἀπὸ μακρόθεν στήσονται διὰ τὸν φόβον </a:t>
            </a:r>
            <a:endParaRPr lang="en-US" sz="4000" dirty="0">
              <a:solidFill>
                <a:schemeClr val="bg1"/>
              </a:solidFill>
            </a:endParaRPr>
          </a:p>
          <a:p>
            <a:r>
              <a:rPr lang="fr-FR" sz="2400" dirty="0">
                <a:solidFill>
                  <a:srgbClr val="FFFF00"/>
                </a:solidFill>
              </a:rPr>
              <a:t>    par       elle             de                loin                  se tiendront      à cause de la       peur </a:t>
            </a:r>
            <a:endParaRPr lang="fr-FR" sz="2800" dirty="0">
              <a:solidFill>
                <a:srgbClr val="FFFF00"/>
              </a:solidFill>
            </a:endParaRPr>
          </a:p>
          <a:p>
            <a:r>
              <a:rPr lang="en-US" sz="4000" dirty="0">
                <a:solidFill>
                  <a:schemeClr val="bg1"/>
                </a:solidFill>
              </a:rPr>
              <a:t> </a:t>
            </a:r>
            <a:r>
              <a:rPr lang="el-GR" sz="4000" dirty="0">
                <a:solidFill>
                  <a:schemeClr val="bg1"/>
                </a:solidFill>
              </a:rPr>
              <a:t>τοῦ βασανισμοῦ αὐτῆς</a:t>
            </a:r>
            <a:r>
              <a:rPr lang="en-US" sz="4000" dirty="0">
                <a:solidFill>
                  <a:schemeClr val="bg1"/>
                </a:solidFill>
              </a:rPr>
              <a:t> </a:t>
            </a:r>
            <a:r>
              <a:rPr lang="el-GR" sz="4000" dirty="0">
                <a:solidFill>
                  <a:schemeClr val="bg1"/>
                </a:solidFill>
              </a:rPr>
              <a:t> κλαίοντες καὶ </a:t>
            </a:r>
            <a:r>
              <a:rPr lang="en-US" sz="4000" dirty="0">
                <a:solidFill>
                  <a:schemeClr val="bg1"/>
                </a:solidFill>
              </a:rPr>
              <a:t> </a:t>
            </a:r>
            <a:r>
              <a:rPr lang="el-GR" sz="4000" dirty="0">
                <a:solidFill>
                  <a:schemeClr val="bg1"/>
                </a:solidFill>
              </a:rPr>
              <a:t>πενθοῦντες</a:t>
            </a:r>
          </a:p>
          <a:p>
            <a:r>
              <a:rPr lang="fr-FR" sz="2400" dirty="0">
                <a:solidFill>
                  <a:srgbClr val="FFFF00"/>
                </a:solidFill>
              </a:rPr>
              <a:t>    du             tourment                   son             ils pleureront        et         se lamenteront</a:t>
            </a:r>
          </a:p>
          <a:p>
            <a:endParaRPr lang="en-US" sz="800" dirty="0">
              <a:solidFill>
                <a:schemeClr val="bg1"/>
              </a:solidFill>
            </a:endParaRP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18:15</a:t>
            </a:r>
            <a:r>
              <a:rPr lang="fr-FR" sz="2200" dirty="0">
                <a:solidFill>
                  <a:schemeClr val="bg1"/>
                </a:solidFill>
              </a:rPr>
              <a:t> Les marchands de ces choses, qui se sont enrichis par elle, se tiendront éloignés, dans la crainte de son tourment; ils pleureront et seront dans le deuil,</a:t>
            </a:r>
          </a:p>
          <a:p>
            <a:r>
              <a:rPr lang="fr-FR" sz="2200" baseline="30000" dirty="0">
                <a:solidFill>
                  <a:schemeClr val="bg1"/>
                </a:solidFill>
              </a:rPr>
              <a:t>	</a:t>
            </a:r>
            <a:r>
              <a:rPr lang="fr-FR" sz="2200" baseline="30000" dirty="0">
                <a:solidFill>
                  <a:srgbClr val="FFFF00"/>
                </a:solidFill>
              </a:rPr>
              <a:t>BFC </a:t>
            </a:r>
            <a:r>
              <a:rPr lang="fr-FR" sz="2200" b="1" dirty="0">
                <a:solidFill>
                  <a:schemeClr val="bg1"/>
                </a:solidFill>
              </a:rPr>
              <a:t>18:15</a:t>
            </a:r>
            <a:r>
              <a:rPr lang="fr-FR" sz="2200" dirty="0">
                <a:solidFill>
                  <a:schemeClr val="bg1"/>
                </a:solidFill>
              </a:rPr>
              <a:t> Les marchands qui se sont enrichis en faisant du commerce dans cette ville, se tiendront à bonne distance par peur du châtiment qui est le sien. Ils pleureront et se lamenteront;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1491531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92" y="68039"/>
            <a:ext cx="12161838" cy="6788636"/>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r>
              <a:rPr lang="en-US" sz="3200" b="1" dirty="0">
                <a:solidFill>
                  <a:srgbClr val="FFFF00"/>
                </a:solidFill>
              </a:rPr>
              <a:t>     Apocalypse 18:16 </a:t>
            </a:r>
          </a:p>
          <a:p>
            <a:endParaRPr lang="en-US" sz="800" b="1" dirty="0">
              <a:solidFill>
                <a:srgbClr val="FFFF00"/>
              </a:solidFill>
            </a:endParaRPr>
          </a:p>
          <a:p>
            <a:r>
              <a:rPr lang="en-US" sz="4000" dirty="0">
                <a:solidFill>
                  <a:schemeClr val="bg1"/>
                </a:solidFill>
              </a:rPr>
              <a:t>  </a:t>
            </a:r>
            <a:r>
              <a:rPr lang="el-GR" sz="4000" dirty="0">
                <a:solidFill>
                  <a:schemeClr val="bg1"/>
                </a:solidFill>
              </a:rPr>
              <a:t>λέγοντες· </a:t>
            </a:r>
            <a:r>
              <a:rPr lang="en-US" sz="4000" dirty="0">
                <a:solidFill>
                  <a:schemeClr val="bg1"/>
                </a:solidFill>
              </a:rPr>
              <a:t>  </a:t>
            </a:r>
            <a:r>
              <a:rPr lang="el-GR" sz="4000" dirty="0">
                <a:solidFill>
                  <a:schemeClr val="bg1"/>
                </a:solidFill>
              </a:rPr>
              <a:t>οὐαὶ οὐαί, ἡ πόλις ἡ μεγάλη, </a:t>
            </a:r>
            <a:endParaRPr lang="en-US" sz="4000" dirty="0">
              <a:solidFill>
                <a:schemeClr val="bg1"/>
              </a:solidFill>
            </a:endParaRPr>
          </a:p>
          <a:p>
            <a:r>
              <a:rPr lang="fr-FR" sz="2400" dirty="0">
                <a:solidFill>
                  <a:srgbClr val="FFFF00"/>
                </a:solidFill>
              </a:rPr>
              <a:t>          diront               malheur  </a:t>
            </a:r>
            <a:r>
              <a:rPr lang="fr-FR" sz="2400" dirty="0" err="1">
                <a:solidFill>
                  <a:srgbClr val="FFFF00"/>
                </a:solidFill>
              </a:rPr>
              <a:t>malheur</a:t>
            </a:r>
            <a:r>
              <a:rPr lang="fr-FR" sz="2400" dirty="0">
                <a:solidFill>
                  <a:srgbClr val="FFFF00"/>
                </a:solidFill>
              </a:rPr>
              <a:t>   la       ville      la      grande</a:t>
            </a:r>
          </a:p>
          <a:p>
            <a:r>
              <a:rPr lang="en-US" sz="4000" dirty="0">
                <a:solidFill>
                  <a:schemeClr val="bg1"/>
                </a:solidFill>
              </a:rPr>
              <a:t> </a:t>
            </a:r>
            <a:r>
              <a:rPr lang="el-GR" sz="4000" dirty="0">
                <a:solidFill>
                  <a:schemeClr val="bg1"/>
                </a:solidFill>
              </a:rPr>
              <a:t>ἡ περιβεβλημένη βύσσινον καὶ πορφυροῦν </a:t>
            </a:r>
            <a:endParaRPr lang="en-US" sz="4000" dirty="0">
              <a:solidFill>
                <a:schemeClr val="bg1"/>
              </a:solidFill>
            </a:endParaRPr>
          </a:p>
          <a:p>
            <a:r>
              <a:rPr lang="fr-FR" sz="2400" dirty="0">
                <a:solidFill>
                  <a:srgbClr val="FFFF00"/>
                </a:solidFill>
              </a:rPr>
              <a:t> qui              était vêtue                     de fin lin            et          de pourpre </a:t>
            </a:r>
          </a:p>
          <a:p>
            <a:r>
              <a:rPr lang="en-US" sz="4000" dirty="0">
                <a:solidFill>
                  <a:schemeClr val="bg1"/>
                </a:solidFill>
              </a:rPr>
              <a:t>  </a:t>
            </a:r>
            <a:r>
              <a:rPr lang="el-GR" sz="4000" dirty="0">
                <a:solidFill>
                  <a:schemeClr val="bg1"/>
                </a:solidFill>
              </a:rPr>
              <a:t>καὶ κόκκινον</a:t>
            </a:r>
            <a:r>
              <a:rPr lang="en-US" sz="4000" dirty="0">
                <a:solidFill>
                  <a:schemeClr val="bg1"/>
                </a:solidFill>
              </a:rPr>
              <a:t> </a:t>
            </a:r>
            <a:r>
              <a:rPr lang="el-GR" sz="4000" dirty="0">
                <a:solidFill>
                  <a:schemeClr val="bg1"/>
                </a:solidFill>
              </a:rPr>
              <a:t> καὶ κεχρυσωμένη [ἐν] χρυσίῳ </a:t>
            </a:r>
            <a:endParaRPr lang="en-US" sz="4000" dirty="0">
              <a:solidFill>
                <a:schemeClr val="bg1"/>
              </a:solidFill>
            </a:endParaRPr>
          </a:p>
          <a:p>
            <a:r>
              <a:rPr lang="fr-FR" sz="2400" dirty="0">
                <a:solidFill>
                  <a:srgbClr val="FFFF00"/>
                </a:solidFill>
              </a:rPr>
              <a:t>     et          d'écarlate          et                 parée                                 d 'or</a:t>
            </a:r>
          </a:p>
          <a:p>
            <a:r>
              <a:rPr lang="fr-FR" sz="2400" dirty="0">
                <a:solidFill>
                  <a:srgbClr val="FFFF00"/>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λίθῳ</a:t>
            </a:r>
            <a:r>
              <a:rPr lang="en-US" sz="4000" dirty="0">
                <a:solidFill>
                  <a:schemeClr val="bg1"/>
                </a:solidFill>
              </a:rPr>
              <a:t> </a:t>
            </a:r>
            <a:r>
              <a:rPr lang="el-GR" sz="4000" dirty="0">
                <a:solidFill>
                  <a:schemeClr val="bg1"/>
                </a:solidFill>
              </a:rPr>
              <a:t> </a:t>
            </a:r>
            <a:r>
              <a:rPr lang="en-US" sz="4000" dirty="0">
                <a:solidFill>
                  <a:schemeClr val="bg1"/>
                </a:solidFill>
              </a:rPr>
              <a:t> </a:t>
            </a:r>
            <a:r>
              <a:rPr lang="el-GR" sz="4000" dirty="0">
                <a:solidFill>
                  <a:schemeClr val="bg1"/>
                </a:solidFill>
              </a:rPr>
              <a:t>τιμίῳ </a:t>
            </a:r>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μαργαρίτῃ,</a:t>
            </a:r>
          </a:p>
          <a:p>
            <a:r>
              <a:rPr lang="fr-FR" sz="2400" dirty="0">
                <a:solidFill>
                  <a:srgbClr val="FFFF00"/>
                </a:solidFill>
              </a:rPr>
              <a:t>                   et    de pierres   précieuses     et            de perles</a:t>
            </a:r>
          </a:p>
          <a:p>
            <a:endParaRPr lang="en-US" sz="800" dirty="0">
              <a:solidFill>
                <a:schemeClr val="bg1"/>
              </a:solidFill>
            </a:endParaRPr>
          </a:p>
          <a:p>
            <a:r>
              <a:rPr lang="en-US" sz="2200" dirty="0">
                <a:solidFill>
                  <a:schemeClr val="bg1"/>
                </a:solidFill>
              </a:rPr>
              <a:t> </a:t>
            </a:r>
            <a:r>
              <a:rPr lang="en-US" sz="2200" baseline="30000" dirty="0">
                <a:solidFill>
                  <a:srgbClr val="FFFF00"/>
                </a:solidFill>
              </a:rPr>
              <a:t>	NEG </a:t>
            </a:r>
            <a:r>
              <a:rPr lang="fr-FR" sz="2000" b="1" dirty="0">
                <a:solidFill>
                  <a:schemeClr val="bg1"/>
                </a:solidFill>
              </a:rPr>
              <a:t>18:16</a:t>
            </a:r>
            <a:r>
              <a:rPr lang="fr-FR" sz="2000" dirty="0">
                <a:solidFill>
                  <a:schemeClr val="bg1"/>
                </a:solidFill>
              </a:rPr>
              <a:t> et diront: Malheur ! malheur ! La grande ville, qui était vêtue de fin lin, de pourpre et d'écarlate, et parée d 'or, de pierres précieuses et de perles ! En une seule heure tant de richesses ont été détruites ! -</a:t>
            </a:r>
          </a:p>
          <a:p>
            <a:r>
              <a:rPr lang="fr-FR" sz="2000" baseline="30000" dirty="0">
                <a:solidFill>
                  <a:srgbClr val="FFFF00"/>
                </a:solidFill>
              </a:rPr>
              <a:t>	BFC </a:t>
            </a:r>
            <a:r>
              <a:rPr lang="fr-FR" sz="2000" b="1" dirty="0">
                <a:solidFill>
                  <a:schemeClr val="bg1"/>
                </a:solidFill>
              </a:rPr>
              <a:t>18:16</a:t>
            </a:r>
            <a:r>
              <a:rPr lang="fr-FR" sz="2000" dirty="0">
                <a:solidFill>
                  <a:schemeClr val="bg1"/>
                </a:solidFill>
              </a:rPr>
              <a:t> ils diront: «Malheur! Quel malheur pour la grande ville! Elle était vêtue d'un fin tissu de lin, de précieuses étoffes rouges et écarlates, elle était chargée de bijoux d'or, de pierres précieuses et de perles.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6404377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111"/>
            <a:ext cx="12161838" cy="7219523"/>
          </a:xfrm>
          <a:prstGeom prst="rect">
            <a:avLst/>
          </a:prstGeom>
          <a:solidFill>
            <a:srgbClr val="002060"/>
          </a:solidFill>
        </p:spPr>
        <p:txBody>
          <a:bodyPr wrap="square" lIns="108821" tIns="54411" rIns="108821" bIns="54411">
            <a:spAutoFit/>
          </a:bodyPr>
          <a:lstStyle/>
          <a:p>
            <a:r>
              <a:rPr lang="en-US" sz="2400" b="1" dirty="0">
                <a:solidFill>
                  <a:srgbClr val="FFFF00"/>
                </a:solidFill>
              </a:rPr>
              <a:t>                              Apocalypse 18:17-18 </a:t>
            </a:r>
          </a:p>
          <a:p>
            <a:r>
              <a:rPr lang="en-US" sz="2800" b="1" dirty="0">
                <a:solidFill>
                  <a:srgbClr val="FFFF00"/>
                </a:solidFill>
              </a:rPr>
              <a:t>17</a:t>
            </a:r>
            <a:r>
              <a:rPr lang="el-GR" sz="3400" dirty="0">
                <a:solidFill>
                  <a:schemeClr val="bg1"/>
                </a:solidFill>
              </a:rPr>
              <a:t> </a:t>
            </a:r>
            <a:r>
              <a:rPr lang="en-US" sz="3400" dirty="0">
                <a:solidFill>
                  <a:schemeClr val="bg1"/>
                </a:solidFill>
              </a:rPr>
              <a:t> </a:t>
            </a:r>
            <a:r>
              <a:rPr lang="el-GR" sz="3600" dirty="0">
                <a:solidFill>
                  <a:schemeClr val="bg1"/>
                </a:solidFill>
              </a:rPr>
              <a:t>ὅτι μιᾷ </a:t>
            </a:r>
            <a:r>
              <a:rPr lang="en-US" sz="3600" dirty="0">
                <a:solidFill>
                  <a:schemeClr val="bg1"/>
                </a:solidFill>
              </a:rPr>
              <a:t> </a:t>
            </a:r>
            <a:r>
              <a:rPr lang="el-GR" sz="3600" dirty="0">
                <a:solidFill>
                  <a:schemeClr val="bg1"/>
                </a:solidFill>
              </a:rPr>
              <a:t>ὥρᾳ </a:t>
            </a:r>
            <a:r>
              <a:rPr lang="en-US" sz="3600" dirty="0">
                <a:solidFill>
                  <a:schemeClr val="bg1"/>
                </a:solidFill>
              </a:rPr>
              <a:t> </a:t>
            </a:r>
            <a:r>
              <a:rPr lang="el-GR" sz="3600" dirty="0">
                <a:solidFill>
                  <a:schemeClr val="bg1"/>
                </a:solidFill>
              </a:rPr>
              <a:t>ἠρημώθη </a:t>
            </a:r>
            <a:r>
              <a:rPr lang="en-US" sz="3600" dirty="0">
                <a:solidFill>
                  <a:schemeClr val="bg1"/>
                </a:solidFill>
              </a:rPr>
              <a:t> </a:t>
            </a:r>
            <a:r>
              <a:rPr lang="el-GR" sz="3600" dirty="0">
                <a:solidFill>
                  <a:schemeClr val="bg1"/>
                </a:solidFill>
              </a:rPr>
              <a:t>ὁ τοσοῦτος πλοῦτος. </a:t>
            </a:r>
            <a:endParaRPr lang="en-US" sz="2200" dirty="0">
              <a:solidFill>
                <a:schemeClr val="bg1"/>
              </a:solidFill>
            </a:endParaRPr>
          </a:p>
          <a:p>
            <a:r>
              <a:rPr lang="fr-FR" sz="2200" dirty="0">
                <a:solidFill>
                  <a:srgbClr val="FFFF00"/>
                </a:solidFill>
              </a:rPr>
              <a:t>        car  en une seule heure  ont été détruites       tant de                richesses</a:t>
            </a:r>
          </a:p>
          <a:p>
            <a:r>
              <a:rPr lang="en-US" sz="3600" dirty="0">
                <a:solidFill>
                  <a:schemeClr val="bg1"/>
                </a:solidFill>
              </a:rPr>
              <a:t> </a:t>
            </a:r>
            <a:r>
              <a:rPr lang="el-GR" sz="3600" dirty="0">
                <a:solidFill>
                  <a:schemeClr val="bg1"/>
                </a:solidFill>
              </a:rPr>
              <a:t>Καὶ πᾶς κυβερνήτης καὶ πᾶς </a:t>
            </a:r>
            <a:r>
              <a:rPr lang="en-US" sz="3600" dirty="0">
                <a:solidFill>
                  <a:schemeClr val="bg1"/>
                </a:solidFill>
              </a:rPr>
              <a:t> </a:t>
            </a:r>
            <a:r>
              <a:rPr lang="el-GR" sz="3600" dirty="0">
                <a:solidFill>
                  <a:schemeClr val="bg1"/>
                </a:solidFill>
              </a:rPr>
              <a:t>ὁ </a:t>
            </a:r>
            <a:r>
              <a:rPr lang="en-US" sz="3600" dirty="0">
                <a:solidFill>
                  <a:schemeClr val="bg1"/>
                </a:solidFill>
              </a:rPr>
              <a:t> </a:t>
            </a:r>
            <a:r>
              <a:rPr lang="el-GR" sz="3600" dirty="0">
                <a:solidFill>
                  <a:schemeClr val="bg1"/>
                </a:solidFill>
              </a:rPr>
              <a:t>ἐπὶ τόπον πλέων </a:t>
            </a:r>
            <a:endParaRPr lang="en-US" sz="3600" dirty="0">
              <a:solidFill>
                <a:schemeClr val="bg1"/>
              </a:solidFill>
            </a:endParaRPr>
          </a:p>
          <a:p>
            <a:r>
              <a:rPr lang="fr-FR" sz="2200" dirty="0">
                <a:solidFill>
                  <a:srgbClr val="FFFF00"/>
                </a:solidFill>
              </a:rPr>
              <a:t>    et      tous          les pilotes              et      tous ceux qui  vers ce lieu      naviguent</a:t>
            </a:r>
          </a:p>
          <a:p>
            <a:r>
              <a:rPr lang="en-US" sz="3600" dirty="0">
                <a:solidFill>
                  <a:schemeClr val="bg1"/>
                </a:solidFill>
              </a:rPr>
              <a:t> </a:t>
            </a:r>
            <a:r>
              <a:rPr lang="el-GR" sz="3600" dirty="0">
                <a:solidFill>
                  <a:schemeClr val="bg1"/>
                </a:solidFill>
              </a:rPr>
              <a:t>καὶ ναῦται καὶ</a:t>
            </a:r>
            <a:r>
              <a:rPr lang="en-US" sz="3600" dirty="0">
                <a:solidFill>
                  <a:schemeClr val="bg1"/>
                </a:solidFill>
              </a:rPr>
              <a:t> </a:t>
            </a:r>
            <a:r>
              <a:rPr lang="el-GR" sz="3600" dirty="0">
                <a:solidFill>
                  <a:schemeClr val="bg1"/>
                </a:solidFill>
              </a:rPr>
              <a:t> ὅσοι </a:t>
            </a:r>
            <a:r>
              <a:rPr lang="en-US" sz="3600" dirty="0">
                <a:solidFill>
                  <a:schemeClr val="bg1"/>
                </a:solidFill>
              </a:rPr>
              <a:t>  </a:t>
            </a:r>
            <a:r>
              <a:rPr lang="el-GR" sz="3600" dirty="0">
                <a:solidFill>
                  <a:schemeClr val="bg1"/>
                </a:solidFill>
              </a:rPr>
              <a:t>τὴν </a:t>
            </a:r>
            <a:r>
              <a:rPr lang="en-US" sz="3600" dirty="0">
                <a:solidFill>
                  <a:schemeClr val="bg1"/>
                </a:solidFill>
              </a:rPr>
              <a:t> </a:t>
            </a:r>
            <a:r>
              <a:rPr lang="el-GR" sz="3600" dirty="0">
                <a:solidFill>
                  <a:schemeClr val="bg1"/>
                </a:solidFill>
              </a:rPr>
              <a:t>θάλασσαν ἐργάζονται, </a:t>
            </a:r>
            <a:endParaRPr lang="en-US" sz="3600" dirty="0">
              <a:solidFill>
                <a:schemeClr val="bg1"/>
              </a:solidFill>
            </a:endParaRPr>
          </a:p>
          <a:p>
            <a:r>
              <a:rPr lang="fr-FR" sz="2200" dirty="0">
                <a:solidFill>
                  <a:srgbClr val="FFFF00"/>
                </a:solidFill>
              </a:rPr>
              <a:t>    et      les marins    et    tous ceux qui   la              mer                      exploitent</a:t>
            </a:r>
          </a:p>
          <a:p>
            <a:r>
              <a:rPr lang="el-GR" sz="3600" dirty="0">
                <a:solidFill>
                  <a:schemeClr val="bg1"/>
                </a:solidFill>
              </a:rPr>
              <a:t>ἀπὸ μακρόθεν ἔστησαν</a:t>
            </a:r>
            <a:r>
              <a:rPr lang="en-US" sz="3600" dirty="0">
                <a:solidFill>
                  <a:schemeClr val="bg1"/>
                </a:solidFill>
              </a:rPr>
              <a:t>   </a:t>
            </a:r>
            <a:r>
              <a:rPr lang="en-US" sz="2800" b="1" dirty="0">
                <a:solidFill>
                  <a:srgbClr val="FFFF00"/>
                </a:solidFill>
              </a:rPr>
              <a:t>18</a:t>
            </a:r>
            <a:r>
              <a:rPr lang="en-US" sz="3400" b="1" dirty="0">
                <a:solidFill>
                  <a:srgbClr val="FFFF00"/>
                </a:solidFill>
              </a:rPr>
              <a:t> </a:t>
            </a:r>
            <a:r>
              <a:rPr lang="el-GR" sz="3200" dirty="0">
                <a:solidFill>
                  <a:schemeClr val="bg1"/>
                </a:solidFill>
              </a:rPr>
              <a:t> </a:t>
            </a:r>
            <a:r>
              <a:rPr lang="el-GR" sz="3600" dirty="0">
                <a:solidFill>
                  <a:schemeClr val="bg1"/>
                </a:solidFill>
              </a:rPr>
              <a:t>καὶ ἔκραζον βλέποντες τὸν καπνὸν </a:t>
            </a:r>
            <a:endParaRPr lang="en-US" sz="3600" dirty="0">
              <a:solidFill>
                <a:schemeClr val="bg1"/>
              </a:solidFill>
            </a:endParaRPr>
          </a:p>
          <a:p>
            <a:r>
              <a:rPr lang="fr-FR" sz="2200" dirty="0">
                <a:solidFill>
                  <a:srgbClr val="FFFF00"/>
                </a:solidFill>
              </a:rPr>
              <a:t>    de            loin                  se tenaient                    et     ils s'écriaient       en voyant             la          fumée </a:t>
            </a:r>
            <a:endParaRPr lang="es-ES" sz="2200" dirty="0">
              <a:solidFill>
                <a:srgbClr val="FFFF00"/>
              </a:solidFill>
            </a:endParaRPr>
          </a:p>
          <a:p>
            <a:r>
              <a:rPr lang="el-GR" sz="3600" dirty="0">
                <a:solidFill>
                  <a:schemeClr val="bg1"/>
                </a:solidFill>
              </a:rPr>
              <a:t>τῆς πυρώσεως αὐτῆς λέγοντες· τίς ὁμοία</a:t>
            </a:r>
            <a:r>
              <a:rPr lang="en-US" sz="3600" dirty="0">
                <a:solidFill>
                  <a:schemeClr val="bg1"/>
                </a:solidFill>
              </a:rPr>
              <a:t> </a:t>
            </a:r>
            <a:r>
              <a:rPr lang="el-GR" sz="3600" dirty="0">
                <a:solidFill>
                  <a:schemeClr val="bg1"/>
                </a:solidFill>
              </a:rPr>
              <a:t> τῇ </a:t>
            </a:r>
            <a:r>
              <a:rPr lang="en-US" sz="3600" dirty="0">
                <a:solidFill>
                  <a:schemeClr val="bg1"/>
                </a:solidFill>
              </a:rPr>
              <a:t> </a:t>
            </a:r>
            <a:r>
              <a:rPr lang="el-GR" sz="3600" dirty="0">
                <a:solidFill>
                  <a:schemeClr val="bg1"/>
                </a:solidFill>
              </a:rPr>
              <a:t>πόλει τῇ μεγάλῃ;</a:t>
            </a:r>
          </a:p>
          <a:p>
            <a:r>
              <a:rPr lang="fr-FR" sz="2200" dirty="0">
                <a:solidFill>
                  <a:srgbClr val="FFFF00"/>
                </a:solidFill>
              </a:rPr>
              <a:t>de le      embrasement         son            ils diront       </a:t>
            </a:r>
            <a:r>
              <a:rPr lang="fr-FR" sz="2000" dirty="0">
                <a:solidFill>
                  <a:srgbClr val="FFFF00"/>
                </a:solidFill>
              </a:rPr>
              <a:t>quelle  était semblable </a:t>
            </a:r>
            <a:r>
              <a:rPr lang="fr-FR" sz="2200" dirty="0">
                <a:solidFill>
                  <a:srgbClr val="FFFF00"/>
                </a:solidFill>
              </a:rPr>
              <a:t>à la    ville        la         grande </a:t>
            </a:r>
          </a:p>
          <a:p>
            <a:r>
              <a:rPr lang="en-US" sz="2000" baseline="30000" dirty="0">
                <a:solidFill>
                  <a:srgbClr val="FFFF00"/>
                </a:solidFill>
              </a:rPr>
              <a:t>	NEG </a:t>
            </a:r>
            <a:r>
              <a:rPr lang="fr-FR" sz="2000" b="1" dirty="0">
                <a:solidFill>
                  <a:schemeClr val="bg1"/>
                </a:solidFill>
              </a:rPr>
              <a:t>18:16</a:t>
            </a:r>
            <a:r>
              <a:rPr lang="fr-FR" sz="2000" dirty="0">
                <a:solidFill>
                  <a:schemeClr val="bg1"/>
                </a:solidFill>
              </a:rPr>
              <a:t> ……. En une seule heure tant de richesses ont été détruites ! - </a:t>
            </a:r>
            <a:r>
              <a:rPr lang="fr-FR" sz="2000" b="1" dirty="0">
                <a:solidFill>
                  <a:schemeClr val="bg1"/>
                </a:solidFill>
              </a:rPr>
              <a:t>18:17</a:t>
            </a:r>
            <a:r>
              <a:rPr lang="fr-FR" sz="2000" dirty="0">
                <a:solidFill>
                  <a:schemeClr val="bg1"/>
                </a:solidFill>
              </a:rPr>
              <a:t> Et tous les pilotes, tous ceux qui naviguent vers ce lieu, les marins, et tous ceux qui exploitent la mer, se tenaient éloignés, </a:t>
            </a:r>
            <a:r>
              <a:rPr lang="fr-FR" sz="2000" b="1" dirty="0">
                <a:solidFill>
                  <a:schemeClr val="bg1"/>
                </a:solidFill>
              </a:rPr>
              <a:t>18:18</a:t>
            </a:r>
            <a:r>
              <a:rPr lang="fr-FR" sz="2000" dirty="0">
                <a:solidFill>
                  <a:schemeClr val="bg1"/>
                </a:solidFill>
              </a:rPr>
              <a:t> et ils s'écriaient, en voyant la fumée de son embrasement: Quelle ville était semblable à la grande ville?</a:t>
            </a:r>
          </a:p>
          <a:p>
            <a:r>
              <a:rPr lang="fr-FR" sz="2000" baseline="30000" dirty="0">
                <a:solidFill>
                  <a:srgbClr val="FFFF00"/>
                </a:solidFill>
              </a:rPr>
              <a:t>	BFC </a:t>
            </a:r>
            <a:r>
              <a:rPr lang="fr-FR" sz="2000" b="1" dirty="0">
                <a:solidFill>
                  <a:schemeClr val="bg1"/>
                </a:solidFill>
              </a:rPr>
              <a:t>18:17</a:t>
            </a:r>
            <a:r>
              <a:rPr lang="fr-FR" sz="2000" dirty="0">
                <a:solidFill>
                  <a:schemeClr val="bg1"/>
                </a:solidFill>
              </a:rPr>
              <a:t> Et une seule heure a suffi pour que disparaisse toute cette richesse!» Tous les capitaines de navires et leurs passagers, les marins et tous ceux qui gagnent leur vie sur la mer, se tenaient à bonne distance </a:t>
            </a:r>
            <a:r>
              <a:rPr lang="fr-FR" sz="2000" b="1" dirty="0">
                <a:solidFill>
                  <a:schemeClr val="bg1"/>
                </a:solidFill>
              </a:rPr>
              <a:t>18:18</a:t>
            </a:r>
            <a:r>
              <a:rPr lang="fr-FR" sz="2000" dirty="0">
                <a:solidFill>
                  <a:schemeClr val="bg1"/>
                </a:solidFill>
              </a:rPr>
              <a:t> et s'écriaient en voyant la fumée de la ville incendiée: «Il n'y a jamais eu de ville aussi grande que celle-ci!»</a:t>
            </a:r>
          </a:p>
          <a:p>
            <a:endParaRPr lang="fr-FR" sz="800" dirty="0">
              <a:solidFill>
                <a:schemeClr val="bg1"/>
              </a:solidFill>
            </a:endParaRPr>
          </a:p>
          <a:p>
            <a:endParaRPr lang="fr-FR" sz="800" dirty="0">
              <a:solidFill>
                <a:schemeClr val="bg1"/>
              </a:solidFill>
            </a:endParaRPr>
          </a:p>
          <a:p>
            <a:r>
              <a:rPr lang="fr-FR" sz="800" dirty="0">
                <a:solidFill>
                  <a:schemeClr val="bg1"/>
                </a:solidFill>
              </a:rPr>
              <a:t>  </a:t>
            </a:r>
          </a:p>
        </p:txBody>
      </p:sp>
    </p:spTree>
    <p:extLst>
      <p:ext uri="{BB962C8B-B14F-4D97-AF65-F5344CB8AC3E}">
        <p14:creationId xmlns:p14="http://schemas.microsoft.com/office/powerpoint/2010/main" val="7777329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70710"/>
          </a:xfrm>
          <a:prstGeom prst="rect">
            <a:avLst/>
          </a:prstGeom>
          <a:solidFill>
            <a:srgbClr val="002060"/>
          </a:solidFill>
        </p:spPr>
        <p:txBody>
          <a:bodyPr wrap="square" lIns="108821" tIns="54411" rIns="108821" bIns="54411">
            <a:spAutoFit/>
          </a:bodyPr>
          <a:lstStyle/>
          <a:p>
            <a:r>
              <a:rPr lang="en-US" sz="3200" b="1" dirty="0">
                <a:solidFill>
                  <a:srgbClr val="FFFF00"/>
                </a:solidFill>
              </a:rPr>
              <a:t>    Apocalypse 18:19 </a:t>
            </a:r>
          </a:p>
          <a:p>
            <a:r>
              <a:rPr lang="el-GR" sz="3400" dirty="0">
                <a:solidFill>
                  <a:schemeClr val="bg1"/>
                </a:solidFill>
              </a:rPr>
              <a:t>καὶ ἔβαλον χοῦν ἐπὶ </a:t>
            </a:r>
            <a:r>
              <a:rPr lang="el-GR" sz="3300" dirty="0">
                <a:solidFill>
                  <a:schemeClr val="bg1"/>
                </a:solidFill>
              </a:rPr>
              <a:t>τὰς κεφαλὰς αὐτῶν καὶ ἔκραζον </a:t>
            </a:r>
            <a:endParaRPr lang="en-US" sz="3300" dirty="0">
              <a:solidFill>
                <a:schemeClr val="bg1"/>
              </a:solidFill>
            </a:endParaRPr>
          </a:p>
          <a:p>
            <a:r>
              <a:rPr lang="fr-FR" sz="2400" dirty="0">
                <a:solidFill>
                  <a:srgbClr val="FFFF00"/>
                </a:solidFill>
              </a:rPr>
              <a:t> et  ils </a:t>
            </a:r>
            <a:r>
              <a:rPr lang="fr-FR" sz="2000" dirty="0">
                <a:solidFill>
                  <a:srgbClr val="FFFF00"/>
                </a:solidFill>
              </a:rPr>
              <a:t>jetaient de la poussière </a:t>
            </a:r>
            <a:r>
              <a:rPr lang="fr-FR" sz="2400" dirty="0">
                <a:solidFill>
                  <a:srgbClr val="FFFF00"/>
                </a:solidFill>
              </a:rPr>
              <a:t>sur  le         tête               leur       et   ils pleuraient</a:t>
            </a:r>
          </a:p>
          <a:p>
            <a:r>
              <a:rPr lang="en-US" sz="3600" dirty="0">
                <a:solidFill>
                  <a:schemeClr val="bg1"/>
                </a:solidFill>
              </a:rPr>
              <a:t> </a:t>
            </a:r>
            <a:r>
              <a:rPr lang="el-GR" sz="3600" dirty="0">
                <a:solidFill>
                  <a:schemeClr val="bg1"/>
                </a:solidFill>
              </a:rPr>
              <a:t>κλαίοντες καὶ πενθοῦντες λέγοντες·</a:t>
            </a:r>
            <a:r>
              <a:rPr lang="en-US" sz="3600" dirty="0">
                <a:solidFill>
                  <a:schemeClr val="bg1"/>
                </a:solidFill>
              </a:rPr>
              <a:t> </a:t>
            </a:r>
            <a:r>
              <a:rPr lang="el-GR" sz="3600" dirty="0">
                <a:solidFill>
                  <a:schemeClr val="bg1"/>
                </a:solidFill>
              </a:rPr>
              <a:t> οὐαὶ οὐαί, </a:t>
            </a:r>
            <a:endParaRPr lang="en-US" sz="3600" dirty="0">
              <a:solidFill>
                <a:schemeClr val="bg1"/>
              </a:solidFill>
            </a:endParaRPr>
          </a:p>
          <a:p>
            <a:r>
              <a:rPr lang="fr-FR" sz="2400" dirty="0">
                <a:solidFill>
                  <a:srgbClr val="FFFF00"/>
                </a:solidFill>
              </a:rPr>
              <a:t> se lamentaient    et           criaient                 disaient         malheur  </a:t>
            </a:r>
            <a:r>
              <a:rPr lang="fr-FR" sz="2400" dirty="0" err="1">
                <a:solidFill>
                  <a:srgbClr val="FFFF00"/>
                </a:solidFill>
              </a:rPr>
              <a:t>malheur</a:t>
            </a:r>
            <a:endParaRPr lang="fr-FR" sz="2400" dirty="0">
              <a:solidFill>
                <a:srgbClr val="FFFF00"/>
              </a:solidFill>
            </a:endParaRPr>
          </a:p>
          <a:p>
            <a:r>
              <a:rPr lang="el-GR" sz="3600" dirty="0">
                <a:solidFill>
                  <a:schemeClr val="bg1"/>
                </a:solidFill>
              </a:rPr>
              <a:t>ἡ πόλις ἡ μεγάλη, ἐν ᾗ ἐπλούτησαν πάντες οἱ ἔχοντες τὰ πλοῖα </a:t>
            </a:r>
            <a:endParaRPr lang="en-US" sz="3600" dirty="0">
              <a:solidFill>
                <a:schemeClr val="bg1"/>
              </a:solidFill>
            </a:endParaRPr>
          </a:p>
          <a:p>
            <a:r>
              <a:rPr lang="fr-FR" sz="2400" dirty="0">
                <a:solidFill>
                  <a:srgbClr val="FFFF00"/>
                </a:solidFill>
              </a:rPr>
              <a:t>la     ville      la       grande         où       se sont enrichis      tous ceux  qui        ont          des  navires</a:t>
            </a:r>
          </a:p>
          <a:p>
            <a:r>
              <a:rPr lang="el-GR" sz="3600" dirty="0">
                <a:solidFill>
                  <a:schemeClr val="bg1"/>
                </a:solidFill>
              </a:rPr>
              <a:t>ἐν τῇ θαλάσσῃ ἐκ τῆς τιμιότητος αὐτῆς, ὅτι μιᾷ ὥρᾳ ἠρημώθη.</a:t>
            </a:r>
          </a:p>
          <a:p>
            <a:r>
              <a:rPr lang="fr-FR" sz="2400" dirty="0">
                <a:solidFill>
                  <a:srgbClr val="FFFF00"/>
                </a:solidFill>
              </a:rPr>
              <a:t>sur   la             mer          par    le          opulence            son        car  </a:t>
            </a:r>
            <a:r>
              <a:rPr lang="fr-FR" sz="2200" dirty="0">
                <a:solidFill>
                  <a:srgbClr val="FFFF00"/>
                </a:solidFill>
              </a:rPr>
              <a:t>une seule heure  </a:t>
            </a:r>
            <a:r>
              <a:rPr lang="fr-FR" sz="2100" dirty="0">
                <a:solidFill>
                  <a:srgbClr val="FFFF00"/>
                </a:solidFill>
              </a:rPr>
              <a:t>elle a été détruite </a:t>
            </a:r>
          </a:p>
          <a:p>
            <a:endParaRPr lang="en-US" sz="800" baseline="30000" dirty="0">
              <a:solidFill>
                <a:srgbClr val="FFFF00"/>
              </a:solidFill>
            </a:endParaRPr>
          </a:p>
          <a:p>
            <a:r>
              <a:rPr lang="en-US" sz="2200" baseline="30000" dirty="0">
                <a:solidFill>
                  <a:srgbClr val="FFFF00"/>
                </a:solidFill>
              </a:rPr>
              <a:t>	NEG </a:t>
            </a:r>
            <a:r>
              <a:rPr lang="fr-FR" sz="2200" b="1" dirty="0">
                <a:solidFill>
                  <a:schemeClr val="bg1"/>
                </a:solidFill>
              </a:rPr>
              <a:t>18:19</a:t>
            </a:r>
            <a:r>
              <a:rPr lang="fr-FR" sz="2200" dirty="0">
                <a:solidFill>
                  <a:schemeClr val="bg1"/>
                </a:solidFill>
              </a:rPr>
              <a:t> Ils jetaient de la poussière sur leur tête, ils pleuraient et ils étaient dans le deuil, ils criaient et disaient: Malheur ! malheur ! La grande ville, où se sont enrichis par son opulence tous ceux qui ont des navires sur la mer, en une seule heure elle a été détruite !</a:t>
            </a:r>
          </a:p>
          <a:p>
            <a:r>
              <a:rPr lang="fr-FR" sz="2200" baseline="30000" dirty="0">
                <a:solidFill>
                  <a:srgbClr val="FFFF00"/>
                </a:solidFill>
              </a:rPr>
              <a:t>	BFC </a:t>
            </a:r>
            <a:r>
              <a:rPr lang="fr-FR" sz="2200" b="1" dirty="0">
                <a:solidFill>
                  <a:schemeClr val="bg1"/>
                </a:solidFill>
              </a:rPr>
              <a:t>18:19</a:t>
            </a:r>
            <a:r>
              <a:rPr lang="fr-FR" sz="2200" dirty="0">
                <a:solidFill>
                  <a:schemeClr val="bg1"/>
                </a:solidFill>
              </a:rPr>
              <a:t> Ils se jetaient de la poussière sur la tête, ils pleuraient, se lamentaient et criaient: «Malheur! Quel malheur pour la grande ville! C'est de sa richesse que s'enrichissaient tous ceux qui ont des navires sur la mer. Et une seule heure a suffi pour que tout cela disparaisse!»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04246301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88636"/>
          </a:xfrm>
          <a:prstGeom prst="rect">
            <a:avLst/>
          </a:prstGeom>
          <a:solidFill>
            <a:srgbClr val="002060"/>
          </a:solidFill>
        </p:spPr>
        <p:txBody>
          <a:bodyPr wrap="square" lIns="108821" tIns="54411" rIns="108821" bIns="54411">
            <a:spAutoFit/>
          </a:bodyPr>
          <a:lstStyle/>
          <a:p>
            <a:r>
              <a:rPr lang="en-US" sz="3600" b="1" dirty="0">
                <a:solidFill>
                  <a:srgbClr val="FFFF00"/>
                </a:solidFill>
              </a:rPr>
              <a:t>     Apocalypse 18:1 </a:t>
            </a:r>
          </a:p>
          <a:p>
            <a:r>
              <a:rPr lang="en-US" sz="4000" dirty="0">
                <a:solidFill>
                  <a:schemeClr val="bg1"/>
                </a:solidFill>
              </a:rPr>
              <a:t>   </a:t>
            </a:r>
            <a:r>
              <a:rPr lang="el-GR" sz="4000" dirty="0">
                <a:solidFill>
                  <a:schemeClr val="bg1"/>
                </a:solidFill>
              </a:rPr>
              <a:t>Μετὰ ταῦτα</a:t>
            </a:r>
            <a:r>
              <a:rPr lang="en-US" sz="4000" dirty="0">
                <a:solidFill>
                  <a:schemeClr val="bg1"/>
                </a:solidFill>
              </a:rPr>
              <a:t> </a:t>
            </a:r>
            <a:r>
              <a:rPr lang="el-GR" sz="4000" dirty="0">
                <a:solidFill>
                  <a:schemeClr val="bg1"/>
                </a:solidFill>
              </a:rPr>
              <a:t> εἶδον </a:t>
            </a:r>
            <a:r>
              <a:rPr lang="en-US" sz="4000" dirty="0">
                <a:solidFill>
                  <a:schemeClr val="bg1"/>
                </a:solidFill>
              </a:rPr>
              <a:t> </a:t>
            </a:r>
            <a:r>
              <a:rPr lang="el-GR" sz="4000" dirty="0">
                <a:solidFill>
                  <a:schemeClr val="bg1"/>
                </a:solidFill>
              </a:rPr>
              <a:t>ἄλλον ἄγγελον</a:t>
            </a:r>
            <a:endParaRPr lang="en-US" sz="2400" dirty="0">
              <a:solidFill>
                <a:schemeClr val="bg1"/>
              </a:solidFill>
            </a:endParaRPr>
          </a:p>
          <a:p>
            <a:r>
              <a:rPr lang="fr-FR" sz="2400" dirty="0">
                <a:solidFill>
                  <a:srgbClr val="FFFF00"/>
                </a:solidFill>
              </a:rPr>
              <a:t>        après           cela            je vis        un autre          ange</a:t>
            </a:r>
          </a:p>
          <a:p>
            <a:r>
              <a:rPr lang="en-US" sz="4000" dirty="0">
                <a:solidFill>
                  <a:schemeClr val="bg1"/>
                </a:solidFill>
              </a:rPr>
              <a:t>    </a:t>
            </a:r>
            <a:r>
              <a:rPr lang="el-GR" sz="4000" dirty="0">
                <a:solidFill>
                  <a:schemeClr val="bg1"/>
                </a:solidFill>
              </a:rPr>
              <a:t>καταβαίνοντα </a:t>
            </a:r>
            <a:r>
              <a:rPr lang="en-US" sz="4000" dirty="0">
                <a:solidFill>
                  <a:schemeClr val="bg1"/>
                </a:solidFill>
              </a:rPr>
              <a:t> </a:t>
            </a:r>
            <a:r>
              <a:rPr lang="el-GR" sz="4000" dirty="0">
                <a:solidFill>
                  <a:schemeClr val="bg1"/>
                </a:solidFill>
              </a:rPr>
              <a:t>ἐκ τοῦ οὐρανοῦ </a:t>
            </a:r>
            <a:endParaRPr lang="en-US" sz="4000" dirty="0">
              <a:solidFill>
                <a:schemeClr val="bg1"/>
              </a:solidFill>
            </a:endParaRPr>
          </a:p>
          <a:p>
            <a:r>
              <a:rPr lang="fr-FR" sz="2400" dirty="0">
                <a:solidFill>
                  <a:srgbClr val="FFFF00"/>
                </a:solidFill>
              </a:rPr>
              <a:t>                descendre                       du                   ciel </a:t>
            </a:r>
          </a:p>
          <a:p>
            <a:r>
              <a:rPr lang="en-US" sz="4000" dirty="0">
                <a:solidFill>
                  <a:schemeClr val="bg1"/>
                </a:solidFill>
              </a:rPr>
              <a:t>         </a:t>
            </a:r>
            <a:r>
              <a:rPr lang="el-GR" sz="4000" dirty="0">
                <a:solidFill>
                  <a:schemeClr val="bg1"/>
                </a:solidFill>
              </a:rPr>
              <a:t>ἔχοντα </a:t>
            </a:r>
            <a:r>
              <a:rPr lang="en-US" sz="4000" dirty="0">
                <a:solidFill>
                  <a:schemeClr val="bg1"/>
                </a:solidFill>
              </a:rPr>
              <a:t> </a:t>
            </a:r>
            <a:r>
              <a:rPr lang="el-GR" sz="4000" dirty="0">
                <a:solidFill>
                  <a:schemeClr val="bg1"/>
                </a:solidFill>
              </a:rPr>
              <a:t>ἐξουσίαν</a:t>
            </a:r>
            <a:r>
              <a:rPr lang="en-US" sz="4000" dirty="0">
                <a:solidFill>
                  <a:schemeClr val="bg1"/>
                </a:solidFill>
              </a:rPr>
              <a:t> </a:t>
            </a:r>
            <a:r>
              <a:rPr lang="el-GR" sz="4000" dirty="0">
                <a:solidFill>
                  <a:schemeClr val="bg1"/>
                </a:solidFill>
              </a:rPr>
              <a:t> μεγάλην, </a:t>
            </a:r>
            <a:endParaRPr lang="en-US" sz="4000" dirty="0">
              <a:solidFill>
                <a:schemeClr val="bg1"/>
              </a:solidFill>
            </a:endParaRPr>
          </a:p>
          <a:p>
            <a:r>
              <a:rPr lang="fr-FR" sz="2400" dirty="0">
                <a:solidFill>
                  <a:srgbClr val="FFFF00"/>
                </a:solidFill>
              </a:rPr>
              <a:t>                  qui avait        une autorité             grande</a:t>
            </a:r>
          </a:p>
          <a:p>
            <a:r>
              <a:rPr lang="en-US" sz="4000" dirty="0">
                <a:solidFill>
                  <a:schemeClr val="bg1"/>
                </a:solidFill>
              </a:rPr>
              <a:t>    </a:t>
            </a:r>
            <a:r>
              <a:rPr lang="el-GR" sz="4000" dirty="0">
                <a:solidFill>
                  <a:schemeClr val="bg1"/>
                </a:solidFill>
              </a:rPr>
              <a:t>καὶ ἡ γῆ </a:t>
            </a:r>
            <a:r>
              <a:rPr lang="en-US" sz="4000" dirty="0">
                <a:solidFill>
                  <a:schemeClr val="bg1"/>
                </a:solidFill>
              </a:rPr>
              <a:t> </a:t>
            </a:r>
            <a:r>
              <a:rPr lang="el-GR" sz="4000" dirty="0">
                <a:solidFill>
                  <a:schemeClr val="bg1"/>
                </a:solidFill>
              </a:rPr>
              <a:t>ἐφωτίσθη </a:t>
            </a:r>
            <a:r>
              <a:rPr lang="en-US" sz="4000" dirty="0">
                <a:solidFill>
                  <a:schemeClr val="bg1"/>
                </a:solidFill>
              </a:rPr>
              <a:t> </a:t>
            </a:r>
            <a:r>
              <a:rPr lang="el-GR" sz="4000" dirty="0">
                <a:solidFill>
                  <a:schemeClr val="bg1"/>
                </a:solidFill>
              </a:rPr>
              <a:t>ἐκ τῆς δόξης αὐτοῦ.</a:t>
            </a:r>
          </a:p>
          <a:p>
            <a:r>
              <a:rPr lang="fr-FR" sz="2400" dirty="0">
                <a:solidFill>
                  <a:srgbClr val="FFFF00"/>
                </a:solidFill>
              </a:rPr>
              <a:t>          et    la  terre       fut éclairée          de     la         gloire             sa</a:t>
            </a:r>
            <a:endParaRPr lang="fr-FR" sz="1000" dirty="0">
              <a:solidFill>
                <a:srgbClr val="FFFF00"/>
              </a:solidFill>
            </a:endParaRPr>
          </a:p>
          <a:p>
            <a:endParaRPr lang="en-US" sz="1000" dirty="0">
              <a:solidFill>
                <a:schemeClr val="bg1"/>
              </a:solidFill>
            </a:endParaRPr>
          </a:p>
          <a:p>
            <a:endParaRPr lang="en-US" sz="1000" dirty="0">
              <a:solidFill>
                <a:schemeClr val="bg1"/>
              </a:solidFill>
            </a:endParaRPr>
          </a:p>
          <a:p>
            <a:r>
              <a:rPr lang="en-US" sz="2200" baseline="30000" dirty="0">
                <a:solidFill>
                  <a:srgbClr val="FFFF00"/>
                </a:solidFill>
              </a:rPr>
              <a:t>	NEG </a:t>
            </a:r>
            <a:r>
              <a:rPr lang="fr-FR" sz="2200" b="1" dirty="0">
                <a:solidFill>
                  <a:schemeClr val="bg1"/>
                </a:solidFill>
              </a:rPr>
              <a:t>18:1</a:t>
            </a:r>
            <a:r>
              <a:rPr lang="fr-FR" sz="2200" dirty="0">
                <a:solidFill>
                  <a:schemeClr val="bg1"/>
                </a:solidFill>
              </a:rPr>
              <a:t> Après cela, je vis descendre du ciel un autre ange, qui avait une grande autorité; et la terre fut éclairée de sa gloire.        /      </a:t>
            </a:r>
            <a:r>
              <a:rPr lang="fr-FR" sz="2200" baseline="30000" dirty="0">
                <a:solidFill>
                  <a:srgbClr val="FFFF00"/>
                </a:solidFill>
              </a:rPr>
              <a:t>BFC </a:t>
            </a:r>
            <a:r>
              <a:rPr lang="fr-FR" sz="2200" b="1" dirty="0">
                <a:solidFill>
                  <a:schemeClr val="bg1"/>
                </a:solidFill>
              </a:rPr>
              <a:t>18:1</a:t>
            </a:r>
            <a:r>
              <a:rPr lang="fr-FR" sz="2200" dirty="0">
                <a:solidFill>
                  <a:schemeClr val="bg1"/>
                </a:solidFill>
              </a:rPr>
              <a:t> Après cela, je vis un autre ange descendre du ciel. Il avait un grand pouvoir, et sa splendeur illumina la terre entière.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60451"/>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Apocalypse 18:20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400" dirty="0">
                <a:solidFill>
                  <a:schemeClr val="bg1"/>
                </a:solidFill>
              </a:rPr>
              <a:t>Εὐφραίνου </a:t>
            </a:r>
            <a:r>
              <a:rPr lang="en-US" sz="4400" dirty="0">
                <a:solidFill>
                  <a:schemeClr val="bg1"/>
                </a:solidFill>
              </a:rPr>
              <a:t> </a:t>
            </a:r>
            <a:r>
              <a:rPr lang="el-GR" sz="4400" dirty="0">
                <a:solidFill>
                  <a:schemeClr val="bg1"/>
                </a:solidFill>
              </a:rPr>
              <a:t>ἐπ᾽ αὐτῇ, </a:t>
            </a:r>
            <a:r>
              <a:rPr lang="en-US" sz="4400" dirty="0">
                <a:solidFill>
                  <a:schemeClr val="bg1"/>
                </a:solidFill>
              </a:rPr>
              <a:t> </a:t>
            </a:r>
            <a:r>
              <a:rPr lang="el-GR" sz="4400" dirty="0">
                <a:solidFill>
                  <a:schemeClr val="bg1"/>
                </a:solidFill>
              </a:rPr>
              <a:t>οὐρανὲ </a:t>
            </a:r>
            <a:endParaRPr lang="en-US" sz="4400" dirty="0">
              <a:solidFill>
                <a:schemeClr val="bg1"/>
              </a:solidFill>
            </a:endParaRPr>
          </a:p>
          <a:p>
            <a:r>
              <a:rPr lang="fr-FR" sz="2400" dirty="0">
                <a:solidFill>
                  <a:srgbClr val="FFFF00"/>
                </a:solidFill>
              </a:rPr>
              <a:t>             réjouis-toi                 sur         elle                  ciel </a:t>
            </a:r>
          </a:p>
          <a:p>
            <a:r>
              <a:rPr lang="en-US" sz="4400" dirty="0">
                <a:solidFill>
                  <a:schemeClr val="bg1"/>
                </a:solidFill>
              </a:rPr>
              <a:t>  </a:t>
            </a:r>
            <a:r>
              <a:rPr lang="el-GR" sz="4400" dirty="0">
                <a:solidFill>
                  <a:schemeClr val="bg1"/>
                </a:solidFill>
              </a:rPr>
              <a:t>καὶ οἱ ἅγιοι καὶ οἱ ἀπόστολοι καὶ οἱ προφῆται, </a:t>
            </a:r>
            <a:endParaRPr lang="en-US" sz="4400" dirty="0">
              <a:solidFill>
                <a:schemeClr val="bg1"/>
              </a:solidFill>
            </a:endParaRPr>
          </a:p>
          <a:p>
            <a:r>
              <a:rPr lang="fr-FR" sz="2400" dirty="0">
                <a:solidFill>
                  <a:srgbClr val="FFFF00"/>
                </a:solidFill>
              </a:rPr>
              <a:t>       et      les      saints         et      les            apôtres                 et      les         prophètes</a:t>
            </a:r>
          </a:p>
          <a:p>
            <a:r>
              <a:rPr lang="en-US" sz="4000" dirty="0">
                <a:solidFill>
                  <a:schemeClr val="bg1"/>
                </a:solidFill>
              </a:rPr>
              <a:t>      </a:t>
            </a:r>
            <a:r>
              <a:rPr lang="el-GR" sz="4000" dirty="0">
                <a:solidFill>
                  <a:schemeClr val="bg1"/>
                </a:solidFill>
              </a:rPr>
              <a:t>ὅτι ἔκρινεν ὁ θεὸς τὸ κρίμα ὑμῶν</a:t>
            </a:r>
            <a:r>
              <a:rPr lang="en-US" sz="4000" dirty="0">
                <a:solidFill>
                  <a:schemeClr val="bg1"/>
                </a:solidFill>
              </a:rPr>
              <a:t> </a:t>
            </a:r>
            <a:r>
              <a:rPr lang="el-GR" sz="4000" dirty="0">
                <a:solidFill>
                  <a:schemeClr val="bg1"/>
                </a:solidFill>
              </a:rPr>
              <a:t> ἐξ αὐτῆς.</a:t>
            </a:r>
          </a:p>
          <a:p>
            <a:r>
              <a:rPr lang="fr-FR" sz="2400" dirty="0">
                <a:solidFill>
                  <a:srgbClr val="FFFF00"/>
                </a:solidFill>
              </a:rPr>
              <a:t>           car    a fait justice   le     Dieu      la      jugeant       vous     contre    elle</a:t>
            </a:r>
          </a:p>
          <a:p>
            <a:endParaRPr lang="en-US" sz="800" baseline="30000" dirty="0">
              <a:solidFill>
                <a:srgbClr val="FFFF00"/>
              </a:solidFill>
            </a:endParaRPr>
          </a:p>
          <a:p>
            <a:endParaRPr lang="en-US" sz="800" baseline="30000" dirty="0">
              <a:solidFill>
                <a:srgbClr val="FFFF00"/>
              </a:solidFill>
            </a:endParaRPr>
          </a:p>
          <a:p>
            <a:r>
              <a:rPr lang="en-US" sz="2200" baseline="30000" dirty="0">
                <a:solidFill>
                  <a:srgbClr val="FFFF00"/>
                </a:solidFill>
              </a:rPr>
              <a:t>	NEG </a:t>
            </a:r>
            <a:r>
              <a:rPr lang="fr-FR" sz="2200" b="1" dirty="0">
                <a:solidFill>
                  <a:schemeClr val="bg1"/>
                </a:solidFill>
              </a:rPr>
              <a:t>18:20</a:t>
            </a:r>
            <a:r>
              <a:rPr lang="fr-FR" sz="2200" dirty="0">
                <a:solidFill>
                  <a:schemeClr val="bg1"/>
                </a:solidFill>
              </a:rPr>
              <a:t> Ciel, réjouis -toi sur elle ! Et vous, les saints, les apôtres, et les prophètes, réjouissez-vous aussi! Car Dieu vous a fait justice en la jugeant.</a:t>
            </a:r>
          </a:p>
          <a:p>
            <a:r>
              <a:rPr lang="fr-FR" sz="2200" baseline="30000" dirty="0">
                <a:solidFill>
                  <a:srgbClr val="FFFF00"/>
                </a:solidFill>
              </a:rPr>
              <a:t>	BFC </a:t>
            </a:r>
            <a:r>
              <a:rPr lang="fr-FR" sz="2200" b="1" dirty="0">
                <a:solidFill>
                  <a:schemeClr val="bg1"/>
                </a:solidFill>
              </a:rPr>
              <a:t>18:20</a:t>
            </a:r>
            <a:r>
              <a:rPr lang="fr-FR" sz="2200" dirty="0">
                <a:solidFill>
                  <a:schemeClr val="bg1"/>
                </a:solidFill>
              </a:rPr>
              <a:t> Réjouis-toi de sa destruction, ciel! Réjouissez-vous peuple de Dieu, apôtres et prophètes! Car Dieu l'a jugée pour le mal qu'elle vous a fait!</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1708549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70710"/>
          </a:xfrm>
          <a:prstGeom prst="rect">
            <a:avLst/>
          </a:prstGeom>
          <a:solidFill>
            <a:srgbClr val="002060"/>
          </a:solidFill>
        </p:spPr>
        <p:txBody>
          <a:bodyPr wrap="square" lIns="108821" tIns="54411" rIns="108821" bIns="54411">
            <a:spAutoFit/>
          </a:bodyPr>
          <a:lstStyle/>
          <a:p>
            <a:r>
              <a:rPr lang="en-US" sz="3600" b="1" dirty="0">
                <a:solidFill>
                  <a:srgbClr val="FFFF00"/>
                </a:solidFill>
              </a:rPr>
              <a:t>          Apocalypse 18:21 </a:t>
            </a:r>
          </a:p>
          <a:p>
            <a:r>
              <a:rPr lang="en-US" sz="4000" dirty="0">
                <a:solidFill>
                  <a:schemeClr val="bg1"/>
                </a:solidFill>
              </a:rPr>
              <a:t>    </a:t>
            </a:r>
            <a:r>
              <a:rPr lang="el-GR" sz="4000" dirty="0">
                <a:solidFill>
                  <a:schemeClr val="bg1"/>
                </a:solidFill>
              </a:rPr>
              <a:t>Καὶ</a:t>
            </a:r>
            <a:r>
              <a:rPr lang="en-US" sz="4000" dirty="0">
                <a:solidFill>
                  <a:schemeClr val="bg1"/>
                </a:solidFill>
              </a:rPr>
              <a:t> </a:t>
            </a:r>
            <a:r>
              <a:rPr lang="el-GR" sz="4000" dirty="0">
                <a:solidFill>
                  <a:schemeClr val="bg1"/>
                </a:solidFill>
              </a:rPr>
              <a:t> ἦρεν εἷς ἄγγελος ἰσχυρὸς λίθον </a:t>
            </a:r>
            <a:endParaRPr lang="en-US" sz="4000" dirty="0">
              <a:solidFill>
                <a:schemeClr val="bg1"/>
              </a:solidFill>
            </a:endParaRPr>
          </a:p>
          <a:p>
            <a:r>
              <a:rPr lang="fr-FR" sz="2400" dirty="0">
                <a:solidFill>
                  <a:srgbClr val="FFFF00"/>
                </a:solidFill>
              </a:rPr>
              <a:t>        alors       prit        un           ange               puissant     une pierre</a:t>
            </a:r>
          </a:p>
          <a:p>
            <a:r>
              <a:rPr lang="en-US" sz="4000" dirty="0">
                <a:solidFill>
                  <a:schemeClr val="bg1"/>
                </a:solidFill>
              </a:rPr>
              <a:t>        </a:t>
            </a:r>
            <a:r>
              <a:rPr lang="el-GR" sz="4000" dirty="0">
                <a:solidFill>
                  <a:schemeClr val="bg1"/>
                </a:solidFill>
              </a:rPr>
              <a:t>ὡς </a:t>
            </a:r>
            <a:r>
              <a:rPr lang="en-US" sz="4000" dirty="0">
                <a:solidFill>
                  <a:schemeClr val="bg1"/>
                </a:solidFill>
              </a:rPr>
              <a:t>  </a:t>
            </a:r>
            <a:r>
              <a:rPr lang="el-GR" sz="4000" dirty="0">
                <a:solidFill>
                  <a:schemeClr val="bg1"/>
                </a:solidFill>
              </a:rPr>
              <a:t>μύλινον</a:t>
            </a:r>
            <a:r>
              <a:rPr lang="en-US" sz="4000" dirty="0">
                <a:solidFill>
                  <a:schemeClr val="bg1"/>
                </a:solidFill>
              </a:rPr>
              <a:t>  </a:t>
            </a:r>
            <a:r>
              <a:rPr lang="el-GR" sz="4000" dirty="0">
                <a:solidFill>
                  <a:schemeClr val="bg1"/>
                </a:solidFill>
              </a:rPr>
              <a:t>μέγαν </a:t>
            </a:r>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ἔβαλεν </a:t>
            </a:r>
            <a:endParaRPr lang="en-US" sz="4000" dirty="0">
              <a:solidFill>
                <a:schemeClr val="bg1"/>
              </a:solidFill>
            </a:endParaRPr>
          </a:p>
          <a:p>
            <a:r>
              <a:rPr lang="fr-FR" sz="2400" dirty="0">
                <a:solidFill>
                  <a:srgbClr val="FFFF00"/>
                </a:solidFill>
              </a:rPr>
              <a:t>      semblable    à une meule      grande        et           il jeta </a:t>
            </a:r>
          </a:p>
          <a:p>
            <a:r>
              <a:rPr lang="en-US" sz="4000" dirty="0">
                <a:solidFill>
                  <a:schemeClr val="bg1"/>
                </a:solidFill>
              </a:rPr>
              <a:t> </a:t>
            </a:r>
            <a:r>
              <a:rPr lang="el-GR" sz="4000" dirty="0">
                <a:solidFill>
                  <a:schemeClr val="bg1"/>
                </a:solidFill>
              </a:rPr>
              <a:t>εἰς τὴν θάλασσαν λέγων· </a:t>
            </a:r>
            <a:r>
              <a:rPr lang="en-US" sz="4000" dirty="0">
                <a:solidFill>
                  <a:schemeClr val="bg1"/>
                </a:solidFill>
              </a:rPr>
              <a:t> </a:t>
            </a:r>
            <a:r>
              <a:rPr lang="el-GR" sz="4000" dirty="0">
                <a:solidFill>
                  <a:schemeClr val="bg1"/>
                </a:solidFill>
              </a:rPr>
              <a:t>οὕτως ὁρμήματι βληθήσεται </a:t>
            </a:r>
            <a:endParaRPr lang="en-US" sz="4000" dirty="0">
              <a:solidFill>
                <a:schemeClr val="bg1"/>
              </a:solidFill>
            </a:endParaRPr>
          </a:p>
          <a:p>
            <a:r>
              <a:rPr lang="fr-FR" sz="2400" dirty="0">
                <a:solidFill>
                  <a:srgbClr val="FFFF00"/>
                </a:solidFill>
              </a:rPr>
              <a:t>  dans    la                 mer                en disant            ainsi         avec violence       sera précipitée </a:t>
            </a:r>
          </a:p>
          <a:p>
            <a:r>
              <a:rPr lang="en-US" sz="4000" dirty="0">
                <a:solidFill>
                  <a:schemeClr val="bg1"/>
                </a:solidFill>
              </a:rPr>
              <a:t>   </a:t>
            </a:r>
            <a:r>
              <a:rPr lang="el-GR" sz="4000" dirty="0">
                <a:solidFill>
                  <a:schemeClr val="bg1"/>
                </a:solidFill>
              </a:rPr>
              <a:t>Βαβυλὼν</a:t>
            </a:r>
            <a:r>
              <a:rPr lang="en-US" sz="4000" dirty="0">
                <a:solidFill>
                  <a:schemeClr val="bg1"/>
                </a:solidFill>
              </a:rPr>
              <a:t> </a:t>
            </a:r>
            <a:r>
              <a:rPr lang="el-GR" sz="4000" dirty="0">
                <a:solidFill>
                  <a:schemeClr val="bg1"/>
                </a:solidFill>
              </a:rPr>
              <a:t> ἡ μεγάλη </a:t>
            </a:r>
            <a:r>
              <a:rPr lang="en-US" sz="4000" dirty="0">
                <a:solidFill>
                  <a:schemeClr val="bg1"/>
                </a:solidFill>
              </a:rPr>
              <a:t> </a:t>
            </a:r>
            <a:r>
              <a:rPr lang="el-GR" sz="4000" dirty="0">
                <a:solidFill>
                  <a:schemeClr val="bg1"/>
                </a:solidFill>
              </a:rPr>
              <a:t>πόλις </a:t>
            </a:r>
            <a:r>
              <a:rPr lang="en-US" sz="4000" dirty="0">
                <a:solidFill>
                  <a:schemeClr val="bg1"/>
                </a:solidFill>
              </a:rPr>
              <a:t> </a:t>
            </a:r>
            <a:r>
              <a:rPr lang="el-GR" sz="4000" dirty="0">
                <a:solidFill>
                  <a:schemeClr val="bg1"/>
                </a:solidFill>
              </a:rPr>
              <a:t>καὶ </a:t>
            </a:r>
            <a:r>
              <a:rPr lang="en-US" sz="4000" dirty="0">
                <a:solidFill>
                  <a:schemeClr val="bg1"/>
                </a:solidFill>
              </a:rPr>
              <a:t> </a:t>
            </a:r>
            <a:r>
              <a:rPr lang="el-GR" sz="4000" dirty="0">
                <a:solidFill>
                  <a:schemeClr val="bg1"/>
                </a:solidFill>
              </a:rPr>
              <a:t>οὐ μὴ</a:t>
            </a:r>
            <a:r>
              <a:rPr lang="en-US" sz="4000" dirty="0">
                <a:solidFill>
                  <a:schemeClr val="bg1"/>
                </a:solidFill>
              </a:rPr>
              <a:t> </a:t>
            </a:r>
            <a:r>
              <a:rPr lang="el-GR" sz="4000" dirty="0">
                <a:solidFill>
                  <a:schemeClr val="bg1"/>
                </a:solidFill>
              </a:rPr>
              <a:t> εὑρεθῇ </a:t>
            </a:r>
            <a:r>
              <a:rPr lang="en-US" sz="4000" dirty="0">
                <a:solidFill>
                  <a:schemeClr val="bg1"/>
                </a:solidFill>
              </a:rPr>
              <a:t>   </a:t>
            </a:r>
            <a:r>
              <a:rPr lang="el-GR" sz="4000" dirty="0">
                <a:solidFill>
                  <a:schemeClr val="bg1"/>
                </a:solidFill>
              </a:rPr>
              <a:t>ἔτι.</a:t>
            </a:r>
          </a:p>
          <a:p>
            <a:r>
              <a:rPr lang="fr-FR" sz="2400" dirty="0">
                <a:solidFill>
                  <a:srgbClr val="FFFF00"/>
                </a:solidFill>
              </a:rPr>
              <a:t>        Babylone            la        grande            ville           et         jamais    elle sera trouvée   plus </a:t>
            </a:r>
          </a:p>
          <a:p>
            <a:endParaRPr lang="en-US" sz="800" baseline="30000" dirty="0">
              <a:solidFill>
                <a:srgbClr val="FFFF00"/>
              </a:solidFill>
            </a:endParaRPr>
          </a:p>
          <a:p>
            <a:r>
              <a:rPr lang="en-US" sz="2200" baseline="30000" dirty="0">
                <a:solidFill>
                  <a:srgbClr val="FFFF00"/>
                </a:solidFill>
              </a:rPr>
              <a:t>	NEG </a:t>
            </a:r>
            <a:r>
              <a:rPr lang="fr-FR" sz="2200" b="1" dirty="0">
                <a:solidFill>
                  <a:schemeClr val="bg1"/>
                </a:solidFill>
              </a:rPr>
              <a:t>18:21</a:t>
            </a:r>
            <a:r>
              <a:rPr lang="fr-FR" sz="2200" dirty="0">
                <a:solidFill>
                  <a:schemeClr val="bg1"/>
                </a:solidFill>
              </a:rPr>
              <a:t> Alors, un ange puissant prit une pierre semblable à une grande meule, et il la jeta dans la mer, en disant: Ainsi sera précipitée avec violence Babylone, la grande ville, et on ne la retrouvera plus.</a:t>
            </a:r>
          </a:p>
          <a:p>
            <a:r>
              <a:rPr lang="fr-FR" sz="2200" baseline="30000" dirty="0">
                <a:solidFill>
                  <a:srgbClr val="FFFF00"/>
                </a:solidFill>
              </a:rPr>
              <a:t>	BFC </a:t>
            </a:r>
            <a:r>
              <a:rPr lang="fr-FR" sz="2200" b="1" dirty="0">
                <a:solidFill>
                  <a:schemeClr val="bg1"/>
                </a:solidFill>
              </a:rPr>
              <a:t>18:21</a:t>
            </a:r>
            <a:r>
              <a:rPr lang="fr-FR" sz="2200" dirty="0">
                <a:solidFill>
                  <a:schemeClr val="bg1"/>
                </a:solidFill>
              </a:rPr>
              <a:t> Alors un ange puissant prit une pierre semblable à une grande meule à blé et la jeta dans la mer en disant: «C'est ainsi que la grande ville de Babylone sera précipitée avec violence, et on ne la reverra plus jamais.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54013982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52784"/>
          </a:xfrm>
          <a:prstGeom prst="rect">
            <a:avLst/>
          </a:prstGeom>
          <a:solidFill>
            <a:srgbClr val="002060"/>
          </a:solidFill>
        </p:spPr>
        <p:txBody>
          <a:bodyPr wrap="square" lIns="108821" tIns="54411" rIns="108821" bIns="54411">
            <a:spAutoFit/>
          </a:bodyPr>
          <a:lstStyle/>
          <a:p>
            <a:r>
              <a:rPr lang="en-US" sz="3600" b="1" dirty="0">
                <a:solidFill>
                  <a:srgbClr val="FFFF00"/>
                </a:solidFill>
              </a:rPr>
              <a:t>          Apocalypse 18:22 </a:t>
            </a:r>
          </a:p>
          <a:p>
            <a:r>
              <a:rPr lang="en-US" sz="4000" dirty="0">
                <a:solidFill>
                  <a:schemeClr val="bg1"/>
                </a:solidFill>
              </a:rPr>
              <a:t> </a:t>
            </a:r>
            <a:r>
              <a:rPr lang="el-GR" sz="4000" dirty="0">
                <a:solidFill>
                  <a:schemeClr val="bg1"/>
                </a:solidFill>
              </a:rPr>
              <a:t>καὶ φωνὴ κιθαρῳδῶν </a:t>
            </a:r>
            <a:r>
              <a:rPr lang="en-US" sz="4000" dirty="0">
                <a:solidFill>
                  <a:schemeClr val="bg1"/>
                </a:solidFill>
              </a:rPr>
              <a:t> </a:t>
            </a:r>
            <a:r>
              <a:rPr lang="el-GR" sz="4000" dirty="0">
                <a:solidFill>
                  <a:schemeClr val="bg1"/>
                </a:solidFill>
              </a:rPr>
              <a:t>καὶ μουσικῶν </a:t>
            </a:r>
            <a:endParaRPr lang="en-US" sz="4000" dirty="0">
              <a:solidFill>
                <a:schemeClr val="bg1"/>
              </a:solidFill>
            </a:endParaRPr>
          </a:p>
          <a:p>
            <a:r>
              <a:rPr lang="fr-FR" sz="2400" dirty="0">
                <a:solidFill>
                  <a:srgbClr val="FFFF00"/>
                </a:solidFill>
              </a:rPr>
              <a:t>   et         le son    des joueurs de harpe    et       des musiciens </a:t>
            </a:r>
          </a:p>
          <a:p>
            <a:r>
              <a:rPr lang="el-GR" sz="4000" dirty="0">
                <a:solidFill>
                  <a:schemeClr val="bg1"/>
                </a:solidFill>
              </a:rPr>
              <a:t>καὶ αὐλητῶν καὶ σαλπιστῶν οὐ μὴ ἀκουσθῇ </a:t>
            </a:r>
            <a:endParaRPr lang="en-US" sz="4000" dirty="0">
              <a:solidFill>
                <a:schemeClr val="bg1"/>
              </a:solidFill>
            </a:endParaRPr>
          </a:p>
          <a:p>
            <a:r>
              <a:rPr lang="fr-FR" sz="2400" dirty="0">
                <a:solidFill>
                  <a:srgbClr val="FFFF00"/>
                </a:solidFill>
              </a:rPr>
              <a:t> et   </a:t>
            </a:r>
            <a:r>
              <a:rPr lang="fr-FR" sz="2200" dirty="0">
                <a:solidFill>
                  <a:srgbClr val="FFFF00"/>
                </a:solidFill>
              </a:rPr>
              <a:t>des joueurs de flûte  et         </a:t>
            </a:r>
            <a:r>
              <a:rPr lang="fr-FR" sz="2400" dirty="0">
                <a:solidFill>
                  <a:srgbClr val="FFFF00"/>
                </a:solidFill>
              </a:rPr>
              <a:t>de trompette           jamais     sera entendu </a:t>
            </a:r>
          </a:p>
          <a:p>
            <a:r>
              <a:rPr lang="en-US" sz="4000" dirty="0">
                <a:solidFill>
                  <a:schemeClr val="bg1"/>
                </a:solidFill>
              </a:rPr>
              <a:t> </a:t>
            </a:r>
            <a:r>
              <a:rPr lang="el-GR" sz="4000" dirty="0">
                <a:solidFill>
                  <a:schemeClr val="bg1"/>
                </a:solidFill>
              </a:rPr>
              <a:t>ἐν σοὶ ἔτι, καὶ πᾶς τεχνίτης πάσης τέχνης οὐ μὴ εὑρεθῇ </a:t>
            </a:r>
            <a:endParaRPr lang="en-US" sz="4000" dirty="0">
              <a:solidFill>
                <a:schemeClr val="bg1"/>
              </a:solidFill>
            </a:endParaRPr>
          </a:p>
          <a:p>
            <a:r>
              <a:rPr lang="fr-FR" sz="2400" dirty="0">
                <a:solidFill>
                  <a:srgbClr val="FFFF00"/>
                </a:solidFill>
              </a:rPr>
              <a:t> chez   toi     plus       et     aucun      artisan       quelconque   d'un métier    jamais     sera trouvé</a:t>
            </a:r>
          </a:p>
          <a:p>
            <a:r>
              <a:rPr lang="en-US" sz="4000" dirty="0">
                <a:solidFill>
                  <a:schemeClr val="bg1"/>
                </a:solidFill>
              </a:rPr>
              <a:t>  </a:t>
            </a:r>
            <a:r>
              <a:rPr lang="el-GR" sz="4000" dirty="0">
                <a:solidFill>
                  <a:schemeClr val="bg1"/>
                </a:solidFill>
              </a:rPr>
              <a:t>ἐν σοὶ ἔτι, καὶ φωνὴ μύλου οὐ μὴ ἀκουσθῇ ἐν σοὶ ἔτι,</a:t>
            </a:r>
          </a:p>
          <a:p>
            <a:r>
              <a:rPr lang="fr-FR" sz="2400" dirty="0">
                <a:solidFill>
                  <a:srgbClr val="FFFF00"/>
                </a:solidFill>
              </a:rPr>
              <a:t>  chez    toi     plus      et       le bruit   de la meule     jamais     sera entendu    chez   toi     plus</a:t>
            </a:r>
          </a:p>
          <a:p>
            <a:endParaRPr lang="en-US" sz="800" baseline="30000" dirty="0">
              <a:solidFill>
                <a:srgbClr val="FFFF00"/>
              </a:solidFill>
            </a:endParaRPr>
          </a:p>
          <a:p>
            <a:endParaRPr lang="en-US" sz="800" baseline="30000" dirty="0">
              <a:solidFill>
                <a:srgbClr val="FFFF00"/>
              </a:solidFill>
            </a:endParaRPr>
          </a:p>
          <a:p>
            <a:r>
              <a:rPr lang="en-US" sz="2200" baseline="30000" dirty="0">
                <a:solidFill>
                  <a:srgbClr val="FFFF00"/>
                </a:solidFill>
              </a:rPr>
              <a:t>	NEG </a:t>
            </a:r>
            <a:r>
              <a:rPr lang="fr-FR" sz="2200" b="1" dirty="0">
                <a:solidFill>
                  <a:schemeClr val="bg1"/>
                </a:solidFill>
              </a:rPr>
              <a:t>18:22</a:t>
            </a:r>
            <a:r>
              <a:rPr lang="fr-FR" sz="2200" dirty="0">
                <a:solidFill>
                  <a:schemeClr val="bg1"/>
                </a:solidFill>
              </a:rPr>
              <a:t> Et l'on n'entendra plus chez toi les sons des joueurs de harpe, des musiciens, des joueurs de flûte et des joueurs de trompette. On ne trouvera plus chez toi aucun artisan d'un métier quelconque, on n'entendra plus chez toi le bruit de la meule;       //     </a:t>
            </a:r>
            <a:r>
              <a:rPr lang="fr-FR" sz="2200" baseline="30000" dirty="0">
                <a:solidFill>
                  <a:srgbClr val="FFFF00"/>
                </a:solidFill>
              </a:rPr>
              <a:t>BFC </a:t>
            </a:r>
            <a:r>
              <a:rPr lang="fr-FR" sz="2200" b="1" dirty="0">
                <a:solidFill>
                  <a:schemeClr val="bg1"/>
                </a:solidFill>
              </a:rPr>
              <a:t>18:22</a:t>
            </a:r>
            <a:r>
              <a:rPr lang="fr-FR" sz="2200" dirty="0">
                <a:solidFill>
                  <a:schemeClr val="bg1"/>
                </a:solidFill>
              </a:rPr>
              <a:t> On n'entendra plus jamais chez toi la musique des harpistes et des chanteurs, des joueurs de flûte et de trompette. On n'y trouvera plus aucun artisan quelconque; on n'y entendra plus le bruit de la meule à blé.</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03172655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88636"/>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18:23 </a:t>
            </a:r>
          </a:p>
          <a:p>
            <a:endParaRPr lang="en-US" sz="800" b="1" dirty="0">
              <a:solidFill>
                <a:srgbClr val="FFFF00"/>
              </a:solidFill>
            </a:endParaRPr>
          </a:p>
          <a:p>
            <a:r>
              <a:rPr lang="en-US" sz="3800" dirty="0">
                <a:solidFill>
                  <a:schemeClr val="bg1"/>
                </a:solidFill>
              </a:rPr>
              <a:t>  </a:t>
            </a:r>
            <a:r>
              <a:rPr lang="el-GR" sz="3800" dirty="0">
                <a:solidFill>
                  <a:schemeClr val="bg1"/>
                </a:solidFill>
              </a:rPr>
              <a:t>καὶ φῶς </a:t>
            </a:r>
            <a:r>
              <a:rPr lang="en-US" sz="3800" dirty="0">
                <a:solidFill>
                  <a:schemeClr val="bg1"/>
                </a:solidFill>
              </a:rPr>
              <a:t> </a:t>
            </a:r>
            <a:r>
              <a:rPr lang="el-GR" sz="3800" dirty="0">
                <a:solidFill>
                  <a:schemeClr val="bg1"/>
                </a:solidFill>
              </a:rPr>
              <a:t>λύχνου </a:t>
            </a:r>
            <a:r>
              <a:rPr lang="en-US" sz="3800" dirty="0">
                <a:solidFill>
                  <a:schemeClr val="bg1"/>
                </a:solidFill>
              </a:rPr>
              <a:t> </a:t>
            </a:r>
            <a:r>
              <a:rPr lang="el-GR" sz="3800" dirty="0">
                <a:solidFill>
                  <a:schemeClr val="bg1"/>
                </a:solidFill>
              </a:rPr>
              <a:t>οὐ μὴ </a:t>
            </a:r>
            <a:r>
              <a:rPr lang="en-US" sz="3800" dirty="0">
                <a:solidFill>
                  <a:schemeClr val="bg1"/>
                </a:solidFill>
              </a:rPr>
              <a:t> </a:t>
            </a:r>
            <a:r>
              <a:rPr lang="el-GR" sz="3800" dirty="0">
                <a:solidFill>
                  <a:schemeClr val="bg1"/>
                </a:solidFill>
              </a:rPr>
              <a:t>φάνῃ </a:t>
            </a:r>
            <a:r>
              <a:rPr lang="en-US" sz="3800" dirty="0">
                <a:solidFill>
                  <a:schemeClr val="bg1"/>
                </a:solidFill>
              </a:rPr>
              <a:t> </a:t>
            </a:r>
            <a:r>
              <a:rPr lang="el-GR" sz="3800" dirty="0">
                <a:solidFill>
                  <a:schemeClr val="bg1"/>
                </a:solidFill>
              </a:rPr>
              <a:t>ἐν σοὶ </a:t>
            </a:r>
            <a:r>
              <a:rPr lang="en-US" sz="3800" dirty="0">
                <a:solidFill>
                  <a:schemeClr val="bg1"/>
                </a:solidFill>
              </a:rPr>
              <a:t> </a:t>
            </a:r>
            <a:r>
              <a:rPr lang="el-GR" sz="3800" dirty="0">
                <a:solidFill>
                  <a:schemeClr val="bg1"/>
                </a:solidFill>
              </a:rPr>
              <a:t>ἔτι, </a:t>
            </a:r>
            <a:endParaRPr lang="en-US" sz="3800" dirty="0">
              <a:solidFill>
                <a:schemeClr val="bg1"/>
              </a:solidFill>
            </a:endParaRPr>
          </a:p>
          <a:p>
            <a:r>
              <a:rPr lang="fr-FR" sz="2400" dirty="0">
                <a:solidFill>
                  <a:srgbClr val="FFFF00"/>
                </a:solidFill>
              </a:rPr>
              <a:t>   et   la lumière  de la lampe   ne jamais    brillera    chez   toi      plus</a:t>
            </a:r>
          </a:p>
          <a:p>
            <a:r>
              <a:rPr lang="el-GR" sz="3800" dirty="0">
                <a:solidFill>
                  <a:schemeClr val="bg1"/>
                </a:solidFill>
              </a:rPr>
              <a:t>καὶ φωνὴ νυμφίου καὶ νύμφης οὐ μὴ ἀκουσθῇ </a:t>
            </a:r>
            <a:endParaRPr lang="en-US" sz="3800" dirty="0">
              <a:solidFill>
                <a:schemeClr val="bg1"/>
              </a:solidFill>
            </a:endParaRPr>
          </a:p>
          <a:p>
            <a:r>
              <a:rPr lang="fr-FR" sz="2400" dirty="0">
                <a:solidFill>
                  <a:srgbClr val="FFFF00"/>
                </a:solidFill>
              </a:rPr>
              <a:t>   et    la voix        de l'époux        et    de l'épouse    ne jamais  sera entendue</a:t>
            </a:r>
          </a:p>
          <a:p>
            <a:r>
              <a:rPr lang="en-US" sz="3800" dirty="0">
                <a:solidFill>
                  <a:schemeClr val="bg1"/>
                </a:solidFill>
              </a:rPr>
              <a:t> </a:t>
            </a:r>
            <a:r>
              <a:rPr lang="el-GR" sz="3800" dirty="0">
                <a:solidFill>
                  <a:schemeClr val="bg1"/>
                </a:solidFill>
              </a:rPr>
              <a:t>ἐν σοὶ ἔτι· </a:t>
            </a:r>
            <a:r>
              <a:rPr lang="en-US" sz="3800" dirty="0">
                <a:solidFill>
                  <a:schemeClr val="bg1"/>
                </a:solidFill>
              </a:rPr>
              <a:t> </a:t>
            </a:r>
            <a:r>
              <a:rPr lang="el-GR" sz="3800" dirty="0">
                <a:solidFill>
                  <a:schemeClr val="bg1"/>
                </a:solidFill>
              </a:rPr>
              <a:t>ὅτι οἱ ἔμποροί σου ἦσαν οἱ μεγιστᾶνες τῆς γῆς, </a:t>
            </a:r>
            <a:endParaRPr lang="en-US" sz="3800" dirty="0">
              <a:solidFill>
                <a:schemeClr val="bg1"/>
              </a:solidFill>
            </a:endParaRPr>
          </a:p>
          <a:p>
            <a:r>
              <a:rPr lang="fr-FR" sz="2400" dirty="0">
                <a:solidFill>
                  <a:srgbClr val="FFFF00"/>
                </a:solidFill>
              </a:rPr>
              <a:t> chez  toi    plus       car    les   marchands      tes       étaient   les        grands               de la   terre</a:t>
            </a:r>
          </a:p>
          <a:p>
            <a:r>
              <a:rPr lang="en-US" sz="3800" dirty="0">
                <a:solidFill>
                  <a:schemeClr val="bg1"/>
                </a:solidFill>
              </a:rPr>
              <a:t>  </a:t>
            </a:r>
            <a:r>
              <a:rPr lang="el-GR" sz="3800" dirty="0">
                <a:solidFill>
                  <a:schemeClr val="bg1"/>
                </a:solidFill>
              </a:rPr>
              <a:t>ὅτι ἐν τῇ φαρμακείᾳ σου</a:t>
            </a:r>
            <a:r>
              <a:rPr lang="en-US" sz="3800" dirty="0">
                <a:solidFill>
                  <a:schemeClr val="bg1"/>
                </a:solidFill>
              </a:rPr>
              <a:t> </a:t>
            </a:r>
            <a:r>
              <a:rPr lang="el-GR" sz="3800" dirty="0">
                <a:solidFill>
                  <a:schemeClr val="bg1"/>
                </a:solidFill>
              </a:rPr>
              <a:t> ἐπλανήθησαν πάντα τὰ ἔθνη,</a:t>
            </a:r>
          </a:p>
          <a:p>
            <a:r>
              <a:rPr lang="fr-FR" sz="2400" dirty="0">
                <a:solidFill>
                  <a:srgbClr val="FFFF00"/>
                </a:solidFill>
              </a:rPr>
              <a:t>     car   par  les      enchantements     tes           ont été séduites          toutes       les   nations</a:t>
            </a:r>
            <a:endParaRPr lang="en-US" sz="2400" dirty="0">
              <a:solidFill>
                <a:schemeClr val="bg1"/>
              </a:solidFill>
            </a:endParaRP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18:23</a:t>
            </a:r>
            <a:r>
              <a:rPr lang="fr-FR" sz="2200" dirty="0">
                <a:solidFill>
                  <a:schemeClr val="bg1"/>
                </a:solidFill>
              </a:rPr>
              <a:t> la lumière de la lampe ne brillera plus chez toi, et la voix de l'époux et de l'épouse ne sera plus entendue chez toi; car tes marchands étaient les grands de la terre, toutes les nations ont été séduites par tes enchantements,        //       </a:t>
            </a:r>
            <a:r>
              <a:rPr lang="fr-FR" sz="2200" baseline="30000" dirty="0">
                <a:solidFill>
                  <a:srgbClr val="FFFF00"/>
                </a:solidFill>
              </a:rPr>
              <a:t>BFC </a:t>
            </a:r>
            <a:r>
              <a:rPr lang="fr-FR" sz="2200" b="1" dirty="0">
                <a:solidFill>
                  <a:schemeClr val="bg1"/>
                </a:solidFill>
              </a:rPr>
              <a:t>18:23</a:t>
            </a:r>
            <a:r>
              <a:rPr lang="fr-FR" sz="2200" dirty="0">
                <a:solidFill>
                  <a:schemeClr val="bg1"/>
                </a:solidFill>
              </a:rPr>
              <a:t> La lumière de la lampe ne brillera plus jamais chez toi; on n'y entendra plus la voix des jeunes mariés. Tes marchands étaient les plus importants du monde, et par tes pratiques de magie tu as égaré tous les peuples.»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28056773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3600" b="1" dirty="0">
                <a:solidFill>
                  <a:srgbClr val="FFFF00"/>
                </a:solidFill>
              </a:rPr>
              <a:t>          Apocalypse 18:24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400" dirty="0">
                <a:solidFill>
                  <a:schemeClr val="bg1"/>
                </a:solidFill>
              </a:rPr>
              <a:t>καὶ ἐν αὐτῇ </a:t>
            </a:r>
            <a:r>
              <a:rPr lang="en-US" sz="4400" dirty="0">
                <a:solidFill>
                  <a:schemeClr val="bg1"/>
                </a:solidFill>
              </a:rPr>
              <a:t> </a:t>
            </a:r>
            <a:r>
              <a:rPr lang="el-GR" sz="4400" dirty="0">
                <a:solidFill>
                  <a:schemeClr val="bg1"/>
                </a:solidFill>
              </a:rPr>
              <a:t>αἷμα</a:t>
            </a:r>
            <a:r>
              <a:rPr lang="en-US" sz="4400" dirty="0">
                <a:solidFill>
                  <a:schemeClr val="bg1"/>
                </a:solidFill>
              </a:rPr>
              <a:t> </a:t>
            </a:r>
            <a:r>
              <a:rPr lang="el-GR" sz="4400" dirty="0">
                <a:solidFill>
                  <a:schemeClr val="bg1"/>
                </a:solidFill>
              </a:rPr>
              <a:t> προφητῶν </a:t>
            </a:r>
            <a:r>
              <a:rPr lang="en-US" sz="4400" dirty="0">
                <a:solidFill>
                  <a:schemeClr val="bg1"/>
                </a:solidFill>
              </a:rPr>
              <a:t> </a:t>
            </a:r>
            <a:r>
              <a:rPr lang="el-GR" sz="4400" dirty="0">
                <a:solidFill>
                  <a:schemeClr val="bg1"/>
                </a:solidFill>
              </a:rPr>
              <a:t>καὶ ἁγίων εὑρέθη </a:t>
            </a:r>
            <a:endParaRPr lang="en-US" sz="4400" dirty="0">
              <a:solidFill>
                <a:schemeClr val="bg1"/>
              </a:solidFill>
            </a:endParaRPr>
          </a:p>
          <a:p>
            <a:r>
              <a:rPr lang="fr-FR" sz="2400" dirty="0">
                <a:solidFill>
                  <a:srgbClr val="FFFF00"/>
                </a:solidFill>
              </a:rPr>
              <a:t>      et      chez        elle        le sang           des prophètes           et       des saints    a été trouvé</a:t>
            </a:r>
          </a:p>
          <a:p>
            <a:r>
              <a:rPr lang="en-US" sz="4400" dirty="0">
                <a:solidFill>
                  <a:schemeClr val="bg1"/>
                </a:solidFill>
              </a:rPr>
              <a:t>     </a:t>
            </a:r>
            <a:r>
              <a:rPr lang="el-GR" sz="4400" dirty="0">
                <a:solidFill>
                  <a:schemeClr val="bg1"/>
                </a:solidFill>
              </a:rPr>
              <a:t>καὶ πάντων </a:t>
            </a:r>
            <a:r>
              <a:rPr lang="en-US" sz="4400" dirty="0">
                <a:solidFill>
                  <a:schemeClr val="bg1"/>
                </a:solidFill>
              </a:rPr>
              <a:t> </a:t>
            </a:r>
            <a:r>
              <a:rPr lang="el-GR" sz="4400" dirty="0">
                <a:solidFill>
                  <a:schemeClr val="bg1"/>
                </a:solidFill>
              </a:rPr>
              <a:t>τῶν </a:t>
            </a:r>
            <a:r>
              <a:rPr lang="en-US" sz="4400" dirty="0">
                <a:solidFill>
                  <a:schemeClr val="bg1"/>
                </a:solidFill>
              </a:rPr>
              <a:t> </a:t>
            </a:r>
            <a:r>
              <a:rPr lang="el-GR" sz="4400" dirty="0">
                <a:solidFill>
                  <a:schemeClr val="bg1"/>
                </a:solidFill>
              </a:rPr>
              <a:t>ἐσφαγμένων</a:t>
            </a:r>
            <a:r>
              <a:rPr lang="en-US" sz="4400" dirty="0">
                <a:solidFill>
                  <a:schemeClr val="bg1"/>
                </a:solidFill>
              </a:rPr>
              <a:t> </a:t>
            </a:r>
            <a:r>
              <a:rPr lang="el-GR" sz="4400" dirty="0">
                <a:solidFill>
                  <a:schemeClr val="bg1"/>
                </a:solidFill>
              </a:rPr>
              <a:t> ἐπὶ τῆς γῆς.</a:t>
            </a:r>
          </a:p>
          <a:p>
            <a:r>
              <a:rPr lang="fr-FR" sz="2400" dirty="0">
                <a:solidFill>
                  <a:srgbClr val="FFFF00"/>
                </a:solidFill>
              </a:rPr>
              <a:t>             et          de tous         ceux qui      ont été égorgés                  sur       la       terre</a:t>
            </a:r>
          </a:p>
          <a:p>
            <a:endParaRPr lang="en-US" sz="800" baseline="30000" dirty="0">
              <a:solidFill>
                <a:srgbClr val="FFFF00"/>
              </a:solidFill>
            </a:endParaRPr>
          </a:p>
          <a:p>
            <a:endParaRPr lang="en-US" sz="800" baseline="30000" dirty="0">
              <a:solidFill>
                <a:srgbClr val="FFFF00"/>
              </a:solidFill>
            </a:endParaRPr>
          </a:p>
          <a:p>
            <a:endParaRPr lang="en-US" sz="800" baseline="30000" dirty="0">
              <a:solidFill>
                <a:srgbClr val="FFFF00"/>
              </a:solidFill>
            </a:endParaRPr>
          </a:p>
          <a:p>
            <a:r>
              <a:rPr lang="en-US" sz="2200" baseline="30000" dirty="0">
                <a:solidFill>
                  <a:srgbClr val="FFFF00"/>
                </a:solidFill>
              </a:rPr>
              <a:t>	NEG </a:t>
            </a:r>
            <a:r>
              <a:rPr lang="fr-FR" sz="2200" b="1" dirty="0">
                <a:solidFill>
                  <a:schemeClr val="bg1"/>
                </a:solidFill>
              </a:rPr>
              <a:t>18:24</a:t>
            </a:r>
            <a:r>
              <a:rPr lang="fr-FR" sz="2200" dirty="0">
                <a:solidFill>
                  <a:schemeClr val="bg1"/>
                </a:solidFill>
              </a:rPr>
              <a:t> et l'on a trouvé chez elle le sang des prophètes, des saints, et de tous ceux qui ont été égorgés sur la terre.</a:t>
            </a:r>
          </a:p>
          <a:p>
            <a:r>
              <a:rPr lang="fr-FR" sz="2200" baseline="30000" dirty="0">
                <a:solidFill>
                  <a:srgbClr val="FFFF00"/>
                </a:solidFill>
              </a:rPr>
              <a:t>	BFC </a:t>
            </a:r>
            <a:r>
              <a:rPr lang="fr-FR" sz="2200" b="1" dirty="0">
                <a:solidFill>
                  <a:schemeClr val="bg1"/>
                </a:solidFill>
              </a:rPr>
              <a:t>18:24</a:t>
            </a:r>
            <a:r>
              <a:rPr lang="fr-FR" sz="2200" dirty="0">
                <a:solidFill>
                  <a:schemeClr val="bg1"/>
                </a:solidFill>
              </a:rPr>
              <a:t> C'est à Babylone qu'a coulé le sang des prophètes et du peuple de Dieu, le sang de tous ceux qui ont été massacrés sur la terre.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97221009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80969"/>
          </a:xfrm>
          <a:prstGeom prst="rect">
            <a:avLst/>
          </a:prstGeom>
          <a:solidFill>
            <a:srgbClr val="002060"/>
          </a:solidFill>
        </p:spPr>
        <p:txBody>
          <a:bodyPr wrap="square" lIns="108821" tIns="54411" rIns="108821" bIns="54411">
            <a:spAutoFit/>
          </a:bodyPr>
          <a:lstStyle/>
          <a:p>
            <a:r>
              <a:rPr lang="en-US" sz="2400" b="1" dirty="0">
                <a:solidFill>
                  <a:srgbClr val="FFFF00"/>
                </a:solidFill>
              </a:rPr>
              <a:t>       Apocalypse 18:2</a:t>
            </a:r>
          </a:p>
          <a:p>
            <a:r>
              <a:rPr lang="en-US" sz="3600" dirty="0">
                <a:solidFill>
                  <a:schemeClr val="bg1"/>
                </a:solidFill>
              </a:rPr>
              <a:t>    </a:t>
            </a:r>
            <a:r>
              <a:rPr lang="el-GR" sz="3600" dirty="0">
                <a:solidFill>
                  <a:schemeClr val="bg1"/>
                </a:solidFill>
              </a:rPr>
              <a:t>καὶ ἔκραξεν</a:t>
            </a:r>
            <a:r>
              <a:rPr lang="en-US" sz="3600" dirty="0">
                <a:solidFill>
                  <a:schemeClr val="bg1"/>
                </a:solidFill>
              </a:rPr>
              <a:t> </a:t>
            </a:r>
            <a:r>
              <a:rPr lang="el-GR" sz="3600" dirty="0">
                <a:solidFill>
                  <a:schemeClr val="bg1"/>
                </a:solidFill>
              </a:rPr>
              <a:t> ἐν ἰσχυρᾷ </a:t>
            </a:r>
            <a:r>
              <a:rPr lang="en-US" sz="3600" dirty="0">
                <a:solidFill>
                  <a:schemeClr val="bg1"/>
                </a:solidFill>
              </a:rPr>
              <a:t> </a:t>
            </a:r>
            <a:r>
              <a:rPr lang="el-GR" sz="3600" dirty="0">
                <a:solidFill>
                  <a:schemeClr val="bg1"/>
                </a:solidFill>
              </a:rPr>
              <a:t>φωνῇ </a:t>
            </a:r>
            <a:r>
              <a:rPr lang="en-US" sz="3600" dirty="0">
                <a:solidFill>
                  <a:schemeClr val="bg1"/>
                </a:solidFill>
              </a:rPr>
              <a:t> </a:t>
            </a:r>
            <a:r>
              <a:rPr lang="el-GR" sz="3600" dirty="0">
                <a:solidFill>
                  <a:schemeClr val="bg1"/>
                </a:solidFill>
              </a:rPr>
              <a:t>λέγων· </a:t>
            </a:r>
            <a:endParaRPr lang="en-US" sz="3600" dirty="0">
              <a:solidFill>
                <a:schemeClr val="bg1"/>
              </a:solidFill>
            </a:endParaRPr>
          </a:p>
          <a:p>
            <a:r>
              <a:rPr lang="fr-FR" sz="2300" dirty="0">
                <a:solidFill>
                  <a:srgbClr val="FFFF00"/>
                </a:solidFill>
              </a:rPr>
              <a:t>         et        </a:t>
            </a:r>
            <a:r>
              <a:rPr lang="fr-FR" sz="2400" dirty="0">
                <a:solidFill>
                  <a:srgbClr val="FFFF00"/>
                </a:solidFill>
              </a:rPr>
              <a:t>il cria           de         forte       une  voix      disant</a:t>
            </a:r>
            <a:endParaRPr lang="fr-FR" sz="2300" dirty="0">
              <a:solidFill>
                <a:srgbClr val="FFFF00"/>
              </a:solidFill>
            </a:endParaRPr>
          </a:p>
          <a:p>
            <a:r>
              <a:rPr lang="en-US" sz="3600" dirty="0">
                <a:solidFill>
                  <a:schemeClr val="bg1"/>
                </a:solidFill>
              </a:rPr>
              <a:t>    </a:t>
            </a:r>
            <a:r>
              <a:rPr lang="el-GR" sz="3600" dirty="0">
                <a:solidFill>
                  <a:schemeClr val="bg1"/>
                </a:solidFill>
              </a:rPr>
              <a:t>ἔπεσεν</a:t>
            </a:r>
            <a:r>
              <a:rPr lang="en-US" sz="3600" dirty="0">
                <a:solidFill>
                  <a:schemeClr val="bg1"/>
                </a:solidFill>
              </a:rPr>
              <a:t>     </a:t>
            </a:r>
            <a:r>
              <a:rPr lang="el-GR" sz="3600" dirty="0">
                <a:solidFill>
                  <a:schemeClr val="bg1"/>
                </a:solidFill>
              </a:rPr>
              <a:t> ἔπεσεν</a:t>
            </a:r>
            <a:r>
              <a:rPr lang="en-US" sz="3600" dirty="0">
                <a:solidFill>
                  <a:schemeClr val="bg1"/>
                </a:solidFill>
              </a:rPr>
              <a:t>   </a:t>
            </a:r>
            <a:r>
              <a:rPr lang="el-GR" sz="3600" dirty="0">
                <a:solidFill>
                  <a:schemeClr val="bg1"/>
                </a:solidFill>
              </a:rPr>
              <a:t> Βαβυλὼν </a:t>
            </a:r>
            <a:r>
              <a:rPr lang="en-US" sz="3600" dirty="0">
                <a:solidFill>
                  <a:schemeClr val="bg1"/>
                </a:solidFill>
              </a:rPr>
              <a:t> </a:t>
            </a:r>
            <a:r>
              <a:rPr lang="el-GR" sz="3600" dirty="0">
                <a:solidFill>
                  <a:schemeClr val="bg1"/>
                </a:solidFill>
              </a:rPr>
              <a:t>ἡ μεγάλη, </a:t>
            </a:r>
            <a:endParaRPr lang="en-US" sz="3600" dirty="0">
              <a:solidFill>
                <a:schemeClr val="bg1"/>
              </a:solidFill>
            </a:endParaRPr>
          </a:p>
          <a:p>
            <a:r>
              <a:rPr lang="fr-FR" sz="2300" dirty="0">
                <a:solidFill>
                  <a:srgbClr val="FFFF00"/>
                </a:solidFill>
              </a:rPr>
              <a:t>  e</a:t>
            </a:r>
            <a:r>
              <a:rPr lang="fr-FR" sz="2400" dirty="0">
                <a:solidFill>
                  <a:srgbClr val="FFFF00"/>
                </a:solidFill>
              </a:rPr>
              <a:t>lle est tombée   elle est tombée    Babylone      la      grande</a:t>
            </a:r>
            <a:endParaRPr lang="es-ES" sz="2300" dirty="0">
              <a:solidFill>
                <a:srgbClr val="FFFF00"/>
              </a:solidFill>
            </a:endParaRPr>
          </a:p>
          <a:p>
            <a:r>
              <a:rPr lang="en-US" sz="3600" dirty="0">
                <a:solidFill>
                  <a:schemeClr val="bg1"/>
                </a:solidFill>
              </a:rPr>
              <a:t> </a:t>
            </a:r>
            <a:r>
              <a:rPr lang="el-GR" sz="3600" dirty="0">
                <a:solidFill>
                  <a:schemeClr val="bg1"/>
                </a:solidFill>
              </a:rPr>
              <a:t>καὶ</a:t>
            </a:r>
            <a:r>
              <a:rPr lang="en-US" sz="3600" dirty="0">
                <a:solidFill>
                  <a:schemeClr val="bg1"/>
                </a:solidFill>
              </a:rPr>
              <a:t> </a:t>
            </a:r>
            <a:r>
              <a:rPr lang="el-GR" sz="3600" dirty="0">
                <a:solidFill>
                  <a:schemeClr val="bg1"/>
                </a:solidFill>
              </a:rPr>
              <a:t> ἐγένετο </a:t>
            </a:r>
            <a:r>
              <a:rPr lang="en-US" sz="3600" dirty="0">
                <a:solidFill>
                  <a:schemeClr val="bg1"/>
                </a:solidFill>
              </a:rPr>
              <a:t> </a:t>
            </a:r>
            <a:r>
              <a:rPr lang="el-GR" sz="3600" dirty="0">
                <a:solidFill>
                  <a:schemeClr val="bg1"/>
                </a:solidFill>
              </a:rPr>
              <a:t>κατοικητήριον </a:t>
            </a:r>
            <a:r>
              <a:rPr lang="en-US" sz="3600" dirty="0">
                <a:solidFill>
                  <a:schemeClr val="bg1"/>
                </a:solidFill>
              </a:rPr>
              <a:t> </a:t>
            </a:r>
            <a:r>
              <a:rPr lang="el-GR" sz="3600" dirty="0">
                <a:solidFill>
                  <a:schemeClr val="bg1"/>
                </a:solidFill>
              </a:rPr>
              <a:t>δαιμονίων </a:t>
            </a:r>
            <a:r>
              <a:rPr lang="en-US" sz="3600" dirty="0">
                <a:solidFill>
                  <a:schemeClr val="bg1"/>
                </a:solidFill>
              </a:rPr>
              <a:t> </a:t>
            </a:r>
            <a:r>
              <a:rPr lang="el-GR" sz="3600" dirty="0">
                <a:solidFill>
                  <a:schemeClr val="bg1"/>
                </a:solidFill>
              </a:rPr>
              <a:t>καὶ φυλακὴ παντὸς </a:t>
            </a:r>
            <a:endParaRPr lang="en-US" sz="3600" dirty="0">
              <a:solidFill>
                <a:schemeClr val="bg1"/>
              </a:solidFill>
            </a:endParaRPr>
          </a:p>
          <a:p>
            <a:r>
              <a:rPr lang="fr-FR" sz="2400" dirty="0">
                <a:solidFill>
                  <a:srgbClr val="FFFF00"/>
                </a:solidFill>
              </a:rPr>
              <a:t>  et   elle est devenue         une habitation          de démons          et     un repaire      de tout </a:t>
            </a:r>
          </a:p>
          <a:p>
            <a:r>
              <a:rPr lang="el-GR" sz="3600" dirty="0">
                <a:solidFill>
                  <a:schemeClr val="bg1"/>
                </a:solidFill>
              </a:rPr>
              <a:t>πνεύματος ἀκαθάρτου καὶ φυλακὴ παντὸς ὀρνέου ἀκαθάρτου </a:t>
            </a:r>
            <a:endParaRPr lang="en-US" sz="3600" dirty="0">
              <a:solidFill>
                <a:schemeClr val="bg1"/>
              </a:solidFill>
            </a:endParaRPr>
          </a:p>
          <a:p>
            <a:r>
              <a:rPr lang="fr-FR" sz="2300" dirty="0">
                <a:solidFill>
                  <a:srgbClr val="FFFF00"/>
                </a:solidFill>
              </a:rPr>
              <a:t>       </a:t>
            </a:r>
            <a:r>
              <a:rPr lang="fr-FR" sz="2400" dirty="0">
                <a:solidFill>
                  <a:srgbClr val="FFFF00"/>
                </a:solidFill>
              </a:rPr>
              <a:t>esprit                     impur                et      un repaire      de tout        oiseau               impur </a:t>
            </a:r>
          </a:p>
          <a:p>
            <a:r>
              <a:rPr lang="en-US" sz="3600" dirty="0">
                <a:solidFill>
                  <a:schemeClr val="bg1"/>
                </a:solidFill>
              </a:rPr>
              <a:t>  </a:t>
            </a:r>
            <a:r>
              <a:rPr lang="el-GR" sz="3600" dirty="0">
                <a:solidFill>
                  <a:schemeClr val="bg1"/>
                </a:solidFill>
              </a:rPr>
              <a:t>[καὶ φυλακὴ παντὸς θηρίου ἀκαθάρτου] </a:t>
            </a:r>
            <a:r>
              <a:rPr lang="en-US" sz="3600" dirty="0">
                <a:solidFill>
                  <a:schemeClr val="bg1"/>
                </a:solidFill>
              </a:rPr>
              <a:t> </a:t>
            </a:r>
            <a:r>
              <a:rPr lang="el-GR" sz="3600" dirty="0">
                <a:solidFill>
                  <a:schemeClr val="bg1"/>
                </a:solidFill>
              </a:rPr>
              <a:t>καὶ μεμισημένου,</a:t>
            </a:r>
          </a:p>
          <a:p>
            <a:r>
              <a:rPr lang="fr-FR" sz="2400" dirty="0">
                <a:solidFill>
                  <a:srgbClr val="FFFF00"/>
                </a:solidFill>
              </a:rPr>
              <a:t>        et    un repaire      de tout        animal             impur                     et           odieux</a:t>
            </a:r>
          </a:p>
          <a:p>
            <a:r>
              <a:rPr lang="en-US" sz="2000" baseline="30000" dirty="0">
                <a:solidFill>
                  <a:srgbClr val="FFFF00"/>
                </a:solidFill>
              </a:rPr>
              <a:t>	NEG </a:t>
            </a:r>
            <a:r>
              <a:rPr lang="fr-FR" sz="2000" b="1" dirty="0">
                <a:solidFill>
                  <a:schemeClr val="bg1"/>
                </a:solidFill>
              </a:rPr>
              <a:t>18:2</a:t>
            </a:r>
            <a:r>
              <a:rPr lang="fr-FR" sz="2000" dirty="0">
                <a:solidFill>
                  <a:schemeClr val="bg1"/>
                </a:solidFill>
              </a:rPr>
              <a:t> Il cria d'une voix forte, disant: Elle est tombée, elle est tombée, Babylone la grande ! Elle est devenue une habitation de démons, un repaire de tout esprit impur, un repaire de tout oiseau impur et odieux, </a:t>
            </a:r>
          </a:p>
          <a:p>
            <a:r>
              <a:rPr lang="fr-FR" sz="2000" baseline="30000" dirty="0">
                <a:solidFill>
                  <a:srgbClr val="FFFF00"/>
                </a:solidFill>
              </a:rPr>
              <a:t>	BFC </a:t>
            </a:r>
            <a:r>
              <a:rPr lang="fr-FR" sz="2000" b="1" dirty="0">
                <a:solidFill>
                  <a:schemeClr val="bg1"/>
                </a:solidFill>
              </a:rPr>
              <a:t>18:2</a:t>
            </a:r>
            <a:r>
              <a:rPr lang="fr-FR" sz="2000" dirty="0">
                <a:solidFill>
                  <a:schemeClr val="bg1"/>
                </a:solidFill>
              </a:rPr>
              <a:t> Il cria avec force: «Elle est tombée, elle est tombée la grande Babylone! Maintenant, c'est un lieu habité par des démons, un refuge pour toutes sortes d'esprits mauvais; c'est là que vivent toutes sortes d'oiseaux et d'animaux impurs et répugnants.</a:t>
            </a:r>
          </a:p>
          <a:p>
            <a:endParaRPr lang="fr-FR" sz="800" dirty="0">
              <a:solidFill>
                <a:schemeClr val="bg1"/>
              </a:solidFill>
            </a:endParaRPr>
          </a:p>
        </p:txBody>
      </p:sp>
    </p:spTree>
    <p:extLst>
      <p:ext uri="{BB962C8B-B14F-4D97-AF65-F5344CB8AC3E}">
        <p14:creationId xmlns:p14="http://schemas.microsoft.com/office/powerpoint/2010/main" val="2536088919"/>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788636"/>
          </a:xfrm>
          <a:prstGeom prst="rect">
            <a:avLst/>
          </a:prstGeom>
          <a:solidFill>
            <a:srgbClr val="002060"/>
          </a:solidFill>
        </p:spPr>
        <p:txBody>
          <a:bodyPr wrap="square" lIns="108821" tIns="54411" rIns="108821" bIns="54411">
            <a:spAutoFit/>
          </a:bodyPr>
          <a:lstStyle/>
          <a:p>
            <a:r>
              <a:rPr lang="en-US" sz="3600" b="1" dirty="0">
                <a:solidFill>
                  <a:srgbClr val="FFFF00"/>
                </a:solidFill>
              </a:rPr>
              <a:t>    </a:t>
            </a:r>
            <a:r>
              <a:rPr lang="en-US" sz="3400" b="1" dirty="0">
                <a:solidFill>
                  <a:srgbClr val="FFFF00"/>
                </a:solidFill>
              </a:rPr>
              <a:t>Apocalypse 18:3 </a:t>
            </a:r>
            <a:endParaRPr lang="en-US" sz="1000" b="1" dirty="0">
              <a:solidFill>
                <a:srgbClr val="FFFF00"/>
              </a:solidFill>
            </a:endParaRPr>
          </a:p>
          <a:p>
            <a:r>
              <a:rPr lang="en-US" sz="3600" dirty="0">
                <a:solidFill>
                  <a:schemeClr val="bg1"/>
                </a:solidFill>
              </a:rPr>
              <a:t> </a:t>
            </a:r>
            <a:r>
              <a:rPr lang="el-GR" sz="3600" dirty="0">
                <a:solidFill>
                  <a:schemeClr val="bg1"/>
                </a:solidFill>
              </a:rPr>
              <a:t>ὅτι ἐκ τοῦ οἴνου τοῦ θυμοῦ τῆς πορνείας αὐτῆς</a:t>
            </a:r>
            <a:endParaRPr lang="en-US" sz="3600" dirty="0">
              <a:solidFill>
                <a:schemeClr val="bg1"/>
              </a:solidFill>
            </a:endParaRPr>
          </a:p>
          <a:p>
            <a:r>
              <a:rPr lang="fr-FR" sz="2000" dirty="0">
                <a:solidFill>
                  <a:srgbClr val="FFFF00"/>
                </a:solidFill>
              </a:rPr>
              <a:t> parce que  </a:t>
            </a:r>
            <a:r>
              <a:rPr lang="fr-FR" sz="2400" dirty="0">
                <a:solidFill>
                  <a:srgbClr val="FFFF00"/>
                </a:solidFill>
              </a:rPr>
              <a:t>du            vin        de la    fureur      de la     débauche         sa</a:t>
            </a:r>
          </a:p>
          <a:p>
            <a:r>
              <a:rPr lang="en-US" sz="3500" dirty="0">
                <a:solidFill>
                  <a:schemeClr val="bg1"/>
                </a:solidFill>
              </a:rPr>
              <a:t>  </a:t>
            </a:r>
            <a:r>
              <a:rPr lang="el-GR" sz="3600" dirty="0">
                <a:solidFill>
                  <a:schemeClr val="bg1"/>
                </a:solidFill>
              </a:rPr>
              <a:t>πέπωκαν πάντα τὰ ἔθνη καὶ οἱ βασιλεῖς τῆς γῆς</a:t>
            </a:r>
            <a:endParaRPr lang="en-US" sz="3600" dirty="0">
              <a:solidFill>
                <a:schemeClr val="bg1"/>
              </a:solidFill>
            </a:endParaRPr>
          </a:p>
          <a:p>
            <a:r>
              <a:rPr lang="fr-FR" sz="2400" dirty="0">
                <a:solidFill>
                  <a:srgbClr val="FFFF00"/>
                </a:solidFill>
              </a:rPr>
              <a:t>         ont bu           toutes    les  nations     et    les        rois            de la  terre</a:t>
            </a:r>
          </a:p>
          <a:p>
            <a:r>
              <a:rPr lang="en-US" sz="3600" dirty="0">
                <a:solidFill>
                  <a:schemeClr val="bg1"/>
                </a:solidFill>
              </a:rPr>
              <a:t>    </a:t>
            </a:r>
            <a:r>
              <a:rPr lang="el-GR" sz="3600" dirty="0">
                <a:solidFill>
                  <a:schemeClr val="bg1"/>
                </a:solidFill>
              </a:rPr>
              <a:t>μετ᾽ αὐτῆς </a:t>
            </a:r>
            <a:r>
              <a:rPr lang="en-US" sz="3600" dirty="0">
                <a:solidFill>
                  <a:schemeClr val="bg1"/>
                </a:solidFill>
              </a:rPr>
              <a:t> </a:t>
            </a:r>
            <a:r>
              <a:rPr lang="el-GR" sz="3600" dirty="0">
                <a:solidFill>
                  <a:schemeClr val="bg1"/>
                </a:solidFill>
              </a:rPr>
              <a:t>ἐπόρνευσαν </a:t>
            </a:r>
            <a:r>
              <a:rPr lang="en-US" sz="3600" dirty="0">
                <a:solidFill>
                  <a:schemeClr val="bg1"/>
                </a:solidFill>
              </a:rPr>
              <a:t> </a:t>
            </a:r>
            <a:r>
              <a:rPr lang="el-GR" sz="3600" dirty="0">
                <a:solidFill>
                  <a:schemeClr val="bg1"/>
                </a:solidFill>
              </a:rPr>
              <a:t>καὶ οἱ ἔμποροι</a:t>
            </a:r>
            <a:r>
              <a:rPr lang="en-US" sz="3600" dirty="0">
                <a:solidFill>
                  <a:schemeClr val="bg1"/>
                </a:solidFill>
              </a:rPr>
              <a:t> </a:t>
            </a:r>
            <a:r>
              <a:rPr lang="el-GR" sz="3600" dirty="0">
                <a:solidFill>
                  <a:schemeClr val="bg1"/>
                </a:solidFill>
              </a:rPr>
              <a:t> τῆς </a:t>
            </a:r>
            <a:r>
              <a:rPr lang="en-US" sz="3600" dirty="0">
                <a:solidFill>
                  <a:schemeClr val="bg1"/>
                </a:solidFill>
              </a:rPr>
              <a:t> </a:t>
            </a:r>
            <a:r>
              <a:rPr lang="el-GR" sz="3600" dirty="0">
                <a:solidFill>
                  <a:schemeClr val="bg1"/>
                </a:solidFill>
              </a:rPr>
              <a:t>γῆς </a:t>
            </a:r>
            <a:endParaRPr lang="en-US" sz="3600" dirty="0">
              <a:solidFill>
                <a:schemeClr val="bg1"/>
              </a:solidFill>
            </a:endParaRPr>
          </a:p>
          <a:p>
            <a:r>
              <a:rPr lang="fr-FR" sz="2400" dirty="0">
                <a:solidFill>
                  <a:srgbClr val="FFFF00"/>
                </a:solidFill>
              </a:rPr>
              <a:t>       avec       elle   </a:t>
            </a:r>
            <a:r>
              <a:rPr lang="fr-FR" sz="2200" dirty="0">
                <a:solidFill>
                  <a:srgbClr val="FFFF00"/>
                </a:solidFill>
              </a:rPr>
              <a:t>se sont livrés à la débauche </a:t>
            </a:r>
            <a:r>
              <a:rPr lang="fr-FR" sz="2400" dirty="0">
                <a:solidFill>
                  <a:srgbClr val="FFFF00"/>
                </a:solidFill>
              </a:rPr>
              <a:t> et  les   marchands     de la   terre</a:t>
            </a:r>
          </a:p>
          <a:p>
            <a:r>
              <a:rPr lang="en-US" sz="3600" dirty="0">
                <a:solidFill>
                  <a:schemeClr val="bg1"/>
                </a:solidFill>
              </a:rPr>
              <a:t>  </a:t>
            </a:r>
            <a:r>
              <a:rPr lang="el-GR" sz="3600" dirty="0">
                <a:solidFill>
                  <a:schemeClr val="bg1"/>
                </a:solidFill>
              </a:rPr>
              <a:t>ἐκ τῆς δυνάμεως τοῦ στρήνους αὐτῆς ἐπλούτησαν.</a:t>
            </a:r>
          </a:p>
          <a:p>
            <a:r>
              <a:rPr lang="fr-FR" sz="2400" dirty="0">
                <a:solidFill>
                  <a:srgbClr val="FFFF00"/>
                </a:solidFill>
              </a:rPr>
              <a:t>    par    la         puissance        de le         luxe                son          se sont enrichis</a:t>
            </a:r>
            <a:endParaRPr lang="en-US" sz="2400" dirty="0">
              <a:solidFill>
                <a:srgbClr val="FFFF00"/>
              </a:solidFill>
            </a:endParaRP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18:3</a:t>
            </a:r>
            <a:r>
              <a:rPr lang="fr-FR" sz="2200" dirty="0">
                <a:solidFill>
                  <a:schemeClr val="bg1"/>
                </a:solidFill>
              </a:rPr>
              <a:t> parce que toutes les nations ont bu du vin de la fureur de sa débauche, que les rois de la terre se sont livrés avec elle à la débauche, et que les marchands de la terre se sont enrichis par la puissance de son luxe.</a:t>
            </a:r>
          </a:p>
          <a:p>
            <a:r>
              <a:rPr lang="fr-FR" sz="2200" dirty="0">
                <a:solidFill>
                  <a:schemeClr val="bg1"/>
                </a:solidFill>
              </a:rPr>
              <a:t> </a:t>
            </a:r>
            <a:r>
              <a:rPr lang="fr-FR" sz="2200" baseline="30000" dirty="0">
                <a:solidFill>
                  <a:srgbClr val="FFFF00"/>
                </a:solidFill>
              </a:rPr>
              <a:t>	          BFC </a:t>
            </a:r>
            <a:r>
              <a:rPr lang="fr-FR" sz="2200" b="1" dirty="0">
                <a:solidFill>
                  <a:schemeClr val="bg1"/>
                </a:solidFill>
              </a:rPr>
              <a:t>18:3</a:t>
            </a:r>
            <a:r>
              <a:rPr lang="fr-FR" sz="2200" dirty="0">
                <a:solidFill>
                  <a:schemeClr val="bg1"/>
                </a:solidFill>
              </a:rPr>
              <a:t> Toutes les nations ont bu le vin de sa furieuse immoralité. Les rois de la terre se sont livrés à l'immoralité avec elle et les marchands de la terre se sont enrichis de son luxe démesuré.»</a:t>
            </a:r>
            <a:endParaRPr lang="en-US" sz="22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84" y="19756"/>
            <a:ext cx="12161838" cy="6788636"/>
          </a:xfrm>
          <a:prstGeom prst="rect">
            <a:avLst/>
          </a:prstGeom>
          <a:solidFill>
            <a:srgbClr val="002060"/>
          </a:solidFill>
        </p:spPr>
        <p:txBody>
          <a:bodyPr wrap="square" lIns="108821" tIns="54411" rIns="108821" bIns="54411">
            <a:spAutoFit/>
          </a:bodyPr>
          <a:lstStyle/>
          <a:p>
            <a:r>
              <a:rPr lang="en-US" sz="3600" b="1" dirty="0">
                <a:solidFill>
                  <a:srgbClr val="FFFF00"/>
                </a:solidFill>
              </a:rPr>
              <a:t>    </a:t>
            </a:r>
            <a:r>
              <a:rPr lang="en-US" sz="3400" b="1" dirty="0">
                <a:solidFill>
                  <a:srgbClr val="FFFF00"/>
                </a:solidFill>
              </a:rPr>
              <a:t>Apocalypse 18:4 </a:t>
            </a:r>
            <a:endParaRPr lang="en-US" sz="1000" b="1" dirty="0">
              <a:solidFill>
                <a:srgbClr val="FFFF00"/>
              </a:solidFill>
            </a:endParaRPr>
          </a:p>
          <a:p>
            <a:r>
              <a:rPr lang="en-US" sz="3600" dirty="0">
                <a:solidFill>
                  <a:schemeClr val="bg1"/>
                </a:solidFill>
              </a:rPr>
              <a:t>  </a:t>
            </a:r>
            <a:r>
              <a:rPr lang="el-GR" sz="3600" dirty="0">
                <a:solidFill>
                  <a:schemeClr val="bg1"/>
                </a:solidFill>
              </a:rPr>
              <a:t>Καὶ ἤκουσα</a:t>
            </a:r>
            <a:r>
              <a:rPr lang="en-US" sz="3600" dirty="0">
                <a:solidFill>
                  <a:schemeClr val="bg1"/>
                </a:solidFill>
              </a:rPr>
              <a:t> </a:t>
            </a:r>
            <a:r>
              <a:rPr lang="el-GR" sz="3600" dirty="0">
                <a:solidFill>
                  <a:schemeClr val="bg1"/>
                </a:solidFill>
              </a:rPr>
              <a:t> ἄλλην φωνὴν ἐκ τοῦ οὐρανοῦ</a:t>
            </a:r>
            <a:endParaRPr lang="en-US" sz="3600" dirty="0">
              <a:solidFill>
                <a:schemeClr val="bg1"/>
              </a:solidFill>
            </a:endParaRPr>
          </a:p>
          <a:p>
            <a:r>
              <a:rPr lang="fr-FR" sz="2400" dirty="0">
                <a:solidFill>
                  <a:srgbClr val="FFFF00"/>
                </a:solidFill>
              </a:rPr>
              <a:t>      et     j'entendis    une autre       voix            du                 ciel </a:t>
            </a:r>
          </a:p>
          <a:p>
            <a:r>
              <a:rPr lang="en-US" sz="3600" dirty="0">
                <a:solidFill>
                  <a:schemeClr val="bg1"/>
                </a:solidFill>
              </a:rPr>
              <a:t>  </a:t>
            </a:r>
            <a:r>
              <a:rPr lang="el-GR" sz="3600" dirty="0">
                <a:solidFill>
                  <a:schemeClr val="bg1"/>
                </a:solidFill>
              </a:rPr>
              <a:t>λέγουσαν·</a:t>
            </a:r>
            <a:r>
              <a:rPr lang="en-US" sz="3600" dirty="0">
                <a:solidFill>
                  <a:schemeClr val="bg1"/>
                </a:solidFill>
              </a:rPr>
              <a:t> </a:t>
            </a:r>
            <a:r>
              <a:rPr lang="el-GR" sz="3600" dirty="0">
                <a:solidFill>
                  <a:schemeClr val="bg1"/>
                </a:solidFill>
              </a:rPr>
              <a:t> </a:t>
            </a:r>
            <a:r>
              <a:rPr lang="en-US" sz="3600" dirty="0">
                <a:solidFill>
                  <a:schemeClr val="bg1"/>
                </a:solidFill>
              </a:rPr>
              <a:t>     </a:t>
            </a:r>
            <a:r>
              <a:rPr lang="el-GR" sz="3600" dirty="0">
                <a:solidFill>
                  <a:schemeClr val="bg1"/>
                </a:solidFill>
              </a:rPr>
              <a:t>ἐξέλθατε ὁ λαός μου </a:t>
            </a:r>
            <a:r>
              <a:rPr lang="en-US" sz="3600" dirty="0">
                <a:solidFill>
                  <a:schemeClr val="bg1"/>
                </a:solidFill>
              </a:rPr>
              <a:t> </a:t>
            </a:r>
            <a:r>
              <a:rPr lang="el-GR" sz="3600" dirty="0">
                <a:solidFill>
                  <a:schemeClr val="bg1"/>
                </a:solidFill>
              </a:rPr>
              <a:t>ἐξ αὐτῆς </a:t>
            </a:r>
            <a:endParaRPr lang="en-US" sz="3600" dirty="0">
              <a:solidFill>
                <a:schemeClr val="bg1"/>
              </a:solidFill>
            </a:endParaRPr>
          </a:p>
          <a:p>
            <a:r>
              <a:rPr lang="fr-FR" sz="2400" dirty="0">
                <a:solidFill>
                  <a:srgbClr val="FFFF00"/>
                </a:solidFill>
              </a:rPr>
              <a:t>        qui disait                       sortez         le  peuple   mon   du milieu d'elle</a:t>
            </a:r>
          </a:p>
          <a:p>
            <a:r>
              <a:rPr lang="en-US" sz="3600" dirty="0">
                <a:solidFill>
                  <a:schemeClr val="bg1"/>
                </a:solidFill>
              </a:rPr>
              <a:t>   </a:t>
            </a:r>
            <a:r>
              <a:rPr lang="el-GR" sz="3600" dirty="0">
                <a:solidFill>
                  <a:schemeClr val="bg1"/>
                </a:solidFill>
              </a:rPr>
              <a:t>ἵνα </a:t>
            </a:r>
            <a:r>
              <a:rPr lang="en-US" sz="3600" dirty="0">
                <a:solidFill>
                  <a:schemeClr val="bg1"/>
                </a:solidFill>
              </a:rPr>
              <a:t>  </a:t>
            </a:r>
            <a:r>
              <a:rPr lang="el-GR" sz="3600" dirty="0">
                <a:solidFill>
                  <a:schemeClr val="bg1"/>
                </a:solidFill>
              </a:rPr>
              <a:t>μὴ </a:t>
            </a:r>
            <a:r>
              <a:rPr lang="en-US" sz="3600" dirty="0">
                <a:solidFill>
                  <a:schemeClr val="bg1"/>
                </a:solidFill>
              </a:rPr>
              <a:t> </a:t>
            </a:r>
            <a:r>
              <a:rPr lang="el-GR" sz="3600" dirty="0">
                <a:solidFill>
                  <a:schemeClr val="bg1"/>
                </a:solidFill>
              </a:rPr>
              <a:t>συγκοινωνήσητε </a:t>
            </a:r>
            <a:r>
              <a:rPr lang="en-US" sz="3600" dirty="0">
                <a:solidFill>
                  <a:schemeClr val="bg1"/>
                </a:solidFill>
              </a:rPr>
              <a:t> </a:t>
            </a:r>
            <a:r>
              <a:rPr lang="el-GR" sz="3600" dirty="0">
                <a:solidFill>
                  <a:schemeClr val="bg1"/>
                </a:solidFill>
              </a:rPr>
              <a:t>ταῖς ἁμαρτίαις </a:t>
            </a:r>
            <a:r>
              <a:rPr lang="en-US" sz="3600" dirty="0">
                <a:solidFill>
                  <a:schemeClr val="bg1"/>
                </a:solidFill>
              </a:rPr>
              <a:t> </a:t>
            </a:r>
            <a:r>
              <a:rPr lang="el-GR" sz="3600" dirty="0">
                <a:solidFill>
                  <a:schemeClr val="bg1"/>
                </a:solidFill>
              </a:rPr>
              <a:t>αὐτῆς, </a:t>
            </a:r>
            <a:endParaRPr lang="en-US" sz="3600" dirty="0">
              <a:solidFill>
                <a:schemeClr val="bg1"/>
              </a:solidFill>
            </a:endParaRPr>
          </a:p>
          <a:p>
            <a:r>
              <a:rPr lang="fr-FR" sz="2400" dirty="0">
                <a:solidFill>
                  <a:srgbClr val="FFFF00"/>
                </a:solidFill>
              </a:rPr>
              <a:t>afin que ne pas    vous participiez                 à les          péchés               ses </a:t>
            </a:r>
          </a:p>
          <a:p>
            <a:r>
              <a:rPr lang="en-US" sz="3600" dirty="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ἐκ τῶν πληγῶν </a:t>
            </a:r>
            <a:r>
              <a:rPr lang="en-US" sz="3600" dirty="0">
                <a:solidFill>
                  <a:schemeClr val="bg1"/>
                </a:solidFill>
              </a:rPr>
              <a:t> </a:t>
            </a:r>
            <a:r>
              <a:rPr lang="el-GR" sz="3600" dirty="0">
                <a:solidFill>
                  <a:schemeClr val="bg1"/>
                </a:solidFill>
              </a:rPr>
              <a:t>αὐτῆς</a:t>
            </a:r>
            <a:r>
              <a:rPr lang="en-US" sz="3600" dirty="0">
                <a:solidFill>
                  <a:schemeClr val="bg1"/>
                </a:solidFill>
              </a:rPr>
              <a:t>  </a:t>
            </a:r>
            <a:r>
              <a:rPr lang="el-GR" sz="3600" dirty="0">
                <a:solidFill>
                  <a:schemeClr val="bg1"/>
                </a:solidFill>
              </a:rPr>
              <a:t> </a:t>
            </a:r>
            <a:r>
              <a:rPr lang="en-US" sz="3600" dirty="0">
                <a:solidFill>
                  <a:schemeClr val="bg1"/>
                </a:solidFill>
              </a:rPr>
              <a:t> </a:t>
            </a:r>
            <a:r>
              <a:rPr lang="el-GR" sz="3600" dirty="0">
                <a:solidFill>
                  <a:schemeClr val="bg1"/>
                </a:solidFill>
              </a:rPr>
              <a:t>ἵνα </a:t>
            </a:r>
            <a:r>
              <a:rPr lang="en-US" sz="3600" dirty="0">
                <a:solidFill>
                  <a:schemeClr val="bg1"/>
                </a:solidFill>
              </a:rPr>
              <a:t> </a:t>
            </a:r>
            <a:r>
              <a:rPr lang="el-GR" sz="3600" dirty="0">
                <a:solidFill>
                  <a:schemeClr val="bg1"/>
                </a:solidFill>
              </a:rPr>
              <a:t>μὴ </a:t>
            </a:r>
            <a:r>
              <a:rPr lang="en-US" sz="3600" dirty="0">
                <a:solidFill>
                  <a:schemeClr val="bg1"/>
                </a:solidFill>
              </a:rPr>
              <a:t>   </a:t>
            </a:r>
            <a:r>
              <a:rPr lang="el-GR" sz="3600" dirty="0">
                <a:solidFill>
                  <a:schemeClr val="bg1"/>
                </a:solidFill>
              </a:rPr>
              <a:t>λάβητε,</a:t>
            </a:r>
          </a:p>
          <a:p>
            <a:r>
              <a:rPr lang="fr-FR" sz="2400" dirty="0">
                <a:solidFill>
                  <a:srgbClr val="FFFF00"/>
                </a:solidFill>
              </a:rPr>
              <a:t>          et       à      les         fléaux            ses       afin que  ne pas  vous ayez de part </a:t>
            </a:r>
            <a:endParaRPr lang="en-US" sz="2400" dirty="0">
              <a:solidFill>
                <a:srgbClr val="FFFF00"/>
              </a:solidFill>
            </a:endParaRPr>
          </a:p>
          <a:p>
            <a:endParaRPr lang="en-US" sz="800" dirty="0">
              <a:solidFill>
                <a:schemeClr val="bg1"/>
              </a:solidFill>
            </a:endParaRPr>
          </a:p>
          <a:p>
            <a:r>
              <a:rPr lang="en-US" sz="2200" baseline="30000" dirty="0">
                <a:solidFill>
                  <a:srgbClr val="FFFF00"/>
                </a:solidFill>
              </a:rPr>
              <a:t>   	NEG </a:t>
            </a:r>
            <a:r>
              <a:rPr lang="fr-FR" sz="2200" b="1" dirty="0">
                <a:solidFill>
                  <a:schemeClr val="bg1"/>
                </a:solidFill>
              </a:rPr>
              <a:t>18:4</a:t>
            </a:r>
            <a:r>
              <a:rPr lang="fr-FR" sz="2200" dirty="0">
                <a:solidFill>
                  <a:schemeClr val="bg1"/>
                </a:solidFill>
              </a:rPr>
              <a:t> Et j'entendis du ciel une autre voix qui disait: Sortez du milieu d'elle, mon peuple, afin que vous ne participiez point à ses péchés, et que vous n'ayez point de part à ses fléaux.</a:t>
            </a:r>
          </a:p>
          <a:p>
            <a:r>
              <a:rPr lang="fr-FR" sz="2200" baseline="30000" dirty="0">
                <a:solidFill>
                  <a:srgbClr val="FFFF00"/>
                </a:solidFill>
              </a:rPr>
              <a:t>	BFC </a:t>
            </a:r>
            <a:r>
              <a:rPr lang="fr-FR" sz="2200" b="1" dirty="0">
                <a:solidFill>
                  <a:schemeClr val="bg1"/>
                </a:solidFill>
              </a:rPr>
              <a:t>18:4</a:t>
            </a:r>
            <a:r>
              <a:rPr lang="fr-FR" sz="2200" dirty="0">
                <a:solidFill>
                  <a:schemeClr val="bg1"/>
                </a:solidFill>
              </a:rPr>
              <a:t> Puis j'entendis une autre voix qui venait du ciel et disait: «Sortez du milieu d'elle, mon peuple, afin de ne pas être complices de ses péchés et de ne pas subir avec elle les fléaux qui vont la frapper.</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5098440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788636"/>
          </a:xfrm>
          <a:prstGeom prst="rect">
            <a:avLst/>
          </a:prstGeom>
          <a:solidFill>
            <a:srgbClr val="002060"/>
          </a:solidFill>
        </p:spPr>
        <p:txBody>
          <a:bodyPr wrap="square" lIns="108821" tIns="54411" rIns="108821" bIns="54411">
            <a:spAutoFit/>
          </a:bodyPr>
          <a:lstStyle/>
          <a:p>
            <a:endParaRPr lang="en-US" sz="900" b="1" dirty="0">
              <a:solidFill>
                <a:srgbClr val="FFFF00"/>
              </a:solidFill>
            </a:endParaRPr>
          </a:p>
          <a:p>
            <a:endParaRPr lang="en-US" sz="900" b="1" dirty="0">
              <a:solidFill>
                <a:srgbClr val="FFFF00"/>
              </a:solidFill>
            </a:endParaRPr>
          </a:p>
          <a:p>
            <a:r>
              <a:rPr lang="en-US" sz="4000" b="1" dirty="0">
                <a:solidFill>
                  <a:srgbClr val="FFFF00"/>
                </a:solidFill>
              </a:rPr>
              <a:t>       Apocalypse 18:5</a:t>
            </a:r>
          </a:p>
          <a:p>
            <a:endParaRPr lang="en-US" sz="800" b="1" dirty="0">
              <a:solidFill>
                <a:srgbClr val="FFFF00"/>
              </a:solidFill>
            </a:endParaRPr>
          </a:p>
          <a:p>
            <a:endParaRPr lang="en-US" sz="800" b="1" dirty="0">
              <a:solidFill>
                <a:srgbClr val="FFFF00"/>
              </a:solidFill>
            </a:endParaRPr>
          </a:p>
          <a:p>
            <a:r>
              <a:rPr lang="el-GR" sz="4400" dirty="0">
                <a:solidFill>
                  <a:schemeClr val="bg1"/>
                </a:solidFill>
              </a:rPr>
              <a:t> ὅτι ἐκολλήθησαν αὐτῆς αἱ ἁμαρτίαι </a:t>
            </a:r>
            <a:endParaRPr lang="en-US" sz="4400" dirty="0">
              <a:solidFill>
                <a:schemeClr val="bg1"/>
              </a:solidFill>
            </a:endParaRPr>
          </a:p>
          <a:p>
            <a:r>
              <a:rPr lang="fr-FR" sz="2400" dirty="0">
                <a:solidFill>
                  <a:srgbClr val="FFFF00"/>
                </a:solidFill>
              </a:rPr>
              <a:t>    car       se sont accumulés                 ses         (les)        péchés </a:t>
            </a:r>
          </a:p>
          <a:p>
            <a:r>
              <a:rPr lang="en-US" sz="4400" dirty="0">
                <a:solidFill>
                  <a:schemeClr val="bg1"/>
                </a:solidFill>
              </a:rPr>
              <a:t>         </a:t>
            </a:r>
            <a:r>
              <a:rPr lang="el-GR" sz="4400" dirty="0">
                <a:solidFill>
                  <a:schemeClr val="bg1"/>
                </a:solidFill>
              </a:rPr>
              <a:t>ἄχρι τοῦ </a:t>
            </a:r>
            <a:r>
              <a:rPr lang="en-US" sz="4400" dirty="0">
                <a:solidFill>
                  <a:schemeClr val="bg1"/>
                </a:solidFill>
              </a:rPr>
              <a:t> </a:t>
            </a:r>
            <a:r>
              <a:rPr lang="el-GR" sz="4400" dirty="0">
                <a:solidFill>
                  <a:schemeClr val="bg1"/>
                </a:solidFill>
              </a:rPr>
              <a:t>οὐρανοῦ </a:t>
            </a:r>
            <a:endParaRPr lang="en-US" sz="4400" dirty="0">
              <a:solidFill>
                <a:schemeClr val="bg1"/>
              </a:solidFill>
            </a:endParaRPr>
          </a:p>
          <a:p>
            <a:r>
              <a:rPr lang="fr-FR" sz="2400" dirty="0">
                <a:solidFill>
                  <a:srgbClr val="FFFF00"/>
                </a:solidFill>
              </a:rPr>
              <a:t>                      jusqu'au                      ciel</a:t>
            </a:r>
          </a:p>
          <a:p>
            <a:r>
              <a:rPr lang="en-US" sz="4400" dirty="0">
                <a:solidFill>
                  <a:schemeClr val="bg1"/>
                </a:solidFill>
              </a:rPr>
              <a:t> </a:t>
            </a:r>
            <a:r>
              <a:rPr lang="el-GR" sz="4400" dirty="0">
                <a:solidFill>
                  <a:schemeClr val="bg1"/>
                </a:solidFill>
              </a:rPr>
              <a:t>καὶ ἐμνημόνευσεν ὁ θεὸς τὰ ἀδικήματα αὐτῆς.</a:t>
            </a:r>
          </a:p>
          <a:p>
            <a:r>
              <a:rPr lang="fr-FR" sz="2400" dirty="0">
                <a:solidFill>
                  <a:srgbClr val="FFFF00"/>
                </a:solidFill>
              </a:rPr>
              <a:t>     et                s'est souvenu                le      Dieu    de les           iniquités                 ses</a:t>
            </a:r>
          </a:p>
          <a:p>
            <a:endParaRPr lang="fr-FR" sz="800" dirty="0">
              <a:solidFill>
                <a:srgbClr val="FFFF00"/>
              </a:solidFill>
            </a:endParaRPr>
          </a:p>
          <a:p>
            <a:endParaRPr lang="fr-FR" sz="800" dirty="0">
              <a:solidFill>
                <a:srgbClr val="FFFF00"/>
              </a:solidFill>
            </a:endParaRPr>
          </a:p>
          <a:p>
            <a:endParaRPr lang="fr-FR" sz="800" dirty="0">
              <a:solidFill>
                <a:srgbClr val="FFFF00"/>
              </a:solidFill>
            </a:endParaRPr>
          </a:p>
          <a:p>
            <a:r>
              <a:rPr lang="en-US" sz="2200" baseline="30000" dirty="0">
                <a:solidFill>
                  <a:srgbClr val="FFFF00"/>
                </a:solidFill>
              </a:rPr>
              <a:t>	NEG </a:t>
            </a:r>
            <a:r>
              <a:rPr lang="fr-FR" sz="2200" b="1" dirty="0">
                <a:solidFill>
                  <a:schemeClr val="bg1"/>
                </a:solidFill>
              </a:rPr>
              <a:t>18:5</a:t>
            </a:r>
            <a:r>
              <a:rPr lang="fr-FR" sz="2200" dirty="0">
                <a:solidFill>
                  <a:schemeClr val="bg1"/>
                </a:solidFill>
              </a:rPr>
              <a:t> Car ses péchés se sont accumulés jusqu'au ciel, et Dieu s'est souvenu de ses iniquités.</a:t>
            </a:r>
          </a:p>
          <a:p>
            <a:r>
              <a:rPr lang="fr-FR" sz="2200" baseline="30000" dirty="0">
                <a:solidFill>
                  <a:srgbClr val="FFFF00"/>
                </a:solidFill>
              </a:rPr>
              <a:t>	BFC </a:t>
            </a:r>
            <a:r>
              <a:rPr lang="fr-FR" sz="2200" b="1" dirty="0">
                <a:solidFill>
                  <a:schemeClr val="bg1"/>
                </a:solidFill>
              </a:rPr>
              <a:t>18:5</a:t>
            </a:r>
            <a:r>
              <a:rPr lang="fr-FR" sz="2200" dirty="0">
                <a:solidFill>
                  <a:schemeClr val="bg1"/>
                </a:solidFill>
              </a:rPr>
              <a:t> Car ses péchés se sont entassés jusqu'au ciel et Dieu n'a pas oublié ses ignobles actions.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46687195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27136"/>
          </a:xfrm>
          <a:prstGeom prst="rect">
            <a:avLst/>
          </a:prstGeom>
          <a:solidFill>
            <a:srgbClr val="002060"/>
          </a:solidFill>
        </p:spPr>
        <p:txBody>
          <a:bodyPr wrap="square" lIns="108821" tIns="54411" rIns="108821" bIns="54411">
            <a:spAutoFit/>
          </a:bodyPr>
          <a:lstStyle/>
          <a:p>
            <a:endParaRPr lang="en-US" sz="1000" b="1" dirty="0">
              <a:solidFill>
                <a:srgbClr val="FFFF00"/>
              </a:solidFill>
            </a:endParaRPr>
          </a:p>
          <a:p>
            <a:endParaRPr lang="en-US" sz="1000" b="1" dirty="0">
              <a:solidFill>
                <a:srgbClr val="FFFF00"/>
              </a:solidFill>
            </a:endParaRPr>
          </a:p>
          <a:p>
            <a:r>
              <a:rPr lang="en-US" sz="3600" b="1" dirty="0">
                <a:solidFill>
                  <a:srgbClr val="FFFF00"/>
                </a:solidFill>
              </a:rPr>
              <a:t>  Apocalypse 18:6 </a:t>
            </a:r>
          </a:p>
          <a:p>
            <a:endParaRPr lang="en-US" sz="800" b="1" dirty="0">
              <a:solidFill>
                <a:srgbClr val="FFFF00"/>
              </a:solidFill>
            </a:endParaRPr>
          </a:p>
          <a:p>
            <a:endParaRPr lang="en-US" sz="800" b="1" dirty="0">
              <a:solidFill>
                <a:srgbClr val="FFFF00"/>
              </a:solidFill>
            </a:endParaRPr>
          </a:p>
          <a:p>
            <a:endParaRPr lang="en-US" sz="800" b="1" dirty="0">
              <a:solidFill>
                <a:srgbClr val="FFFF00"/>
              </a:solidFill>
            </a:endParaRPr>
          </a:p>
          <a:p>
            <a:r>
              <a:rPr lang="en-US" sz="4400" dirty="0">
                <a:solidFill>
                  <a:schemeClr val="bg1"/>
                </a:solidFill>
              </a:rPr>
              <a:t> </a:t>
            </a:r>
            <a:r>
              <a:rPr lang="el-GR" sz="4400" dirty="0">
                <a:solidFill>
                  <a:schemeClr val="bg1"/>
                </a:solidFill>
              </a:rPr>
              <a:t>ἀπόδοτε αὐτῇ ὡς καὶ αὐτὴ ἀπέδωκεν</a:t>
            </a:r>
            <a:endParaRPr lang="en-US" sz="4400" dirty="0">
              <a:solidFill>
                <a:schemeClr val="bg1"/>
              </a:solidFill>
            </a:endParaRPr>
          </a:p>
          <a:p>
            <a:r>
              <a:rPr lang="fr-FR" sz="2400" dirty="0">
                <a:solidFill>
                  <a:srgbClr val="FFFF00"/>
                </a:solidFill>
              </a:rPr>
              <a:t>      payez                      la       comme aussi       elle               a payé</a:t>
            </a:r>
            <a:endParaRPr lang="es-ES" sz="2400" dirty="0">
              <a:solidFill>
                <a:srgbClr val="FFFF00"/>
              </a:solidFill>
            </a:endParaRPr>
          </a:p>
          <a:p>
            <a:r>
              <a:rPr lang="en-US" sz="4400" dirty="0">
                <a:solidFill>
                  <a:schemeClr val="bg1"/>
                </a:solidFill>
              </a:rPr>
              <a:t> </a:t>
            </a:r>
            <a:r>
              <a:rPr lang="el-GR" sz="4400" dirty="0">
                <a:solidFill>
                  <a:schemeClr val="bg1"/>
                </a:solidFill>
              </a:rPr>
              <a:t>καὶ διπλώσατε τὰ διπλᾶ κατὰ τὰ ἔργα αὐτῆς,</a:t>
            </a:r>
            <a:endParaRPr lang="en-US" sz="4400" dirty="0">
              <a:solidFill>
                <a:schemeClr val="bg1"/>
              </a:solidFill>
            </a:endParaRPr>
          </a:p>
          <a:p>
            <a:r>
              <a:rPr lang="fr-FR" sz="2400" dirty="0">
                <a:solidFill>
                  <a:srgbClr val="FFFF00"/>
                </a:solidFill>
              </a:rPr>
              <a:t>     et              rendez-lui               au double             selon      les    œuvres       ses</a:t>
            </a:r>
          </a:p>
          <a:p>
            <a:r>
              <a:rPr lang="en-US" sz="4300" dirty="0">
                <a:solidFill>
                  <a:schemeClr val="bg1"/>
                </a:solidFill>
              </a:rPr>
              <a:t> </a:t>
            </a:r>
            <a:r>
              <a:rPr lang="el-GR" sz="4300" dirty="0">
                <a:solidFill>
                  <a:schemeClr val="bg1"/>
                </a:solidFill>
              </a:rPr>
              <a:t>ἐν τῷ ποτηρίῳ ᾧ ἐκέρασεν κεράσατε αὐτῇ διπλοῦν,</a:t>
            </a:r>
          </a:p>
          <a:p>
            <a:r>
              <a:rPr lang="fr-FR" sz="2400" dirty="0">
                <a:solidFill>
                  <a:srgbClr val="FFFF00"/>
                </a:solidFill>
              </a:rPr>
              <a:t> dans   la          coupe               où      elle a versé               versez                    lui           au double</a:t>
            </a:r>
          </a:p>
          <a:p>
            <a:endParaRPr lang="en-US" sz="800" dirty="0">
              <a:solidFill>
                <a:schemeClr val="bg1"/>
              </a:solidFill>
            </a:endParaRPr>
          </a:p>
          <a:p>
            <a:r>
              <a:rPr lang="en-US" sz="800" dirty="0">
                <a:solidFill>
                  <a:schemeClr val="bg1"/>
                </a:solidFill>
              </a:rPr>
              <a:t> </a:t>
            </a:r>
            <a:r>
              <a:rPr lang="en-US" sz="2200" baseline="30000" dirty="0">
                <a:solidFill>
                  <a:srgbClr val="FFFF00"/>
                </a:solidFill>
              </a:rPr>
              <a:t>	NEG </a:t>
            </a:r>
            <a:r>
              <a:rPr lang="fr-FR" sz="2200" b="1" dirty="0">
                <a:solidFill>
                  <a:schemeClr val="bg1"/>
                </a:solidFill>
              </a:rPr>
              <a:t>18:6</a:t>
            </a:r>
            <a:r>
              <a:rPr lang="fr-FR" sz="2200" dirty="0">
                <a:solidFill>
                  <a:schemeClr val="bg1"/>
                </a:solidFill>
              </a:rPr>
              <a:t> Payez -la comme elle a payé, et rendez -lui au double selon ses </a:t>
            </a:r>
            <a:r>
              <a:rPr lang="fr-FR" sz="2200" dirty="0" err="1">
                <a:solidFill>
                  <a:schemeClr val="bg1"/>
                </a:solidFill>
              </a:rPr>
              <a:t>oeuvres</a:t>
            </a:r>
            <a:r>
              <a:rPr lang="fr-FR" sz="2200" dirty="0">
                <a:solidFill>
                  <a:schemeClr val="bg1"/>
                </a:solidFill>
              </a:rPr>
              <a:t>. Dans la coupe où elle a versé, versez -lui au double.</a:t>
            </a:r>
          </a:p>
          <a:p>
            <a:r>
              <a:rPr lang="fr-FR" sz="2200" baseline="30000" dirty="0">
                <a:solidFill>
                  <a:schemeClr val="bg1"/>
                </a:solidFill>
              </a:rPr>
              <a:t>	</a:t>
            </a:r>
            <a:r>
              <a:rPr lang="fr-FR" sz="2200" baseline="30000" dirty="0">
                <a:solidFill>
                  <a:srgbClr val="FFFF00"/>
                </a:solidFill>
              </a:rPr>
              <a:t>BFC </a:t>
            </a:r>
            <a:r>
              <a:rPr lang="fr-FR" sz="2200" b="1" dirty="0">
                <a:solidFill>
                  <a:schemeClr val="bg1"/>
                </a:solidFill>
              </a:rPr>
              <a:t>18:6</a:t>
            </a:r>
            <a:r>
              <a:rPr lang="fr-FR" sz="2200" dirty="0">
                <a:solidFill>
                  <a:schemeClr val="bg1"/>
                </a:solidFill>
              </a:rPr>
              <a:t> Traitez-la comme elle a traité les autres, payez-lui le double de ce qu'elle a fait. Remplissez sa coupe d'une boisson deux fois plus forte que celle qu'elle a fait boire aux autres.</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4318633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80969"/>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18:7 </a:t>
            </a:r>
          </a:p>
          <a:p>
            <a:r>
              <a:rPr lang="en-US" sz="4000" dirty="0">
                <a:solidFill>
                  <a:schemeClr val="bg1"/>
                </a:solidFill>
              </a:rPr>
              <a:t> </a:t>
            </a:r>
            <a:r>
              <a:rPr lang="el-GR" sz="4000" dirty="0">
                <a:solidFill>
                  <a:schemeClr val="bg1"/>
                </a:solidFill>
              </a:rPr>
              <a:t>ὅσα ἐδόξασεν αὐτὴν καὶ ἐστρηνίασεν, </a:t>
            </a:r>
            <a:endParaRPr lang="en-US" sz="4000" dirty="0">
              <a:solidFill>
                <a:schemeClr val="bg1"/>
              </a:solidFill>
            </a:endParaRPr>
          </a:p>
          <a:p>
            <a:r>
              <a:rPr lang="fr-FR" sz="2400" dirty="0">
                <a:solidFill>
                  <a:srgbClr val="FFFF00"/>
                </a:solidFill>
              </a:rPr>
              <a:t> autant         elle s'est glorifiée               et      plongée dans le luxe</a:t>
            </a:r>
            <a:endParaRPr lang="es-ES" sz="2400" dirty="0">
              <a:solidFill>
                <a:srgbClr val="FFFF00"/>
              </a:solidFill>
            </a:endParaRPr>
          </a:p>
          <a:p>
            <a:r>
              <a:rPr lang="el-GR" sz="3800" dirty="0">
                <a:solidFill>
                  <a:schemeClr val="bg1"/>
                </a:solidFill>
              </a:rPr>
              <a:t>τοσοῦτον δότε αὐτῇ βασανισμὸν καὶ πένθος. </a:t>
            </a:r>
            <a:endParaRPr lang="en-US" sz="3800" dirty="0">
              <a:solidFill>
                <a:schemeClr val="bg1"/>
              </a:solidFill>
            </a:endParaRPr>
          </a:p>
          <a:p>
            <a:r>
              <a:rPr lang="fr-FR" sz="2400" dirty="0">
                <a:solidFill>
                  <a:srgbClr val="FFFF00"/>
                </a:solidFill>
              </a:rPr>
              <a:t>      autant           donnez        lui            de tourment          et      de deuil</a:t>
            </a:r>
            <a:endParaRPr lang="fr-FR" sz="2200" dirty="0">
              <a:solidFill>
                <a:srgbClr val="FFFF00"/>
              </a:solidFill>
            </a:endParaRPr>
          </a:p>
          <a:p>
            <a:r>
              <a:rPr lang="en-US" sz="4000" dirty="0">
                <a:solidFill>
                  <a:schemeClr val="bg1"/>
                </a:solidFill>
              </a:rPr>
              <a:t>  </a:t>
            </a:r>
            <a:r>
              <a:rPr lang="el-GR" sz="4000" dirty="0">
                <a:solidFill>
                  <a:schemeClr val="bg1"/>
                </a:solidFill>
              </a:rPr>
              <a:t>ὅτι </a:t>
            </a:r>
            <a:r>
              <a:rPr lang="en-US" sz="4000" dirty="0">
                <a:solidFill>
                  <a:schemeClr val="bg1"/>
                </a:solidFill>
              </a:rPr>
              <a:t>  </a:t>
            </a:r>
            <a:r>
              <a:rPr lang="el-GR" sz="4000" dirty="0">
                <a:solidFill>
                  <a:schemeClr val="bg1"/>
                </a:solidFill>
              </a:rPr>
              <a:t>ἐν τῇ καρδίᾳ αὐτῆς λέγει </a:t>
            </a:r>
            <a:r>
              <a:rPr lang="en-US" sz="4000" dirty="0">
                <a:solidFill>
                  <a:schemeClr val="bg1"/>
                </a:solidFill>
              </a:rPr>
              <a:t> </a:t>
            </a:r>
            <a:r>
              <a:rPr lang="el-GR" sz="4000" dirty="0">
                <a:solidFill>
                  <a:schemeClr val="bg1"/>
                </a:solidFill>
              </a:rPr>
              <a:t>ὅτι κάθημαι βασίλισσα </a:t>
            </a:r>
            <a:endParaRPr lang="en-US" sz="4000" dirty="0">
              <a:solidFill>
                <a:schemeClr val="bg1"/>
              </a:solidFill>
            </a:endParaRPr>
          </a:p>
          <a:p>
            <a:r>
              <a:rPr lang="fr-FR" sz="2200" dirty="0">
                <a:solidFill>
                  <a:srgbClr val="FFFF00"/>
                </a:solidFill>
              </a:rPr>
              <a:t>parce que  </a:t>
            </a:r>
            <a:r>
              <a:rPr lang="fr-FR" sz="2400" dirty="0">
                <a:solidFill>
                  <a:srgbClr val="FFFF00"/>
                </a:solidFill>
              </a:rPr>
              <a:t>en    le         </a:t>
            </a:r>
            <a:r>
              <a:rPr lang="fr-FR" sz="2400" dirty="0" err="1">
                <a:solidFill>
                  <a:srgbClr val="FFFF00"/>
                </a:solidFill>
              </a:rPr>
              <a:t>coeur</a:t>
            </a:r>
            <a:r>
              <a:rPr lang="fr-FR" sz="2400" dirty="0">
                <a:solidFill>
                  <a:srgbClr val="FFFF00"/>
                </a:solidFill>
              </a:rPr>
              <a:t>            son           elle dit    (que)   je suis assise          en reine </a:t>
            </a:r>
          </a:p>
          <a:p>
            <a:r>
              <a:rPr lang="en-US" sz="4000" dirty="0">
                <a:solidFill>
                  <a:schemeClr val="bg1"/>
                </a:solidFill>
              </a:rPr>
              <a:t>    </a:t>
            </a:r>
            <a:r>
              <a:rPr lang="el-GR" sz="4000" dirty="0">
                <a:solidFill>
                  <a:schemeClr val="bg1"/>
                </a:solidFill>
              </a:rPr>
              <a:t>καὶ χήρα</a:t>
            </a:r>
            <a:r>
              <a:rPr lang="en-US" sz="4000" dirty="0">
                <a:solidFill>
                  <a:schemeClr val="bg1"/>
                </a:solidFill>
              </a:rPr>
              <a:t> </a:t>
            </a:r>
            <a:r>
              <a:rPr lang="el-GR" sz="4000" dirty="0">
                <a:solidFill>
                  <a:schemeClr val="bg1"/>
                </a:solidFill>
              </a:rPr>
              <a:t> οὐκ </a:t>
            </a:r>
            <a:r>
              <a:rPr lang="en-US" sz="4000" dirty="0">
                <a:solidFill>
                  <a:schemeClr val="bg1"/>
                </a:solidFill>
              </a:rPr>
              <a:t> </a:t>
            </a:r>
            <a:r>
              <a:rPr lang="el-GR" sz="4000" dirty="0">
                <a:solidFill>
                  <a:schemeClr val="bg1"/>
                </a:solidFill>
              </a:rPr>
              <a:t>εἰμὶ </a:t>
            </a:r>
            <a:r>
              <a:rPr lang="en-US" sz="4000" dirty="0">
                <a:solidFill>
                  <a:schemeClr val="bg1"/>
                </a:solidFill>
              </a:rPr>
              <a:t> </a:t>
            </a:r>
            <a:r>
              <a:rPr lang="el-GR" sz="4000" dirty="0">
                <a:solidFill>
                  <a:schemeClr val="bg1"/>
                </a:solidFill>
              </a:rPr>
              <a:t>καὶ πένθος</a:t>
            </a:r>
            <a:r>
              <a:rPr lang="en-US" sz="4000" dirty="0">
                <a:solidFill>
                  <a:schemeClr val="bg1"/>
                </a:solidFill>
              </a:rPr>
              <a:t> </a:t>
            </a:r>
            <a:r>
              <a:rPr lang="el-GR" sz="4000" dirty="0">
                <a:solidFill>
                  <a:schemeClr val="bg1"/>
                </a:solidFill>
              </a:rPr>
              <a:t> οὐ μὴ</a:t>
            </a:r>
            <a:r>
              <a:rPr lang="en-US" sz="4000" dirty="0">
                <a:solidFill>
                  <a:schemeClr val="bg1"/>
                </a:solidFill>
              </a:rPr>
              <a:t> </a:t>
            </a:r>
            <a:r>
              <a:rPr lang="el-GR" sz="4000" dirty="0">
                <a:solidFill>
                  <a:schemeClr val="bg1"/>
                </a:solidFill>
              </a:rPr>
              <a:t> ἴδω.</a:t>
            </a:r>
          </a:p>
          <a:p>
            <a:r>
              <a:rPr lang="fr-FR" sz="2400" dirty="0">
                <a:solidFill>
                  <a:srgbClr val="FFFF00"/>
                </a:solidFill>
              </a:rPr>
              <a:t>        et        veuve     ne pas    je suis      et       de deuil        ne jamais    je verrai </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18:7</a:t>
            </a:r>
            <a:r>
              <a:rPr lang="fr-FR" sz="2200" dirty="0">
                <a:solidFill>
                  <a:schemeClr val="bg1"/>
                </a:solidFill>
              </a:rPr>
              <a:t> Autant elle s 'est glorifiée et plongée dans le luxe, autant donnez -lui de tourment et de deuil. Parce qu'elle dit en son </a:t>
            </a:r>
            <a:r>
              <a:rPr lang="fr-FR" sz="2200" dirty="0" err="1">
                <a:solidFill>
                  <a:schemeClr val="bg1"/>
                </a:solidFill>
              </a:rPr>
              <a:t>coeur</a:t>
            </a:r>
            <a:r>
              <a:rPr lang="fr-FR" sz="2200" dirty="0">
                <a:solidFill>
                  <a:schemeClr val="bg1"/>
                </a:solidFill>
              </a:rPr>
              <a:t>: Je suis assise en reine, je ne suis point veuve, et je ne verrai point de deuil!              /        </a:t>
            </a:r>
            <a:r>
              <a:rPr lang="fr-FR" sz="2200" baseline="30000" dirty="0">
                <a:solidFill>
                  <a:srgbClr val="FFFF00"/>
                </a:solidFill>
              </a:rPr>
              <a:t>BFC </a:t>
            </a:r>
            <a:r>
              <a:rPr lang="fr-FR" sz="2200" b="1" dirty="0">
                <a:solidFill>
                  <a:schemeClr val="bg1"/>
                </a:solidFill>
              </a:rPr>
              <a:t>18:7</a:t>
            </a:r>
            <a:r>
              <a:rPr lang="fr-FR" sz="2200" dirty="0">
                <a:solidFill>
                  <a:schemeClr val="bg1"/>
                </a:solidFill>
              </a:rPr>
              <a:t> Infligez-lui autant de tourment et de malheur qu'elle s'est accordé de gloire et de luxe. Elle se dit en elle-même: ‹Je siège ici comme une reine, je ne suis pas veuve et je ne connaîtrai jamais le deuil.›</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1720701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r>
              <a:rPr lang="en-US" sz="2800" b="1" dirty="0">
                <a:solidFill>
                  <a:srgbClr val="FFFF00"/>
                </a:solidFill>
              </a:rPr>
              <a:t>  Apocalypse 18:8 </a:t>
            </a:r>
          </a:p>
          <a:p>
            <a:endParaRPr lang="en-US" sz="800" b="1" dirty="0">
              <a:solidFill>
                <a:srgbClr val="FFFF00"/>
              </a:solidFill>
            </a:endParaRPr>
          </a:p>
          <a:p>
            <a:r>
              <a:rPr lang="en-US" sz="4000" dirty="0">
                <a:solidFill>
                  <a:schemeClr val="bg1"/>
                </a:solidFill>
              </a:rPr>
              <a:t>   </a:t>
            </a:r>
            <a:r>
              <a:rPr lang="el-GR" sz="4000" dirty="0">
                <a:solidFill>
                  <a:schemeClr val="bg1"/>
                </a:solidFill>
              </a:rPr>
              <a:t>διὰ τοῦτο ἐν μιᾷ ἡμέρᾳ ἥξουσιν </a:t>
            </a:r>
            <a:endParaRPr lang="en-US" sz="4000" dirty="0">
              <a:solidFill>
                <a:schemeClr val="bg1"/>
              </a:solidFill>
            </a:endParaRPr>
          </a:p>
          <a:p>
            <a:r>
              <a:rPr lang="fr-FR" sz="2400" dirty="0">
                <a:solidFill>
                  <a:srgbClr val="FFFF00"/>
                </a:solidFill>
              </a:rPr>
              <a:t>      à cause de cela    en     un même jour       arriveront</a:t>
            </a:r>
            <a:endParaRPr lang="es-ES" sz="2400" dirty="0">
              <a:solidFill>
                <a:srgbClr val="FFFF00"/>
              </a:solidFill>
            </a:endParaRPr>
          </a:p>
          <a:p>
            <a:r>
              <a:rPr lang="en-US" sz="4000" dirty="0">
                <a:solidFill>
                  <a:schemeClr val="bg1"/>
                </a:solidFill>
              </a:rPr>
              <a:t> </a:t>
            </a:r>
            <a:r>
              <a:rPr lang="el-GR" sz="4000" dirty="0">
                <a:solidFill>
                  <a:schemeClr val="bg1"/>
                </a:solidFill>
              </a:rPr>
              <a:t>αἱ πληγαὶ αὐτῆς,</a:t>
            </a:r>
            <a:r>
              <a:rPr lang="en-US" sz="4000" dirty="0">
                <a:solidFill>
                  <a:schemeClr val="bg1"/>
                </a:solidFill>
              </a:rPr>
              <a:t>     </a:t>
            </a:r>
            <a:r>
              <a:rPr lang="el-GR" sz="4000" dirty="0">
                <a:solidFill>
                  <a:schemeClr val="bg1"/>
                </a:solidFill>
              </a:rPr>
              <a:t> θάνατος καὶ πένθος </a:t>
            </a:r>
            <a:endParaRPr lang="en-US" sz="4000" dirty="0">
              <a:solidFill>
                <a:schemeClr val="bg1"/>
              </a:solidFill>
            </a:endParaRPr>
          </a:p>
          <a:p>
            <a:r>
              <a:rPr lang="fr-FR" sz="2400" dirty="0">
                <a:solidFill>
                  <a:srgbClr val="FFFF00"/>
                </a:solidFill>
              </a:rPr>
              <a:t>  les       fléaux            ses                         la mort           et       le deuil</a:t>
            </a:r>
          </a:p>
          <a:p>
            <a:r>
              <a:rPr lang="en-US" sz="4000" dirty="0">
                <a:solidFill>
                  <a:schemeClr val="bg1"/>
                </a:solidFill>
              </a:rPr>
              <a:t>  </a:t>
            </a:r>
            <a:r>
              <a:rPr lang="el-GR" sz="4000" dirty="0">
                <a:solidFill>
                  <a:schemeClr val="bg1"/>
                </a:solidFill>
              </a:rPr>
              <a:t>καὶ λιμός, </a:t>
            </a:r>
            <a:r>
              <a:rPr lang="en-US" sz="4000" dirty="0">
                <a:solidFill>
                  <a:schemeClr val="bg1"/>
                </a:solidFill>
              </a:rPr>
              <a:t>    </a:t>
            </a:r>
            <a:r>
              <a:rPr lang="el-GR" sz="4000" dirty="0">
                <a:solidFill>
                  <a:schemeClr val="bg1"/>
                </a:solidFill>
              </a:rPr>
              <a:t>καὶ ἐν πυρὶ κατακαυθήσεται, </a:t>
            </a:r>
            <a:endParaRPr lang="en-US" sz="4000" dirty="0">
              <a:solidFill>
                <a:schemeClr val="bg1"/>
              </a:solidFill>
            </a:endParaRPr>
          </a:p>
          <a:p>
            <a:r>
              <a:rPr lang="fr-FR" sz="2400" dirty="0">
                <a:solidFill>
                  <a:srgbClr val="FFFF00"/>
                </a:solidFill>
              </a:rPr>
              <a:t>      et    la famine             et     par   le feu           elle sera consumée </a:t>
            </a:r>
          </a:p>
          <a:p>
            <a:r>
              <a:rPr lang="en-US" sz="4000" dirty="0">
                <a:solidFill>
                  <a:schemeClr val="bg1"/>
                </a:solidFill>
              </a:rPr>
              <a:t>  </a:t>
            </a:r>
            <a:r>
              <a:rPr lang="el-GR" sz="4000" dirty="0">
                <a:solidFill>
                  <a:schemeClr val="bg1"/>
                </a:solidFill>
              </a:rPr>
              <a:t>ὅτι </a:t>
            </a:r>
            <a:r>
              <a:rPr lang="en-US" sz="4000" dirty="0">
                <a:solidFill>
                  <a:schemeClr val="bg1"/>
                </a:solidFill>
              </a:rPr>
              <a:t> </a:t>
            </a:r>
            <a:r>
              <a:rPr lang="el-GR" sz="4000" dirty="0">
                <a:solidFill>
                  <a:schemeClr val="bg1"/>
                </a:solidFill>
              </a:rPr>
              <a:t>ἰσχυρὸς </a:t>
            </a:r>
            <a:r>
              <a:rPr lang="en-US" sz="4000" dirty="0">
                <a:solidFill>
                  <a:schemeClr val="bg1"/>
                </a:solidFill>
              </a:rPr>
              <a:t> </a:t>
            </a:r>
            <a:r>
              <a:rPr lang="el-GR" sz="4000" dirty="0">
                <a:solidFill>
                  <a:schemeClr val="bg1"/>
                </a:solidFill>
              </a:rPr>
              <a:t>κύριος </a:t>
            </a:r>
            <a:r>
              <a:rPr lang="en-US" sz="4000" dirty="0">
                <a:solidFill>
                  <a:schemeClr val="bg1"/>
                </a:solidFill>
              </a:rPr>
              <a:t> </a:t>
            </a:r>
            <a:r>
              <a:rPr lang="el-GR" sz="4000" dirty="0">
                <a:solidFill>
                  <a:schemeClr val="bg1"/>
                </a:solidFill>
              </a:rPr>
              <a:t>ὁ θεὸς </a:t>
            </a:r>
            <a:r>
              <a:rPr lang="en-US" sz="4000" dirty="0">
                <a:solidFill>
                  <a:schemeClr val="bg1"/>
                </a:solidFill>
              </a:rPr>
              <a:t> </a:t>
            </a:r>
            <a:r>
              <a:rPr lang="el-GR" sz="4000" dirty="0">
                <a:solidFill>
                  <a:schemeClr val="bg1"/>
                </a:solidFill>
              </a:rPr>
              <a:t>ὁ κρίνας αὐτήν.</a:t>
            </a:r>
          </a:p>
          <a:p>
            <a:r>
              <a:rPr lang="fr-FR" sz="2400" dirty="0">
                <a:solidFill>
                  <a:srgbClr val="FFFF00"/>
                </a:solidFill>
              </a:rPr>
              <a:t>     car    il est puissant    le Seigneur    le    Dieu     celui      qui l'a jugée</a:t>
            </a:r>
          </a:p>
          <a:p>
            <a:r>
              <a:rPr lang="en-US" sz="800" dirty="0">
                <a:solidFill>
                  <a:schemeClr val="bg1"/>
                </a:solidFill>
              </a:rPr>
              <a:t> </a:t>
            </a:r>
          </a:p>
          <a:p>
            <a:r>
              <a:rPr lang="en-US" sz="2200" baseline="30000" dirty="0">
                <a:solidFill>
                  <a:srgbClr val="FFFF00"/>
                </a:solidFill>
              </a:rPr>
              <a:t>	NEG </a:t>
            </a:r>
            <a:r>
              <a:rPr lang="fr-FR" sz="2200" b="1" dirty="0">
                <a:solidFill>
                  <a:schemeClr val="bg1"/>
                </a:solidFill>
              </a:rPr>
              <a:t>18:8</a:t>
            </a:r>
            <a:r>
              <a:rPr lang="fr-FR" sz="2200" dirty="0">
                <a:solidFill>
                  <a:schemeClr val="bg1"/>
                </a:solidFill>
              </a:rPr>
              <a:t> à cause de cela, en un même jour, ses fléaux arriveront, la mort, le deuil, et la famine, </a:t>
            </a:r>
          </a:p>
          <a:p>
            <a:r>
              <a:rPr lang="fr-FR" sz="2200" dirty="0">
                <a:solidFill>
                  <a:schemeClr val="bg1"/>
                </a:solidFill>
              </a:rPr>
              <a:t>et elle sera consumée par le feu. Car il est puissant, le Seigneur Dieu qui l 'a jugée.    /      </a:t>
            </a:r>
            <a:r>
              <a:rPr lang="fr-FR" sz="2200" baseline="30000" dirty="0">
                <a:solidFill>
                  <a:srgbClr val="FFFF00"/>
                </a:solidFill>
              </a:rPr>
              <a:t>BFC </a:t>
            </a:r>
            <a:r>
              <a:rPr lang="fr-FR" sz="2200" b="1" dirty="0">
                <a:solidFill>
                  <a:schemeClr val="bg1"/>
                </a:solidFill>
              </a:rPr>
              <a:t>18:8</a:t>
            </a:r>
            <a:r>
              <a:rPr lang="fr-FR" sz="2200" dirty="0">
                <a:solidFill>
                  <a:schemeClr val="bg1"/>
                </a:solidFill>
              </a:rPr>
              <a:t> Voilà pourquoi les fléaux qui lui sont réservés vont tous s'abattre sur elle en un seul jour: maladie mortelle, deuil et famine; elle sera détruite par le feu. Car il est puissant le Seigneur Dieu qui l'a jugée.»</a:t>
            </a: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5444957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8683</TotalTime>
  <Words>3861</Words>
  <Application>Microsoft Office PowerPoint</Application>
  <PresentationFormat>Custom</PresentationFormat>
  <Paragraphs>435</Paragraphs>
  <Slides>24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SimSun</vt:lpstr>
      <vt:lpstr>Arial</vt:lpstr>
      <vt:lpstr>Calibri</vt:lpstr>
      <vt:lpstr>Office Theme</vt:lpstr>
      <vt:lpstr>Apocalypse de Jean Chapitre 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Jung-Hyun (Daniel) Song</cp:lastModifiedBy>
  <cp:revision>1010</cp:revision>
  <dcterms:created xsi:type="dcterms:W3CDTF">2020-04-05T11:02:49Z</dcterms:created>
  <dcterms:modified xsi:type="dcterms:W3CDTF">2021-04-13T02:07:40Z</dcterms:modified>
</cp:coreProperties>
</file>