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24" r:id="rId2"/>
    <p:sldId id="448" r:id="rId3"/>
    <p:sldId id="503" r:id="rId4"/>
    <p:sldId id="547" r:id="rId5"/>
    <p:sldId id="620" r:id="rId6"/>
    <p:sldId id="622" r:id="rId7"/>
    <p:sldId id="624" r:id="rId8"/>
    <p:sldId id="523" r:id="rId9"/>
    <p:sldId id="626" r:id="rId10"/>
    <p:sldId id="628" r:id="rId11"/>
    <p:sldId id="630" r:id="rId12"/>
    <p:sldId id="603" r:id="rId13"/>
    <p:sldId id="550" r:id="rId14"/>
    <p:sldId id="632" r:id="rId15"/>
    <p:sldId id="583" r:id="rId16"/>
    <p:sldId id="634" r:id="rId17"/>
    <p:sldId id="635" r:id="rId18"/>
    <p:sldId id="637" r:id="rId19"/>
    <p:sldId id="638" r:id="rId20"/>
    <p:sldId id="639" r:id="rId21"/>
    <p:sldId id="606" r:id="rId22"/>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4940" autoAdjust="0"/>
  </p:normalViewPr>
  <p:slideViewPr>
    <p:cSldViewPr>
      <p:cViewPr varScale="1">
        <p:scale>
          <a:sx n="72" d="100"/>
          <a:sy n="72" d="100"/>
        </p:scale>
        <p:origin x="840" y="6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4/12/2021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17</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20</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7</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12</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28C260-82CB-4E87-BDB8-65FC51A009BE}"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28C260-82CB-4E87-BDB8-65FC51A009BE}" type="datetimeFigureOut">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28C260-82CB-4E87-BDB8-65FC51A009BE}" type="datetimeFigureOut">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4/12/2021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7700" b="1" dirty="0"/>
              <a:t>Apocalypse de Jean</a:t>
            </a:r>
            <a:br>
              <a:rPr lang="fr-FR" sz="7700" b="1" dirty="0"/>
            </a:br>
            <a:r>
              <a:rPr lang="fr-FR" sz="7700" b="1" dirty="0"/>
              <a:t>Chapitre 19</a:t>
            </a:r>
            <a:endParaRPr lang="en-US" sz="77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a:solidFill>
                <a:schemeClr val="tx1"/>
              </a:solidFill>
            </a:endParaRPr>
          </a:p>
        </p:txBody>
      </p:sp>
      <p:sp>
        <p:nvSpPr>
          <p:cNvPr id="4" name="Rectangle 3"/>
          <p:cNvSpPr/>
          <p:nvPr/>
        </p:nvSpPr>
        <p:spPr>
          <a:xfrm>
            <a:off x="0" y="0"/>
            <a:ext cx="8900319" cy="2369880"/>
          </a:xfrm>
          <a:prstGeom prst="rect">
            <a:avLst/>
          </a:prstGeom>
        </p:spPr>
        <p:txBody>
          <a:bodyPr wrap="square">
            <a:spAutoFit/>
          </a:bodyPr>
          <a:lstStyle/>
          <a:p>
            <a:pPr algn="ctr"/>
            <a:r>
              <a:rPr lang="en-US" sz="5800" b="1" dirty="0">
                <a:solidFill>
                  <a:srgbClr val="FF0000"/>
                </a:solidFill>
              </a:rPr>
              <a:t>Nouveau Testament </a:t>
            </a:r>
          </a:p>
          <a:p>
            <a:pPr algn="ctr"/>
            <a:r>
              <a:rPr lang="en-US" sz="5800" b="1" dirty="0" err="1">
                <a:solidFill>
                  <a:srgbClr val="FF0000"/>
                </a:solidFill>
              </a:rPr>
              <a:t>Interlinéaire</a:t>
            </a:r>
            <a:r>
              <a:rPr lang="en-US" sz="5800" b="1" dirty="0">
                <a:solidFill>
                  <a:srgbClr val="FF0000"/>
                </a:solidFill>
              </a:rPr>
              <a:t> </a:t>
            </a:r>
            <a:r>
              <a:rPr lang="en-US" sz="5800" b="1" dirty="0" err="1">
                <a:solidFill>
                  <a:srgbClr val="FF0000"/>
                </a:solidFill>
              </a:rPr>
              <a:t>Grec</a:t>
            </a:r>
            <a:r>
              <a:rPr lang="en-US" sz="5800" b="1" dirty="0">
                <a:solidFill>
                  <a:srgbClr val="FF0000"/>
                </a:solidFill>
              </a:rPr>
              <a:t> – </a:t>
            </a:r>
            <a:r>
              <a:rPr lang="en-US" sz="5800" b="1" dirty="0" err="1">
                <a:solidFill>
                  <a:srgbClr val="FF0000"/>
                </a:solidFill>
              </a:rPr>
              <a:t>Français</a:t>
            </a:r>
            <a:endParaRPr lang="en-US" sz="5800" b="1" dirty="0">
              <a:solidFill>
                <a:srgbClr val="FF0000"/>
              </a:solidFill>
            </a:endParaRPr>
          </a:p>
          <a:p>
            <a:r>
              <a:rPr lang="en-US" sz="3200" b="1" dirty="0">
                <a:solidFill>
                  <a:srgbClr val="7030A0"/>
                </a:solidFill>
              </a:rPr>
              <a:t> </a:t>
            </a:r>
            <a:r>
              <a:rPr lang="en-US" sz="3100" b="1" dirty="0" err="1">
                <a:solidFill>
                  <a:srgbClr val="7030A0"/>
                </a:solidFill>
              </a:rPr>
              <a:t>Écoutez</a:t>
            </a:r>
            <a:r>
              <a:rPr lang="en-US" sz="3100" b="1" dirty="0">
                <a:solidFill>
                  <a:srgbClr val="7030A0"/>
                </a:solidFill>
              </a:rPr>
              <a:t> et </a:t>
            </a:r>
            <a:r>
              <a:rPr lang="en-US" sz="3100" b="1" dirty="0" err="1">
                <a:solidFill>
                  <a:srgbClr val="7030A0"/>
                </a:solidFill>
              </a:rPr>
              <a:t>Apprenez</a:t>
            </a:r>
            <a:r>
              <a:rPr lang="en-US" sz="3100" b="1" dirty="0">
                <a:solidFill>
                  <a:srgbClr val="7030A0"/>
                </a:solidFill>
              </a:rPr>
              <a:t> le </a:t>
            </a:r>
            <a:r>
              <a:rPr lang="en-US" sz="3100" b="1" dirty="0" err="1">
                <a:solidFill>
                  <a:srgbClr val="7030A0"/>
                </a:solidFill>
              </a:rPr>
              <a:t>Grec</a:t>
            </a:r>
            <a:r>
              <a:rPr lang="en-US" sz="3100" b="1" dirty="0">
                <a:solidFill>
                  <a:srgbClr val="7030A0"/>
                </a:solidFill>
              </a:rPr>
              <a:t> 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19414"/>
          </a:xfrm>
          <a:prstGeom prst="rect">
            <a:avLst/>
          </a:prstGeom>
          <a:solidFill>
            <a:srgbClr val="002060"/>
          </a:solidFill>
        </p:spPr>
        <p:txBody>
          <a:bodyPr wrap="square" lIns="108821" tIns="54411" rIns="108821" bIns="54411">
            <a:spAutoFit/>
          </a:bodyPr>
          <a:lstStyle/>
          <a:p>
            <a:endParaRPr lang="en-US" sz="1000" b="1" dirty="0">
              <a:solidFill>
                <a:srgbClr val="FFFF00"/>
              </a:solidFill>
            </a:endParaRPr>
          </a:p>
          <a:p>
            <a:endParaRPr lang="en-US" sz="1000" b="1" dirty="0">
              <a:solidFill>
                <a:srgbClr val="FFFF00"/>
              </a:solidFill>
            </a:endParaRPr>
          </a:p>
          <a:p>
            <a:r>
              <a:rPr lang="en-US" sz="3200" b="1" dirty="0">
                <a:solidFill>
                  <a:srgbClr val="FFFF00"/>
                </a:solidFill>
              </a:rPr>
              <a:t>   </a:t>
            </a:r>
            <a:r>
              <a:rPr lang="en-US" sz="3600" b="1" dirty="0">
                <a:solidFill>
                  <a:srgbClr val="FFFF00"/>
                </a:solidFill>
              </a:rPr>
              <a:t>Apocalypse 19:9 </a:t>
            </a: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4200" dirty="0">
                <a:solidFill>
                  <a:schemeClr val="bg1"/>
                </a:solidFill>
              </a:rPr>
              <a:t>  </a:t>
            </a:r>
            <a:r>
              <a:rPr lang="el-GR" sz="4200" dirty="0">
                <a:solidFill>
                  <a:schemeClr val="bg1"/>
                </a:solidFill>
              </a:rPr>
              <a:t>Καὶ</a:t>
            </a:r>
            <a:r>
              <a:rPr lang="en-US" sz="4200" dirty="0">
                <a:solidFill>
                  <a:schemeClr val="bg1"/>
                </a:solidFill>
              </a:rPr>
              <a:t> </a:t>
            </a:r>
            <a:r>
              <a:rPr lang="el-GR" sz="4200" dirty="0">
                <a:solidFill>
                  <a:schemeClr val="bg1"/>
                </a:solidFill>
              </a:rPr>
              <a:t> λέγει </a:t>
            </a:r>
            <a:r>
              <a:rPr lang="en-US" sz="4200" dirty="0">
                <a:solidFill>
                  <a:schemeClr val="bg1"/>
                </a:solidFill>
              </a:rPr>
              <a:t> </a:t>
            </a:r>
            <a:r>
              <a:rPr lang="el-GR" sz="4200" dirty="0">
                <a:solidFill>
                  <a:schemeClr val="bg1"/>
                </a:solidFill>
              </a:rPr>
              <a:t>μοι· </a:t>
            </a:r>
            <a:r>
              <a:rPr lang="en-US" sz="4200" dirty="0">
                <a:solidFill>
                  <a:schemeClr val="bg1"/>
                </a:solidFill>
              </a:rPr>
              <a:t> </a:t>
            </a:r>
            <a:r>
              <a:rPr lang="el-GR" sz="4200" dirty="0">
                <a:solidFill>
                  <a:schemeClr val="bg1"/>
                </a:solidFill>
              </a:rPr>
              <a:t>γράψον· </a:t>
            </a:r>
            <a:r>
              <a:rPr lang="en-US" sz="4200" dirty="0">
                <a:solidFill>
                  <a:schemeClr val="bg1"/>
                </a:solidFill>
              </a:rPr>
              <a:t> </a:t>
            </a:r>
            <a:r>
              <a:rPr lang="el-GR" sz="4200" dirty="0">
                <a:solidFill>
                  <a:schemeClr val="bg1"/>
                </a:solidFill>
              </a:rPr>
              <a:t>μακάριοι </a:t>
            </a:r>
            <a:endParaRPr lang="en-US" sz="4200" dirty="0">
              <a:solidFill>
                <a:schemeClr val="bg1"/>
              </a:solidFill>
            </a:endParaRPr>
          </a:p>
          <a:p>
            <a:r>
              <a:rPr lang="fr-FR" sz="2400" dirty="0">
                <a:solidFill>
                  <a:schemeClr val="bg1"/>
                </a:solidFill>
              </a:rPr>
              <a:t>     </a:t>
            </a:r>
            <a:r>
              <a:rPr lang="fr-FR" sz="2400" dirty="0">
                <a:solidFill>
                  <a:srgbClr val="FFFF00"/>
                </a:solidFill>
              </a:rPr>
              <a:t>et            il dit           me               écris                      heureux</a:t>
            </a:r>
          </a:p>
          <a:p>
            <a:r>
              <a:rPr lang="en-US" sz="4200" dirty="0">
                <a:solidFill>
                  <a:schemeClr val="bg1"/>
                </a:solidFill>
              </a:rPr>
              <a:t> </a:t>
            </a:r>
            <a:r>
              <a:rPr lang="el-GR" sz="4200" dirty="0">
                <a:solidFill>
                  <a:schemeClr val="bg1"/>
                </a:solidFill>
              </a:rPr>
              <a:t>οἱ </a:t>
            </a:r>
            <a:r>
              <a:rPr lang="en-US" sz="4200" dirty="0">
                <a:solidFill>
                  <a:schemeClr val="bg1"/>
                </a:solidFill>
              </a:rPr>
              <a:t> </a:t>
            </a:r>
            <a:r>
              <a:rPr lang="el-GR" sz="4200" dirty="0">
                <a:solidFill>
                  <a:schemeClr val="bg1"/>
                </a:solidFill>
              </a:rPr>
              <a:t>εἰς τὸ δεῖπνον</a:t>
            </a:r>
            <a:r>
              <a:rPr lang="en-US" sz="4200" dirty="0">
                <a:solidFill>
                  <a:schemeClr val="bg1"/>
                </a:solidFill>
              </a:rPr>
              <a:t> </a:t>
            </a:r>
            <a:r>
              <a:rPr lang="el-GR" sz="4200" dirty="0">
                <a:solidFill>
                  <a:schemeClr val="bg1"/>
                </a:solidFill>
              </a:rPr>
              <a:t>τοῦ γάμου </a:t>
            </a:r>
            <a:r>
              <a:rPr lang="en-US" sz="4200" dirty="0">
                <a:solidFill>
                  <a:schemeClr val="bg1"/>
                </a:solidFill>
              </a:rPr>
              <a:t> </a:t>
            </a:r>
            <a:r>
              <a:rPr lang="el-GR" sz="4200" dirty="0">
                <a:solidFill>
                  <a:schemeClr val="bg1"/>
                </a:solidFill>
              </a:rPr>
              <a:t>τοῦ ἀρνίου</a:t>
            </a:r>
            <a:r>
              <a:rPr lang="en-US" sz="4200" dirty="0">
                <a:solidFill>
                  <a:schemeClr val="bg1"/>
                </a:solidFill>
              </a:rPr>
              <a:t> </a:t>
            </a:r>
            <a:r>
              <a:rPr lang="el-GR" sz="4200" dirty="0">
                <a:solidFill>
                  <a:schemeClr val="bg1"/>
                </a:solidFill>
              </a:rPr>
              <a:t> κεκλημένοι. </a:t>
            </a:r>
            <a:endParaRPr lang="en-US" sz="4200" dirty="0">
              <a:solidFill>
                <a:schemeClr val="bg1"/>
              </a:solidFill>
            </a:endParaRPr>
          </a:p>
          <a:p>
            <a:r>
              <a:rPr lang="fr-FR" sz="2400" dirty="0">
                <a:solidFill>
                  <a:srgbClr val="FFFF00"/>
                </a:solidFill>
              </a:rPr>
              <a:t>ceux qui   au                festin            des          noces              de l'Agneau                 sont appelés </a:t>
            </a:r>
          </a:p>
          <a:p>
            <a:r>
              <a:rPr lang="en-US" sz="4000" dirty="0">
                <a:solidFill>
                  <a:schemeClr val="bg1"/>
                </a:solidFill>
              </a:rPr>
              <a:t> </a:t>
            </a:r>
            <a:r>
              <a:rPr lang="el-GR" sz="4000" dirty="0">
                <a:solidFill>
                  <a:schemeClr val="bg1"/>
                </a:solidFill>
              </a:rPr>
              <a:t>καὶ λέγει μοι· </a:t>
            </a:r>
            <a:r>
              <a:rPr lang="en-US" sz="4000" dirty="0">
                <a:solidFill>
                  <a:schemeClr val="bg1"/>
                </a:solidFill>
              </a:rPr>
              <a:t> </a:t>
            </a:r>
            <a:r>
              <a:rPr lang="el-GR" sz="4000" dirty="0">
                <a:solidFill>
                  <a:schemeClr val="bg1"/>
                </a:solidFill>
              </a:rPr>
              <a:t>οὗτοι οἱ λόγοι</a:t>
            </a:r>
            <a:r>
              <a:rPr lang="en-US" sz="4000" dirty="0">
                <a:solidFill>
                  <a:schemeClr val="bg1"/>
                </a:solidFill>
              </a:rPr>
              <a:t> </a:t>
            </a:r>
            <a:r>
              <a:rPr lang="el-GR" sz="4000" dirty="0">
                <a:solidFill>
                  <a:schemeClr val="bg1"/>
                </a:solidFill>
              </a:rPr>
              <a:t> ἀληθινοὶ τοῦ θεοῦ εἰσιν.</a:t>
            </a:r>
          </a:p>
          <a:p>
            <a:r>
              <a:rPr lang="fr-FR" sz="2400" dirty="0">
                <a:solidFill>
                  <a:srgbClr val="FFFF00"/>
                </a:solidFill>
              </a:rPr>
              <a:t>  puis      il dit        me              ces       les    paroles          véritables          de        Dieu        sont </a:t>
            </a:r>
          </a:p>
          <a:p>
            <a:endParaRPr lang="en-US" sz="800" dirty="0">
              <a:solidFill>
                <a:schemeClr val="bg1"/>
              </a:solidFill>
            </a:endParaRP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19:9</a:t>
            </a:r>
            <a:r>
              <a:rPr lang="fr-FR" sz="2200" dirty="0">
                <a:solidFill>
                  <a:schemeClr val="bg1"/>
                </a:solidFill>
              </a:rPr>
              <a:t> L'ange me dit: Ecris: Heureux ceux qui sont appelés au festin des noces de l'Agneau ! Puis il me dit: Ces paroles sont les véritables paroles de Dieu.</a:t>
            </a:r>
          </a:p>
          <a:p>
            <a:r>
              <a:rPr lang="fr-FR" sz="2200" baseline="30000" dirty="0">
                <a:solidFill>
                  <a:srgbClr val="FFFF00"/>
                </a:solidFill>
              </a:rPr>
              <a:t>	BFC</a:t>
            </a:r>
            <a:r>
              <a:rPr lang="fr-FR" sz="2200" baseline="30000" dirty="0">
                <a:solidFill>
                  <a:schemeClr val="bg1"/>
                </a:solidFill>
              </a:rPr>
              <a:t> </a:t>
            </a:r>
            <a:r>
              <a:rPr lang="fr-FR" sz="2200" b="1" dirty="0">
                <a:solidFill>
                  <a:schemeClr val="bg1"/>
                </a:solidFill>
              </a:rPr>
              <a:t>19:9</a:t>
            </a:r>
            <a:r>
              <a:rPr lang="fr-FR" sz="2200" dirty="0">
                <a:solidFill>
                  <a:schemeClr val="bg1"/>
                </a:solidFill>
              </a:rPr>
              <a:t> L'ange me dit: «Écris: Heureux ceux qui ont été invités au repas des noces de l'Agneau.» Et il ajouta: «Ce sont là les paroles véritables de Dieu.»</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08206692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04025"/>
          </a:xfrm>
          <a:prstGeom prst="rect">
            <a:avLst/>
          </a:prstGeom>
          <a:solidFill>
            <a:srgbClr val="002060"/>
          </a:solidFill>
        </p:spPr>
        <p:txBody>
          <a:bodyPr wrap="square" lIns="108821" tIns="54411" rIns="108821" bIns="54411">
            <a:spAutoFit/>
          </a:bodyPr>
          <a:lstStyle/>
          <a:p>
            <a:r>
              <a:rPr lang="en-US" sz="2800" b="1" dirty="0">
                <a:solidFill>
                  <a:srgbClr val="FFFF00"/>
                </a:solidFill>
              </a:rPr>
              <a:t>     Apocalypse 19:10 </a:t>
            </a:r>
          </a:p>
          <a:p>
            <a:r>
              <a:rPr lang="en-US" sz="3200" dirty="0">
                <a:solidFill>
                  <a:schemeClr val="bg1"/>
                </a:solidFill>
              </a:rPr>
              <a:t>   </a:t>
            </a:r>
            <a:r>
              <a:rPr lang="el-GR" sz="3200" dirty="0">
                <a:solidFill>
                  <a:schemeClr val="bg1"/>
                </a:solidFill>
              </a:rPr>
              <a:t>καὶ </a:t>
            </a:r>
            <a:r>
              <a:rPr lang="en-US" sz="3200" dirty="0">
                <a:solidFill>
                  <a:schemeClr val="bg1"/>
                </a:solidFill>
              </a:rPr>
              <a:t>  </a:t>
            </a:r>
            <a:r>
              <a:rPr lang="el-GR" sz="3200" dirty="0">
                <a:solidFill>
                  <a:schemeClr val="bg1"/>
                </a:solidFill>
              </a:rPr>
              <a:t>ἔπεσα</a:t>
            </a:r>
            <a:r>
              <a:rPr lang="en-US" sz="3200" dirty="0">
                <a:solidFill>
                  <a:schemeClr val="bg1"/>
                </a:solidFill>
              </a:rPr>
              <a:t>  </a:t>
            </a:r>
            <a:r>
              <a:rPr lang="el-GR" sz="3200" dirty="0">
                <a:solidFill>
                  <a:schemeClr val="bg1"/>
                </a:solidFill>
              </a:rPr>
              <a:t> ἔμπροσθεν </a:t>
            </a:r>
            <a:r>
              <a:rPr lang="en-US" sz="3200" dirty="0">
                <a:solidFill>
                  <a:schemeClr val="bg1"/>
                </a:solidFill>
              </a:rPr>
              <a:t>  </a:t>
            </a:r>
            <a:r>
              <a:rPr lang="el-GR" sz="3200" dirty="0">
                <a:solidFill>
                  <a:schemeClr val="bg1"/>
                </a:solidFill>
              </a:rPr>
              <a:t>τῶν </a:t>
            </a:r>
            <a:r>
              <a:rPr lang="en-US" sz="3200" dirty="0">
                <a:solidFill>
                  <a:schemeClr val="bg1"/>
                </a:solidFill>
              </a:rPr>
              <a:t> </a:t>
            </a:r>
            <a:r>
              <a:rPr lang="el-GR" sz="3200" dirty="0">
                <a:solidFill>
                  <a:schemeClr val="bg1"/>
                </a:solidFill>
              </a:rPr>
              <a:t>ποδῶν </a:t>
            </a:r>
            <a:r>
              <a:rPr lang="en-US" sz="3200" dirty="0">
                <a:solidFill>
                  <a:schemeClr val="bg1"/>
                </a:solidFill>
              </a:rPr>
              <a:t>  </a:t>
            </a:r>
            <a:r>
              <a:rPr lang="el-GR" sz="3200" dirty="0">
                <a:solidFill>
                  <a:schemeClr val="bg1"/>
                </a:solidFill>
              </a:rPr>
              <a:t>αὐτοῦ </a:t>
            </a:r>
            <a:endParaRPr lang="en-US" sz="3200" dirty="0">
              <a:solidFill>
                <a:schemeClr val="bg1"/>
              </a:solidFill>
            </a:endParaRPr>
          </a:p>
          <a:p>
            <a:r>
              <a:rPr lang="fr-FR" sz="2300" dirty="0">
                <a:solidFill>
                  <a:srgbClr val="FFFF00"/>
                </a:solidFill>
              </a:rPr>
              <a:t>      et      je tombai               à                    les          pieds          ses</a:t>
            </a:r>
          </a:p>
          <a:p>
            <a:r>
              <a:rPr lang="en-US" sz="3200" dirty="0">
                <a:solidFill>
                  <a:schemeClr val="bg1"/>
                </a:solidFill>
              </a:rPr>
              <a:t>   </a:t>
            </a:r>
            <a:r>
              <a:rPr lang="el-GR" sz="3200" dirty="0">
                <a:solidFill>
                  <a:schemeClr val="bg1"/>
                </a:solidFill>
              </a:rPr>
              <a:t>προσκυνῆσαι</a:t>
            </a:r>
            <a:r>
              <a:rPr lang="en-US" sz="3200" dirty="0">
                <a:solidFill>
                  <a:schemeClr val="bg1"/>
                </a:solidFill>
              </a:rPr>
              <a:t>  </a:t>
            </a:r>
            <a:r>
              <a:rPr lang="el-GR" sz="3200" dirty="0">
                <a:solidFill>
                  <a:schemeClr val="bg1"/>
                </a:solidFill>
              </a:rPr>
              <a:t>αὐτῷ. </a:t>
            </a:r>
            <a:r>
              <a:rPr lang="en-US" sz="3200" dirty="0">
                <a:solidFill>
                  <a:schemeClr val="bg1"/>
                </a:solidFill>
              </a:rPr>
              <a:t>   </a:t>
            </a:r>
            <a:r>
              <a:rPr lang="el-GR" sz="3200" dirty="0">
                <a:solidFill>
                  <a:schemeClr val="bg1"/>
                </a:solidFill>
              </a:rPr>
              <a:t>καὶ </a:t>
            </a:r>
            <a:r>
              <a:rPr lang="en-US" sz="3200" dirty="0">
                <a:solidFill>
                  <a:schemeClr val="bg1"/>
                </a:solidFill>
              </a:rPr>
              <a:t> </a:t>
            </a:r>
            <a:r>
              <a:rPr lang="el-GR" sz="3200" dirty="0">
                <a:solidFill>
                  <a:schemeClr val="bg1"/>
                </a:solidFill>
              </a:rPr>
              <a:t>λέγει </a:t>
            </a:r>
            <a:r>
              <a:rPr lang="en-US" sz="3200" dirty="0">
                <a:solidFill>
                  <a:schemeClr val="bg1"/>
                </a:solidFill>
              </a:rPr>
              <a:t> </a:t>
            </a:r>
            <a:r>
              <a:rPr lang="el-GR" sz="3200" dirty="0">
                <a:solidFill>
                  <a:schemeClr val="bg1"/>
                </a:solidFill>
              </a:rPr>
              <a:t>μοι· </a:t>
            </a:r>
            <a:r>
              <a:rPr lang="en-US" sz="3200" dirty="0">
                <a:solidFill>
                  <a:schemeClr val="bg1"/>
                </a:solidFill>
              </a:rPr>
              <a:t>   </a:t>
            </a:r>
            <a:r>
              <a:rPr lang="el-GR" sz="3200" dirty="0">
                <a:solidFill>
                  <a:schemeClr val="bg1"/>
                </a:solidFill>
              </a:rPr>
              <a:t>ὅρα</a:t>
            </a:r>
            <a:r>
              <a:rPr lang="en-US" sz="3200" dirty="0">
                <a:solidFill>
                  <a:schemeClr val="bg1"/>
                </a:solidFill>
              </a:rPr>
              <a:t> </a:t>
            </a:r>
            <a:r>
              <a:rPr lang="el-GR" sz="3200" dirty="0">
                <a:solidFill>
                  <a:schemeClr val="bg1"/>
                </a:solidFill>
              </a:rPr>
              <a:t> μή· </a:t>
            </a:r>
            <a:endParaRPr lang="en-US" sz="3200" dirty="0">
              <a:solidFill>
                <a:schemeClr val="bg1"/>
              </a:solidFill>
            </a:endParaRPr>
          </a:p>
          <a:p>
            <a:r>
              <a:rPr lang="fr-FR" sz="2300" dirty="0">
                <a:solidFill>
                  <a:srgbClr val="FFFF00"/>
                </a:solidFill>
              </a:rPr>
              <a:t>        pour l'adorer            (lui)          mais     il dit       me   </a:t>
            </a:r>
            <a:r>
              <a:rPr lang="fr-FR" sz="2300" dirty="0" err="1">
                <a:solidFill>
                  <a:srgbClr val="FFFF00"/>
                </a:solidFill>
              </a:rPr>
              <a:t>garde-toi</a:t>
            </a:r>
            <a:r>
              <a:rPr lang="fr-FR" sz="2300" dirty="0">
                <a:solidFill>
                  <a:srgbClr val="FFFF00"/>
                </a:solidFill>
              </a:rPr>
              <a:t> de le faire</a:t>
            </a:r>
          </a:p>
          <a:p>
            <a:r>
              <a:rPr lang="en-US" sz="3200" dirty="0">
                <a:solidFill>
                  <a:schemeClr val="bg1"/>
                </a:solidFill>
              </a:rPr>
              <a:t>     </a:t>
            </a:r>
            <a:r>
              <a:rPr lang="el-GR" sz="3200" dirty="0">
                <a:solidFill>
                  <a:schemeClr val="bg1"/>
                </a:solidFill>
              </a:rPr>
              <a:t>σύνδουλός</a:t>
            </a:r>
            <a:r>
              <a:rPr lang="en-US" sz="3200" dirty="0">
                <a:solidFill>
                  <a:schemeClr val="bg1"/>
                </a:solidFill>
              </a:rPr>
              <a:t>   </a:t>
            </a:r>
            <a:r>
              <a:rPr lang="el-GR" sz="3200" dirty="0">
                <a:solidFill>
                  <a:schemeClr val="bg1"/>
                </a:solidFill>
              </a:rPr>
              <a:t> σού</a:t>
            </a:r>
            <a:r>
              <a:rPr lang="en-US" sz="3200" dirty="0">
                <a:solidFill>
                  <a:schemeClr val="bg1"/>
                </a:solidFill>
              </a:rPr>
              <a:t> </a:t>
            </a:r>
            <a:r>
              <a:rPr lang="el-GR" sz="3200" dirty="0">
                <a:solidFill>
                  <a:schemeClr val="bg1"/>
                </a:solidFill>
              </a:rPr>
              <a:t> εἰμι </a:t>
            </a:r>
            <a:r>
              <a:rPr lang="en-US" sz="3200" dirty="0">
                <a:solidFill>
                  <a:schemeClr val="bg1"/>
                </a:solidFill>
              </a:rPr>
              <a:t>  </a:t>
            </a:r>
            <a:r>
              <a:rPr lang="el-GR" sz="3200" dirty="0">
                <a:solidFill>
                  <a:schemeClr val="bg1"/>
                </a:solidFill>
              </a:rPr>
              <a:t>καὶ </a:t>
            </a:r>
            <a:r>
              <a:rPr lang="en-US" sz="3200" dirty="0">
                <a:solidFill>
                  <a:schemeClr val="bg1"/>
                </a:solidFill>
              </a:rPr>
              <a:t> </a:t>
            </a:r>
            <a:r>
              <a:rPr lang="el-GR" sz="3200" dirty="0">
                <a:solidFill>
                  <a:schemeClr val="bg1"/>
                </a:solidFill>
              </a:rPr>
              <a:t>τῶν </a:t>
            </a:r>
            <a:r>
              <a:rPr lang="en-US" sz="3200" dirty="0">
                <a:solidFill>
                  <a:schemeClr val="bg1"/>
                </a:solidFill>
              </a:rPr>
              <a:t> </a:t>
            </a:r>
            <a:r>
              <a:rPr lang="el-GR" sz="3200" dirty="0">
                <a:solidFill>
                  <a:schemeClr val="bg1"/>
                </a:solidFill>
              </a:rPr>
              <a:t>ἀδελφῶν </a:t>
            </a:r>
            <a:r>
              <a:rPr lang="en-US" sz="3200" dirty="0">
                <a:solidFill>
                  <a:schemeClr val="bg1"/>
                </a:solidFill>
              </a:rPr>
              <a:t> </a:t>
            </a:r>
            <a:r>
              <a:rPr lang="el-GR" sz="3200" dirty="0">
                <a:solidFill>
                  <a:schemeClr val="bg1"/>
                </a:solidFill>
              </a:rPr>
              <a:t>σου</a:t>
            </a:r>
            <a:endParaRPr lang="en-US" sz="3200" dirty="0">
              <a:solidFill>
                <a:schemeClr val="bg1"/>
              </a:solidFill>
            </a:endParaRPr>
          </a:p>
          <a:p>
            <a:r>
              <a:rPr lang="fr-FR" sz="2300" dirty="0">
                <a:solidFill>
                  <a:srgbClr val="FFFF00"/>
                </a:solidFill>
              </a:rPr>
              <a:t>compagnon de service  ton    je suis     et    celui de      frères          tes </a:t>
            </a:r>
          </a:p>
          <a:p>
            <a:r>
              <a:rPr lang="en-US" sz="3200" dirty="0">
                <a:solidFill>
                  <a:schemeClr val="bg1"/>
                </a:solidFill>
              </a:rPr>
              <a:t>   </a:t>
            </a:r>
            <a:r>
              <a:rPr lang="el-GR" sz="3200" dirty="0">
                <a:solidFill>
                  <a:schemeClr val="bg1"/>
                </a:solidFill>
              </a:rPr>
              <a:t>τῶν </a:t>
            </a:r>
            <a:r>
              <a:rPr lang="en-US" sz="3200" dirty="0">
                <a:solidFill>
                  <a:schemeClr val="bg1"/>
                </a:solidFill>
              </a:rPr>
              <a:t> </a:t>
            </a:r>
            <a:r>
              <a:rPr lang="el-GR" sz="3200" dirty="0">
                <a:solidFill>
                  <a:schemeClr val="bg1"/>
                </a:solidFill>
              </a:rPr>
              <a:t>ἐχόντων</a:t>
            </a:r>
            <a:r>
              <a:rPr lang="en-US" sz="3200" dirty="0">
                <a:solidFill>
                  <a:schemeClr val="bg1"/>
                </a:solidFill>
              </a:rPr>
              <a:t> </a:t>
            </a:r>
            <a:r>
              <a:rPr lang="el-GR" sz="3200" dirty="0">
                <a:solidFill>
                  <a:schemeClr val="bg1"/>
                </a:solidFill>
              </a:rPr>
              <a:t> τὴν</a:t>
            </a:r>
            <a:r>
              <a:rPr lang="en-US" sz="3200" dirty="0">
                <a:solidFill>
                  <a:schemeClr val="bg1"/>
                </a:solidFill>
              </a:rPr>
              <a:t> </a:t>
            </a:r>
            <a:r>
              <a:rPr lang="el-GR" sz="3200" dirty="0">
                <a:solidFill>
                  <a:schemeClr val="bg1"/>
                </a:solidFill>
              </a:rPr>
              <a:t> μαρτυρίαν</a:t>
            </a:r>
            <a:r>
              <a:rPr lang="en-US" sz="3200" dirty="0">
                <a:solidFill>
                  <a:schemeClr val="bg1"/>
                </a:solidFill>
              </a:rPr>
              <a:t>  </a:t>
            </a:r>
            <a:r>
              <a:rPr lang="el-GR" sz="3200" dirty="0">
                <a:solidFill>
                  <a:schemeClr val="bg1"/>
                </a:solidFill>
              </a:rPr>
              <a:t> Ἰησοῦ· </a:t>
            </a:r>
            <a:r>
              <a:rPr lang="en-US" sz="3200" dirty="0">
                <a:solidFill>
                  <a:schemeClr val="bg1"/>
                </a:solidFill>
              </a:rPr>
              <a:t>  </a:t>
            </a:r>
            <a:r>
              <a:rPr lang="el-GR" sz="3200" dirty="0">
                <a:solidFill>
                  <a:schemeClr val="bg1"/>
                </a:solidFill>
              </a:rPr>
              <a:t>τῷ θεῷ </a:t>
            </a:r>
            <a:r>
              <a:rPr lang="en-US" sz="3200" dirty="0">
                <a:solidFill>
                  <a:schemeClr val="bg1"/>
                </a:solidFill>
              </a:rPr>
              <a:t> </a:t>
            </a:r>
            <a:r>
              <a:rPr lang="el-GR" sz="3200" dirty="0">
                <a:solidFill>
                  <a:schemeClr val="bg1"/>
                </a:solidFill>
              </a:rPr>
              <a:t>προσκύνησον. </a:t>
            </a:r>
            <a:endParaRPr lang="en-US" sz="3200" dirty="0">
              <a:solidFill>
                <a:schemeClr val="bg1"/>
              </a:solidFill>
            </a:endParaRPr>
          </a:p>
          <a:p>
            <a:r>
              <a:rPr lang="fr-FR" sz="2300" dirty="0">
                <a:solidFill>
                  <a:srgbClr val="FFFF00"/>
                </a:solidFill>
              </a:rPr>
              <a:t>      qui          ont               le       témoignage       de Jésus        le    Dieu             adore </a:t>
            </a:r>
          </a:p>
          <a:p>
            <a:r>
              <a:rPr lang="en-US" sz="3200" dirty="0">
                <a:solidFill>
                  <a:schemeClr val="bg1"/>
                </a:solidFill>
              </a:rPr>
              <a:t>    </a:t>
            </a:r>
            <a:r>
              <a:rPr lang="el-GR" sz="3200" dirty="0">
                <a:solidFill>
                  <a:schemeClr val="bg1"/>
                </a:solidFill>
              </a:rPr>
              <a:t>ἡ </a:t>
            </a:r>
            <a:r>
              <a:rPr lang="en-US" sz="3200" dirty="0">
                <a:solidFill>
                  <a:schemeClr val="bg1"/>
                </a:solidFill>
              </a:rPr>
              <a:t> </a:t>
            </a:r>
            <a:r>
              <a:rPr lang="el-GR" sz="3200" dirty="0">
                <a:solidFill>
                  <a:schemeClr val="bg1"/>
                </a:solidFill>
              </a:rPr>
              <a:t>γὰρ</a:t>
            </a:r>
            <a:r>
              <a:rPr lang="en-US" sz="3200" dirty="0">
                <a:solidFill>
                  <a:schemeClr val="bg1"/>
                </a:solidFill>
              </a:rPr>
              <a:t> </a:t>
            </a:r>
            <a:r>
              <a:rPr lang="el-GR" sz="3200" dirty="0">
                <a:solidFill>
                  <a:schemeClr val="bg1"/>
                </a:solidFill>
              </a:rPr>
              <a:t> μαρτυρία</a:t>
            </a:r>
            <a:r>
              <a:rPr lang="en-US" sz="3200" dirty="0">
                <a:solidFill>
                  <a:schemeClr val="bg1"/>
                </a:solidFill>
              </a:rPr>
              <a:t> </a:t>
            </a:r>
            <a:r>
              <a:rPr lang="el-GR" sz="3200" dirty="0">
                <a:solidFill>
                  <a:schemeClr val="bg1"/>
                </a:solidFill>
              </a:rPr>
              <a:t> Ἰησοῦ </a:t>
            </a:r>
            <a:r>
              <a:rPr lang="en-US" sz="3200" dirty="0">
                <a:solidFill>
                  <a:schemeClr val="bg1"/>
                </a:solidFill>
              </a:rPr>
              <a:t> </a:t>
            </a:r>
            <a:r>
              <a:rPr lang="el-GR" sz="3200" dirty="0">
                <a:solidFill>
                  <a:schemeClr val="bg1"/>
                </a:solidFill>
              </a:rPr>
              <a:t>ἐστιν </a:t>
            </a:r>
            <a:r>
              <a:rPr lang="en-US" sz="3200" dirty="0">
                <a:solidFill>
                  <a:schemeClr val="bg1"/>
                </a:solidFill>
              </a:rPr>
              <a:t> </a:t>
            </a:r>
            <a:r>
              <a:rPr lang="el-GR" sz="3200" dirty="0">
                <a:solidFill>
                  <a:schemeClr val="bg1"/>
                </a:solidFill>
              </a:rPr>
              <a:t>τὸ </a:t>
            </a:r>
            <a:r>
              <a:rPr lang="en-US" sz="3200" dirty="0">
                <a:solidFill>
                  <a:schemeClr val="bg1"/>
                </a:solidFill>
              </a:rPr>
              <a:t> </a:t>
            </a:r>
            <a:r>
              <a:rPr lang="el-GR" sz="3200" dirty="0">
                <a:solidFill>
                  <a:schemeClr val="bg1"/>
                </a:solidFill>
              </a:rPr>
              <a:t>πνεῦμα </a:t>
            </a:r>
            <a:r>
              <a:rPr lang="en-US" sz="3200" dirty="0">
                <a:solidFill>
                  <a:schemeClr val="bg1"/>
                </a:solidFill>
              </a:rPr>
              <a:t> </a:t>
            </a:r>
            <a:r>
              <a:rPr lang="el-GR" sz="3200" dirty="0">
                <a:solidFill>
                  <a:schemeClr val="bg1"/>
                </a:solidFill>
              </a:rPr>
              <a:t>τῆς</a:t>
            </a:r>
            <a:r>
              <a:rPr lang="en-US" sz="3200" dirty="0">
                <a:solidFill>
                  <a:schemeClr val="bg1"/>
                </a:solidFill>
              </a:rPr>
              <a:t> </a:t>
            </a:r>
            <a:r>
              <a:rPr lang="el-GR" sz="3200" dirty="0">
                <a:solidFill>
                  <a:schemeClr val="bg1"/>
                </a:solidFill>
              </a:rPr>
              <a:t> προφητείας.</a:t>
            </a:r>
          </a:p>
          <a:p>
            <a:r>
              <a:rPr lang="fr-FR" sz="2300" dirty="0">
                <a:solidFill>
                  <a:srgbClr val="FFFF00"/>
                </a:solidFill>
              </a:rPr>
              <a:t>     le     car     témoignage     de Jésus       est            l'esprit            de la       prophétie</a:t>
            </a:r>
          </a:p>
          <a:p>
            <a:r>
              <a:rPr lang="en-US" sz="2000" baseline="30000" dirty="0">
                <a:solidFill>
                  <a:srgbClr val="FFFF00"/>
                </a:solidFill>
              </a:rPr>
              <a:t> 	        NEG </a:t>
            </a:r>
            <a:r>
              <a:rPr lang="fr-FR" sz="2000" b="1" dirty="0">
                <a:solidFill>
                  <a:schemeClr val="bg1"/>
                </a:solidFill>
              </a:rPr>
              <a:t>19:10</a:t>
            </a:r>
            <a:r>
              <a:rPr lang="fr-FR" sz="2000" dirty="0">
                <a:solidFill>
                  <a:schemeClr val="bg1"/>
                </a:solidFill>
              </a:rPr>
              <a:t> Je tombai à ses pieds pour l 'adorer; mais il me dit: Garde -toi de le faire ! Je suis ton compagnon de service, et celui de tes frères qui ont le témoignage de Jésus. Adore Dieu. Car le témoignage de Jésus est l'esprit de la prophétie.               //          </a:t>
            </a:r>
            <a:r>
              <a:rPr lang="fr-FR" sz="2000" baseline="30000" dirty="0">
                <a:solidFill>
                  <a:srgbClr val="FFFF00"/>
                </a:solidFill>
              </a:rPr>
              <a:t>BFC </a:t>
            </a:r>
            <a:r>
              <a:rPr lang="fr-FR" sz="2000" b="1" dirty="0">
                <a:solidFill>
                  <a:schemeClr val="bg1"/>
                </a:solidFill>
              </a:rPr>
              <a:t>19:10</a:t>
            </a:r>
            <a:r>
              <a:rPr lang="fr-FR" sz="2000" dirty="0">
                <a:solidFill>
                  <a:schemeClr val="bg1"/>
                </a:solidFill>
              </a:rPr>
              <a:t> Je me jetai à ses pieds pour l'adorer, mais il me dit: «</a:t>
            </a:r>
            <a:r>
              <a:rPr lang="fr-FR" sz="2000" dirty="0" err="1">
                <a:solidFill>
                  <a:schemeClr val="bg1"/>
                </a:solidFill>
              </a:rPr>
              <a:t>Garde-toi</a:t>
            </a:r>
            <a:r>
              <a:rPr lang="fr-FR" sz="2000" dirty="0">
                <a:solidFill>
                  <a:schemeClr val="bg1"/>
                </a:solidFill>
              </a:rPr>
              <a:t> de le faire! Je suis un serviteur, comme toi et comme tes frères qui sont fidèles à la vérité révélée par Jésus. C'est Dieu que tu dois adorer!» La vérité révélée par Jésus, voilà ce qui inspire les prophètes.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4830054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50191"/>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r>
              <a:rPr lang="en-US" sz="3600" b="1" dirty="0">
                <a:solidFill>
                  <a:srgbClr val="FFFF00"/>
                </a:solidFill>
              </a:rPr>
              <a:t>    Apocalypse 19:11 </a:t>
            </a:r>
          </a:p>
          <a:p>
            <a:endParaRPr lang="en-US" sz="800" b="1" dirty="0">
              <a:solidFill>
                <a:srgbClr val="FFFF00"/>
              </a:solidFill>
            </a:endParaRPr>
          </a:p>
          <a:p>
            <a:r>
              <a:rPr lang="en-US" sz="4000" dirty="0">
                <a:solidFill>
                  <a:schemeClr val="bg1"/>
                </a:solidFill>
              </a:rPr>
              <a:t>   </a:t>
            </a:r>
            <a:r>
              <a:rPr lang="el-GR" sz="4000" dirty="0">
                <a:solidFill>
                  <a:schemeClr val="bg1"/>
                </a:solidFill>
              </a:rPr>
              <a:t>Καὶ</a:t>
            </a:r>
            <a:r>
              <a:rPr lang="en-US" sz="4000" dirty="0">
                <a:solidFill>
                  <a:schemeClr val="bg1"/>
                </a:solidFill>
              </a:rPr>
              <a:t> </a:t>
            </a:r>
            <a:r>
              <a:rPr lang="el-GR" sz="4000" dirty="0">
                <a:solidFill>
                  <a:schemeClr val="bg1"/>
                </a:solidFill>
              </a:rPr>
              <a:t> εἶδον </a:t>
            </a:r>
            <a:r>
              <a:rPr lang="en-US" sz="4000" dirty="0">
                <a:solidFill>
                  <a:schemeClr val="bg1"/>
                </a:solidFill>
              </a:rPr>
              <a:t> </a:t>
            </a:r>
            <a:r>
              <a:rPr lang="el-GR" sz="4000" dirty="0">
                <a:solidFill>
                  <a:schemeClr val="bg1"/>
                </a:solidFill>
              </a:rPr>
              <a:t>τὸν οὐρανὸν </a:t>
            </a:r>
            <a:r>
              <a:rPr lang="en-US" sz="4000" dirty="0">
                <a:solidFill>
                  <a:schemeClr val="bg1"/>
                </a:solidFill>
              </a:rPr>
              <a:t> </a:t>
            </a:r>
            <a:r>
              <a:rPr lang="el-GR" sz="4000" dirty="0">
                <a:solidFill>
                  <a:schemeClr val="bg1"/>
                </a:solidFill>
              </a:rPr>
              <a:t>ἠνεῳγμένον,</a:t>
            </a:r>
            <a:endParaRPr lang="en-US" sz="4000" dirty="0">
              <a:solidFill>
                <a:schemeClr val="bg1"/>
              </a:solidFill>
            </a:endParaRPr>
          </a:p>
          <a:p>
            <a:r>
              <a:rPr lang="fr-FR" sz="2400" dirty="0">
                <a:solidFill>
                  <a:srgbClr val="FFFF00"/>
                </a:solidFill>
              </a:rPr>
              <a:t>      puis        je vis            le              ciel                         ouvert</a:t>
            </a:r>
            <a:endParaRPr lang="es-ES" sz="2400" dirty="0">
              <a:solidFill>
                <a:srgbClr val="FFFF00"/>
              </a:solidFill>
            </a:endParaRPr>
          </a:p>
          <a:p>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ἰδοὺ </a:t>
            </a:r>
            <a:r>
              <a:rPr lang="en-US" sz="4000" dirty="0">
                <a:solidFill>
                  <a:schemeClr val="bg1"/>
                </a:solidFill>
              </a:rPr>
              <a:t> </a:t>
            </a:r>
            <a:r>
              <a:rPr lang="el-GR" sz="4000" dirty="0">
                <a:solidFill>
                  <a:schemeClr val="bg1"/>
                </a:solidFill>
              </a:rPr>
              <a:t>ἵππος </a:t>
            </a:r>
            <a:r>
              <a:rPr lang="en-US" sz="4000" dirty="0">
                <a:solidFill>
                  <a:schemeClr val="bg1"/>
                </a:solidFill>
              </a:rPr>
              <a:t> </a:t>
            </a:r>
            <a:r>
              <a:rPr lang="el-GR" sz="4000" dirty="0">
                <a:solidFill>
                  <a:schemeClr val="bg1"/>
                </a:solidFill>
              </a:rPr>
              <a:t>λευκὸς </a:t>
            </a:r>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ὁ </a:t>
            </a:r>
            <a:r>
              <a:rPr lang="en-US" sz="4000" dirty="0">
                <a:solidFill>
                  <a:schemeClr val="bg1"/>
                </a:solidFill>
              </a:rPr>
              <a:t> </a:t>
            </a:r>
            <a:r>
              <a:rPr lang="el-GR" sz="4000" dirty="0">
                <a:solidFill>
                  <a:schemeClr val="bg1"/>
                </a:solidFill>
              </a:rPr>
              <a:t>καθήμενος </a:t>
            </a:r>
            <a:endParaRPr lang="en-US" sz="4000" dirty="0">
              <a:solidFill>
                <a:schemeClr val="bg1"/>
              </a:solidFill>
            </a:endParaRPr>
          </a:p>
          <a:p>
            <a:r>
              <a:rPr lang="fr-FR" sz="2400" dirty="0">
                <a:solidFill>
                  <a:srgbClr val="FFFF00"/>
                </a:solidFill>
              </a:rPr>
              <a:t>     et    voici parut  un cheval         blanc          et    celui qui  montait</a:t>
            </a:r>
          </a:p>
          <a:p>
            <a:r>
              <a:rPr lang="en-US" sz="4000" dirty="0">
                <a:solidFill>
                  <a:schemeClr val="bg1"/>
                </a:solidFill>
              </a:rPr>
              <a:t> </a:t>
            </a:r>
            <a:r>
              <a:rPr lang="el-GR" sz="4000" dirty="0">
                <a:solidFill>
                  <a:schemeClr val="bg1"/>
                </a:solidFill>
              </a:rPr>
              <a:t>ἐπ᾽ αὐτὸν </a:t>
            </a:r>
            <a:r>
              <a:rPr lang="en-US" sz="4000" dirty="0">
                <a:solidFill>
                  <a:schemeClr val="bg1"/>
                </a:solidFill>
              </a:rPr>
              <a:t> </a:t>
            </a:r>
            <a:r>
              <a:rPr lang="el-GR" sz="4000" dirty="0">
                <a:solidFill>
                  <a:schemeClr val="bg1"/>
                </a:solidFill>
              </a:rPr>
              <a:t>[καλούμενος] </a:t>
            </a:r>
            <a:r>
              <a:rPr lang="en-US" sz="4000" dirty="0">
                <a:solidFill>
                  <a:schemeClr val="bg1"/>
                </a:solidFill>
              </a:rPr>
              <a:t> </a:t>
            </a:r>
            <a:r>
              <a:rPr lang="el-GR" sz="4000" dirty="0">
                <a:solidFill>
                  <a:schemeClr val="bg1"/>
                </a:solidFill>
              </a:rPr>
              <a:t>πιστὸς </a:t>
            </a:r>
            <a:r>
              <a:rPr lang="en-US" sz="4000" dirty="0">
                <a:solidFill>
                  <a:schemeClr val="bg1"/>
                </a:solidFill>
              </a:rPr>
              <a:t> </a:t>
            </a:r>
            <a:r>
              <a:rPr lang="el-GR" sz="4000" dirty="0">
                <a:solidFill>
                  <a:schemeClr val="bg1"/>
                </a:solidFill>
              </a:rPr>
              <a:t>καὶ</a:t>
            </a:r>
            <a:r>
              <a:rPr lang="en-US" sz="4000" dirty="0">
                <a:solidFill>
                  <a:schemeClr val="bg1"/>
                </a:solidFill>
              </a:rPr>
              <a:t> </a:t>
            </a:r>
            <a:r>
              <a:rPr lang="el-GR" sz="4000" dirty="0">
                <a:solidFill>
                  <a:schemeClr val="bg1"/>
                </a:solidFill>
              </a:rPr>
              <a:t> ἀληθινός, </a:t>
            </a:r>
            <a:endParaRPr lang="en-US" sz="4000" dirty="0">
              <a:solidFill>
                <a:schemeClr val="bg1"/>
              </a:solidFill>
            </a:endParaRPr>
          </a:p>
          <a:p>
            <a:r>
              <a:rPr lang="fr-FR" sz="2400" dirty="0">
                <a:solidFill>
                  <a:srgbClr val="FFFF00"/>
                </a:solidFill>
              </a:rPr>
              <a:t>   sur          lui                        s'appelle                   Fidèle            et            Véritable</a:t>
            </a:r>
          </a:p>
          <a:p>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ἐν </a:t>
            </a:r>
            <a:r>
              <a:rPr lang="en-US" sz="4000" dirty="0">
                <a:solidFill>
                  <a:schemeClr val="bg1"/>
                </a:solidFill>
              </a:rPr>
              <a:t> </a:t>
            </a:r>
            <a:r>
              <a:rPr lang="el-GR" sz="4000" dirty="0">
                <a:solidFill>
                  <a:schemeClr val="bg1"/>
                </a:solidFill>
              </a:rPr>
              <a:t>δικαιοσύνῃ </a:t>
            </a:r>
            <a:r>
              <a:rPr lang="en-US" sz="4000" dirty="0">
                <a:solidFill>
                  <a:schemeClr val="bg1"/>
                </a:solidFill>
              </a:rPr>
              <a:t> </a:t>
            </a:r>
            <a:r>
              <a:rPr lang="el-GR" sz="4000" dirty="0">
                <a:solidFill>
                  <a:schemeClr val="bg1"/>
                </a:solidFill>
              </a:rPr>
              <a:t>κρίνει</a:t>
            </a:r>
            <a:r>
              <a:rPr lang="en-US" sz="4000" dirty="0">
                <a:solidFill>
                  <a:schemeClr val="bg1"/>
                </a:solidFill>
              </a:rPr>
              <a:t> </a:t>
            </a:r>
            <a:r>
              <a:rPr lang="el-GR" sz="4000" dirty="0">
                <a:solidFill>
                  <a:schemeClr val="bg1"/>
                </a:solidFill>
              </a:rPr>
              <a:t> καὶ</a:t>
            </a:r>
            <a:r>
              <a:rPr lang="en-US" sz="4000" dirty="0">
                <a:solidFill>
                  <a:schemeClr val="bg1"/>
                </a:solidFill>
              </a:rPr>
              <a:t> </a:t>
            </a:r>
            <a:r>
              <a:rPr lang="el-GR" sz="4000" dirty="0">
                <a:solidFill>
                  <a:schemeClr val="bg1"/>
                </a:solidFill>
              </a:rPr>
              <a:t> πολεμεῖ.</a:t>
            </a:r>
          </a:p>
          <a:p>
            <a:r>
              <a:rPr lang="fr-FR" sz="2400" dirty="0">
                <a:solidFill>
                  <a:srgbClr val="FFFF00"/>
                </a:solidFill>
              </a:rPr>
              <a:t>        et      avec            justice                     il juge         et           combat </a:t>
            </a: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19:11</a:t>
            </a:r>
            <a:r>
              <a:rPr lang="fr-FR" sz="2200" dirty="0">
                <a:solidFill>
                  <a:schemeClr val="bg1"/>
                </a:solidFill>
              </a:rPr>
              <a:t> Puis je vis le ciel ouvert, et voici, parut un cheval blanc. Celui qui le montait s'appelle Fidèle et Véritable, et il juge et combat avec justice.              //                </a:t>
            </a:r>
            <a:r>
              <a:rPr lang="fr-FR" sz="2200" baseline="30000" dirty="0">
                <a:solidFill>
                  <a:srgbClr val="FFFF00"/>
                </a:solidFill>
              </a:rPr>
              <a:t>BFC </a:t>
            </a:r>
            <a:r>
              <a:rPr lang="fr-FR" sz="2200" b="1" dirty="0">
                <a:solidFill>
                  <a:schemeClr val="bg1"/>
                </a:solidFill>
              </a:rPr>
              <a:t>19:11</a:t>
            </a:r>
            <a:r>
              <a:rPr lang="fr-FR" sz="2200" dirty="0">
                <a:solidFill>
                  <a:schemeClr val="bg1"/>
                </a:solidFill>
              </a:rPr>
              <a:t> Puis je vis le ciel ouvert, et un cheval blanc apparut. Celui qui le monte s'appelle Fidèle et Véritable; il juge et combat avec justice.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6381996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19414"/>
          </a:xfrm>
          <a:prstGeom prst="rect">
            <a:avLst/>
          </a:prstGeom>
          <a:solidFill>
            <a:srgbClr val="002060"/>
          </a:solidFill>
        </p:spPr>
        <p:txBody>
          <a:bodyPr wrap="square" lIns="108821" tIns="54411" rIns="108821" bIns="54411">
            <a:spAutoFit/>
          </a:bodyPr>
          <a:lstStyle/>
          <a:p>
            <a:pPr algn="ctr"/>
            <a:endParaRPr lang="en-US" sz="1000" b="1" dirty="0">
              <a:solidFill>
                <a:srgbClr val="FFFF00"/>
              </a:solidFill>
            </a:endParaRPr>
          </a:p>
          <a:p>
            <a:pPr algn="ctr"/>
            <a:endParaRPr lang="en-US" sz="1000" b="1" dirty="0">
              <a:solidFill>
                <a:srgbClr val="FFFF00"/>
              </a:solidFill>
            </a:endParaRPr>
          </a:p>
          <a:p>
            <a:pPr algn="ctr"/>
            <a:endParaRPr lang="en-US" sz="1000" b="1" dirty="0">
              <a:solidFill>
                <a:srgbClr val="FFFF00"/>
              </a:solidFill>
            </a:endParaRPr>
          </a:p>
          <a:p>
            <a:r>
              <a:rPr lang="en-US" sz="3600" b="1" dirty="0">
                <a:solidFill>
                  <a:srgbClr val="FFFF00"/>
                </a:solidFill>
              </a:rPr>
              <a:t>  Apocalypse 19:12 </a:t>
            </a:r>
          </a:p>
          <a:p>
            <a:endParaRPr lang="en-US" sz="800" b="1" dirty="0">
              <a:solidFill>
                <a:srgbClr val="FFFF00"/>
              </a:solidFill>
            </a:endParaRPr>
          </a:p>
          <a:p>
            <a:endParaRPr lang="en-US" sz="800" b="1" dirty="0">
              <a:solidFill>
                <a:srgbClr val="FFFF00"/>
              </a:solidFill>
            </a:endParaRPr>
          </a:p>
          <a:p>
            <a:r>
              <a:rPr lang="en-US" sz="4000" dirty="0">
                <a:solidFill>
                  <a:schemeClr val="bg1"/>
                </a:solidFill>
              </a:rPr>
              <a:t> </a:t>
            </a:r>
            <a:r>
              <a:rPr lang="el-GR" sz="4000" dirty="0">
                <a:solidFill>
                  <a:schemeClr val="bg1"/>
                </a:solidFill>
              </a:rPr>
              <a:t>οἱ δὲ </a:t>
            </a:r>
            <a:r>
              <a:rPr lang="en-US" sz="4000" dirty="0">
                <a:solidFill>
                  <a:schemeClr val="bg1"/>
                </a:solidFill>
              </a:rPr>
              <a:t> </a:t>
            </a:r>
            <a:r>
              <a:rPr lang="el-GR" sz="4000" dirty="0">
                <a:solidFill>
                  <a:schemeClr val="bg1"/>
                </a:solidFill>
              </a:rPr>
              <a:t>ὀφθαλμοὶ </a:t>
            </a:r>
            <a:r>
              <a:rPr lang="en-US" sz="4000" dirty="0">
                <a:solidFill>
                  <a:schemeClr val="bg1"/>
                </a:solidFill>
              </a:rPr>
              <a:t> </a:t>
            </a:r>
            <a:r>
              <a:rPr lang="el-GR" sz="4000" dirty="0">
                <a:solidFill>
                  <a:schemeClr val="bg1"/>
                </a:solidFill>
              </a:rPr>
              <a:t>αὐτοῦ </a:t>
            </a:r>
            <a:r>
              <a:rPr lang="en-US" sz="4000" dirty="0">
                <a:solidFill>
                  <a:schemeClr val="bg1"/>
                </a:solidFill>
              </a:rPr>
              <a:t> </a:t>
            </a:r>
            <a:r>
              <a:rPr lang="el-GR" sz="4000" dirty="0">
                <a:solidFill>
                  <a:schemeClr val="bg1"/>
                </a:solidFill>
              </a:rPr>
              <a:t>[ὡς] </a:t>
            </a:r>
            <a:r>
              <a:rPr lang="en-US" sz="4000" dirty="0">
                <a:solidFill>
                  <a:schemeClr val="bg1"/>
                </a:solidFill>
              </a:rPr>
              <a:t> </a:t>
            </a:r>
            <a:r>
              <a:rPr lang="el-GR" sz="4000" dirty="0">
                <a:solidFill>
                  <a:schemeClr val="bg1"/>
                </a:solidFill>
              </a:rPr>
              <a:t>φλὸξ</a:t>
            </a:r>
            <a:r>
              <a:rPr lang="en-US" sz="4000" dirty="0">
                <a:solidFill>
                  <a:schemeClr val="bg1"/>
                </a:solidFill>
              </a:rPr>
              <a:t> </a:t>
            </a:r>
            <a:r>
              <a:rPr lang="el-GR" sz="4000" dirty="0">
                <a:solidFill>
                  <a:schemeClr val="bg1"/>
                </a:solidFill>
              </a:rPr>
              <a:t> πυρός, </a:t>
            </a:r>
            <a:endParaRPr lang="en-US" sz="4000" dirty="0">
              <a:solidFill>
                <a:schemeClr val="bg1"/>
              </a:solidFill>
            </a:endParaRPr>
          </a:p>
          <a:p>
            <a:r>
              <a:rPr lang="fr-FR" sz="2400" dirty="0">
                <a:solidFill>
                  <a:srgbClr val="FFFF00"/>
                </a:solidFill>
              </a:rPr>
              <a:t>  les    et                yeux                     ses        comme   une flamme   de feu</a:t>
            </a:r>
          </a:p>
          <a:p>
            <a:r>
              <a:rPr lang="en-US" sz="4200" dirty="0">
                <a:solidFill>
                  <a:schemeClr val="bg1"/>
                </a:solidFill>
              </a:rPr>
              <a:t> </a:t>
            </a:r>
            <a:r>
              <a:rPr lang="el-GR" sz="4200" dirty="0">
                <a:solidFill>
                  <a:schemeClr val="bg1"/>
                </a:solidFill>
              </a:rPr>
              <a:t>καὶ</a:t>
            </a:r>
            <a:r>
              <a:rPr lang="en-US" sz="4200" dirty="0">
                <a:solidFill>
                  <a:schemeClr val="bg1"/>
                </a:solidFill>
              </a:rPr>
              <a:t> </a:t>
            </a:r>
            <a:r>
              <a:rPr lang="el-GR" sz="4200" dirty="0">
                <a:solidFill>
                  <a:schemeClr val="bg1"/>
                </a:solidFill>
              </a:rPr>
              <a:t> ἐπὶ </a:t>
            </a:r>
            <a:r>
              <a:rPr lang="en-US" sz="4200" dirty="0">
                <a:solidFill>
                  <a:schemeClr val="bg1"/>
                </a:solidFill>
              </a:rPr>
              <a:t> </a:t>
            </a:r>
            <a:r>
              <a:rPr lang="el-GR" sz="4200" dirty="0">
                <a:solidFill>
                  <a:schemeClr val="bg1"/>
                </a:solidFill>
              </a:rPr>
              <a:t>τὴν </a:t>
            </a:r>
            <a:r>
              <a:rPr lang="en-US" sz="4200" dirty="0">
                <a:solidFill>
                  <a:schemeClr val="bg1"/>
                </a:solidFill>
              </a:rPr>
              <a:t> </a:t>
            </a:r>
            <a:r>
              <a:rPr lang="el-GR" sz="4200" dirty="0">
                <a:solidFill>
                  <a:schemeClr val="bg1"/>
                </a:solidFill>
              </a:rPr>
              <a:t>κεφαλὴν</a:t>
            </a:r>
            <a:r>
              <a:rPr lang="en-US" sz="4200" dirty="0">
                <a:solidFill>
                  <a:schemeClr val="bg1"/>
                </a:solidFill>
              </a:rPr>
              <a:t> </a:t>
            </a:r>
            <a:r>
              <a:rPr lang="el-GR" sz="4200" dirty="0">
                <a:solidFill>
                  <a:schemeClr val="bg1"/>
                </a:solidFill>
              </a:rPr>
              <a:t> αὐτοῦ</a:t>
            </a:r>
            <a:r>
              <a:rPr lang="en-US" sz="4200" dirty="0">
                <a:solidFill>
                  <a:schemeClr val="bg1"/>
                </a:solidFill>
              </a:rPr>
              <a:t> </a:t>
            </a:r>
            <a:r>
              <a:rPr lang="el-GR" sz="4200" dirty="0">
                <a:solidFill>
                  <a:schemeClr val="bg1"/>
                </a:solidFill>
              </a:rPr>
              <a:t> διαδήματα </a:t>
            </a:r>
            <a:r>
              <a:rPr lang="en-US" sz="4200" dirty="0">
                <a:solidFill>
                  <a:schemeClr val="bg1"/>
                </a:solidFill>
              </a:rPr>
              <a:t> </a:t>
            </a:r>
            <a:r>
              <a:rPr lang="el-GR" sz="4200" dirty="0">
                <a:solidFill>
                  <a:schemeClr val="bg1"/>
                </a:solidFill>
              </a:rPr>
              <a:t>πολλά, </a:t>
            </a:r>
            <a:endParaRPr lang="en-US" sz="4200" dirty="0">
              <a:solidFill>
                <a:schemeClr val="bg1"/>
              </a:solidFill>
            </a:endParaRPr>
          </a:p>
          <a:p>
            <a:r>
              <a:rPr lang="fr-FR" sz="2400" dirty="0">
                <a:solidFill>
                  <a:srgbClr val="FFFF00"/>
                </a:solidFill>
              </a:rPr>
              <a:t>     et        sur         la                 tête                        sa                   diadèmes               plusieurs </a:t>
            </a:r>
          </a:p>
          <a:p>
            <a:r>
              <a:rPr lang="en-US" sz="4000" dirty="0">
                <a:solidFill>
                  <a:schemeClr val="bg1"/>
                </a:solidFill>
              </a:rPr>
              <a:t> </a:t>
            </a:r>
            <a:r>
              <a:rPr lang="el-GR" sz="4000" dirty="0">
                <a:solidFill>
                  <a:schemeClr val="bg1"/>
                </a:solidFill>
              </a:rPr>
              <a:t>ἔχων ὄνομα </a:t>
            </a:r>
            <a:r>
              <a:rPr lang="en-US" sz="4000" dirty="0">
                <a:solidFill>
                  <a:schemeClr val="bg1"/>
                </a:solidFill>
              </a:rPr>
              <a:t> </a:t>
            </a:r>
            <a:r>
              <a:rPr lang="el-GR" sz="4000" dirty="0">
                <a:solidFill>
                  <a:schemeClr val="bg1"/>
                </a:solidFill>
              </a:rPr>
              <a:t>γεγραμμένον</a:t>
            </a:r>
            <a:r>
              <a:rPr lang="en-US" sz="4000" dirty="0">
                <a:solidFill>
                  <a:schemeClr val="bg1"/>
                </a:solidFill>
              </a:rPr>
              <a:t> </a:t>
            </a:r>
            <a:r>
              <a:rPr lang="el-GR" sz="4000" dirty="0">
                <a:solidFill>
                  <a:schemeClr val="bg1"/>
                </a:solidFill>
              </a:rPr>
              <a:t> ὃ οὐδεὶς οἶδεν </a:t>
            </a:r>
            <a:r>
              <a:rPr lang="en-US" sz="4000" dirty="0">
                <a:solidFill>
                  <a:schemeClr val="bg1"/>
                </a:solidFill>
              </a:rPr>
              <a:t> </a:t>
            </a:r>
            <a:r>
              <a:rPr lang="el-GR" sz="4000" dirty="0">
                <a:solidFill>
                  <a:schemeClr val="bg1"/>
                </a:solidFill>
              </a:rPr>
              <a:t>εἰ μὴ αὐτός,</a:t>
            </a:r>
          </a:p>
          <a:p>
            <a:r>
              <a:rPr lang="fr-FR" sz="2400" dirty="0">
                <a:solidFill>
                  <a:srgbClr val="FFFF00"/>
                </a:solidFill>
              </a:rPr>
              <a:t>   il avait      un nom                    écrit                   que  personne ne  connaît    si ce n'est lui-même</a:t>
            </a:r>
          </a:p>
          <a:p>
            <a:endParaRPr lang="en-US" sz="800" dirty="0">
              <a:solidFill>
                <a:schemeClr val="bg1"/>
              </a:solidFill>
            </a:endParaRP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19:12</a:t>
            </a:r>
            <a:r>
              <a:rPr lang="fr-FR" sz="2200" dirty="0">
                <a:solidFill>
                  <a:schemeClr val="bg1"/>
                </a:solidFill>
              </a:rPr>
              <a:t> Ses yeux étaient comme une flamme de feu; sur sa tête étaient plusieurs diadèmes; il avait un nom écrit, que personne ne connaît, si ce n'est lui-même;</a:t>
            </a:r>
          </a:p>
          <a:p>
            <a:r>
              <a:rPr lang="fr-FR" sz="2200" baseline="30000" dirty="0">
                <a:solidFill>
                  <a:srgbClr val="FFFF00"/>
                </a:solidFill>
              </a:rPr>
              <a:t>	BFC</a:t>
            </a:r>
            <a:r>
              <a:rPr lang="fr-FR" sz="2200" baseline="30000" dirty="0">
                <a:solidFill>
                  <a:schemeClr val="bg1"/>
                </a:solidFill>
              </a:rPr>
              <a:t> </a:t>
            </a:r>
            <a:r>
              <a:rPr lang="fr-FR" sz="2200" b="1" dirty="0">
                <a:solidFill>
                  <a:schemeClr val="bg1"/>
                </a:solidFill>
              </a:rPr>
              <a:t>19:12</a:t>
            </a:r>
            <a:r>
              <a:rPr lang="fr-FR" sz="2200" dirty="0">
                <a:solidFill>
                  <a:schemeClr val="bg1"/>
                </a:solidFill>
              </a:rPr>
              <a:t> Ses yeux flamboyaient comme du feu et il avait de nombreuses couronnes sur la tête. Il portait un nom inscrit qu'il est le seul à connaître.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4679195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50191"/>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r>
              <a:rPr lang="en-US" sz="3200" b="1" dirty="0">
                <a:solidFill>
                  <a:srgbClr val="FFFF00"/>
                </a:solidFill>
              </a:rPr>
              <a:t>     Apocalypse 19:13-14</a:t>
            </a:r>
          </a:p>
          <a:p>
            <a:r>
              <a:rPr lang="en-US" sz="800" b="1" dirty="0">
                <a:solidFill>
                  <a:srgbClr val="FFFF00"/>
                </a:solidFill>
              </a:rPr>
              <a:t> </a:t>
            </a:r>
          </a:p>
          <a:p>
            <a:endParaRPr lang="en-US" sz="800" b="1" dirty="0">
              <a:solidFill>
                <a:srgbClr val="FFFF00"/>
              </a:solidFill>
            </a:endParaRPr>
          </a:p>
          <a:p>
            <a:r>
              <a:rPr lang="en-US" sz="2800" b="1" dirty="0">
                <a:solidFill>
                  <a:srgbClr val="FFFF00"/>
                </a:solidFill>
              </a:rPr>
              <a:t>13</a:t>
            </a:r>
            <a:r>
              <a:rPr lang="en-US" sz="2800" dirty="0">
                <a:solidFill>
                  <a:schemeClr val="bg1"/>
                </a:solidFill>
              </a:rPr>
              <a:t> </a:t>
            </a:r>
            <a:r>
              <a:rPr lang="el-GR" sz="3400" dirty="0">
                <a:solidFill>
                  <a:schemeClr val="bg1"/>
                </a:solidFill>
              </a:rPr>
              <a:t>καὶ περιβεβλημένος ἱμάτιον βεβαμμένον αἵματι, </a:t>
            </a:r>
            <a:endParaRPr lang="en-US" sz="3400" dirty="0">
              <a:solidFill>
                <a:schemeClr val="bg1"/>
              </a:solidFill>
            </a:endParaRPr>
          </a:p>
          <a:p>
            <a:r>
              <a:rPr lang="fr-FR" sz="2400" dirty="0">
                <a:solidFill>
                  <a:srgbClr val="FFFF00"/>
                </a:solidFill>
              </a:rPr>
              <a:t>         et           il était revêtu        d'un vêtement      trempée           de sang </a:t>
            </a:r>
          </a:p>
          <a:p>
            <a:r>
              <a:rPr lang="en-US" sz="3600" dirty="0">
                <a:solidFill>
                  <a:schemeClr val="bg1"/>
                </a:solidFill>
              </a:rPr>
              <a:t> </a:t>
            </a:r>
            <a:r>
              <a:rPr lang="el-GR" sz="3600" dirty="0">
                <a:solidFill>
                  <a:schemeClr val="bg1"/>
                </a:solidFill>
              </a:rPr>
              <a:t>καὶ κέκληται τὸ ὄνομα αὐτοῦ ὁ λόγος τοῦ θεοῦ.</a:t>
            </a:r>
            <a:endParaRPr lang="en-US" sz="3600" dirty="0">
              <a:solidFill>
                <a:schemeClr val="bg1"/>
              </a:solidFill>
            </a:endParaRPr>
          </a:p>
          <a:p>
            <a:r>
              <a:rPr lang="fr-FR" sz="2400" dirty="0">
                <a:solidFill>
                  <a:srgbClr val="FFFF00"/>
                </a:solidFill>
              </a:rPr>
              <a:t>    et     il s'appelle       le       nom           son        la    Parole       de      Dieu</a:t>
            </a:r>
          </a:p>
          <a:p>
            <a:r>
              <a:rPr lang="en-US" sz="2800" b="1" dirty="0">
                <a:solidFill>
                  <a:srgbClr val="FFFF00"/>
                </a:solidFill>
              </a:rPr>
              <a:t>14 </a:t>
            </a:r>
            <a:r>
              <a:rPr lang="el-GR" sz="2800" dirty="0">
                <a:solidFill>
                  <a:srgbClr val="FFFF00"/>
                </a:solidFill>
              </a:rPr>
              <a:t> </a:t>
            </a:r>
            <a:r>
              <a:rPr lang="el-GR" sz="3600" dirty="0">
                <a:solidFill>
                  <a:schemeClr val="bg1"/>
                </a:solidFill>
              </a:rPr>
              <a:t>Καὶ τὰ στρατεύματα [τὰ] </a:t>
            </a:r>
            <a:r>
              <a:rPr lang="en-US" sz="3600" dirty="0">
                <a:solidFill>
                  <a:schemeClr val="bg1"/>
                </a:solidFill>
              </a:rPr>
              <a:t> </a:t>
            </a:r>
            <a:r>
              <a:rPr lang="el-GR" sz="3600" dirty="0">
                <a:solidFill>
                  <a:schemeClr val="bg1"/>
                </a:solidFill>
              </a:rPr>
              <a:t>ἐν τῷ οὐρανῷ ἠκολούθει </a:t>
            </a:r>
            <a:r>
              <a:rPr lang="en-US" sz="3600" dirty="0">
                <a:solidFill>
                  <a:schemeClr val="bg1"/>
                </a:solidFill>
              </a:rPr>
              <a:t> </a:t>
            </a:r>
            <a:r>
              <a:rPr lang="el-GR" sz="3600" dirty="0">
                <a:solidFill>
                  <a:schemeClr val="bg1"/>
                </a:solidFill>
              </a:rPr>
              <a:t>αὐτῷ</a:t>
            </a:r>
            <a:endParaRPr lang="en-US" sz="3600" dirty="0">
              <a:solidFill>
                <a:schemeClr val="bg1"/>
              </a:solidFill>
            </a:endParaRPr>
          </a:p>
          <a:p>
            <a:r>
              <a:rPr lang="fr-FR" sz="2400" dirty="0">
                <a:solidFill>
                  <a:srgbClr val="FFFF00"/>
                </a:solidFill>
              </a:rPr>
              <a:t>          et     les            armées            qui sont  dans  le          ciel                suivaient               le</a:t>
            </a:r>
          </a:p>
          <a:p>
            <a:r>
              <a:rPr lang="en-US" sz="3600" dirty="0">
                <a:solidFill>
                  <a:schemeClr val="bg1"/>
                </a:solidFill>
              </a:rPr>
              <a:t> </a:t>
            </a:r>
            <a:r>
              <a:rPr lang="el-GR" sz="3600" dirty="0">
                <a:solidFill>
                  <a:schemeClr val="bg1"/>
                </a:solidFill>
              </a:rPr>
              <a:t> ἐφ᾽ ἵπποις λευκοῖς, </a:t>
            </a:r>
            <a:r>
              <a:rPr lang="en-US" sz="3600" dirty="0">
                <a:solidFill>
                  <a:schemeClr val="bg1"/>
                </a:solidFill>
              </a:rPr>
              <a:t> </a:t>
            </a:r>
            <a:r>
              <a:rPr lang="el-GR" sz="3600" dirty="0">
                <a:solidFill>
                  <a:schemeClr val="bg1"/>
                </a:solidFill>
              </a:rPr>
              <a:t>ἐνδεδυμένοι βύσσινον λευκὸν καθαρόν.</a:t>
            </a:r>
          </a:p>
          <a:p>
            <a:r>
              <a:rPr lang="fr-FR" sz="2400" dirty="0">
                <a:solidFill>
                  <a:srgbClr val="FFFF00"/>
                </a:solidFill>
              </a:rPr>
              <a:t>    sur  des chevaux    blancs                 revêtues                d'un fin lin         blanc               pur</a:t>
            </a:r>
          </a:p>
          <a:p>
            <a:endParaRPr lang="fr-FR" sz="800" dirty="0">
              <a:solidFill>
                <a:srgbClr val="FFFF00"/>
              </a:solidFill>
            </a:endParaRPr>
          </a:p>
          <a:p>
            <a:r>
              <a:rPr lang="en-US" sz="2200" baseline="30000" dirty="0">
                <a:solidFill>
                  <a:srgbClr val="FFFF00"/>
                </a:solidFill>
              </a:rPr>
              <a:t>	NEG </a:t>
            </a:r>
            <a:r>
              <a:rPr lang="fr-FR" sz="2200" b="1" dirty="0">
                <a:solidFill>
                  <a:schemeClr val="bg1"/>
                </a:solidFill>
              </a:rPr>
              <a:t>19:13</a:t>
            </a:r>
            <a:r>
              <a:rPr lang="fr-FR" sz="2200" dirty="0">
                <a:solidFill>
                  <a:schemeClr val="bg1"/>
                </a:solidFill>
              </a:rPr>
              <a:t> et il était revêtu d'un vêtement teint de sang. Son nom est la Parole de Dieu.   </a:t>
            </a:r>
            <a:r>
              <a:rPr lang="fr-FR" sz="2200" b="1" dirty="0">
                <a:solidFill>
                  <a:schemeClr val="bg1"/>
                </a:solidFill>
              </a:rPr>
              <a:t>19:14</a:t>
            </a:r>
            <a:r>
              <a:rPr lang="fr-FR" sz="2200" dirty="0">
                <a:solidFill>
                  <a:schemeClr val="bg1"/>
                </a:solidFill>
              </a:rPr>
              <a:t> Les armées qui sont dans le ciel le suivaient sur des chevaux blancs, revêtues d'un fin lin, blanc, pur.</a:t>
            </a:r>
          </a:p>
          <a:p>
            <a:r>
              <a:rPr lang="fr-FR" sz="2200" baseline="30000" dirty="0">
                <a:solidFill>
                  <a:srgbClr val="FFFF00"/>
                </a:solidFill>
              </a:rPr>
              <a:t>	BFC </a:t>
            </a:r>
            <a:r>
              <a:rPr lang="fr-FR" sz="2200" b="1" dirty="0">
                <a:solidFill>
                  <a:schemeClr val="bg1"/>
                </a:solidFill>
              </a:rPr>
              <a:t>19:13</a:t>
            </a:r>
            <a:r>
              <a:rPr lang="fr-FR" sz="2200" dirty="0">
                <a:solidFill>
                  <a:schemeClr val="bg1"/>
                </a:solidFill>
              </a:rPr>
              <a:t> Il était vêtu d'un manteau couvert de sang. Il s'appelle «La parole de Dieu».   </a:t>
            </a:r>
            <a:r>
              <a:rPr lang="fr-FR" sz="2200" b="1" dirty="0">
                <a:solidFill>
                  <a:schemeClr val="bg1"/>
                </a:solidFill>
              </a:rPr>
              <a:t>19:14</a:t>
            </a:r>
            <a:r>
              <a:rPr lang="fr-FR" sz="2200" dirty="0">
                <a:solidFill>
                  <a:schemeClr val="bg1"/>
                </a:solidFill>
              </a:rPr>
              <a:t> Les armées du ciel le suivaient, montées sur des chevaux blancs et vêtues d'un fin tissu de lin, blanc et pur.</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4069908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7311856"/>
          </a:xfrm>
          <a:prstGeom prst="rect">
            <a:avLst/>
          </a:prstGeom>
          <a:solidFill>
            <a:srgbClr val="002060"/>
          </a:solidFill>
        </p:spPr>
        <p:txBody>
          <a:bodyPr wrap="square" lIns="108821" tIns="54411" rIns="108821" bIns="54411">
            <a:spAutoFit/>
          </a:bodyPr>
          <a:lstStyle/>
          <a:p>
            <a:r>
              <a:rPr lang="en-US" sz="2800" b="1" dirty="0">
                <a:solidFill>
                  <a:srgbClr val="FFFF00"/>
                </a:solidFill>
              </a:rPr>
              <a:t>     Apocalypse 19:15 </a:t>
            </a:r>
          </a:p>
          <a:p>
            <a:r>
              <a:rPr lang="en-US" sz="3700" dirty="0">
                <a:solidFill>
                  <a:schemeClr val="bg1"/>
                </a:solidFill>
              </a:rPr>
              <a:t>   </a:t>
            </a:r>
            <a:r>
              <a:rPr lang="el-GR" sz="3700" dirty="0">
                <a:solidFill>
                  <a:schemeClr val="bg1"/>
                </a:solidFill>
              </a:rPr>
              <a:t> καὶ ἐκ τοῦ στόματος αὐτοῦ</a:t>
            </a:r>
            <a:r>
              <a:rPr lang="en-US" sz="3700" dirty="0">
                <a:solidFill>
                  <a:schemeClr val="bg1"/>
                </a:solidFill>
              </a:rPr>
              <a:t> </a:t>
            </a:r>
            <a:r>
              <a:rPr lang="el-GR" sz="3700" dirty="0">
                <a:solidFill>
                  <a:schemeClr val="bg1"/>
                </a:solidFill>
              </a:rPr>
              <a:t> ἐκπορεύεται </a:t>
            </a:r>
            <a:endParaRPr lang="en-US" sz="3700" dirty="0">
              <a:solidFill>
                <a:schemeClr val="bg1"/>
              </a:solidFill>
            </a:endParaRPr>
          </a:p>
          <a:p>
            <a:r>
              <a:rPr lang="fr-FR" sz="2400" dirty="0">
                <a:solidFill>
                  <a:srgbClr val="FFFF00"/>
                </a:solidFill>
              </a:rPr>
              <a:t>         et    de      la             bouche              sa                  sortait</a:t>
            </a:r>
          </a:p>
          <a:p>
            <a:r>
              <a:rPr lang="en-US" sz="3700" dirty="0">
                <a:solidFill>
                  <a:schemeClr val="bg1"/>
                </a:solidFill>
              </a:rPr>
              <a:t>  </a:t>
            </a:r>
            <a:r>
              <a:rPr lang="el-GR" sz="3700" dirty="0">
                <a:solidFill>
                  <a:schemeClr val="bg1"/>
                </a:solidFill>
              </a:rPr>
              <a:t>ῥομφαία </a:t>
            </a:r>
            <a:r>
              <a:rPr lang="en-US" sz="3700" dirty="0">
                <a:solidFill>
                  <a:schemeClr val="bg1"/>
                </a:solidFill>
              </a:rPr>
              <a:t> </a:t>
            </a:r>
            <a:r>
              <a:rPr lang="el-GR" sz="3700" dirty="0">
                <a:solidFill>
                  <a:schemeClr val="bg1"/>
                </a:solidFill>
              </a:rPr>
              <a:t>ὀξεῖα, </a:t>
            </a:r>
            <a:r>
              <a:rPr lang="en-US" sz="3700" dirty="0">
                <a:solidFill>
                  <a:schemeClr val="bg1"/>
                </a:solidFill>
              </a:rPr>
              <a:t> </a:t>
            </a:r>
            <a:r>
              <a:rPr lang="el-GR" sz="3700" dirty="0">
                <a:solidFill>
                  <a:schemeClr val="bg1"/>
                </a:solidFill>
              </a:rPr>
              <a:t>ἵνα </a:t>
            </a:r>
            <a:r>
              <a:rPr lang="en-US" sz="3700" dirty="0">
                <a:solidFill>
                  <a:schemeClr val="bg1"/>
                </a:solidFill>
              </a:rPr>
              <a:t> </a:t>
            </a:r>
            <a:r>
              <a:rPr lang="el-GR" sz="3700" dirty="0">
                <a:solidFill>
                  <a:schemeClr val="bg1"/>
                </a:solidFill>
              </a:rPr>
              <a:t>ἐν αὐτῇ </a:t>
            </a:r>
            <a:r>
              <a:rPr lang="en-US" sz="3700" dirty="0">
                <a:solidFill>
                  <a:schemeClr val="bg1"/>
                </a:solidFill>
              </a:rPr>
              <a:t> </a:t>
            </a:r>
            <a:r>
              <a:rPr lang="el-GR" sz="3700" dirty="0">
                <a:solidFill>
                  <a:schemeClr val="bg1"/>
                </a:solidFill>
              </a:rPr>
              <a:t>πατάξῃ </a:t>
            </a:r>
            <a:r>
              <a:rPr lang="en-US" sz="3700" dirty="0">
                <a:solidFill>
                  <a:schemeClr val="bg1"/>
                </a:solidFill>
              </a:rPr>
              <a:t> </a:t>
            </a:r>
            <a:r>
              <a:rPr lang="el-GR" sz="3700" dirty="0">
                <a:solidFill>
                  <a:schemeClr val="bg1"/>
                </a:solidFill>
              </a:rPr>
              <a:t>τὰ ἔθνη,</a:t>
            </a:r>
            <a:endParaRPr lang="en-US" sz="3700" dirty="0">
              <a:solidFill>
                <a:schemeClr val="bg1"/>
              </a:solidFill>
            </a:endParaRPr>
          </a:p>
          <a:p>
            <a:r>
              <a:rPr lang="fr-FR" sz="2400" dirty="0">
                <a:solidFill>
                  <a:srgbClr val="FFFF00"/>
                </a:solidFill>
              </a:rPr>
              <a:t>      une épée           aiguë        pour   avec      ça           frapper       les  nations </a:t>
            </a:r>
          </a:p>
          <a:p>
            <a:r>
              <a:rPr lang="en-US" sz="3700" dirty="0">
                <a:solidFill>
                  <a:schemeClr val="bg1"/>
                </a:solidFill>
              </a:rPr>
              <a:t>  </a:t>
            </a:r>
            <a:r>
              <a:rPr lang="el-GR" sz="3700" dirty="0">
                <a:solidFill>
                  <a:schemeClr val="bg1"/>
                </a:solidFill>
              </a:rPr>
              <a:t>καὶ </a:t>
            </a:r>
            <a:r>
              <a:rPr lang="en-US" sz="3700" dirty="0">
                <a:solidFill>
                  <a:schemeClr val="bg1"/>
                </a:solidFill>
              </a:rPr>
              <a:t> </a:t>
            </a:r>
            <a:r>
              <a:rPr lang="el-GR" sz="3700" dirty="0">
                <a:solidFill>
                  <a:schemeClr val="bg1"/>
                </a:solidFill>
              </a:rPr>
              <a:t>αὐτὸς</a:t>
            </a:r>
            <a:r>
              <a:rPr lang="en-US" sz="3700" dirty="0">
                <a:solidFill>
                  <a:schemeClr val="bg1"/>
                </a:solidFill>
              </a:rPr>
              <a:t> </a:t>
            </a:r>
            <a:r>
              <a:rPr lang="el-GR" sz="3700" dirty="0">
                <a:solidFill>
                  <a:schemeClr val="bg1"/>
                </a:solidFill>
              </a:rPr>
              <a:t> ποιμανεῖ </a:t>
            </a:r>
            <a:r>
              <a:rPr lang="en-US" sz="3700" dirty="0">
                <a:solidFill>
                  <a:schemeClr val="bg1"/>
                </a:solidFill>
              </a:rPr>
              <a:t> </a:t>
            </a:r>
            <a:r>
              <a:rPr lang="el-GR" sz="3700" dirty="0">
                <a:solidFill>
                  <a:schemeClr val="bg1"/>
                </a:solidFill>
              </a:rPr>
              <a:t>αὐτοὺς </a:t>
            </a:r>
            <a:r>
              <a:rPr lang="en-US" sz="3700" dirty="0">
                <a:solidFill>
                  <a:schemeClr val="bg1"/>
                </a:solidFill>
              </a:rPr>
              <a:t> </a:t>
            </a:r>
            <a:r>
              <a:rPr lang="el-GR" sz="3700" dirty="0">
                <a:solidFill>
                  <a:schemeClr val="bg1"/>
                </a:solidFill>
              </a:rPr>
              <a:t>ἐν </a:t>
            </a:r>
            <a:r>
              <a:rPr lang="en-US" sz="3700" dirty="0">
                <a:solidFill>
                  <a:schemeClr val="bg1"/>
                </a:solidFill>
              </a:rPr>
              <a:t> </a:t>
            </a:r>
            <a:r>
              <a:rPr lang="el-GR" sz="3700" dirty="0">
                <a:solidFill>
                  <a:schemeClr val="bg1"/>
                </a:solidFill>
              </a:rPr>
              <a:t>ῥάβδῳ </a:t>
            </a:r>
            <a:r>
              <a:rPr lang="en-US" sz="3700" dirty="0">
                <a:solidFill>
                  <a:schemeClr val="bg1"/>
                </a:solidFill>
              </a:rPr>
              <a:t> </a:t>
            </a:r>
            <a:r>
              <a:rPr lang="el-GR" sz="3700" dirty="0">
                <a:solidFill>
                  <a:schemeClr val="bg1"/>
                </a:solidFill>
              </a:rPr>
              <a:t>σιδηρᾷ, </a:t>
            </a:r>
            <a:endParaRPr lang="en-US" sz="3700" dirty="0">
              <a:solidFill>
                <a:schemeClr val="bg1"/>
              </a:solidFill>
            </a:endParaRPr>
          </a:p>
          <a:p>
            <a:r>
              <a:rPr lang="fr-FR" sz="2400" dirty="0">
                <a:solidFill>
                  <a:srgbClr val="FFFF00"/>
                </a:solidFill>
              </a:rPr>
              <a:t>      et           il                  dirigera                 les         avec   une verge         de fer</a:t>
            </a:r>
          </a:p>
          <a:p>
            <a:r>
              <a:rPr lang="en-US" sz="3700" dirty="0">
                <a:solidFill>
                  <a:schemeClr val="bg1"/>
                </a:solidFill>
              </a:rPr>
              <a:t>   </a:t>
            </a:r>
            <a:r>
              <a:rPr lang="el-GR" sz="3700" dirty="0">
                <a:solidFill>
                  <a:schemeClr val="bg1"/>
                </a:solidFill>
              </a:rPr>
              <a:t>καὶ </a:t>
            </a:r>
            <a:r>
              <a:rPr lang="en-US" sz="3700" dirty="0">
                <a:solidFill>
                  <a:schemeClr val="bg1"/>
                </a:solidFill>
              </a:rPr>
              <a:t> </a:t>
            </a:r>
            <a:r>
              <a:rPr lang="el-GR" sz="3700" dirty="0">
                <a:solidFill>
                  <a:schemeClr val="bg1"/>
                </a:solidFill>
              </a:rPr>
              <a:t>αὐτὸς </a:t>
            </a:r>
            <a:r>
              <a:rPr lang="en-US" sz="3700" dirty="0">
                <a:solidFill>
                  <a:schemeClr val="bg1"/>
                </a:solidFill>
              </a:rPr>
              <a:t> </a:t>
            </a:r>
            <a:r>
              <a:rPr lang="el-GR" sz="3700" dirty="0">
                <a:solidFill>
                  <a:schemeClr val="bg1"/>
                </a:solidFill>
              </a:rPr>
              <a:t>πατεῖ </a:t>
            </a:r>
            <a:r>
              <a:rPr lang="en-US" sz="3700" dirty="0">
                <a:solidFill>
                  <a:schemeClr val="bg1"/>
                </a:solidFill>
              </a:rPr>
              <a:t> </a:t>
            </a:r>
            <a:r>
              <a:rPr lang="el-GR" sz="3700" dirty="0">
                <a:solidFill>
                  <a:schemeClr val="bg1"/>
                </a:solidFill>
              </a:rPr>
              <a:t>τὴν </a:t>
            </a:r>
            <a:r>
              <a:rPr lang="en-US" sz="3700" dirty="0">
                <a:solidFill>
                  <a:schemeClr val="bg1"/>
                </a:solidFill>
              </a:rPr>
              <a:t> </a:t>
            </a:r>
            <a:r>
              <a:rPr lang="el-GR" sz="3700" dirty="0">
                <a:solidFill>
                  <a:schemeClr val="bg1"/>
                </a:solidFill>
              </a:rPr>
              <a:t>ληνὸν </a:t>
            </a:r>
            <a:r>
              <a:rPr lang="en-US" sz="3700" dirty="0">
                <a:solidFill>
                  <a:schemeClr val="bg1"/>
                </a:solidFill>
              </a:rPr>
              <a:t> </a:t>
            </a:r>
            <a:r>
              <a:rPr lang="el-GR" sz="3700" dirty="0">
                <a:solidFill>
                  <a:schemeClr val="bg1"/>
                </a:solidFill>
              </a:rPr>
              <a:t>τοῦ</a:t>
            </a:r>
            <a:r>
              <a:rPr lang="en-US" sz="3700" dirty="0">
                <a:solidFill>
                  <a:schemeClr val="bg1"/>
                </a:solidFill>
              </a:rPr>
              <a:t> </a:t>
            </a:r>
            <a:r>
              <a:rPr lang="el-GR" sz="3700" dirty="0">
                <a:solidFill>
                  <a:schemeClr val="bg1"/>
                </a:solidFill>
              </a:rPr>
              <a:t> οἴνου </a:t>
            </a:r>
            <a:r>
              <a:rPr lang="en-US" sz="3700" dirty="0">
                <a:solidFill>
                  <a:schemeClr val="bg1"/>
                </a:solidFill>
              </a:rPr>
              <a:t> </a:t>
            </a:r>
            <a:r>
              <a:rPr lang="el-GR" sz="3700" dirty="0">
                <a:solidFill>
                  <a:schemeClr val="bg1"/>
                </a:solidFill>
              </a:rPr>
              <a:t>τοῦ </a:t>
            </a:r>
            <a:r>
              <a:rPr lang="en-US" sz="3700" dirty="0">
                <a:solidFill>
                  <a:schemeClr val="bg1"/>
                </a:solidFill>
              </a:rPr>
              <a:t> </a:t>
            </a:r>
            <a:r>
              <a:rPr lang="el-GR" sz="3700" dirty="0">
                <a:solidFill>
                  <a:schemeClr val="bg1"/>
                </a:solidFill>
              </a:rPr>
              <a:t>θυμοῦ</a:t>
            </a:r>
            <a:endParaRPr lang="en-US" sz="3700" dirty="0">
              <a:solidFill>
                <a:schemeClr val="bg1"/>
              </a:solidFill>
            </a:endParaRPr>
          </a:p>
          <a:p>
            <a:r>
              <a:rPr lang="fr-FR" sz="2400" dirty="0">
                <a:solidFill>
                  <a:srgbClr val="FFFF00"/>
                </a:solidFill>
              </a:rPr>
              <a:t>       et             il            foulera        la            cuve        du            vin        de la       fureur</a:t>
            </a:r>
          </a:p>
          <a:p>
            <a:r>
              <a:rPr lang="en-US" sz="3600" dirty="0">
                <a:solidFill>
                  <a:schemeClr val="bg1"/>
                </a:solidFill>
              </a:rPr>
              <a:t>       </a:t>
            </a:r>
            <a:r>
              <a:rPr lang="el-GR" sz="3600" dirty="0">
                <a:solidFill>
                  <a:schemeClr val="bg1"/>
                </a:solidFill>
              </a:rPr>
              <a:t>τῆς</a:t>
            </a:r>
            <a:r>
              <a:rPr lang="en-US" sz="3600" dirty="0">
                <a:solidFill>
                  <a:schemeClr val="bg1"/>
                </a:solidFill>
              </a:rPr>
              <a:t> </a:t>
            </a:r>
            <a:r>
              <a:rPr lang="el-GR" sz="3600" dirty="0">
                <a:solidFill>
                  <a:schemeClr val="bg1"/>
                </a:solidFill>
              </a:rPr>
              <a:t> ὀργῆς </a:t>
            </a:r>
            <a:r>
              <a:rPr lang="en-US" sz="3600" dirty="0">
                <a:solidFill>
                  <a:schemeClr val="bg1"/>
                </a:solidFill>
              </a:rPr>
              <a:t> </a:t>
            </a:r>
            <a:r>
              <a:rPr lang="el-GR" sz="3600" dirty="0">
                <a:solidFill>
                  <a:schemeClr val="bg1"/>
                </a:solidFill>
              </a:rPr>
              <a:t>τοῦ </a:t>
            </a:r>
            <a:r>
              <a:rPr lang="en-US" sz="3600" dirty="0">
                <a:solidFill>
                  <a:schemeClr val="bg1"/>
                </a:solidFill>
              </a:rPr>
              <a:t> </a:t>
            </a:r>
            <a:r>
              <a:rPr lang="el-GR" sz="3600" dirty="0">
                <a:solidFill>
                  <a:schemeClr val="bg1"/>
                </a:solidFill>
              </a:rPr>
              <a:t>θεοῦ </a:t>
            </a:r>
            <a:r>
              <a:rPr lang="en-US" sz="3600" dirty="0">
                <a:solidFill>
                  <a:schemeClr val="bg1"/>
                </a:solidFill>
              </a:rPr>
              <a:t> </a:t>
            </a:r>
            <a:r>
              <a:rPr lang="el-GR" sz="3600" dirty="0">
                <a:solidFill>
                  <a:schemeClr val="bg1"/>
                </a:solidFill>
              </a:rPr>
              <a:t>τοῦ </a:t>
            </a:r>
            <a:r>
              <a:rPr lang="en-US" sz="3600" dirty="0">
                <a:solidFill>
                  <a:schemeClr val="bg1"/>
                </a:solidFill>
              </a:rPr>
              <a:t> </a:t>
            </a:r>
            <a:r>
              <a:rPr lang="el-GR" sz="3600" dirty="0">
                <a:solidFill>
                  <a:schemeClr val="bg1"/>
                </a:solidFill>
              </a:rPr>
              <a:t>παντοκράτορος,</a:t>
            </a:r>
          </a:p>
          <a:p>
            <a:r>
              <a:rPr lang="fr-FR" sz="2400" dirty="0">
                <a:solidFill>
                  <a:srgbClr val="FFFF00"/>
                </a:solidFill>
              </a:rPr>
              <a:t>           de la      colère        du         Dieu       le                Tout-Puissant</a:t>
            </a:r>
          </a:p>
          <a:p>
            <a:r>
              <a:rPr lang="en-US" sz="2200" dirty="0">
                <a:solidFill>
                  <a:schemeClr val="bg1"/>
                </a:solidFill>
              </a:rPr>
              <a:t> </a:t>
            </a:r>
            <a:r>
              <a:rPr lang="en-US" sz="2000" baseline="30000" dirty="0">
                <a:solidFill>
                  <a:srgbClr val="FFFF00"/>
                </a:solidFill>
              </a:rPr>
              <a:t>	        NEG </a:t>
            </a:r>
            <a:r>
              <a:rPr lang="fr-FR" sz="2000" b="1" dirty="0">
                <a:solidFill>
                  <a:schemeClr val="bg1"/>
                </a:solidFill>
              </a:rPr>
              <a:t>19:15</a:t>
            </a:r>
            <a:r>
              <a:rPr lang="fr-FR" sz="2000" dirty="0">
                <a:solidFill>
                  <a:schemeClr val="bg1"/>
                </a:solidFill>
              </a:rPr>
              <a:t> De sa bouche sortait une épée aiguë, pour frapper les nations; il les paîtra avec une verge de fer; et il foulera la cuve du vin de l'ardente colère du Dieu Tout-Puissant.</a:t>
            </a:r>
          </a:p>
          <a:p>
            <a:r>
              <a:rPr lang="fr-FR" sz="2000" baseline="30000" dirty="0">
                <a:solidFill>
                  <a:srgbClr val="FFFF00"/>
                </a:solidFill>
              </a:rPr>
              <a:t>	        BFC </a:t>
            </a:r>
            <a:r>
              <a:rPr lang="fr-FR" sz="2000" b="1" dirty="0">
                <a:solidFill>
                  <a:schemeClr val="bg1"/>
                </a:solidFill>
              </a:rPr>
              <a:t>19:15</a:t>
            </a:r>
            <a:r>
              <a:rPr lang="fr-FR" sz="2000" dirty="0">
                <a:solidFill>
                  <a:schemeClr val="bg1"/>
                </a:solidFill>
              </a:rPr>
              <a:t> De sa bouche sortait une épée aiguë destinée à frapper les nations. Il les dirigera avec une autorité de fer, et il écrasera le raisin dans le pressoir de l'ardente colère du Dieu tout-puissant.</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60408092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04025"/>
          </a:xfrm>
          <a:prstGeom prst="rect">
            <a:avLst/>
          </a:prstGeom>
          <a:solidFill>
            <a:srgbClr val="002060"/>
          </a:solidFill>
        </p:spPr>
        <p:txBody>
          <a:bodyPr wrap="square" lIns="108821" tIns="54411" rIns="108821" bIns="54411">
            <a:spAutoFit/>
          </a:bodyPr>
          <a:lstStyle/>
          <a:p>
            <a:pPr algn="ctr"/>
            <a:endParaRPr lang="en-US" sz="1000" b="1" dirty="0">
              <a:solidFill>
                <a:srgbClr val="FFFF00"/>
              </a:solidFill>
            </a:endParaRPr>
          </a:p>
          <a:p>
            <a:pPr algn="ctr"/>
            <a:endParaRPr lang="en-US" sz="1000" b="1" dirty="0">
              <a:solidFill>
                <a:srgbClr val="FFFF00"/>
              </a:solidFill>
            </a:endParaRPr>
          </a:p>
          <a:p>
            <a:pPr algn="ctr"/>
            <a:endParaRPr lang="en-US" sz="1000" b="1" dirty="0">
              <a:solidFill>
                <a:srgbClr val="FFFF00"/>
              </a:solidFill>
            </a:endParaRPr>
          </a:p>
          <a:p>
            <a:r>
              <a:rPr lang="en-US" sz="3600" b="1" dirty="0">
                <a:solidFill>
                  <a:srgbClr val="FFFF00"/>
                </a:solidFill>
              </a:rPr>
              <a:t>   Apocalypse 19:16 </a:t>
            </a:r>
          </a:p>
          <a:p>
            <a:endParaRPr lang="en-US" sz="800" b="1" dirty="0">
              <a:solidFill>
                <a:srgbClr val="FFFF00"/>
              </a:solidFill>
            </a:endParaRPr>
          </a:p>
          <a:p>
            <a:endParaRPr lang="en-US" sz="800" b="1" dirty="0">
              <a:solidFill>
                <a:srgbClr val="FFFF00"/>
              </a:solidFill>
            </a:endParaRPr>
          </a:p>
          <a:p>
            <a:r>
              <a:rPr lang="en-US" sz="4400" dirty="0">
                <a:solidFill>
                  <a:schemeClr val="bg1"/>
                </a:solidFill>
              </a:rPr>
              <a:t>   </a:t>
            </a:r>
            <a:r>
              <a:rPr lang="el-GR" sz="4400" dirty="0">
                <a:solidFill>
                  <a:schemeClr val="bg1"/>
                </a:solidFill>
              </a:rPr>
              <a:t>καὶ</a:t>
            </a:r>
            <a:r>
              <a:rPr lang="en-US" sz="4400" dirty="0">
                <a:solidFill>
                  <a:schemeClr val="bg1"/>
                </a:solidFill>
              </a:rPr>
              <a:t> </a:t>
            </a:r>
            <a:r>
              <a:rPr lang="el-GR" sz="4400" dirty="0">
                <a:solidFill>
                  <a:schemeClr val="bg1"/>
                </a:solidFill>
              </a:rPr>
              <a:t> ἔχει</a:t>
            </a:r>
            <a:r>
              <a:rPr lang="en-US" sz="4400" dirty="0">
                <a:solidFill>
                  <a:schemeClr val="bg1"/>
                </a:solidFill>
              </a:rPr>
              <a:t> </a:t>
            </a:r>
            <a:r>
              <a:rPr lang="el-GR" sz="4400" dirty="0">
                <a:solidFill>
                  <a:schemeClr val="bg1"/>
                </a:solidFill>
              </a:rPr>
              <a:t> ἐπὶ </a:t>
            </a:r>
            <a:r>
              <a:rPr lang="en-US" sz="4400" dirty="0">
                <a:solidFill>
                  <a:schemeClr val="bg1"/>
                </a:solidFill>
              </a:rPr>
              <a:t> </a:t>
            </a:r>
            <a:r>
              <a:rPr lang="el-GR" sz="4400" dirty="0">
                <a:solidFill>
                  <a:schemeClr val="bg1"/>
                </a:solidFill>
              </a:rPr>
              <a:t>τὸ </a:t>
            </a:r>
            <a:r>
              <a:rPr lang="en-US" sz="4400" dirty="0">
                <a:solidFill>
                  <a:schemeClr val="bg1"/>
                </a:solidFill>
              </a:rPr>
              <a:t> </a:t>
            </a:r>
            <a:r>
              <a:rPr lang="el-GR" sz="4400" dirty="0">
                <a:solidFill>
                  <a:schemeClr val="bg1"/>
                </a:solidFill>
              </a:rPr>
              <a:t>ἱμάτιον </a:t>
            </a:r>
            <a:endParaRPr lang="en-US" sz="4400" dirty="0">
              <a:solidFill>
                <a:schemeClr val="bg1"/>
              </a:solidFill>
            </a:endParaRPr>
          </a:p>
          <a:p>
            <a:r>
              <a:rPr lang="fr-FR" sz="2400" dirty="0">
                <a:solidFill>
                  <a:srgbClr val="FFFF00"/>
                </a:solidFill>
              </a:rPr>
              <a:t>         et        il avait       sur        le         vêtement</a:t>
            </a:r>
          </a:p>
          <a:p>
            <a:r>
              <a:rPr lang="en-US" sz="4400" dirty="0">
                <a:solidFill>
                  <a:schemeClr val="bg1"/>
                </a:solidFill>
              </a:rPr>
              <a:t> </a:t>
            </a:r>
            <a:r>
              <a:rPr lang="el-GR" sz="4400" dirty="0">
                <a:solidFill>
                  <a:schemeClr val="bg1"/>
                </a:solidFill>
              </a:rPr>
              <a:t>καὶ </a:t>
            </a:r>
            <a:r>
              <a:rPr lang="en-US" sz="4400" dirty="0">
                <a:solidFill>
                  <a:schemeClr val="bg1"/>
                </a:solidFill>
              </a:rPr>
              <a:t> </a:t>
            </a:r>
            <a:r>
              <a:rPr lang="el-GR" sz="4400" dirty="0">
                <a:solidFill>
                  <a:schemeClr val="bg1"/>
                </a:solidFill>
              </a:rPr>
              <a:t>ἐπὶ </a:t>
            </a:r>
            <a:r>
              <a:rPr lang="en-US" sz="4400" dirty="0">
                <a:solidFill>
                  <a:schemeClr val="bg1"/>
                </a:solidFill>
              </a:rPr>
              <a:t> </a:t>
            </a:r>
            <a:r>
              <a:rPr lang="el-GR" sz="4400" dirty="0">
                <a:solidFill>
                  <a:schemeClr val="bg1"/>
                </a:solidFill>
              </a:rPr>
              <a:t>τὸν</a:t>
            </a:r>
            <a:r>
              <a:rPr lang="en-US" sz="4400" dirty="0">
                <a:solidFill>
                  <a:schemeClr val="bg1"/>
                </a:solidFill>
              </a:rPr>
              <a:t> </a:t>
            </a:r>
            <a:r>
              <a:rPr lang="el-GR" sz="4400" dirty="0">
                <a:solidFill>
                  <a:schemeClr val="bg1"/>
                </a:solidFill>
              </a:rPr>
              <a:t> μηρὸν </a:t>
            </a:r>
            <a:r>
              <a:rPr lang="en-US" sz="4400" dirty="0">
                <a:solidFill>
                  <a:schemeClr val="bg1"/>
                </a:solidFill>
              </a:rPr>
              <a:t> </a:t>
            </a:r>
            <a:r>
              <a:rPr lang="el-GR" sz="4400" dirty="0">
                <a:solidFill>
                  <a:schemeClr val="bg1"/>
                </a:solidFill>
              </a:rPr>
              <a:t>αὐτοῦ </a:t>
            </a:r>
            <a:r>
              <a:rPr lang="en-US" sz="4400" dirty="0">
                <a:solidFill>
                  <a:schemeClr val="bg1"/>
                </a:solidFill>
              </a:rPr>
              <a:t> </a:t>
            </a:r>
            <a:r>
              <a:rPr lang="el-GR" sz="4400" dirty="0">
                <a:solidFill>
                  <a:schemeClr val="bg1"/>
                </a:solidFill>
              </a:rPr>
              <a:t>ὄνομα </a:t>
            </a:r>
            <a:r>
              <a:rPr lang="en-US" sz="4400" dirty="0">
                <a:solidFill>
                  <a:schemeClr val="bg1"/>
                </a:solidFill>
              </a:rPr>
              <a:t> </a:t>
            </a:r>
            <a:r>
              <a:rPr lang="el-GR" sz="4400" dirty="0">
                <a:solidFill>
                  <a:schemeClr val="bg1"/>
                </a:solidFill>
              </a:rPr>
              <a:t>γεγραμμένον· </a:t>
            </a:r>
            <a:endParaRPr lang="en-US" sz="4400" dirty="0">
              <a:solidFill>
                <a:schemeClr val="bg1"/>
              </a:solidFill>
            </a:endParaRPr>
          </a:p>
          <a:p>
            <a:r>
              <a:rPr lang="fr-FR" sz="2400" dirty="0">
                <a:solidFill>
                  <a:srgbClr val="FFFF00"/>
                </a:solidFill>
              </a:rPr>
              <a:t>     et         sur           la             cuisse               sa                 un nom                        écrit</a:t>
            </a:r>
          </a:p>
          <a:p>
            <a:r>
              <a:rPr lang="en-US" sz="4400" dirty="0">
                <a:solidFill>
                  <a:schemeClr val="bg1"/>
                </a:solidFill>
              </a:rPr>
              <a:t>    </a:t>
            </a:r>
            <a:r>
              <a:rPr lang="el-GR" sz="4400" dirty="0">
                <a:solidFill>
                  <a:schemeClr val="bg1"/>
                </a:solidFill>
              </a:rPr>
              <a:t>Βασιλεὺς </a:t>
            </a:r>
            <a:r>
              <a:rPr lang="en-US" sz="4400" dirty="0">
                <a:solidFill>
                  <a:schemeClr val="bg1"/>
                </a:solidFill>
              </a:rPr>
              <a:t> </a:t>
            </a:r>
            <a:r>
              <a:rPr lang="el-GR" sz="4400" dirty="0">
                <a:solidFill>
                  <a:schemeClr val="bg1"/>
                </a:solidFill>
              </a:rPr>
              <a:t>βασιλέων </a:t>
            </a:r>
            <a:r>
              <a:rPr lang="en-US" sz="4400" dirty="0">
                <a:solidFill>
                  <a:schemeClr val="bg1"/>
                </a:solidFill>
              </a:rPr>
              <a:t> </a:t>
            </a:r>
            <a:r>
              <a:rPr lang="el-GR" sz="4400" dirty="0">
                <a:solidFill>
                  <a:schemeClr val="bg1"/>
                </a:solidFill>
              </a:rPr>
              <a:t>καὶ </a:t>
            </a:r>
            <a:r>
              <a:rPr lang="en-US" sz="4400" dirty="0">
                <a:solidFill>
                  <a:schemeClr val="bg1"/>
                </a:solidFill>
              </a:rPr>
              <a:t> </a:t>
            </a:r>
            <a:r>
              <a:rPr lang="el-GR" sz="4400" dirty="0">
                <a:solidFill>
                  <a:schemeClr val="bg1"/>
                </a:solidFill>
              </a:rPr>
              <a:t>κύριος </a:t>
            </a:r>
            <a:r>
              <a:rPr lang="en-US" sz="4400" dirty="0">
                <a:solidFill>
                  <a:schemeClr val="bg1"/>
                </a:solidFill>
              </a:rPr>
              <a:t> </a:t>
            </a:r>
            <a:r>
              <a:rPr lang="el-GR" sz="4400" dirty="0">
                <a:solidFill>
                  <a:schemeClr val="bg1"/>
                </a:solidFill>
              </a:rPr>
              <a:t>κυρίων.</a:t>
            </a:r>
          </a:p>
          <a:p>
            <a:r>
              <a:rPr lang="fr-FR" sz="2400" dirty="0">
                <a:solidFill>
                  <a:srgbClr val="FFFF00"/>
                </a:solidFill>
              </a:rPr>
              <a:t>                  Roi                            des rois                et           Seigneur       des seigneurs </a:t>
            </a: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r>
              <a:rPr lang="en-US" sz="2300" baseline="30000" dirty="0">
                <a:solidFill>
                  <a:srgbClr val="FFFF00"/>
                </a:solidFill>
              </a:rPr>
              <a:t>	    NEG </a:t>
            </a:r>
            <a:r>
              <a:rPr lang="fr-FR" sz="2300" b="1" dirty="0">
                <a:solidFill>
                  <a:schemeClr val="bg1"/>
                </a:solidFill>
              </a:rPr>
              <a:t>19:16</a:t>
            </a:r>
            <a:r>
              <a:rPr lang="fr-FR" sz="2300" dirty="0">
                <a:solidFill>
                  <a:schemeClr val="bg1"/>
                </a:solidFill>
              </a:rPr>
              <a:t> Il avait sur son vêtement et sur sa cuisse un nom écrit: Roi des rois et Seigneur des seigneurs.           //        </a:t>
            </a:r>
            <a:r>
              <a:rPr lang="fr-FR" sz="2300" baseline="30000" dirty="0">
                <a:solidFill>
                  <a:srgbClr val="FFFF00"/>
                </a:solidFill>
              </a:rPr>
              <a:t>BFC</a:t>
            </a:r>
            <a:r>
              <a:rPr lang="fr-FR" sz="2300" baseline="30000" dirty="0">
                <a:solidFill>
                  <a:schemeClr val="bg1"/>
                </a:solidFill>
              </a:rPr>
              <a:t> </a:t>
            </a:r>
            <a:r>
              <a:rPr lang="fr-FR" sz="2300" b="1" dirty="0">
                <a:solidFill>
                  <a:schemeClr val="bg1"/>
                </a:solidFill>
              </a:rPr>
              <a:t>19:16</a:t>
            </a:r>
            <a:r>
              <a:rPr lang="fr-FR" sz="2300" dirty="0">
                <a:solidFill>
                  <a:schemeClr val="bg1"/>
                </a:solidFill>
              </a:rPr>
              <a:t> Sur son manteau et sur sa jambe le nom suivant était inscrit: «Roi des rois et Seigneur des seigneurs».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94447530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19414"/>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r>
              <a:rPr lang="en-US" sz="3200" b="1" dirty="0">
                <a:solidFill>
                  <a:srgbClr val="FFFF00"/>
                </a:solidFill>
              </a:rPr>
              <a:t>     Apocalypse 19:17 </a:t>
            </a:r>
          </a:p>
          <a:p>
            <a:endParaRPr lang="en-US" sz="800" dirty="0">
              <a:solidFill>
                <a:schemeClr val="bg1"/>
              </a:solidFill>
            </a:endParaRPr>
          </a:p>
          <a:p>
            <a:r>
              <a:rPr lang="en-US" sz="4000" dirty="0">
                <a:solidFill>
                  <a:schemeClr val="bg1"/>
                </a:solidFill>
              </a:rPr>
              <a:t> </a:t>
            </a:r>
            <a:r>
              <a:rPr lang="el-GR" sz="4000" dirty="0">
                <a:solidFill>
                  <a:schemeClr val="bg1"/>
                </a:solidFill>
              </a:rPr>
              <a:t>Καὶ εἶδον ἕνα ἄγγελον </a:t>
            </a:r>
            <a:r>
              <a:rPr lang="en-US" sz="4000" dirty="0">
                <a:solidFill>
                  <a:schemeClr val="bg1"/>
                </a:solidFill>
              </a:rPr>
              <a:t> </a:t>
            </a:r>
            <a:r>
              <a:rPr lang="el-GR" sz="4000" dirty="0">
                <a:solidFill>
                  <a:schemeClr val="bg1"/>
                </a:solidFill>
              </a:rPr>
              <a:t>ἑστῶτα ἐν τῷ ἡλίῳ</a:t>
            </a:r>
            <a:endParaRPr lang="en-US" sz="4000" dirty="0">
              <a:solidFill>
                <a:schemeClr val="bg1"/>
              </a:solidFill>
            </a:endParaRPr>
          </a:p>
          <a:p>
            <a:r>
              <a:rPr lang="fr-FR" sz="2400" dirty="0">
                <a:solidFill>
                  <a:srgbClr val="FFFF00"/>
                </a:solidFill>
              </a:rPr>
              <a:t>     et        je vis         un            ange            qui se tenait   dans   le     soleil</a:t>
            </a:r>
          </a:p>
          <a:p>
            <a:r>
              <a:rPr lang="en-US" sz="4000" dirty="0">
                <a:solidFill>
                  <a:schemeClr val="bg1"/>
                </a:solidFill>
              </a:rPr>
              <a:t>    </a:t>
            </a:r>
            <a:r>
              <a:rPr lang="el-GR" sz="4000" dirty="0">
                <a:solidFill>
                  <a:schemeClr val="bg1"/>
                </a:solidFill>
              </a:rPr>
              <a:t>καὶ</a:t>
            </a:r>
            <a:r>
              <a:rPr lang="en-US" sz="4000" dirty="0">
                <a:solidFill>
                  <a:schemeClr val="bg1"/>
                </a:solidFill>
              </a:rPr>
              <a:t> </a:t>
            </a:r>
            <a:r>
              <a:rPr lang="el-GR" sz="4000" dirty="0">
                <a:solidFill>
                  <a:schemeClr val="bg1"/>
                </a:solidFill>
              </a:rPr>
              <a:t> ἔκραξεν</a:t>
            </a:r>
            <a:r>
              <a:rPr lang="en-US" sz="4000" dirty="0">
                <a:solidFill>
                  <a:schemeClr val="bg1"/>
                </a:solidFill>
              </a:rPr>
              <a:t> </a:t>
            </a:r>
            <a:r>
              <a:rPr lang="el-GR" sz="4000" dirty="0">
                <a:solidFill>
                  <a:schemeClr val="bg1"/>
                </a:solidFill>
              </a:rPr>
              <a:t> [ἐν]</a:t>
            </a:r>
            <a:r>
              <a:rPr lang="en-US" sz="4000" dirty="0">
                <a:solidFill>
                  <a:schemeClr val="bg1"/>
                </a:solidFill>
              </a:rPr>
              <a:t> </a:t>
            </a:r>
            <a:r>
              <a:rPr lang="el-GR" sz="4000" dirty="0">
                <a:solidFill>
                  <a:schemeClr val="bg1"/>
                </a:solidFill>
              </a:rPr>
              <a:t> φωνῇ </a:t>
            </a:r>
            <a:r>
              <a:rPr lang="en-US" sz="4000" dirty="0">
                <a:solidFill>
                  <a:schemeClr val="bg1"/>
                </a:solidFill>
              </a:rPr>
              <a:t> </a:t>
            </a:r>
            <a:r>
              <a:rPr lang="el-GR" sz="4000" dirty="0">
                <a:solidFill>
                  <a:schemeClr val="bg1"/>
                </a:solidFill>
              </a:rPr>
              <a:t>μεγάλῃ </a:t>
            </a:r>
            <a:r>
              <a:rPr lang="en-US" sz="4000" dirty="0">
                <a:solidFill>
                  <a:schemeClr val="bg1"/>
                </a:solidFill>
              </a:rPr>
              <a:t> </a:t>
            </a:r>
            <a:r>
              <a:rPr lang="el-GR" sz="4000" dirty="0">
                <a:solidFill>
                  <a:schemeClr val="bg1"/>
                </a:solidFill>
              </a:rPr>
              <a:t>λέγων</a:t>
            </a:r>
            <a:endParaRPr lang="en-US" sz="4000" dirty="0">
              <a:solidFill>
                <a:schemeClr val="bg1"/>
              </a:solidFill>
            </a:endParaRPr>
          </a:p>
          <a:p>
            <a:r>
              <a:rPr lang="fr-FR" sz="2400" dirty="0">
                <a:solidFill>
                  <a:srgbClr val="FFFF00"/>
                </a:solidFill>
              </a:rPr>
              <a:t>         et            il cria                 d'une voix                  forte               disant</a:t>
            </a:r>
          </a:p>
          <a:p>
            <a:r>
              <a:rPr lang="en-US" sz="4000" dirty="0">
                <a:solidFill>
                  <a:schemeClr val="bg1"/>
                </a:solidFill>
              </a:rPr>
              <a:t> </a:t>
            </a:r>
            <a:r>
              <a:rPr lang="el-GR" sz="4000" dirty="0">
                <a:solidFill>
                  <a:schemeClr val="bg1"/>
                </a:solidFill>
              </a:rPr>
              <a:t>πᾶσιν τοῖς ὀρνέοις </a:t>
            </a:r>
            <a:r>
              <a:rPr lang="en-US" sz="4000" dirty="0">
                <a:solidFill>
                  <a:schemeClr val="bg1"/>
                </a:solidFill>
              </a:rPr>
              <a:t> </a:t>
            </a:r>
            <a:r>
              <a:rPr lang="el-GR" sz="4000" dirty="0">
                <a:solidFill>
                  <a:schemeClr val="bg1"/>
                </a:solidFill>
              </a:rPr>
              <a:t>τοῖς πετομένοις ἐν μεσουρανήματι· </a:t>
            </a:r>
            <a:endParaRPr lang="en-US" sz="4000" dirty="0">
              <a:solidFill>
                <a:schemeClr val="bg1"/>
              </a:solidFill>
            </a:endParaRPr>
          </a:p>
          <a:p>
            <a:r>
              <a:rPr lang="fr-FR" sz="2400" dirty="0">
                <a:solidFill>
                  <a:srgbClr val="FFFF00"/>
                </a:solidFill>
              </a:rPr>
              <a:t>     à tous         les          oiseaux           qui             volaient              au           milieu du ciel</a:t>
            </a:r>
          </a:p>
          <a:p>
            <a:r>
              <a:rPr lang="en-US" sz="3600" dirty="0">
                <a:solidFill>
                  <a:schemeClr val="bg1"/>
                </a:solidFill>
              </a:rPr>
              <a:t>   </a:t>
            </a:r>
            <a:r>
              <a:rPr lang="el-GR" sz="3600" dirty="0">
                <a:solidFill>
                  <a:schemeClr val="bg1"/>
                </a:solidFill>
              </a:rPr>
              <a:t>Δεῦτε </a:t>
            </a:r>
            <a:r>
              <a:rPr lang="en-US" sz="3600" dirty="0">
                <a:solidFill>
                  <a:schemeClr val="bg1"/>
                </a:solidFill>
              </a:rPr>
              <a:t> </a:t>
            </a:r>
            <a:r>
              <a:rPr lang="el-GR" sz="3600" dirty="0">
                <a:solidFill>
                  <a:schemeClr val="bg1"/>
                </a:solidFill>
              </a:rPr>
              <a:t>συνάχθητε </a:t>
            </a:r>
            <a:r>
              <a:rPr lang="en-US" sz="3600" dirty="0">
                <a:solidFill>
                  <a:schemeClr val="bg1"/>
                </a:solidFill>
              </a:rPr>
              <a:t> </a:t>
            </a:r>
            <a:r>
              <a:rPr lang="el-GR" sz="3600" dirty="0">
                <a:solidFill>
                  <a:schemeClr val="bg1"/>
                </a:solidFill>
              </a:rPr>
              <a:t>εἰς </a:t>
            </a:r>
            <a:r>
              <a:rPr lang="en-US" sz="3600" dirty="0">
                <a:solidFill>
                  <a:schemeClr val="bg1"/>
                </a:solidFill>
              </a:rPr>
              <a:t> </a:t>
            </a:r>
            <a:r>
              <a:rPr lang="el-GR" sz="3600" dirty="0">
                <a:solidFill>
                  <a:schemeClr val="bg1"/>
                </a:solidFill>
              </a:rPr>
              <a:t>τὸ </a:t>
            </a:r>
            <a:r>
              <a:rPr lang="en-US" sz="3600" dirty="0">
                <a:solidFill>
                  <a:schemeClr val="bg1"/>
                </a:solidFill>
              </a:rPr>
              <a:t> </a:t>
            </a:r>
            <a:r>
              <a:rPr lang="el-GR" sz="3600" dirty="0">
                <a:solidFill>
                  <a:schemeClr val="bg1"/>
                </a:solidFill>
              </a:rPr>
              <a:t>δεῖπνον</a:t>
            </a:r>
            <a:r>
              <a:rPr lang="en-US" sz="3600" dirty="0">
                <a:solidFill>
                  <a:schemeClr val="bg1"/>
                </a:solidFill>
              </a:rPr>
              <a:t> </a:t>
            </a:r>
            <a:r>
              <a:rPr lang="el-GR" sz="3600" dirty="0">
                <a:solidFill>
                  <a:schemeClr val="bg1"/>
                </a:solidFill>
              </a:rPr>
              <a:t> τὸ μέγα </a:t>
            </a:r>
            <a:r>
              <a:rPr lang="en-US" sz="3600" dirty="0">
                <a:solidFill>
                  <a:schemeClr val="bg1"/>
                </a:solidFill>
              </a:rPr>
              <a:t> </a:t>
            </a:r>
            <a:r>
              <a:rPr lang="el-GR" sz="3600" dirty="0">
                <a:solidFill>
                  <a:schemeClr val="bg1"/>
                </a:solidFill>
              </a:rPr>
              <a:t>τοῦ </a:t>
            </a:r>
            <a:r>
              <a:rPr lang="en-US" sz="3600" dirty="0">
                <a:solidFill>
                  <a:schemeClr val="bg1"/>
                </a:solidFill>
              </a:rPr>
              <a:t> </a:t>
            </a:r>
            <a:r>
              <a:rPr lang="el-GR" sz="3600" dirty="0">
                <a:solidFill>
                  <a:schemeClr val="bg1"/>
                </a:solidFill>
              </a:rPr>
              <a:t>θεοῦ</a:t>
            </a:r>
          </a:p>
          <a:p>
            <a:r>
              <a:rPr lang="fr-FR" sz="2400" dirty="0">
                <a:solidFill>
                  <a:srgbClr val="FFFF00"/>
                </a:solidFill>
              </a:rPr>
              <a:t>       venez      rassemblez-vous   pour    le          festin          le     grand        de       Dieu</a:t>
            </a:r>
          </a:p>
          <a:p>
            <a:endParaRPr lang="en-US" sz="800" dirty="0">
              <a:solidFill>
                <a:schemeClr val="bg1"/>
              </a:solidFill>
            </a:endParaRPr>
          </a:p>
          <a:p>
            <a:r>
              <a:rPr lang="en-US" sz="2200" dirty="0">
                <a:solidFill>
                  <a:schemeClr val="bg1"/>
                </a:solidFill>
              </a:rPr>
              <a:t> </a:t>
            </a:r>
            <a:r>
              <a:rPr lang="en-US" sz="2200" baseline="30000" dirty="0">
                <a:solidFill>
                  <a:srgbClr val="FFFF00"/>
                </a:solidFill>
              </a:rPr>
              <a:t>	NEG </a:t>
            </a:r>
            <a:r>
              <a:rPr lang="fr-FR" sz="2200" b="1" dirty="0">
                <a:solidFill>
                  <a:schemeClr val="bg1"/>
                </a:solidFill>
              </a:rPr>
              <a:t>19:17</a:t>
            </a:r>
            <a:r>
              <a:rPr lang="fr-FR" sz="2200" dirty="0">
                <a:solidFill>
                  <a:schemeClr val="bg1"/>
                </a:solidFill>
              </a:rPr>
              <a:t> Et je vis un ange qui se tenait dans le soleil. Il cria d'une voix forte, disant à tous les oiseaux qui volaient au milieu du ciel: Venez, rassemblez -vous pour le grand festin de Dieu,</a:t>
            </a:r>
          </a:p>
          <a:p>
            <a:r>
              <a:rPr lang="fr-FR" sz="2200" baseline="30000" dirty="0">
                <a:solidFill>
                  <a:srgbClr val="FFFF00"/>
                </a:solidFill>
              </a:rPr>
              <a:t>	BFC </a:t>
            </a:r>
            <a:r>
              <a:rPr lang="fr-FR" sz="2200" b="1" dirty="0">
                <a:solidFill>
                  <a:schemeClr val="bg1"/>
                </a:solidFill>
              </a:rPr>
              <a:t>19:17</a:t>
            </a:r>
            <a:r>
              <a:rPr lang="fr-FR" sz="2200" dirty="0">
                <a:solidFill>
                  <a:schemeClr val="bg1"/>
                </a:solidFill>
              </a:rPr>
              <a:t> Ensuite je vis un ange debout dans le soleil. Il cria avec force à tous les oiseaux qui volaient très haut dans les airs: «Venez, rassemblez-vous pour le grand repas de Dieu!</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3562714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867"/>
            <a:ext cx="12161838" cy="6880969"/>
          </a:xfrm>
          <a:prstGeom prst="rect">
            <a:avLst/>
          </a:prstGeom>
          <a:solidFill>
            <a:srgbClr val="002060"/>
          </a:solidFill>
        </p:spPr>
        <p:txBody>
          <a:bodyPr wrap="square" lIns="108821" tIns="54411" rIns="108821" bIns="54411">
            <a:spAutoFit/>
          </a:bodyPr>
          <a:lstStyle/>
          <a:p>
            <a:r>
              <a:rPr lang="en-US" sz="800" b="1" dirty="0">
                <a:solidFill>
                  <a:srgbClr val="FFFF00"/>
                </a:solidFill>
              </a:rPr>
              <a:t>  </a:t>
            </a:r>
          </a:p>
          <a:p>
            <a:r>
              <a:rPr lang="en-US" sz="3200" b="1" dirty="0">
                <a:solidFill>
                  <a:srgbClr val="FFFF00"/>
                </a:solidFill>
              </a:rPr>
              <a:t>  Apocalypse 19:18 </a:t>
            </a:r>
          </a:p>
          <a:p>
            <a:endParaRPr lang="en-US" sz="800" b="1" dirty="0">
              <a:solidFill>
                <a:srgbClr val="FFFF00"/>
              </a:solidFill>
            </a:endParaRPr>
          </a:p>
          <a:p>
            <a:r>
              <a:rPr lang="en-US" sz="4000" dirty="0">
                <a:solidFill>
                  <a:schemeClr val="bg1"/>
                </a:solidFill>
              </a:rPr>
              <a:t> </a:t>
            </a:r>
            <a:r>
              <a:rPr lang="el-GR" sz="4000" dirty="0">
                <a:solidFill>
                  <a:schemeClr val="bg1"/>
                </a:solidFill>
              </a:rPr>
              <a:t> ἵνα φάγητε σάρκας βασιλέων καὶ σάρκας </a:t>
            </a:r>
            <a:endParaRPr lang="en-US" sz="4000" dirty="0">
              <a:solidFill>
                <a:schemeClr val="bg1"/>
              </a:solidFill>
            </a:endParaRPr>
          </a:p>
          <a:p>
            <a:r>
              <a:rPr lang="fr-FR" sz="2400" dirty="0">
                <a:solidFill>
                  <a:srgbClr val="FFFF00"/>
                </a:solidFill>
              </a:rPr>
              <a:t> afin de      manger         la chair                des rois            et        la chair</a:t>
            </a:r>
            <a:endParaRPr lang="es-ES" sz="2400" dirty="0">
              <a:solidFill>
                <a:srgbClr val="FFFF00"/>
              </a:solidFill>
            </a:endParaRPr>
          </a:p>
          <a:p>
            <a:r>
              <a:rPr lang="en-US" sz="4000" dirty="0">
                <a:solidFill>
                  <a:schemeClr val="bg1"/>
                </a:solidFill>
              </a:rPr>
              <a:t> </a:t>
            </a:r>
            <a:r>
              <a:rPr lang="el-GR" sz="4000" dirty="0">
                <a:solidFill>
                  <a:schemeClr val="bg1"/>
                </a:solidFill>
              </a:rPr>
              <a:t>χιλιάρχων καὶ σάρκας ἰσχυρῶν καὶ σάρκας </a:t>
            </a:r>
            <a:endParaRPr lang="en-US" sz="4000" dirty="0">
              <a:solidFill>
                <a:schemeClr val="bg1"/>
              </a:solidFill>
            </a:endParaRPr>
          </a:p>
          <a:p>
            <a:r>
              <a:rPr lang="fr-FR" sz="2400" dirty="0">
                <a:solidFill>
                  <a:srgbClr val="FFFF00"/>
                </a:solidFill>
              </a:rPr>
              <a:t>des chefs militaires   et        la chair       des puissants      et       la chair</a:t>
            </a:r>
          </a:p>
          <a:p>
            <a:r>
              <a:rPr lang="el-GR" sz="4000" dirty="0">
                <a:solidFill>
                  <a:schemeClr val="bg1"/>
                </a:solidFill>
              </a:rPr>
              <a:t>ἵππων καὶ τῶν καθημένων ἐπ᾽ αὐτῶν καὶ σάρκας πάντων </a:t>
            </a:r>
            <a:endParaRPr lang="en-US" sz="4000" dirty="0">
              <a:solidFill>
                <a:schemeClr val="bg1"/>
              </a:solidFill>
            </a:endParaRPr>
          </a:p>
          <a:p>
            <a:r>
              <a:rPr lang="fr-FR" sz="2400" dirty="0">
                <a:solidFill>
                  <a:srgbClr val="FFFF00"/>
                </a:solidFill>
              </a:rPr>
              <a:t>des chevaux  et  de ceux         qui montent       sur            eux          et         la chair          de tous</a:t>
            </a:r>
          </a:p>
          <a:p>
            <a:r>
              <a:rPr lang="en-US" sz="4000" dirty="0">
                <a:solidFill>
                  <a:schemeClr val="bg1"/>
                </a:solidFill>
              </a:rPr>
              <a:t>  </a:t>
            </a:r>
            <a:r>
              <a:rPr lang="el-GR" sz="4000" dirty="0">
                <a:solidFill>
                  <a:schemeClr val="bg1"/>
                </a:solidFill>
              </a:rPr>
              <a:t>ἐλευθέρων</a:t>
            </a:r>
            <a:r>
              <a:rPr lang="en-US" sz="4000" dirty="0">
                <a:solidFill>
                  <a:schemeClr val="bg1"/>
                </a:solidFill>
              </a:rPr>
              <a:t> </a:t>
            </a:r>
            <a:r>
              <a:rPr lang="el-GR" sz="4000" dirty="0">
                <a:solidFill>
                  <a:schemeClr val="bg1"/>
                </a:solidFill>
              </a:rPr>
              <a:t> τε καὶ</a:t>
            </a:r>
            <a:r>
              <a:rPr lang="en-US" sz="4000" dirty="0">
                <a:solidFill>
                  <a:schemeClr val="bg1"/>
                </a:solidFill>
              </a:rPr>
              <a:t> </a:t>
            </a:r>
            <a:r>
              <a:rPr lang="el-GR" sz="4000" dirty="0">
                <a:solidFill>
                  <a:schemeClr val="bg1"/>
                </a:solidFill>
              </a:rPr>
              <a:t> δούλων </a:t>
            </a:r>
            <a:r>
              <a:rPr lang="en-US" sz="4000" dirty="0">
                <a:solidFill>
                  <a:schemeClr val="bg1"/>
                </a:solidFill>
              </a:rPr>
              <a:t> </a:t>
            </a:r>
            <a:r>
              <a:rPr lang="el-GR" sz="4000" dirty="0">
                <a:solidFill>
                  <a:schemeClr val="bg1"/>
                </a:solidFill>
              </a:rPr>
              <a:t>καὶ μικρῶν </a:t>
            </a:r>
            <a:r>
              <a:rPr lang="en-US" sz="4000" dirty="0">
                <a:solidFill>
                  <a:schemeClr val="bg1"/>
                </a:solidFill>
              </a:rPr>
              <a:t> </a:t>
            </a:r>
            <a:r>
              <a:rPr lang="el-GR" sz="4000" dirty="0">
                <a:solidFill>
                  <a:schemeClr val="bg1"/>
                </a:solidFill>
              </a:rPr>
              <a:t>καὶ μεγάλων.</a:t>
            </a:r>
          </a:p>
          <a:p>
            <a:r>
              <a:rPr lang="fr-FR" sz="2400" dirty="0">
                <a:solidFill>
                  <a:srgbClr val="FFFF00"/>
                </a:solidFill>
              </a:rPr>
              <a:t>              libres                      et                 esclaves         et          petits             et          grands</a:t>
            </a:r>
            <a:endParaRPr lang="en-US" sz="800" dirty="0">
              <a:solidFill>
                <a:schemeClr val="bg1"/>
              </a:solidFill>
            </a:endParaRP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19:18</a:t>
            </a:r>
            <a:r>
              <a:rPr lang="fr-FR" sz="2200" dirty="0">
                <a:solidFill>
                  <a:schemeClr val="bg1"/>
                </a:solidFill>
              </a:rPr>
              <a:t> afin de manger la chair des rois, la chair des chefs militaires, la chair des puissants, la chair des chevaux et de ceux qui les montent, la chair de tous, libres et esclaves, petits et grands.</a:t>
            </a:r>
          </a:p>
          <a:p>
            <a:r>
              <a:rPr lang="fr-FR" sz="2200" dirty="0">
                <a:solidFill>
                  <a:schemeClr val="bg1"/>
                </a:solidFill>
              </a:rPr>
              <a:t> </a:t>
            </a:r>
            <a:r>
              <a:rPr lang="fr-FR" sz="2200" baseline="30000" dirty="0">
                <a:solidFill>
                  <a:srgbClr val="FFFF00"/>
                </a:solidFill>
              </a:rPr>
              <a:t>	BFC </a:t>
            </a:r>
            <a:r>
              <a:rPr lang="fr-FR" sz="2200" b="1" dirty="0">
                <a:solidFill>
                  <a:schemeClr val="bg1"/>
                </a:solidFill>
              </a:rPr>
              <a:t>19:18</a:t>
            </a:r>
            <a:r>
              <a:rPr lang="fr-FR" sz="2200" dirty="0">
                <a:solidFill>
                  <a:schemeClr val="bg1"/>
                </a:solidFill>
              </a:rPr>
              <a:t> Venez manger la chair des rois, des généraux et des soldats, la chair des chevaux et de leurs cavaliers, la chair de tous les hommes, libres ou esclaves, petits ou grands.»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1283492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59" y="33867"/>
            <a:ext cx="12161838" cy="6850191"/>
          </a:xfrm>
          <a:prstGeom prst="rect">
            <a:avLst/>
          </a:prstGeom>
          <a:solidFill>
            <a:srgbClr val="002060"/>
          </a:solidFill>
        </p:spPr>
        <p:txBody>
          <a:bodyPr wrap="square" lIns="108821" tIns="54411" rIns="108821" bIns="54411">
            <a:spAutoFit/>
          </a:bodyPr>
          <a:lstStyle/>
          <a:p>
            <a:r>
              <a:rPr lang="en-US" sz="900" b="1" dirty="0">
                <a:solidFill>
                  <a:srgbClr val="FFFF00"/>
                </a:solidFill>
              </a:rPr>
              <a:t>     </a:t>
            </a:r>
            <a:r>
              <a:rPr lang="en-US" sz="3200" b="1" dirty="0">
                <a:solidFill>
                  <a:srgbClr val="FFFF00"/>
                </a:solidFill>
              </a:rPr>
              <a:t>    </a:t>
            </a:r>
            <a:r>
              <a:rPr lang="en-US" sz="3600" b="1" dirty="0">
                <a:solidFill>
                  <a:srgbClr val="FFFF00"/>
                </a:solidFill>
              </a:rPr>
              <a:t>Apocalypse 19:19 </a:t>
            </a:r>
          </a:p>
          <a:p>
            <a:endParaRPr lang="en-US" sz="800" b="1" dirty="0">
              <a:solidFill>
                <a:srgbClr val="FFFF00"/>
              </a:solidFill>
            </a:endParaRPr>
          </a:p>
          <a:p>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εἶδον </a:t>
            </a:r>
            <a:r>
              <a:rPr lang="en-US" sz="4000" dirty="0">
                <a:solidFill>
                  <a:schemeClr val="bg1"/>
                </a:solidFill>
              </a:rPr>
              <a:t> </a:t>
            </a:r>
            <a:r>
              <a:rPr lang="el-GR" sz="4000" dirty="0">
                <a:solidFill>
                  <a:schemeClr val="bg1"/>
                </a:solidFill>
              </a:rPr>
              <a:t>τὸ θηρίον </a:t>
            </a:r>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τοὺς</a:t>
            </a:r>
            <a:r>
              <a:rPr lang="en-US" sz="4000" dirty="0">
                <a:solidFill>
                  <a:schemeClr val="bg1"/>
                </a:solidFill>
              </a:rPr>
              <a:t> </a:t>
            </a:r>
            <a:r>
              <a:rPr lang="el-GR" sz="4000" dirty="0">
                <a:solidFill>
                  <a:schemeClr val="bg1"/>
                </a:solidFill>
              </a:rPr>
              <a:t> βασιλεῖς </a:t>
            </a:r>
            <a:endParaRPr lang="en-US" sz="4000" dirty="0">
              <a:solidFill>
                <a:schemeClr val="bg1"/>
              </a:solidFill>
            </a:endParaRPr>
          </a:p>
          <a:p>
            <a:r>
              <a:rPr lang="fr-FR" sz="2400" dirty="0">
                <a:solidFill>
                  <a:schemeClr val="bg1"/>
                </a:solidFill>
              </a:rPr>
              <a:t>    </a:t>
            </a:r>
            <a:r>
              <a:rPr lang="fr-FR" sz="2400" dirty="0">
                <a:solidFill>
                  <a:srgbClr val="FFFF00"/>
                </a:solidFill>
              </a:rPr>
              <a:t>et           je vis         la          bête             et           les              rois</a:t>
            </a:r>
            <a:endParaRPr lang="es-ES" sz="2400" dirty="0">
              <a:solidFill>
                <a:srgbClr val="FFFF00"/>
              </a:solidFill>
            </a:endParaRPr>
          </a:p>
          <a:p>
            <a:r>
              <a:rPr lang="en-US" sz="4000" dirty="0">
                <a:solidFill>
                  <a:schemeClr val="bg1"/>
                </a:solidFill>
              </a:rPr>
              <a:t>  </a:t>
            </a:r>
            <a:r>
              <a:rPr lang="el-GR" sz="4000" dirty="0">
                <a:solidFill>
                  <a:schemeClr val="bg1"/>
                </a:solidFill>
              </a:rPr>
              <a:t>τῆς γῆς </a:t>
            </a:r>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τὰ στρατεύματα</a:t>
            </a:r>
            <a:r>
              <a:rPr lang="en-US" sz="4000" dirty="0">
                <a:solidFill>
                  <a:schemeClr val="bg1"/>
                </a:solidFill>
              </a:rPr>
              <a:t> </a:t>
            </a:r>
            <a:r>
              <a:rPr lang="el-GR" sz="4000" dirty="0">
                <a:solidFill>
                  <a:schemeClr val="bg1"/>
                </a:solidFill>
              </a:rPr>
              <a:t> αὐτῶν </a:t>
            </a:r>
            <a:endParaRPr lang="en-US" sz="4000" dirty="0">
              <a:solidFill>
                <a:schemeClr val="bg1"/>
              </a:solidFill>
            </a:endParaRPr>
          </a:p>
          <a:p>
            <a:r>
              <a:rPr lang="fr-FR" sz="2400" dirty="0">
                <a:solidFill>
                  <a:srgbClr val="FFFF00"/>
                </a:solidFill>
              </a:rPr>
              <a:t>    de la   terre       et        les           armées                           leurs</a:t>
            </a:r>
          </a:p>
          <a:p>
            <a:r>
              <a:rPr lang="en-US" sz="4000" dirty="0">
                <a:solidFill>
                  <a:schemeClr val="bg1"/>
                </a:solidFill>
              </a:rPr>
              <a:t> </a:t>
            </a:r>
            <a:r>
              <a:rPr lang="el-GR" sz="4000" dirty="0">
                <a:solidFill>
                  <a:schemeClr val="bg1"/>
                </a:solidFill>
              </a:rPr>
              <a:t>συνηγμένα ποιῆσαι τὸν πόλεμον </a:t>
            </a:r>
            <a:r>
              <a:rPr lang="en-US" sz="4000" dirty="0">
                <a:solidFill>
                  <a:schemeClr val="bg1"/>
                </a:solidFill>
              </a:rPr>
              <a:t> </a:t>
            </a:r>
            <a:r>
              <a:rPr lang="el-GR" sz="4000" dirty="0">
                <a:solidFill>
                  <a:schemeClr val="bg1"/>
                </a:solidFill>
              </a:rPr>
              <a:t>μετὰ τοῦ καθημένου </a:t>
            </a:r>
            <a:endParaRPr lang="en-US" sz="4000" dirty="0">
              <a:solidFill>
                <a:schemeClr val="bg1"/>
              </a:solidFill>
            </a:endParaRPr>
          </a:p>
          <a:p>
            <a:r>
              <a:rPr lang="fr-FR" sz="2400" dirty="0">
                <a:solidFill>
                  <a:srgbClr val="FFFF00"/>
                </a:solidFill>
              </a:rPr>
              <a:t>       rassemblés            pour faire          la            guerre                 à         celui     qui était assis </a:t>
            </a:r>
          </a:p>
          <a:p>
            <a:r>
              <a:rPr lang="en-US" sz="4000" dirty="0">
                <a:solidFill>
                  <a:schemeClr val="bg1"/>
                </a:solidFill>
              </a:rPr>
              <a:t>  </a:t>
            </a:r>
            <a:r>
              <a:rPr lang="el-GR" sz="4000" dirty="0">
                <a:solidFill>
                  <a:schemeClr val="bg1"/>
                </a:solidFill>
              </a:rPr>
              <a:t>ἐπὶ τοῦ ἵππου </a:t>
            </a:r>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μετὰ τοῦ στρατεύματος αὐτοῦ.</a:t>
            </a:r>
          </a:p>
          <a:p>
            <a:r>
              <a:rPr lang="fr-FR" sz="2400" dirty="0">
                <a:solidFill>
                  <a:srgbClr val="FFFF00"/>
                </a:solidFill>
              </a:rPr>
              <a:t>      sur      le         cheval          et           à                    l’armée                                      son</a:t>
            </a:r>
            <a:endParaRPr lang="fr-FR" sz="2300" dirty="0">
              <a:solidFill>
                <a:srgbClr val="FFFF00"/>
              </a:solidFill>
            </a:endParaRPr>
          </a:p>
          <a:p>
            <a:r>
              <a:rPr lang="fr-FR" sz="800" dirty="0">
                <a:solidFill>
                  <a:srgbClr val="FFFF00"/>
                </a:solidFill>
              </a:rPr>
              <a:t> </a:t>
            </a:r>
            <a:r>
              <a:rPr lang="en-US" sz="800" dirty="0">
                <a:solidFill>
                  <a:schemeClr val="bg1"/>
                </a:solidFill>
              </a:rPr>
              <a:t> </a:t>
            </a:r>
          </a:p>
          <a:p>
            <a:r>
              <a:rPr lang="en-US" sz="2200" baseline="30000" dirty="0">
                <a:solidFill>
                  <a:srgbClr val="FFFF00"/>
                </a:solidFill>
              </a:rPr>
              <a:t>	NEG </a:t>
            </a:r>
            <a:r>
              <a:rPr lang="fr-FR" sz="2200" b="1" dirty="0">
                <a:solidFill>
                  <a:schemeClr val="bg1"/>
                </a:solidFill>
              </a:rPr>
              <a:t>19:19</a:t>
            </a:r>
            <a:r>
              <a:rPr lang="fr-FR" sz="2200" dirty="0">
                <a:solidFill>
                  <a:schemeClr val="bg1"/>
                </a:solidFill>
              </a:rPr>
              <a:t> Et je vis la bête, les rois de la terre, et leurs armées rassemblés pour faire la guerre à celui qui était assis sur le cheval et à son armée.</a:t>
            </a:r>
          </a:p>
          <a:p>
            <a:r>
              <a:rPr lang="fr-FR" sz="2200" baseline="30000" dirty="0">
                <a:solidFill>
                  <a:srgbClr val="FFFF00"/>
                </a:solidFill>
              </a:rPr>
              <a:t>	BFC </a:t>
            </a:r>
            <a:r>
              <a:rPr lang="fr-FR" sz="2200" b="1" dirty="0">
                <a:solidFill>
                  <a:schemeClr val="bg1"/>
                </a:solidFill>
              </a:rPr>
              <a:t>19:19</a:t>
            </a:r>
            <a:r>
              <a:rPr lang="fr-FR" sz="2200" dirty="0">
                <a:solidFill>
                  <a:schemeClr val="bg1"/>
                </a:solidFill>
              </a:rPr>
              <a:t> Puis je vis la bête, les rois de la terre et leurs armées, rassemblés pour combattre contre celui qui monte le cheval et contre son armée.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64614659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911747"/>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r>
              <a:rPr lang="en-US" sz="3400" b="1" dirty="0">
                <a:solidFill>
                  <a:srgbClr val="FFFF00"/>
                </a:solidFill>
              </a:rPr>
              <a:t>    Apocalypse 19:1 </a:t>
            </a:r>
          </a:p>
          <a:p>
            <a:endParaRPr lang="en-US" sz="800" b="1" dirty="0">
              <a:solidFill>
                <a:srgbClr val="FFFF00"/>
              </a:solidFill>
            </a:endParaRPr>
          </a:p>
          <a:p>
            <a:r>
              <a:rPr lang="en-US" sz="4000" dirty="0">
                <a:solidFill>
                  <a:schemeClr val="bg1"/>
                </a:solidFill>
              </a:rPr>
              <a:t>  </a:t>
            </a:r>
            <a:r>
              <a:rPr lang="el-GR" sz="4000" dirty="0">
                <a:solidFill>
                  <a:schemeClr val="bg1"/>
                </a:solidFill>
              </a:rPr>
              <a:t>Μετὰ ταῦτα </a:t>
            </a:r>
            <a:r>
              <a:rPr lang="en-US" sz="4000" dirty="0">
                <a:solidFill>
                  <a:schemeClr val="bg1"/>
                </a:solidFill>
              </a:rPr>
              <a:t> </a:t>
            </a:r>
            <a:r>
              <a:rPr lang="el-GR" sz="4000" dirty="0">
                <a:solidFill>
                  <a:schemeClr val="bg1"/>
                </a:solidFill>
              </a:rPr>
              <a:t>ἤκουσα</a:t>
            </a:r>
            <a:r>
              <a:rPr lang="en-US" sz="4000" dirty="0">
                <a:solidFill>
                  <a:schemeClr val="bg1"/>
                </a:solidFill>
              </a:rPr>
              <a:t> </a:t>
            </a:r>
            <a:r>
              <a:rPr lang="el-GR" sz="4000" dirty="0">
                <a:solidFill>
                  <a:schemeClr val="bg1"/>
                </a:solidFill>
              </a:rPr>
              <a:t> ὡς φωνὴν μεγάλην</a:t>
            </a:r>
            <a:endParaRPr lang="en-US" sz="4000" dirty="0">
              <a:solidFill>
                <a:schemeClr val="bg1"/>
              </a:solidFill>
            </a:endParaRPr>
          </a:p>
          <a:p>
            <a:r>
              <a:rPr lang="fr-FR" sz="2400" dirty="0">
                <a:solidFill>
                  <a:srgbClr val="FFFF00"/>
                </a:solidFill>
              </a:rPr>
              <a:t>       après           cela           j'entendis   comme    la voix             forte</a:t>
            </a:r>
          </a:p>
          <a:p>
            <a:r>
              <a:rPr lang="en-US" sz="4000" dirty="0">
                <a:solidFill>
                  <a:schemeClr val="bg1"/>
                </a:solidFill>
              </a:rPr>
              <a:t>  </a:t>
            </a:r>
            <a:r>
              <a:rPr lang="el-GR" sz="4000" dirty="0">
                <a:solidFill>
                  <a:schemeClr val="bg1"/>
                </a:solidFill>
              </a:rPr>
              <a:t>ὄχλου </a:t>
            </a:r>
            <a:r>
              <a:rPr lang="en-US" sz="4000" dirty="0">
                <a:solidFill>
                  <a:schemeClr val="bg1"/>
                </a:solidFill>
              </a:rPr>
              <a:t> </a:t>
            </a:r>
            <a:r>
              <a:rPr lang="el-GR" sz="4000" dirty="0">
                <a:solidFill>
                  <a:schemeClr val="bg1"/>
                </a:solidFill>
              </a:rPr>
              <a:t>πολλοῦ </a:t>
            </a:r>
            <a:r>
              <a:rPr lang="en-US" sz="4000" dirty="0">
                <a:solidFill>
                  <a:schemeClr val="bg1"/>
                </a:solidFill>
              </a:rPr>
              <a:t> </a:t>
            </a:r>
            <a:r>
              <a:rPr lang="el-GR" sz="4000" dirty="0">
                <a:solidFill>
                  <a:schemeClr val="bg1"/>
                </a:solidFill>
              </a:rPr>
              <a:t>ἐν τῷ οὐρανῷ </a:t>
            </a:r>
            <a:r>
              <a:rPr lang="en-US" sz="4000" dirty="0">
                <a:solidFill>
                  <a:schemeClr val="bg1"/>
                </a:solidFill>
              </a:rPr>
              <a:t> </a:t>
            </a:r>
            <a:r>
              <a:rPr lang="el-GR" sz="4000" dirty="0">
                <a:solidFill>
                  <a:schemeClr val="bg1"/>
                </a:solidFill>
              </a:rPr>
              <a:t>λεγόντων· </a:t>
            </a:r>
            <a:endParaRPr lang="en-US" sz="4000" dirty="0">
              <a:solidFill>
                <a:schemeClr val="bg1"/>
              </a:solidFill>
            </a:endParaRPr>
          </a:p>
          <a:p>
            <a:r>
              <a:rPr lang="fr-FR" sz="2400" dirty="0">
                <a:solidFill>
                  <a:srgbClr val="FFFF00"/>
                </a:solidFill>
              </a:rPr>
              <a:t>  d'une foule   nombreuse    dans    le           ciel                    qui disait</a:t>
            </a:r>
          </a:p>
          <a:p>
            <a:r>
              <a:rPr lang="en-US" sz="4000" dirty="0">
                <a:solidFill>
                  <a:schemeClr val="bg1"/>
                </a:solidFill>
              </a:rPr>
              <a:t>       </a:t>
            </a:r>
            <a:r>
              <a:rPr lang="el-GR" sz="4000" dirty="0">
                <a:solidFill>
                  <a:schemeClr val="bg1"/>
                </a:solidFill>
              </a:rPr>
              <a:t>ἁλληλουϊά·</a:t>
            </a:r>
            <a:r>
              <a:rPr lang="en-US" sz="4000" dirty="0">
                <a:solidFill>
                  <a:schemeClr val="bg1"/>
                </a:solidFill>
              </a:rPr>
              <a:t> </a:t>
            </a:r>
            <a:r>
              <a:rPr lang="el-GR" sz="4000" dirty="0">
                <a:solidFill>
                  <a:schemeClr val="bg1"/>
                </a:solidFill>
              </a:rPr>
              <a:t> </a:t>
            </a:r>
            <a:r>
              <a:rPr lang="en-US" sz="4000" dirty="0">
                <a:solidFill>
                  <a:schemeClr val="bg1"/>
                </a:solidFill>
              </a:rPr>
              <a:t>  </a:t>
            </a:r>
            <a:r>
              <a:rPr lang="el-GR" sz="4000" dirty="0">
                <a:solidFill>
                  <a:schemeClr val="bg1"/>
                </a:solidFill>
              </a:rPr>
              <a:t>ἡ σωτηρία καὶ ἡ δόξα </a:t>
            </a:r>
            <a:endParaRPr lang="en-US" sz="4000" dirty="0">
              <a:solidFill>
                <a:schemeClr val="bg1"/>
              </a:solidFill>
            </a:endParaRPr>
          </a:p>
          <a:p>
            <a:r>
              <a:rPr lang="fr-FR" sz="2400" dirty="0">
                <a:solidFill>
                  <a:srgbClr val="FFFF00"/>
                </a:solidFill>
              </a:rPr>
              <a:t>                   Alléluia                     le        salut                et      la    gloire</a:t>
            </a:r>
          </a:p>
          <a:p>
            <a:r>
              <a:rPr lang="en-US" sz="4000" dirty="0">
                <a:solidFill>
                  <a:schemeClr val="bg1"/>
                </a:solidFill>
              </a:rPr>
              <a:t>          </a:t>
            </a:r>
            <a:r>
              <a:rPr lang="el-GR" sz="4000" dirty="0">
                <a:solidFill>
                  <a:schemeClr val="bg1"/>
                </a:solidFill>
              </a:rPr>
              <a:t>καὶ</a:t>
            </a:r>
            <a:r>
              <a:rPr lang="en-US" sz="4000" dirty="0">
                <a:solidFill>
                  <a:schemeClr val="bg1"/>
                </a:solidFill>
              </a:rPr>
              <a:t> </a:t>
            </a:r>
            <a:r>
              <a:rPr lang="el-GR" sz="4000" dirty="0">
                <a:solidFill>
                  <a:schemeClr val="bg1"/>
                </a:solidFill>
              </a:rPr>
              <a:t> ἡ δύναμις </a:t>
            </a:r>
            <a:r>
              <a:rPr lang="en-US" sz="4000" dirty="0">
                <a:solidFill>
                  <a:schemeClr val="bg1"/>
                </a:solidFill>
              </a:rPr>
              <a:t> </a:t>
            </a:r>
            <a:r>
              <a:rPr lang="el-GR" sz="4000" dirty="0">
                <a:solidFill>
                  <a:schemeClr val="bg1"/>
                </a:solidFill>
              </a:rPr>
              <a:t>τοῦ θεοῦ </a:t>
            </a:r>
            <a:r>
              <a:rPr lang="en-US" sz="4000" dirty="0">
                <a:solidFill>
                  <a:schemeClr val="bg1"/>
                </a:solidFill>
              </a:rPr>
              <a:t> </a:t>
            </a:r>
            <a:r>
              <a:rPr lang="el-GR" sz="4000" dirty="0">
                <a:solidFill>
                  <a:schemeClr val="bg1"/>
                </a:solidFill>
              </a:rPr>
              <a:t>ἡμῶν,</a:t>
            </a:r>
          </a:p>
          <a:p>
            <a:r>
              <a:rPr lang="fr-FR" sz="2400" dirty="0">
                <a:solidFill>
                  <a:srgbClr val="FFFF00"/>
                </a:solidFill>
              </a:rPr>
              <a:t>                   et       la     puissance            à          Dieu          notre</a:t>
            </a: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19:1</a:t>
            </a:r>
            <a:r>
              <a:rPr lang="fr-FR" sz="2200" dirty="0">
                <a:solidFill>
                  <a:schemeClr val="bg1"/>
                </a:solidFill>
              </a:rPr>
              <a:t> Après cela, j'entendis dans le ciel comme la voix forte d'une foule nombreuse qui disait: Alléluia ! Le salut, la gloire, et la puissance sont à notre Dieu,</a:t>
            </a:r>
          </a:p>
          <a:p>
            <a:r>
              <a:rPr lang="fr-FR" sz="2200" baseline="30000" dirty="0">
                <a:solidFill>
                  <a:srgbClr val="FFFF00"/>
                </a:solidFill>
              </a:rPr>
              <a:t>	BFC </a:t>
            </a:r>
            <a:r>
              <a:rPr lang="fr-FR" sz="2200" b="1" dirty="0">
                <a:solidFill>
                  <a:schemeClr val="bg1"/>
                </a:solidFill>
              </a:rPr>
              <a:t>19:1</a:t>
            </a:r>
            <a:r>
              <a:rPr lang="fr-FR" sz="2200" dirty="0">
                <a:solidFill>
                  <a:schemeClr val="bg1"/>
                </a:solidFill>
              </a:rPr>
              <a:t> Après cela, j'entendis une voix forte dans le ciel, semblable à celle d'une foule nombreuse; elle disait: «Alléluia! Louez le Seigneur! Le salut, la gloire et la puissance sont à notre Dieu!</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911747"/>
          </a:xfrm>
          <a:prstGeom prst="rect">
            <a:avLst/>
          </a:prstGeom>
          <a:solidFill>
            <a:srgbClr val="002060"/>
          </a:solidFill>
        </p:spPr>
        <p:txBody>
          <a:bodyPr wrap="square" lIns="108821" tIns="54411" rIns="108821" bIns="54411">
            <a:spAutoFit/>
          </a:bodyPr>
          <a:lstStyle/>
          <a:p>
            <a:r>
              <a:rPr lang="en-US" sz="2600" b="1" dirty="0">
                <a:solidFill>
                  <a:srgbClr val="FFFF00"/>
                </a:solidFill>
              </a:rPr>
              <a:t>      Apocalypse 19:20 </a:t>
            </a:r>
          </a:p>
          <a:p>
            <a:r>
              <a:rPr lang="en-US" sz="3600" dirty="0">
                <a:solidFill>
                  <a:schemeClr val="bg1"/>
                </a:solidFill>
              </a:rPr>
              <a:t>  </a:t>
            </a:r>
            <a:r>
              <a:rPr lang="el-GR" sz="3600" dirty="0">
                <a:solidFill>
                  <a:schemeClr val="bg1"/>
                </a:solidFill>
              </a:rPr>
              <a:t>καὶ ἐπιάσθη</a:t>
            </a:r>
            <a:r>
              <a:rPr lang="en-US" sz="3600" dirty="0">
                <a:solidFill>
                  <a:schemeClr val="bg1"/>
                </a:solidFill>
              </a:rPr>
              <a:t> </a:t>
            </a:r>
            <a:r>
              <a:rPr lang="el-GR" sz="3600" dirty="0">
                <a:solidFill>
                  <a:schemeClr val="bg1"/>
                </a:solidFill>
              </a:rPr>
              <a:t> τὸ θηρίον</a:t>
            </a:r>
            <a:r>
              <a:rPr lang="en-US" sz="3600" dirty="0">
                <a:solidFill>
                  <a:schemeClr val="bg1"/>
                </a:solidFill>
              </a:rPr>
              <a:t> </a:t>
            </a:r>
            <a:r>
              <a:rPr lang="el-GR" sz="3600" dirty="0">
                <a:solidFill>
                  <a:schemeClr val="bg1"/>
                </a:solidFill>
              </a:rPr>
              <a:t> καὶ </a:t>
            </a:r>
            <a:r>
              <a:rPr lang="en-US" sz="3600" dirty="0">
                <a:solidFill>
                  <a:schemeClr val="bg1"/>
                </a:solidFill>
              </a:rPr>
              <a:t> </a:t>
            </a:r>
            <a:r>
              <a:rPr lang="el-GR" sz="3600" dirty="0">
                <a:solidFill>
                  <a:schemeClr val="bg1"/>
                </a:solidFill>
              </a:rPr>
              <a:t>μετ᾽ αὐτοῦ </a:t>
            </a:r>
            <a:endParaRPr lang="en-US" sz="3600" dirty="0">
              <a:solidFill>
                <a:schemeClr val="bg1"/>
              </a:solidFill>
            </a:endParaRPr>
          </a:p>
          <a:p>
            <a:r>
              <a:rPr lang="fr-FR" sz="2300" dirty="0">
                <a:solidFill>
                  <a:srgbClr val="FFFF00"/>
                </a:solidFill>
              </a:rPr>
              <a:t>      et       fut prise          la         bête            et      avec        elle</a:t>
            </a:r>
          </a:p>
          <a:p>
            <a:r>
              <a:rPr lang="en-US" sz="3600" dirty="0">
                <a:solidFill>
                  <a:schemeClr val="bg1"/>
                </a:solidFill>
              </a:rPr>
              <a:t> </a:t>
            </a:r>
            <a:r>
              <a:rPr lang="el-GR" sz="3600" dirty="0">
                <a:solidFill>
                  <a:schemeClr val="bg1"/>
                </a:solidFill>
              </a:rPr>
              <a:t>ὁ ψευδοπροφήτης</a:t>
            </a:r>
            <a:r>
              <a:rPr lang="en-US" sz="3600" dirty="0">
                <a:solidFill>
                  <a:schemeClr val="bg1"/>
                </a:solidFill>
              </a:rPr>
              <a:t> </a:t>
            </a:r>
            <a:r>
              <a:rPr lang="el-GR" sz="3600" dirty="0">
                <a:solidFill>
                  <a:schemeClr val="bg1"/>
                </a:solidFill>
              </a:rPr>
              <a:t> ὁ ποιήσας</a:t>
            </a:r>
            <a:r>
              <a:rPr lang="en-US" sz="3600" dirty="0">
                <a:solidFill>
                  <a:schemeClr val="bg1"/>
                </a:solidFill>
              </a:rPr>
              <a:t> </a:t>
            </a:r>
            <a:r>
              <a:rPr lang="el-GR" sz="3600" dirty="0">
                <a:solidFill>
                  <a:schemeClr val="bg1"/>
                </a:solidFill>
              </a:rPr>
              <a:t> τὰ σημεῖα </a:t>
            </a:r>
            <a:endParaRPr lang="en-US" sz="3600" dirty="0">
              <a:solidFill>
                <a:schemeClr val="bg1"/>
              </a:solidFill>
            </a:endParaRPr>
          </a:p>
          <a:p>
            <a:r>
              <a:rPr lang="fr-FR" sz="2300" dirty="0">
                <a:solidFill>
                  <a:srgbClr val="FFFF00"/>
                </a:solidFill>
              </a:rPr>
              <a:t>  le           faux prophète               qui      avait fait      les     prodiges </a:t>
            </a:r>
          </a:p>
          <a:p>
            <a:r>
              <a:rPr lang="en-US" sz="3400" dirty="0">
                <a:solidFill>
                  <a:schemeClr val="bg1"/>
                </a:solidFill>
              </a:rPr>
              <a:t> </a:t>
            </a:r>
            <a:r>
              <a:rPr lang="el-GR" sz="3400" dirty="0">
                <a:solidFill>
                  <a:schemeClr val="bg1"/>
                </a:solidFill>
              </a:rPr>
              <a:t>ἐνώπιον αὐτοῦ,</a:t>
            </a:r>
            <a:r>
              <a:rPr lang="en-US" sz="3400" dirty="0">
                <a:solidFill>
                  <a:schemeClr val="bg1"/>
                </a:solidFill>
              </a:rPr>
              <a:t> </a:t>
            </a:r>
            <a:r>
              <a:rPr lang="el-GR" sz="3400" dirty="0">
                <a:solidFill>
                  <a:schemeClr val="bg1"/>
                </a:solidFill>
              </a:rPr>
              <a:t> ἐν οἷς ἐπλάνησεν</a:t>
            </a:r>
            <a:r>
              <a:rPr lang="en-US" sz="3400" dirty="0">
                <a:solidFill>
                  <a:schemeClr val="bg1"/>
                </a:solidFill>
              </a:rPr>
              <a:t> </a:t>
            </a:r>
            <a:r>
              <a:rPr lang="el-GR" sz="3400" dirty="0">
                <a:solidFill>
                  <a:schemeClr val="bg1"/>
                </a:solidFill>
              </a:rPr>
              <a:t> τοὺς λαβόντας </a:t>
            </a:r>
            <a:r>
              <a:rPr lang="en-US" sz="3400" dirty="0">
                <a:solidFill>
                  <a:schemeClr val="bg1"/>
                </a:solidFill>
              </a:rPr>
              <a:t> </a:t>
            </a:r>
            <a:r>
              <a:rPr lang="el-GR" sz="3400" dirty="0">
                <a:solidFill>
                  <a:schemeClr val="bg1"/>
                </a:solidFill>
              </a:rPr>
              <a:t>τὸ χάραγμα </a:t>
            </a:r>
            <a:endParaRPr lang="en-US" sz="3400" dirty="0">
              <a:solidFill>
                <a:schemeClr val="bg1"/>
              </a:solidFill>
            </a:endParaRPr>
          </a:p>
          <a:p>
            <a:r>
              <a:rPr lang="fr-FR" sz="2300" dirty="0">
                <a:solidFill>
                  <a:srgbClr val="FFFF00"/>
                </a:solidFill>
              </a:rPr>
              <a:t>      devant           elle        par lesquels  il avait séduit     ceux qui avaient pris      la        marque </a:t>
            </a:r>
          </a:p>
          <a:p>
            <a:r>
              <a:rPr lang="en-US" sz="3600" dirty="0">
                <a:solidFill>
                  <a:schemeClr val="bg1"/>
                </a:solidFill>
              </a:rPr>
              <a:t> </a:t>
            </a:r>
            <a:r>
              <a:rPr lang="el-GR" sz="3600" dirty="0">
                <a:solidFill>
                  <a:schemeClr val="bg1"/>
                </a:solidFill>
              </a:rPr>
              <a:t>τοῦ θηρίου καὶ τοὺς προσκυνοῦντας τῇ εἰκόνι αὐτοῦ· </a:t>
            </a:r>
            <a:r>
              <a:rPr lang="en-US" sz="3600" dirty="0">
                <a:solidFill>
                  <a:schemeClr val="bg1"/>
                </a:solidFill>
              </a:rPr>
              <a:t>  </a:t>
            </a:r>
            <a:r>
              <a:rPr lang="el-GR" sz="3600" dirty="0">
                <a:solidFill>
                  <a:schemeClr val="bg1"/>
                </a:solidFill>
              </a:rPr>
              <a:t>ζῶντες </a:t>
            </a:r>
            <a:endParaRPr lang="en-US" sz="3600" dirty="0">
              <a:solidFill>
                <a:schemeClr val="bg1"/>
              </a:solidFill>
            </a:endParaRPr>
          </a:p>
          <a:p>
            <a:r>
              <a:rPr lang="fr-FR" sz="2300" dirty="0">
                <a:solidFill>
                  <a:srgbClr val="FFFF00"/>
                </a:solidFill>
              </a:rPr>
              <a:t>  de la         bête          et      ceux             qui adoraient                  l’image             son               vivants</a:t>
            </a:r>
          </a:p>
          <a:p>
            <a:r>
              <a:rPr lang="fr-FR" sz="2300" dirty="0">
                <a:solidFill>
                  <a:srgbClr val="FFFF00"/>
                </a:solidFill>
              </a:rPr>
              <a:t> </a:t>
            </a:r>
            <a:r>
              <a:rPr lang="el-GR" sz="3300" dirty="0">
                <a:solidFill>
                  <a:schemeClr val="bg1"/>
                </a:solidFill>
              </a:rPr>
              <a:t>ἐβλήθησαν οἱ δύο εἰς τὴν λίμνην τοῦ πυρὸς τῆς καιομένης ἐν θείῳ.</a:t>
            </a:r>
          </a:p>
          <a:p>
            <a:r>
              <a:rPr lang="fr-FR" sz="2300" dirty="0">
                <a:solidFill>
                  <a:srgbClr val="FFFF00"/>
                </a:solidFill>
              </a:rPr>
              <a:t>  ils furent jetés    les  deux  dans   le           lac      de le      feu           le       enflammé       de   soufre </a:t>
            </a:r>
          </a:p>
          <a:p>
            <a:r>
              <a:rPr lang="en-US" sz="2000" baseline="30000" dirty="0">
                <a:solidFill>
                  <a:srgbClr val="FFFF00"/>
                </a:solidFill>
              </a:rPr>
              <a:t>	NEG </a:t>
            </a:r>
            <a:r>
              <a:rPr lang="fr-FR" sz="2000" b="1" dirty="0">
                <a:solidFill>
                  <a:schemeClr val="bg1"/>
                </a:solidFill>
              </a:rPr>
              <a:t>19:20</a:t>
            </a:r>
            <a:r>
              <a:rPr lang="fr-FR" sz="2000" dirty="0">
                <a:solidFill>
                  <a:schemeClr val="bg1"/>
                </a:solidFill>
              </a:rPr>
              <a:t> Et la bête fut prise, et avec elle le faux prophète, qui avait fait devant elle les prodiges par lesquels il avait séduit ceux qui avaient pris la marque de la bête et adoré son image. Ils furent tous les deux jetés vivants dans l'étang ardent de feu et de soufre.        //       </a:t>
            </a:r>
            <a:r>
              <a:rPr lang="fr-FR" sz="2000" baseline="30000" dirty="0">
                <a:solidFill>
                  <a:srgbClr val="FFFF00"/>
                </a:solidFill>
              </a:rPr>
              <a:t>BFC </a:t>
            </a:r>
            <a:r>
              <a:rPr lang="fr-FR" sz="2000" b="1" dirty="0">
                <a:solidFill>
                  <a:schemeClr val="bg1"/>
                </a:solidFill>
              </a:rPr>
              <a:t>19:20</a:t>
            </a:r>
            <a:r>
              <a:rPr lang="fr-FR" sz="2000" dirty="0">
                <a:solidFill>
                  <a:schemeClr val="bg1"/>
                </a:solidFill>
              </a:rPr>
              <a:t> La bête fut capturée, ainsi que le faux prophète qui avait accompli des miracles en sa présence pour égarer ceux qui avaient reçu la marque de la bête et qui adoraient sa statue. La bête et le faux prophète furent jetés vivants dans le lac de soufre enflammé.</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84049305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834803"/>
          </a:xfrm>
          <a:prstGeom prst="rect">
            <a:avLst/>
          </a:prstGeom>
          <a:solidFill>
            <a:srgbClr val="002060"/>
          </a:solidFill>
        </p:spPr>
        <p:txBody>
          <a:bodyPr wrap="square" lIns="108821" tIns="54411" rIns="108821" bIns="54411">
            <a:spAutoFit/>
          </a:bodyPr>
          <a:lstStyle/>
          <a:p>
            <a:r>
              <a:rPr lang="en-US" sz="900" b="1" dirty="0">
                <a:solidFill>
                  <a:srgbClr val="FFFF00"/>
                </a:solidFill>
              </a:rPr>
              <a:t>              </a:t>
            </a:r>
          </a:p>
          <a:p>
            <a:r>
              <a:rPr lang="en-US" sz="3000" b="1" dirty="0">
                <a:solidFill>
                  <a:srgbClr val="FFFF00"/>
                </a:solidFill>
              </a:rPr>
              <a:t>        Apocalypse 19:21 </a:t>
            </a:r>
          </a:p>
          <a:p>
            <a:endParaRPr lang="en-US" sz="800" b="1" dirty="0">
              <a:solidFill>
                <a:srgbClr val="FFFF00"/>
              </a:solidFill>
            </a:endParaRPr>
          </a:p>
          <a:p>
            <a:r>
              <a:rPr lang="en-US" sz="3900" dirty="0">
                <a:solidFill>
                  <a:schemeClr val="bg1"/>
                </a:solidFill>
              </a:rPr>
              <a:t> </a:t>
            </a:r>
            <a:r>
              <a:rPr lang="el-GR" sz="3900" dirty="0">
                <a:solidFill>
                  <a:schemeClr val="bg1"/>
                </a:solidFill>
              </a:rPr>
              <a:t>καὶ οἱ λοιποὶ ἀπεκτάνθησαν ἐν τῇ ῥομφαίᾳ </a:t>
            </a:r>
            <a:endParaRPr lang="en-US" sz="3900" dirty="0">
              <a:solidFill>
                <a:schemeClr val="bg1"/>
              </a:solidFill>
            </a:endParaRPr>
          </a:p>
          <a:p>
            <a:r>
              <a:rPr lang="fr-FR" sz="2400" dirty="0">
                <a:solidFill>
                  <a:srgbClr val="FFFF00"/>
                </a:solidFill>
              </a:rPr>
              <a:t>     et    les       autres              furent tués                 par       l'épée</a:t>
            </a:r>
          </a:p>
          <a:p>
            <a:r>
              <a:rPr lang="en-US" sz="3900" dirty="0">
                <a:solidFill>
                  <a:schemeClr val="bg1"/>
                </a:solidFill>
              </a:rPr>
              <a:t> </a:t>
            </a:r>
            <a:r>
              <a:rPr lang="el-GR" sz="3900" dirty="0">
                <a:solidFill>
                  <a:schemeClr val="bg1"/>
                </a:solidFill>
              </a:rPr>
              <a:t>τοῦ καθημένου ἐπὶ τοῦ ἵππου τῇ ἐξελθούσῃ </a:t>
            </a:r>
            <a:endParaRPr lang="en-US" sz="3900" dirty="0">
              <a:solidFill>
                <a:schemeClr val="bg1"/>
              </a:solidFill>
            </a:endParaRPr>
          </a:p>
          <a:p>
            <a:r>
              <a:rPr lang="fr-FR" sz="2400" dirty="0">
                <a:solidFill>
                  <a:srgbClr val="FFFF00"/>
                </a:solidFill>
              </a:rPr>
              <a:t>de celui    qui était assis        sur       le         cheval     qui        sortait </a:t>
            </a:r>
          </a:p>
          <a:p>
            <a:r>
              <a:rPr lang="en-US" sz="4000" dirty="0">
                <a:solidFill>
                  <a:schemeClr val="bg1"/>
                </a:solidFill>
              </a:rPr>
              <a:t>    </a:t>
            </a:r>
            <a:r>
              <a:rPr lang="el-GR" sz="4000" dirty="0">
                <a:solidFill>
                  <a:schemeClr val="bg1"/>
                </a:solidFill>
              </a:rPr>
              <a:t>ἐκ τοῦ στόματος αὐτοῦ, </a:t>
            </a:r>
            <a:r>
              <a:rPr lang="en-US" sz="4000" dirty="0">
                <a:solidFill>
                  <a:schemeClr val="bg1"/>
                </a:solidFill>
              </a:rPr>
              <a:t> </a:t>
            </a:r>
            <a:r>
              <a:rPr lang="el-GR" sz="4000" dirty="0">
                <a:solidFill>
                  <a:schemeClr val="bg1"/>
                </a:solidFill>
              </a:rPr>
              <a:t>καὶ πάντα τὰ ὄρνεα </a:t>
            </a:r>
            <a:endParaRPr lang="en-US" sz="4000" dirty="0">
              <a:solidFill>
                <a:schemeClr val="bg1"/>
              </a:solidFill>
            </a:endParaRPr>
          </a:p>
          <a:p>
            <a:r>
              <a:rPr lang="fr-FR" sz="2400" dirty="0">
                <a:solidFill>
                  <a:srgbClr val="FFFF00"/>
                </a:solidFill>
              </a:rPr>
              <a:t>       de       la            bouche                 sa                  et          tous        les     oiseaux </a:t>
            </a:r>
          </a:p>
          <a:p>
            <a:r>
              <a:rPr lang="en-US" sz="4000" dirty="0">
                <a:solidFill>
                  <a:schemeClr val="bg1"/>
                </a:solidFill>
              </a:rPr>
              <a:t>      </a:t>
            </a:r>
            <a:r>
              <a:rPr lang="el-GR" sz="4000" dirty="0">
                <a:solidFill>
                  <a:schemeClr val="bg1"/>
                </a:solidFill>
              </a:rPr>
              <a:t>ἐχορτάσθησαν</a:t>
            </a:r>
            <a:r>
              <a:rPr lang="en-US" sz="4000" dirty="0">
                <a:solidFill>
                  <a:schemeClr val="bg1"/>
                </a:solidFill>
              </a:rPr>
              <a:t> </a:t>
            </a:r>
            <a:r>
              <a:rPr lang="el-GR" sz="4000" dirty="0">
                <a:solidFill>
                  <a:schemeClr val="bg1"/>
                </a:solidFill>
              </a:rPr>
              <a:t> ἐκ τῶν σαρκῶν </a:t>
            </a:r>
            <a:r>
              <a:rPr lang="en-US" sz="4000" dirty="0">
                <a:solidFill>
                  <a:schemeClr val="bg1"/>
                </a:solidFill>
              </a:rPr>
              <a:t> </a:t>
            </a:r>
            <a:r>
              <a:rPr lang="el-GR" sz="4000" dirty="0">
                <a:solidFill>
                  <a:schemeClr val="bg1"/>
                </a:solidFill>
              </a:rPr>
              <a:t>αὐτῶν.</a:t>
            </a:r>
          </a:p>
          <a:p>
            <a:r>
              <a:rPr lang="fr-FR" sz="2400" dirty="0">
                <a:solidFill>
                  <a:srgbClr val="FFFF00"/>
                </a:solidFill>
              </a:rPr>
              <a:t>                   se rassasièrent              de      les            chairs              leurs </a:t>
            </a: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19:21</a:t>
            </a:r>
            <a:r>
              <a:rPr lang="fr-FR" sz="2200" dirty="0">
                <a:solidFill>
                  <a:schemeClr val="bg1"/>
                </a:solidFill>
              </a:rPr>
              <a:t> Et les autres furent tués par l'épée qui sortait de la bouche de celui qui était assis sur le cheval; et tous les oiseaux se rassasièrent de leur chair.</a:t>
            </a:r>
          </a:p>
          <a:p>
            <a:r>
              <a:rPr lang="fr-FR" sz="2200" baseline="30000" dirty="0">
                <a:solidFill>
                  <a:schemeClr val="bg1"/>
                </a:solidFill>
              </a:rPr>
              <a:t>	</a:t>
            </a:r>
            <a:r>
              <a:rPr lang="fr-FR" sz="2200" baseline="30000" dirty="0">
                <a:solidFill>
                  <a:srgbClr val="FFFF00"/>
                </a:solidFill>
              </a:rPr>
              <a:t>BFC </a:t>
            </a:r>
            <a:r>
              <a:rPr lang="fr-FR" sz="2200" b="1" dirty="0">
                <a:solidFill>
                  <a:schemeClr val="bg1"/>
                </a:solidFill>
              </a:rPr>
              <a:t>19:21</a:t>
            </a:r>
            <a:r>
              <a:rPr lang="fr-FR" sz="2200" dirty="0">
                <a:solidFill>
                  <a:schemeClr val="bg1"/>
                </a:solidFill>
              </a:rPr>
              <a:t> Tous leurs soldats furent tués par l'épée qui sort de la bouche de celui qui monte le cheval, et tous les oiseaux se nourrirent de leur chair.</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8457615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834803"/>
          </a:xfrm>
          <a:prstGeom prst="rect">
            <a:avLst/>
          </a:prstGeom>
          <a:solidFill>
            <a:srgbClr val="002060"/>
          </a:solidFill>
        </p:spPr>
        <p:txBody>
          <a:bodyPr wrap="square" lIns="108821" tIns="54411" rIns="108821" bIns="54411">
            <a:spAutoFit/>
          </a:bodyPr>
          <a:lstStyle/>
          <a:p>
            <a:r>
              <a:rPr lang="en-US" sz="3600" b="1" dirty="0">
                <a:solidFill>
                  <a:srgbClr val="FFFF00"/>
                </a:solidFill>
              </a:rPr>
              <a:t>    </a:t>
            </a:r>
            <a:r>
              <a:rPr lang="en-US" sz="3400" b="1" dirty="0">
                <a:solidFill>
                  <a:srgbClr val="FFFF00"/>
                </a:solidFill>
              </a:rPr>
              <a:t>Apocalypse 19:2 </a:t>
            </a:r>
            <a:endParaRPr lang="en-US" sz="1000" b="1" dirty="0">
              <a:solidFill>
                <a:srgbClr val="FFFF00"/>
              </a:solidFill>
            </a:endParaRPr>
          </a:p>
          <a:p>
            <a:endParaRPr lang="en-US" sz="800" b="1" dirty="0">
              <a:solidFill>
                <a:srgbClr val="FFFF00"/>
              </a:solidFill>
            </a:endParaRPr>
          </a:p>
          <a:p>
            <a:r>
              <a:rPr lang="en-US" sz="4000" dirty="0">
                <a:solidFill>
                  <a:schemeClr val="bg1"/>
                </a:solidFill>
              </a:rPr>
              <a:t>   </a:t>
            </a:r>
            <a:r>
              <a:rPr lang="el-GR" sz="4000" dirty="0">
                <a:solidFill>
                  <a:schemeClr val="bg1"/>
                </a:solidFill>
              </a:rPr>
              <a:t>ὅτι ἀληθιναὶ καὶ δίκαιαι αἱ κρίσεις αὐτοῦ· </a:t>
            </a:r>
            <a:endParaRPr lang="en-US" sz="4000" dirty="0">
              <a:solidFill>
                <a:schemeClr val="bg1"/>
              </a:solidFill>
            </a:endParaRPr>
          </a:p>
          <a:p>
            <a:r>
              <a:rPr lang="fr-FR" sz="2200" dirty="0">
                <a:solidFill>
                  <a:srgbClr val="FFFF00"/>
                </a:solidFill>
              </a:rPr>
              <a:t>parce que  </a:t>
            </a:r>
            <a:r>
              <a:rPr lang="fr-FR" sz="2300" dirty="0">
                <a:solidFill>
                  <a:srgbClr val="FFFF00"/>
                </a:solidFill>
              </a:rPr>
              <a:t>sont véritables   </a:t>
            </a:r>
            <a:r>
              <a:rPr lang="fr-FR" sz="2400" dirty="0">
                <a:solidFill>
                  <a:srgbClr val="FFFF00"/>
                </a:solidFill>
              </a:rPr>
              <a:t>et          justes         les    jugements        ses</a:t>
            </a:r>
            <a:endParaRPr lang="fr-FR" sz="2000" dirty="0">
              <a:solidFill>
                <a:srgbClr val="FFFF00"/>
              </a:solidFill>
            </a:endParaRPr>
          </a:p>
          <a:p>
            <a:r>
              <a:rPr lang="en-US" sz="4000" dirty="0">
                <a:solidFill>
                  <a:schemeClr val="bg1"/>
                </a:solidFill>
              </a:rPr>
              <a:t>    </a:t>
            </a:r>
            <a:r>
              <a:rPr lang="el-GR" sz="4000" dirty="0">
                <a:solidFill>
                  <a:schemeClr val="bg1"/>
                </a:solidFill>
              </a:rPr>
              <a:t>ὅτι ἔκρινεν </a:t>
            </a:r>
            <a:r>
              <a:rPr lang="en-US" sz="4000" dirty="0">
                <a:solidFill>
                  <a:schemeClr val="bg1"/>
                </a:solidFill>
              </a:rPr>
              <a:t> </a:t>
            </a:r>
            <a:r>
              <a:rPr lang="el-GR" sz="4000" dirty="0">
                <a:solidFill>
                  <a:schemeClr val="bg1"/>
                </a:solidFill>
              </a:rPr>
              <a:t>τὴν πόρνην </a:t>
            </a:r>
            <a:r>
              <a:rPr lang="en-US" sz="4000" dirty="0">
                <a:solidFill>
                  <a:schemeClr val="bg1"/>
                </a:solidFill>
              </a:rPr>
              <a:t> </a:t>
            </a:r>
            <a:r>
              <a:rPr lang="el-GR" sz="4000" dirty="0">
                <a:solidFill>
                  <a:schemeClr val="bg1"/>
                </a:solidFill>
              </a:rPr>
              <a:t>τὴν μεγάλην </a:t>
            </a:r>
            <a:endParaRPr lang="en-US" sz="4000" dirty="0">
              <a:solidFill>
                <a:schemeClr val="bg1"/>
              </a:solidFill>
            </a:endParaRPr>
          </a:p>
          <a:p>
            <a:r>
              <a:rPr lang="fr-FR" sz="2400" dirty="0">
                <a:solidFill>
                  <a:srgbClr val="FFFF00"/>
                </a:solidFill>
              </a:rPr>
              <a:t>        car      il a jugé             la       prostituée         la          grande </a:t>
            </a:r>
          </a:p>
          <a:p>
            <a:r>
              <a:rPr lang="en-US" sz="4000" dirty="0">
                <a:solidFill>
                  <a:schemeClr val="bg1"/>
                </a:solidFill>
              </a:rPr>
              <a:t>   </a:t>
            </a:r>
            <a:r>
              <a:rPr lang="el-GR" sz="4000" dirty="0">
                <a:solidFill>
                  <a:schemeClr val="bg1"/>
                </a:solidFill>
              </a:rPr>
              <a:t>ἥτις </a:t>
            </a:r>
            <a:r>
              <a:rPr lang="en-US" sz="4000" dirty="0">
                <a:solidFill>
                  <a:schemeClr val="bg1"/>
                </a:solidFill>
              </a:rPr>
              <a:t> </a:t>
            </a:r>
            <a:r>
              <a:rPr lang="el-GR" sz="4000" dirty="0">
                <a:solidFill>
                  <a:schemeClr val="bg1"/>
                </a:solidFill>
              </a:rPr>
              <a:t>ἔφθειρεν</a:t>
            </a:r>
            <a:r>
              <a:rPr lang="en-US" sz="4000" dirty="0">
                <a:solidFill>
                  <a:schemeClr val="bg1"/>
                </a:solidFill>
              </a:rPr>
              <a:t> </a:t>
            </a:r>
            <a:r>
              <a:rPr lang="el-GR" sz="4000" dirty="0">
                <a:solidFill>
                  <a:schemeClr val="bg1"/>
                </a:solidFill>
              </a:rPr>
              <a:t> τὴν γῆν </a:t>
            </a:r>
            <a:r>
              <a:rPr lang="en-US" sz="4000" dirty="0">
                <a:solidFill>
                  <a:schemeClr val="bg1"/>
                </a:solidFill>
              </a:rPr>
              <a:t> </a:t>
            </a:r>
            <a:r>
              <a:rPr lang="el-GR" sz="4000" dirty="0">
                <a:solidFill>
                  <a:schemeClr val="bg1"/>
                </a:solidFill>
              </a:rPr>
              <a:t>ἐν τῇ πορνείᾳ </a:t>
            </a:r>
            <a:r>
              <a:rPr lang="en-US" sz="4000" dirty="0">
                <a:solidFill>
                  <a:schemeClr val="bg1"/>
                </a:solidFill>
              </a:rPr>
              <a:t> </a:t>
            </a:r>
            <a:r>
              <a:rPr lang="el-GR" sz="4000" dirty="0">
                <a:solidFill>
                  <a:schemeClr val="bg1"/>
                </a:solidFill>
              </a:rPr>
              <a:t>αὐτῆς, </a:t>
            </a:r>
            <a:endParaRPr lang="en-US" sz="4000" dirty="0">
              <a:solidFill>
                <a:schemeClr val="bg1"/>
              </a:solidFill>
            </a:endParaRPr>
          </a:p>
          <a:p>
            <a:r>
              <a:rPr lang="fr-FR" sz="2400" dirty="0">
                <a:solidFill>
                  <a:srgbClr val="FFFF00"/>
                </a:solidFill>
              </a:rPr>
              <a:t>        qui         corrompait             la      terre     par   la       débauche             sa</a:t>
            </a:r>
          </a:p>
          <a:p>
            <a:r>
              <a:rPr lang="en-US" sz="3700" dirty="0">
                <a:solidFill>
                  <a:schemeClr val="bg1"/>
                </a:solidFill>
              </a:rPr>
              <a:t> </a:t>
            </a:r>
            <a:r>
              <a:rPr lang="el-GR" sz="3700" dirty="0">
                <a:solidFill>
                  <a:schemeClr val="bg1"/>
                </a:solidFill>
              </a:rPr>
              <a:t>καὶ ἐξεδίκησεν τὸ αἷμα τῶν δούλων αὐτοῦ ἐκ χειρὸς αὐτῆς.</a:t>
            </a:r>
          </a:p>
          <a:p>
            <a:r>
              <a:rPr lang="fr-FR" sz="2400" dirty="0">
                <a:solidFill>
                  <a:srgbClr val="FFFF00"/>
                </a:solidFill>
              </a:rPr>
              <a:t>    et          il a vengé           le      sang    de les    serviteurs          ses        de       main           sa</a:t>
            </a:r>
            <a:endParaRPr lang="en-US" sz="2400" dirty="0">
              <a:solidFill>
                <a:srgbClr val="FFFF00"/>
              </a:solidFill>
            </a:endParaRPr>
          </a:p>
          <a:p>
            <a:endParaRPr lang="en-US" sz="800" dirty="0">
              <a:solidFill>
                <a:schemeClr val="bg1"/>
              </a:solidFill>
            </a:endParaRPr>
          </a:p>
          <a:p>
            <a:r>
              <a:rPr lang="en-US" sz="2100" baseline="30000" dirty="0">
                <a:solidFill>
                  <a:srgbClr val="FFFF00"/>
                </a:solidFill>
              </a:rPr>
              <a:t>	NEG </a:t>
            </a:r>
            <a:r>
              <a:rPr lang="fr-FR" sz="2100" b="1" dirty="0">
                <a:solidFill>
                  <a:schemeClr val="bg1"/>
                </a:solidFill>
              </a:rPr>
              <a:t>19:2</a:t>
            </a:r>
            <a:r>
              <a:rPr lang="fr-FR" sz="2100" dirty="0">
                <a:solidFill>
                  <a:schemeClr val="bg1"/>
                </a:solidFill>
              </a:rPr>
              <a:t>  parce que ses jugements sont véritables et justes; car il a jugé la grande prostituée qui corrompait la terre par sa débauche, et il a vengé le sang de ses serviteurs en le redemandant de sa main.</a:t>
            </a:r>
          </a:p>
          <a:p>
            <a:r>
              <a:rPr lang="fr-FR" sz="2100" dirty="0">
                <a:solidFill>
                  <a:schemeClr val="bg1"/>
                </a:solidFill>
              </a:rPr>
              <a:t> </a:t>
            </a:r>
            <a:r>
              <a:rPr lang="fr-FR" sz="2100" baseline="30000" dirty="0">
                <a:solidFill>
                  <a:srgbClr val="FFFF00"/>
                </a:solidFill>
              </a:rPr>
              <a:t>	BFC </a:t>
            </a:r>
            <a:r>
              <a:rPr lang="fr-FR" sz="2100" b="1" dirty="0">
                <a:solidFill>
                  <a:schemeClr val="bg1"/>
                </a:solidFill>
              </a:rPr>
              <a:t>19:2</a:t>
            </a:r>
            <a:r>
              <a:rPr lang="fr-FR" sz="2100" dirty="0">
                <a:solidFill>
                  <a:schemeClr val="bg1"/>
                </a:solidFill>
              </a:rPr>
              <a:t> Ses jugements sont vrais et justes! Car il a condamné la grande prostituée qui corrompait la terre par son immoralité. Il lui a fait rendre compte de la mort de ses serviteurs.»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7743409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3600" b="1" dirty="0">
                <a:solidFill>
                  <a:srgbClr val="FFFF00"/>
                </a:solidFill>
              </a:rPr>
              <a:t>       Apocalypse 19:3</a:t>
            </a: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4400" dirty="0">
                <a:solidFill>
                  <a:schemeClr val="bg1"/>
                </a:solidFill>
              </a:rPr>
              <a:t>  </a:t>
            </a:r>
            <a:r>
              <a:rPr lang="el-GR" sz="4400" dirty="0">
                <a:solidFill>
                  <a:schemeClr val="bg1"/>
                </a:solidFill>
              </a:rPr>
              <a:t>Καὶ δεύτερον </a:t>
            </a:r>
            <a:r>
              <a:rPr lang="en-US" sz="4400" dirty="0">
                <a:solidFill>
                  <a:schemeClr val="bg1"/>
                </a:solidFill>
              </a:rPr>
              <a:t> </a:t>
            </a:r>
            <a:r>
              <a:rPr lang="el-GR" sz="4400" dirty="0">
                <a:solidFill>
                  <a:schemeClr val="bg1"/>
                </a:solidFill>
              </a:rPr>
              <a:t>εἴρηκαν· </a:t>
            </a:r>
            <a:r>
              <a:rPr lang="en-US" sz="4400" dirty="0">
                <a:solidFill>
                  <a:schemeClr val="bg1"/>
                </a:solidFill>
              </a:rPr>
              <a:t>  </a:t>
            </a:r>
            <a:r>
              <a:rPr lang="el-GR" sz="4400" dirty="0">
                <a:solidFill>
                  <a:schemeClr val="bg1"/>
                </a:solidFill>
              </a:rPr>
              <a:t>ἁλληλουϊά· </a:t>
            </a:r>
            <a:endParaRPr lang="en-US" sz="4400" dirty="0">
              <a:solidFill>
                <a:schemeClr val="bg1"/>
              </a:solidFill>
            </a:endParaRPr>
          </a:p>
          <a:p>
            <a:r>
              <a:rPr lang="fr-FR" sz="2400" dirty="0">
                <a:solidFill>
                  <a:srgbClr val="FFFF00"/>
                </a:solidFill>
              </a:rPr>
              <a:t>        et      une seconde fois          ils dirent                      Alléluia</a:t>
            </a:r>
          </a:p>
          <a:p>
            <a:r>
              <a:rPr lang="en-US" sz="4400" dirty="0">
                <a:solidFill>
                  <a:schemeClr val="bg1"/>
                </a:solidFill>
              </a:rPr>
              <a:t>    </a:t>
            </a:r>
            <a:r>
              <a:rPr lang="el-GR" sz="4400" dirty="0">
                <a:solidFill>
                  <a:schemeClr val="bg1"/>
                </a:solidFill>
              </a:rPr>
              <a:t>καὶ </a:t>
            </a:r>
            <a:r>
              <a:rPr lang="en-US" sz="4400" dirty="0">
                <a:solidFill>
                  <a:schemeClr val="bg1"/>
                </a:solidFill>
              </a:rPr>
              <a:t> </a:t>
            </a:r>
            <a:r>
              <a:rPr lang="el-GR" sz="4400" dirty="0">
                <a:solidFill>
                  <a:schemeClr val="bg1"/>
                </a:solidFill>
              </a:rPr>
              <a:t>ὁ καπνὸς </a:t>
            </a:r>
            <a:r>
              <a:rPr lang="en-US" sz="4400" dirty="0">
                <a:solidFill>
                  <a:schemeClr val="bg1"/>
                </a:solidFill>
              </a:rPr>
              <a:t> </a:t>
            </a:r>
            <a:r>
              <a:rPr lang="el-GR" sz="4400" dirty="0">
                <a:solidFill>
                  <a:schemeClr val="bg1"/>
                </a:solidFill>
              </a:rPr>
              <a:t>αὐτῆς</a:t>
            </a:r>
            <a:r>
              <a:rPr lang="en-US" sz="4400" dirty="0">
                <a:solidFill>
                  <a:schemeClr val="bg1"/>
                </a:solidFill>
              </a:rPr>
              <a:t> </a:t>
            </a:r>
            <a:r>
              <a:rPr lang="el-GR" sz="4400" dirty="0">
                <a:solidFill>
                  <a:schemeClr val="bg1"/>
                </a:solidFill>
              </a:rPr>
              <a:t> ἀναβαίνει </a:t>
            </a:r>
            <a:r>
              <a:rPr lang="en-US" sz="4400" dirty="0">
                <a:solidFill>
                  <a:schemeClr val="bg1"/>
                </a:solidFill>
              </a:rPr>
              <a:t> </a:t>
            </a:r>
          </a:p>
          <a:p>
            <a:r>
              <a:rPr lang="fr-FR" sz="2400" dirty="0">
                <a:solidFill>
                  <a:srgbClr val="FFFF00"/>
                </a:solidFill>
              </a:rPr>
              <a:t>         et          la       fumée                  sa                      monte</a:t>
            </a:r>
          </a:p>
          <a:p>
            <a:r>
              <a:rPr lang="en-US" sz="4400" dirty="0">
                <a:solidFill>
                  <a:schemeClr val="bg1"/>
                </a:solidFill>
              </a:rPr>
              <a:t>      </a:t>
            </a:r>
            <a:r>
              <a:rPr lang="el-GR" sz="4400" dirty="0">
                <a:solidFill>
                  <a:schemeClr val="bg1"/>
                </a:solidFill>
              </a:rPr>
              <a:t>εἰς </a:t>
            </a:r>
            <a:r>
              <a:rPr lang="en-US" sz="4400" dirty="0">
                <a:solidFill>
                  <a:schemeClr val="bg1"/>
                </a:solidFill>
              </a:rPr>
              <a:t> </a:t>
            </a:r>
            <a:r>
              <a:rPr lang="el-GR" sz="4400" dirty="0">
                <a:solidFill>
                  <a:schemeClr val="bg1"/>
                </a:solidFill>
              </a:rPr>
              <a:t>τοὺς</a:t>
            </a:r>
            <a:r>
              <a:rPr lang="en-US" sz="4400" dirty="0">
                <a:solidFill>
                  <a:schemeClr val="bg1"/>
                </a:solidFill>
              </a:rPr>
              <a:t> </a:t>
            </a:r>
            <a:r>
              <a:rPr lang="el-GR" sz="4400" dirty="0">
                <a:solidFill>
                  <a:schemeClr val="bg1"/>
                </a:solidFill>
              </a:rPr>
              <a:t> αἰῶνας </a:t>
            </a:r>
            <a:r>
              <a:rPr lang="en-US" sz="4400" dirty="0">
                <a:solidFill>
                  <a:schemeClr val="bg1"/>
                </a:solidFill>
              </a:rPr>
              <a:t>   </a:t>
            </a:r>
            <a:r>
              <a:rPr lang="el-GR" sz="4400" dirty="0">
                <a:solidFill>
                  <a:schemeClr val="bg1"/>
                </a:solidFill>
              </a:rPr>
              <a:t>τῶν</a:t>
            </a:r>
            <a:r>
              <a:rPr lang="en-US" sz="4400" dirty="0">
                <a:solidFill>
                  <a:schemeClr val="bg1"/>
                </a:solidFill>
              </a:rPr>
              <a:t> </a:t>
            </a:r>
            <a:r>
              <a:rPr lang="el-GR" sz="4400" dirty="0">
                <a:solidFill>
                  <a:schemeClr val="bg1"/>
                </a:solidFill>
              </a:rPr>
              <a:t> αἰώνων.</a:t>
            </a:r>
          </a:p>
          <a:p>
            <a:r>
              <a:rPr lang="fr-FR" sz="2400" dirty="0">
                <a:solidFill>
                  <a:srgbClr val="FFFF00"/>
                </a:solidFill>
              </a:rPr>
              <a:t>                    aux                      siècles                  des             siècles</a:t>
            </a:r>
          </a:p>
          <a:p>
            <a:endParaRPr lang="fr-FR" sz="800" dirty="0">
              <a:solidFill>
                <a:srgbClr val="FFFF00"/>
              </a:solidFill>
            </a:endParaRPr>
          </a:p>
          <a:p>
            <a:endParaRPr lang="fr-FR" sz="800" dirty="0">
              <a:solidFill>
                <a:srgbClr val="FFFF00"/>
              </a:solidFill>
            </a:endParaRPr>
          </a:p>
          <a:p>
            <a:r>
              <a:rPr lang="en-US" sz="2200" baseline="30000" dirty="0">
                <a:solidFill>
                  <a:srgbClr val="FFFF00"/>
                </a:solidFill>
              </a:rPr>
              <a:t>	NEG </a:t>
            </a:r>
            <a:r>
              <a:rPr lang="fr-FR" sz="2200" b="1" dirty="0">
                <a:solidFill>
                  <a:schemeClr val="bg1"/>
                </a:solidFill>
              </a:rPr>
              <a:t>19:3</a:t>
            </a:r>
            <a:r>
              <a:rPr lang="fr-FR" sz="2200" dirty="0">
                <a:solidFill>
                  <a:schemeClr val="bg1"/>
                </a:solidFill>
              </a:rPr>
              <a:t> Et ils dirent une seconde fois: Alléluia !... Et sa fumée monte aux siècles des siècles.</a:t>
            </a:r>
          </a:p>
          <a:p>
            <a:r>
              <a:rPr lang="fr-FR" sz="2200" baseline="30000" dirty="0">
                <a:solidFill>
                  <a:srgbClr val="FFFF00"/>
                </a:solidFill>
              </a:rPr>
              <a:t>	BFC </a:t>
            </a:r>
            <a:r>
              <a:rPr lang="fr-FR" sz="2200" b="1" dirty="0">
                <a:solidFill>
                  <a:schemeClr val="bg1"/>
                </a:solidFill>
              </a:rPr>
              <a:t>19:3</a:t>
            </a:r>
            <a:r>
              <a:rPr lang="fr-FR" sz="2200" dirty="0">
                <a:solidFill>
                  <a:schemeClr val="bg1"/>
                </a:solidFill>
              </a:rPr>
              <a:t> Et ils dirent encore: «Alléluia! Louez le Seigneur! La fumée de la grande ville incendiée s'élève pour toujours!»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46687195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819414"/>
          </a:xfrm>
          <a:prstGeom prst="rect">
            <a:avLst/>
          </a:prstGeom>
          <a:solidFill>
            <a:srgbClr val="002060"/>
          </a:solidFill>
        </p:spPr>
        <p:txBody>
          <a:bodyPr wrap="square" lIns="108821" tIns="54411" rIns="108821" bIns="54411">
            <a:spAutoFit/>
          </a:bodyPr>
          <a:lstStyle/>
          <a:p>
            <a:r>
              <a:rPr lang="en-US" sz="3600" b="1" dirty="0">
                <a:solidFill>
                  <a:srgbClr val="FFFF00"/>
                </a:solidFill>
              </a:rPr>
              <a:t>    </a:t>
            </a:r>
            <a:r>
              <a:rPr lang="en-US" sz="3400" b="1" dirty="0">
                <a:solidFill>
                  <a:srgbClr val="FFFF00"/>
                </a:solidFill>
              </a:rPr>
              <a:t>Apocalypse 19:4 </a:t>
            </a:r>
            <a:endParaRPr lang="en-US" sz="1000" b="1" dirty="0">
              <a:solidFill>
                <a:srgbClr val="FFFF00"/>
              </a:solidFill>
            </a:endParaRPr>
          </a:p>
          <a:p>
            <a:endParaRPr lang="en-US" sz="800" b="1" dirty="0">
              <a:solidFill>
                <a:srgbClr val="FFFF00"/>
              </a:solidFill>
            </a:endParaRPr>
          </a:p>
          <a:p>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ἔπεσαν</a:t>
            </a:r>
            <a:r>
              <a:rPr lang="en-US" sz="4000" dirty="0">
                <a:solidFill>
                  <a:schemeClr val="bg1"/>
                </a:solidFill>
              </a:rPr>
              <a:t>  </a:t>
            </a:r>
            <a:r>
              <a:rPr lang="el-GR" sz="4000" dirty="0">
                <a:solidFill>
                  <a:schemeClr val="bg1"/>
                </a:solidFill>
              </a:rPr>
              <a:t> οἱ πρεσβύτεροι </a:t>
            </a:r>
            <a:endParaRPr lang="en-US" sz="4000" dirty="0">
              <a:solidFill>
                <a:schemeClr val="bg1"/>
              </a:solidFill>
            </a:endParaRPr>
          </a:p>
          <a:p>
            <a:r>
              <a:rPr lang="fr-FR" sz="2400" dirty="0">
                <a:solidFill>
                  <a:srgbClr val="FFFF00"/>
                </a:solidFill>
              </a:rPr>
              <a:t>              et   se prosternèrent    les         anciens</a:t>
            </a:r>
          </a:p>
          <a:p>
            <a:r>
              <a:rPr lang="en-US" sz="4000" dirty="0">
                <a:solidFill>
                  <a:schemeClr val="bg1"/>
                </a:solidFill>
              </a:rPr>
              <a:t>   </a:t>
            </a:r>
            <a:r>
              <a:rPr lang="el-GR" sz="4000" dirty="0">
                <a:solidFill>
                  <a:schemeClr val="bg1"/>
                </a:solidFill>
              </a:rPr>
              <a:t>οἱ εἴκοσι τέσσαρες</a:t>
            </a:r>
            <a:r>
              <a:rPr lang="en-US" sz="4000" dirty="0">
                <a:solidFill>
                  <a:schemeClr val="bg1"/>
                </a:solidFill>
              </a:rPr>
              <a:t> </a:t>
            </a:r>
            <a:r>
              <a:rPr lang="el-GR" sz="4000" dirty="0">
                <a:solidFill>
                  <a:schemeClr val="bg1"/>
                </a:solidFill>
              </a:rPr>
              <a:t> καὶ τὰ τέσσαρα </a:t>
            </a:r>
            <a:r>
              <a:rPr lang="en-US" sz="4000" dirty="0">
                <a:solidFill>
                  <a:schemeClr val="bg1"/>
                </a:solidFill>
              </a:rPr>
              <a:t> </a:t>
            </a:r>
            <a:r>
              <a:rPr lang="el-GR" sz="4000" dirty="0">
                <a:solidFill>
                  <a:schemeClr val="bg1"/>
                </a:solidFill>
              </a:rPr>
              <a:t>ζῷα </a:t>
            </a:r>
            <a:endParaRPr lang="en-US" sz="4000" dirty="0">
              <a:solidFill>
                <a:schemeClr val="bg1"/>
              </a:solidFill>
            </a:endParaRPr>
          </a:p>
          <a:p>
            <a:r>
              <a:rPr lang="fr-FR" sz="2400" dirty="0">
                <a:solidFill>
                  <a:srgbClr val="FFFF00"/>
                </a:solidFill>
              </a:rPr>
              <a:t>      les       vingt              quatre                et     les        quatre        êtres vivants</a:t>
            </a:r>
          </a:p>
          <a:p>
            <a:r>
              <a:rPr lang="en-US" sz="4000" dirty="0">
                <a:solidFill>
                  <a:schemeClr val="bg1"/>
                </a:solidFill>
              </a:rPr>
              <a:t> </a:t>
            </a:r>
            <a:r>
              <a:rPr lang="el-GR" sz="4000" dirty="0">
                <a:solidFill>
                  <a:schemeClr val="bg1"/>
                </a:solidFill>
              </a:rPr>
              <a:t> </a:t>
            </a:r>
            <a:r>
              <a:rPr lang="en-US" sz="4000" dirty="0">
                <a:solidFill>
                  <a:schemeClr val="bg1"/>
                </a:solidFill>
              </a:rPr>
              <a:t> </a:t>
            </a:r>
            <a:r>
              <a:rPr lang="el-GR" sz="4000" dirty="0">
                <a:solidFill>
                  <a:schemeClr val="bg1"/>
                </a:solidFill>
              </a:rPr>
              <a:t>καὶ</a:t>
            </a:r>
            <a:r>
              <a:rPr lang="en-US" sz="4000" dirty="0">
                <a:solidFill>
                  <a:schemeClr val="bg1"/>
                </a:solidFill>
              </a:rPr>
              <a:t> </a:t>
            </a:r>
            <a:r>
              <a:rPr lang="el-GR" sz="4000" dirty="0">
                <a:solidFill>
                  <a:schemeClr val="bg1"/>
                </a:solidFill>
              </a:rPr>
              <a:t> προσεκύνησαν </a:t>
            </a:r>
            <a:r>
              <a:rPr lang="en-US" sz="4000" dirty="0">
                <a:solidFill>
                  <a:schemeClr val="bg1"/>
                </a:solidFill>
              </a:rPr>
              <a:t> </a:t>
            </a:r>
            <a:r>
              <a:rPr lang="el-GR" sz="4000" dirty="0">
                <a:solidFill>
                  <a:schemeClr val="bg1"/>
                </a:solidFill>
              </a:rPr>
              <a:t>τῷ θεῷ </a:t>
            </a:r>
            <a:r>
              <a:rPr lang="en-US" sz="4000" dirty="0">
                <a:solidFill>
                  <a:schemeClr val="bg1"/>
                </a:solidFill>
              </a:rPr>
              <a:t> </a:t>
            </a:r>
            <a:r>
              <a:rPr lang="el-GR" sz="4000" dirty="0">
                <a:solidFill>
                  <a:schemeClr val="bg1"/>
                </a:solidFill>
              </a:rPr>
              <a:t>τῷ καθημένῳ </a:t>
            </a:r>
            <a:endParaRPr lang="en-US" sz="4000" dirty="0">
              <a:solidFill>
                <a:schemeClr val="bg1"/>
              </a:solidFill>
            </a:endParaRPr>
          </a:p>
          <a:p>
            <a:r>
              <a:rPr lang="fr-FR" sz="2400" dirty="0">
                <a:solidFill>
                  <a:srgbClr val="FFFF00"/>
                </a:solidFill>
              </a:rPr>
              <a:t>        et               adorèrent                        le       Dieu       qui           siège</a:t>
            </a:r>
          </a:p>
          <a:p>
            <a:r>
              <a:rPr lang="en-US" sz="4000" dirty="0">
                <a:solidFill>
                  <a:schemeClr val="bg1"/>
                </a:solidFill>
              </a:rPr>
              <a:t>    </a:t>
            </a:r>
            <a:r>
              <a:rPr lang="el-GR" sz="4000" dirty="0">
                <a:solidFill>
                  <a:schemeClr val="bg1"/>
                </a:solidFill>
              </a:rPr>
              <a:t>ἐπὶ </a:t>
            </a:r>
            <a:r>
              <a:rPr lang="en-US" sz="4000" dirty="0">
                <a:solidFill>
                  <a:schemeClr val="bg1"/>
                </a:solidFill>
              </a:rPr>
              <a:t> </a:t>
            </a:r>
            <a:r>
              <a:rPr lang="el-GR" sz="4000" dirty="0">
                <a:solidFill>
                  <a:schemeClr val="bg1"/>
                </a:solidFill>
              </a:rPr>
              <a:t>τῷ</a:t>
            </a:r>
            <a:r>
              <a:rPr lang="en-US" sz="4000" dirty="0">
                <a:solidFill>
                  <a:schemeClr val="bg1"/>
                </a:solidFill>
              </a:rPr>
              <a:t> </a:t>
            </a:r>
            <a:r>
              <a:rPr lang="el-GR" sz="4000" dirty="0">
                <a:solidFill>
                  <a:schemeClr val="bg1"/>
                </a:solidFill>
              </a:rPr>
              <a:t> θρόνῳ</a:t>
            </a:r>
            <a:r>
              <a:rPr lang="en-US" sz="4000" dirty="0">
                <a:solidFill>
                  <a:schemeClr val="bg1"/>
                </a:solidFill>
              </a:rPr>
              <a:t> </a:t>
            </a:r>
            <a:r>
              <a:rPr lang="el-GR" sz="4000" dirty="0">
                <a:solidFill>
                  <a:schemeClr val="bg1"/>
                </a:solidFill>
              </a:rPr>
              <a:t> λέγοντες· </a:t>
            </a:r>
            <a:r>
              <a:rPr lang="en-US" sz="4000" dirty="0">
                <a:solidFill>
                  <a:schemeClr val="bg1"/>
                </a:solidFill>
              </a:rPr>
              <a:t>  </a:t>
            </a:r>
            <a:r>
              <a:rPr lang="el-GR" sz="4000" dirty="0">
                <a:solidFill>
                  <a:schemeClr val="bg1"/>
                </a:solidFill>
              </a:rPr>
              <a:t>ἀμὴν</a:t>
            </a:r>
            <a:r>
              <a:rPr lang="en-US" sz="4000" dirty="0">
                <a:solidFill>
                  <a:schemeClr val="bg1"/>
                </a:solidFill>
              </a:rPr>
              <a:t> </a:t>
            </a:r>
            <a:r>
              <a:rPr lang="el-GR" sz="4000" dirty="0">
                <a:solidFill>
                  <a:schemeClr val="bg1"/>
                </a:solidFill>
              </a:rPr>
              <a:t> ἁλληλουϊά.</a:t>
            </a:r>
          </a:p>
          <a:p>
            <a:r>
              <a:rPr lang="fr-FR" sz="2400" dirty="0">
                <a:solidFill>
                  <a:srgbClr val="FFFF00"/>
                </a:solidFill>
              </a:rPr>
              <a:t>        sur        le           trône             en disant                Amen              Alléluia </a:t>
            </a:r>
            <a:endParaRPr lang="en-US" sz="2400" dirty="0">
              <a:solidFill>
                <a:srgbClr val="FFFF00"/>
              </a:solidFill>
            </a:endParaRP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19:4</a:t>
            </a:r>
            <a:r>
              <a:rPr lang="fr-FR" sz="2200" dirty="0">
                <a:solidFill>
                  <a:schemeClr val="bg1"/>
                </a:solidFill>
              </a:rPr>
              <a:t> Et les vingt -quatre vieillards et les quatre êtres vivants se prosternèrent et adorèrent Dieu assis sur le trône, en disant: Amen ! Alléluia !</a:t>
            </a:r>
          </a:p>
          <a:p>
            <a:r>
              <a:rPr lang="fr-FR" sz="2200" dirty="0">
                <a:solidFill>
                  <a:schemeClr val="bg1"/>
                </a:solidFill>
              </a:rPr>
              <a:t> </a:t>
            </a:r>
            <a:r>
              <a:rPr lang="fr-FR" sz="2200" baseline="30000" dirty="0">
                <a:solidFill>
                  <a:srgbClr val="FFFF00"/>
                </a:solidFill>
              </a:rPr>
              <a:t>	BFC </a:t>
            </a:r>
            <a:r>
              <a:rPr lang="fr-FR" sz="2200" b="1" dirty="0">
                <a:solidFill>
                  <a:schemeClr val="bg1"/>
                </a:solidFill>
              </a:rPr>
              <a:t>19:4</a:t>
            </a:r>
            <a:r>
              <a:rPr lang="fr-FR" sz="2200" dirty="0">
                <a:solidFill>
                  <a:schemeClr val="bg1"/>
                </a:solidFill>
              </a:rPr>
              <a:t> Les vingt-quatre anciens et les quatre êtres vivants s'agenouillèrent et adorèrent Dieu, qui siège sur le trône, et dirent: «Amen! Alléluia! Louez le Seigneur!»</a:t>
            </a:r>
          </a:p>
          <a:p>
            <a:endParaRPr lang="fr-FR" sz="800" dirty="0">
              <a:solidFill>
                <a:schemeClr val="bg1"/>
              </a:solidFill>
            </a:endParaRPr>
          </a:p>
          <a:p>
            <a:endParaRPr lang="fr-FR" sz="800" dirty="0">
              <a:solidFill>
                <a:schemeClr val="bg1"/>
              </a:solidFill>
            </a:endParaRPr>
          </a:p>
          <a:p>
            <a:endParaRPr lang="fr-FR" sz="80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01646422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3600" b="1" dirty="0">
                <a:solidFill>
                  <a:srgbClr val="FFFF00"/>
                </a:solidFill>
              </a:rPr>
              <a:t>  Apocalypse 19:5 </a:t>
            </a: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4200" dirty="0">
                <a:solidFill>
                  <a:schemeClr val="bg1"/>
                </a:solidFill>
              </a:rPr>
              <a:t> </a:t>
            </a:r>
            <a:r>
              <a:rPr lang="el-GR" sz="4200" dirty="0">
                <a:solidFill>
                  <a:schemeClr val="bg1"/>
                </a:solidFill>
              </a:rPr>
              <a:t>Καὶ φωνὴ ἀπὸ τοῦ θρόνου ἐξῆλθεν λέγουσα· </a:t>
            </a:r>
            <a:endParaRPr lang="en-US" sz="4200" dirty="0">
              <a:solidFill>
                <a:schemeClr val="bg1"/>
              </a:solidFill>
            </a:endParaRPr>
          </a:p>
          <a:p>
            <a:r>
              <a:rPr lang="fr-FR" sz="2400" dirty="0">
                <a:solidFill>
                  <a:srgbClr val="FFFF00"/>
                </a:solidFill>
              </a:rPr>
              <a:t>      et      une voix               du                 trône                 sortit                   disant</a:t>
            </a:r>
            <a:endParaRPr lang="es-ES" sz="2400" dirty="0">
              <a:solidFill>
                <a:srgbClr val="FFFF00"/>
              </a:solidFill>
            </a:endParaRPr>
          </a:p>
          <a:p>
            <a:r>
              <a:rPr lang="en-US" sz="4200" dirty="0">
                <a:solidFill>
                  <a:schemeClr val="bg1"/>
                </a:solidFill>
              </a:rPr>
              <a:t>  </a:t>
            </a:r>
            <a:r>
              <a:rPr lang="el-GR" sz="4200" dirty="0">
                <a:solidFill>
                  <a:schemeClr val="bg1"/>
                </a:solidFill>
              </a:rPr>
              <a:t>αἰνεῖτε τῷ θεῷ ἡμῶν πάντες οἱ δοῦλοι αὐτοῦ </a:t>
            </a:r>
            <a:endParaRPr lang="en-US" sz="4200" dirty="0">
              <a:solidFill>
                <a:schemeClr val="bg1"/>
              </a:solidFill>
            </a:endParaRPr>
          </a:p>
          <a:p>
            <a:r>
              <a:rPr lang="fr-FR" sz="2400" dirty="0">
                <a:solidFill>
                  <a:srgbClr val="FFFF00"/>
                </a:solidFill>
              </a:rPr>
              <a:t>          louez           le       Dieu       notre        vous tous     les     serviteurs         ses</a:t>
            </a:r>
          </a:p>
          <a:p>
            <a:r>
              <a:rPr lang="en-US" sz="4200" dirty="0">
                <a:solidFill>
                  <a:schemeClr val="bg1"/>
                </a:solidFill>
              </a:rPr>
              <a:t> </a:t>
            </a:r>
            <a:r>
              <a:rPr lang="el-GR" sz="4200" dirty="0">
                <a:solidFill>
                  <a:schemeClr val="bg1"/>
                </a:solidFill>
              </a:rPr>
              <a:t>[καὶ] οἱ φοβούμενοι αὐτόν, οἱ μικροὶ καὶ οἱ μεγάλοι.</a:t>
            </a:r>
          </a:p>
          <a:p>
            <a:r>
              <a:rPr lang="fr-FR" sz="2400" dirty="0">
                <a:solidFill>
                  <a:srgbClr val="FFFF00"/>
                </a:solidFill>
              </a:rPr>
              <a:t>        et  vous qui       craignez                       le               les      petits           et      les       grands</a:t>
            </a: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19:5</a:t>
            </a:r>
            <a:r>
              <a:rPr lang="fr-FR" sz="2200" dirty="0">
                <a:solidFill>
                  <a:schemeClr val="bg1"/>
                </a:solidFill>
              </a:rPr>
              <a:t> Et une voix sortit du trône, disant: Louez notre Dieu, vous tous ses serviteurs, vous qui le craignez, petits et grands !      //        </a:t>
            </a:r>
            <a:r>
              <a:rPr lang="fr-FR" sz="2200" baseline="30000" dirty="0">
                <a:solidFill>
                  <a:srgbClr val="FFFF00"/>
                </a:solidFill>
              </a:rPr>
              <a:t>BFC </a:t>
            </a:r>
            <a:r>
              <a:rPr lang="fr-FR" sz="2200" b="1" dirty="0">
                <a:solidFill>
                  <a:schemeClr val="bg1"/>
                </a:solidFill>
              </a:rPr>
              <a:t>19:5</a:t>
            </a:r>
            <a:r>
              <a:rPr lang="fr-FR" sz="2200" dirty="0">
                <a:solidFill>
                  <a:schemeClr val="bg1"/>
                </a:solidFill>
              </a:rPr>
              <a:t> Une voix se fit entendre du trône; elle disait: «Louez notre Dieu, vous tous ses serviteurs, vous qui le respectez, les grands comme les petits!»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33954682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911747"/>
          </a:xfrm>
          <a:prstGeom prst="rect">
            <a:avLst/>
          </a:prstGeom>
          <a:solidFill>
            <a:srgbClr val="002060"/>
          </a:solidFill>
        </p:spPr>
        <p:txBody>
          <a:bodyPr wrap="square" lIns="108821" tIns="54411" rIns="108821" bIns="54411">
            <a:spAutoFit/>
          </a:bodyPr>
          <a:lstStyle/>
          <a:p>
            <a:r>
              <a:rPr lang="en-US" sz="800" b="1" dirty="0">
                <a:solidFill>
                  <a:srgbClr val="FFFF00"/>
                </a:solidFill>
              </a:rPr>
              <a:t>  </a:t>
            </a:r>
            <a:r>
              <a:rPr lang="en-US" sz="3200" b="1" dirty="0">
                <a:solidFill>
                  <a:srgbClr val="FFFF00"/>
                </a:solidFill>
              </a:rPr>
              <a:t>   Apocalypse 19:6 </a:t>
            </a:r>
          </a:p>
          <a:p>
            <a:endParaRPr lang="en-US" sz="800" b="1" dirty="0">
              <a:solidFill>
                <a:srgbClr val="FFFF00"/>
              </a:solidFill>
            </a:endParaRPr>
          </a:p>
          <a:p>
            <a:r>
              <a:rPr lang="en-US" sz="3800" dirty="0">
                <a:solidFill>
                  <a:schemeClr val="bg1"/>
                </a:solidFill>
              </a:rPr>
              <a:t>  </a:t>
            </a:r>
            <a:r>
              <a:rPr lang="el-GR" sz="3800" dirty="0">
                <a:solidFill>
                  <a:schemeClr val="bg1"/>
                </a:solidFill>
              </a:rPr>
              <a:t>Καὶ </a:t>
            </a:r>
            <a:r>
              <a:rPr lang="en-US" sz="3800" dirty="0">
                <a:solidFill>
                  <a:schemeClr val="bg1"/>
                </a:solidFill>
              </a:rPr>
              <a:t> </a:t>
            </a:r>
            <a:r>
              <a:rPr lang="el-GR" sz="3800" dirty="0">
                <a:solidFill>
                  <a:schemeClr val="bg1"/>
                </a:solidFill>
              </a:rPr>
              <a:t>ἤκουσα </a:t>
            </a:r>
            <a:r>
              <a:rPr lang="en-US" sz="3800" dirty="0">
                <a:solidFill>
                  <a:schemeClr val="bg1"/>
                </a:solidFill>
              </a:rPr>
              <a:t> </a:t>
            </a:r>
            <a:r>
              <a:rPr lang="el-GR" sz="3800" dirty="0">
                <a:solidFill>
                  <a:schemeClr val="bg1"/>
                </a:solidFill>
              </a:rPr>
              <a:t>ὡς</a:t>
            </a:r>
            <a:r>
              <a:rPr lang="en-US" sz="3800" dirty="0">
                <a:solidFill>
                  <a:schemeClr val="bg1"/>
                </a:solidFill>
              </a:rPr>
              <a:t> </a:t>
            </a:r>
            <a:r>
              <a:rPr lang="el-GR" sz="3800" dirty="0">
                <a:solidFill>
                  <a:schemeClr val="bg1"/>
                </a:solidFill>
              </a:rPr>
              <a:t> φωνὴν</a:t>
            </a:r>
            <a:r>
              <a:rPr lang="en-US" sz="3800" dirty="0">
                <a:solidFill>
                  <a:schemeClr val="bg1"/>
                </a:solidFill>
              </a:rPr>
              <a:t>  </a:t>
            </a:r>
            <a:r>
              <a:rPr lang="el-GR" sz="3800" dirty="0">
                <a:solidFill>
                  <a:schemeClr val="bg1"/>
                </a:solidFill>
              </a:rPr>
              <a:t> ὄχλου</a:t>
            </a:r>
            <a:r>
              <a:rPr lang="en-US" sz="3800" dirty="0">
                <a:solidFill>
                  <a:schemeClr val="bg1"/>
                </a:solidFill>
              </a:rPr>
              <a:t> </a:t>
            </a:r>
            <a:r>
              <a:rPr lang="el-GR" sz="3800" dirty="0">
                <a:solidFill>
                  <a:schemeClr val="bg1"/>
                </a:solidFill>
              </a:rPr>
              <a:t> </a:t>
            </a:r>
            <a:r>
              <a:rPr lang="en-US" sz="3800" dirty="0">
                <a:solidFill>
                  <a:schemeClr val="bg1"/>
                </a:solidFill>
              </a:rPr>
              <a:t> </a:t>
            </a:r>
            <a:r>
              <a:rPr lang="el-GR" sz="3800" dirty="0">
                <a:solidFill>
                  <a:schemeClr val="bg1"/>
                </a:solidFill>
              </a:rPr>
              <a:t>πολλοῦ </a:t>
            </a:r>
            <a:endParaRPr lang="en-US" sz="3800" dirty="0">
              <a:solidFill>
                <a:schemeClr val="bg1"/>
              </a:solidFill>
            </a:endParaRPr>
          </a:p>
          <a:p>
            <a:r>
              <a:rPr lang="fr-FR" sz="2400" dirty="0">
                <a:solidFill>
                  <a:srgbClr val="FFFF00"/>
                </a:solidFill>
              </a:rPr>
              <a:t>      et        j'entendis   comme    la voix        d'une foule    nombreuse</a:t>
            </a:r>
            <a:endParaRPr lang="es-ES" sz="2400" dirty="0">
              <a:solidFill>
                <a:srgbClr val="FFFF00"/>
              </a:solidFill>
            </a:endParaRPr>
          </a:p>
          <a:p>
            <a:r>
              <a:rPr lang="en-US" sz="3800" dirty="0">
                <a:solidFill>
                  <a:schemeClr val="bg1"/>
                </a:solidFill>
              </a:rPr>
              <a:t>     </a:t>
            </a:r>
            <a:r>
              <a:rPr lang="el-GR" sz="3800" dirty="0">
                <a:solidFill>
                  <a:schemeClr val="bg1"/>
                </a:solidFill>
              </a:rPr>
              <a:t>καὶ </a:t>
            </a:r>
            <a:r>
              <a:rPr lang="en-US" sz="3800" dirty="0">
                <a:solidFill>
                  <a:schemeClr val="bg1"/>
                </a:solidFill>
              </a:rPr>
              <a:t> </a:t>
            </a:r>
            <a:r>
              <a:rPr lang="el-GR" sz="3800" dirty="0">
                <a:solidFill>
                  <a:schemeClr val="bg1"/>
                </a:solidFill>
              </a:rPr>
              <a:t>ὡς </a:t>
            </a:r>
            <a:r>
              <a:rPr lang="en-US" sz="3800" dirty="0">
                <a:solidFill>
                  <a:schemeClr val="bg1"/>
                </a:solidFill>
              </a:rPr>
              <a:t> </a:t>
            </a:r>
            <a:r>
              <a:rPr lang="el-GR" sz="3800" dirty="0">
                <a:solidFill>
                  <a:schemeClr val="bg1"/>
                </a:solidFill>
              </a:rPr>
              <a:t>φωνὴν</a:t>
            </a:r>
            <a:r>
              <a:rPr lang="en-US" sz="3800" dirty="0">
                <a:solidFill>
                  <a:schemeClr val="bg1"/>
                </a:solidFill>
              </a:rPr>
              <a:t>  </a:t>
            </a:r>
            <a:r>
              <a:rPr lang="el-GR" sz="3800" dirty="0">
                <a:solidFill>
                  <a:schemeClr val="bg1"/>
                </a:solidFill>
              </a:rPr>
              <a:t> ὑδάτων</a:t>
            </a:r>
            <a:r>
              <a:rPr lang="en-US" sz="3800" dirty="0">
                <a:solidFill>
                  <a:schemeClr val="bg1"/>
                </a:solidFill>
              </a:rPr>
              <a:t> </a:t>
            </a:r>
            <a:r>
              <a:rPr lang="el-GR" sz="3800" dirty="0">
                <a:solidFill>
                  <a:schemeClr val="bg1"/>
                </a:solidFill>
              </a:rPr>
              <a:t> πολλῶν </a:t>
            </a:r>
            <a:endParaRPr lang="en-US" sz="3800" dirty="0">
              <a:solidFill>
                <a:schemeClr val="bg1"/>
              </a:solidFill>
            </a:endParaRPr>
          </a:p>
          <a:p>
            <a:r>
              <a:rPr lang="fr-FR" sz="2400" dirty="0">
                <a:solidFill>
                  <a:srgbClr val="FFFF00"/>
                </a:solidFill>
              </a:rPr>
              <a:t>           et   comme   un bruit          de eaux           grosses </a:t>
            </a:r>
          </a:p>
          <a:p>
            <a:r>
              <a:rPr lang="en-US" sz="3600" dirty="0">
                <a:solidFill>
                  <a:schemeClr val="bg1"/>
                </a:solidFill>
              </a:rPr>
              <a:t>  </a:t>
            </a:r>
            <a:r>
              <a:rPr lang="el-GR" sz="3600" dirty="0">
                <a:solidFill>
                  <a:schemeClr val="bg1"/>
                </a:solidFill>
              </a:rPr>
              <a:t>καὶ </a:t>
            </a:r>
            <a:r>
              <a:rPr lang="en-US" sz="3600" dirty="0">
                <a:solidFill>
                  <a:schemeClr val="bg1"/>
                </a:solidFill>
              </a:rPr>
              <a:t> </a:t>
            </a:r>
            <a:r>
              <a:rPr lang="el-GR" sz="3600" dirty="0">
                <a:solidFill>
                  <a:schemeClr val="bg1"/>
                </a:solidFill>
              </a:rPr>
              <a:t>ὡς </a:t>
            </a:r>
            <a:r>
              <a:rPr lang="en-US" sz="3600" dirty="0">
                <a:solidFill>
                  <a:schemeClr val="bg1"/>
                </a:solidFill>
              </a:rPr>
              <a:t> </a:t>
            </a:r>
            <a:r>
              <a:rPr lang="el-GR" sz="3600" dirty="0">
                <a:solidFill>
                  <a:schemeClr val="bg1"/>
                </a:solidFill>
              </a:rPr>
              <a:t>φωνὴν </a:t>
            </a:r>
            <a:r>
              <a:rPr lang="en-US" sz="3600" dirty="0">
                <a:solidFill>
                  <a:schemeClr val="bg1"/>
                </a:solidFill>
              </a:rPr>
              <a:t>  </a:t>
            </a:r>
            <a:r>
              <a:rPr lang="el-GR" sz="3600" dirty="0">
                <a:solidFill>
                  <a:schemeClr val="bg1"/>
                </a:solidFill>
              </a:rPr>
              <a:t>βροντῶν </a:t>
            </a:r>
            <a:r>
              <a:rPr lang="en-US" sz="3600" dirty="0">
                <a:solidFill>
                  <a:schemeClr val="bg1"/>
                </a:solidFill>
              </a:rPr>
              <a:t>  </a:t>
            </a:r>
            <a:r>
              <a:rPr lang="el-GR" sz="3600" dirty="0">
                <a:solidFill>
                  <a:schemeClr val="bg1"/>
                </a:solidFill>
              </a:rPr>
              <a:t>ἰσχυρῶν </a:t>
            </a:r>
            <a:r>
              <a:rPr lang="en-US" sz="3600" dirty="0">
                <a:solidFill>
                  <a:schemeClr val="bg1"/>
                </a:solidFill>
              </a:rPr>
              <a:t> </a:t>
            </a:r>
            <a:r>
              <a:rPr lang="el-GR" sz="3600" dirty="0">
                <a:solidFill>
                  <a:schemeClr val="bg1"/>
                </a:solidFill>
              </a:rPr>
              <a:t>λεγόντων· </a:t>
            </a:r>
            <a:r>
              <a:rPr lang="en-US" sz="3600" dirty="0">
                <a:solidFill>
                  <a:schemeClr val="bg1"/>
                </a:solidFill>
              </a:rPr>
              <a:t>  </a:t>
            </a:r>
            <a:r>
              <a:rPr lang="el-GR" sz="3600" dirty="0">
                <a:solidFill>
                  <a:schemeClr val="bg1"/>
                </a:solidFill>
              </a:rPr>
              <a:t>ἁλληλουϊά,</a:t>
            </a:r>
            <a:endParaRPr lang="en-US" sz="3600" dirty="0">
              <a:solidFill>
                <a:schemeClr val="bg1"/>
              </a:solidFill>
            </a:endParaRPr>
          </a:p>
          <a:p>
            <a:r>
              <a:rPr lang="fr-FR" sz="2400" dirty="0">
                <a:solidFill>
                  <a:srgbClr val="FFFF00"/>
                </a:solidFill>
              </a:rPr>
              <a:t>     et  comme   un bruit  </a:t>
            </a:r>
            <a:r>
              <a:rPr lang="fr-FR" sz="2200" dirty="0">
                <a:solidFill>
                  <a:srgbClr val="FFFF00"/>
                </a:solidFill>
              </a:rPr>
              <a:t>de coups de tonnerre     </a:t>
            </a:r>
            <a:r>
              <a:rPr lang="fr-FR" sz="2400" dirty="0">
                <a:solidFill>
                  <a:srgbClr val="FFFF00"/>
                </a:solidFill>
              </a:rPr>
              <a:t>forts                 disant                     Alléluia </a:t>
            </a:r>
          </a:p>
          <a:p>
            <a:r>
              <a:rPr lang="en-US" sz="3600" dirty="0">
                <a:solidFill>
                  <a:schemeClr val="bg1"/>
                </a:solidFill>
              </a:rPr>
              <a:t>   </a:t>
            </a:r>
            <a:r>
              <a:rPr lang="el-GR" sz="3600" dirty="0">
                <a:solidFill>
                  <a:schemeClr val="bg1"/>
                </a:solidFill>
              </a:rPr>
              <a:t>ὅτι </a:t>
            </a:r>
            <a:r>
              <a:rPr lang="en-US" sz="3600" dirty="0">
                <a:solidFill>
                  <a:schemeClr val="bg1"/>
                </a:solidFill>
              </a:rPr>
              <a:t> </a:t>
            </a:r>
            <a:r>
              <a:rPr lang="el-GR" sz="3600" dirty="0">
                <a:solidFill>
                  <a:schemeClr val="bg1"/>
                </a:solidFill>
              </a:rPr>
              <a:t>ἐβασίλευσεν </a:t>
            </a:r>
            <a:r>
              <a:rPr lang="en-US" sz="3600" dirty="0">
                <a:solidFill>
                  <a:schemeClr val="bg1"/>
                </a:solidFill>
              </a:rPr>
              <a:t> </a:t>
            </a:r>
            <a:r>
              <a:rPr lang="el-GR" sz="3600" dirty="0">
                <a:solidFill>
                  <a:schemeClr val="bg1"/>
                </a:solidFill>
              </a:rPr>
              <a:t>κύριος </a:t>
            </a:r>
            <a:r>
              <a:rPr lang="en-US" sz="3600" dirty="0">
                <a:solidFill>
                  <a:schemeClr val="bg1"/>
                </a:solidFill>
              </a:rPr>
              <a:t> </a:t>
            </a:r>
            <a:r>
              <a:rPr lang="el-GR" sz="3600" dirty="0">
                <a:solidFill>
                  <a:schemeClr val="bg1"/>
                </a:solidFill>
              </a:rPr>
              <a:t>ὁ θεὸς </a:t>
            </a:r>
            <a:r>
              <a:rPr lang="en-US" sz="3600" dirty="0">
                <a:solidFill>
                  <a:schemeClr val="bg1"/>
                </a:solidFill>
              </a:rPr>
              <a:t> </a:t>
            </a:r>
            <a:r>
              <a:rPr lang="el-GR" sz="3600" dirty="0">
                <a:solidFill>
                  <a:schemeClr val="bg1"/>
                </a:solidFill>
              </a:rPr>
              <a:t>[ἡμῶν] </a:t>
            </a:r>
            <a:r>
              <a:rPr lang="en-US" sz="3600" dirty="0">
                <a:solidFill>
                  <a:schemeClr val="bg1"/>
                </a:solidFill>
              </a:rPr>
              <a:t> </a:t>
            </a:r>
            <a:r>
              <a:rPr lang="el-GR" sz="3600" dirty="0">
                <a:solidFill>
                  <a:schemeClr val="bg1"/>
                </a:solidFill>
              </a:rPr>
              <a:t>ὁ παντοκράτωρ.</a:t>
            </a:r>
          </a:p>
          <a:p>
            <a:r>
              <a:rPr lang="fr-FR" sz="2400" dirty="0">
                <a:solidFill>
                  <a:srgbClr val="FFFF00"/>
                </a:solidFill>
              </a:rPr>
              <a:t>      car     a établi son règne      Seigneur     le    Dieu          notre        le      Tout-Puissant</a:t>
            </a: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19:6</a:t>
            </a:r>
            <a:r>
              <a:rPr lang="fr-FR" sz="2200" dirty="0">
                <a:solidFill>
                  <a:schemeClr val="bg1"/>
                </a:solidFill>
              </a:rPr>
              <a:t> Et j'entendis comme la voix d'une foule nombreuse, comme un bruit de grosses eaux, et comme un bruit de forts coups de tonnerre, disant: Alléluia ! Car le Seigneur notre Dieu Tout-Puissant est entré dans son règne.              //           </a:t>
            </a:r>
            <a:r>
              <a:rPr lang="fr-FR" sz="2200" baseline="30000" dirty="0">
                <a:solidFill>
                  <a:schemeClr val="bg1"/>
                </a:solidFill>
              </a:rPr>
              <a:t>   </a:t>
            </a:r>
            <a:r>
              <a:rPr lang="fr-FR" sz="2200" baseline="30000" dirty="0">
                <a:solidFill>
                  <a:srgbClr val="FFFF00"/>
                </a:solidFill>
              </a:rPr>
              <a:t>BFC </a:t>
            </a:r>
            <a:r>
              <a:rPr lang="fr-FR" sz="2200" b="1" dirty="0">
                <a:solidFill>
                  <a:schemeClr val="bg1"/>
                </a:solidFill>
              </a:rPr>
              <a:t>19:6</a:t>
            </a:r>
            <a:r>
              <a:rPr lang="fr-FR" sz="2200" dirty="0">
                <a:solidFill>
                  <a:schemeClr val="bg1"/>
                </a:solidFill>
              </a:rPr>
              <a:t> Puis j'entendis une voix semblable à celle d'une foule nombreuse; elle résonnait comme de grandes chutes d'eau, comme de violents coups de tonnerre. Voici ce qui était dit: «Alléluia! Louez le Seigneur! Car le Seigneur, notre Dieu tout-puissant, a établi son règne!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5140077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50191"/>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3600" b="1" dirty="0">
                <a:solidFill>
                  <a:srgbClr val="FFFF00"/>
                </a:solidFill>
              </a:rPr>
              <a:t>     Apocalypse 19:7 </a:t>
            </a: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4200" dirty="0">
                <a:solidFill>
                  <a:schemeClr val="bg1"/>
                </a:solidFill>
              </a:rPr>
              <a:t> </a:t>
            </a:r>
            <a:r>
              <a:rPr lang="el-GR" sz="4200" dirty="0">
                <a:solidFill>
                  <a:schemeClr val="bg1"/>
                </a:solidFill>
              </a:rPr>
              <a:t>χαίρωμεν καὶ ἀγαλλιῶμεν καὶ δώσωμεν </a:t>
            </a:r>
            <a:endParaRPr lang="en-US" sz="4200" dirty="0">
              <a:solidFill>
                <a:schemeClr val="bg1"/>
              </a:solidFill>
            </a:endParaRPr>
          </a:p>
          <a:p>
            <a:r>
              <a:rPr lang="fr-FR" sz="2400" dirty="0">
                <a:solidFill>
                  <a:srgbClr val="FFFF00"/>
                </a:solidFill>
              </a:rPr>
              <a:t>  réjouissons-nous     et       soyons heureux            </a:t>
            </a:r>
            <a:r>
              <a:rPr lang="fr-FR" sz="2400" dirty="0">
                <a:solidFill>
                  <a:schemeClr val="bg1"/>
                </a:solidFill>
              </a:rPr>
              <a:t> </a:t>
            </a:r>
            <a:r>
              <a:rPr lang="fr-FR" sz="2400" dirty="0">
                <a:solidFill>
                  <a:srgbClr val="FFFF00"/>
                </a:solidFill>
              </a:rPr>
              <a:t>et         donnons</a:t>
            </a:r>
            <a:endParaRPr lang="es-ES" sz="2400" dirty="0">
              <a:solidFill>
                <a:srgbClr val="FFFF00"/>
              </a:solidFill>
            </a:endParaRPr>
          </a:p>
          <a:p>
            <a:r>
              <a:rPr lang="en-US" sz="4400" dirty="0">
                <a:solidFill>
                  <a:schemeClr val="bg1"/>
                </a:solidFill>
              </a:rPr>
              <a:t> </a:t>
            </a:r>
            <a:r>
              <a:rPr lang="el-GR" sz="4400" dirty="0">
                <a:solidFill>
                  <a:schemeClr val="bg1"/>
                </a:solidFill>
              </a:rPr>
              <a:t>τὴν δόξαν</a:t>
            </a:r>
            <a:r>
              <a:rPr lang="en-US" sz="4400" dirty="0">
                <a:solidFill>
                  <a:schemeClr val="bg1"/>
                </a:solidFill>
              </a:rPr>
              <a:t> </a:t>
            </a:r>
            <a:r>
              <a:rPr lang="el-GR" sz="4400" dirty="0">
                <a:solidFill>
                  <a:schemeClr val="bg1"/>
                </a:solidFill>
              </a:rPr>
              <a:t> αὐτῷ, </a:t>
            </a:r>
            <a:r>
              <a:rPr lang="en-US" sz="4400" dirty="0">
                <a:solidFill>
                  <a:schemeClr val="bg1"/>
                </a:solidFill>
              </a:rPr>
              <a:t> </a:t>
            </a:r>
            <a:r>
              <a:rPr lang="el-GR" sz="4400" dirty="0">
                <a:solidFill>
                  <a:schemeClr val="bg1"/>
                </a:solidFill>
              </a:rPr>
              <a:t>ὅτι </a:t>
            </a:r>
            <a:r>
              <a:rPr lang="en-US" sz="4400" dirty="0">
                <a:solidFill>
                  <a:schemeClr val="bg1"/>
                </a:solidFill>
              </a:rPr>
              <a:t> </a:t>
            </a:r>
            <a:r>
              <a:rPr lang="el-GR" sz="4400" dirty="0">
                <a:solidFill>
                  <a:schemeClr val="bg1"/>
                </a:solidFill>
              </a:rPr>
              <a:t>ἦλθεν </a:t>
            </a:r>
            <a:r>
              <a:rPr lang="en-US" sz="4400" dirty="0">
                <a:solidFill>
                  <a:schemeClr val="bg1"/>
                </a:solidFill>
              </a:rPr>
              <a:t> </a:t>
            </a:r>
            <a:r>
              <a:rPr lang="el-GR" sz="4400" dirty="0">
                <a:solidFill>
                  <a:schemeClr val="bg1"/>
                </a:solidFill>
              </a:rPr>
              <a:t>ὁ γάμος</a:t>
            </a:r>
            <a:r>
              <a:rPr lang="en-US" sz="4400" dirty="0">
                <a:solidFill>
                  <a:schemeClr val="bg1"/>
                </a:solidFill>
              </a:rPr>
              <a:t> </a:t>
            </a:r>
            <a:r>
              <a:rPr lang="el-GR" sz="4400" dirty="0">
                <a:solidFill>
                  <a:schemeClr val="bg1"/>
                </a:solidFill>
              </a:rPr>
              <a:t> τοῦ ἀρνίου </a:t>
            </a:r>
            <a:endParaRPr lang="en-US" sz="4400" dirty="0">
              <a:solidFill>
                <a:schemeClr val="bg1"/>
              </a:solidFill>
            </a:endParaRPr>
          </a:p>
          <a:p>
            <a:r>
              <a:rPr lang="fr-FR" sz="2400" dirty="0">
                <a:solidFill>
                  <a:srgbClr val="FFFF00"/>
                </a:solidFill>
              </a:rPr>
              <a:t>     la           gloire               lui                car    sont venues    les      noces               de l'Agneau</a:t>
            </a:r>
          </a:p>
          <a:p>
            <a:r>
              <a:rPr lang="en-US" sz="4400" dirty="0">
                <a:solidFill>
                  <a:schemeClr val="bg1"/>
                </a:solidFill>
              </a:rPr>
              <a:t>   </a:t>
            </a:r>
            <a:r>
              <a:rPr lang="el-GR" sz="4400" dirty="0">
                <a:solidFill>
                  <a:schemeClr val="bg1"/>
                </a:solidFill>
              </a:rPr>
              <a:t>καὶ </a:t>
            </a:r>
            <a:r>
              <a:rPr lang="en-US" sz="4400" dirty="0">
                <a:solidFill>
                  <a:schemeClr val="bg1"/>
                </a:solidFill>
              </a:rPr>
              <a:t> </a:t>
            </a:r>
            <a:r>
              <a:rPr lang="el-GR" sz="4400" dirty="0">
                <a:solidFill>
                  <a:schemeClr val="bg1"/>
                </a:solidFill>
              </a:rPr>
              <a:t>ἡ </a:t>
            </a:r>
            <a:r>
              <a:rPr lang="en-US" sz="4400" dirty="0">
                <a:solidFill>
                  <a:schemeClr val="bg1"/>
                </a:solidFill>
              </a:rPr>
              <a:t> </a:t>
            </a:r>
            <a:r>
              <a:rPr lang="el-GR" sz="4400" dirty="0">
                <a:solidFill>
                  <a:schemeClr val="bg1"/>
                </a:solidFill>
              </a:rPr>
              <a:t>γυνὴ</a:t>
            </a:r>
            <a:r>
              <a:rPr lang="en-US" sz="4400" dirty="0">
                <a:solidFill>
                  <a:schemeClr val="bg1"/>
                </a:solidFill>
              </a:rPr>
              <a:t> </a:t>
            </a:r>
            <a:r>
              <a:rPr lang="el-GR" sz="4400" dirty="0">
                <a:solidFill>
                  <a:schemeClr val="bg1"/>
                </a:solidFill>
              </a:rPr>
              <a:t> αὐτοῦ </a:t>
            </a:r>
            <a:r>
              <a:rPr lang="en-US" sz="4400" dirty="0">
                <a:solidFill>
                  <a:schemeClr val="bg1"/>
                </a:solidFill>
              </a:rPr>
              <a:t> </a:t>
            </a:r>
            <a:r>
              <a:rPr lang="el-GR" sz="4400" dirty="0">
                <a:solidFill>
                  <a:schemeClr val="bg1"/>
                </a:solidFill>
              </a:rPr>
              <a:t>ἡτοίμασεν</a:t>
            </a:r>
            <a:r>
              <a:rPr lang="en-US" sz="4400" dirty="0">
                <a:solidFill>
                  <a:schemeClr val="bg1"/>
                </a:solidFill>
              </a:rPr>
              <a:t> </a:t>
            </a:r>
            <a:r>
              <a:rPr lang="el-GR" sz="4400" dirty="0">
                <a:solidFill>
                  <a:schemeClr val="bg1"/>
                </a:solidFill>
              </a:rPr>
              <a:t> ἑαυτὴν</a:t>
            </a:r>
          </a:p>
          <a:p>
            <a:r>
              <a:rPr lang="fr-FR" sz="2400" dirty="0">
                <a:solidFill>
                  <a:srgbClr val="FFFF00"/>
                </a:solidFill>
              </a:rPr>
              <a:t>         et       la      épouse            son                               s'est préparée</a:t>
            </a:r>
          </a:p>
          <a:p>
            <a:r>
              <a:rPr lang="en-US" sz="800" dirty="0">
                <a:solidFill>
                  <a:schemeClr val="bg1"/>
                </a:solidFill>
              </a:rPr>
              <a:t> </a:t>
            </a: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19:7</a:t>
            </a:r>
            <a:r>
              <a:rPr lang="fr-FR" sz="2200" dirty="0">
                <a:solidFill>
                  <a:schemeClr val="bg1"/>
                </a:solidFill>
              </a:rPr>
              <a:t> Réjouissons -nous, soyons dans l'allégresse, et donnons -lui gloire; car les noces de l'Agneau sont venues, son épouse s 'est préparée,</a:t>
            </a:r>
          </a:p>
          <a:p>
            <a:r>
              <a:rPr lang="fr-FR" sz="2200" baseline="30000" dirty="0">
                <a:solidFill>
                  <a:srgbClr val="FFFF00"/>
                </a:solidFill>
              </a:rPr>
              <a:t>	BFC </a:t>
            </a:r>
            <a:r>
              <a:rPr lang="fr-FR" sz="2200" b="1" dirty="0">
                <a:solidFill>
                  <a:schemeClr val="bg1"/>
                </a:solidFill>
              </a:rPr>
              <a:t>19:7</a:t>
            </a:r>
            <a:r>
              <a:rPr lang="fr-FR" sz="2200" dirty="0">
                <a:solidFill>
                  <a:schemeClr val="bg1"/>
                </a:solidFill>
              </a:rPr>
              <a:t> Réjouissons-nous et soyons heureux, rendons-lui gloire! Car le moment des noces de l'Agneau est arrivé, et son épouse s'est préparée.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4318633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80969"/>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endParaRPr lang="en-US" sz="800" b="1" dirty="0">
              <a:solidFill>
                <a:srgbClr val="FFFF00"/>
              </a:solidFill>
            </a:endParaRPr>
          </a:p>
          <a:p>
            <a:r>
              <a:rPr lang="en-US" sz="3600" b="1" dirty="0">
                <a:solidFill>
                  <a:srgbClr val="FFFF00"/>
                </a:solidFill>
              </a:rPr>
              <a:t>     Apocalypse 19:8 </a:t>
            </a:r>
          </a:p>
          <a:p>
            <a:endParaRPr lang="en-US" sz="800" b="1" dirty="0">
              <a:solidFill>
                <a:srgbClr val="FFFF00"/>
              </a:solidFill>
            </a:endParaRPr>
          </a:p>
          <a:p>
            <a:endParaRPr lang="en-US" sz="800" b="1" dirty="0">
              <a:solidFill>
                <a:srgbClr val="FFFF00"/>
              </a:solidFill>
            </a:endParaRPr>
          </a:p>
          <a:p>
            <a:r>
              <a:rPr lang="en-US" sz="4400" dirty="0">
                <a:solidFill>
                  <a:schemeClr val="bg1"/>
                </a:solidFill>
              </a:rPr>
              <a:t>   </a:t>
            </a:r>
            <a:r>
              <a:rPr lang="el-GR" sz="4400" dirty="0">
                <a:solidFill>
                  <a:schemeClr val="bg1"/>
                </a:solidFill>
              </a:rPr>
              <a:t>καὶ</a:t>
            </a:r>
            <a:r>
              <a:rPr lang="en-US" sz="4400" dirty="0">
                <a:solidFill>
                  <a:schemeClr val="bg1"/>
                </a:solidFill>
              </a:rPr>
              <a:t> </a:t>
            </a:r>
            <a:r>
              <a:rPr lang="el-GR" sz="4400" dirty="0">
                <a:solidFill>
                  <a:schemeClr val="bg1"/>
                </a:solidFill>
              </a:rPr>
              <a:t> ἐδόθη</a:t>
            </a:r>
            <a:r>
              <a:rPr lang="en-US" sz="4400" dirty="0">
                <a:solidFill>
                  <a:schemeClr val="bg1"/>
                </a:solidFill>
              </a:rPr>
              <a:t> </a:t>
            </a:r>
            <a:r>
              <a:rPr lang="el-GR" sz="4400" dirty="0">
                <a:solidFill>
                  <a:schemeClr val="bg1"/>
                </a:solidFill>
              </a:rPr>
              <a:t> αὐτῇ</a:t>
            </a:r>
            <a:r>
              <a:rPr lang="en-US" sz="4400" dirty="0">
                <a:solidFill>
                  <a:schemeClr val="bg1"/>
                </a:solidFill>
              </a:rPr>
              <a:t> </a:t>
            </a:r>
            <a:r>
              <a:rPr lang="el-GR" sz="4400" dirty="0">
                <a:solidFill>
                  <a:schemeClr val="bg1"/>
                </a:solidFill>
              </a:rPr>
              <a:t> ἵνα </a:t>
            </a:r>
            <a:r>
              <a:rPr lang="en-US" sz="4400" dirty="0">
                <a:solidFill>
                  <a:schemeClr val="bg1"/>
                </a:solidFill>
              </a:rPr>
              <a:t> </a:t>
            </a:r>
            <a:r>
              <a:rPr lang="el-GR" sz="4400" dirty="0">
                <a:solidFill>
                  <a:schemeClr val="bg1"/>
                </a:solidFill>
              </a:rPr>
              <a:t>περιβάληται </a:t>
            </a:r>
            <a:endParaRPr lang="en-US" sz="4400" dirty="0">
              <a:solidFill>
                <a:schemeClr val="bg1"/>
              </a:solidFill>
            </a:endParaRPr>
          </a:p>
          <a:p>
            <a:r>
              <a:rPr lang="fr-FR" sz="2400" dirty="0">
                <a:solidFill>
                  <a:srgbClr val="FFFF00"/>
                </a:solidFill>
              </a:rPr>
              <a:t>        et       il a été donné       lui              de                se revêtir</a:t>
            </a:r>
            <a:endParaRPr lang="es-ES" sz="2400" dirty="0">
              <a:solidFill>
                <a:srgbClr val="FFFF00"/>
              </a:solidFill>
            </a:endParaRPr>
          </a:p>
          <a:p>
            <a:r>
              <a:rPr lang="en-US" sz="4400" dirty="0">
                <a:solidFill>
                  <a:schemeClr val="bg1"/>
                </a:solidFill>
              </a:rPr>
              <a:t>     </a:t>
            </a:r>
            <a:r>
              <a:rPr lang="el-GR" sz="4400" dirty="0">
                <a:solidFill>
                  <a:schemeClr val="bg1"/>
                </a:solidFill>
              </a:rPr>
              <a:t>βύσσινον</a:t>
            </a:r>
            <a:r>
              <a:rPr lang="en-US" sz="4400" dirty="0">
                <a:solidFill>
                  <a:schemeClr val="bg1"/>
                </a:solidFill>
              </a:rPr>
              <a:t> </a:t>
            </a:r>
            <a:r>
              <a:rPr lang="el-GR" sz="4400" dirty="0">
                <a:solidFill>
                  <a:schemeClr val="bg1"/>
                </a:solidFill>
              </a:rPr>
              <a:t> λαμπρὸν </a:t>
            </a:r>
            <a:r>
              <a:rPr lang="en-US" sz="4400" dirty="0">
                <a:solidFill>
                  <a:schemeClr val="bg1"/>
                </a:solidFill>
              </a:rPr>
              <a:t> </a:t>
            </a:r>
            <a:r>
              <a:rPr lang="el-GR" sz="4400" dirty="0">
                <a:solidFill>
                  <a:schemeClr val="bg1"/>
                </a:solidFill>
              </a:rPr>
              <a:t>καθαρόν· </a:t>
            </a:r>
            <a:endParaRPr lang="en-US" sz="4400" dirty="0">
              <a:solidFill>
                <a:schemeClr val="bg1"/>
              </a:solidFill>
            </a:endParaRPr>
          </a:p>
          <a:p>
            <a:r>
              <a:rPr lang="fr-FR" sz="2400" dirty="0">
                <a:solidFill>
                  <a:srgbClr val="FFFF00"/>
                </a:solidFill>
              </a:rPr>
              <a:t>               d'un fin lin                 brillant                       pur</a:t>
            </a:r>
          </a:p>
          <a:p>
            <a:r>
              <a:rPr lang="en-US" sz="4400" dirty="0">
                <a:solidFill>
                  <a:schemeClr val="bg1"/>
                </a:solidFill>
              </a:rPr>
              <a:t> </a:t>
            </a:r>
            <a:r>
              <a:rPr lang="el-GR" sz="4400" dirty="0">
                <a:solidFill>
                  <a:schemeClr val="bg1"/>
                </a:solidFill>
              </a:rPr>
              <a:t>τὸ γὰρ βύσσινον </a:t>
            </a:r>
            <a:r>
              <a:rPr lang="en-US" sz="4400" dirty="0">
                <a:solidFill>
                  <a:schemeClr val="bg1"/>
                </a:solidFill>
              </a:rPr>
              <a:t> </a:t>
            </a:r>
            <a:r>
              <a:rPr lang="el-GR" sz="4400" dirty="0">
                <a:solidFill>
                  <a:schemeClr val="bg1"/>
                </a:solidFill>
              </a:rPr>
              <a:t>τὰ δικαιώματα</a:t>
            </a:r>
            <a:r>
              <a:rPr lang="en-US" sz="4400" dirty="0">
                <a:solidFill>
                  <a:schemeClr val="bg1"/>
                </a:solidFill>
              </a:rPr>
              <a:t> </a:t>
            </a:r>
            <a:r>
              <a:rPr lang="el-GR" sz="4400" dirty="0">
                <a:solidFill>
                  <a:schemeClr val="bg1"/>
                </a:solidFill>
              </a:rPr>
              <a:t> τῶν ἁγίων ἐστίν.</a:t>
            </a:r>
          </a:p>
          <a:p>
            <a:r>
              <a:rPr lang="fr-FR" sz="2400" dirty="0">
                <a:solidFill>
                  <a:srgbClr val="FFFF00"/>
                </a:solidFill>
              </a:rPr>
              <a:t>    le        car               fin lin                les          </a:t>
            </a:r>
            <a:r>
              <a:rPr lang="fr-FR" sz="2400" dirty="0" err="1">
                <a:solidFill>
                  <a:srgbClr val="FFFF00"/>
                </a:solidFill>
              </a:rPr>
              <a:t>oeuvres</a:t>
            </a:r>
            <a:r>
              <a:rPr lang="fr-FR" sz="2400" dirty="0">
                <a:solidFill>
                  <a:srgbClr val="FFFF00"/>
                </a:solidFill>
              </a:rPr>
              <a:t> justes               des         saints        ce sont </a:t>
            </a:r>
          </a:p>
          <a:p>
            <a:r>
              <a:rPr lang="en-US" sz="800" dirty="0">
                <a:solidFill>
                  <a:schemeClr val="bg1"/>
                </a:solidFill>
              </a:rPr>
              <a:t> </a:t>
            </a: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19:8</a:t>
            </a:r>
            <a:r>
              <a:rPr lang="fr-FR" sz="2200" dirty="0">
                <a:solidFill>
                  <a:schemeClr val="bg1"/>
                </a:solidFill>
              </a:rPr>
              <a:t> et il lui a été donné de se revêtir d'un fin lin, éclatant, pur; car le fin lin, ce sont les </a:t>
            </a:r>
            <a:r>
              <a:rPr lang="fr-FR" sz="2200" dirty="0" err="1">
                <a:solidFill>
                  <a:schemeClr val="bg1"/>
                </a:solidFill>
              </a:rPr>
              <a:t>oeuvres</a:t>
            </a:r>
            <a:r>
              <a:rPr lang="fr-FR" sz="2200" dirty="0">
                <a:solidFill>
                  <a:schemeClr val="bg1"/>
                </a:solidFill>
              </a:rPr>
              <a:t> justes des saints.</a:t>
            </a:r>
          </a:p>
          <a:p>
            <a:r>
              <a:rPr lang="fr-FR" sz="2200" baseline="30000" dirty="0">
                <a:solidFill>
                  <a:srgbClr val="FFFF00"/>
                </a:solidFill>
              </a:rPr>
              <a:t>	BFC </a:t>
            </a:r>
            <a:r>
              <a:rPr lang="fr-FR" sz="2200" b="1" dirty="0">
                <a:solidFill>
                  <a:schemeClr val="bg1"/>
                </a:solidFill>
              </a:rPr>
              <a:t>19:8</a:t>
            </a:r>
            <a:r>
              <a:rPr lang="fr-FR" sz="2200" dirty="0">
                <a:solidFill>
                  <a:schemeClr val="bg1"/>
                </a:solidFill>
              </a:rPr>
              <a:t> On lui a donné un vêtement fait d'un fin tissu de lin, brillant et pur.» (Le tissu de lin représente les actions justes du peuple de Dieu.)</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14741730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8526</TotalTime>
  <Words>3085</Words>
  <Application>Microsoft Office PowerPoint</Application>
  <PresentationFormat>Custom</PresentationFormat>
  <Paragraphs>389</Paragraphs>
  <Slides>21</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SimSun</vt:lpstr>
      <vt:lpstr>Arial</vt:lpstr>
      <vt:lpstr>Calibri</vt:lpstr>
      <vt:lpstr>Office Theme</vt:lpstr>
      <vt:lpstr>Apocalypse de Jean Chapitre 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Jung-Hyun (Daniel) Song</cp:lastModifiedBy>
  <cp:revision>1002</cp:revision>
  <dcterms:created xsi:type="dcterms:W3CDTF">2020-04-05T11:02:49Z</dcterms:created>
  <dcterms:modified xsi:type="dcterms:W3CDTF">2021-04-13T02:07:00Z</dcterms:modified>
</cp:coreProperties>
</file>