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4" r:id="rId2"/>
    <p:sldId id="448" r:id="rId3"/>
    <p:sldId id="503" r:id="rId4"/>
    <p:sldId id="523" r:id="rId5"/>
    <p:sldId id="620" r:id="rId6"/>
    <p:sldId id="622" r:id="rId7"/>
    <p:sldId id="625" r:id="rId8"/>
    <p:sldId id="626" r:id="rId9"/>
    <p:sldId id="628" r:id="rId10"/>
    <p:sldId id="630" r:id="rId11"/>
    <p:sldId id="631" r:id="rId12"/>
    <p:sldId id="603" r:id="rId13"/>
    <p:sldId id="550" r:id="rId14"/>
    <p:sldId id="581" r:id="rId15"/>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940" autoAdjust="0"/>
  </p:normalViewPr>
  <p:slideViewPr>
    <p:cSldViewPr>
      <p:cViewPr varScale="1">
        <p:scale>
          <a:sx n="72" d="100"/>
          <a:sy n="72" d="100"/>
        </p:scale>
        <p:origin x="840" y="6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28C260-82CB-4E87-BDB8-65FC51A009BE}"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28C260-82CB-4E87-BDB8-65FC51A009BE}"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7700" b="1" dirty="0"/>
              <a:t>Apocalypse de Jean</a:t>
            </a:r>
            <a:br>
              <a:rPr lang="fr-FR" sz="7700" b="1" dirty="0"/>
            </a:br>
            <a:r>
              <a:rPr lang="fr-FR" sz="7700" b="1" dirty="0"/>
              <a:t>Chapitre 20</a:t>
            </a:r>
            <a:endParaRPr lang="en-US" sz="77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a:solidFill>
                <a:schemeClr val="tx1"/>
              </a:solidFill>
            </a:endParaRPr>
          </a:p>
        </p:txBody>
      </p:sp>
      <p:sp>
        <p:nvSpPr>
          <p:cNvPr id="4" name="Rectangle 3"/>
          <p:cNvSpPr/>
          <p:nvPr/>
        </p:nvSpPr>
        <p:spPr>
          <a:xfrm>
            <a:off x="0" y="0"/>
            <a:ext cx="8900319" cy="2369880"/>
          </a:xfrm>
          <a:prstGeom prst="rect">
            <a:avLst/>
          </a:prstGeom>
        </p:spPr>
        <p:txBody>
          <a:bodyPr wrap="square">
            <a:spAutoFit/>
          </a:bodyPr>
          <a:lstStyle/>
          <a:p>
            <a:pPr algn="ctr"/>
            <a:r>
              <a:rPr lang="en-US" sz="5800" b="1" dirty="0">
                <a:solidFill>
                  <a:srgbClr val="FF0000"/>
                </a:solidFill>
              </a:rPr>
              <a:t>Nouveau Testament </a:t>
            </a:r>
          </a:p>
          <a:p>
            <a:pPr algn="ctr"/>
            <a:r>
              <a:rPr lang="en-US" sz="5800" b="1" dirty="0" err="1">
                <a:solidFill>
                  <a:srgbClr val="FF0000"/>
                </a:solidFill>
              </a:rPr>
              <a:t>Interlinéaire</a:t>
            </a:r>
            <a:r>
              <a:rPr lang="en-US" sz="5800" b="1" dirty="0">
                <a:solidFill>
                  <a:srgbClr val="FF0000"/>
                </a:solidFill>
              </a:rPr>
              <a:t> </a:t>
            </a:r>
            <a:r>
              <a:rPr lang="en-US" sz="5800" b="1" dirty="0" err="1">
                <a:solidFill>
                  <a:srgbClr val="FF0000"/>
                </a:solidFill>
              </a:rPr>
              <a:t>Grec</a:t>
            </a:r>
            <a:r>
              <a:rPr lang="en-US" sz="5800" b="1" dirty="0">
                <a:solidFill>
                  <a:srgbClr val="FF0000"/>
                </a:solidFill>
              </a:rPr>
              <a:t> – </a:t>
            </a:r>
            <a:r>
              <a:rPr lang="en-US" sz="5800" b="1" dirty="0" err="1">
                <a:solidFill>
                  <a:srgbClr val="FF0000"/>
                </a:solidFill>
              </a:rPr>
              <a:t>Français</a:t>
            </a:r>
            <a:endParaRPr lang="en-US" sz="5800" b="1" dirty="0">
              <a:solidFill>
                <a:srgbClr val="FF0000"/>
              </a:solidFill>
            </a:endParaRPr>
          </a:p>
          <a:p>
            <a:r>
              <a:rPr lang="en-US" sz="3200" b="1" dirty="0">
                <a:solidFill>
                  <a:srgbClr val="7030A0"/>
                </a:solidFill>
              </a:rPr>
              <a:t> </a:t>
            </a:r>
            <a:r>
              <a:rPr lang="en-US" sz="3100" b="1" dirty="0" err="1">
                <a:solidFill>
                  <a:srgbClr val="7030A0"/>
                </a:solidFill>
              </a:rPr>
              <a:t>Écoutez</a:t>
            </a:r>
            <a:r>
              <a:rPr lang="en-US" sz="3100" b="1" dirty="0">
                <a:solidFill>
                  <a:srgbClr val="7030A0"/>
                </a:solidFill>
              </a:rPr>
              <a:t> et </a:t>
            </a:r>
            <a:r>
              <a:rPr lang="en-US" sz="3100" b="1" dirty="0" err="1">
                <a:solidFill>
                  <a:srgbClr val="7030A0"/>
                </a:solidFill>
              </a:rPr>
              <a:t>Apprenez</a:t>
            </a:r>
            <a:r>
              <a:rPr lang="en-US" sz="3100" b="1" dirty="0">
                <a:solidFill>
                  <a:srgbClr val="7030A0"/>
                </a:solidFill>
              </a:rPr>
              <a:t> le </a:t>
            </a:r>
            <a:r>
              <a:rPr lang="en-US" sz="3100" b="1" dirty="0" err="1">
                <a:solidFill>
                  <a:srgbClr val="7030A0"/>
                </a:solidFill>
              </a:rPr>
              <a:t>Grec</a:t>
            </a:r>
            <a:r>
              <a:rPr lang="en-US" sz="3100" b="1" dirty="0">
                <a:solidFill>
                  <a:srgbClr val="7030A0"/>
                </a:solidFill>
              </a:rPr>
              <a:t> 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34803"/>
          </a:xfrm>
          <a:prstGeom prst="rect">
            <a:avLst/>
          </a:prstGeom>
          <a:solidFill>
            <a:srgbClr val="002060"/>
          </a:solidFill>
        </p:spPr>
        <p:txBody>
          <a:bodyPr wrap="square" lIns="108821" tIns="54411" rIns="108821" bIns="54411">
            <a:spAutoFit/>
          </a:bodyPr>
          <a:lstStyle/>
          <a:p>
            <a:r>
              <a:rPr lang="en-US" sz="2800" b="1" dirty="0">
                <a:solidFill>
                  <a:srgbClr val="FFFF00"/>
                </a:solidFill>
              </a:rPr>
              <a:t>    </a:t>
            </a:r>
            <a:r>
              <a:rPr lang="en-US" sz="3200" b="1" dirty="0">
                <a:solidFill>
                  <a:srgbClr val="FFFF00"/>
                </a:solidFill>
              </a:rPr>
              <a:t>Apocalypse 20:10 </a:t>
            </a:r>
          </a:p>
          <a:p>
            <a:endParaRPr lang="en-US" sz="800" b="1" dirty="0">
              <a:solidFill>
                <a:srgbClr val="FFFF00"/>
              </a:solidFill>
            </a:endParaRPr>
          </a:p>
          <a:p>
            <a:r>
              <a:rPr lang="en-US" sz="4000" dirty="0">
                <a:solidFill>
                  <a:schemeClr val="bg1"/>
                </a:solidFill>
              </a:rPr>
              <a:t> </a:t>
            </a:r>
            <a:r>
              <a:rPr lang="el-GR" sz="4000" dirty="0">
                <a:solidFill>
                  <a:schemeClr val="bg1"/>
                </a:solidFill>
              </a:rPr>
              <a:t>καὶ ὁ διάβολος ὁ πλανῶν αὐτοὺς</a:t>
            </a:r>
            <a:r>
              <a:rPr lang="en-US" sz="4000" dirty="0">
                <a:solidFill>
                  <a:schemeClr val="bg1"/>
                </a:solidFill>
              </a:rPr>
              <a:t> </a:t>
            </a:r>
            <a:r>
              <a:rPr lang="el-GR" sz="4000" dirty="0">
                <a:solidFill>
                  <a:schemeClr val="bg1"/>
                </a:solidFill>
              </a:rPr>
              <a:t>ἐβλήθη </a:t>
            </a:r>
            <a:endParaRPr lang="en-US" sz="4000" dirty="0">
              <a:solidFill>
                <a:schemeClr val="bg1"/>
              </a:solidFill>
            </a:endParaRPr>
          </a:p>
          <a:p>
            <a:r>
              <a:rPr lang="fr-FR" sz="2400" dirty="0">
                <a:solidFill>
                  <a:srgbClr val="FFFF00"/>
                </a:solidFill>
              </a:rPr>
              <a:t>     et     le        diable           qui     séduisait            les                fut jeté</a:t>
            </a:r>
            <a:endParaRPr lang="es-ES" sz="2400" dirty="0">
              <a:solidFill>
                <a:srgbClr val="FFFF00"/>
              </a:solidFill>
            </a:endParaRPr>
          </a:p>
          <a:p>
            <a:r>
              <a:rPr lang="en-US" sz="4000" dirty="0">
                <a:solidFill>
                  <a:schemeClr val="bg1"/>
                </a:solidFill>
              </a:rPr>
              <a:t> </a:t>
            </a:r>
            <a:r>
              <a:rPr lang="el-GR" sz="4000" dirty="0">
                <a:solidFill>
                  <a:schemeClr val="bg1"/>
                </a:solidFill>
              </a:rPr>
              <a:t>εἰς τὴν λίμνην τοῦ πυρὸς καὶ θείου </a:t>
            </a:r>
            <a:r>
              <a:rPr lang="en-US" sz="4000" dirty="0">
                <a:solidFill>
                  <a:schemeClr val="bg1"/>
                </a:solidFill>
              </a:rPr>
              <a:t> </a:t>
            </a:r>
            <a:r>
              <a:rPr lang="el-GR" sz="4000" dirty="0">
                <a:solidFill>
                  <a:schemeClr val="bg1"/>
                </a:solidFill>
              </a:rPr>
              <a:t>ὅπου </a:t>
            </a:r>
            <a:endParaRPr lang="en-US" sz="4000" dirty="0">
              <a:solidFill>
                <a:schemeClr val="bg1"/>
              </a:solidFill>
            </a:endParaRPr>
          </a:p>
          <a:p>
            <a:r>
              <a:rPr lang="fr-FR" sz="2400" dirty="0">
                <a:solidFill>
                  <a:srgbClr val="FFFF00"/>
                </a:solidFill>
              </a:rPr>
              <a:t>  dans    le            lac              de          feu            et     de soufre     où sont</a:t>
            </a:r>
          </a:p>
          <a:p>
            <a:r>
              <a:rPr lang="el-GR" sz="3700" dirty="0">
                <a:solidFill>
                  <a:schemeClr val="bg1"/>
                </a:solidFill>
              </a:rPr>
              <a:t>καὶ τὸ θηρίον καὶ ὁ ψευδοπροφήτης,</a:t>
            </a:r>
            <a:r>
              <a:rPr lang="en-US" sz="3700" dirty="0">
                <a:solidFill>
                  <a:schemeClr val="bg1"/>
                </a:solidFill>
              </a:rPr>
              <a:t> </a:t>
            </a:r>
            <a:r>
              <a:rPr lang="el-GR" sz="3700" dirty="0">
                <a:solidFill>
                  <a:schemeClr val="bg1"/>
                </a:solidFill>
              </a:rPr>
              <a:t> καὶ βασανισθήσονται</a:t>
            </a:r>
            <a:endParaRPr lang="en-US" sz="3700" dirty="0">
              <a:solidFill>
                <a:schemeClr val="bg1"/>
              </a:solidFill>
            </a:endParaRPr>
          </a:p>
          <a:p>
            <a:r>
              <a:rPr lang="fr-FR" sz="2400" dirty="0">
                <a:solidFill>
                  <a:srgbClr val="FFFF00"/>
                </a:solidFill>
              </a:rPr>
              <a:t>aussi   la        bête          et     le         faux prophète                      et      ils seront tourmentés </a:t>
            </a:r>
          </a:p>
          <a:p>
            <a:r>
              <a:rPr lang="en-US" sz="4000" dirty="0">
                <a:solidFill>
                  <a:schemeClr val="bg1"/>
                </a:solidFill>
              </a:rPr>
              <a:t>  </a:t>
            </a:r>
            <a:r>
              <a:rPr lang="el-GR" sz="4000" dirty="0">
                <a:solidFill>
                  <a:schemeClr val="bg1"/>
                </a:solidFill>
              </a:rPr>
              <a:t>ἡμέρας καὶ νυκτὸς </a:t>
            </a:r>
            <a:r>
              <a:rPr lang="en-US" sz="4000" dirty="0">
                <a:solidFill>
                  <a:schemeClr val="bg1"/>
                </a:solidFill>
              </a:rPr>
              <a:t> </a:t>
            </a:r>
            <a:r>
              <a:rPr lang="el-GR" sz="4000" dirty="0">
                <a:solidFill>
                  <a:schemeClr val="bg1"/>
                </a:solidFill>
              </a:rPr>
              <a:t>εἰς τοὺς αἰῶνας τῶν αἰώνων.</a:t>
            </a:r>
          </a:p>
          <a:p>
            <a:r>
              <a:rPr lang="fr-FR" sz="2400" dirty="0">
                <a:solidFill>
                  <a:srgbClr val="FFFF00"/>
                </a:solidFill>
              </a:rPr>
              <a:t>           jour            et            nuit                aux                  siècles         des          siècles</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20:10</a:t>
            </a:r>
            <a:r>
              <a:rPr lang="fr-FR" sz="2200" dirty="0">
                <a:solidFill>
                  <a:schemeClr val="bg1"/>
                </a:solidFill>
              </a:rPr>
              <a:t> Et le diable, qui les séduisait, fut jeté dans l'étang de feu et de soufre, où sont la bête et le faux prophète. Ils seront tourmentés jour et nuit, aux siècles des siècles.</a:t>
            </a:r>
          </a:p>
          <a:p>
            <a:r>
              <a:rPr lang="fr-FR" sz="2200" dirty="0">
                <a:solidFill>
                  <a:srgbClr val="FFFF00"/>
                </a:solidFill>
              </a:rPr>
              <a:t>	</a:t>
            </a:r>
            <a:r>
              <a:rPr lang="fr-FR" sz="2200" baseline="30000" dirty="0">
                <a:solidFill>
                  <a:srgbClr val="FFFF00"/>
                </a:solidFill>
              </a:rPr>
              <a:t>BFC </a:t>
            </a:r>
            <a:r>
              <a:rPr lang="fr-FR" sz="2200" b="1" dirty="0">
                <a:solidFill>
                  <a:schemeClr val="bg1"/>
                </a:solidFill>
              </a:rPr>
              <a:t>20:10</a:t>
            </a:r>
            <a:r>
              <a:rPr lang="fr-FR" sz="2200" dirty="0">
                <a:solidFill>
                  <a:schemeClr val="bg1"/>
                </a:solidFill>
              </a:rPr>
              <a:t> Alors le diable, qui les trompait, est jeté dans le lac de soufre enflammé, où se trouvent déjà la bête et le faux prophète. Ils y seront tourmentés jour et nuit pour toujours.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463580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r>
              <a:rPr lang="en-US" sz="2800" b="1" dirty="0">
                <a:solidFill>
                  <a:srgbClr val="FFFF00"/>
                </a:solidFill>
              </a:rPr>
              <a:t>    </a:t>
            </a:r>
            <a:r>
              <a:rPr lang="en-US" sz="3200" b="1" dirty="0">
                <a:solidFill>
                  <a:srgbClr val="FFFF00"/>
                </a:solidFill>
              </a:rPr>
              <a:t>Apocalypse 20:11 </a:t>
            </a:r>
          </a:p>
          <a:p>
            <a:endParaRPr lang="en-US" sz="800" b="1" dirty="0">
              <a:solidFill>
                <a:srgbClr val="FFFF00"/>
              </a:solidFill>
            </a:endParaRP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εἶδον</a:t>
            </a:r>
            <a:r>
              <a:rPr lang="en-US" sz="4000" dirty="0">
                <a:solidFill>
                  <a:schemeClr val="bg1"/>
                </a:solidFill>
              </a:rPr>
              <a:t> </a:t>
            </a:r>
            <a:r>
              <a:rPr lang="el-GR" sz="4000" dirty="0">
                <a:solidFill>
                  <a:schemeClr val="bg1"/>
                </a:solidFill>
              </a:rPr>
              <a:t> θρόνον </a:t>
            </a:r>
            <a:r>
              <a:rPr lang="en-US" sz="4000" dirty="0">
                <a:solidFill>
                  <a:schemeClr val="bg1"/>
                </a:solidFill>
              </a:rPr>
              <a:t> </a:t>
            </a:r>
            <a:r>
              <a:rPr lang="el-GR" sz="4000" dirty="0">
                <a:solidFill>
                  <a:schemeClr val="bg1"/>
                </a:solidFill>
              </a:rPr>
              <a:t>μέγαν</a:t>
            </a:r>
            <a:r>
              <a:rPr lang="en-US" sz="4000" dirty="0">
                <a:solidFill>
                  <a:schemeClr val="bg1"/>
                </a:solidFill>
              </a:rPr>
              <a:t> </a:t>
            </a:r>
            <a:r>
              <a:rPr lang="el-GR" sz="4000" dirty="0">
                <a:solidFill>
                  <a:schemeClr val="bg1"/>
                </a:solidFill>
              </a:rPr>
              <a:t> λευκὸν</a:t>
            </a:r>
            <a:endParaRPr lang="en-US" sz="4000" dirty="0">
              <a:solidFill>
                <a:schemeClr val="bg1"/>
              </a:solidFill>
            </a:endParaRPr>
          </a:p>
          <a:p>
            <a:r>
              <a:rPr lang="fr-FR" sz="2400" dirty="0">
                <a:solidFill>
                  <a:srgbClr val="FFFF00"/>
                </a:solidFill>
              </a:rPr>
              <a:t>   puis        je vis           un trône            grand           blanc</a:t>
            </a:r>
            <a:endParaRPr lang="es-ES" sz="2400" dirty="0">
              <a:solidFill>
                <a:srgbClr val="FFFF00"/>
              </a:solidFill>
            </a:endParaRPr>
          </a:p>
          <a:p>
            <a:r>
              <a:rPr lang="en-US" sz="4000" dirty="0">
                <a:solidFill>
                  <a:schemeClr val="bg1"/>
                </a:solidFill>
              </a:rPr>
              <a:t>   </a:t>
            </a:r>
            <a:r>
              <a:rPr lang="el-GR" sz="4000" dirty="0">
                <a:solidFill>
                  <a:schemeClr val="bg1"/>
                </a:solidFill>
              </a:rPr>
              <a:t>καὶ</a:t>
            </a:r>
            <a:r>
              <a:rPr lang="en-US" sz="4000" dirty="0">
                <a:solidFill>
                  <a:schemeClr val="bg1"/>
                </a:solidFill>
              </a:rPr>
              <a:t> </a:t>
            </a:r>
            <a:r>
              <a:rPr lang="el-GR" sz="4000" dirty="0">
                <a:solidFill>
                  <a:schemeClr val="bg1"/>
                </a:solidFill>
              </a:rPr>
              <a:t> </a:t>
            </a:r>
            <a:r>
              <a:rPr lang="en-US" sz="4000" dirty="0">
                <a:solidFill>
                  <a:schemeClr val="bg1"/>
                </a:solidFill>
              </a:rPr>
              <a:t> </a:t>
            </a:r>
            <a:r>
              <a:rPr lang="el-GR" sz="4000" dirty="0">
                <a:solidFill>
                  <a:schemeClr val="bg1"/>
                </a:solidFill>
              </a:rPr>
              <a:t>τὸν </a:t>
            </a:r>
            <a:r>
              <a:rPr lang="en-US" sz="4000" dirty="0">
                <a:solidFill>
                  <a:schemeClr val="bg1"/>
                </a:solidFill>
              </a:rPr>
              <a:t> </a:t>
            </a:r>
            <a:r>
              <a:rPr lang="el-GR" sz="4000" dirty="0">
                <a:solidFill>
                  <a:schemeClr val="bg1"/>
                </a:solidFill>
              </a:rPr>
              <a:t>καθήμενον </a:t>
            </a:r>
            <a:r>
              <a:rPr lang="en-US" sz="4000" dirty="0">
                <a:solidFill>
                  <a:schemeClr val="bg1"/>
                </a:solidFill>
              </a:rPr>
              <a:t> </a:t>
            </a:r>
            <a:r>
              <a:rPr lang="el-GR" sz="4000" dirty="0">
                <a:solidFill>
                  <a:schemeClr val="bg1"/>
                </a:solidFill>
              </a:rPr>
              <a:t>ἐπ᾽ </a:t>
            </a:r>
            <a:r>
              <a:rPr lang="en-US" sz="4000" dirty="0">
                <a:solidFill>
                  <a:schemeClr val="bg1"/>
                </a:solidFill>
              </a:rPr>
              <a:t> </a:t>
            </a:r>
            <a:r>
              <a:rPr lang="el-GR" sz="4000" dirty="0">
                <a:solidFill>
                  <a:schemeClr val="bg1"/>
                </a:solidFill>
              </a:rPr>
              <a:t>αὐτόν,</a:t>
            </a:r>
            <a:endParaRPr lang="en-US" sz="4000" dirty="0">
              <a:solidFill>
                <a:schemeClr val="bg1"/>
              </a:solidFill>
            </a:endParaRPr>
          </a:p>
          <a:p>
            <a:r>
              <a:rPr lang="fr-FR" sz="2400" dirty="0">
                <a:solidFill>
                  <a:srgbClr val="FFFF00"/>
                </a:solidFill>
              </a:rPr>
              <a:t>       et     celui qui       était assis            dessus        lui</a:t>
            </a:r>
          </a:p>
          <a:p>
            <a:r>
              <a:rPr lang="en-US" sz="4000" dirty="0">
                <a:solidFill>
                  <a:schemeClr val="bg1"/>
                </a:solidFill>
              </a:rPr>
              <a:t> </a:t>
            </a:r>
            <a:r>
              <a:rPr lang="el-GR" sz="4000" dirty="0">
                <a:solidFill>
                  <a:schemeClr val="bg1"/>
                </a:solidFill>
              </a:rPr>
              <a:t>οὗ </a:t>
            </a:r>
            <a:r>
              <a:rPr lang="en-US" sz="4000" dirty="0">
                <a:solidFill>
                  <a:schemeClr val="bg1"/>
                </a:solidFill>
              </a:rPr>
              <a:t> </a:t>
            </a:r>
            <a:r>
              <a:rPr lang="el-GR" sz="4000" dirty="0">
                <a:solidFill>
                  <a:schemeClr val="bg1"/>
                </a:solidFill>
              </a:rPr>
              <a:t>ἀπὸ τοῦ προσώπου </a:t>
            </a:r>
            <a:r>
              <a:rPr lang="en-US" sz="4000" dirty="0">
                <a:solidFill>
                  <a:schemeClr val="bg1"/>
                </a:solidFill>
              </a:rPr>
              <a:t> </a:t>
            </a:r>
            <a:r>
              <a:rPr lang="el-GR" sz="4000" dirty="0">
                <a:solidFill>
                  <a:schemeClr val="bg1"/>
                </a:solidFill>
              </a:rPr>
              <a:t>ἔφυγεν </a:t>
            </a:r>
            <a:r>
              <a:rPr lang="en-US" sz="4000" dirty="0">
                <a:solidFill>
                  <a:schemeClr val="bg1"/>
                </a:solidFill>
              </a:rPr>
              <a:t> </a:t>
            </a:r>
            <a:r>
              <a:rPr lang="el-GR" sz="4000" dirty="0">
                <a:solidFill>
                  <a:schemeClr val="bg1"/>
                </a:solidFill>
              </a:rPr>
              <a:t>ἡ γῆ </a:t>
            </a:r>
            <a:r>
              <a:rPr lang="en-US" sz="4000" dirty="0">
                <a:solidFill>
                  <a:schemeClr val="bg1"/>
                </a:solidFill>
              </a:rPr>
              <a:t> </a:t>
            </a:r>
            <a:r>
              <a:rPr lang="el-GR" sz="4000" dirty="0">
                <a:solidFill>
                  <a:schemeClr val="bg1"/>
                </a:solidFill>
              </a:rPr>
              <a:t>καὶ ὁ οὐρανὸς</a:t>
            </a:r>
            <a:endParaRPr lang="en-US" sz="4000" dirty="0">
              <a:solidFill>
                <a:schemeClr val="bg1"/>
              </a:solidFill>
            </a:endParaRPr>
          </a:p>
          <a:p>
            <a:r>
              <a:rPr lang="fr-FR" sz="2400" dirty="0">
                <a:solidFill>
                  <a:srgbClr val="FFFF00"/>
                </a:solidFill>
              </a:rPr>
              <a:t>duquel    de         la                  face               se sont enfuis   la  terre    et      le          ciel</a:t>
            </a: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τόπος </a:t>
            </a:r>
            <a:r>
              <a:rPr lang="en-US" sz="4000" dirty="0">
                <a:solidFill>
                  <a:schemeClr val="bg1"/>
                </a:solidFill>
              </a:rPr>
              <a:t> </a:t>
            </a:r>
            <a:r>
              <a:rPr lang="el-GR" sz="4000" dirty="0">
                <a:solidFill>
                  <a:schemeClr val="bg1"/>
                </a:solidFill>
              </a:rPr>
              <a:t>οὐχ </a:t>
            </a:r>
            <a:r>
              <a:rPr lang="en-US" sz="4000" dirty="0">
                <a:solidFill>
                  <a:schemeClr val="bg1"/>
                </a:solidFill>
              </a:rPr>
              <a:t> </a:t>
            </a:r>
            <a:r>
              <a:rPr lang="el-GR" sz="4000" dirty="0">
                <a:solidFill>
                  <a:schemeClr val="bg1"/>
                </a:solidFill>
              </a:rPr>
              <a:t>εὑρέθη </a:t>
            </a:r>
            <a:r>
              <a:rPr lang="en-US" sz="4000" dirty="0">
                <a:solidFill>
                  <a:schemeClr val="bg1"/>
                </a:solidFill>
              </a:rPr>
              <a:t> </a:t>
            </a:r>
            <a:r>
              <a:rPr lang="el-GR" sz="4000" dirty="0">
                <a:solidFill>
                  <a:schemeClr val="bg1"/>
                </a:solidFill>
              </a:rPr>
              <a:t>αὐτοῖς.</a:t>
            </a:r>
            <a:endParaRPr lang="en-US" sz="2400" dirty="0">
              <a:solidFill>
                <a:schemeClr val="bg1"/>
              </a:solidFill>
            </a:endParaRPr>
          </a:p>
          <a:p>
            <a:r>
              <a:rPr lang="fr-FR" sz="2400" dirty="0">
                <a:solidFill>
                  <a:srgbClr val="FFFF00"/>
                </a:solidFill>
              </a:rPr>
              <a:t>                et       de place     ne pas    il fut trouvé     pour eux</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20:11</a:t>
            </a:r>
            <a:r>
              <a:rPr lang="fr-FR" sz="2200" dirty="0">
                <a:solidFill>
                  <a:schemeClr val="bg1"/>
                </a:solidFill>
              </a:rPr>
              <a:t> Puis je vis un grand trône blanc, et celui qui était assis dessus. La terre et le ciel s'enfuirent devant sa face, et il ne fut plus trouvé de place pour eux.</a:t>
            </a:r>
          </a:p>
          <a:p>
            <a:r>
              <a:rPr lang="fr-FR" sz="2200" dirty="0">
                <a:solidFill>
                  <a:srgbClr val="FFFF00"/>
                </a:solidFill>
              </a:rPr>
              <a:t>	</a:t>
            </a:r>
            <a:r>
              <a:rPr lang="fr-FR" sz="2200" baseline="30000" dirty="0">
                <a:solidFill>
                  <a:srgbClr val="FFFF00"/>
                </a:solidFill>
              </a:rPr>
              <a:t>BFC </a:t>
            </a:r>
            <a:r>
              <a:rPr lang="fr-FR" sz="2200" b="1" dirty="0">
                <a:solidFill>
                  <a:schemeClr val="bg1"/>
                </a:solidFill>
              </a:rPr>
              <a:t>20:11</a:t>
            </a:r>
            <a:r>
              <a:rPr lang="fr-FR" sz="2200" dirty="0">
                <a:solidFill>
                  <a:schemeClr val="bg1"/>
                </a:solidFill>
              </a:rPr>
              <a:t> Puis je vis un grand trône blanc et celui qui y siège. La terre et le ciel s'enfuirent loin de lui, et on ne les revit plus.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88266088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96358"/>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20:12 </a:t>
            </a:r>
          </a:p>
          <a:p>
            <a:endParaRPr lang="en-US" sz="800" b="1" dirty="0">
              <a:solidFill>
                <a:srgbClr val="FFFF00"/>
              </a:solidFill>
            </a:endParaRPr>
          </a:p>
          <a:p>
            <a:r>
              <a:rPr lang="el-GR" sz="3100" dirty="0">
                <a:solidFill>
                  <a:schemeClr val="bg1"/>
                </a:solidFill>
              </a:rPr>
              <a:t>καὶ εἶδον τοὺς νεκρούς, τοὺς μεγάλους καὶ τοὺς μικρούς, </a:t>
            </a:r>
            <a:endParaRPr lang="en-US" sz="3100" dirty="0">
              <a:solidFill>
                <a:schemeClr val="bg1"/>
              </a:solidFill>
            </a:endParaRPr>
          </a:p>
          <a:p>
            <a:r>
              <a:rPr lang="fr-FR" sz="2400" dirty="0">
                <a:solidFill>
                  <a:srgbClr val="FFFF00"/>
                </a:solidFill>
              </a:rPr>
              <a:t>  et     je vis      les         morts         les         grands          et     les        petits</a:t>
            </a:r>
            <a:endParaRPr lang="es-ES" sz="2400" dirty="0">
              <a:solidFill>
                <a:srgbClr val="FFFF00"/>
              </a:solidFill>
            </a:endParaRPr>
          </a:p>
          <a:p>
            <a:r>
              <a:rPr lang="en-US" sz="3200" dirty="0">
                <a:solidFill>
                  <a:schemeClr val="bg1"/>
                </a:solidFill>
              </a:rPr>
              <a:t> </a:t>
            </a:r>
            <a:r>
              <a:rPr lang="el-GR" sz="3200" dirty="0">
                <a:solidFill>
                  <a:schemeClr val="bg1"/>
                </a:solidFill>
              </a:rPr>
              <a:t>ἑστῶτας </a:t>
            </a:r>
            <a:r>
              <a:rPr lang="en-US" sz="3200" dirty="0">
                <a:solidFill>
                  <a:schemeClr val="bg1"/>
                </a:solidFill>
              </a:rPr>
              <a:t> </a:t>
            </a:r>
            <a:r>
              <a:rPr lang="el-GR" sz="3200" dirty="0">
                <a:solidFill>
                  <a:schemeClr val="bg1"/>
                </a:solidFill>
              </a:rPr>
              <a:t>ἐνώπιον τοῦ θρόνου. καὶ βιβλία </a:t>
            </a:r>
            <a:r>
              <a:rPr lang="en-US" sz="3200" dirty="0">
                <a:solidFill>
                  <a:schemeClr val="bg1"/>
                </a:solidFill>
              </a:rPr>
              <a:t> </a:t>
            </a:r>
            <a:r>
              <a:rPr lang="el-GR" sz="3200" dirty="0">
                <a:solidFill>
                  <a:schemeClr val="bg1"/>
                </a:solidFill>
              </a:rPr>
              <a:t>ἠνοίχθησαν, </a:t>
            </a:r>
            <a:endParaRPr lang="en-US" sz="3200" dirty="0">
              <a:solidFill>
                <a:schemeClr val="bg1"/>
              </a:solidFill>
            </a:endParaRPr>
          </a:p>
          <a:p>
            <a:r>
              <a:rPr lang="fr-FR" sz="2400" dirty="0">
                <a:solidFill>
                  <a:srgbClr val="FFFF00"/>
                </a:solidFill>
              </a:rPr>
              <a:t>    debout            devant        le        trône        et   des livres    furent ouverts</a:t>
            </a:r>
          </a:p>
          <a:p>
            <a:r>
              <a:rPr lang="en-US" sz="3400" dirty="0">
                <a:solidFill>
                  <a:schemeClr val="bg1"/>
                </a:solidFill>
              </a:rPr>
              <a:t> </a:t>
            </a:r>
            <a:r>
              <a:rPr lang="el-GR" sz="3400" dirty="0">
                <a:solidFill>
                  <a:schemeClr val="bg1"/>
                </a:solidFill>
              </a:rPr>
              <a:t>καὶ </a:t>
            </a:r>
            <a:r>
              <a:rPr lang="en-US" sz="3400" dirty="0">
                <a:solidFill>
                  <a:schemeClr val="bg1"/>
                </a:solidFill>
              </a:rPr>
              <a:t> </a:t>
            </a:r>
            <a:r>
              <a:rPr lang="el-GR" sz="3400" dirty="0">
                <a:solidFill>
                  <a:schemeClr val="bg1"/>
                </a:solidFill>
              </a:rPr>
              <a:t>ἄλλο βιβλίον ἠνοίχθη,</a:t>
            </a:r>
            <a:r>
              <a:rPr lang="en-US" sz="3400" dirty="0">
                <a:solidFill>
                  <a:schemeClr val="bg1"/>
                </a:solidFill>
              </a:rPr>
              <a:t>  </a:t>
            </a:r>
            <a:r>
              <a:rPr lang="el-GR" sz="3400" dirty="0">
                <a:solidFill>
                  <a:schemeClr val="bg1"/>
                </a:solidFill>
              </a:rPr>
              <a:t> ὅ</a:t>
            </a:r>
            <a:r>
              <a:rPr lang="en-US" sz="3400" dirty="0">
                <a:solidFill>
                  <a:schemeClr val="bg1"/>
                </a:solidFill>
              </a:rPr>
              <a:t> </a:t>
            </a:r>
            <a:r>
              <a:rPr lang="el-GR" sz="3400" dirty="0">
                <a:solidFill>
                  <a:schemeClr val="bg1"/>
                </a:solidFill>
              </a:rPr>
              <a:t> ἐστιν τῆς ζωῆς,</a:t>
            </a:r>
            <a:r>
              <a:rPr lang="en-US" sz="3400" dirty="0">
                <a:solidFill>
                  <a:schemeClr val="bg1"/>
                </a:solidFill>
              </a:rPr>
              <a:t> </a:t>
            </a:r>
            <a:r>
              <a:rPr lang="el-GR" sz="3400" dirty="0">
                <a:solidFill>
                  <a:schemeClr val="bg1"/>
                </a:solidFill>
              </a:rPr>
              <a:t> καὶ </a:t>
            </a:r>
            <a:r>
              <a:rPr lang="en-US" sz="3400" dirty="0">
                <a:solidFill>
                  <a:schemeClr val="bg1"/>
                </a:solidFill>
              </a:rPr>
              <a:t> </a:t>
            </a:r>
            <a:r>
              <a:rPr lang="el-GR" sz="3400" dirty="0">
                <a:solidFill>
                  <a:schemeClr val="bg1"/>
                </a:solidFill>
              </a:rPr>
              <a:t>ἐκρίθησαν </a:t>
            </a:r>
            <a:endParaRPr lang="en-US" sz="3400" dirty="0">
              <a:solidFill>
                <a:schemeClr val="bg1"/>
              </a:solidFill>
            </a:endParaRPr>
          </a:p>
          <a:p>
            <a:r>
              <a:rPr lang="fr-FR" sz="2400" dirty="0">
                <a:solidFill>
                  <a:srgbClr val="FFFF00"/>
                </a:solidFill>
              </a:rPr>
              <a:t>   et    un autre     livre         fut ouvert   celui qui est      de       vie           et      furent jugés </a:t>
            </a:r>
          </a:p>
          <a:p>
            <a:r>
              <a:rPr lang="en-US" sz="3200" dirty="0">
                <a:solidFill>
                  <a:schemeClr val="bg1"/>
                </a:solidFill>
              </a:rPr>
              <a:t> </a:t>
            </a:r>
            <a:r>
              <a:rPr lang="el-GR" sz="3200" dirty="0">
                <a:solidFill>
                  <a:schemeClr val="bg1"/>
                </a:solidFill>
              </a:rPr>
              <a:t>οἱ νεκροὶ ἐκ τῶν γεγραμμένων ἐν τοῖς βιβλίοις κατὰ τὰ ἔργα αὐτῶν.</a:t>
            </a:r>
          </a:p>
          <a:p>
            <a:r>
              <a:rPr lang="fr-FR" sz="2400" dirty="0">
                <a:solidFill>
                  <a:srgbClr val="FFFF00"/>
                </a:solidFill>
              </a:rPr>
              <a:t> les   morts   d'après ce    qui était écrit     dans  ces        livres        selon  les  œuvres  leurs </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20:12</a:t>
            </a:r>
            <a:r>
              <a:rPr lang="fr-FR" sz="2200" dirty="0">
                <a:solidFill>
                  <a:schemeClr val="bg1"/>
                </a:solidFill>
              </a:rPr>
              <a:t> Et je vis les morts, les grands et les petits, qui se tenaient devant le trône. Des livres furent ouverts. Et un autre livre fut ouvert, celui qui est le livre de vie. Et les morts furent jugés selon leurs </a:t>
            </a:r>
            <a:r>
              <a:rPr lang="fr-FR" sz="2200" dirty="0" err="1">
                <a:solidFill>
                  <a:schemeClr val="bg1"/>
                </a:solidFill>
              </a:rPr>
              <a:t>oeuvres</a:t>
            </a:r>
            <a:r>
              <a:rPr lang="fr-FR" sz="2200" dirty="0">
                <a:solidFill>
                  <a:schemeClr val="bg1"/>
                </a:solidFill>
              </a:rPr>
              <a:t>, d'après ce qui était écrit dans ces livres.</a:t>
            </a:r>
          </a:p>
          <a:p>
            <a:r>
              <a:rPr lang="fr-FR" sz="2200" baseline="30000" dirty="0">
                <a:solidFill>
                  <a:srgbClr val="FFFF00"/>
                </a:solidFill>
              </a:rPr>
              <a:t>	BFC </a:t>
            </a:r>
            <a:r>
              <a:rPr lang="fr-FR" sz="2200" b="1" dirty="0">
                <a:solidFill>
                  <a:schemeClr val="bg1"/>
                </a:solidFill>
              </a:rPr>
              <a:t>20:12</a:t>
            </a:r>
            <a:r>
              <a:rPr lang="fr-FR" sz="2200" dirty="0">
                <a:solidFill>
                  <a:schemeClr val="bg1"/>
                </a:solidFill>
              </a:rPr>
              <a:t> Ensuite, je vis les morts, grands et petits, debout devant le trône. Des livres furent ouverts. Un autre livre encore fut ouvert, le livre de vie. Les morts furent jugés selon ce qu'ils avaient fait, d'après ce qui était écrit dans les livres.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6381996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911747"/>
          </a:xfrm>
          <a:prstGeom prst="rect">
            <a:avLst/>
          </a:prstGeom>
          <a:solidFill>
            <a:srgbClr val="002060"/>
          </a:solidFill>
        </p:spPr>
        <p:txBody>
          <a:bodyPr wrap="square" lIns="108821" tIns="54411" rIns="108821" bIns="54411">
            <a:spAutoFit/>
          </a:bodyPr>
          <a:lstStyle/>
          <a:p>
            <a:pPr algn="ctr"/>
            <a:endParaRPr lang="en-US" sz="1000" b="1" dirty="0">
              <a:solidFill>
                <a:srgbClr val="FFFF00"/>
              </a:solidFill>
            </a:endParaRPr>
          </a:p>
          <a:p>
            <a:r>
              <a:rPr lang="en-US" sz="3200" b="1" dirty="0">
                <a:solidFill>
                  <a:srgbClr val="FFFF00"/>
                </a:solidFill>
              </a:rPr>
              <a:t>   Apocalypse 20:13 </a:t>
            </a:r>
          </a:p>
          <a:p>
            <a:pPr algn="ctr"/>
            <a:endParaRPr lang="en-US" sz="800" b="1" dirty="0">
              <a:solidFill>
                <a:srgbClr val="FFFF00"/>
              </a:solidFill>
            </a:endParaRPr>
          </a:p>
          <a:p>
            <a:r>
              <a:rPr lang="en-US" sz="4000" dirty="0">
                <a:solidFill>
                  <a:schemeClr val="bg1"/>
                </a:solidFill>
              </a:rPr>
              <a:t> </a:t>
            </a:r>
            <a:r>
              <a:rPr lang="el-GR" sz="4000" dirty="0">
                <a:solidFill>
                  <a:schemeClr val="bg1"/>
                </a:solidFill>
              </a:rPr>
              <a:t>καὶ</a:t>
            </a:r>
            <a:r>
              <a:rPr lang="en-US" sz="4000" dirty="0">
                <a:solidFill>
                  <a:schemeClr val="bg1"/>
                </a:solidFill>
              </a:rPr>
              <a:t> </a:t>
            </a:r>
            <a:r>
              <a:rPr lang="el-GR" sz="4000" dirty="0">
                <a:solidFill>
                  <a:schemeClr val="bg1"/>
                </a:solidFill>
              </a:rPr>
              <a:t> ἔδωκεν</a:t>
            </a:r>
            <a:r>
              <a:rPr lang="en-US" sz="4000" dirty="0">
                <a:solidFill>
                  <a:schemeClr val="bg1"/>
                </a:solidFill>
              </a:rPr>
              <a:t> </a:t>
            </a:r>
            <a:r>
              <a:rPr lang="el-GR" sz="4000" dirty="0">
                <a:solidFill>
                  <a:schemeClr val="bg1"/>
                </a:solidFill>
              </a:rPr>
              <a:t> ἡ θάλασσα </a:t>
            </a:r>
            <a:r>
              <a:rPr lang="en-US" sz="4000" dirty="0">
                <a:solidFill>
                  <a:schemeClr val="bg1"/>
                </a:solidFill>
              </a:rPr>
              <a:t> </a:t>
            </a:r>
            <a:r>
              <a:rPr lang="el-GR" sz="4000" dirty="0">
                <a:solidFill>
                  <a:schemeClr val="bg1"/>
                </a:solidFill>
              </a:rPr>
              <a:t>τοὺς </a:t>
            </a:r>
            <a:r>
              <a:rPr lang="en-US" sz="4000" dirty="0">
                <a:solidFill>
                  <a:schemeClr val="bg1"/>
                </a:solidFill>
              </a:rPr>
              <a:t> </a:t>
            </a:r>
            <a:r>
              <a:rPr lang="el-GR" sz="4000" dirty="0">
                <a:solidFill>
                  <a:schemeClr val="bg1"/>
                </a:solidFill>
              </a:rPr>
              <a:t>νεκροὺς </a:t>
            </a:r>
            <a:endParaRPr lang="en-US" sz="4000" dirty="0">
              <a:solidFill>
                <a:schemeClr val="bg1"/>
              </a:solidFill>
            </a:endParaRPr>
          </a:p>
          <a:p>
            <a:r>
              <a:rPr lang="fr-FR" sz="2400" dirty="0">
                <a:solidFill>
                  <a:schemeClr val="bg1"/>
                </a:solidFill>
              </a:rPr>
              <a:t>     </a:t>
            </a:r>
            <a:r>
              <a:rPr lang="fr-FR" sz="2400" dirty="0">
                <a:solidFill>
                  <a:srgbClr val="FFFF00"/>
                </a:solidFill>
              </a:rPr>
              <a:t>et          rendit           la          mer                    les               morts</a:t>
            </a:r>
          </a:p>
          <a:p>
            <a:r>
              <a:rPr lang="en-US" sz="4000" dirty="0">
                <a:solidFill>
                  <a:schemeClr val="bg1"/>
                </a:solidFill>
              </a:rPr>
              <a:t>  </a:t>
            </a:r>
            <a:r>
              <a:rPr lang="el-GR" sz="4000" dirty="0">
                <a:solidFill>
                  <a:schemeClr val="bg1"/>
                </a:solidFill>
              </a:rPr>
              <a:t>τοὺς </a:t>
            </a:r>
            <a:r>
              <a:rPr lang="en-US" sz="4000" dirty="0">
                <a:solidFill>
                  <a:schemeClr val="bg1"/>
                </a:solidFill>
              </a:rPr>
              <a:t> </a:t>
            </a:r>
            <a:r>
              <a:rPr lang="el-GR" sz="4000" dirty="0">
                <a:solidFill>
                  <a:schemeClr val="bg1"/>
                </a:solidFill>
              </a:rPr>
              <a:t>ἐν αὐτῇ </a:t>
            </a:r>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ὁ θάνατος</a:t>
            </a:r>
            <a:r>
              <a:rPr lang="en-US" sz="4000" dirty="0">
                <a:solidFill>
                  <a:schemeClr val="bg1"/>
                </a:solidFill>
              </a:rPr>
              <a:t> </a:t>
            </a:r>
            <a:r>
              <a:rPr lang="el-GR" sz="4000" dirty="0">
                <a:solidFill>
                  <a:schemeClr val="bg1"/>
                </a:solidFill>
              </a:rPr>
              <a:t> καὶ </a:t>
            </a:r>
            <a:r>
              <a:rPr lang="en-US" sz="4000" dirty="0">
                <a:solidFill>
                  <a:schemeClr val="bg1"/>
                </a:solidFill>
              </a:rPr>
              <a:t> </a:t>
            </a:r>
            <a:r>
              <a:rPr lang="el-GR" sz="4000" dirty="0">
                <a:solidFill>
                  <a:schemeClr val="bg1"/>
                </a:solidFill>
              </a:rPr>
              <a:t>ὁ </a:t>
            </a:r>
            <a:r>
              <a:rPr lang="en-US" sz="4000" dirty="0">
                <a:solidFill>
                  <a:schemeClr val="bg1"/>
                </a:solidFill>
              </a:rPr>
              <a:t> </a:t>
            </a:r>
            <a:r>
              <a:rPr lang="el-GR" sz="4000" dirty="0">
                <a:solidFill>
                  <a:schemeClr val="bg1"/>
                </a:solidFill>
              </a:rPr>
              <a:t>ᾅδης </a:t>
            </a:r>
            <a:endParaRPr lang="en-US" sz="4000" dirty="0">
              <a:solidFill>
                <a:schemeClr val="bg1"/>
              </a:solidFill>
            </a:endParaRPr>
          </a:p>
          <a:p>
            <a:r>
              <a:rPr lang="fr-FR" sz="2400" dirty="0">
                <a:solidFill>
                  <a:srgbClr val="FFFF00"/>
                </a:solidFill>
              </a:rPr>
              <a:t>qui étaient  en       elle          et       la          mort               et      le séjour des morts</a:t>
            </a:r>
          </a:p>
          <a:p>
            <a:r>
              <a:rPr lang="en-US" sz="4000" dirty="0">
                <a:solidFill>
                  <a:schemeClr val="bg1"/>
                </a:solidFill>
              </a:rPr>
              <a:t>  </a:t>
            </a:r>
            <a:r>
              <a:rPr lang="el-GR" sz="4000" dirty="0">
                <a:solidFill>
                  <a:schemeClr val="bg1"/>
                </a:solidFill>
              </a:rPr>
              <a:t>ἔδωκαν </a:t>
            </a:r>
            <a:r>
              <a:rPr lang="en-US" sz="4000" dirty="0">
                <a:solidFill>
                  <a:schemeClr val="bg1"/>
                </a:solidFill>
              </a:rPr>
              <a:t> </a:t>
            </a:r>
            <a:r>
              <a:rPr lang="el-GR" sz="4000" dirty="0">
                <a:solidFill>
                  <a:schemeClr val="bg1"/>
                </a:solidFill>
              </a:rPr>
              <a:t>τοὺς </a:t>
            </a:r>
            <a:r>
              <a:rPr lang="en-US" sz="4000" dirty="0">
                <a:solidFill>
                  <a:schemeClr val="bg1"/>
                </a:solidFill>
              </a:rPr>
              <a:t> </a:t>
            </a:r>
            <a:r>
              <a:rPr lang="el-GR" sz="4000" dirty="0">
                <a:solidFill>
                  <a:schemeClr val="bg1"/>
                </a:solidFill>
              </a:rPr>
              <a:t>νεκροὺς </a:t>
            </a:r>
            <a:r>
              <a:rPr lang="en-US" sz="4000" dirty="0">
                <a:solidFill>
                  <a:schemeClr val="bg1"/>
                </a:solidFill>
              </a:rPr>
              <a:t> </a:t>
            </a:r>
            <a:r>
              <a:rPr lang="el-GR" sz="4000" dirty="0">
                <a:solidFill>
                  <a:schemeClr val="bg1"/>
                </a:solidFill>
              </a:rPr>
              <a:t>τοὺς</a:t>
            </a:r>
            <a:r>
              <a:rPr lang="en-US" sz="4000" dirty="0">
                <a:solidFill>
                  <a:schemeClr val="bg1"/>
                </a:solidFill>
              </a:rPr>
              <a:t> </a:t>
            </a:r>
            <a:r>
              <a:rPr lang="el-GR" sz="4000" dirty="0">
                <a:solidFill>
                  <a:schemeClr val="bg1"/>
                </a:solidFill>
              </a:rPr>
              <a:t> ἐν αὐτοῖς, </a:t>
            </a:r>
            <a:endParaRPr lang="en-US" sz="4000" dirty="0">
              <a:solidFill>
                <a:schemeClr val="bg1"/>
              </a:solidFill>
            </a:endParaRPr>
          </a:p>
          <a:p>
            <a:r>
              <a:rPr lang="fr-FR" sz="2400" dirty="0">
                <a:solidFill>
                  <a:srgbClr val="FFFF00"/>
                </a:solidFill>
              </a:rPr>
              <a:t>      rendirent             les           morts         qui étaient   en        eux</a:t>
            </a: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ἐκρίθησαν </a:t>
            </a:r>
            <a:r>
              <a:rPr lang="en-US" sz="4000" dirty="0">
                <a:solidFill>
                  <a:schemeClr val="bg1"/>
                </a:solidFill>
              </a:rPr>
              <a:t> </a:t>
            </a:r>
            <a:r>
              <a:rPr lang="el-GR" sz="4000" dirty="0">
                <a:solidFill>
                  <a:schemeClr val="bg1"/>
                </a:solidFill>
              </a:rPr>
              <a:t>ἕκαστος </a:t>
            </a:r>
            <a:r>
              <a:rPr lang="en-US" sz="4000" dirty="0">
                <a:solidFill>
                  <a:schemeClr val="bg1"/>
                </a:solidFill>
              </a:rPr>
              <a:t> </a:t>
            </a:r>
            <a:r>
              <a:rPr lang="el-GR" sz="4000" dirty="0">
                <a:solidFill>
                  <a:schemeClr val="bg1"/>
                </a:solidFill>
              </a:rPr>
              <a:t>κατὰ τὰ ἔργα αὐτῶν.</a:t>
            </a:r>
          </a:p>
          <a:p>
            <a:r>
              <a:rPr lang="fr-FR" sz="2400" dirty="0">
                <a:solidFill>
                  <a:srgbClr val="FFFF00"/>
                </a:solidFill>
              </a:rPr>
              <a:t>      et             fut jugé                    chacun            selon     les    œuvres       ses</a:t>
            </a: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20:13</a:t>
            </a:r>
            <a:r>
              <a:rPr lang="fr-FR" sz="2200" dirty="0">
                <a:solidFill>
                  <a:schemeClr val="bg1"/>
                </a:solidFill>
              </a:rPr>
              <a:t> La mer rendit les morts qui étaient en elle, la mort et le séjour des morts rendirent les morts qui étaient en eux; et chacun fut jugé selon ses </a:t>
            </a:r>
            <a:r>
              <a:rPr lang="fr-FR" sz="2200" dirty="0" err="1">
                <a:solidFill>
                  <a:schemeClr val="bg1"/>
                </a:solidFill>
              </a:rPr>
              <a:t>oeuvres</a:t>
            </a:r>
            <a:r>
              <a:rPr lang="fr-FR" sz="2200" dirty="0">
                <a:solidFill>
                  <a:schemeClr val="bg1"/>
                </a:solidFill>
              </a:rPr>
              <a:t>.</a:t>
            </a:r>
          </a:p>
          <a:p>
            <a:r>
              <a:rPr lang="fr-FR" sz="2200" baseline="30000" dirty="0">
                <a:solidFill>
                  <a:srgbClr val="FFFF00"/>
                </a:solidFill>
              </a:rPr>
              <a:t>	BFC</a:t>
            </a:r>
            <a:r>
              <a:rPr lang="fr-FR" sz="2200" baseline="30000" dirty="0">
                <a:solidFill>
                  <a:schemeClr val="bg1"/>
                </a:solidFill>
              </a:rPr>
              <a:t> </a:t>
            </a:r>
            <a:r>
              <a:rPr lang="fr-FR" sz="2200" b="1" dirty="0">
                <a:solidFill>
                  <a:schemeClr val="bg1"/>
                </a:solidFill>
              </a:rPr>
              <a:t>20:13</a:t>
            </a:r>
            <a:r>
              <a:rPr lang="fr-FR" sz="2200" dirty="0">
                <a:solidFill>
                  <a:schemeClr val="bg1"/>
                </a:solidFill>
              </a:rPr>
              <a:t> La mer rendit les morts qu'elle contenait. La mort et le monde des morts rendirent aussi leurs morts. Et tous furent jugés selon ce qu'ils avaient fait.</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4679195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39932"/>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r>
              <a:rPr lang="en-US" sz="3600" b="1" dirty="0">
                <a:solidFill>
                  <a:srgbClr val="FFFF00"/>
                </a:solidFill>
              </a:rPr>
              <a:t>     Apocalypse 20:14-15</a:t>
            </a:r>
          </a:p>
          <a:p>
            <a:endParaRPr lang="en-US" sz="800" b="1" dirty="0">
              <a:solidFill>
                <a:srgbClr val="FFFF00"/>
              </a:solidFill>
            </a:endParaRPr>
          </a:p>
          <a:p>
            <a:endParaRPr lang="en-US" sz="800" b="1" dirty="0">
              <a:solidFill>
                <a:srgbClr val="FFFF00"/>
              </a:solidFill>
            </a:endParaRPr>
          </a:p>
          <a:p>
            <a:r>
              <a:rPr lang="en-US" sz="2800" b="1" dirty="0">
                <a:solidFill>
                  <a:srgbClr val="FFFF00"/>
                </a:solidFill>
              </a:rPr>
              <a:t>14</a:t>
            </a:r>
            <a:r>
              <a:rPr lang="en-US" sz="2800" dirty="0">
                <a:solidFill>
                  <a:schemeClr val="bg1"/>
                </a:solidFill>
              </a:rPr>
              <a:t>   </a:t>
            </a:r>
            <a:r>
              <a:rPr lang="el-GR" sz="4000" dirty="0">
                <a:solidFill>
                  <a:schemeClr val="bg1"/>
                </a:solidFill>
              </a:rPr>
              <a:t>καὶ ὁ θάνατος καὶ </a:t>
            </a:r>
            <a:r>
              <a:rPr lang="en-US" sz="4000" dirty="0">
                <a:solidFill>
                  <a:schemeClr val="bg1"/>
                </a:solidFill>
              </a:rPr>
              <a:t> </a:t>
            </a:r>
            <a:r>
              <a:rPr lang="el-GR" sz="4000" dirty="0">
                <a:solidFill>
                  <a:schemeClr val="bg1"/>
                </a:solidFill>
              </a:rPr>
              <a:t>ὁ </a:t>
            </a:r>
            <a:r>
              <a:rPr lang="en-US" sz="4000" dirty="0">
                <a:solidFill>
                  <a:schemeClr val="bg1"/>
                </a:solidFill>
              </a:rPr>
              <a:t>   </a:t>
            </a:r>
            <a:r>
              <a:rPr lang="el-GR" sz="4000" dirty="0">
                <a:solidFill>
                  <a:schemeClr val="bg1"/>
                </a:solidFill>
              </a:rPr>
              <a:t>ᾅδης </a:t>
            </a:r>
            <a:r>
              <a:rPr lang="en-US" sz="4000" dirty="0">
                <a:solidFill>
                  <a:schemeClr val="bg1"/>
                </a:solidFill>
              </a:rPr>
              <a:t>   </a:t>
            </a:r>
            <a:r>
              <a:rPr lang="el-GR" sz="4000" dirty="0">
                <a:solidFill>
                  <a:schemeClr val="bg1"/>
                </a:solidFill>
              </a:rPr>
              <a:t>ἐβλήθησαν</a:t>
            </a:r>
            <a:endParaRPr lang="en-US" sz="4000" dirty="0">
              <a:solidFill>
                <a:schemeClr val="bg1"/>
              </a:solidFill>
            </a:endParaRPr>
          </a:p>
          <a:p>
            <a:r>
              <a:rPr lang="fr-FR" sz="2400" dirty="0">
                <a:solidFill>
                  <a:srgbClr val="FFFF00"/>
                </a:solidFill>
              </a:rPr>
              <a:t>          puis   la        mort              et       le  </a:t>
            </a:r>
            <a:r>
              <a:rPr lang="fr-FR" sz="2300" dirty="0">
                <a:solidFill>
                  <a:srgbClr val="FFFF00"/>
                </a:solidFill>
              </a:rPr>
              <a:t>séjour des morts      </a:t>
            </a:r>
            <a:r>
              <a:rPr lang="fr-FR" sz="2400" dirty="0">
                <a:solidFill>
                  <a:srgbClr val="FFFF00"/>
                </a:solidFill>
              </a:rPr>
              <a:t>furent jetés</a:t>
            </a:r>
          </a:p>
          <a:p>
            <a:r>
              <a:rPr lang="en-US" sz="3600" dirty="0">
                <a:solidFill>
                  <a:schemeClr val="bg1"/>
                </a:solidFill>
              </a:rPr>
              <a:t> </a:t>
            </a:r>
            <a:r>
              <a:rPr lang="el-GR" sz="3600" dirty="0">
                <a:solidFill>
                  <a:schemeClr val="bg1"/>
                </a:solidFill>
              </a:rPr>
              <a:t>εἰς τὴν λίμνην τοῦ πυρός.</a:t>
            </a:r>
            <a:r>
              <a:rPr lang="en-US" sz="3600" dirty="0">
                <a:solidFill>
                  <a:schemeClr val="bg1"/>
                </a:solidFill>
              </a:rPr>
              <a:t> </a:t>
            </a:r>
            <a:r>
              <a:rPr lang="el-GR" sz="3600" dirty="0">
                <a:solidFill>
                  <a:schemeClr val="bg1"/>
                </a:solidFill>
              </a:rPr>
              <a:t> οὗτος ὁ θάνατος ὁ δεύτερός ἐστιν, </a:t>
            </a:r>
            <a:endParaRPr lang="en-US" sz="3600" dirty="0">
              <a:solidFill>
                <a:schemeClr val="bg1"/>
              </a:solidFill>
            </a:endParaRPr>
          </a:p>
          <a:p>
            <a:r>
              <a:rPr lang="fr-FR" sz="2400" dirty="0">
                <a:solidFill>
                  <a:srgbClr val="FFFF00"/>
                </a:solidFill>
              </a:rPr>
              <a:t> dans   le          lac             de        feu                 ce        la       mort           la      seconde           est</a:t>
            </a:r>
          </a:p>
          <a:p>
            <a:r>
              <a:rPr lang="en-US" sz="3600" dirty="0">
                <a:solidFill>
                  <a:schemeClr val="bg1"/>
                </a:solidFill>
              </a:rPr>
              <a:t> </a:t>
            </a:r>
            <a:r>
              <a:rPr lang="el-GR" sz="3600" dirty="0">
                <a:solidFill>
                  <a:schemeClr val="bg1"/>
                </a:solidFill>
              </a:rPr>
              <a:t>ἡ λίμνη τοῦ πυρός.</a:t>
            </a:r>
            <a:r>
              <a:rPr lang="en-US" sz="3600" dirty="0">
                <a:solidFill>
                  <a:schemeClr val="bg1"/>
                </a:solidFill>
              </a:rPr>
              <a:t>         </a:t>
            </a:r>
            <a:r>
              <a:rPr lang="en-US" sz="2400" b="1" dirty="0">
                <a:solidFill>
                  <a:srgbClr val="FFFF00"/>
                </a:solidFill>
              </a:rPr>
              <a:t>15   </a:t>
            </a:r>
            <a:r>
              <a:rPr lang="el-GR" sz="3600" dirty="0">
                <a:solidFill>
                  <a:schemeClr val="bg1"/>
                </a:solidFill>
              </a:rPr>
              <a:t>καὶ</a:t>
            </a:r>
            <a:r>
              <a:rPr lang="en-US" sz="3600" dirty="0">
                <a:solidFill>
                  <a:schemeClr val="bg1"/>
                </a:solidFill>
              </a:rPr>
              <a:t> </a:t>
            </a:r>
            <a:r>
              <a:rPr lang="el-GR" sz="3600" dirty="0">
                <a:solidFill>
                  <a:schemeClr val="bg1"/>
                </a:solidFill>
              </a:rPr>
              <a:t> εἴ τις οὐχ εὑρέθη </a:t>
            </a:r>
            <a:r>
              <a:rPr lang="en-US" sz="3600" dirty="0">
                <a:solidFill>
                  <a:schemeClr val="bg1"/>
                </a:solidFill>
              </a:rPr>
              <a:t> </a:t>
            </a:r>
            <a:r>
              <a:rPr lang="el-GR" sz="3600" dirty="0">
                <a:solidFill>
                  <a:schemeClr val="bg1"/>
                </a:solidFill>
              </a:rPr>
              <a:t>ἐν τῇ βίβλῳ </a:t>
            </a:r>
            <a:endParaRPr lang="en-US" sz="3600" dirty="0">
              <a:solidFill>
                <a:schemeClr val="bg1"/>
              </a:solidFill>
            </a:endParaRPr>
          </a:p>
          <a:p>
            <a:r>
              <a:rPr lang="fr-FR" sz="2400" dirty="0">
                <a:solidFill>
                  <a:srgbClr val="FFFF00"/>
                </a:solidFill>
              </a:rPr>
              <a:t>  le       lac        de         feu                               et  quiconque ne pas  fut trouvé   dans  le    livre</a:t>
            </a:r>
          </a:p>
          <a:p>
            <a:r>
              <a:rPr lang="en-US" sz="3600" dirty="0">
                <a:solidFill>
                  <a:schemeClr val="bg1"/>
                </a:solidFill>
              </a:rPr>
              <a:t>  </a:t>
            </a:r>
            <a:r>
              <a:rPr lang="el-GR" sz="3600" dirty="0">
                <a:solidFill>
                  <a:schemeClr val="bg1"/>
                </a:solidFill>
              </a:rPr>
              <a:t>τῆς ζωῆς γεγραμμένος, </a:t>
            </a:r>
            <a:r>
              <a:rPr lang="en-US" sz="3600" dirty="0">
                <a:solidFill>
                  <a:schemeClr val="bg1"/>
                </a:solidFill>
              </a:rPr>
              <a:t> </a:t>
            </a:r>
            <a:r>
              <a:rPr lang="el-GR" sz="3600" dirty="0">
                <a:solidFill>
                  <a:schemeClr val="bg1"/>
                </a:solidFill>
              </a:rPr>
              <a:t>ἐβλήθη εἰς τὴν λίμνην τοῦ πυρός.</a:t>
            </a:r>
          </a:p>
          <a:p>
            <a:r>
              <a:rPr lang="fr-FR" sz="2400" dirty="0">
                <a:solidFill>
                  <a:srgbClr val="FFFF00"/>
                </a:solidFill>
              </a:rPr>
              <a:t>   de la      vie                 écrit                        fut jeté      dans    le           lac          de         feu</a:t>
            </a:r>
          </a:p>
          <a:p>
            <a:endParaRPr lang="en-US" sz="800" baseline="30000" dirty="0">
              <a:solidFill>
                <a:srgbClr val="FFFF00"/>
              </a:solidFill>
            </a:endParaRPr>
          </a:p>
          <a:p>
            <a:r>
              <a:rPr lang="en-US" sz="2200" baseline="30000" dirty="0">
                <a:solidFill>
                  <a:srgbClr val="FFFF00"/>
                </a:solidFill>
              </a:rPr>
              <a:t>          NEG </a:t>
            </a:r>
            <a:r>
              <a:rPr lang="fr-FR" sz="2200" b="1" dirty="0">
                <a:solidFill>
                  <a:schemeClr val="bg1"/>
                </a:solidFill>
              </a:rPr>
              <a:t>20:14</a:t>
            </a:r>
            <a:r>
              <a:rPr lang="fr-FR" sz="2200" dirty="0">
                <a:solidFill>
                  <a:schemeClr val="bg1"/>
                </a:solidFill>
              </a:rPr>
              <a:t> Puis la mort et le séjour des morts furent jetés dans l'étang de feu. C 'est la seconde mort, l'étang de feu. </a:t>
            </a:r>
            <a:r>
              <a:rPr lang="fr-FR" sz="2200" b="1" dirty="0">
                <a:solidFill>
                  <a:schemeClr val="bg1"/>
                </a:solidFill>
              </a:rPr>
              <a:t>20:15</a:t>
            </a:r>
            <a:r>
              <a:rPr lang="fr-FR" sz="2200" dirty="0">
                <a:solidFill>
                  <a:schemeClr val="bg1"/>
                </a:solidFill>
              </a:rPr>
              <a:t> Quiconque ne fut pas trouvé écrit dans le livre de vie fut jeté dans l'étang de feu.</a:t>
            </a:r>
          </a:p>
          <a:p>
            <a:r>
              <a:rPr lang="fr-FR" sz="2200" dirty="0">
                <a:solidFill>
                  <a:schemeClr val="bg1"/>
                </a:solidFill>
              </a:rPr>
              <a:t>       </a:t>
            </a:r>
            <a:r>
              <a:rPr lang="fr-FR" sz="2200" baseline="30000" dirty="0">
                <a:solidFill>
                  <a:srgbClr val="FFFF00"/>
                </a:solidFill>
              </a:rPr>
              <a:t>BFC </a:t>
            </a:r>
            <a:r>
              <a:rPr lang="fr-FR" sz="2200" b="1" dirty="0">
                <a:solidFill>
                  <a:schemeClr val="bg1"/>
                </a:solidFill>
              </a:rPr>
              <a:t>20:14</a:t>
            </a:r>
            <a:r>
              <a:rPr lang="fr-FR" sz="2200" dirty="0">
                <a:solidFill>
                  <a:schemeClr val="bg1"/>
                </a:solidFill>
              </a:rPr>
              <a:t> La mort et le monde des morts furent jetés dans le lac enflammé. Ce lac est la seconde mort. </a:t>
            </a:r>
            <a:r>
              <a:rPr lang="fr-FR" sz="2200" b="1" dirty="0">
                <a:solidFill>
                  <a:schemeClr val="bg1"/>
                </a:solidFill>
              </a:rPr>
              <a:t>20:15</a:t>
            </a:r>
            <a:r>
              <a:rPr lang="fr-FR" sz="2200" dirty="0">
                <a:solidFill>
                  <a:schemeClr val="bg1"/>
                </a:solidFill>
              </a:rPr>
              <a:t> Quiconque n'avait pas son nom inscrit dans le livre de vie fut jeté dans le lac enflammé.</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8525843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34803"/>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20:1-2 </a:t>
            </a:r>
          </a:p>
          <a:p>
            <a:r>
              <a:rPr lang="en-US" sz="2800" b="1" dirty="0">
                <a:solidFill>
                  <a:srgbClr val="FFFF00"/>
                </a:solidFill>
              </a:rPr>
              <a:t>1   </a:t>
            </a:r>
            <a:r>
              <a:rPr lang="en-US" sz="3600" b="1" dirty="0">
                <a:solidFill>
                  <a:srgbClr val="FFFF00"/>
                </a:solidFill>
              </a:rPr>
              <a:t> </a:t>
            </a:r>
            <a:r>
              <a:rPr lang="el-GR" sz="3600" dirty="0">
                <a:solidFill>
                  <a:schemeClr val="bg1"/>
                </a:solidFill>
              </a:rPr>
              <a:t>Καὶ εἶδον ἄγγελον καταβαίνοντα </a:t>
            </a:r>
            <a:endParaRPr lang="en-US" sz="3600" dirty="0">
              <a:solidFill>
                <a:schemeClr val="bg1"/>
              </a:solidFill>
            </a:endParaRPr>
          </a:p>
          <a:p>
            <a:r>
              <a:rPr lang="fr-FR" sz="2300" dirty="0">
                <a:solidFill>
                  <a:srgbClr val="FFFF00"/>
                </a:solidFill>
              </a:rPr>
              <a:t>         puis      je vis         un ange              descendre</a:t>
            </a:r>
          </a:p>
          <a:p>
            <a:r>
              <a:rPr lang="en-US" sz="3600" dirty="0">
                <a:solidFill>
                  <a:schemeClr val="bg1"/>
                </a:solidFill>
              </a:rPr>
              <a:t> </a:t>
            </a:r>
            <a:r>
              <a:rPr lang="el-GR" sz="3600" dirty="0">
                <a:solidFill>
                  <a:schemeClr val="bg1"/>
                </a:solidFill>
              </a:rPr>
              <a:t>ἐκ τοῦ οὐρανοῦ ἔχοντα τὴν κλεῖν τῆς ἀβύσσου </a:t>
            </a:r>
            <a:endParaRPr lang="en-US" sz="3600" dirty="0">
              <a:solidFill>
                <a:schemeClr val="bg1"/>
              </a:solidFill>
            </a:endParaRPr>
          </a:p>
          <a:p>
            <a:r>
              <a:rPr lang="fr-FR" sz="2300" dirty="0">
                <a:solidFill>
                  <a:srgbClr val="FFFF00"/>
                </a:solidFill>
              </a:rPr>
              <a:t>        du                 ciel              qui avait       la         clé           de l'abîme  </a:t>
            </a:r>
          </a:p>
          <a:p>
            <a:r>
              <a:rPr lang="en-US" sz="3600" dirty="0">
                <a:solidFill>
                  <a:schemeClr val="bg1"/>
                </a:solidFill>
              </a:rPr>
              <a:t>     </a:t>
            </a:r>
            <a:r>
              <a:rPr lang="el-GR" sz="3600" dirty="0">
                <a:solidFill>
                  <a:schemeClr val="bg1"/>
                </a:solidFill>
              </a:rPr>
              <a:t>καὶ </a:t>
            </a:r>
            <a:r>
              <a:rPr lang="en-US" sz="3600" dirty="0">
                <a:solidFill>
                  <a:schemeClr val="bg1"/>
                </a:solidFill>
              </a:rPr>
              <a:t> </a:t>
            </a:r>
            <a:r>
              <a:rPr lang="el-GR" sz="3600" dirty="0">
                <a:solidFill>
                  <a:schemeClr val="bg1"/>
                </a:solidFill>
              </a:rPr>
              <a:t>ἅλυσιν</a:t>
            </a:r>
            <a:r>
              <a:rPr lang="en-US" sz="3600" dirty="0">
                <a:solidFill>
                  <a:schemeClr val="bg1"/>
                </a:solidFill>
              </a:rPr>
              <a:t> </a:t>
            </a:r>
            <a:r>
              <a:rPr lang="el-GR" sz="3600" dirty="0">
                <a:solidFill>
                  <a:schemeClr val="bg1"/>
                </a:solidFill>
              </a:rPr>
              <a:t> μεγάλην</a:t>
            </a:r>
            <a:r>
              <a:rPr lang="en-US" sz="3600" dirty="0">
                <a:solidFill>
                  <a:schemeClr val="bg1"/>
                </a:solidFill>
              </a:rPr>
              <a:t> </a:t>
            </a:r>
            <a:r>
              <a:rPr lang="el-GR" sz="3600" dirty="0">
                <a:solidFill>
                  <a:schemeClr val="bg1"/>
                </a:solidFill>
              </a:rPr>
              <a:t> </a:t>
            </a:r>
            <a:r>
              <a:rPr lang="en-US" sz="3600" dirty="0">
                <a:solidFill>
                  <a:schemeClr val="bg1"/>
                </a:solidFill>
              </a:rPr>
              <a:t> </a:t>
            </a:r>
            <a:r>
              <a:rPr lang="el-GR" sz="3600" dirty="0">
                <a:solidFill>
                  <a:schemeClr val="bg1"/>
                </a:solidFill>
              </a:rPr>
              <a:t>ἐπὶ </a:t>
            </a:r>
            <a:r>
              <a:rPr lang="en-US" sz="3600" dirty="0">
                <a:solidFill>
                  <a:schemeClr val="bg1"/>
                </a:solidFill>
              </a:rPr>
              <a:t> </a:t>
            </a:r>
            <a:r>
              <a:rPr lang="el-GR" sz="3600" dirty="0">
                <a:solidFill>
                  <a:schemeClr val="bg1"/>
                </a:solidFill>
              </a:rPr>
              <a:t>τὴν </a:t>
            </a:r>
            <a:r>
              <a:rPr lang="en-US" sz="3600" dirty="0">
                <a:solidFill>
                  <a:schemeClr val="bg1"/>
                </a:solidFill>
              </a:rPr>
              <a:t> </a:t>
            </a:r>
            <a:r>
              <a:rPr lang="el-GR" sz="3600" dirty="0">
                <a:solidFill>
                  <a:schemeClr val="bg1"/>
                </a:solidFill>
              </a:rPr>
              <a:t>χεῖρα </a:t>
            </a:r>
            <a:r>
              <a:rPr lang="en-US" sz="3600" dirty="0">
                <a:solidFill>
                  <a:schemeClr val="bg1"/>
                </a:solidFill>
              </a:rPr>
              <a:t> </a:t>
            </a:r>
            <a:r>
              <a:rPr lang="el-GR" sz="3600" dirty="0">
                <a:solidFill>
                  <a:schemeClr val="bg1"/>
                </a:solidFill>
              </a:rPr>
              <a:t>αὐτοῦ.</a:t>
            </a:r>
            <a:r>
              <a:rPr lang="en-US" sz="3600" dirty="0">
                <a:solidFill>
                  <a:schemeClr val="bg1"/>
                </a:solidFill>
              </a:rPr>
              <a:t>  </a:t>
            </a:r>
          </a:p>
          <a:p>
            <a:r>
              <a:rPr lang="fr-FR" sz="2300" dirty="0">
                <a:solidFill>
                  <a:srgbClr val="FFFF00"/>
                </a:solidFill>
              </a:rPr>
              <a:t>         et      une chaîne        grande            dans       la         main             </a:t>
            </a:r>
            <a:r>
              <a:rPr lang="en-US" sz="2300" dirty="0" err="1">
                <a:solidFill>
                  <a:srgbClr val="FFFF00"/>
                </a:solidFill>
              </a:rPr>
              <a:t>sa</a:t>
            </a:r>
            <a:endParaRPr lang="en-US" sz="2300" dirty="0">
              <a:solidFill>
                <a:srgbClr val="FFFF00"/>
              </a:solidFill>
            </a:endParaRPr>
          </a:p>
          <a:p>
            <a:r>
              <a:rPr lang="en-US" sz="2800" b="1" dirty="0">
                <a:solidFill>
                  <a:srgbClr val="FFFF00"/>
                </a:solidFill>
              </a:rPr>
              <a:t>2  </a:t>
            </a:r>
            <a:r>
              <a:rPr lang="el-GR" sz="3600" dirty="0">
                <a:solidFill>
                  <a:schemeClr val="bg1"/>
                </a:solidFill>
              </a:rPr>
              <a:t>καὶ ἐκράτησεν τὸν δράκοντα, </a:t>
            </a:r>
            <a:r>
              <a:rPr lang="en-US" sz="3600" dirty="0">
                <a:solidFill>
                  <a:schemeClr val="bg1"/>
                </a:solidFill>
              </a:rPr>
              <a:t> </a:t>
            </a:r>
            <a:r>
              <a:rPr lang="el-GR" sz="3600" dirty="0">
                <a:solidFill>
                  <a:schemeClr val="bg1"/>
                </a:solidFill>
              </a:rPr>
              <a:t>ὁ ὄφις ὁ ἀρχαῖος,</a:t>
            </a:r>
            <a:r>
              <a:rPr lang="en-US" sz="3600" dirty="0">
                <a:solidFill>
                  <a:schemeClr val="bg1"/>
                </a:solidFill>
              </a:rPr>
              <a:t> </a:t>
            </a:r>
            <a:r>
              <a:rPr lang="el-GR" sz="3600" dirty="0">
                <a:solidFill>
                  <a:schemeClr val="bg1"/>
                </a:solidFill>
              </a:rPr>
              <a:t> ὅς ἐστιν </a:t>
            </a:r>
            <a:endParaRPr lang="en-US" sz="3600" dirty="0">
              <a:solidFill>
                <a:schemeClr val="bg1"/>
              </a:solidFill>
            </a:endParaRPr>
          </a:p>
          <a:p>
            <a:r>
              <a:rPr lang="fr-FR" sz="2300" dirty="0">
                <a:solidFill>
                  <a:srgbClr val="FFFF00"/>
                </a:solidFill>
              </a:rPr>
              <a:t>        et           Il saisit               le            dragon            le  serpent  le     ancien            qui      est</a:t>
            </a:r>
          </a:p>
          <a:p>
            <a:r>
              <a:rPr lang="en-US" sz="3600" dirty="0">
                <a:solidFill>
                  <a:schemeClr val="bg1"/>
                </a:solidFill>
              </a:rPr>
              <a:t>  </a:t>
            </a:r>
            <a:r>
              <a:rPr lang="el-GR" sz="3600" dirty="0">
                <a:solidFill>
                  <a:schemeClr val="bg1"/>
                </a:solidFill>
              </a:rPr>
              <a:t>Διάβολος </a:t>
            </a:r>
            <a:r>
              <a:rPr lang="en-US" sz="3600" dirty="0">
                <a:solidFill>
                  <a:schemeClr val="bg1"/>
                </a:solidFill>
              </a:rPr>
              <a:t> </a:t>
            </a:r>
            <a:r>
              <a:rPr lang="el-GR" sz="3600" dirty="0">
                <a:solidFill>
                  <a:schemeClr val="bg1"/>
                </a:solidFill>
              </a:rPr>
              <a:t>καὶ </a:t>
            </a:r>
            <a:r>
              <a:rPr lang="en-US" sz="3600" dirty="0">
                <a:solidFill>
                  <a:schemeClr val="bg1"/>
                </a:solidFill>
              </a:rPr>
              <a:t> </a:t>
            </a:r>
            <a:r>
              <a:rPr lang="el-GR" sz="3600" dirty="0">
                <a:solidFill>
                  <a:schemeClr val="bg1"/>
                </a:solidFill>
              </a:rPr>
              <a:t>ὁ Σατανᾶς, </a:t>
            </a:r>
            <a:r>
              <a:rPr lang="en-US" sz="3600" dirty="0">
                <a:solidFill>
                  <a:schemeClr val="bg1"/>
                </a:solidFill>
              </a:rPr>
              <a:t> </a:t>
            </a:r>
            <a:r>
              <a:rPr lang="el-GR" sz="3600" dirty="0">
                <a:solidFill>
                  <a:schemeClr val="bg1"/>
                </a:solidFill>
              </a:rPr>
              <a:t>καὶ </a:t>
            </a:r>
            <a:r>
              <a:rPr lang="en-US" sz="3600" dirty="0">
                <a:solidFill>
                  <a:schemeClr val="bg1"/>
                </a:solidFill>
              </a:rPr>
              <a:t> </a:t>
            </a:r>
            <a:r>
              <a:rPr lang="el-GR" sz="3600" dirty="0">
                <a:solidFill>
                  <a:schemeClr val="bg1"/>
                </a:solidFill>
              </a:rPr>
              <a:t>ἔδησεν </a:t>
            </a:r>
            <a:r>
              <a:rPr lang="en-US" sz="3600" dirty="0">
                <a:solidFill>
                  <a:schemeClr val="bg1"/>
                </a:solidFill>
              </a:rPr>
              <a:t> </a:t>
            </a:r>
            <a:r>
              <a:rPr lang="el-GR" sz="3600" dirty="0">
                <a:solidFill>
                  <a:schemeClr val="bg1"/>
                </a:solidFill>
              </a:rPr>
              <a:t>αὐτὸν </a:t>
            </a:r>
            <a:r>
              <a:rPr lang="en-US" sz="3600" dirty="0">
                <a:solidFill>
                  <a:schemeClr val="bg1"/>
                </a:solidFill>
              </a:rPr>
              <a:t> </a:t>
            </a:r>
            <a:r>
              <a:rPr lang="el-GR" sz="3600" dirty="0">
                <a:solidFill>
                  <a:schemeClr val="bg1"/>
                </a:solidFill>
              </a:rPr>
              <a:t>χίλια </a:t>
            </a:r>
            <a:r>
              <a:rPr lang="en-US" sz="3600" dirty="0">
                <a:solidFill>
                  <a:schemeClr val="bg1"/>
                </a:solidFill>
              </a:rPr>
              <a:t> </a:t>
            </a:r>
            <a:r>
              <a:rPr lang="el-GR" sz="3600" dirty="0">
                <a:solidFill>
                  <a:schemeClr val="bg1"/>
                </a:solidFill>
              </a:rPr>
              <a:t>ἔτη</a:t>
            </a:r>
          </a:p>
          <a:p>
            <a:r>
              <a:rPr lang="fr-FR" sz="2300" dirty="0">
                <a:solidFill>
                  <a:srgbClr val="FFFF00"/>
                </a:solidFill>
              </a:rPr>
              <a:t>         le diable           et      le       Satan               et            il  lia                le       pour mille    ans</a:t>
            </a:r>
          </a:p>
          <a:p>
            <a:r>
              <a:rPr lang="en-US" sz="2000" baseline="30000" dirty="0">
                <a:solidFill>
                  <a:srgbClr val="FFFF00"/>
                </a:solidFill>
              </a:rPr>
              <a:t>	      NEG </a:t>
            </a:r>
            <a:r>
              <a:rPr lang="fr-FR" sz="2000" b="1" dirty="0">
                <a:solidFill>
                  <a:schemeClr val="bg1"/>
                </a:solidFill>
              </a:rPr>
              <a:t>20:1</a:t>
            </a:r>
            <a:r>
              <a:rPr lang="fr-FR" sz="2000" dirty="0">
                <a:solidFill>
                  <a:schemeClr val="bg1"/>
                </a:solidFill>
              </a:rPr>
              <a:t> Puis je vis descendre du ciel un ange, qui avait la clé de l'abîme et une grande chaîne dans sa main.       </a:t>
            </a:r>
            <a:r>
              <a:rPr lang="fr-FR" sz="2000" b="1" dirty="0">
                <a:solidFill>
                  <a:schemeClr val="bg1"/>
                </a:solidFill>
              </a:rPr>
              <a:t>20:2</a:t>
            </a:r>
            <a:r>
              <a:rPr lang="fr-FR" sz="2000" dirty="0">
                <a:solidFill>
                  <a:schemeClr val="bg1"/>
                </a:solidFill>
              </a:rPr>
              <a:t> Il saisit le dragon, le serpent ancien, qui est le diable et Satan, et il le lia pour mille ans.</a:t>
            </a:r>
          </a:p>
          <a:p>
            <a:r>
              <a:rPr lang="fr-FR" sz="2000" baseline="30000" dirty="0">
                <a:solidFill>
                  <a:srgbClr val="FFFF00"/>
                </a:solidFill>
              </a:rPr>
              <a:t>	      BFC </a:t>
            </a:r>
            <a:r>
              <a:rPr lang="fr-FR" sz="2000" b="1" dirty="0">
                <a:solidFill>
                  <a:schemeClr val="bg1"/>
                </a:solidFill>
              </a:rPr>
              <a:t>20:1</a:t>
            </a:r>
            <a:r>
              <a:rPr lang="fr-FR" sz="2000" dirty="0">
                <a:solidFill>
                  <a:schemeClr val="bg1"/>
                </a:solidFill>
              </a:rPr>
              <a:t> Puis je vis un ange descendre du ciel; il tenait à la main la clé de l'abîme et une énorme chaîne. </a:t>
            </a:r>
            <a:r>
              <a:rPr lang="fr-FR" sz="2000" b="1" dirty="0">
                <a:solidFill>
                  <a:schemeClr val="bg1"/>
                </a:solidFill>
              </a:rPr>
              <a:t>20:2</a:t>
            </a:r>
            <a:r>
              <a:rPr lang="fr-FR" sz="2000" dirty="0">
                <a:solidFill>
                  <a:schemeClr val="bg1"/>
                </a:solidFill>
              </a:rPr>
              <a:t> Il saisit le dragon, le serpent ancien, c'est-à-dire le diable ou Satan, et il l'enchaîna pour mille ans.</a:t>
            </a:r>
          </a:p>
          <a:p>
            <a:endParaRPr lang="fr-FR" sz="800" dirty="0">
              <a:solidFill>
                <a:schemeClr val="bg1"/>
              </a:solidFill>
            </a:endParaRPr>
          </a:p>
          <a:p>
            <a:endParaRPr lang="fr-FR" sz="800" dirty="0">
              <a:solidFill>
                <a:schemeClr val="bg1"/>
              </a:solidFill>
            </a:endParaRPr>
          </a:p>
          <a:p>
            <a:r>
              <a:rPr lang="fr-FR" sz="800" dirty="0">
                <a:solidFill>
                  <a:schemeClr val="bg1"/>
                </a:solidFill>
              </a:rPr>
              <a:t>  </a:t>
            </a: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850191"/>
          </a:xfrm>
          <a:prstGeom prst="rect">
            <a:avLst/>
          </a:prstGeom>
          <a:solidFill>
            <a:srgbClr val="002060"/>
          </a:solidFill>
        </p:spPr>
        <p:txBody>
          <a:bodyPr wrap="square" lIns="108821" tIns="54411" rIns="108821" bIns="54411">
            <a:spAutoFit/>
          </a:bodyPr>
          <a:lstStyle/>
          <a:p>
            <a:r>
              <a:rPr lang="en-US" sz="3200" b="1" dirty="0">
                <a:solidFill>
                  <a:srgbClr val="FFFF00"/>
                </a:solidFill>
              </a:rPr>
              <a:t>                  Apocalypse 20:3 </a:t>
            </a: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ἔβαλεν </a:t>
            </a:r>
            <a:r>
              <a:rPr lang="en-US" sz="4000" dirty="0">
                <a:solidFill>
                  <a:schemeClr val="bg1"/>
                </a:solidFill>
              </a:rPr>
              <a:t> </a:t>
            </a:r>
            <a:r>
              <a:rPr lang="el-GR" sz="4000" dirty="0">
                <a:solidFill>
                  <a:schemeClr val="bg1"/>
                </a:solidFill>
              </a:rPr>
              <a:t>αὐτὸν </a:t>
            </a:r>
            <a:r>
              <a:rPr lang="en-US" sz="4000" dirty="0">
                <a:solidFill>
                  <a:schemeClr val="bg1"/>
                </a:solidFill>
              </a:rPr>
              <a:t> </a:t>
            </a:r>
            <a:r>
              <a:rPr lang="el-GR" sz="4000" dirty="0">
                <a:solidFill>
                  <a:schemeClr val="bg1"/>
                </a:solidFill>
              </a:rPr>
              <a:t>εἰς </a:t>
            </a:r>
            <a:r>
              <a:rPr lang="en-US" sz="4000" dirty="0">
                <a:solidFill>
                  <a:schemeClr val="bg1"/>
                </a:solidFill>
              </a:rPr>
              <a:t> </a:t>
            </a:r>
            <a:r>
              <a:rPr lang="el-GR" sz="4000" dirty="0">
                <a:solidFill>
                  <a:schemeClr val="bg1"/>
                </a:solidFill>
              </a:rPr>
              <a:t>τὴν ἄβυσσον</a:t>
            </a:r>
            <a:endParaRPr lang="en-US" sz="4000" dirty="0">
              <a:solidFill>
                <a:schemeClr val="bg1"/>
              </a:solidFill>
            </a:endParaRPr>
          </a:p>
          <a:p>
            <a:r>
              <a:rPr lang="fr-FR" sz="2400" dirty="0">
                <a:solidFill>
                  <a:srgbClr val="FFFF00"/>
                </a:solidFill>
              </a:rPr>
              <a:t>    et            il  jeta               le             dans           l'abîme</a:t>
            </a:r>
          </a:p>
          <a:p>
            <a:r>
              <a:rPr lang="en-US" sz="4000" dirty="0">
                <a:solidFill>
                  <a:schemeClr val="bg1"/>
                </a:solidFill>
              </a:rPr>
              <a:t> </a:t>
            </a:r>
            <a:r>
              <a:rPr lang="el-GR" sz="4000" dirty="0">
                <a:solidFill>
                  <a:schemeClr val="bg1"/>
                </a:solidFill>
              </a:rPr>
              <a:t>καὶ ἔκλεισεν καὶ ἐσφράγισεν ἐπάνω αὐτοῦ,</a:t>
            </a:r>
            <a:endParaRPr lang="en-US" sz="4000" dirty="0">
              <a:solidFill>
                <a:schemeClr val="bg1"/>
              </a:solidFill>
            </a:endParaRPr>
          </a:p>
          <a:p>
            <a:r>
              <a:rPr lang="fr-FR" sz="2400" dirty="0">
                <a:solidFill>
                  <a:srgbClr val="FFFF00"/>
                </a:solidFill>
              </a:rPr>
              <a:t>     et         il ferma            et               il scella                au-dessus      de lui</a:t>
            </a:r>
          </a:p>
          <a:p>
            <a:r>
              <a:rPr lang="en-US" sz="1000" dirty="0">
                <a:solidFill>
                  <a:schemeClr val="bg1"/>
                </a:solidFill>
              </a:rPr>
              <a:t> </a:t>
            </a:r>
            <a:r>
              <a:rPr lang="el-GR" sz="4000" dirty="0">
                <a:solidFill>
                  <a:schemeClr val="bg1"/>
                </a:solidFill>
              </a:rPr>
              <a:t>ἵνα μὴ </a:t>
            </a:r>
            <a:r>
              <a:rPr lang="en-US" sz="4000" dirty="0">
                <a:solidFill>
                  <a:schemeClr val="bg1"/>
                </a:solidFill>
              </a:rPr>
              <a:t> </a:t>
            </a:r>
            <a:r>
              <a:rPr lang="el-GR" sz="4000" dirty="0">
                <a:solidFill>
                  <a:schemeClr val="bg1"/>
                </a:solidFill>
              </a:rPr>
              <a:t>πλανήσῃ ἔτι τὰ ἔθνη</a:t>
            </a:r>
            <a:r>
              <a:rPr lang="en-US" sz="3200" dirty="0">
                <a:solidFill>
                  <a:schemeClr val="bg1"/>
                </a:solidFill>
              </a:rPr>
              <a:t>  </a:t>
            </a:r>
            <a:r>
              <a:rPr lang="el-GR" sz="4000" dirty="0">
                <a:solidFill>
                  <a:schemeClr val="bg1"/>
                </a:solidFill>
              </a:rPr>
              <a:t> ἄχρι </a:t>
            </a:r>
            <a:r>
              <a:rPr lang="en-US" sz="4000" dirty="0">
                <a:solidFill>
                  <a:schemeClr val="bg1"/>
                </a:solidFill>
              </a:rPr>
              <a:t> </a:t>
            </a:r>
            <a:r>
              <a:rPr lang="el-GR" sz="4000" dirty="0">
                <a:solidFill>
                  <a:schemeClr val="bg1"/>
                </a:solidFill>
              </a:rPr>
              <a:t>τελεσθῇ</a:t>
            </a:r>
            <a:r>
              <a:rPr lang="el-GR" sz="3200" dirty="0">
                <a:solidFill>
                  <a:schemeClr val="bg1"/>
                </a:solidFill>
              </a:rPr>
              <a:t> </a:t>
            </a:r>
            <a:r>
              <a:rPr lang="en-US" sz="3200" dirty="0">
                <a:solidFill>
                  <a:schemeClr val="bg1"/>
                </a:solidFill>
              </a:rPr>
              <a:t> </a:t>
            </a:r>
            <a:r>
              <a:rPr lang="el-GR" sz="4000" dirty="0">
                <a:solidFill>
                  <a:schemeClr val="bg1"/>
                </a:solidFill>
              </a:rPr>
              <a:t>τὰ χίλια ἔτη. </a:t>
            </a:r>
            <a:endParaRPr lang="en-US" sz="4000" dirty="0">
              <a:solidFill>
                <a:schemeClr val="bg1"/>
              </a:solidFill>
            </a:endParaRPr>
          </a:p>
          <a:p>
            <a:r>
              <a:rPr lang="fr-FR" sz="2400" dirty="0">
                <a:solidFill>
                  <a:srgbClr val="FFFF00"/>
                </a:solidFill>
              </a:rPr>
              <a:t>afin qu'il ne     séduise            plus   les   nations  </a:t>
            </a:r>
            <a:r>
              <a:rPr lang="fr-FR" sz="2100" dirty="0">
                <a:solidFill>
                  <a:srgbClr val="FFFF00"/>
                </a:solidFill>
              </a:rPr>
              <a:t>jusqu'à ce que soient accomplis  </a:t>
            </a:r>
            <a:r>
              <a:rPr lang="fr-FR" sz="2400" dirty="0">
                <a:solidFill>
                  <a:srgbClr val="FFFF00"/>
                </a:solidFill>
              </a:rPr>
              <a:t>les    mille      ans</a:t>
            </a:r>
          </a:p>
          <a:p>
            <a:r>
              <a:rPr lang="en-US" sz="4000" dirty="0">
                <a:solidFill>
                  <a:schemeClr val="bg1"/>
                </a:solidFill>
              </a:rPr>
              <a:t>   </a:t>
            </a:r>
            <a:r>
              <a:rPr lang="el-GR" sz="4000" dirty="0">
                <a:solidFill>
                  <a:schemeClr val="bg1"/>
                </a:solidFill>
              </a:rPr>
              <a:t>μετὰ </a:t>
            </a:r>
            <a:r>
              <a:rPr lang="en-US" sz="4000" dirty="0">
                <a:solidFill>
                  <a:schemeClr val="bg1"/>
                </a:solidFill>
              </a:rPr>
              <a:t> </a:t>
            </a:r>
            <a:r>
              <a:rPr lang="el-GR" sz="4000" dirty="0">
                <a:solidFill>
                  <a:schemeClr val="bg1"/>
                </a:solidFill>
              </a:rPr>
              <a:t>ταῦτα </a:t>
            </a:r>
            <a:r>
              <a:rPr lang="en-US" sz="4000" dirty="0">
                <a:solidFill>
                  <a:schemeClr val="bg1"/>
                </a:solidFill>
              </a:rPr>
              <a:t> </a:t>
            </a:r>
            <a:r>
              <a:rPr lang="el-GR" sz="4000" dirty="0">
                <a:solidFill>
                  <a:schemeClr val="bg1"/>
                </a:solidFill>
              </a:rPr>
              <a:t>δεῖ </a:t>
            </a:r>
            <a:r>
              <a:rPr lang="en-US" sz="4000" dirty="0">
                <a:solidFill>
                  <a:schemeClr val="bg1"/>
                </a:solidFill>
              </a:rPr>
              <a:t> </a:t>
            </a:r>
            <a:r>
              <a:rPr lang="el-GR" sz="4000" dirty="0">
                <a:solidFill>
                  <a:schemeClr val="bg1"/>
                </a:solidFill>
              </a:rPr>
              <a:t>λυθῆναι αὐτὸν</a:t>
            </a:r>
            <a:r>
              <a:rPr lang="en-US" sz="4000" dirty="0">
                <a:solidFill>
                  <a:schemeClr val="bg1"/>
                </a:solidFill>
              </a:rPr>
              <a:t> </a:t>
            </a:r>
            <a:r>
              <a:rPr lang="el-GR" sz="4000" dirty="0">
                <a:solidFill>
                  <a:schemeClr val="bg1"/>
                </a:solidFill>
              </a:rPr>
              <a:t> μικρὸν </a:t>
            </a:r>
            <a:r>
              <a:rPr lang="en-US" sz="4000" dirty="0">
                <a:solidFill>
                  <a:schemeClr val="bg1"/>
                </a:solidFill>
              </a:rPr>
              <a:t> </a:t>
            </a:r>
            <a:r>
              <a:rPr lang="el-GR" sz="4000" dirty="0">
                <a:solidFill>
                  <a:schemeClr val="bg1"/>
                </a:solidFill>
              </a:rPr>
              <a:t>χρόνον.</a:t>
            </a:r>
          </a:p>
          <a:p>
            <a:r>
              <a:rPr lang="fr-FR" sz="2400" dirty="0">
                <a:solidFill>
                  <a:srgbClr val="FFFF00"/>
                </a:solidFill>
              </a:rPr>
              <a:t>       après          cela        (il) doit   être relâché           il            pour un peu    de temps</a:t>
            </a:r>
            <a:endParaRPr lang="en-US" sz="2400" dirty="0">
              <a:solidFill>
                <a:srgbClr val="FFFF00"/>
              </a:solidFill>
            </a:endParaRPr>
          </a:p>
          <a:p>
            <a:r>
              <a:rPr lang="en-US" sz="2200" baseline="30000" dirty="0">
                <a:solidFill>
                  <a:srgbClr val="FFFF00"/>
                </a:solidFill>
              </a:rPr>
              <a:t> 	            NEG </a:t>
            </a:r>
            <a:r>
              <a:rPr lang="fr-FR" sz="2200" b="1" dirty="0">
                <a:solidFill>
                  <a:schemeClr val="bg1"/>
                </a:solidFill>
              </a:rPr>
              <a:t>20:3</a:t>
            </a:r>
            <a:r>
              <a:rPr lang="fr-FR" sz="2200" dirty="0">
                <a:solidFill>
                  <a:schemeClr val="bg1"/>
                </a:solidFill>
              </a:rPr>
              <a:t> Il le jeta dans l'abîme, ferma et scella l'entrée au-dessus de lui, afin qu'il ne séduise plus les nations, jusqu'à ce que les mille ans soient accomplis. Après cela, il faut qu'il soit délié pour un peu de temps.      //  </a:t>
            </a:r>
            <a:r>
              <a:rPr lang="fr-FR" sz="2200" baseline="30000" dirty="0">
                <a:solidFill>
                  <a:srgbClr val="FFFF00"/>
                </a:solidFill>
              </a:rPr>
              <a:t>	BFC </a:t>
            </a:r>
            <a:r>
              <a:rPr lang="fr-FR" sz="2200" b="1" dirty="0">
                <a:solidFill>
                  <a:schemeClr val="bg1"/>
                </a:solidFill>
              </a:rPr>
              <a:t>20:3</a:t>
            </a:r>
            <a:r>
              <a:rPr lang="fr-FR" sz="2200" dirty="0">
                <a:solidFill>
                  <a:schemeClr val="bg1"/>
                </a:solidFill>
              </a:rPr>
              <a:t> L'ange le jeta dans l'abîme, qu'il ferma à clé et scella au-dessus de lui, afin que le dragon ne puisse plus égarer les nations jusqu'à ce que les mille ans soient passés. Après cela, il doit être relâché pour un peu de temps.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20:4 </a:t>
            </a:r>
          </a:p>
          <a:p>
            <a:r>
              <a:rPr lang="en-US" sz="2800" dirty="0">
                <a:solidFill>
                  <a:schemeClr val="bg1"/>
                </a:solidFill>
              </a:rPr>
              <a:t> </a:t>
            </a:r>
            <a:r>
              <a:rPr lang="el-GR" sz="2800" dirty="0">
                <a:solidFill>
                  <a:schemeClr val="bg1"/>
                </a:solidFill>
              </a:rPr>
              <a:t>Καὶ εἶδον θρόνους καὶ ἐκάθισαν </a:t>
            </a:r>
            <a:r>
              <a:rPr lang="en-US" sz="2800" dirty="0">
                <a:solidFill>
                  <a:schemeClr val="bg1"/>
                </a:solidFill>
              </a:rPr>
              <a:t> </a:t>
            </a:r>
            <a:r>
              <a:rPr lang="el-GR" sz="2800" dirty="0">
                <a:solidFill>
                  <a:schemeClr val="bg1"/>
                </a:solidFill>
              </a:rPr>
              <a:t>ἐπ᾽ αὐτοὺς καὶ κρίμα </a:t>
            </a:r>
            <a:r>
              <a:rPr lang="en-US" sz="2800" dirty="0">
                <a:solidFill>
                  <a:schemeClr val="bg1"/>
                </a:solidFill>
              </a:rPr>
              <a:t> </a:t>
            </a:r>
            <a:r>
              <a:rPr lang="el-GR" sz="2800" dirty="0">
                <a:solidFill>
                  <a:schemeClr val="bg1"/>
                </a:solidFill>
              </a:rPr>
              <a:t>ἐδόθη </a:t>
            </a:r>
            <a:endParaRPr lang="en-US" sz="2800" dirty="0">
              <a:solidFill>
                <a:schemeClr val="bg1"/>
              </a:solidFill>
            </a:endParaRPr>
          </a:p>
          <a:p>
            <a:r>
              <a:rPr lang="fr-FR" sz="2200" dirty="0">
                <a:solidFill>
                  <a:srgbClr val="FFFF00"/>
                </a:solidFill>
              </a:rPr>
              <a:t>   et     je vis    des trônes   et </a:t>
            </a:r>
            <a:r>
              <a:rPr lang="fr-FR" sz="2000" dirty="0">
                <a:solidFill>
                  <a:srgbClr val="FFFF00"/>
                </a:solidFill>
              </a:rPr>
              <a:t>qui s'y assirent    </a:t>
            </a:r>
            <a:r>
              <a:rPr lang="fr-FR" sz="2200" dirty="0">
                <a:solidFill>
                  <a:srgbClr val="FFFF00"/>
                </a:solidFill>
              </a:rPr>
              <a:t>sur     eux       et  </a:t>
            </a:r>
            <a:r>
              <a:rPr lang="fr-FR" dirty="0">
                <a:solidFill>
                  <a:srgbClr val="FFFF00"/>
                </a:solidFill>
              </a:rPr>
              <a:t>pouvoir de juger fut donné </a:t>
            </a:r>
            <a:endParaRPr lang="es-ES" dirty="0">
              <a:solidFill>
                <a:srgbClr val="FFFF00"/>
              </a:solidFill>
            </a:endParaRPr>
          </a:p>
          <a:p>
            <a:r>
              <a:rPr lang="el-GR" sz="2800" dirty="0">
                <a:solidFill>
                  <a:schemeClr val="bg1"/>
                </a:solidFill>
              </a:rPr>
              <a:t>αὐτοῖς,</a:t>
            </a:r>
            <a:r>
              <a:rPr lang="en-US" sz="2800" dirty="0">
                <a:solidFill>
                  <a:schemeClr val="bg1"/>
                </a:solidFill>
              </a:rPr>
              <a:t> </a:t>
            </a:r>
            <a:r>
              <a:rPr lang="el-GR" sz="2800" dirty="0">
                <a:solidFill>
                  <a:schemeClr val="bg1"/>
                </a:solidFill>
              </a:rPr>
              <a:t> καὶ τὰς ψυχὰς τῶν πεπελεκισμένων </a:t>
            </a:r>
            <a:r>
              <a:rPr lang="en-US" sz="2800" dirty="0">
                <a:solidFill>
                  <a:schemeClr val="bg1"/>
                </a:solidFill>
              </a:rPr>
              <a:t> </a:t>
            </a:r>
            <a:r>
              <a:rPr lang="el-GR" sz="2800" dirty="0">
                <a:solidFill>
                  <a:schemeClr val="bg1"/>
                </a:solidFill>
              </a:rPr>
              <a:t>διὰ τὴν μαρτυρίαν</a:t>
            </a:r>
            <a:endParaRPr lang="en-US" sz="2800" dirty="0">
              <a:solidFill>
                <a:schemeClr val="bg1"/>
              </a:solidFill>
            </a:endParaRPr>
          </a:p>
          <a:p>
            <a:r>
              <a:rPr lang="fr-FR" sz="2200" dirty="0">
                <a:solidFill>
                  <a:srgbClr val="FFFF00"/>
                </a:solidFill>
              </a:rPr>
              <a:t> à   ceux      et    les    âmes    </a:t>
            </a:r>
            <a:r>
              <a:rPr lang="fr-FR" sz="2000" dirty="0">
                <a:solidFill>
                  <a:srgbClr val="FFFF00"/>
                </a:solidFill>
              </a:rPr>
              <a:t>de ceux qui avaient été décapités </a:t>
            </a:r>
            <a:r>
              <a:rPr lang="fr-FR" sz="2200" dirty="0">
                <a:solidFill>
                  <a:srgbClr val="FFFF00"/>
                </a:solidFill>
              </a:rPr>
              <a:t>à cause du témoignage</a:t>
            </a:r>
          </a:p>
          <a:p>
            <a:r>
              <a:rPr lang="en-US" sz="3000" dirty="0">
                <a:solidFill>
                  <a:schemeClr val="bg1"/>
                </a:solidFill>
              </a:rPr>
              <a:t>  </a:t>
            </a:r>
            <a:r>
              <a:rPr lang="el-GR" sz="3000" dirty="0">
                <a:solidFill>
                  <a:schemeClr val="bg1"/>
                </a:solidFill>
              </a:rPr>
              <a:t>Ἰησοῦ </a:t>
            </a:r>
            <a:r>
              <a:rPr lang="en-US" sz="3000" dirty="0">
                <a:solidFill>
                  <a:schemeClr val="bg1"/>
                </a:solidFill>
              </a:rPr>
              <a:t>   </a:t>
            </a:r>
            <a:r>
              <a:rPr lang="el-GR" sz="3000" dirty="0">
                <a:solidFill>
                  <a:schemeClr val="bg1"/>
                </a:solidFill>
              </a:rPr>
              <a:t>καὶ </a:t>
            </a:r>
            <a:r>
              <a:rPr lang="en-US" sz="3000" dirty="0">
                <a:solidFill>
                  <a:schemeClr val="bg1"/>
                </a:solidFill>
              </a:rPr>
              <a:t> </a:t>
            </a:r>
            <a:r>
              <a:rPr lang="el-GR" sz="3000" dirty="0">
                <a:solidFill>
                  <a:schemeClr val="bg1"/>
                </a:solidFill>
              </a:rPr>
              <a:t>διὰ τὸν </a:t>
            </a:r>
            <a:r>
              <a:rPr lang="en-US" sz="3000" dirty="0">
                <a:solidFill>
                  <a:schemeClr val="bg1"/>
                </a:solidFill>
              </a:rPr>
              <a:t> </a:t>
            </a:r>
            <a:r>
              <a:rPr lang="el-GR" sz="3000" dirty="0">
                <a:solidFill>
                  <a:schemeClr val="bg1"/>
                </a:solidFill>
              </a:rPr>
              <a:t>λόγον τοῦ θεοῦ</a:t>
            </a:r>
            <a:r>
              <a:rPr lang="en-US" sz="3000" dirty="0">
                <a:solidFill>
                  <a:schemeClr val="bg1"/>
                </a:solidFill>
              </a:rPr>
              <a:t> </a:t>
            </a:r>
            <a:r>
              <a:rPr lang="el-GR" sz="3000" dirty="0">
                <a:solidFill>
                  <a:schemeClr val="bg1"/>
                </a:solidFill>
              </a:rPr>
              <a:t> </a:t>
            </a:r>
            <a:r>
              <a:rPr lang="en-US" sz="3000" dirty="0">
                <a:solidFill>
                  <a:schemeClr val="bg1"/>
                </a:solidFill>
              </a:rPr>
              <a:t> </a:t>
            </a:r>
            <a:r>
              <a:rPr lang="el-GR" sz="3000" dirty="0">
                <a:solidFill>
                  <a:schemeClr val="bg1"/>
                </a:solidFill>
              </a:rPr>
              <a:t>καὶ οἵτινες </a:t>
            </a:r>
            <a:r>
              <a:rPr lang="en-US" sz="3000" dirty="0">
                <a:solidFill>
                  <a:schemeClr val="bg1"/>
                </a:solidFill>
              </a:rPr>
              <a:t> </a:t>
            </a:r>
            <a:r>
              <a:rPr lang="el-GR" sz="3000" dirty="0">
                <a:solidFill>
                  <a:schemeClr val="bg1"/>
                </a:solidFill>
              </a:rPr>
              <a:t>οὐ προσεκύνησαν</a:t>
            </a:r>
            <a:endParaRPr lang="en-US" sz="3000" dirty="0">
              <a:solidFill>
                <a:schemeClr val="bg1"/>
              </a:solidFill>
            </a:endParaRPr>
          </a:p>
          <a:p>
            <a:r>
              <a:rPr lang="fr-FR" sz="2200" dirty="0">
                <a:solidFill>
                  <a:srgbClr val="FFFF00"/>
                </a:solidFill>
              </a:rPr>
              <a:t>   de Jésus     et  à cause de la   parole     de      Dieu        et    ceux qui       n'avaient pas adoré </a:t>
            </a:r>
          </a:p>
          <a:p>
            <a:r>
              <a:rPr lang="el-GR" sz="2800" dirty="0">
                <a:solidFill>
                  <a:schemeClr val="bg1"/>
                </a:solidFill>
              </a:rPr>
              <a:t>τὸ θηρίον οὐδὲ τὴν εἰκόνα αὐτοῦ </a:t>
            </a:r>
            <a:r>
              <a:rPr lang="en-US" sz="2800" dirty="0">
                <a:solidFill>
                  <a:schemeClr val="bg1"/>
                </a:solidFill>
              </a:rPr>
              <a:t> </a:t>
            </a:r>
            <a:r>
              <a:rPr lang="el-GR" sz="2800" dirty="0">
                <a:solidFill>
                  <a:schemeClr val="bg1"/>
                </a:solidFill>
              </a:rPr>
              <a:t>καὶ οὐκ ἔλαβον </a:t>
            </a:r>
            <a:r>
              <a:rPr lang="en-US" sz="2800" dirty="0">
                <a:solidFill>
                  <a:schemeClr val="bg1"/>
                </a:solidFill>
              </a:rPr>
              <a:t> </a:t>
            </a:r>
            <a:r>
              <a:rPr lang="el-GR" sz="2800" dirty="0">
                <a:solidFill>
                  <a:schemeClr val="bg1"/>
                </a:solidFill>
              </a:rPr>
              <a:t>τὸ χάραγμα ἐπὶ τὸ μέτωπον </a:t>
            </a:r>
            <a:endParaRPr lang="en-US" sz="2800" dirty="0">
              <a:solidFill>
                <a:schemeClr val="bg1"/>
              </a:solidFill>
            </a:endParaRPr>
          </a:p>
          <a:p>
            <a:r>
              <a:rPr lang="fr-FR" sz="2200" dirty="0">
                <a:solidFill>
                  <a:srgbClr val="FFFF00"/>
                </a:solidFill>
              </a:rPr>
              <a:t> la      bête         ni        la      image        son     et  </a:t>
            </a:r>
            <a:r>
              <a:rPr lang="fr-FR" sz="2000" dirty="0">
                <a:solidFill>
                  <a:srgbClr val="FFFF00"/>
                </a:solidFill>
              </a:rPr>
              <a:t>qui n'avaient pas reçu </a:t>
            </a:r>
            <a:r>
              <a:rPr lang="fr-FR" sz="2200" dirty="0">
                <a:solidFill>
                  <a:srgbClr val="FFFF00"/>
                </a:solidFill>
              </a:rPr>
              <a:t>la   marque      sur  le       front</a:t>
            </a:r>
          </a:p>
          <a:p>
            <a:r>
              <a:rPr lang="el-GR" sz="2800" dirty="0">
                <a:solidFill>
                  <a:schemeClr val="bg1"/>
                </a:solidFill>
              </a:rPr>
              <a:t>καὶ ἐπὶ τὴν χεῖρα αὐτῶν. καὶ ἔζησαν </a:t>
            </a:r>
            <a:r>
              <a:rPr lang="en-US" sz="2800" dirty="0">
                <a:solidFill>
                  <a:schemeClr val="bg1"/>
                </a:solidFill>
              </a:rPr>
              <a:t> </a:t>
            </a:r>
            <a:r>
              <a:rPr lang="el-GR" sz="2800" dirty="0">
                <a:solidFill>
                  <a:schemeClr val="bg1"/>
                </a:solidFill>
              </a:rPr>
              <a:t>καὶ ἐβασίλευσαν μετὰ τοῦ Χριστοῦ χίλια ἔτη.</a:t>
            </a:r>
          </a:p>
          <a:p>
            <a:r>
              <a:rPr lang="fr-FR" sz="2200" dirty="0">
                <a:solidFill>
                  <a:srgbClr val="FFFF00"/>
                </a:solidFill>
              </a:rPr>
              <a:t>  et    sur   la      main      leur     et  </a:t>
            </a:r>
            <a:r>
              <a:rPr lang="fr-FR" dirty="0">
                <a:solidFill>
                  <a:srgbClr val="FFFF00"/>
                </a:solidFill>
              </a:rPr>
              <a:t>ils revinrent à la vie</a:t>
            </a:r>
            <a:r>
              <a:rPr lang="fr-FR" sz="2200" dirty="0">
                <a:solidFill>
                  <a:srgbClr val="FFFF00"/>
                </a:solidFill>
              </a:rPr>
              <a:t> et    ils régnèrent       avec               Christ      mille    ans</a:t>
            </a:r>
          </a:p>
          <a:p>
            <a:r>
              <a:rPr lang="en-US" baseline="30000" dirty="0">
                <a:solidFill>
                  <a:srgbClr val="FFFF00"/>
                </a:solidFill>
              </a:rPr>
              <a:t>	NEG </a:t>
            </a:r>
            <a:r>
              <a:rPr lang="fr-FR" b="1" dirty="0">
                <a:solidFill>
                  <a:schemeClr val="bg1"/>
                </a:solidFill>
              </a:rPr>
              <a:t>20:4</a:t>
            </a:r>
            <a:r>
              <a:rPr lang="fr-FR" dirty="0">
                <a:solidFill>
                  <a:schemeClr val="bg1"/>
                </a:solidFill>
              </a:rPr>
              <a:t> Et je vis des trônes; et à ceux qui s'y assirent fut donné le pouvoir de juger. Et je vis les âmes de ceux qui avaient été décapités à cause du témoignage de Jésus et à cause de la parole de Dieu, et de ceux qui n'avaient pas adoré la bête ni son image, et qui n'avaient pas reçu la marque sur leur front et sur leur main. Ils revinrent à la vie, et ils régnèrent avec Christ pendant mille ans.   //    </a:t>
            </a:r>
            <a:r>
              <a:rPr lang="fr-FR" baseline="30000" dirty="0">
                <a:solidFill>
                  <a:srgbClr val="FFFF00"/>
                </a:solidFill>
              </a:rPr>
              <a:t>BFC </a:t>
            </a:r>
            <a:r>
              <a:rPr lang="fr-FR" b="1" dirty="0">
                <a:solidFill>
                  <a:schemeClr val="bg1"/>
                </a:solidFill>
              </a:rPr>
              <a:t>20:4</a:t>
            </a:r>
            <a:r>
              <a:rPr lang="fr-FR" dirty="0">
                <a:solidFill>
                  <a:schemeClr val="bg1"/>
                </a:solidFill>
              </a:rPr>
              <a:t> Ensuite je vis des trônes: ceux qui siégeaient dessus reçurent le pouvoir de juger. Je vis aussi les âmes de ceux qui avaient été exécutés pour leur fidélité à la vérité révélée par Jésus et à la parole de Dieu. Ils n'avaient pas adoré la bête, ni sa statue, et ils n'avaient pas reçu la marque de la bête sur le front, ni sur la main. Ils revinrent à la vie et régnèrent avec le Christ pendant mille ans.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788636"/>
          </a:xfrm>
          <a:prstGeom prst="rect">
            <a:avLst/>
          </a:prstGeom>
          <a:solidFill>
            <a:srgbClr val="002060"/>
          </a:solidFill>
        </p:spPr>
        <p:txBody>
          <a:bodyPr wrap="square" lIns="108821" tIns="54411" rIns="108821" bIns="54411">
            <a:spAutoFit/>
          </a:bodyPr>
          <a:lstStyle/>
          <a:p>
            <a:r>
              <a:rPr lang="en-US" sz="900" b="1" dirty="0">
                <a:solidFill>
                  <a:srgbClr val="FFFF00"/>
                </a:solidFill>
              </a:rPr>
              <a:t>              </a:t>
            </a:r>
          </a:p>
          <a:p>
            <a:endParaRPr lang="en-US" sz="900" b="1" dirty="0">
              <a:solidFill>
                <a:srgbClr val="FFFF00"/>
              </a:solidFill>
            </a:endParaRPr>
          </a:p>
          <a:p>
            <a:r>
              <a:rPr lang="en-US" sz="4000" b="1" dirty="0">
                <a:solidFill>
                  <a:srgbClr val="FFFF00"/>
                </a:solidFill>
              </a:rPr>
              <a:t>        Apocalypse 20:5 </a:t>
            </a:r>
          </a:p>
          <a:p>
            <a:endParaRPr lang="en-US" sz="800" b="1" dirty="0">
              <a:solidFill>
                <a:srgbClr val="FFFF00"/>
              </a:solidFill>
            </a:endParaRPr>
          </a:p>
          <a:p>
            <a:r>
              <a:rPr lang="en-US" sz="4400" dirty="0">
                <a:solidFill>
                  <a:schemeClr val="bg1"/>
                </a:solidFill>
              </a:rPr>
              <a:t> </a:t>
            </a:r>
            <a:r>
              <a:rPr lang="el-GR" sz="4400" dirty="0">
                <a:solidFill>
                  <a:schemeClr val="bg1"/>
                </a:solidFill>
              </a:rPr>
              <a:t>οἱ λοιποὶ</a:t>
            </a:r>
            <a:r>
              <a:rPr lang="en-US" sz="4400" dirty="0">
                <a:solidFill>
                  <a:schemeClr val="bg1"/>
                </a:solidFill>
              </a:rPr>
              <a:t> </a:t>
            </a:r>
            <a:r>
              <a:rPr lang="el-GR" sz="4400" dirty="0">
                <a:solidFill>
                  <a:schemeClr val="bg1"/>
                </a:solidFill>
              </a:rPr>
              <a:t> τῶν νεκρῶν </a:t>
            </a:r>
            <a:r>
              <a:rPr lang="en-US" sz="4400" dirty="0">
                <a:solidFill>
                  <a:schemeClr val="bg1"/>
                </a:solidFill>
              </a:rPr>
              <a:t>  </a:t>
            </a:r>
            <a:r>
              <a:rPr lang="el-GR" sz="4400" dirty="0">
                <a:solidFill>
                  <a:schemeClr val="bg1"/>
                </a:solidFill>
              </a:rPr>
              <a:t>οὐκ ἔζησαν </a:t>
            </a:r>
            <a:endParaRPr lang="en-US" sz="4400" dirty="0">
              <a:solidFill>
                <a:schemeClr val="bg1"/>
              </a:solidFill>
            </a:endParaRPr>
          </a:p>
          <a:p>
            <a:r>
              <a:rPr lang="fr-FR" sz="2400" dirty="0">
                <a:solidFill>
                  <a:srgbClr val="FFFF00"/>
                </a:solidFill>
              </a:rPr>
              <a:t>  les       autres            des              morts         ne revinrent point à la vie</a:t>
            </a:r>
          </a:p>
          <a:p>
            <a:endParaRPr lang="fr-FR" sz="800" dirty="0">
              <a:solidFill>
                <a:srgbClr val="FFFF00"/>
              </a:solidFill>
            </a:endParaRPr>
          </a:p>
          <a:p>
            <a:r>
              <a:rPr lang="en-US" sz="4400" dirty="0">
                <a:solidFill>
                  <a:schemeClr val="bg1"/>
                </a:solidFill>
              </a:rPr>
              <a:t>       </a:t>
            </a:r>
            <a:r>
              <a:rPr lang="el-GR" sz="4400" dirty="0">
                <a:solidFill>
                  <a:schemeClr val="bg1"/>
                </a:solidFill>
              </a:rPr>
              <a:t>ἄχρι</a:t>
            </a:r>
            <a:r>
              <a:rPr lang="en-US" sz="4400" dirty="0">
                <a:solidFill>
                  <a:schemeClr val="bg1"/>
                </a:solidFill>
              </a:rPr>
              <a:t> </a:t>
            </a:r>
            <a:r>
              <a:rPr lang="el-GR" sz="4400" dirty="0">
                <a:solidFill>
                  <a:schemeClr val="bg1"/>
                </a:solidFill>
              </a:rPr>
              <a:t> </a:t>
            </a:r>
            <a:r>
              <a:rPr lang="en-US" sz="4400" dirty="0">
                <a:solidFill>
                  <a:schemeClr val="bg1"/>
                </a:solidFill>
              </a:rPr>
              <a:t>  </a:t>
            </a:r>
            <a:r>
              <a:rPr lang="el-GR" sz="4400" dirty="0">
                <a:solidFill>
                  <a:schemeClr val="bg1"/>
                </a:solidFill>
              </a:rPr>
              <a:t>τελεσθῇ </a:t>
            </a:r>
            <a:r>
              <a:rPr lang="en-US" sz="4400" dirty="0">
                <a:solidFill>
                  <a:schemeClr val="bg1"/>
                </a:solidFill>
              </a:rPr>
              <a:t>  </a:t>
            </a:r>
            <a:r>
              <a:rPr lang="el-GR" sz="4400" dirty="0">
                <a:solidFill>
                  <a:schemeClr val="bg1"/>
                </a:solidFill>
              </a:rPr>
              <a:t>τὰ </a:t>
            </a:r>
            <a:r>
              <a:rPr lang="en-US" sz="4400" dirty="0">
                <a:solidFill>
                  <a:schemeClr val="bg1"/>
                </a:solidFill>
              </a:rPr>
              <a:t> </a:t>
            </a:r>
            <a:r>
              <a:rPr lang="el-GR" sz="4400" dirty="0">
                <a:solidFill>
                  <a:schemeClr val="bg1"/>
                </a:solidFill>
              </a:rPr>
              <a:t>χίλια </a:t>
            </a:r>
            <a:r>
              <a:rPr lang="en-US" sz="4400" dirty="0">
                <a:solidFill>
                  <a:schemeClr val="bg1"/>
                </a:solidFill>
              </a:rPr>
              <a:t> </a:t>
            </a:r>
            <a:r>
              <a:rPr lang="el-GR" sz="4400" dirty="0">
                <a:solidFill>
                  <a:schemeClr val="bg1"/>
                </a:solidFill>
              </a:rPr>
              <a:t>ἔτη. </a:t>
            </a:r>
            <a:endParaRPr lang="en-US" sz="4400" dirty="0">
              <a:solidFill>
                <a:schemeClr val="bg1"/>
              </a:solidFill>
            </a:endParaRPr>
          </a:p>
          <a:p>
            <a:r>
              <a:rPr lang="fr-FR" sz="2400" dirty="0">
                <a:solidFill>
                  <a:srgbClr val="FFFF00"/>
                </a:solidFill>
              </a:rPr>
              <a:t>      jusqu'à ce que   soient accomplis     les        mille          ans </a:t>
            </a:r>
          </a:p>
          <a:p>
            <a:endParaRPr lang="fr-FR" sz="800" dirty="0">
              <a:solidFill>
                <a:srgbClr val="FFFF00"/>
              </a:solidFill>
            </a:endParaRPr>
          </a:p>
          <a:p>
            <a:r>
              <a:rPr lang="en-US" sz="4400" dirty="0">
                <a:solidFill>
                  <a:schemeClr val="bg1"/>
                </a:solidFill>
              </a:rPr>
              <a:t>      </a:t>
            </a:r>
            <a:r>
              <a:rPr lang="el-GR" sz="4400" dirty="0">
                <a:solidFill>
                  <a:schemeClr val="bg1"/>
                </a:solidFill>
              </a:rPr>
              <a:t>Αὕτη </a:t>
            </a:r>
            <a:r>
              <a:rPr lang="en-US" sz="4400" dirty="0">
                <a:solidFill>
                  <a:schemeClr val="bg1"/>
                </a:solidFill>
              </a:rPr>
              <a:t> </a:t>
            </a:r>
            <a:r>
              <a:rPr lang="el-GR" sz="4400" dirty="0">
                <a:solidFill>
                  <a:schemeClr val="bg1"/>
                </a:solidFill>
              </a:rPr>
              <a:t>ἡ </a:t>
            </a:r>
            <a:r>
              <a:rPr lang="en-US" sz="4400" dirty="0">
                <a:solidFill>
                  <a:schemeClr val="bg1"/>
                </a:solidFill>
              </a:rPr>
              <a:t> </a:t>
            </a:r>
            <a:r>
              <a:rPr lang="el-GR" sz="4400" dirty="0">
                <a:solidFill>
                  <a:schemeClr val="bg1"/>
                </a:solidFill>
              </a:rPr>
              <a:t>ἀνάστασις</a:t>
            </a:r>
            <a:r>
              <a:rPr lang="en-US" sz="4400" dirty="0">
                <a:solidFill>
                  <a:schemeClr val="bg1"/>
                </a:solidFill>
              </a:rPr>
              <a:t> </a:t>
            </a:r>
            <a:r>
              <a:rPr lang="el-GR" sz="4400" dirty="0">
                <a:solidFill>
                  <a:schemeClr val="bg1"/>
                </a:solidFill>
              </a:rPr>
              <a:t> ἡ</a:t>
            </a:r>
            <a:r>
              <a:rPr lang="en-US" sz="4400" dirty="0">
                <a:solidFill>
                  <a:schemeClr val="bg1"/>
                </a:solidFill>
              </a:rPr>
              <a:t> </a:t>
            </a:r>
            <a:r>
              <a:rPr lang="el-GR" sz="4400" dirty="0">
                <a:solidFill>
                  <a:schemeClr val="bg1"/>
                </a:solidFill>
              </a:rPr>
              <a:t> πρώτη.</a:t>
            </a:r>
          </a:p>
          <a:p>
            <a:r>
              <a:rPr lang="fr-FR" sz="2400" dirty="0">
                <a:solidFill>
                  <a:srgbClr val="FFFF00"/>
                </a:solidFill>
              </a:rPr>
              <a:t>              c'est          la          résurrection            la       première </a:t>
            </a:r>
          </a:p>
          <a:p>
            <a:endParaRPr lang="en-US" sz="800" dirty="0">
              <a:solidFill>
                <a:schemeClr val="bg1"/>
              </a:solidFill>
            </a:endParaRPr>
          </a:p>
          <a:p>
            <a:endParaRPr lang="en-US" sz="800" dirty="0">
              <a:solidFill>
                <a:schemeClr val="bg1"/>
              </a:solidFill>
            </a:endParaRPr>
          </a:p>
          <a:p>
            <a:r>
              <a:rPr lang="en-US" sz="2300" baseline="30000" dirty="0">
                <a:solidFill>
                  <a:srgbClr val="FFFF00"/>
                </a:solidFill>
              </a:rPr>
              <a:t>	NEG </a:t>
            </a:r>
            <a:r>
              <a:rPr lang="fr-FR" sz="2300" b="1" dirty="0">
                <a:solidFill>
                  <a:schemeClr val="bg1"/>
                </a:solidFill>
              </a:rPr>
              <a:t>20:5</a:t>
            </a:r>
            <a:r>
              <a:rPr lang="fr-FR" sz="2300" dirty="0">
                <a:solidFill>
                  <a:schemeClr val="bg1"/>
                </a:solidFill>
              </a:rPr>
              <a:t> Les autres morts ne revinrent point à la vie jusqu'à ce que les mille ans soient accomplis. C'est la première résurrection.</a:t>
            </a:r>
          </a:p>
          <a:p>
            <a:r>
              <a:rPr lang="fr-FR" sz="2300" baseline="30000" dirty="0">
                <a:solidFill>
                  <a:schemeClr val="bg1"/>
                </a:solidFill>
              </a:rPr>
              <a:t>	</a:t>
            </a:r>
            <a:r>
              <a:rPr lang="fr-FR" sz="2300" baseline="30000" dirty="0">
                <a:solidFill>
                  <a:srgbClr val="FFFF00"/>
                </a:solidFill>
              </a:rPr>
              <a:t>BFC </a:t>
            </a:r>
            <a:r>
              <a:rPr lang="fr-FR" sz="2300" b="1" dirty="0">
                <a:solidFill>
                  <a:schemeClr val="bg1"/>
                </a:solidFill>
              </a:rPr>
              <a:t>20:5</a:t>
            </a:r>
            <a:r>
              <a:rPr lang="fr-FR" sz="2300" dirty="0">
                <a:solidFill>
                  <a:schemeClr val="bg1"/>
                </a:solidFill>
              </a:rPr>
              <a:t> Les autres morts ne revinrent pas à la vie avant que les mille ans soient passés. C'est la première résurrection.</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03533420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65580"/>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20:6 </a:t>
            </a:r>
          </a:p>
          <a:p>
            <a:endParaRPr lang="en-US" sz="800" b="1" dirty="0">
              <a:solidFill>
                <a:srgbClr val="FFFF00"/>
              </a:solidFill>
            </a:endParaRPr>
          </a:p>
          <a:p>
            <a:r>
              <a:rPr lang="el-GR" sz="3500" dirty="0">
                <a:solidFill>
                  <a:schemeClr val="bg1"/>
                </a:solidFill>
              </a:rPr>
              <a:t>μακάριος καὶ ἅγιος ὁ ἔχων μέρος</a:t>
            </a:r>
            <a:r>
              <a:rPr lang="en-US" sz="3500" dirty="0">
                <a:solidFill>
                  <a:schemeClr val="bg1"/>
                </a:solidFill>
              </a:rPr>
              <a:t> </a:t>
            </a:r>
            <a:r>
              <a:rPr lang="el-GR" sz="3500" dirty="0">
                <a:solidFill>
                  <a:schemeClr val="bg1"/>
                </a:solidFill>
              </a:rPr>
              <a:t>ἐν τῇ ἀναστάσει </a:t>
            </a:r>
            <a:endParaRPr lang="en-US" sz="3500" dirty="0">
              <a:solidFill>
                <a:schemeClr val="bg1"/>
              </a:solidFill>
            </a:endParaRPr>
          </a:p>
          <a:p>
            <a:r>
              <a:rPr lang="fr-FR" sz="2400" dirty="0">
                <a:solidFill>
                  <a:srgbClr val="FFFF00"/>
                </a:solidFill>
              </a:rPr>
              <a:t>    heureux          et      saint   celui qui a       part        à     la    résurrection</a:t>
            </a:r>
            <a:endParaRPr lang="es-ES" sz="2400" dirty="0">
              <a:solidFill>
                <a:srgbClr val="FFFF00"/>
              </a:solidFill>
            </a:endParaRPr>
          </a:p>
          <a:p>
            <a:r>
              <a:rPr lang="en-US" sz="3800" dirty="0">
                <a:solidFill>
                  <a:schemeClr val="bg1"/>
                </a:solidFill>
              </a:rPr>
              <a:t> </a:t>
            </a:r>
            <a:r>
              <a:rPr lang="el-GR" sz="3800" dirty="0">
                <a:solidFill>
                  <a:schemeClr val="bg1"/>
                </a:solidFill>
              </a:rPr>
              <a:t>τῇ πρώτῃ·</a:t>
            </a:r>
            <a:r>
              <a:rPr lang="en-US" sz="3800" dirty="0">
                <a:solidFill>
                  <a:schemeClr val="bg1"/>
                </a:solidFill>
              </a:rPr>
              <a:t> </a:t>
            </a:r>
            <a:r>
              <a:rPr lang="el-GR" sz="3800" dirty="0">
                <a:solidFill>
                  <a:schemeClr val="bg1"/>
                </a:solidFill>
              </a:rPr>
              <a:t> </a:t>
            </a:r>
            <a:r>
              <a:rPr lang="en-US" sz="3800" dirty="0">
                <a:solidFill>
                  <a:schemeClr val="bg1"/>
                </a:solidFill>
              </a:rPr>
              <a:t>   </a:t>
            </a:r>
            <a:r>
              <a:rPr lang="el-GR" sz="3800" dirty="0">
                <a:solidFill>
                  <a:schemeClr val="bg1"/>
                </a:solidFill>
              </a:rPr>
              <a:t>ἐπὶ τούτων ὁ δεύτερος θάνατος </a:t>
            </a:r>
            <a:endParaRPr lang="en-US" sz="3800" dirty="0">
              <a:solidFill>
                <a:schemeClr val="bg1"/>
              </a:solidFill>
            </a:endParaRPr>
          </a:p>
          <a:p>
            <a:r>
              <a:rPr lang="fr-FR" sz="2400" dirty="0">
                <a:solidFill>
                  <a:srgbClr val="FFFF00"/>
                </a:solidFill>
              </a:rPr>
              <a:t>   la     première             sur           eux         la         seconde            mort</a:t>
            </a:r>
          </a:p>
          <a:p>
            <a:r>
              <a:rPr lang="en-US" sz="4000" dirty="0">
                <a:solidFill>
                  <a:schemeClr val="bg1"/>
                </a:solidFill>
              </a:rPr>
              <a:t>  </a:t>
            </a:r>
            <a:r>
              <a:rPr lang="el-GR" sz="4000" dirty="0">
                <a:solidFill>
                  <a:schemeClr val="bg1"/>
                </a:solidFill>
              </a:rPr>
              <a:t>οὐκ ἔχει ἐξουσίαν,</a:t>
            </a:r>
            <a:r>
              <a:rPr lang="en-US" sz="4000" dirty="0">
                <a:solidFill>
                  <a:schemeClr val="bg1"/>
                </a:solidFill>
              </a:rPr>
              <a:t>  </a:t>
            </a:r>
            <a:r>
              <a:rPr lang="el-GR" sz="4000" dirty="0">
                <a:solidFill>
                  <a:schemeClr val="bg1"/>
                </a:solidFill>
              </a:rPr>
              <a:t> </a:t>
            </a:r>
            <a:r>
              <a:rPr lang="en-US" sz="4000" dirty="0">
                <a:solidFill>
                  <a:schemeClr val="bg1"/>
                </a:solidFill>
              </a:rPr>
              <a:t> </a:t>
            </a:r>
            <a:r>
              <a:rPr lang="el-GR" sz="4000" dirty="0">
                <a:solidFill>
                  <a:schemeClr val="bg1"/>
                </a:solidFill>
              </a:rPr>
              <a:t>ἀλλ᾽ ἔσονται ἱερεῖς </a:t>
            </a:r>
            <a:r>
              <a:rPr lang="en-US" sz="4000" dirty="0">
                <a:solidFill>
                  <a:schemeClr val="bg1"/>
                </a:solidFill>
              </a:rPr>
              <a:t> </a:t>
            </a:r>
            <a:r>
              <a:rPr lang="el-GR" sz="4000" dirty="0">
                <a:solidFill>
                  <a:schemeClr val="bg1"/>
                </a:solidFill>
              </a:rPr>
              <a:t>τοῦ θεοῦ </a:t>
            </a:r>
            <a:endParaRPr lang="en-US" sz="4000" dirty="0">
              <a:solidFill>
                <a:schemeClr val="bg1"/>
              </a:solidFill>
            </a:endParaRPr>
          </a:p>
          <a:p>
            <a:r>
              <a:rPr lang="fr-FR" sz="2400" dirty="0">
                <a:solidFill>
                  <a:srgbClr val="FFFF00"/>
                </a:solidFill>
              </a:rPr>
              <a:t>       n'a point          de pouvoir               mais       ils seront    sacrificateurs   de         Dieu</a:t>
            </a:r>
          </a:p>
          <a:p>
            <a:r>
              <a:rPr lang="el-GR" sz="3600" dirty="0">
                <a:solidFill>
                  <a:schemeClr val="bg1"/>
                </a:solidFill>
              </a:rPr>
              <a:t>καὶ τοῦ Χριστοῦ</a:t>
            </a:r>
            <a:r>
              <a:rPr lang="en-US" sz="3600" dirty="0">
                <a:solidFill>
                  <a:schemeClr val="bg1"/>
                </a:solidFill>
              </a:rPr>
              <a:t> </a:t>
            </a:r>
            <a:r>
              <a:rPr lang="el-GR" sz="3600" dirty="0">
                <a:solidFill>
                  <a:schemeClr val="bg1"/>
                </a:solidFill>
              </a:rPr>
              <a:t> καὶ βασιλεύσουσιν</a:t>
            </a:r>
            <a:r>
              <a:rPr lang="en-US" sz="3600" dirty="0">
                <a:solidFill>
                  <a:schemeClr val="bg1"/>
                </a:solidFill>
              </a:rPr>
              <a:t> </a:t>
            </a:r>
            <a:r>
              <a:rPr lang="el-GR" sz="3600" dirty="0">
                <a:solidFill>
                  <a:schemeClr val="bg1"/>
                </a:solidFill>
              </a:rPr>
              <a:t> μετ᾽ αὐτοῦ [τὰ] χίλια ἔτη.</a:t>
            </a:r>
          </a:p>
          <a:p>
            <a:r>
              <a:rPr lang="fr-FR" sz="2400" dirty="0">
                <a:solidFill>
                  <a:srgbClr val="FFFF00"/>
                </a:solidFill>
              </a:rPr>
              <a:t>  et      de          Christ           et             ils régneront               avec        lui          pendant mille   ans</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20:6</a:t>
            </a:r>
            <a:r>
              <a:rPr lang="fr-FR" sz="2200" dirty="0">
                <a:solidFill>
                  <a:schemeClr val="bg1"/>
                </a:solidFill>
              </a:rPr>
              <a:t> Heureux et saints ceux qui ont part à la première résurrection ! La seconde mort n'a point de pouvoir sur eux; mais ils seront sacrificateurs de Dieu et de Christ, et ils régneront avec lui pendant mille ans.    //      </a:t>
            </a:r>
            <a:r>
              <a:rPr lang="fr-FR" sz="2200" baseline="30000" dirty="0">
                <a:solidFill>
                  <a:srgbClr val="FFFF00"/>
                </a:solidFill>
              </a:rPr>
              <a:t>BFC </a:t>
            </a:r>
            <a:r>
              <a:rPr lang="fr-FR" sz="2200" b="1" dirty="0">
                <a:solidFill>
                  <a:schemeClr val="bg1"/>
                </a:solidFill>
              </a:rPr>
              <a:t>20:6</a:t>
            </a:r>
            <a:r>
              <a:rPr lang="fr-FR" sz="2200" dirty="0">
                <a:solidFill>
                  <a:schemeClr val="bg1"/>
                </a:solidFill>
              </a:rPr>
              <a:t> Heureux ceux qui ont part à cette première résurrection! Ils appartiennent à Dieu et la seconde mort n'a pas de pouvoir sur eux; ils seront prêtres de Dieu et du Christ, et ils régneront avec le Christ pendant les mille ans.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666221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819414"/>
          </a:xfrm>
          <a:prstGeom prst="rect">
            <a:avLst/>
          </a:prstGeom>
          <a:solidFill>
            <a:srgbClr val="002060"/>
          </a:solidFill>
        </p:spPr>
        <p:txBody>
          <a:bodyPr wrap="square" lIns="108821" tIns="54411" rIns="108821" bIns="54411">
            <a:spAutoFit/>
          </a:bodyPr>
          <a:lstStyle/>
          <a:p>
            <a:r>
              <a:rPr lang="en-US" sz="900" b="1" dirty="0">
                <a:solidFill>
                  <a:srgbClr val="FFFF00"/>
                </a:solidFill>
              </a:rPr>
              <a:t>              </a:t>
            </a:r>
          </a:p>
          <a:p>
            <a:endParaRPr lang="en-US" sz="900" b="1" dirty="0">
              <a:solidFill>
                <a:srgbClr val="FFFF00"/>
              </a:solidFill>
            </a:endParaRPr>
          </a:p>
          <a:p>
            <a:endParaRPr lang="en-US" sz="900" b="1" dirty="0">
              <a:solidFill>
                <a:srgbClr val="FFFF00"/>
              </a:solidFill>
            </a:endParaRPr>
          </a:p>
          <a:p>
            <a:endParaRPr lang="en-US" sz="900" b="1" dirty="0">
              <a:solidFill>
                <a:srgbClr val="FFFF00"/>
              </a:solidFill>
            </a:endParaRPr>
          </a:p>
          <a:p>
            <a:r>
              <a:rPr lang="en-US" sz="4000" b="1" dirty="0">
                <a:solidFill>
                  <a:srgbClr val="FFFF00"/>
                </a:solidFill>
              </a:rPr>
              <a:t>        Apocalypse 20:7 </a:t>
            </a: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4400" dirty="0">
                <a:solidFill>
                  <a:schemeClr val="bg1"/>
                </a:solidFill>
              </a:rPr>
              <a:t>  </a:t>
            </a:r>
            <a:r>
              <a:rPr lang="el-GR" sz="4400" dirty="0">
                <a:solidFill>
                  <a:schemeClr val="bg1"/>
                </a:solidFill>
              </a:rPr>
              <a:t>Καὶ</a:t>
            </a:r>
            <a:r>
              <a:rPr lang="en-US" sz="4400" dirty="0">
                <a:solidFill>
                  <a:schemeClr val="bg1"/>
                </a:solidFill>
              </a:rPr>
              <a:t> </a:t>
            </a:r>
            <a:r>
              <a:rPr lang="el-GR" sz="4400" dirty="0">
                <a:solidFill>
                  <a:schemeClr val="bg1"/>
                </a:solidFill>
              </a:rPr>
              <a:t> ὅταν </a:t>
            </a:r>
            <a:r>
              <a:rPr lang="en-US" sz="4400" dirty="0">
                <a:solidFill>
                  <a:schemeClr val="bg1"/>
                </a:solidFill>
              </a:rPr>
              <a:t> </a:t>
            </a:r>
            <a:r>
              <a:rPr lang="el-GR" sz="4400" dirty="0">
                <a:solidFill>
                  <a:schemeClr val="bg1"/>
                </a:solidFill>
              </a:rPr>
              <a:t>τελεσθῇ </a:t>
            </a:r>
            <a:r>
              <a:rPr lang="en-US" sz="4400" dirty="0">
                <a:solidFill>
                  <a:schemeClr val="bg1"/>
                </a:solidFill>
              </a:rPr>
              <a:t> </a:t>
            </a:r>
            <a:r>
              <a:rPr lang="el-GR" sz="4400" dirty="0">
                <a:solidFill>
                  <a:schemeClr val="bg1"/>
                </a:solidFill>
              </a:rPr>
              <a:t>τὰ </a:t>
            </a:r>
            <a:r>
              <a:rPr lang="en-US" sz="4400" dirty="0">
                <a:solidFill>
                  <a:schemeClr val="bg1"/>
                </a:solidFill>
              </a:rPr>
              <a:t> </a:t>
            </a:r>
            <a:r>
              <a:rPr lang="el-GR" sz="4400" dirty="0">
                <a:solidFill>
                  <a:schemeClr val="bg1"/>
                </a:solidFill>
              </a:rPr>
              <a:t>χίλια </a:t>
            </a:r>
            <a:r>
              <a:rPr lang="en-US" sz="4400" dirty="0">
                <a:solidFill>
                  <a:schemeClr val="bg1"/>
                </a:solidFill>
              </a:rPr>
              <a:t> </a:t>
            </a:r>
            <a:r>
              <a:rPr lang="el-GR" sz="4400" dirty="0">
                <a:solidFill>
                  <a:schemeClr val="bg1"/>
                </a:solidFill>
              </a:rPr>
              <a:t>ἔτη, </a:t>
            </a:r>
            <a:endParaRPr lang="en-US" sz="4400" dirty="0">
              <a:solidFill>
                <a:schemeClr val="bg1"/>
              </a:solidFill>
            </a:endParaRPr>
          </a:p>
          <a:p>
            <a:r>
              <a:rPr lang="fr-FR" sz="2400" dirty="0">
                <a:solidFill>
                  <a:srgbClr val="FFFF00"/>
                </a:solidFill>
              </a:rPr>
              <a:t>       et          quand     seront accomplis    les        mille          ans </a:t>
            </a:r>
          </a:p>
          <a:p>
            <a:endParaRPr lang="fr-FR" sz="800" dirty="0">
              <a:solidFill>
                <a:srgbClr val="FFFF00"/>
              </a:solidFill>
            </a:endParaRPr>
          </a:p>
          <a:p>
            <a:endParaRPr lang="fr-FR" sz="800" dirty="0">
              <a:solidFill>
                <a:srgbClr val="FFFF00"/>
              </a:solidFill>
            </a:endParaRPr>
          </a:p>
          <a:p>
            <a:r>
              <a:rPr lang="en-US" sz="4400" dirty="0">
                <a:solidFill>
                  <a:schemeClr val="bg1"/>
                </a:solidFill>
              </a:rPr>
              <a:t> </a:t>
            </a:r>
            <a:r>
              <a:rPr lang="el-GR" sz="4400" dirty="0">
                <a:solidFill>
                  <a:schemeClr val="bg1"/>
                </a:solidFill>
              </a:rPr>
              <a:t>λυθήσεται </a:t>
            </a:r>
            <a:r>
              <a:rPr lang="en-US" sz="4400" dirty="0">
                <a:solidFill>
                  <a:schemeClr val="bg1"/>
                </a:solidFill>
              </a:rPr>
              <a:t> </a:t>
            </a:r>
            <a:r>
              <a:rPr lang="el-GR" sz="4400" dirty="0">
                <a:solidFill>
                  <a:schemeClr val="bg1"/>
                </a:solidFill>
              </a:rPr>
              <a:t>ὁ </a:t>
            </a:r>
            <a:r>
              <a:rPr lang="en-US" sz="4400" dirty="0">
                <a:solidFill>
                  <a:schemeClr val="bg1"/>
                </a:solidFill>
              </a:rPr>
              <a:t> </a:t>
            </a:r>
            <a:r>
              <a:rPr lang="el-GR" sz="4400" dirty="0">
                <a:solidFill>
                  <a:schemeClr val="bg1"/>
                </a:solidFill>
              </a:rPr>
              <a:t>σατανᾶς </a:t>
            </a:r>
            <a:r>
              <a:rPr lang="en-US" sz="4400" dirty="0">
                <a:solidFill>
                  <a:schemeClr val="bg1"/>
                </a:solidFill>
              </a:rPr>
              <a:t> </a:t>
            </a:r>
            <a:r>
              <a:rPr lang="el-GR" sz="4400" dirty="0">
                <a:solidFill>
                  <a:schemeClr val="bg1"/>
                </a:solidFill>
              </a:rPr>
              <a:t>ἐκ </a:t>
            </a:r>
            <a:r>
              <a:rPr lang="en-US" sz="4400" dirty="0">
                <a:solidFill>
                  <a:schemeClr val="bg1"/>
                </a:solidFill>
              </a:rPr>
              <a:t> </a:t>
            </a:r>
            <a:r>
              <a:rPr lang="el-GR" sz="4400" dirty="0">
                <a:solidFill>
                  <a:schemeClr val="bg1"/>
                </a:solidFill>
              </a:rPr>
              <a:t>τῆς </a:t>
            </a:r>
            <a:r>
              <a:rPr lang="en-US" sz="4400" dirty="0">
                <a:solidFill>
                  <a:schemeClr val="bg1"/>
                </a:solidFill>
              </a:rPr>
              <a:t> </a:t>
            </a:r>
            <a:r>
              <a:rPr lang="el-GR" sz="4400" dirty="0">
                <a:solidFill>
                  <a:schemeClr val="bg1"/>
                </a:solidFill>
              </a:rPr>
              <a:t>φυλακῆς </a:t>
            </a:r>
            <a:r>
              <a:rPr lang="en-US" sz="4400" dirty="0">
                <a:solidFill>
                  <a:schemeClr val="bg1"/>
                </a:solidFill>
              </a:rPr>
              <a:t> </a:t>
            </a:r>
            <a:r>
              <a:rPr lang="el-GR" sz="4400" dirty="0">
                <a:solidFill>
                  <a:schemeClr val="bg1"/>
                </a:solidFill>
              </a:rPr>
              <a:t>αὐτοῦ</a:t>
            </a:r>
          </a:p>
          <a:p>
            <a:r>
              <a:rPr lang="fr-FR" sz="2400" dirty="0">
                <a:solidFill>
                  <a:srgbClr val="FFFF00"/>
                </a:solidFill>
              </a:rPr>
              <a:t>       sera relâché            le              Satan               de       la                 prison                      sa</a:t>
            </a: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r>
              <a:rPr lang="en-US" sz="2400" baseline="30000" dirty="0">
                <a:solidFill>
                  <a:srgbClr val="FFFF00"/>
                </a:solidFill>
              </a:rPr>
              <a:t>	NEG </a:t>
            </a:r>
            <a:r>
              <a:rPr lang="fr-FR" sz="2400" b="1" dirty="0">
                <a:solidFill>
                  <a:schemeClr val="bg1"/>
                </a:solidFill>
              </a:rPr>
              <a:t>20:7</a:t>
            </a:r>
            <a:r>
              <a:rPr lang="fr-FR" sz="2400" dirty="0">
                <a:solidFill>
                  <a:schemeClr val="bg1"/>
                </a:solidFill>
              </a:rPr>
              <a:t> Quand les mille ans seront accomplis, Satan sera relâché de sa prison.</a:t>
            </a:r>
          </a:p>
          <a:p>
            <a:r>
              <a:rPr lang="fr-FR" sz="2400" baseline="30000" dirty="0">
                <a:solidFill>
                  <a:schemeClr val="bg1"/>
                </a:solidFill>
              </a:rPr>
              <a:t>	</a:t>
            </a:r>
            <a:r>
              <a:rPr lang="fr-FR" sz="2400" baseline="30000" dirty="0">
                <a:solidFill>
                  <a:srgbClr val="FFFF00"/>
                </a:solidFill>
              </a:rPr>
              <a:t>BFC </a:t>
            </a:r>
            <a:r>
              <a:rPr lang="fr-FR" sz="2400" b="1" dirty="0">
                <a:solidFill>
                  <a:schemeClr val="bg1"/>
                </a:solidFill>
              </a:rPr>
              <a:t>20:7</a:t>
            </a:r>
            <a:r>
              <a:rPr lang="fr-FR" sz="2400" dirty="0">
                <a:solidFill>
                  <a:schemeClr val="bg1"/>
                </a:solidFill>
              </a:rPr>
              <a:t> Quand les mille ans seront passés, Satan sera relâché de sa prison,</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5956669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r>
              <a:rPr lang="en-US" sz="2800" b="1" dirty="0">
                <a:solidFill>
                  <a:srgbClr val="FFFF00"/>
                </a:solidFill>
              </a:rPr>
              <a:t>  </a:t>
            </a:r>
            <a:r>
              <a:rPr lang="en-US" sz="3200" b="1" dirty="0">
                <a:solidFill>
                  <a:srgbClr val="FFFF00"/>
                </a:solidFill>
              </a:rPr>
              <a:t>Apocalypse 20:8 </a:t>
            </a:r>
          </a:p>
          <a:p>
            <a:endParaRPr lang="en-US" sz="800" b="1" dirty="0">
              <a:solidFill>
                <a:srgbClr val="FFFF00"/>
              </a:solidFill>
            </a:endParaRPr>
          </a:p>
          <a:p>
            <a:r>
              <a:rPr lang="el-GR" sz="4000" dirty="0">
                <a:solidFill>
                  <a:schemeClr val="bg1"/>
                </a:solidFill>
              </a:rPr>
              <a:t> </a:t>
            </a:r>
            <a:r>
              <a:rPr lang="en-US" sz="4000" dirty="0">
                <a:solidFill>
                  <a:schemeClr val="bg1"/>
                </a:solidFill>
              </a:rPr>
              <a:t> </a:t>
            </a:r>
            <a:r>
              <a:rPr lang="el-GR" sz="4000" dirty="0">
                <a:solidFill>
                  <a:schemeClr val="bg1"/>
                </a:solidFill>
              </a:rPr>
              <a:t>καὶ</a:t>
            </a:r>
            <a:r>
              <a:rPr lang="en-US" sz="4000" dirty="0">
                <a:solidFill>
                  <a:schemeClr val="bg1"/>
                </a:solidFill>
              </a:rPr>
              <a:t> </a:t>
            </a:r>
            <a:r>
              <a:rPr lang="el-GR" sz="4000" dirty="0">
                <a:solidFill>
                  <a:schemeClr val="bg1"/>
                </a:solidFill>
              </a:rPr>
              <a:t> ἐξελεύσεται </a:t>
            </a:r>
            <a:r>
              <a:rPr lang="en-US" sz="4000" dirty="0">
                <a:solidFill>
                  <a:schemeClr val="bg1"/>
                </a:solidFill>
              </a:rPr>
              <a:t> </a:t>
            </a:r>
            <a:r>
              <a:rPr lang="el-GR" sz="4000" dirty="0">
                <a:solidFill>
                  <a:schemeClr val="bg1"/>
                </a:solidFill>
              </a:rPr>
              <a:t>πλανῆσαι</a:t>
            </a:r>
            <a:r>
              <a:rPr lang="en-US" sz="4000" dirty="0">
                <a:solidFill>
                  <a:schemeClr val="bg1"/>
                </a:solidFill>
              </a:rPr>
              <a:t> </a:t>
            </a:r>
            <a:r>
              <a:rPr lang="el-GR" sz="4000" dirty="0">
                <a:solidFill>
                  <a:schemeClr val="bg1"/>
                </a:solidFill>
              </a:rPr>
              <a:t> τὰ </a:t>
            </a:r>
            <a:r>
              <a:rPr lang="en-US" sz="4000" dirty="0">
                <a:solidFill>
                  <a:schemeClr val="bg1"/>
                </a:solidFill>
              </a:rPr>
              <a:t> </a:t>
            </a:r>
            <a:r>
              <a:rPr lang="el-GR" sz="4000" dirty="0">
                <a:solidFill>
                  <a:schemeClr val="bg1"/>
                </a:solidFill>
              </a:rPr>
              <a:t>ἔθνη </a:t>
            </a:r>
            <a:endParaRPr lang="en-US" sz="4000" dirty="0">
              <a:solidFill>
                <a:schemeClr val="bg1"/>
              </a:solidFill>
            </a:endParaRPr>
          </a:p>
          <a:p>
            <a:r>
              <a:rPr lang="fr-FR" sz="2400" dirty="0">
                <a:solidFill>
                  <a:srgbClr val="FFFF00"/>
                </a:solidFill>
              </a:rPr>
              <a:t>      et               il sortira                   pour séduire         les     nations </a:t>
            </a:r>
            <a:endParaRPr lang="es-ES" sz="2400" dirty="0">
              <a:solidFill>
                <a:srgbClr val="FFFF00"/>
              </a:solidFill>
            </a:endParaRPr>
          </a:p>
          <a:p>
            <a:r>
              <a:rPr lang="en-US" sz="4000" dirty="0">
                <a:solidFill>
                  <a:schemeClr val="bg1"/>
                </a:solidFill>
              </a:rPr>
              <a:t>   </a:t>
            </a:r>
            <a:r>
              <a:rPr lang="el-GR" sz="4000" dirty="0">
                <a:solidFill>
                  <a:schemeClr val="bg1"/>
                </a:solidFill>
              </a:rPr>
              <a:t>τὰ </a:t>
            </a:r>
            <a:r>
              <a:rPr lang="en-US" sz="4000" dirty="0">
                <a:solidFill>
                  <a:schemeClr val="bg1"/>
                </a:solidFill>
              </a:rPr>
              <a:t> </a:t>
            </a:r>
            <a:r>
              <a:rPr lang="el-GR" sz="4000" dirty="0">
                <a:solidFill>
                  <a:schemeClr val="bg1"/>
                </a:solidFill>
              </a:rPr>
              <a:t>ἐν ταῖς </a:t>
            </a:r>
            <a:r>
              <a:rPr lang="en-US" sz="4000" dirty="0">
                <a:solidFill>
                  <a:schemeClr val="bg1"/>
                </a:solidFill>
              </a:rPr>
              <a:t> </a:t>
            </a:r>
            <a:r>
              <a:rPr lang="el-GR" sz="4000" dirty="0">
                <a:solidFill>
                  <a:schemeClr val="bg1"/>
                </a:solidFill>
              </a:rPr>
              <a:t>τέσσαρσιν</a:t>
            </a:r>
            <a:r>
              <a:rPr lang="en-US" sz="4000" dirty="0">
                <a:solidFill>
                  <a:schemeClr val="bg1"/>
                </a:solidFill>
              </a:rPr>
              <a:t> </a:t>
            </a:r>
            <a:r>
              <a:rPr lang="el-GR" sz="4000" dirty="0">
                <a:solidFill>
                  <a:schemeClr val="bg1"/>
                </a:solidFill>
              </a:rPr>
              <a:t> γωνίαις </a:t>
            </a:r>
            <a:r>
              <a:rPr lang="en-US" sz="4000" dirty="0">
                <a:solidFill>
                  <a:schemeClr val="bg1"/>
                </a:solidFill>
              </a:rPr>
              <a:t> </a:t>
            </a:r>
            <a:r>
              <a:rPr lang="el-GR" sz="4000" dirty="0">
                <a:solidFill>
                  <a:schemeClr val="bg1"/>
                </a:solidFill>
              </a:rPr>
              <a:t>τῆς </a:t>
            </a:r>
            <a:r>
              <a:rPr lang="en-US" sz="4000" dirty="0">
                <a:solidFill>
                  <a:schemeClr val="bg1"/>
                </a:solidFill>
              </a:rPr>
              <a:t> </a:t>
            </a:r>
            <a:r>
              <a:rPr lang="el-GR" sz="4000" dirty="0">
                <a:solidFill>
                  <a:schemeClr val="bg1"/>
                </a:solidFill>
              </a:rPr>
              <a:t>γῆς, </a:t>
            </a:r>
            <a:endParaRPr lang="en-US" sz="4000" dirty="0">
              <a:solidFill>
                <a:schemeClr val="bg1"/>
              </a:solidFill>
            </a:endParaRPr>
          </a:p>
          <a:p>
            <a:r>
              <a:rPr lang="fr-FR" sz="2400" dirty="0">
                <a:solidFill>
                  <a:srgbClr val="FFFF00"/>
                </a:solidFill>
              </a:rPr>
              <a:t> qui sont     aux                     quatre                       coins         de la     terre</a:t>
            </a:r>
          </a:p>
          <a:p>
            <a:r>
              <a:rPr lang="el-GR" sz="4000" dirty="0">
                <a:solidFill>
                  <a:schemeClr val="bg1"/>
                </a:solidFill>
              </a:rPr>
              <a:t>τὸν Γὼγ καὶ Μαγώγ, συναγαγεῖν αὐτοὺς εἰς τὸν πόλεμον, </a:t>
            </a:r>
            <a:endParaRPr lang="en-US" sz="4000" dirty="0">
              <a:solidFill>
                <a:schemeClr val="bg1"/>
              </a:solidFill>
            </a:endParaRPr>
          </a:p>
          <a:p>
            <a:r>
              <a:rPr lang="fr-FR" sz="2400" dirty="0">
                <a:solidFill>
                  <a:srgbClr val="FFFF00"/>
                </a:solidFill>
              </a:rPr>
              <a:t>              Gog       et         Magog           afin de rassembler          les           pour     la         guerre</a:t>
            </a:r>
          </a:p>
          <a:p>
            <a:r>
              <a:rPr lang="en-US" sz="4000" dirty="0">
                <a:solidFill>
                  <a:schemeClr val="bg1"/>
                </a:solidFill>
              </a:rPr>
              <a:t>  </a:t>
            </a:r>
            <a:r>
              <a:rPr lang="el-GR" sz="4000" dirty="0">
                <a:solidFill>
                  <a:schemeClr val="bg1"/>
                </a:solidFill>
              </a:rPr>
              <a:t>ὧν ὁ ἀριθμὸς αὐτῶν</a:t>
            </a:r>
            <a:r>
              <a:rPr lang="en-US" sz="4000" dirty="0">
                <a:solidFill>
                  <a:schemeClr val="bg1"/>
                </a:solidFill>
              </a:rPr>
              <a:t> </a:t>
            </a:r>
            <a:r>
              <a:rPr lang="el-GR" sz="4000" dirty="0">
                <a:solidFill>
                  <a:schemeClr val="bg1"/>
                </a:solidFill>
              </a:rPr>
              <a:t> ὡς </a:t>
            </a:r>
            <a:r>
              <a:rPr lang="en-US" sz="4000" dirty="0">
                <a:solidFill>
                  <a:schemeClr val="bg1"/>
                </a:solidFill>
              </a:rPr>
              <a:t> </a:t>
            </a:r>
            <a:r>
              <a:rPr lang="el-GR" sz="4000" dirty="0">
                <a:solidFill>
                  <a:schemeClr val="bg1"/>
                </a:solidFill>
              </a:rPr>
              <a:t>ἡ ἄμμος</a:t>
            </a:r>
            <a:r>
              <a:rPr lang="en-US" sz="4000" dirty="0">
                <a:solidFill>
                  <a:schemeClr val="bg1"/>
                </a:solidFill>
              </a:rPr>
              <a:t> </a:t>
            </a:r>
            <a:r>
              <a:rPr lang="el-GR" sz="4000" dirty="0">
                <a:solidFill>
                  <a:schemeClr val="bg1"/>
                </a:solidFill>
              </a:rPr>
              <a:t> τῆς </a:t>
            </a:r>
            <a:r>
              <a:rPr lang="en-US" sz="4000" dirty="0">
                <a:solidFill>
                  <a:schemeClr val="bg1"/>
                </a:solidFill>
              </a:rPr>
              <a:t> </a:t>
            </a:r>
            <a:r>
              <a:rPr lang="el-GR" sz="4000" dirty="0">
                <a:solidFill>
                  <a:schemeClr val="bg1"/>
                </a:solidFill>
              </a:rPr>
              <a:t>θαλάσσης.</a:t>
            </a:r>
          </a:p>
          <a:p>
            <a:r>
              <a:rPr lang="fr-FR" sz="2400" dirty="0">
                <a:solidFill>
                  <a:srgbClr val="FFFF00"/>
                </a:solidFill>
              </a:rPr>
              <a:t>     est    le      nombre              leur      comme   le      sable         de la            mer</a:t>
            </a:r>
          </a:p>
          <a:p>
            <a:r>
              <a:rPr lang="en-US" sz="800" dirty="0">
                <a:solidFill>
                  <a:schemeClr val="bg1"/>
                </a:solidFill>
              </a:rPr>
              <a:t> </a:t>
            </a:r>
          </a:p>
          <a:p>
            <a:r>
              <a:rPr lang="en-US" sz="2200" baseline="30000" dirty="0">
                <a:solidFill>
                  <a:srgbClr val="FFFF00"/>
                </a:solidFill>
              </a:rPr>
              <a:t> </a:t>
            </a:r>
            <a:r>
              <a:rPr lang="en-US" sz="2200" dirty="0">
                <a:solidFill>
                  <a:srgbClr val="FFFF00"/>
                </a:solidFill>
              </a:rPr>
              <a:t>         </a:t>
            </a:r>
            <a:r>
              <a:rPr lang="en-US" sz="2200" baseline="30000" dirty="0">
                <a:solidFill>
                  <a:srgbClr val="FFFF00"/>
                </a:solidFill>
              </a:rPr>
              <a:t>NEG </a:t>
            </a:r>
            <a:r>
              <a:rPr lang="fr-FR" sz="2200" b="1" dirty="0">
                <a:solidFill>
                  <a:schemeClr val="bg1"/>
                </a:solidFill>
              </a:rPr>
              <a:t>20:8</a:t>
            </a:r>
            <a:r>
              <a:rPr lang="fr-FR" sz="2200" dirty="0">
                <a:solidFill>
                  <a:schemeClr val="bg1"/>
                </a:solidFill>
              </a:rPr>
              <a:t> Et il sortira pour séduire les nations qui sont aux quatre coins de la terre, Gog et Magog, afin de les rassembler pour la guerre; leur nombre est comme le sable de la mer.</a:t>
            </a:r>
          </a:p>
          <a:p>
            <a:r>
              <a:rPr lang="fr-FR" sz="2200" baseline="30000" dirty="0">
                <a:solidFill>
                  <a:srgbClr val="FFFF00"/>
                </a:solidFill>
              </a:rPr>
              <a:t> </a:t>
            </a:r>
            <a:r>
              <a:rPr lang="fr-FR" sz="2200" dirty="0">
                <a:solidFill>
                  <a:srgbClr val="FFFF00"/>
                </a:solidFill>
              </a:rPr>
              <a:t>         </a:t>
            </a:r>
            <a:r>
              <a:rPr lang="fr-FR" sz="2200" baseline="30000" dirty="0">
                <a:solidFill>
                  <a:srgbClr val="FFFF00"/>
                </a:solidFill>
              </a:rPr>
              <a:t>BFC </a:t>
            </a:r>
            <a:r>
              <a:rPr lang="fr-FR" sz="2200" b="1" dirty="0">
                <a:solidFill>
                  <a:schemeClr val="bg1"/>
                </a:solidFill>
              </a:rPr>
              <a:t>20:8</a:t>
            </a:r>
            <a:r>
              <a:rPr lang="fr-FR" sz="2200" dirty="0">
                <a:solidFill>
                  <a:schemeClr val="bg1"/>
                </a:solidFill>
              </a:rPr>
              <a:t> et il s'en ira tromper les nations répandues dans le monde entier, c'est-à-dire Gog et Magog. Il les rassemblera pour le combat, et ils seront aussi nombreux que les grains de sable au bord de la mer.</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5386334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r>
              <a:rPr lang="en-US" sz="2800" b="1" dirty="0">
                <a:solidFill>
                  <a:srgbClr val="FFFF00"/>
                </a:solidFill>
              </a:rPr>
              <a:t>    </a:t>
            </a:r>
            <a:r>
              <a:rPr lang="en-US" sz="3200" b="1" dirty="0">
                <a:solidFill>
                  <a:srgbClr val="FFFF00"/>
                </a:solidFill>
              </a:rPr>
              <a:t>Apocalypse 20:9 </a:t>
            </a:r>
          </a:p>
          <a:p>
            <a:endParaRPr lang="en-US" sz="800" b="1" dirty="0">
              <a:solidFill>
                <a:srgbClr val="FFFF00"/>
              </a:solidFill>
            </a:endParaRP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ἀνέβησαν </a:t>
            </a:r>
            <a:r>
              <a:rPr lang="en-US" sz="4000" dirty="0">
                <a:solidFill>
                  <a:schemeClr val="bg1"/>
                </a:solidFill>
              </a:rPr>
              <a:t> </a:t>
            </a:r>
            <a:r>
              <a:rPr lang="el-GR" sz="4000" dirty="0">
                <a:solidFill>
                  <a:schemeClr val="bg1"/>
                </a:solidFill>
              </a:rPr>
              <a:t>ἐπὶ </a:t>
            </a:r>
            <a:r>
              <a:rPr lang="en-US" sz="4000" dirty="0">
                <a:solidFill>
                  <a:schemeClr val="bg1"/>
                </a:solidFill>
              </a:rPr>
              <a:t> </a:t>
            </a:r>
            <a:r>
              <a:rPr lang="el-GR" sz="4000" dirty="0">
                <a:solidFill>
                  <a:schemeClr val="bg1"/>
                </a:solidFill>
              </a:rPr>
              <a:t>τὸ</a:t>
            </a:r>
            <a:r>
              <a:rPr lang="en-US" sz="4000" dirty="0">
                <a:solidFill>
                  <a:schemeClr val="bg1"/>
                </a:solidFill>
              </a:rPr>
              <a:t> </a:t>
            </a:r>
            <a:r>
              <a:rPr lang="el-GR" sz="4000" dirty="0">
                <a:solidFill>
                  <a:schemeClr val="bg1"/>
                </a:solidFill>
              </a:rPr>
              <a:t> πλάτος</a:t>
            </a:r>
            <a:r>
              <a:rPr lang="en-US" sz="4000" dirty="0">
                <a:solidFill>
                  <a:schemeClr val="bg1"/>
                </a:solidFill>
              </a:rPr>
              <a:t> </a:t>
            </a:r>
            <a:r>
              <a:rPr lang="el-GR" sz="4000" dirty="0">
                <a:solidFill>
                  <a:schemeClr val="bg1"/>
                </a:solidFill>
              </a:rPr>
              <a:t> τῆς</a:t>
            </a:r>
            <a:r>
              <a:rPr lang="en-US" sz="4000" dirty="0">
                <a:solidFill>
                  <a:schemeClr val="bg1"/>
                </a:solidFill>
              </a:rPr>
              <a:t> </a:t>
            </a:r>
            <a:r>
              <a:rPr lang="el-GR" sz="4000" dirty="0">
                <a:solidFill>
                  <a:schemeClr val="bg1"/>
                </a:solidFill>
              </a:rPr>
              <a:t> γῆς </a:t>
            </a:r>
            <a:endParaRPr lang="en-US" sz="4000" dirty="0">
              <a:solidFill>
                <a:schemeClr val="bg1"/>
              </a:solidFill>
            </a:endParaRPr>
          </a:p>
          <a:p>
            <a:r>
              <a:rPr lang="fr-FR" sz="2400" dirty="0">
                <a:solidFill>
                  <a:srgbClr val="FFFF00"/>
                </a:solidFill>
              </a:rPr>
              <a:t>      et        ils montèrent          à         la         surface         de la    terre</a:t>
            </a:r>
            <a:endParaRPr lang="es-ES" sz="2400" dirty="0">
              <a:solidFill>
                <a:srgbClr val="FFFF00"/>
              </a:solidFill>
            </a:endParaRPr>
          </a:p>
          <a:p>
            <a:r>
              <a:rPr lang="en-US" sz="4000" dirty="0">
                <a:solidFill>
                  <a:schemeClr val="bg1"/>
                </a:solidFill>
              </a:rPr>
              <a:t> </a:t>
            </a:r>
            <a:r>
              <a:rPr lang="el-GR" sz="4000" dirty="0">
                <a:solidFill>
                  <a:schemeClr val="bg1"/>
                </a:solidFill>
              </a:rPr>
              <a:t>καὶ ἐκύκλευσαν τὴν παρεμβολὴν τῶν ἁγίων </a:t>
            </a:r>
            <a:endParaRPr lang="en-US" sz="4000" dirty="0">
              <a:solidFill>
                <a:schemeClr val="bg1"/>
              </a:solidFill>
            </a:endParaRPr>
          </a:p>
          <a:p>
            <a:r>
              <a:rPr lang="fr-FR" sz="2400" dirty="0">
                <a:solidFill>
                  <a:srgbClr val="FFFF00"/>
                </a:solidFill>
              </a:rPr>
              <a:t>     et           ils encerclent          le                  camp                     des       saints</a:t>
            </a:r>
          </a:p>
          <a:p>
            <a:r>
              <a:rPr lang="en-US" sz="4000" dirty="0">
                <a:solidFill>
                  <a:schemeClr val="bg1"/>
                </a:solidFill>
              </a:rPr>
              <a:t> </a:t>
            </a:r>
            <a:r>
              <a:rPr lang="el-GR" sz="4000" dirty="0">
                <a:solidFill>
                  <a:schemeClr val="bg1"/>
                </a:solidFill>
              </a:rPr>
              <a:t>καὶ τὴν πόλιν τὴν ἠγαπημένην,</a:t>
            </a:r>
            <a:r>
              <a:rPr lang="en-US" sz="4000" dirty="0">
                <a:solidFill>
                  <a:schemeClr val="bg1"/>
                </a:solidFill>
              </a:rPr>
              <a:t>      </a:t>
            </a:r>
            <a:r>
              <a:rPr lang="el-GR" sz="4000" dirty="0">
                <a:solidFill>
                  <a:schemeClr val="bg1"/>
                </a:solidFill>
              </a:rPr>
              <a:t> καὶ </a:t>
            </a:r>
            <a:r>
              <a:rPr lang="en-US" sz="4000" dirty="0">
                <a:solidFill>
                  <a:schemeClr val="bg1"/>
                </a:solidFill>
              </a:rPr>
              <a:t> </a:t>
            </a:r>
            <a:r>
              <a:rPr lang="el-GR" sz="4000" dirty="0">
                <a:solidFill>
                  <a:schemeClr val="bg1"/>
                </a:solidFill>
              </a:rPr>
              <a:t>κατέβη</a:t>
            </a:r>
            <a:r>
              <a:rPr lang="en-US" sz="4000" dirty="0">
                <a:solidFill>
                  <a:schemeClr val="bg1"/>
                </a:solidFill>
              </a:rPr>
              <a:t> </a:t>
            </a:r>
            <a:r>
              <a:rPr lang="el-GR" sz="4000" dirty="0">
                <a:solidFill>
                  <a:schemeClr val="bg1"/>
                </a:solidFill>
              </a:rPr>
              <a:t> πῦρ </a:t>
            </a:r>
            <a:endParaRPr lang="en-US" sz="4000" dirty="0">
              <a:solidFill>
                <a:schemeClr val="bg1"/>
              </a:solidFill>
            </a:endParaRPr>
          </a:p>
          <a:p>
            <a:r>
              <a:rPr lang="fr-FR" sz="2400" dirty="0">
                <a:solidFill>
                  <a:srgbClr val="FFFF00"/>
                </a:solidFill>
              </a:rPr>
              <a:t>     et       la          ville          la             bien-aimée                        mais     descendit      un feu </a:t>
            </a:r>
          </a:p>
          <a:p>
            <a:r>
              <a:rPr lang="en-US" sz="4000" dirty="0">
                <a:solidFill>
                  <a:schemeClr val="bg1"/>
                </a:solidFill>
              </a:rPr>
              <a:t>       </a:t>
            </a:r>
            <a:r>
              <a:rPr lang="el-GR" sz="4000" dirty="0">
                <a:solidFill>
                  <a:schemeClr val="bg1"/>
                </a:solidFill>
              </a:rPr>
              <a:t>ἐκ </a:t>
            </a:r>
            <a:r>
              <a:rPr lang="en-US" sz="4000" dirty="0">
                <a:solidFill>
                  <a:schemeClr val="bg1"/>
                </a:solidFill>
              </a:rPr>
              <a:t> </a:t>
            </a:r>
            <a:r>
              <a:rPr lang="el-GR" sz="4000" dirty="0">
                <a:solidFill>
                  <a:schemeClr val="bg1"/>
                </a:solidFill>
              </a:rPr>
              <a:t>τοῦ </a:t>
            </a:r>
            <a:r>
              <a:rPr lang="en-US" sz="4000" dirty="0">
                <a:solidFill>
                  <a:schemeClr val="bg1"/>
                </a:solidFill>
              </a:rPr>
              <a:t> </a:t>
            </a:r>
            <a:r>
              <a:rPr lang="el-GR" sz="4000" dirty="0">
                <a:solidFill>
                  <a:schemeClr val="bg1"/>
                </a:solidFill>
              </a:rPr>
              <a:t>οὐρανοῦ</a:t>
            </a:r>
            <a:r>
              <a:rPr lang="en-US" sz="4000" dirty="0">
                <a:solidFill>
                  <a:schemeClr val="bg1"/>
                </a:solidFill>
              </a:rPr>
              <a:t> </a:t>
            </a:r>
            <a:r>
              <a:rPr lang="el-GR" sz="4000" dirty="0">
                <a:solidFill>
                  <a:schemeClr val="bg1"/>
                </a:solidFill>
              </a:rPr>
              <a:t> καὶ </a:t>
            </a:r>
            <a:r>
              <a:rPr lang="en-US" sz="4000" dirty="0">
                <a:solidFill>
                  <a:schemeClr val="bg1"/>
                </a:solidFill>
              </a:rPr>
              <a:t> </a:t>
            </a:r>
            <a:r>
              <a:rPr lang="el-GR" sz="4000" dirty="0">
                <a:solidFill>
                  <a:schemeClr val="bg1"/>
                </a:solidFill>
              </a:rPr>
              <a:t>κατέφαγεν </a:t>
            </a:r>
            <a:r>
              <a:rPr lang="en-US" sz="4000" dirty="0">
                <a:solidFill>
                  <a:schemeClr val="bg1"/>
                </a:solidFill>
              </a:rPr>
              <a:t> </a:t>
            </a:r>
            <a:r>
              <a:rPr lang="el-GR" sz="4000" dirty="0">
                <a:solidFill>
                  <a:schemeClr val="bg1"/>
                </a:solidFill>
              </a:rPr>
              <a:t>αὐτούς.</a:t>
            </a:r>
          </a:p>
          <a:p>
            <a:r>
              <a:rPr lang="fr-FR" sz="2400" dirty="0">
                <a:solidFill>
                  <a:srgbClr val="FFFF00"/>
                </a:solidFill>
              </a:rPr>
              <a:t>                  du                         ciel                et                 dévora                      les </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20:9</a:t>
            </a:r>
            <a:r>
              <a:rPr lang="fr-FR" sz="2200" dirty="0">
                <a:solidFill>
                  <a:schemeClr val="bg1"/>
                </a:solidFill>
              </a:rPr>
              <a:t> Ils montèrent à la surface de la terre, et ils investirent le camp des saints et la ville bien-aimée. Mais un feu descendit du ciel, et les dévora.</a:t>
            </a:r>
          </a:p>
          <a:p>
            <a:r>
              <a:rPr lang="fr-FR" sz="2200" dirty="0">
                <a:solidFill>
                  <a:srgbClr val="FFFF00"/>
                </a:solidFill>
              </a:rPr>
              <a:t>	</a:t>
            </a:r>
            <a:r>
              <a:rPr lang="fr-FR" sz="2200" baseline="30000" dirty="0">
                <a:solidFill>
                  <a:srgbClr val="FFFF00"/>
                </a:solidFill>
              </a:rPr>
              <a:t>BFC </a:t>
            </a:r>
            <a:r>
              <a:rPr lang="fr-FR" sz="2200" b="1" dirty="0">
                <a:solidFill>
                  <a:schemeClr val="bg1"/>
                </a:solidFill>
              </a:rPr>
              <a:t>20:9</a:t>
            </a:r>
            <a:r>
              <a:rPr lang="fr-FR" sz="2200" dirty="0">
                <a:solidFill>
                  <a:schemeClr val="bg1"/>
                </a:solidFill>
              </a:rPr>
              <a:t> Les voici qui s'avancent sur toute l'étendue de la terre, et ils encerclent le camp du peuple de Dieu, la ville aimée de Dieu. Mais le feu descend du ciel et les détruit.</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1251308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8398</TotalTime>
  <Words>2338</Words>
  <Application>Microsoft Office PowerPoint</Application>
  <PresentationFormat>Custom</PresentationFormat>
  <Paragraphs>253</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SimSun</vt:lpstr>
      <vt:lpstr>Arial</vt:lpstr>
      <vt:lpstr>Calibri</vt:lpstr>
      <vt:lpstr>Office Theme</vt:lpstr>
      <vt:lpstr>Apocalypse de Jean Chapitre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Jung-Hyun (Daniel) Song</cp:lastModifiedBy>
  <cp:revision>981</cp:revision>
  <dcterms:created xsi:type="dcterms:W3CDTF">2020-04-05T11:02:49Z</dcterms:created>
  <dcterms:modified xsi:type="dcterms:W3CDTF">2021-04-13T02:05:55Z</dcterms:modified>
</cp:coreProperties>
</file>