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24" r:id="rId2"/>
    <p:sldId id="448" r:id="rId3"/>
    <p:sldId id="620" r:id="rId4"/>
    <p:sldId id="621" r:id="rId5"/>
    <p:sldId id="622" r:id="rId6"/>
    <p:sldId id="623" r:id="rId7"/>
    <p:sldId id="624" r:id="rId8"/>
    <p:sldId id="625" r:id="rId9"/>
    <p:sldId id="626" r:id="rId10"/>
    <p:sldId id="628" r:id="rId11"/>
    <p:sldId id="629" r:id="rId12"/>
    <p:sldId id="630" r:id="rId13"/>
    <p:sldId id="631" r:id="rId14"/>
    <p:sldId id="632" r:id="rId15"/>
    <p:sldId id="633" r:id="rId16"/>
    <p:sldId id="634" r:id="rId17"/>
    <p:sldId id="635" r:id="rId18"/>
    <p:sldId id="638" r:id="rId19"/>
    <p:sldId id="639" r:id="rId20"/>
    <p:sldId id="640" r:id="rId21"/>
    <p:sldId id="586" r:id="rId22"/>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81" autoAdjust="0"/>
    <p:restoredTop sz="86458" autoAdjust="0"/>
  </p:normalViewPr>
  <p:slideViewPr>
    <p:cSldViewPr>
      <p:cViewPr varScale="1">
        <p:scale>
          <a:sx n="65" d="100"/>
          <a:sy n="65" d="100"/>
        </p:scale>
        <p:origin x="984" y="96"/>
      </p:cViewPr>
      <p:guideLst>
        <p:guide orient="horz" pos="2160"/>
        <p:guide pos="3831"/>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4/12/2021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13</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14</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15</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16</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17</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18</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19</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20</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21</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3</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4</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5</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6</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9</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10</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11</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12</a:t>
            </a:fld>
            <a:endParaRPr lang="en-US"/>
          </a:p>
        </p:txBody>
      </p:sp>
    </p:spTree>
    <p:extLst>
      <p:ext uri="{BB962C8B-B14F-4D97-AF65-F5344CB8AC3E}">
        <p14:creationId xmlns:p14="http://schemas.microsoft.com/office/powerpoint/2010/main" val="96565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28C260-82CB-4E87-BDB8-65FC51A009BE}"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28C260-82CB-4E87-BDB8-65FC51A009BE}"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28C260-82CB-4E87-BDB8-65FC51A009BE}"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28C260-82CB-4E87-BDB8-65FC51A009BE}"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28C260-82CB-4E87-BDB8-65FC51A009BE}"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28C260-82CB-4E87-BDB8-65FC51A009BE}" type="datetimeFigureOut">
              <a:rPr lang="en-US" smtClean="0"/>
              <a:t>4/12/2021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28C260-82CB-4E87-BDB8-65FC51A009BE}" type="datetimeFigureOut">
              <a:rPr lang="en-US" smtClean="0"/>
              <a:t>4/12/2021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4/12/2021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4/12/2021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759" y="2514600"/>
            <a:ext cx="8641160" cy="2590800"/>
          </a:xfrm>
          <a:solidFill>
            <a:schemeClr val="accent6">
              <a:lumMod val="75000"/>
            </a:schemeClr>
          </a:solidFill>
        </p:spPr>
        <p:txBody>
          <a:bodyPr>
            <a:noAutofit/>
          </a:bodyPr>
          <a:lstStyle/>
          <a:p>
            <a:r>
              <a:rPr lang="fr-FR" sz="7700" b="1" dirty="0"/>
              <a:t>Apocalypse de Jean</a:t>
            </a:r>
            <a:br>
              <a:rPr lang="fr-FR" sz="7700" b="1" dirty="0"/>
            </a:br>
            <a:r>
              <a:rPr lang="fr-FR" sz="7700" b="1" dirty="0"/>
              <a:t>Chapitre 21</a:t>
            </a:r>
            <a:endParaRPr lang="en-US" sz="7700" dirty="0">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a:bodyPr>
          <a:lstStyle/>
          <a:p>
            <a:r>
              <a:rPr lang="fr-FR" sz="3600" b="1" dirty="0">
                <a:solidFill>
                  <a:schemeClr val="tx1"/>
                </a:solidFill>
              </a:rPr>
              <a:t>Préparé et récité par Ezra Kim, </a:t>
            </a:r>
            <a:r>
              <a:rPr lang="fr-FR" sz="3600" b="1" dirty="0" err="1">
                <a:solidFill>
                  <a:schemeClr val="tx1"/>
                </a:solidFill>
              </a:rPr>
              <a:t>Ph.D</a:t>
            </a:r>
            <a:r>
              <a:rPr lang="fr-FR" sz="3600" b="1" dirty="0">
                <a:solidFill>
                  <a:schemeClr val="tx1"/>
                </a:solidFill>
              </a:rPr>
              <a:t>.</a:t>
            </a:r>
            <a:endParaRPr lang="en-US" sz="3600" b="1" dirty="0">
              <a:solidFill>
                <a:schemeClr val="tx1"/>
              </a:solidFill>
            </a:endParaRPr>
          </a:p>
        </p:txBody>
      </p:sp>
      <p:sp>
        <p:nvSpPr>
          <p:cNvPr id="4" name="Rectangle 3"/>
          <p:cNvSpPr/>
          <p:nvPr/>
        </p:nvSpPr>
        <p:spPr>
          <a:xfrm>
            <a:off x="0" y="0"/>
            <a:ext cx="8900319" cy="2369880"/>
          </a:xfrm>
          <a:prstGeom prst="rect">
            <a:avLst/>
          </a:prstGeom>
        </p:spPr>
        <p:txBody>
          <a:bodyPr wrap="square">
            <a:spAutoFit/>
          </a:bodyPr>
          <a:lstStyle/>
          <a:p>
            <a:pPr algn="ctr"/>
            <a:r>
              <a:rPr lang="en-US" sz="5800" b="1" dirty="0">
                <a:solidFill>
                  <a:srgbClr val="FF0000"/>
                </a:solidFill>
              </a:rPr>
              <a:t>Nouveau Testament </a:t>
            </a:r>
          </a:p>
          <a:p>
            <a:pPr algn="ctr"/>
            <a:r>
              <a:rPr lang="en-US" sz="5800" b="1" dirty="0" err="1">
                <a:solidFill>
                  <a:srgbClr val="FF0000"/>
                </a:solidFill>
              </a:rPr>
              <a:t>Interlinéaire</a:t>
            </a:r>
            <a:r>
              <a:rPr lang="en-US" sz="5800" b="1" dirty="0">
                <a:solidFill>
                  <a:srgbClr val="FF0000"/>
                </a:solidFill>
              </a:rPr>
              <a:t> </a:t>
            </a:r>
            <a:r>
              <a:rPr lang="en-US" sz="5800" b="1" dirty="0" err="1">
                <a:solidFill>
                  <a:srgbClr val="FF0000"/>
                </a:solidFill>
              </a:rPr>
              <a:t>Grec</a:t>
            </a:r>
            <a:r>
              <a:rPr lang="en-US" sz="5800" b="1" dirty="0">
                <a:solidFill>
                  <a:srgbClr val="FF0000"/>
                </a:solidFill>
              </a:rPr>
              <a:t> – </a:t>
            </a:r>
            <a:r>
              <a:rPr lang="en-US" sz="5800" b="1" dirty="0" err="1">
                <a:solidFill>
                  <a:srgbClr val="FF0000"/>
                </a:solidFill>
              </a:rPr>
              <a:t>Français</a:t>
            </a:r>
            <a:endParaRPr lang="en-US" sz="5800" b="1" dirty="0">
              <a:solidFill>
                <a:srgbClr val="FF0000"/>
              </a:solidFill>
            </a:endParaRPr>
          </a:p>
          <a:p>
            <a:r>
              <a:rPr lang="en-US" sz="3200" b="1" dirty="0">
                <a:solidFill>
                  <a:srgbClr val="7030A0"/>
                </a:solidFill>
              </a:rPr>
              <a:t> </a:t>
            </a:r>
            <a:r>
              <a:rPr lang="en-US" sz="3100" b="1" dirty="0" err="1">
                <a:solidFill>
                  <a:srgbClr val="7030A0"/>
                </a:solidFill>
              </a:rPr>
              <a:t>Écoutez</a:t>
            </a:r>
            <a:r>
              <a:rPr lang="en-US" sz="3100" b="1" dirty="0">
                <a:solidFill>
                  <a:srgbClr val="7030A0"/>
                </a:solidFill>
              </a:rPr>
              <a:t> et </a:t>
            </a:r>
            <a:r>
              <a:rPr lang="en-US" sz="3100" b="1" dirty="0" err="1">
                <a:solidFill>
                  <a:srgbClr val="7030A0"/>
                </a:solidFill>
              </a:rPr>
              <a:t>Apprenez</a:t>
            </a:r>
            <a:r>
              <a:rPr lang="en-US" sz="3100" b="1" dirty="0">
                <a:solidFill>
                  <a:srgbClr val="7030A0"/>
                </a:solidFill>
              </a:rPr>
              <a:t> le </a:t>
            </a:r>
            <a:r>
              <a:rPr lang="en-US" sz="3100" b="1" dirty="0" err="1">
                <a:solidFill>
                  <a:srgbClr val="7030A0"/>
                </a:solidFill>
              </a:rPr>
              <a:t>Grec</a:t>
            </a:r>
            <a:r>
              <a:rPr lang="en-US" sz="3100" b="1" dirty="0">
                <a:solidFill>
                  <a:srgbClr val="7030A0"/>
                </a:solidFill>
              </a:rPr>
              <a:t> du Nouveau Testament</a:t>
            </a:r>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862504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7081024"/>
          </a:xfrm>
          <a:prstGeom prst="rect">
            <a:avLst/>
          </a:prstGeom>
          <a:solidFill>
            <a:srgbClr val="002060"/>
          </a:solidFill>
        </p:spPr>
        <p:txBody>
          <a:bodyPr wrap="square" lIns="108821" tIns="54411" rIns="108821" bIns="54411">
            <a:spAutoFit/>
          </a:bodyPr>
          <a:lstStyle/>
          <a:p>
            <a:r>
              <a:rPr lang="en-US" sz="2400" b="1" dirty="0">
                <a:solidFill>
                  <a:srgbClr val="FFFF00"/>
                </a:solidFill>
              </a:rPr>
              <a:t>     Apocalypse 21:10-11 </a:t>
            </a:r>
          </a:p>
          <a:p>
            <a:r>
              <a:rPr lang="en-US" sz="2800" b="1" dirty="0">
                <a:solidFill>
                  <a:srgbClr val="FFFF00"/>
                </a:solidFill>
              </a:rPr>
              <a:t>10 </a:t>
            </a:r>
            <a:r>
              <a:rPr lang="en-US" sz="2800" dirty="0">
                <a:solidFill>
                  <a:schemeClr val="bg1"/>
                </a:solidFill>
              </a:rPr>
              <a:t> </a:t>
            </a:r>
            <a:r>
              <a:rPr lang="el-GR" sz="3600" dirty="0">
                <a:solidFill>
                  <a:schemeClr val="bg1"/>
                </a:solidFill>
              </a:rPr>
              <a:t>καὶ ἀπήνεγκέν με ἐν πνεύματι ἐπὶ ὄρος </a:t>
            </a:r>
            <a:r>
              <a:rPr lang="en-US" sz="3600" dirty="0">
                <a:solidFill>
                  <a:schemeClr val="bg1"/>
                </a:solidFill>
              </a:rPr>
              <a:t> </a:t>
            </a:r>
            <a:r>
              <a:rPr lang="el-GR" sz="3600" dirty="0">
                <a:solidFill>
                  <a:schemeClr val="bg1"/>
                </a:solidFill>
              </a:rPr>
              <a:t>μέγα </a:t>
            </a:r>
            <a:endParaRPr lang="en-US" sz="3600" dirty="0">
              <a:solidFill>
                <a:schemeClr val="bg1"/>
              </a:solidFill>
            </a:endParaRPr>
          </a:p>
          <a:p>
            <a:r>
              <a:rPr lang="fr-FR" sz="2300" dirty="0">
                <a:solidFill>
                  <a:srgbClr val="FFFF00"/>
                </a:solidFill>
              </a:rPr>
              <a:t>          et       il transporta        me   en         esprit           </a:t>
            </a:r>
            <a:r>
              <a:rPr lang="fr-FR" sz="2200" dirty="0">
                <a:solidFill>
                  <a:srgbClr val="FFFF00"/>
                </a:solidFill>
              </a:rPr>
              <a:t>sur  montagne   </a:t>
            </a:r>
            <a:r>
              <a:rPr lang="fr-FR" sz="2300" dirty="0">
                <a:solidFill>
                  <a:srgbClr val="FFFF00"/>
                </a:solidFill>
              </a:rPr>
              <a:t>grande</a:t>
            </a:r>
          </a:p>
          <a:p>
            <a:r>
              <a:rPr lang="en-US" sz="3600" dirty="0">
                <a:solidFill>
                  <a:schemeClr val="bg1"/>
                </a:solidFill>
              </a:rPr>
              <a:t> </a:t>
            </a:r>
            <a:r>
              <a:rPr lang="el-GR" sz="3600" dirty="0">
                <a:solidFill>
                  <a:schemeClr val="bg1"/>
                </a:solidFill>
              </a:rPr>
              <a:t>καὶ ὑψηλόν, καὶ ἔδειξέν μοι τὴν πόλιν τὴν ἁγίαν </a:t>
            </a:r>
            <a:endParaRPr lang="en-US" sz="3600" dirty="0">
              <a:solidFill>
                <a:schemeClr val="bg1"/>
              </a:solidFill>
            </a:endParaRPr>
          </a:p>
          <a:p>
            <a:r>
              <a:rPr lang="fr-FR" sz="2300" dirty="0">
                <a:solidFill>
                  <a:srgbClr val="FFFF00"/>
                </a:solidFill>
              </a:rPr>
              <a:t>    et         haute           et       il montra       me      la          ville       la        sainte </a:t>
            </a:r>
          </a:p>
          <a:p>
            <a:r>
              <a:rPr lang="en-US" sz="3400" dirty="0">
                <a:solidFill>
                  <a:schemeClr val="bg1"/>
                </a:solidFill>
              </a:rPr>
              <a:t> </a:t>
            </a:r>
            <a:r>
              <a:rPr lang="el-GR" sz="3400" dirty="0">
                <a:solidFill>
                  <a:schemeClr val="bg1"/>
                </a:solidFill>
              </a:rPr>
              <a:t> Ἰερουσαλὴμ </a:t>
            </a:r>
            <a:r>
              <a:rPr lang="en-US" sz="3400" dirty="0">
                <a:solidFill>
                  <a:schemeClr val="bg1"/>
                </a:solidFill>
              </a:rPr>
              <a:t> </a:t>
            </a:r>
            <a:r>
              <a:rPr lang="el-GR" sz="3400" dirty="0">
                <a:solidFill>
                  <a:schemeClr val="bg1"/>
                </a:solidFill>
              </a:rPr>
              <a:t>καταβαίνουσαν </a:t>
            </a:r>
            <a:r>
              <a:rPr lang="en-US" sz="3400" dirty="0">
                <a:solidFill>
                  <a:schemeClr val="bg1"/>
                </a:solidFill>
              </a:rPr>
              <a:t> </a:t>
            </a:r>
            <a:r>
              <a:rPr lang="el-GR" sz="3400" dirty="0">
                <a:solidFill>
                  <a:schemeClr val="bg1"/>
                </a:solidFill>
              </a:rPr>
              <a:t>ἐκ τοῦ οὐρανοῦ </a:t>
            </a:r>
            <a:r>
              <a:rPr lang="en-US" sz="3400" dirty="0">
                <a:solidFill>
                  <a:schemeClr val="bg1"/>
                </a:solidFill>
              </a:rPr>
              <a:t> </a:t>
            </a:r>
            <a:r>
              <a:rPr lang="el-GR" sz="3400" dirty="0">
                <a:solidFill>
                  <a:schemeClr val="bg1"/>
                </a:solidFill>
              </a:rPr>
              <a:t>ἀπὸ τοῦ θεοῦ</a:t>
            </a:r>
            <a:r>
              <a:rPr lang="en-US" sz="3400" dirty="0">
                <a:solidFill>
                  <a:schemeClr val="bg1"/>
                </a:solidFill>
              </a:rPr>
              <a:t> </a:t>
            </a:r>
          </a:p>
          <a:p>
            <a:r>
              <a:rPr lang="fr-FR" sz="2300" dirty="0">
                <a:solidFill>
                  <a:srgbClr val="FFFF00"/>
                </a:solidFill>
              </a:rPr>
              <a:t>         Jérusalem                 qui descendait                 du                  ciel            d'auprès de    Dieu</a:t>
            </a:r>
          </a:p>
          <a:p>
            <a:r>
              <a:rPr lang="en-US" sz="2800" b="1" dirty="0">
                <a:solidFill>
                  <a:srgbClr val="FFFF00"/>
                </a:solidFill>
              </a:rPr>
              <a:t>11   </a:t>
            </a:r>
            <a:r>
              <a:rPr lang="el-GR" sz="2800" dirty="0">
                <a:solidFill>
                  <a:srgbClr val="FFFF00"/>
                </a:solidFill>
              </a:rPr>
              <a:t> </a:t>
            </a:r>
            <a:r>
              <a:rPr lang="el-GR" sz="3600" dirty="0">
                <a:solidFill>
                  <a:schemeClr val="bg1"/>
                </a:solidFill>
              </a:rPr>
              <a:t>ἔχουσαν </a:t>
            </a:r>
            <a:r>
              <a:rPr lang="en-US" sz="3600" dirty="0">
                <a:solidFill>
                  <a:schemeClr val="bg1"/>
                </a:solidFill>
              </a:rPr>
              <a:t> </a:t>
            </a:r>
            <a:r>
              <a:rPr lang="el-GR" sz="3600" dirty="0">
                <a:solidFill>
                  <a:schemeClr val="bg1"/>
                </a:solidFill>
              </a:rPr>
              <a:t>τὴν </a:t>
            </a:r>
            <a:r>
              <a:rPr lang="en-US" sz="3600" dirty="0">
                <a:solidFill>
                  <a:schemeClr val="bg1"/>
                </a:solidFill>
              </a:rPr>
              <a:t> </a:t>
            </a:r>
            <a:r>
              <a:rPr lang="el-GR" sz="3600" dirty="0">
                <a:solidFill>
                  <a:schemeClr val="bg1"/>
                </a:solidFill>
              </a:rPr>
              <a:t>δόξαν</a:t>
            </a:r>
            <a:r>
              <a:rPr lang="en-US" sz="3600" dirty="0">
                <a:solidFill>
                  <a:schemeClr val="bg1"/>
                </a:solidFill>
              </a:rPr>
              <a:t> </a:t>
            </a:r>
            <a:r>
              <a:rPr lang="el-GR" sz="3600" dirty="0">
                <a:solidFill>
                  <a:schemeClr val="bg1"/>
                </a:solidFill>
              </a:rPr>
              <a:t> τοῦ θεοῦ, </a:t>
            </a:r>
            <a:r>
              <a:rPr lang="en-US" sz="3600" dirty="0">
                <a:solidFill>
                  <a:schemeClr val="bg1"/>
                </a:solidFill>
              </a:rPr>
              <a:t> </a:t>
            </a:r>
            <a:r>
              <a:rPr lang="el-GR" sz="3600" dirty="0">
                <a:solidFill>
                  <a:schemeClr val="bg1"/>
                </a:solidFill>
              </a:rPr>
              <a:t>ὁ φωστὴρ αὐτῆς </a:t>
            </a:r>
            <a:endParaRPr lang="en-US" sz="3600" dirty="0">
              <a:solidFill>
                <a:schemeClr val="bg1"/>
              </a:solidFill>
            </a:endParaRPr>
          </a:p>
          <a:p>
            <a:r>
              <a:rPr lang="fr-FR" sz="2300" dirty="0">
                <a:solidFill>
                  <a:srgbClr val="FFFF00"/>
                </a:solidFill>
              </a:rPr>
              <a:t>                 ayant             la           gloire         de       Dieu        </a:t>
            </a:r>
            <a:r>
              <a:rPr lang="fr-FR" sz="2400" dirty="0">
                <a:solidFill>
                  <a:srgbClr val="FFFF00"/>
                </a:solidFill>
              </a:rPr>
              <a:t>la     brillance         </a:t>
            </a:r>
            <a:r>
              <a:rPr lang="fr-FR" sz="2300" dirty="0">
                <a:solidFill>
                  <a:srgbClr val="FFFF00"/>
                </a:solidFill>
              </a:rPr>
              <a:t> sa</a:t>
            </a:r>
          </a:p>
          <a:p>
            <a:r>
              <a:rPr lang="en-US" sz="3600" dirty="0">
                <a:solidFill>
                  <a:schemeClr val="bg1"/>
                </a:solidFill>
              </a:rPr>
              <a:t> </a:t>
            </a:r>
            <a:r>
              <a:rPr lang="el-GR" sz="3600" dirty="0">
                <a:solidFill>
                  <a:schemeClr val="bg1"/>
                </a:solidFill>
              </a:rPr>
              <a:t>ὅμοιος </a:t>
            </a:r>
            <a:r>
              <a:rPr lang="en-US" sz="3600" dirty="0">
                <a:solidFill>
                  <a:schemeClr val="bg1"/>
                </a:solidFill>
              </a:rPr>
              <a:t> </a:t>
            </a:r>
            <a:r>
              <a:rPr lang="el-GR" sz="3600" dirty="0">
                <a:solidFill>
                  <a:schemeClr val="bg1"/>
                </a:solidFill>
              </a:rPr>
              <a:t>λίθῳ </a:t>
            </a:r>
            <a:r>
              <a:rPr lang="en-US" sz="3600" dirty="0">
                <a:solidFill>
                  <a:schemeClr val="bg1"/>
                </a:solidFill>
              </a:rPr>
              <a:t> </a:t>
            </a:r>
            <a:r>
              <a:rPr lang="el-GR" sz="3600" dirty="0">
                <a:solidFill>
                  <a:schemeClr val="bg1"/>
                </a:solidFill>
              </a:rPr>
              <a:t>τιμιωτάτῳ</a:t>
            </a:r>
            <a:r>
              <a:rPr lang="en-US" sz="3600" dirty="0">
                <a:solidFill>
                  <a:schemeClr val="bg1"/>
                </a:solidFill>
              </a:rPr>
              <a:t> </a:t>
            </a:r>
            <a:r>
              <a:rPr lang="el-GR" sz="3600" dirty="0">
                <a:solidFill>
                  <a:schemeClr val="bg1"/>
                </a:solidFill>
              </a:rPr>
              <a:t> ὡς</a:t>
            </a:r>
            <a:r>
              <a:rPr lang="en-US" sz="3600" dirty="0">
                <a:solidFill>
                  <a:schemeClr val="bg1"/>
                </a:solidFill>
              </a:rPr>
              <a:t> </a:t>
            </a:r>
            <a:r>
              <a:rPr lang="el-GR" sz="3600" dirty="0">
                <a:solidFill>
                  <a:schemeClr val="bg1"/>
                </a:solidFill>
              </a:rPr>
              <a:t> </a:t>
            </a:r>
            <a:r>
              <a:rPr lang="en-US" sz="3600" dirty="0">
                <a:solidFill>
                  <a:schemeClr val="bg1"/>
                </a:solidFill>
              </a:rPr>
              <a:t> </a:t>
            </a:r>
            <a:r>
              <a:rPr lang="el-GR" sz="3600" dirty="0">
                <a:solidFill>
                  <a:schemeClr val="bg1"/>
                </a:solidFill>
              </a:rPr>
              <a:t>λίθῳ</a:t>
            </a:r>
            <a:r>
              <a:rPr lang="en-US" sz="3600" dirty="0">
                <a:solidFill>
                  <a:schemeClr val="bg1"/>
                </a:solidFill>
              </a:rPr>
              <a:t> </a:t>
            </a:r>
            <a:r>
              <a:rPr lang="el-GR" sz="3600" dirty="0">
                <a:solidFill>
                  <a:schemeClr val="bg1"/>
                </a:solidFill>
              </a:rPr>
              <a:t> ἰάσπιδι </a:t>
            </a:r>
            <a:r>
              <a:rPr lang="en-US" sz="3600" dirty="0">
                <a:solidFill>
                  <a:schemeClr val="bg1"/>
                </a:solidFill>
              </a:rPr>
              <a:t> </a:t>
            </a:r>
            <a:r>
              <a:rPr lang="el-GR" sz="3600" dirty="0">
                <a:solidFill>
                  <a:schemeClr val="bg1"/>
                </a:solidFill>
              </a:rPr>
              <a:t>κρυσταλλίζοντι.</a:t>
            </a:r>
          </a:p>
          <a:p>
            <a:r>
              <a:rPr lang="fr-FR" sz="2300" dirty="0">
                <a:solidFill>
                  <a:srgbClr val="FFFF00"/>
                </a:solidFill>
              </a:rPr>
              <a:t>semblable  à une pierre très précieuse  comme une pierre  de jaspe  </a:t>
            </a:r>
            <a:r>
              <a:rPr lang="fr-FR" sz="2100" dirty="0">
                <a:solidFill>
                  <a:srgbClr val="FFFF00"/>
                </a:solidFill>
              </a:rPr>
              <a:t>transparente comme du cristal</a:t>
            </a:r>
          </a:p>
          <a:p>
            <a:r>
              <a:rPr lang="en-US" sz="1900" baseline="30000" dirty="0">
                <a:solidFill>
                  <a:srgbClr val="FFFF00"/>
                </a:solidFill>
              </a:rPr>
              <a:t>	NEG </a:t>
            </a:r>
            <a:r>
              <a:rPr lang="fr-FR" sz="1900" b="1" dirty="0">
                <a:solidFill>
                  <a:schemeClr val="bg1"/>
                </a:solidFill>
              </a:rPr>
              <a:t>21:10</a:t>
            </a:r>
            <a:r>
              <a:rPr lang="fr-FR" sz="1900" dirty="0">
                <a:solidFill>
                  <a:schemeClr val="bg1"/>
                </a:solidFill>
              </a:rPr>
              <a:t> Il me transporta en esprit sur une grande et haute montagne. Et il me montra la ville sainte, Jérusalem, qui descendait du ciel d'auprès de Dieu, ayant la gloire de Dieu. </a:t>
            </a:r>
            <a:r>
              <a:rPr lang="fr-FR" sz="1900" b="1" dirty="0">
                <a:solidFill>
                  <a:schemeClr val="bg1"/>
                </a:solidFill>
              </a:rPr>
              <a:t>21:11</a:t>
            </a:r>
            <a:r>
              <a:rPr lang="fr-FR" sz="1900" dirty="0">
                <a:solidFill>
                  <a:schemeClr val="bg1"/>
                </a:solidFill>
              </a:rPr>
              <a:t> Son éclat était semblable à celui d'une pierre très précieuse, d'une pierre de jaspe transparente comme du cristal.     //      </a:t>
            </a:r>
            <a:r>
              <a:rPr lang="fr-FR" sz="1900" baseline="30000" dirty="0">
                <a:solidFill>
                  <a:srgbClr val="FFFF00"/>
                </a:solidFill>
              </a:rPr>
              <a:t>BFC </a:t>
            </a:r>
            <a:r>
              <a:rPr lang="fr-FR" sz="1900" b="1" dirty="0">
                <a:solidFill>
                  <a:schemeClr val="bg1"/>
                </a:solidFill>
              </a:rPr>
              <a:t>21:10</a:t>
            </a:r>
            <a:r>
              <a:rPr lang="fr-FR" sz="1900" dirty="0">
                <a:solidFill>
                  <a:schemeClr val="bg1"/>
                </a:solidFill>
              </a:rPr>
              <a:t> L'Esprit se saisit de moi et l'ange me transporta au sommet d'une très haute montagne. Il me montra la ville sainte, Jérusalem, qui descendait du ciel, envoyée par Dieu, </a:t>
            </a:r>
            <a:r>
              <a:rPr lang="fr-FR" sz="1900" b="1" dirty="0">
                <a:solidFill>
                  <a:schemeClr val="bg1"/>
                </a:solidFill>
              </a:rPr>
              <a:t>21:11</a:t>
            </a:r>
            <a:r>
              <a:rPr lang="fr-FR" sz="1900" dirty="0">
                <a:solidFill>
                  <a:schemeClr val="bg1"/>
                </a:solidFill>
              </a:rPr>
              <a:t> resplendissante de la gloire de Dieu. La ville brillait d'un éclat semblable à celui d'une pierre précieuse, d'une pierre de jaspe transparente comme du cristal. </a:t>
            </a:r>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32169267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19414"/>
          </a:xfrm>
          <a:prstGeom prst="rect">
            <a:avLst/>
          </a:prstGeom>
          <a:solidFill>
            <a:srgbClr val="002060"/>
          </a:solidFill>
        </p:spPr>
        <p:txBody>
          <a:bodyPr wrap="square" lIns="108821" tIns="54411" rIns="108821" bIns="54411">
            <a:spAutoFit/>
          </a:bodyPr>
          <a:lstStyle/>
          <a:p>
            <a:r>
              <a:rPr lang="en-US" sz="3600" b="1" dirty="0">
                <a:solidFill>
                  <a:srgbClr val="FFFF00"/>
                </a:solidFill>
              </a:rPr>
              <a:t>  Apocalypse 21:12 </a:t>
            </a:r>
          </a:p>
          <a:p>
            <a:endParaRPr lang="en-US" sz="800" b="1" dirty="0">
              <a:solidFill>
                <a:srgbClr val="FFFF00"/>
              </a:solidFill>
            </a:endParaRPr>
          </a:p>
          <a:p>
            <a:r>
              <a:rPr lang="en-US" sz="4000" dirty="0">
                <a:solidFill>
                  <a:schemeClr val="bg1"/>
                </a:solidFill>
              </a:rPr>
              <a:t> </a:t>
            </a:r>
            <a:r>
              <a:rPr lang="el-GR" sz="4000" dirty="0">
                <a:solidFill>
                  <a:schemeClr val="bg1"/>
                </a:solidFill>
              </a:rPr>
              <a:t>ἔχουσα τεῖχος μέγα καὶ ὑψηλόν, ἔχουσα </a:t>
            </a:r>
            <a:endParaRPr lang="en-US" sz="4000" dirty="0">
              <a:solidFill>
                <a:schemeClr val="bg1"/>
              </a:solidFill>
            </a:endParaRPr>
          </a:p>
          <a:p>
            <a:r>
              <a:rPr lang="fr-FR" sz="2400" dirty="0">
                <a:solidFill>
                  <a:srgbClr val="FFFF00"/>
                </a:solidFill>
              </a:rPr>
              <a:t>   elle avait   une muraille   grande     et           haute             elle avait</a:t>
            </a:r>
            <a:endParaRPr lang="es-ES" sz="2400" dirty="0">
              <a:solidFill>
                <a:srgbClr val="FFFF00"/>
              </a:solidFill>
            </a:endParaRPr>
          </a:p>
          <a:p>
            <a:r>
              <a:rPr lang="en-US" sz="4000" dirty="0">
                <a:solidFill>
                  <a:schemeClr val="bg1"/>
                </a:solidFill>
              </a:rPr>
              <a:t> </a:t>
            </a:r>
            <a:r>
              <a:rPr lang="el-GR" sz="4000" dirty="0">
                <a:solidFill>
                  <a:schemeClr val="bg1"/>
                </a:solidFill>
              </a:rPr>
              <a:t>πυλῶνας δώδεκα</a:t>
            </a:r>
            <a:r>
              <a:rPr lang="en-US" sz="4000" dirty="0">
                <a:solidFill>
                  <a:schemeClr val="bg1"/>
                </a:solidFill>
              </a:rPr>
              <a:t> </a:t>
            </a:r>
            <a:r>
              <a:rPr lang="el-GR" sz="4000" dirty="0">
                <a:solidFill>
                  <a:schemeClr val="bg1"/>
                </a:solidFill>
              </a:rPr>
              <a:t> καὶ ἐπὶ τοῖς </a:t>
            </a:r>
            <a:r>
              <a:rPr lang="en-US" sz="4000" dirty="0">
                <a:solidFill>
                  <a:schemeClr val="bg1"/>
                </a:solidFill>
              </a:rPr>
              <a:t> </a:t>
            </a:r>
            <a:r>
              <a:rPr lang="el-GR" sz="4000" dirty="0">
                <a:solidFill>
                  <a:schemeClr val="bg1"/>
                </a:solidFill>
              </a:rPr>
              <a:t>πυλῶσιν </a:t>
            </a:r>
            <a:endParaRPr lang="en-US" sz="4000" dirty="0">
              <a:solidFill>
                <a:schemeClr val="bg1"/>
              </a:solidFill>
            </a:endParaRPr>
          </a:p>
          <a:p>
            <a:r>
              <a:rPr lang="fr-FR" sz="2400" dirty="0">
                <a:solidFill>
                  <a:srgbClr val="FFFF00"/>
                </a:solidFill>
              </a:rPr>
              <a:t>        portes                  douze            et       sur       les            portes</a:t>
            </a:r>
            <a:endParaRPr lang="fr-FR" sz="2200" dirty="0">
              <a:solidFill>
                <a:srgbClr val="FFFF00"/>
              </a:solidFill>
            </a:endParaRPr>
          </a:p>
          <a:p>
            <a:r>
              <a:rPr lang="en-US" sz="4000" dirty="0">
                <a:solidFill>
                  <a:schemeClr val="bg1"/>
                </a:solidFill>
              </a:rPr>
              <a:t> </a:t>
            </a:r>
            <a:r>
              <a:rPr lang="el-GR" sz="4000" dirty="0">
                <a:solidFill>
                  <a:schemeClr val="bg1"/>
                </a:solidFill>
              </a:rPr>
              <a:t>ἀγγέλους </a:t>
            </a:r>
            <a:r>
              <a:rPr lang="en-US" sz="4000" dirty="0">
                <a:solidFill>
                  <a:schemeClr val="bg1"/>
                </a:solidFill>
              </a:rPr>
              <a:t> </a:t>
            </a:r>
            <a:r>
              <a:rPr lang="el-GR" sz="4000" dirty="0">
                <a:solidFill>
                  <a:schemeClr val="bg1"/>
                </a:solidFill>
              </a:rPr>
              <a:t>δώδεκα </a:t>
            </a:r>
            <a:r>
              <a:rPr lang="en-US" sz="4000" dirty="0">
                <a:solidFill>
                  <a:schemeClr val="bg1"/>
                </a:solidFill>
              </a:rPr>
              <a:t> </a:t>
            </a:r>
            <a:r>
              <a:rPr lang="el-GR" sz="4000" dirty="0">
                <a:solidFill>
                  <a:schemeClr val="bg1"/>
                </a:solidFill>
              </a:rPr>
              <a:t>καὶ </a:t>
            </a:r>
            <a:r>
              <a:rPr lang="en-US" sz="4000" dirty="0">
                <a:solidFill>
                  <a:schemeClr val="bg1"/>
                </a:solidFill>
              </a:rPr>
              <a:t> </a:t>
            </a:r>
            <a:r>
              <a:rPr lang="el-GR" sz="4000" dirty="0">
                <a:solidFill>
                  <a:schemeClr val="bg1"/>
                </a:solidFill>
              </a:rPr>
              <a:t>ὀνόματα </a:t>
            </a:r>
            <a:r>
              <a:rPr lang="en-US" sz="4000" dirty="0">
                <a:solidFill>
                  <a:schemeClr val="bg1"/>
                </a:solidFill>
              </a:rPr>
              <a:t> </a:t>
            </a:r>
            <a:r>
              <a:rPr lang="el-GR" sz="4000" dirty="0">
                <a:solidFill>
                  <a:schemeClr val="bg1"/>
                </a:solidFill>
              </a:rPr>
              <a:t>ἐπιγεγραμμένα, </a:t>
            </a:r>
            <a:endParaRPr lang="en-US" sz="4000" dirty="0">
              <a:solidFill>
                <a:schemeClr val="bg1"/>
              </a:solidFill>
            </a:endParaRPr>
          </a:p>
          <a:p>
            <a:r>
              <a:rPr lang="fr-FR" sz="2400" dirty="0">
                <a:solidFill>
                  <a:srgbClr val="FFFF00"/>
                </a:solidFill>
              </a:rPr>
              <a:t>          anges                    douze            et          des noms                         écrits</a:t>
            </a:r>
          </a:p>
          <a:p>
            <a:r>
              <a:rPr lang="en-US" sz="4000" dirty="0">
                <a:solidFill>
                  <a:schemeClr val="bg1"/>
                </a:solidFill>
              </a:rPr>
              <a:t> </a:t>
            </a:r>
            <a:r>
              <a:rPr lang="el-GR" sz="4000" dirty="0">
                <a:solidFill>
                  <a:schemeClr val="bg1"/>
                </a:solidFill>
              </a:rPr>
              <a:t>ἅ ἐστιν [τὰ ὀνόματα] τῶν δώδεκα φυλῶν υἱῶν Ἰσραήλ·</a:t>
            </a:r>
          </a:p>
          <a:p>
            <a:r>
              <a:rPr lang="fr-FR" sz="2400" dirty="0">
                <a:solidFill>
                  <a:srgbClr val="FFFF00"/>
                </a:solidFill>
              </a:rPr>
              <a:t>ceux  sont          les           noms               des            douze            tribus        des fils      d'Israël</a:t>
            </a:r>
          </a:p>
          <a:p>
            <a:r>
              <a:rPr lang="en-US" sz="800" dirty="0">
                <a:solidFill>
                  <a:schemeClr val="bg1"/>
                </a:solidFill>
              </a:rPr>
              <a:t> </a:t>
            </a:r>
          </a:p>
          <a:p>
            <a:r>
              <a:rPr lang="en-US" sz="2200" baseline="30000" dirty="0">
                <a:solidFill>
                  <a:srgbClr val="FFFF00"/>
                </a:solidFill>
              </a:rPr>
              <a:t>	NEG </a:t>
            </a:r>
            <a:r>
              <a:rPr lang="fr-FR" sz="2200" b="1" dirty="0">
                <a:solidFill>
                  <a:schemeClr val="bg1"/>
                </a:solidFill>
              </a:rPr>
              <a:t>21:12</a:t>
            </a:r>
            <a:r>
              <a:rPr lang="fr-FR" sz="2200" dirty="0">
                <a:solidFill>
                  <a:schemeClr val="bg1"/>
                </a:solidFill>
              </a:rPr>
              <a:t> Elle avait une grande et haute muraille. Elle avait douze portes, et sur les portes douze anges, et des noms écrits, ceux des douze tribus des fils d'Israël:</a:t>
            </a:r>
          </a:p>
          <a:p>
            <a:r>
              <a:rPr lang="fr-FR" sz="2200" baseline="30000" dirty="0">
                <a:solidFill>
                  <a:schemeClr val="bg1"/>
                </a:solidFill>
              </a:rPr>
              <a:t>	</a:t>
            </a:r>
            <a:r>
              <a:rPr lang="fr-FR" sz="2200" baseline="30000" dirty="0">
                <a:solidFill>
                  <a:srgbClr val="FFFF00"/>
                </a:solidFill>
              </a:rPr>
              <a:t>BFC </a:t>
            </a:r>
            <a:r>
              <a:rPr lang="fr-FR" sz="2200" b="1" dirty="0">
                <a:solidFill>
                  <a:schemeClr val="bg1"/>
                </a:solidFill>
              </a:rPr>
              <a:t>21:12</a:t>
            </a:r>
            <a:r>
              <a:rPr lang="fr-FR" sz="2200" dirty="0">
                <a:solidFill>
                  <a:schemeClr val="bg1"/>
                </a:solidFill>
              </a:rPr>
              <a:t> Elle avait une très haute muraille, avec douze portes, et douze anges gardaient les portes. Sur les portes étaient inscrits les noms des douze tribus du peuple d'Israël.</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13126642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6804025"/>
          </a:xfrm>
          <a:prstGeom prst="rect">
            <a:avLst/>
          </a:prstGeom>
          <a:solidFill>
            <a:srgbClr val="002060"/>
          </a:solidFill>
        </p:spPr>
        <p:txBody>
          <a:bodyPr wrap="square" lIns="108821" tIns="54411" rIns="108821" bIns="54411">
            <a:spAutoFit/>
          </a:bodyPr>
          <a:lstStyle/>
          <a:p>
            <a:r>
              <a:rPr lang="en-US" sz="2400" b="1" dirty="0">
                <a:solidFill>
                  <a:srgbClr val="FFFF00"/>
                </a:solidFill>
              </a:rPr>
              <a:t>     Apocalypse 21:13-14 </a:t>
            </a:r>
          </a:p>
          <a:p>
            <a:r>
              <a:rPr lang="en-US" sz="3200" b="1" dirty="0">
                <a:solidFill>
                  <a:srgbClr val="FFFF00"/>
                </a:solidFill>
              </a:rPr>
              <a:t>13</a:t>
            </a:r>
            <a:r>
              <a:rPr lang="en-US" sz="2800" dirty="0">
                <a:solidFill>
                  <a:schemeClr val="bg1"/>
                </a:solidFill>
              </a:rPr>
              <a:t> </a:t>
            </a:r>
            <a:r>
              <a:rPr lang="el-GR" sz="3600" dirty="0">
                <a:solidFill>
                  <a:schemeClr val="bg1"/>
                </a:solidFill>
              </a:rPr>
              <a:t>ἀπὸ ἀνατολῆς πυλῶνες τρεῖς καὶ ἀπὸ βορρᾶ </a:t>
            </a:r>
            <a:endParaRPr lang="en-US" sz="3600" dirty="0">
              <a:solidFill>
                <a:schemeClr val="bg1"/>
              </a:solidFill>
            </a:endParaRPr>
          </a:p>
          <a:p>
            <a:r>
              <a:rPr lang="fr-FR" sz="2300" dirty="0">
                <a:solidFill>
                  <a:srgbClr val="FFFF00"/>
                </a:solidFill>
              </a:rPr>
              <a:t>            à          l'orient                portes             trois       et       au         nord</a:t>
            </a:r>
          </a:p>
          <a:p>
            <a:r>
              <a:rPr lang="en-US" sz="3600" dirty="0">
                <a:solidFill>
                  <a:schemeClr val="bg1"/>
                </a:solidFill>
              </a:rPr>
              <a:t> </a:t>
            </a:r>
            <a:r>
              <a:rPr lang="el-GR" sz="3600" dirty="0">
                <a:solidFill>
                  <a:schemeClr val="bg1"/>
                </a:solidFill>
              </a:rPr>
              <a:t>πυλῶνες τρεῖς καὶ ἀπὸ νότου πυλῶνες τρεῖς </a:t>
            </a:r>
            <a:endParaRPr lang="en-US" sz="3600" dirty="0">
              <a:solidFill>
                <a:schemeClr val="bg1"/>
              </a:solidFill>
            </a:endParaRPr>
          </a:p>
          <a:p>
            <a:r>
              <a:rPr lang="fr-FR" sz="2300" dirty="0">
                <a:solidFill>
                  <a:srgbClr val="FFFF00"/>
                </a:solidFill>
              </a:rPr>
              <a:t>       portes            trois       et        au         sud              portes          trois</a:t>
            </a:r>
          </a:p>
          <a:p>
            <a:r>
              <a:rPr lang="en-US" sz="3600" dirty="0">
                <a:solidFill>
                  <a:schemeClr val="bg1"/>
                </a:solidFill>
              </a:rPr>
              <a:t> </a:t>
            </a:r>
            <a:r>
              <a:rPr lang="el-GR" sz="3600" dirty="0">
                <a:solidFill>
                  <a:schemeClr val="bg1"/>
                </a:solidFill>
              </a:rPr>
              <a:t>καὶ ἀπὸ δυσμῶν</a:t>
            </a:r>
            <a:r>
              <a:rPr lang="en-US" sz="3600" dirty="0">
                <a:solidFill>
                  <a:schemeClr val="bg1"/>
                </a:solidFill>
              </a:rPr>
              <a:t> </a:t>
            </a:r>
            <a:r>
              <a:rPr lang="el-GR" sz="3600" dirty="0">
                <a:solidFill>
                  <a:schemeClr val="bg1"/>
                </a:solidFill>
              </a:rPr>
              <a:t> πυλῶνες </a:t>
            </a:r>
            <a:r>
              <a:rPr lang="en-US" sz="3600" dirty="0">
                <a:solidFill>
                  <a:schemeClr val="bg1"/>
                </a:solidFill>
              </a:rPr>
              <a:t> </a:t>
            </a:r>
            <a:r>
              <a:rPr lang="el-GR" sz="3600" dirty="0">
                <a:solidFill>
                  <a:schemeClr val="bg1"/>
                </a:solidFill>
              </a:rPr>
              <a:t>τρεῖς.</a:t>
            </a:r>
            <a:r>
              <a:rPr lang="en-US" sz="3600" dirty="0">
                <a:solidFill>
                  <a:schemeClr val="bg1"/>
                </a:solidFill>
              </a:rPr>
              <a:t>                 </a:t>
            </a:r>
            <a:r>
              <a:rPr lang="en-US" sz="3200" b="1" dirty="0">
                <a:solidFill>
                  <a:srgbClr val="FFFF00"/>
                </a:solidFill>
              </a:rPr>
              <a:t>14</a:t>
            </a:r>
            <a:r>
              <a:rPr lang="en-US" sz="2800" b="1" dirty="0">
                <a:solidFill>
                  <a:srgbClr val="FFFF00"/>
                </a:solidFill>
              </a:rPr>
              <a:t> </a:t>
            </a:r>
            <a:r>
              <a:rPr lang="el-GR" sz="3600" dirty="0">
                <a:solidFill>
                  <a:schemeClr val="bg1"/>
                </a:solidFill>
              </a:rPr>
              <a:t> καὶ τὸ τεῖχος </a:t>
            </a:r>
            <a:endParaRPr lang="en-US" sz="3600" dirty="0">
              <a:solidFill>
                <a:schemeClr val="bg1"/>
              </a:solidFill>
            </a:endParaRPr>
          </a:p>
          <a:p>
            <a:r>
              <a:rPr lang="fr-FR" sz="2300" dirty="0">
                <a:solidFill>
                  <a:srgbClr val="FFFF00"/>
                </a:solidFill>
              </a:rPr>
              <a:t>    et        à        l'occident              portes            trois                                          et      la    muraille </a:t>
            </a:r>
          </a:p>
          <a:p>
            <a:r>
              <a:rPr lang="en-US" sz="3600" dirty="0">
                <a:solidFill>
                  <a:schemeClr val="bg1"/>
                </a:solidFill>
              </a:rPr>
              <a:t>  </a:t>
            </a:r>
            <a:r>
              <a:rPr lang="el-GR" sz="3600" dirty="0">
                <a:solidFill>
                  <a:schemeClr val="bg1"/>
                </a:solidFill>
              </a:rPr>
              <a:t>τῆς</a:t>
            </a:r>
            <a:r>
              <a:rPr lang="en-US" sz="3600" dirty="0">
                <a:solidFill>
                  <a:schemeClr val="bg1"/>
                </a:solidFill>
              </a:rPr>
              <a:t> </a:t>
            </a:r>
            <a:r>
              <a:rPr lang="el-GR" sz="3600" dirty="0">
                <a:solidFill>
                  <a:schemeClr val="bg1"/>
                </a:solidFill>
              </a:rPr>
              <a:t> πόλεως</a:t>
            </a:r>
            <a:r>
              <a:rPr lang="en-US" sz="3600" dirty="0">
                <a:solidFill>
                  <a:schemeClr val="bg1"/>
                </a:solidFill>
              </a:rPr>
              <a:t> </a:t>
            </a:r>
            <a:r>
              <a:rPr lang="el-GR" sz="3600" dirty="0">
                <a:solidFill>
                  <a:schemeClr val="bg1"/>
                </a:solidFill>
              </a:rPr>
              <a:t> ἔχων </a:t>
            </a:r>
            <a:r>
              <a:rPr lang="en-US" sz="3600" dirty="0">
                <a:solidFill>
                  <a:schemeClr val="bg1"/>
                </a:solidFill>
              </a:rPr>
              <a:t> </a:t>
            </a:r>
            <a:r>
              <a:rPr lang="el-GR" sz="3600" dirty="0">
                <a:solidFill>
                  <a:schemeClr val="bg1"/>
                </a:solidFill>
              </a:rPr>
              <a:t>θεμελίους </a:t>
            </a:r>
            <a:r>
              <a:rPr lang="en-US" sz="3600" dirty="0">
                <a:solidFill>
                  <a:schemeClr val="bg1"/>
                </a:solidFill>
              </a:rPr>
              <a:t> </a:t>
            </a:r>
            <a:r>
              <a:rPr lang="el-GR" sz="3600" dirty="0">
                <a:solidFill>
                  <a:schemeClr val="bg1"/>
                </a:solidFill>
              </a:rPr>
              <a:t>δώδεκα </a:t>
            </a:r>
            <a:r>
              <a:rPr lang="en-US" sz="3600" dirty="0">
                <a:solidFill>
                  <a:schemeClr val="bg1"/>
                </a:solidFill>
              </a:rPr>
              <a:t> </a:t>
            </a:r>
            <a:r>
              <a:rPr lang="el-GR" sz="3600" dirty="0">
                <a:solidFill>
                  <a:schemeClr val="bg1"/>
                </a:solidFill>
              </a:rPr>
              <a:t>καὶ </a:t>
            </a:r>
            <a:r>
              <a:rPr lang="en-US" sz="3600" dirty="0">
                <a:solidFill>
                  <a:schemeClr val="bg1"/>
                </a:solidFill>
              </a:rPr>
              <a:t> </a:t>
            </a:r>
            <a:r>
              <a:rPr lang="el-GR" sz="3600" dirty="0">
                <a:solidFill>
                  <a:schemeClr val="bg1"/>
                </a:solidFill>
              </a:rPr>
              <a:t>ἐπ᾽</a:t>
            </a:r>
            <a:r>
              <a:rPr lang="en-US" sz="3600" dirty="0">
                <a:solidFill>
                  <a:schemeClr val="bg1"/>
                </a:solidFill>
              </a:rPr>
              <a:t> </a:t>
            </a:r>
            <a:r>
              <a:rPr lang="el-GR" sz="3600" dirty="0">
                <a:solidFill>
                  <a:schemeClr val="bg1"/>
                </a:solidFill>
              </a:rPr>
              <a:t>αὐτῶν </a:t>
            </a:r>
            <a:endParaRPr lang="en-US" sz="3600" dirty="0">
              <a:solidFill>
                <a:schemeClr val="bg1"/>
              </a:solidFill>
            </a:endParaRPr>
          </a:p>
          <a:p>
            <a:r>
              <a:rPr lang="fr-FR" sz="2300" dirty="0">
                <a:solidFill>
                  <a:srgbClr val="FFFF00"/>
                </a:solidFill>
              </a:rPr>
              <a:t>    de la         ville             avait          fondements            douze             et      sur        eux</a:t>
            </a:r>
          </a:p>
          <a:p>
            <a:r>
              <a:rPr lang="en-US" sz="3600" dirty="0">
                <a:solidFill>
                  <a:schemeClr val="bg1"/>
                </a:solidFill>
              </a:rPr>
              <a:t> </a:t>
            </a:r>
            <a:r>
              <a:rPr lang="el-GR" sz="3600" dirty="0">
                <a:solidFill>
                  <a:schemeClr val="bg1"/>
                </a:solidFill>
              </a:rPr>
              <a:t>δώδεκα </a:t>
            </a:r>
            <a:r>
              <a:rPr lang="en-US" sz="3600" dirty="0">
                <a:solidFill>
                  <a:schemeClr val="bg1"/>
                </a:solidFill>
              </a:rPr>
              <a:t> </a:t>
            </a:r>
            <a:r>
              <a:rPr lang="el-GR" sz="3600" dirty="0">
                <a:solidFill>
                  <a:schemeClr val="bg1"/>
                </a:solidFill>
              </a:rPr>
              <a:t>ὀνόματα</a:t>
            </a:r>
            <a:r>
              <a:rPr lang="en-US" sz="3600" dirty="0">
                <a:solidFill>
                  <a:schemeClr val="bg1"/>
                </a:solidFill>
              </a:rPr>
              <a:t> </a:t>
            </a:r>
            <a:r>
              <a:rPr lang="el-GR" sz="3600" dirty="0">
                <a:solidFill>
                  <a:schemeClr val="bg1"/>
                </a:solidFill>
              </a:rPr>
              <a:t> τῶν </a:t>
            </a:r>
            <a:r>
              <a:rPr lang="en-US" sz="3600" dirty="0">
                <a:solidFill>
                  <a:schemeClr val="bg1"/>
                </a:solidFill>
              </a:rPr>
              <a:t> </a:t>
            </a:r>
            <a:r>
              <a:rPr lang="el-GR" sz="3600" dirty="0">
                <a:solidFill>
                  <a:schemeClr val="bg1"/>
                </a:solidFill>
              </a:rPr>
              <a:t>δώδεκα </a:t>
            </a:r>
            <a:r>
              <a:rPr lang="en-US" sz="3600" dirty="0">
                <a:solidFill>
                  <a:schemeClr val="bg1"/>
                </a:solidFill>
              </a:rPr>
              <a:t> </a:t>
            </a:r>
            <a:r>
              <a:rPr lang="el-GR" sz="3600" dirty="0">
                <a:solidFill>
                  <a:schemeClr val="bg1"/>
                </a:solidFill>
              </a:rPr>
              <a:t>ἀποστόλων</a:t>
            </a:r>
            <a:r>
              <a:rPr lang="en-US" sz="3600" dirty="0">
                <a:solidFill>
                  <a:schemeClr val="bg1"/>
                </a:solidFill>
              </a:rPr>
              <a:t> </a:t>
            </a:r>
            <a:r>
              <a:rPr lang="el-GR" sz="3600" dirty="0">
                <a:solidFill>
                  <a:schemeClr val="bg1"/>
                </a:solidFill>
              </a:rPr>
              <a:t> τοῦ ἀρνίου.</a:t>
            </a:r>
          </a:p>
          <a:p>
            <a:r>
              <a:rPr lang="fr-FR" sz="2300" dirty="0">
                <a:solidFill>
                  <a:srgbClr val="FFFF00"/>
                </a:solidFill>
              </a:rPr>
              <a:t>    les douze             noms             des           douze              apôtres                    de l'Agneau</a:t>
            </a:r>
            <a:endParaRPr lang="fr-FR" sz="2100" dirty="0">
              <a:solidFill>
                <a:srgbClr val="FFFF00"/>
              </a:solidFill>
            </a:endParaRPr>
          </a:p>
          <a:p>
            <a:r>
              <a:rPr lang="en-US" sz="1900" baseline="30000" dirty="0">
                <a:solidFill>
                  <a:srgbClr val="FFFF00"/>
                </a:solidFill>
              </a:rPr>
              <a:t>	NEG </a:t>
            </a:r>
            <a:r>
              <a:rPr lang="fr-FR" sz="2000" b="1" dirty="0">
                <a:solidFill>
                  <a:schemeClr val="bg1"/>
                </a:solidFill>
              </a:rPr>
              <a:t>21:13</a:t>
            </a:r>
            <a:r>
              <a:rPr lang="fr-FR" sz="2000" dirty="0">
                <a:solidFill>
                  <a:schemeClr val="bg1"/>
                </a:solidFill>
              </a:rPr>
              <a:t> à l'orient trois portes, au nord trois portes, au midi trois portes, et à l'occident trois portes. </a:t>
            </a:r>
            <a:r>
              <a:rPr lang="fr-FR" sz="2000" b="1" dirty="0">
                <a:solidFill>
                  <a:schemeClr val="bg1"/>
                </a:solidFill>
              </a:rPr>
              <a:t>21:14</a:t>
            </a:r>
            <a:r>
              <a:rPr lang="fr-FR" sz="2000" dirty="0">
                <a:solidFill>
                  <a:schemeClr val="bg1"/>
                </a:solidFill>
              </a:rPr>
              <a:t> La muraille de la ville avait douze fondements, et sur eux les douze noms des douze apôtres de l'Agneau.</a:t>
            </a:r>
          </a:p>
          <a:p>
            <a:r>
              <a:rPr lang="fr-FR" sz="2000" baseline="30000" dirty="0">
                <a:solidFill>
                  <a:srgbClr val="FFFF00"/>
                </a:solidFill>
              </a:rPr>
              <a:t>	BFC </a:t>
            </a:r>
            <a:r>
              <a:rPr lang="fr-FR" sz="2000" b="1" dirty="0">
                <a:solidFill>
                  <a:schemeClr val="bg1"/>
                </a:solidFill>
              </a:rPr>
              <a:t>21:13</a:t>
            </a:r>
            <a:r>
              <a:rPr lang="fr-FR" sz="2000" dirty="0">
                <a:solidFill>
                  <a:schemeClr val="bg1"/>
                </a:solidFill>
              </a:rPr>
              <a:t> Il y avait trois portes de chaque côté: trois à l'est, trois au nord, trois au sud et trois à l'ouest. </a:t>
            </a:r>
            <a:r>
              <a:rPr lang="fr-FR" sz="2000" b="1" dirty="0">
                <a:solidFill>
                  <a:schemeClr val="bg1"/>
                </a:solidFill>
              </a:rPr>
              <a:t>21:14</a:t>
            </a:r>
            <a:r>
              <a:rPr lang="fr-FR" sz="2000" dirty="0">
                <a:solidFill>
                  <a:schemeClr val="bg1"/>
                </a:solidFill>
              </a:rPr>
              <a:t> La muraille de la ville reposait sur douze pierres de fondation, sur lesquelles étaient inscrits les noms des douze apôtres de l'Agneau.</a:t>
            </a: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16573887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19414"/>
          </a:xfrm>
          <a:prstGeom prst="rect">
            <a:avLst/>
          </a:prstGeom>
          <a:solidFill>
            <a:srgbClr val="002060"/>
          </a:solidFill>
        </p:spPr>
        <p:txBody>
          <a:bodyPr wrap="square" lIns="108821" tIns="54411" rIns="108821" bIns="54411">
            <a:spAutoFit/>
          </a:bodyPr>
          <a:lstStyle/>
          <a:p>
            <a:endParaRPr lang="en-US" sz="800" b="1" dirty="0">
              <a:solidFill>
                <a:srgbClr val="FFFF00"/>
              </a:solidFill>
            </a:endParaRPr>
          </a:p>
          <a:p>
            <a:endParaRPr lang="en-US" sz="800" b="1" dirty="0">
              <a:solidFill>
                <a:srgbClr val="FFFF00"/>
              </a:solidFill>
            </a:endParaRPr>
          </a:p>
          <a:p>
            <a:endParaRPr lang="en-US" sz="800" b="1" dirty="0">
              <a:solidFill>
                <a:srgbClr val="FFFF00"/>
              </a:solidFill>
            </a:endParaRPr>
          </a:p>
          <a:p>
            <a:endParaRPr lang="en-US" sz="800" b="1" dirty="0">
              <a:solidFill>
                <a:srgbClr val="FFFF00"/>
              </a:solidFill>
            </a:endParaRPr>
          </a:p>
          <a:p>
            <a:r>
              <a:rPr lang="en-US" sz="3600" b="1" dirty="0">
                <a:solidFill>
                  <a:srgbClr val="FFFF00"/>
                </a:solidFill>
              </a:rPr>
              <a:t>     Apocalypse 21:15 </a:t>
            </a:r>
          </a:p>
          <a:p>
            <a:endParaRPr lang="en-US" sz="800" b="1" dirty="0">
              <a:solidFill>
                <a:srgbClr val="FFFF00"/>
              </a:solidFill>
            </a:endParaRPr>
          </a:p>
          <a:p>
            <a:endParaRPr lang="en-US" sz="800" b="1" dirty="0">
              <a:solidFill>
                <a:srgbClr val="FFFF00"/>
              </a:solidFill>
            </a:endParaRPr>
          </a:p>
          <a:p>
            <a:r>
              <a:rPr lang="en-US" sz="4400" dirty="0">
                <a:solidFill>
                  <a:schemeClr val="bg1"/>
                </a:solidFill>
              </a:rPr>
              <a:t>  </a:t>
            </a:r>
            <a:r>
              <a:rPr lang="el-GR" sz="4400" dirty="0">
                <a:solidFill>
                  <a:schemeClr val="bg1"/>
                </a:solidFill>
              </a:rPr>
              <a:t>Καὶ ὁ λαλῶν μετ᾽ ἐμοῦ εἶχεν μέτρον</a:t>
            </a:r>
            <a:endParaRPr lang="en-US" sz="4400" dirty="0">
              <a:solidFill>
                <a:schemeClr val="bg1"/>
              </a:solidFill>
            </a:endParaRPr>
          </a:p>
          <a:p>
            <a:r>
              <a:rPr lang="fr-FR" sz="2400" dirty="0">
                <a:solidFill>
                  <a:srgbClr val="FFFF00"/>
                </a:solidFill>
              </a:rPr>
              <a:t>      et    celui  qui parlait      avec         moi           avait       une mesure</a:t>
            </a:r>
            <a:endParaRPr lang="es-ES" sz="2400" dirty="0">
              <a:solidFill>
                <a:srgbClr val="FFFF00"/>
              </a:solidFill>
            </a:endParaRPr>
          </a:p>
          <a:p>
            <a:r>
              <a:rPr lang="en-US" sz="4400" dirty="0">
                <a:solidFill>
                  <a:schemeClr val="bg1"/>
                </a:solidFill>
              </a:rPr>
              <a:t> </a:t>
            </a:r>
            <a:r>
              <a:rPr lang="el-GR" sz="4400" dirty="0">
                <a:solidFill>
                  <a:schemeClr val="bg1"/>
                </a:solidFill>
              </a:rPr>
              <a:t>κάλαμον </a:t>
            </a:r>
            <a:r>
              <a:rPr lang="en-US" sz="4400" dirty="0">
                <a:solidFill>
                  <a:schemeClr val="bg1"/>
                </a:solidFill>
              </a:rPr>
              <a:t> </a:t>
            </a:r>
            <a:r>
              <a:rPr lang="el-GR" sz="4400" dirty="0">
                <a:solidFill>
                  <a:schemeClr val="bg1"/>
                </a:solidFill>
              </a:rPr>
              <a:t>χρυσοῦν, </a:t>
            </a:r>
            <a:r>
              <a:rPr lang="en-US" sz="4400" dirty="0">
                <a:solidFill>
                  <a:schemeClr val="bg1"/>
                </a:solidFill>
              </a:rPr>
              <a:t> </a:t>
            </a:r>
            <a:r>
              <a:rPr lang="el-GR" sz="4400" dirty="0">
                <a:solidFill>
                  <a:schemeClr val="bg1"/>
                </a:solidFill>
              </a:rPr>
              <a:t>ἵνα </a:t>
            </a:r>
            <a:r>
              <a:rPr lang="en-US" sz="4400" dirty="0">
                <a:solidFill>
                  <a:schemeClr val="bg1"/>
                </a:solidFill>
              </a:rPr>
              <a:t> </a:t>
            </a:r>
            <a:r>
              <a:rPr lang="el-GR" sz="4400" dirty="0">
                <a:solidFill>
                  <a:schemeClr val="bg1"/>
                </a:solidFill>
              </a:rPr>
              <a:t>μετρήσῃ </a:t>
            </a:r>
            <a:r>
              <a:rPr lang="en-US" sz="4400" dirty="0">
                <a:solidFill>
                  <a:schemeClr val="bg1"/>
                </a:solidFill>
              </a:rPr>
              <a:t> </a:t>
            </a:r>
            <a:r>
              <a:rPr lang="el-GR" sz="4400" dirty="0">
                <a:solidFill>
                  <a:schemeClr val="bg1"/>
                </a:solidFill>
              </a:rPr>
              <a:t>τὴν </a:t>
            </a:r>
            <a:r>
              <a:rPr lang="en-US" sz="4400" dirty="0">
                <a:solidFill>
                  <a:schemeClr val="bg1"/>
                </a:solidFill>
              </a:rPr>
              <a:t> </a:t>
            </a:r>
            <a:r>
              <a:rPr lang="el-GR" sz="4400" dirty="0">
                <a:solidFill>
                  <a:schemeClr val="bg1"/>
                </a:solidFill>
              </a:rPr>
              <a:t>πόλιν </a:t>
            </a:r>
            <a:endParaRPr lang="en-US" sz="4400" dirty="0">
              <a:solidFill>
                <a:schemeClr val="bg1"/>
              </a:solidFill>
            </a:endParaRPr>
          </a:p>
          <a:p>
            <a:r>
              <a:rPr lang="fr-FR" sz="2400" dirty="0">
                <a:solidFill>
                  <a:srgbClr val="FFFF00"/>
                </a:solidFill>
              </a:rPr>
              <a:t>       un roseau                  d'or                   afin de         mesurer               la            ville</a:t>
            </a:r>
            <a:endParaRPr lang="fr-FR" sz="2200" dirty="0">
              <a:solidFill>
                <a:srgbClr val="FFFF00"/>
              </a:solidFill>
            </a:endParaRPr>
          </a:p>
          <a:p>
            <a:r>
              <a:rPr lang="en-US" sz="4400" dirty="0">
                <a:solidFill>
                  <a:schemeClr val="bg1"/>
                </a:solidFill>
              </a:rPr>
              <a:t> </a:t>
            </a:r>
            <a:r>
              <a:rPr lang="el-GR" sz="4400" dirty="0">
                <a:solidFill>
                  <a:schemeClr val="bg1"/>
                </a:solidFill>
              </a:rPr>
              <a:t>καὶ </a:t>
            </a:r>
            <a:r>
              <a:rPr lang="en-US" sz="4400" dirty="0">
                <a:solidFill>
                  <a:schemeClr val="bg1"/>
                </a:solidFill>
              </a:rPr>
              <a:t> </a:t>
            </a:r>
            <a:r>
              <a:rPr lang="el-GR" sz="4400" dirty="0">
                <a:solidFill>
                  <a:schemeClr val="bg1"/>
                </a:solidFill>
              </a:rPr>
              <a:t>τοὺς </a:t>
            </a:r>
            <a:r>
              <a:rPr lang="en-US" sz="4400" dirty="0">
                <a:solidFill>
                  <a:schemeClr val="bg1"/>
                </a:solidFill>
              </a:rPr>
              <a:t> </a:t>
            </a:r>
            <a:r>
              <a:rPr lang="el-GR" sz="4400" dirty="0">
                <a:solidFill>
                  <a:schemeClr val="bg1"/>
                </a:solidFill>
              </a:rPr>
              <a:t>πυλῶνας </a:t>
            </a:r>
            <a:r>
              <a:rPr lang="en-US" sz="4400" dirty="0">
                <a:solidFill>
                  <a:schemeClr val="bg1"/>
                </a:solidFill>
              </a:rPr>
              <a:t> </a:t>
            </a:r>
            <a:r>
              <a:rPr lang="el-GR" sz="4400" dirty="0">
                <a:solidFill>
                  <a:schemeClr val="bg1"/>
                </a:solidFill>
              </a:rPr>
              <a:t>αὐτῆς </a:t>
            </a:r>
            <a:r>
              <a:rPr lang="en-US" sz="4400" dirty="0">
                <a:solidFill>
                  <a:schemeClr val="bg1"/>
                </a:solidFill>
              </a:rPr>
              <a:t> </a:t>
            </a:r>
            <a:r>
              <a:rPr lang="el-GR" sz="4400" dirty="0">
                <a:solidFill>
                  <a:schemeClr val="bg1"/>
                </a:solidFill>
              </a:rPr>
              <a:t>καὶ</a:t>
            </a:r>
            <a:r>
              <a:rPr lang="en-US" sz="4400" dirty="0">
                <a:solidFill>
                  <a:schemeClr val="bg1"/>
                </a:solidFill>
              </a:rPr>
              <a:t> </a:t>
            </a:r>
            <a:r>
              <a:rPr lang="el-GR" sz="4400" dirty="0">
                <a:solidFill>
                  <a:schemeClr val="bg1"/>
                </a:solidFill>
              </a:rPr>
              <a:t> τὸ </a:t>
            </a:r>
            <a:r>
              <a:rPr lang="en-US" sz="4400" dirty="0">
                <a:solidFill>
                  <a:schemeClr val="bg1"/>
                </a:solidFill>
              </a:rPr>
              <a:t> </a:t>
            </a:r>
            <a:r>
              <a:rPr lang="el-GR" sz="4400" dirty="0">
                <a:solidFill>
                  <a:schemeClr val="bg1"/>
                </a:solidFill>
              </a:rPr>
              <a:t>τεῖχος </a:t>
            </a:r>
            <a:r>
              <a:rPr lang="en-US" sz="4400" dirty="0">
                <a:solidFill>
                  <a:schemeClr val="bg1"/>
                </a:solidFill>
              </a:rPr>
              <a:t> </a:t>
            </a:r>
            <a:r>
              <a:rPr lang="el-GR" sz="4400" dirty="0">
                <a:solidFill>
                  <a:schemeClr val="bg1"/>
                </a:solidFill>
              </a:rPr>
              <a:t>αὐτῆς.</a:t>
            </a:r>
          </a:p>
          <a:p>
            <a:r>
              <a:rPr lang="fr-FR" sz="2400" dirty="0">
                <a:solidFill>
                  <a:srgbClr val="FFFF00"/>
                </a:solidFill>
              </a:rPr>
              <a:t>     et           les                    portes                  ses                et         la        muraille               sa</a:t>
            </a:r>
          </a:p>
          <a:p>
            <a:endParaRPr lang="en-US" sz="800" dirty="0">
              <a:solidFill>
                <a:schemeClr val="bg1"/>
              </a:solidFill>
            </a:endParaRPr>
          </a:p>
          <a:p>
            <a:r>
              <a:rPr lang="en-US" sz="800" dirty="0">
                <a:solidFill>
                  <a:schemeClr val="bg1"/>
                </a:solidFill>
              </a:rPr>
              <a:t> </a:t>
            </a:r>
          </a:p>
          <a:p>
            <a:r>
              <a:rPr lang="en-US" sz="2300" baseline="30000" dirty="0">
                <a:solidFill>
                  <a:srgbClr val="FFFF00"/>
                </a:solidFill>
              </a:rPr>
              <a:t>	NEG </a:t>
            </a:r>
            <a:r>
              <a:rPr lang="fr-FR" sz="2300" b="1" dirty="0">
                <a:solidFill>
                  <a:schemeClr val="bg1"/>
                </a:solidFill>
              </a:rPr>
              <a:t>21:15</a:t>
            </a:r>
            <a:r>
              <a:rPr lang="fr-FR" sz="2300" dirty="0">
                <a:solidFill>
                  <a:schemeClr val="bg1"/>
                </a:solidFill>
              </a:rPr>
              <a:t> Celui qui me parlait avait pour mesure un roseau d'or, afin de mesurer la ville, ses portes, et sa muraille.</a:t>
            </a:r>
          </a:p>
          <a:p>
            <a:r>
              <a:rPr lang="fr-FR" sz="2300" baseline="30000" dirty="0">
                <a:solidFill>
                  <a:schemeClr val="bg1"/>
                </a:solidFill>
              </a:rPr>
              <a:t>	</a:t>
            </a:r>
            <a:r>
              <a:rPr lang="fr-FR" sz="2300" baseline="30000" dirty="0">
                <a:solidFill>
                  <a:srgbClr val="FFFF00"/>
                </a:solidFill>
              </a:rPr>
              <a:t>BFC </a:t>
            </a:r>
            <a:r>
              <a:rPr lang="fr-FR" sz="2300" b="1" dirty="0">
                <a:solidFill>
                  <a:schemeClr val="bg1"/>
                </a:solidFill>
              </a:rPr>
              <a:t>21:15</a:t>
            </a:r>
            <a:r>
              <a:rPr lang="fr-FR" sz="2300" dirty="0">
                <a:solidFill>
                  <a:schemeClr val="bg1"/>
                </a:solidFill>
              </a:rPr>
              <a:t> L'ange qui me parlait tenait une mesure, un roseau d'or, pour mesurer la ville, ses portes et sa muraille.</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53194909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6880969"/>
          </a:xfrm>
          <a:prstGeom prst="rect">
            <a:avLst/>
          </a:prstGeom>
          <a:solidFill>
            <a:srgbClr val="002060"/>
          </a:solidFill>
        </p:spPr>
        <p:txBody>
          <a:bodyPr wrap="square" lIns="108821" tIns="54411" rIns="108821" bIns="54411">
            <a:spAutoFit/>
          </a:bodyPr>
          <a:lstStyle/>
          <a:p>
            <a:endParaRPr lang="en-US" sz="800" b="1" dirty="0">
              <a:solidFill>
                <a:srgbClr val="FFFF00"/>
              </a:solidFill>
            </a:endParaRPr>
          </a:p>
          <a:p>
            <a:r>
              <a:rPr lang="en-US" sz="3200" b="1" dirty="0">
                <a:solidFill>
                  <a:srgbClr val="FFFF00"/>
                </a:solidFill>
              </a:rPr>
              <a:t>     Apocalypse 21:16 </a:t>
            </a:r>
          </a:p>
          <a:p>
            <a:endParaRPr lang="en-US" sz="800" b="1" dirty="0">
              <a:solidFill>
                <a:srgbClr val="FFFF00"/>
              </a:solidFill>
            </a:endParaRPr>
          </a:p>
          <a:p>
            <a:r>
              <a:rPr lang="el-GR" sz="4000" dirty="0">
                <a:solidFill>
                  <a:schemeClr val="bg1"/>
                </a:solidFill>
              </a:rPr>
              <a:t>καὶ ἡ πόλις τετράγωνος κεῖται καὶ τὸ μῆκος </a:t>
            </a:r>
            <a:endParaRPr lang="en-US" sz="4000" dirty="0">
              <a:solidFill>
                <a:schemeClr val="bg1"/>
              </a:solidFill>
            </a:endParaRPr>
          </a:p>
          <a:p>
            <a:r>
              <a:rPr lang="fr-FR" sz="2400" dirty="0">
                <a:solidFill>
                  <a:srgbClr val="FFFF00"/>
                </a:solidFill>
              </a:rPr>
              <a:t>  et      la       ville                  carré                      était        et       la    longueur</a:t>
            </a:r>
          </a:p>
          <a:p>
            <a:r>
              <a:rPr lang="el-GR" sz="4000" dirty="0">
                <a:solidFill>
                  <a:schemeClr val="bg1"/>
                </a:solidFill>
              </a:rPr>
              <a:t>αὐτῆς ὅσον [καὶ] τὸ πλάτος. </a:t>
            </a:r>
            <a:r>
              <a:rPr lang="en-US" sz="4000" dirty="0">
                <a:solidFill>
                  <a:schemeClr val="bg1"/>
                </a:solidFill>
              </a:rPr>
              <a:t> </a:t>
            </a:r>
            <a:r>
              <a:rPr lang="el-GR" sz="4000" dirty="0">
                <a:solidFill>
                  <a:schemeClr val="bg1"/>
                </a:solidFill>
              </a:rPr>
              <a:t>καὶ ἐμέτρησεν </a:t>
            </a:r>
            <a:endParaRPr lang="en-US" sz="4000" dirty="0">
              <a:solidFill>
                <a:schemeClr val="bg1"/>
              </a:solidFill>
            </a:endParaRPr>
          </a:p>
          <a:p>
            <a:r>
              <a:rPr lang="fr-FR" sz="2400" dirty="0">
                <a:solidFill>
                  <a:srgbClr val="FFFF00"/>
                </a:solidFill>
              </a:rPr>
              <a:t>     sa        était égale    aussi    à la      largeur             et           Il mesura</a:t>
            </a:r>
          </a:p>
          <a:p>
            <a:r>
              <a:rPr lang="en-US" sz="4000" dirty="0">
                <a:solidFill>
                  <a:schemeClr val="bg1"/>
                </a:solidFill>
              </a:rPr>
              <a:t> </a:t>
            </a:r>
            <a:r>
              <a:rPr lang="el-GR" sz="4000" dirty="0">
                <a:solidFill>
                  <a:schemeClr val="bg1"/>
                </a:solidFill>
              </a:rPr>
              <a:t>τὴν πόλιν τῷ καλάμῳ </a:t>
            </a:r>
            <a:r>
              <a:rPr lang="en-US" sz="4000" dirty="0">
                <a:solidFill>
                  <a:schemeClr val="bg1"/>
                </a:solidFill>
              </a:rPr>
              <a:t> </a:t>
            </a:r>
            <a:r>
              <a:rPr lang="el-GR" sz="4000" dirty="0">
                <a:solidFill>
                  <a:schemeClr val="bg1"/>
                </a:solidFill>
              </a:rPr>
              <a:t>ἐπὶ σταδίων δώδεκα </a:t>
            </a:r>
            <a:r>
              <a:rPr lang="en-US" sz="4000" dirty="0">
                <a:solidFill>
                  <a:schemeClr val="bg1"/>
                </a:solidFill>
              </a:rPr>
              <a:t> </a:t>
            </a:r>
            <a:r>
              <a:rPr lang="el-GR" sz="4000" dirty="0">
                <a:solidFill>
                  <a:schemeClr val="bg1"/>
                </a:solidFill>
              </a:rPr>
              <a:t>χιλιάδων,</a:t>
            </a:r>
            <a:endParaRPr lang="en-US" sz="4000" dirty="0">
              <a:solidFill>
                <a:schemeClr val="bg1"/>
              </a:solidFill>
            </a:endParaRPr>
          </a:p>
          <a:p>
            <a:r>
              <a:rPr lang="fr-FR" sz="2400" dirty="0">
                <a:solidFill>
                  <a:srgbClr val="FFFF00"/>
                </a:solidFill>
              </a:rPr>
              <a:t>     la         ville      avec le     roseau             à            stades               douze                  mille </a:t>
            </a:r>
          </a:p>
          <a:p>
            <a:r>
              <a:rPr lang="en-US" sz="4000" dirty="0">
                <a:solidFill>
                  <a:schemeClr val="bg1"/>
                </a:solidFill>
              </a:rPr>
              <a:t> </a:t>
            </a:r>
            <a:r>
              <a:rPr lang="el-GR" sz="4000" dirty="0">
                <a:solidFill>
                  <a:schemeClr val="bg1"/>
                </a:solidFill>
              </a:rPr>
              <a:t>τὸ μῆκος</a:t>
            </a:r>
            <a:r>
              <a:rPr lang="en-US" sz="4000" dirty="0">
                <a:solidFill>
                  <a:schemeClr val="bg1"/>
                </a:solidFill>
              </a:rPr>
              <a:t> </a:t>
            </a:r>
            <a:r>
              <a:rPr lang="el-GR" sz="4000" dirty="0">
                <a:solidFill>
                  <a:schemeClr val="bg1"/>
                </a:solidFill>
              </a:rPr>
              <a:t> καὶ τὸ πλάτος </a:t>
            </a:r>
            <a:r>
              <a:rPr lang="en-US" sz="4000" dirty="0">
                <a:solidFill>
                  <a:schemeClr val="bg1"/>
                </a:solidFill>
              </a:rPr>
              <a:t> </a:t>
            </a:r>
            <a:r>
              <a:rPr lang="el-GR" sz="4000" dirty="0">
                <a:solidFill>
                  <a:schemeClr val="bg1"/>
                </a:solidFill>
              </a:rPr>
              <a:t>καὶ τὸ ὕψος αὐτῆς</a:t>
            </a:r>
            <a:r>
              <a:rPr lang="en-US" sz="4000" dirty="0">
                <a:solidFill>
                  <a:schemeClr val="bg1"/>
                </a:solidFill>
              </a:rPr>
              <a:t> </a:t>
            </a:r>
            <a:r>
              <a:rPr lang="el-GR" sz="4000" dirty="0">
                <a:solidFill>
                  <a:schemeClr val="bg1"/>
                </a:solidFill>
              </a:rPr>
              <a:t> ἴσα </a:t>
            </a:r>
            <a:r>
              <a:rPr lang="en-US" sz="4000" dirty="0">
                <a:solidFill>
                  <a:schemeClr val="bg1"/>
                </a:solidFill>
              </a:rPr>
              <a:t> </a:t>
            </a:r>
            <a:r>
              <a:rPr lang="el-GR" sz="4000" dirty="0">
                <a:solidFill>
                  <a:schemeClr val="bg1"/>
                </a:solidFill>
              </a:rPr>
              <a:t>ἐστίν.</a:t>
            </a:r>
          </a:p>
          <a:p>
            <a:r>
              <a:rPr lang="fr-FR" sz="2400" dirty="0">
                <a:solidFill>
                  <a:srgbClr val="FFFF00"/>
                </a:solidFill>
              </a:rPr>
              <a:t>    la    longueur       et      la       largeur            et       la    hauteur        sa           égales   en étaient </a:t>
            </a:r>
          </a:p>
          <a:p>
            <a:endParaRPr lang="en-US" sz="800" dirty="0">
              <a:solidFill>
                <a:schemeClr val="bg1"/>
              </a:solidFill>
            </a:endParaRPr>
          </a:p>
          <a:p>
            <a:r>
              <a:rPr lang="en-US" sz="2200" dirty="0">
                <a:solidFill>
                  <a:schemeClr val="bg1"/>
                </a:solidFill>
              </a:rPr>
              <a:t> </a:t>
            </a:r>
            <a:r>
              <a:rPr lang="en-US" sz="2200" baseline="30000" dirty="0">
                <a:solidFill>
                  <a:srgbClr val="FFFF00"/>
                </a:solidFill>
              </a:rPr>
              <a:t>	NEG </a:t>
            </a:r>
            <a:r>
              <a:rPr lang="fr-FR" sz="2200" b="1" dirty="0">
                <a:solidFill>
                  <a:schemeClr val="bg1"/>
                </a:solidFill>
              </a:rPr>
              <a:t>21:16</a:t>
            </a:r>
            <a:r>
              <a:rPr lang="fr-FR" sz="2200" dirty="0">
                <a:solidFill>
                  <a:schemeClr val="bg1"/>
                </a:solidFill>
              </a:rPr>
              <a:t> La ville avait la forme d'un carré, et sa longueur était égale à sa largeur. Il mesura la ville avec le roseau, et trouva douze mille stades; la longueur, la largeur et la hauteur en étaient égales.</a:t>
            </a:r>
          </a:p>
          <a:p>
            <a:r>
              <a:rPr lang="fr-FR" sz="2200" baseline="30000" dirty="0">
                <a:solidFill>
                  <a:srgbClr val="FFFF00"/>
                </a:solidFill>
              </a:rPr>
              <a:t>	BFC </a:t>
            </a:r>
            <a:r>
              <a:rPr lang="fr-FR" sz="2200" b="1" dirty="0">
                <a:solidFill>
                  <a:schemeClr val="bg1"/>
                </a:solidFill>
              </a:rPr>
              <a:t>21:16</a:t>
            </a:r>
            <a:r>
              <a:rPr lang="fr-FR" sz="2200" dirty="0">
                <a:solidFill>
                  <a:schemeClr val="bg1"/>
                </a:solidFill>
              </a:rPr>
              <a:t> La ville était carrée, sa longueur était égale à sa largeur. L'ange mesura la ville avec son roseau: douze mille unités de distance, elle était aussi large et haute que longue.</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34515978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19414"/>
          </a:xfrm>
          <a:prstGeom prst="rect">
            <a:avLst/>
          </a:prstGeom>
          <a:solidFill>
            <a:srgbClr val="002060"/>
          </a:solidFill>
        </p:spPr>
        <p:txBody>
          <a:bodyPr wrap="square" lIns="108821" tIns="54411" rIns="108821" bIns="54411">
            <a:spAutoFit/>
          </a:bodyPr>
          <a:lstStyle/>
          <a:p>
            <a:r>
              <a:rPr lang="en-US" sz="3200" b="1" dirty="0">
                <a:solidFill>
                  <a:srgbClr val="FFFF00"/>
                </a:solidFill>
              </a:rPr>
              <a:t>  Apocalypse 21:17-18 </a:t>
            </a:r>
          </a:p>
          <a:p>
            <a:endParaRPr lang="en-US" sz="800" b="1" dirty="0">
              <a:solidFill>
                <a:srgbClr val="FFFF00"/>
              </a:solidFill>
            </a:endParaRPr>
          </a:p>
          <a:p>
            <a:r>
              <a:rPr lang="en-US" sz="2500" b="1" dirty="0">
                <a:solidFill>
                  <a:srgbClr val="FFFF00"/>
                </a:solidFill>
              </a:rPr>
              <a:t>17</a:t>
            </a:r>
            <a:r>
              <a:rPr lang="el-GR" sz="3400" dirty="0">
                <a:solidFill>
                  <a:srgbClr val="FFFF00"/>
                </a:solidFill>
              </a:rPr>
              <a:t> </a:t>
            </a:r>
            <a:r>
              <a:rPr lang="el-GR" sz="3200" dirty="0">
                <a:solidFill>
                  <a:schemeClr val="bg1"/>
                </a:solidFill>
              </a:rPr>
              <a:t>καὶ ἐμέτρησεν τὸ τεῖχος αὐτῆς ἑκατὸν τεσσεράκοντα </a:t>
            </a:r>
            <a:endParaRPr lang="en-US" sz="3400" dirty="0">
              <a:solidFill>
                <a:schemeClr val="bg1"/>
              </a:solidFill>
            </a:endParaRPr>
          </a:p>
          <a:p>
            <a:r>
              <a:rPr lang="fr-FR" sz="2400" dirty="0">
                <a:solidFill>
                  <a:srgbClr val="FFFF00"/>
                </a:solidFill>
              </a:rPr>
              <a:t>        et       il mesura        la  muraille       sa           cent            quarante</a:t>
            </a:r>
            <a:endParaRPr lang="es-ES" sz="2400" dirty="0">
              <a:solidFill>
                <a:srgbClr val="FFFF00"/>
              </a:solidFill>
            </a:endParaRPr>
          </a:p>
          <a:p>
            <a:r>
              <a:rPr lang="en-US" sz="3200" dirty="0">
                <a:solidFill>
                  <a:schemeClr val="bg1"/>
                </a:solidFill>
              </a:rPr>
              <a:t> </a:t>
            </a:r>
            <a:r>
              <a:rPr lang="el-GR" sz="3200" dirty="0">
                <a:solidFill>
                  <a:schemeClr val="bg1"/>
                </a:solidFill>
              </a:rPr>
              <a:t>τεσσάρων πηχῶν μέτρον ἀνθρώπου, ὅ ἐστιν ἀγγέλου.</a:t>
            </a:r>
            <a:r>
              <a:rPr lang="en-US" sz="3200" dirty="0">
                <a:solidFill>
                  <a:schemeClr val="bg1"/>
                </a:solidFill>
              </a:rPr>
              <a:t> </a:t>
            </a:r>
          </a:p>
          <a:p>
            <a:r>
              <a:rPr lang="fr-FR" sz="2400" dirty="0">
                <a:solidFill>
                  <a:srgbClr val="FFFF00"/>
                </a:solidFill>
              </a:rPr>
              <a:t>       quatre        coudées     mesure      d'homme      qui   était    de l'ange</a:t>
            </a:r>
          </a:p>
          <a:p>
            <a:r>
              <a:rPr lang="en-US" sz="2800" b="1" dirty="0">
                <a:solidFill>
                  <a:srgbClr val="FFFF00"/>
                </a:solidFill>
              </a:rPr>
              <a:t>18  </a:t>
            </a:r>
            <a:r>
              <a:rPr lang="el-GR" sz="4000" dirty="0">
                <a:solidFill>
                  <a:srgbClr val="FFFF00"/>
                </a:solidFill>
              </a:rPr>
              <a:t> </a:t>
            </a:r>
            <a:r>
              <a:rPr lang="el-GR" sz="4000" dirty="0">
                <a:solidFill>
                  <a:schemeClr val="bg1"/>
                </a:solidFill>
              </a:rPr>
              <a:t>καὶ </a:t>
            </a:r>
            <a:r>
              <a:rPr lang="en-US" sz="4000" dirty="0">
                <a:solidFill>
                  <a:schemeClr val="bg1"/>
                </a:solidFill>
              </a:rPr>
              <a:t> </a:t>
            </a:r>
            <a:r>
              <a:rPr lang="el-GR" sz="4000" dirty="0">
                <a:solidFill>
                  <a:schemeClr val="bg1"/>
                </a:solidFill>
              </a:rPr>
              <a:t>ἡ</a:t>
            </a:r>
            <a:r>
              <a:rPr lang="en-US" sz="4000" dirty="0">
                <a:solidFill>
                  <a:schemeClr val="bg1"/>
                </a:solidFill>
              </a:rPr>
              <a:t> </a:t>
            </a:r>
            <a:r>
              <a:rPr lang="el-GR" sz="4000" dirty="0">
                <a:solidFill>
                  <a:schemeClr val="bg1"/>
                </a:solidFill>
              </a:rPr>
              <a:t> ἐνδώμησις </a:t>
            </a:r>
            <a:r>
              <a:rPr lang="en-US" sz="4000" dirty="0">
                <a:solidFill>
                  <a:schemeClr val="bg1"/>
                </a:solidFill>
              </a:rPr>
              <a:t> </a:t>
            </a:r>
            <a:r>
              <a:rPr lang="el-GR" sz="4000" dirty="0">
                <a:solidFill>
                  <a:schemeClr val="bg1"/>
                </a:solidFill>
              </a:rPr>
              <a:t>τοῦ </a:t>
            </a:r>
            <a:r>
              <a:rPr lang="en-US" sz="4000" dirty="0">
                <a:solidFill>
                  <a:schemeClr val="bg1"/>
                </a:solidFill>
              </a:rPr>
              <a:t> </a:t>
            </a:r>
            <a:r>
              <a:rPr lang="el-GR" sz="4000" dirty="0">
                <a:solidFill>
                  <a:schemeClr val="bg1"/>
                </a:solidFill>
              </a:rPr>
              <a:t>τείχους </a:t>
            </a:r>
            <a:r>
              <a:rPr lang="en-US" sz="4000" dirty="0">
                <a:solidFill>
                  <a:schemeClr val="bg1"/>
                </a:solidFill>
              </a:rPr>
              <a:t> </a:t>
            </a:r>
            <a:r>
              <a:rPr lang="el-GR" sz="4000" dirty="0">
                <a:solidFill>
                  <a:schemeClr val="bg1"/>
                </a:solidFill>
              </a:rPr>
              <a:t>αὐτῆς</a:t>
            </a:r>
            <a:r>
              <a:rPr lang="en-US" sz="4000" dirty="0">
                <a:solidFill>
                  <a:schemeClr val="bg1"/>
                </a:solidFill>
              </a:rPr>
              <a:t> </a:t>
            </a:r>
            <a:r>
              <a:rPr lang="el-GR" sz="4000" dirty="0">
                <a:solidFill>
                  <a:schemeClr val="bg1"/>
                </a:solidFill>
              </a:rPr>
              <a:t> ἴασπις </a:t>
            </a:r>
            <a:endParaRPr lang="en-US" sz="4000" dirty="0">
              <a:solidFill>
                <a:schemeClr val="bg1"/>
              </a:solidFill>
            </a:endParaRPr>
          </a:p>
          <a:p>
            <a:r>
              <a:rPr lang="fr-FR" sz="2400" dirty="0">
                <a:solidFill>
                  <a:srgbClr val="FFFF00"/>
                </a:solidFill>
              </a:rPr>
              <a:t>            et       la       construction           de la        muraille               sa            en jaspe</a:t>
            </a:r>
          </a:p>
          <a:p>
            <a:r>
              <a:rPr lang="en-US" sz="4000" dirty="0">
                <a:solidFill>
                  <a:schemeClr val="bg1"/>
                </a:solidFill>
              </a:rPr>
              <a:t>  </a:t>
            </a:r>
            <a:r>
              <a:rPr lang="el-GR" sz="4000" dirty="0">
                <a:solidFill>
                  <a:schemeClr val="bg1"/>
                </a:solidFill>
              </a:rPr>
              <a:t>καὶ ἡ πόλις </a:t>
            </a:r>
            <a:r>
              <a:rPr lang="en-US" sz="4000" dirty="0">
                <a:solidFill>
                  <a:schemeClr val="bg1"/>
                </a:solidFill>
              </a:rPr>
              <a:t> </a:t>
            </a:r>
            <a:r>
              <a:rPr lang="el-GR" sz="4000" dirty="0">
                <a:solidFill>
                  <a:schemeClr val="bg1"/>
                </a:solidFill>
              </a:rPr>
              <a:t>χρυσίον</a:t>
            </a:r>
            <a:r>
              <a:rPr lang="en-US" sz="4000" dirty="0">
                <a:solidFill>
                  <a:schemeClr val="bg1"/>
                </a:solidFill>
              </a:rPr>
              <a:t> </a:t>
            </a:r>
            <a:r>
              <a:rPr lang="el-GR" sz="4000" dirty="0">
                <a:solidFill>
                  <a:schemeClr val="bg1"/>
                </a:solidFill>
              </a:rPr>
              <a:t> καθαρὸν</a:t>
            </a:r>
            <a:r>
              <a:rPr lang="en-US" sz="4000" dirty="0">
                <a:solidFill>
                  <a:schemeClr val="bg1"/>
                </a:solidFill>
              </a:rPr>
              <a:t> </a:t>
            </a:r>
            <a:r>
              <a:rPr lang="el-GR" sz="4000" dirty="0">
                <a:solidFill>
                  <a:schemeClr val="bg1"/>
                </a:solidFill>
              </a:rPr>
              <a:t> ὅμοιον </a:t>
            </a:r>
            <a:r>
              <a:rPr lang="en-US" sz="4000" dirty="0">
                <a:solidFill>
                  <a:schemeClr val="bg1"/>
                </a:solidFill>
              </a:rPr>
              <a:t> </a:t>
            </a:r>
            <a:r>
              <a:rPr lang="el-GR" sz="4000" dirty="0">
                <a:solidFill>
                  <a:schemeClr val="bg1"/>
                </a:solidFill>
              </a:rPr>
              <a:t>ὑάλῳ </a:t>
            </a:r>
            <a:r>
              <a:rPr lang="en-US" sz="4000" dirty="0">
                <a:solidFill>
                  <a:schemeClr val="bg1"/>
                </a:solidFill>
              </a:rPr>
              <a:t> </a:t>
            </a:r>
            <a:r>
              <a:rPr lang="el-GR" sz="4000" dirty="0">
                <a:solidFill>
                  <a:schemeClr val="bg1"/>
                </a:solidFill>
              </a:rPr>
              <a:t>καθαρῷ.</a:t>
            </a:r>
          </a:p>
          <a:p>
            <a:r>
              <a:rPr lang="fr-FR" sz="2400" dirty="0">
                <a:solidFill>
                  <a:srgbClr val="FFFF00"/>
                </a:solidFill>
              </a:rPr>
              <a:t>      et     la     ville             était d'or                pur                 semblable     à du verre       pur</a:t>
            </a:r>
          </a:p>
          <a:p>
            <a:r>
              <a:rPr lang="en-US" sz="800" dirty="0">
                <a:solidFill>
                  <a:schemeClr val="bg1"/>
                </a:solidFill>
              </a:rPr>
              <a:t> </a:t>
            </a:r>
          </a:p>
          <a:p>
            <a:r>
              <a:rPr lang="en-US" sz="2200" baseline="30000" dirty="0">
                <a:solidFill>
                  <a:srgbClr val="FFFF00"/>
                </a:solidFill>
              </a:rPr>
              <a:t>	NEG </a:t>
            </a:r>
            <a:r>
              <a:rPr lang="fr-FR" sz="2200" b="1" dirty="0">
                <a:solidFill>
                  <a:schemeClr val="bg1"/>
                </a:solidFill>
              </a:rPr>
              <a:t>21:17</a:t>
            </a:r>
            <a:r>
              <a:rPr lang="fr-FR" sz="2200" dirty="0">
                <a:solidFill>
                  <a:schemeClr val="bg1"/>
                </a:solidFill>
              </a:rPr>
              <a:t> Il mesura la muraille, et trouva cent quarante -quatre coudées, mesure d'homme, qui était celle de l'ange. </a:t>
            </a:r>
            <a:r>
              <a:rPr lang="fr-FR" sz="2200" b="1" dirty="0">
                <a:solidFill>
                  <a:schemeClr val="bg1"/>
                </a:solidFill>
              </a:rPr>
              <a:t>21:18</a:t>
            </a:r>
            <a:r>
              <a:rPr lang="fr-FR" sz="2200" dirty="0">
                <a:solidFill>
                  <a:schemeClr val="bg1"/>
                </a:solidFill>
              </a:rPr>
              <a:t> La muraille était construite en jaspe, et la ville était d'or pur, semblable à du verre pur.        //      </a:t>
            </a:r>
            <a:r>
              <a:rPr lang="fr-FR" sz="2200" baseline="30000" dirty="0">
                <a:solidFill>
                  <a:srgbClr val="FFFF00"/>
                </a:solidFill>
              </a:rPr>
              <a:t>BFC </a:t>
            </a:r>
            <a:r>
              <a:rPr lang="fr-FR" sz="2200" b="1" dirty="0">
                <a:solidFill>
                  <a:schemeClr val="bg1"/>
                </a:solidFill>
              </a:rPr>
              <a:t>21:17</a:t>
            </a:r>
            <a:r>
              <a:rPr lang="fr-FR" sz="2200" dirty="0">
                <a:solidFill>
                  <a:schemeClr val="bg1"/>
                </a:solidFill>
              </a:rPr>
              <a:t> Il mesura aussi la muraille: cent quarante-quatre coudées de hauteur, selon la mesure ordinaire qu'il utilisait. </a:t>
            </a:r>
            <a:r>
              <a:rPr lang="fr-FR" sz="2200" b="1" dirty="0">
                <a:solidFill>
                  <a:schemeClr val="bg1"/>
                </a:solidFill>
              </a:rPr>
              <a:t>21:18</a:t>
            </a:r>
            <a:r>
              <a:rPr lang="fr-FR" sz="2200" dirty="0">
                <a:solidFill>
                  <a:schemeClr val="bg1"/>
                </a:solidFill>
              </a:rPr>
              <a:t> La muraille était construite en jaspe, et la ville elle-même était d'or pur, aussi clair que du verre.</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93073403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6865580"/>
          </a:xfrm>
          <a:prstGeom prst="rect">
            <a:avLst/>
          </a:prstGeom>
          <a:solidFill>
            <a:srgbClr val="002060"/>
          </a:solidFill>
        </p:spPr>
        <p:txBody>
          <a:bodyPr wrap="square" lIns="108821" tIns="54411" rIns="108821" bIns="54411">
            <a:spAutoFit/>
          </a:bodyPr>
          <a:lstStyle/>
          <a:p>
            <a:r>
              <a:rPr lang="en-US" sz="3200" b="1" dirty="0">
                <a:solidFill>
                  <a:srgbClr val="FFFF00"/>
                </a:solidFill>
              </a:rPr>
              <a:t>     Apocalypse 21:19 </a:t>
            </a:r>
          </a:p>
          <a:p>
            <a:endParaRPr lang="en-US" sz="800" b="1" dirty="0">
              <a:solidFill>
                <a:srgbClr val="FFFF00"/>
              </a:solidFill>
            </a:endParaRPr>
          </a:p>
          <a:p>
            <a:r>
              <a:rPr lang="en-US" sz="4400" dirty="0">
                <a:solidFill>
                  <a:schemeClr val="bg1"/>
                </a:solidFill>
              </a:rPr>
              <a:t> </a:t>
            </a:r>
            <a:r>
              <a:rPr lang="el-GR" sz="4400" dirty="0">
                <a:solidFill>
                  <a:schemeClr val="bg1"/>
                </a:solidFill>
              </a:rPr>
              <a:t>οἱ θεμέλιοι </a:t>
            </a:r>
            <a:r>
              <a:rPr lang="en-US" sz="4400" dirty="0">
                <a:solidFill>
                  <a:schemeClr val="bg1"/>
                </a:solidFill>
              </a:rPr>
              <a:t> </a:t>
            </a:r>
            <a:r>
              <a:rPr lang="el-GR" sz="4400" dirty="0">
                <a:solidFill>
                  <a:schemeClr val="bg1"/>
                </a:solidFill>
              </a:rPr>
              <a:t>τοῦ τείχους </a:t>
            </a:r>
            <a:r>
              <a:rPr lang="en-US" sz="4400" dirty="0">
                <a:solidFill>
                  <a:schemeClr val="bg1"/>
                </a:solidFill>
              </a:rPr>
              <a:t> </a:t>
            </a:r>
            <a:r>
              <a:rPr lang="el-GR" sz="4400" dirty="0">
                <a:solidFill>
                  <a:schemeClr val="bg1"/>
                </a:solidFill>
              </a:rPr>
              <a:t>τῆς πόλεως </a:t>
            </a:r>
            <a:endParaRPr lang="en-US" sz="4400" dirty="0">
              <a:solidFill>
                <a:schemeClr val="bg1"/>
              </a:solidFill>
            </a:endParaRPr>
          </a:p>
          <a:p>
            <a:r>
              <a:rPr lang="fr-FR" sz="2400" dirty="0">
                <a:solidFill>
                  <a:srgbClr val="FFFF00"/>
                </a:solidFill>
              </a:rPr>
              <a:t>  les      fondements          de la        muraille          de la          ville</a:t>
            </a:r>
          </a:p>
          <a:p>
            <a:r>
              <a:rPr lang="en-US" sz="4400" dirty="0">
                <a:solidFill>
                  <a:schemeClr val="bg1"/>
                </a:solidFill>
              </a:rPr>
              <a:t>   </a:t>
            </a:r>
            <a:r>
              <a:rPr lang="el-GR" sz="4400" dirty="0">
                <a:solidFill>
                  <a:schemeClr val="bg1"/>
                </a:solidFill>
              </a:rPr>
              <a:t>παντὶ</a:t>
            </a:r>
            <a:r>
              <a:rPr lang="en-US" sz="4400" dirty="0">
                <a:solidFill>
                  <a:schemeClr val="bg1"/>
                </a:solidFill>
              </a:rPr>
              <a:t>    </a:t>
            </a:r>
            <a:r>
              <a:rPr lang="el-GR" sz="4400" dirty="0">
                <a:solidFill>
                  <a:schemeClr val="bg1"/>
                </a:solidFill>
              </a:rPr>
              <a:t> λίθῳ </a:t>
            </a:r>
            <a:r>
              <a:rPr lang="en-US" sz="4400" dirty="0">
                <a:solidFill>
                  <a:schemeClr val="bg1"/>
                </a:solidFill>
              </a:rPr>
              <a:t>  </a:t>
            </a:r>
            <a:r>
              <a:rPr lang="el-GR" sz="4400" dirty="0">
                <a:solidFill>
                  <a:schemeClr val="bg1"/>
                </a:solidFill>
              </a:rPr>
              <a:t>τιμίῳ </a:t>
            </a:r>
            <a:r>
              <a:rPr lang="en-US" sz="4400" dirty="0">
                <a:solidFill>
                  <a:schemeClr val="bg1"/>
                </a:solidFill>
              </a:rPr>
              <a:t> </a:t>
            </a:r>
            <a:r>
              <a:rPr lang="el-GR" sz="4400" dirty="0">
                <a:solidFill>
                  <a:schemeClr val="bg1"/>
                </a:solidFill>
              </a:rPr>
              <a:t>κεκοσμημένοι· </a:t>
            </a:r>
            <a:endParaRPr lang="en-US" sz="4400" dirty="0">
              <a:solidFill>
                <a:schemeClr val="bg1"/>
              </a:solidFill>
            </a:endParaRPr>
          </a:p>
          <a:p>
            <a:r>
              <a:rPr lang="fr-FR" sz="2400" dirty="0">
                <a:solidFill>
                  <a:srgbClr val="FFFF00"/>
                </a:solidFill>
              </a:rPr>
              <a:t>de toutes sortes  de pierres    précieuses              étaient ornés </a:t>
            </a:r>
          </a:p>
          <a:p>
            <a:r>
              <a:rPr lang="en-US" sz="4300" dirty="0">
                <a:solidFill>
                  <a:schemeClr val="bg1"/>
                </a:solidFill>
              </a:rPr>
              <a:t> </a:t>
            </a:r>
            <a:r>
              <a:rPr lang="el-GR" sz="4300" dirty="0">
                <a:solidFill>
                  <a:schemeClr val="bg1"/>
                </a:solidFill>
              </a:rPr>
              <a:t>ὁ θεμέλιος ὁ πρῶτος ἴασπις, ὁ δεύτερος σάπφιρος, </a:t>
            </a:r>
            <a:endParaRPr lang="en-US" sz="2400" dirty="0">
              <a:solidFill>
                <a:schemeClr val="bg1"/>
              </a:solidFill>
            </a:endParaRPr>
          </a:p>
          <a:p>
            <a:r>
              <a:rPr lang="fr-FR" sz="2400" dirty="0">
                <a:solidFill>
                  <a:srgbClr val="FFFF00"/>
                </a:solidFill>
              </a:rPr>
              <a:t>  le      fondement        le        premier         de jaspe        le         second                  de saphir</a:t>
            </a:r>
          </a:p>
          <a:p>
            <a:r>
              <a:rPr lang="en-US" sz="4400" dirty="0">
                <a:solidFill>
                  <a:schemeClr val="bg1"/>
                </a:solidFill>
              </a:rPr>
              <a:t> </a:t>
            </a:r>
            <a:r>
              <a:rPr lang="el-GR" sz="4400" dirty="0">
                <a:solidFill>
                  <a:schemeClr val="bg1"/>
                </a:solidFill>
              </a:rPr>
              <a:t>ὁ τρίτος</a:t>
            </a:r>
            <a:r>
              <a:rPr lang="en-US" sz="4400" dirty="0">
                <a:solidFill>
                  <a:schemeClr val="bg1"/>
                </a:solidFill>
              </a:rPr>
              <a:t>  </a:t>
            </a:r>
            <a:r>
              <a:rPr lang="el-GR" sz="4400" dirty="0">
                <a:solidFill>
                  <a:schemeClr val="bg1"/>
                </a:solidFill>
              </a:rPr>
              <a:t> χαλκηδών, </a:t>
            </a:r>
            <a:r>
              <a:rPr lang="en-US" sz="4400" dirty="0">
                <a:solidFill>
                  <a:schemeClr val="bg1"/>
                </a:solidFill>
              </a:rPr>
              <a:t>    </a:t>
            </a:r>
            <a:r>
              <a:rPr lang="el-GR" sz="4400" dirty="0">
                <a:solidFill>
                  <a:schemeClr val="bg1"/>
                </a:solidFill>
              </a:rPr>
              <a:t>ὁ </a:t>
            </a:r>
            <a:r>
              <a:rPr lang="en-US" sz="4400" dirty="0">
                <a:solidFill>
                  <a:schemeClr val="bg1"/>
                </a:solidFill>
              </a:rPr>
              <a:t> </a:t>
            </a:r>
            <a:r>
              <a:rPr lang="el-GR" sz="4400" dirty="0">
                <a:solidFill>
                  <a:schemeClr val="bg1"/>
                </a:solidFill>
              </a:rPr>
              <a:t>τέταρτος</a:t>
            </a:r>
            <a:r>
              <a:rPr lang="en-US" sz="4400" dirty="0">
                <a:solidFill>
                  <a:schemeClr val="bg1"/>
                </a:solidFill>
              </a:rPr>
              <a:t> </a:t>
            </a:r>
            <a:r>
              <a:rPr lang="el-GR" sz="4400" dirty="0">
                <a:solidFill>
                  <a:schemeClr val="bg1"/>
                </a:solidFill>
              </a:rPr>
              <a:t> σμάραγδος,</a:t>
            </a:r>
            <a:endParaRPr lang="en-US" sz="4400" dirty="0">
              <a:solidFill>
                <a:schemeClr val="bg1"/>
              </a:solidFill>
            </a:endParaRPr>
          </a:p>
          <a:p>
            <a:r>
              <a:rPr lang="fr-FR" sz="2400" dirty="0">
                <a:solidFill>
                  <a:srgbClr val="FFFF00"/>
                </a:solidFill>
              </a:rPr>
              <a:t>   le    troisième   de calcédoine (d'agate)       le         quatrième               d'émeraude</a:t>
            </a:r>
          </a:p>
          <a:p>
            <a:endParaRPr lang="en-US" sz="800" dirty="0">
              <a:solidFill>
                <a:schemeClr val="bg1"/>
              </a:solidFill>
            </a:endParaRPr>
          </a:p>
          <a:p>
            <a:r>
              <a:rPr lang="en-US" sz="2000" dirty="0">
                <a:solidFill>
                  <a:schemeClr val="bg1"/>
                </a:solidFill>
              </a:rPr>
              <a:t> </a:t>
            </a:r>
            <a:r>
              <a:rPr lang="en-US" sz="2000" baseline="30000" dirty="0">
                <a:solidFill>
                  <a:srgbClr val="FFFF00"/>
                </a:solidFill>
              </a:rPr>
              <a:t>	NEG </a:t>
            </a:r>
            <a:r>
              <a:rPr lang="fr-FR" sz="2000" b="1" dirty="0">
                <a:solidFill>
                  <a:schemeClr val="bg1"/>
                </a:solidFill>
              </a:rPr>
              <a:t>21:19</a:t>
            </a:r>
            <a:r>
              <a:rPr lang="fr-FR" sz="2000" dirty="0">
                <a:solidFill>
                  <a:schemeClr val="bg1"/>
                </a:solidFill>
              </a:rPr>
              <a:t> Les fondements de la muraille de la ville étaient ornés de pierres précieuses de toute espèce: le premier fondement était de jaspe, le second de saphir, le troisième de calcédoine, le quatrième d'émeraude, 	</a:t>
            </a:r>
            <a:r>
              <a:rPr lang="fr-FR" sz="2000" baseline="30000" dirty="0">
                <a:solidFill>
                  <a:srgbClr val="FFFF00"/>
                </a:solidFill>
              </a:rPr>
              <a:t>BFC </a:t>
            </a:r>
            <a:r>
              <a:rPr lang="fr-FR" sz="2000" b="1" dirty="0">
                <a:solidFill>
                  <a:schemeClr val="bg1"/>
                </a:solidFill>
              </a:rPr>
              <a:t>21:19</a:t>
            </a:r>
            <a:r>
              <a:rPr lang="fr-FR" sz="2000" dirty="0">
                <a:solidFill>
                  <a:schemeClr val="bg1"/>
                </a:solidFill>
              </a:rPr>
              <a:t> Les fondations de la muraille de la ville étaient ornées de toutes sortes de pierres précieuses: la première fondation était de jaspe, la deuxième de saphir, la troisième d'agate, la quatrième d'émeraude,</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65424177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7265690"/>
          </a:xfrm>
          <a:prstGeom prst="rect">
            <a:avLst/>
          </a:prstGeom>
          <a:solidFill>
            <a:srgbClr val="002060"/>
          </a:solidFill>
        </p:spPr>
        <p:txBody>
          <a:bodyPr wrap="square" lIns="108821" tIns="54411" rIns="108821" bIns="54411">
            <a:spAutoFit/>
          </a:bodyPr>
          <a:lstStyle/>
          <a:p>
            <a:r>
              <a:rPr lang="en-US" sz="3200" b="1" dirty="0">
                <a:solidFill>
                  <a:srgbClr val="FFFF00"/>
                </a:solidFill>
              </a:rPr>
              <a:t>     Apocalypse 21:20 </a:t>
            </a:r>
          </a:p>
          <a:p>
            <a:endParaRPr lang="en-US" sz="800" b="1" dirty="0">
              <a:solidFill>
                <a:srgbClr val="FFFF00"/>
              </a:solidFill>
            </a:endParaRPr>
          </a:p>
          <a:p>
            <a:r>
              <a:rPr lang="en-US" sz="4200" dirty="0">
                <a:solidFill>
                  <a:schemeClr val="bg1"/>
                </a:solidFill>
              </a:rPr>
              <a:t> </a:t>
            </a:r>
            <a:r>
              <a:rPr lang="el-GR" sz="4200" dirty="0">
                <a:solidFill>
                  <a:schemeClr val="bg1"/>
                </a:solidFill>
              </a:rPr>
              <a:t>ὁ πέμπτος σαρδόνυξ, ὁ ἕκτος σάρδιον, </a:t>
            </a:r>
            <a:endParaRPr lang="en-US" sz="4200" dirty="0">
              <a:solidFill>
                <a:schemeClr val="bg1"/>
              </a:solidFill>
            </a:endParaRPr>
          </a:p>
          <a:p>
            <a:r>
              <a:rPr lang="fr-FR" sz="2400" dirty="0">
                <a:solidFill>
                  <a:srgbClr val="FFFF00"/>
                </a:solidFill>
              </a:rPr>
              <a:t>  le     cinquième           de sardonyx          le    sixième      de sardoine</a:t>
            </a:r>
          </a:p>
          <a:p>
            <a:r>
              <a:rPr lang="el-GR" sz="4100" dirty="0">
                <a:solidFill>
                  <a:schemeClr val="bg1"/>
                </a:solidFill>
              </a:rPr>
              <a:t>ὁ ἕβδομος χρυσόλιθος, ὁ ὄγδοος βήρυλλος, </a:t>
            </a:r>
            <a:endParaRPr lang="en-US" sz="4100" dirty="0">
              <a:solidFill>
                <a:schemeClr val="bg1"/>
              </a:solidFill>
            </a:endParaRPr>
          </a:p>
          <a:p>
            <a:r>
              <a:rPr lang="fr-FR" sz="2400" dirty="0">
                <a:solidFill>
                  <a:srgbClr val="FFFF00"/>
                </a:solidFill>
              </a:rPr>
              <a:t> le     septième              de chrysolithe         le     huitième          de béryl</a:t>
            </a:r>
          </a:p>
          <a:p>
            <a:r>
              <a:rPr lang="en-US" sz="4400" dirty="0">
                <a:solidFill>
                  <a:schemeClr val="bg1"/>
                </a:solidFill>
              </a:rPr>
              <a:t> </a:t>
            </a:r>
            <a:r>
              <a:rPr lang="el-GR" sz="4400" dirty="0">
                <a:solidFill>
                  <a:schemeClr val="bg1"/>
                </a:solidFill>
              </a:rPr>
              <a:t>ὁ ἔνατος</a:t>
            </a:r>
            <a:r>
              <a:rPr lang="en-US" sz="4400" dirty="0">
                <a:solidFill>
                  <a:schemeClr val="bg1"/>
                </a:solidFill>
              </a:rPr>
              <a:t> </a:t>
            </a:r>
            <a:r>
              <a:rPr lang="el-GR" sz="4400" dirty="0">
                <a:solidFill>
                  <a:schemeClr val="bg1"/>
                </a:solidFill>
              </a:rPr>
              <a:t> τοπάζιον, </a:t>
            </a:r>
            <a:r>
              <a:rPr lang="en-US" sz="4400" dirty="0">
                <a:solidFill>
                  <a:schemeClr val="bg1"/>
                </a:solidFill>
              </a:rPr>
              <a:t> </a:t>
            </a:r>
            <a:r>
              <a:rPr lang="el-GR" sz="4400" dirty="0">
                <a:solidFill>
                  <a:schemeClr val="bg1"/>
                </a:solidFill>
              </a:rPr>
              <a:t>ὁ δέκατος</a:t>
            </a:r>
            <a:r>
              <a:rPr lang="en-US" sz="4400" dirty="0">
                <a:solidFill>
                  <a:schemeClr val="bg1"/>
                </a:solidFill>
              </a:rPr>
              <a:t> </a:t>
            </a:r>
            <a:r>
              <a:rPr lang="el-GR" sz="4400" dirty="0">
                <a:solidFill>
                  <a:schemeClr val="bg1"/>
                </a:solidFill>
              </a:rPr>
              <a:t> χρυσόπρασος, </a:t>
            </a:r>
            <a:endParaRPr lang="en-US" sz="4400" dirty="0">
              <a:solidFill>
                <a:schemeClr val="bg1"/>
              </a:solidFill>
            </a:endParaRPr>
          </a:p>
          <a:p>
            <a:r>
              <a:rPr lang="fr-FR" sz="2400" dirty="0">
                <a:solidFill>
                  <a:srgbClr val="FFFF00"/>
                </a:solidFill>
              </a:rPr>
              <a:t>  le      neuvième         de topaze               le       dixième                 de chrysoprase</a:t>
            </a:r>
          </a:p>
          <a:p>
            <a:r>
              <a:rPr lang="en-US" sz="4400" dirty="0">
                <a:solidFill>
                  <a:schemeClr val="bg1"/>
                </a:solidFill>
              </a:rPr>
              <a:t> </a:t>
            </a:r>
            <a:r>
              <a:rPr lang="el-GR" sz="4400" dirty="0">
                <a:solidFill>
                  <a:schemeClr val="bg1"/>
                </a:solidFill>
              </a:rPr>
              <a:t>ὁ ἑνδέκατος </a:t>
            </a:r>
            <a:r>
              <a:rPr lang="en-US" sz="4400" dirty="0">
                <a:solidFill>
                  <a:schemeClr val="bg1"/>
                </a:solidFill>
              </a:rPr>
              <a:t> </a:t>
            </a:r>
            <a:r>
              <a:rPr lang="el-GR" sz="4400" dirty="0">
                <a:solidFill>
                  <a:schemeClr val="bg1"/>
                </a:solidFill>
              </a:rPr>
              <a:t>ὑάκινθος,</a:t>
            </a:r>
            <a:r>
              <a:rPr lang="en-US" sz="4400" dirty="0">
                <a:solidFill>
                  <a:schemeClr val="bg1"/>
                </a:solidFill>
              </a:rPr>
              <a:t> </a:t>
            </a:r>
            <a:r>
              <a:rPr lang="el-GR" sz="4400" dirty="0">
                <a:solidFill>
                  <a:schemeClr val="bg1"/>
                </a:solidFill>
              </a:rPr>
              <a:t> ὁ δωδέκατος </a:t>
            </a:r>
            <a:r>
              <a:rPr lang="en-US" sz="4400" dirty="0">
                <a:solidFill>
                  <a:schemeClr val="bg1"/>
                </a:solidFill>
              </a:rPr>
              <a:t> </a:t>
            </a:r>
            <a:r>
              <a:rPr lang="el-GR" sz="4400" dirty="0">
                <a:solidFill>
                  <a:schemeClr val="bg1"/>
                </a:solidFill>
              </a:rPr>
              <a:t>ἀμέθυστος,</a:t>
            </a:r>
          </a:p>
          <a:p>
            <a:r>
              <a:rPr lang="fr-FR" sz="2400" dirty="0">
                <a:solidFill>
                  <a:srgbClr val="FFFF00"/>
                </a:solidFill>
              </a:rPr>
              <a:t>   le       onzième                      d'hyacinthe            le             douzième               d'améthyste</a:t>
            </a:r>
          </a:p>
          <a:p>
            <a:endParaRPr lang="en-US" sz="800" dirty="0">
              <a:solidFill>
                <a:schemeClr val="bg1"/>
              </a:solidFill>
            </a:endParaRPr>
          </a:p>
          <a:p>
            <a:r>
              <a:rPr lang="en-US" sz="2200" dirty="0">
                <a:solidFill>
                  <a:schemeClr val="bg1"/>
                </a:solidFill>
              </a:rPr>
              <a:t> </a:t>
            </a:r>
            <a:r>
              <a:rPr lang="en-US" sz="2200" baseline="30000" dirty="0">
                <a:solidFill>
                  <a:srgbClr val="FFFF00"/>
                </a:solidFill>
              </a:rPr>
              <a:t>		NEG </a:t>
            </a:r>
            <a:r>
              <a:rPr lang="fr-FR" sz="2200" b="1" dirty="0">
                <a:solidFill>
                  <a:schemeClr val="bg1"/>
                </a:solidFill>
              </a:rPr>
              <a:t>21:20</a:t>
            </a:r>
            <a:r>
              <a:rPr lang="fr-FR" sz="2200" dirty="0">
                <a:solidFill>
                  <a:schemeClr val="bg1"/>
                </a:solidFill>
              </a:rPr>
              <a:t> le cinquième de sardonyx, le sixième de sardoine, le septième de chrysolithe, le huitième de béryl, le neuvième de topaze, le dixième de chrysoprase, le onzième d'hyacinthe, le douzième d'améthyste.      //        </a:t>
            </a:r>
            <a:r>
              <a:rPr lang="fr-FR" sz="2200" baseline="30000" dirty="0">
                <a:solidFill>
                  <a:srgbClr val="FFFF00"/>
                </a:solidFill>
              </a:rPr>
              <a:t>BFC </a:t>
            </a:r>
            <a:r>
              <a:rPr lang="fr-FR" sz="2200" b="1" dirty="0">
                <a:solidFill>
                  <a:schemeClr val="bg1"/>
                </a:solidFill>
              </a:rPr>
              <a:t>21:20</a:t>
            </a:r>
            <a:r>
              <a:rPr lang="fr-FR" sz="2200" dirty="0">
                <a:solidFill>
                  <a:schemeClr val="bg1"/>
                </a:solidFill>
              </a:rPr>
              <a:t> la cinquième d'onyx, la sixième de sardoine, la septième de chrysolithe, la huitième de béryl, la neuvième de topaze, la dixième de chrysoprase, la onzième de turquoise et la douzième d'améthyste.</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90322687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6880969"/>
          </a:xfrm>
          <a:prstGeom prst="rect">
            <a:avLst/>
          </a:prstGeom>
          <a:solidFill>
            <a:srgbClr val="002060"/>
          </a:solidFill>
        </p:spPr>
        <p:txBody>
          <a:bodyPr wrap="square" lIns="108821" tIns="54411" rIns="108821" bIns="54411">
            <a:spAutoFit/>
          </a:bodyPr>
          <a:lstStyle/>
          <a:p>
            <a:r>
              <a:rPr lang="en-US" sz="3200" b="1" dirty="0">
                <a:solidFill>
                  <a:srgbClr val="FFFF00"/>
                </a:solidFill>
              </a:rPr>
              <a:t>     Apocalypse 21:21 </a:t>
            </a:r>
          </a:p>
          <a:p>
            <a:endParaRPr lang="en-US" sz="800" b="1" dirty="0">
              <a:solidFill>
                <a:srgbClr val="FFFF00"/>
              </a:solidFill>
            </a:endParaRPr>
          </a:p>
          <a:p>
            <a:r>
              <a:rPr lang="en-US" sz="4400" dirty="0">
                <a:solidFill>
                  <a:schemeClr val="bg1"/>
                </a:solidFill>
              </a:rPr>
              <a:t> </a:t>
            </a:r>
            <a:r>
              <a:rPr lang="el-GR" sz="4400" dirty="0">
                <a:solidFill>
                  <a:schemeClr val="bg1"/>
                </a:solidFill>
              </a:rPr>
              <a:t>καὶ οἱ δώδεκα πυλῶνες δώδεκα </a:t>
            </a:r>
            <a:endParaRPr lang="en-US" sz="4400" dirty="0">
              <a:solidFill>
                <a:schemeClr val="bg1"/>
              </a:solidFill>
            </a:endParaRPr>
          </a:p>
          <a:p>
            <a:r>
              <a:rPr lang="fr-FR" sz="2400" dirty="0">
                <a:solidFill>
                  <a:srgbClr val="FFFF00"/>
                </a:solidFill>
              </a:rPr>
              <a:t>    et       les         douze                   portes                 douze</a:t>
            </a:r>
          </a:p>
          <a:p>
            <a:r>
              <a:rPr lang="el-GR" sz="4000" dirty="0">
                <a:solidFill>
                  <a:schemeClr val="bg1"/>
                </a:solidFill>
              </a:rPr>
              <a:t>μαργαρῖται, ἀνὰ εἷς ἕκαστος τῶν πυλώνων</a:t>
            </a:r>
            <a:endParaRPr lang="en-US" sz="4000" dirty="0">
              <a:solidFill>
                <a:schemeClr val="bg1"/>
              </a:solidFill>
            </a:endParaRPr>
          </a:p>
          <a:p>
            <a:r>
              <a:rPr lang="fr-FR" sz="2400" dirty="0">
                <a:solidFill>
                  <a:srgbClr val="FFFF00"/>
                </a:solidFill>
              </a:rPr>
              <a:t>          perles                chaque   une       chaque          des          portes</a:t>
            </a:r>
          </a:p>
          <a:p>
            <a:r>
              <a:rPr lang="en-US" sz="4200" dirty="0">
                <a:solidFill>
                  <a:schemeClr val="bg1"/>
                </a:solidFill>
              </a:rPr>
              <a:t> </a:t>
            </a:r>
            <a:r>
              <a:rPr lang="el-GR" sz="4200" dirty="0">
                <a:solidFill>
                  <a:schemeClr val="bg1"/>
                </a:solidFill>
              </a:rPr>
              <a:t>ἦν </a:t>
            </a:r>
            <a:r>
              <a:rPr lang="en-US" sz="4200" dirty="0">
                <a:solidFill>
                  <a:schemeClr val="bg1"/>
                </a:solidFill>
              </a:rPr>
              <a:t> </a:t>
            </a:r>
            <a:r>
              <a:rPr lang="el-GR" sz="4200" dirty="0">
                <a:solidFill>
                  <a:schemeClr val="bg1"/>
                </a:solidFill>
              </a:rPr>
              <a:t>ἐξ</a:t>
            </a:r>
            <a:r>
              <a:rPr lang="en-US" sz="4200" dirty="0">
                <a:solidFill>
                  <a:schemeClr val="bg1"/>
                </a:solidFill>
              </a:rPr>
              <a:t> </a:t>
            </a:r>
            <a:r>
              <a:rPr lang="el-GR" sz="4200" dirty="0">
                <a:solidFill>
                  <a:schemeClr val="bg1"/>
                </a:solidFill>
              </a:rPr>
              <a:t> ἑνὸς </a:t>
            </a:r>
            <a:r>
              <a:rPr lang="en-US" sz="4200" dirty="0">
                <a:solidFill>
                  <a:schemeClr val="bg1"/>
                </a:solidFill>
              </a:rPr>
              <a:t> </a:t>
            </a:r>
            <a:r>
              <a:rPr lang="el-GR" sz="4200" dirty="0">
                <a:solidFill>
                  <a:schemeClr val="bg1"/>
                </a:solidFill>
              </a:rPr>
              <a:t>μαργαρίτου. </a:t>
            </a:r>
            <a:r>
              <a:rPr lang="en-US" sz="4200" dirty="0">
                <a:solidFill>
                  <a:schemeClr val="bg1"/>
                </a:solidFill>
              </a:rPr>
              <a:t> </a:t>
            </a:r>
            <a:r>
              <a:rPr lang="el-GR" sz="4200" dirty="0">
                <a:solidFill>
                  <a:schemeClr val="bg1"/>
                </a:solidFill>
              </a:rPr>
              <a:t>καὶ ἡ</a:t>
            </a:r>
            <a:r>
              <a:rPr lang="en-US" sz="4200" dirty="0">
                <a:solidFill>
                  <a:schemeClr val="bg1"/>
                </a:solidFill>
              </a:rPr>
              <a:t> </a:t>
            </a:r>
            <a:r>
              <a:rPr lang="el-GR" sz="4200" dirty="0">
                <a:solidFill>
                  <a:schemeClr val="bg1"/>
                </a:solidFill>
              </a:rPr>
              <a:t>πλατεῖα</a:t>
            </a:r>
            <a:r>
              <a:rPr lang="en-US" sz="4200" dirty="0">
                <a:solidFill>
                  <a:schemeClr val="bg1"/>
                </a:solidFill>
              </a:rPr>
              <a:t> </a:t>
            </a:r>
            <a:r>
              <a:rPr lang="el-GR" sz="4200" dirty="0">
                <a:solidFill>
                  <a:schemeClr val="bg1"/>
                </a:solidFill>
              </a:rPr>
              <a:t> τῆς πόλεως </a:t>
            </a:r>
            <a:endParaRPr lang="en-US" sz="4200" dirty="0">
              <a:solidFill>
                <a:schemeClr val="bg1"/>
              </a:solidFill>
            </a:endParaRPr>
          </a:p>
          <a:p>
            <a:r>
              <a:rPr lang="fr-FR" sz="2400" dirty="0">
                <a:solidFill>
                  <a:srgbClr val="FFFF00"/>
                </a:solidFill>
              </a:rPr>
              <a:t> était      d'une seule                  perle                        et     la          place             de la         ville</a:t>
            </a:r>
          </a:p>
          <a:p>
            <a:r>
              <a:rPr lang="en-US" sz="4200" dirty="0">
                <a:solidFill>
                  <a:schemeClr val="bg1"/>
                </a:solidFill>
              </a:rPr>
              <a:t>    </a:t>
            </a:r>
            <a:r>
              <a:rPr lang="el-GR" sz="4200" dirty="0">
                <a:solidFill>
                  <a:schemeClr val="bg1"/>
                </a:solidFill>
              </a:rPr>
              <a:t>χρυσίον </a:t>
            </a:r>
            <a:r>
              <a:rPr lang="en-US" sz="4200" dirty="0">
                <a:solidFill>
                  <a:schemeClr val="bg1"/>
                </a:solidFill>
              </a:rPr>
              <a:t> </a:t>
            </a:r>
            <a:r>
              <a:rPr lang="el-GR" sz="4200" dirty="0">
                <a:solidFill>
                  <a:schemeClr val="bg1"/>
                </a:solidFill>
              </a:rPr>
              <a:t>καθαρὸν</a:t>
            </a:r>
            <a:r>
              <a:rPr lang="en-US" sz="4200" dirty="0">
                <a:solidFill>
                  <a:schemeClr val="bg1"/>
                </a:solidFill>
              </a:rPr>
              <a:t>  </a:t>
            </a:r>
            <a:r>
              <a:rPr lang="el-GR" sz="4200" dirty="0">
                <a:solidFill>
                  <a:schemeClr val="bg1"/>
                </a:solidFill>
              </a:rPr>
              <a:t> ὡς</a:t>
            </a:r>
            <a:r>
              <a:rPr lang="en-US" sz="4200" dirty="0">
                <a:solidFill>
                  <a:schemeClr val="bg1"/>
                </a:solidFill>
              </a:rPr>
              <a:t>  </a:t>
            </a:r>
            <a:r>
              <a:rPr lang="el-GR" sz="4200" dirty="0">
                <a:solidFill>
                  <a:schemeClr val="bg1"/>
                </a:solidFill>
              </a:rPr>
              <a:t> ὕαλος </a:t>
            </a:r>
            <a:r>
              <a:rPr lang="en-US" sz="4200" dirty="0">
                <a:solidFill>
                  <a:schemeClr val="bg1"/>
                </a:solidFill>
              </a:rPr>
              <a:t> </a:t>
            </a:r>
            <a:r>
              <a:rPr lang="el-GR" sz="4200" dirty="0">
                <a:solidFill>
                  <a:schemeClr val="bg1"/>
                </a:solidFill>
              </a:rPr>
              <a:t>διαυγής.</a:t>
            </a:r>
          </a:p>
          <a:p>
            <a:r>
              <a:rPr lang="fr-FR" sz="2400" dirty="0">
                <a:solidFill>
                  <a:srgbClr val="FFFF00"/>
                </a:solidFill>
              </a:rPr>
              <a:t>            d'or                          pur                comme     du verre        transparent</a:t>
            </a:r>
          </a:p>
          <a:p>
            <a:endParaRPr lang="en-US" sz="800" dirty="0">
              <a:solidFill>
                <a:schemeClr val="bg1"/>
              </a:solidFill>
            </a:endParaRPr>
          </a:p>
          <a:p>
            <a:r>
              <a:rPr lang="en-US" sz="2200" dirty="0">
                <a:solidFill>
                  <a:schemeClr val="bg1"/>
                </a:solidFill>
              </a:rPr>
              <a:t> </a:t>
            </a:r>
            <a:r>
              <a:rPr lang="en-US" sz="2200" baseline="30000" dirty="0">
                <a:solidFill>
                  <a:srgbClr val="FFFF00"/>
                </a:solidFill>
              </a:rPr>
              <a:t>	NEG </a:t>
            </a:r>
            <a:r>
              <a:rPr lang="fr-FR" sz="2200" b="1" dirty="0">
                <a:solidFill>
                  <a:schemeClr val="bg1"/>
                </a:solidFill>
              </a:rPr>
              <a:t>21:21</a:t>
            </a:r>
            <a:r>
              <a:rPr lang="fr-FR" sz="2200" dirty="0">
                <a:solidFill>
                  <a:schemeClr val="bg1"/>
                </a:solidFill>
              </a:rPr>
              <a:t> Les douze portes étaient douze perles; chaque porte était d 'une seule perle. La place de la ville était d'or pur, comme du verre transparent.</a:t>
            </a:r>
          </a:p>
          <a:p>
            <a:r>
              <a:rPr lang="fr-FR" sz="2200" baseline="30000" dirty="0">
                <a:solidFill>
                  <a:srgbClr val="FFFF00"/>
                </a:solidFill>
              </a:rPr>
              <a:t>	BFC </a:t>
            </a:r>
            <a:r>
              <a:rPr lang="fr-FR" sz="2200" b="1" dirty="0">
                <a:solidFill>
                  <a:schemeClr val="bg1"/>
                </a:solidFill>
              </a:rPr>
              <a:t>21:21</a:t>
            </a:r>
            <a:r>
              <a:rPr lang="fr-FR" sz="2200" dirty="0">
                <a:solidFill>
                  <a:schemeClr val="bg1"/>
                </a:solidFill>
              </a:rPr>
              <a:t> Les douze portes étaient douze perles; chaque porte était faite d'une seule perle. La place de la ville était d'or pur, transparent comme du verre.</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26848189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111"/>
            <a:ext cx="12161838" cy="6957913"/>
          </a:xfrm>
          <a:prstGeom prst="rect">
            <a:avLst/>
          </a:prstGeom>
          <a:solidFill>
            <a:srgbClr val="002060"/>
          </a:solidFill>
        </p:spPr>
        <p:txBody>
          <a:bodyPr wrap="square" lIns="108821" tIns="54411" rIns="108821" bIns="54411">
            <a:spAutoFit/>
          </a:bodyPr>
          <a:lstStyle/>
          <a:p>
            <a:r>
              <a:rPr lang="en-US" sz="2800" b="1" dirty="0">
                <a:solidFill>
                  <a:srgbClr val="FFFF00"/>
                </a:solidFill>
              </a:rPr>
              <a:t>  Apocalypse 21:22-23 </a:t>
            </a:r>
          </a:p>
          <a:p>
            <a:r>
              <a:rPr lang="en-US" sz="2800" b="1" dirty="0">
                <a:solidFill>
                  <a:srgbClr val="FFFF00"/>
                </a:solidFill>
              </a:rPr>
              <a:t>22</a:t>
            </a:r>
            <a:r>
              <a:rPr lang="el-GR" sz="3400" dirty="0">
                <a:solidFill>
                  <a:schemeClr val="bg1"/>
                </a:solidFill>
              </a:rPr>
              <a:t> </a:t>
            </a:r>
            <a:r>
              <a:rPr lang="en-US" sz="3400" dirty="0">
                <a:solidFill>
                  <a:schemeClr val="bg1"/>
                </a:solidFill>
              </a:rPr>
              <a:t> </a:t>
            </a:r>
            <a:r>
              <a:rPr lang="el-GR" sz="3300" dirty="0">
                <a:solidFill>
                  <a:schemeClr val="bg1"/>
                </a:solidFill>
              </a:rPr>
              <a:t>Καὶ ναὸν οὐκ εἶδον ἐν αὐτῇ, ὁ γὰρ κύριος ὁ θεὸς </a:t>
            </a:r>
            <a:endParaRPr lang="en-US" sz="3300" dirty="0">
              <a:solidFill>
                <a:schemeClr val="bg1"/>
              </a:solidFill>
            </a:endParaRPr>
          </a:p>
          <a:p>
            <a:r>
              <a:rPr lang="fr-FR" sz="2300" dirty="0">
                <a:solidFill>
                  <a:srgbClr val="FFFF00"/>
                </a:solidFill>
              </a:rPr>
              <a:t>         et     temple  ne pas  je vis  dans    elle      le   car     Seigneur   le  Dieu</a:t>
            </a:r>
          </a:p>
          <a:p>
            <a:r>
              <a:rPr lang="en-US" sz="3600" dirty="0">
                <a:solidFill>
                  <a:schemeClr val="bg1"/>
                </a:solidFill>
              </a:rPr>
              <a:t> </a:t>
            </a:r>
            <a:r>
              <a:rPr lang="el-GR" sz="3600" dirty="0">
                <a:solidFill>
                  <a:schemeClr val="bg1"/>
                </a:solidFill>
              </a:rPr>
              <a:t>ὁ παντοκράτωρ ναὸς αὐτῆς ἐστιν καὶ τὸ ἀρνίον.</a:t>
            </a:r>
            <a:r>
              <a:rPr lang="en-US" sz="3600" dirty="0">
                <a:solidFill>
                  <a:schemeClr val="bg1"/>
                </a:solidFill>
              </a:rPr>
              <a:t> </a:t>
            </a:r>
          </a:p>
          <a:p>
            <a:r>
              <a:rPr lang="fr-FR" sz="2300" dirty="0">
                <a:solidFill>
                  <a:srgbClr val="FFFF00"/>
                </a:solidFill>
              </a:rPr>
              <a:t>  le      Tout-Puissant            temple      son          est     ainsi que   l'Agneau</a:t>
            </a:r>
          </a:p>
          <a:p>
            <a:r>
              <a:rPr lang="en-US" sz="2800" b="1" dirty="0">
                <a:solidFill>
                  <a:srgbClr val="FFFF00"/>
                </a:solidFill>
              </a:rPr>
              <a:t>23</a:t>
            </a:r>
            <a:r>
              <a:rPr lang="en-US" sz="3400" b="1" dirty="0">
                <a:solidFill>
                  <a:srgbClr val="FFFF00"/>
                </a:solidFill>
              </a:rPr>
              <a:t> </a:t>
            </a:r>
            <a:r>
              <a:rPr lang="el-GR" sz="3200" dirty="0">
                <a:solidFill>
                  <a:schemeClr val="bg1"/>
                </a:solidFill>
              </a:rPr>
              <a:t> </a:t>
            </a:r>
            <a:r>
              <a:rPr lang="el-GR" sz="3600" dirty="0">
                <a:solidFill>
                  <a:schemeClr val="bg1"/>
                </a:solidFill>
              </a:rPr>
              <a:t>καὶ ἡ πόλις οὐ χρείαν ἔχει τοῦ ἡλίου οὐδὲ τῆς σελήνης</a:t>
            </a:r>
            <a:endParaRPr lang="en-US" sz="3600" dirty="0">
              <a:solidFill>
                <a:schemeClr val="bg1"/>
              </a:solidFill>
            </a:endParaRPr>
          </a:p>
          <a:p>
            <a:r>
              <a:rPr lang="fr-FR" sz="2300" dirty="0">
                <a:solidFill>
                  <a:srgbClr val="FFFF00"/>
                </a:solidFill>
              </a:rPr>
              <a:t>           et    la    ville        ne        besoin       a          du        soleil           ni       de la      lune</a:t>
            </a:r>
            <a:endParaRPr lang="es-ES" sz="2300" dirty="0">
              <a:solidFill>
                <a:srgbClr val="FFFF00"/>
              </a:solidFill>
            </a:endParaRPr>
          </a:p>
          <a:p>
            <a:r>
              <a:rPr lang="en-US" sz="3600" dirty="0">
                <a:solidFill>
                  <a:schemeClr val="bg1"/>
                </a:solidFill>
              </a:rPr>
              <a:t> </a:t>
            </a:r>
            <a:r>
              <a:rPr lang="el-GR" sz="3600" dirty="0">
                <a:solidFill>
                  <a:schemeClr val="bg1"/>
                </a:solidFill>
              </a:rPr>
              <a:t>ἵνα φαίνωσιν αὐτῇ,</a:t>
            </a:r>
            <a:r>
              <a:rPr lang="en-US" sz="3600" dirty="0">
                <a:solidFill>
                  <a:schemeClr val="bg1"/>
                </a:solidFill>
              </a:rPr>
              <a:t> </a:t>
            </a:r>
            <a:r>
              <a:rPr lang="el-GR" sz="3600" dirty="0">
                <a:solidFill>
                  <a:schemeClr val="bg1"/>
                </a:solidFill>
              </a:rPr>
              <a:t> ἡ γὰρ δόξα τοῦ θεοῦ ἐφώτισεν αὐτήν, </a:t>
            </a:r>
            <a:endParaRPr lang="en-US" sz="3600" dirty="0">
              <a:solidFill>
                <a:schemeClr val="bg1"/>
              </a:solidFill>
            </a:endParaRPr>
          </a:p>
          <a:p>
            <a:r>
              <a:rPr lang="fr-FR" sz="2300" dirty="0">
                <a:solidFill>
                  <a:srgbClr val="FFFF00"/>
                </a:solidFill>
              </a:rPr>
              <a:t> pour                l'éclairer                  la     car     gloire       de       Dieu                 l'éclaire</a:t>
            </a:r>
          </a:p>
          <a:p>
            <a:r>
              <a:rPr lang="en-US" sz="3600" dirty="0">
                <a:solidFill>
                  <a:schemeClr val="bg1"/>
                </a:solidFill>
              </a:rPr>
              <a:t>         </a:t>
            </a:r>
            <a:r>
              <a:rPr lang="el-GR" sz="3600" dirty="0">
                <a:solidFill>
                  <a:schemeClr val="bg1"/>
                </a:solidFill>
              </a:rPr>
              <a:t>καὶ</a:t>
            </a:r>
            <a:r>
              <a:rPr lang="en-US" sz="3600" dirty="0">
                <a:solidFill>
                  <a:schemeClr val="bg1"/>
                </a:solidFill>
              </a:rPr>
              <a:t> </a:t>
            </a:r>
            <a:r>
              <a:rPr lang="el-GR" sz="3600" dirty="0">
                <a:solidFill>
                  <a:schemeClr val="bg1"/>
                </a:solidFill>
              </a:rPr>
              <a:t> ὁ</a:t>
            </a:r>
            <a:r>
              <a:rPr lang="en-US" sz="3600" dirty="0">
                <a:solidFill>
                  <a:schemeClr val="bg1"/>
                </a:solidFill>
              </a:rPr>
              <a:t> </a:t>
            </a:r>
            <a:r>
              <a:rPr lang="el-GR" sz="3600" dirty="0">
                <a:solidFill>
                  <a:schemeClr val="bg1"/>
                </a:solidFill>
              </a:rPr>
              <a:t> λύχνος</a:t>
            </a:r>
            <a:r>
              <a:rPr lang="en-US" sz="3600" dirty="0">
                <a:solidFill>
                  <a:schemeClr val="bg1"/>
                </a:solidFill>
              </a:rPr>
              <a:t> </a:t>
            </a:r>
            <a:r>
              <a:rPr lang="el-GR" sz="3600" dirty="0">
                <a:solidFill>
                  <a:schemeClr val="bg1"/>
                </a:solidFill>
              </a:rPr>
              <a:t> αὐτῆς </a:t>
            </a:r>
            <a:r>
              <a:rPr lang="en-US" sz="3600" dirty="0">
                <a:solidFill>
                  <a:schemeClr val="bg1"/>
                </a:solidFill>
              </a:rPr>
              <a:t> </a:t>
            </a:r>
            <a:r>
              <a:rPr lang="el-GR" sz="3600" dirty="0">
                <a:solidFill>
                  <a:schemeClr val="bg1"/>
                </a:solidFill>
              </a:rPr>
              <a:t>τὸ </a:t>
            </a:r>
            <a:r>
              <a:rPr lang="en-US" sz="3600" dirty="0">
                <a:solidFill>
                  <a:schemeClr val="bg1"/>
                </a:solidFill>
              </a:rPr>
              <a:t> </a:t>
            </a:r>
            <a:r>
              <a:rPr lang="el-GR" sz="3600" dirty="0">
                <a:solidFill>
                  <a:schemeClr val="bg1"/>
                </a:solidFill>
              </a:rPr>
              <a:t>ἀρνίον.</a:t>
            </a:r>
          </a:p>
          <a:p>
            <a:r>
              <a:rPr lang="fr-FR" sz="2300" dirty="0">
                <a:solidFill>
                  <a:srgbClr val="FFFF00"/>
                </a:solidFill>
              </a:rPr>
              <a:t>                et       la        lampe           sa                l'Agneau </a:t>
            </a:r>
          </a:p>
          <a:p>
            <a:r>
              <a:rPr lang="en-US" sz="2000" baseline="30000" dirty="0">
                <a:solidFill>
                  <a:srgbClr val="FFFF00"/>
                </a:solidFill>
              </a:rPr>
              <a:t>	NEG </a:t>
            </a:r>
            <a:r>
              <a:rPr lang="fr-FR" sz="2000" b="1" dirty="0">
                <a:solidFill>
                  <a:schemeClr val="bg1"/>
                </a:solidFill>
              </a:rPr>
              <a:t>21:22</a:t>
            </a:r>
            <a:r>
              <a:rPr lang="fr-FR" sz="2000" dirty="0">
                <a:solidFill>
                  <a:schemeClr val="bg1"/>
                </a:solidFill>
              </a:rPr>
              <a:t> Je ne vis point de temple dans la ville; car le Seigneur Dieu Tout-Puissant est son temple, ainsi que l'Agneau. </a:t>
            </a:r>
            <a:r>
              <a:rPr lang="fr-FR" sz="2000" b="1" dirty="0">
                <a:solidFill>
                  <a:schemeClr val="bg1"/>
                </a:solidFill>
              </a:rPr>
              <a:t>21:23</a:t>
            </a:r>
            <a:r>
              <a:rPr lang="fr-FR" sz="2000" dirty="0">
                <a:solidFill>
                  <a:schemeClr val="bg1"/>
                </a:solidFill>
              </a:rPr>
              <a:t> La ville n'a besoin ni du soleil ni de la lune pour l 'éclairer; car la gloire de Dieu l 'éclaire, et l'Agneau est son flambeau.     //     </a:t>
            </a:r>
            <a:r>
              <a:rPr lang="fr-FR" sz="2000" baseline="30000" dirty="0">
                <a:solidFill>
                  <a:srgbClr val="FFFF00"/>
                </a:solidFill>
              </a:rPr>
              <a:t>BFC </a:t>
            </a:r>
            <a:r>
              <a:rPr lang="fr-FR" sz="2000" b="1" dirty="0">
                <a:solidFill>
                  <a:schemeClr val="bg1"/>
                </a:solidFill>
              </a:rPr>
              <a:t>21:22</a:t>
            </a:r>
            <a:r>
              <a:rPr lang="fr-FR" sz="2000" dirty="0">
                <a:solidFill>
                  <a:schemeClr val="bg1"/>
                </a:solidFill>
              </a:rPr>
              <a:t> Je ne vis pas de temple dans cette ville, car elle a pour temple le Seigneur, le Dieu tout-puissant, ainsi que l'Agneau. </a:t>
            </a:r>
            <a:r>
              <a:rPr lang="fr-FR" sz="2000" b="1" dirty="0">
                <a:solidFill>
                  <a:schemeClr val="bg1"/>
                </a:solidFill>
              </a:rPr>
              <a:t>21:23</a:t>
            </a:r>
            <a:r>
              <a:rPr lang="fr-FR" sz="2000" dirty="0">
                <a:solidFill>
                  <a:schemeClr val="bg1"/>
                </a:solidFill>
              </a:rPr>
              <a:t> La ville n'a besoin ni du soleil ni de la lune pour l'éclairer, car la gloire de Dieu l'illumine et l'Agneau est sa lampe. </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51117714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19" y="0"/>
            <a:ext cx="12161838" cy="6911747"/>
          </a:xfrm>
          <a:prstGeom prst="rect">
            <a:avLst/>
          </a:prstGeom>
          <a:solidFill>
            <a:srgbClr val="002060"/>
          </a:solidFill>
        </p:spPr>
        <p:txBody>
          <a:bodyPr wrap="square" lIns="108821" tIns="54411" rIns="108821" bIns="54411">
            <a:spAutoFit/>
          </a:bodyPr>
          <a:lstStyle/>
          <a:p>
            <a:endParaRPr lang="en-US" sz="800" b="1" dirty="0">
              <a:solidFill>
                <a:srgbClr val="FFFF00"/>
              </a:solidFill>
            </a:endParaRPr>
          </a:p>
          <a:p>
            <a:endParaRPr lang="en-US" sz="800" b="1" dirty="0">
              <a:solidFill>
                <a:srgbClr val="FFFF00"/>
              </a:solidFill>
            </a:endParaRPr>
          </a:p>
          <a:p>
            <a:endParaRPr lang="en-US" sz="800" b="1" dirty="0">
              <a:solidFill>
                <a:srgbClr val="FFFF00"/>
              </a:solidFill>
            </a:endParaRPr>
          </a:p>
          <a:p>
            <a:endParaRPr lang="en-US" sz="800" b="1" dirty="0">
              <a:solidFill>
                <a:srgbClr val="FFFF00"/>
              </a:solidFill>
            </a:endParaRPr>
          </a:p>
          <a:p>
            <a:r>
              <a:rPr lang="en-US" sz="3600" b="1" dirty="0">
                <a:solidFill>
                  <a:srgbClr val="FFFF00"/>
                </a:solidFill>
              </a:rPr>
              <a:t>     Apocalypse 21:1 </a:t>
            </a:r>
          </a:p>
          <a:p>
            <a:endParaRPr lang="en-US" sz="800" b="1" dirty="0">
              <a:solidFill>
                <a:srgbClr val="FFFF00"/>
              </a:solidFill>
            </a:endParaRPr>
          </a:p>
          <a:p>
            <a:endParaRPr lang="en-US" sz="800" b="1" dirty="0">
              <a:solidFill>
                <a:srgbClr val="FFFF00"/>
              </a:solidFill>
            </a:endParaRPr>
          </a:p>
          <a:p>
            <a:endParaRPr lang="en-US" sz="800" b="1" dirty="0">
              <a:solidFill>
                <a:srgbClr val="FFFF00"/>
              </a:solidFill>
            </a:endParaRPr>
          </a:p>
          <a:p>
            <a:endParaRPr lang="en-US" sz="800" b="1" dirty="0">
              <a:solidFill>
                <a:srgbClr val="FFFF00"/>
              </a:solidFill>
            </a:endParaRPr>
          </a:p>
          <a:p>
            <a:r>
              <a:rPr lang="en-US" sz="4400" dirty="0">
                <a:solidFill>
                  <a:schemeClr val="bg1"/>
                </a:solidFill>
              </a:rPr>
              <a:t> </a:t>
            </a:r>
            <a:r>
              <a:rPr lang="el-GR" sz="4200" dirty="0">
                <a:solidFill>
                  <a:schemeClr val="bg1"/>
                </a:solidFill>
              </a:rPr>
              <a:t>Καὶ εἶδον οὐρανὸν καινὸν καὶ γῆν καινήν. </a:t>
            </a:r>
            <a:endParaRPr lang="en-US" sz="4200" dirty="0">
              <a:solidFill>
                <a:schemeClr val="bg1"/>
              </a:solidFill>
            </a:endParaRPr>
          </a:p>
          <a:p>
            <a:r>
              <a:rPr lang="fr-FR" sz="2400" dirty="0">
                <a:solidFill>
                  <a:srgbClr val="FFFF00"/>
                </a:solidFill>
              </a:rPr>
              <a:t>    puis      je vis              un ciel             nouveau      et   une terre   nouvelle</a:t>
            </a:r>
          </a:p>
          <a:p>
            <a:r>
              <a:rPr lang="en-US" sz="4400" dirty="0">
                <a:solidFill>
                  <a:schemeClr val="bg1"/>
                </a:solidFill>
              </a:rPr>
              <a:t> </a:t>
            </a:r>
            <a:r>
              <a:rPr lang="el-GR" sz="4400" dirty="0">
                <a:solidFill>
                  <a:schemeClr val="bg1"/>
                </a:solidFill>
              </a:rPr>
              <a:t>ὁ γὰρ πρῶτος οὐρανὸς καὶ ἡ πρώτη γῆ ἀπῆλθαν </a:t>
            </a:r>
            <a:endParaRPr lang="en-US" sz="4400" dirty="0">
              <a:solidFill>
                <a:schemeClr val="bg1"/>
              </a:solidFill>
            </a:endParaRPr>
          </a:p>
          <a:p>
            <a:r>
              <a:rPr lang="fr-FR" sz="2400" dirty="0">
                <a:solidFill>
                  <a:srgbClr val="FFFF00"/>
                </a:solidFill>
              </a:rPr>
              <a:t>   le      car         premier                  ciel                   et     la       première   terre   avaient disparu</a:t>
            </a:r>
          </a:p>
          <a:p>
            <a:r>
              <a:rPr lang="fr-FR" sz="2400" dirty="0">
                <a:solidFill>
                  <a:srgbClr val="FFFF00"/>
                </a:solidFill>
              </a:rPr>
              <a:t>           </a:t>
            </a:r>
            <a:r>
              <a:rPr lang="en-US" sz="4400" dirty="0">
                <a:solidFill>
                  <a:schemeClr val="bg1"/>
                </a:solidFill>
              </a:rPr>
              <a:t> </a:t>
            </a:r>
            <a:r>
              <a:rPr lang="el-GR" sz="4400" dirty="0">
                <a:solidFill>
                  <a:schemeClr val="bg1"/>
                </a:solidFill>
              </a:rPr>
              <a:t>καὶ</a:t>
            </a:r>
            <a:r>
              <a:rPr lang="en-US" sz="4400" dirty="0">
                <a:solidFill>
                  <a:schemeClr val="bg1"/>
                </a:solidFill>
              </a:rPr>
              <a:t> </a:t>
            </a:r>
            <a:r>
              <a:rPr lang="el-GR" sz="4400" dirty="0">
                <a:solidFill>
                  <a:schemeClr val="bg1"/>
                </a:solidFill>
              </a:rPr>
              <a:t> ἡ θάλασσα </a:t>
            </a:r>
            <a:r>
              <a:rPr lang="en-US" sz="4400" dirty="0">
                <a:solidFill>
                  <a:schemeClr val="bg1"/>
                </a:solidFill>
              </a:rPr>
              <a:t> </a:t>
            </a:r>
            <a:r>
              <a:rPr lang="el-GR" sz="4400" dirty="0">
                <a:solidFill>
                  <a:schemeClr val="bg1"/>
                </a:solidFill>
              </a:rPr>
              <a:t>οὐκ ἔστιν </a:t>
            </a:r>
            <a:r>
              <a:rPr lang="en-US" sz="4400" dirty="0">
                <a:solidFill>
                  <a:schemeClr val="bg1"/>
                </a:solidFill>
              </a:rPr>
              <a:t> </a:t>
            </a:r>
            <a:r>
              <a:rPr lang="el-GR" sz="4400" dirty="0">
                <a:solidFill>
                  <a:schemeClr val="bg1"/>
                </a:solidFill>
              </a:rPr>
              <a:t>ἔτι.</a:t>
            </a:r>
          </a:p>
          <a:p>
            <a:r>
              <a:rPr lang="fr-FR" sz="2400" dirty="0">
                <a:solidFill>
                  <a:srgbClr val="FFFF00"/>
                </a:solidFill>
              </a:rPr>
              <a:t>                 et       la            mer                           n'était               plus</a:t>
            </a:r>
            <a:endParaRPr lang="fr-FR" sz="1000" dirty="0">
              <a:solidFill>
                <a:srgbClr val="FFFF00"/>
              </a:solidFill>
            </a:endParaRPr>
          </a:p>
          <a:p>
            <a:endParaRPr lang="en-US" sz="1000" dirty="0">
              <a:solidFill>
                <a:schemeClr val="bg1"/>
              </a:solidFill>
            </a:endParaRPr>
          </a:p>
          <a:p>
            <a:r>
              <a:rPr lang="en-US" sz="2200" baseline="30000" dirty="0">
                <a:solidFill>
                  <a:srgbClr val="FFFF00"/>
                </a:solidFill>
              </a:rPr>
              <a:t>	NEG </a:t>
            </a:r>
            <a:r>
              <a:rPr lang="fr-FR" sz="2200" b="1" dirty="0">
                <a:solidFill>
                  <a:schemeClr val="bg1"/>
                </a:solidFill>
              </a:rPr>
              <a:t>21:1</a:t>
            </a:r>
            <a:r>
              <a:rPr lang="fr-FR" sz="2200" dirty="0">
                <a:solidFill>
                  <a:schemeClr val="bg1"/>
                </a:solidFill>
              </a:rPr>
              <a:t>  Puis je vis un nouveau ciel et une nouvelle terre; car le premier ciel et la première terre avaient disparu, et la mer n'était plus.</a:t>
            </a:r>
          </a:p>
          <a:p>
            <a:r>
              <a:rPr lang="fr-FR" sz="2200" baseline="30000" dirty="0">
                <a:solidFill>
                  <a:srgbClr val="FFFF00"/>
                </a:solidFill>
              </a:rPr>
              <a:t>	BFC </a:t>
            </a:r>
            <a:r>
              <a:rPr lang="fr-FR" sz="2200" b="1" dirty="0">
                <a:solidFill>
                  <a:schemeClr val="bg1"/>
                </a:solidFill>
              </a:rPr>
              <a:t>21:1</a:t>
            </a:r>
            <a:r>
              <a:rPr lang="fr-FR" sz="2200" dirty="0">
                <a:solidFill>
                  <a:schemeClr val="bg1"/>
                </a:solidFill>
              </a:rPr>
              <a:t> Alors je vis un nouveau ciel et une nouvelle terre. Le premier ciel et la première terre avaient disparu, et il n'y avait plus de mer.</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88661187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867"/>
            <a:ext cx="12161838" cy="6942524"/>
          </a:xfrm>
          <a:prstGeom prst="rect">
            <a:avLst/>
          </a:prstGeom>
          <a:solidFill>
            <a:srgbClr val="002060"/>
          </a:solidFill>
        </p:spPr>
        <p:txBody>
          <a:bodyPr wrap="square" lIns="108821" tIns="54411" rIns="108821" bIns="54411">
            <a:spAutoFit/>
          </a:bodyPr>
          <a:lstStyle/>
          <a:p>
            <a:r>
              <a:rPr lang="en-US" sz="800" b="1" dirty="0">
                <a:solidFill>
                  <a:srgbClr val="FFFF00"/>
                </a:solidFill>
              </a:rPr>
              <a:t>  </a:t>
            </a:r>
            <a:r>
              <a:rPr lang="en-US" sz="3200" b="1" dirty="0">
                <a:solidFill>
                  <a:srgbClr val="FFFF00"/>
                </a:solidFill>
              </a:rPr>
              <a:t>  Apocalypse 21:24-25 </a:t>
            </a:r>
          </a:p>
          <a:p>
            <a:r>
              <a:rPr lang="en-US" sz="2800" b="1" dirty="0">
                <a:solidFill>
                  <a:srgbClr val="FFFF00"/>
                </a:solidFill>
              </a:rPr>
              <a:t>24</a:t>
            </a:r>
            <a:r>
              <a:rPr lang="en-US" sz="4000" b="1" dirty="0">
                <a:solidFill>
                  <a:srgbClr val="FFFF00"/>
                </a:solidFill>
              </a:rPr>
              <a:t> </a:t>
            </a:r>
            <a:r>
              <a:rPr lang="el-GR" sz="3700" dirty="0">
                <a:solidFill>
                  <a:schemeClr val="bg1"/>
                </a:solidFill>
              </a:rPr>
              <a:t>καὶ περιπατήσουσιν τὰ ἔθνη διὰ τοῦ φωτὸς</a:t>
            </a:r>
            <a:endParaRPr lang="en-US" sz="3700" dirty="0">
              <a:solidFill>
                <a:schemeClr val="bg1"/>
              </a:solidFill>
            </a:endParaRPr>
          </a:p>
          <a:p>
            <a:r>
              <a:rPr lang="fr-FR" sz="2400" dirty="0">
                <a:solidFill>
                  <a:srgbClr val="FFFF00"/>
                </a:solidFill>
              </a:rPr>
              <a:t>         et              marcheront                  les  nations     à        la        lumière</a:t>
            </a:r>
            <a:endParaRPr lang="es-ES" sz="2400" dirty="0">
              <a:solidFill>
                <a:srgbClr val="FFFF00"/>
              </a:solidFill>
            </a:endParaRPr>
          </a:p>
          <a:p>
            <a:r>
              <a:rPr lang="en-US" sz="4000" dirty="0">
                <a:solidFill>
                  <a:schemeClr val="bg1"/>
                </a:solidFill>
              </a:rPr>
              <a:t>    </a:t>
            </a:r>
            <a:r>
              <a:rPr lang="el-GR" sz="4000" dirty="0">
                <a:solidFill>
                  <a:schemeClr val="bg1"/>
                </a:solidFill>
              </a:rPr>
              <a:t>αὐτῆς, </a:t>
            </a:r>
            <a:r>
              <a:rPr lang="en-US" sz="4000" dirty="0">
                <a:solidFill>
                  <a:schemeClr val="bg1"/>
                </a:solidFill>
              </a:rPr>
              <a:t> </a:t>
            </a:r>
            <a:r>
              <a:rPr lang="el-GR" sz="4000" dirty="0">
                <a:solidFill>
                  <a:schemeClr val="bg1"/>
                </a:solidFill>
              </a:rPr>
              <a:t>καὶ οἱ βασιλεῖς τῆς γῆς φέρουσιν </a:t>
            </a:r>
            <a:endParaRPr lang="en-US" sz="4000" dirty="0">
              <a:solidFill>
                <a:schemeClr val="bg1"/>
              </a:solidFill>
            </a:endParaRPr>
          </a:p>
          <a:p>
            <a:r>
              <a:rPr lang="fr-FR" sz="2400" dirty="0">
                <a:solidFill>
                  <a:srgbClr val="FFFF00"/>
                </a:solidFill>
              </a:rPr>
              <a:t>             sa                et     les        rois                de la   terre      apporteront</a:t>
            </a:r>
          </a:p>
          <a:p>
            <a:r>
              <a:rPr lang="en-US" sz="4000" dirty="0">
                <a:solidFill>
                  <a:schemeClr val="bg1"/>
                </a:solidFill>
              </a:rPr>
              <a:t> </a:t>
            </a:r>
            <a:r>
              <a:rPr lang="el-GR" sz="4000" dirty="0">
                <a:solidFill>
                  <a:schemeClr val="bg1"/>
                </a:solidFill>
              </a:rPr>
              <a:t>τὴν δόξαν αὐτῶν εἰς αὐτήν,</a:t>
            </a:r>
            <a:r>
              <a:rPr lang="en-US" sz="4000" dirty="0">
                <a:solidFill>
                  <a:schemeClr val="bg1"/>
                </a:solidFill>
              </a:rPr>
              <a:t>     </a:t>
            </a:r>
            <a:r>
              <a:rPr lang="en-US" sz="3200" b="1" dirty="0">
                <a:solidFill>
                  <a:srgbClr val="FFFF00"/>
                </a:solidFill>
              </a:rPr>
              <a:t>25</a:t>
            </a:r>
            <a:r>
              <a:rPr lang="el-GR" sz="3600" dirty="0">
                <a:solidFill>
                  <a:schemeClr val="bg1"/>
                </a:solidFill>
              </a:rPr>
              <a:t> </a:t>
            </a:r>
            <a:r>
              <a:rPr lang="en-US" sz="2800" dirty="0">
                <a:solidFill>
                  <a:schemeClr val="bg1"/>
                </a:solidFill>
              </a:rPr>
              <a:t> </a:t>
            </a:r>
            <a:r>
              <a:rPr lang="el-GR" sz="4000" dirty="0">
                <a:solidFill>
                  <a:schemeClr val="bg1"/>
                </a:solidFill>
              </a:rPr>
              <a:t>καὶ οἱ πυλῶνες αὐτῆς </a:t>
            </a:r>
            <a:endParaRPr lang="en-US" sz="4000" dirty="0">
              <a:solidFill>
                <a:schemeClr val="bg1"/>
              </a:solidFill>
            </a:endParaRPr>
          </a:p>
          <a:p>
            <a:r>
              <a:rPr lang="fr-FR" sz="2400" dirty="0">
                <a:solidFill>
                  <a:srgbClr val="FFFF00"/>
                </a:solidFill>
              </a:rPr>
              <a:t>    la         gloire              leur        chez       elle                             et     les          portes             ses </a:t>
            </a:r>
          </a:p>
          <a:p>
            <a:r>
              <a:rPr lang="en-US" sz="4000" dirty="0">
                <a:solidFill>
                  <a:schemeClr val="bg1"/>
                </a:solidFill>
              </a:rPr>
              <a:t> </a:t>
            </a:r>
            <a:r>
              <a:rPr lang="el-GR" sz="4000" dirty="0">
                <a:solidFill>
                  <a:schemeClr val="bg1"/>
                </a:solidFill>
              </a:rPr>
              <a:t>οὐ μὴ </a:t>
            </a:r>
            <a:r>
              <a:rPr lang="en-US" sz="4000" dirty="0">
                <a:solidFill>
                  <a:schemeClr val="bg1"/>
                </a:solidFill>
              </a:rPr>
              <a:t> </a:t>
            </a:r>
            <a:r>
              <a:rPr lang="el-GR" sz="4000" dirty="0">
                <a:solidFill>
                  <a:schemeClr val="bg1"/>
                </a:solidFill>
              </a:rPr>
              <a:t>κλεισθῶσιν </a:t>
            </a:r>
            <a:r>
              <a:rPr lang="en-US" sz="4000" dirty="0">
                <a:solidFill>
                  <a:schemeClr val="bg1"/>
                </a:solidFill>
              </a:rPr>
              <a:t> </a:t>
            </a:r>
            <a:r>
              <a:rPr lang="el-GR" sz="4000" dirty="0">
                <a:solidFill>
                  <a:schemeClr val="bg1"/>
                </a:solidFill>
              </a:rPr>
              <a:t>ἡμέρας, </a:t>
            </a:r>
            <a:r>
              <a:rPr lang="en-US" sz="4000" dirty="0">
                <a:solidFill>
                  <a:schemeClr val="bg1"/>
                </a:solidFill>
              </a:rPr>
              <a:t> </a:t>
            </a:r>
            <a:r>
              <a:rPr lang="el-GR" sz="4000" dirty="0">
                <a:solidFill>
                  <a:schemeClr val="bg1"/>
                </a:solidFill>
              </a:rPr>
              <a:t>νὺξ γὰρ οὐκ ἔσται </a:t>
            </a:r>
            <a:r>
              <a:rPr lang="en-US" sz="4000" dirty="0">
                <a:solidFill>
                  <a:schemeClr val="bg1"/>
                </a:solidFill>
              </a:rPr>
              <a:t> </a:t>
            </a:r>
            <a:r>
              <a:rPr lang="el-GR" sz="4000" dirty="0">
                <a:solidFill>
                  <a:schemeClr val="bg1"/>
                </a:solidFill>
              </a:rPr>
              <a:t>ἐκεῖ,</a:t>
            </a:r>
          </a:p>
          <a:p>
            <a:r>
              <a:rPr lang="fr-FR" sz="2400" dirty="0">
                <a:solidFill>
                  <a:srgbClr val="FFFF00"/>
                </a:solidFill>
              </a:rPr>
              <a:t>   ne  jamais   elles seront fermées     le jour          de nuit    car      il n'y aura plus         là </a:t>
            </a:r>
          </a:p>
          <a:p>
            <a:r>
              <a:rPr lang="en-US" sz="800" dirty="0">
                <a:solidFill>
                  <a:schemeClr val="bg1"/>
                </a:solidFill>
              </a:rPr>
              <a:t> </a:t>
            </a:r>
          </a:p>
          <a:p>
            <a:r>
              <a:rPr lang="en-US" sz="2200" baseline="30000" dirty="0">
                <a:solidFill>
                  <a:srgbClr val="FFFF00"/>
                </a:solidFill>
              </a:rPr>
              <a:t>	NEG </a:t>
            </a:r>
            <a:r>
              <a:rPr lang="fr-FR" sz="2200" b="1" dirty="0">
                <a:solidFill>
                  <a:schemeClr val="bg1"/>
                </a:solidFill>
              </a:rPr>
              <a:t>21:24</a:t>
            </a:r>
            <a:r>
              <a:rPr lang="fr-FR" sz="2200" dirty="0">
                <a:solidFill>
                  <a:schemeClr val="bg1"/>
                </a:solidFill>
              </a:rPr>
              <a:t> Les nations marcheront à sa lumière, et les rois de la terre y apporteront leur gloire. </a:t>
            </a:r>
            <a:r>
              <a:rPr lang="fr-FR" sz="2200" b="1" dirty="0">
                <a:solidFill>
                  <a:schemeClr val="bg1"/>
                </a:solidFill>
              </a:rPr>
              <a:t>21:25</a:t>
            </a:r>
            <a:r>
              <a:rPr lang="fr-FR" sz="2200" dirty="0">
                <a:solidFill>
                  <a:schemeClr val="bg1"/>
                </a:solidFill>
              </a:rPr>
              <a:t> Ses portes ne se fermeront point le jour, car là il n'y aura point de nuit.</a:t>
            </a:r>
          </a:p>
          <a:p>
            <a:r>
              <a:rPr lang="fr-FR" sz="2200" dirty="0">
                <a:solidFill>
                  <a:schemeClr val="bg1"/>
                </a:solidFill>
              </a:rPr>
              <a:t> </a:t>
            </a:r>
            <a:r>
              <a:rPr lang="fr-FR" sz="2200" baseline="30000" dirty="0">
                <a:solidFill>
                  <a:srgbClr val="FFFF00"/>
                </a:solidFill>
              </a:rPr>
              <a:t>	BFC </a:t>
            </a:r>
            <a:r>
              <a:rPr lang="fr-FR" sz="2200" b="1" dirty="0">
                <a:solidFill>
                  <a:schemeClr val="bg1"/>
                </a:solidFill>
              </a:rPr>
              <a:t>21:24</a:t>
            </a:r>
            <a:r>
              <a:rPr lang="fr-FR" sz="2200" dirty="0">
                <a:solidFill>
                  <a:schemeClr val="bg1"/>
                </a:solidFill>
              </a:rPr>
              <a:t> Les nations marcheront à sa lumière, et les rois de la terre y apporteront leurs richesses. </a:t>
            </a:r>
            <a:r>
              <a:rPr lang="fr-FR" sz="2200" b="1" dirty="0">
                <a:solidFill>
                  <a:schemeClr val="bg1"/>
                </a:solidFill>
              </a:rPr>
              <a:t>21:25</a:t>
            </a:r>
            <a:r>
              <a:rPr lang="fr-FR" sz="2200" dirty="0">
                <a:solidFill>
                  <a:schemeClr val="bg1"/>
                </a:solidFill>
              </a:rPr>
              <a:t> Les portes de la ville resteront ouvertes pendant toute la journée; et même, elles ne seront jamais fermées, car là il n'y aura plus de nuit.</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45529403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867"/>
            <a:ext cx="12161838" cy="6819414"/>
          </a:xfrm>
          <a:prstGeom prst="rect">
            <a:avLst/>
          </a:prstGeom>
          <a:solidFill>
            <a:srgbClr val="002060"/>
          </a:solidFill>
        </p:spPr>
        <p:txBody>
          <a:bodyPr wrap="square" lIns="108821" tIns="54411" rIns="108821" bIns="54411">
            <a:spAutoFit/>
          </a:bodyPr>
          <a:lstStyle/>
          <a:p>
            <a:r>
              <a:rPr lang="en-US" sz="800" b="1" dirty="0">
                <a:solidFill>
                  <a:srgbClr val="FFFF00"/>
                </a:solidFill>
              </a:rPr>
              <a:t>  </a:t>
            </a:r>
            <a:r>
              <a:rPr lang="en-US" sz="3200" b="1" dirty="0">
                <a:solidFill>
                  <a:srgbClr val="FFFF00"/>
                </a:solidFill>
              </a:rPr>
              <a:t>  Apocalypse 21:26-27 </a:t>
            </a:r>
          </a:p>
          <a:p>
            <a:r>
              <a:rPr lang="en-US" sz="2800" b="1" dirty="0">
                <a:solidFill>
                  <a:srgbClr val="FFFF00"/>
                </a:solidFill>
              </a:rPr>
              <a:t>26</a:t>
            </a:r>
            <a:r>
              <a:rPr lang="en-US" sz="4000" b="1" dirty="0">
                <a:solidFill>
                  <a:srgbClr val="FFFF00"/>
                </a:solidFill>
              </a:rPr>
              <a:t> </a:t>
            </a:r>
            <a:r>
              <a:rPr lang="el-GR" sz="4000" dirty="0">
                <a:solidFill>
                  <a:schemeClr val="bg1"/>
                </a:solidFill>
              </a:rPr>
              <a:t>καὶ οἴσουσιν τὴν δόξαν καὶ τὴν τιμὴν </a:t>
            </a:r>
            <a:endParaRPr lang="en-US" sz="4000" dirty="0">
              <a:solidFill>
                <a:schemeClr val="bg1"/>
              </a:solidFill>
            </a:endParaRPr>
          </a:p>
          <a:p>
            <a:r>
              <a:rPr lang="fr-FR" sz="2400" dirty="0">
                <a:solidFill>
                  <a:srgbClr val="FFFF00"/>
                </a:solidFill>
              </a:rPr>
              <a:t>         et      on y apportera     la         gloire         et            l'honneur</a:t>
            </a:r>
            <a:endParaRPr lang="es-ES" sz="2400" dirty="0">
              <a:solidFill>
                <a:srgbClr val="FFFF00"/>
              </a:solidFill>
            </a:endParaRPr>
          </a:p>
          <a:p>
            <a:r>
              <a:rPr lang="en-US" sz="4000" dirty="0">
                <a:solidFill>
                  <a:schemeClr val="bg1"/>
                </a:solidFill>
              </a:rPr>
              <a:t> </a:t>
            </a:r>
            <a:r>
              <a:rPr lang="el-GR" sz="4000" dirty="0">
                <a:solidFill>
                  <a:schemeClr val="bg1"/>
                </a:solidFill>
              </a:rPr>
              <a:t>τῶν ἐθνῶν εἰς αὐτήν.</a:t>
            </a:r>
            <a:r>
              <a:rPr lang="en-US" sz="4000" dirty="0">
                <a:solidFill>
                  <a:schemeClr val="bg1"/>
                </a:solidFill>
              </a:rPr>
              <a:t>   </a:t>
            </a:r>
            <a:r>
              <a:rPr lang="en-US" sz="2800" b="1" dirty="0">
                <a:solidFill>
                  <a:srgbClr val="FFFF00"/>
                </a:solidFill>
              </a:rPr>
              <a:t>27</a:t>
            </a:r>
            <a:r>
              <a:rPr lang="el-GR" sz="2800" dirty="0">
                <a:solidFill>
                  <a:schemeClr val="bg1"/>
                </a:solidFill>
              </a:rPr>
              <a:t> </a:t>
            </a:r>
            <a:r>
              <a:rPr lang="el-GR" sz="4000" dirty="0">
                <a:solidFill>
                  <a:schemeClr val="bg1"/>
                </a:solidFill>
              </a:rPr>
              <a:t>καὶ οὐ μὴ εἰσέλθῃ </a:t>
            </a:r>
            <a:endParaRPr lang="en-US" sz="4000" dirty="0">
              <a:solidFill>
                <a:schemeClr val="bg1"/>
              </a:solidFill>
            </a:endParaRPr>
          </a:p>
          <a:p>
            <a:r>
              <a:rPr lang="fr-FR" sz="2400" dirty="0">
                <a:solidFill>
                  <a:srgbClr val="FFFF00"/>
                </a:solidFill>
              </a:rPr>
              <a:t>     des       nations    chez      elle                      mais   ne   jamais    il entrera</a:t>
            </a:r>
          </a:p>
          <a:p>
            <a:r>
              <a:rPr lang="el-GR" sz="4000" dirty="0">
                <a:solidFill>
                  <a:schemeClr val="bg1"/>
                </a:solidFill>
              </a:rPr>
              <a:t>εἰς αὐτὴν πᾶν κοινὸν καὶ [ὁ] ποιῶν βδέλυγμα καὶ ψεῦδος</a:t>
            </a:r>
            <a:endParaRPr lang="en-US" sz="4000" dirty="0">
              <a:solidFill>
                <a:schemeClr val="bg1"/>
              </a:solidFill>
            </a:endParaRPr>
          </a:p>
          <a:p>
            <a:r>
              <a:rPr lang="fr-FR" sz="2400" dirty="0">
                <a:solidFill>
                  <a:srgbClr val="FFFF00"/>
                </a:solidFill>
              </a:rPr>
              <a:t>chez       elle          rien      de souillé    et personne qui se livre à l'abomination    et   au mensonge</a:t>
            </a:r>
          </a:p>
          <a:p>
            <a:r>
              <a:rPr lang="en-US" sz="3800" dirty="0">
                <a:solidFill>
                  <a:schemeClr val="bg1"/>
                </a:solidFill>
              </a:rPr>
              <a:t> </a:t>
            </a:r>
            <a:r>
              <a:rPr lang="el-GR" sz="3800" dirty="0">
                <a:solidFill>
                  <a:schemeClr val="bg1"/>
                </a:solidFill>
              </a:rPr>
              <a:t>εἰ μὴ οἱ γεγραμμένοι</a:t>
            </a:r>
            <a:r>
              <a:rPr lang="en-US" sz="3800" dirty="0">
                <a:solidFill>
                  <a:schemeClr val="bg1"/>
                </a:solidFill>
              </a:rPr>
              <a:t> </a:t>
            </a:r>
            <a:r>
              <a:rPr lang="el-GR" sz="3800" dirty="0">
                <a:solidFill>
                  <a:schemeClr val="bg1"/>
                </a:solidFill>
              </a:rPr>
              <a:t> ἐν τῷ βιβλίῳ τῆς ζωῆς τοῦ ἀρνίου.</a:t>
            </a:r>
          </a:p>
          <a:p>
            <a:r>
              <a:rPr lang="fr-FR" sz="2400" dirty="0">
                <a:solidFill>
                  <a:srgbClr val="FFFF00"/>
                </a:solidFill>
              </a:rPr>
              <a:t>    seuls  ceux      qui sont écrits         dans   le          livre          de        vie           de l'Agneau.</a:t>
            </a:r>
          </a:p>
          <a:p>
            <a:r>
              <a:rPr lang="en-US" sz="800" dirty="0">
                <a:solidFill>
                  <a:schemeClr val="bg1"/>
                </a:solidFill>
              </a:rPr>
              <a:t> </a:t>
            </a:r>
          </a:p>
          <a:p>
            <a:r>
              <a:rPr lang="en-US" sz="2200" baseline="30000" dirty="0">
                <a:solidFill>
                  <a:srgbClr val="FFFF00"/>
                </a:solidFill>
              </a:rPr>
              <a:t>	NEG </a:t>
            </a:r>
            <a:r>
              <a:rPr lang="fr-FR" sz="2200" b="1" dirty="0">
                <a:solidFill>
                  <a:schemeClr val="bg1"/>
                </a:solidFill>
              </a:rPr>
              <a:t>21:26</a:t>
            </a:r>
            <a:r>
              <a:rPr lang="fr-FR" sz="2200" dirty="0">
                <a:solidFill>
                  <a:schemeClr val="bg1"/>
                </a:solidFill>
              </a:rPr>
              <a:t> On y apportera la gloire et l'honneur des nations. </a:t>
            </a:r>
            <a:r>
              <a:rPr lang="fr-FR" sz="2200" b="1" dirty="0">
                <a:solidFill>
                  <a:schemeClr val="bg1"/>
                </a:solidFill>
              </a:rPr>
              <a:t>21:27</a:t>
            </a:r>
            <a:r>
              <a:rPr lang="fr-FR" sz="2200" dirty="0">
                <a:solidFill>
                  <a:schemeClr val="bg1"/>
                </a:solidFill>
              </a:rPr>
              <a:t> Il n'entrera chez elle rien de souillé, ni personne qui se livre à l'abomination et au mensonge; il n'entrera que ceux qui sont écrits dans le livre de vie de l'Agneau.    //   </a:t>
            </a:r>
            <a:r>
              <a:rPr lang="fr-FR" sz="2200" baseline="30000" dirty="0">
                <a:solidFill>
                  <a:srgbClr val="FFFF00"/>
                </a:solidFill>
              </a:rPr>
              <a:t>BFC </a:t>
            </a:r>
            <a:r>
              <a:rPr lang="fr-FR" sz="2200" b="1" dirty="0">
                <a:solidFill>
                  <a:schemeClr val="bg1"/>
                </a:solidFill>
              </a:rPr>
              <a:t>21:26</a:t>
            </a:r>
            <a:r>
              <a:rPr lang="fr-FR" sz="2200" dirty="0">
                <a:solidFill>
                  <a:schemeClr val="bg1"/>
                </a:solidFill>
              </a:rPr>
              <a:t> On y apportera la splendeur et la richesse des nations. </a:t>
            </a:r>
            <a:r>
              <a:rPr lang="fr-FR" sz="2200" b="1" dirty="0">
                <a:solidFill>
                  <a:schemeClr val="bg1"/>
                </a:solidFill>
              </a:rPr>
              <a:t>21:27</a:t>
            </a:r>
            <a:r>
              <a:rPr lang="fr-FR" sz="2200" dirty="0">
                <a:solidFill>
                  <a:schemeClr val="bg1"/>
                </a:solidFill>
              </a:rPr>
              <a:t> Mais rien d'impur n'entrera dans cette ville, ni personne qui se livre à des pratiques abominables et au mensonge. Seuls entreront ceux dont le nom est inscrit dans le livre de vie, qui est celui de l'Agneau.</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96787173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4" y="19756"/>
            <a:ext cx="12161838" cy="6819414"/>
          </a:xfrm>
          <a:prstGeom prst="rect">
            <a:avLst/>
          </a:prstGeom>
          <a:solidFill>
            <a:srgbClr val="002060"/>
          </a:solidFill>
        </p:spPr>
        <p:txBody>
          <a:bodyPr wrap="square" lIns="108821" tIns="54411" rIns="108821" bIns="54411">
            <a:spAutoFit/>
          </a:bodyPr>
          <a:lstStyle/>
          <a:p>
            <a:r>
              <a:rPr lang="en-US" sz="3200" b="1" dirty="0">
                <a:solidFill>
                  <a:srgbClr val="FFFF00"/>
                </a:solidFill>
              </a:rPr>
              <a:t>    Apocalypse 21:2 </a:t>
            </a:r>
          </a:p>
          <a:p>
            <a:endParaRPr lang="en-US" sz="800" b="1" dirty="0">
              <a:solidFill>
                <a:srgbClr val="FFFF00"/>
              </a:solidFill>
            </a:endParaRPr>
          </a:p>
          <a:p>
            <a:r>
              <a:rPr lang="en-US" sz="4000" dirty="0">
                <a:solidFill>
                  <a:schemeClr val="bg1"/>
                </a:solidFill>
              </a:rPr>
              <a:t>  </a:t>
            </a:r>
            <a:r>
              <a:rPr lang="el-GR" sz="4000" dirty="0">
                <a:solidFill>
                  <a:schemeClr val="bg1"/>
                </a:solidFill>
              </a:rPr>
              <a:t>καὶ </a:t>
            </a:r>
            <a:r>
              <a:rPr lang="en-US" sz="4000" dirty="0">
                <a:solidFill>
                  <a:schemeClr val="bg1"/>
                </a:solidFill>
              </a:rPr>
              <a:t> </a:t>
            </a:r>
            <a:r>
              <a:rPr lang="el-GR" sz="4000" dirty="0">
                <a:solidFill>
                  <a:schemeClr val="bg1"/>
                </a:solidFill>
              </a:rPr>
              <a:t>τὴν</a:t>
            </a:r>
            <a:r>
              <a:rPr lang="en-US" sz="4000" dirty="0">
                <a:solidFill>
                  <a:schemeClr val="bg1"/>
                </a:solidFill>
              </a:rPr>
              <a:t> </a:t>
            </a:r>
            <a:r>
              <a:rPr lang="el-GR" sz="4000" dirty="0">
                <a:solidFill>
                  <a:schemeClr val="bg1"/>
                </a:solidFill>
              </a:rPr>
              <a:t> πόλιν</a:t>
            </a:r>
            <a:r>
              <a:rPr lang="en-US" sz="4000" dirty="0">
                <a:solidFill>
                  <a:schemeClr val="bg1"/>
                </a:solidFill>
              </a:rPr>
              <a:t> </a:t>
            </a:r>
            <a:r>
              <a:rPr lang="el-GR" sz="4000" dirty="0">
                <a:solidFill>
                  <a:schemeClr val="bg1"/>
                </a:solidFill>
              </a:rPr>
              <a:t> τὴν </a:t>
            </a:r>
            <a:r>
              <a:rPr lang="en-US" sz="4000" dirty="0">
                <a:solidFill>
                  <a:schemeClr val="bg1"/>
                </a:solidFill>
              </a:rPr>
              <a:t> </a:t>
            </a:r>
            <a:r>
              <a:rPr lang="el-GR" sz="4000" dirty="0">
                <a:solidFill>
                  <a:schemeClr val="bg1"/>
                </a:solidFill>
              </a:rPr>
              <a:t>ἁγίαν</a:t>
            </a:r>
            <a:r>
              <a:rPr lang="en-US" sz="4000" dirty="0">
                <a:solidFill>
                  <a:schemeClr val="bg1"/>
                </a:solidFill>
              </a:rPr>
              <a:t> </a:t>
            </a:r>
            <a:r>
              <a:rPr lang="el-GR" sz="4000" dirty="0">
                <a:solidFill>
                  <a:schemeClr val="bg1"/>
                </a:solidFill>
              </a:rPr>
              <a:t> Ἰερουσαλὴμ</a:t>
            </a:r>
            <a:endParaRPr lang="en-US" sz="4000" dirty="0">
              <a:solidFill>
                <a:schemeClr val="bg1"/>
              </a:solidFill>
            </a:endParaRPr>
          </a:p>
          <a:p>
            <a:r>
              <a:rPr lang="fr-FR" sz="2400" dirty="0">
                <a:solidFill>
                  <a:srgbClr val="FFFF00"/>
                </a:solidFill>
              </a:rPr>
              <a:t>      et          la            ville           la          sainte              Jérusalem</a:t>
            </a:r>
          </a:p>
          <a:p>
            <a:r>
              <a:rPr lang="en-US" sz="4000" dirty="0">
                <a:solidFill>
                  <a:schemeClr val="bg1"/>
                </a:solidFill>
              </a:rPr>
              <a:t>         </a:t>
            </a:r>
            <a:r>
              <a:rPr lang="el-GR" sz="4000" dirty="0">
                <a:solidFill>
                  <a:schemeClr val="bg1"/>
                </a:solidFill>
              </a:rPr>
              <a:t>καινὴν </a:t>
            </a:r>
            <a:r>
              <a:rPr lang="en-US" sz="4000" dirty="0">
                <a:solidFill>
                  <a:schemeClr val="bg1"/>
                </a:solidFill>
              </a:rPr>
              <a:t> </a:t>
            </a:r>
            <a:r>
              <a:rPr lang="el-GR" sz="4000" dirty="0">
                <a:solidFill>
                  <a:schemeClr val="bg1"/>
                </a:solidFill>
              </a:rPr>
              <a:t>εἶδον </a:t>
            </a:r>
            <a:r>
              <a:rPr lang="en-US" sz="4000" dirty="0">
                <a:solidFill>
                  <a:schemeClr val="bg1"/>
                </a:solidFill>
              </a:rPr>
              <a:t> </a:t>
            </a:r>
            <a:r>
              <a:rPr lang="el-GR" sz="4000" dirty="0">
                <a:solidFill>
                  <a:schemeClr val="bg1"/>
                </a:solidFill>
              </a:rPr>
              <a:t>καταβαίνουσαν </a:t>
            </a:r>
            <a:endParaRPr lang="en-US" sz="4000" dirty="0">
              <a:solidFill>
                <a:schemeClr val="bg1"/>
              </a:solidFill>
            </a:endParaRPr>
          </a:p>
          <a:p>
            <a:r>
              <a:rPr lang="fr-FR" sz="2400" dirty="0">
                <a:solidFill>
                  <a:srgbClr val="FFFF00"/>
                </a:solidFill>
              </a:rPr>
              <a:t>                 nouvelle          je vis                  descendre</a:t>
            </a:r>
          </a:p>
          <a:p>
            <a:r>
              <a:rPr lang="en-US" sz="4000" dirty="0">
                <a:solidFill>
                  <a:schemeClr val="bg1"/>
                </a:solidFill>
              </a:rPr>
              <a:t>   </a:t>
            </a:r>
            <a:r>
              <a:rPr lang="el-GR" sz="4000" dirty="0">
                <a:solidFill>
                  <a:schemeClr val="bg1"/>
                </a:solidFill>
              </a:rPr>
              <a:t>ἐκ τοῦ</a:t>
            </a:r>
            <a:r>
              <a:rPr lang="en-US" sz="4000" dirty="0">
                <a:solidFill>
                  <a:schemeClr val="bg1"/>
                </a:solidFill>
              </a:rPr>
              <a:t> </a:t>
            </a:r>
            <a:r>
              <a:rPr lang="el-GR" sz="4000" dirty="0">
                <a:solidFill>
                  <a:schemeClr val="bg1"/>
                </a:solidFill>
              </a:rPr>
              <a:t> οὐρανοῦ</a:t>
            </a:r>
            <a:r>
              <a:rPr lang="en-US" sz="4000" dirty="0">
                <a:solidFill>
                  <a:schemeClr val="bg1"/>
                </a:solidFill>
              </a:rPr>
              <a:t> </a:t>
            </a:r>
            <a:r>
              <a:rPr lang="el-GR" sz="4000" dirty="0">
                <a:solidFill>
                  <a:schemeClr val="bg1"/>
                </a:solidFill>
              </a:rPr>
              <a:t> ἀπὸ</a:t>
            </a:r>
            <a:r>
              <a:rPr lang="en-US" sz="4000" dirty="0">
                <a:solidFill>
                  <a:schemeClr val="bg1"/>
                </a:solidFill>
              </a:rPr>
              <a:t> </a:t>
            </a:r>
            <a:r>
              <a:rPr lang="el-GR" sz="4000" dirty="0">
                <a:solidFill>
                  <a:schemeClr val="bg1"/>
                </a:solidFill>
              </a:rPr>
              <a:t> τοῦ </a:t>
            </a:r>
            <a:r>
              <a:rPr lang="en-US" sz="4000" dirty="0">
                <a:solidFill>
                  <a:schemeClr val="bg1"/>
                </a:solidFill>
              </a:rPr>
              <a:t> </a:t>
            </a:r>
            <a:r>
              <a:rPr lang="el-GR" sz="4000" dirty="0">
                <a:solidFill>
                  <a:schemeClr val="bg1"/>
                </a:solidFill>
              </a:rPr>
              <a:t>θεοῦ </a:t>
            </a:r>
            <a:r>
              <a:rPr lang="en-US" sz="4000" dirty="0">
                <a:solidFill>
                  <a:schemeClr val="bg1"/>
                </a:solidFill>
              </a:rPr>
              <a:t> </a:t>
            </a:r>
            <a:r>
              <a:rPr lang="el-GR" sz="4000" dirty="0">
                <a:solidFill>
                  <a:schemeClr val="bg1"/>
                </a:solidFill>
              </a:rPr>
              <a:t>ἡτοιμασμένην </a:t>
            </a:r>
            <a:endParaRPr lang="en-US" sz="4000" dirty="0">
              <a:solidFill>
                <a:schemeClr val="bg1"/>
              </a:solidFill>
            </a:endParaRPr>
          </a:p>
          <a:p>
            <a:r>
              <a:rPr lang="fr-FR" sz="2400" dirty="0">
                <a:solidFill>
                  <a:srgbClr val="FFFF00"/>
                </a:solidFill>
              </a:rPr>
              <a:t>           du                    ciel                d'auprès   de           Dieu                 préparée </a:t>
            </a:r>
          </a:p>
          <a:p>
            <a:r>
              <a:rPr lang="en-US" sz="4000" dirty="0">
                <a:solidFill>
                  <a:schemeClr val="bg1"/>
                </a:solidFill>
              </a:rPr>
              <a:t>     </a:t>
            </a:r>
            <a:r>
              <a:rPr lang="el-GR" sz="4000" dirty="0">
                <a:solidFill>
                  <a:schemeClr val="bg1"/>
                </a:solidFill>
              </a:rPr>
              <a:t>ὡς</a:t>
            </a:r>
            <a:r>
              <a:rPr lang="en-US" sz="4000" dirty="0">
                <a:solidFill>
                  <a:schemeClr val="bg1"/>
                </a:solidFill>
              </a:rPr>
              <a:t> </a:t>
            </a:r>
            <a:r>
              <a:rPr lang="el-GR" sz="4000" dirty="0">
                <a:solidFill>
                  <a:schemeClr val="bg1"/>
                </a:solidFill>
              </a:rPr>
              <a:t> νύμφην </a:t>
            </a:r>
            <a:r>
              <a:rPr lang="en-US" sz="4000" dirty="0">
                <a:solidFill>
                  <a:schemeClr val="bg1"/>
                </a:solidFill>
              </a:rPr>
              <a:t> </a:t>
            </a:r>
            <a:r>
              <a:rPr lang="el-GR" sz="4000" dirty="0">
                <a:solidFill>
                  <a:schemeClr val="bg1"/>
                </a:solidFill>
              </a:rPr>
              <a:t>κεκοσμημένην </a:t>
            </a:r>
            <a:r>
              <a:rPr lang="en-US" sz="4000" dirty="0">
                <a:solidFill>
                  <a:schemeClr val="bg1"/>
                </a:solidFill>
              </a:rPr>
              <a:t> </a:t>
            </a:r>
            <a:r>
              <a:rPr lang="el-GR" sz="4000" dirty="0">
                <a:solidFill>
                  <a:schemeClr val="bg1"/>
                </a:solidFill>
              </a:rPr>
              <a:t>τῷ </a:t>
            </a:r>
            <a:r>
              <a:rPr lang="en-US" sz="4000" dirty="0">
                <a:solidFill>
                  <a:schemeClr val="bg1"/>
                </a:solidFill>
              </a:rPr>
              <a:t> </a:t>
            </a:r>
            <a:r>
              <a:rPr lang="el-GR" sz="4000" dirty="0">
                <a:solidFill>
                  <a:schemeClr val="bg1"/>
                </a:solidFill>
              </a:rPr>
              <a:t>ἀνδρὶ </a:t>
            </a:r>
            <a:r>
              <a:rPr lang="en-US" sz="4000" dirty="0">
                <a:solidFill>
                  <a:schemeClr val="bg1"/>
                </a:solidFill>
              </a:rPr>
              <a:t> </a:t>
            </a:r>
            <a:r>
              <a:rPr lang="el-GR" sz="4000" dirty="0">
                <a:solidFill>
                  <a:schemeClr val="bg1"/>
                </a:solidFill>
              </a:rPr>
              <a:t>αὐτῆς.</a:t>
            </a:r>
          </a:p>
          <a:p>
            <a:r>
              <a:rPr lang="fr-FR" sz="2400" dirty="0">
                <a:solidFill>
                  <a:srgbClr val="FFFF00"/>
                </a:solidFill>
              </a:rPr>
              <a:t>    comme   une épouse            qui s'est parée           pour le     époux </a:t>
            </a:r>
            <a:r>
              <a:rPr lang="en-US" sz="2400" dirty="0">
                <a:solidFill>
                  <a:schemeClr val="bg1"/>
                </a:solidFill>
              </a:rPr>
              <a:t>    </a:t>
            </a:r>
            <a:r>
              <a:rPr lang="fr-FR" sz="2400" dirty="0">
                <a:solidFill>
                  <a:srgbClr val="FFFF00"/>
                </a:solidFill>
              </a:rPr>
              <a:t>     son</a:t>
            </a:r>
            <a:endParaRPr lang="en-US" sz="2400" dirty="0">
              <a:solidFill>
                <a:srgbClr val="FFFF00"/>
              </a:solidFill>
            </a:endParaRPr>
          </a:p>
          <a:p>
            <a:endParaRPr lang="en-US" sz="800" dirty="0">
              <a:solidFill>
                <a:schemeClr val="bg1"/>
              </a:solidFill>
            </a:endParaRPr>
          </a:p>
          <a:p>
            <a:r>
              <a:rPr lang="en-US" sz="2200" baseline="30000" dirty="0">
                <a:solidFill>
                  <a:srgbClr val="FFFF00"/>
                </a:solidFill>
              </a:rPr>
              <a:t>	NEG </a:t>
            </a:r>
            <a:r>
              <a:rPr lang="fr-FR" sz="2200" b="1" dirty="0">
                <a:solidFill>
                  <a:schemeClr val="bg1"/>
                </a:solidFill>
              </a:rPr>
              <a:t>21:2</a:t>
            </a:r>
            <a:r>
              <a:rPr lang="fr-FR" sz="2200" dirty="0">
                <a:solidFill>
                  <a:schemeClr val="bg1"/>
                </a:solidFill>
              </a:rPr>
              <a:t> Et je vis descendre du ciel, d'auprès de Dieu, la ville sainte, la nouvelle Jérusalem, préparée comme une épouse qui s'est parée pour son époux.</a:t>
            </a:r>
          </a:p>
          <a:p>
            <a:r>
              <a:rPr lang="fr-FR" sz="2200" dirty="0">
                <a:solidFill>
                  <a:schemeClr val="bg1"/>
                </a:solidFill>
              </a:rPr>
              <a:t> </a:t>
            </a:r>
            <a:r>
              <a:rPr lang="fr-FR" sz="2200" baseline="30000" dirty="0">
                <a:solidFill>
                  <a:srgbClr val="FFFF00"/>
                </a:solidFill>
              </a:rPr>
              <a:t>	BFC </a:t>
            </a:r>
            <a:r>
              <a:rPr lang="fr-FR" sz="2200" b="1" dirty="0">
                <a:solidFill>
                  <a:schemeClr val="bg1"/>
                </a:solidFill>
              </a:rPr>
              <a:t>21:2</a:t>
            </a:r>
            <a:r>
              <a:rPr lang="fr-FR" sz="2200" dirty="0">
                <a:solidFill>
                  <a:schemeClr val="bg1"/>
                </a:solidFill>
              </a:rPr>
              <a:t> Et je vis la ville sainte, la nouvelle Jérusalem, qui descendait du ciel, envoyée par Dieu, prête comme une épouse qui s'est faite belle pour aller à la rencontre de son mari.</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16011453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80969"/>
          </a:xfrm>
          <a:prstGeom prst="rect">
            <a:avLst/>
          </a:prstGeom>
          <a:solidFill>
            <a:srgbClr val="002060"/>
          </a:solidFill>
        </p:spPr>
        <p:txBody>
          <a:bodyPr wrap="square" lIns="108821" tIns="54411" rIns="108821" bIns="54411">
            <a:spAutoFit/>
          </a:bodyPr>
          <a:lstStyle/>
          <a:p>
            <a:r>
              <a:rPr lang="en-US" sz="800" b="1" dirty="0">
                <a:solidFill>
                  <a:srgbClr val="FFFF00"/>
                </a:solidFill>
              </a:rPr>
              <a:t>  </a:t>
            </a:r>
          </a:p>
          <a:p>
            <a:r>
              <a:rPr lang="en-US" sz="3600" b="1" dirty="0">
                <a:solidFill>
                  <a:srgbClr val="FFFF00"/>
                </a:solidFill>
              </a:rPr>
              <a:t>   Apocalypse 21:3 </a:t>
            </a:r>
          </a:p>
          <a:p>
            <a:endParaRPr lang="en-US" sz="800" b="1" dirty="0">
              <a:solidFill>
                <a:srgbClr val="FFFF00"/>
              </a:solidFill>
            </a:endParaRPr>
          </a:p>
          <a:p>
            <a:r>
              <a:rPr lang="en-US" sz="4000" dirty="0">
                <a:solidFill>
                  <a:schemeClr val="bg1"/>
                </a:solidFill>
              </a:rPr>
              <a:t> </a:t>
            </a:r>
            <a:r>
              <a:rPr lang="el-GR" sz="4000" dirty="0">
                <a:solidFill>
                  <a:schemeClr val="bg1"/>
                </a:solidFill>
              </a:rPr>
              <a:t>καὶ ἤκουσα φωνῆς μεγάλης ἐκ τοῦ θρόνου </a:t>
            </a:r>
            <a:endParaRPr lang="en-US" sz="4000" dirty="0">
              <a:solidFill>
                <a:schemeClr val="bg1"/>
              </a:solidFill>
            </a:endParaRPr>
          </a:p>
          <a:p>
            <a:r>
              <a:rPr lang="fr-FR" sz="2400" dirty="0">
                <a:solidFill>
                  <a:srgbClr val="FFFF00"/>
                </a:solidFill>
              </a:rPr>
              <a:t>      et       j'entendis     une voix           forte                  du                 trône</a:t>
            </a:r>
            <a:endParaRPr lang="es-ES" sz="2400" dirty="0">
              <a:solidFill>
                <a:srgbClr val="FFFF00"/>
              </a:solidFill>
            </a:endParaRPr>
          </a:p>
          <a:p>
            <a:r>
              <a:rPr lang="en-US" sz="4000" dirty="0">
                <a:solidFill>
                  <a:schemeClr val="bg1"/>
                </a:solidFill>
              </a:rPr>
              <a:t> </a:t>
            </a:r>
            <a:r>
              <a:rPr lang="el-GR" sz="4000" dirty="0">
                <a:solidFill>
                  <a:schemeClr val="bg1"/>
                </a:solidFill>
              </a:rPr>
              <a:t>λεγούσης·</a:t>
            </a:r>
            <a:r>
              <a:rPr lang="en-US" sz="4000" dirty="0">
                <a:solidFill>
                  <a:schemeClr val="bg1"/>
                </a:solidFill>
              </a:rPr>
              <a:t>  </a:t>
            </a:r>
            <a:r>
              <a:rPr lang="el-GR" sz="4000" dirty="0">
                <a:solidFill>
                  <a:schemeClr val="bg1"/>
                </a:solidFill>
              </a:rPr>
              <a:t>ἰδοὺ ἡ σκηνὴ τοῦ θεοῦ μετὰ τῶν ἀνθρώπων, </a:t>
            </a:r>
            <a:endParaRPr lang="en-US" sz="4000" dirty="0">
              <a:solidFill>
                <a:schemeClr val="bg1"/>
              </a:solidFill>
            </a:endParaRPr>
          </a:p>
          <a:p>
            <a:r>
              <a:rPr lang="fr-FR" sz="2400" dirty="0">
                <a:solidFill>
                  <a:srgbClr val="FFFF00"/>
                </a:solidFill>
              </a:rPr>
              <a:t>       qui disait               voici      le tabernacle     de        Dieu         avec        les         hommes</a:t>
            </a:r>
            <a:endParaRPr lang="fr-FR" sz="2200" dirty="0">
              <a:solidFill>
                <a:srgbClr val="FFFF00"/>
              </a:solidFill>
            </a:endParaRPr>
          </a:p>
          <a:p>
            <a:r>
              <a:rPr lang="en-US" sz="4000" dirty="0">
                <a:solidFill>
                  <a:schemeClr val="bg1"/>
                </a:solidFill>
              </a:rPr>
              <a:t> </a:t>
            </a:r>
            <a:r>
              <a:rPr lang="el-GR" sz="4000" dirty="0">
                <a:solidFill>
                  <a:schemeClr val="bg1"/>
                </a:solidFill>
              </a:rPr>
              <a:t>καὶ σκηνώσει μετ᾽ αὐτῶν, καὶ αὐτοὶ λαοὶ αὐτοῦ ἔσονται, </a:t>
            </a:r>
            <a:endParaRPr lang="en-US" sz="4000" dirty="0">
              <a:solidFill>
                <a:schemeClr val="bg1"/>
              </a:solidFill>
            </a:endParaRPr>
          </a:p>
          <a:p>
            <a:r>
              <a:rPr lang="fr-FR" sz="2400" dirty="0">
                <a:solidFill>
                  <a:srgbClr val="FFFF00"/>
                </a:solidFill>
              </a:rPr>
              <a:t>    et          il habitera          avec           eux            et             ils        peuple        son            seront </a:t>
            </a:r>
          </a:p>
          <a:p>
            <a:r>
              <a:rPr lang="en-US" sz="4000" dirty="0">
                <a:solidFill>
                  <a:schemeClr val="bg1"/>
                </a:solidFill>
              </a:rPr>
              <a:t>      </a:t>
            </a:r>
            <a:r>
              <a:rPr lang="el-GR" sz="4000" dirty="0">
                <a:solidFill>
                  <a:schemeClr val="bg1"/>
                </a:solidFill>
              </a:rPr>
              <a:t>καὶ αὐτὸς ὁ θεὸς μετ᾽ αὐτῶν ἔσται [αὐτῶν θεός],</a:t>
            </a:r>
          </a:p>
          <a:p>
            <a:r>
              <a:rPr lang="fr-FR" sz="2400" dirty="0">
                <a:solidFill>
                  <a:srgbClr val="FFFF00"/>
                </a:solidFill>
              </a:rPr>
              <a:t>             et     lui-même   le     Dieu      avec          eux            sera                 leur          Dieu</a:t>
            </a:r>
          </a:p>
          <a:p>
            <a:r>
              <a:rPr lang="en-US" sz="800" dirty="0">
                <a:solidFill>
                  <a:schemeClr val="bg1"/>
                </a:solidFill>
              </a:rPr>
              <a:t> </a:t>
            </a:r>
          </a:p>
          <a:p>
            <a:r>
              <a:rPr lang="en-US" sz="2100" baseline="30000" dirty="0">
                <a:solidFill>
                  <a:srgbClr val="FFFF00"/>
                </a:solidFill>
              </a:rPr>
              <a:t>         NEG </a:t>
            </a:r>
            <a:r>
              <a:rPr lang="fr-FR" sz="2100" b="1" dirty="0">
                <a:solidFill>
                  <a:schemeClr val="bg1"/>
                </a:solidFill>
              </a:rPr>
              <a:t>21:3</a:t>
            </a:r>
            <a:r>
              <a:rPr lang="fr-FR" sz="2100" dirty="0">
                <a:solidFill>
                  <a:schemeClr val="bg1"/>
                </a:solidFill>
              </a:rPr>
              <a:t> J'entendis du trône une forte voix qui disait: Voici le tabernacle de Dieu avec les hommes ! Il habitera avec eux, et ils seront son peuple, et Dieu lui-même sera avec eux.    </a:t>
            </a:r>
          </a:p>
          <a:p>
            <a:r>
              <a:rPr lang="fr-FR" sz="2100" baseline="30000" dirty="0">
                <a:solidFill>
                  <a:srgbClr val="FFFF00"/>
                </a:solidFill>
              </a:rPr>
              <a:t> </a:t>
            </a:r>
            <a:r>
              <a:rPr lang="fr-FR" sz="2100" dirty="0">
                <a:solidFill>
                  <a:srgbClr val="FFFF00"/>
                </a:solidFill>
              </a:rPr>
              <a:t>     </a:t>
            </a:r>
            <a:r>
              <a:rPr lang="fr-FR" sz="2100" baseline="30000" dirty="0">
                <a:solidFill>
                  <a:srgbClr val="FFFF00"/>
                </a:solidFill>
              </a:rPr>
              <a:t>BFC </a:t>
            </a:r>
            <a:r>
              <a:rPr lang="fr-FR" sz="2100" b="1" dirty="0">
                <a:solidFill>
                  <a:schemeClr val="bg1"/>
                </a:solidFill>
              </a:rPr>
              <a:t>21:3</a:t>
            </a:r>
            <a:r>
              <a:rPr lang="fr-FR" sz="2100" dirty="0">
                <a:solidFill>
                  <a:schemeClr val="bg1"/>
                </a:solidFill>
              </a:rPr>
              <a:t> J'entendis une voix forte qui venait du trône et disait: «Maintenant la demeure de Dieu est parmi les hommes! Il demeurera avec eux et ils seront ses peuples. Dieu lui-même sera avec eux, il sera leur Dieu.</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12580119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19414"/>
          </a:xfrm>
          <a:prstGeom prst="rect">
            <a:avLst/>
          </a:prstGeom>
          <a:solidFill>
            <a:srgbClr val="002060"/>
          </a:solidFill>
        </p:spPr>
        <p:txBody>
          <a:bodyPr wrap="square" lIns="108821" tIns="54411" rIns="108821" bIns="54411">
            <a:spAutoFit/>
          </a:bodyPr>
          <a:lstStyle/>
          <a:p>
            <a:r>
              <a:rPr lang="en-US" sz="3200" b="1" dirty="0">
                <a:solidFill>
                  <a:srgbClr val="FFFF00"/>
                </a:solidFill>
              </a:rPr>
              <a:t>              Apocalypse 21:4 </a:t>
            </a:r>
          </a:p>
          <a:p>
            <a:endParaRPr lang="en-US" sz="800" b="1" dirty="0">
              <a:solidFill>
                <a:srgbClr val="FFFF00"/>
              </a:solidFill>
            </a:endParaRPr>
          </a:p>
          <a:p>
            <a:r>
              <a:rPr lang="en-US" sz="4400" dirty="0">
                <a:solidFill>
                  <a:schemeClr val="bg1"/>
                </a:solidFill>
              </a:rPr>
              <a:t>     </a:t>
            </a:r>
            <a:r>
              <a:rPr lang="el-GR" sz="4400" dirty="0">
                <a:solidFill>
                  <a:schemeClr val="bg1"/>
                </a:solidFill>
              </a:rPr>
              <a:t>καὶ</a:t>
            </a:r>
            <a:r>
              <a:rPr lang="en-US" sz="4400" dirty="0">
                <a:solidFill>
                  <a:schemeClr val="bg1"/>
                </a:solidFill>
              </a:rPr>
              <a:t> </a:t>
            </a:r>
            <a:r>
              <a:rPr lang="el-GR" sz="4400" dirty="0">
                <a:solidFill>
                  <a:schemeClr val="bg1"/>
                </a:solidFill>
              </a:rPr>
              <a:t> ἐξαλείψει </a:t>
            </a:r>
            <a:r>
              <a:rPr lang="en-US" sz="4400" dirty="0">
                <a:solidFill>
                  <a:schemeClr val="bg1"/>
                </a:solidFill>
              </a:rPr>
              <a:t> </a:t>
            </a:r>
            <a:r>
              <a:rPr lang="el-GR" sz="4400" dirty="0">
                <a:solidFill>
                  <a:schemeClr val="bg1"/>
                </a:solidFill>
              </a:rPr>
              <a:t>πᾶν </a:t>
            </a:r>
            <a:r>
              <a:rPr lang="en-US" sz="4400" dirty="0">
                <a:solidFill>
                  <a:schemeClr val="bg1"/>
                </a:solidFill>
              </a:rPr>
              <a:t> </a:t>
            </a:r>
            <a:r>
              <a:rPr lang="el-GR" sz="4400" dirty="0">
                <a:solidFill>
                  <a:schemeClr val="bg1"/>
                </a:solidFill>
              </a:rPr>
              <a:t>δάκρυον </a:t>
            </a:r>
            <a:endParaRPr lang="en-US" sz="4400" dirty="0">
              <a:solidFill>
                <a:schemeClr val="bg1"/>
              </a:solidFill>
            </a:endParaRPr>
          </a:p>
          <a:p>
            <a:r>
              <a:rPr lang="fr-FR" sz="2400" dirty="0">
                <a:solidFill>
                  <a:srgbClr val="FFFF00"/>
                </a:solidFill>
              </a:rPr>
              <a:t>            et              il essuiera              toute              larme</a:t>
            </a:r>
            <a:endParaRPr lang="es-ES" sz="2400" dirty="0">
              <a:solidFill>
                <a:srgbClr val="FFFF00"/>
              </a:solidFill>
            </a:endParaRPr>
          </a:p>
          <a:p>
            <a:r>
              <a:rPr lang="en-US" sz="4000" dirty="0">
                <a:solidFill>
                  <a:schemeClr val="bg1"/>
                </a:solidFill>
              </a:rPr>
              <a:t> </a:t>
            </a:r>
            <a:r>
              <a:rPr lang="el-GR" sz="4000" dirty="0">
                <a:solidFill>
                  <a:schemeClr val="bg1"/>
                </a:solidFill>
              </a:rPr>
              <a:t>ἐκ </a:t>
            </a:r>
            <a:r>
              <a:rPr lang="en-US" sz="4000" dirty="0">
                <a:solidFill>
                  <a:schemeClr val="bg1"/>
                </a:solidFill>
              </a:rPr>
              <a:t> </a:t>
            </a:r>
            <a:r>
              <a:rPr lang="el-GR" sz="4000" dirty="0">
                <a:solidFill>
                  <a:schemeClr val="bg1"/>
                </a:solidFill>
              </a:rPr>
              <a:t>τῶν</a:t>
            </a:r>
            <a:r>
              <a:rPr lang="en-US" sz="4000" dirty="0">
                <a:solidFill>
                  <a:schemeClr val="bg1"/>
                </a:solidFill>
              </a:rPr>
              <a:t> </a:t>
            </a:r>
            <a:r>
              <a:rPr lang="el-GR" sz="4000" dirty="0">
                <a:solidFill>
                  <a:schemeClr val="bg1"/>
                </a:solidFill>
              </a:rPr>
              <a:t> ὀφθαλμῶν </a:t>
            </a:r>
            <a:r>
              <a:rPr lang="en-US" sz="4000" dirty="0">
                <a:solidFill>
                  <a:schemeClr val="bg1"/>
                </a:solidFill>
              </a:rPr>
              <a:t> </a:t>
            </a:r>
            <a:r>
              <a:rPr lang="el-GR" sz="4000" dirty="0">
                <a:solidFill>
                  <a:schemeClr val="bg1"/>
                </a:solidFill>
              </a:rPr>
              <a:t>αὐτῶν, </a:t>
            </a:r>
            <a:r>
              <a:rPr lang="en-US" sz="4000" dirty="0">
                <a:solidFill>
                  <a:schemeClr val="bg1"/>
                </a:solidFill>
              </a:rPr>
              <a:t> </a:t>
            </a:r>
            <a:r>
              <a:rPr lang="el-GR" sz="4000" dirty="0">
                <a:solidFill>
                  <a:schemeClr val="bg1"/>
                </a:solidFill>
              </a:rPr>
              <a:t>καὶ ὁ</a:t>
            </a:r>
            <a:r>
              <a:rPr lang="en-US" sz="4000" dirty="0">
                <a:solidFill>
                  <a:schemeClr val="bg1"/>
                </a:solidFill>
              </a:rPr>
              <a:t> </a:t>
            </a:r>
            <a:r>
              <a:rPr lang="el-GR" sz="4000" dirty="0">
                <a:solidFill>
                  <a:schemeClr val="bg1"/>
                </a:solidFill>
              </a:rPr>
              <a:t> θάνατος </a:t>
            </a:r>
            <a:endParaRPr lang="en-US" sz="4000" dirty="0">
              <a:solidFill>
                <a:schemeClr val="bg1"/>
              </a:solidFill>
            </a:endParaRPr>
          </a:p>
          <a:p>
            <a:r>
              <a:rPr lang="fr-FR" sz="2400" dirty="0">
                <a:solidFill>
                  <a:srgbClr val="FFFF00"/>
                </a:solidFill>
              </a:rPr>
              <a:t>   de        les                  yeux                     leurs              et     la           mort</a:t>
            </a:r>
            <a:endParaRPr lang="fr-FR" sz="2200" dirty="0">
              <a:solidFill>
                <a:srgbClr val="FFFF00"/>
              </a:solidFill>
            </a:endParaRPr>
          </a:p>
          <a:p>
            <a:r>
              <a:rPr lang="en-US" sz="4200" dirty="0">
                <a:solidFill>
                  <a:schemeClr val="bg1"/>
                </a:solidFill>
              </a:rPr>
              <a:t> </a:t>
            </a:r>
            <a:r>
              <a:rPr lang="el-GR" sz="4200" dirty="0">
                <a:solidFill>
                  <a:schemeClr val="bg1"/>
                </a:solidFill>
              </a:rPr>
              <a:t>οὐκ </a:t>
            </a:r>
            <a:r>
              <a:rPr lang="en-US" sz="4200" dirty="0">
                <a:solidFill>
                  <a:schemeClr val="bg1"/>
                </a:solidFill>
              </a:rPr>
              <a:t> </a:t>
            </a:r>
            <a:r>
              <a:rPr lang="el-GR" sz="4200" dirty="0">
                <a:solidFill>
                  <a:schemeClr val="bg1"/>
                </a:solidFill>
              </a:rPr>
              <a:t>ἔσται </a:t>
            </a:r>
            <a:r>
              <a:rPr lang="en-US" sz="4200" dirty="0">
                <a:solidFill>
                  <a:schemeClr val="bg1"/>
                </a:solidFill>
              </a:rPr>
              <a:t> </a:t>
            </a:r>
            <a:r>
              <a:rPr lang="el-GR" sz="4200" dirty="0">
                <a:solidFill>
                  <a:schemeClr val="bg1"/>
                </a:solidFill>
              </a:rPr>
              <a:t>ἔτι </a:t>
            </a:r>
            <a:r>
              <a:rPr lang="en-US" sz="4200" dirty="0">
                <a:solidFill>
                  <a:schemeClr val="bg1"/>
                </a:solidFill>
              </a:rPr>
              <a:t> </a:t>
            </a:r>
            <a:r>
              <a:rPr lang="el-GR" sz="4200" dirty="0">
                <a:solidFill>
                  <a:schemeClr val="bg1"/>
                </a:solidFill>
              </a:rPr>
              <a:t>οὔτε</a:t>
            </a:r>
            <a:r>
              <a:rPr lang="en-US" sz="4200" dirty="0">
                <a:solidFill>
                  <a:schemeClr val="bg1"/>
                </a:solidFill>
              </a:rPr>
              <a:t> </a:t>
            </a:r>
            <a:r>
              <a:rPr lang="el-GR" sz="4200" dirty="0">
                <a:solidFill>
                  <a:schemeClr val="bg1"/>
                </a:solidFill>
              </a:rPr>
              <a:t>πένθος </a:t>
            </a:r>
            <a:r>
              <a:rPr lang="en-US" sz="4200" dirty="0">
                <a:solidFill>
                  <a:schemeClr val="bg1"/>
                </a:solidFill>
              </a:rPr>
              <a:t> </a:t>
            </a:r>
            <a:r>
              <a:rPr lang="el-GR" sz="4200" dirty="0">
                <a:solidFill>
                  <a:schemeClr val="bg1"/>
                </a:solidFill>
              </a:rPr>
              <a:t>οὔτε </a:t>
            </a:r>
            <a:r>
              <a:rPr lang="en-US" sz="4200" dirty="0">
                <a:solidFill>
                  <a:schemeClr val="bg1"/>
                </a:solidFill>
              </a:rPr>
              <a:t> </a:t>
            </a:r>
            <a:r>
              <a:rPr lang="el-GR" sz="4200" dirty="0">
                <a:solidFill>
                  <a:schemeClr val="bg1"/>
                </a:solidFill>
              </a:rPr>
              <a:t>κραυγὴ </a:t>
            </a:r>
            <a:endParaRPr lang="en-US" sz="4200" dirty="0">
              <a:solidFill>
                <a:schemeClr val="bg1"/>
              </a:solidFill>
            </a:endParaRPr>
          </a:p>
          <a:p>
            <a:r>
              <a:rPr lang="fr-FR" sz="2400" dirty="0">
                <a:solidFill>
                  <a:srgbClr val="FFFF00"/>
                </a:solidFill>
              </a:rPr>
              <a:t>      ne          sera           plus           ni             deuil                ni                    cri</a:t>
            </a:r>
          </a:p>
          <a:p>
            <a:r>
              <a:rPr lang="en-US" sz="4200" dirty="0">
                <a:solidFill>
                  <a:schemeClr val="bg1"/>
                </a:solidFill>
              </a:rPr>
              <a:t> </a:t>
            </a:r>
            <a:r>
              <a:rPr lang="el-GR" sz="4000" dirty="0">
                <a:solidFill>
                  <a:schemeClr val="bg1"/>
                </a:solidFill>
              </a:rPr>
              <a:t>οὔτε πόνος </a:t>
            </a:r>
            <a:r>
              <a:rPr lang="en-US" sz="4000" dirty="0">
                <a:solidFill>
                  <a:schemeClr val="bg1"/>
                </a:solidFill>
              </a:rPr>
              <a:t> </a:t>
            </a:r>
            <a:r>
              <a:rPr lang="el-GR" sz="4000" dirty="0">
                <a:solidFill>
                  <a:schemeClr val="bg1"/>
                </a:solidFill>
              </a:rPr>
              <a:t>οὐκ ἔσται ἔτι,</a:t>
            </a:r>
            <a:r>
              <a:rPr lang="en-US" sz="4000" dirty="0">
                <a:solidFill>
                  <a:schemeClr val="bg1"/>
                </a:solidFill>
              </a:rPr>
              <a:t> </a:t>
            </a:r>
            <a:r>
              <a:rPr lang="el-GR" sz="4000" dirty="0">
                <a:solidFill>
                  <a:schemeClr val="bg1"/>
                </a:solidFill>
              </a:rPr>
              <a:t> [ὅτι] τὰ</a:t>
            </a:r>
            <a:r>
              <a:rPr lang="en-US" sz="4000" dirty="0">
                <a:solidFill>
                  <a:schemeClr val="bg1"/>
                </a:solidFill>
              </a:rPr>
              <a:t> </a:t>
            </a:r>
            <a:r>
              <a:rPr lang="el-GR" sz="4000" dirty="0">
                <a:solidFill>
                  <a:schemeClr val="bg1"/>
                </a:solidFill>
              </a:rPr>
              <a:t> πρῶτα</a:t>
            </a:r>
            <a:r>
              <a:rPr lang="en-US" sz="4000" dirty="0">
                <a:solidFill>
                  <a:schemeClr val="bg1"/>
                </a:solidFill>
              </a:rPr>
              <a:t>  </a:t>
            </a:r>
            <a:r>
              <a:rPr lang="el-GR" sz="4000" dirty="0">
                <a:solidFill>
                  <a:schemeClr val="bg1"/>
                </a:solidFill>
              </a:rPr>
              <a:t> ἀπῆλθαν.</a:t>
            </a:r>
          </a:p>
          <a:p>
            <a:r>
              <a:rPr lang="fr-FR" sz="2400" dirty="0">
                <a:solidFill>
                  <a:srgbClr val="FFFF00"/>
                </a:solidFill>
              </a:rPr>
              <a:t>       ni         douleur         ne          sera       plus        car      les  </a:t>
            </a:r>
            <a:r>
              <a:rPr lang="fr-FR" sz="2300" dirty="0">
                <a:solidFill>
                  <a:srgbClr val="FFFF00"/>
                </a:solidFill>
              </a:rPr>
              <a:t>premières choses  </a:t>
            </a:r>
            <a:r>
              <a:rPr lang="fr-FR" sz="2400" dirty="0">
                <a:solidFill>
                  <a:srgbClr val="FFFF00"/>
                </a:solidFill>
              </a:rPr>
              <a:t>ont disparu</a:t>
            </a:r>
          </a:p>
          <a:p>
            <a:r>
              <a:rPr lang="en-US" sz="800" dirty="0">
                <a:solidFill>
                  <a:schemeClr val="bg1"/>
                </a:solidFill>
              </a:rPr>
              <a:t> </a:t>
            </a:r>
          </a:p>
          <a:p>
            <a:r>
              <a:rPr lang="en-US" sz="2200" baseline="30000" dirty="0">
                <a:solidFill>
                  <a:srgbClr val="FFFF00"/>
                </a:solidFill>
              </a:rPr>
              <a:t>         	NEG </a:t>
            </a:r>
            <a:r>
              <a:rPr lang="fr-FR" sz="2200" b="1" dirty="0">
                <a:solidFill>
                  <a:schemeClr val="bg1"/>
                </a:solidFill>
              </a:rPr>
              <a:t>21:4</a:t>
            </a:r>
            <a:r>
              <a:rPr lang="fr-FR" sz="2200" dirty="0">
                <a:solidFill>
                  <a:schemeClr val="bg1"/>
                </a:solidFill>
              </a:rPr>
              <a:t> Il essuiera toute larme de leurs yeux, et la mort ne sera plus; il n'y aura plus ni deuil, ni cri, ni douleur, car les premières choses ont disparu.</a:t>
            </a:r>
          </a:p>
          <a:p>
            <a:r>
              <a:rPr lang="fr-FR" sz="2200" dirty="0">
                <a:solidFill>
                  <a:srgbClr val="FFFF00"/>
                </a:solidFill>
              </a:rPr>
              <a:t>	</a:t>
            </a:r>
            <a:r>
              <a:rPr lang="fr-FR" sz="2200" baseline="30000" dirty="0">
                <a:solidFill>
                  <a:srgbClr val="FFFF00"/>
                </a:solidFill>
              </a:rPr>
              <a:t>BFC  </a:t>
            </a:r>
            <a:r>
              <a:rPr lang="fr-FR" sz="2200" b="1" dirty="0">
                <a:solidFill>
                  <a:schemeClr val="bg1"/>
                </a:solidFill>
              </a:rPr>
              <a:t>21:4</a:t>
            </a:r>
            <a:r>
              <a:rPr lang="fr-FR" sz="2200" dirty="0">
                <a:solidFill>
                  <a:schemeClr val="bg1"/>
                </a:solidFill>
              </a:rPr>
              <a:t> Il essuiera toute larme de leurs yeux. Il n'y aura plus de mort, il n'y aura plus ni deuil, ni lamentations, ni douleur. En effet, les choses anciennes auront disparu.»</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82476531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4" y="19756"/>
            <a:ext cx="12161838" cy="6850191"/>
          </a:xfrm>
          <a:prstGeom prst="rect">
            <a:avLst/>
          </a:prstGeom>
          <a:solidFill>
            <a:srgbClr val="002060"/>
          </a:solidFill>
        </p:spPr>
        <p:txBody>
          <a:bodyPr wrap="square" lIns="108821" tIns="54411" rIns="108821" bIns="54411">
            <a:spAutoFit/>
          </a:bodyPr>
          <a:lstStyle/>
          <a:p>
            <a:endParaRPr lang="en-US" sz="800" b="1" dirty="0">
              <a:solidFill>
                <a:srgbClr val="FFFF00"/>
              </a:solidFill>
            </a:endParaRPr>
          </a:p>
          <a:p>
            <a:endParaRPr lang="en-US" sz="800" b="1" dirty="0">
              <a:solidFill>
                <a:srgbClr val="FFFF00"/>
              </a:solidFill>
            </a:endParaRPr>
          </a:p>
          <a:p>
            <a:endParaRPr lang="en-US" sz="800" b="1" dirty="0">
              <a:solidFill>
                <a:srgbClr val="FFFF00"/>
              </a:solidFill>
            </a:endParaRPr>
          </a:p>
          <a:p>
            <a:r>
              <a:rPr lang="en-US" sz="3600" b="1" dirty="0">
                <a:solidFill>
                  <a:srgbClr val="FFFF00"/>
                </a:solidFill>
              </a:rPr>
              <a:t>    Apocalypse 21:5 </a:t>
            </a:r>
          </a:p>
          <a:p>
            <a:endParaRPr lang="en-US" sz="800" b="1" dirty="0">
              <a:solidFill>
                <a:srgbClr val="FFFF00"/>
              </a:solidFill>
            </a:endParaRPr>
          </a:p>
          <a:p>
            <a:endParaRPr lang="en-US" sz="800" b="1" dirty="0">
              <a:solidFill>
                <a:srgbClr val="FFFF00"/>
              </a:solidFill>
            </a:endParaRPr>
          </a:p>
          <a:p>
            <a:endParaRPr lang="en-US" sz="800" b="1" dirty="0">
              <a:solidFill>
                <a:srgbClr val="FFFF00"/>
              </a:solidFill>
            </a:endParaRPr>
          </a:p>
          <a:p>
            <a:r>
              <a:rPr lang="en-US" sz="4000" dirty="0">
                <a:solidFill>
                  <a:schemeClr val="bg1"/>
                </a:solidFill>
              </a:rPr>
              <a:t>  </a:t>
            </a:r>
            <a:r>
              <a:rPr lang="el-GR" sz="4400" dirty="0">
                <a:solidFill>
                  <a:schemeClr val="bg1"/>
                </a:solidFill>
              </a:rPr>
              <a:t>Καὶ εἶπεν ὁ καθήμενος ἐπὶ τῷ θρόνῳ·</a:t>
            </a:r>
            <a:endParaRPr lang="en-US" sz="4400" dirty="0">
              <a:solidFill>
                <a:schemeClr val="bg1"/>
              </a:solidFill>
            </a:endParaRPr>
          </a:p>
          <a:p>
            <a:r>
              <a:rPr lang="fr-FR" sz="2400" dirty="0">
                <a:solidFill>
                  <a:srgbClr val="FFFF00"/>
                </a:solidFill>
              </a:rPr>
              <a:t>       et           dit        celui     qui était assis            sur       le          trône</a:t>
            </a:r>
          </a:p>
          <a:p>
            <a:r>
              <a:rPr lang="en-US" sz="4400" dirty="0">
                <a:solidFill>
                  <a:schemeClr val="bg1"/>
                </a:solidFill>
              </a:rPr>
              <a:t>   </a:t>
            </a:r>
            <a:r>
              <a:rPr lang="el-GR" sz="4400" dirty="0">
                <a:solidFill>
                  <a:schemeClr val="bg1"/>
                </a:solidFill>
              </a:rPr>
              <a:t>ἰδοὺ </a:t>
            </a:r>
            <a:r>
              <a:rPr lang="en-US" sz="4400" dirty="0">
                <a:solidFill>
                  <a:schemeClr val="bg1"/>
                </a:solidFill>
              </a:rPr>
              <a:t> </a:t>
            </a:r>
            <a:r>
              <a:rPr lang="el-GR" sz="4400" dirty="0">
                <a:solidFill>
                  <a:schemeClr val="bg1"/>
                </a:solidFill>
              </a:rPr>
              <a:t>καινὰ</a:t>
            </a:r>
            <a:r>
              <a:rPr lang="en-US" sz="4400" dirty="0">
                <a:solidFill>
                  <a:schemeClr val="bg1"/>
                </a:solidFill>
              </a:rPr>
              <a:t> </a:t>
            </a:r>
            <a:r>
              <a:rPr lang="el-GR" sz="4400" dirty="0">
                <a:solidFill>
                  <a:schemeClr val="bg1"/>
                </a:solidFill>
              </a:rPr>
              <a:t> ποιῶ </a:t>
            </a:r>
            <a:r>
              <a:rPr lang="en-US" sz="4400" dirty="0">
                <a:solidFill>
                  <a:schemeClr val="bg1"/>
                </a:solidFill>
              </a:rPr>
              <a:t> </a:t>
            </a:r>
            <a:r>
              <a:rPr lang="el-GR" sz="4400" dirty="0">
                <a:solidFill>
                  <a:schemeClr val="bg1"/>
                </a:solidFill>
              </a:rPr>
              <a:t>πάντα </a:t>
            </a:r>
            <a:r>
              <a:rPr lang="en-US" sz="4400" dirty="0">
                <a:solidFill>
                  <a:schemeClr val="bg1"/>
                </a:solidFill>
              </a:rPr>
              <a:t> </a:t>
            </a:r>
            <a:r>
              <a:rPr lang="el-GR" sz="4400" dirty="0">
                <a:solidFill>
                  <a:schemeClr val="bg1"/>
                </a:solidFill>
              </a:rPr>
              <a:t>καὶ </a:t>
            </a:r>
            <a:r>
              <a:rPr lang="en-US" sz="4400" dirty="0">
                <a:solidFill>
                  <a:schemeClr val="bg1"/>
                </a:solidFill>
              </a:rPr>
              <a:t> </a:t>
            </a:r>
            <a:r>
              <a:rPr lang="el-GR" sz="4400" dirty="0">
                <a:solidFill>
                  <a:schemeClr val="bg1"/>
                </a:solidFill>
              </a:rPr>
              <a:t>λέγει· </a:t>
            </a:r>
            <a:endParaRPr lang="en-US" sz="4400" dirty="0">
              <a:solidFill>
                <a:schemeClr val="bg1"/>
              </a:solidFill>
            </a:endParaRPr>
          </a:p>
          <a:p>
            <a:r>
              <a:rPr lang="fr-FR" sz="2400" dirty="0">
                <a:solidFill>
                  <a:srgbClr val="FFFF00"/>
                </a:solidFill>
              </a:rPr>
              <a:t>        voici         nouvelles       je fais     toutes choses     et           il dit</a:t>
            </a:r>
          </a:p>
          <a:p>
            <a:r>
              <a:rPr lang="en-US" sz="4200" dirty="0">
                <a:solidFill>
                  <a:schemeClr val="bg1"/>
                </a:solidFill>
              </a:rPr>
              <a:t> </a:t>
            </a:r>
            <a:r>
              <a:rPr lang="el-GR" sz="4200" dirty="0">
                <a:solidFill>
                  <a:schemeClr val="bg1"/>
                </a:solidFill>
              </a:rPr>
              <a:t>γράψον, ὅτι οὗτοι οἱ λόγοι πιστοὶ καὶ ἀληθινοί εἰσιν.</a:t>
            </a:r>
          </a:p>
          <a:p>
            <a:r>
              <a:rPr lang="fr-FR" sz="2400" dirty="0">
                <a:solidFill>
                  <a:srgbClr val="FFFF00"/>
                </a:solidFill>
              </a:rPr>
              <a:t>          écris              car           ces       les    paroles      certaines      et           véritables          sont </a:t>
            </a:r>
            <a:endParaRPr lang="en-US" sz="2400" dirty="0">
              <a:solidFill>
                <a:srgbClr val="FFFF00"/>
              </a:solidFill>
            </a:endParaRPr>
          </a:p>
          <a:p>
            <a:endParaRPr lang="en-US" sz="800" dirty="0">
              <a:solidFill>
                <a:schemeClr val="bg1"/>
              </a:solidFill>
            </a:endParaRPr>
          </a:p>
          <a:p>
            <a:endParaRPr lang="en-US" sz="800" dirty="0">
              <a:solidFill>
                <a:schemeClr val="bg1"/>
              </a:solidFill>
            </a:endParaRPr>
          </a:p>
          <a:p>
            <a:r>
              <a:rPr lang="en-US" sz="2200" baseline="30000" dirty="0">
                <a:solidFill>
                  <a:srgbClr val="FFFF00"/>
                </a:solidFill>
              </a:rPr>
              <a:t>	NEG </a:t>
            </a:r>
            <a:r>
              <a:rPr lang="fr-FR" sz="2200" b="1" dirty="0">
                <a:solidFill>
                  <a:schemeClr val="bg1"/>
                </a:solidFill>
              </a:rPr>
              <a:t>21:5</a:t>
            </a:r>
            <a:r>
              <a:rPr lang="fr-FR" sz="2200" dirty="0">
                <a:solidFill>
                  <a:schemeClr val="bg1"/>
                </a:solidFill>
              </a:rPr>
              <a:t> Et celui qui était assis sur le trône dit: Voici, je fais toutes choses nouvelles. Et il dit: Ecris; car ces paroles sont certaines et véritables.</a:t>
            </a:r>
          </a:p>
          <a:p>
            <a:r>
              <a:rPr lang="fr-FR" sz="2200" dirty="0">
                <a:solidFill>
                  <a:schemeClr val="bg1"/>
                </a:solidFill>
              </a:rPr>
              <a:t> </a:t>
            </a:r>
            <a:r>
              <a:rPr lang="fr-FR" sz="2200" baseline="30000" dirty="0">
                <a:solidFill>
                  <a:srgbClr val="FFFF00"/>
                </a:solidFill>
              </a:rPr>
              <a:t>	BFC </a:t>
            </a:r>
            <a:r>
              <a:rPr lang="fr-FR" sz="2200" b="1" dirty="0">
                <a:solidFill>
                  <a:schemeClr val="bg1"/>
                </a:solidFill>
              </a:rPr>
              <a:t>21:5</a:t>
            </a:r>
            <a:r>
              <a:rPr lang="fr-FR" sz="2200" dirty="0">
                <a:solidFill>
                  <a:schemeClr val="bg1"/>
                </a:solidFill>
              </a:rPr>
              <a:t> Alors celui qui siège sur le trône déclara: «Maintenant, je fais toutes choses nouvelles.» Puis il me dit: «Écris ceci, car mes paroles sont vraies et dignes de confiance.»</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2371088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34803"/>
          </a:xfrm>
          <a:prstGeom prst="rect">
            <a:avLst/>
          </a:prstGeom>
          <a:solidFill>
            <a:srgbClr val="002060"/>
          </a:solidFill>
        </p:spPr>
        <p:txBody>
          <a:bodyPr wrap="square" lIns="108821" tIns="54411" rIns="108821" bIns="54411">
            <a:spAutoFit/>
          </a:bodyPr>
          <a:lstStyle/>
          <a:p>
            <a:r>
              <a:rPr lang="en-US" sz="2800" b="1" dirty="0">
                <a:solidFill>
                  <a:srgbClr val="FFFF00"/>
                </a:solidFill>
              </a:rPr>
              <a:t>       Apocalypse 21:6-7</a:t>
            </a:r>
          </a:p>
          <a:p>
            <a:r>
              <a:rPr lang="en-US" sz="3200" b="1" dirty="0">
                <a:solidFill>
                  <a:srgbClr val="FFFF00"/>
                </a:solidFill>
              </a:rPr>
              <a:t>6</a:t>
            </a:r>
            <a:r>
              <a:rPr lang="en-US" sz="3600" b="1" dirty="0">
                <a:solidFill>
                  <a:srgbClr val="FFFF00"/>
                </a:solidFill>
              </a:rPr>
              <a:t> </a:t>
            </a:r>
            <a:r>
              <a:rPr lang="el-GR" sz="3600" dirty="0">
                <a:solidFill>
                  <a:schemeClr val="bg1"/>
                </a:solidFill>
              </a:rPr>
              <a:t> </a:t>
            </a:r>
            <a:r>
              <a:rPr lang="el-GR" sz="3700" dirty="0">
                <a:solidFill>
                  <a:schemeClr val="bg1"/>
                </a:solidFill>
              </a:rPr>
              <a:t>καὶ εἶπέν μοι· γέγοναν.</a:t>
            </a:r>
            <a:r>
              <a:rPr lang="en-US" sz="3700" dirty="0">
                <a:solidFill>
                  <a:schemeClr val="bg1"/>
                </a:solidFill>
              </a:rPr>
              <a:t> </a:t>
            </a:r>
            <a:r>
              <a:rPr lang="el-GR" sz="3700" dirty="0">
                <a:solidFill>
                  <a:schemeClr val="bg1"/>
                </a:solidFill>
              </a:rPr>
              <a:t> ἐγώ [εἰμι] τὸ ἄλφα </a:t>
            </a:r>
            <a:endParaRPr lang="en-US" sz="3700" dirty="0">
              <a:solidFill>
                <a:schemeClr val="bg1"/>
              </a:solidFill>
            </a:endParaRPr>
          </a:p>
          <a:p>
            <a:r>
              <a:rPr lang="fr-FR" sz="2300" dirty="0">
                <a:solidFill>
                  <a:srgbClr val="FFFF00"/>
                </a:solidFill>
              </a:rPr>
              <a:t>         et       il dit        me          c'est fait             je          suis            l'alpha</a:t>
            </a:r>
          </a:p>
          <a:p>
            <a:r>
              <a:rPr lang="en-US" sz="3700" dirty="0">
                <a:solidFill>
                  <a:schemeClr val="bg1"/>
                </a:solidFill>
              </a:rPr>
              <a:t> </a:t>
            </a:r>
            <a:r>
              <a:rPr lang="el-GR" sz="3700" dirty="0">
                <a:solidFill>
                  <a:schemeClr val="bg1"/>
                </a:solidFill>
              </a:rPr>
              <a:t>καὶ τὸ ὦ,</a:t>
            </a:r>
            <a:r>
              <a:rPr lang="en-US" sz="3700" dirty="0">
                <a:solidFill>
                  <a:schemeClr val="bg1"/>
                </a:solidFill>
              </a:rPr>
              <a:t>  </a:t>
            </a:r>
            <a:r>
              <a:rPr lang="el-GR" sz="3700" dirty="0">
                <a:solidFill>
                  <a:schemeClr val="bg1"/>
                </a:solidFill>
              </a:rPr>
              <a:t> ἡ ἀρχὴ καὶ τὸ τέλος. ἐγὼ τῷ διψῶντι </a:t>
            </a:r>
            <a:endParaRPr lang="en-US" sz="3700" dirty="0">
              <a:solidFill>
                <a:schemeClr val="bg1"/>
              </a:solidFill>
            </a:endParaRPr>
          </a:p>
          <a:p>
            <a:r>
              <a:rPr lang="fr-FR" sz="2300" dirty="0">
                <a:solidFill>
                  <a:srgbClr val="FFFF00"/>
                </a:solidFill>
              </a:rPr>
              <a:t>    et    l'oméga   </a:t>
            </a:r>
            <a:r>
              <a:rPr lang="fr-FR" sz="2000" dirty="0">
                <a:solidFill>
                  <a:srgbClr val="FFFF00"/>
                </a:solidFill>
              </a:rPr>
              <a:t>le commencement  </a:t>
            </a:r>
            <a:r>
              <a:rPr lang="fr-FR" sz="2300" dirty="0">
                <a:solidFill>
                  <a:srgbClr val="FFFF00"/>
                </a:solidFill>
              </a:rPr>
              <a:t>et   la       fin             je    à  celui    qui a soif</a:t>
            </a:r>
            <a:endParaRPr lang="es-ES" sz="2300" dirty="0">
              <a:solidFill>
                <a:srgbClr val="FFFF00"/>
              </a:solidFill>
            </a:endParaRPr>
          </a:p>
          <a:p>
            <a:r>
              <a:rPr lang="el-GR" sz="3600" dirty="0">
                <a:solidFill>
                  <a:schemeClr val="bg1"/>
                </a:solidFill>
              </a:rPr>
              <a:t> </a:t>
            </a:r>
            <a:r>
              <a:rPr lang="en-US" sz="3600" dirty="0">
                <a:solidFill>
                  <a:schemeClr val="bg1"/>
                </a:solidFill>
              </a:rPr>
              <a:t>  </a:t>
            </a:r>
            <a:r>
              <a:rPr lang="el-GR" sz="3600" dirty="0">
                <a:solidFill>
                  <a:schemeClr val="bg1"/>
                </a:solidFill>
              </a:rPr>
              <a:t>δώσω</a:t>
            </a:r>
            <a:r>
              <a:rPr lang="en-US" sz="3600" dirty="0">
                <a:solidFill>
                  <a:schemeClr val="bg1"/>
                </a:solidFill>
              </a:rPr>
              <a:t> </a:t>
            </a:r>
            <a:r>
              <a:rPr lang="el-GR" sz="3600" dirty="0">
                <a:solidFill>
                  <a:schemeClr val="bg1"/>
                </a:solidFill>
              </a:rPr>
              <a:t> ἐκ</a:t>
            </a:r>
            <a:r>
              <a:rPr lang="en-US" sz="3600" dirty="0">
                <a:solidFill>
                  <a:schemeClr val="bg1"/>
                </a:solidFill>
              </a:rPr>
              <a:t> </a:t>
            </a:r>
            <a:r>
              <a:rPr lang="el-GR" sz="3600" dirty="0">
                <a:solidFill>
                  <a:schemeClr val="bg1"/>
                </a:solidFill>
              </a:rPr>
              <a:t> τῆς</a:t>
            </a:r>
            <a:r>
              <a:rPr lang="en-US" sz="3600" dirty="0">
                <a:solidFill>
                  <a:schemeClr val="bg1"/>
                </a:solidFill>
              </a:rPr>
              <a:t> </a:t>
            </a:r>
            <a:r>
              <a:rPr lang="el-GR" sz="3600" dirty="0">
                <a:solidFill>
                  <a:schemeClr val="bg1"/>
                </a:solidFill>
              </a:rPr>
              <a:t> πηγῆς</a:t>
            </a:r>
            <a:r>
              <a:rPr lang="en-US" sz="3600" dirty="0">
                <a:solidFill>
                  <a:schemeClr val="bg1"/>
                </a:solidFill>
              </a:rPr>
              <a:t> </a:t>
            </a:r>
            <a:r>
              <a:rPr lang="el-GR" sz="3600" dirty="0">
                <a:solidFill>
                  <a:schemeClr val="bg1"/>
                </a:solidFill>
              </a:rPr>
              <a:t> τοῦ </a:t>
            </a:r>
            <a:r>
              <a:rPr lang="en-US" sz="3600" dirty="0">
                <a:solidFill>
                  <a:schemeClr val="bg1"/>
                </a:solidFill>
              </a:rPr>
              <a:t> </a:t>
            </a:r>
            <a:r>
              <a:rPr lang="el-GR" sz="3600" dirty="0">
                <a:solidFill>
                  <a:schemeClr val="bg1"/>
                </a:solidFill>
              </a:rPr>
              <a:t>ὕδατος </a:t>
            </a:r>
            <a:r>
              <a:rPr lang="en-US" sz="3600" dirty="0">
                <a:solidFill>
                  <a:schemeClr val="bg1"/>
                </a:solidFill>
              </a:rPr>
              <a:t> </a:t>
            </a:r>
            <a:r>
              <a:rPr lang="el-GR" sz="3600" dirty="0">
                <a:solidFill>
                  <a:schemeClr val="bg1"/>
                </a:solidFill>
              </a:rPr>
              <a:t>τῆς </a:t>
            </a:r>
            <a:r>
              <a:rPr lang="en-US" sz="3600" dirty="0">
                <a:solidFill>
                  <a:schemeClr val="bg1"/>
                </a:solidFill>
              </a:rPr>
              <a:t> </a:t>
            </a:r>
            <a:r>
              <a:rPr lang="el-GR" sz="3600" dirty="0">
                <a:solidFill>
                  <a:schemeClr val="bg1"/>
                </a:solidFill>
              </a:rPr>
              <a:t>ζωῆς</a:t>
            </a:r>
            <a:r>
              <a:rPr lang="en-US" sz="3600" dirty="0">
                <a:solidFill>
                  <a:schemeClr val="bg1"/>
                </a:solidFill>
              </a:rPr>
              <a:t>  </a:t>
            </a:r>
            <a:r>
              <a:rPr lang="el-GR" sz="3600" dirty="0">
                <a:solidFill>
                  <a:schemeClr val="bg1"/>
                </a:solidFill>
              </a:rPr>
              <a:t>δωρεάν.</a:t>
            </a:r>
            <a:r>
              <a:rPr lang="en-US" sz="3600" dirty="0">
                <a:solidFill>
                  <a:schemeClr val="bg1"/>
                </a:solidFill>
              </a:rPr>
              <a:t> </a:t>
            </a:r>
          </a:p>
          <a:p>
            <a:r>
              <a:rPr lang="fr-FR" sz="2300" dirty="0">
                <a:solidFill>
                  <a:srgbClr val="FFFF00"/>
                </a:solidFill>
              </a:rPr>
              <a:t>  je donnerai   de       la         source          de l'eau                  de la       vie        gratuitement</a:t>
            </a:r>
          </a:p>
          <a:p>
            <a:r>
              <a:rPr lang="en-US" sz="3200" b="1" dirty="0">
                <a:solidFill>
                  <a:srgbClr val="FFFF00"/>
                </a:solidFill>
              </a:rPr>
              <a:t>7</a:t>
            </a:r>
            <a:r>
              <a:rPr lang="el-GR" sz="3200" dirty="0">
                <a:solidFill>
                  <a:srgbClr val="FFFF00"/>
                </a:solidFill>
              </a:rPr>
              <a:t> </a:t>
            </a:r>
            <a:r>
              <a:rPr lang="en-US" sz="3200" dirty="0">
                <a:solidFill>
                  <a:srgbClr val="FFFF00"/>
                </a:solidFill>
              </a:rPr>
              <a:t>   </a:t>
            </a:r>
            <a:r>
              <a:rPr lang="el-GR" sz="3700" dirty="0">
                <a:solidFill>
                  <a:schemeClr val="bg1"/>
                </a:solidFill>
              </a:rPr>
              <a:t>ὁ </a:t>
            </a:r>
            <a:r>
              <a:rPr lang="en-US" sz="3700" dirty="0">
                <a:solidFill>
                  <a:schemeClr val="bg1"/>
                </a:solidFill>
              </a:rPr>
              <a:t>   </a:t>
            </a:r>
            <a:r>
              <a:rPr lang="el-GR" sz="3700" dirty="0">
                <a:solidFill>
                  <a:schemeClr val="bg1"/>
                </a:solidFill>
              </a:rPr>
              <a:t>νικῶν </a:t>
            </a:r>
            <a:r>
              <a:rPr lang="en-US" sz="3700" dirty="0">
                <a:solidFill>
                  <a:schemeClr val="bg1"/>
                </a:solidFill>
              </a:rPr>
              <a:t>  </a:t>
            </a:r>
            <a:r>
              <a:rPr lang="el-GR" sz="3700" dirty="0">
                <a:solidFill>
                  <a:schemeClr val="bg1"/>
                </a:solidFill>
              </a:rPr>
              <a:t>κληρονομήσει </a:t>
            </a:r>
            <a:r>
              <a:rPr lang="en-US" sz="3700" dirty="0">
                <a:solidFill>
                  <a:schemeClr val="bg1"/>
                </a:solidFill>
              </a:rPr>
              <a:t> </a:t>
            </a:r>
            <a:r>
              <a:rPr lang="el-GR" sz="3700" dirty="0">
                <a:solidFill>
                  <a:schemeClr val="bg1"/>
                </a:solidFill>
              </a:rPr>
              <a:t>ταῦτα </a:t>
            </a:r>
            <a:endParaRPr lang="en-US" sz="2300" dirty="0">
              <a:solidFill>
                <a:schemeClr val="bg1"/>
              </a:solidFill>
            </a:endParaRPr>
          </a:p>
          <a:p>
            <a:r>
              <a:rPr lang="fr-FR" sz="2300" dirty="0">
                <a:solidFill>
                  <a:srgbClr val="FFFF00"/>
                </a:solidFill>
              </a:rPr>
              <a:t>     celui    qui vaincra              héritera                   ces choses</a:t>
            </a:r>
          </a:p>
          <a:p>
            <a:r>
              <a:rPr lang="en-US" sz="3700" dirty="0">
                <a:solidFill>
                  <a:schemeClr val="bg1"/>
                </a:solidFill>
              </a:rPr>
              <a:t>      </a:t>
            </a:r>
            <a:r>
              <a:rPr lang="el-GR" sz="3700" dirty="0">
                <a:solidFill>
                  <a:schemeClr val="bg1"/>
                </a:solidFill>
              </a:rPr>
              <a:t>καὶ </a:t>
            </a:r>
            <a:r>
              <a:rPr lang="en-US" sz="3700" dirty="0">
                <a:solidFill>
                  <a:schemeClr val="bg1"/>
                </a:solidFill>
              </a:rPr>
              <a:t> </a:t>
            </a:r>
            <a:r>
              <a:rPr lang="el-GR" sz="3700" dirty="0">
                <a:solidFill>
                  <a:schemeClr val="bg1"/>
                </a:solidFill>
              </a:rPr>
              <a:t>ἔσομαι </a:t>
            </a:r>
            <a:r>
              <a:rPr lang="en-US" sz="3700" dirty="0">
                <a:solidFill>
                  <a:schemeClr val="bg1"/>
                </a:solidFill>
              </a:rPr>
              <a:t> </a:t>
            </a:r>
            <a:r>
              <a:rPr lang="el-GR" sz="3700" dirty="0">
                <a:solidFill>
                  <a:schemeClr val="bg1"/>
                </a:solidFill>
              </a:rPr>
              <a:t>αὐτῷ </a:t>
            </a:r>
            <a:r>
              <a:rPr lang="en-US" sz="3700" dirty="0">
                <a:solidFill>
                  <a:schemeClr val="bg1"/>
                </a:solidFill>
              </a:rPr>
              <a:t> </a:t>
            </a:r>
            <a:r>
              <a:rPr lang="el-GR" sz="3700" dirty="0">
                <a:solidFill>
                  <a:schemeClr val="bg1"/>
                </a:solidFill>
              </a:rPr>
              <a:t>θεὸς </a:t>
            </a:r>
            <a:r>
              <a:rPr lang="en-US" sz="3700" dirty="0">
                <a:solidFill>
                  <a:schemeClr val="bg1"/>
                </a:solidFill>
              </a:rPr>
              <a:t> </a:t>
            </a:r>
            <a:r>
              <a:rPr lang="el-GR" sz="3700" dirty="0">
                <a:solidFill>
                  <a:schemeClr val="bg1"/>
                </a:solidFill>
              </a:rPr>
              <a:t>καὶ</a:t>
            </a:r>
            <a:r>
              <a:rPr lang="en-US" sz="3700" dirty="0">
                <a:solidFill>
                  <a:schemeClr val="bg1"/>
                </a:solidFill>
              </a:rPr>
              <a:t> </a:t>
            </a:r>
            <a:r>
              <a:rPr lang="el-GR" sz="3700" dirty="0">
                <a:solidFill>
                  <a:schemeClr val="bg1"/>
                </a:solidFill>
              </a:rPr>
              <a:t> αὐτὸς</a:t>
            </a:r>
            <a:r>
              <a:rPr lang="en-US" sz="3700" dirty="0">
                <a:solidFill>
                  <a:schemeClr val="bg1"/>
                </a:solidFill>
              </a:rPr>
              <a:t> </a:t>
            </a:r>
            <a:r>
              <a:rPr lang="el-GR" sz="3700" dirty="0">
                <a:solidFill>
                  <a:schemeClr val="bg1"/>
                </a:solidFill>
              </a:rPr>
              <a:t> ἔσται </a:t>
            </a:r>
            <a:r>
              <a:rPr lang="en-US" sz="3700" dirty="0">
                <a:solidFill>
                  <a:schemeClr val="bg1"/>
                </a:solidFill>
              </a:rPr>
              <a:t> </a:t>
            </a:r>
            <a:r>
              <a:rPr lang="el-GR" sz="3700" dirty="0">
                <a:solidFill>
                  <a:schemeClr val="bg1"/>
                </a:solidFill>
              </a:rPr>
              <a:t>μοι </a:t>
            </a:r>
            <a:r>
              <a:rPr lang="en-US" sz="3700" dirty="0">
                <a:solidFill>
                  <a:schemeClr val="bg1"/>
                </a:solidFill>
              </a:rPr>
              <a:t> </a:t>
            </a:r>
            <a:r>
              <a:rPr lang="el-GR" sz="3700" dirty="0">
                <a:solidFill>
                  <a:schemeClr val="bg1"/>
                </a:solidFill>
              </a:rPr>
              <a:t>υἱός.</a:t>
            </a:r>
          </a:p>
          <a:p>
            <a:r>
              <a:rPr lang="fr-FR" sz="2300" dirty="0">
                <a:solidFill>
                  <a:srgbClr val="FFFF00"/>
                </a:solidFill>
              </a:rPr>
              <a:t>            et          je serai            son          Dieu         et             il                sera        mon      fils</a:t>
            </a:r>
          </a:p>
          <a:p>
            <a:r>
              <a:rPr lang="en-US" baseline="30000" dirty="0">
                <a:solidFill>
                  <a:srgbClr val="FFFF00"/>
                </a:solidFill>
              </a:rPr>
              <a:t>NEG </a:t>
            </a:r>
            <a:r>
              <a:rPr lang="fr-FR" b="1" dirty="0">
                <a:solidFill>
                  <a:schemeClr val="bg1"/>
                </a:solidFill>
              </a:rPr>
              <a:t>21:6</a:t>
            </a:r>
            <a:r>
              <a:rPr lang="fr-FR" dirty="0">
                <a:solidFill>
                  <a:schemeClr val="bg1"/>
                </a:solidFill>
              </a:rPr>
              <a:t> Et il me dit: C'est fait ! Je suis l'alpha et l'oméga, le commencement et la fin. À celui qui a soif, je donnerai de la source de l'eau de la vie, gratuitement. </a:t>
            </a:r>
            <a:r>
              <a:rPr lang="fr-FR" b="1" dirty="0">
                <a:solidFill>
                  <a:schemeClr val="bg1"/>
                </a:solidFill>
              </a:rPr>
              <a:t>21:7</a:t>
            </a:r>
            <a:r>
              <a:rPr lang="fr-FR" dirty="0">
                <a:solidFill>
                  <a:schemeClr val="bg1"/>
                </a:solidFill>
              </a:rPr>
              <a:t> Celui qui vaincra héritera ces choses; je serai son Dieu, et il sera mon fils.  //  </a:t>
            </a:r>
            <a:r>
              <a:rPr lang="fr-FR" baseline="30000" dirty="0">
                <a:solidFill>
                  <a:srgbClr val="FFFF00"/>
                </a:solidFill>
              </a:rPr>
              <a:t>BFC </a:t>
            </a:r>
            <a:r>
              <a:rPr lang="fr-FR" b="1" dirty="0">
                <a:solidFill>
                  <a:schemeClr val="bg1"/>
                </a:solidFill>
              </a:rPr>
              <a:t>21:6</a:t>
            </a:r>
            <a:r>
              <a:rPr lang="fr-FR" dirty="0">
                <a:solidFill>
                  <a:schemeClr val="bg1"/>
                </a:solidFill>
              </a:rPr>
              <a:t> Et il ajouta: «C'en est fait! Je suis l'Alpha et l'Oméga, le commencement et la fin. Celui qui a soif, je lui donnerai à boire gratuitement à la source d'eau de la vie. </a:t>
            </a:r>
            <a:r>
              <a:rPr lang="fr-FR" b="1" dirty="0">
                <a:solidFill>
                  <a:schemeClr val="bg1"/>
                </a:solidFill>
              </a:rPr>
              <a:t>21:7</a:t>
            </a:r>
            <a:r>
              <a:rPr lang="fr-FR" dirty="0">
                <a:solidFill>
                  <a:schemeClr val="bg1"/>
                </a:solidFill>
              </a:rPr>
              <a:t> Quiconque aura remporté la victoire recevra de moi ce don; je serai son Dieu, et il sera mon fils. </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03637222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55321"/>
          </a:xfrm>
          <a:prstGeom prst="rect">
            <a:avLst/>
          </a:prstGeom>
          <a:solidFill>
            <a:srgbClr val="002060"/>
          </a:solidFill>
        </p:spPr>
        <p:txBody>
          <a:bodyPr wrap="square" lIns="108821" tIns="54411" rIns="108821" bIns="54411">
            <a:spAutoFit/>
          </a:bodyPr>
          <a:lstStyle/>
          <a:p>
            <a:pPr algn="ctr"/>
            <a:endParaRPr lang="en-US" sz="1000" b="1" dirty="0">
              <a:solidFill>
                <a:srgbClr val="FFFF00"/>
              </a:solidFill>
            </a:endParaRPr>
          </a:p>
          <a:p>
            <a:r>
              <a:rPr lang="en-US" sz="3400" b="1" dirty="0">
                <a:solidFill>
                  <a:srgbClr val="FFFF00"/>
                </a:solidFill>
              </a:rPr>
              <a:t>  Apocalypse 21:8 </a:t>
            </a:r>
          </a:p>
          <a:p>
            <a:pPr algn="ctr"/>
            <a:endParaRPr lang="en-US" sz="800" b="1" dirty="0">
              <a:solidFill>
                <a:srgbClr val="FFFF00"/>
              </a:solidFill>
            </a:endParaRPr>
          </a:p>
          <a:p>
            <a:pPr algn="ctr"/>
            <a:endParaRPr lang="en-US" sz="800" b="1" dirty="0">
              <a:solidFill>
                <a:srgbClr val="FFFF00"/>
              </a:solidFill>
            </a:endParaRPr>
          </a:p>
          <a:p>
            <a:r>
              <a:rPr lang="en-US" sz="3500" dirty="0">
                <a:solidFill>
                  <a:schemeClr val="bg1"/>
                </a:solidFill>
              </a:rPr>
              <a:t>   </a:t>
            </a:r>
            <a:r>
              <a:rPr lang="el-GR" sz="3500" dirty="0">
                <a:solidFill>
                  <a:schemeClr val="bg1"/>
                </a:solidFill>
              </a:rPr>
              <a:t>τοῖς δὲ δειλοῖς καὶ ἀπίστοις καὶ ἐβδελυγμένοις </a:t>
            </a:r>
            <a:endParaRPr lang="en-US" sz="3500" dirty="0">
              <a:solidFill>
                <a:schemeClr val="bg1"/>
              </a:solidFill>
            </a:endParaRPr>
          </a:p>
          <a:p>
            <a:r>
              <a:rPr lang="fr-FR" sz="2400">
                <a:solidFill>
                  <a:srgbClr val="FFFF00"/>
                </a:solidFill>
              </a:rPr>
              <a:t> </a:t>
            </a:r>
            <a:r>
              <a:rPr lang="fr-FR" sz="2400" dirty="0">
                <a:solidFill>
                  <a:srgbClr val="FFFF00"/>
                </a:solidFill>
              </a:rPr>
              <a:t>pour </a:t>
            </a:r>
            <a:r>
              <a:rPr lang="fr-FR" sz="2400">
                <a:solidFill>
                  <a:srgbClr val="FFFF00"/>
                </a:solidFill>
              </a:rPr>
              <a:t>les mais    lâches     </a:t>
            </a:r>
            <a:r>
              <a:rPr lang="fr-FR" sz="2400" dirty="0">
                <a:solidFill>
                  <a:srgbClr val="FFFF00"/>
                </a:solidFill>
              </a:rPr>
              <a:t>et    les incrédules    et      les abominables</a:t>
            </a:r>
          </a:p>
          <a:p>
            <a:r>
              <a:rPr lang="en-US" sz="3600" dirty="0">
                <a:solidFill>
                  <a:schemeClr val="bg1"/>
                </a:solidFill>
              </a:rPr>
              <a:t> </a:t>
            </a:r>
            <a:r>
              <a:rPr lang="el-GR" sz="3600" dirty="0">
                <a:solidFill>
                  <a:schemeClr val="bg1"/>
                </a:solidFill>
              </a:rPr>
              <a:t>καὶ φονεῦσιν καὶ πόρνοις καὶ φαρμάκοις καὶ εἰδωλολάτραις </a:t>
            </a:r>
            <a:endParaRPr lang="en-US" sz="3600" dirty="0">
              <a:solidFill>
                <a:schemeClr val="bg1"/>
              </a:solidFill>
            </a:endParaRPr>
          </a:p>
          <a:p>
            <a:r>
              <a:rPr lang="fr-FR" sz="2400" dirty="0">
                <a:solidFill>
                  <a:srgbClr val="FFFF00"/>
                </a:solidFill>
              </a:rPr>
              <a:t>   et     les meurtriers    et   les débauchés   et      les magiciens      et           les idolâtres</a:t>
            </a:r>
          </a:p>
          <a:p>
            <a:r>
              <a:rPr lang="en-US" sz="3600" dirty="0">
                <a:solidFill>
                  <a:schemeClr val="bg1"/>
                </a:solidFill>
              </a:rPr>
              <a:t>  </a:t>
            </a:r>
            <a:r>
              <a:rPr lang="el-GR" sz="3600" dirty="0">
                <a:solidFill>
                  <a:schemeClr val="bg1"/>
                </a:solidFill>
              </a:rPr>
              <a:t>καὶ πᾶσιν τοῖς ψευδέσιν </a:t>
            </a:r>
            <a:r>
              <a:rPr lang="en-US" sz="3600" dirty="0">
                <a:solidFill>
                  <a:schemeClr val="bg1"/>
                </a:solidFill>
              </a:rPr>
              <a:t> </a:t>
            </a:r>
            <a:r>
              <a:rPr lang="el-GR" sz="3600" dirty="0">
                <a:solidFill>
                  <a:schemeClr val="bg1"/>
                </a:solidFill>
              </a:rPr>
              <a:t>τὸ μέρος αὐτῶν </a:t>
            </a:r>
            <a:r>
              <a:rPr lang="en-US" sz="3600" dirty="0">
                <a:solidFill>
                  <a:schemeClr val="bg1"/>
                </a:solidFill>
              </a:rPr>
              <a:t> </a:t>
            </a:r>
            <a:r>
              <a:rPr lang="el-GR" sz="3600" dirty="0">
                <a:solidFill>
                  <a:schemeClr val="bg1"/>
                </a:solidFill>
              </a:rPr>
              <a:t>ἐν τῇ λίμνῃ </a:t>
            </a:r>
            <a:endParaRPr lang="en-US" sz="3600" dirty="0">
              <a:solidFill>
                <a:schemeClr val="bg1"/>
              </a:solidFill>
            </a:endParaRPr>
          </a:p>
          <a:p>
            <a:r>
              <a:rPr lang="fr-FR" sz="2400" dirty="0">
                <a:solidFill>
                  <a:srgbClr val="FFFF00"/>
                </a:solidFill>
              </a:rPr>
              <a:t>      et       tous        les         menteurs          le       part            leur       dans  le     lac</a:t>
            </a:r>
          </a:p>
          <a:p>
            <a:r>
              <a:rPr lang="en-US" sz="3600" dirty="0">
                <a:solidFill>
                  <a:schemeClr val="bg1"/>
                </a:solidFill>
              </a:rPr>
              <a:t>  </a:t>
            </a:r>
            <a:r>
              <a:rPr lang="el-GR" sz="3600" dirty="0">
                <a:solidFill>
                  <a:schemeClr val="bg1"/>
                </a:solidFill>
              </a:rPr>
              <a:t>τῇ καιομένῃ πυρὶ καὶ θείῳ,</a:t>
            </a:r>
            <a:r>
              <a:rPr lang="en-US" sz="3600" dirty="0">
                <a:solidFill>
                  <a:schemeClr val="bg1"/>
                </a:solidFill>
              </a:rPr>
              <a:t> </a:t>
            </a:r>
            <a:r>
              <a:rPr lang="el-GR" sz="3600" dirty="0">
                <a:solidFill>
                  <a:schemeClr val="bg1"/>
                </a:solidFill>
              </a:rPr>
              <a:t> ὅ ἐστιν ὁ θάνατος ὁ δεύτερος.</a:t>
            </a:r>
          </a:p>
          <a:p>
            <a:r>
              <a:rPr lang="fr-FR" sz="2400" dirty="0">
                <a:solidFill>
                  <a:srgbClr val="FFFF00"/>
                </a:solidFill>
              </a:rPr>
              <a:t>     le     enflammé      de feu    et   de soufre   ce qui est    la     seconde      la       mort</a:t>
            </a:r>
            <a:endParaRPr lang="en-US" sz="800" dirty="0">
              <a:solidFill>
                <a:schemeClr val="bg1"/>
              </a:solidFill>
            </a:endParaRPr>
          </a:p>
          <a:p>
            <a:r>
              <a:rPr lang="en-US" sz="2200" baseline="30000" dirty="0">
                <a:solidFill>
                  <a:srgbClr val="FFFF00"/>
                </a:solidFill>
              </a:rPr>
              <a:t>	NEG </a:t>
            </a:r>
            <a:r>
              <a:rPr lang="fr-FR" sz="2200" b="1" dirty="0">
                <a:solidFill>
                  <a:schemeClr val="bg1"/>
                </a:solidFill>
              </a:rPr>
              <a:t>21:8</a:t>
            </a:r>
            <a:r>
              <a:rPr lang="fr-FR" sz="2200" dirty="0">
                <a:solidFill>
                  <a:schemeClr val="bg1"/>
                </a:solidFill>
              </a:rPr>
              <a:t> Mais pour les lâches, les incrédules, les abominables, les meurtriers, les débauchés, les magiciens, les idolâtres, et tous les menteurs, leur part sera dans l'étang ardent de feu et de soufre, ce qui est la seconde mort.               //        </a:t>
            </a:r>
            <a:r>
              <a:rPr lang="fr-FR" sz="2200" baseline="30000" dirty="0">
                <a:solidFill>
                  <a:srgbClr val="FFFF00"/>
                </a:solidFill>
              </a:rPr>
              <a:t>BFC</a:t>
            </a:r>
            <a:r>
              <a:rPr lang="fr-FR" sz="2200" baseline="30000" dirty="0">
                <a:solidFill>
                  <a:schemeClr val="bg1"/>
                </a:solidFill>
              </a:rPr>
              <a:t> </a:t>
            </a:r>
            <a:r>
              <a:rPr lang="fr-FR" sz="2200" b="1" dirty="0">
                <a:solidFill>
                  <a:schemeClr val="bg1"/>
                </a:solidFill>
              </a:rPr>
              <a:t>21:8</a:t>
            </a:r>
            <a:r>
              <a:rPr lang="fr-FR" sz="2200" dirty="0">
                <a:solidFill>
                  <a:schemeClr val="bg1"/>
                </a:solidFill>
              </a:rPr>
              <a:t> Quant aux lâches, aux infidèles, aux êtres abominables, aux meurtriers, aux gens immoraux, à ceux qui pratiquent la magie, aux adorateurs d'idoles et à tous les menteurs, leur place sera dans le lac de soufre enflammé, qui est la seconde mort.»</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55138215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34803"/>
          </a:xfrm>
          <a:prstGeom prst="rect">
            <a:avLst/>
          </a:prstGeom>
          <a:solidFill>
            <a:srgbClr val="002060"/>
          </a:solidFill>
        </p:spPr>
        <p:txBody>
          <a:bodyPr wrap="square" lIns="108821" tIns="54411" rIns="108821" bIns="54411">
            <a:spAutoFit/>
          </a:bodyPr>
          <a:lstStyle/>
          <a:p>
            <a:r>
              <a:rPr lang="en-US" sz="3600" b="1" dirty="0">
                <a:solidFill>
                  <a:srgbClr val="FFFF00"/>
                </a:solidFill>
              </a:rPr>
              <a:t>  Apocalypse 21:9 </a:t>
            </a:r>
          </a:p>
          <a:p>
            <a:endParaRPr lang="en-US" sz="800" b="1" dirty="0">
              <a:solidFill>
                <a:srgbClr val="FFFF00"/>
              </a:solidFill>
            </a:endParaRPr>
          </a:p>
          <a:p>
            <a:r>
              <a:rPr lang="el-GR" sz="4000" dirty="0">
                <a:solidFill>
                  <a:schemeClr val="bg1"/>
                </a:solidFill>
              </a:rPr>
              <a:t> Καὶ </a:t>
            </a:r>
            <a:r>
              <a:rPr lang="en-US" sz="4000" dirty="0">
                <a:solidFill>
                  <a:schemeClr val="bg1"/>
                </a:solidFill>
              </a:rPr>
              <a:t> </a:t>
            </a:r>
            <a:r>
              <a:rPr lang="el-GR" sz="4000" dirty="0">
                <a:solidFill>
                  <a:schemeClr val="bg1"/>
                </a:solidFill>
              </a:rPr>
              <a:t>ἦλθεν </a:t>
            </a:r>
            <a:r>
              <a:rPr lang="en-US" sz="4000" dirty="0">
                <a:solidFill>
                  <a:schemeClr val="bg1"/>
                </a:solidFill>
              </a:rPr>
              <a:t> </a:t>
            </a:r>
            <a:r>
              <a:rPr lang="el-GR" sz="4000" dirty="0">
                <a:solidFill>
                  <a:schemeClr val="bg1"/>
                </a:solidFill>
              </a:rPr>
              <a:t>εἷς</a:t>
            </a:r>
            <a:r>
              <a:rPr lang="en-US" sz="4000" dirty="0">
                <a:solidFill>
                  <a:schemeClr val="bg1"/>
                </a:solidFill>
              </a:rPr>
              <a:t> </a:t>
            </a:r>
            <a:r>
              <a:rPr lang="el-GR" sz="4000" dirty="0">
                <a:solidFill>
                  <a:schemeClr val="bg1"/>
                </a:solidFill>
              </a:rPr>
              <a:t> ἐκ </a:t>
            </a:r>
            <a:r>
              <a:rPr lang="en-US" sz="4000" dirty="0">
                <a:solidFill>
                  <a:schemeClr val="bg1"/>
                </a:solidFill>
              </a:rPr>
              <a:t> </a:t>
            </a:r>
            <a:r>
              <a:rPr lang="el-GR" sz="4000" dirty="0">
                <a:solidFill>
                  <a:schemeClr val="bg1"/>
                </a:solidFill>
              </a:rPr>
              <a:t>τῶν</a:t>
            </a:r>
            <a:r>
              <a:rPr lang="en-US" sz="4000" dirty="0">
                <a:solidFill>
                  <a:schemeClr val="bg1"/>
                </a:solidFill>
              </a:rPr>
              <a:t> </a:t>
            </a:r>
            <a:r>
              <a:rPr lang="el-GR" sz="4000" dirty="0">
                <a:solidFill>
                  <a:schemeClr val="bg1"/>
                </a:solidFill>
              </a:rPr>
              <a:t> ἑπτὰ </a:t>
            </a:r>
            <a:r>
              <a:rPr lang="en-US" sz="4000" dirty="0">
                <a:solidFill>
                  <a:schemeClr val="bg1"/>
                </a:solidFill>
              </a:rPr>
              <a:t> </a:t>
            </a:r>
            <a:r>
              <a:rPr lang="el-GR" sz="4000" dirty="0">
                <a:solidFill>
                  <a:schemeClr val="bg1"/>
                </a:solidFill>
              </a:rPr>
              <a:t>ἀγγέλων </a:t>
            </a:r>
            <a:endParaRPr lang="en-US" sz="4000" dirty="0">
              <a:solidFill>
                <a:schemeClr val="bg1"/>
              </a:solidFill>
            </a:endParaRPr>
          </a:p>
          <a:p>
            <a:r>
              <a:rPr lang="fr-FR" sz="2400" dirty="0">
                <a:solidFill>
                  <a:srgbClr val="FFFF00"/>
                </a:solidFill>
              </a:rPr>
              <a:t>   puis         vint            un           des                 sept             anges</a:t>
            </a:r>
            <a:endParaRPr lang="es-ES" sz="2400" dirty="0">
              <a:solidFill>
                <a:srgbClr val="FFFF00"/>
              </a:solidFill>
            </a:endParaRPr>
          </a:p>
          <a:p>
            <a:r>
              <a:rPr lang="en-US" sz="3800" dirty="0">
                <a:solidFill>
                  <a:schemeClr val="bg1"/>
                </a:solidFill>
              </a:rPr>
              <a:t> </a:t>
            </a:r>
            <a:r>
              <a:rPr lang="el-GR" sz="3800" dirty="0">
                <a:solidFill>
                  <a:schemeClr val="bg1"/>
                </a:solidFill>
              </a:rPr>
              <a:t>τῶν ἐχόντων τὰς ἑπτὰ φιάλας τῶν γεμόντων </a:t>
            </a:r>
            <a:endParaRPr lang="en-US" sz="3800" dirty="0">
              <a:solidFill>
                <a:schemeClr val="bg1"/>
              </a:solidFill>
            </a:endParaRPr>
          </a:p>
          <a:p>
            <a:r>
              <a:rPr lang="fr-FR" sz="2400" dirty="0">
                <a:solidFill>
                  <a:srgbClr val="FFFF00"/>
                </a:solidFill>
              </a:rPr>
              <a:t>     qui        tenaient        les       sept         coupes      (les)          pleines </a:t>
            </a:r>
            <a:endParaRPr lang="fr-FR" sz="2200" dirty="0">
              <a:solidFill>
                <a:srgbClr val="FFFF00"/>
              </a:solidFill>
            </a:endParaRPr>
          </a:p>
          <a:p>
            <a:r>
              <a:rPr lang="en-US" sz="3600" dirty="0">
                <a:solidFill>
                  <a:schemeClr val="bg1"/>
                </a:solidFill>
              </a:rPr>
              <a:t> </a:t>
            </a:r>
            <a:r>
              <a:rPr lang="el-GR" sz="3600" dirty="0">
                <a:solidFill>
                  <a:schemeClr val="bg1"/>
                </a:solidFill>
              </a:rPr>
              <a:t>τῶν ἑπτὰ πληγῶν τῶν ἐσχάτων καὶ ἐλάλησεν μετ᾽ ἐμοῦ λέγων· </a:t>
            </a:r>
            <a:endParaRPr lang="en-US" sz="3600" dirty="0">
              <a:solidFill>
                <a:schemeClr val="bg1"/>
              </a:solidFill>
            </a:endParaRPr>
          </a:p>
          <a:p>
            <a:r>
              <a:rPr lang="fr-FR" sz="2400" dirty="0">
                <a:solidFill>
                  <a:srgbClr val="FFFF00"/>
                </a:solidFill>
              </a:rPr>
              <a:t>   des      sept         fléaux          les         derniers       et         il a parlé         avec      moi      en disant</a:t>
            </a:r>
          </a:p>
          <a:p>
            <a:r>
              <a:rPr lang="en-US" sz="3900" dirty="0">
                <a:solidFill>
                  <a:schemeClr val="bg1"/>
                </a:solidFill>
              </a:rPr>
              <a:t> </a:t>
            </a:r>
            <a:r>
              <a:rPr lang="el-GR" sz="3900" dirty="0">
                <a:solidFill>
                  <a:schemeClr val="bg1"/>
                </a:solidFill>
              </a:rPr>
              <a:t>δεῦρο, </a:t>
            </a:r>
            <a:r>
              <a:rPr lang="en-US" sz="3900" dirty="0">
                <a:solidFill>
                  <a:schemeClr val="bg1"/>
                </a:solidFill>
              </a:rPr>
              <a:t> </a:t>
            </a:r>
            <a:r>
              <a:rPr lang="el-GR" sz="3900" dirty="0">
                <a:solidFill>
                  <a:schemeClr val="bg1"/>
                </a:solidFill>
              </a:rPr>
              <a:t>δείξω σοι τὴν νύμφην τὴν γυναῖκα τοῦ ἀρνίου. </a:t>
            </a:r>
            <a:endParaRPr lang="en-US" sz="3900" dirty="0">
              <a:solidFill>
                <a:schemeClr val="bg1"/>
              </a:solidFill>
            </a:endParaRPr>
          </a:p>
          <a:p>
            <a:r>
              <a:rPr lang="fr-FR" sz="2400" dirty="0">
                <a:solidFill>
                  <a:srgbClr val="FFFF00"/>
                </a:solidFill>
              </a:rPr>
              <a:t>     viens       je montrerai   te             l'épouse                la           femme            de l'Agneau</a:t>
            </a:r>
          </a:p>
          <a:p>
            <a:r>
              <a:rPr lang="en-US" sz="800" dirty="0">
                <a:solidFill>
                  <a:schemeClr val="bg1"/>
                </a:solidFill>
              </a:rPr>
              <a:t> </a:t>
            </a:r>
          </a:p>
          <a:p>
            <a:r>
              <a:rPr lang="en-US" sz="2200" baseline="30000" dirty="0">
                <a:solidFill>
                  <a:srgbClr val="FFFF00"/>
                </a:solidFill>
              </a:rPr>
              <a:t>	NEG </a:t>
            </a:r>
            <a:r>
              <a:rPr lang="fr-FR" sz="2200" b="1" dirty="0">
                <a:solidFill>
                  <a:schemeClr val="bg1"/>
                </a:solidFill>
              </a:rPr>
              <a:t>21:9</a:t>
            </a:r>
            <a:r>
              <a:rPr lang="fr-FR" sz="2200" dirty="0">
                <a:solidFill>
                  <a:schemeClr val="bg1"/>
                </a:solidFill>
              </a:rPr>
              <a:t> Puis un des sept anges qui tenaient les sept coupes remplies des sept derniers fléaux vint, et il m 'adressa la parole, en disant: Viens, je te montrerai l'épouse, la femme de l'Agneau.</a:t>
            </a:r>
          </a:p>
          <a:p>
            <a:r>
              <a:rPr lang="fr-FR" sz="2200" baseline="30000" dirty="0">
                <a:solidFill>
                  <a:schemeClr val="bg1"/>
                </a:solidFill>
              </a:rPr>
              <a:t>	</a:t>
            </a:r>
            <a:r>
              <a:rPr lang="fr-FR" sz="2200" baseline="30000" dirty="0">
                <a:solidFill>
                  <a:srgbClr val="FFFF00"/>
                </a:solidFill>
              </a:rPr>
              <a:t>BFC </a:t>
            </a:r>
            <a:r>
              <a:rPr lang="fr-FR" sz="2200" b="1" dirty="0">
                <a:solidFill>
                  <a:schemeClr val="bg1"/>
                </a:solidFill>
              </a:rPr>
              <a:t>21:9</a:t>
            </a:r>
            <a:r>
              <a:rPr lang="fr-FR" sz="2200" dirty="0">
                <a:solidFill>
                  <a:schemeClr val="bg1"/>
                </a:solidFill>
              </a:rPr>
              <a:t> L'un des sept anges qui tenaient les sept coupes pleines des sept derniers fléaux vint me dire: «Viens et je te montrerai la mariée, l'épouse de l'Agneau.»</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53674739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8309</TotalTime>
  <Words>3479</Words>
  <Application>Microsoft Office PowerPoint</Application>
  <PresentationFormat>Custom</PresentationFormat>
  <Paragraphs>346</Paragraphs>
  <Slides>21</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SimSun</vt:lpstr>
      <vt:lpstr>Arial</vt:lpstr>
      <vt:lpstr>Calibri</vt:lpstr>
      <vt:lpstr>Office Theme</vt:lpstr>
      <vt:lpstr>Apocalypse de Jean Chapitre 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Jung-Hyun (Daniel) Song</cp:lastModifiedBy>
  <cp:revision>995</cp:revision>
  <dcterms:created xsi:type="dcterms:W3CDTF">2020-04-05T11:02:49Z</dcterms:created>
  <dcterms:modified xsi:type="dcterms:W3CDTF">2021-04-13T02:05:02Z</dcterms:modified>
</cp:coreProperties>
</file>