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24" r:id="rId2"/>
    <p:sldId id="448" r:id="rId3"/>
    <p:sldId id="622" r:id="rId4"/>
    <p:sldId id="623" r:id="rId5"/>
    <p:sldId id="624" r:id="rId6"/>
    <p:sldId id="626" r:id="rId7"/>
    <p:sldId id="627" r:id="rId8"/>
    <p:sldId id="629" r:id="rId9"/>
    <p:sldId id="630" r:id="rId10"/>
    <p:sldId id="603" r:id="rId11"/>
    <p:sldId id="633" r:id="rId12"/>
    <p:sldId id="636" r:id="rId13"/>
    <p:sldId id="637" r:id="rId14"/>
    <p:sldId id="638" r:id="rId15"/>
    <p:sldId id="639" r:id="rId16"/>
    <p:sldId id="608" r:id="rId17"/>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82" autoAdjust="0"/>
    <p:restoredTop sz="94940" autoAdjust="0"/>
  </p:normalViewPr>
  <p:slideViewPr>
    <p:cSldViewPr>
      <p:cViewPr varScale="1">
        <p:scale>
          <a:sx n="72" d="100"/>
          <a:sy n="72" d="100"/>
        </p:scale>
        <p:origin x="840" y="54"/>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A7C89-7F9B-4D72-972A-4CB9FFE5E6C9}" type="datetimeFigureOut">
              <a:rPr lang="en-US" smtClean="0"/>
              <a:t>4/12/2021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1EC42-BB98-4E7B-A868-ACD34E872939}" type="slidenum">
              <a:rPr lang="en-US" smtClean="0"/>
              <a:t>‹#›</a:t>
            </a:fld>
            <a:endParaRPr lang="en-US"/>
          </a:p>
        </p:txBody>
      </p:sp>
    </p:spTree>
    <p:extLst>
      <p:ext uri="{BB962C8B-B14F-4D97-AF65-F5344CB8AC3E}">
        <p14:creationId xmlns:p14="http://schemas.microsoft.com/office/powerpoint/2010/main" val="184961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2</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16</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3</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7</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8</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9</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10</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11</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13</a:t>
            </a:fld>
            <a:endParaRPr lang="en-US"/>
          </a:p>
        </p:txBody>
      </p:sp>
    </p:spTree>
    <p:extLst>
      <p:ext uri="{BB962C8B-B14F-4D97-AF65-F5344CB8AC3E}">
        <p14:creationId xmlns:p14="http://schemas.microsoft.com/office/powerpoint/2010/main" val="289809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14</a:t>
            </a:fld>
            <a:endParaRPr lang="en-US"/>
          </a:p>
        </p:txBody>
      </p:sp>
    </p:spTree>
    <p:extLst>
      <p:ext uri="{BB962C8B-B14F-4D97-AF65-F5344CB8AC3E}">
        <p14:creationId xmlns:p14="http://schemas.microsoft.com/office/powerpoint/2010/main" val="1482037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228C260-82CB-4E87-BDB8-65FC51A009BE}"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95391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28C260-82CB-4E87-BDB8-65FC51A009BE}"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24379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28C260-82CB-4E87-BDB8-65FC51A009BE}"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69189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28C260-82CB-4E87-BDB8-65FC51A009BE}"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693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28C260-82CB-4E87-BDB8-65FC51A009BE}"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79706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28C260-82CB-4E87-BDB8-65FC51A009BE}"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93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28C260-82CB-4E87-BDB8-65FC51A009BE}" type="datetimeFigureOut">
              <a:rPr lang="en-US" smtClean="0"/>
              <a:t>4/12/2021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24890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28C260-82CB-4E87-BDB8-65FC51A009BE}" type="datetimeFigureOut">
              <a:rPr lang="en-US" smtClean="0"/>
              <a:t>4/12/2021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33937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8C260-82CB-4E87-BDB8-65FC51A009BE}" type="datetimeFigureOut">
              <a:rPr lang="en-US" smtClean="0"/>
              <a:t>4/12/2021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80494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35901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47306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8C260-82CB-4E87-BDB8-65FC51A009BE}" type="datetimeFigureOut">
              <a:rPr lang="en-US" smtClean="0"/>
              <a:t>4/12/2021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436FD-6829-4C23-8181-82EBC7E9365F}" type="slidenum">
              <a:rPr lang="en-US" smtClean="0"/>
              <a:t>‹#›</a:t>
            </a:fld>
            <a:endParaRPr lang="en-US"/>
          </a:p>
        </p:txBody>
      </p:sp>
    </p:spTree>
    <p:extLst>
      <p:ext uri="{BB962C8B-B14F-4D97-AF65-F5344CB8AC3E}">
        <p14:creationId xmlns:p14="http://schemas.microsoft.com/office/powerpoint/2010/main" val="1707380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759" y="2514600"/>
            <a:ext cx="8641160" cy="2590800"/>
          </a:xfrm>
          <a:solidFill>
            <a:schemeClr val="accent6">
              <a:lumMod val="75000"/>
            </a:schemeClr>
          </a:solidFill>
        </p:spPr>
        <p:txBody>
          <a:bodyPr>
            <a:noAutofit/>
          </a:bodyPr>
          <a:lstStyle/>
          <a:p>
            <a:r>
              <a:rPr lang="fr-FR" sz="7700" b="1" dirty="0"/>
              <a:t>Apocalypse de Jean</a:t>
            </a:r>
            <a:br>
              <a:rPr lang="fr-FR" sz="7700" b="1" dirty="0"/>
            </a:br>
            <a:r>
              <a:rPr lang="fr-FR" sz="7700" b="1" dirty="0"/>
              <a:t>Chapitre 22</a:t>
            </a:r>
            <a:endParaRPr lang="en-US" sz="7700" dirty="0">
              <a:latin typeface="SimSun" pitchFamily="2" charset="-122"/>
              <a:ea typeface="SimSun" pitchFamily="2" charset="-122"/>
            </a:endParaRPr>
          </a:p>
        </p:txBody>
      </p:sp>
      <p:sp>
        <p:nvSpPr>
          <p:cNvPr id="3" name="Subtitle 2"/>
          <p:cNvSpPr>
            <a:spLocks noGrp="1"/>
          </p:cNvSpPr>
          <p:nvPr>
            <p:ph type="subTitle" idx="1"/>
          </p:nvPr>
        </p:nvSpPr>
        <p:spPr>
          <a:xfrm>
            <a:off x="868759" y="5486400"/>
            <a:ext cx="7315200" cy="685800"/>
          </a:xfrm>
        </p:spPr>
        <p:txBody>
          <a:bodyPr>
            <a:normAutofit/>
          </a:bodyPr>
          <a:lstStyle/>
          <a:p>
            <a:r>
              <a:rPr lang="fr-FR" sz="3600" b="1" dirty="0">
                <a:solidFill>
                  <a:schemeClr val="tx1"/>
                </a:solidFill>
              </a:rPr>
              <a:t>Préparé et récité par Ezra Kim, </a:t>
            </a:r>
            <a:r>
              <a:rPr lang="fr-FR" sz="3600" b="1" dirty="0" err="1">
                <a:solidFill>
                  <a:schemeClr val="tx1"/>
                </a:solidFill>
              </a:rPr>
              <a:t>Ph.D</a:t>
            </a:r>
            <a:r>
              <a:rPr lang="fr-FR" sz="3600" b="1" dirty="0">
                <a:solidFill>
                  <a:schemeClr val="tx1"/>
                </a:solidFill>
              </a:rPr>
              <a:t>.</a:t>
            </a:r>
            <a:endParaRPr lang="en-US" sz="3600" b="1" dirty="0">
              <a:solidFill>
                <a:schemeClr val="tx1"/>
              </a:solidFill>
            </a:endParaRPr>
          </a:p>
        </p:txBody>
      </p:sp>
      <p:sp>
        <p:nvSpPr>
          <p:cNvPr id="4" name="Rectangle 3"/>
          <p:cNvSpPr/>
          <p:nvPr/>
        </p:nvSpPr>
        <p:spPr>
          <a:xfrm>
            <a:off x="0" y="0"/>
            <a:ext cx="8900319" cy="2369880"/>
          </a:xfrm>
          <a:prstGeom prst="rect">
            <a:avLst/>
          </a:prstGeom>
        </p:spPr>
        <p:txBody>
          <a:bodyPr wrap="square">
            <a:spAutoFit/>
          </a:bodyPr>
          <a:lstStyle/>
          <a:p>
            <a:pPr algn="ctr"/>
            <a:r>
              <a:rPr lang="en-US" sz="5800" b="1" dirty="0">
                <a:solidFill>
                  <a:srgbClr val="FF0000"/>
                </a:solidFill>
              </a:rPr>
              <a:t>Nouveau Testament </a:t>
            </a:r>
          </a:p>
          <a:p>
            <a:pPr algn="ctr"/>
            <a:r>
              <a:rPr lang="en-US" sz="5800" b="1" dirty="0" err="1">
                <a:solidFill>
                  <a:srgbClr val="FF0000"/>
                </a:solidFill>
              </a:rPr>
              <a:t>Interlinéaire</a:t>
            </a:r>
            <a:r>
              <a:rPr lang="en-US" sz="5800" b="1" dirty="0">
                <a:solidFill>
                  <a:srgbClr val="FF0000"/>
                </a:solidFill>
              </a:rPr>
              <a:t> </a:t>
            </a:r>
            <a:r>
              <a:rPr lang="en-US" sz="5800" b="1" dirty="0" err="1">
                <a:solidFill>
                  <a:srgbClr val="FF0000"/>
                </a:solidFill>
              </a:rPr>
              <a:t>Grec</a:t>
            </a:r>
            <a:r>
              <a:rPr lang="en-US" sz="5800" b="1" dirty="0">
                <a:solidFill>
                  <a:srgbClr val="FF0000"/>
                </a:solidFill>
              </a:rPr>
              <a:t> – </a:t>
            </a:r>
            <a:r>
              <a:rPr lang="en-US" sz="5800" b="1" dirty="0" err="1">
                <a:solidFill>
                  <a:srgbClr val="FF0000"/>
                </a:solidFill>
              </a:rPr>
              <a:t>Français</a:t>
            </a:r>
            <a:endParaRPr lang="en-US" sz="5800" b="1" dirty="0">
              <a:solidFill>
                <a:srgbClr val="FF0000"/>
              </a:solidFill>
            </a:endParaRPr>
          </a:p>
          <a:p>
            <a:r>
              <a:rPr lang="en-US" sz="3200" b="1" dirty="0">
                <a:solidFill>
                  <a:srgbClr val="7030A0"/>
                </a:solidFill>
              </a:rPr>
              <a:t> </a:t>
            </a:r>
            <a:r>
              <a:rPr lang="en-US" sz="3100" b="1" dirty="0" err="1">
                <a:solidFill>
                  <a:srgbClr val="7030A0"/>
                </a:solidFill>
              </a:rPr>
              <a:t>Écoutez</a:t>
            </a:r>
            <a:r>
              <a:rPr lang="en-US" sz="3100" b="1" dirty="0">
                <a:solidFill>
                  <a:srgbClr val="7030A0"/>
                </a:solidFill>
              </a:rPr>
              <a:t> et </a:t>
            </a:r>
            <a:r>
              <a:rPr lang="en-US" sz="3100" b="1" dirty="0" err="1">
                <a:solidFill>
                  <a:srgbClr val="7030A0"/>
                </a:solidFill>
              </a:rPr>
              <a:t>Apprenez</a:t>
            </a:r>
            <a:r>
              <a:rPr lang="en-US" sz="3100" b="1" dirty="0">
                <a:solidFill>
                  <a:srgbClr val="7030A0"/>
                </a:solidFill>
              </a:rPr>
              <a:t> le </a:t>
            </a:r>
            <a:r>
              <a:rPr lang="en-US" sz="3100" b="1" dirty="0" err="1">
                <a:solidFill>
                  <a:srgbClr val="7030A0"/>
                </a:solidFill>
              </a:rPr>
              <a:t>Grec</a:t>
            </a:r>
            <a:r>
              <a:rPr lang="en-US" sz="3100" b="1" dirty="0">
                <a:solidFill>
                  <a:srgbClr val="7030A0"/>
                </a:solidFill>
              </a:rPr>
              <a:t> du Nouveau Testament</a:t>
            </a:r>
          </a:p>
        </p:txBody>
      </p:sp>
      <p:sp>
        <p:nvSpPr>
          <p:cNvPr id="6" name="Rectangle 5"/>
          <p:cNvSpPr/>
          <p:nvPr/>
        </p:nvSpPr>
        <p:spPr>
          <a:xfrm>
            <a:off x="8840347" y="4275667"/>
            <a:ext cx="3177293" cy="2554545"/>
          </a:xfrm>
          <a:prstGeom prst="rect">
            <a:avLst/>
          </a:prstGeom>
        </p:spPr>
        <p:txBody>
          <a:bodyPr wrap="square">
            <a:spAutoFit/>
          </a:bodyPr>
          <a:lstStyle/>
          <a:p>
            <a:pPr algn="ctr"/>
            <a:r>
              <a:rPr lang="he-IL" b="1" dirty="0">
                <a:solidFill>
                  <a:srgbClr val="C00000"/>
                </a:solidFill>
              </a:rPr>
              <a:t>מְקוֹר מַיִם חַיִּים </a:t>
            </a:r>
            <a:endParaRPr lang="en-US" b="1" dirty="0">
              <a:solidFill>
                <a:srgbClr val="C00000"/>
              </a:solidFill>
            </a:endParaRPr>
          </a:p>
          <a:p>
            <a:pPr algn="ctr"/>
            <a:r>
              <a:rPr lang="el-GR" b="1" dirty="0"/>
              <a:t>ἡ πηγή ὕδατος ζωῆς </a:t>
            </a:r>
            <a:endParaRPr lang="en-US" dirty="0"/>
          </a:p>
          <a:p>
            <a:pPr algn="ctr"/>
            <a:r>
              <a:rPr lang="en-US" b="1" i="1" dirty="0">
                <a:solidFill>
                  <a:srgbClr val="7030A0"/>
                </a:solidFill>
              </a:rPr>
              <a:t>The Spring of Living Water </a:t>
            </a:r>
            <a:endParaRPr lang="en-US"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b="1" i="1" dirty="0">
                <a:solidFill>
                  <a:srgbClr val="C00000"/>
                </a:solidFill>
              </a:rPr>
              <a:t>La </a:t>
            </a:r>
            <a:r>
              <a:rPr lang="en-US" b="1" i="1" dirty="0" err="1">
                <a:solidFill>
                  <a:srgbClr val="C00000"/>
                </a:solidFill>
              </a:rPr>
              <a:t>Fuente</a:t>
            </a:r>
            <a:r>
              <a:rPr lang="en-US" b="1" i="1" dirty="0">
                <a:solidFill>
                  <a:srgbClr val="C00000"/>
                </a:solidFill>
              </a:rPr>
              <a:t> de Agua Viva</a:t>
            </a:r>
            <a:endParaRPr lang="en-US" dirty="0">
              <a:solidFill>
                <a:srgbClr val="C00000"/>
              </a:solidFill>
            </a:endParaRPr>
          </a:p>
          <a:p>
            <a:pPr algn="ctr"/>
            <a:r>
              <a:rPr lang="en-US" b="1" i="1" dirty="0"/>
              <a:t>La Source </a:t>
            </a:r>
            <a:r>
              <a:rPr lang="en-US" b="1" i="1" dirty="0" err="1"/>
              <a:t>d'Eau</a:t>
            </a:r>
            <a:r>
              <a:rPr lang="en-US" b="1" i="1" dirty="0"/>
              <a:t> Vive</a:t>
            </a:r>
            <a:endParaRPr lang="en-US" dirty="0"/>
          </a:p>
          <a:p>
            <a:pPr algn="ctr"/>
            <a:r>
              <a:rPr lang="en-US" b="1" i="1" dirty="0">
                <a:solidFill>
                  <a:schemeClr val="accent6">
                    <a:lumMod val="75000"/>
                  </a:schemeClr>
                </a:solidFill>
              </a:rPr>
              <a:t>Die </a:t>
            </a:r>
            <a:r>
              <a:rPr lang="en-US" b="1" i="1" dirty="0" err="1">
                <a:solidFill>
                  <a:schemeClr val="accent6">
                    <a:lumMod val="75000"/>
                  </a:schemeClr>
                </a:solidFill>
              </a:rPr>
              <a:t>Quelle</a:t>
            </a:r>
            <a:r>
              <a:rPr lang="en-US" b="1" i="1" dirty="0">
                <a:solidFill>
                  <a:schemeClr val="accent6">
                    <a:lumMod val="75000"/>
                  </a:schemeClr>
                </a:solidFill>
              </a:rPr>
              <a:t> </a:t>
            </a:r>
            <a:r>
              <a:rPr lang="en-US" b="1" i="1" dirty="0" err="1">
                <a:solidFill>
                  <a:schemeClr val="accent6">
                    <a:lumMod val="75000"/>
                  </a:schemeClr>
                </a:solidFill>
              </a:rPr>
              <a:t>Lebendigen</a:t>
            </a:r>
            <a:r>
              <a:rPr lang="en-US" b="1" i="1" dirty="0">
                <a:solidFill>
                  <a:schemeClr val="accent6">
                    <a:lumMod val="75000"/>
                  </a:schemeClr>
                </a:solidFill>
              </a:rPr>
              <a:t> </a:t>
            </a:r>
            <a:r>
              <a:rPr lang="en-US" b="1" i="1" dirty="0" err="1">
                <a:solidFill>
                  <a:schemeClr val="accent6">
                    <a:lumMod val="75000"/>
                  </a:schemeClr>
                </a:solidFill>
              </a:rPr>
              <a:t>Wassers</a:t>
            </a:r>
            <a:r>
              <a:rPr lang="en-US" b="1" i="1" dirty="0">
                <a:solidFill>
                  <a:schemeClr val="accent6">
                    <a:lumMod val="75000"/>
                  </a:schemeClr>
                </a:solidFill>
              </a:rPr>
              <a:t> </a:t>
            </a:r>
            <a:endParaRPr lang="en-US" dirty="0">
              <a:solidFill>
                <a:schemeClr val="accent6">
                  <a:lumMod val="75000"/>
                </a:schemeClr>
              </a:solidFill>
            </a:endParaRPr>
          </a:p>
          <a:p>
            <a:pPr algn="ctr"/>
            <a:r>
              <a:rPr lang="en-US" b="1" i="1" dirty="0" err="1"/>
              <a:t>Fonte</a:t>
            </a:r>
            <a:r>
              <a:rPr lang="en-US" b="1" i="1" dirty="0"/>
              <a:t> de </a:t>
            </a:r>
            <a:r>
              <a:rPr lang="en-US" b="1" i="1" dirty="0" err="1"/>
              <a:t>Água</a:t>
            </a:r>
            <a:r>
              <a:rPr lang="en-US" b="1" i="1" dirty="0"/>
              <a:t> Viva</a:t>
            </a:r>
            <a:endParaRPr lang="en-US" dirty="0"/>
          </a:p>
          <a:p>
            <a:pPr algn="ctr"/>
            <a:r>
              <a:rPr lang="en-US" b="1" dirty="0">
                <a:solidFill>
                  <a:srgbClr val="C00000"/>
                </a:solidFill>
              </a:rPr>
              <a:t>‎ </a:t>
            </a:r>
            <a:r>
              <a:rPr lang="ar-SA" b="1" dirty="0">
                <a:solidFill>
                  <a:srgbClr val="C00000"/>
                </a:solidFill>
              </a:rPr>
              <a:t>يَنْبُوعَ الْمِيَاهِ الْحَيَّةِ،</a:t>
            </a:r>
            <a:endParaRPr lang="en-US" b="1" dirty="0">
              <a:solidFill>
                <a:srgbClr val="C00000"/>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00319" y="138289"/>
            <a:ext cx="3086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862504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80969"/>
          </a:xfrm>
          <a:prstGeom prst="rect">
            <a:avLst/>
          </a:prstGeom>
          <a:solidFill>
            <a:srgbClr val="002060"/>
          </a:solidFill>
        </p:spPr>
        <p:txBody>
          <a:bodyPr wrap="square" lIns="108821" tIns="54411" rIns="108821" bIns="54411">
            <a:spAutoFit/>
          </a:bodyPr>
          <a:lstStyle/>
          <a:p>
            <a:endParaRPr lang="en-US" sz="800" b="1" dirty="0">
              <a:solidFill>
                <a:srgbClr val="FFFF00"/>
              </a:solidFill>
            </a:endParaRPr>
          </a:p>
          <a:p>
            <a:r>
              <a:rPr lang="en-US" sz="3400" b="1" dirty="0">
                <a:solidFill>
                  <a:srgbClr val="FFFF00"/>
                </a:solidFill>
              </a:rPr>
              <a:t>  Apocalypse 22:12-13 </a:t>
            </a:r>
          </a:p>
          <a:p>
            <a:endParaRPr lang="en-US" sz="800" b="1" dirty="0">
              <a:solidFill>
                <a:srgbClr val="FFFF00"/>
              </a:solidFill>
            </a:endParaRPr>
          </a:p>
          <a:p>
            <a:r>
              <a:rPr lang="en-US" sz="2800" b="1" dirty="0">
                <a:solidFill>
                  <a:srgbClr val="FFFF00"/>
                </a:solidFill>
              </a:rPr>
              <a:t>12   </a:t>
            </a:r>
            <a:r>
              <a:rPr lang="el-GR" sz="3400" dirty="0">
                <a:solidFill>
                  <a:srgbClr val="FFFF00"/>
                </a:solidFill>
              </a:rPr>
              <a:t> </a:t>
            </a:r>
            <a:r>
              <a:rPr lang="el-GR" sz="4000" dirty="0">
                <a:solidFill>
                  <a:schemeClr val="bg1"/>
                </a:solidFill>
              </a:rPr>
              <a:t>Ἰδοὺ</a:t>
            </a:r>
            <a:r>
              <a:rPr lang="en-US" sz="4000" dirty="0">
                <a:solidFill>
                  <a:schemeClr val="bg1"/>
                </a:solidFill>
              </a:rPr>
              <a:t> </a:t>
            </a:r>
            <a:r>
              <a:rPr lang="el-GR" sz="4000" dirty="0">
                <a:solidFill>
                  <a:schemeClr val="bg1"/>
                </a:solidFill>
              </a:rPr>
              <a:t> ἔρχομαι </a:t>
            </a:r>
            <a:r>
              <a:rPr lang="en-US" sz="4000" dirty="0">
                <a:solidFill>
                  <a:schemeClr val="bg1"/>
                </a:solidFill>
              </a:rPr>
              <a:t> </a:t>
            </a:r>
            <a:r>
              <a:rPr lang="el-GR" sz="4000" dirty="0">
                <a:solidFill>
                  <a:schemeClr val="bg1"/>
                </a:solidFill>
              </a:rPr>
              <a:t>ταχύ,</a:t>
            </a:r>
            <a:r>
              <a:rPr lang="en-US" sz="4000" dirty="0">
                <a:solidFill>
                  <a:schemeClr val="bg1"/>
                </a:solidFill>
              </a:rPr>
              <a:t> </a:t>
            </a:r>
            <a:r>
              <a:rPr lang="el-GR" sz="4000" dirty="0">
                <a:solidFill>
                  <a:schemeClr val="bg1"/>
                </a:solidFill>
              </a:rPr>
              <a:t> καὶ ὁ μισθός μου </a:t>
            </a:r>
            <a:endParaRPr lang="en-US" sz="4000" dirty="0">
              <a:solidFill>
                <a:schemeClr val="bg1"/>
              </a:solidFill>
            </a:endParaRPr>
          </a:p>
          <a:p>
            <a:r>
              <a:rPr lang="fr-FR" sz="2400" dirty="0">
                <a:solidFill>
                  <a:srgbClr val="FFFF00"/>
                </a:solidFill>
              </a:rPr>
              <a:t>            voici              je viens        bientôt        et      la   rétribution    ma</a:t>
            </a:r>
            <a:endParaRPr lang="es-ES" sz="2400" dirty="0">
              <a:solidFill>
                <a:srgbClr val="FFFF00"/>
              </a:solidFill>
            </a:endParaRPr>
          </a:p>
          <a:p>
            <a:r>
              <a:rPr lang="en-US" sz="4000" dirty="0">
                <a:solidFill>
                  <a:schemeClr val="bg1"/>
                </a:solidFill>
              </a:rPr>
              <a:t> </a:t>
            </a:r>
            <a:r>
              <a:rPr lang="el-GR" sz="4000" dirty="0">
                <a:solidFill>
                  <a:schemeClr val="bg1"/>
                </a:solidFill>
              </a:rPr>
              <a:t>μετ᾽ ἐμοῦ ἀποδοῦναι ἑκάστῳ ὡς τὸ ἔργον</a:t>
            </a:r>
            <a:endParaRPr lang="en-US" sz="4000" dirty="0">
              <a:solidFill>
                <a:schemeClr val="bg1"/>
              </a:solidFill>
            </a:endParaRPr>
          </a:p>
          <a:p>
            <a:r>
              <a:rPr lang="fr-FR" sz="2400" dirty="0">
                <a:solidFill>
                  <a:srgbClr val="FFFF00"/>
                </a:solidFill>
              </a:rPr>
              <a:t>   avec         moi          pour rendre            à chacun      selon       l’œuvre </a:t>
            </a:r>
          </a:p>
          <a:p>
            <a:r>
              <a:rPr lang="fr-FR" sz="2400" dirty="0">
                <a:solidFill>
                  <a:srgbClr val="FFFF00"/>
                </a:solidFill>
              </a:rPr>
              <a:t>  </a:t>
            </a:r>
            <a:r>
              <a:rPr lang="el-GR" sz="4000" dirty="0">
                <a:solidFill>
                  <a:schemeClr val="bg1"/>
                </a:solidFill>
              </a:rPr>
              <a:t>ἐστὶν αὐτοῦ.</a:t>
            </a:r>
            <a:r>
              <a:rPr lang="en-US" sz="4000" dirty="0">
                <a:solidFill>
                  <a:schemeClr val="bg1"/>
                </a:solidFill>
              </a:rPr>
              <a:t>                     </a:t>
            </a:r>
            <a:r>
              <a:rPr lang="en-US" sz="2800" b="1" dirty="0">
                <a:solidFill>
                  <a:srgbClr val="FFFF00"/>
                </a:solidFill>
              </a:rPr>
              <a:t>13  </a:t>
            </a:r>
            <a:r>
              <a:rPr lang="el-GR" sz="4000" dirty="0">
                <a:solidFill>
                  <a:schemeClr val="bg1"/>
                </a:solidFill>
              </a:rPr>
              <a:t>ἐγὼ </a:t>
            </a:r>
            <a:r>
              <a:rPr lang="en-US" sz="4000" dirty="0">
                <a:solidFill>
                  <a:schemeClr val="bg1"/>
                </a:solidFill>
              </a:rPr>
              <a:t> </a:t>
            </a:r>
            <a:r>
              <a:rPr lang="el-GR" sz="4000" dirty="0">
                <a:solidFill>
                  <a:schemeClr val="bg1"/>
                </a:solidFill>
              </a:rPr>
              <a:t>τὸ </a:t>
            </a:r>
            <a:r>
              <a:rPr lang="en-US" sz="4000" dirty="0">
                <a:solidFill>
                  <a:schemeClr val="bg1"/>
                </a:solidFill>
              </a:rPr>
              <a:t> </a:t>
            </a:r>
            <a:r>
              <a:rPr lang="el-GR" sz="4000" dirty="0">
                <a:solidFill>
                  <a:schemeClr val="bg1"/>
                </a:solidFill>
              </a:rPr>
              <a:t>ἄλφα</a:t>
            </a:r>
            <a:r>
              <a:rPr lang="en-US" sz="4000" dirty="0">
                <a:solidFill>
                  <a:schemeClr val="bg1"/>
                </a:solidFill>
              </a:rPr>
              <a:t>  </a:t>
            </a:r>
            <a:r>
              <a:rPr lang="el-GR" sz="4000" dirty="0">
                <a:solidFill>
                  <a:schemeClr val="bg1"/>
                </a:solidFill>
              </a:rPr>
              <a:t> καὶ </a:t>
            </a:r>
            <a:r>
              <a:rPr lang="en-US" sz="4000" dirty="0">
                <a:solidFill>
                  <a:schemeClr val="bg1"/>
                </a:solidFill>
              </a:rPr>
              <a:t> </a:t>
            </a:r>
            <a:r>
              <a:rPr lang="el-GR" sz="4000" dirty="0">
                <a:solidFill>
                  <a:schemeClr val="bg1"/>
                </a:solidFill>
              </a:rPr>
              <a:t>τὸ </a:t>
            </a:r>
            <a:r>
              <a:rPr lang="en-US" sz="4000" dirty="0">
                <a:solidFill>
                  <a:schemeClr val="bg1"/>
                </a:solidFill>
              </a:rPr>
              <a:t> </a:t>
            </a:r>
            <a:r>
              <a:rPr lang="el-GR" sz="4000" dirty="0">
                <a:solidFill>
                  <a:schemeClr val="bg1"/>
                </a:solidFill>
              </a:rPr>
              <a:t>ὦ, </a:t>
            </a:r>
            <a:endParaRPr lang="en-US" sz="4000" dirty="0">
              <a:solidFill>
                <a:schemeClr val="bg1"/>
              </a:solidFill>
            </a:endParaRPr>
          </a:p>
          <a:p>
            <a:r>
              <a:rPr lang="fr-FR" sz="2400" dirty="0">
                <a:solidFill>
                  <a:srgbClr val="FFFF00"/>
                </a:solidFill>
              </a:rPr>
              <a:t>      est           son                                                       je suis          l'alpha                 et        l'oméga</a:t>
            </a:r>
          </a:p>
          <a:p>
            <a:r>
              <a:rPr lang="en-US" sz="4000" dirty="0">
                <a:solidFill>
                  <a:schemeClr val="bg1"/>
                </a:solidFill>
              </a:rPr>
              <a:t>  </a:t>
            </a:r>
            <a:r>
              <a:rPr lang="el-GR" sz="4000" dirty="0">
                <a:solidFill>
                  <a:schemeClr val="bg1"/>
                </a:solidFill>
              </a:rPr>
              <a:t>ὁ</a:t>
            </a:r>
            <a:r>
              <a:rPr lang="en-US" sz="4000" dirty="0">
                <a:solidFill>
                  <a:schemeClr val="bg1"/>
                </a:solidFill>
              </a:rPr>
              <a:t> </a:t>
            </a:r>
            <a:r>
              <a:rPr lang="el-GR" sz="4000" dirty="0">
                <a:solidFill>
                  <a:schemeClr val="bg1"/>
                </a:solidFill>
              </a:rPr>
              <a:t>πρῶτος </a:t>
            </a:r>
            <a:r>
              <a:rPr lang="en-US" sz="4000" dirty="0">
                <a:solidFill>
                  <a:schemeClr val="bg1"/>
                </a:solidFill>
              </a:rPr>
              <a:t> </a:t>
            </a:r>
            <a:r>
              <a:rPr lang="el-GR" sz="4000" dirty="0">
                <a:solidFill>
                  <a:schemeClr val="bg1"/>
                </a:solidFill>
              </a:rPr>
              <a:t>καὶ</a:t>
            </a:r>
            <a:r>
              <a:rPr lang="en-US" sz="4000" dirty="0">
                <a:solidFill>
                  <a:schemeClr val="bg1"/>
                </a:solidFill>
              </a:rPr>
              <a:t> </a:t>
            </a:r>
            <a:r>
              <a:rPr lang="el-GR" sz="4000" dirty="0">
                <a:solidFill>
                  <a:schemeClr val="bg1"/>
                </a:solidFill>
              </a:rPr>
              <a:t> ὁ ἔσχατος,</a:t>
            </a:r>
            <a:r>
              <a:rPr lang="en-US" sz="4000" dirty="0">
                <a:solidFill>
                  <a:schemeClr val="bg1"/>
                </a:solidFill>
              </a:rPr>
              <a:t>  </a:t>
            </a:r>
            <a:r>
              <a:rPr lang="el-GR" sz="4000" dirty="0">
                <a:solidFill>
                  <a:schemeClr val="bg1"/>
                </a:solidFill>
              </a:rPr>
              <a:t> ἡ</a:t>
            </a:r>
            <a:r>
              <a:rPr lang="en-US" sz="4000" dirty="0">
                <a:solidFill>
                  <a:schemeClr val="bg1"/>
                </a:solidFill>
              </a:rPr>
              <a:t>  </a:t>
            </a:r>
            <a:r>
              <a:rPr lang="el-GR" sz="4000" dirty="0">
                <a:solidFill>
                  <a:schemeClr val="bg1"/>
                </a:solidFill>
              </a:rPr>
              <a:t> ἀρχὴ </a:t>
            </a:r>
            <a:r>
              <a:rPr lang="en-US" sz="4000" dirty="0">
                <a:solidFill>
                  <a:schemeClr val="bg1"/>
                </a:solidFill>
              </a:rPr>
              <a:t>   </a:t>
            </a:r>
            <a:r>
              <a:rPr lang="el-GR" sz="4000" dirty="0">
                <a:solidFill>
                  <a:schemeClr val="bg1"/>
                </a:solidFill>
              </a:rPr>
              <a:t>καὶ </a:t>
            </a:r>
            <a:r>
              <a:rPr lang="en-US" sz="4000" dirty="0">
                <a:solidFill>
                  <a:schemeClr val="bg1"/>
                </a:solidFill>
              </a:rPr>
              <a:t> </a:t>
            </a:r>
            <a:r>
              <a:rPr lang="el-GR" sz="4000" dirty="0">
                <a:solidFill>
                  <a:schemeClr val="bg1"/>
                </a:solidFill>
              </a:rPr>
              <a:t>τὸ τέλος.</a:t>
            </a:r>
          </a:p>
          <a:p>
            <a:r>
              <a:rPr lang="fr-FR" sz="2400" dirty="0">
                <a:solidFill>
                  <a:srgbClr val="FFFF00"/>
                </a:solidFill>
              </a:rPr>
              <a:t>    le       premier         et       le        dernier            le commencement  et       la       fin</a:t>
            </a:r>
          </a:p>
          <a:p>
            <a:r>
              <a:rPr lang="en-US" sz="800" dirty="0">
                <a:solidFill>
                  <a:schemeClr val="bg1"/>
                </a:solidFill>
              </a:rPr>
              <a:t> </a:t>
            </a:r>
          </a:p>
          <a:p>
            <a:r>
              <a:rPr lang="en-US" sz="2200" baseline="30000" dirty="0">
                <a:solidFill>
                  <a:srgbClr val="FFFF00"/>
                </a:solidFill>
              </a:rPr>
              <a:t>	NEG </a:t>
            </a:r>
            <a:r>
              <a:rPr lang="fr-FR" sz="2200" b="1" dirty="0">
                <a:solidFill>
                  <a:schemeClr val="bg1"/>
                </a:solidFill>
              </a:rPr>
              <a:t>22:12</a:t>
            </a:r>
            <a:r>
              <a:rPr lang="fr-FR" sz="2200" dirty="0">
                <a:solidFill>
                  <a:schemeClr val="bg1"/>
                </a:solidFill>
              </a:rPr>
              <a:t> Voici, je viens bientôt, et ma rétribution est avec moi, pour rendre à chacun selon son </a:t>
            </a:r>
            <a:r>
              <a:rPr lang="fr-FR" sz="2200" dirty="0" err="1">
                <a:solidFill>
                  <a:schemeClr val="bg1"/>
                </a:solidFill>
              </a:rPr>
              <a:t>oeuvre</a:t>
            </a:r>
            <a:r>
              <a:rPr lang="fr-FR" sz="2200" dirty="0">
                <a:solidFill>
                  <a:schemeClr val="bg1"/>
                </a:solidFill>
              </a:rPr>
              <a:t>. </a:t>
            </a:r>
            <a:r>
              <a:rPr lang="fr-FR" sz="2200" b="1" dirty="0">
                <a:solidFill>
                  <a:schemeClr val="bg1"/>
                </a:solidFill>
              </a:rPr>
              <a:t>22:13</a:t>
            </a:r>
            <a:r>
              <a:rPr lang="fr-FR" sz="2200" dirty="0">
                <a:solidFill>
                  <a:schemeClr val="bg1"/>
                </a:solidFill>
              </a:rPr>
              <a:t> Je suis l'alpha et l'oméga, le premier et le dernier, le commencement et la fin.</a:t>
            </a:r>
          </a:p>
          <a:p>
            <a:r>
              <a:rPr lang="fr-FR" sz="2100" baseline="30000" dirty="0">
                <a:solidFill>
                  <a:srgbClr val="FFFF00"/>
                </a:solidFill>
              </a:rPr>
              <a:t>	BFC </a:t>
            </a:r>
            <a:r>
              <a:rPr lang="fr-FR" sz="2100" b="1" dirty="0">
                <a:solidFill>
                  <a:schemeClr val="bg1"/>
                </a:solidFill>
              </a:rPr>
              <a:t>22:12</a:t>
            </a:r>
            <a:r>
              <a:rPr lang="fr-FR" sz="2100" dirty="0">
                <a:solidFill>
                  <a:schemeClr val="bg1"/>
                </a:solidFill>
              </a:rPr>
              <a:t> «Écoute, dit Jésus, je viens bientôt! J'apporterai avec moi la récompense à donner à chacun selon ce qu'il aura fait. </a:t>
            </a:r>
            <a:r>
              <a:rPr lang="fr-FR" sz="2100" b="1" dirty="0">
                <a:solidFill>
                  <a:schemeClr val="bg1"/>
                </a:solidFill>
              </a:rPr>
              <a:t>22:13</a:t>
            </a:r>
            <a:r>
              <a:rPr lang="fr-FR" sz="2100" dirty="0">
                <a:solidFill>
                  <a:schemeClr val="bg1"/>
                </a:solidFill>
              </a:rPr>
              <a:t> Je suis l'Alpha et l'Oméga, le premier et le dernier, le commencement et la fin.»</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63819965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3" y="22578"/>
            <a:ext cx="12161838" cy="6804025"/>
          </a:xfrm>
          <a:prstGeom prst="rect">
            <a:avLst/>
          </a:prstGeom>
          <a:solidFill>
            <a:srgbClr val="002060"/>
          </a:solidFill>
        </p:spPr>
        <p:txBody>
          <a:bodyPr wrap="square" lIns="108821" tIns="54411" rIns="108821" bIns="54411">
            <a:spAutoFit/>
          </a:bodyPr>
          <a:lstStyle/>
          <a:p>
            <a:r>
              <a:rPr lang="en-US" sz="2600" b="1" dirty="0">
                <a:solidFill>
                  <a:srgbClr val="FFFF00"/>
                </a:solidFill>
              </a:rPr>
              <a:t>     Apocalypse 22:14-15 </a:t>
            </a:r>
          </a:p>
          <a:p>
            <a:r>
              <a:rPr lang="en-US" sz="2800" b="1" dirty="0">
                <a:solidFill>
                  <a:srgbClr val="FFFF00"/>
                </a:solidFill>
              </a:rPr>
              <a:t>14</a:t>
            </a:r>
            <a:r>
              <a:rPr lang="en-US" sz="2800" dirty="0">
                <a:solidFill>
                  <a:schemeClr val="bg1"/>
                </a:solidFill>
              </a:rPr>
              <a:t>  </a:t>
            </a:r>
            <a:r>
              <a:rPr lang="el-GR" sz="3600" dirty="0">
                <a:solidFill>
                  <a:schemeClr val="bg1"/>
                </a:solidFill>
              </a:rPr>
              <a:t>Μακάριοι</a:t>
            </a:r>
            <a:r>
              <a:rPr lang="en-US" sz="3600" dirty="0">
                <a:solidFill>
                  <a:schemeClr val="bg1"/>
                </a:solidFill>
              </a:rPr>
              <a:t> </a:t>
            </a:r>
            <a:r>
              <a:rPr lang="el-GR" sz="3600" dirty="0">
                <a:solidFill>
                  <a:schemeClr val="bg1"/>
                </a:solidFill>
              </a:rPr>
              <a:t> οἱ </a:t>
            </a:r>
            <a:r>
              <a:rPr lang="en-US" sz="3600" dirty="0">
                <a:solidFill>
                  <a:schemeClr val="bg1"/>
                </a:solidFill>
              </a:rPr>
              <a:t> </a:t>
            </a:r>
            <a:r>
              <a:rPr lang="el-GR" sz="3600" dirty="0">
                <a:solidFill>
                  <a:schemeClr val="bg1"/>
                </a:solidFill>
              </a:rPr>
              <a:t>πλύνοντες </a:t>
            </a:r>
            <a:r>
              <a:rPr lang="en-US" sz="3600" dirty="0">
                <a:solidFill>
                  <a:schemeClr val="bg1"/>
                </a:solidFill>
              </a:rPr>
              <a:t> </a:t>
            </a:r>
            <a:r>
              <a:rPr lang="el-GR" sz="3600" dirty="0">
                <a:solidFill>
                  <a:schemeClr val="bg1"/>
                </a:solidFill>
              </a:rPr>
              <a:t>τὰς στολὰς </a:t>
            </a:r>
            <a:r>
              <a:rPr lang="en-US" sz="3600" dirty="0">
                <a:solidFill>
                  <a:schemeClr val="bg1"/>
                </a:solidFill>
              </a:rPr>
              <a:t> </a:t>
            </a:r>
            <a:r>
              <a:rPr lang="el-GR" sz="3600" dirty="0">
                <a:solidFill>
                  <a:schemeClr val="bg1"/>
                </a:solidFill>
              </a:rPr>
              <a:t>αὐτῶν, </a:t>
            </a:r>
            <a:endParaRPr lang="en-US" sz="3600" dirty="0">
              <a:solidFill>
                <a:schemeClr val="bg1"/>
              </a:solidFill>
            </a:endParaRPr>
          </a:p>
          <a:p>
            <a:r>
              <a:rPr lang="fr-FR" sz="2300" dirty="0">
                <a:solidFill>
                  <a:srgbClr val="FFFF00"/>
                </a:solidFill>
              </a:rPr>
              <a:t>          heureux            ceux        qui lavent           les          robes           leurs </a:t>
            </a:r>
          </a:p>
          <a:p>
            <a:r>
              <a:rPr lang="en-US" sz="3600" dirty="0">
                <a:solidFill>
                  <a:schemeClr val="bg1"/>
                </a:solidFill>
              </a:rPr>
              <a:t>    </a:t>
            </a:r>
            <a:r>
              <a:rPr lang="el-GR" sz="3600" dirty="0">
                <a:solidFill>
                  <a:schemeClr val="bg1"/>
                </a:solidFill>
              </a:rPr>
              <a:t>ἵνα </a:t>
            </a:r>
            <a:r>
              <a:rPr lang="en-US" sz="3600" dirty="0">
                <a:solidFill>
                  <a:schemeClr val="bg1"/>
                </a:solidFill>
              </a:rPr>
              <a:t> </a:t>
            </a:r>
            <a:r>
              <a:rPr lang="el-GR" sz="3600" dirty="0">
                <a:solidFill>
                  <a:schemeClr val="bg1"/>
                </a:solidFill>
              </a:rPr>
              <a:t>ἔσται</a:t>
            </a:r>
            <a:r>
              <a:rPr lang="en-US" sz="3600" dirty="0">
                <a:solidFill>
                  <a:schemeClr val="bg1"/>
                </a:solidFill>
              </a:rPr>
              <a:t> </a:t>
            </a:r>
            <a:r>
              <a:rPr lang="el-GR" sz="3600" dirty="0">
                <a:solidFill>
                  <a:schemeClr val="bg1"/>
                </a:solidFill>
              </a:rPr>
              <a:t> ἡ </a:t>
            </a:r>
            <a:r>
              <a:rPr lang="en-US" sz="3600" dirty="0">
                <a:solidFill>
                  <a:schemeClr val="bg1"/>
                </a:solidFill>
              </a:rPr>
              <a:t> </a:t>
            </a:r>
            <a:r>
              <a:rPr lang="el-GR" sz="3600" dirty="0">
                <a:solidFill>
                  <a:schemeClr val="bg1"/>
                </a:solidFill>
              </a:rPr>
              <a:t>ἐξουσία </a:t>
            </a:r>
            <a:r>
              <a:rPr lang="en-US" sz="3600" dirty="0">
                <a:solidFill>
                  <a:schemeClr val="bg1"/>
                </a:solidFill>
              </a:rPr>
              <a:t> </a:t>
            </a:r>
            <a:r>
              <a:rPr lang="el-GR" sz="3600" dirty="0">
                <a:solidFill>
                  <a:schemeClr val="bg1"/>
                </a:solidFill>
              </a:rPr>
              <a:t>αὐτῶν</a:t>
            </a:r>
            <a:r>
              <a:rPr lang="en-US" sz="3600" dirty="0">
                <a:solidFill>
                  <a:schemeClr val="bg1"/>
                </a:solidFill>
              </a:rPr>
              <a:t> </a:t>
            </a:r>
            <a:r>
              <a:rPr lang="el-GR" sz="3600" dirty="0">
                <a:solidFill>
                  <a:schemeClr val="bg1"/>
                </a:solidFill>
              </a:rPr>
              <a:t> ἐπὶ </a:t>
            </a:r>
            <a:r>
              <a:rPr lang="en-US" sz="3600" dirty="0">
                <a:solidFill>
                  <a:schemeClr val="bg1"/>
                </a:solidFill>
              </a:rPr>
              <a:t> </a:t>
            </a:r>
            <a:r>
              <a:rPr lang="el-GR" sz="3600" dirty="0">
                <a:solidFill>
                  <a:schemeClr val="bg1"/>
                </a:solidFill>
              </a:rPr>
              <a:t>τὸ ξύλον </a:t>
            </a:r>
            <a:endParaRPr lang="en-US" sz="3600" dirty="0">
              <a:solidFill>
                <a:schemeClr val="bg1"/>
              </a:solidFill>
            </a:endParaRPr>
          </a:p>
          <a:p>
            <a:r>
              <a:rPr lang="fr-FR" sz="2300" dirty="0">
                <a:solidFill>
                  <a:srgbClr val="FFFF00"/>
                </a:solidFill>
              </a:rPr>
              <a:t>        afin    d'avoir      le         droit                 leur            à            l'arbre</a:t>
            </a:r>
          </a:p>
          <a:p>
            <a:r>
              <a:rPr lang="en-US" sz="3600" dirty="0">
                <a:solidFill>
                  <a:schemeClr val="bg1"/>
                </a:solidFill>
              </a:rPr>
              <a:t> </a:t>
            </a:r>
            <a:r>
              <a:rPr lang="el-GR" sz="3600" dirty="0">
                <a:solidFill>
                  <a:schemeClr val="bg1"/>
                </a:solidFill>
              </a:rPr>
              <a:t>τῆς </a:t>
            </a:r>
            <a:r>
              <a:rPr lang="en-US" sz="3600" dirty="0">
                <a:solidFill>
                  <a:schemeClr val="bg1"/>
                </a:solidFill>
              </a:rPr>
              <a:t> </a:t>
            </a:r>
            <a:r>
              <a:rPr lang="el-GR" sz="3600" dirty="0">
                <a:solidFill>
                  <a:schemeClr val="bg1"/>
                </a:solidFill>
              </a:rPr>
              <a:t>ζωῆς</a:t>
            </a:r>
            <a:r>
              <a:rPr lang="en-US" sz="3600" dirty="0">
                <a:solidFill>
                  <a:schemeClr val="bg1"/>
                </a:solidFill>
              </a:rPr>
              <a:t> </a:t>
            </a:r>
            <a:r>
              <a:rPr lang="el-GR" sz="3600" dirty="0">
                <a:solidFill>
                  <a:schemeClr val="bg1"/>
                </a:solidFill>
              </a:rPr>
              <a:t> καὶ </a:t>
            </a:r>
            <a:r>
              <a:rPr lang="en-US" sz="3600" dirty="0">
                <a:solidFill>
                  <a:schemeClr val="bg1"/>
                </a:solidFill>
              </a:rPr>
              <a:t> </a:t>
            </a:r>
            <a:r>
              <a:rPr lang="el-GR" sz="3600" dirty="0">
                <a:solidFill>
                  <a:schemeClr val="bg1"/>
                </a:solidFill>
              </a:rPr>
              <a:t>τοῖς </a:t>
            </a:r>
            <a:r>
              <a:rPr lang="en-US" sz="3600" dirty="0">
                <a:solidFill>
                  <a:schemeClr val="bg1"/>
                </a:solidFill>
              </a:rPr>
              <a:t> </a:t>
            </a:r>
            <a:r>
              <a:rPr lang="el-GR" sz="3600" dirty="0">
                <a:solidFill>
                  <a:schemeClr val="bg1"/>
                </a:solidFill>
              </a:rPr>
              <a:t>πυλῶσιν </a:t>
            </a:r>
            <a:r>
              <a:rPr lang="en-US" sz="3600" dirty="0">
                <a:solidFill>
                  <a:schemeClr val="bg1"/>
                </a:solidFill>
              </a:rPr>
              <a:t> </a:t>
            </a:r>
            <a:r>
              <a:rPr lang="el-GR" sz="3600" dirty="0">
                <a:solidFill>
                  <a:schemeClr val="bg1"/>
                </a:solidFill>
              </a:rPr>
              <a:t>εἰσέλθωσιν </a:t>
            </a:r>
            <a:r>
              <a:rPr lang="en-US" sz="3600" dirty="0">
                <a:solidFill>
                  <a:schemeClr val="bg1"/>
                </a:solidFill>
              </a:rPr>
              <a:t> </a:t>
            </a:r>
            <a:r>
              <a:rPr lang="el-GR" sz="3600" dirty="0">
                <a:solidFill>
                  <a:schemeClr val="bg1"/>
                </a:solidFill>
              </a:rPr>
              <a:t>εἰς </a:t>
            </a:r>
            <a:r>
              <a:rPr lang="en-US" sz="3600" dirty="0">
                <a:solidFill>
                  <a:schemeClr val="bg1"/>
                </a:solidFill>
              </a:rPr>
              <a:t> </a:t>
            </a:r>
            <a:r>
              <a:rPr lang="el-GR" sz="3600" dirty="0">
                <a:solidFill>
                  <a:schemeClr val="bg1"/>
                </a:solidFill>
              </a:rPr>
              <a:t>τὴν </a:t>
            </a:r>
            <a:r>
              <a:rPr lang="en-US" sz="3600" dirty="0">
                <a:solidFill>
                  <a:schemeClr val="bg1"/>
                </a:solidFill>
              </a:rPr>
              <a:t> </a:t>
            </a:r>
            <a:r>
              <a:rPr lang="el-GR" sz="3600" dirty="0">
                <a:solidFill>
                  <a:schemeClr val="bg1"/>
                </a:solidFill>
              </a:rPr>
              <a:t>πόλιν.</a:t>
            </a:r>
            <a:r>
              <a:rPr lang="en-US" sz="3600" dirty="0">
                <a:solidFill>
                  <a:schemeClr val="bg1"/>
                </a:solidFill>
              </a:rPr>
              <a:t> </a:t>
            </a:r>
          </a:p>
          <a:p>
            <a:r>
              <a:rPr lang="fr-FR" sz="2300" dirty="0">
                <a:solidFill>
                  <a:srgbClr val="FFFF00"/>
                </a:solidFill>
              </a:rPr>
              <a:t>    de         vie          et      par les        portes                  d'entrer            dans      la         ville</a:t>
            </a:r>
          </a:p>
          <a:p>
            <a:r>
              <a:rPr lang="en-US" sz="2800" b="1" dirty="0">
                <a:solidFill>
                  <a:srgbClr val="FFFF00"/>
                </a:solidFill>
              </a:rPr>
              <a:t>15 </a:t>
            </a:r>
            <a:r>
              <a:rPr lang="el-GR" sz="3600" dirty="0">
                <a:solidFill>
                  <a:schemeClr val="bg1"/>
                </a:solidFill>
              </a:rPr>
              <a:t> ἔξω οἱ κύνες </a:t>
            </a:r>
            <a:r>
              <a:rPr lang="en-US" sz="3600" dirty="0">
                <a:solidFill>
                  <a:schemeClr val="bg1"/>
                </a:solidFill>
              </a:rPr>
              <a:t> </a:t>
            </a:r>
            <a:r>
              <a:rPr lang="el-GR" sz="3600" dirty="0">
                <a:solidFill>
                  <a:schemeClr val="bg1"/>
                </a:solidFill>
              </a:rPr>
              <a:t>καὶ οἱ φάρμακοι </a:t>
            </a:r>
            <a:r>
              <a:rPr lang="en-US" sz="3600" dirty="0">
                <a:solidFill>
                  <a:schemeClr val="bg1"/>
                </a:solidFill>
              </a:rPr>
              <a:t> </a:t>
            </a:r>
            <a:r>
              <a:rPr lang="el-GR" sz="3600" dirty="0">
                <a:solidFill>
                  <a:schemeClr val="bg1"/>
                </a:solidFill>
              </a:rPr>
              <a:t>καὶ οἱ πόρνοι </a:t>
            </a:r>
            <a:r>
              <a:rPr lang="en-US" sz="3600" dirty="0">
                <a:solidFill>
                  <a:schemeClr val="bg1"/>
                </a:solidFill>
              </a:rPr>
              <a:t> </a:t>
            </a:r>
            <a:r>
              <a:rPr lang="el-GR" sz="3600" dirty="0">
                <a:solidFill>
                  <a:schemeClr val="bg1"/>
                </a:solidFill>
              </a:rPr>
              <a:t>καὶ οἱ φονεῖς </a:t>
            </a:r>
            <a:endParaRPr lang="en-US" sz="3600" dirty="0">
              <a:solidFill>
                <a:schemeClr val="bg1"/>
              </a:solidFill>
            </a:endParaRPr>
          </a:p>
          <a:p>
            <a:r>
              <a:rPr lang="fr-FR" sz="2300" dirty="0">
                <a:solidFill>
                  <a:srgbClr val="FFFF00"/>
                </a:solidFill>
              </a:rPr>
              <a:t>       dehors  les   chiens        et     les       magiciens          et    les   débauchés     et     les  meurtriers</a:t>
            </a:r>
          </a:p>
          <a:p>
            <a:r>
              <a:rPr lang="en-US" sz="3600" dirty="0">
                <a:solidFill>
                  <a:schemeClr val="bg1"/>
                </a:solidFill>
              </a:rPr>
              <a:t>  </a:t>
            </a:r>
            <a:r>
              <a:rPr lang="el-GR" sz="3600" dirty="0">
                <a:solidFill>
                  <a:schemeClr val="bg1"/>
                </a:solidFill>
              </a:rPr>
              <a:t>καὶ </a:t>
            </a:r>
            <a:r>
              <a:rPr lang="en-US" sz="3600" dirty="0">
                <a:solidFill>
                  <a:schemeClr val="bg1"/>
                </a:solidFill>
              </a:rPr>
              <a:t> </a:t>
            </a:r>
            <a:r>
              <a:rPr lang="el-GR" sz="3600" dirty="0">
                <a:solidFill>
                  <a:schemeClr val="bg1"/>
                </a:solidFill>
              </a:rPr>
              <a:t>οἱ </a:t>
            </a:r>
            <a:r>
              <a:rPr lang="en-US" sz="3600" dirty="0">
                <a:solidFill>
                  <a:schemeClr val="bg1"/>
                </a:solidFill>
              </a:rPr>
              <a:t> </a:t>
            </a:r>
            <a:r>
              <a:rPr lang="el-GR" sz="3600" dirty="0">
                <a:solidFill>
                  <a:schemeClr val="bg1"/>
                </a:solidFill>
              </a:rPr>
              <a:t>εἰδωλολάτραι </a:t>
            </a:r>
            <a:r>
              <a:rPr lang="en-US" sz="3600" dirty="0">
                <a:solidFill>
                  <a:schemeClr val="bg1"/>
                </a:solidFill>
              </a:rPr>
              <a:t> </a:t>
            </a:r>
            <a:r>
              <a:rPr lang="el-GR" sz="3600" dirty="0">
                <a:solidFill>
                  <a:schemeClr val="bg1"/>
                </a:solidFill>
              </a:rPr>
              <a:t>καὶ </a:t>
            </a:r>
            <a:r>
              <a:rPr lang="en-US" sz="3600" dirty="0">
                <a:solidFill>
                  <a:schemeClr val="bg1"/>
                </a:solidFill>
              </a:rPr>
              <a:t> </a:t>
            </a:r>
            <a:r>
              <a:rPr lang="el-GR" sz="3600" dirty="0">
                <a:solidFill>
                  <a:schemeClr val="bg1"/>
                </a:solidFill>
              </a:rPr>
              <a:t>πᾶς </a:t>
            </a:r>
            <a:r>
              <a:rPr lang="en-US" sz="3600" dirty="0">
                <a:solidFill>
                  <a:schemeClr val="bg1"/>
                </a:solidFill>
              </a:rPr>
              <a:t> </a:t>
            </a:r>
            <a:r>
              <a:rPr lang="el-GR" sz="3600" dirty="0">
                <a:solidFill>
                  <a:schemeClr val="bg1"/>
                </a:solidFill>
              </a:rPr>
              <a:t>φιλῶν </a:t>
            </a:r>
            <a:r>
              <a:rPr lang="en-US" sz="3600" dirty="0">
                <a:solidFill>
                  <a:schemeClr val="bg1"/>
                </a:solidFill>
              </a:rPr>
              <a:t> </a:t>
            </a:r>
            <a:r>
              <a:rPr lang="el-GR" sz="3600" dirty="0">
                <a:solidFill>
                  <a:schemeClr val="bg1"/>
                </a:solidFill>
              </a:rPr>
              <a:t>καὶ</a:t>
            </a:r>
            <a:r>
              <a:rPr lang="en-US" sz="3600" dirty="0">
                <a:solidFill>
                  <a:schemeClr val="bg1"/>
                </a:solidFill>
              </a:rPr>
              <a:t> </a:t>
            </a:r>
            <a:r>
              <a:rPr lang="el-GR" sz="3600" dirty="0">
                <a:solidFill>
                  <a:schemeClr val="bg1"/>
                </a:solidFill>
              </a:rPr>
              <a:t> ποιῶν </a:t>
            </a:r>
            <a:r>
              <a:rPr lang="en-US" sz="3600" dirty="0">
                <a:solidFill>
                  <a:schemeClr val="bg1"/>
                </a:solidFill>
              </a:rPr>
              <a:t> </a:t>
            </a:r>
            <a:r>
              <a:rPr lang="el-GR" sz="3600" dirty="0">
                <a:solidFill>
                  <a:schemeClr val="bg1"/>
                </a:solidFill>
              </a:rPr>
              <a:t>ψεῦδος.</a:t>
            </a:r>
          </a:p>
          <a:p>
            <a:r>
              <a:rPr lang="fr-FR" sz="2300" dirty="0">
                <a:solidFill>
                  <a:srgbClr val="FFFF00"/>
                </a:solidFill>
              </a:rPr>
              <a:t>      et      les           idolâtres                    et    quiconque    aime        et        pratique   le mensonge</a:t>
            </a:r>
          </a:p>
          <a:p>
            <a:r>
              <a:rPr lang="en-US" baseline="30000" dirty="0">
                <a:solidFill>
                  <a:srgbClr val="FFFF00"/>
                </a:solidFill>
              </a:rPr>
              <a:t>	NEG </a:t>
            </a:r>
            <a:r>
              <a:rPr lang="fr-FR" b="1" dirty="0">
                <a:solidFill>
                  <a:schemeClr val="bg1"/>
                </a:solidFill>
              </a:rPr>
              <a:t>22:14</a:t>
            </a:r>
            <a:r>
              <a:rPr lang="fr-FR" dirty="0">
                <a:solidFill>
                  <a:schemeClr val="bg1"/>
                </a:solidFill>
              </a:rPr>
              <a:t> Heureux ceux qui lavent leurs robes, afin d'avoir droit à l'arbre de vie, et d'entrer par les portes dans la ville! </a:t>
            </a:r>
            <a:r>
              <a:rPr lang="fr-FR" b="1" dirty="0">
                <a:solidFill>
                  <a:schemeClr val="bg1"/>
                </a:solidFill>
              </a:rPr>
              <a:t>22:15</a:t>
            </a:r>
            <a:r>
              <a:rPr lang="fr-FR" dirty="0">
                <a:solidFill>
                  <a:schemeClr val="bg1"/>
                </a:solidFill>
              </a:rPr>
              <a:t> Dehors les chiens, les magiciens, les débauchés, les meurtriers, les idolâtres, et quiconque aime et pratique le mensonge!       /      </a:t>
            </a:r>
            <a:r>
              <a:rPr lang="fr-FR" baseline="30000" dirty="0">
                <a:solidFill>
                  <a:srgbClr val="FFFF00"/>
                </a:solidFill>
              </a:rPr>
              <a:t>BFC </a:t>
            </a:r>
            <a:r>
              <a:rPr lang="fr-FR" b="1" dirty="0">
                <a:solidFill>
                  <a:schemeClr val="bg1"/>
                </a:solidFill>
              </a:rPr>
              <a:t>22:14</a:t>
            </a:r>
            <a:r>
              <a:rPr lang="fr-FR" dirty="0">
                <a:solidFill>
                  <a:schemeClr val="bg1"/>
                </a:solidFill>
              </a:rPr>
              <a:t> Heureux ceux qui lavent leurs vêtements, et qui ont ainsi le droit de manger les fruits de l'arbre de la vie et d'entrer par les portes dans la ville.</a:t>
            </a:r>
            <a:r>
              <a:rPr lang="fr-FR" b="1" dirty="0">
                <a:solidFill>
                  <a:schemeClr val="bg1"/>
                </a:solidFill>
              </a:rPr>
              <a:t>22:15</a:t>
            </a:r>
            <a:r>
              <a:rPr lang="fr-FR" dirty="0">
                <a:solidFill>
                  <a:schemeClr val="bg1"/>
                </a:solidFill>
              </a:rPr>
              <a:t> Mais hors de la ville, les êtres abominables, ceux qui pratiquent la magie, les gens immoraux, les meurtriers, les adorateurs d'idoles et tous ceux qui aiment et pratiquent le mensonge! </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97529488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788636"/>
          </a:xfrm>
          <a:prstGeom prst="rect">
            <a:avLst/>
          </a:prstGeom>
          <a:solidFill>
            <a:srgbClr val="002060"/>
          </a:solidFill>
        </p:spPr>
        <p:txBody>
          <a:bodyPr wrap="square" lIns="108821" tIns="54411" rIns="108821" bIns="54411">
            <a:spAutoFit/>
          </a:bodyPr>
          <a:lstStyle/>
          <a:p>
            <a:pPr algn="ctr"/>
            <a:endParaRPr lang="en-US" sz="1000" b="1" dirty="0">
              <a:solidFill>
                <a:srgbClr val="FFFF00"/>
              </a:solidFill>
            </a:endParaRPr>
          </a:p>
          <a:p>
            <a:r>
              <a:rPr lang="en-US" sz="3200" b="1" dirty="0">
                <a:solidFill>
                  <a:srgbClr val="FFFF00"/>
                </a:solidFill>
              </a:rPr>
              <a:t>  Apocalypse 22:16 </a:t>
            </a:r>
          </a:p>
          <a:p>
            <a:pPr algn="ctr"/>
            <a:endParaRPr lang="en-US" sz="800" b="1" dirty="0">
              <a:solidFill>
                <a:srgbClr val="FFFF00"/>
              </a:solidFill>
            </a:endParaRPr>
          </a:p>
          <a:p>
            <a:r>
              <a:rPr lang="en-US" sz="4400" dirty="0">
                <a:solidFill>
                  <a:schemeClr val="bg1"/>
                </a:solidFill>
              </a:rPr>
              <a:t> </a:t>
            </a:r>
            <a:r>
              <a:rPr lang="el-GR" sz="4400" dirty="0">
                <a:solidFill>
                  <a:schemeClr val="bg1"/>
                </a:solidFill>
              </a:rPr>
              <a:t>Ἐγὼ Ἰησοῦς </a:t>
            </a:r>
            <a:r>
              <a:rPr lang="en-US" sz="4400" dirty="0">
                <a:solidFill>
                  <a:schemeClr val="bg1"/>
                </a:solidFill>
              </a:rPr>
              <a:t> </a:t>
            </a:r>
            <a:r>
              <a:rPr lang="el-GR" sz="4400" dirty="0">
                <a:solidFill>
                  <a:schemeClr val="bg1"/>
                </a:solidFill>
              </a:rPr>
              <a:t>ἔπεμψα </a:t>
            </a:r>
            <a:r>
              <a:rPr lang="en-US" sz="4400" dirty="0">
                <a:solidFill>
                  <a:schemeClr val="bg1"/>
                </a:solidFill>
              </a:rPr>
              <a:t> </a:t>
            </a:r>
            <a:r>
              <a:rPr lang="el-GR" sz="4400" dirty="0">
                <a:solidFill>
                  <a:schemeClr val="bg1"/>
                </a:solidFill>
              </a:rPr>
              <a:t>τὸν ἄγγελόν μου </a:t>
            </a:r>
            <a:endParaRPr lang="en-US" sz="4400" dirty="0">
              <a:solidFill>
                <a:schemeClr val="bg1"/>
              </a:solidFill>
            </a:endParaRPr>
          </a:p>
          <a:p>
            <a:r>
              <a:rPr lang="fr-FR" sz="2400" dirty="0">
                <a:solidFill>
                  <a:schemeClr val="bg1"/>
                </a:solidFill>
              </a:rPr>
              <a:t>   </a:t>
            </a:r>
            <a:r>
              <a:rPr lang="fr-FR" sz="2400" dirty="0">
                <a:solidFill>
                  <a:srgbClr val="FFFF00"/>
                </a:solidFill>
              </a:rPr>
              <a:t>  moi           Jésus                j'ai envoyé                  l’ange                      mon</a:t>
            </a:r>
          </a:p>
          <a:p>
            <a:r>
              <a:rPr lang="en-US" sz="4400" dirty="0">
                <a:solidFill>
                  <a:schemeClr val="bg1"/>
                </a:solidFill>
              </a:rPr>
              <a:t> </a:t>
            </a:r>
            <a:r>
              <a:rPr lang="el-GR" sz="4400" dirty="0">
                <a:solidFill>
                  <a:schemeClr val="bg1"/>
                </a:solidFill>
              </a:rPr>
              <a:t>μαρτυρῆσαι ὑμῖν </a:t>
            </a:r>
            <a:r>
              <a:rPr lang="en-US" sz="4400" dirty="0">
                <a:solidFill>
                  <a:schemeClr val="bg1"/>
                </a:solidFill>
              </a:rPr>
              <a:t> </a:t>
            </a:r>
            <a:r>
              <a:rPr lang="el-GR" sz="4400" dirty="0">
                <a:solidFill>
                  <a:schemeClr val="bg1"/>
                </a:solidFill>
              </a:rPr>
              <a:t>ταῦτα </a:t>
            </a:r>
            <a:r>
              <a:rPr lang="en-US" sz="4400" dirty="0">
                <a:solidFill>
                  <a:schemeClr val="bg1"/>
                </a:solidFill>
              </a:rPr>
              <a:t> </a:t>
            </a:r>
            <a:r>
              <a:rPr lang="el-GR" sz="4400" dirty="0">
                <a:solidFill>
                  <a:schemeClr val="bg1"/>
                </a:solidFill>
              </a:rPr>
              <a:t>ἐπὶ ταῖς ἐκκλησίαις. </a:t>
            </a:r>
            <a:endParaRPr lang="en-US" sz="4400" dirty="0">
              <a:solidFill>
                <a:schemeClr val="bg1"/>
              </a:solidFill>
            </a:endParaRPr>
          </a:p>
          <a:p>
            <a:r>
              <a:rPr lang="fr-FR" sz="2400" dirty="0">
                <a:solidFill>
                  <a:srgbClr val="FFFF00"/>
                </a:solidFill>
              </a:rPr>
              <a:t>      pour attester                   vous       ces choses     dans      les               Églises</a:t>
            </a:r>
          </a:p>
          <a:p>
            <a:r>
              <a:rPr lang="en-US" sz="4400" dirty="0">
                <a:solidFill>
                  <a:schemeClr val="bg1"/>
                </a:solidFill>
              </a:rPr>
              <a:t>  </a:t>
            </a:r>
            <a:r>
              <a:rPr lang="el-GR" sz="4400" dirty="0">
                <a:solidFill>
                  <a:schemeClr val="bg1"/>
                </a:solidFill>
              </a:rPr>
              <a:t>ἐγώ </a:t>
            </a:r>
            <a:r>
              <a:rPr lang="en-US" sz="4400" dirty="0">
                <a:solidFill>
                  <a:schemeClr val="bg1"/>
                </a:solidFill>
              </a:rPr>
              <a:t> </a:t>
            </a:r>
            <a:r>
              <a:rPr lang="el-GR" sz="4400" dirty="0">
                <a:solidFill>
                  <a:schemeClr val="bg1"/>
                </a:solidFill>
              </a:rPr>
              <a:t>εἰμι</a:t>
            </a:r>
            <a:r>
              <a:rPr lang="en-US" sz="4400" dirty="0">
                <a:solidFill>
                  <a:schemeClr val="bg1"/>
                </a:solidFill>
              </a:rPr>
              <a:t> </a:t>
            </a:r>
            <a:r>
              <a:rPr lang="el-GR" sz="4400" dirty="0">
                <a:solidFill>
                  <a:schemeClr val="bg1"/>
                </a:solidFill>
              </a:rPr>
              <a:t> ἡ </a:t>
            </a:r>
            <a:r>
              <a:rPr lang="en-US" sz="4400" dirty="0">
                <a:solidFill>
                  <a:schemeClr val="bg1"/>
                </a:solidFill>
              </a:rPr>
              <a:t> </a:t>
            </a:r>
            <a:r>
              <a:rPr lang="el-GR" sz="4400" dirty="0">
                <a:solidFill>
                  <a:schemeClr val="bg1"/>
                </a:solidFill>
              </a:rPr>
              <a:t>ῥίζα </a:t>
            </a:r>
            <a:r>
              <a:rPr lang="en-US" sz="4400" dirty="0">
                <a:solidFill>
                  <a:schemeClr val="bg1"/>
                </a:solidFill>
              </a:rPr>
              <a:t>  </a:t>
            </a:r>
            <a:r>
              <a:rPr lang="el-GR" sz="4400" dirty="0">
                <a:solidFill>
                  <a:schemeClr val="bg1"/>
                </a:solidFill>
              </a:rPr>
              <a:t>καὶ</a:t>
            </a:r>
            <a:r>
              <a:rPr lang="en-US" sz="4400" dirty="0">
                <a:solidFill>
                  <a:schemeClr val="bg1"/>
                </a:solidFill>
              </a:rPr>
              <a:t> </a:t>
            </a:r>
            <a:r>
              <a:rPr lang="el-GR" sz="4400" dirty="0">
                <a:solidFill>
                  <a:schemeClr val="bg1"/>
                </a:solidFill>
              </a:rPr>
              <a:t> τὸ </a:t>
            </a:r>
            <a:r>
              <a:rPr lang="en-US" sz="4400" dirty="0">
                <a:solidFill>
                  <a:schemeClr val="bg1"/>
                </a:solidFill>
              </a:rPr>
              <a:t> </a:t>
            </a:r>
            <a:r>
              <a:rPr lang="el-GR" sz="4400" dirty="0">
                <a:solidFill>
                  <a:schemeClr val="bg1"/>
                </a:solidFill>
              </a:rPr>
              <a:t>γένος </a:t>
            </a:r>
            <a:r>
              <a:rPr lang="en-US" sz="4400" dirty="0">
                <a:solidFill>
                  <a:schemeClr val="bg1"/>
                </a:solidFill>
              </a:rPr>
              <a:t> </a:t>
            </a:r>
            <a:r>
              <a:rPr lang="el-GR" sz="4400" dirty="0">
                <a:solidFill>
                  <a:schemeClr val="bg1"/>
                </a:solidFill>
              </a:rPr>
              <a:t>Δαυίδ, </a:t>
            </a:r>
            <a:endParaRPr lang="en-US" sz="4400" dirty="0">
              <a:solidFill>
                <a:schemeClr val="bg1"/>
              </a:solidFill>
            </a:endParaRPr>
          </a:p>
          <a:p>
            <a:r>
              <a:rPr lang="fr-FR" sz="2400" dirty="0">
                <a:solidFill>
                  <a:srgbClr val="FFFF00"/>
                </a:solidFill>
              </a:rPr>
              <a:t>        je            suis        le     rejeton        et          la       postérité       de David</a:t>
            </a:r>
          </a:p>
          <a:p>
            <a:r>
              <a:rPr lang="en-US" sz="4400" dirty="0">
                <a:solidFill>
                  <a:schemeClr val="bg1"/>
                </a:solidFill>
              </a:rPr>
              <a:t>     </a:t>
            </a:r>
            <a:r>
              <a:rPr lang="el-GR" sz="4400" dirty="0">
                <a:solidFill>
                  <a:schemeClr val="bg1"/>
                </a:solidFill>
              </a:rPr>
              <a:t>ὁ ἀστὴρ ὁ λαμπρὸς ὁ πρωϊνός.</a:t>
            </a:r>
          </a:p>
          <a:p>
            <a:r>
              <a:rPr lang="fr-FR" sz="2400" dirty="0">
                <a:solidFill>
                  <a:srgbClr val="FFFF00"/>
                </a:solidFill>
              </a:rPr>
              <a:t>              l'étoile             la         brillante         du           matin</a:t>
            </a:r>
          </a:p>
          <a:p>
            <a:r>
              <a:rPr lang="en-US" sz="2200" baseline="30000" dirty="0">
                <a:solidFill>
                  <a:srgbClr val="FFFF00"/>
                </a:solidFill>
              </a:rPr>
              <a:t>		NEG </a:t>
            </a:r>
            <a:r>
              <a:rPr lang="fr-FR" sz="2200" b="1" dirty="0">
                <a:solidFill>
                  <a:schemeClr val="bg1"/>
                </a:solidFill>
              </a:rPr>
              <a:t>22:16</a:t>
            </a:r>
            <a:r>
              <a:rPr lang="fr-FR" sz="2200" dirty="0">
                <a:solidFill>
                  <a:schemeClr val="bg1"/>
                </a:solidFill>
              </a:rPr>
              <a:t> Moi Jésus, j'ai envoyé mon ange pour vous attester ces choses dans les Églises. Je suis le rejeton et la postérité de David, l'étoile brillante du matin.</a:t>
            </a:r>
          </a:p>
          <a:p>
            <a:r>
              <a:rPr lang="fr-FR" sz="2200" baseline="30000" dirty="0">
                <a:solidFill>
                  <a:srgbClr val="FFFF00"/>
                </a:solidFill>
              </a:rPr>
              <a:t>		BFC</a:t>
            </a:r>
            <a:r>
              <a:rPr lang="fr-FR" sz="2200" baseline="30000" dirty="0">
                <a:solidFill>
                  <a:schemeClr val="bg1"/>
                </a:solidFill>
              </a:rPr>
              <a:t> </a:t>
            </a:r>
            <a:r>
              <a:rPr lang="fr-FR" sz="2200" b="1" dirty="0">
                <a:solidFill>
                  <a:schemeClr val="bg1"/>
                </a:solidFill>
              </a:rPr>
              <a:t>22:16</a:t>
            </a:r>
            <a:r>
              <a:rPr lang="fr-FR" sz="2200" dirty="0">
                <a:solidFill>
                  <a:schemeClr val="bg1"/>
                </a:solidFill>
              </a:rPr>
              <a:t> «Moi, Jésus, j'ai envoyé mon ange pour vous révéler tout cela dans les Églises. Je suis le descendant de la famille de David, l'étoile brillante du matin.»</a:t>
            </a: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81950793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973302"/>
          </a:xfrm>
          <a:prstGeom prst="rect">
            <a:avLst/>
          </a:prstGeom>
          <a:solidFill>
            <a:srgbClr val="002060"/>
          </a:solidFill>
        </p:spPr>
        <p:txBody>
          <a:bodyPr wrap="square" lIns="108821" tIns="54411" rIns="108821" bIns="54411">
            <a:spAutoFit/>
          </a:bodyPr>
          <a:lstStyle/>
          <a:p>
            <a:r>
              <a:rPr lang="en-US" sz="3200" b="1" dirty="0">
                <a:solidFill>
                  <a:srgbClr val="FFFF00"/>
                </a:solidFill>
              </a:rPr>
              <a:t>  Apocalypse 22:17 </a:t>
            </a:r>
          </a:p>
          <a:p>
            <a:pPr algn="ctr"/>
            <a:endParaRPr lang="en-US" sz="800" b="1" dirty="0">
              <a:solidFill>
                <a:srgbClr val="FFFF00"/>
              </a:solidFill>
            </a:endParaRPr>
          </a:p>
          <a:p>
            <a:r>
              <a:rPr lang="en-US" sz="4400" dirty="0">
                <a:solidFill>
                  <a:schemeClr val="bg1"/>
                </a:solidFill>
              </a:rPr>
              <a:t> </a:t>
            </a:r>
            <a:r>
              <a:rPr lang="el-GR" sz="4400" dirty="0">
                <a:solidFill>
                  <a:schemeClr val="bg1"/>
                </a:solidFill>
              </a:rPr>
              <a:t>Καὶ τὸ πνεῦμα</a:t>
            </a:r>
            <a:r>
              <a:rPr lang="en-US" sz="4400" dirty="0">
                <a:solidFill>
                  <a:schemeClr val="bg1"/>
                </a:solidFill>
              </a:rPr>
              <a:t> </a:t>
            </a:r>
            <a:r>
              <a:rPr lang="el-GR" sz="4400" dirty="0">
                <a:solidFill>
                  <a:schemeClr val="bg1"/>
                </a:solidFill>
              </a:rPr>
              <a:t> καὶ ἡ νύμφη</a:t>
            </a:r>
            <a:r>
              <a:rPr lang="en-US" sz="4400" dirty="0">
                <a:solidFill>
                  <a:schemeClr val="bg1"/>
                </a:solidFill>
              </a:rPr>
              <a:t> </a:t>
            </a:r>
            <a:r>
              <a:rPr lang="el-GR" sz="4400" dirty="0">
                <a:solidFill>
                  <a:schemeClr val="bg1"/>
                </a:solidFill>
              </a:rPr>
              <a:t> λέγουσιν· </a:t>
            </a:r>
            <a:endParaRPr lang="en-US" sz="4400" dirty="0">
              <a:solidFill>
                <a:schemeClr val="bg1"/>
              </a:solidFill>
            </a:endParaRPr>
          </a:p>
          <a:p>
            <a:r>
              <a:rPr lang="fr-FR" sz="2400" dirty="0">
                <a:solidFill>
                  <a:schemeClr val="bg1"/>
                </a:solidFill>
              </a:rPr>
              <a:t>      </a:t>
            </a:r>
            <a:r>
              <a:rPr lang="fr-FR" sz="2400" dirty="0">
                <a:solidFill>
                  <a:srgbClr val="FFFF00"/>
                </a:solidFill>
              </a:rPr>
              <a:t>et            l'Esprit                       et        l'épouse                     disent</a:t>
            </a:r>
          </a:p>
          <a:p>
            <a:r>
              <a:rPr lang="en-US" sz="4400" dirty="0">
                <a:solidFill>
                  <a:schemeClr val="bg1"/>
                </a:solidFill>
              </a:rPr>
              <a:t>  </a:t>
            </a:r>
            <a:r>
              <a:rPr lang="el-GR" sz="4400" dirty="0">
                <a:solidFill>
                  <a:schemeClr val="bg1"/>
                </a:solidFill>
              </a:rPr>
              <a:t>ἔρχου. </a:t>
            </a:r>
            <a:r>
              <a:rPr lang="en-US" sz="4400" dirty="0">
                <a:solidFill>
                  <a:schemeClr val="bg1"/>
                </a:solidFill>
              </a:rPr>
              <a:t> </a:t>
            </a:r>
            <a:r>
              <a:rPr lang="el-GR" sz="4400" dirty="0">
                <a:solidFill>
                  <a:schemeClr val="bg1"/>
                </a:solidFill>
              </a:rPr>
              <a:t>καὶ</a:t>
            </a:r>
            <a:r>
              <a:rPr lang="en-US" sz="4400" dirty="0">
                <a:solidFill>
                  <a:schemeClr val="bg1"/>
                </a:solidFill>
              </a:rPr>
              <a:t>  </a:t>
            </a:r>
            <a:r>
              <a:rPr lang="el-GR" sz="4400" dirty="0">
                <a:solidFill>
                  <a:schemeClr val="bg1"/>
                </a:solidFill>
              </a:rPr>
              <a:t>ὁ </a:t>
            </a:r>
            <a:r>
              <a:rPr lang="en-US" sz="4400" dirty="0">
                <a:solidFill>
                  <a:schemeClr val="bg1"/>
                </a:solidFill>
              </a:rPr>
              <a:t> </a:t>
            </a:r>
            <a:r>
              <a:rPr lang="el-GR" sz="4400" dirty="0">
                <a:solidFill>
                  <a:schemeClr val="bg1"/>
                </a:solidFill>
              </a:rPr>
              <a:t>ἀκούων </a:t>
            </a:r>
            <a:r>
              <a:rPr lang="en-US" sz="4400" dirty="0">
                <a:solidFill>
                  <a:schemeClr val="bg1"/>
                </a:solidFill>
              </a:rPr>
              <a:t> </a:t>
            </a:r>
            <a:r>
              <a:rPr lang="el-GR" sz="4400" dirty="0">
                <a:solidFill>
                  <a:schemeClr val="bg1"/>
                </a:solidFill>
              </a:rPr>
              <a:t>εἰπάτω·</a:t>
            </a:r>
            <a:r>
              <a:rPr lang="en-US" sz="4400" dirty="0">
                <a:solidFill>
                  <a:schemeClr val="bg1"/>
                </a:solidFill>
              </a:rPr>
              <a:t>  </a:t>
            </a:r>
            <a:r>
              <a:rPr lang="el-GR" sz="4400" dirty="0">
                <a:solidFill>
                  <a:schemeClr val="bg1"/>
                </a:solidFill>
              </a:rPr>
              <a:t> ἔρχου. </a:t>
            </a:r>
            <a:endParaRPr lang="en-US" sz="4400" dirty="0">
              <a:solidFill>
                <a:schemeClr val="bg1"/>
              </a:solidFill>
            </a:endParaRPr>
          </a:p>
          <a:p>
            <a:r>
              <a:rPr lang="fr-FR" sz="2400" dirty="0">
                <a:solidFill>
                  <a:srgbClr val="FFFF00"/>
                </a:solidFill>
              </a:rPr>
              <a:t>       viens               et   que celui   qui entend            dise                      viens</a:t>
            </a:r>
          </a:p>
          <a:p>
            <a:r>
              <a:rPr lang="en-US" sz="4400" dirty="0">
                <a:solidFill>
                  <a:schemeClr val="bg1"/>
                </a:solidFill>
              </a:rPr>
              <a:t>        </a:t>
            </a:r>
            <a:r>
              <a:rPr lang="el-GR" sz="4400" dirty="0">
                <a:solidFill>
                  <a:schemeClr val="bg1"/>
                </a:solidFill>
              </a:rPr>
              <a:t>καὶ </a:t>
            </a:r>
            <a:r>
              <a:rPr lang="en-US" sz="4400" dirty="0">
                <a:solidFill>
                  <a:schemeClr val="bg1"/>
                </a:solidFill>
              </a:rPr>
              <a:t>  </a:t>
            </a:r>
            <a:r>
              <a:rPr lang="el-GR" sz="4400" dirty="0">
                <a:solidFill>
                  <a:schemeClr val="bg1"/>
                </a:solidFill>
              </a:rPr>
              <a:t>ὁ </a:t>
            </a:r>
            <a:r>
              <a:rPr lang="en-US" sz="4400" dirty="0">
                <a:solidFill>
                  <a:schemeClr val="bg1"/>
                </a:solidFill>
              </a:rPr>
              <a:t>  </a:t>
            </a:r>
            <a:r>
              <a:rPr lang="el-GR" sz="4400" dirty="0">
                <a:solidFill>
                  <a:schemeClr val="bg1"/>
                </a:solidFill>
              </a:rPr>
              <a:t>διψῶν </a:t>
            </a:r>
            <a:r>
              <a:rPr lang="en-US" sz="4400" dirty="0">
                <a:solidFill>
                  <a:schemeClr val="bg1"/>
                </a:solidFill>
              </a:rPr>
              <a:t> </a:t>
            </a:r>
            <a:r>
              <a:rPr lang="el-GR" sz="4400" dirty="0">
                <a:solidFill>
                  <a:schemeClr val="bg1"/>
                </a:solidFill>
              </a:rPr>
              <a:t>ἐρχέσθω, </a:t>
            </a:r>
            <a:endParaRPr lang="en-US" sz="4400" dirty="0">
              <a:solidFill>
                <a:schemeClr val="bg1"/>
              </a:solidFill>
            </a:endParaRPr>
          </a:p>
          <a:p>
            <a:r>
              <a:rPr lang="fr-FR" sz="2400" dirty="0">
                <a:solidFill>
                  <a:srgbClr val="FFFF00"/>
                </a:solidFill>
              </a:rPr>
              <a:t>                  et   que celui   qui a soif              vienne</a:t>
            </a:r>
          </a:p>
          <a:p>
            <a:r>
              <a:rPr lang="en-US" sz="4400" dirty="0">
                <a:solidFill>
                  <a:schemeClr val="bg1"/>
                </a:solidFill>
              </a:rPr>
              <a:t>    </a:t>
            </a:r>
            <a:r>
              <a:rPr lang="el-GR" sz="4400" dirty="0">
                <a:solidFill>
                  <a:schemeClr val="bg1"/>
                </a:solidFill>
              </a:rPr>
              <a:t>ὁ</a:t>
            </a:r>
            <a:r>
              <a:rPr lang="en-US" sz="4400" dirty="0">
                <a:solidFill>
                  <a:schemeClr val="bg1"/>
                </a:solidFill>
              </a:rPr>
              <a:t>  </a:t>
            </a:r>
            <a:r>
              <a:rPr lang="el-GR" sz="4400" dirty="0">
                <a:solidFill>
                  <a:schemeClr val="bg1"/>
                </a:solidFill>
              </a:rPr>
              <a:t> θέλων </a:t>
            </a:r>
            <a:r>
              <a:rPr lang="en-US" sz="4400" dirty="0">
                <a:solidFill>
                  <a:schemeClr val="bg1"/>
                </a:solidFill>
              </a:rPr>
              <a:t> </a:t>
            </a:r>
            <a:r>
              <a:rPr lang="el-GR" sz="4400" dirty="0">
                <a:solidFill>
                  <a:schemeClr val="bg1"/>
                </a:solidFill>
              </a:rPr>
              <a:t>λαβέτω</a:t>
            </a:r>
            <a:r>
              <a:rPr lang="en-US" sz="4400" dirty="0">
                <a:solidFill>
                  <a:schemeClr val="bg1"/>
                </a:solidFill>
              </a:rPr>
              <a:t>  </a:t>
            </a:r>
            <a:r>
              <a:rPr lang="el-GR" sz="4400" dirty="0">
                <a:solidFill>
                  <a:schemeClr val="bg1"/>
                </a:solidFill>
              </a:rPr>
              <a:t>ὕδωρ </a:t>
            </a:r>
            <a:r>
              <a:rPr lang="en-US" sz="4400" dirty="0">
                <a:solidFill>
                  <a:schemeClr val="bg1"/>
                </a:solidFill>
              </a:rPr>
              <a:t> </a:t>
            </a:r>
            <a:r>
              <a:rPr lang="el-GR" sz="4400" dirty="0">
                <a:solidFill>
                  <a:schemeClr val="bg1"/>
                </a:solidFill>
              </a:rPr>
              <a:t>ζωῆς </a:t>
            </a:r>
            <a:r>
              <a:rPr lang="en-US" sz="4400" dirty="0">
                <a:solidFill>
                  <a:schemeClr val="bg1"/>
                </a:solidFill>
              </a:rPr>
              <a:t> </a:t>
            </a:r>
            <a:r>
              <a:rPr lang="el-GR" sz="4400" dirty="0">
                <a:solidFill>
                  <a:schemeClr val="bg1"/>
                </a:solidFill>
              </a:rPr>
              <a:t>δωρεάν</a:t>
            </a:r>
            <a:r>
              <a:rPr lang="fr-FR" sz="2400" dirty="0">
                <a:solidFill>
                  <a:srgbClr val="FFFF00"/>
                </a:solidFill>
              </a:rPr>
              <a:t> </a:t>
            </a:r>
          </a:p>
          <a:p>
            <a:r>
              <a:rPr lang="fr-FR" sz="2400" dirty="0">
                <a:solidFill>
                  <a:srgbClr val="FFFF00"/>
                </a:solidFill>
              </a:rPr>
              <a:t>  que celui   qui veut           prenne             de l'eau       de la vie     gratuitement </a:t>
            </a:r>
          </a:p>
          <a:p>
            <a:endParaRPr lang="en-US" sz="800" baseline="30000" dirty="0">
              <a:solidFill>
                <a:srgbClr val="FFFF00"/>
              </a:solidFill>
            </a:endParaRPr>
          </a:p>
          <a:p>
            <a:r>
              <a:rPr lang="en-US" sz="2200" baseline="30000" dirty="0">
                <a:solidFill>
                  <a:srgbClr val="FFFF00"/>
                </a:solidFill>
              </a:rPr>
              <a:t>	NEG </a:t>
            </a:r>
            <a:r>
              <a:rPr lang="fr-FR" sz="2200" b="1" dirty="0">
                <a:solidFill>
                  <a:schemeClr val="bg1"/>
                </a:solidFill>
              </a:rPr>
              <a:t>22:17</a:t>
            </a:r>
            <a:r>
              <a:rPr lang="fr-FR" sz="2200" dirty="0">
                <a:solidFill>
                  <a:schemeClr val="bg1"/>
                </a:solidFill>
              </a:rPr>
              <a:t> Et l'Esprit et l'épouse disent: Viens. Et que celui qui entend dise: Viens. Et que celui qui a soif vienne; que celui qui veut prenne de l'eau de la vie, gratuitement.</a:t>
            </a:r>
          </a:p>
          <a:p>
            <a:r>
              <a:rPr lang="fr-FR" sz="2200" baseline="30000" dirty="0">
                <a:solidFill>
                  <a:srgbClr val="FFFF00"/>
                </a:solidFill>
              </a:rPr>
              <a:t>	BFC</a:t>
            </a:r>
            <a:r>
              <a:rPr lang="fr-FR" sz="2200" baseline="30000" dirty="0">
                <a:solidFill>
                  <a:schemeClr val="bg1"/>
                </a:solidFill>
              </a:rPr>
              <a:t> </a:t>
            </a:r>
            <a:r>
              <a:rPr lang="fr-FR" sz="2200" b="1" dirty="0">
                <a:solidFill>
                  <a:schemeClr val="bg1"/>
                </a:solidFill>
              </a:rPr>
              <a:t>22:17</a:t>
            </a:r>
            <a:r>
              <a:rPr lang="fr-FR" sz="2200" dirty="0">
                <a:solidFill>
                  <a:schemeClr val="bg1"/>
                </a:solidFill>
              </a:rPr>
              <a:t> L'Esprit et l'Épouse disent: «Viens!» Que celui qui entend cela dise aussi: «Viens!» Que celui qui a soif vienne; que celui qui veut de l'eau de la vie la reçoive gratuitement.</a:t>
            </a:r>
          </a:p>
          <a:p>
            <a:endParaRPr lang="fr-FR" sz="2200" baseline="30000" dirty="0">
              <a:solidFill>
                <a:srgbClr val="FFFF00"/>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08724002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809155"/>
          </a:xfrm>
          <a:prstGeom prst="rect">
            <a:avLst/>
          </a:prstGeom>
          <a:solidFill>
            <a:srgbClr val="002060"/>
          </a:solidFill>
        </p:spPr>
        <p:txBody>
          <a:bodyPr wrap="square" lIns="108821" tIns="54411" rIns="108821" bIns="54411">
            <a:spAutoFit/>
          </a:bodyPr>
          <a:lstStyle/>
          <a:p>
            <a:pPr algn="ctr"/>
            <a:endParaRPr lang="en-US" sz="1000" b="1" dirty="0">
              <a:solidFill>
                <a:srgbClr val="FFFF00"/>
              </a:solidFill>
            </a:endParaRPr>
          </a:p>
          <a:p>
            <a:r>
              <a:rPr lang="en-US" sz="3200" b="1" dirty="0">
                <a:solidFill>
                  <a:srgbClr val="FFFF00"/>
                </a:solidFill>
              </a:rPr>
              <a:t>  Apocalypse 22:18 </a:t>
            </a:r>
          </a:p>
          <a:p>
            <a:pPr algn="ctr"/>
            <a:endParaRPr lang="en-US" sz="800" b="1" dirty="0">
              <a:solidFill>
                <a:srgbClr val="FFFF00"/>
              </a:solidFill>
            </a:endParaRPr>
          </a:p>
          <a:p>
            <a:r>
              <a:rPr lang="el-GR" sz="3800" dirty="0">
                <a:solidFill>
                  <a:schemeClr val="bg1"/>
                </a:solidFill>
              </a:rPr>
              <a:t>Μαρτυρῶ ἐγὼ παντὶ τῷ ἀκούοντι τοὺς λόγους</a:t>
            </a:r>
            <a:endParaRPr lang="en-US" sz="3800" dirty="0">
              <a:solidFill>
                <a:schemeClr val="bg1"/>
              </a:solidFill>
            </a:endParaRPr>
          </a:p>
          <a:p>
            <a:r>
              <a:rPr lang="fr-FR" sz="2400" dirty="0">
                <a:solidFill>
                  <a:schemeClr val="bg1"/>
                </a:solidFill>
              </a:rPr>
              <a:t> </a:t>
            </a:r>
            <a:r>
              <a:rPr lang="fr-FR" sz="2400" dirty="0">
                <a:solidFill>
                  <a:srgbClr val="FFFF00"/>
                </a:solidFill>
              </a:rPr>
              <a:t>  je le déclare         je       à quiconque           entend            les        paroles</a:t>
            </a:r>
          </a:p>
          <a:p>
            <a:r>
              <a:rPr lang="en-US" sz="4000" dirty="0">
                <a:solidFill>
                  <a:schemeClr val="bg1"/>
                </a:solidFill>
              </a:rPr>
              <a:t>  </a:t>
            </a:r>
            <a:r>
              <a:rPr lang="el-GR" sz="4000" dirty="0">
                <a:solidFill>
                  <a:schemeClr val="bg1"/>
                </a:solidFill>
              </a:rPr>
              <a:t>τῆς προφητείας </a:t>
            </a:r>
            <a:r>
              <a:rPr lang="en-US" sz="4000" dirty="0">
                <a:solidFill>
                  <a:schemeClr val="bg1"/>
                </a:solidFill>
              </a:rPr>
              <a:t> </a:t>
            </a:r>
            <a:r>
              <a:rPr lang="el-GR" sz="4000" dirty="0">
                <a:solidFill>
                  <a:schemeClr val="bg1"/>
                </a:solidFill>
              </a:rPr>
              <a:t>τοῦ βιβλίου </a:t>
            </a:r>
            <a:r>
              <a:rPr lang="en-US" sz="4000" dirty="0">
                <a:solidFill>
                  <a:schemeClr val="bg1"/>
                </a:solidFill>
              </a:rPr>
              <a:t> </a:t>
            </a:r>
            <a:r>
              <a:rPr lang="el-GR" sz="4000" dirty="0">
                <a:solidFill>
                  <a:schemeClr val="bg1"/>
                </a:solidFill>
              </a:rPr>
              <a:t>τούτου·</a:t>
            </a:r>
            <a:endParaRPr lang="en-US" sz="4000" dirty="0">
              <a:solidFill>
                <a:schemeClr val="bg1"/>
              </a:solidFill>
            </a:endParaRPr>
          </a:p>
          <a:p>
            <a:r>
              <a:rPr lang="fr-FR" sz="2400" dirty="0">
                <a:solidFill>
                  <a:srgbClr val="FFFF00"/>
                </a:solidFill>
              </a:rPr>
              <a:t>    de la             prophétie            de le          livre                   ce</a:t>
            </a:r>
          </a:p>
          <a:p>
            <a:r>
              <a:rPr lang="en-US" sz="4000" dirty="0">
                <a:solidFill>
                  <a:schemeClr val="bg1"/>
                </a:solidFill>
              </a:rPr>
              <a:t> </a:t>
            </a:r>
            <a:r>
              <a:rPr lang="el-GR" sz="4000" dirty="0">
                <a:solidFill>
                  <a:schemeClr val="bg1"/>
                </a:solidFill>
              </a:rPr>
              <a:t>ἐάν </a:t>
            </a:r>
            <a:r>
              <a:rPr lang="en-US" sz="4000" dirty="0">
                <a:solidFill>
                  <a:schemeClr val="bg1"/>
                </a:solidFill>
              </a:rPr>
              <a:t> </a:t>
            </a:r>
            <a:r>
              <a:rPr lang="el-GR" sz="4000" dirty="0">
                <a:solidFill>
                  <a:schemeClr val="bg1"/>
                </a:solidFill>
              </a:rPr>
              <a:t>τις </a:t>
            </a:r>
            <a:r>
              <a:rPr lang="en-US" sz="4000" dirty="0">
                <a:solidFill>
                  <a:schemeClr val="bg1"/>
                </a:solidFill>
              </a:rPr>
              <a:t> </a:t>
            </a:r>
            <a:r>
              <a:rPr lang="el-GR" sz="4000" dirty="0">
                <a:solidFill>
                  <a:schemeClr val="bg1"/>
                </a:solidFill>
              </a:rPr>
              <a:t>ἐπιθῇ</a:t>
            </a:r>
            <a:r>
              <a:rPr lang="en-US" sz="4000" dirty="0">
                <a:solidFill>
                  <a:schemeClr val="bg1"/>
                </a:solidFill>
              </a:rPr>
              <a:t> </a:t>
            </a:r>
            <a:r>
              <a:rPr lang="el-GR" sz="4000" dirty="0">
                <a:solidFill>
                  <a:schemeClr val="bg1"/>
                </a:solidFill>
              </a:rPr>
              <a:t> ἐπ᾽ αὐτά, </a:t>
            </a:r>
            <a:r>
              <a:rPr lang="en-US" sz="4000" dirty="0">
                <a:solidFill>
                  <a:schemeClr val="bg1"/>
                </a:solidFill>
              </a:rPr>
              <a:t> </a:t>
            </a:r>
            <a:r>
              <a:rPr lang="el-GR" sz="4000" dirty="0">
                <a:solidFill>
                  <a:schemeClr val="bg1"/>
                </a:solidFill>
              </a:rPr>
              <a:t>ἐπιθήσει ὁ θεὸς </a:t>
            </a:r>
            <a:r>
              <a:rPr lang="en-US" sz="4000" dirty="0">
                <a:solidFill>
                  <a:schemeClr val="bg1"/>
                </a:solidFill>
              </a:rPr>
              <a:t> </a:t>
            </a:r>
            <a:r>
              <a:rPr lang="el-GR" sz="4000" dirty="0">
                <a:solidFill>
                  <a:schemeClr val="bg1"/>
                </a:solidFill>
              </a:rPr>
              <a:t>ἐπ᾽ αὐτὸν </a:t>
            </a:r>
            <a:endParaRPr lang="en-US" sz="4000" dirty="0">
              <a:solidFill>
                <a:schemeClr val="bg1"/>
              </a:solidFill>
            </a:endParaRPr>
          </a:p>
          <a:p>
            <a:r>
              <a:rPr lang="fr-FR" sz="2400" dirty="0">
                <a:solidFill>
                  <a:srgbClr val="FFFF00"/>
                </a:solidFill>
              </a:rPr>
              <a:t>    si   quelqu'un    ajoute     sur        eux               ajoutera          le      Dieu       sur         lui</a:t>
            </a:r>
            <a:r>
              <a:rPr lang="fr-FR" sz="2400" dirty="0"/>
              <a:t> </a:t>
            </a:r>
          </a:p>
          <a:p>
            <a:r>
              <a:rPr lang="en-US" sz="4000" dirty="0">
                <a:solidFill>
                  <a:schemeClr val="bg1"/>
                </a:solidFill>
              </a:rPr>
              <a:t> </a:t>
            </a:r>
            <a:r>
              <a:rPr lang="el-GR" sz="4000" dirty="0">
                <a:solidFill>
                  <a:schemeClr val="bg1"/>
                </a:solidFill>
              </a:rPr>
              <a:t>τὰς </a:t>
            </a:r>
            <a:r>
              <a:rPr lang="en-US" sz="4000" dirty="0">
                <a:solidFill>
                  <a:schemeClr val="bg1"/>
                </a:solidFill>
              </a:rPr>
              <a:t> </a:t>
            </a:r>
            <a:r>
              <a:rPr lang="el-GR" sz="4000" dirty="0">
                <a:solidFill>
                  <a:schemeClr val="bg1"/>
                </a:solidFill>
              </a:rPr>
              <a:t>πληγὰς </a:t>
            </a:r>
            <a:r>
              <a:rPr lang="en-US" sz="4000" dirty="0">
                <a:solidFill>
                  <a:schemeClr val="bg1"/>
                </a:solidFill>
              </a:rPr>
              <a:t> </a:t>
            </a:r>
            <a:r>
              <a:rPr lang="el-GR" sz="4000" dirty="0">
                <a:solidFill>
                  <a:schemeClr val="bg1"/>
                </a:solidFill>
              </a:rPr>
              <a:t>τὰς γεγραμμένας </a:t>
            </a:r>
            <a:r>
              <a:rPr lang="en-US" sz="4000" dirty="0">
                <a:solidFill>
                  <a:schemeClr val="bg1"/>
                </a:solidFill>
              </a:rPr>
              <a:t> </a:t>
            </a:r>
            <a:r>
              <a:rPr lang="el-GR" sz="4000" dirty="0">
                <a:solidFill>
                  <a:schemeClr val="bg1"/>
                </a:solidFill>
              </a:rPr>
              <a:t>ἐν τῷ βιβλίῳ </a:t>
            </a:r>
            <a:r>
              <a:rPr lang="en-US" sz="4000" dirty="0">
                <a:solidFill>
                  <a:schemeClr val="bg1"/>
                </a:solidFill>
              </a:rPr>
              <a:t> </a:t>
            </a:r>
            <a:r>
              <a:rPr lang="el-GR" sz="4000" dirty="0">
                <a:solidFill>
                  <a:schemeClr val="bg1"/>
                </a:solidFill>
              </a:rPr>
              <a:t>τούτῳ,</a:t>
            </a:r>
          </a:p>
          <a:p>
            <a:r>
              <a:rPr lang="fr-FR" sz="2400" dirty="0">
                <a:solidFill>
                  <a:srgbClr val="FFFF00"/>
                </a:solidFill>
              </a:rPr>
              <a:t>    des        fléaux             les                décrits                    dans   le          livre                  ce</a:t>
            </a:r>
          </a:p>
          <a:p>
            <a:endParaRPr lang="en-US" sz="800" dirty="0">
              <a:solidFill>
                <a:schemeClr val="bg1"/>
              </a:solidFill>
            </a:endParaRPr>
          </a:p>
          <a:p>
            <a:r>
              <a:rPr lang="en-US" sz="2200" baseline="30000" dirty="0">
                <a:solidFill>
                  <a:srgbClr val="FFFF00"/>
                </a:solidFill>
              </a:rPr>
              <a:t>	NEG </a:t>
            </a:r>
            <a:r>
              <a:rPr lang="fr-FR" sz="2200" b="1" dirty="0">
                <a:solidFill>
                  <a:schemeClr val="bg1"/>
                </a:solidFill>
              </a:rPr>
              <a:t>22:18</a:t>
            </a:r>
            <a:r>
              <a:rPr lang="fr-FR" sz="2200" dirty="0">
                <a:solidFill>
                  <a:schemeClr val="bg1"/>
                </a:solidFill>
              </a:rPr>
              <a:t> Je le déclare à quiconque entend les paroles de la prophétie de ce livre: Si quelqu'un y ajoute quelque chose, Dieu le frappera des fléaux décrits dans ce livre;</a:t>
            </a:r>
          </a:p>
          <a:p>
            <a:r>
              <a:rPr lang="fr-FR" sz="2100" baseline="30000" dirty="0">
                <a:solidFill>
                  <a:srgbClr val="FFFF00"/>
                </a:solidFill>
              </a:rPr>
              <a:t>	BFC</a:t>
            </a:r>
            <a:r>
              <a:rPr lang="fr-FR" sz="2100" baseline="30000" dirty="0">
                <a:solidFill>
                  <a:schemeClr val="bg1"/>
                </a:solidFill>
              </a:rPr>
              <a:t> </a:t>
            </a:r>
            <a:r>
              <a:rPr lang="fr-FR" sz="2100" b="1" dirty="0">
                <a:solidFill>
                  <a:schemeClr val="bg1"/>
                </a:solidFill>
              </a:rPr>
              <a:t>22:18</a:t>
            </a:r>
            <a:r>
              <a:rPr lang="fr-FR" sz="2100" dirty="0">
                <a:solidFill>
                  <a:schemeClr val="bg1"/>
                </a:solidFill>
              </a:rPr>
              <a:t> Moi, Jean, j'adresse ce solennel avertissement à quiconque entend les paroles prophétiques de ce livre: si quelqu'un y ajoute quelque chose, Dieu ajoutera à son sort les fléaux décrits dans ce livre.</a:t>
            </a:r>
          </a:p>
          <a:p>
            <a:endParaRPr lang="fr-FR" sz="800" baseline="-250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1506273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880969"/>
          </a:xfrm>
          <a:prstGeom prst="rect">
            <a:avLst/>
          </a:prstGeom>
          <a:solidFill>
            <a:srgbClr val="002060"/>
          </a:solidFill>
        </p:spPr>
        <p:txBody>
          <a:bodyPr wrap="square" lIns="108821" tIns="54411" rIns="108821" bIns="54411">
            <a:spAutoFit/>
          </a:bodyPr>
          <a:lstStyle/>
          <a:p>
            <a:pPr algn="ctr"/>
            <a:endParaRPr lang="en-US" sz="1000" b="1" dirty="0">
              <a:solidFill>
                <a:srgbClr val="FFFF00"/>
              </a:solidFill>
            </a:endParaRPr>
          </a:p>
          <a:p>
            <a:r>
              <a:rPr lang="en-US" sz="3200" b="1" dirty="0">
                <a:solidFill>
                  <a:srgbClr val="FFFF00"/>
                </a:solidFill>
              </a:rPr>
              <a:t>  Apocalypse 22:19 </a:t>
            </a:r>
          </a:p>
          <a:p>
            <a:pPr algn="ctr"/>
            <a:endParaRPr lang="en-US" sz="800" b="1" dirty="0">
              <a:solidFill>
                <a:srgbClr val="FFFF00"/>
              </a:solidFill>
            </a:endParaRPr>
          </a:p>
          <a:p>
            <a:pPr algn="ctr"/>
            <a:endParaRPr lang="en-US" sz="800" b="1" dirty="0">
              <a:solidFill>
                <a:srgbClr val="FFFF00"/>
              </a:solidFill>
            </a:endParaRPr>
          </a:p>
          <a:p>
            <a:r>
              <a:rPr lang="en-US" sz="3800" dirty="0">
                <a:solidFill>
                  <a:schemeClr val="bg1"/>
                </a:solidFill>
              </a:rPr>
              <a:t> </a:t>
            </a:r>
            <a:r>
              <a:rPr lang="el-GR" sz="3800" dirty="0">
                <a:solidFill>
                  <a:schemeClr val="bg1"/>
                </a:solidFill>
              </a:rPr>
              <a:t>καὶ ἐάν τις ἀφέλῃ ἀπὸ τῶν λόγων τοῦ βιβλίου</a:t>
            </a:r>
            <a:endParaRPr lang="en-US" sz="3800" dirty="0">
              <a:solidFill>
                <a:schemeClr val="bg1"/>
              </a:solidFill>
            </a:endParaRPr>
          </a:p>
          <a:p>
            <a:r>
              <a:rPr lang="fr-FR" sz="2400" dirty="0">
                <a:solidFill>
                  <a:schemeClr val="bg1"/>
                </a:solidFill>
              </a:rPr>
              <a:t>    </a:t>
            </a:r>
            <a:r>
              <a:rPr lang="fr-FR" sz="2400" dirty="0">
                <a:solidFill>
                  <a:srgbClr val="FFFF00"/>
                </a:solidFill>
              </a:rPr>
              <a:t>et   si quelqu'un  retranche            des             paroles      du          livre</a:t>
            </a:r>
          </a:p>
          <a:p>
            <a:r>
              <a:rPr lang="en-US" sz="4000" dirty="0">
                <a:solidFill>
                  <a:schemeClr val="bg1"/>
                </a:solidFill>
              </a:rPr>
              <a:t> </a:t>
            </a:r>
            <a:r>
              <a:rPr lang="el-GR" sz="4000" dirty="0">
                <a:solidFill>
                  <a:schemeClr val="bg1"/>
                </a:solidFill>
              </a:rPr>
              <a:t>τῆς προφητείας ταύτης, ἀφελεῖ ὁ θεὸς τὸ μέρος αὐτοῦ </a:t>
            </a:r>
            <a:r>
              <a:rPr lang="fr-FR" sz="2400" dirty="0">
                <a:solidFill>
                  <a:srgbClr val="FFFF00"/>
                </a:solidFill>
              </a:rPr>
              <a:t> </a:t>
            </a:r>
          </a:p>
          <a:p>
            <a:r>
              <a:rPr lang="fr-FR" sz="2400" dirty="0">
                <a:solidFill>
                  <a:srgbClr val="FFFF00"/>
                </a:solidFill>
              </a:rPr>
              <a:t>   de             prophétie                  cette           retranchera  le      Dieu     la          part           sa</a:t>
            </a:r>
          </a:p>
          <a:p>
            <a:r>
              <a:rPr lang="en-US" sz="4000" dirty="0">
                <a:solidFill>
                  <a:schemeClr val="bg1"/>
                </a:solidFill>
              </a:rPr>
              <a:t> </a:t>
            </a:r>
            <a:r>
              <a:rPr lang="el-GR" sz="4000" dirty="0">
                <a:solidFill>
                  <a:schemeClr val="bg1"/>
                </a:solidFill>
              </a:rPr>
              <a:t>ἀπὸ τοῦ ξύλου </a:t>
            </a:r>
            <a:r>
              <a:rPr lang="en-US" sz="4000" dirty="0">
                <a:solidFill>
                  <a:schemeClr val="bg1"/>
                </a:solidFill>
              </a:rPr>
              <a:t> </a:t>
            </a:r>
            <a:r>
              <a:rPr lang="el-GR" sz="4000" dirty="0">
                <a:solidFill>
                  <a:schemeClr val="bg1"/>
                </a:solidFill>
              </a:rPr>
              <a:t>τῆς ζωῆς </a:t>
            </a:r>
            <a:r>
              <a:rPr lang="en-US" sz="4000" dirty="0">
                <a:solidFill>
                  <a:schemeClr val="bg1"/>
                </a:solidFill>
              </a:rPr>
              <a:t> </a:t>
            </a:r>
            <a:r>
              <a:rPr lang="el-GR" sz="4000" dirty="0">
                <a:solidFill>
                  <a:schemeClr val="bg1"/>
                </a:solidFill>
              </a:rPr>
              <a:t>καὶ ἐκ τῆς πόλεως τῆς ἁγίας </a:t>
            </a:r>
            <a:endParaRPr lang="en-US" sz="4000" dirty="0">
              <a:solidFill>
                <a:schemeClr val="bg1"/>
              </a:solidFill>
            </a:endParaRPr>
          </a:p>
          <a:p>
            <a:r>
              <a:rPr lang="fr-FR" sz="2400" dirty="0">
                <a:solidFill>
                  <a:srgbClr val="FFFF00"/>
                </a:solidFill>
              </a:rPr>
              <a:t>      de              l'arbre              de la       vie            et     de      la            ville             la         sainte</a:t>
            </a:r>
          </a:p>
          <a:p>
            <a:r>
              <a:rPr lang="en-US" sz="4000" dirty="0">
                <a:solidFill>
                  <a:schemeClr val="bg1"/>
                </a:solidFill>
              </a:rPr>
              <a:t>    </a:t>
            </a:r>
            <a:r>
              <a:rPr lang="el-GR" sz="4000" dirty="0">
                <a:solidFill>
                  <a:schemeClr val="bg1"/>
                </a:solidFill>
              </a:rPr>
              <a:t>τῶν </a:t>
            </a:r>
            <a:r>
              <a:rPr lang="en-US" sz="4000" dirty="0">
                <a:solidFill>
                  <a:schemeClr val="bg1"/>
                </a:solidFill>
              </a:rPr>
              <a:t> </a:t>
            </a:r>
            <a:r>
              <a:rPr lang="el-GR" sz="4000" dirty="0">
                <a:solidFill>
                  <a:schemeClr val="bg1"/>
                </a:solidFill>
              </a:rPr>
              <a:t>γεγραμμένων </a:t>
            </a:r>
            <a:r>
              <a:rPr lang="en-US" sz="4000" dirty="0">
                <a:solidFill>
                  <a:schemeClr val="bg1"/>
                </a:solidFill>
              </a:rPr>
              <a:t> </a:t>
            </a:r>
            <a:r>
              <a:rPr lang="el-GR" sz="4000" dirty="0">
                <a:solidFill>
                  <a:schemeClr val="bg1"/>
                </a:solidFill>
              </a:rPr>
              <a:t>ἐν </a:t>
            </a:r>
            <a:r>
              <a:rPr lang="en-US" sz="4000" dirty="0">
                <a:solidFill>
                  <a:schemeClr val="bg1"/>
                </a:solidFill>
              </a:rPr>
              <a:t> </a:t>
            </a:r>
            <a:r>
              <a:rPr lang="el-GR" sz="4000" dirty="0">
                <a:solidFill>
                  <a:schemeClr val="bg1"/>
                </a:solidFill>
              </a:rPr>
              <a:t>τῷ </a:t>
            </a:r>
            <a:r>
              <a:rPr lang="en-US" sz="4000" dirty="0">
                <a:solidFill>
                  <a:schemeClr val="bg1"/>
                </a:solidFill>
              </a:rPr>
              <a:t> </a:t>
            </a:r>
            <a:r>
              <a:rPr lang="el-GR" sz="4000" dirty="0">
                <a:solidFill>
                  <a:schemeClr val="bg1"/>
                </a:solidFill>
              </a:rPr>
              <a:t>βιβλίῳ </a:t>
            </a:r>
            <a:r>
              <a:rPr lang="en-US" sz="4000" dirty="0">
                <a:solidFill>
                  <a:schemeClr val="bg1"/>
                </a:solidFill>
              </a:rPr>
              <a:t> </a:t>
            </a:r>
            <a:r>
              <a:rPr lang="el-GR" sz="4000" dirty="0">
                <a:solidFill>
                  <a:schemeClr val="bg1"/>
                </a:solidFill>
              </a:rPr>
              <a:t>τούτῳ.</a:t>
            </a:r>
          </a:p>
          <a:p>
            <a:r>
              <a:rPr lang="fr-FR" sz="2400" dirty="0">
                <a:solidFill>
                  <a:srgbClr val="FFFF00"/>
                </a:solidFill>
              </a:rPr>
              <a:t>          les                 décrits                      dans     le          livre                ce</a:t>
            </a:r>
          </a:p>
          <a:p>
            <a:endParaRPr lang="en-US" sz="800" dirty="0">
              <a:solidFill>
                <a:schemeClr val="bg1"/>
              </a:solidFill>
            </a:endParaRPr>
          </a:p>
          <a:p>
            <a:r>
              <a:rPr lang="en-US" sz="2200" baseline="30000" dirty="0">
                <a:solidFill>
                  <a:srgbClr val="FFFF00"/>
                </a:solidFill>
              </a:rPr>
              <a:t>	NEG </a:t>
            </a:r>
            <a:r>
              <a:rPr lang="fr-FR" sz="2200" b="1" dirty="0">
                <a:solidFill>
                  <a:schemeClr val="bg1"/>
                </a:solidFill>
              </a:rPr>
              <a:t>22:19</a:t>
            </a:r>
            <a:r>
              <a:rPr lang="fr-FR" sz="2200" dirty="0">
                <a:solidFill>
                  <a:schemeClr val="bg1"/>
                </a:solidFill>
              </a:rPr>
              <a:t> et si quelqu'un retranche quelque chose des paroles du livre de cette prophétie, Dieu retranchera sa part de l'arbre de la vie et de la ville sainte, décrits dans ce livre.</a:t>
            </a:r>
          </a:p>
          <a:p>
            <a:r>
              <a:rPr lang="fr-FR" sz="2200" baseline="30000" dirty="0">
                <a:solidFill>
                  <a:srgbClr val="FFFF00"/>
                </a:solidFill>
              </a:rPr>
              <a:t>	BFC</a:t>
            </a:r>
            <a:r>
              <a:rPr lang="fr-FR" sz="2200" baseline="30000" dirty="0">
                <a:solidFill>
                  <a:schemeClr val="bg1"/>
                </a:solidFill>
              </a:rPr>
              <a:t> </a:t>
            </a:r>
            <a:r>
              <a:rPr lang="fr-FR" sz="2200" b="1" dirty="0">
                <a:solidFill>
                  <a:schemeClr val="bg1"/>
                </a:solidFill>
              </a:rPr>
              <a:t>22:19</a:t>
            </a:r>
            <a:r>
              <a:rPr lang="fr-FR" sz="2200" dirty="0">
                <a:solidFill>
                  <a:schemeClr val="bg1"/>
                </a:solidFill>
              </a:rPr>
              <a:t> Et si quelqu'un enlève quelque chose des paroles prophétiques de ce livre, Dieu lui enlèvera sa part des fruits de l'arbre de la vie et de la ville sainte décrits dans ce livre. </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420770589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111"/>
            <a:ext cx="12161838" cy="6798895"/>
          </a:xfrm>
          <a:prstGeom prst="rect">
            <a:avLst/>
          </a:prstGeom>
          <a:solidFill>
            <a:srgbClr val="002060"/>
          </a:solidFill>
        </p:spPr>
        <p:txBody>
          <a:bodyPr wrap="square" lIns="108821" tIns="54411" rIns="108821" bIns="54411">
            <a:spAutoFit/>
          </a:bodyPr>
          <a:lstStyle/>
          <a:p>
            <a:endParaRPr lang="en-US" sz="800" b="1" dirty="0">
              <a:solidFill>
                <a:srgbClr val="FFFF00"/>
              </a:solidFill>
            </a:endParaRPr>
          </a:p>
          <a:p>
            <a:endParaRPr lang="en-US" sz="800" b="1" dirty="0">
              <a:solidFill>
                <a:srgbClr val="FFFF00"/>
              </a:solidFill>
            </a:endParaRPr>
          </a:p>
          <a:p>
            <a:r>
              <a:rPr lang="en-US" sz="3600" b="1" dirty="0">
                <a:solidFill>
                  <a:srgbClr val="FFFF00"/>
                </a:solidFill>
              </a:rPr>
              <a:t>   Apocalypse 22:20-21 </a:t>
            </a:r>
          </a:p>
          <a:p>
            <a:endParaRPr lang="en-US" sz="800" b="1" dirty="0">
              <a:solidFill>
                <a:srgbClr val="FFFF00"/>
              </a:solidFill>
            </a:endParaRPr>
          </a:p>
          <a:p>
            <a:endParaRPr lang="en-US" sz="800" b="1" dirty="0">
              <a:solidFill>
                <a:srgbClr val="FFFF00"/>
              </a:solidFill>
            </a:endParaRPr>
          </a:p>
          <a:p>
            <a:r>
              <a:rPr lang="en-US" sz="2800" b="1" dirty="0">
                <a:solidFill>
                  <a:srgbClr val="FFFF00"/>
                </a:solidFill>
              </a:rPr>
              <a:t>20</a:t>
            </a:r>
            <a:r>
              <a:rPr lang="en-US" sz="2800" dirty="0">
                <a:solidFill>
                  <a:schemeClr val="bg1"/>
                </a:solidFill>
              </a:rPr>
              <a:t>    </a:t>
            </a:r>
            <a:r>
              <a:rPr lang="en-US" sz="4400" dirty="0">
                <a:solidFill>
                  <a:schemeClr val="bg1"/>
                </a:solidFill>
              </a:rPr>
              <a:t> </a:t>
            </a:r>
            <a:r>
              <a:rPr lang="el-GR" sz="4400" dirty="0">
                <a:solidFill>
                  <a:schemeClr val="bg1"/>
                </a:solidFill>
              </a:rPr>
              <a:t>Λέγει </a:t>
            </a:r>
            <a:r>
              <a:rPr lang="en-US" sz="4400" dirty="0">
                <a:solidFill>
                  <a:schemeClr val="bg1"/>
                </a:solidFill>
              </a:rPr>
              <a:t> </a:t>
            </a:r>
            <a:r>
              <a:rPr lang="el-GR" sz="4400" dirty="0">
                <a:solidFill>
                  <a:schemeClr val="bg1"/>
                </a:solidFill>
              </a:rPr>
              <a:t>ὁ </a:t>
            </a:r>
            <a:r>
              <a:rPr lang="en-US" sz="4400" dirty="0">
                <a:solidFill>
                  <a:schemeClr val="bg1"/>
                </a:solidFill>
              </a:rPr>
              <a:t> </a:t>
            </a:r>
            <a:r>
              <a:rPr lang="el-GR" sz="4400" dirty="0">
                <a:solidFill>
                  <a:schemeClr val="bg1"/>
                </a:solidFill>
              </a:rPr>
              <a:t>μαρτυρῶν </a:t>
            </a:r>
            <a:r>
              <a:rPr lang="en-US" sz="4400" dirty="0">
                <a:solidFill>
                  <a:schemeClr val="bg1"/>
                </a:solidFill>
              </a:rPr>
              <a:t> </a:t>
            </a:r>
            <a:r>
              <a:rPr lang="el-GR" sz="4400" dirty="0">
                <a:solidFill>
                  <a:schemeClr val="bg1"/>
                </a:solidFill>
              </a:rPr>
              <a:t>ταῦτα· </a:t>
            </a:r>
            <a:endParaRPr lang="en-US" sz="4400" dirty="0">
              <a:solidFill>
                <a:schemeClr val="bg1"/>
              </a:solidFill>
            </a:endParaRPr>
          </a:p>
          <a:p>
            <a:r>
              <a:rPr lang="fr-FR" sz="2400" dirty="0">
                <a:solidFill>
                  <a:srgbClr val="FFFF00"/>
                </a:solidFill>
              </a:rPr>
              <a:t>                  dit          celui      qui atteste              ces choses</a:t>
            </a:r>
          </a:p>
          <a:p>
            <a:r>
              <a:rPr lang="en-US" sz="4400" dirty="0">
                <a:solidFill>
                  <a:schemeClr val="bg1"/>
                </a:solidFill>
              </a:rPr>
              <a:t> </a:t>
            </a:r>
            <a:r>
              <a:rPr lang="el-GR" sz="4400" dirty="0">
                <a:solidFill>
                  <a:schemeClr val="bg1"/>
                </a:solidFill>
              </a:rPr>
              <a:t>ναί,</a:t>
            </a:r>
            <a:r>
              <a:rPr lang="en-US" sz="4400" dirty="0">
                <a:solidFill>
                  <a:schemeClr val="bg1"/>
                </a:solidFill>
              </a:rPr>
              <a:t> </a:t>
            </a:r>
            <a:r>
              <a:rPr lang="el-GR" sz="4400" dirty="0">
                <a:solidFill>
                  <a:schemeClr val="bg1"/>
                </a:solidFill>
              </a:rPr>
              <a:t> ἔρχομαι </a:t>
            </a:r>
            <a:r>
              <a:rPr lang="en-US" sz="4400" dirty="0">
                <a:solidFill>
                  <a:schemeClr val="bg1"/>
                </a:solidFill>
              </a:rPr>
              <a:t> </a:t>
            </a:r>
            <a:r>
              <a:rPr lang="el-GR" sz="4400" dirty="0">
                <a:solidFill>
                  <a:schemeClr val="bg1"/>
                </a:solidFill>
              </a:rPr>
              <a:t>ταχύ.</a:t>
            </a:r>
            <a:r>
              <a:rPr lang="en-US" sz="4400" dirty="0">
                <a:solidFill>
                  <a:schemeClr val="bg1"/>
                </a:solidFill>
              </a:rPr>
              <a:t>  </a:t>
            </a:r>
            <a:r>
              <a:rPr lang="el-GR" sz="4400" dirty="0">
                <a:solidFill>
                  <a:schemeClr val="bg1"/>
                </a:solidFill>
              </a:rPr>
              <a:t>Ἀμήν,</a:t>
            </a:r>
            <a:r>
              <a:rPr lang="en-US" sz="4400" dirty="0">
                <a:solidFill>
                  <a:schemeClr val="bg1"/>
                </a:solidFill>
              </a:rPr>
              <a:t> </a:t>
            </a:r>
            <a:r>
              <a:rPr lang="el-GR" sz="4400" dirty="0">
                <a:solidFill>
                  <a:schemeClr val="bg1"/>
                </a:solidFill>
              </a:rPr>
              <a:t> ἔρχου </a:t>
            </a:r>
            <a:r>
              <a:rPr lang="en-US" sz="4400" dirty="0">
                <a:solidFill>
                  <a:schemeClr val="bg1"/>
                </a:solidFill>
              </a:rPr>
              <a:t> </a:t>
            </a:r>
            <a:r>
              <a:rPr lang="el-GR" sz="4400" dirty="0">
                <a:solidFill>
                  <a:schemeClr val="bg1"/>
                </a:solidFill>
              </a:rPr>
              <a:t>κύριε</a:t>
            </a:r>
            <a:r>
              <a:rPr lang="en-US" sz="4400" dirty="0">
                <a:solidFill>
                  <a:schemeClr val="bg1"/>
                </a:solidFill>
              </a:rPr>
              <a:t> </a:t>
            </a:r>
            <a:r>
              <a:rPr lang="el-GR" sz="4400" dirty="0">
                <a:solidFill>
                  <a:schemeClr val="bg1"/>
                </a:solidFill>
              </a:rPr>
              <a:t> Ἰησοῦ.</a:t>
            </a:r>
            <a:r>
              <a:rPr lang="en-US" sz="4400" dirty="0">
                <a:solidFill>
                  <a:schemeClr val="bg1"/>
                </a:solidFill>
              </a:rPr>
              <a:t> </a:t>
            </a:r>
          </a:p>
          <a:p>
            <a:r>
              <a:rPr lang="fr-FR" sz="2400" dirty="0">
                <a:solidFill>
                  <a:srgbClr val="FFFF00"/>
                </a:solidFill>
              </a:rPr>
              <a:t>    oui                 je viens          bientôt          Amen              viens            Seigneur         Jésus</a:t>
            </a:r>
          </a:p>
          <a:p>
            <a:endParaRPr lang="fr-FR" sz="800" dirty="0">
              <a:solidFill>
                <a:srgbClr val="FFFF00"/>
              </a:solidFill>
            </a:endParaRPr>
          </a:p>
          <a:p>
            <a:r>
              <a:rPr lang="en-US" sz="2800" b="1" dirty="0">
                <a:solidFill>
                  <a:srgbClr val="FFFF00"/>
                </a:solidFill>
              </a:rPr>
              <a:t>21  </a:t>
            </a:r>
            <a:r>
              <a:rPr lang="en-US" sz="3400" b="1" dirty="0">
                <a:solidFill>
                  <a:srgbClr val="FFFF00"/>
                </a:solidFill>
              </a:rPr>
              <a:t> </a:t>
            </a:r>
            <a:r>
              <a:rPr lang="el-GR" sz="4400" dirty="0">
                <a:solidFill>
                  <a:schemeClr val="bg1"/>
                </a:solidFill>
              </a:rPr>
              <a:t>Ἡ</a:t>
            </a:r>
            <a:r>
              <a:rPr lang="en-US" sz="4400" dirty="0">
                <a:solidFill>
                  <a:schemeClr val="bg1"/>
                </a:solidFill>
              </a:rPr>
              <a:t> </a:t>
            </a:r>
            <a:r>
              <a:rPr lang="el-GR" sz="4400" dirty="0">
                <a:solidFill>
                  <a:schemeClr val="bg1"/>
                </a:solidFill>
              </a:rPr>
              <a:t> χάρις </a:t>
            </a:r>
            <a:r>
              <a:rPr lang="en-US" sz="4400" dirty="0">
                <a:solidFill>
                  <a:schemeClr val="bg1"/>
                </a:solidFill>
              </a:rPr>
              <a:t> </a:t>
            </a:r>
            <a:r>
              <a:rPr lang="el-GR" sz="4400" dirty="0">
                <a:solidFill>
                  <a:schemeClr val="bg1"/>
                </a:solidFill>
              </a:rPr>
              <a:t>τοῦ </a:t>
            </a:r>
            <a:r>
              <a:rPr lang="en-US" sz="4400" dirty="0">
                <a:solidFill>
                  <a:schemeClr val="bg1"/>
                </a:solidFill>
              </a:rPr>
              <a:t> </a:t>
            </a:r>
            <a:r>
              <a:rPr lang="el-GR" sz="4400" dirty="0">
                <a:solidFill>
                  <a:schemeClr val="bg1"/>
                </a:solidFill>
              </a:rPr>
              <a:t>κυρίου</a:t>
            </a:r>
            <a:r>
              <a:rPr lang="en-US" sz="4400" dirty="0">
                <a:solidFill>
                  <a:schemeClr val="bg1"/>
                </a:solidFill>
              </a:rPr>
              <a:t> </a:t>
            </a:r>
            <a:r>
              <a:rPr lang="el-GR" sz="4400" dirty="0">
                <a:solidFill>
                  <a:schemeClr val="bg1"/>
                </a:solidFill>
              </a:rPr>
              <a:t> Ἰησοῦ </a:t>
            </a:r>
            <a:r>
              <a:rPr lang="en-US" sz="4400" dirty="0">
                <a:solidFill>
                  <a:schemeClr val="bg1"/>
                </a:solidFill>
              </a:rPr>
              <a:t>  </a:t>
            </a:r>
            <a:r>
              <a:rPr lang="el-GR" sz="4400" dirty="0">
                <a:solidFill>
                  <a:schemeClr val="bg1"/>
                </a:solidFill>
              </a:rPr>
              <a:t>μετὰ </a:t>
            </a:r>
            <a:r>
              <a:rPr lang="en-US" sz="4400" dirty="0">
                <a:solidFill>
                  <a:schemeClr val="bg1"/>
                </a:solidFill>
              </a:rPr>
              <a:t> </a:t>
            </a:r>
            <a:r>
              <a:rPr lang="el-GR" sz="4400" dirty="0">
                <a:solidFill>
                  <a:schemeClr val="bg1"/>
                </a:solidFill>
              </a:rPr>
              <a:t>πάντων.</a:t>
            </a:r>
            <a:endParaRPr lang="en-US" sz="4400" dirty="0">
              <a:solidFill>
                <a:schemeClr val="bg1"/>
              </a:solidFill>
            </a:endParaRPr>
          </a:p>
          <a:p>
            <a:r>
              <a:rPr lang="fr-FR" sz="2400" dirty="0">
                <a:solidFill>
                  <a:srgbClr val="FFFF00"/>
                </a:solidFill>
              </a:rPr>
              <a:t>   que la        grâce          du           Seigneur             Jésus   (soit)    avec                tous</a:t>
            </a:r>
            <a:endParaRPr lang="es-ES" sz="2400" dirty="0">
              <a:solidFill>
                <a:srgbClr val="FFFF00"/>
              </a:solidFill>
            </a:endParaRPr>
          </a:p>
          <a:p>
            <a:endParaRPr lang="en-US" sz="2000" baseline="30000" dirty="0">
              <a:solidFill>
                <a:srgbClr val="FFFF00"/>
              </a:solidFill>
            </a:endParaRPr>
          </a:p>
          <a:p>
            <a:endParaRPr lang="en-US" sz="2000" baseline="30000" dirty="0">
              <a:solidFill>
                <a:srgbClr val="FFFF00"/>
              </a:solidFill>
            </a:endParaRPr>
          </a:p>
          <a:p>
            <a:r>
              <a:rPr lang="en-US" sz="2200" baseline="30000" dirty="0">
                <a:solidFill>
                  <a:srgbClr val="FFFF00"/>
                </a:solidFill>
              </a:rPr>
              <a:t>	NEG </a:t>
            </a:r>
            <a:r>
              <a:rPr lang="fr-FR" sz="2200" b="1" dirty="0">
                <a:solidFill>
                  <a:schemeClr val="bg1"/>
                </a:solidFill>
              </a:rPr>
              <a:t>22:20</a:t>
            </a:r>
            <a:r>
              <a:rPr lang="fr-FR" sz="2200" dirty="0">
                <a:solidFill>
                  <a:schemeClr val="bg1"/>
                </a:solidFill>
              </a:rPr>
              <a:t> Celui qui atteste ces choses dit: Oui, je viens bientôt. Amen! Viens, Seigneur Jésus! </a:t>
            </a:r>
            <a:r>
              <a:rPr lang="fr-FR" sz="2200" b="1" dirty="0">
                <a:solidFill>
                  <a:schemeClr val="bg1"/>
                </a:solidFill>
              </a:rPr>
              <a:t>22:21</a:t>
            </a:r>
            <a:r>
              <a:rPr lang="fr-FR" sz="2200" dirty="0">
                <a:solidFill>
                  <a:schemeClr val="bg1"/>
                </a:solidFill>
              </a:rPr>
              <a:t> Que la grâce du Seigneur Jésus soit avec tous !</a:t>
            </a:r>
          </a:p>
          <a:p>
            <a:r>
              <a:rPr lang="fr-FR" sz="2200" baseline="30000" dirty="0">
                <a:solidFill>
                  <a:srgbClr val="FFFF00"/>
                </a:solidFill>
              </a:rPr>
              <a:t>	BFC </a:t>
            </a:r>
            <a:r>
              <a:rPr lang="fr-FR" sz="2200" b="1" dirty="0">
                <a:solidFill>
                  <a:schemeClr val="bg1"/>
                </a:solidFill>
              </a:rPr>
              <a:t>22:20</a:t>
            </a:r>
            <a:r>
              <a:rPr lang="fr-FR" sz="2200" dirty="0">
                <a:solidFill>
                  <a:schemeClr val="bg1"/>
                </a:solidFill>
              </a:rPr>
              <a:t> Celui qui garantit la vérité de tout cela déclare: «Oui, je viens bientôt!» Amen! Qu'il en soit ainsi! Viens, Seigneur Jésus! </a:t>
            </a:r>
            <a:r>
              <a:rPr lang="fr-FR" sz="2200" b="1" dirty="0">
                <a:solidFill>
                  <a:schemeClr val="bg1"/>
                </a:solidFill>
              </a:rPr>
              <a:t>22:21</a:t>
            </a:r>
            <a:r>
              <a:rPr lang="fr-FR" sz="2200" dirty="0">
                <a:solidFill>
                  <a:schemeClr val="bg1"/>
                </a:solidFill>
              </a:rPr>
              <a:t> Que la grâce du Seigneur Jésus soit avec tous. </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84860364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80969"/>
          </a:xfrm>
          <a:prstGeom prst="rect">
            <a:avLst/>
          </a:prstGeom>
          <a:solidFill>
            <a:srgbClr val="002060"/>
          </a:solidFill>
        </p:spPr>
        <p:txBody>
          <a:bodyPr wrap="square" lIns="108821" tIns="54411" rIns="108821" bIns="54411">
            <a:spAutoFit/>
          </a:bodyPr>
          <a:lstStyle/>
          <a:p>
            <a:endParaRPr lang="en-US" sz="800" b="1" dirty="0">
              <a:solidFill>
                <a:srgbClr val="FFFF00"/>
              </a:solidFill>
            </a:endParaRPr>
          </a:p>
          <a:p>
            <a:endParaRPr lang="en-US" sz="800" b="1" dirty="0">
              <a:solidFill>
                <a:srgbClr val="FFFF00"/>
              </a:solidFill>
            </a:endParaRPr>
          </a:p>
          <a:p>
            <a:endParaRPr lang="en-US" sz="800" b="1" dirty="0">
              <a:solidFill>
                <a:srgbClr val="FFFF00"/>
              </a:solidFill>
            </a:endParaRPr>
          </a:p>
          <a:p>
            <a:r>
              <a:rPr lang="en-US" sz="3600" b="1" dirty="0">
                <a:solidFill>
                  <a:srgbClr val="FFFF00"/>
                </a:solidFill>
              </a:rPr>
              <a:t>     Apocalypse 22:1 </a:t>
            </a:r>
          </a:p>
          <a:p>
            <a:endParaRPr lang="en-US" sz="800" b="1" dirty="0">
              <a:solidFill>
                <a:srgbClr val="FFFF00"/>
              </a:solidFill>
            </a:endParaRPr>
          </a:p>
          <a:p>
            <a:endParaRPr lang="en-US" sz="800" b="1" dirty="0">
              <a:solidFill>
                <a:srgbClr val="FFFF00"/>
              </a:solidFill>
            </a:endParaRPr>
          </a:p>
          <a:p>
            <a:endParaRPr lang="en-US" sz="800" b="1" dirty="0">
              <a:solidFill>
                <a:srgbClr val="FFFF00"/>
              </a:solidFill>
            </a:endParaRPr>
          </a:p>
          <a:p>
            <a:r>
              <a:rPr lang="en-US" sz="4400" dirty="0">
                <a:solidFill>
                  <a:schemeClr val="bg1"/>
                </a:solidFill>
              </a:rPr>
              <a:t> </a:t>
            </a:r>
            <a:r>
              <a:rPr lang="el-GR" sz="4400" dirty="0">
                <a:solidFill>
                  <a:schemeClr val="bg1"/>
                </a:solidFill>
              </a:rPr>
              <a:t>Καὶ ἔδειξέν μοι ποταμὸν ὕδατος ζωῆς</a:t>
            </a:r>
            <a:endParaRPr lang="en-US" sz="4400" dirty="0">
              <a:solidFill>
                <a:schemeClr val="bg1"/>
              </a:solidFill>
            </a:endParaRPr>
          </a:p>
          <a:p>
            <a:r>
              <a:rPr lang="fr-FR" sz="2400" dirty="0">
                <a:solidFill>
                  <a:srgbClr val="FFFF00"/>
                </a:solidFill>
              </a:rPr>
              <a:t>      et          il montra        me           un fleuve             d'eau           de la vie</a:t>
            </a:r>
          </a:p>
          <a:p>
            <a:r>
              <a:rPr lang="en-US" sz="4400" dirty="0">
                <a:solidFill>
                  <a:schemeClr val="bg1"/>
                </a:solidFill>
              </a:rPr>
              <a:t>  </a:t>
            </a:r>
            <a:r>
              <a:rPr lang="el-GR" sz="4400" dirty="0">
                <a:solidFill>
                  <a:schemeClr val="bg1"/>
                </a:solidFill>
              </a:rPr>
              <a:t>λαμπρὸν </a:t>
            </a:r>
            <a:r>
              <a:rPr lang="en-US" sz="4400" dirty="0">
                <a:solidFill>
                  <a:schemeClr val="bg1"/>
                </a:solidFill>
              </a:rPr>
              <a:t> </a:t>
            </a:r>
            <a:r>
              <a:rPr lang="el-GR" sz="4400" dirty="0">
                <a:solidFill>
                  <a:schemeClr val="bg1"/>
                </a:solidFill>
              </a:rPr>
              <a:t>ὡς </a:t>
            </a:r>
            <a:r>
              <a:rPr lang="en-US" sz="4400" dirty="0">
                <a:solidFill>
                  <a:schemeClr val="bg1"/>
                </a:solidFill>
              </a:rPr>
              <a:t> </a:t>
            </a:r>
            <a:r>
              <a:rPr lang="el-GR" sz="4400" dirty="0">
                <a:solidFill>
                  <a:schemeClr val="bg1"/>
                </a:solidFill>
              </a:rPr>
              <a:t>κρύσταλλον, </a:t>
            </a:r>
            <a:r>
              <a:rPr lang="en-US" sz="4400" dirty="0">
                <a:solidFill>
                  <a:schemeClr val="bg1"/>
                </a:solidFill>
              </a:rPr>
              <a:t>  </a:t>
            </a:r>
            <a:r>
              <a:rPr lang="el-GR" sz="4400" dirty="0">
                <a:solidFill>
                  <a:schemeClr val="bg1"/>
                </a:solidFill>
              </a:rPr>
              <a:t>ἐκπορευόμενον </a:t>
            </a:r>
            <a:endParaRPr lang="en-US" sz="4400" dirty="0">
              <a:solidFill>
                <a:schemeClr val="bg1"/>
              </a:solidFill>
            </a:endParaRPr>
          </a:p>
          <a:p>
            <a:r>
              <a:rPr lang="fr-FR" sz="2400" dirty="0">
                <a:solidFill>
                  <a:srgbClr val="FFFF00"/>
                </a:solidFill>
              </a:rPr>
              <a:t>            brillant         comme              du cristal                                  qui sortait</a:t>
            </a:r>
          </a:p>
          <a:p>
            <a:r>
              <a:rPr lang="en-US" sz="4400" dirty="0">
                <a:solidFill>
                  <a:schemeClr val="bg1"/>
                </a:solidFill>
              </a:rPr>
              <a:t>   </a:t>
            </a:r>
            <a:r>
              <a:rPr lang="el-GR" sz="4400" dirty="0">
                <a:solidFill>
                  <a:schemeClr val="bg1"/>
                </a:solidFill>
              </a:rPr>
              <a:t>ἐκ τοῦ</a:t>
            </a:r>
            <a:r>
              <a:rPr lang="en-US" sz="4400" dirty="0">
                <a:solidFill>
                  <a:schemeClr val="bg1"/>
                </a:solidFill>
              </a:rPr>
              <a:t> </a:t>
            </a:r>
            <a:r>
              <a:rPr lang="el-GR" sz="4400" dirty="0">
                <a:solidFill>
                  <a:schemeClr val="bg1"/>
                </a:solidFill>
              </a:rPr>
              <a:t> θρόνου </a:t>
            </a:r>
            <a:r>
              <a:rPr lang="en-US" sz="4400" dirty="0">
                <a:solidFill>
                  <a:schemeClr val="bg1"/>
                </a:solidFill>
              </a:rPr>
              <a:t> </a:t>
            </a:r>
            <a:r>
              <a:rPr lang="el-GR" sz="4400" dirty="0">
                <a:solidFill>
                  <a:schemeClr val="bg1"/>
                </a:solidFill>
              </a:rPr>
              <a:t>τοῦ </a:t>
            </a:r>
            <a:r>
              <a:rPr lang="en-US" sz="4400" dirty="0">
                <a:solidFill>
                  <a:schemeClr val="bg1"/>
                </a:solidFill>
              </a:rPr>
              <a:t> </a:t>
            </a:r>
            <a:r>
              <a:rPr lang="el-GR" sz="4400" dirty="0">
                <a:solidFill>
                  <a:schemeClr val="bg1"/>
                </a:solidFill>
              </a:rPr>
              <a:t>θεοῦ </a:t>
            </a:r>
            <a:r>
              <a:rPr lang="en-US" sz="4400" dirty="0">
                <a:solidFill>
                  <a:schemeClr val="bg1"/>
                </a:solidFill>
              </a:rPr>
              <a:t> </a:t>
            </a:r>
            <a:r>
              <a:rPr lang="el-GR" sz="4400" dirty="0">
                <a:solidFill>
                  <a:schemeClr val="bg1"/>
                </a:solidFill>
              </a:rPr>
              <a:t>καὶ </a:t>
            </a:r>
            <a:r>
              <a:rPr lang="en-US" sz="4400" dirty="0">
                <a:solidFill>
                  <a:schemeClr val="bg1"/>
                </a:solidFill>
              </a:rPr>
              <a:t> </a:t>
            </a:r>
            <a:r>
              <a:rPr lang="el-GR" sz="4400" dirty="0">
                <a:solidFill>
                  <a:schemeClr val="bg1"/>
                </a:solidFill>
              </a:rPr>
              <a:t>τοῦ </a:t>
            </a:r>
            <a:r>
              <a:rPr lang="en-US" sz="4400" dirty="0">
                <a:solidFill>
                  <a:schemeClr val="bg1"/>
                </a:solidFill>
              </a:rPr>
              <a:t> </a:t>
            </a:r>
            <a:r>
              <a:rPr lang="el-GR" sz="4400" dirty="0">
                <a:solidFill>
                  <a:schemeClr val="bg1"/>
                </a:solidFill>
              </a:rPr>
              <a:t>ἀρνίου.</a:t>
            </a:r>
          </a:p>
          <a:p>
            <a:r>
              <a:rPr lang="fr-FR" sz="2400" dirty="0">
                <a:solidFill>
                  <a:srgbClr val="FFFF00"/>
                </a:solidFill>
              </a:rPr>
              <a:t>             du                     trône              de            Dieu           et                de l'Agneau.</a:t>
            </a:r>
          </a:p>
          <a:p>
            <a:endParaRPr lang="en-US" sz="1000" dirty="0">
              <a:solidFill>
                <a:schemeClr val="bg1"/>
              </a:solidFill>
            </a:endParaRPr>
          </a:p>
          <a:p>
            <a:endParaRPr lang="en-US" sz="1000" dirty="0">
              <a:solidFill>
                <a:schemeClr val="bg1"/>
              </a:solidFill>
            </a:endParaRPr>
          </a:p>
          <a:p>
            <a:endParaRPr lang="en-US" sz="1000" dirty="0">
              <a:solidFill>
                <a:schemeClr val="bg1"/>
              </a:solidFill>
            </a:endParaRPr>
          </a:p>
          <a:p>
            <a:r>
              <a:rPr lang="en-US" sz="2200" baseline="30000" dirty="0">
                <a:solidFill>
                  <a:srgbClr val="FFFF00"/>
                </a:solidFill>
              </a:rPr>
              <a:t>	NEG </a:t>
            </a:r>
            <a:r>
              <a:rPr lang="fr-FR" sz="2200" b="1" dirty="0">
                <a:solidFill>
                  <a:schemeClr val="bg1"/>
                </a:solidFill>
              </a:rPr>
              <a:t>22:1</a:t>
            </a:r>
            <a:r>
              <a:rPr lang="fr-FR" sz="2200" dirty="0">
                <a:solidFill>
                  <a:schemeClr val="bg1"/>
                </a:solidFill>
              </a:rPr>
              <a:t> Et il me montra un fleuve d'eau de la vie, limpide comme du cristal, qui sortait du trône de Dieu et de l'Agneau.       //      </a:t>
            </a:r>
            <a:r>
              <a:rPr lang="fr-FR" sz="2200" baseline="30000" dirty="0">
                <a:solidFill>
                  <a:srgbClr val="FFFF00"/>
                </a:solidFill>
              </a:rPr>
              <a:t>BFC </a:t>
            </a:r>
            <a:r>
              <a:rPr lang="fr-FR" sz="2200" b="1" dirty="0">
                <a:solidFill>
                  <a:schemeClr val="bg1"/>
                </a:solidFill>
              </a:rPr>
              <a:t>22:1</a:t>
            </a:r>
            <a:r>
              <a:rPr lang="fr-FR" sz="2200" dirty="0">
                <a:solidFill>
                  <a:schemeClr val="bg1"/>
                </a:solidFill>
              </a:rPr>
              <a:t> L'ange me montra aussi le fleuve d'eau de la vie, brillant comme du cristal, qui jaillissait du trône de Dieu et de l'Agneau,</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88661187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84" y="19756"/>
            <a:ext cx="12161838" cy="6834803"/>
          </a:xfrm>
          <a:prstGeom prst="rect">
            <a:avLst/>
          </a:prstGeom>
          <a:solidFill>
            <a:srgbClr val="002060"/>
          </a:solidFill>
        </p:spPr>
        <p:txBody>
          <a:bodyPr wrap="square" lIns="108821" tIns="54411" rIns="108821" bIns="54411">
            <a:spAutoFit/>
          </a:bodyPr>
          <a:lstStyle/>
          <a:p>
            <a:r>
              <a:rPr lang="en-US" sz="3600" b="1" dirty="0">
                <a:solidFill>
                  <a:srgbClr val="FFFF00"/>
                </a:solidFill>
              </a:rPr>
              <a:t>    </a:t>
            </a:r>
            <a:r>
              <a:rPr lang="en-US" sz="3400" b="1" dirty="0">
                <a:solidFill>
                  <a:srgbClr val="FFFF00"/>
                </a:solidFill>
              </a:rPr>
              <a:t>Apocalypse 22:2 </a:t>
            </a:r>
            <a:endParaRPr lang="en-US" sz="1000" b="1" dirty="0">
              <a:solidFill>
                <a:srgbClr val="FFFF00"/>
              </a:solidFill>
            </a:endParaRPr>
          </a:p>
          <a:p>
            <a:endParaRPr lang="en-US" sz="800" b="1" dirty="0">
              <a:solidFill>
                <a:srgbClr val="FFFF00"/>
              </a:solidFill>
            </a:endParaRPr>
          </a:p>
          <a:p>
            <a:r>
              <a:rPr lang="el-GR" sz="3700" dirty="0">
                <a:solidFill>
                  <a:schemeClr val="bg1"/>
                </a:solidFill>
              </a:rPr>
              <a:t>ἐν μέσῳ τῆς πλατείας αὐτῆς καὶ τοῦ ποταμοῦ </a:t>
            </a:r>
            <a:endParaRPr lang="en-US" sz="3700" dirty="0">
              <a:solidFill>
                <a:schemeClr val="bg1"/>
              </a:solidFill>
            </a:endParaRPr>
          </a:p>
          <a:p>
            <a:r>
              <a:rPr lang="fr-FR" sz="2400" dirty="0">
                <a:solidFill>
                  <a:srgbClr val="FFFF00"/>
                </a:solidFill>
              </a:rPr>
              <a:t> au     milieu    de la        place         de la (ville)   et      du          fleuve</a:t>
            </a:r>
          </a:p>
          <a:p>
            <a:r>
              <a:rPr lang="en-US" sz="3800" dirty="0">
                <a:solidFill>
                  <a:schemeClr val="bg1"/>
                </a:solidFill>
              </a:rPr>
              <a:t> </a:t>
            </a:r>
            <a:r>
              <a:rPr lang="el-GR" sz="3800" dirty="0">
                <a:solidFill>
                  <a:schemeClr val="bg1"/>
                </a:solidFill>
              </a:rPr>
              <a:t>ἐντεῦθεν καὶ ἐκεῖθεν </a:t>
            </a:r>
            <a:r>
              <a:rPr lang="en-US" sz="3800" dirty="0">
                <a:solidFill>
                  <a:schemeClr val="bg1"/>
                </a:solidFill>
              </a:rPr>
              <a:t> </a:t>
            </a:r>
            <a:r>
              <a:rPr lang="el-GR" sz="3800" dirty="0">
                <a:solidFill>
                  <a:schemeClr val="bg1"/>
                </a:solidFill>
              </a:rPr>
              <a:t>ξύλον </a:t>
            </a:r>
            <a:r>
              <a:rPr lang="en-US" sz="3800" dirty="0">
                <a:solidFill>
                  <a:schemeClr val="bg1"/>
                </a:solidFill>
              </a:rPr>
              <a:t> </a:t>
            </a:r>
            <a:r>
              <a:rPr lang="el-GR" sz="3800" dirty="0">
                <a:solidFill>
                  <a:schemeClr val="bg1"/>
                </a:solidFill>
              </a:rPr>
              <a:t>ζωῆς </a:t>
            </a:r>
            <a:r>
              <a:rPr lang="en-US" sz="3800" dirty="0">
                <a:solidFill>
                  <a:schemeClr val="bg1"/>
                </a:solidFill>
              </a:rPr>
              <a:t> </a:t>
            </a:r>
            <a:r>
              <a:rPr lang="el-GR" sz="3800" dirty="0">
                <a:solidFill>
                  <a:schemeClr val="bg1"/>
                </a:solidFill>
              </a:rPr>
              <a:t>ποιοῦν </a:t>
            </a:r>
            <a:endParaRPr lang="en-US" sz="3800" dirty="0">
              <a:solidFill>
                <a:schemeClr val="bg1"/>
              </a:solidFill>
            </a:endParaRPr>
          </a:p>
          <a:p>
            <a:r>
              <a:rPr lang="fr-FR" sz="2400" dirty="0">
                <a:solidFill>
                  <a:srgbClr val="FFFF00"/>
                </a:solidFill>
              </a:rPr>
              <a:t>         d'ici                et         de là            un arbre     de vie     produisant</a:t>
            </a:r>
          </a:p>
          <a:p>
            <a:r>
              <a:rPr lang="el-GR" sz="3600" dirty="0">
                <a:solidFill>
                  <a:schemeClr val="bg1"/>
                </a:solidFill>
              </a:rPr>
              <a:t>καρποὺς</a:t>
            </a:r>
            <a:r>
              <a:rPr lang="en-US" sz="3600" dirty="0">
                <a:solidFill>
                  <a:schemeClr val="bg1"/>
                </a:solidFill>
              </a:rPr>
              <a:t> </a:t>
            </a:r>
            <a:r>
              <a:rPr lang="el-GR" sz="3600" dirty="0">
                <a:solidFill>
                  <a:schemeClr val="bg1"/>
                </a:solidFill>
              </a:rPr>
              <a:t> δώδεκα, κατὰ μῆνα ἕκαστον </a:t>
            </a:r>
            <a:r>
              <a:rPr lang="en-US" sz="3600" dirty="0">
                <a:solidFill>
                  <a:schemeClr val="bg1"/>
                </a:solidFill>
              </a:rPr>
              <a:t> </a:t>
            </a:r>
            <a:r>
              <a:rPr lang="el-GR" sz="3600" dirty="0">
                <a:solidFill>
                  <a:schemeClr val="bg1"/>
                </a:solidFill>
              </a:rPr>
              <a:t>ἀποδιδοῦν τὸν καρπὸν </a:t>
            </a:r>
            <a:endParaRPr lang="en-US" sz="3600" dirty="0">
              <a:solidFill>
                <a:schemeClr val="bg1"/>
              </a:solidFill>
            </a:endParaRPr>
          </a:p>
          <a:p>
            <a:r>
              <a:rPr lang="fr-FR" sz="2400" dirty="0">
                <a:solidFill>
                  <a:srgbClr val="FFFF00"/>
                </a:solidFill>
              </a:rPr>
              <a:t>   des fruits        douze fois       selon      mois         chaque              rendant              le          fruit </a:t>
            </a:r>
          </a:p>
          <a:p>
            <a:r>
              <a:rPr lang="el-GR" sz="3600" dirty="0">
                <a:solidFill>
                  <a:schemeClr val="bg1"/>
                </a:solidFill>
              </a:rPr>
              <a:t>αὐτοῦ,</a:t>
            </a:r>
            <a:r>
              <a:rPr lang="en-US" sz="3600" dirty="0">
                <a:solidFill>
                  <a:schemeClr val="bg1"/>
                </a:solidFill>
              </a:rPr>
              <a:t> </a:t>
            </a:r>
            <a:r>
              <a:rPr lang="el-GR" sz="3600" dirty="0">
                <a:solidFill>
                  <a:schemeClr val="bg1"/>
                </a:solidFill>
              </a:rPr>
              <a:t> </a:t>
            </a:r>
            <a:r>
              <a:rPr lang="en-US" sz="3600" dirty="0">
                <a:solidFill>
                  <a:schemeClr val="bg1"/>
                </a:solidFill>
              </a:rPr>
              <a:t>   </a:t>
            </a:r>
            <a:r>
              <a:rPr lang="el-GR" sz="3600" dirty="0">
                <a:solidFill>
                  <a:schemeClr val="bg1"/>
                </a:solidFill>
              </a:rPr>
              <a:t>καὶ τὰ φύλλα</a:t>
            </a:r>
            <a:r>
              <a:rPr lang="en-US" sz="3600" dirty="0">
                <a:solidFill>
                  <a:schemeClr val="bg1"/>
                </a:solidFill>
              </a:rPr>
              <a:t> </a:t>
            </a:r>
            <a:r>
              <a:rPr lang="el-GR" sz="3600" dirty="0">
                <a:solidFill>
                  <a:schemeClr val="bg1"/>
                </a:solidFill>
              </a:rPr>
              <a:t> τοῦ ξύλου </a:t>
            </a:r>
            <a:r>
              <a:rPr lang="en-US" sz="3600" dirty="0">
                <a:solidFill>
                  <a:schemeClr val="bg1"/>
                </a:solidFill>
              </a:rPr>
              <a:t> </a:t>
            </a:r>
            <a:r>
              <a:rPr lang="el-GR" sz="3600" dirty="0">
                <a:solidFill>
                  <a:schemeClr val="bg1"/>
                </a:solidFill>
              </a:rPr>
              <a:t>εἰς θεραπείαν τῶν ἐθνῶν.</a:t>
            </a:r>
          </a:p>
          <a:p>
            <a:r>
              <a:rPr lang="fr-FR" sz="2400" dirty="0">
                <a:solidFill>
                  <a:srgbClr val="FFFF00"/>
                </a:solidFill>
              </a:rPr>
              <a:t>      son                 et    les     feuilles         de l’arbre            à          la guérison        des     nations</a:t>
            </a:r>
            <a:endParaRPr lang="en-US" sz="2400" dirty="0">
              <a:solidFill>
                <a:srgbClr val="FFFF00"/>
              </a:solidFill>
            </a:endParaRPr>
          </a:p>
          <a:p>
            <a:endParaRPr lang="en-US" sz="800" dirty="0">
              <a:solidFill>
                <a:schemeClr val="bg1"/>
              </a:solidFill>
            </a:endParaRPr>
          </a:p>
          <a:p>
            <a:r>
              <a:rPr lang="en-US" sz="2200" baseline="30000" dirty="0">
                <a:solidFill>
                  <a:srgbClr val="FFFF00"/>
                </a:solidFill>
              </a:rPr>
              <a:t>	NEG </a:t>
            </a:r>
            <a:r>
              <a:rPr lang="fr-FR" sz="2200" b="1" dirty="0">
                <a:solidFill>
                  <a:schemeClr val="bg1"/>
                </a:solidFill>
              </a:rPr>
              <a:t>22:2</a:t>
            </a:r>
            <a:r>
              <a:rPr lang="fr-FR" sz="2200" dirty="0">
                <a:solidFill>
                  <a:schemeClr val="bg1"/>
                </a:solidFill>
              </a:rPr>
              <a:t> Au milieu de la place de la ville et sur les deux bords du fleuve, il y avait un arbre de vie, produisant douze fois des fruits, rendant son fruit chaque mois, et dont les feuilles servaient à la guérison des nations.      //        </a:t>
            </a:r>
            <a:r>
              <a:rPr lang="fr-FR" sz="2200" baseline="30000" dirty="0">
                <a:solidFill>
                  <a:srgbClr val="FFFF00"/>
                </a:solidFill>
              </a:rPr>
              <a:t>BFC </a:t>
            </a:r>
            <a:r>
              <a:rPr lang="fr-FR" sz="2200" b="1" dirty="0">
                <a:solidFill>
                  <a:schemeClr val="bg1"/>
                </a:solidFill>
              </a:rPr>
              <a:t>22:2</a:t>
            </a:r>
            <a:r>
              <a:rPr lang="fr-FR" sz="2200" dirty="0">
                <a:solidFill>
                  <a:schemeClr val="bg1"/>
                </a:solidFill>
              </a:rPr>
              <a:t> et coulait au milieu de la place de la ville. De chaque côté du fleuve se trouve l'arbre de la vie, qui donne des fruits douze fois par année, une fois chaque mois. Ses feuilles servent à la guérison des nations.</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30920322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7050246"/>
          </a:xfrm>
          <a:prstGeom prst="rect">
            <a:avLst/>
          </a:prstGeom>
          <a:solidFill>
            <a:srgbClr val="002060"/>
          </a:solidFill>
        </p:spPr>
        <p:txBody>
          <a:bodyPr wrap="square" lIns="108821" tIns="54411" rIns="108821" bIns="54411">
            <a:spAutoFit/>
          </a:bodyPr>
          <a:lstStyle/>
          <a:p>
            <a:r>
              <a:rPr lang="en-US" sz="3200" b="1" dirty="0">
                <a:solidFill>
                  <a:srgbClr val="FFFF00"/>
                </a:solidFill>
              </a:rPr>
              <a:t>       </a:t>
            </a:r>
            <a:r>
              <a:rPr lang="en-US" sz="2800" b="1" dirty="0">
                <a:solidFill>
                  <a:srgbClr val="FFFF00"/>
                </a:solidFill>
              </a:rPr>
              <a:t>Apocalypse 22:3-4</a:t>
            </a:r>
          </a:p>
          <a:p>
            <a:r>
              <a:rPr lang="en-US" sz="3200" b="1" dirty="0">
                <a:solidFill>
                  <a:srgbClr val="FFFF00"/>
                </a:solidFill>
              </a:rPr>
              <a:t>3</a:t>
            </a:r>
            <a:r>
              <a:rPr lang="en-US" sz="3600" b="1" dirty="0">
                <a:solidFill>
                  <a:srgbClr val="FFFF00"/>
                </a:solidFill>
              </a:rPr>
              <a:t>   </a:t>
            </a:r>
            <a:r>
              <a:rPr lang="el-GR" sz="3800" dirty="0">
                <a:solidFill>
                  <a:schemeClr val="bg1"/>
                </a:solidFill>
              </a:rPr>
              <a:t>καὶ </a:t>
            </a:r>
            <a:r>
              <a:rPr lang="en-US" sz="3800" dirty="0">
                <a:solidFill>
                  <a:schemeClr val="bg1"/>
                </a:solidFill>
              </a:rPr>
              <a:t> </a:t>
            </a:r>
            <a:r>
              <a:rPr lang="el-GR" sz="3800" dirty="0">
                <a:solidFill>
                  <a:schemeClr val="bg1"/>
                </a:solidFill>
              </a:rPr>
              <a:t>πᾶν </a:t>
            </a:r>
            <a:r>
              <a:rPr lang="en-US" sz="3800" dirty="0">
                <a:solidFill>
                  <a:schemeClr val="bg1"/>
                </a:solidFill>
              </a:rPr>
              <a:t> </a:t>
            </a:r>
            <a:r>
              <a:rPr lang="el-GR" sz="3800" dirty="0">
                <a:solidFill>
                  <a:schemeClr val="bg1"/>
                </a:solidFill>
              </a:rPr>
              <a:t>κατάθεμα </a:t>
            </a:r>
            <a:r>
              <a:rPr lang="en-US" sz="3800" dirty="0">
                <a:solidFill>
                  <a:schemeClr val="bg1"/>
                </a:solidFill>
              </a:rPr>
              <a:t> </a:t>
            </a:r>
            <a:r>
              <a:rPr lang="el-GR" sz="3800" dirty="0">
                <a:solidFill>
                  <a:schemeClr val="bg1"/>
                </a:solidFill>
              </a:rPr>
              <a:t>οὐκ </a:t>
            </a:r>
            <a:r>
              <a:rPr lang="en-US" sz="3800" dirty="0">
                <a:solidFill>
                  <a:schemeClr val="bg1"/>
                </a:solidFill>
              </a:rPr>
              <a:t> </a:t>
            </a:r>
            <a:r>
              <a:rPr lang="el-GR" sz="3800" dirty="0">
                <a:solidFill>
                  <a:schemeClr val="bg1"/>
                </a:solidFill>
              </a:rPr>
              <a:t>ἔσται </a:t>
            </a:r>
            <a:r>
              <a:rPr lang="en-US" sz="3800" dirty="0">
                <a:solidFill>
                  <a:schemeClr val="bg1"/>
                </a:solidFill>
              </a:rPr>
              <a:t> </a:t>
            </a:r>
            <a:r>
              <a:rPr lang="el-GR" sz="3800" dirty="0">
                <a:solidFill>
                  <a:schemeClr val="bg1"/>
                </a:solidFill>
              </a:rPr>
              <a:t>ἔτι. </a:t>
            </a:r>
            <a:endParaRPr lang="en-US" sz="3800" dirty="0">
              <a:solidFill>
                <a:schemeClr val="bg1"/>
              </a:solidFill>
            </a:endParaRPr>
          </a:p>
          <a:p>
            <a:r>
              <a:rPr lang="fr-FR" sz="2300" dirty="0">
                <a:solidFill>
                  <a:srgbClr val="FFFF00"/>
                </a:solidFill>
              </a:rPr>
              <a:t>         et         tout     ce qui est maudit        il n'y aura           plus</a:t>
            </a:r>
          </a:p>
          <a:p>
            <a:r>
              <a:rPr lang="en-US" sz="3800" dirty="0">
                <a:solidFill>
                  <a:schemeClr val="bg1"/>
                </a:solidFill>
              </a:rPr>
              <a:t> </a:t>
            </a:r>
            <a:r>
              <a:rPr lang="el-GR" sz="3800" dirty="0">
                <a:solidFill>
                  <a:schemeClr val="bg1"/>
                </a:solidFill>
              </a:rPr>
              <a:t>καὶ </a:t>
            </a:r>
            <a:r>
              <a:rPr lang="en-US" sz="3800" dirty="0">
                <a:solidFill>
                  <a:schemeClr val="bg1"/>
                </a:solidFill>
              </a:rPr>
              <a:t> </a:t>
            </a:r>
            <a:r>
              <a:rPr lang="el-GR" sz="3800" dirty="0">
                <a:solidFill>
                  <a:schemeClr val="bg1"/>
                </a:solidFill>
              </a:rPr>
              <a:t>ὁ</a:t>
            </a:r>
            <a:r>
              <a:rPr lang="en-US" sz="3800" dirty="0">
                <a:solidFill>
                  <a:schemeClr val="bg1"/>
                </a:solidFill>
              </a:rPr>
              <a:t> </a:t>
            </a:r>
            <a:r>
              <a:rPr lang="el-GR" sz="3800" dirty="0">
                <a:solidFill>
                  <a:schemeClr val="bg1"/>
                </a:solidFill>
              </a:rPr>
              <a:t> θρόνος </a:t>
            </a:r>
            <a:r>
              <a:rPr lang="en-US" sz="3800" dirty="0">
                <a:solidFill>
                  <a:schemeClr val="bg1"/>
                </a:solidFill>
              </a:rPr>
              <a:t> </a:t>
            </a:r>
            <a:r>
              <a:rPr lang="el-GR" sz="3800" dirty="0">
                <a:solidFill>
                  <a:schemeClr val="bg1"/>
                </a:solidFill>
              </a:rPr>
              <a:t>τοῦ </a:t>
            </a:r>
            <a:r>
              <a:rPr lang="en-US" sz="3800" dirty="0">
                <a:solidFill>
                  <a:schemeClr val="bg1"/>
                </a:solidFill>
              </a:rPr>
              <a:t> </a:t>
            </a:r>
            <a:r>
              <a:rPr lang="el-GR" sz="3800" dirty="0">
                <a:solidFill>
                  <a:schemeClr val="bg1"/>
                </a:solidFill>
              </a:rPr>
              <a:t>θεοῦ </a:t>
            </a:r>
            <a:r>
              <a:rPr lang="en-US" sz="3800" dirty="0">
                <a:solidFill>
                  <a:schemeClr val="bg1"/>
                </a:solidFill>
              </a:rPr>
              <a:t> </a:t>
            </a:r>
            <a:r>
              <a:rPr lang="el-GR" sz="3800" dirty="0">
                <a:solidFill>
                  <a:schemeClr val="bg1"/>
                </a:solidFill>
              </a:rPr>
              <a:t>καὶ </a:t>
            </a:r>
            <a:r>
              <a:rPr lang="en-US" sz="3800" dirty="0">
                <a:solidFill>
                  <a:schemeClr val="bg1"/>
                </a:solidFill>
              </a:rPr>
              <a:t> </a:t>
            </a:r>
            <a:r>
              <a:rPr lang="el-GR" sz="3800" dirty="0">
                <a:solidFill>
                  <a:schemeClr val="bg1"/>
                </a:solidFill>
              </a:rPr>
              <a:t>τοῦ </a:t>
            </a:r>
            <a:r>
              <a:rPr lang="en-US" sz="3800" dirty="0">
                <a:solidFill>
                  <a:schemeClr val="bg1"/>
                </a:solidFill>
              </a:rPr>
              <a:t> </a:t>
            </a:r>
            <a:r>
              <a:rPr lang="el-GR" sz="3800" dirty="0">
                <a:solidFill>
                  <a:schemeClr val="bg1"/>
                </a:solidFill>
              </a:rPr>
              <a:t>ἀρνίου </a:t>
            </a:r>
            <a:endParaRPr lang="en-US" sz="3800" dirty="0">
              <a:solidFill>
                <a:schemeClr val="bg1"/>
              </a:solidFill>
            </a:endParaRPr>
          </a:p>
          <a:p>
            <a:r>
              <a:rPr lang="fr-FR" sz="2300" dirty="0">
                <a:solidFill>
                  <a:srgbClr val="FFFF00"/>
                </a:solidFill>
              </a:rPr>
              <a:t>    et       le         trône            de           Dieu         et           de l'Agneau</a:t>
            </a:r>
            <a:endParaRPr lang="es-ES" sz="2300" dirty="0">
              <a:solidFill>
                <a:srgbClr val="FFFF00"/>
              </a:solidFill>
            </a:endParaRPr>
          </a:p>
          <a:p>
            <a:r>
              <a:rPr lang="en-US" sz="3800" dirty="0">
                <a:solidFill>
                  <a:schemeClr val="bg1"/>
                </a:solidFill>
              </a:rPr>
              <a:t> </a:t>
            </a:r>
            <a:r>
              <a:rPr lang="el-GR" sz="3800" dirty="0">
                <a:solidFill>
                  <a:schemeClr val="bg1"/>
                </a:solidFill>
              </a:rPr>
              <a:t>ἐν αὐτῇ ἔσται, </a:t>
            </a:r>
            <a:r>
              <a:rPr lang="en-US" sz="3800" dirty="0">
                <a:solidFill>
                  <a:schemeClr val="bg1"/>
                </a:solidFill>
              </a:rPr>
              <a:t> </a:t>
            </a:r>
            <a:r>
              <a:rPr lang="el-GR" sz="3800" dirty="0">
                <a:solidFill>
                  <a:schemeClr val="bg1"/>
                </a:solidFill>
              </a:rPr>
              <a:t>καὶ οἱ</a:t>
            </a:r>
            <a:r>
              <a:rPr lang="en-US" sz="3800" dirty="0">
                <a:solidFill>
                  <a:schemeClr val="bg1"/>
                </a:solidFill>
              </a:rPr>
              <a:t> </a:t>
            </a:r>
            <a:r>
              <a:rPr lang="el-GR" sz="3800" dirty="0">
                <a:solidFill>
                  <a:schemeClr val="bg1"/>
                </a:solidFill>
              </a:rPr>
              <a:t> δοῦλοι </a:t>
            </a:r>
            <a:r>
              <a:rPr lang="en-US" sz="3800" dirty="0">
                <a:solidFill>
                  <a:schemeClr val="bg1"/>
                </a:solidFill>
              </a:rPr>
              <a:t> </a:t>
            </a:r>
            <a:r>
              <a:rPr lang="el-GR" sz="3800" dirty="0">
                <a:solidFill>
                  <a:schemeClr val="bg1"/>
                </a:solidFill>
              </a:rPr>
              <a:t>αὐτοῦ </a:t>
            </a:r>
            <a:r>
              <a:rPr lang="en-US" sz="3800" dirty="0">
                <a:solidFill>
                  <a:schemeClr val="bg1"/>
                </a:solidFill>
              </a:rPr>
              <a:t> </a:t>
            </a:r>
            <a:r>
              <a:rPr lang="el-GR" sz="3800" dirty="0">
                <a:solidFill>
                  <a:schemeClr val="bg1"/>
                </a:solidFill>
              </a:rPr>
              <a:t>λατρεύσουσιν </a:t>
            </a:r>
            <a:r>
              <a:rPr lang="en-US" sz="3800" dirty="0">
                <a:solidFill>
                  <a:schemeClr val="bg1"/>
                </a:solidFill>
              </a:rPr>
              <a:t> </a:t>
            </a:r>
            <a:r>
              <a:rPr lang="el-GR" sz="3800" dirty="0">
                <a:solidFill>
                  <a:schemeClr val="bg1"/>
                </a:solidFill>
              </a:rPr>
              <a:t>αὐτῷ</a:t>
            </a:r>
            <a:r>
              <a:rPr lang="en-US" sz="3800" dirty="0">
                <a:solidFill>
                  <a:schemeClr val="bg1"/>
                </a:solidFill>
              </a:rPr>
              <a:t> </a:t>
            </a:r>
          </a:p>
          <a:p>
            <a:r>
              <a:rPr lang="fr-FR" sz="2300" dirty="0">
                <a:solidFill>
                  <a:srgbClr val="FFFF00"/>
                </a:solidFill>
              </a:rPr>
              <a:t> chez    elle           sera            et     les      serviteurs          ses                       serviront                      le</a:t>
            </a:r>
          </a:p>
          <a:p>
            <a:r>
              <a:rPr lang="en-US" sz="3200" b="1" dirty="0">
                <a:solidFill>
                  <a:srgbClr val="FFFF00"/>
                </a:solidFill>
              </a:rPr>
              <a:t> 4</a:t>
            </a:r>
            <a:r>
              <a:rPr lang="el-GR" sz="3200" dirty="0">
                <a:solidFill>
                  <a:srgbClr val="FFFF00"/>
                </a:solidFill>
              </a:rPr>
              <a:t> </a:t>
            </a:r>
            <a:r>
              <a:rPr lang="en-US" sz="3200" dirty="0">
                <a:solidFill>
                  <a:srgbClr val="FFFF00"/>
                </a:solidFill>
              </a:rPr>
              <a:t>  </a:t>
            </a:r>
            <a:r>
              <a:rPr lang="el-GR" sz="3800" dirty="0">
                <a:solidFill>
                  <a:schemeClr val="bg1"/>
                </a:solidFill>
              </a:rPr>
              <a:t>καὶ </a:t>
            </a:r>
            <a:r>
              <a:rPr lang="en-US" sz="3800" dirty="0">
                <a:solidFill>
                  <a:schemeClr val="bg1"/>
                </a:solidFill>
              </a:rPr>
              <a:t> </a:t>
            </a:r>
            <a:r>
              <a:rPr lang="el-GR" sz="3800" dirty="0">
                <a:solidFill>
                  <a:schemeClr val="bg1"/>
                </a:solidFill>
              </a:rPr>
              <a:t>ὄψονται </a:t>
            </a:r>
            <a:r>
              <a:rPr lang="en-US" sz="3800" dirty="0">
                <a:solidFill>
                  <a:schemeClr val="bg1"/>
                </a:solidFill>
              </a:rPr>
              <a:t> </a:t>
            </a:r>
            <a:r>
              <a:rPr lang="el-GR" sz="3800" dirty="0">
                <a:solidFill>
                  <a:schemeClr val="bg1"/>
                </a:solidFill>
              </a:rPr>
              <a:t>τὸ </a:t>
            </a:r>
            <a:r>
              <a:rPr lang="en-US" sz="3800" dirty="0">
                <a:solidFill>
                  <a:schemeClr val="bg1"/>
                </a:solidFill>
              </a:rPr>
              <a:t> </a:t>
            </a:r>
            <a:r>
              <a:rPr lang="el-GR" sz="3800" dirty="0">
                <a:solidFill>
                  <a:schemeClr val="bg1"/>
                </a:solidFill>
              </a:rPr>
              <a:t>πρόσωπον </a:t>
            </a:r>
            <a:r>
              <a:rPr lang="en-US" sz="3800" dirty="0">
                <a:solidFill>
                  <a:schemeClr val="bg1"/>
                </a:solidFill>
              </a:rPr>
              <a:t> </a:t>
            </a:r>
            <a:r>
              <a:rPr lang="el-GR" sz="3800" dirty="0">
                <a:solidFill>
                  <a:schemeClr val="bg1"/>
                </a:solidFill>
              </a:rPr>
              <a:t>αὐτοῦ, </a:t>
            </a:r>
            <a:endParaRPr lang="en-US" sz="2300" dirty="0">
              <a:solidFill>
                <a:schemeClr val="bg1"/>
              </a:solidFill>
            </a:endParaRPr>
          </a:p>
          <a:p>
            <a:r>
              <a:rPr lang="fr-FR" sz="2300" dirty="0">
                <a:solidFill>
                  <a:srgbClr val="FFFF00"/>
                </a:solidFill>
              </a:rPr>
              <a:t>           et            verront            la                 face                     sa</a:t>
            </a:r>
          </a:p>
          <a:p>
            <a:r>
              <a:rPr lang="en-US" sz="3800" dirty="0">
                <a:solidFill>
                  <a:schemeClr val="bg1"/>
                </a:solidFill>
              </a:rPr>
              <a:t>     </a:t>
            </a:r>
            <a:r>
              <a:rPr lang="el-GR" sz="3800" dirty="0">
                <a:solidFill>
                  <a:schemeClr val="bg1"/>
                </a:solidFill>
              </a:rPr>
              <a:t>καὶ</a:t>
            </a:r>
            <a:r>
              <a:rPr lang="en-US" sz="3800" dirty="0">
                <a:solidFill>
                  <a:schemeClr val="bg1"/>
                </a:solidFill>
              </a:rPr>
              <a:t> </a:t>
            </a:r>
            <a:r>
              <a:rPr lang="el-GR" sz="3800" dirty="0">
                <a:solidFill>
                  <a:schemeClr val="bg1"/>
                </a:solidFill>
              </a:rPr>
              <a:t> τὸ </a:t>
            </a:r>
            <a:r>
              <a:rPr lang="en-US" sz="3800" dirty="0">
                <a:solidFill>
                  <a:schemeClr val="bg1"/>
                </a:solidFill>
              </a:rPr>
              <a:t> </a:t>
            </a:r>
            <a:r>
              <a:rPr lang="el-GR" sz="3800" dirty="0">
                <a:solidFill>
                  <a:schemeClr val="bg1"/>
                </a:solidFill>
              </a:rPr>
              <a:t>ὄνομα </a:t>
            </a:r>
            <a:r>
              <a:rPr lang="en-US" sz="3800" dirty="0">
                <a:solidFill>
                  <a:schemeClr val="bg1"/>
                </a:solidFill>
              </a:rPr>
              <a:t> </a:t>
            </a:r>
            <a:r>
              <a:rPr lang="el-GR" sz="3800" dirty="0">
                <a:solidFill>
                  <a:schemeClr val="bg1"/>
                </a:solidFill>
              </a:rPr>
              <a:t>αὐτοῦ </a:t>
            </a:r>
            <a:r>
              <a:rPr lang="en-US" sz="3800" dirty="0">
                <a:solidFill>
                  <a:schemeClr val="bg1"/>
                </a:solidFill>
              </a:rPr>
              <a:t> </a:t>
            </a:r>
            <a:r>
              <a:rPr lang="el-GR" sz="3800" dirty="0">
                <a:solidFill>
                  <a:schemeClr val="bg1"/>
                </a:solidFill>
              </a:rPr>
              <a:t>ἐπὶ</a:t>
            </a:r>
            <a:r>
              <a:rPr lang="en-US" sz="3800" dirty="0">
                <a:solidFill>
                  <a:schemeClr val="bg1"/>
                </a:solidFill>
              </a:rPr>
              <a:t> </a:t>
            </a:r>
            <a:r>
              <a:rPr lang="el-GR" sz="3800" dirty="0">
                <a:solidFill>
                  <a:schemeClr val="bg1"/>
                </a:solidFill>
              </a:rPr>
              <a:t> τῶν</a:t>
            </a:r>
            <a:r>
              <a:rPr lang="en-US" sz="3800" dirty="0">
                <a:solidFill>
                  <a:schemeClr val="bg1"/>
                </a:solidFill>
              </a:rPr>
              <a:t> </a:t>
            </a:r>
            <a:r>
              <a:rPr lang="el-GR" sz="3800" dirty="0">
                <a:solidFill>
                  <a:schemeClr val="bg1"/>
                </a:solidFill>
              </a:rPr>
              <a:t> μετώπων </a:t>
            </a:r>
            <a:r>
              <a:rPr lang="en-US" sz="3800" dirty="0">
                <a:solidFill>
                  <a:schemeClr val="bg1"/>
                </a:solidFill>
              </a:rPr>
              <a:t> </a:t>
            </a:r>
            <a:r>
              <a:rPr lang="el-GR" sz="3800" dirty="0">
                <a:solidFill>
                  <a:schemeClr val="bg1"/>
                </a:solidFill>
              </a:rPr>
              <a:t>αὐτῶν.</a:t>
            </a:r>
          </a:p>
          <a:p>
            <a:r>
              <a:rPr lang="fr-FR" sz="2300" dirty="0">
                <a:solidFill>
                  <a:srgbClr val="FFFF00"/>
                </a:solidFill>
              </a:rPr>
              <a:t>            et       le           nom                son         sur         les               fronts                 leurs </a:t>
            </a:r>
          </a:p>
          <a:p>
            <a:r>
              <a:rPr lang="en-US" sz="2100" baseline="30000" dirty="0">
                <a:solidFill>
                  <a:srgbClr val="FFFF00"/>
                </a:solidFill>
              </a:rPr>
              <a:t>	             NEG </a:t>
            </a:r>
            <a:r>
              <a:rPr lang="fr-FR" sz="2100" b="1" dirty="0">
                <a:solidFill>
                  <a:schemeClr val="bg1"/>
                </a:solidFill>
              </a:rPr>
              <a:t>22:3</a:t>
            </a:r>
            <a:r>
              <a:rPr lang="fr-FR" sz="2100" dirty="0">
                <a:solidFill>
                  <a:schemeClr val="bg1"/>
                </a:solidFill>
              </a:rPr>
              <a:t> Il n'y aura plus d'anathème. Le trône de Dieu et de l'Agneau sera dans la ville; ses serviteurs le serviront et verront sa face, </a:t>
            </a:r>
            <a:r>
              <a:rPr lang="fr-FR" sz="2100" b="1" dirty="0">
                <a:solidFill>
                  <a:schemeClr val="bg1"/>
                </a:solidFill>
              </a:rPr>
              <a:t>22:4</a:t>
            </a:r>
            <a:r>
              <a:rPr lang="fr-FR" sz="2100" dirty="0">
                <a:solidFill>
                  <a:schemeClr val="bg1"/>
                </a:solidFill>
              </a:rPr>
              <a:t> et son nom sera sur leur front.         //       </a:t>
            </a:r>
            <a:r>
              <a:rPr lang="fr-FR" sz="2100" baseline="30000" dirty="0">
                <a:solidFill>
                  <a:srgbClr val="FFFF00"/>
                </a:solidFill>
              </a:rPr>
              <a:t>BFC </a:t>
            </a:r>
            <a:r>
              <a:rPr lang="fr-FR" sz="2100" b="1" dirty="0">
                <a:solidFill>
                  <a:schemeClr val="bg1"/>
                </a:solidFill>
              </a:rPr>
              <a:t>22:3</a:t>
            </a:r>
            <a:r>
              <a:rPr lang="fr-FR" sz="2100" dirty="0">
                <a:solidFill>
                  <a:schemeClr val="bg1"/>
                </a:solidFill>
              </a:rPr>
              <a:t> Il ne s'y trouvera plus rien qui soit frappé par la malédiction de Dieu. Le trône de Dieu et de l'Agneau sera dans la ville, et les serviteurs de Dieu l'adoreront. </a:t>
            </a:r>
            <a:r>
              <a:rPr lang="fr-FR" sz="2100" b="1" dirty="0">
                <a:solidFill>
                  <a:schemeClr val="bg1"/>
                </a:solidFill>
              </a:rPr>
              <a:t>22:4</a:t>
            </a:r>
            <a:r>
              <a:rPr lang="fr-FR" sz="2100" dirty="0">
                <a:solidFill>
                  <a:schemeClr val="bg1"/>
                </a:solidFill>
              </a:rPr>
              <a:t> Ils verront sa face, et son nom sera inscrit sur leurs fronts.</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09667816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788636"/>
          </a:xfrm>
          <a:prstGeom prst="rect">
            <a:avLst/>
          </a:prstGeom>
          <a:solidFill>
            <a:srgbClr val="002060"/>
          </a:solidFill>
        </p:spPr>
        <p:txBody>
          <a:bodyPr wrap="square" lIns="108821" tIns="54411" rIns="108821" bIns="54411">
            <a:spAutoFit/>
          </a:bodyPr>
          <a:lstStyle/>
          <a:p>
            <a:pPr algn="ctr"/>
            <a:endParaRPr lang="en-US" sz="1000" b="1" dirty="0">
              <a:solidFill>
                <a:srgbClr val="FFFF00"/>
              </a:solidFill>
            </a:endParaRPr>
          </a:p>
          <a:p>
            <a:r>
              <a:rPr lang="en-US" sz="3200" b="1" dirty="0">
                <a:solidFill>
                  <a:srgbClr val="FFFF00"/>
                </a:solidFill>
              </a:rPr>
              <a:t>  Apocalypse 22:5 </a:t>
            </a:r>
          </a:p>
          <a:p>
            <a:pPr algn="ctr"/>
            <a:endParaRPr lang="en-US" sz="800" b="1" dirty="0">
              <a:solidFill>
                <a:srgbClr val="FFFF00"/>
              </a:solidFill>
            </a:endParaRPr>
          </a:p>
          <a:p>
            <a:r>
              <a:rPr lang="en-US" sz="4000" dirty="0">
                <a:solidFill>
                  <a:schemeClr val="bg1"/>
                </a:solidFill>
              </a:rPr>
              <a:t> </a:t>
            </a:r>
            <a:r>
              <a:rPr lang="el-GR" sz="4000" dirty="0">
                <a:solidFill>
                  <a:schemeClr val="bg1"/>
                </a:solidFill>
              </a:rPr>
              <a:t>καὶ </a:t>
            </a:r>
            <a:r>
              <a:rPr lang="en-US" sz="4000" dirty="0">
                <a:solidFill>
                  <a:schemeClr val="bg1"/>
                </a:solidFill>
              </a:rPr>
              <a:t> </a:t>
            </a:r>
            <a:r>
              <a:rPr lang="el-GR" sz="4000" dirty="0">
                <a:solidFill>
                  <a:schemeClr val="bg1"/>
                </a:solidFill>
              </a:rPr>
              <a:t>νὺξ </a:t>
            </a:r>
            <a:r>
              <a:rPr lang="en-US" sz="4000" dirty="0">
                <a:solidFill>
                  <a:schemeClr val="bg1"/>
                </a:solidFill>
              </a:rPr>
              <a:t> </a:t>
            </a:r>
            <a:r>
              <a:rPr lang="el-GR" sz="4000" dirty="0">
                <a:solidFill>
                  <a:schemeClr val="bg1"/>
                </a:solidFill>
              </a:rPr>
              <a:t>οὐκ ἔσται</a:t>
            </a:r>
            <a:r>
              <a:rPr lang="en-US" sz="4000" dirty="0">
                <a:solidFill>
                  <a:schemeClr val="bg1"/>
                </a:solidFill>
              </a:rPr>
              <a:t> </a:t>
            </a:r>
            <a:r>
              <a:rPr lang="el-GR" sz="4000" dirty="0">
                <a:solidFill>
                  <a:schemeClr val="bg1"/>
                </a:solidFill>
              </a:rPr>
              <a:t> ἔτι </a:t>
            </a:r>
            <a:r>
              <a:rPr lang="en-US" sz="4000" dirty="0">
                <a:solidFill>
                  <a:schemeClr val="bg1"/>
                </a:solidFill>
              </a:rPr>
              <a:t> </a:t>
            </a:r>
            <a:r>
              <a:rPr lang="el-GR" sz="4000" dirty="0">
                <a:solidFill>
                  <a:schemeClr val="bg1"/>
                </a:solidFill>
              </a:rPr>
              <a:t>καὶ οὐκ ἔχουσιν </a:t>
            </a:r>
            <a:endParaRPr lang="en-US" sz="4000" dirty="0">
              <a:solidFill>
                <a:schemeClr val="bg1"/>
              </a:solidFill>
            </a:endParaRPr>
          </a:p>
          <a:p>
            <a:r>
              <a:rPr lang="fr-FR" sz="2400" dirty="0">
                <a:solidFill>
                  <a:schemeClr val="bg1"/>
                </a:solidFill>
              </a:rPr>
              <a:t>    </a:t>
            </a:r>
            <a:r>
              <a:rPr lang="fr-FR" sz="2400" dirty="0">
                <a:solidFill>
                  <a:srgbClr val="FFFF00"/>
                </a:solidFill>
              </a:rPr>
              <a:t>et     de nuit       il n'y aura           plus       et           ils n'auront</a:t>
            </a:r>
          </a:p>
          <a:p>
            <a:r>
              <a:rPr lang="en-US" sz="4000" dirty="0">
                <a:solidFill>
                  <a:schemeClr val="bg1"/>
                </a:solidFill>
              </a:rPr>
              <a:t> </a:t>
            </a:r>
            <a:r>
              <a:rPr lang="el-GR" sz="4000" dirty="0">
                <a:solidFill>
                  <a:schemeClr val="bg1"/>
                </a:solidFill>
              </a:rPr>
              <a:t>χρείαν </a:t>
            </a:r>
            <a:r>
              <a:rPr lang="en-US" sz="4000" dirty="0">
                <a:solidFill>
                  <a:schemeClr val="bg1"/>
                </a:solidFill>
              </a:rPr>
              <a:t> </a:t>
            </a:r>
            <a:r>
              <a:rPr lang="el-GR" sz="4000" dirty="0">
                <a:solidFill>
                  <a:schemeClr val="bg1"/>
                </a:solidFill>
              </a:rPr>
              <a:t>φωτὸς </a:t>
            </a:r>
            <a:r>
              <a:rPr lang="en-US" sz="4000" dirty="0">
                <a:solidFill>
                  <a:schemeClr val="bg1"/>
                </a:solidFill>
              </a:rPr>
              <a:t> </a:t>
            </a:r>
            <a:r>
              <a:rPr lang="el-GR" sz="4000" dirty="0">
                <a:solidFill>
                  <a:schemeClr val="bg1"/>
                </a:solidFill>
              </a:rPr>
              <a:t>λύχνου</a:t>
            </a:r>
            <a:r>
              <a:rPr lang="en-US" sz="4000" dirty="0">
                <a:solidFill>
                  <a:schemeClr val="bg1"/>
                </a:solidFill>
              </a:rPr>
              <a:t> </a:t>
            </a:r>
            <a:r>
              <a:rPr lang="el-GR" sz="4000" dirty="0">
                <a:solidFill>
                  <a:schemeClr val="bg1"/>
                </a:solidFill>
              </a:rPr>
              <a:t> καὶ φωτὸς </a:t>
            </a:r>
            <a:r>
              <a:rPr lang="en-US" sz="4000" dirty="0">
                <a:solidFill>
                  <a:schemeClr val="bg1"/>
                </a:solidFill>
              </a:rPr>
              <a:t> </a:t>
            </a:r>
            <a:r>
              <a:rPr lang="el-GR" sz="4000" dirty="0">
                <a:solidFill>
                  <a:schemeClr val="bg1"/>
                </a:solidFill>
              </a:rPr>
              <a:t>ἡλίου,</a:t>
            </a:r>
            <a:endParaRPr lang="en-US" sz="4000" dirty="0">
              <a:solidFill>
                <a:schemeClr val="bg1"/>
              </a:solidFill>
            </a:endParaRPr>
          </a:p>
          <a:p>
            <a:r>
              <a:rPr lang="fr-FR" sz="2400" dirty="0">
                <a:solidFill>
                  <a:srgbClr val="FFFF00"/>
                </a:solidFill>
              </a:rPr>
              <a:t>      besoin     de la lumière  d'une lampe    et    de la lumière  du soleil</a:t>
            </a:r>
          </a:p>
          <a:p>
            <a:r>
              <a:rPr lang="en-US" sz="4000" dirty="0">
                <a:solidFill>
                  <a:schemeClr val="bg1"/>
                </a:solidFill>
              </a:rPr>
              <a:t>   </a:t>
            </a:r>
            <a:r>
              <a:rPr lang="el-GR" sz="4000" dirty="0">
                <a:solidFill>
                  <a:schemeClr val="bg1"/>
                </a:solidFill>
              </a:rPr>
              <a:t>ὅτι </a:t>
            </a:r>
            <a:r>
              <a:rPr lang="en-US" sz="4000" dirty="0">
                <a:solidFill>
                  <a:schemeClr val="bg1"/>
                </a:solidFill>
              </a:rPr>
              <a:t>   </a:t>
            </a:r>
            <a:r>
              <a:rPr lang="el-GR" sz="4000" dirty="0">
                <a:solidFill>
                  <a:schemeClr val="bg1"/>
                </a:solidFill>
              </a:rPr>
              <a:t>κύριος </a:t>
            </a:r>
            <a:r>
              <a:rPr lang="en-US" sz="4000" dirty="0">
                <a:solidFill>
                  <a:schemeClr val="bg1"/>
                </a:solidFill>
              </a:rPr>
              <a:t> </a:t>
            </a:r>
            <a:r>
              <a:rPr lang="el-GR" sz="4000" dirty="0">
                <a:solidFill>
                  <a:schemeClr val="bg1"/>
                </a:solidFill>
              </a:rPr>
              <a:t>ὁ </a:t>
            </a:r>
            <a:r>
              <a:rPr lang="en-US" sz="4000" dirty="0">
                <a:solidFill>
                  <a:schemeClr val="bg1"/>
                </a:solidFill>
              </a:rPr>
              <a:t> </a:t>
            </a:r>
            <a:r>
              <a:rPr lang="el-GR" sz="4000" dirty="0">
                <a:solidFill>
                  <a:schemeClr val="bg1"/>
                </a:solidFill>
              </a:rPr>
              <a:t>θεὸς </a:t>
            </a:r>
            <a:r>
              <a:rPr lang="en-US" sz="4000" dirty="0">
                <a:solidFill>
                  <a:schemeClr val="bg1"/>
                </a:solidFill>
              </a:rPr>
              <a:t> </a:t>
            </a:r>
            <a:r>
              <a:rPr lang="el-GR" sz="4000" dirty="0">
                <a:solidFill>
                  <a:schemeClr val="bg1"/>
                </a:solidFill>
              </a:rPr>
              <a:t>φωτίσει</a:t>
            </a:r>
            <a:r>
              <a:rPr lang="en-US" sz="4000" dirty="0">
                <a:solidFill>
                  <a:schemeClr val="bg1"/>
                </a:solidFill>
              </a:rPr>
              <a:t> </a:t>
            </a:r>
            <a:r>
              <a:rPr lang="el-GR" sz="4000" dirty="0">
                <a:solidFill>
                  <a:schemeClr val="bg1"/>
                </a:solidFill>
              </a:rPr>
              <a:t> ἐπ᾽ </a:t>
            </a:r>
            <a:r>
              <a:rPr lang="en-US" sz="4000" dirty="0">
                <a:solidFill>
                  <a:schemeClr val="bg1"/>
                </a:solidFill>
              </a:rPr>
              <a:t> </a:t>
            </a:r>
            <a:r>
              <a:rPr lang="el-GR" sz="4000" dirty="0">
                <a:solidFill>
                  <a:schemeClr val="bg1"/>
                </a:solidFill>
              </a:rPr>
              <a:t>αὐτούς, </a:t>
            </a:r>
            <a:endParaRPr lang="en-US" sz="4000" dirty="0">
              <a:solidFill>
                <a:schemeClr val="bg1"/>
              </a:solidFill>
            </a:endParaRPr>
          </a:p>
          <a:p>
            <a:r>
              <a:rPr lang="fr-FR" sz="2400" dirty="0">
                <a:solidFill>
                  <a:srgbClr val="FFFF00"/>
                </a:solidFill>
              </a:rPr>
              <a:t> parce que  le Seigneur    le      Dieu           éclairera         sur            eux </a:t>
            </a:r>
          </a:p>
          <a:p>
            <a:r>
              <a:rPr lang="en-US" sz="4000" dirty="0">
                <a:solidFill>
                  <a:schemeClr val="bg1"/>
                </a:solidFill>
              </a:rPr>
              <a:t>  </a:t>
            </a:r>
            <a:r>
              <a:rPr lang="el-GR" sz="4000" dirty="0">
                <a:solidFill>
                  <a:schemeClr val="bg1"/>
                </a:solidFill>
              </a:rPr>
              <a:t>καὶ </a:t>
            </a:r>
            <a:r>
              <a:rPr lang="en-US" sz="4000" dirty="0">
                <a:solidFill>
                  <a:schemeClr val="bg1"/>
                </a:solidFill>
              </a:rPr>
              <a:t> </a:t>
            </a:r>
            <a:r>
              <a:rPr lang="el-GR" sz="4000" dirty="0">
                <a:solidFill>
                  <a:schemeClr val="bg1"/>
                </a:solidFill>
              </a:rPr>
              <a:t>βασιλεύσουσιν </a:t>
            </a:r>
            <a:r>
              <a:rPr lang="en-US" sz="4000" dirty="0">
                <a:solidFill>
                  <a:schemeClr val="bg1"/>
                </a:solidFill>
              </a:rPr>
              <a:t> </a:t>
            </a:r>
            <a:r>
              <a:rPr lang="el-GR" sz="4000" dirty="0">
                <a:solidFill>
                  <a:schemeClr val="bg1"/>
                </a:solidFill>
              </a:rPr>
              <a:t>εἰς τοὺς αἰῶνας </a:t>
            </a:r>
            <a:r>
              <a:rPr lang="en-US" sz="4000" dirty="0">
                <a:solidFill>
                  <a:schemeClr val="bg1"/>
                </a:solidFill>
              </a:rPr>
              <a:t> </a:t>
            </a:r>
            <a:r>
              <a:rPr lang="el-GR" sz="4000" dirty="0">
                <a:solidFill>
                  <a:schemeClr val="bg1"/>
                </a:solidFill>
              </a:rPr>
              <a:t>τῶν αἰώνων.</a:t>
            </a:r>
          </a:p>
          <a:p>
            <a:r>
              <a:rPr lang="fr-FR" sz="2400" dirty="0">
                <a:solidFill>
                  <a:srgbClr val="FFFF00"/>
                </a:solidFill>
              </a:rPr>
              <a:t>      et                ils régneront                       aux                  siècles            des        siècles</a:t>
            </a:r>
          </a:p>
          <a:p>
            <a:endParaRPr lang="en-US" sz="800" dirty="0">
              <a:solidFill>
                <a:schemeClr val="bg1"/>
              </a:solidFill>
            </a:endParaRPr>
          </a:p>
          <a:p>
            <a:r>
              <a:rPr lang="en-US" sz="2200" baseline="30000" dirty="0">
                <a:solidFill>
                  <a:srgbClr val="FFFF00"/>
                </a:solidFill>
              </a:rPr>
              <a:t>	NEG </a:t>
            </a:r>
            <a:r>
              <a:rPr lang="fr-FR" sz="2200" b="1" dirty="0">
                <a:solidFill>
                  <a:schemeClr val="bg1"/>
                </a:solidFill>
              </a:rPr>
              <a:t>22:5</a:t>
            </a:r>
            <a:r>
              <a:rPr lang="fr-FR" sz="2200" dirty="0">
                <a:solidFill>
                  <a:schemeClr val="bg1"/>
                </a:solidFill>
              </a:rPr>
              <a:t> Il n'y aura plus de nuit; et ils n'auront besoin ni de lampe ni de lumière, parce que le Seigneur Dieu les éclairera. Et ils régneront aux siècles des siècles.</a:t>
            </a:r>
          </a:p>
          <a:p>
            <a:r>
              <a:rPr lang="fr-FR" sz="2200" baseline="30000" dirty="0">
                <a:solidFill>
                  <a:srgbClr val="FFFF00"/>
                </a:solidFill>
              </a:rPr>
              <a:t>	BFC</a:t>
            </a:r>
            <a:r>
              <a:rPr lang="fr-FR" sz="2200" baseline="30000" dirty="0">
                <a:solidFill>
                  <a:schemeClr val="bg1"/>
                </a:solidFill>
              </a:rPr>
              <a:t> </a:t>
            </a:r>
            <a:r>
              <a:rPr lang="fr-FR" sz="2200" b="1" dirty="0">
                <a:solidFill>
                  <a:schemeClr val="bg1"/>
                </a:solidFill>
              </a:rPr>
              <a:t>22:5</a:t>
            </a:r>
            <a:r>
              <a:rPr lang="fr-FR" sz="2200" dirty="0">
                <a:solidFill>
                  <a:schemeClr val="bg1"/>
                </a:solidFill>
              </a:rPr>
              <a:t> Il n'y aura plus de nuit, et ils n'auront besoin ni de la lumière d'une lampe, ni de celle du soleil, parce que le Seigneur Dieu répandra sur eux sa lumière, et ils régneront pour toujours.</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08324927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788636"/>
          </a:xfrm>
          <a:prstGeom prst="rect">
            <a:avLst/>
          </a:prstGeom>
          <a:solidFill>
            <a:srgbClr val="002060"/>
          </a:solidFill>
        </p:spPr>
        <p:txBody>
          <a:bodyPr wrap="square" lIns="108821" tIns="54411" rIns="108821" bIns="54411">
            <a:spAutoFit/>
          </a:bodyPr>
          <a:lstStyle/>
          <a:p>
            <a:pPr algn="ctr"/>
            <a:endParaRPr lang="en-US" sz="1000" b="1" dirty="0">
              <a:solidFill>
                <a:srgbClr val="FFFF00"/>
              </a:solidFill>
            </a:endParaRPr>
          </a:p>
          <a:p>
            <a:r>
              <a:rPr lang="en-US" sz="3600" b="1" dirty="0">
                <a:solidFill>
                  <a:srgbClr val="FFFF00"/>
                </a:solidFill>
              </a:rPr>
              <a:t>  Apocalypse 22:6 </a:t>
            </a:r>
          </a:p>
          <a:p>
            <a:pPr algn="ctr"/>
            <a:endParaRPr lang="en-US" sz="800" b="1" dirty="0">
              <a:solidFill>
                <a:srgbClr val="FFFF00"/>
              </a:solidFill>
            </a:endParaRPr>
          </a:p>
          <a:p>
            <a:r>
              <a:rPr lang="en-US" sz="4000" dirty="0">
                <a:solidFill>
                  <a:schemeClr val="bg1"/>
                </a:solidFill>
              </a:rPr>
              <a:t> </a:t>
            </a:r>
            <a:r>
              <a:rPr lang="el-GR" sz="4000" dirty="0">
                <a:solidFill>
                  <a:schemeClr val="bg1"/>
                </a:solidFill>
              </a:rPr>
              <a:t>Καὶ εἶπέν μοι· </a:t>
            </a:r>
            <a:r>
              <a:rPr lang="en-US" sz="4000" dirty="0">
                <a:solidFill>
                  <a:schemeClr val="bg1"/>
                </a:solidFill>
              </a:rPr>
              <a:t> </a:t>
            </a:r>
            <a:r>
              <a:rPr lang="el-GR" sz="4000" dirty="0">
                <a:solidFill>
                  <a:schemeClr val="bg1"/>
                </a:solidFill>
              </a:rPr>
              <a:t>οὗτοι </a:t>
            </a:r>
            <a:r>
              <a:rPr lang="en-US" sz="4000" dirty="0">
                <a:solidFill>
                  <a:schemeClr val="bg1"/>
                </a:solidFill>
              </a:rPr>
              <a:t> </a:t>
            </a:r>
            <a:r>
              <a:rPr lang="el-GR" sz="4000" dirty="0">
                <a:solidFill>
                  <a:schemeClr val="bg1"/>
                </a:solidFill>
              </a:rPr>
              <a:t>οἱ </a:t>
            </a:r>
            <a:r>
              <a:rPr lang="en-US" sz="4000" dirty="0">
                <a:solidFill>
                  <a:schemeClr val="bg1"/>
                </a:solidFill>
              </a:rPr>
              <a:t> </a:t>
            </a:r>
            <a:r>
              <a:rPr lang="el-GR" sz="4000" dirty="0">
                <a:solidFill>
                  <a:schemeClr val="bg1"/>
                </a:solidFill>
              </a:rPr>
              <a:t>λόγοι </a:t>
            </a:r>
            <a:r>
              <a:rPr lang="en-US" sz="4000" dirty="0">
                <a:solidFill>
                  <a:schemeClr val="bg1"/>
                </a:solidFill>
              </a:rPr>
              <a:t>  </a:t>
            </a:r>
            <a:r>
              <a:rPr lang="el-GR" sz="4000" dirty="0">
                <a:solidFill>
                  <a:schemeClr val="bg1"/>
                </a:solidFill>
              </a:rPr>
              <a:t>πιστοὶ </a:t>
            </a:r>
            <a:endParaRPr lang="en-US" sz="4000" dirty="0">
              <a:solidFill>
                <a:schemeClr val="bg1"/>
              </a:solidFill>
            </a:endParaRPr>
          </a:p>
          <a:p>
            <a:r>
              <a:rPr lang="fr-FR" sz="2400" dirty="0">
                <a:solidFill>
                  <a:schemeClr val="bg1"/>
                </a:solidFill>
              </a:rPr>
              <a:t>     </a:t>
            </a:r>
            <a:r>
              <a:rPr lang="fr-FR" sz="2400" dirty="0">
                <a:solidFill>
                  <a:srgbClr val="FFFF00"/>
                </a:solidFill>
              </a:rPr>
              <a:t>et        il dit        me             ces          les     paroles    sont certaines</a:t>
            </a:r>
          </a:p>
          <a:p>
            <a:r>
              <a:rPr lang="el-GR" sz="4000" dirty="0">
                <a:solidFill>
                  <a:schemeClr val="bg1"/>
                </a:solidFill>
              </a:rPr>
              <a:t>καὶ ἀληθινοί, καὶ ὁ κύριος ὁ θεὸς τῶν πνευμάτων </a:t>
            </a:r>
            <a:endParaRPr lang="en-US" sz="4000" dirty="0">
              <a:solidFill>
                <a:schemeClr val="bg1"/>
              </a:solidFill>
            </a:endParaRPr>
          </a:p>
          <a:p>
            <a:r>
              <a:rPr lang="fr-FR" sz="2400" dirty="0">
                <a:solidFill>
                  <a:srgbClr val="FFFF00"/>
                </a:solidFill>
              </a:rPr>
              <a:t> et           véritables           et     le    Seigneur     le    Dieu        des            esprits</a:t>
            </a:r>
          </a:p>
          <a:p>
            <a:r>
              <a:rPr lang="en-US" sz="4000" dirty="0">
                <a:solidFill>
                  <a:schemeClr val="bg1"/>
                </a:solidFill>
              </a:rPr>
              <a:t> </a:t>
            </a:r>
            <a:r>
              <a:rPr lang="el-GR" sz="4000" dirty="0">
                <a:solidFill>
                  <a:schemeClr val="bg1"/>
                </a:solidFill>
              </a:rPr>
              <a:t>τῶν </a:t>
            </a:r>
            <a:r>
              <a:rPr lang="en-US" sz="4000" dirty="0">
                <a:solidFill>
                  <a:schemeClr val="bg1"/>
                </a:solidFill>
              </a:rPr>
              <a:t> </a:t>
            </a:r>
            <a:r>
              <a:rPr lang="el-GR" sz="4000" dirty="0">
                <a:solidFill>
                  <a:schemeClr val="bg1"/>
                </a:solidFill>
              </a:rPr>
              <a:t>προφητῶν </a:t>
            </a:r>
            <a:r>
              <a:rPr lang="en-US" sz="4000" dirty="0">
                <a:solidFill>
                  <a:schemeClr val="bg1"/>
                </a:solidFill>
              </a:rPr>
              <a:t> </a:t>
            </a:r>
            <a:r>
              <a:rPr lang="el-GR" sz="4000" dirty="0">
                <a:solidFill>
                  <a:schemeClr val="bg1"/>
                </a:solidFill>
              </a:rPr>
              <a:t>ἀπέστειλεν </a:t>
            </a:r>
            <a:r>
              <a:rPr lang="en-US" sz="4000" dirty="0">
                <a:solidFill>
                  <a:schemeClr val="bg1"/>
                </a:solidFill>
              </a:rPr>
              <a:t> </a:t>
            </a:r>
            <a:r>
              <a:rPr lang="el-GR" sz="4000" dirty="0">
                <a:solidFill>
                  <a:schemeClr val="bg1"/>
                </a:solidFill>
              </a:rPr>
              <a:t>τὸν </a:t>
            </a:r>
            <a:r>
              <a:rPr lang="en-US" sz="4000" dirty="0">
                <a:solidFill>
                  <a:schemeClr val="bg1"/>
                </a:solidFill>
              </a:rPr>
              <a:t> </a:t>
            </a:r>
            <a:r>
              <a:rPr lang="el-GR" sz="4000" dirty="0">
                <a:solidFill>
                  <a:schemeClr val="bg1"/>
                </a:solidFill>
              </a:rPr>
              <a:t>ἄγγελον </a:t>
            </a:r>
            <a:r>
              <a:rPr lang="en-US" sz="4000" dirty="0">
                <a:solidFill>
                  <a:schemeClr val="bg1"/>
                </a:solidFill>
              </a:rPr>
              <a:t> </a:t>
            </a:r>
            <a:r>
              <a:rPr lang="el-GR" sz="4000" dirty="0">
                <a:solidFill>
                  <a:schemeClr val="bg1"/>
                </a:solidFill>
              </a:rPr>
              <a:t>αὐτοῦ </a:t>
            </a:r>
            <a:endParaRPr lang="en-US" sz="4000" dirty="0">
              <a:solidFill>
                <a:schemeClr val="bg1"/>
              </a:solidFill>
            </a:endParaRPr>
          </a:p>
          <a:p>
            <a:r>
              <a:rPr lang="fr-FR" sz="2400" dirty="0">
                <a:solidFill>
                  <a:srgbClr val="FFFF00"/>
                </a:solidFill>
              </a:rPr>
              <a:t>    des            prophètes                   a envoyé                 le                ange               son</a:t>
            </a:r>
          </a:p>
          <a:p>
            <a:r>
              <a:rPr lang="en-US" sz="4000" dirty="0">
                <a:solidFill>
                  <a:schemeClr val="bg1"/>
                </a:solidFill>
              </a:rPr>
              <a:t> </a:t>
            </a:r>
            <a:r>
              <a:rPr lang="el-GR" sz="4000" dirty="0">
                <a:solidFill>
                  <a:schemeClr val="bg1"/>
                </a:solidFill>
              </a:rPr>
              <a:t>δεῖξαι </a:t>
            </a:r>
            <a:r>
              <a:rPr lang="en-US" sz="4000" dirty="0">
                <a:solidFill>
                  <a:schemeClr val="bg1"/>
                </a:solidFill>
              </a:rPr>
              <a:t> </a:t>
            </a:r>
            <a:r>
              <a:rPr lang="el-GR" sz="4000" dirty="0">
                <a:solidFill>
                  <a:schemeClr val="bg1"/>
                </a:solidFill>
              </a:rPr>
              <a:t>τοῖς </a:t>
            </a:r>
            <a:r>
              <a:rPr lang="en-US" sz="4000" dirty="0">
                <a:solidFill>
                  <a:schemeClr val="bg1"/>
                </a:solidFill>
              </a:rPr>
              <a:t> </a:t>
            </a:r>
            <a:r>
              <a:rPr lang="el-GR" sz="4000" dirty="0">
                <a:solidFill>
                  <a:schemeClr val="bg1"/>
                </a:solidFill>
              </a:rPr>
              <a:t>δούλοις </a:t>
            </a:r>
            <a:r>
              <a:rPr lang="en-US" sz="4000" dirty="0">
                <a:solidFill>
                  <a:schemeClr val="bg1"/>
                </a:solidFill>
              </a:rPr>
              <a:t> </a:t>
            </a:r>
            <a:r>
              <a:rPr lang="el-GR" sz="4000" dirty="0">
                <a:solidFill>
                  <a:schemeClr val="bg1"/>
                </a:solidFill>
              </a:rPr>
              <a:t>αὐτοῦ</a:t>
            </a:r>
            <a:r>
              <a:rPr lang="en-US" sz="4000" dirty="0">
                <a:solidFill>
                  <a:schemeClr val="bg1"/>
                </a:solidFill>
              </a:rPr>
              <a:t> </a:t>
            </a:r>
            <a:r>
              <a:rPr lang="el-GR" sz="4000" dirty="0">
                <a:solidFill>
                  <a:schemeClr val="bg1"/>
                </a:solidFill>
              </a:rPr>
              <a:t> ἃ </a:t>
            </a:r>
            <a:r>
              <a:rPr lang="en-US" sz="4000" dirty="0">
                <a:solidFill>
                  <a:schemeClr val="bg1"/>
                </a:solidFill>
              </a:rPr>
              <a:t> </a:t>
            </a:r>
            <a:r>
              <a:rPr lang="el-GR" sz="4000" dirty="0">
                <a:solidFill>
                  <a:schemeClr val="bg1"/>
                </a:solidFill>
              </a:rPr>
              <a:t>δεῖ </a:t>
            </a:r>
            <a:r>
              <a:rPr lang="en-US" sz="4000" dirty="0">
                <a:solidFill>
                  <a:schemeClr val="bg1"/>
                </a:solidFill>
              </a:rPr>
              <a:t> </a:t>
            </a:r>
            <a:r>
              <a:rPr lang="el-GR" sz="4000" dirty="0">
                <a:solidFill>
                  <a:schemeClr val="bg1"/>
                </a:solidFill>
              </a:rPr>
              <a:t>γενέσθαι </a:t>
            </a:r>
            <a:r>
              <a:rPr lang="en-US" sz="4000" dirty="0">
                <a:solidFill>
                  <a:schemeClr val="bg1"/>
                </a:solidFill>
              </a:rPr>
              <a:t> </a:t>
            </a:r>
            <a:r>
              <a:rPr lang="el-GR" sz="4000" dirty="0">
                <a:solidFill>
                  <a:schemeClr val="bg1"/>
                </a:solidFill>
              </a:rPr>
              <a:t>ἐν τάχει.</a:t>
            </a:r>
            <a:r>
              <a:rPr lang="fr-FR" sz="2400" dirty="0">
                <a:solidFill>
                  <a:srgbClr val="FFFF00"/>
                </a:solidFill>
              </a:rPr>
              <a:t> </a:t>
            </a:r>
          </a:p>
          <a:p>
            <a:r>
              <a:rPr lang="fr-FR" sz="2400" dirty="0">
                <a:solidFill>
                  <a:srgbClr val="FFFF00"/>
                </a:solidFill>
              </a:rPr>
              <a:t>pour montrer  à les       serviteurs            ses        ce qui  doit          arriver                bientôt </a:t>
            </a:r>
          </a:p>
          <a:p>
            <a:endParaRPr lang="en-US" sz="800" dirty="0">
              <a:solidFill>
                <a:schemeClr val="bg1"/>
              </a:solidFill>
            </a:endParaRPr>
          </a:p>
          <a:p>
            <a:r>
              <a:rPr lang="en-US" sz="2200" baseline="30000" dirty="0">
                <a:solidFill>
                  <a:srgbClr val="FFFF00"/>
                </a:solidFill>
              </a:rPr>
              <a:t>	NEG </a:t>
            </a:r>
            <a:r>
              <a:rPr lang="fr-FR" sz="2200" b="1" dirty="0">
                <a:solidFill>
                  <a:schemeClr val="bg1"/>
                </a:solidFill>
              </a:rPr>
              <a:t>22:6</a:t>
            </a:r>
            <a:r>
              <a:rPr lang="fr-FR" sz="2200" dirty="0">
                <a:solidFill>
                  <a:schemeClr val="bg1"/>
                </a:solidFill>
              </a:rPr>
              <a:t> Et il me dit: Ces paroles sont certaines et véritables; et le Seigneur, le Dieu des esprits des prophètes, a envoyé son ange pour montrer à ses serviteurs les choses qui doivent arriver bientôt. -</a:t>
            </a:r>
          </a:p>
          <a:p>
            <a:r>
              <a:rPr lang="fr-FR" sz="2200" baseline="30000" dirty="0">
                <a:solidFill>
                  <a:srgbClr val="FFFF00"/>
                </a:solidFill>
              </a:rPr>
              <a:t>	BFC</a:t>
            </a:r>
            <a:r>
              <a:rPr lang="fr-FR" sz="2200" baseline="30000" dirty="0">
                <a:solidFill>
                  <a:schemeClr val="bg1"/>
                </a:solidFill>
              </a:rPr>
              <a:t> </a:t>
            </a:r>
            <a:r>
              <a:rPr lang="fr-FR" sz="2200" b="1" dirty="0">
                <a:solidFill>
                  <a:schemeClr val="bg1"/>
                </a:solidFill>
              </a:rPr>
              <a:t>22:6</a:t>
            </a:r>
            <a:r>
              <a:rPr lang="fr-FR" sz="2200" dirty="0">
                <a:solidFill>
                  <a:schemeClr val="bg1"/>
                </a:solidFill>
              </a:rPr>
              <a:t> Puis l'ange me dit: «Ces paroles sont vraies et dignes de confiance. Et le Seigneur Dieu, qui inspire les prophètes, a envoyé son ange pour montrer à ses serviteurs ce qui doit arriver bientôt.»</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18715752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3" y="22578"/>
            <a:ext cx="12161838" cy="6896358"/>
          </a:xfrm>
          <a:prstGeom prst="rect">
            <a:avLst/>
          </a:prstGeom>
          <a:solidFill>
            <a:srgbClr val="002060"/>
          </a:solidFill>
        </p:spPr>
        <p:txBody>
          <a:bodyPr wrap="square" lIns="108821" tIns="54411" rIns="108821" bIns="54411">
            <a:spAutoFit/>
          </a:bodyPr>
          <a:lstStyle/>
          <a:p>
            <a:r>
              <a:rPr lang="en-US" sz="2600" b="1" dirty="0">
                <a:solidFill>
                  <a:srgbClr val="FFFF00"/>
                </a:solidFill>
              </a:rPr>
              <a:t>     Apocalypse 22:7-8 </a:t>
            </a:r>
          </a:p>
          <a:p>
            <a:r>
              <a:rPr lang="en-US" sz="2800" b="1" dirty="0">
                <a:solidFill>
                  <a:srgbClr val="FFFF00"/>
                </a:solidFill>
              </a:rPr>
              <a:t>7</a:t>
            </a:r>
            <a:r>
              <a:rPr lang="en-US" sz="2800" dirty="0">
                <a:solidFill>
                  <a:schemeClr val="bg1"/>
                </a:solidFill>
              </a:rPr>
              <a:t>  </a:t>
            </a:r>
            <a:r>
              <a:rPr lang="el-GR" sz="3600" dirty="0">
                <a:solidFill>
                  <a:schemeClr val="bg1"/>
                </a:solidFill>
              </a:rPr>
              <a:t>καὶ ἰδοὺ ἔρχομαι ταχύ. </a:t>
            </a:r>
            <a:r>
              <a:rPr lang="en-US" sz="3600" dirty="0">
                <a:solidFill>
                  <a:schemeClr val="bg1"/>
                </a:solidFill>
              </a:rPr>
              <a:t>   </a:t>
            </a:r>
            <a:r>
              <a:rPr lang="el-GR" sz="3600" dirty="0">
                <a:solidFill>
                  <a:schemeClr val="bg1"/>
                </a:solidFill>
              </a:rPr>
              <a:t>μακάριος</a:t>
            </a:r>
            <a:r>
              <a:rPr lang="en-US" sz="3600" dirty="0">
                <a:solidFill>
                  <a:schemeClr val="bg1"/>
                </a:solidFill>
              </a:rPr>
              <a:t> </a:t>
            </a:r>
            <a:r>
              <a:rPr lang="el-GR" sz="3600" dirty="0">
                <a:solidFill>
                  <a:schemeClr val="bg1"/>
                </a:solidFill>
              </a:rPr>
              <a:t> ὁ </a:t>
            </a:r>
            <a:r>
              <a:rPr lang="en-US" sz="3600" dirty="0">
                <a:solidFill>
                  <a:schemeClr val="bg1"/>
                </a:solidFill>
              </a:rPr>
              <a:t>  </a:t>
            </a:r>
            <a:r>
              <a:rPr lang="el-GR" sz="3600" dirty="0">
                <a:solidFill>
                  <a:schemeClr val="bg1"/>
                </a:solidFill>
              </a:rPr>
              <a:t>τηρῶν</a:t>
            </a:r>
            <a:endParaRPr lang="en-US" sz="3600" dirty="0">
              <a:solidFill>
                <a:schemeClr val="bg1"/>
              </a:solidFill>
            </a:endParaRPr>
          </a:p>
          <a:p>
            <a:r>
              <a:rPr lang="fr-FR" sz="2300" dirty="0">
                <a:solidFill>
                  <a:srgbClr val="FFFF00"/>
                </a:solidFill>
              </a:rPr>
              <a:t>        et      voici        je viens       bientôt             heureux       celui   qui garde</a:t>
            </a:r>
          </a:p>
          <a:p>
            <a:r>
              <a:rPr lang="en-US" sz="3600" dirty="0">
                <a:solidFill>
                  <a:schemeClr val="bg1"/>
                </a:solidFill>
              </a:rPr>
              <a:t> </a:t>
            </a:r>
            <a:r>
              <a:rPr lang="el-GR" sz="3600" dirty="0">
                <a:solidFill>
                  <a:schemeClr val="bg1"/>
                </a:solidFill>
              </a:rPr>
              <a:t>τοὺς λόγους τῆς προφητείας τοῦ βιβλίου τούτου. </a:t>
            </a:r>
            <a:endParaRPr lang="en-US" sz="3600" dirty="0">
              <a:solidFill>
                <a:schemeClr val="bg1"/>
              </a:solidFill>
            </a:endParaRPr>
          </a:p>
          <a:p>
            <a:r>
              <a:rPr lang="fr-FR" sz="2300" dirty="0">
                <a:solidFill>
                  <a:srgbClr val="FFFF00"/>
                </a:solidFill>
              </a:rPr>
              <a:t>     les          paroles     de la        prophétie              de           livre             ce</a:t>
            </a:r>
          </a:p>
          <a:p>
            <a:r>
              <a:rPr lang="en-US" sz="2800" b="1" dirty="0">
                <a:solidFill>
                  <a:srgbClr val="FFFF00"/>
                </a:solidFill>
              </a:rPr>
              <a:t>8 </a:t>
            </a:r>
            <a:r>
              <a:rPr lang="el-GR" sz="2800" dirty="0">
                <a:solidFill>
                  <a:srgbClr val="FFFF00"/>
                </a:solidFill>
              </a:rPr>
              <a:t> </a:t>
            </a:r>
            <a:r>
              <a:rPr lang="en-US" sz="2800" dirty="0">
                <a:solidFill>
                  <a:srgbClr val="FFFF00"/>
                </a:solidFill>
              </a:rPr>
              <a:t> </a:t>
            </a:r>
            <a:r>
              <a:rPr lang="el-GR" sz="3600" dirty="0">
                <a:solidFill>
                  <a:schemeClr val="bg1"/>
                </a:solidFill>
              </a:rPr>
              <a:t>Κἀγὼ </a:t>
            </a:r>
            <a:r>
              <a:rPr lang="en-US" sz="3600" dirty="0">
                <a:solidFill>
                  <a:schemeClr val="bg1"/>
                </a:solidFill>
              </a:rPr>
              <a:t>  </a:t>
            </a:r>
            <a:r>
              <a:rPr lang="el-GR" sz="3600" dirty="0">
                <a:solidFill>
                  <a:schemeClr val="bg1"/>
                </a:solidFill>
              </a:rPr>
              <a:t>Ἰωάννης </a:t>
            </a:r>
            <a:r>
              <a:rPr lang="en-US" sz="3600" dirty="0">
                <a:solidFill>
                  <a:schemeClr val="bg1"/>
                </a:solidFill>
              </a:rPr>
              <a:t> </a:t>
            </a:r>
            <a:r>
              <a:rPr lang="el-GR" sz="3600" dirty="0">
                <a:solidFill>
                  <a:schemeClr val="bg1"/>
                </a:solidFill>
              </a:rPr>
              <a:t>ὁ</a:t>
            </a:r>
            <a:r>
              <a:rPr lang="en-US" sz="3600" dirty="0">
                <a:solidFill>
                  <a:schemeClr val="bg1"/>
                </a:solidFill>
              </a:rPr>
              <a:t> </a:t>
            </a:r>
            <a:r>
              <a:rPr lang="el-GR" sz="3600" dirty="0">
                <a:solidFill>
                  <a:schemeClr val="bg1"/>
                </a:solidFill>
              </a:rPr>
              <a:t> ἀκούων </a:t>
            </a:r>
            <a:r>
              <a:rPr lang="en-US" sz="3600" dirty="0">
                <a:solidFill>
                  <a:schemeClr val="bg1"/>
                </a:solidFill>
              </a:rPr>
              <a:t> </a:t>
            </a:r>
            <a:r>
              <a:rPr lang="el-GR" sz="3600" dirty="0">
                <a:solidFill>
                  <a:schemeClr val="bg1"/>
                </a:solidFill>
              </a:rPr>
              <a:t>καὶ</a:t>
            </a:r>
            <a:r>
              <a:rPr lang="en-US" sz="3600" dirty="0">
                <a:solidFill>
                  <a:schemeClr val="bg1"/>
                </a:solidFill>
              </a:rPr>
              <a:t> </a:t>
            </a:r>
            <a:r>
              <a:rPr lang="el-GR" sz="3600" dirty="0">
                <a:solidFill>
                  <a:schemeClr val="bg1"/>
                </a:solidFill>
              </a:rPr>
              <a:t> βλέπων</a:t>
            </a:r>
            <a:r>
              <a:rPr lang="en-US" sz="3600" dirty="0">
                <a:solidFill>
                  <a:schemeClr val="bg1"/>
                </a:solidFill>
              </a:rPr>
              <a:t> </a:t>
            </a:r>
            <a:r>
              <a:rPr lang="el-GR" sz="3600" dirty="0">
                <a:solidFill>
                  <a:schemeClr val="bg1"/>
                </a:solidFill>
              </a:rPr>
              <a:t> </a:t>
            </a:r>
            <a:r>
              <a:rPr lang="en-US" sz="3600" dirty="0">
                <a:solidFill>
                  <a:schemeClr val="bg1"/>
                </a:solidFill>
              </a:rPr>
              <a:t> </a:t>
            </a:r>
            <a:r>
              <a:rPr lang="el-GR" sz="3600" dirty="0">
                <a:solidFill>
                  <a:schemeClr val="bg1"/>
                </a:solidFill>
              </a:rPr>
              <a:t>ταῦτα.</a:t>
            </a:r>
            <a:r>
              <a:rPr lang="en-US" sz="3600" dirty="0">
                <a:solidFill>
                  <a:schemeClr val="bg1"/>
                </a:solidFill>
              </a:rPr>
              <a:t> </a:t>
            </a:r>
            <a:r>
              <a:rPr lang="el-GR" sz="3600" dirty="0">
                <a:solidFill>
                  <a:schemeClr val="bg1"/>
                </a:solidFill>
              </a:rPr>
              <a:t> </a:t>
            </a:r>
            <a:endParaRPr lang="en-US" sz="3600" dirty="0">
              <a:solidFill>
                <a:schemeClr val="bg1"/>
              </a:solidFill>
            </a:endParaRPr>
          </a:p>
          <a:p>
            <a:r>
              <a:rPr lang="fr-FR" sz="2300" dirty="0">
                <a:solidFill>
                  <a:srgbClr val="FFFF00"/>
                </a:solidFill>
              </a:rPr>
              <a:t>  c'est moi (et je)   Jean           qui    ai entendu       et              vu             ces choses</a:t>
            </a:r>
          </a:p>
          <a:p>
            <a:r>
              <a:rPr lang="en-US" sz="3600" dirty="0">
                <a:solidFill>
                  <a:schemeClr val="bg1"/>
                </a:solidFill>
              </a:rPr>
              <a:t>  </a:t>
            </a:r>
            <a:r>
              <a:rPr lang="el-GR" sz="3600" dirty="0">
                <a:solidFill>
                  <a:schemeClr val="bg1"/>
                </a:solidFill>
              </a:rPr>
              <a:t>καὶ </a:t>
            </a:r>
            <a:r>
              <a:rPr lang="en-US" sz="3600" dirty="0">
                <a:solidFill>
                  <a:schemeClr val="bg1"/>
                </a:solidFill>
              </a:rPr>
              <a:t> </a:t>
            </a:r>
            <a:r>
              <a:rPr lang="el-GR" sz="3600" dirty="0">
                <a:solidFill>
                  <a:schemeClr val="bg1"/>
                </a:solidFill>
              </a:rPr>
              <a:t>ὅτε</a:t>
            </a:r>
            <a:r>
              <a:rPr lang="en-US" sz="3600" dirty="0">
                <a:solidFill>
                  <a:schemeClr val="bg1"/>
                </a:solidFill>
              </a:rPr>
              <a:t>  </a:t>
            </a:r>
            <a:r>
              <a:rPr lang="el-GR" sz="3600" dirty="0">
                <a:solidFill>
                  <a:schemeClr val="bg1"/>
                </a:solidFill>
              </a:rPr>
              <a:t> ἤκουσα </a:t>
            </a:r>
            <a:r>
              <a:rPr lang="en-US" sz="3600" dirty="0">
                <a:solidFill>
                  <a:schemeClr val="bg1"/>
                </a:solidFill>
              </a:rPr>
              <a:t> </a:t>
            </a:r>
            <a:r>
              <a:rPr lang="el-GR" sz="3600" dirty="0">
                <a:solidFill>
                  <a:schemeClr val="bg1"/>
                </a:solidFill>
              </a:rPr>
              <a:t>καὶ </a:t>
            </a:r>
            <a:r>
              <a:rPr lang="en-US" sz="3600" dirty="0">
                <a:solidFill>
                  <a:schemeClr val="bg1"/>
                </a:solidFill>
              </a:rPr>
              <a:t> </a:t>
            </a:r>
            <a:r>
              <a:rPr lang="el-GR" sz="3600" dirty="0">
                <a:solidFill>
                  <a:schemeClr val="bg1"/>
                </a:solidFill>
              </a:rPr>
              <a:t>ἔβλεψα, </a:t>
            </a:r>
            <a:r>
              <a:rPr lang="en-US" sz="3600" dirty="0">
                <a:solidFill>
                  <a:schemeClr val="bg1"/>
                </a:solidFill>
              </a:rPr>
              <a:t>   </a:t>
            </a:r>
            <a:r>
              <a:rPr lang="el-GR" sz="3600" dirty="0">
                <a:solidFill>
                  <a:schemeClr val="bg1"/>
                </a:solidFill>
              </a:rPr>
              <a:t>ἔπεσα </a:t>
            </a:r>
            <a:r>
              <a:rPr lang="en-US" sz="3600" dirty="0">
                <a:solidFill>
                  <a:schemeClr val="bg1"/>
                </a:solidFill>
              </a:rPr>
              <a:t> </a:t>
            </a:r>
            <a:r>
              <a:rPr lang="el-GR" sz="3600" dirty="0">
                <a:solidFill>
                  <a:schemeClr val="bg1"/>
                </a:solidFill>
              </a:rPr>
              <a:t>προσκυνῆσαι</a:t>
            </a:r>
            <a:endParaRPr lang="en-US" sz="3600" dirty="0">
              <a:solidFill>
                <a:schemeClr val="bg1"/>
              </a:solidFill>
            </a:endParaRPr>
          </a:p>
          <a:p>
            <a:r>
              <a:rPr lang="fr-FR" sz="2300" dirty="0">
                <a:solidFill>
                  <a:srgbClr val="FFFF00"/>
                </a:solidFill>
              </a:rPr>
              <a:t>    et     quand   j'eus entendu    et              vu                   je tombai          pour l'adorer </a:t>
            </a:r>
          </a:p>
          <a:p>
            <a:r>
              <a:rPr lang="el-GR" sz="3500" dirty="0">
                <a:solidFill>
                  <a:schemeClr val="bg1"/>
                </a:solidFill>
              </a:rPr>
              <a:t>ἔμπροσθεν τῶν </a:t>
            </a:r>
            <a:r>
              <a:rPr lang="en-US" sz="3500" dirty="0">
                <a:solidFill>
                  <a:schemeClr val="bg1"/>
                </a:solidFill>
              </a:rPr>
              <a:t> </a:t>
            </a:r>
            <a:r>
              <a:rPr lang="el-GR" sz="3500" dirty="0">
                <a:solidFill>
                  <a:schemeClr val="bg1"/>
                </a:solidFill>
              </a:rPr>
              <a:t>ποδῶν</a:t>
            </a:r>
            <a:r>
              <a:rPr lang="en-US" sz="3500" dirty="0">
                <a:solidFill>
                  <a:schemeClr val="bg1"/>
                </a:solidFill>
              </a:rPr>
              <a:t> </a:t>
            </a:r>
            <a:r>
              <a:rPr lang="el-GR" sz="3500" dirty="0">
                <a:solidFill>
                  <a:schemeClr val="bg1"/>
                </a:solidFill>
              </a:rPr>
              <a:t>τοῦ ἀγγέλου τοῦ δεικνύοντός μοι ταῦτα.</a:t>
            </a:r>
          </a:p>
          <a:p>
            <a:r>
              <a:rPr lang="fr-FR" sz="2300" dirty="0">
                <a:solidFill>
                  <a:srgbClr val="FFFF00"/>
                </a:solidFill>
              </a:rPr>
              <a:t>                            aux                pieds          de l'ange                 qui          montrait               me        les </a:t>
            </a:r>
          </a:p>
          <a:p>
            <a:r>
              <a:rPr lang="en-US" sz="1900" baseline="30000" dirty="0">
                <a:solidFill>
                  <a:srgbClr val="FFFF00"/>
                </a:solidFill>
              </a:rPr>
              <a:t>	NEG </a:t>
            </a:r>
            <a:r>
              <a:rPr lang="fr-FR" sz="1900" b="1" dirty="0">
                <a:solidFill>
                  <a:schemeClr val="bg1"/>
                </a:solidFill>
              </a:rPr>
              <a:t>22:7</a:t>
            </a:r>
            <a:r>
              <a:rPr lang="fr-FR" sz="1900" dirty="0">
                <a:solidFill>
                  <a:schemeClr val="bg1"/>
                </a:solidFill>
              </a:rPr>
              <a:t> Et voici, je viens bientôt. -Heureux celui qui garde les paroles de la prophétie de ce livre! </a:t>
            </a:r>
            <a:r>
              <a:rPr lang="fr-FR" sz="1900" b="1" dirty="0">
                <a:solidFill>
                  <a:schemeClr val="bg1"/>
                </a:solidFill>
              </a:rPr>
              <a:t>22:8</a:t>
            </a:r>
            <a:r>
              <a:rPr lang="fr-FR" sz="1900" dirty="0">
                <a:solidFill>
                  <a:schemeClr val="bg1"/>
                </a:solidFill>
              </a:rPr>
              <a:t> C'est moi Jean, qui ai entendu et vu ces choses. Et quand j'eus entendu et vu, je tombai aux pieds de l'ange qui me les montrait, pour l'adorer.     /      </a:t>
            </a:r>
            <a:r>
              <a:rPr lang="fr-FR" sz="1900" baseline="30000" dirty="0">
                <a:solidFill>
                  <a:srgbClr val="FFFF00"/>
                </a:solidFill>
              </a:rPr>
              <a:t>BFC </a:t>
            </a:r>
            <a:r>
              <a:rPr lang="fr-FR" sz="1900" dirty="0">
                <a:solidFill>
                  <a:schemeClr val="bg1"/>
                </a:solidFill>
              </a:rPr>
              <a:t> </a:t>
            </a:r>
            <a:r>
              <a:rPr lang="fr-FR" sz="1900" b="1" dirty="0">
                <a:solidFill>
                  <a:schemeClr val="bg1"/>
                </a:solidFill>
              </a:rPr>
              <a:t>22:7</a:t>
            </a:r>
            <a:r>
              <a:rPr lang="fr-FR" sz="1900" dirty="0">
                <a:solidFill>
                  <a:schemeClr val="bg1"/>
                </a:solidFill>
              </a:rPr>
              <a:t> «Écoute, dit Jésus, je viens bientôt! Heureux ceux qui prennent au sérieux les paroles prophétiques de ce livre!» </a:t>
            </a:r>
            <a:r>
              <a:rPr lang="fr-FR" sz="1900" b="1" dirty="0">
                <a:solidFill>
                  <a:schemeClr val="bg1"/>
                </a:solidFill>
              </a:rPr>
              <a:t>22:8</a:t>
            </a:r>
            <a:r>
              <a:rPr lang="fr-FR" sz="1900" dirty="0">
                <a:solidFill>
                  <a:schemeClr val="bg1"/>
                </a:solidFill>
              </a:rPr>
              <a:t> Moi, Jean, j'ai entendu et vu ces choses. Et après les avoir entendues et vues, je me suis jeté aux pieds de l'ange qui me les avait montrées, pour l'adorer.</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98744385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19414"/>
          </a:xfrm>
          <a:prstGeom prst="rect">
            <a:avLst/>
          </a:prstGeom>
          <a:solidFill>
            <a:srgbClr val="002060"/>
          </a:solidFill>
        </p:spPr>
        <p:txBody>
          <a:bodyPr wrap="square" lIns="108821" tIns="54411" rIns="108821" bIns="54411">
            <a:spAutoFit/>
          </a:bodyPr>
          <a:lstStyle/>
          <a:p>
            <a:r>
              <a:rPr lang="en-US" sz="2800" b="1" dirty="0">
                <a:solidFill>
                  <a:srgbClr val="FFFF00"/>
                </a:solidFill>
              </a:rPr>
              <a:t>     </a:t>
            </a:r>
            <a:r>
              <a:rPr lang="en-US" sz="3200" b="1" dirty="0">
                <a:solidFill>
                  <a:srgbClr val="FFFF00"/>
                </a:solidFill>
              </a:rPr>
              <a:t>Apocalypse 22:9 </a:t>
            </a:r>
          </a:p>
          <a:p>
            <a:r>
              <a:rPr lang="en-US" sz="4400" dirty="0">
                <a:solidFill>
                  <a:schemeClr val="bg1"/>
                </a:solidFill>
              </a:rPr>
              <a:t>   </a:t>
            </a:r>
            <a:r>
              <a:rPr lang="el-GR" sz="4400" dirty="0">
                <a:solidFill>
                  <a:schemeClr val="bg1"/>
                </a:solidFill>
              </a:rPr>
              <a:t>καὶ </a:t>
            </a:r>
            <a:r>
              <a:rPr lang="en-US" sz="4400" dirty="0">
                <a:solidFill>
                  <a:schemeClr val="bg1"/>
                </a:solidFill>
              </a:rPr>
              <a:t> </a:t>
            </a:r>
            <a:r>
              <a:rPr lang="el-GR" sz="4400" dirty="0">
                <a:solidFill>
                  <a:schemeClr val="bg1"/>
                </a:solidFill>
              </a:rPr>
              <a:t>λέγει </a:t>
            </a:r>
            <a:r>
              <a:rPr lang="en-US" sz="4400" dirty="0">
                <a:solidFill>
                  <a:schemeClr val="bg1"/>
                </a:solidFill>
              </a:rPr>
              <a:t> </a:t>
            </a:r>
            <a:r>
              <a:rPr lang="el-GR" sz="4400" dirty="0">
                <a:solidFill>
                  <a:schemeClr val="bg1"/>
                </a:solidFill>
              </a:rPr>
              <a:t>μοι· </a:t>
            </a:r>
            <a:r>
              <a:rPr lang="en-US" sz="4400" dirty="0">
                <a:solidFill>
                  <a:schemeClr val="bg1"/>
                </a:solidFill>
              </a:rPr>
              <a:t>   </a:t>
            </a:r>
            <a:r>
              <a:rPr lang="el-GR" sz="4400" dirty="0">
                <a:solidFill>
                  <a:schemeClr val="bg1"/>
                </a:solidFill>
              </a:rPr>
              <a:t>ὅρα</a:t>
            </a:r>
            <a:r>
              <a:rPr lang="en-US" sz="4400" dirty="0">
                <a:solidFill>
                  <a:schemeClr val="bg1"/>
                </a:solidFill>
              </a:rPr>
              <a:t>  </a:t>
            </a:r>
            <a:r>
              <a:rPr lang="el-GR" sz="4400" dirty="0">
                <a:solidFill>
                  <a:schemeClr val="bg1"/>
                </a:solidFill>
              </a:rPr>
              <a:t> μή· </a:t>
            </a:r>
            <a:endParaRPr lang="en-US" sz="4400" dirty="0">
              <a:solidFill>
                <a:schemeClr val="bg1"/>
              </a:solidFill>
            </a:endParaRPr>
          </a:p>
          <a:p>
            <a:r>
              <a:rPr lang="fr-FR" sz="2400" dirty="0">
                <a:solidFill>
                  <a:srgbClr val="FFFF00"/>
                </a:solidFill>
              </a:rPr>
              <a:t>      mais         il dit            me         </a:t>
            </a:r>
            <a:r>
              <a:rPr lang="fr-FR" sz="2400" dirty="0" err="1">
                <a:solidFill>
                  <a:srgbClr val="FFFF00"/>
                </a:solidFill>
              </a:rPr>
              <a:t>garde-toi</a:t>
            </a:r>
            <a:r>
              <a:rPr lang="fr-FR" sz="2400" dirty="0">
                <a:solidFill>
                  <a:srgbClr val="FFFF00"/>
                </a:solidFill>
              </a:rPr>
              <a:t>  de le faire</a:t>
            </a:r>
            <a:endParaRPr lang="es-ES" sz="2400" dirty="0">
              <a:solidFill>
                <a:srgbClr val="FFFF00"/>
              </a:solidFill>
            </a:endParaRPr>
          </a:p>
          <a:p>
            <a:r>
              <a:rPr lang="en-US" sz="4400" dirty="0">
                <a:solidFill>
                  <a:schemeClr val="bg1"/>
                </a:solidFill>
              </a:rPr>
              <a:t> </a:t>
            </a:r>
            <a:r>
              <a:rPr lang="el-GR" sz="4200" dirty="0">
                <a:solidFill>
                  <a:schemeClr val="bg1"/>
                </a:solidFill>
              </a:rPr>
              <a:t>σύνδουλός σού εἰμι καὶ τῶν ἀδελφῶν σου </a:t>
            </a:r>
            <a:endParaRPr lang="en-US" sz="4200" dirty="0">
              <a:solidFill>
                <a:schemeClr val="bg1"/>
              </a:solidFill>
            </a:endParaRPr>
          </a:p>
          <a:p>
            <a:r>
              <a:rPr lang="fr-FR" sz="2400" dirty="0">
                <a:solidFill>
                  <a:srgbClr val="FFFF00"/>
                </a:solidFill>
              </a:rPr>
              <a:t>compagnon de service   ton    je suis   et   celui de les       frères               tes</a:t>
            </a:r>
            <a:endParaRPr lang="fr-FR" sz="2200" dirty="0">
              <a:solidFill>
                <a:srgbClr val="FFFF00"/>
              </a:solidFill>
            </a:endParaRPr>
          </a:p>
          <a:p>
            <a:r>
              <a:rPr lang="en-US" sz="4400" dirty="0">
                <a:solidFill>
                  <a:schemeClr val="bg1"/>
                </a:solidFill>
              </a:rPr>
              <a:t> </a:t>
            </a:r>
            <a:r>
              <a:rPr lang="el-GR" sz="4400" dirty="0">
                <a:solidFill>
                  <a:schemeClr val="bg1"/>
                </a:solidFill>
              </a:rPr>
              <a:t>τῶν προφητῶν </a:t>
            </a:r>
            <a:r>
              <a:rPr lang="en-US" sz="4400" dirty="0">
                <a:solidFill>
                  <a:schemeClr val="bg1"/>
                </a:solidFill>
              </a:rPr>
              <a:t> </a:t>
            </a:r>
            <a:r>
              <a:rPr lang="el-GR" sz="4400" dirty="0">
                <a:solidFill>
                  <a:schemeClr val="bg1"/>
                </a:solidFill>
              </a:rPr>
              <a:t>καὶ τῶν </a:t>
            </a:r>
            <a:r>
              <a:rPr lang="en-US" sz="4400" dirty="0">
                <a:solidFill>
                  <a:schemeClr val="bg1"/>
                </a:solidFill>
              </a:rPr>
              <a:t> </a:t>
            </a:r>
            <a:r>
              <a:rPr lang="el-GR" sz="4400" dirty="0">
                <a:solidFill>
                  <a:schemeClr val="bg1"/>
                </a:solidFill>
              </a:rPr>
              <a:t>τηρούντων τοὺς λόγους </a:t>
            </a:r>
            <a:endParaRPr lang="en-US" sz="4400" dirty="0">
              <a:solidFill>
                <a:schemeClr val="bg1"/>
              </a:solidFill>
            </a:endParaRPr>
          </a:p>
          <a:p>
            <a:r>
              <a:rPr lang="fr-FR" sz="2400" dirty="0">
                <a:solidFill>
                  <a:srgbClr val="FFFF00"/>
                </a:solidFill>
              </a:rPr>
              <a:t>     les                prophètes             et     de ceux         qui gardent                  les           paroles</a:t>
            </a:r>
          </a:p>
          <a:p>
            <a:r>
              <a:rPr lang="el-GR" sz="4400" dirty="0">
                <a:solidFill>
                  <a:schemeClr val="bg1"/>
                </a:solidFill>
              </a:rPr>
              <a:t>τοῦ</a:t>
            </a:r>
            <a:r>
              <a:rPr lang="en-US" sz="4400" dirty="0">
                <a:solidFill>
                  <a:schemeClr val="bg1"/>
                </a:solidFill>
              </a:rPr>
              <a:t> </a:t>
            </a:r>
            <a:r>
              <a:rPr lang="el-GR" sz="4400" dirty="0">
                <a:solidFill>
                  <a:schemeClr val="bg1"/>
                </a:solidFill>
              </a:rPr>
              <a:t> βιβλίου </a:t>
            </a:r>
            <a:r>
              <a:rPr lang="en-US" sz="4400" dirty="0">
                <a:solidFill>
                  <a:schemeClr val="bg1"/>
                </a:solidFill>
              </a:rPr>
              <a:t> </a:t>
            </a:r>
            <a:r>
              <a:rPr lang="el-GR" sz="4400" dirty="0">
                <a:solidFill>
                  <a:schemeClr val="bg1"/>
                </a:solidFill>
              </a:rPr>
              <a:t>τούτου· </a:t>
            </a:r>
            <a:r>
              <a:rPr lang="en-US" sz="4400" dirty="0">
                <a:solidFill>
                  <a:schemeClr val="bg1"/>
                </a:solidFill>
              </a:rPr>
              <a:t>  </a:t>
            </a:r>
            <a:r>
              <a:rPr lang="el-GR" sz="4400" dirty="0">
                <a:solidFill>
                  <a:schemeClr val="bg1"/>
                </a:solidFill>
              </a:rPr>
              <a:t>τῷ θεῷ </a:t>
            </a:r>
            <a:r>
              <a:rPr lang="en-US" sz="4400" dirty="0">
                <a:solidFill>
                  <a:schemeClr val="bg1"/>
                </a:solidFill>
              </a:rPr>
              <a:t> </a:t>
            </a:r>
            <a:r>
              <a:rPr lang="el-GR" sz="4400" dirty="0">
                <a:solidFill>
                  <a:schemeClr val="bg1"/>
                </a:solidFill>
              </a:rPr>
              <a:t>προσκύνησον.</a:t>
            </a:r>
          </a:p>
          <a:p>
            <a:r>
              <a:rPr lang="fr-FR" sz="2400" dirty="0">
                <a:solidFill>
                  <a:srgbClr val="FFFF00"/>
                </a:solidFill>
              </a:rPr>
              <a:t>       du               livre                      ce                                 Dieu                     adore</a:t>
            </a:r>
          </a:p>
          <a:p>
            <a:r>
              <a:rPr lang="en-US" sz="800" dirty="0">
                <a:solidFill>
                  <a:schemeClr val="bg1"/>
                </a:solidFill>
              </a:rPr>
              <a:t> </a:t>
            </a:r>
          </a:p>
          <a:p>
            <a:r>
              <a:rPr lang="en-US" sz="2200" baseline="30000" dirty="0">
                <a:solidFill>
                  <a:srgbClr val="FFFF00"/>
                </a:solidFill>
              </a:rPr>
              <a:t>	NEG </a:t>
            </a:r>
            <a:r>
              <a:rPr lang="fr-FR" sz="2000" b="1" dirty="0">
                <a:solidFill>
                  <a:schemeClr val="bg1"/>
                </a:solidFill>
              </a:rPr>
              <a:t>22:9</a:t>
            </a:r>
            <a:r>
              <a:rPr lang="fr-FR" sz="2000" dirty="0">
                <a:solidFill>
                  <a:schemeClr val="bg1"/>
                </a:solidFill>
              </a:rPr>
              <a:t> Mais il me dit: Garde -toi de le faire ! Je suis ton compagnon de service, et celui de tes frères les prophètes, et de ceux qui gardent les paroles de ce livre. Adore Dieu.</a:t>
            </a:r>
          </a:p>
          <a:p>
            <a:r>
              <a:rPr lang="fr-FR" sz="2000" dirty="0">
                <a:solidFill>
                  <a:schemeClr val="bg1"/>
                </a:solidFill>
              </a:rPr>
              <a:t> </a:t>
            </a:r>
            <a:r>
              <a:rPr lang="fr-FR" sz="2000" baseline="30000" dirty="0">
                <a:solidFill>
                  <a:schemeClr val="bg1"/>
                </a:solidFill>
              </a:rPr>
              <a:t>	</a:t>
            </a:r>
            <a:r>
              <a:rPr lang="fr-FR" sz="2000" baseline="30000" dirty="0">
                <a:solidFill>
                  <a:srgbClr val="FFFF00"/>
                </a:solidFill>
              </a:rPr>
              <a:t>BFC </a:t>
            </a:r>
            <a:r>
              <a:rPr lang="fr-FR" sz="2000" b="1" dirty="0">
                <a:solidFill>
                  <a:schemeClr val="bg1"/>
                </a:solidFill>
              </a:rPr>
              <a:t>22:9</a:t>
            </a:r>
            <a:r>
              <a:rPr lang="fr-FR" sz="2000" dirty="0">
                <a:solidFill>
                  <a:schemeClr val="bg1"/>
                </a:solidFill>
              </a:rPr>
              <a:t> Mais il me dit: «</a:t>
            </a:r>
            <a:r>
              <a:rPr lang="fr-FR" sz="2000" dirty="0" err="1">
                <a:solidFill>
                  <a:schemeClr val="bg1"/>
                </a:solidFill>
              </a:rPr>
              <a:t>Garde-toi</a:t>
            </a:r>
            <a:r>
              <a:rPr lang="fr-FR" sz="2000" dirty="0">
                <a:solidFill>
                  <a:schemeClr val="bg1"/>
                </a:solidFill>
              </a:rPr>
              <a:t> de le faire! Je suis un serviteur comme toi, comme tes frères les prophètes et comme tous ceux qui prennent au sérieux les paroles de ce livre. C'est Dieu que tu dois adorer!»</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87008682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3" y="22578"/>
            <a:ext cx="12161838" cy="6896358"/>
          </a:xfrm>
          <a:prstGeom prst="rect">
            <a:avLst/>
          </a:prstGeom>
          <a:solidFill>
            <a:srgbClr val="002060"/>
          </a:solidFill>
        </p:spPr>
        <p:txBody>
          <a:bodyPr wrap="square" lIns="108821" tIns="54411" rIns="108821" bIns="54411">
            <a:spAutoFit/>
          </a:bodyPr>
          <a:lstStyle/>
          <a:p>
            <a:endParaRPr lang="en-US" sz="800" b="1" dirty="0">
              <a:solidFill>
                <a:srgbClr val="FFFF00"/>
              </a:solidFill>
            </a:endParaRPr>
          </a:p>
          <a:p>
            <a:endParaRPr lang="en-US" sz="800" b="1" dirty="0">
              <a:solidFill>
                <a:srgbClr val="FFFF00"/>
              </a:solidFill>
            </a:endParaRPr>
          </a:p>
          <a:p>
            <a:r>
              <a:rPr lang="en-US" sz="3200" b="1" dirty="0">
                <a:solidFill>
                  <a:srgbClr val="FFFF00"/>
                </a:solidFill>
              </a:rPr>
              <a:t>     Apocalypse 22:10-11 </a:t>
            </a:r>
          </a:p>
          <a:p>
            <a:endParaRPr lang="en-US" sz="800" b="1" dirty="0">
              <a:solidFill>
                <a:srgbClr val="FFFF00"/>
              </a:solidFill>
            </a:endParaRPr>
          </a:p>
          <a:p>
            <a:endParaRPr lang="en-US" sz="800" b="1" dirty="0">
              <a:solidFill>
                <a:srgbClr val="FFFF00"/>
              </a:solidFill>
            </a:endParaRPr>
          </a:p>
          <a:p>
            <a:r>
              <a:rPr lang="en-US" sz="2800" b="1" dirty="0">
                <a:solidFill>
                  <a:srgbClr val="FFFF00"/>
                </a:solidFill>
              </a:rPr>
              <a:t>10</a:t>
            </a:r>
            <a:r>
              <a:rPr lang="en-US" sz="2800" dirty="0">
                <a:solidFill>
                  <a:schemeClr val="bg1"/>
                </a:solidFill>
              </a:rPr>
              <a:t>  </a:t>
            </a:r>
            <a:r>
              <a:rPr lang="el-GR" sz="3600" dirty="0">
                <a:solidFill>
                  <a:schemeClr val="bg1"/>
                </a:solidFill>
              </a:rPr>
              <a:t>Καὶ λέγει μοι· </a:t>
            </a:r>
            <a:r>
              <a:rPr lang="en-US" sz="3600" dirty="0">
                <a:solidFill>
                  <a:schemeClr val="bg1"/>
                </a:solidFill>
              </a:rPr>
              <a:t> </a:t>
            </a:r>
            <a:r>
              <a:rPr lang="el-GR" sz="3600" dirty="0">
                <a:solidFill>
                  <a:schemeClr val="bg1"/>
                </a:solidFill>
              </a:rPr>
              <a:t>μὴ </a:t>
            </a:r>
            <a:r>
              <a:rPr lang="en-US" sz="3600" dirty="0">
                <a:solidFill>
                  <a:schemeClr val="bg1"/>
                </a:solidFill>
              </a:rPr>
              <a:t> </a:t>
            </a:r>
            <a:r>
              <a:rPr lang="el-GR" sz="3600" dirty="0">
                <a:solidFill>
                  <a:schemeClr val="bg1"/>
                </a:solidFill>
              </a:rPr>
              <a:t>σφραγίσῃς </a:t>
            </a:r>
            <a:r>
              <a:rPr lang="en-US" sz="3600" dirty="0">
                <a:solidFill>
                  <a:schemeClr val="bg1"/>
                </a:solidFill>
              </a:rPr>
              <a:t> </a:t>
            </a:r>
            <a:r>
              <a:rPr lang="el-GR" sz="3600" dirty="0">
                <a:solidFill>
                  <a:schemeClr val="bg1"/>
                </a:solidFill>
              </a:rPr>
              <a:t>τοὺς </a:t>
            </a:r>
            <a:r>
              <a:rPr lang="en-US" sz="3600" dirty="0">
                <a:solidFill>
                  <a:schemeClr val="bg1"/>
                </a:solidFill>
              </a:rPr>
              <a:t> </a:t>
            </a:r>
            <a:r>
              <a:rPr lang="el-GR" sz="3600" dirty="0">
                <a:solidFill>
                  <a:schemeClr val="bg1"/>
                </a:solidFill>
              </a:rPr>
              <a:t>λόγους </a:t>
            </a:r>
            <a:endParaRPr lang="en-US" sz="3600" dirty="0">
              <a:solidFill>
                <a:schemeClr val="bg1"/>
              </a:solidFill>
            </a:endParaRPr>
          </a:p>
          <a:p>
            <a:r>
              <a:rPr lang="fr-FR" sz="2300" dirty="0">
                <a:solidFill>
                  <a:srgbClr val="FFFF00"/>
                </a:solidFill>
              </a:rPr>
              <a:t>           et      il dit        me     ne pas           scelle                 les          paroles</a:t>
            </a:r>
          </a:p>
          <a:p>
            <a:r>
              <a:rPr lang="el-GR" sz="3600" dirty="0">
                <a:solidFill>
                  <a:schemeClr val="bg1"/>
                </a:solidFill>
              </a:rPr>
              <a:t>τῆς προφητείας τοῦ βιβλίου τούτου, ὁ καιρὸς γὰρ ἐγγύς ἐστιν.</a:t>
            </a:r>
            <a:r>
              <a:rPr lang="fr-FR" sz="2300" dirty="0">
                <a:solidFill>
                  <a:srgbClr val="FFFF00"/>
                </a:solidFill>
              </a:rPr>
              <a:t>  </a:t>
            </a:r>
          </a:p>
          <a:p>
            <a:r>
              <a:rPr lang="fr-FR" sz="2300" dirty="0">
                <a:solidFill>
                  <a:srgbClr val="FFFF00"/>
                </a:solidFill>
              </a:rPr>
              <a:t>de la       prophétie               du          livre              ce               le      temps        car     proche       est</a:t>
            </a:r>
          </a:p>
          <a:p>
            <a:r>
              <a:rPr lang="en-US" sz="2800" b="1" dirty="0">
                <a:solidFill>
                  <a:srgbClr val="FFFF00"/>
                </a:solidFill>
              </a:rPr>
              <a:t>11</a:t>
            </a:r>
            <a:r>
              <a:rPr lang="el-GR" sz="2800" dirty="0">
                <a:solidFill>
                  <a:srgbClr val="FFFF00"/>
                </a:solidFill>
              </a:rPr>
              <a:t> </a:t>
            </a:r>
            <a:r>
              <a:rPr lang="en-US" sz="2800" dirty="0">
                <a:solidFill>
                  <a:srgbClr val="FFFF00"/>
                </a:solidFill>
              </a:rPr>
              <a:t> </a:t>
            </a:r>
            <a:r>
              <a:rPr lang="el-GR" sz="3600" dirty="0">
                <a:solidFill>
                  <a:schemeClr val="bg1"/>
                </a:solidFill>
              </a:rPr>
              <a:t>ὁ ἀδικῶν </a:t>
            </a:r>
            <a:r>
              <a:rPr lang="en-US" sz="3600" dirty="0">
                <a:solidFill>
                  <a:schemeClr val="bg1"/>
                </a:solidFill>
              </a:rPr>
              <a:t> </a:t>
            </a:r>
            <a:r>
              <a:rPr lang="el-GR" sz="3600" dirty="0">
                <a:solidFill>
                  <a:schemeClr val="bg1"/>
                </a:solidFill>
              </a:rPr>
              <a:t>ἀδικησάτω ἔτι καὶ</a:t>
            </a:r>
            <a:r>
              <a:rPr lang="en-US" sz="3600" dirty="0">
                <a:solidFill>
                  <a:schemeClr val="bg1"/>
                </a:solidFill>
              </a:rPr>
              <a:t> </a:t>
            </a:r>
            <a:r>
              <a:rPr lang="el-GR" sz="3600" dirty="0">
                <a:solidFill>
                  <a:schemeClr val="bg1"/>
                </a:solidFill>
              </a:rPr>
              <a:t> ὁ ῥυπαρὸς </a:t>
            </a:r>
            <a:r>
              <a:rPr lang="en-US" sz="3600" dirty="0">
                <a:solidFill>
                  <a:schemeClr val="bg1"/>
                </a:solidFill>
              </a:rPr>
              <a:t>  </a:t>
            </a:r>
            <a:r>
              <a:rPr lang="el-GR" sz="3600" dirty="0">
                <a:solidFill>
                  <a:schemeClr val="bg1"/>
                </a:solidFill>
              </a:rPr>
              <a:t>ῥυπανθήτω</a:t>
            </a:r>
            <a:r>
              <a:rPr lang="en-US" sz="3600" dirty="0">
                <a:solidFill>
                  <a:schemeClr val="bg1"/>
                </a:solidFill>
              </a:rPr>
              <a:t> </a:t>
            </a:r>
            <a:r>
              <a:rPr lang="el-GR" sz="3600" dirty="0">
                <a:solidFill>
                  <a:schemeClr val="bg1"/>
                </a:solidFill>
              </a:rPr>
              <a:t> ἔτι, </a:t>
            </a:r>
            <a:endParaRPr lang="en-US" sz="3600" dirty="0">
              <a:solidFill>
                <a:schemeClr val="bg1"/>
              </a:solidFill>
            </a:endParaRPr>
          </a:p>
          <a:p>
            <a:r>
              <a:rPr lang="fr-FR" sz="2200" dirty="0">
                <a:solidFill>
                  <a:srgbClr val="FFFF00"/>
                </a:solidFill>
              </a:rPr>
              <a:t> que celui qui est injuste   soit injuste    encore    et  que celui qui est souillé     se souille            encore</a:t>
            </a:r>
          </a:p>
          <a:p>
            <a:r>
              <a:rPr lang="el-GR" sz="3400" dirty="0">
                <a:solidFill>
                  <a:schemeClr val="bg1"/>
                </a:solidFill>
              </a:rPr>
              <a:t>καὶ ὁ δίκαιος δικαιοσύνην ποιησάτω ἔτι καὶ ὁ ἅγιος</a:t>
            </a:r>
            <a:r>
              <a:rPr lang="en-US" sz="3400" dirty="0">
                <a:solidFill>
                  <a:schemeClr val="bg1"/>
                </a:solidFill>
              </a:rPr>
              <a:t> </a:t>
            </a:r>
            <a:r>
              <a:rPr lang="el-GR" sz="3400" dirty="0">
                <a:solidFill>
                  <a:schemeClr val="bg1"/>
                </a:solidFill>
              </a:rPr>
              <a:t> ἁγιασθήτω ἔτι.</a:t>
            </a:r>
          </a:p>
          <a:p>
            <a:r>
              <a:rPr lang="fr-FR" sz="2300" dirty="0">
                <a:solidFill>
                  <a:srgbClr val="FFFF00"/>
                </a:solidFill>
              </a:rPr>
              <a:t> et  que le juste              la justice                 pratique    encore  et </a:t>
            </a:r>
            <a:r>
              <a:rPr lang="fr-FR" sz="2000" dirty="0">
                <a:solidFill>
                  <a:srgbClr val="FFFF00"/>
                </a:solidFill>
              </a:rPr>
              <a:t>que celui qui est saint  se sanctifie  encore</a:t>
            </a:r>
          </a:p>
          <a:p>
            <a:r>
              <a:rPr lang="en-US" sz="1900" baseline="30000" dirty="0">
                <a:solidFill>
                  <a:srgbClr val="FFFF00"/>
                </a:solidFill>
              </a:rPr>
              <a:t> </a:t>
            </a:r>
            <a:r>
              <a:rPr lang="en-US" sz="1900" dirty="0">
                <a:solidFill>
                  <a:srgbClr val="FFFF00"/>
                </a:solidFill>
              </a:rPr>
              <a:t>     </a:t>
            </a:r>
            <a:r>
              <a:rPr lang="en-US" sz="1900" baseline="30000" dirty="0">
                <a:solidFill>
                  <a:srgbClr val="FFFF00"/>
                </a:solidFill>
              </a:rPr>
              <a:t>	            NEG </a:t>
            </a:r>
            <a:r>
              <a:rPr lang="fr-FR" sz="2000" b="1" dirty="0">
                <a:solidFill>
                  <a:schemeClr val="bg1"/>
                </a:solidFill>
              </a:rPr>
              <a:t>22:10</a:t>
            </a:r>
            <a:r>
              <a:rPr lang="fr-FR" sz="2000" dirty="0">
                <a:solidFill>
                  <a:schemeClr val="bg1"/>
                </a:solidFill>
              </a:rPr>
              <a:t> Et il me dit: Ne scelle point les paroles de la prophétie de ce livre. Car le temps est proche. </a:t>
            </a:r>
            <a:r>
              <a:rPr lang="fr-FR" sz="2000" b="1" dirty="0">
                <a:solidFill>
                  <a:schemeClr val="bg1"/>
                </a:solidFill>
              </a:rPr>
              <a:t>22:11</a:t>
            </a:r>
            <a:r>
              <a:rPr lang="fr-FR" sz="2000" dirty="0">
                <a:solidFill>
                  <a:schemeClr val="bg1"/>
                </a:solidFill>
              </a:rPr>
              <a:t> Que celui qui est injuste soit encore injuste, que celui qui est souillé se souille encore; et que le juste pratique encore la justice, et que celui qui est saint se sanctifie encore.     /      </a:t>
            </a:r>
            <a:r>
              <a:rPr lang="fr-FR" sz="2000" baseline="30000" dirty="0">
                <a:solidFill>
                  <a:srgbClr val="FFFF00"/>
                </a:solidFill>
              </a:rPr>
              <a:t>BFC </a:t>
            </a:r>
            <a:r>
              <a:rPr lang="fr-FR" sz="2000" b="1" dirty="0">
                <a:solidFill>
                  <a:schemeClr val="bg1"/>
                </a:solidFill>
              </a:rPr>
              <a:t>22:10</a:t>
            </a:r>
            <a:r>
              <a:rPr lang="fr-FR" sz="2000" dirty="0">
                <a:solidFill>
                  <a:schemeClr val="bg1"/>
                </a:solidFill>
              </a:rPr>
              <a:t> Puis il ajouta: «Ne tiens pas cachées les paroles prophétiques de ce livre, car le moment fixé pour tous ces événements est proche. </a:t>
            </a:r>
            <a:r>
              <a:rPr lang="fr-FR" sz="2000" b="1" dirty="0">
                <a:solidFill>
                  <a:schemeClr val="bg1"/>
                </a:solidFill>
              </a:rPr>
              <a:t>22:11</a:t>
            </a:r>
            <a:r>
              <a:rPr lang="fr-FR" sz="2000" dirty="0">
                <a:solidFill>
                  <a:schemeClr val="bg1"/>
                </a:solidFill>
              </a:rPr>
              <a:t> Que celui qui est mauvais continue à mal agir, et que celui qui est impur continue à être impur; que celui qui fait le bien continue à le faire, et que celui qui est saint progresse dans la sainteté.» </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5813497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8274</TotalTime>
  <Words>2668</Words>
  <Application>Microsoft Office PowerPoint</Application>
  <PresentationFormat>Custom</PresentationFormat>
  <Paragraphs>259</Paragraphs>
  <Slides>16</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SimSun</vt:lpstr>
      <vt:lpstr>Arial</vt:lpstr>
      <vt:lpstr>Calibri</vt:lpstr>
      <vt:lpstr>Office Theme</vt:lpstr>
      <vt:lpstr>Apocalypse de Jean Chapitre 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Jung-Hyun (Daniel) Song</cp:lastModifiedBy>
  <cp:revision>999</cp:revision>
  <dcterms:created xsi:type="dcterms:W3CDTF">2020-04-05T11:02:49Z</dcterms:created>
  <dcterms:modified xsi:type="dcterms:W3CDTF">2021-04-13T02:04:20Z</dcterms:modified>
</cp:coreProperties>
</file>