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656" r:id="rId2"/>
    <p:sldId id="691" r:id="rId3"/>
    <p:sldId id="694" r:id="rId4"/>
    <p:sldId id="698" r:id="rId5"/>
    <p:sldId id="693" r:id="rId6"/>
    <p:sldId id="697" r:id="rId7"/>
    <p:sldId id="700" r:id="rId8"/>
    <p:sldId id="710" r:id="rId9"/>
    <p:sldId id="709" r:id="rId10"/>
  </p:sldIdLst>
  <p:sldSz cx="12188825" cy="6858000"/>
  <p:notesSz cx="6858000" cy="9144000"/>
  <p:defaultTextStyle>
    <a:defPPr>
      <a:defRPr lang="en-US"/>
    </a:defPPr>
    <a:lvl1pPr marL="0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4106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88212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32319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76425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20531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64636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08742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52849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94660"/>
  </p:normalViewPr>
  <p:slideViewPr>
    <p:cSldViewPr>
      <p:cViewPr varScale="1">
        <p:scale>
          <a:sx n="84" d="100"/>
          <a:sy n="84" d="100"/>
        </p:scale>
        <p:origin x="-732" y="-78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BE11D8-83C4-4A94-9773-44143C2857FD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55B27-F3C0-4F3E-8F93-EF8E6AA0E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166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684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6843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684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6843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6843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6843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684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463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067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121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97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194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867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934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663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64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38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239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F9C73-D3C2-4D1D-BE1A-64EF358B0269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17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/>
          <p:cNvSpPr>
            <a:spLocks noChangeArrowheads="1"/>
          </p:cNvSpPr>
          <p:nvPr/>
        </p:nvSpPr>
        <p:spPr bwMode="auto">
          <a:xfrm>
            <a:off x="2" y="25360"/>
            <a:ext cx="12190413" cy="6955750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TW" altLang="en-US" sz="4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種子神</a:t>
            </a:r>
            <a:r>
              <a:rPr lang="zh-CN" altLang="en-US" sz="4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學</a:t>
            </a:r>
            <a:r>
              <a:rPr lang="zh-TW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zh-CN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第一集</a:t>
            </a:r>
            <a:r>
              <a:rPr lang="en-US" altLang="zh-TW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)</a:t>
            </a:r>
            <a:endParaRPr lang="en-US" sz="4000" b="1" dirty="0" smtClean="0">
              <a:solidFill>
                <a:srgbClr val="FFFF00"/>
              </a:solidFill>
            </a:endParaRPr>
          </a:p>
          <a:p>
            <a:endParaRPr lang="en-US" sz="1600" b="1" dirty="0" smtClean="0">
              <a:solidFill>
                <a:srgbClr val="FFFF00"/>
              </a:solidFill>
            </a:endParaRPr>
          </a:p>
          <a:p>
            <a:r>
              <a:rPr lang="zh-TW" altLang="en-US" sz="1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            </a:t>
            </a:r>
            <a:r>
              <a:rPr lang="zh-TW" altLang="en-US" sz="10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女</a:t>
            </a:r>
            <a:r>
              <a:rPr lang="zh-TW" altLang="en-US" sz="10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</a:t>
            </a:r>
            <a:r>
              <a:rPr lang="zh-TW" altLang="en-US" sz="10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 種</a:t>
            </a:r>
            <a:r>
              <a:rPr lang="zh-TW" altLang="en-US" sz="10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子</a:t>
            </a:r>
            <a:endParaRPr lang="en-US" sz="10000" dirty="0" smtClean="0">
              <a:solidFill>
                <a:schemeClr val="bg1"/>
              </a:solidFill>
            </a:endParaRPr>
          </a:p>
          <a:p>
            <a:endParaRPr lang="en-US" sz="1600" dirty="0" smtClean="0">
              <a:solidFill>
                <a:schemeClr val="bg1"/>
              </a:solidFill>
            </a:endParaRPr>
          </a:p>
          <a:p>
            <a:endParaRPr lang="en-US" sz="1600" dirty="0" smtClean="0">
              <a:solidFill>
                <a:schemeClr val="bg1"/>
              </a:solidFill>
            </a:endParaRPr>
          </a:p>
          <a:p>
            <a:endParaRPr lang="en-US" sz="1600" dirty="0" smtClean="0">
              <a:solidFill>
                <a:schemeClr val="bg1"/>
              </a:solidFill>
            </a:endParaRPr>
          </a:p>
          <a:p>
            <a:r>
              <a:rPr lang="en-US" sz="3600" b="1" dirty="0" smtClean="0">
                <a:solidFill>
                  <a:schemeClr val="bg1"/>
                </a:solidFill>
              </a:rPr>
              <a:t>  Seed Theology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</a:rPr>
              <a:t>(Part 1)</a:t>
            </a:r>
          </a:p>
          <a:p>
            <a:r>
              <a:rPr lang="en-US" sz="6600" b="1" dirty="0" smtClean="0">
                <a:solidFill>
                  <a:schemeClr val="bg1"/>
                </a:solidFill>
              </a:rPr>
              <a:t>       The Seed of the Woman</a:t>
            </a:r>
            <a:endParaRPr lang="en-US" altLang="zh-CN" sz="6600" b="1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r>
              <a:rPr lang="zh-TW" altLang="en-US" sz="4000" b="1" dirty="0" smtClean="0">
                <a:solidFill>
                  <a:schemeClr val="bg1"/>
                </a:solidFill>
              </a:rPr>
              <a:t>                </a:t>
            </a:r>
            <a:r>
              <a:rPr lang="zh-TW" altLang="en-US" sz="40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金京來博士</a:t>
            </a:r>
            <a:r>
              <a:rPr lang="zh-TW" altLang="en-US" sz="4000" b="1" dirty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sz="4000" b="1" dirty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  </a:t>
            </a:r>
            <a:r>
              <a:rPr lang="en-US" sz="4000" b="1" dirty="0" err="1">
                <a:solidFill>
                  <a:schemeClr val="bg1"/>
                </a:solidFill>
              </a:rPr>
              <a:t>Kyungrae</a:t>
            </a:r>
            <a:r>
              <a:rPr lang="en-US" sz="4000" b="1" dirty="0">
                <a:solidFill>
                  <a:schemeClr val="bg1"/>
                </a:solidFill>
              </a:rPr>
              <a:t> Kim, Ph.D.</a:t>
            </a:r>
          </a:p>
          <a:p>
            <a:endParaRPr lang="en-US" sz="1200" b="1" dirty="0" smtClean="0">
              <a:solidFill>
                <a:schemeClr val="bg1"/>
              </a:solidFill>
            </a:endParaRPr>
          </a:p>
          <a:p>
            <a:endParaRPr lang="en-US" sz="1200" b="1" dirty="0" smtClean="0">
              <a:solidFill>
                <a:schemeClr val="bg1"/>
              </a:solidFill>
            </a:endParaRPr>
          </a:p>
          <a:p>
            <a:endParaRPr lang="en-US" sz="1200" b="1" dirty="0" smtClean="0">
              <a:solidFill>
                <a:schemeClr val="bg1"/>
              </a:solidFill>
            </a:endParaRPr>
          </a:p>
          <a:p>
            <a:endParaRPr lang="en-US" sz="1200" b="1" dirty="0">
              <a:solidFill>
                <a:schemeClr val="bg1"/>
              </a:solidFill>
            </a:endParaRPr>
          </a:p>
          <a:p>
            <a:pPr algn="ctr"/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546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/>
          <p:cNvSpPr>
            <a:spLocks noChangeArrowheads="1"/>
          </p:cNvSpPr>
          <p:nvPr/>
        </p:nvSpPr>
        <p:spPr bwMode="auto">
          <a:xfrm>
            <a:off x="-1" y="28222"/>
            <a:ext cx="12184063" cy="6878806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altLang="zh-TW" sz="800" dirty="0" smtClean="0"/>
          </a:p>
          <a:p>
            <a:r>
              <a:rPr lang="zh-TW" altLang="en-US" sz="800" dirty="0"/>
              <a:t/>
            </a:r>
            <a:br>
              <a:rPr lang="zh-TW" altLang="en-US" sz="800" dirty="0"/>
            </a:br>
            <a:r>
              <a:rPr lang="zh-TW" altLang="en-US" sz="800" dirty="0" smtClean="0"/>
              <a:t>      </a:t>
            </a:r>
            <a:r>
              <a:rPr lang="zh-CN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聖經原文</a:t>
            </a:r>
            <a:r>
              <a:rPr lang="zh-TW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中的</a:t>
            </a:r>
            <a:r>
              <a:rPr lang="zh-TW" altLang="en-US" sz="34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 </a:t>
            </a:r>
            <a:r>
              <a:rPr lang="en-US" altLang="zh-TW" sz="34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‘</a:t>
            </a:r>
            <a:r>
              <a:rPr lang="zh-TW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en-US" altLang="zh-TW" sz="34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’</a:t>
            </a:r>
            <a:r>
              <a:rPr lang="zh-CN" altLang="en-US" sz="34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 </a:t>
            </a:r>
            <a:r>
              <a:rPr lang="zh-CN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3200" b="1" dirty="0">
                <a:solidFill>
                  <a:srgbClr val="FFFF00"/>
                </a:solidFill>
              </a:rPr>
              <a:t>&lt;</a:t>
            </a:r>
            <a:r>
              <a:rPr lang="en-US" sz="3200" b="1" dirty="0" smtClean="0">
                <a:solidFill>
                  <a:srgbClr val="FFFF00"/>
                </a:solidFill>
              </a:rPr>
              <a:t>Seed&gt; in Hebrew and Greek</a:t>
            </a:r>
            <a:endParaRPr lang="en-US" sz="3200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r>
              <a:rPr lang="en-US" altLang="zh-CN" sz="3000" b="1" dirty="0" smtClean="0">
                <a:solidFill>
                  <a:srgbClr val="FFFF00"/>
                </a:solidFill>
              </a:rPr>
              <a:t>1</a:t>
            </a:r>
            <a:r>
              <a:rPr lang="zh-CN" altLang="en-US" sz="3000" b="1" dirty="0" smtClean="0">
                <a:solidFill>
                  <a:srgbClr val="FFFF00"/>
                </a:solidFill>
              </a:rPr>
              <a:t>）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希伯來語中的</a:t>
            </a:r>
            <a:r>
              <a:rPr lang="zh-TW" altLang="en-US" sz="3000" b="1" dirty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3000" b="1" dirty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en-US" altLang="zh-TW" sz="3000" b="1" dirty="0" smtClean="0">
                <a:solidFill>
                  <a:srgbClr val="FFFF00"/>
                </a:solidFill>
                <a:ea typeface="DFKai-SB" pitchFamily="65" charset="-120"/>
              </a:rPr>
              <a:t>’ </a:t>
            </a:r>
            <a:r>
              <a:rPr lang="zh-CN" altLang="en-US" sz="30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sz="3000" b="1" dirty="0">
                <a:solidFill>
                  <a:schemeClr val="bg1"/>
                </a:solidFill>
              </a:rPr>
              <a:t>&lt;Seed&gt; in </a:t>
            </a:r>
            <a:r>
              <a:rPr lang="en-US" sz="3000" b="1" dirty="0" smtClean="0">
                <a:solidFill>
                  <a:schemeClr val="bg1"/>
                </a:solidFill>
              </a:rPr>
              <a:t>Hebrew </a:t>
            </a:r>
            <a:r>
              <a:rPr lang="he-IL" sz="3000" b="1" dirty="0" smtClean="0">
                <a:solidFill>
                  <a:srgbClr val="FFFF00"/>
                </a:solidFill>
              </a:rPr>
              <a:t>זֶרַע </a:t>
            </a:r>
            <a:r>
              <a:rPr lang="en-US" sz="3000" b="1" dirty="0" smtClean="0">
                <a:solidFill>
                  <a:srgbClr val="FFFF00"/>
                </a:solidFill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(</a:t>
            </a:r>
            <a:r>
              <a:rPr lang="en-US" sz="3000" b="1" i="1" dirty="0" err="1" smtClean="0">
                <a:solidFill>
                  <a:schemeClr val="bg1"/>
                </a:solidFill>
              </a:rPr>
              <a:t>zera</a:t>
            </a:r>
            <a:r>
              <a:rPr lang="en-US" sz="3000" b="1" dirty="0">
                <a:solidFill>
                  <a:schemeClr val="bg1"/>
                </a:solidFill>
              </a:rPr>
              <a:t>)</a:t>
            </a:r>
            <a:endParaRPr lang="el-GR" sz="3000" b="1" dirty="0">
              <a:solidFill>
                <a:schemeClr val="bg1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                  (about </a:t>
            </a:r>
            <a:r>
              <a:rPr lang="en-US" sz="2700" dirty="0" smtClean="0">
                <a:solidFill>
                  <a:srgbClr val="FFFF00"/>
                </a:solidFill>
              </a:rPr>
              <a:t>230 times </a:t>
            </a:r>
            <a:r>
              <a:rPr lang="en-US" sz="2700" dirty="0" smtClean="0">
                <a:solidFill>
                  <a:schemeClr val="bg1"/>
                </a:solidFill>
              </a:rPr>
              <a:t>in the Hebrew Old Testament)</a:t>
            </a:r>
          </a:p>
          <a:p>
            <a:r>
              <a:rPr lang="en-US" sz="2700" dirty="0" smtClean="0">
                <a:solidFill>
                  <a:schemeClr val="bg1"/>
                </a:solidFill>
              </a:rPr>
              <a:t>     a) seed of crops (</a:t>
            </a:r>
            <a:r>
              <a:rPr lang="zh-TW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作物的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  <a:r>
              <a:rPr lang="zh-TW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種子</a:t>
            </a:r>
            <a:endParaRPr lang="en-US" sz="2700" dirty="0" smtClean="0">
              <a:solidFill>
                <a:schemeClr val="bg1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     b) offspring</a:t>
            </a:r>
            <a:r>
              <a:rPr lang="en-US" sz="2700" dirty="0">
                <a:solidFill>
                  <a:schemeClr val="bg1"/>
                </a:solidFill>
              </a:rPr>
              <a:t>, </a:t>
            </a:r>
            <a:r>
              <a:rPr lang="en-US" sz="2700" dirty="0" smtClean="0">
                <a:solidFill>
                  <a:schemeClr val="bg1"/>
                </a:solidFill>
              </a:rPr>
              <a:t>descendant(s) (of men &amp; animals) (</a:t>
            </a:r>
            <a:r>
              <a:rPr lang="zh-CN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人或動物的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  <a:r>
              <a:rPr lang="zh-CN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後代，後裔，子孫</a:t>
            </a:r>
            <a:endParaRPr lang="en-US" altLang="zh-CN" sz="27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r>
              <a:rPr lang="en-US" sz="2600" b="1" dirty="0" smtClean="0">
                <a:solidFill>
                  <a:schemeClr val="bg1"/>
                </a:solidFill>
              </a:rPr>
              <a:t>-(</a:t>
            </a:r>
            <a:r>
              <a:rPr lang="zh-CN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首次出現</a:t>
            </a:r>
            <a:r>
              <a:rPr lang="en-US" sz="2600" b="1" dirty="0" smtClean="0">
                <a:solidFill>
                  <a:schemeClr val="bg1"/>
                </a:solidFill>
              </a:rPr>
              <a:t>) </a:t>
            </a:r>
            <a:r>
              <a:rPr lang="zh-CN" altLang="en-US" sz="26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創世紀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en-US" sz="2600" b="1" dirty="0">
                <a:solidFill>
                  <a:srgbClr val="FF0000"/>
                </a:solidFill>
              </a:rPr>
              <a:t>1:11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神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說、地要發生青草、和結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的菜蔬、並結果子的樹木、各從其類、果子都包著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核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．事就這樣成了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CN" sz="2800" b="1" dirty="0" smtClean="0">
              <a:solidFill>
                <a:srgbClr val="FFFF00"/>
              </a:solidFill>
            </a:endParaRPr>
          </a:p>
          <a:p>
            <a:endParaRPr lang="en-US" altLang="zh-CN" sz="800" b="1" dirty="0" smtClean="0">
              <a:solidFill>
                <a:srgbClr val="FFFF00"/>
              </a:solidFill>
            </a:endParaRPr>
          </a:p>
          <a:p>
            <a:endParaRPr lang="en-US" altLang="zh-CN" sz="800" b="1" dirty="0" smtClean="0">
              <a:solidFill>
                <a:srgbClr val="FFFF00"/>
              </a:solidFill>
            </a:endParaRPr>
          </a:p>
          <a:p>
            <a:r>
              <a:rPr lang="en-US" altLang="zh-CN" sz="3000" b="1" dirty="0" smtClean="0">
                <a:solidFill>
                  <a:srgbClr val="FFFF00"/>
                </a:solidFill>
              </a:rPr>
              <a:t>2</a:t>
            </a:r>
            <a:r>
              <a:rPr lang="zh-CN" altLang="en-US" sz="3000" b="1" dirty="0" smtClean="0">
                <a:solidFill>
                  <a:srgbClr val="FFFF00"/>
                </a:solidFill>
              </a:rPr>
              <a:t>）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希臘語中的</a:t>
            </a:r>
            <a:r>
              <a:rPr lang="zh-TW" altLang="en-US" sz="30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3000" b="1" dirty="0" smtClean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en-US" altLang="zh-TW" sz="3000" b="1" dirty="0" smtClean="0">
                <a:solidFill>
                  <a:srgbClr val="FFFF00"/>
                </a:solidFill>
                <a:ea typeface="DFKai-SB" pitchFamily="65" charset="-120"/>
              </a:rPr>
              <a:t>’ </a:t>
            </a:r>
            <a:r>
              <a:rPr lang="zh-CN" altLang="en-US" sz="30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&lt;Seed&gt; in Greek  </a:t>
            </a:r>
            <a:r>
              <a:rPr lang="el-GR" sz="3000" b="1" dirty="0" smtClean="0">
                <a:solidFill>
                  <a:srgbClr val="FFFF00"/>
                </a:solidFill>
              </a:rPr>
              <a:t>σπέρμα</a:t>
            </a:r>
            <a:r>
              <a:rPr lang="en-US" sz="3000" b="1" dirty="0" smtClean="0">
                <a:solidFill>
                  <a:srgbClr val="FFFF00"/>
                </a:solidFill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(</a:t>
            </a:r>
            <a:r>
              <a:rPr lang="en-US" sz="3000" b="1" i="1" dirty="0" err="1" smtClean="0">
                <a:solidFill>
                  <a:schemeClr val="bg1"/>
                </a:solidFill>
              </a:rPr>
              <a:t>sperma</a:t>
            </a:r>
            <a:r>
              <a:rPr lang="en-US" sz="3000" b="1" dirty="0" smtClean="0">
                <a:solidFill>
                  <a:schemeClr val="bg1"/>
                </a:solidFill>
              </a:rPr>
              <a:t>)</a:t>
            </a:r>
            <a:endParaRPr lang="el-GR" sz="3000" b="1" dirty="0">
              <a:solidFill>
                <a:schemeClr val="bg1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                   (</a:t>
            </a:r>
            <a:r>
              <a:rPr lang="en-US" sz="2700" dirty="0" smtClean="0">
                <a:solidFill>
                  <a:srgbClr val="FFFF00"/>
                </a:solidFill>
              </a:rPr>
              <a:t>43 </a:t>
            </a:r>
            <a:r>
              <a:rPr lang="en-US" sz="2700" dirty="0">
                <a:solidFill>
                  <a:srgbClr val="FFFF00"/>
                </a:solidFill>
              </a:rPr>
              <a:t>times </a:t>
            </a:r>
            <a:r>
              <a:rPr lang="en-US" sz="2700" dirty="0">
                <a:solidFill>
                  <a:schemeClr val="bg1"/>
                </a:solidFill>
              </a:rPr>
              <a:t>in the </a:t>
            </a:r>
            <a:r>
              <a:rPr lang="en-US" sz="2700" dirty="0" smtClean="0">
                <a:solidFill>
                  <a:schemeClr val="bg1"/>
                </a:solidFill>
              </a:rPr>
              <a:t>Greek New Testament / the same meanings as in Hebrew)</a:t>
            </a:r>
          </a:p>
          <a:p>
            <a:r>
              <a:rPr lang="en-US" sz="2700" dirty="0">
                <a:solidFill>
                  <a:srgbClr val="FFFF00"/>
                </a:solidFill>
              </a:rPr>
              <a:t>	</a:t>
            </a:r>
            <a:r>
              <a:rPr lang="en-US" sz="2700" dirty="0">
                <a:solidFill>
                  <a:schemeClr val="bg1"/>
                </a:solidFill>
              </a:rPr>
              <a:t>*The English </a:t>
            </a:r>
            <a:r>
              <a:rPr lang="en-US" sz="2700" b="1" dirty="0">
                <a:solidFill>
                  <a:srgbClr val="FFFF00"/>
                </a:solidFill>
              </a:rPr>
              <a:t>‘sperm’ </a:t>
            </a:r>
            <a:r>
              <a:rPr lang="en-US" sz="2700" b="1" dirty="0">
                <a:solidFill>
                  <a:schemeClr val="bg1"/>
                </a:solidFill>
              </a:rPr>
              <a:t>(</a:t>
            </a:r>
            <a:r>
              <a:rPr lang="zh-TW" altLang="en-US" sz="27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精子</a:t>
            </a:r>
            <a:r>
              <a:rPr lang="en-US" sz="2700" b="1" dirty="0">
                <a:solidFill>
                  <a:schemeClr val="bg1"/>
                </a:solidFill>
              </a:rPr>
              <a:t>) </a:t>
            </a:r>
            <a:r>
              <a:rPr lang="en-US" sz="2700" dirty="0">
                <a:solidFill>
                  <a:schemeClr val="bg1"/>
                </a:solidFill>
              </a:rPr>
              <a:t>is derived from the Greek </a:t>
            </a:r>
            <a:r>
              <a:rPr lang="el-GR" sz="2700" b="1" dirty="0">
                <a:solidFill>
                  <a:srgbClr val="FFFF00"/>
                </a:solidFill>
              </a:rPr>
              <a:t>σπέρμα</a:t>
            </a:r>
            <a:r>
              <a:rPr lang="en-US" sz="2700" dirty="0">
                <a:solidFill>
                  <a:srgbClr val="FFFF00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(</a:t>
            </a:r>
            <a:r>
              <a:rPr lang="en-US" sz="2700" i="1" dirty="0" err="1">
                <a:solidFill>
                  <a:schemeClr val="bg1"/>
                </a:solidFill>
              </a:rPr>
              <a:t>sperma</a:t>
            </a:r>
            <a:r>
              <a:rPr lang="en-US" sz="2700" dirty="0">
                <a:solidFill>
                  <a:schemeClr val="bg1"/>
                </a:solidFill>
              </a:rPr>
              <a:t>).</a:t>
            </a:r>
            <a:endParaRPr lang="el-GR" sz="2700" dirty="0">
              <a:solidFill>
                <a:schemeClr val="bg1"/>
              </a:solidFill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r>
              <a:rPr lang="en-US" sz="2600" b="1" dirty="0">
                <a:solidFill>
                  <a:schemeClr val="bg1"/>
                </a:solidFill>
              </a:rPr>
              <a:t>-(</a:t>
            </a:r>
            <a:r>
              <a:rPr lang="zh-CN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首次出現</a:t>
            </a:r>
            <a:r>
              <a:rPr lang="en-US" sz="2600" b="1" dirty="0">
                <a:solidFill>
                  <a:schemeClr val="bg1"/>
                </a:solidFill>
              </a:rPr>
              <a:t>) </a:t>
            </a:r>
            <a:r>
              <a:rPr lang="zh-CN" altLang="en-US" sz="26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馬太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en-US" sz="2600" b="1" dirty="0">
                <a:solidFill>
                  <a:srgbClr val="FF0000"/>
                </a:solidFill>
              </a:rPr>
              <a:t>13:24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耶穌又設個比喻對他們說、天國好像人撒好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在田裡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58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/>
          <p:cNvSpPr>
            <a:spLocks noChangeArrowheads="1"/>
          </p:cNvSpPr>
          <p:nvPr/>
        </p:nvSpPr>
        <p:spPr bwMode="auto">
          <a:xfrm>
            <a:off x="-1" y="28222"/>
            <a:ext cx="12184063" cy="6848029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altLang="zh-TW" sz="800" dirty="0" smtClean="0"/>
          </a:p>
          <a:p>
            <a:r>
              <a:rPr lang="zh-TW" altLang="en-US" sz="800" dirty="0"/>
              <a:t/>
            </a:r>
            <a:br>
              <a:rPr lang="zh-TW" altLang="en-US" sz="800" dirty="0"/>
            </a:br>
            <a:r>
              <a:rPr lang="zh-TW" altLang="en-US" sz="800" dirty="0" smtClean="0"/>
              <a:t>               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聖經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中</a:t>
            </a:r>
            <a:r>
              <a:rPr lang="zh-TW" altLang="en-US" sz="32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3200" b="1" dirty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的種子</a:t>
            </a:r>
            <a:r>
              <a:rPr lang="en-US" altLang="zh-TW" sz="32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’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首次出現 </a:t>
            </a:r>
            <a:r>
              <a:rPr lang="en-US" sz="2600" b="1" dirty="0" smtClean="0">
                <a:solidFill>
                  <a:schemeClr val="bg1"/>
                </a:solidFill>
              </a:rPr>
              <a:t>&lt;Human Seed = Offspring&gt;</a:t>
            </a:r>
            <a:endParaRPr lang="en-US" sz="2600" dirty="0">
              <a:solidFill>
                <a:schemeClr val="bg1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r>
              <a:rPr lang="en-US" altLang="zh-CN" sz="3000" b="1" dirty="0" smtClean="0">
                <a:solidFill>
                  <a:srgbClr val="FFFF00"/>
                </a:solidFill>
              </a:rPr>
              <a:t>1</a:t>
            </a:r>
            <a:r>
              <a:rPr lang="zh-CN" altLang="en-US" sz="3000" b="1" dirty="0" smtClean="0">
                <a:solidFill>
                  <a:srgbClr val="FFFF00"/>
                </a:solidFill>
              </a:rPr>
              <a:t>）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希伯來語中的</a:t>
            </a:r>
            <a:r>
              <a:rPr lang="zh-TW" altLang="en-US" sz="3000" b="1" dirty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3000" b="1" dirty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en-US" altLang="zh-TW" sz="3000" b="1" dirty="0" smtClean="0">
                <a:solidFill>
                  <a:srgbClr val="FFFF00"/>
                </a:solidFill>
                <a:ea typeface="DFKai-SB" pitchFamily="65" charset="-120"/>
              </a:rPr>
              <a:t>’ </a:t>
            </a:r>
            <a:r>
              <a:rPr lang="zh-CN" altLang="en-US" sz="30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sz="3000" b="1" dirty="0">
                <a:solidFill>
                  <a:schemeClr val="bg1"/>
                </a:solidFill>
              </a:rPr>
              <a:t>&lt;Seed&gt; in </a:t>
            </a:r>
            <a:r>
              <a:rPr lang="en-US" sz="3000" b="1" dirty="0" smtClean="0">
                <a:solidFill>
                  <a:schemeClr val="bg1"/>
                </a:solidFill>
              </a:rPr>
              <a:t>Hebrew </a:t>
            </a:r>
            <a:r>
              <a:rPr lang="he-IL" sz="3000" b="1" dirty="0" smtClean="0">
                <a:solidFill>
                  <a:srgbClr val="FFFF00"/>
                </a:solidFill>
              </a:rPr>
              <a:t>זֶרַע </a:t>
            </a:r>
            <a:r>
              <a:rPr lang="en-US" sz="3000" b="1" dirty="0" smtClean="0">
                <a:solidFill>
                  <a:srgbClr val="FFFF00"/>
                </a:solidFill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(</a:t>
            </a:r>
            <a:r>
              <a:rPr lang="en-US" sz="3000" b="1" i="1" dirty="0" err="1" smtClean="0">
                <a:solidFill>
                  <a:schemeClr val="bg1"/>
                </a:solidFill>
              </a:rPr>
              <a:t>zera</a:t>
            </a:r>
            <a:r>
              <a:rPr lang="en-US" sz="3000" b="1" dirty="0">
                <a:solidFill>
                  <a:schemeClr val="bg1"/>
                </a:solidFill>
              </a:rPr>
              <a:t>)</a:t>
            </a:r>
            <a:endParaRPr lang="el-GR" sz="3000" b="1" dirty="0">
              <a:solidFill>
                <a:schemeClr val="bg1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                  (about </a:t>
            </a:r>
            <a:r>
              <a:rPr lang="en-US" sz="2700" dirty="0" smtClean="0">
                <a:solidFill>
                  <a:srgbClr val="FFFF00"/>
                </a:solidFill>
              </a:rPr>
              <a:t>230 times </a:t>
            </a:r>
            <a:r>
              <a:rPr lang="en-US" sz="2700" dirty="0" smtClean="0">
                <a:solidFill>
                  <a:schemeClr val="bg1"/>
                </a:solidFill>
              </a:rPr>
              <a:t>in the Hebrew Old Testament)</a:t>
            </a:r>
          </a:p>
          <a:p>
            <a:r>
              <a:rPr lang="en-US" sz="2700" dirty="0" smtClean="0">
                <a:solidFill>
                  <a:schemeClr val="bg1"/>
                </a:solidFill>
              </a:rPr>
              <a:t>     a) seed of crops (</a:t>
            </a:r>
            <a:r>
              <a:rPr lang="zh-TW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作物的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  <a:r>
              <a:rPr lang="zh-TW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種子</a:t>
            </a:r>
            <a:endParaRPr lang="en-US" sz="2700" dirty="0" smtClean="0">
              <a:solidFill>
                <a:schemeClr val="bg1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     b) offspring</a:t>
            </a:r>
            <a:r>
              <a:rPr lang="en-US" sz="2700" dirty="0">
                <a:solidFill>
                  <a:schemeClr val="bg1"/>
                </a:solidFill>
              </a:rPr>
              <a:t>, </a:t>
            </a:r>
            <a:r>
              <a:rPr lang="en-US" sz="2700" dirty="0" smtClean="0">
                <a:solidFill>
                  <a:schemeClr val="bg1"/>
                </a:solidFill>
              </a:rPr>
              <a:t>descendant(s) (of men &amp; animals) (</a:t>
            </a:r>
            <a:r>
              <a:rPr lang="zh-CN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人或動物的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  <a:r>
              <a:rPr lang="zh-CN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後代，後裔，子孫</a:t>
            </a:r>
            <a:endParaRPr lang="en-US" altLang="zh-CN" sz="27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-</a:t>
            </a:r>
            <a:r>
              <a:rPr lang="en-US" sz="2800" b="1" dirty="0" smtClean="0">
                <a:solidFill>
                  <a:srgbClr val="FF0000"/>
                </a:solidFill>
              </a:rPr>
              <a:t>Genesis </a:t>
            </a:r>
            <a:r>
              <a:rPr lang="en-US" sz="2800" b="1" dirty="0">
                <a:solidFill>
                  <a:srgbClr val="FF0000"/>
                </a:solidFill>
              </a:rPr>
              <a:t>1:11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神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說、地要發生青草、和結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的菜蔬、並結果子的樹木、各從其類、果子都包著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核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．事就這樣成了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800" dirty="0">
                <a:solidFill>
                  <a:schemeClr val="bg1"/>
                </a:solidFill>
              </a:rPr>
              <a:t> (</a:t>
            </a:r>
            <a:r>
              <a:rPr lang="zh-CN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經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中</a:t>
            </a:r>
            <a:r>
              <a:rPr lang="zh-TW" altLang="en-US" sz="2800" b="1" dirty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2800" b="1" dirty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的種子</a:t>
            </a:r>
            <a:r>
              <a:rPr lang="en-US" altLang="zh-TW" sz="2800" b="1" dirty="0">
                <a:solidFill>
                  <a:srgbClr val="FFFF00"/>
                </a:solidFill>
                <a:ea typeface="DFKai-SB" pitchFamily="65" charset="-120"/>
              </a:rPr>
              <a:t>’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首次出現 </a:t>
            </a:r>
            <a:endParaRPr lang="en-US" altLang="zh-CN" sz="2800" b="1" dirty="0" smtClean="0">
              <a:solidFill>
                <a:srgbClr val="FFFF00"/>
              </a:solidFill>
            </a:endParaRPr>
          </a:p>
          <a:p>
            <a:endParaRPr lang="en-US" altLang="zh-CN" sz="800" b="1" dirty="0" smtClean="0">
              <a:solidFill>
                <a:srgbClr val="FFFF00"/>
              </a:solidFill>
            </a:endParaRPr>
          </a:p>
          <a:p>
            <a:endParaRPr lang="en-US" altLang="zh-CN" sz="800" b="1" dirty="0" smtClean="0">
              <a:solidFill>
                <a:srgbClr val="FFFF00"/>
              </a:solidFill>
            </a:endParaRPr>
          </a:p>
          <a:p>
            <a:r>
              <a:rPr lang="en-US" altLang="zh-CN" sz="3000" b="1" dirty="0" smtClean="0">
                <a:solidFill>
                  <a:srgbClr val="FFFF00"/>
                </a:solidFill>
              </a:rPr>
              <a:t>2</a:t>
            </a:r>
            <a:r>
              <a:rPr lang="zh-CN" altLang="en-US" sz="3000" b="1" dirty="0" smtClean="0">
                <a:solidFill>
                  <a:srgbClr val="FFFF00"/>
                </a:solidFill>
              </a:rPr>
              <a:t>）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希臘語中的</a:t>
            </a:r>
            <a:r>
              <a:rPr lang="zh-TW" altLang="en-US" sz="30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3000" b="1" dirty="0" smtClean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en-US" altLang="zh-TW" sz="3000" b="1" dirty="0" smtClean="0">
                <a:solidFill>
                  <a:srgbClr val="FFFF00"/>
                </a:solidFill>
                <a:ea typeface="DFKai-SB" pitchFamily="65" charset="-120"/>
              </a:rPr>
              <a:t>’ </a:t>
            </a:r>
            <a:r>
              <a:rPr lang="zh-CN" altLang="en-US" sz="30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&lt;Seed&gt; in Greek  </a:t>
            </a:r>
            <a:r>
              <a:rPr lang="el-GR" sz="3000" b="1" dirty="0" smtClean="0">
                <a:solidFill>
                  <a:srgbClr val="FFFF00"/>
                </a:solidFill>
              </a:rPr>
              <a:t>σπέρμα</a:t>
            </a:r>
            <a:r>
              <a:rPr lang="en-US" sz="3000" b="1" dirty="0" smtClean="0">
                <a:solidFill>
                  <a:srgbClr val="FFFF00"/>
                </a:solidFill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(</a:t>
            </a:r>
            <a:r>
              <a:rPr lang="en-US" sz="3000" b="1" i="1" dirty="0" err="1" smtClean="0">
                <a:solidFill>
                  <a:schemeClr val="bg1"/>
                </a:solidFill>
              </a:rPr>
              <a:t>sperma</a:t>
            </a:r>
            <a:r>
              <a:rPr lang="en-US" sz="3000" b="1" dirty="0" smtClean="0">
                <a:solidFill>
                  <a:schemeClr val="bg1"/>
                </a:solidFill>
              </a:rPr>
              <a:t>)</a:t>
            </a:r>
            <a:endParaRPr lang="el-GR" sz="3000" b="1" dirty="0">
              <a:solidFill>
                <a:schemeClr val="bg1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                   (</a:t>
            </a:r>
            <a:r>
              <a:rPr lang="en-US" sz="2700" dirty="0" smtClean="0">
                <a:solidFill>
                  <a:srgbClr val="FFFF00"/>
                </a:solidFill>
              </a:rPr>
              <a:t>43 </a:t>
            </a:r>
            <a:r>
              <a:rPr lang="en-US" sz="2700" dirty="0">
                <a:solidFill>
                  <a:srgbClr val="FFFF00"/>
                </a:solidFill>
              </a:rPr>
              <a:t>times </a:t>
            </a:r>
            <a:r>
              <a:rPr lang="en-US" sz="2700" dirty="0">
                <a:solidFill>
                  <a:schemeClr val="bg1"/>
                </a:solidFill>
              </a:rPr>
              <a:t>in the </a:t>
            </a:r>
            <a:r>
              <a:rPr lang="en-US" sz="2700" dirty="0" smtClean="0">
                <a:solidFill>
                  <a:schemeClr val="bg1"/>
                </a:solidFill>
              </a:rPr>
              <a:t>Greek New Testament / the same meanings as in Hebrew)</a:t>
            </a:r>
          </a:p>
          <a:p>
            <a:r>
              <a:rPr lang="en-US" sz="2700" dirty="0">
                <a:solidFill>
                  <a:srgbClr val="FFFF00"/>
                </a:solidFill>
              </a:rPr>
              <a:t>	</a:t>
            </a:r>
            <a:r>
              <a:rPr lang="en-US" sz="2700" dirty="0">
                <a:solidFill>
                  <a:schemeClr val="bg1"/>
                </a:solidFill>
              </a:rPr>
              <a:t>*The English </a:t>
            </a:r>
            <a:r>
              <a:rPr lang="en-US" sz="2700" b="1" dirty="0">
                <a:solidFill>
                  <a:srgbClr val="FFFF00"/>
                </a:solidFill>
              </a:rPr>
              <a:t>‘sperm’ </a:t>
            </a:r>
            <a:r>
              <a:rPr lang="en-US" sz="2700" b="1" dirty="0">
                <a:solidFill>
                  <a:schemeClr val="bg1"/>
                </a:solidFill>
              </a:rPr>
              <a:t>(</a:t>
            </a:r>
            <a:r>
              <a:rPr lang="zh-TW" altLang="en-US" sz="27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精子</a:t>
            </a:r>
            <a:r>
              <a:rPr lang="en-US" sz="2700" b="1" dirty="0">
                <a:solidFill>
                  <a:schemeClr val="bg1"/>
                </a:solidFill>
              </a:rPr>
              <a:t>) </a:t>
            </a:r>
            <a:r>
              <a:rPr lang="en-US" sz="2700" dirty="0">
                <a:solidFill>
                  <a:schemeClr val="bg1"/>
                </a:solidFill>
              </a:rPr>
              <a:t>is derived from the Greek </a:t>
            </a:r>
            <a:r>
              <a:rPr lang="el-GR" sz="2700" b="1" dirty="0">
                <a:solidFill>
                  <a:srgbClr val="FFFF00"/>
                </a:solidFill>
              </a:rPr>
              <a:t>σπέρμα</a:t>
            </a:r>
            <a:r>
              <a:rPr lang="en-US" sz="2700" dirty="0">
                <a:solidFill>
                  <a:srgbClr val="FFFF00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(</a:t>
            </a:r>
            <a:r>
              <a:rPr lang="en-US" sz="2700" i="1" dirty="0" err="1">
                <a:solidFill>
                  <a:schemeClr val="bg1"/>
                </a:solidFill>
              </a:rPr>
              <a:t>sperma</a:t>
            </a:r>
            <a:r>
              <a:rPr lang="en-US" sz="2700" dirty="0">
                <a:solidFill>
                  <a:schemeClr val="bg1"/>
                </a:solidFill>
              </a:rPr>
              <a:t>).</a:t>
            </a:r>
            <a:endParaRPr lang="el-GR" sz="2700" dirty="0">
              <a:solidFill>
                <a:schemeClr val="bg1"/>
              </a:solidFill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-</a:t>
            </a:r>
            <a:r>
              <a:rPr lang="en-US" sz="2800" b="1" dirty="0" smtClean="0">
                <a:solidFill>
                  <a:srgbClr val="FF0000"/>
                </a:solidFill>
              </a:rPr>
              <a:t>Matthew </a:t>
            </a:r>
            <a:r>
              <a:rPr lang="en-US" sz="2800" b="1" dirty="0">
                <a:solidFill>
                  <a:srgbClr val="FF0000"/>
                </a:solidFill>
              </a:rPr>
              <a:t>13:24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耶穌又設個比喻對他們說、天國好像人撒好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在田裡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762" y="-31044"/>
            <a:ext cx="12184063" cy="6478697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altLang="zh-TW" sz="800" dirty="0" smtClean="0"/>
          </a:p>
          <a:p>
            <a:r>
              <a:rPr lang="zh-TW" altLang="en-US" sz="800" dirty="0"/>
              <a:t/>
            </a:r>
            <a:br>
              <a:rPr lang="zh-TW" altLang="en-US" sz="800" dirty="0"/>
            </a:br>
            <a:r>
              <a:rPr lang="zh-TW" altLang="en-US" sz="800" dirty="0" smtClean="0"/>
              <a:t>             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聖經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中</a:t>
            </a:r>
            <a:r>
              <a:rPr lang="zh-TW" altLang="en-US" sz="32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3200" b="1" dirty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的種子</a:t>
            </a:r>
            <a:r>
              <a:rPr lang="en-US" altLang="zh-TW" sz="32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’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首次出現 </a:t>
            </a:r>
            <a:r>
              <a:rPr lang="en-US" sz="2800" b="1" dirty="0" smtClean="0">
                <a:solidFill>
                  <a:schemeClr val="bg1"/>
                </a:solidFill>
              </a:rPr>
              <a:t>&lt;Human Seed = Offspring&gt;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r>
              <a:rPr lang="en-US" altLang="zh-CN" sz="3000" b="1" dirty="0" smtClean="0">
                <a:solidFill>
                  <a:srgbClr val="FFFF00"/>
                </a:solidFill>
              </a:rPr>
              <a:t>1</a:t>
            </a:r>
            <a:r>
              <a:rPr lang="zh-CN" altLang="en-US" sz="3000" b="1" dirty="0" smtClean="0">
                <a:solidFill>
                  <a:srgbClr val="FFFF00"/>
                </a:solidFill>
              </a:rPr>
              <a:t>）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希伯來語中的</a:t>
            </a:r>
            <a:r>
              <a:rPr lang="zh-TW" altLang="en-US" sz="3000" b="1" dirty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3000" b="1" dirty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en-US" altLang="zh-TW" sz="3000" b="1" dirty="0" smtClean="0">
                <a:solidFill>
                  <a:srgbClr val="FFFF00"/>
                </a:solidFill>
                <a:ea typeface="DFKai-SB" pitchFamily="65" charset="-120"/>
              </a:rPr>
              <a:t>’ </a:t>
            </a:r>
            <a:r>
              <a:rPr lang="zh-CN" altLang="en-US" sz="30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sz="3000" b="1" dirty="0">
                <a:solidFill>
                  <a:schemeClr val="bg1"/>
                </a:solidFill>
              </a:rPr>
              <a:t>&lt;Seed&gt; in </a:t>
            </a:r>
            <a:r>
              <a:rPr lang="en-US" sz="3000" b="1" dirty="0" smtClean="0">
                <a:solidFill>
                  <a:schemeClr val="bg1"/>
                </a:solidFill>
              </a:rPr>
              <a:t>Hebrew </a:t>
            </a:r>
            <a:r>
              <a:rPr lang="he-IL" sz="3000" b="1" dirty="0" smtClean="0">
                <a:solidFill>
                  <a:srgbClr val="FFFF00"/>
                </a:solidFill>
              </a:rPr>
              <a:t>זֶרַע </a:t>
            </a:r>
            <a:r>
              <a:rPr lang="en-US" sz="3000" b="1" dirty="0" smtClean="0">
                <a:solidFill>
                  <a:srgbClr val="FFFF00"/>
                </a:solidFill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(</a:t>
            </a:r>
            <a:r>
              <a:rPr lang="en-US" sz="3000" b="1" i="1" dirty="0" err="1" smtClean="0">
                <a:solidFill>
                  <a:schemeClr val="bg1"/>
                </a:solidFill>
              </a:rPr>
              <a:t>zera</a:t>
            </a:r>
            <a:r>
              <a:rPr lang="en-US" sz="3000" b="1" dirty="0">
                <a:solidFill>
                  <a:schemeClr val="bg1"/>
                </a:solidFill>
              </a:rPr>
              <a:t>)</a:t>
            </a:r>
            <a:endParaRPr lang="el-GR" sz="3000" b="1" dirty="0">
              <a:solidFill>
                <a:schemeClr val="bg1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                  (about </a:t>
            </a:r>
            <a:r>
              <a:rPr lang="en-US" sz="2700" dirty="0" smtClean="0">
                <a:solidFill>
                  <a:srgbClr val="FFFF00"/>
                </a:solidFill>
              </a:rPr>
              <a:t>230 times </a:t>
            </a:r>
            <a:r>
              <a:rPr lang="en-US" sz="2700" dirty="0" smtClean="0">
                <a:solidFill>
                  <a:schemeClr val="bg1"/>
                </a:solidFill>
              </a:rPr>
              <a:t>in the Hebrew Old Testament)</a:t>
            </a:r>
          </a:p>
          <a:p>
            <a:r>
              <a:rPr lang="en-US" sz="2700" dirty="0" smtClean="0">
                <a:solidFill>
                  <a:schemeClr val="bg1"/>
                </a:solidFill>
              </a:rPr>
              <a:t>     a) seed of crops (</a:t>
            </a:r>
            <a:r>
              <a:rPr lang="zh-TW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作物的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  <a:r>
              <a:rPr lang="zh-TW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種子</a:t>
            </a:r>
            <a:endParaRPr lang="en-US" sz="2700" dirty="0" smtClean="0">
              <a:solidFill>
                <a:schemeClr val="bg1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     b) offspring</a:t>
            </a:r>
            <a:r>
              <a:rPr lang="en-US" sz="2700" dirty="0">
                <a:solidFill>
                  <a:schemeClr val="bg1"/>
                </a:solidFill>
              </a:rPr>
              <a:t>, </a:t>
            </a:r>
            <a:r>
              <a:rPr lang="en-US" sz="2700" dirty="0" smtClean="0">
                <a:solidFill>
                  <a:schemeClr val="bg1"/>
                </a:solidFill>
              </a:rPr>
              <a:t>descendant(s) (of men &amp; animals) (</a:t>
            </a:r>
            <a:r>
              <a:rPr lang="zh-CN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人或動物的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  <a:r>
              <a:rPr lang="zh-CN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後代，後裔，子孫</a:t>
            </a:r>
            <a:endParaRPr lang="en-US" altLang="zh-CN" sz="27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-</a:t>
            </a:r>
            <a:r>
              <a:rPr lang="en-US" sz="2800" b="1" dirty="0" smtClean="0">
                <a:solidFill>
                  <a:srgbClr val="FF0000"/>
                </a:solidFill>
              </a:rPr>
              <a:t>Genesis </a:t>
            </a:r>
            <a:r>
              <a:rPr lang="en-US" sz="2800" b="1" dirty="0">
                <a:solidFill>
                  <a:srgbClr val="FF0000"/>
                </a:solidFill>
              </a:rPr>
              <a:t>1:11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神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說、地要發生青草、和結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的菜蔬、並結果子的樹木、各從其類、果子都包著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核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．事就這樣成了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zh-CN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endParaRPr lang="en-US" altLang="zh-CN" sz="2800" b="1" dirty="0" smtClean="0">
              <a:solidFill>
                <a:srgbClr val="FFFF00"/>
              </a:solidFill>
            </a:endParaRPr>
          </a:p>
          <a:p>
            <a:endParaRPr lang="en-US" altLang="zh-CN" sz="800" b="1" dirty="0" smtClean="0">
              <a:solidFill>
                <a:srgbClr val="FFFF00"/>
              </a:solidFill>
            </a:endParaRPr>
          </a:p>
          <a:p>
            <a:endParaRPr lang="en-US" altLang="zh-CN" sz="800" b="1" dirty="0" smtClean="0">
              <a:solidFill>
                <a:srgbClr val="FFFF00"/>
              </a:solidFill>
            </a:endParaRPr>
          </a:p>
          <a:p>
            <a:r>
              <a:rPr lang="en-US" altLang="zh-CN" sz="3000" b="1" dirty="0" smtClean="0">
                <a:solidFill>
                  <a:srgbClr val="FFFF00"/>
                </a:solidFill>
              </a:rPr>
              <a:t>2</a:t>
            </a:r>
            <a:r>
              <a:rPr lang="zh-CN" altLang="en-US" sz="3000" b="1" dirty="0" smtClean="0">
                <a:solidFill>
                  <a:srgbClr val="FFFF00"/>
                </a:solidFill>
              </a:rPr>
              <a:t>）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希臘語中的</a:t>
            </a:r>
            <a:r>
              <a:rPr lang="zh-TW" altLang="en-US" sz="30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3000" b="1" dirty="0" smtClean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en-US" altLang="zh-TW" sz="3000" b="1" dirty="0" smtClean="0">
                <a:solidFill>
                  <a:srgbClr val="FFFF00"/>
                </a:solidFill>
                <a:ea typeface="DFKai-SB" pitchFamily="65" charset="-120"/>
              </a:rPr>
              <a:t>’ </a:t>
            </a:r>
            <a:r>
              <a:rPr lang="zh-CN" altLang="en-US" sz="30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&lt;Seed&gt; in Greek  </a:t>
            </a:r>
            <a:r>
              <a:rPr lang="el-GR" sz="3000" b="1" dirty="0" smtClean="0">
                <a:solidFill>
                  <a:srgbClr val="FFFF00"/>
                </a:solidFill>
              </a:rPr>
              <a:t>σπέρμα</a:t>
            </a:r>
            <a:r>
              <a:rPr lang="en-US" sz="3000" b="1" dirty="0" smtClean="0">
                <a:solidFill>
                  <a:srgbClr val="FFFF00"/>
                </a:solidFill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(</a:t>
            </a:r>
            <a:r>
              <a:rPr lang="en-US" sz="3000" b="1" i="1" dirty="0" err="1" smtClean="0">
                <a:solidFill>
                  <a:schemeClr val="bg1"/>
                </a:solidFill>
              </a:rPr>
              <a:t>sperma</a:t>
            </a:r>
            <a:r>
              <a:rPr lang="en-US" sz="3000" b="1" dirty="0" smtClean="0">
                <a:solidFill>
                  <a:schemeClr val="bg1"/>
                </a:solidFill>
              </a:rPr>
              <a:t>)</a:t>
            </a:r>
            <a:endParaRPr lang="el-GR" sz="3000" b="1" dirty="0">
              <a:solidFill>
                <a:schemeClr val="bg1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                   (</a:t>
            </a:r>
            <a:r>
              <a:rPr lang="en-US" sz="2700" dirty="0" smtClean="0">
                <a:solidFill>
                  <a:srgbClr val="FFFF00"/>
                </a:solidFill>
              </a:rPr>
              <a:t>43 </a:t>
            </a:r>
            <a:r>
              <a:rPr lang="en-US" sz="2700" dirty="0">
                <a:solidFill>
                  <a:srgbClr val="FFFF00"/>
                </a:solidFill>
              </a:rPr>
              <a:t>times </a:t>
            </a:r>
            <a:r>
              <a:rPr lang="en-US" sz="2700" dirty="0">
                <a:solidFill>
                  <a:schemeClr val="bg1"/>
                </a:solidFill>
              </a:rPr>
              <a:t>in the </a:t>
            </a:r>
            <a:r>
              <a:rPr lang="en-US" sz="2700" dirty="0" smtClean="0">
                <a:solidFill>
                  <a:schemeClr val="bg1"/>
                </a:solidFill>
              </a:rPr>
              <a:t>Greek New Testament / the same meanings as in Hebrew)</a:t>
            </a:r>
          </a:p>
          <a:p>
            <a:r>
              <a:rPr lang="en-US" sz="2700" dirty="0">
                <a:solidFill>
                  <a:srgbClr val="FFFF00"/>
                </a:solidFill>
              </a:rPr>
              <a:t>	</a:t>
            </a:r>
            <a:r>
              <a:rPr lang="en-US" sz="2700" dirty="0">
                <a:solidFill>
                  <a:schemeClr val="bg1"/>
                </a:solidFill>
              </a:rPr>
              <a:t>*The English </a:t>
            </a:r>
            <a:r>
              <a:rPr lang="en-US" sz="2700" b="1" dirty="0">
                <a:solidFill>
                  <a:srgbClr val="FFFF00"/>
                </a:solidFill>
              </a:rPr>
              <a:t>‘sperm’ </a:t>
            </a:r>
            <a:r>
              <a:rPr lang="en-US" sz="2700" b="1" dirty="0">
                <a:solidFill>
                  <a:schemeClr val="bg1"/>
                </a:solidFill>
              </a:rPr>
              <a:t>(</a:t>
            </a:r>
            <a:r>
              <a:rPr lang="zh-TW" altLang="en-US" sz="27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精子</a:t>
            </a:r>
            <a:r>
              <a:rPr lang="en-US" sz="2700" b="1" dirty="0">
                <a:solidFill>
                  <a:schemeClr val="bg1"/>
                </a:solidFill>
              </a:rPr>
              <a:t>) </a:t>
            </a:r>
            <a:r>
              <a:rPr lang="en-US" sz="2700" dirty="0">
                <a:solidFill>
                  <a:schemeClr val="bg1"/>
                </a:solidFill>
              </a:rPr>
              <a:t>is derived from the Greek </a:t>
            </a:r>
            <a:r>
              <a:rPr lang="el-GR" sz="2700" b="1" dirty="0">
                <a:solidFill>
                  <a:srgbClr val="FFFF00"/>
                </a:solidFill>
              </a:rPr>
              <a:t>σπέρμα</a:t>
            </a:r>
            <a:r>
              <a:rPr lang="en-US" sz="2700" dirty="0">
                <a:solidFill>
                  <a:srgbClr val="FFFF00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(</a:t>
            </a:r>
            <a:r>
              <a:rPr lang="en-US" sz="2700" i="1" dirty="0" err="1">
                <a:solidFill>
                  <a:schemeClr val="bg1"/>
                </a:solidFill>
              </a:rPr>
              <a:t>sperma</a:t>
            </a:r>
            <a:r>
              <a:rPr lang="en-US" sz="2700" dirty="0">
                <a:solidFill>
                  <a:schemeClr val="bg1"/>
                </a:solidFill>
              </a:rPr>
              <a:t>).</a:t>
            </a:r>
            <a:endParaRPr lang="el-GR" sz="2700" dirty="0">
              <a:solidFill>
                <a:schemeClr val="bg1"/>
              </a:solidFill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-</a:t>
            </a:r>
            <a:r>
              <a:rPr lang="en-US" sz="2800" b="1" dirty="0" smtClean="0">
                <a:solidFill>
                  <a:srgbClr val="FF0000"/>
                </a:solidFill>
              </a:rPr>
              <a:t>Matthew </a:t>
            </a:r>
            <a:r>
              <a:rPr lang="en-US" sz="2800" b="1" dirty="0">
                <a:solidFill>
                  <a:srgbClr val="FF0000"/>
                </a:solidFill>
              </a:rPr>
              <a:t>13:24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耶穌又設個比喻對他們說、天國好像人撒好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在田裡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" y="28222"/>
            <a:ext cx="12184063" cy="6801862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altLang="zh-CN" sz="800" b="1" dirty="0" smtClean="0">
              <a:solidFill>
                <a:srgbClr val="FFFF00"/>
              </a:solidFill>
              <a:latin typeface="+mj-lt"/>
              <a:ea typeface="DFKai-SB" pitchFamily="65" charset="-120"/>
            </a:endParaRPr>
          </a:p>
          <a:p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聖經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中</a:t>
            </a:r>
            <a:r>
              <a:rPr lang="zh-TW" altLang="en-US" sz="32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3200" b="1" dirty="0" smtClean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CN" altLang="en-US" sz="3200" b="1" dirty="0" smtClean="0">
                <a:solidFill>
                  <a:srgbClr val="FFFF00"/>
                </a:solidFill>
                <a:ea typeface="DFKai-SB" pitchFamily="65" charset="-120"/>
              </a:rPr>
              <a:t>人的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en-US" altLang="zh-TW" sz="3200" b="1" dirty="0" smtClean="0">
                <a:solidFill>
                  <a:srgbClr val="FFFF00"/>
                </a:solidFill>
                <a:ea typeface="DFKai-SB" pitchFamily="65" charset="-120"/>
              </a:rPr>
              <a:t>’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首次出現 </a:t>
            </a:r>
            <a:r>
              <a:rPr lang="en-US" sz="2800" b="1" dirty="0" smtClean="0">
                <a:solidFill>
                  <a:schemeClr val="bg1"/>
                </a:solidFill>
              </a:rPr>
              <a:t>&lt;Human Seed = Offspring&gt;</a:t>
            </a: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r>
              <a:rPr lang="en-US" sz="3000" b="1" dirty="0" smtClean="0">
                <a:solidFill>
                  <a:srgbClr val="FFFF00"/>
                </a:solidFill>
              </a:rPr>
              <a:t>        </a:t>
            </a:r>
            <a:r>
              <a:rPr lang="en-US" sz="3000" b="1" dirty="0" smtClean="0">
                <a:solidFill>
                  <a:srgbClr val="FF0000"/>
                </a:solidFill>
              </a:rPr>
              <a:t>Genesis 3:15</a:t>
            </a:r>
            <a:r>
              <a:rPr lang="en-US" sz="3000" dirty="0" smtClean="0">
                <a:solidFill>
                  <a:srgbClr val="FF0000"/>
                </a:solidFill>
              </a:rPr>
              <a:t>   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我又要叫你和女人彼此為仇；</a:t>
            </a:r>
            <a:endParaRPr lang="en-US" altLang="zh-TW" sz="30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   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你的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後裔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和女人的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後裔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也彼此為仇。</a:t>
            </a:r>
            <a:endParaRPr lang="en-US" altLang="zh-TW" sz="30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30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30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</a:t>
            </a:r>
            <a:r>
              <a:rPr lang="zh-TW" altLang="en-US" sz="3000" u="sng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女人的後裔</a:t>
            </a:r>
            <a:r>
              <a:rPr lang="en-US" altLang="zh-TW" sz="30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en-US" sz="3200" dirty="0"/>
              <a:t>‎</a:t>
            </a:r>
            <a:r>
              <a:rPr lang="he-IL" sz="3200" dirty="0" smtClean="0">
                <a:solidFill>
                  <a:srgbClr val="FFFF00"/>
                </a:solidFill>
              </a:rPr>
              <a:t>הוּא</a:t>
            </a:r>
            <a:r>
              <a:rPr lang="en-US" altLang="zh-TW" sz="30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)</a:t>
            </a:r>
            <a:r>
              <a:rPr lang="zh-TW" altLang="en-US" sz="30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要傷你的頭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；</a:t>
            </a:r>
            <a:r>
              <a:rPr lang="zh-TW" altLang="en-US" sz="30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你要傷他的腳跟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30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800" b="1" baseline="30000" dirty="0">
                <a:solidFill>
                  <a:srgbClr val="FF0000"/>
                </a:solidFill>
              </a:rPr>
              <a:t>NKJ </a:t>
            </a:r>
            <a:r>
              <a:rPr lang="en-US" sz="2800" baseline="30000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And </a:t>
            </a:r>
            <a:r>
              <a:rPr lang="en-US" sz="2800" dirty="0">
                <a:solidFill>
                  <a:schemeClr val="bg1"/>
                </a:solidFill>
              </a:rPr>
              <a:t>I will put enmity Between you and the woman, And between your </a:t>
            </a:r>
            <a:r>
              <a:rPr lang="en-US" sz="2800" b="1" dirty="0">
                <a:solidFill>
                  <a:srgbClr val="FFFF00"/>
                </a:solidFill>
              </a:rPr>
              <a:t>seed</a:t>
            </a:r>
            <a:r>
              <a:rPr lang="en-US" sz="2800" dirty="0">
                <a:solidFill>
                  <a:schemeClr val="bg1"/>
                </a:solidFill>
              </a:rPr>
              <a:t> and her </a:t>
            </a:r>
            <a:r>
              <a:rPr lang="en-US" sz="2800" b="1" dirty="0">
                <a:solidFill>
                  <a:srgbClr val="FFFF00"/>
                </a:solidFill>
              </a:rPr>
              <a:t>Seed</a:t>
            </a:r>
            <a:r>
              <a:rPr lang="en-US" sz="2800" dirty="0">
                <a:solidFill>
                  <a:schemeClr val="bg1"/>
                </a:solidFill>
              </a:rPr>
              <a:t>; </a:t>
            </a:r>
            <a:r>
              <a:rPr lang="en-US" sz="2800" dirty="0">
                <a:solidFill>
                  <a:srgbClr val="FFFF00"/>
                </a:solidFill>
              </a:rPr>
              <a:t>He</a:t>
            </a:r>
            <a:r>
              <a:rPr lang="en-US" sz="2800" dirty="0">
                <a:solidFill>
                  <a:schemeClr val="bg1"/>
                </a:solidFill>
              </a:rPr>
              <a:t> shall bruise </a:t>
            </a:r>
            <a:r>
              <a:rPr lang="en-US" sz="2800" dirty="0">
                <a:solidFill>
                  <a:srgbClr val="FFFF00"/>
                </a:solidFill>
              </a:rPr>
              <a:t>your </a:t>
            </a:r>
            <a:r>
              <a:rPr lang="en-US" sz="2800" dirty="0">
                <a:solidFill>
                  <a:schemeClr val="bg1"/>
                </a:solidFill>
              </a:rPr>
              <a:t>head, And you shall bruise His heel</a:t>
            </a:r>
            <a:r>
              <a:rPr lang="en-US" sz="2800" dirty="0" smtClean="0">
                <a:solidFill>
                  <a:schemeClr val="bg1"/>
                </a:solidFill>
              </a:rPr>
              <a:t>.</a:t>
            </a:r>
          </a:p>
          <a:p>
            <a:pPr rtl="1"/>
            <a:r>
              <a:rPr lang="en-US" sz="2800" dirty="0">
                <a:solidFill>
                  <a:schemeClr val="bg1"/>
                </a:solidFill>
              </a:rPr>
              <a:t>‎</a:t>
            </a:r>
            <a:r>
              <a:rPr lang="he-IL" sz="2800" dirty="0">
                <a:solidFill>
                  <a:schemeClr val="bg1"/>
                </a:solidFill>
              </a:rPr>
              <a:t> </a:t>
            </a:r>
            <a:r>
              <a:rPr lang="he-IL" sz="2800" dirty="0" smtClean="0">
                <a:solidFill>
                  <a:schemeClr val="bg1"/>
                </a:solidFill>
              </a:rPr>
              <a:t>וְאֵיבָ֣ה אָשִׁ֗ית </a:t>
            </a:r>
            <a:r>
              <a:rPr lang="he-IL" sz="2800" dirty="0">
                <a:solidFill>
                  <a:schemeClr val="bg1"/>
                </a:solidFill>
              </a:rPr>
              <a:t>בֵּֽינְךָ֙ וּבֵ֣ין הָֽאִשָּׁ֔ה וּבֵ֥ין </a:t>
            </a:r>
            <a:r>
              <a:rPr lang="he-IL" sz="2800" dirty="0">
                <a:solidFill>
                  <a:srgbClr val="FFFF00"/>
                </a:solidFill>
              </a:rPr>
              <a:t>זַרְעֲ</a:t>
            </a:r>
            <a:r>
              <a:rPr lang="he-IL" sz="2800" dirty="0">
                <a:solidFill>
                  <a:schemeClr val="bg1"/>
                </a:solidFill>
              </a:rPr>
              <a:t>ךָ֖ וּבֵ֣ין </a:t>
            </a:r>
            <a:r>
              <a:rPr lang="he-IL" sz="2800" dirty="0">
                <a:solidFill>
                  <a:srgbClr val="FFFF00"/>
                </a:solidFill>
              </a:rPr>
              <a:t>זַרְעָ֑</a:t>
            </a:r>
            <a:r>
              <a:rPr lang="he-IL" sz="2800" dirty="0">
                <a:solidFill>
                  <a:schemeClr val="bg1"/>
                </a:solidFill>
              </a:rPr>
              <a:t>הּ </a:t>
            </a:r>
            <a:r>
              <a:rPr lang="he-IL" sz="2800" dirty="0">
                <a:solidFill>
                  <a:srgbClr val="FFFF00"/>
                </a:solidFill>
              </a:rPr>
              <a:t>ה֚וּא</a:t>
            </a:r>
            <a:r>
              <a:rPr lang="he-IL" sz="2800" dirty="0">
                <a:solidFill>
                  <a:schemeClr val="bg1"/>
                </a:solidFill>
              </a:rPr>
              <a:t> יְשׁוּפְךָ֣ רֹ֔אשׁ </a:t>
            </a:r>
            <a:r>
              <a:rPr lang="he-IL" sz="2800" dirty="0" smtClean="0">
                <a:solidFill>
                  <a:schemeClr val="bg1"/>
                </a:solidFill>
              </a:rPr>
              <a:t>וְ</a:t>
            </a:r>
            <a:r>
              <a:rPr lang="he-IL" sz="2800" dirty="0" smtClean="0">
                <a:solidFill>
                  <a:srgbClr val="FFFF00"/>
                </a:solidFill>
              </a:rPr>
              <a:t>אַתָּ֖ה</a:t>
            </a:r>
            <a:r>
              <a:rPr lang="he-IL" sz="2800" dirty="0" smtClean="0">
                <a:solidFill>
                  <a:schemeClr val="bg1"/>
                </a:solidFill>
              </a:rPr>
              <a:t> </a:t>
            </a:r>
            <a:r>
              <a:rPr lang="he-IL" sz="2800" dirty="0">
                <a:solidFill>
                  <a:schemeClr val="bg1"/>
                </a:solidFill>
              </a:rPr>
              <a:t>תְּשׁוּפֶ֥נּוּ עָקֵֽב׃</a:t>
            </a:r>
          </a:p>
          <a:p>
            <a:endParaRPr lang="en-US" sz="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600" dirty="0" smtClean="0">
                <a:solidFill>
                  <a:schemeClr val="bg1"/>
                </a:solidFill>
              </a:rPr>
              <a:t>        -‘</a:t>
            </a:r>
            <a:r>
              <a:rPr lang="en-US" sz="2600" b="1" dirty="0">
                <a:solidFill>
                  <a:srgbClr val="FFFF00"/>
                </a:solidFill>
              </a:rPr>
              <a:t>The seed of the woman</a:t>
            </a:r>
            <a:r>
              <a:rPr lang="en-US" sz="2600" dirty="0">
                <a:solidFill>
                  <a:schemeClr val="bg1"/>
                </a:solidFill>
              </a:rPr>
              <a:t>’ </a:t>
            </a:r>
            <a:r>
              <a:rPr lang="en-US" sz="2600" dirty="0" smtClean="0">
                <a:solidFill>
                  <a:schemeClr val="bg1"/>
                </a:solidFill>
              </a:rPr>
              <a:t>(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女人的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後裔</a:t>
            </a:r>
            <a:r>
              <a:rPr lang="en-US" sz="2600" dirty="0" smtClean="0">
                <a:solidFill>
                  <a:schemeClr val="bg1"/>
                </a:solidFill>
              </a:rPr>
              <a:t>) </a:t>
            </a:r>
            <a:r>
              <a:rPr lang="en-US" sz="2600" dirty="0">
                <a:solidFill>
                  <a:schemeClr val="bg1"/>
                </a:solidFill>
              </a:rPr>
              <a:t>here is no more than Jesus himself – the most important ‘</a:t>
            </a:r>
            <a:r>
              <a:rPr lang="en-US" sz="2600" b="1" dirty="0">
                <a:solidFill>
                  <a:srgbClr val="FFFF00"/>
                </a:solidFill>
              </a:rPr>
              <a:t>Seed</a:t>
            </a:r>
            <a:r>
              <a:rPr lang="en-US" sz="2600" dirty="0" smtClean="0">
                <a:solidFill>
                  <a:schemeClr val="bg1"/>
                </a:solidFill>
              </a:rPr>
              <a:t>’.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聖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經中指女生後裔很少，都是寫男人的後裔，所以這裡很奇怪，女人的後裔就是指彌賽亞。猶太人的 </a:t>
            </a:r>
            <a:r>
              <a:rPr lang="en-US" sz="2600" dirty="0" err="1">
                <a:solidFill>
                  <a:schemeClr val="bg1"/>
                </a:solidFill>
                <a:ea typeface="DFKai-SB" pitchFamily="65" charset="-120"/>
              </a:rPr>
              <a:t>Targumim</a:t>
            </a:r>
            <a:r>
              <a:rPr lang="en-US" sz="2600" dirty="0">
                <a:solidFill>
                  <a:schemeClr val="bg1"/>
                </a:solidFill>
                <a:ea typeface="DFKai-SB" pitchFamily="65" charset="-120"/>
              </a:rPr>
              <a:t>(</a:t>
            </a:r>
            <a:r>
              <a:rPr lang="zh-CN" altLang="en-US" sz="2600" dirty="0">
                <a:solidFill>
                  <a:schemeClr val="bg1"/>
                </a:solidFill>
                <a:ea typeface="DFKai-SB" pitchFamily="65" charset="-120"/>
              </a:rPr>
              <a:t>舊約亞蘭文譯本</a:t>
            </a:r>
            <a:r>
              <a:rPr lang="en-US" sz="2600" dirty="0">
                <a:solidFill>
                  <a:schemeClr val="bg1"/>
                </a:solidFill>
                <a:ea typeface="DFKai-SB" pitchFamily="65" charset="-120"/>
              </a:rPr>
              <a:t>)</a:t>
            </a:r>
            <a:r>
              <a:rPr lang="zh-TW" altLang="en-US" sz="2600" dirty="0">
                <a:solidFill>
                  <a:schemeClr val="bg1"/>
                </a:solidFill>
                <a:ea typeface="DFKai-SB" pitchFamily="65" charset="-120"/>
              </a:rPr>
              <a:t>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中，也把此處解釋為“彌賽亞王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”</a:t>
            </a:r>
            <a:endParaRPr lang="en-US" sz="2600" dirty="0" smtClean="0">
              <a:solidFill>
                <a:schemeClr val="bg1"/>
              </a:solidFill>
            </a:endParaRPr>
          </a:p>
          <a:p>
            <a:r>
              <a:rPr lang="en-US" sz="2600" dirty="0" smtClean="0">
                <a:solidFill>
                  <a:schemeClr val="bg1"/>
                </a:solidFill>
              </a:rPr>
              <a:t>        -This </a:t>
            </a:r>
            <a:r>
              <a:rPr lang="en-US" sz="2600" dirty="0">
                <a:solidFill>
                  <a:schemeClr val="bg1"/>
                </a:solidFill>
              </a:rPr>
              <a:t>passage is often called </a:t>
            </a:r>
            <a:r>
              <a:rPr lang="en-US" sz="2600" dirty="0" smtClean="0">
                <a:solidFill>
                  <a:schemeClr val="bg1"/>
                </a:solidFill>
              </a:rPr>
              <a:t>‘</a:t>
            </a:r>
            <a:r>
              <a:rPr lang="en-US" sz="2600" b="1" dirty="0">
                <a:solidFill>
                  <a:srgbClr val="FFFF00"/>
                </a:solidFill>
              </a:rPr>
              <a:t>the proto-</a:t>
            </a:r>
            <a:r>
              <a:rPr lang="en-US" sz="2600" b="1" dirty="0" err="1">
                <a:solidFill>
                  <a:srgbClr val="FFFF00"/>
                </a:solidFill>
              </a:rPr>
              <a:t>evangelium</a:t>
            </a:r>
            <a:r>
              <a:rPr lang="en-US" sz="2600" dirty="0" smtClean="0">
                <a:solidFill>
                  <a:schemeClr val="bg1"/>
                </a:solidFill>
              </a:rPr>
              <a:t>’ (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本節被稱為“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最早的福音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”</a:t>
            </a:r>
            <a:r>
              <a:rPr lang="en-US" sz="2600" dirty="0" smtClean="0">
                <a:solidFill>
                  <a:schemeClr val="bg1"/>
                </a:solidFill>
              </a:rPr>
              <a:t>). </a:t>
            </a:r>
          </a:p>
          <a:p>
            <a:r>
              <a:rPr lang="en-US" sz="2600" dirty="0" smtClean="0">
                <a:solidFill>
                  <a:schemeClr val="bg1"/>
                </a:solidFill>
              </a:rPr>
              <a:t>        -The conflict is </a:t>
            </a:r>
            <a:r>
              <a:rPr lang="en-US" sz="2600" dirty="0">
                <a:solidFill>
                  <a:schemeClr val="bg1"/>
                </a:solidFill>
              </a:rPr>
              <a:t>between </a:t>
            </a:r>
            <a:r>
              <a:rPr lang="en-US" sz="2600" dirty="0" smtClean="0">
                <a:solidFill>
                  <a:schemeClr val="bg1"/>
                </a:solidFill>
              </a:rPr>
              <a:t>‘</a:t>
            </a:r>
            <a:r>
              <a:rPr lang="en-US" sz="2600" b="1" dirty="0" smtClean="0">
                <a:solidFill>
                  <a:srgbClr val="FFFF00"/>
                </a:solidFill>
              </a:rPr>
              <a:t>the </a:t>
            </a:r>
            <a:r>
              <a:rPr lang="en-US" sz="2600" b="1" dirty="0">
                <a:solidFill>
                  <a:srgbClr val="FFFF00"/>
                </a:solidFill>
              </a:rPr>
              <a:t>seed of the woman</a:t>
            </a:r>
            <a:r>
              <a:rPr lang="en-US" sz="2600" dirty="0">
                <a:solidFill>
                  <a:schemeClr val="bg1"/>
                </a:solidFill>
              </a:rPr>
              <a:t>’ </a:t>
            </a:r>
            <a:r>
              <a:rPr lang="en-US" sz="2600" dirty="0" smtClean="0">
                <a:solidFill>
                  <a:schemeClr val="bg1"/>
                </a:solidFill>
              </a:rPr>
              <a:t>and ‘</a:t>
            </a:r>
            <a:r>
              <a:rPr lang="en-US" sz="2600" b="1" dirty="0" smtClean="0">
                <a:solidFill>
                  <a:srgbClr val="FFFF00"/>
                </a:solidFill>
              </a:rPr>
              <a:t>the serpent</a:t>
            </a:r>
            <a:r>
              <a:rPr lang="en-US" sz="2600" dirty="0" smtClean="0">
                <a:solidFill>
                  <a:schemeClr val="bg1"/>
                </a:solidFill>
              </a:rPr>
              <a:t>’ (Satan).</a:t>
            </a:r>
          </a:p>
          <a:p>
            <a:endParaRPr lang="en-US" sz="800" dirty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356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/>
          <p:cNvSpPr>
            <a:spLocks noChangeArrowheads="1"/>
          </p:cNvSpPr>
          <p:nvPr/>
        </p:nvSpPr>
        <p:spPr bwMode="auto">
          <a:xfrm>
            <a:off x="-1" y="28222"/>
            <a:ext cx="12184063" cy="6848029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altLang="zh-TW" sz="800" dirty="0" smtClean="0"/>
          </a:p>
          <a:p>
            <a:r>
              <a:rPr lang="zh-TW" altLang="en-US" sz="800" dirty="0"/>
              <a:t/>
            </a:r>
            <a:br>
              <a:rPr lang="zh-TW" altLang="en-US" sz="800" dirty="0"/>
            </a:br>
            <a:r>
              <a:rPr lang="zh-TW" altLang="en-US" sz="800" dirty="0" smtClean="0"/>
              <a:t>               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聖經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中</a:t>
            </a:r>
            <a:r>
              <a:rPr lang="zh-TW" altLang="en-US" sz="32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3200" b="1" dirty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的種子</a:t>
            </a:r>
            <a:r>
              <a:rPr lang="en-US" altLang="zh-TW" sz="32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’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首次出現 </a:t>
            </a:r>
            <a:r>
              <a:rPr lang="en-US" sz="2600" b="1" dirty="0" smtClean="0">
                <a:solidFill>
                  <a:schemeClr val="bg1"/>
                </a:solidFill>
              </a:rPr>
              <a:t>&lt;Human Seed = Offspring&gt;</a:t>
            </a:r>
            <a:endParaRPr lang="en-US" sz="2600" dirty="0">
              <a:solidFill>
                <a:schemeClr val="bg1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r>
              <a:rPr lang="en-US" altLang="zh-CN" sz="3000" b="1" dirty="0" smtClean="0">
                <a:solidFill>
                  <a:srgbClr val="FFFF00"/>
                </a:solidFill>
              </a:rPr>
              <a:t>1</a:t>
            </a:r>
            <a:r>
              <a:rPr lang="zh-CN" altLang="en-US" sz="3000" b="1" dirty="0" smtClean="0">
                <a:solidFill>
                  <a:srgbClr val="FFFF00"/>
                </a:solidFill>
              </a:rPr>
              <a:t>）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希伯來語中的</a:t>
            </a:r>
            <a:r>
              <a:rPr lang="zh-TW" altLang="en-US" sz="3000" b="1" dirty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3000" b="1" dirty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en-US" altLang="zh-TW" sz="3000" b="1" dirty="0" smtClean="0">
                <a:solidFill>
                  <a:srgbClr val="FFFF00"/>
                </a:solidFill>
                <a:ea typeface="DFKai-SB" pitchFamily="65" charset="-120"/>
              </a:rPr>
              <a:t>’ </a:t>
            </a:r>
            <a:r>
              <a:rPr lang="zh-CN" altLang="en-US" sz="30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sz="3000" b="1" dirty="0">
                <a:solidFill>
                  <a:schemeClr val="bg1"/>
                </a:solidFill>
              </a:rPr>
              <a:t>&lt;Seed&gt; in </a:t>
            </a:r>
            <a:r>
              <a:rPr lang="en-US" sz="3000" b="1" dirty="0" smtClean="0">
                <a:solidFill>
                  <a:schemeClr val="bg1"/>
                </a:solidFill>
              </a:rPr>
              <a:t>Hebrew </a:t>
            </a:r>
            <a:r>
              <a:rPr lang="he-IL" sz="3000" b="1" dirty="0" smtClean="0">
                <a:solidFill>
                  <a:srgbClr val="FFFF00"/>
                </a:solidFill>
              </a:rPr>
              <a:t>זֶרַע </a:t>
            </a:r>
            <a:r>
              <a:rPr lang="en-US" sz="3000" b="1" dirty="0" smtClean="0">
                <a:solidFill>
                  <a:srgbClr val="FFFF00"/>
                </a:solidFill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(</a:t>
            </a:r>
            <a:r>
              <a:rPr lang="en-US" sz="3000" b="1" i="1" dirty="0" err="1" smtClean="0">
                <a:solidFill>
                  <a:schemeClr val="bg1"/>
                </a:solidFill>
              </a:rPr>
              <a:t>zera</a:t>
            </a:r>
            <a:r>
              <a:rPr lang="en-US" sz="3000" b="1" dirty="0">
                <a:solidFill>
                  <a:schemeClr val="bg1"/>
                </a:solidFill>
              </a:rPr>
              <a:t>)</a:t>
            </a:r>
            <a:endParaRPr lang="el-GR" sz="3000" b="1" dirty="0">
              <a:solidFill>
                <a:schemeClr val="bg1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                  (about </a:t>
            </a:r>
            <a:r>
              <a:rPr lang="en-US" sz="2700" dirty="0" smtClean="0">
                <a:solidFill>
                  <a:srgbClr val="FFFF00"/>
                </a:solidFill>
              </a:rPr>
              <a:t>230 times </a:t>
            </a:r>
            <a:r>
              <a:rPr lang="en-US" sz="2700" dirty="0" smtClean="0">
                <a:solidFill>
                  <a:schemeClr val="bg1"/>
                </a:solidFill>
              </a:rPr>
              <a:t>in the Hebrew Old Testament)</a:t>
            </a:r>
          </a:p>
          <a:p>
            <a:r>
              <a:rPr lang="en-US" sz="2700" dirty="0" smtClean="0">
                <a:solidFill>
                  <a:schemeClr val="bg1"/>
                </a:solidFill>
              </a:rPr>
              <a:t>     a) seed of crops (</a:t>
            </a:r>
            <a:r>
              <a:rPr lang="zh-TW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作物的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  <a:r>
              <a:rPr lang="zh-TW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種子</a:t>
            </a:r>
            <a:endParaRPr lang="en-US" sz="2700" dirty="0" smtClean="0">
              <a:solidFill>
                <a:schemeClr val="bg1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     b) offspring</a:t>
            </a:r>
            <a:r>
              <a:rPr lang="en-US" sz="2700" dirty="0">
                <a:solidFill>
                  <a:schemeClr val="bg1"/>
                </a:solidFill>
              </a:rPr>
              <a:t>, </a:t>
            </a:r>
            <a:r>
              <a:rPr lang="en-US" sz="2700" dirty="0" smtClean="0">
                <a:solidFill>
                  <a:schemeClr val="bg1"/>
                </a:solidFill>
              </a:rPr>
              <a:t>descendant(s) (of men &amp; animals) (</a:t>
            </a:r>
            <a:r>
              <a:rPr lang="zh-CN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人或動物的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  <a:r>
              <a:rPr lang="zh-CN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後代，後裔，子孫</a:t>
            </a:r>
            <a:endParaRPr lang="en-US" altLang="zh-CN" sz="27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-</a:t>
            </a:r>
            <a:r>
              <a:rPr lang="en-US" sz="2800" b="1" dirty="0" smtClean="0">
                <a:solidFill>
                  <a:srgbClr val="FF0000"/>
                </a:solidFill>
              </a:rPr>
              <a:t>Genesis </a:t>
            </a:r>
            <a:r>
              <a:rPr lang="en-US" sz="2800" b="1" dirty="0">
                <a:solidFill>
                  <a:srgbClr val="FF0000"/>
                </a:solidFill>
              </a:rPr>
              <a:t>1:11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神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說、地要發生青草、和結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的菜蔬、並結果子的樹木、各從其類、果子都包著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核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．事就這樣成了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800" dirty="0">
                <a:solidFill>
                  <a:schemeClr val="bg1"/>
                </a:solidFill>
              </a:rPr>
              <a:t> (</a:t>
            </a:r>
            <a:r>
              <a:rPr lang="zh-CN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經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中</a:t>
            </a:r>
            <a:r>
              <a:rPr lang="zh-TW" altLang="en-US" sz="2800" b="1" dirty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2800" b="1" dirty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的種子</a:t>
            </a:r>
            <a:r>
              <a:rPr lang="en-US" altLang="zh-TW" sz="2800" b="1" dirty="0">
                <a:solidFill>
                  <a:srgbClr val="FFFF00"/>
                </a:solidFill>
                <a:ea typeface="DFKai-SB" pitchFamily="65" charset="-120"/>
              </a:rPr>
              <a:t>’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首次出現 </a:t>
            </a:r>
            <a:endParaRPr lang="en-US" altLang="zh-CN" sz="2800" b="1" dirty="0" smtClean="0">
              <a:solidFill>
                <a:srgbClr val="FFFF00"/>
              </a:solidFill>
            </a:endParaRPr>
          </a:p>
          <a:p>
            <a:endParaRPr lang="en-US" altLang="zh-CN" sz="800" b="1" dirty="0" smtClean="0">
              <a:solidFill>
                <a:srgbClr val="FFFF00"/>
              </a:solidFill>
            </a:endParaRPr>
          </a:p>
          <a:p>
            <a:endParaRPr lang="en-US" altLang="zh-CN" sz="800" b="1" dirty="0" smtClean="0">
              <a:solidFill>
                <a:srgbClr val="FFFF00"/>
              </a:solidFill>
            </a:endParaRPr>
          </a:p>
          <a:p>
            <a:r>
              <a:rPr lang="en-US" altLang="zh-CN" sz="3000" b="1" dirty="0" smtClean="0">
                <a:solidFill>
                  <a:srgbClr val="FFFF00"/>
                </a:solidFill>
              </a:rPr>
              <a:t>2</a:t>
            </a:r>
            <a:r>
              <a:rPr lang="zh-CN" altLang="en-US" sz="3000" b="1" dirty="0" smtClean="0">
                <a:solidFill>
                  <a:srgbClr val="FFFF00"/>
                </a:solidFill>
              </a:rPr>
              <a:t>）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希臘語中的</a:t>
            </a:r>
            <a:r>
              <a:rPr lang="zh-TW" altLang="en-US" sz="30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3000" b="1" dirty="0" smtClean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en-US" altLang="zh-TW" sz="3000" b="1" dirty="0" smtClean="0">
                <a:solidFill>
                  <a:srgbClr val="FFFF00"/>
                </a:solidFill>
                <a:ea typeface="DFKai-SB" pitchFamily="65" charset="-120"/>
              </a:rPr>
              <a:t>’ </a:t>
            </a:r>
            <a:r>
              <a:rPr lang="zh-CN" altLang="en-US" sz="30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&lt;Seed&gt; in Greek  </a:t>
            </a:r>
            <a:r>
              <a:rPr lang="el-GR" sz="3000" b="1" dirty="0" smtClean="0">
                <a:solidFill>
                  <a:srgbClr val="FFFF00"/>
                </a:solidFill>
              </a:rPr>
              <a:t>σπέρμα</a:t>
            </a:r>
            <a:r>
              <a:rPr lang="en-US" sz="3000" b="1" dirty="0" smtClean="0">
                <a:solidFill>
                  <a:srgbClr val="FFFF00"/>
                </a:solidFill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(</a:t>
            </a:r>
            <a:r>
              <a:rPr lang="en-US" sz="3000" b="1" i="1" dirty="0" err="1" smtClean="0">
                <a:solidFill>
                  <a:schemeClr val="bg1"/>
                </a:solidFill>
              </a:rPr>
              <a:t>sperma</a:t>
            </a:r>
            <a:r>
              <a:rPr lang="en-US" sz="3000" b="1" dirty="0" smtClean="0">
                <a:solidFill>
                  <a:schemeClr val="bg1"/>
                </a:solidFill>
              </a:rPr>
              <a:t>)</a:t>
            </a:r>
            <a:endParaRPr lang="el-GR" sz="3000" b="1" dirty="0">
              <a:solidFill>
                <a:schemeClr val="bg1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                   (</a:t>
            </a:r>
            <a:r>
              <a:rPr lang="en-US" sz="2700" dirty="0" smtClean="0">
                <a:solidFill>
                  <a:srgbClr val="FFFF00"/>
                </a:solidFill>
              </a:rPr>
              <a:t>43 </a:t>
            </a:r>
            <a:r>
              <a:rPr lang="en-US" sz="2700" dirty="0">
                <a:solidFill>
                  <a:srgbClr val="FFFF00"/>
                </a:solidFill>
              </a:rPr>
              <a:t>times </a:t>
            </a:r>
            <a:r>
              <a:rPr lang="en-US" sz="2700" dirty="0">
                <a:solidFill>
                  <a:schemeClr val="bg1"/>
                </a:solidFill>
              </a:rPr>
              <a:t>in the </a:t>
            </a:r>
            <a:r>
              <a:rPr lang="en-US" sz="2700" dirty="0" smtClean="0">
                <a:solidFill>
                  <a:schemeClr val="bg1"/>
                </a:solidFill>
              </a:rPr>
              <a:t>Greek New Testament / the same meanings as in Hebrew)</a:t>
            </a:r>
          </a:p>
          <a:p>
            <a:r>
              <a:rPr lang="en-US" sz="2700" dirty="0">
                <a:solidFill>
                  <a:srgbClr val="FFFF00"/>
                </a:solidFill>
              </a:rPr>
              <a:t>	</a:t>
            </a:r>
            <a:r>
              <a:rPr lang="en-US" sz="2700" dirty="0">
                <a:solidFill>
                  <a:schemeClr val="bg1"/>
                </a:solidFill>
              </a:rPr>
              <a:t>*The English </a:t>
            </a:r>
            <a:r>
              <a:rPr lang="en-US" sz="2700" b="1" dirty="0">
                <a:solidFill>
                  <a:srgbClr val="FFFF00"/>
                </a:solidFill>
              </a:rPr>
              <a:t>‘sperm’ </a:t>
            </a:r>
            <a:r>
              <a:rPr lang="en-US" sz="2700" b="1" dirty="0">
                <a:solidFill>
                  <a:schemeClr val="bg1"/>
                </a:solidFill>
              </a:rPr>
              <a:t>(</a:t>
            </a:r>
            <a:r>
              <a:rPr lang="zh-TW" altLang="en-US" sz="27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精子</a:t>
            </a:r>
            <a:r>
              <a:rPr lang="en-US" sz="2700" b="1" dirty="0">
                <a:solidFill>
                  <a:schemeClr val="bg1"/>
                </a:solidFill>
              </a:rPr>
              <a:t>) </a:t>
            </a:r>
            <a:r>
              <a:rPr lang="en-US" sz="2700" dirty="0">
                <a:solidFill>
                  <a:schemeClr val="bg1"/>
                </a:solidFill>
              </a:rPr>
              <a:t>is derived from the Greek </a:t>
            </a:r>
            <a:r>
              <a:rPr lang="el-GR" sz="2700" b="1" dirty="0">
                <a:solidFill>
                  <a:srgbClr val="FFFF00"/>
                </a:solidFill>
              </a:rPr>
              <a:t>σπέρμα</a:t>
            </a:r>
            <a:r>
              <a:rPr lang="en-US" sz="2700" dirty="0">
                <a:solidFill>
                  <a:srgbClr val="FFFF00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(</a:t>
            </a:r>
            <a:r>
              <a:rPr lang="en-US" sz="2700" i="1" dirty="0" err="1">
                <a:solidFill>
                  <a:schemeClr val="bg1"/>
                </a:solidFill>
              </a:rPr>
              <a:t>sperma</a:t>
            </a:r>
            <a:r>
              <a:rPr lang="en-US" sz="2700" dirty="0">
                <a:solidFill>
                  <a:schemeClr val="bg1"/>
                </a:solidFill>
              </a:rPr>
              <a:t>).</a:t>
            </a:r>
            <a:endParaRPr lang="el-GR" sz="2700" dirty="0">
              <a:solidFill>
                <a:schemeClr val="bg1"/>
              </a:solidFill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-</a:t>
            </a:r>
            <a:r>
              <a:rPr lang="en-US" sz="2800" b="1" dirty="0" smtClean="0">
                <a:solidFill>
                  <a:srgbClr val="FF0000"/>
                </a:solidFill>
              </a:rPr>
              <a:t>Matthew </a:t>
            </a:r>
            <a:r>
              <a:rPr lang="en-US" sz="2800" b="1" dirty="0">
                <a:solidFill>
                  <a:srgbClr val="FF0000"/>
                </a:solidFill>
              </a:rPr>
              <a:t>13:24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耶穌又設個比喻對他們說、天國好像人撒好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在田裡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762" y="-31044"/>
            <a:ext cx="12184063" cy="7171194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altLang="zh-TW" sz="800" dirty="0" smtClean="0"/>
          </a:p>
          <a:p>
            <a:r>
              <a:rPr lang="zh-TW" altLang="en-US" sz="800" dirty="0"/>
              <a:t/>
            </a:r>
            <a:br>
              <a:rPr lang="zh-TW" altLang="en-US" sz="800" dirty="0"/>
            </a:br>
            <a:r>
              <a:rPr lang="zh-TW" altLang="en-US" sz="800" dirty="0" smtClean="0"/>
              <a:t>             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聖經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中</a:t>
            </a:r>
            <a:r>
              <a:rPr lang="zh-TW" altLang="en-US" sz="32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3200" b="1" dirty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的種子</a:t>
            </a:r>
            <a:r>
              <a:rPr lang="en-US" altLang="zh-TW" sz="32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’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首次出現 </a:t>
            </a:r>
            <a:r>
              <a:rPr lang="en-US" sz="2800" b="1" dirty="0" smtClean="0">
                <a:solidFill>
                  <a:schemeClr val="bg1"/>
                </a:solidFill>
              </a:rPr>
              <a:t>&lt;Human Seed = Offspring&gt;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r>
              <a:rPr lang="en-US" altLang="zh-CN" sz="3000" b="1" dirty="0" smtClean="0">
                <a:solidFill>
                  <a:srgbClr val="FFFF00"/>
                </a:solidFill>
              </a:rPr>
              <a:t>1</a:t>
            </a:r>
            <a:r>
              <a:rPr lang="zh-CN" altLang="en-US" sz="3000" b="1" dirty="0" smtClean="0">
                <a:solidFill>
                  <a:srgbClr val="FFFF00"/>
                </a:solidFill>
              </a:rPr>
              <a:t>）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希伯來語中的</a:t>
            </a:r>
            <a:r>
              <a:rPr lang="zh-TW" altLang="en-US" sz="3000" b="1" dirty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3000" b="1" dirty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en-US" altLang="zh-TW" sz="3000" b="1" dirty="0" smtClean="0">
                <a:solidFill>
                  <a:srgbClr val="FFFF00"/>
                </a:solidFill>
                <a:ea typeface="DFKai-SB" pitchFamily="65" charset="-120"/>
              </a:rPr>
              <a:t>’ </a:t>
            </a:r>
            <a:r>
              <a:rPr lang="zh-CN" altLang="en-US" sz="30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sz="3000" b="1" dirty="0">
                <a:solidFill>
                  <a:schemeClr val="bg1"/>
                </a:solidFill>
              </a:rPr>
              <a:t>&lt;Seed&gt; in </a:t>
            </a:r>
            <a:r>
              <a:rPr lang="en-US" sz="3000" b="1" dirty="0" smtClean="0">
                <a:solidFill>
                  <a:schemeClr val="bg1"/>
                </a:solidFill>
              </a:rPr>
              <a:t>Hebrew </a:t>
            </a:r>
            <a:r>
              <a:rPr lang="he-IL" sz="3000" b="1" dirty="0" smtClean="0">
                <a:solidFill>
                  <a:srgbClr val="FFFF00"/>
                </a:solidFill>
              </a:rPr>
              <a:t>זֶרַע </a:t>
            </a:r>
            <a:r>
              <a:rPr lang="en-US" sz="3000" b="1" dirty="0" smtClean="0">
                <a:solidFill>
                  <a:srgbClr val="FFFF00"/>
                </a:solidFill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(</a:t>
            </a:r>
            <a:r>
              <a:rPr lang="en-US" sz="3000" b="1" i="1" dirty="0" err="1" smtClean="0">
                <a:solidFill>
                  <a:schemeClr val="bg1"/>
                </a:solidFill>
              </a:rPr>
              <a:t>zera</a:t>
            </a:r>
            <a:r>
              <a:rPr lang="en-US" sz="3000" b="1" dirty="0">
                <a:solidFill>
                  <a:schemeClr val="bg1"/>
                </a:solidFill>
              </a:rPr>
              <a:t>)</a:t>
            </a:r>
            <a:endParaRPr lang="el-GR" sz="3000" b="1" dirty="0">
              <a:solidFill>
                <a:schemeClr val="bg1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                  (about </a:t>
            </a:r>
            <a:r>
              <a:rPr lang="en-US" sz="2700" dirty="0" smtClean="0">
                <a:solidFill>
                  <a:srgbClr val="FFFF00"/>
                </a:solidFill>
              </a:rPr>
              <a:t>230 times </a:t>
            </a:r>
            <a:r>
              <a:rPr lang="en-US" sz="2700" dirty="0" smtClean="0">
                <a:solidFill>
                  <a:schemeClr val="bg1"/>
                </a:solidFill>
              </a:rPr>
              <a:t>in the Hebrew Old Testament)</a:t>
            </a:r>
          </a:p>
          <a:p>
            <a:r>
              <a:rPr lang="en-US" sz="2700" dirty="0" smtClean="0">
                <a:solidFill>
                  <a:schemeClr val="bg1"/>
                </a:solidFill>
              </a:rPr>
              <a:t>     a) seed of crops (</a:t>
            </a:r>
            <a:r>
              <a:rPr lang="zh-TW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作物的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  <a:r>
              <a:rPr lang="zh-TW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種子</a:t>
            </a:r>
            <a:endParaRPr lang="en-US" sz="2700" dirty="0" smtClean="0">
              <a:solidFill>
                <a:schemeClr val="bg1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     b) offspring</a:t>
            </a:r>
            <a:r>
              <a:rPr lang="en-US" sz="2700" dirty="0">
                <a:solidFill>
                  <a:schemeClr val="bg1"/>
                </a:solidFill>
              </a:rPr>
              <a:t>, </a:t>
            </a:r>
            <a:r>
              <a:rPr lang="en-US" sz="2700" dirty="0" smtClean="0">
                <a:solidFill>
                  <a:schemeClr val="bg1"/>
                </a:solidFill>
              </a:rPr>
              <a:t>descendant(s) (of men &amp; animals) (</a:t>
            </a:r>
            <a:r>
              <a:rPr lang="zh-CN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人或動物的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  <a:r>
              <a:rPr lang="zh-CN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後代，後裔，子孫</a:t>
            </a:r>
            <a:endParaRPr lang="en-US" altLang="zh-CN" sz="27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-</a:t>
            </a:r>
            <a:r>
              <a:rPr lang="en-US" sz="2800" b="1" dirty="0" smtClean="0">
                <a:solidFill>
                  <a:srgbClr val="FF0000"/>
                </a:solidFill>
              </a:rPr>
              <a:t>Genesis </a:t>
            </a:r>
            <a:r>
              <a:rPr lang="en-US" sz="2800" b="1" dirty="0">
                <a:solidFill>
                  <a:srgbClr val="FF0000"/>
                </a:solidFill>
              </a:rPr>
              <a:t>1:11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神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說、地要發生青草、和結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的菜蔬、並結果子的樹木、各從其類、果子都包著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核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．事就這樣成了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zh-CN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endParaRPr lang="en-US" altLang="zh-CN" sz="2800" b="1" dirty="0" smtClean="0">
              <a:solidFill>
                <a:srgbClr val="FFFF00"/>
              </a:solidFill>
            </a:endParaRPr>
          </a:p>
          <a:p>
            <a:endParaRPr lang="en-US" altLang="zh-CN" sz="800" b="1" dirty="0" smtClean="0">
              <a:solidFill>
                <a:srgbClr val="FFFF00"/>
              </a:solidFill>
            </a:endParaRPr>
          </a:p>
          <a:p>
            <a:endParaRPr lang="en-US" altLang="zh-CN" sz="800" b="1" dirty="0" smtClean="0">
              <a:solidFill>
                <a:srgbClr val="FFFF00"/>
              </a:solidFill>
            </a:endParaRPr>
          </a:p>
          <a:p>
            <a:r>
              <a:rPr lang="en-US" altLang="zh-CN" sz="3000" b="1" dirty="0" smtClean="0">
                <a:solidFill>
                  <a:srgbClr val="FFFF00"/>
                </a:solidFill>
              </a:rPr>
              <a:t>2</a:t>
            </a:r>
            <a:r>
              <a:rPr lang="zh-CN" altLang="en-US" sz="3000" b="1" dirty="0" smtClean="0">
                <a:solidFill>
                  <a:srgbClr val="FFFF00"/>
                </a:solidFill>
              </a:rPr>
              <a:t>）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希臘語中的</a:t>
            </a:r>
            <a:r>
              <a:rPr lang="zh-TW" altLang="en-US" sz="30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3000" b="1" dirty="0" smtClean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en-US" altLang="zh-TW" sz="3000" b="1" dirty="0" smtClean="0">
                <a:solidFill>
                  <a:srgbClr val="FFFF00"/>
                </a:solidFill>
                <a:ea typeface="DFKai-SB" pitchFamily="65" charset="-120"/>
              </a:rPr>
              <a:t>’ </a:t>
            </a:r>
            <a:r>
              <a:rPr lang="zh-CN" altLang="en-US" sz="30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&lt;Seed&gt; in Greek  </a:t>
            </a:r>
            <a:r>
              <a:rPr lang="el-GR" sz="3000" b="1" dirty="0" smtClean="0">
                <a:solidFill>
                  <a:srgbClr val="FFFF00"/>
                </a:solidFill>
              </a:rPr>
              <a:t>σπέρμα</a:t>
            </a:r>
            <a:r>
              <a:rPr lang="en-US" sz="3000" b="1" dirty="0" smtClean="0">
                <a:solidFill>
                  <a:srgbClr val="FFFF00"/>
                </a:solidFill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(</a:t>
            </a:r>
            <a:r>
              <a:rPr lang="en-US" sz="3000" b="1" i="1" dirty="0" err="1" smtClean="0">
                <a:solidFill>
                  <a:schemeClr val="bg1"/>
                </a:solidFill>
              </a:rPr>
              <a:t>sperma</a:t>
            </a:r>
            <a:r>
              <a:rPr lang="en-US" sz="3000" b="1" dirty="0" smtClean="0">
                <a:solidFill>
                  <a:schemeClr val="bg1"/>
                </a:solidFill>
              </a:rPr>
              <a:t>)</a:t>
            </a:r>
            <a:endParaRPr lang="el-GR" sz="3000" b="1" dirty="0">
              <a:solidFill>
                <a:schemeClr val="bg1"/>
              </a:solidFill>
            </a:endParaRPr>
          </a:p>
          <a:p>
            <a:endParaRPr lang="en-US" sz="2700" dirty="0" smtClean="0">
              <a:solidFill>
                <a:schemeClr val="bg1"/>
              </a:solidFill>
            </a:endParaRPr>
          </a:p>
          <a:p>
            <a:endParaRPr lang="en-US" sz="2700" dirty="0">
              <a:solidFill>
                <a:schemeClr val="bg1"/>
              </a:solidFill>
            </a:endParaRPr>
          </a:p>
          <a:p>
            <a:endParaRPr lang="en-US" sz="2700" dirty="0" smtClean="0">
              <a:solidFill>
                <a:schemeClr val="bg1"/>
              </a:solidFill>
            </a:endParaRPr>
          </a:p>
          <a:p>
            <a:endParaRPr lang="en-US" sz="2700" dirty="0" smtClean="0">
              <a:solidFill>
                <a:srgbClr val="FFFF00"/>
              </a:solidFill>
            </a:endParaRPr>
          </a:p>
          <a:p>
            <a:endParaRPr lang="en-US" sz="2700" dirty="0" smtClean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" y="0"/>
            <a:ext cx="12184063" cy="7155805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altLang="zh-CN" sz="800" b="1" dirty="0" smtClean="0">
              <a:solidFill>
                <a:srgbClr val="FFFF00"/>
              </a:solidFill>
              <a:latin typeface="+mj-lt"/>
              <a:ea typeface="DFKai-SB" pitchFamily="65" charset="-120"/>
            </a:endParaRPr>
          </a:p>
          <a:p>
            <a:r>
              <a:rPr lang="en-US" altLang="zh-TW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  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創世紀</a:t>
            </a:r>
            <a:r>
              <a:rPr lang="en-US" altLang="zh-CN" sz="32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3:15(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最早的福音</a:t>
            </a:r>
            <a:r>
              <a:rPr lang="en-US" altLang="zh-CN" sz="32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)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女人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r>
              <a:rPr lang="en-US" altLang="zh-TW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“</a:t>
            </a:r>
            <a:r>
              <a:rPr lang="zh-TW" alt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我又要叫你和</a:t>
            </a:r>
            <a:r>
              <a:rPr lang="zh-TW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女人</a:t>
            </a:r>
            <a:r>
              <a:rPr lang="zh-TW" alt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彼此為仇；你的後裔和</a:t>
            </a:r>
            <a:r>
              <a:rPr lang="zh-TW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女人</a:t>
            </a:r>
            <a:r>
              <a:rPr lang="zh-TW" alt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的後裔也彼此</a:t>
            </a:r>
            <a:endParaRPr lang="en-US" altLang="zh-TW" sz="27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為仇。</a:t>
            </a:r>
            <a:r>
              <a:rPr lang="en-US" altLang="zh-TW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2700" b="1" u="sng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女</a:t>
            </a:r>
            <a:r>
              <a:rPr lang="zh-TW" altLang="en-US" sz="2700" b="1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</a:t>
            </a:r>
            <a:r>
              <a:rPr lang="zh-TW" altLang="en-US" sz="2700" u="sng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的後裔</a:t>
            </a:r>
            <a:r>
              <a:rPr lang="en-US" altLang="zh-TW" sz="27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en-US" sz="2700" dirty="0"/>
              <a:t>‎</a:t>
            </a:r>
            <a:r>
              <a:rPr lang="he-IL" sz="2700" dirty="0" smtClean="0">
                <a:solidFill>
                  <a:srgbClr val="FFFF00"/>
                </a:solidFill>
              </a:rPr>
              <a:t>הוּא</a:t>
            </a:r>
            <a:r>
              <a:rPr lang="en-US" altLang="zh-TW" sz="27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)</a:t>
            </a:r>
            <a:r>
              <a:rPr lang="zh-TW" alt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要傷你的頭；你要傷他的腳跟。</a:t>
            </a:r>
            <a:r>
              <a:rPr lang="en-US" altLang="zh-TW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”</a:t>
            </a:r>
          </a:p>
          <a:p>
            <a:endParaRPr lang="en-US" sz="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600" b="1" dirty="0" smtClean="0">
                <a:solidFill>
                  <a:srgbClr val="FF0000"/>
                </a:solidFill>
              </a:rPr>
              <a:t>  -Isaiah 7:14</a:t>
            </a:r>
            <a:r>
              <a:rPr lang="en-US" sz="2600" b="1" dirty="0" smtClean="0">
                <a:solidFill>
                  <a:schemeClr val="bg1"/>
                </a:solidFill>
              </a:rPr>
              <a:t>.   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因此、主自己要給你們一個兆頭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</a:t>
            </a:r>
            <a:endParaRPr lang="en-US" altLang="zh-TW" sz="26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6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    </a:t>
            </a:r>
            <a:r>
              <a:rPr lang="zh-TW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必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有</a:t>
            </a:r>
            <a:r>
              <a:rPr lang="zh-TW" altLang="en-US" sz="2600" b="1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童女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懷孕生子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、給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他起名叫以馬內利。 </a:t>
            </a:r>
            <a:endParaRPr lang="en-US" altLang="zh-TW" sz="26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600" b="1" dirty="0" smtClean="0">
                <a:solidFill>
                  <a:srgbClr val="FF0000"/>
                </a:solidFill>
              </a:rPr>
              <a:t>  -Matthew 1:18-23</a:t>
            </a:r>
            <a:r>
              <a:rPr lang="en-US" sz="2600" b="1" dirty="0" smtClean="0">
                <a:solidFill>
                  <a:schemeClr val="bg1"/>
                </a:solidFill>
              </a:rPr>
              <a:t>.  18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耶穌基督降生的事、記在下面．他母親馬利亞已經許配了約瑟、還沒有迎娶、</a:t>
            </a:r>
            <a:r>
              <a:rPr lang="zh-TW" altLang="en-US" sz="2600" b="1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馬利亞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就從聖靈懷了孕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 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 </a:t>
            </a:r>
            <a:r>
              <a:rPr lang="en-US" sz="2600" b="1" dirty="0" smtClean="0">
                <a:solidFill>
                  <a:schemeClr val="bg1"/>
                </a:solidFill>
              </a:rPr>
              <a:t>20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大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衛的子孫約瑟、不要怕、只管娶過你的妻子馬利亞來．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因他所懷的孕、是從聖靈來的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 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</a:t>
            </a:r>
            <a:r>
              <a:rPr lang="en-US" sz="2600" b="1" dirty="0" smtClean="0">
                <a:solidFill>
                  <a:schemeClr val="bg1"/>
                </a:solidFill>
              </a:rPr>
              <a:t> 23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說</a:t>
            </a:r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『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必有童女懷孕生子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人要稱他的名為以馬內利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』</a:t>
            </a:r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.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以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馬內利翻出來就是神與我們同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在</a:t>
            </a:r>
            <a:r>
              <a:rPr 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. </a:t>
            </a:r>
            <a:endParaRPr lang="en-US" sz="26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600" b="1" dirty="0" smtClean="0">
                <a:solidFill>
                  <a:srgbClr val="FF0000"/>
                </a:solidFill>
              </a:rPr>
              <a:t>  -Micah 5:2-3</a:t>
            </a:r>
            <a:r>
              <a:rPr lang="en-US" altLang="zh-TW" sz="2600" b="1" dirty="0" smtClean="0">
                <a:solidFill>
                  <a:schemeClr val="bg1"/>
                </a:solidFill>
              </a:rPr>
              <a:t>.  2</a:t>
            </a:r>
            <a:r>
              <a:rPr lang="zh-TW" altLang="en-US" sz="2600" dirty="0" smtClean="0">
                <a:solidFill>
                  <a:schemeClr val="bg1"/>
                </a:solidFill>
              </a:rPr>
              <a:t>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伯利恆以法他阿、你在猶大諸城中為小、將來必有一位從你那裡出來、在以色列中為我作掌權的．他的根源從亙古、從太初就有。</a:t>
            </a:r>
            <a:r>
              <a:rPr lang="zh-TW" altLang="en-US" sz="2600" baseline="30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600" b="1" dirty="0" smtClean="0">
                <a:solidFill>
                  <a:schemeClr val="bg1"/>
                </a:solidFill>
              </a:rPr>
              <a:t>3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耶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和華必將以色列人交付敵人、直等</a:t>
            </a:r>
            <a:r>
              <a:rPr lang="zh-TW" altLang="en-US" sz="2600" b="1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那生產的婦人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生下子來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．那時掌權者</a:t>
            </a:r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〔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原文作他</a:t>
            </a:r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〕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其餘的弟兄必歸到以色列人那裡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</a:p>
          <a:p>
            <a:r>
              <a:rPr lang="en-US" sz="2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600" b="1" dirty="0" smtClean="0">
                <a:solidFill>
                  <a:srgbClr val="FF0000"/>
                </a:solidFill>
              </a:rPr>
              <a:t>-</a:t>
            </a:r>
            <a:r>
              <a:rPr lang="en-US" sz="2600" b="1" dirty="0" smtClean="0">
                <a:solidFill>
                  <a:srgbClr val="FF0000"/>
                </a:solidFill>
              </a:rPr>
              <a:t>Galatians 4:4</a:t>
            </a:r>
            <a:r>
              <a:rPr lang="en-US" sz="2600" b="1" dirty="0" smtClean="0">
                <a:solidFill>
                  <a:schemeClr val="bg1"/>
                </a:solidFill>
              </a:rPr>
              <a:t>.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及至時候滿足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</a:t>
            </a:r>
            <a:r>
              <a:rPr lang="zh-TW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神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就差遣他的兒子、為</a:t>
            </a:r>
            <a:r>
              <a:rPr lang="zh-TW" altLang="en-US" sz="2600" b="1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女子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所生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、且生在律法以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下</a:t>
            </a:r>
            <a:r>
              <a:rPr lang="zh-CN" altLang="en-US" sz="2600" dirty="0" smtClean="0">
                <a:solidFill>
                  <a:schemeClr val="bg1"/>
                </a:solidFill>
              </a:rPr>
              <a:t>。</a:t>
            </a:r>
            <a:endParaRPr lang="en-US" sz="26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9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9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9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9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9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9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9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78051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/>
          <p:cNvSpPr>
            <a:spLocks noChangeArrowheads="1"/>
          </p:cNvSpPr>
          <p:nvPr/>
        </p:nvSpPr>
        <p:spPr bwMode="auto">
          <a:xfrm>
            <a:off x="-1" y="28222"/>
            <a:ext cx="12184063" cy="6848029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altLang="zh-TW" sz="800" dirty="0" smtClean="0"/>
          </a:p>
          <a:p>
            <a:r>
              <a:rPr lang="zh-TW" altLang="en-US" sz="800" dirty="0"/>
              <a:t/>
            </a:r>
            <a:br>
              <a:rPr lang="zh-TW" altLang="en-US" sz="800" dirty="0"/>
            </a:br>
            <a:r>
              <a:rPr lang="zh-TW" altLang="en-US" sz="800" dirty="0" smtClean="0"/>
              <a:t>               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聖經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中</a:t>
            </a:r>
            <a:r>
              <a:rPr lang="zh-TW" altLang="en-US" sz="32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3200" b="1" dirty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的種子</a:t>
            </a:r>
            <a:r>
              <a:rPr lang="en-US" altLang="zh-TW" sz="32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’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首次出現 </a:t>
            </a:r>
            <a:r>
              <a:rPr lang="en-US" sz="2600" b="1" dirty="0" smtClean="0">
                <a:solidFill>
                  <a:schemeClr val="bg1"/>
                </a:solidFill>
              </a:rPr>
              <a:t>&lt;Human Seed = Offspring&gt;</a:t>
            </a:r>
            <a:endParaRPr lang="en-US" sz="2600" dirty="0">
              <a:solidFill>
                <a:schemeClr val="bg1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r>
              <a:rPr lang="en-US" altLang="zh-CN" sz="3000" b="1" dirty="0" smtClean="0">
                <a:solidFill>
                  <a:srgbClr val="FFFF00"/>
                </a:solidFill>
              </a:rPr>
              <a:t>1</a:t>
            </a:r>
            <a:r>
              <a:rPr lang="zh-CN" altLang="en-US" sz="3000" b="1" dirty="0" smtClean="0">
                <a:solidFill>
                  <a:srgbClr val="FFFF00"/>
                </a:solidFill>
              </a:rPr>
              <a:t>）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希伯來語中的</a:t>
            </a:r>
            <a:r>
              <a:rPr lang="zh-TW" altLang="en-US" sz="3000" b="1" dirty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3000" b="1" dirty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en-US" altLang="zh-TW" sz="3000" b="1" dirty="0" smtClean="0">
                <a:solidFill>
                  <a:srgbClr val="FFFF00"/>
                </a:solidFill>
                <a:ea typeface="DFKai-SB" pitchFamily="65" charset="-120"/>
              </a:rPr>
              <a:t>’ </a:t>
            </a:r>
            <a:r>
              <a:rPr lang="zh-CN" altLang="en-US" sz="30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sz="3000" b="1" dirty="0">
                <a:solidFill>
                  <a:schemeClr val="bg1"/>
                </a:solidFill>
              </a:rPr>
              <a:t>&lt;Seed&gt; in </a:t>
            </a:r>
            <a:r>
              <a:rPr lang="en-US" sz="3000" b="1" dirty="0" smtClean="0">
                <a:solidFill>
                  <a:schemeClr val="bg1"/>
                </a:solidFill>
              </a:rPr>
              <a:t>Hebrew </a:t>
            </a:r>
            <a:r>
              <a:rPr lang="he-IL" sz="3000" b="1" dirty="0" smtClean="0">
                <a:solidFill>
                  <a:srgbClr val="FFFF00"/>
                </a:solidFill>
              </a:rPr>
              <a:t>זֶרַע </a:t>
            </a:r>
            <a:r>
              <a:rPr lang="en-US" sz="3000" b="1" dirty="0" smtClean="0">
                <a:solidFill>
                  <a:srgbClr val="FFFF00"/>
                </a:solidFill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(</a:t>
            </a:r>
            <a:r>
              <a:rPr lang="en-US" sz="3000" b="1" i="1" dirty="0" err="1" smtClean="0">
                <a:solidFill>
                  <a:schemeClr val="bg1"/>
                </a:solidFill>
              </a:rPr>
              <a:t>zera</a:t>
            </a:r>
            <a:r>
              <a:rPr lang="en-US" sz="3000" b="1" dirty="0">
                <a:solidFill>
                  <a:schemeClr val="bg1"/>
                </a:solidFill>
              </a:rPr>
              <a:t>)</a:t>
            </a:r>
            <a:endParaRPr lang="el-GR" sz="3000" b="1" dirty="0">
              <a:solidFill>
                <a:schemeClr val="bg1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                  (about </a:t>
            </a:r>
            <a:r>
              <a:rPr lang="en-US" sz="2700" dirty="0" smtClean="0">
                <a:solidFill>
                  <a:srgbClr val="FFFF00"/>
                </a:solidFill>
              </a:rPr>
              <a:t>230 times </a:t>
            </a:r>
            <a:r>
              <a:rPr lang="en-US" sz="2700" dirty="0" smtClean="0">
                <a:solidFill>
                  <a:schemeClr val="bg1"/>
                </a:solidFill>
              </a:rPr>
              <a:t>in the Hebrew Old Testament)</a:t>
            </a:r>
          </a:p>
          <a:p>
            <a:r>
              <a:rPr lang="en-US" sz="2700" dirty="0" smtClean="0">
                <a:solidFill>
                  <a:schemeClr val="bg1"/>
                </a:solidFill>
              </a:rPr>
              <a:t>     a) seed of crops (</a:t>
            </a:r>
            <a:r>
              <a:rPr lang="zh-TW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作物的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  <a:r>
              <a:rPr lang="zh-TW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種子</a:t>
            </a:r>
            <a:endParaRPr lang="en-US" sz="2700" dirty="0" smtClean="0">
              <a:solidFill>
                <a:schemeClr val="bg1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     b) offspring</a:t>
            </a:r>
            <a:r>
              <a:rPr lang="en-US" sz="2700" dirty="0">
                <a:solidFill>
                  <a:schemeClr val="bg1"/>
                </a:solidFill>
              </a:rPr>
              <a:t>, </a:t>
            </a:r>
            <a:r>
              <a:rPr lang="en-US" sz="2700" dirty="0" smtClean="0">
                <a:solidFill>
                  <a:schemeClr val="bg1"/>
                </a:solidFill>
              </a:rPr>
              <a:t>descendant(s) (of men &amp; animals) (</a:t>
            </a:r>
            <a:r>
              <a:rPr lang="zh-CN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人或動物的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  <a:r>
              <a:rPr lang="zh-CN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後代，後裔，子孫</a:t>
            </a:r>
            <a:endParaRPr lang="en-US" altLang="zh-CN" sz="27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-</a:t>
            </a:r>
            <a:r>
              <a:rPr lang="en-US" sz="2800" b="1" dirty="0" smtClean="0">
                <a:solidFill>
                  <a:srgbClr val="FF0000"/>
                </a:solidFill>
              </a:rPr>
              <a:t>Genesis </a:t>
            </a:r>
            <a:r>
              <a:rPr lang="en-US" sz="2800" b="1" dirty="0">
                <a:solidFill>
                  <a:srgbClr val="FF0000"/>
                </a:solidFill>
              </a:rPr>
              <a:t>1:11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神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說、地要發生青草、和結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的菜蔬、並結果子的樹木、各從其類、果子都包著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核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．事就這樣成了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800" dirty="0">
                <a:solidFill>
                  <a:schemeClr val="bg1"/>
                </a:solidFill>
              </a:rPr>
              <a:t> (</a:t>
            </a:r>
            <a:r>
              <a:rPr lang="zh-CN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經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中</a:t>
            </a:r>
            <a:r>
              <a:rPr lang="zh-TW" altLang="en-US" sz="2800" b="1" dirty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2800" b="1" dirty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的種子</a:t>
            </a:r>
            <a:r>
              <a:rPr lang="en-US" altLang="zh-TW" sz="2800" b="1" dirty="0">
                <a:solidFill>
                  <a:srgbClr val="FFFF00"/>
                </a:solidFill>
                <a:ea typeface="DFKai-SB" pitchFamily="65" charset="-120"/>
              </a:rPr>
              <a:t>’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首次出現 </a:t>
            </a:r>
            <a:endParaRPr lang="en-US" altLang="zh-CN" sz="2800" b="1" dirty="0" smtClean="0">
              <a:solidFill>
                <a:srgbClr val="FFFF00"/>
              </a:solidFill>
            </a:endParaRPr>
          </a:p>
          <a:p>
            <a:endParaRPr lang="en-US" altLang="zh-CN" sz="800" b="1" dirty="0" smtClean="0">
              <a:solidFill>
                <a:srgbClr val="FFFF00"/>
              </a:solidFill>
            </a:endParaRPr>
          </a:p>
          <a:p>
            <a:endParaRPr lang="en-US" altLang="zh-CN" sz="800" b="1" dirty="0" smtClean="0">
              <a:solidFill>
                <a:srgbClr val="FFFF00"/>
              </a:solidFill>
            </a:endParaRPr>
          </a:p>
          <a:p>
            <a:r>
              <a:rPr lang="en-US" altLang="zh-CN" sz="3000" b="1" dirty="0" smtClean="0">
                <a:solidFill>
                  <a:srgbClr val="FFFF00"/>
                </a:solidFill>
              </a:rPr>
              <a:t>2</a:t>
            </a:r>
            <a:r>
              <a:rPr lang="zh-CN" altLang="en-US" sz="3000" b="1" dirty="0" smtClean="0">
                <a:solidFill>
                  <a:srgbClr val="FFFF00"/>
                </a:solidFill>
              </a:rPr>
              <a:t>）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希臘語中的</a:t>
            </a:r>
            <a:r>
              <a:rPr lang="zh-TW" altLang="en-US" sz="30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3000" b="1" dirty="0" smtClean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en-US" altLang="zh-TW" sz="3000" b="1" dirty="0" smtClean="0">
                <a:solidFill>
                  <a:srgbClr val="FFFF00"/>
                </a:solidFill>
                <a:ea typeface="DFKai-SB" pitchFamily="65" charset="-120"/>
              </a:rPr>
              <a:t>’ </a:t>
            </a:r>
            <a:r>
              <a:rPr lang="zh-CN" altLang="en-US" sz="30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&lt;Seed&gt; in Greek  </a:t>
            </a:r>
            <a:r>
              <a:rPr lang="el-GR" sz="3000" b="1" dirty="0" smtClean="0">
                <a:solidFill>
                  <a:srgbClr val="FFFF00"/>
                </a:solidFill>
              </a:rPr>
              <a:t>σπέρμα</a:t>
            </a:r>
            <a:r>
              <a:rPr lang="en-US" sz="3000" b="1" dirty="0" smtClean="0">
                <a:solidFill>
                  <a:srgbClr val="FFFF00"/>
                </a:solidFill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(</a:t>
            </a:r>
            <a:r>
              <a:rPr lang="en-US" sz="3000" b="1" i="1" dirty="0" err="1" smtClean="0">
                <a:solidFill>
                  <a:schemeClr val="bg1"/>
                </a:solidFill>
              </a:rPr>
              <a:t>sperma</a:t>
            </a:r>
            <a:r>
              <a:rPr lang="en-US" sz="3000" b="1" dirty="0" smtClean="0">
                <a:solidFill>
                  <a:schemeClr val="bg1"/>
                </a:solidFill>
              </a:rPr>
              <a:t>)</a:t>
            </a:r>
            <a:endParaRPr lang="el-GR" sz="3000" b="1" dirty="0">
              <a:solidFill>
                <a:schemeClr val="bg1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                   (</a:t>
            </a:r>
            <a:r>
              <a:rPr lang="en-US" sz="2700" dirty="0" smtClean="0">
                <a:solidFill>
                  <a:srgbClr val="FFFF00"/>
                </a:solidFill>
              </a:rPr>
              <a:t>43 </a:t>
            </a:r>
            <a:r>
              <a:rPr lang="en-US" sz="2700" dirty="0">
                <a:solidFill>
                  <a:srgbClr val="FFFF00"/>
                </a:solidFill>
              </a:rPr>
              <a:t>times </a:t>
            </a:r>
            <a:r>
              <a:rPr lang="en-US" sz="2700" dirty="0">
                <a:solidFill>
                  <a:schemeClr val="bg1"/>
                </a:solidFill>
              </a:rPr>
              <a:t>in the </a:t>
            </a:r>
            <a:r>
              <a:rPr lang="en-US" sz="2700" dirty="0" smtClean="0">
                <a:solidFill>
                  <a:schemeClr val="bg1"/>
                </a:solidFill>
              </a:rPr>
              <a:t>Greek New Testament / the same meanings as in Hebrew)</a:t>
            </a:r>
          </a:p>
          <a:p>
            <a:r>
              <a:rPr lang="en-US" sz="2700" dirty="0">
                <a:solidFill>
                  <a:srgbClr val="FFFF00"/>
                </a:solidFill>
              </a:rPr>
              <a:t>	</a:t>
            </a:r>
            <a:r>
              <a:rPr lang="en-US" sz="2700" dirty="0">
                <a:solidFill>
                  <a:schemeClr val="bg1"/>
                </a:solidFill>
              </a:rPr>
              <a:t>*The English </a:t>
            </a:r>
            <a:r>
              <a:rPr lang="en-US" sz="2700" b="1" dirty="0">
                <a:solidFill>
                  <a:srgbClr val="FFFF00"/>
                </a:solidFill>
              </a:rPr>
              <a:t>‘sperm’ </a:t>
            </a:r>
            <a:r>
              <a:rPr lang="en-US" sz="2700" b="1" dirty="0">
                <a:solidFill>
                  <a:schemeClr val="bg1"/>
                </a:solidFill>
              </a:rPr>
              <a:t>(</a:t>
            </a:r>
            <a:r>
              <a:rPr lang="zh-TW" altLang="en-US" sz="27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精子</a:t>
            </a:r>
            <a:r>
              <a:rPr lang="en-US" sz="2700" b="1" dirty="0">
                <a:solidFill>
                  <a:schemeClr val="bg1"/>
                </a:solidFill>
              </a:rPr>
              <a:t>) </a:t>
            </a:r>
            <a:r>
              <a:rPr lang="en-US" sz="2700" dirty="0">
                <a:solidFill>
                  <a:schemeClr val="bg1"/>
                </a:solidFill>
              </a:rPr>
              <a:t>is derived from the Greek </a:t>
            </a:r>
            <a:r>
              <a:rPr lang="el-GR" sz="2700" b="1" dirty="0">
                <a:solidFill>
                  <a:srgbClr val="FFFF00"/>
                </a:solidFill>
              </a:rPr>
              <a:t>σπέρμα</a:t>
            </a:r>
            <a:r>
              <a:rPr lang="en-US" sz="2700" dirty="0">
                <a:solidFill>
                  <a:srgbClr val="FFFF00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(</a:t>
            </a:r>
            <a:r>
              <a:rPr lang="en-US" sz="2700" i="1" dirty="0" err="1">
                <a:solidFill>
                  <a:schemeClr val="bg1"/>
                </a:solidFill>
              </a:rPr>
              <a:t>sperma</a:t>
            </a:r>
            <a:r>
              <a:rPr lang="en-US" sz="2700" dirty="0">
                <a:solidFill>
                  <a:schemeClr val="bg1"/>
                </a:solidFill>
              </a:rPr>
              <a:t>).</a:t>
            </a:r>
            <a:endParaRPr lang="el-GR" sz="2700" dirty="0">
              <a:solidFill>
                <a:schemeClr val="bg1"/>
              </a:solidFill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-</a:t>
            </a:r>
            <a:r>
              <a:rPr lang="en-US" sz="2800" b="1" dirty="0" smtClean="0">
                <a:solidFill>
                  <a:srgbClr val="FF0000"/>
                </a:solidFill>
              </a:rPr>
              <a:t>Matthew </a:t>
            </a:r>
            <a:r>
              <a:rPr lang="en-US" sz="2800" b="1" dirty="0">
                <a:solidFill>
                  <a:srgbClr val="FF0000"/>
                </a:solidFill>
              </a:rPr>
              <a:t>13:24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耶穌又設個比喻對他們說、天國好像人撒好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在田裡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762" y="-31044"/>
            <a:ext cx="12184063" cy="7171194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altLang="zh-TW" sz="800" dirty="0" smtClean="0"/>
          </a:p>
          <a:p>
            <a:r>
              <a:rPr lang="zh-TW" altLang="en-US" sz="800" dirty="0"/>
              <a:t/>
            </a:r>
            <a:br>
              <a:rPr lang="zh-TW" altLang="en-US" sz="800" dirty="0"/>
            </a:br>
            <a:r>
              <a:rPr lang="zh-TW" altLang="en-US" sz="800" dirty="0" smtClean="0"/>
              <a:t>             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聖經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中</a:t>
            </a:r>
            <a:r>
              <a:rPr lang="zh-TW" altLang="en-US" sz="32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3200" b="1" dirty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的種子</a:t>
            </a:r>
            <a:r>
              <a:rPr lang="en-US" altLang="zh-TW" sz="32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’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首次出現 </a:t>
            </a:r>
            <a:r>
              <a:rPr lang="en-US" sz="2800" b="1" dirty="0" smtClean="0">
                <a:solidFill>
                  <a:schemeClr val="bg1"/>
                </a:solidFill>
              </a:rPr>
              <a:t>&lt;Human Seed = Offspring&gt;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r>
              <a:rPr lang="en-US" altLang="zh-CN" sz="3000" b="1" dirty="0" smtClean="0">
                <a:solidFill>
                  <a:srgbClr val="FFFF00"/>
                </a:solidFill>
              </a:rPr>
              <a:t>1</a:t>
            </a:r>
            <a:r>
              <a:rPr lang="zh-CN" altLang="en-US" sz="3000" b="1" dirty="0" smtClean="0">
                <a:solidFill>
                  <a:srgbClr val="FFFF00"/>
                </a:solidFill>
              </a:rPr>
              <a:t>）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希伯來語中的</a:t>
            </a:r>
            <a:r>
              <a:rPr lang="zh-TW" altLang="en-US" sz="3000" b="1" dirty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3000" b="1" dirty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en-US" altLang="zh-TW" sz="3000" b="1" dirty="0" smtClean="0">
                <a:solidFill>
                  <a:srgbClr val="FFFF00"/>
                </a:solidFill>
                <a:ea typeface="DFKai-SB" pitchFamily="65" charset="-120"/>
              </a:rPr>
              <a:t>’ </a:t>
            </a:r>
            <a:r>
              <a:rPr lang="zh-CN" altLang="en-US" sz="30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sz="3000" b="1" dirty="0">
                <a:solidFill>
                  <a:schemeClr val="bg1"/>
                </a:solidFill>
              </a:rPr>
              <a:t>&lt;Seed&gt; in </a:t>
            </a:r>
            <a:r>
              <a:rPr lang="en-US" sz="3000" b="1" dirty="0" smtClean="0">
                <a:solidFill>
                  <a:schemeClr val="bg1"/>
                </a:solidFill>
              </a:rPr>
              <a:t>Hebrew </a:t>
            </a:r>
            <a:r>
              <a:rPr lang="he-IL" sz="3000" b="1" dirty="0" smtClean="0">
                <a:solidFill>
                  <a:srgbClr val="FFFF00"/>
                </a:solidFill>
              </a:rPr>
              <a:t>זֶרַע </a:t>
            </a:r>
            <a:r>
              <a:rPr lang="en-US" sz="3000" b="1" dirty="0" smtClean="0">
                <a:solidFill>
                  <a:srgbClr val="FFFF00"/>
                </a:solidFill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(</a:t>
            </a:r>
            <a:r>
              <a:rPr lang="en-US" sz="3000" b="1" i="1" dirty="0" err="1" smtClean="0">
                <a:solidFill>
                  <a:schemeClr val="bg1"/>
                </a:solidFill>
              </a:rPr>
              <a:t>zera</a:t>
            </a:r>
            <a:r>
              <a:rPr lang="en-US" sz="3000" b="1" dirty="0">
                <a:solidFill>
                  <a:schemeClr val="bg1"/>
                </a:solidFill>
              </a:rPr>
              <a:t>)</a:t>
            </a:r>
            <a:endParaRPr lang="el-GR" sz="3000" b="1" dirty="0">
              <a:solidFill>
                <a:schemeClr val="bg1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                  (about </a:t>
            </a:r>
            <a:r>
              <a:rPr lang="en-US" sz="2700" dirty="0" smtClean="0">
                <a:solidFill>
                  <a:srgbClr val="FFFF00"/>
                </a:solidFill>
              </a:rPr>
              <a:t>230 times </a:t>
            </a:r>
            <a:r>
              <a:rPr lang="en-US" sz="2700" dirty="0" smtClean="0">
                <a:solidFill>
                  <a:schemeClr val="bg1"/>
                </a:solidFill>
              </a:rPr>
              <a:t>in the Hebrew Old Testament)</a:t>
            </a:r>
          </a:p>
          <a:p>
            <a:r>
              <a:rPr lang="en-US" sz="2700" dirty="0" smtClean="0">
                <a:solidFill>
                  <a:schemeClr val="bg1"/>
                </a:solidFill>
              </a:rPr>
              <a:t>     a) seed of crops (</a:t>
            </a:r>
            <a:r>
              <a:rPr lang="zh-TW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作物的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  <a:r>
              <a:rPr lang="zh-TW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種子</a:t>
            </a:r>
            <a:endParaRPr lang="en-US" sz="2700" dirty="0" smtClean="0">
              <a:solidFill>
                <a:schemeClr val="bg1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     b) offspring</a:t>
            </a:r>
            <a:r>
              <a:rPr lang="en-US" sz="2700" dirty="0">
                <a:solidFill>
                  <a:schemeClr val="bg1"/>
                </a:solidFill>
              </a:rPr>
              <a:t>, </a:t>
            </a:r>
            <a:r>
              <a:rPr lang="en-US" sz="2700" dirty="0" smtClean="0">
                <a:solidFill>
                  <a:schemeClr val="bg1"/>
                </a:solidFill>
              </a:rPr>
              <a:t>descendant(s) (of men &amp; animals) (</a:t>
            </a:r>
            <a:r>
              <a:rPr lang="zh-CN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人或動物的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  <a:r>
              <a:rPr lang="zh-CN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後代，後裔，子孫</a:t>
            </a:r>
            <a:endParaRPr lang="en-US" altLang="zh-CN" sz="27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-</a:t>
            </a:r>
            <a:r>
              <a:rPr lang="en-US" sz="2800" b="1" dirty="0" smtClean="0">
                <a:solidFill>
                  <a:srgbClr val="FF0000"/>
                </a:solidFill>
              </a:rPr>
              <a:t>Genesis </a:t>
            </a:r>
            <a:r>
              <a:rPr lang="en-US" sz="2800" b="1" dirty="0">
                <a:solidFill>
                  <a:srgbClr val="FF0000"/>
                </a:solidFill>
              </a:rPr>
              <a:t>1:11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神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說、地要發生青草、和結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的菜蔬、並結果子的樹木、各從其類、果子都包著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核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．事就這樣成了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zh-CN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endParaRPr lang="en-US" altLang="zh-CN" sz="2800" b="1" dirty="0" smtClean="0">
              <a:solidFill>
                <a:srgbClr val="FFFF00"/>
              </a:solidFill>
            </a:endParaRPr>
          </a:p>
          <a:p>
            <a:endParaRPr lang="en-US" altLang="zh-CN" sz="800" b="1" dirty="0" smtClean="0">
              <a:solidFill>
                <a:srgbClr val="FFFF00"/>
              </a:solidFill>
            </a:endParaRPr>
          </a:p>
          <a:p>
            <a:endParaRPr lang="en-US" altLang="zh-CN" sz="800" b="1" dirty="0" smtClean="0">
              <a:solidFill>
                <a:srgbClr val="FFFF00"/>
              </a:solidFill>
            </a:endParaRPr>
          </a:p>
          <a:p>
            <a:r>
              <a:rPr lang="en-US" altLang="zh-CN" sz="3000" b="1" dirty="0" smtClean="0">
                <a:solidFill>
                  <a:srgbClr val="FFFF00"/>
                </a:solidFill>
              </a:rPr>
              <a:t>2</a:t>
            </a:r>
            <a:r>
              <a:rPr lang="zh-CN" altLang="en-US" sz="3000" b="1" dirty="0" smtClean="0">
                <a:solidFill>
                  <a:srgbClr val="FFFF00"/>
                </a:solidFill>
              </a:rPr>
              <a:t>）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希臘語中的</a:t>
            </a:r>
            <a:r>
              <a:rPr lang="zh-TW" altLang="en-US" sz="30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3000" b="1" dirty="0" smtClean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en-US" altLang="zh-TW" sz="3000" b="1" dirty="0" smtClean="0">
                <a:solidFill>
                  <a:srgbClr val="FFFF00"/>
                </a:solidFill>
                <a:ea typeface="DFKai-SB" pitchFamily="65" charset="-120"/>
              </a:rPr>
              <a:t>’ </a:t>
            </a:r>
            <a:r>
              <a:rPr lang="zh-CN" altLang="en-US" sz="30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&lt;Seed&gt; in Greek  </a:t>
            </a:r>
            <a:r>
              <a:rPr lang="el-GR" sz="3000" b="1" dirty="0" smtClean="0">
                <a:solidFill>
                  <a:srgbClr val="FFFF00"/>
                </a:solidFill>
              </a:rPr>
              <a:t>σπέρμα</a:t>
            </a:r>
            <a:r>
              <a:rPr lang="en-US" sz="3000" b="1" dirty="0" smtClean="0">
                <a:solidFill>
                  <a:srgbClr val="FFFF00"/>
                </a:solidFill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(</a:t>
            </a:r>
            <a:r>
              <a:rPr lang="en-US" sz="3000" b="1" i="1" dirty="0" err="1" smtClean="0">
                <a:solidFill>
                  <a:schemeClr val="bg1"/>
                </a:solidFill>
              </a:rPr>
              <a:t>sperma</a:t>
            </a:r>
            <a:r>
              <a:rPr lang="en-US" sz="3000" b="1" dirty="0" smtClean="0">
                <a:solidFill>
                  <a:schemeClr val="bg1"/>
                </a:solidFill>
              </a:rPr>
              <a:t>)</a:t>
            </a:r>
            <a:endParaRPr lang="el-GR" sz="3000" b="1" dirty="0">
              <a:solidFill>
                <a:schemeClr val="bg1"/>
              </a:solidFill>
            </a:endParaRPr>
          </a:p>
          <a:p>
            <a:endParaRPr lang="en-US" sz="2700" dirty="0" smtClean="0">
              <a:solidFill>
                <a:schemeClr val="bg1"/>
              </a:solidFill>
            </a:endParaRPr>
          </a:p>
          <a:p>
            <a:endParaRPr lang="en-US" sz="2700" dirty="0">
              <a:solidFill>
                <a:schemeClr val="bg1"/>
              </a:solidFill>
            </a:endParaRPr>
          </a:p>
          <a:p>
            <a:endParaRPr lang="en-US" sz="2700" dirty="0" smtClean="0">
              <a:solidFill>
                <a:schemeClr val="bg1"/>
              </a:solidFill>
            </a:endParaRPr>
          </a:p>
          <a:p>
            <a:endParaRPr lang="en-US" sz="2700" dirty="0" smtClean="0">
              <a:solidFill>
                <a:srgbClr val="FFFF00"/>
              </a:solidFill>
            </a:endParaRPr>
          </a:p>
          <a:p>
            <a:endParaRPr lang="en-US" sz="2700" dirty="0" smtClean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" y="0"/>
            <a:ext cx="12184063" cy="7063472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altLang="zh-CN" sz="800" b="1" dirty="0" smtClean="0">
              <a:solidFill>
                <a:srgbClr val="FFFF00"/>
              </a:solidFill>
              <a:latin typeface="+mj-lt"/>
              <a:ea typeface="DFKai-SB" pitchFamily="65" charset="-120"/>
            </a:endParaRPr>
          </a:p>
          <a:p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</a:t>
            </a:r>
            <a:r>
              <a:rPr lang="zh-TW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女人所生的</a:t>
            </a:r>
            <a:r>
              <a:rPr lang="zh-TW" altLang="en-US" sz="3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兒</a:t>
            </a:r>
            <a:r>
              <a:rPr lang="zh-TW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子</a:t>
            </a:r>
            <a:r>
              <a:rPr lang="zh-CN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：‘</a:t>
            </a:r>
            <a:r>
              <a:rPr lang="zh-TW" altLang="en-US" sz="3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神與我們同在</a:t>
            </a:r>
            <a:r>
              <a:rPr lang="zh-CN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’的耶穌</a:t>
            </a:r>
            <a:endParaRPr lang="en-US" sz="3400" b="1" dirty="0" smtClean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  -Isaiah 7:14</a:t>
            </a:r>
            <a:r>
              <a:rPr lang="en-US" sz="2800" b="1" dirty="0" smtClean="0">
                <a:solidFill>
                  <a:schemeClr val="bg1"/>
                </a:solidFill>
              </a:rPr>
              <a:t>.   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因此、主自己要給你們一個兆頭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必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有童女懷孕生子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給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他起名叫</a:t>
            </a:r>
            <a:r>
              <a:rPr lang="zh-TW" altLang="en-US" sz="2800" b="1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以馬內利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 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(= </a:t>
            </a:r>
            <a:r>
              <a:rPr lang="zh-CN" altLang="en-US" sz="26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馬太</a:t>
            </a:r>
            <a:r>
              <a:rPr lang="en-US" sz="26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600" b="1" dirty="0">
                <a:solidFill>
                  <a:srgbClr val="FF0000"/>
                </a:solidFill>
              </a:rPr>
              <a:t>1:23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)</a:t>
            </a:r>
          </a:p>
          <a:p>
            <a:endParaRPr lang="en-US" altLang="zh-TW" sz="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  -Matthew 1:21</a:t>
            </a:r>
            <a:r>
              <a:rPr lang="en-US" sz="2800" b="1" dirty="0" smtClean="0">
                <a:solidFill>
                  <a:schemeClr val="bg1"/>
                </a:solidFill>
              </a:rPr>
              <a:t>. 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他將要生一個兒子．</a:t>
            </a:r>
            <a:r>
              <a:rPr lang="zh-TW" altLang="en-US" sz="2800" b="1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你要給他起名叫耶穌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．</a:t>
            </a:r>
            <a:endParaRPr lang="en-US" altLang="zh-TW" sz="28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      </a:t>
            </a:r>
            <a:r>
              <a:rPr lang="zh-TW" altLang="en-US" sz="2800" b="1" u="sng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因</a:t>
            </a:r>
            <a:r>
              <a:rPr lang="zh-TW" altLang="en-US" sz="2800" b="1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他要將自己的百姓從罪惡裡救出來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endParaRPr lang="en-US" sz="2800" b="1" dirty="0" smtClean="0">
              <a:solidFill>
                <a:schemeClr val="bg1"/>
              </a:solidFill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r>
              <a:rPr lang="en-US" altLang="zh-TW" sz="2800" b="1" dirty="0">
                <a:solidFill>
                  <a:schemeClr val="bg1"/>
                </a:solidFill>
              </a:rPr>
              <a:t> </a:t>
            </a:r>
            <a:r>
              <a:rPr lang="en-US" altLang="zh-TW" sz="2800" b="1" dirty="0" smtClean="0">
                <a:solidFill>
                  <a:schemeClr val="bg1"/>
                </a:solidFill>
              </a:rPr>
              <a:t> 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-Micah 5:2-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4</a:t>
            </a:r>
            <a:r>
              <a:rPr lang="en-US" altLang="zh-TW" sz="2800" b="1" dirty="0" smtClean="0">
                <a:solidFill>
                  <a:schemeClr val="bg1"/>
                </a:solidFill>
              </a:rPr>
              <a:t>.  2</a:t>
            </a:r>
            <a:r>
              <a:rPr lang="zh-TW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zh-TW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將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來必有一位從你那裡出來、</a:t>
            </a:r>
            <a:r>
              <a:rPr lang="zh-TW" altLang="en-US" sz="2800" b="1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在以色列中為我作掌權的．他的根源從亙古、從太初就有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zh-TW" altLang="en-US" sz="2800" baseline="30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</a:rPr>
              <a:t>3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耶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和華必將以色列人交付敵人、直等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那生產的婦人生下子來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那時掌權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者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其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餘的弟兄必歸到以色列人那裡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800" b="1" dirty="0">
                <a:solidFill>
                  <a:schemeClr val="bg1"/>
                </a:solidFill>
              </a:rPr>
              <a:t>4 </a:t>
            </a:r>
            <a:r>
              <a:rPr lang="zh-TW" altLang="en-US" sz="2800" b="1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他必起來、倚靠耶和華的大能、並耶和華他神之名的威嚴、牧養他的羊群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．他們要安然居住．因為他必日見尊大、直到地極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-</a:t>
            </a:r>
            <a:r>
              <a:rPr lang="en-US" sz="2800" b="1" dirty="0" smtClean="0">
                <a:solidFill>
                  <a:srgbClr val="FF0000"/>
                </a:solidFill>
              </a:rPr>
              <a:t>Galatians 4:4</a:t>
            </a:r>
            <a:r>
              <a:rPr lang="en-US" sz="2800" b="1" dirty="0" smtClean="0">
                <a:solidFill>
                  <a:schemeClr val="bg1"/>
                </a:solidFill>
              </a:rPr>
              <a:t>.</a:t>
            </a:r>
            <a:r>
              <a:rPr lang="en-US" sz="2800" dirty="0" smtClean="0">
                <a:solidFill>
                  <a:schemeClr val="bg1"/>
                </a:solidFill>
              </a:rPr>
              <a:t>  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及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至時候滿足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</a:t>
            </a:r>
            <a:r>
              <a:rPr lang="zh-TW" altLang="en-US" sz="2800" b="1" u="sng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神</a:t>
            </a:r>
            <a:r>
              <a:rPr lang="zh-TW" altLang="en-US" sz="2800" b="1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就差遣他的兒子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、</a:t>
            </a:r>
            <a:endParaRPr lang="en-US" altLang="zh-TW" sz="28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     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為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女子所生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、且生在律法以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下</a:t>
            </a:r>
            <a:r>
              <a:rPr lang="zh-CN" altLang="en-US" sz="2800" dirty="0" smtClean="0">
                <a:solidFill>
                  <a:schemeClr val="bg1"/>
                </a:solidFill>
              </a:rPr>
              <a:t>。</a:t>
            </a:r>
            <a:endParaRPr lang="en-US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9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9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9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9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9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9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9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35209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/>
          <p:cNvSpPr>
            <a:spLocks noChangeArrowheads="1"/>
          </p:cNvSpPr>
          <p:nvPr/>
        </p:nvSpPr>
        <p:spPr bwMode="auto">
          <a:xfrm>
            <a:off x="-1" y="28222"/>
            <a:ext cx="12184063" cy="6848029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altLang="zh-TW" sz="800" dirty="0" smtClean="0"/>
          </a:p>
          <a:p>
            <a:r>
              <a:rPr lang="zh-TW" altLang="en-US" sz="800" dirty="0"/>
              <a:t/>
            </a:r>
            <a:br>
              <a:rPr lang="zh-TW" altLang="en-US" sz="800" dirty="0"/>
            </a:br>
            <a:r>
              <a:rPr lang="zh-TW" altLang="en-US" sz="800" dirty="0" smtClean="0"/>
              <a:t>               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聖經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中</a:t>
            </a:r>
            <a:r>
              <a:rPr lang="zh-TW" altLang="en-US" sz="32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3200" b="1" dirty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的種子</a:t>
            </a:r>
            <a:r>
              <a:rPr lang="en-US" altLang="zh-TW" sz="32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’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首次出現 </a:t>
            </a:r>
            <a:r>
              <a:rPr lang="en-US" sz="2600" b="1" dirty="0" smtClean="0">
                <a:solidFill>
                  <a:schemeClr val="bg1"/>
                </a:solidFill>
              </a:rPr>
              <a:t>&lt;Human Seed = Offspring&gt;</a:t>
            </a:r>
            <a:endParaRPr lang="en-US" sz="2600" dirty="0">
              <a:solidFill>
                <a:schemeClr val="bg1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r>
              <a:rPr lang="en-US" altLang="zh-CN" sz="3000" b="1" dirty="0" smtClean="0">
                <a:solidFill>
                  <a:srgbClr val="FFFF00"/>
                </a:solidFill>
              </a:rPr>
              <a:t>1</a:t>
            </a:r>
            <a:r>
              <a:rPr lang="zh-CN" altLang="en-US" sz="3000" b="1" dirty="0" smtClean="0">
                <a:solidFill>
                  <a:srgbClr val="FFFF00"/>
                </a:solidFill>
              </a:rPr>
              <a:t>）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希伯來語中的</a:t>
            </a:r>
            <a:r>
              <a:rPr lang="zh-TW" altLang="en-US" sz="3000" b="1" dirty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3000" b="1" dirty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en-US" altLang="zh-TW" sz="3000" b="1" dirty="0" smtClean="0">
                <a:solidFill>
                  <a:srgbClr val="FFFF00"/>
                </a:solidFill>
                <a:ea typeface="DFKai-SB" pitchFamily="65" charset="-120"/>
              </a:rPr>
              <a:t>’ </a:t>
            </a:r>
            <a:r>
              <a:rPr lang="zh-CN" altLang="en-US" sz="30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sz="3000" b="1" dirty="0">
                <a:solidFill>
                  <a:schemeClr val="bg1"/>
                </a:solidFill>
              </a:rPr>
              <a:t>&lt;Seed&gt; in </a:t>
            </a:r>
            <a:r>
              <a:rPr lang="en-US" sz="3000" b="1" dirty="0" smtClean="0">
                <a:solidFill>
                  <a:schemeClr val="bg1"/>
                </a:solidFill>
              </a:rPr>
              <a:t>Hebrew </a:t>
            </a:r>
            <a:r>
              <a:rPr lang="he-IL" sz="3000" b="1" dirty="0" smtClean="0">
                <a:solidFill>
                  <a:srgbClr val="FFFF00"/>
                </a:solidFill>
              </a:rPr>
              <a:t>זֶרַע </a:t>
            </a:r>
            <a:r>
              <a:rPr lang="en-US" sz="3000" b="1" dirty="0" smtClean="0">
                <a:solidFill>
                  <a:srgbClr val="FFFF00"/>
                </a:solidFill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(</a:t>
            </a:r>
            <a:r>
              <a:rPr lang="en-US" sz="3000" b="1" i="1" dirty="0" err="1" smtClean="0">
                <a:solidFill>
                  <a:schemeClr val="bg1"/>
                </a:solidFill>
              </a:rPr>
              <a:t>zera</a:t>
            </a:r>
            <a:r>
              <a:rPr lang="en-US" sz="3000" b="1" dirty="0">
                <a:solidFill>
                  <a:schemeClr val="bg1"/>
                </a:solidFill>
              </a:rPr>
              <a:t>)</a:t>
            </a:r>
            <a:endParaRPr lang="el-GR" sz="3000" b="1" dirty="0">
              <a:solidFill>
                <a:schemeClr val="bg1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                  (about </a:t>
            </a:r>
            <a:r>
              <a:rPr lang="en-US" sz="2700" dirty="0" smtClean="0">
                <a:solidFill>
                  <a:srgbClr val="FFFF00"/>
                </a:solidFill>
              </a:rPr>
              <a:t>230 times </a:t>
            </a:r>
            <a:r>
              <a:rPr lang="en-US" sz="2700" dirty="0" smtClean="0">
                <a:solidFill>
                  <a:schemeClr val="bg1"/>
                </a:solidFill>
              </a:rPr>
              <a:t>in the Hebrew Old Testament)</a:t>
            </a:r>
          </a:p>
          <a:p>
            <a:r>
              <a:rPr lang="en-US" sz="2700" dirty="0" smtClean="0">
                <a:solidFill>
                  <a:schemeClr val="bg1"/>
                </a:solidFill>
              </a:rPr>
              <a:t>     a) seed of crops (</a:t>
            </a:r>
            <a:r>
              <a:rPr lang="zh-TW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作物的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  <a:r>
              <a:rPr lang="zh-TW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種子</a:t>
            </a:r>
            <a:endParaRPr lang="en-US" sz="2700" dirty="0" smtClean="0">
              <a:solidFill>
                <a:schemeClr val="bg1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     b) offspring</a:t>
            </a:r>
            <a:r>
              <a:rPr lang="en-US" sz="2700" dirty="0">
                <a:solidFill>
                  <a:schemeClr val="bg1"/>
                </a:solidFill>
              </a:rPr>
              <a:t>, </a:t>
            </a:r>
            <a:r>
              <a:rPr lang="en-US" sz="2700" dirty="0" smtClean="0">
                <a:solidFill>
                  <a:schemeClr val="bg1"/>
                </a:solidFill>
              </a:rPr>
              <a:t>descendant(s) (of men &amp; animals) (</a:t>
            </a:r>
            <a:r>
              <a:rPr lang="zh-CN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人或動物的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  <a:r>
              <a:rPr lang="zh-CN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後代，後裔，子孫</a:t>
            </a:r>
            <a:endParaRPr lang="en-US" altLang="zh-CN" sz="27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-</a:t>
            </a:r>
            <a:r>
              <a:rPr lang="en-US" sz="2800" b="1" dirty="0" smtClean="0">
                <a:solidFill>
                  <a:srgbClr val="FF0000"/>
                </a:solidFill>
              </a:rPr>
              <a:t>Genesis </a:t>
            </a:r>
            <a:r>
              <a:rPr lang="en-US" sz="2800" b="1" dirty="0">
                <a:solidFill>
                  <a:srgbClr val="FF0000"/>
                </a:solidFill>
              </a:rPr>
              <a:t>1:11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神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說、地要發生青草、和結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的菜蔬、並結果子的樹木、各從其類、果子都包著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核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．事就這樣成了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800" dirty="0">
                <a:solidFill>
                  <a:schemeClr val="bg1"/>
                </a:solidFill>
              </a:rPr>
              <a:t> (</a:t>
            </a:r>
            <a:r>
              <a:rPr lang="zh-CN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經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中</a:t>
            </a:r>
            <a:r>
              <a:rPr lang="zh-TW" altLang="en-US" sz="2800" b="1" dirty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2800" b="1" dirty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的種子</a:t>
            </a:r>
            <a:r>
              <a:rPr lang="en-US" altLang="zh-TW" sz="2800" b="1" dirty="0">
                <a:solidFill>
                  <a:srgbClr val="FFFF00"/>
                </a:solidFill>
                <a:ea typeface="DFKai-SB" pitchFamily="65" charset="-120"/>
              </a:rPr>
              <a:t>’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首次出現 </a:t>
            </a:r>
            <a:endParaRPr lang="en-US" altLang="zh-CN" sz="2800" b="1" dirty="0" smtClean="0">
              <a:solidFill>
                <a:srgbClr val="FFFF00"/>
              </a:solidFill>
            </a:endParaRPr>
          </a:p>
          <a:p>
            <a:endParaRPr lang="en-US" altLang="zh-CN" sz="800" b="1" dirty="0" smtClean="0">
              <a:solidFill>
                <a:srgbClr val="FFFF00"/>
              </a:solidFill>
            </a:endParaRPr>
          </a:p>
          <a:p>
            <a:endParaRPr lang="en-US" altLang="zh-CN" sz="800" b="1" dirty="0" smtClean="0">
              <a:solidFill>
                <a:srgbClr val="FFFF00"/>
              </a:solidFill>
            </a:endParaRPr>
          </a:p>
          <a:p>
            <a:r>
              <a:rPr lang="en-US" altLang="zh-CN" sz="3000" b="1" dirty="0" smtClean="0">
                <a:solidFill>
                  <a:srgbClr val="FFFF00"/>
                </a:solidFill>
              </a:rPr>
              <a:t>2</a:t>
            </a:r>
            <a:r>
              <a:rPr lang="zh-CN" altLang="en-US" sz="3000" b="1" dirty="0" smtClean="0">
                <a:solidFill>
                  <a:srgbClr val="FFFF00"/>
                </a:solidFill>
              </a:rPr>
              <a:t>）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希臘語中的</a:t>
            </a:r>
            <a:r>
              <a:rPr lang="zh-TW" altLang="en-US" sz="30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3000" b="1" dirty="0" smtClean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en-US" altLang="zh-TW" sz="3000" b="1" dirty="0" smtClean="0">
                <a:solidFill>
                  <a:srgbClr val="FFFF00"/>
                </a:solidFill>
                <a:ea typeface="DFKai-SB" pitchFamily="65" charset="-120"/>
              </a:rPr>
              <a:t>’ </a:t>
            </a:r>
            <a:r>
              <a:rPr lang="zh-CN" altLang="en-US" sz="30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&lt;Seed&gt; in Greek  </a:t>
            </a:r>
            <a:r>
              <a:rPr lang="el-GR" sz="3000" b="1" dirty="0" smtClean="0">
                <a:solidFill>
                  <a:srgbClr val="FFFF00"/>
                </a:solidFill>
              </a:rPr>
              <a:t>σπέρμα</a:t>
            </a:r>
            <a:r>
              <a:rPr lang="en-US" sz="3000" b="1" dirty="0" smtClean="0">
                <a:solidFill>
                  <a:srgbClr val="FFFF00"/>
                </a:solidFill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(</a:t>
            </a:r>
            <a:r>
              <a:rPr lang="en-US" sz="3000" b="1" i="1" dirty="0" err="1" smtClean="0">
                <a:solidFill>
                  <a:schemeClr val="bg1"/>
                </a:solidFill>
              </a:rPr>
              <a:t>sperma</a:t>
            </a:r>
            <a:r>
              <a:rPr lang="en-US" sz="3000" b="1" dirty="0" smtClean="0">
                <a:solidFill>
                  <a:schemeClr val="bg1"/>
                </a:solidFill>
              </a:rPr>
              <a:t>)</a:t>
            </a:r>
            <a:endParaRPr lang="el-GR" sz="3000" b="1" dirty="0">
              <a:solidFill>
                <a:schemeClr val="bg1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                   (</a:t>
            </a:r>
            <a:r>
              <a:rPr lang="en-US" sz="2700" dirty="0" smtClean="0">
                <a:solidFill>
                  <a:srgbClr val="FFFF00"/>
                </a:solidFill>
              </a:rPr>
              <a:t>43 </a:t>
            </a:r>
            <a:r>
              <a:rPr lang="en-US" sz="2700" dirty="0">
                <a:solidFill>
                  <a:srgbClr val="FFFF00"/>
                </a:solidFill>
              </a:rPr>
              <a:t>times </a:t>
            </a:r>
            <a:r>
              <a:rPr lang="en-US" sz="2700" dirty="0">
                <a:solidFill>
                  <a:schemeClr val="bg1"/>
                </a:solidFill>
              </a:rPr>
              <a:t>in the </a:t>
            </a:r>
            <a:r>
              <a:rPr lang="en-US" sz="2700" dirty="0" smtClean="0">
                <a:solidFill>
                  <a:schemeClr val="bg1"/>
                </a:solidFill>
              </a:rPr>
              <a:t>Greek New Testament / the same meanings as in Hebrew)</a:t>
            </a:r>
          </a:p>
          <a:p>
            <a:r>
              <a:rPr lang="en-US" sz="2700" dirty="0">
                <a:solidFill>
                  <a:srgbClr val="FFFF00"/>
                </a:solidFill>
              </a:rPr>
              <a:t>	</a:t>
            </a:r>
            <a:r>
              <a:rPr lang="en-US" sz="2700" dirty="0">
                <a:solidFill>
                  <a:schemeClr val="bg1"/>
                </a:solidFill>
              </a:rPr>
              <a:t>*The English </a:t>
            </a:r>
            <a:r>
              <a:rPr lang="en-US" sz="2700" b="1" dirty="0">
                <a:solidFill>
                  <a:srgbClr val="FFFF00"/>
                </a:solidFill>
              </a:rPr>
              <a:t>‘sperm’ </a:t>
            </a:r>
            <a:r>
              <a:rPr lang="en-US" sz="2700" b="1" dirty="0">
                <a:solidFill>
                  <a:schemeClr val="bg1"/>
                </a:solidFill>
              </a:rPr>
              <a:t>(</a:t>
            </a:r>
            <a:r>
              <a:rPr lang="zh-TW" altLang="en-US" sz="27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精子</a:t>
            </a:r>
            <a:r>
              <a:rPr lang="en-US" sz="2700" b="1" dirty="0">
                <a:solidFill>
                  <a:schemeClr val="bg1"/>
                </a:solidFill>
              </a:rPr>
              <a:t>) </a:t>
            </a:r>
            <a:r>
              <a:rPr lang="en-US" sz="2700" dirty="0">
                <a:solidFill>
                  <a:schemeClr val="bg1"/>
                </a:solidFill>
              </a:rPr>
              <a:t>is derived from the Greek </a:t>
            </a:r>
            <a:r>
              <a:rPr lang="el-GR" sz="2700" b="1" dirty="0">
                <a:solidFill>
                  <a:srgbClr val="FFFF00"/>
                </a:solidFill>
              </a:rPr>
              <a:t>σπέρμα</a:t>
            </a:r>
            <a:r>
              <a:rPr lang="en-US" sz="2700" dirty="0">
                <a:solidFill>
                  <a:srgbClr val="FFFF00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(</a:t>
            </a:r>
            <a:r>
              <a:rPr lang="en-US" sz="2700" i="1" dirty="0" err="1">
                <a:solidFill>
                  <a:schemeClr val="bg1"/>
                </a:solidFill>
              </a:rPr>
              <a:t>sperma</a:t>
            </a:r>
            <a:r>
              <a:rPr lang="en-US" sz="2700" dirty="0">
                <a:solidFill>
                  <a:schemeClr val="bg1"/>
                </a:solidFill>
              </a:rPr>
              <a:t>).</a:t>
            </a:r>
            <a:endParaRPr lang="el-GR" sz="2700" dirty="0">
              <a:solidFill>
                <a:schemeClr val="bg1"/>
              </a:solidFill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-</a:t>
            </a:r>
            <a:r>
              <a:rPr lang="en-US" sz="2800" b="1" dirty="0" smtClean="0">
                <a:solidFill>
                  <a:srgbClr val="FF0000"/>
                </a:solidFill>
              </a:rPr>
              <a:t>Matthew </a:t>
            </a:r>
            <a:r>
              <a:rPr lang="en-US" sz="2800" b="1" dirty="0">
                <a:solidFill>
                  <a:srgbClr val="FF0000"/>
                </a:solidFill>
              </a:rPr>
              <a:t>13:24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耶穌又設個比喻對他們說、天國好像人撒好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在田裡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762" y="-31044"/>
            <a:ext cx="12184063" cy="7171194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altLang="zh-TW" sz="800" dirty="0" smtClean="0"/>
          </a:p>
          <a:p>
            <a:r>
              <a:rPr lang="zh-TW" altLang="en-US" sz="800" dirty="0"/>
              <a:t/>
            </a:r>
            <a:br>
              <a:rPr lang="zh-TW" altLang="en-US" sz="800" dirty="0"/>
            </a:br>
            <a:r>
              <a:rPr lang="zh-TW" altLang="en-US" sz="800" dirty="0" smtClean="0"/>
              <a:t>             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聖經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中</a:t>
            </a:r>
            <a:r>
              <a:rPr lang="zh-TW" altLang="en-US" sz="32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3200" b="1" dirty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的種子</a:t>
            </a:r>
            <a:r>
              <a:rPr lang="en-US" altLang="zh-TW" sz="32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’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首次出現 </a:t>
            </a:r>
            <a:r>
              <a:rPr lang="en-US" sz="2800" b="1" dirty="0" smtClean="0">
                <a:solidFill>
                  <a:schemeClr val="bg1"/>
                </a:solidFill>
              </a:rPr>
              <a:t>&lt;Human Seed = Offspring&gt;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r>
              <a:rPr lang="en-US" altLang="zh-CN" sz="3000" b="1" dirty="0" smtClean="0">
                <a:solidFill>
                  <a:srgbClr val="FFFF00"/>
                </a:solidFill>
              </a:rPr>
              <a:t>1</a:t>
            </a:r>
            <a:r>
              <a:rPr lang="zh-CN" altLang="en-US" sz="3000" b="1" dirty="0" smtClean="0">
                <a:solidFill>
                  <a:srgbClr val="FFFF00"/>
                </a:solidFill>
              </a:rPr>
              <a:t>）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希伯來語中的</a:t>
            </a:r>
            <a:r>
              <a:rPr lang="zh-TW" altLang="en-US" sz="3000" b="1" dirty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3000" b="1" dirty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en-US" altLang="zh-TW" sz="3000" b="1" dirty="0" smtClean="0">
                <a:solidFill>
                  <a:srgbClr val="FFFF00"/>
                </a:solidFill>
                <a:ea typeface="DFKai-SB" pitchFamily="65" charset="-120"/>
              </a:rPr>
              <a:t>’ </a:t>
            </a:r>
            <a:r>
              <a:rPr lang="zh-CN" altLang="en-US" sz="30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sz="3000" b="1" dirty="0">
                <a:solidFill>
                  <a:schemeClr val="bg1"/>
                </a:solidFill>
              </a:rPr>
              <a:t>&lt;Seed&gt; in </a:t>
            </a:r>
            <a:r>
              <a:rPr lang="en-US" sz="3000" b="1" dirty="0" smtClean="0">
                <a:solidFill>
                  <a:schemeClr val="bg1"/>
                </a:solidFill>
              </a:rPr>
              <a:t>Hebrew </a:t>
            </a:r>
            <a:r>
              <a:rPr lang="he-IL" sz="3000" b="1" dirty="0" smtClean="0">
                <a:solidFill>
                  <a:srgbClr val="FFFF00"/>
                </a:solidFill>
              </a:rPr>
              <a:t>זֶרַע </a:t>
            </a:r>
            <a:r>
              <a:rPr lang="en-US" sz="3000" b="1" dirty="0" smtClean="0">
                <a:solidFill>
                  <a:srgbClr val="FFFF00"/>
                </a:solidFill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(</a:t>
            </a:r>
            <a:r>
              <a:rPr lang="en-US" sz="3000" b="1" i="1" dirty="0" err="1" smtClean="0">
                <a:solidFill>
                  <a:schemeClr val="bg1"/>
                </a:solidFill>
              </a:rPr>
              <a:t>zera</a:t>
            </a:r>
            <a:r>
              <a:rPr lang="en-US" sz="3000" b="1" dirty="0">
                <a:solidFill>
                  <a:schemeClr val="bg1"/>
                </a:solidFill>
              </a:rPr>
              <a:t>)</a:t>
            </a:r>
            <a:endParaRPr lang="el-GR" sz="3000" b="1" dirty="0">
              <a:solidFill>
                <a:schemeClr val="bg1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                  (about </a:t>
            </a:r>
            <a:r>
              <a:rPr lang="en-US" sz="2700" dirty="0" smtClean="0">
                <a:solidFill>
                  <a:srgbClr val="FFFF00"/>
                </a:solidFill>
              </a:rPr>
              <a:t>230 times </a:t>
            </a:r>
            <a:r>
              <a:rPr lang="en-US" sz="2700" dirty="0" smtClean="0">
                <a:solidFill>
                  <a:schemeClr val="bg1"/>
                </a:solidFill>
              </a:rPr>
              <a:t>in the Hebrew Old Testament)</a:t>
            </a:r>
          </a:p>
          <a:p>
            <a:r>
              <a:rPr lang="en-US" sz="2700" dirty="0" smtClean="0">
                <a:solidFill>
                  <a:schemeClr val="bg1"/>
                </a:solidFill>
              </a:rPr>
              <a:t>     a) seed of crops (</a:t>
            </a:r>
            <a:r>
              <a:rPr lang="zh-TW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作物的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  <a:r>
              <a:rPr lang="zh-TW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種子</a:t>
            </a:r>
            <a:endParaRPr lang="en-US" sz="2700" dirty="0" smtClean="0">
              <a:solidFill>
                <a:schemeClr val="bg1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     b) offspring</a:t>
            </a:r>
            <a:r>
              <a:rPr lang="en-US" sz="2700" dirty="0">
                <a:solidFill>
                  <a:schemeClr val="bg1"/>
                </a:solidFill>
              </a:rPr>
              <a:t>, </a:t>
            </a:r>
            <a:r>
              <a:rPr lang="en-US" sz="2700" dirty="0" smtClean="0">
                <a:solidFill>
                  <a:schemeClr val="bg1"/>
                </a:solidFill>
              </a:rPr>
              <a:t>descendant(s) (of men &amp; animals) (</a:t>
            </a:r>
            <a:r>
              <a:rPr lang="zh-CN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人或動物的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  <a:r>
              <a:rPr lang="zh-CN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後代，後裔，子孫</a:t>
            </a:r>
            <a:endParaRPr lang="en-US" altLang="zh-CN" sz="27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-</a:t>
            </a:r>
            <a:r>
              <a:rPr lang="en-US" sz="2800" b="1" dirty="0" smtClean="0">
                <a:solidFill>
                  <a:srgbClr val="FF0000"/>
                </a:solidFill>
              </a:rPr>
              <a:t>Genesis </a:t>
            </a:r>
            <a:r>
              <a:rPr lang="en-US" sz="2800" b="1" dirty="0">
                <a:solidFill>
                  <a:srgbClr val="FF0000"/>
                </a:solidFill>
              </a:rPr>
              <a:t>1:11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神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說、地要發生青草、和結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的菜蔬、並結果子的樹木、各從其類、果子都包著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核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．事就這樣成了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zh-CN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endParaRPr lang="en-US" altLang="zh-CN" sz="2800" b="1" dirty="0" smtClean="0">
              <a:solidFill>
                <a:srgbClr val="FFFF00"/>
              </a:solidFill>
            </a:endParaRPr>
          </a:p>
          <a:p>
            <a:endParaRPr lang="en-US" altLang="zh-CN" sz="800" b="1" dirty="0" smtClean="0">
              <a:solidFill>
                <a:srgbClr val="FFFF00"/>
              </a:solidFill>
            </a:endParaRPr>
          </a:p>
          <a:p>
            <a:endParaRPr lang="en-US" altLang="zh-CN" sz="800" b="1" dirty="0" smtClean="0">
              <a:solidFill>
                <a:srgbClr val="FFFF00"/>
              </a:solidFill>
            </a:endParaRPr>
          </a:p>
          <a:p>
            <a:r>
              <a:rPr lang="en-US" altLang="zh-CN" sz="3000" b="1" dirty="0" smtClean="0">
                <a:solidFill>
                  <a:srgbClr val="FFFF00"/>
                </a:solidFill>
              </a:rPr>
              <a:t>2</a:t>
            </a:r>
            <a:r>
              <a:rPr lang="zh-CN" altLang="en-US" sz="3000" b="1" dirty="0" smtClean="0">
                <a:solidFill>
                  <a:srgbClr val="FFFF00"/>
                </a:solidFill>
              </a:rPr>
              <a:t>）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希臘語中的</a:t>
            </a:r>
            <a:r>
              <a:rPr lang="zh-TW" altLang="en-US" sz="30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3000" b="1" dirty="0" smtClean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en-US" altLang="zh-TW" sz="3000" b="1" dirty="0" smtClean="0">
                <a:solidFill>
                  <a:srgbClr val="FFFF00"/>
                </a:solidFill>
                <a:ea typeface="DFKai-SB" pitchFamily="65" charset="-120"/>
              </a:rPr>
              <a:t>’ </a:t>
            </a:r>
            <a:r>
              <a:rPr lang="zh-CN" altLang="en-US" sz="30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&lt;Seed&gt; in Greek  </a:t>
            </a:r>
            <a:r>
              <a:rPr lang="el-GR" sz="3000" b="1" dirty="0" smtClean="0">
                <a:solidFill>
                  <a:srgbClr val="FFFF00"/>
                </a:solidFill>
              </a:rPr>
              <a:t>σπέρμα</a:t>
            </a:r>
            <a:r>
              <a:rPr lang="en-US" sz="3000" b="1" dirty="0" smtClean="0">
                <a:solidFill>
                  <a:srgbClr val="FFFF00"/>
                </a:solidFill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(</a:t>
            </a:r>
            <a:r>
              <a:rPr lang="en-US" sz="3000" b="1" i="1" dirty="0" err="1" smtClean="0">
                <a:solidFill>
                  <a:schemeClr val="bg1"/>
                </a:solidFill>
              </a:rPr>
              <a:t>sperma</a:t>
            </a:r>
            <a:r>
              <a:rPr lang="en-US" sz="3000" b="1" dirty="0" smtClean="0">
                <a:solidFill>
                  <a:schemeClr val="bg1"/>
                </a:solidFill>
              </a:rPr>
              <a:t>)</a:t>
            </a:r>
            <a:endParaRPr lang="el-GR" sz="3000" b="1" dirty="0">
              <a:solidFill>
                <a:schemeClr val="bg1"/>
              </a:solidFill>
            </a:endParaRPr>
          </a:p>
          <a:p>
            <a:endParaRPr lang="en-US" sz="2700" dirty="0" smtClean="0">
              <a:solidFill>
                <a:schemeClr val="bg1"/>
              </a:solidFill>
            </a:endParaRPr>
          </a:p>
          <a:p>
            <a:endParaRPr lang="en-US" sz="2700" dirty="0">
              <a:solidFill>
                <a:schemeClr val="bg1"/>
              </a:solidFill>
            </a:endParaRPr>
          </a:p>
          <a:p>
            <a:endParaRPr lang="en-US" sz="2700" dirty="0" smtClean="0">
              <a:solidFill>
                <a:schemeClr val="bg1"/>
              </a:solidFill>
            </a:endParaRPr>
          </a:p>
          <a:p>
            <a:endParaRPr lang="en-US" sz="2700" dirty="0" smtClean="0">
              <a:solidFill>
                <a:srgbClr val="FFFF00"/>
              </a:solidFill>
            </a:endParaRPr>
          </a:p>
          <a:p>
            <a:endParaRPr lang="en-US" sz="2700" dirty="0" smtClean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2" y="-56417"/>
            <a:ext cx="12184063" cy="7355860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altLang="zh-CN" sz="800" b="1" dirty="0" smtClean="0">
              <a:solidFill>
                <a:srgbClr val="FFFF00"/>
              </a:solidFill>
              <a:latin typeface="+mj-lt"/>
              <a:ea typeface="DFKai-SB" pitchFamily="65" charset="-120"/>
            </a:endParaRPr>
          </a:p>
          <a:p>
            <a:r>
              <a:rPr lang="en-US" altLang="zh-TW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   </a:t>
            </a:r>
            <a:r>
              <a:rPr lang="zh-CN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啟示錄</a:t>
            </a:r>
            <a:r>
              <a:rPr lang="en-US" altLang="zh-CN" sz="34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12</a:t>
            </a:r>
            <a:r>
              <a:rPr lang="zh-CN" altLang="en-US" sz="34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章</a:t>
            </a:r>
            <a:r>
              <a:rPr lang="zh-CN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3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婦人</a:t>
            </a:r>
            <a:r>
              <a:rPr lang="zh-CN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和她所生的兒子</a:t>
            </a:r>
            <a:endParaRPr lang="en-US" sz="3400" b="1" dirty="0" smtClean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r>
              <a:rPr lang="zh-CN" altLang="en-US" sz="26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啟</a:t>
            </a:r>
            <a:r>
              <a:rPr lang="zh-CN" altLang="en-US" sz="26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示</a:t>
            </a:r>
            <a:r>
              <a:rPr lang="zh-CN" altLang="en-US" sz="26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錄 </a:t>
            </a:r>
            <a:r>
              <a:rPr lang="en-US" sz="2600" b="1" dirty="0" smtClean="0">
                <a:solidFill>
                  <a:srgbClr val="FF0000"/>
                </a:solidFill>
              </a:rPr>
              <a:t>12:1-5</a:t>
            </a:r>
            <a:r>
              <a:rPr lang="en-US" sz="2800" b="1" dirty="0" smtClean="0">
                <a:solidFill>
                  <a:schemeClr val="bg1"/>
                </a:solidFill>
              </a:rPr>
              <a:t>. </a:t>
            </a:r>
            <a:r>
              <a:rPr lang="en-US" sz="2700" b="1" dirty="0" smtClean="0">
                <a:solidFill>
                  <a:schemeClr val="bg1"/>
                </a:solidFill>
              </a:rPr>
              <a:t> 1</a:t>
            </a:r>
            <a:r>
              <a:rPr lang="en-US" sz="2700" dirty="0" smtClean="0">
                <a:solidFill>
                  <a:schemeClr val="bg1"/>
                </a:solidFill>
              </a:rPr>
              <a:t> </a:t>
            </a:r>
            <a:r>
              <a:rPr lang="zh-TW" altLang="en-US" sz="27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天上現出大異象來．有一個</a:t>
            </a:r>
            <a:r>
              <a:rPr lang="zh-TW" altLang="en-US" sz="27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婦人</a:t>
            </a:r>
            <a:r>
              <a:rPr lang="zh-TW" altLang="en-US" sz="27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</a:t>
            </a:r>
            <a:r>
              <a:rPr lang="zh-TW" altLang="en-US" sz="27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身披日頭</a:t>
            </a:r>
            <a:r>
              <a:rPr lang="zh-TW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、</a:t>
            </a:r>
            <a:endParaRPr lang="en-US" altLang="zh-TW" sz="27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腳</a:t>
            </a:r>
            <a:r>
              <a:rPr lang="zh-TW" altLang="en-US" sz="27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踏月亮、頭戴十二星的冠冕</a:t>
            </a:r>
            <a:r>
              <a:rPr lang="zh-TW" altLang="en-US" sz="27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 </a:t>
            </a:r>
            <a:r>
              <a:rPr lang="en-US" sz="2700" b="1" dirty="0">
                <a:solidFill>
                  <a:schemeClr val="bg1"/>
                </a:solidFill>
              </a:rPr>
              <a:t>2</a:t>
            </a:r>
            <a:r>
              <a:rPr 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27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他懷了孕、在生產的艱難</a:t>
            </a:r>
            <a:r>
              <a:rPr lang="zh-TW" alt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中</a:t>
            </a:r>
            <a:endParaRPr lang="en-US" altLang="zh-TW" sz="27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疼</a:t>
            </a:r>
            <a:r>
              <a:rPr lang="zh-TW" altLang="en-US" sz="27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痛呼叫</a:t>
            </a:r>
            <a:r>
              <a:rPr lang="zh-TW" alt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700" b="1" dirty="0" smtClean="0">
                <a:solidFill>
                  <a:schemeClr val="bg1"/>
                </a:solidFill>
              </a:rPr>
              <a:t>3</a:t>
            </a:r>
            <a:r>
              <a:rPr 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27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天上又現出異象來．有一條大紅龍、七頭十角</a:t>
            </a:r>
            <a:r>
              <a:rPr lang="zh-TW" alt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</a:t>
            </a:r>
            <a:endParaRPr lang="en-US" altLang="zh-TW" sz="27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七</a:t>
            </a:r>
            <a:r>
              <a:rPr lang="zh-TW" altLang="en-US" sz="27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頭上戴著七個冠冕</a:t>
            </a:r>
            <a:r>
              <a:rPr lang="zh-TW" alt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700" b="1" dirty="0" smtClean="0">
                <a:solidFill>
                  <a:schemeClr val="bg1"/>
                </a:solidFill>
              </a:rPr>
              <a:t>4</a:t>
            </a:r>
            <a:r>
              <a:rPr 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27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他的尾巴拖拉著天上星辰的三分之一、摔在地上．龍就站在那將要生產</a:t>
            </a:r>
            <a:r>
              <a:rPr lang="zh-TW" alt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27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婦人</a:t>
            </a:r>
            <a:r>
              <a:rPr lang="zh-TW" alt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面</a:t>
            </a:r>
            <a:r>
              <a:rPr lang="zh-TW" altLang="en-US" sz="27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前、等他生產之後、要吞喫</a:t>
            </a:r>
            <a:r>
              <a:rPr lang="zh-TW" altLang="en-US" sz="27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他的孩子</a:t>
            </a:r>
            <a:r>
              <a:rPr lang="zh-TW" alt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700" b="1" dirty="0" smtClean="0">
                <a:solidFill>
                  <a:schemeClr val="bg1"/>
                </a:solidFill>
              </a:rPr>
              <a:t>5 </a:t>
            </a:r>
            <a:r>
              <a:rPr lang="zh-TW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婦</a:t>
            </a:r>
            <a:r>
              <a:rPr lang="zh-TW" altLang="en-US" sz="27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</a:t>
            </a:r>
            <a:r>
              <a:rPr lang="zh-TW" alt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生</a:t>
            </a:r>
            <a:r>
              <a:rPr lang="zh-TW" altLang="en-US" sz="27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了</a:t>
            </a:r>
            <a:r>
              <a:rPr lang="zh-TW" altLang="en-US" sz="27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一個男孩子、是將來要用鐵杖轄管萬國的</a:t>
            </a:r>
            <a:r>
              <a:rPr lang="zh-TW" altLang="en-US" sz="27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</a:t>
            </a:r>
            <a:r>
              <a:rPr lang="zh-TW" altLang="en-US" sz="27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他的孩子被提</a:t>
            </a:r>
            <a:r>
              <a:rPr lang="zh-TW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到神</a:t>
            </a:r>
            <a:r>
              <a:rPr lang="zh-TW" altLang="en-US" sz="27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寶座那裡去了</a:t>
            </a:r>
            <a:r>
              <a:rPr lang="zh-TW" altLang="en-US" sz="27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</a:p>
          <a:p>
            <a:endParaRPr lang="en-US" altLang="zh-CN" sz="800" dirty="0" smtClean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r>
              <a:rPr lang="en-US" altLang="zh-CN" sz="24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       *(</a:t>
            </a:r>
            <a:r>
              <a:rPr lang="en-US" altLang="zh-CN" sz="2400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12:1</a:t>
            </a:r>
            <a:r>
              <a:rPr lang="en-US" altLang="zh-CN" sz="2400" dirty="0">
                <a:solidFill>
                  <a:schemeClr val="bg1"/>
                </a:solidFill>
                <a:ea typeface="DFKai-SB" pitchFamily="65" charset="-120"/>
              </a:rPr>
              <a:t>)</a:t>
            </a:r>
            <a:r>
              <a:rPr lang="en-US" altLang="zh-CN" sz="2400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 </a:t>
            </a:r>
            <a:r>
              <a:rPr lang="zh-TW" altLang="en-US" sz="2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身</a:t>
            </a:r>
            <a:r>
              <a:rPr lang="zh-TW" altLang="en-US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披日頭、腳踏月亮、頭戴十二星的冠</a:t>
            </a:r>
            <a:r>
              <a:rPr lang="zh-TW" altLang="en-US" sz="2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冕</a:t>
            </a:r>
            <a:r>
              <a:rPr lang="en-US" altLang="zh-CN" sz="24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:  ‘The woman’ here may be understood not as Mary the Virgin, but as </a:t>
            </a:r>
            <a:r>
              <a:rPr lang="en-US" altLang="zh-CN" sz="24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the nation of Israel</a:t>
            </a:r>
            <a:r>
              <a:rPr lang="en-US" altLang="zh-CN" sz="24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.</a:t>
            </a:r>
            <a:r>
              <a:rPr lang="zh-TW" altLang="en-US" sz="2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24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（</a:t>
            </a:r>
            <a:r>
              <a:rPr lang="zh-TW" altLang="en-US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婦人</a:t>
            </a:r>
            <a:r>
              <a:rPr lang="en-US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= </a:t>
            </a:r>
            <a:r>
              <a:rPr lang="zh-TW" altLang="en-US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以色</a:t>
            </a:r>
            <a:r>
              <a:rPr lang="zh-TW" altLang="en-US" sz="2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列</a:t>
            </a:r>
            <a:r>
              <a:rPr lang="en-US" altLang="zh-TW" sz="24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.</a:t>
            </a:r>
            <a:r>
              <a:rPr lang="zh-TW" altLang="en-US" sz="24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其</a:t>
            </a:r>
            <a:r>
              <a:rPr lang="zh-TW" altLang="en-US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中指向彌賽亞要在以色列中出生，所以魔鬼要逼迫以色列民，但是神卻親自保</a:t>
            </a:r>
            <a:r>
              <a:rPr lang="zh-TW" altLang="en-US" sz="24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護</a:t>
            </a:r>
            <a:r>
              <a:rPr lang="en-US" altLang="zh-TW" sz="24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) / </a:t>
            </a:r>
            <a:r>
              <a:rPr lang="en-US" altLang="zh-TW" sz="24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Cf. </a:t>
            </a:r>
            <a:r>
              <a:rPr lang="zh-CN" altLang="en-US" sz="24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創</a:t>
            </a:r>
            <a:r>
              <a:rPr lang="en-US" sz="2400" b="1" dirty="0" smtClean="0">
                <a:solidFill>
                  <a:srgbClr val="FF0000"/>
                </a:solidFill>
              </a:rPr>
              <a:t>37:9-10</a:t>
            </a:r>
            <a:r>
              <a:rPr lang="en-US" sz="2400" b="1" dirty="0" smtClean="0">
                <a:solidFill>
                  <a:schemeClr val="bg1"/>
                </a:solidFill>
              </a:rPr>
              <a:t>.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zh-TW" altLang="en-US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後來他又作了一夢、也告訴他的哥哥們說、看哪、我又作了一夢、夢見</a:t>
            </a:r>
            <a:r>
              <a:rPr lang="zh-TW" altLang="en-US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太陽、月亮、與十一個星</a:t>
            </a:r>
            <a:r>
              <a:rPr lang="zh-TW" altLang="en-US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、向我下拜。 </a:t>
            </a:r>
            <a:r>
              <a:rPr lang="zh-TW" altLang="en-US" sz="24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約</a:t>
            </a:r>
            <a:r>
              <a:rPr lang="zh-TW" altLang="en-US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瑟將這夢告訴他父親、和他哥哥們、他父親就責備他說、你作的這是甚麼夢、</a:t>
            </a:r>
            <a:r>
              <a:rPr lang="zh-TW" altLang="en-US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難道我和你母親、你弟兄</a:t>
            </a:r>
            <a:r>
              <a:rPr lang="zh-TW" altLang="en-US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、果然要來俯伏在地、向你下拜麼</a:t>
            </a:r>
            <a:r>
              <a:rPr lang="zh-TW" altLang="en-US" sz="24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sz="24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CN" sz="2400" dirty="0" smtClean="0">
                <a:solidFill>
                  <a:schemeClr val="bg1"/>
                </a:solidFill>
                <a:ea typeface="DFKai-SB" pitchFamily="65" charset="-120"/>
              </a:rPr>
              <a:t>       *(</a:t>
            </a:r>
            <a:r>
              <a:rPr lang="en-US" altLang="zh-CN" sz="2400" dirty="0" smtClean="0">
                <a:solidFill>
                  <a:srgbClr val="FFFF00"/>
                </a:solidFill>
                <a:ea typeface="DFKai-SB" pitchFamily="65" charset="-120"/>
              </a:rPr>
              <a:t>12:5a</a:t>
            </a:r>
            <a:r>
              <a:rPr lang="en-US" altLang="zh-CN" sz="2400" dirty="0">
                <a:solidFill>
                  <a:schemeClr val="bg1"/>
                </a:solidFill>
                <a:ea typeface="DFKai-SB" pitchFamily="65" charset="-120"/>
              </a:rPr>
              <a:t>)</a:t>
            </a:r>
            <a:r>
              <a:rPr lang="en-US" altLang="zh-CN" sz="2400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zh-TW" altLang="en-US" sz="2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將</a:t>
            </a:r>
            <a:r>
              <a:rPr lang="zh-TW" altLang="en-US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來要用鐵杖轄管萬國</a:t>
            </a:r>
            <a:r>
              <a:rPr lang="zh-TW" altLang="en-US" sz="2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en-US" altLang="zh-CN" sz="2400" dirty="0" smtClean="0">
                <a:solidFill>
                  <a:schemeClr val="bg1"/>
                </a:solidFill>
                <a:ea typeface="DFKai-SB" pitchFamily="65" charset="-120"/>
              </a:rPr>
              <a:t>: the Messiah-King (Rev. 2:26-27; 19:15; Ps. 2:8-9)</a:t>
            </a:r>
          </a:p>
          <a:p>
            <a:r>
              <a:rPr lang="en-US" altLang="zh-CN" sz="2400" dirty="0" smtClean="0">
                <a:solidFill>
                  <a:schemeClr val="bg1"/>
                </a:solidFill>
                <a:ea typeface="DFKai-SB" pitchFamily="65" charset="-120"/>
              </a:rPr>
              <a:t>       *(</a:t>
            </a:r>
            <a:r>
              <a:rPr lang="en-US" altLang="zh-CN" sz="2400" dirty="0" smtClean="0">
                <a:solidFill>
                  <a:srgbClr val="FFFF00"/>
                </a:solidFill>
                <a:ea typeface="DFKai-SB" pitchFamily="65" charset="-120"/>
              </a:rPr>
              <a:t>12:5b</a:t>
            </a:r>
            <a:r>
              <a:rPr lang="en-US" altLang="zh-CN" sz="2400" dirty="0">
                <a:solidFill>
                  <a:schemeClr val="bg1"/>
                </a:solidFill>
                <a:ea typeface="DFKai-SB" pitchFamily="65" charset="-120"/>
              </a:rPr>
              <a:t>)</a:t>
            </a:r>
            <a:r>
              <a:rPr lang="en-US" altLang="zh-CN" sz="2400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zh-TW" altLang="en-US" sz="2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被</a:t>
            </a:r>
            <a:r>
              <a:rPr lang="zh-TW" altLang="en-US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提到神寶座那裡去</a:t>
            </a:r>
            <a:r>
              <a:rPr lang="zh-TW" altLang="en-US" sz="2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了</a:t>
            </a:r>
            <a:r>
              <a:rPr lang="en-US" altLang="zh-CN" sz="2400" dirty="0" smtClean="0">
                <a:solidFill>
                  <a:schemeClr val="bg1"/>
                </a:solidFill>
                <a:ea typeface="DFKai-SB" pitchFamily="65" charset="-120"/>
              </a:rPr>
              <a:t>: the ascension of Jesus Christ (Daniel 7:13-14)</a:t>
            </a:r>
          </a:p>
          <a:p>
            <a:endParaRPr lang="en-US" sz="800" dirty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endParaRPr lang="en-US" sz="800" dirty="0" smtClean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endParaRPr lang="en-US" sz="800" dirty="0" smtClean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endParaRPr lang="en-US" sz="800" dirty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endParaRPr lang="en-US" sz="800" dirty="0" smtClean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endParaRPr lang="en-US" sz="800" dirty="0">
              <a:solidFill>
                <a:schemeClr val="bg1"/>
              </a:solidFill>
              <a:latin typeface="+mj-lt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75655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/>
          <p:cNvSpPr>
            <a:spLocks noChangeArrowheads="1"/>
          </p:cNvSpPr>
          <p:nvPr/>
        </p:nvSpPr>
        <p:spPr bwMode="auto">
          <a:xfrm>
            <a:off x="-1" y="28222"/>
            <a:ext cx="12184063" cy="6848029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altLang="zh-TW" sz="800" dirty="0" smtClean="0"/>
          </a:p>
          <a:p>
            <a:r>
              <a:rPr lang="zh-TW" altLang="en-US" sz="800" dirty="0"/>
              <a:t/>
            </a:r>
            <a:br>
              <a:rPr lang="zh-TW" altLang="en-US" sz="800" dirty="0"/>
            </a:br>
            <a:r>
              <a:rPr lang="zh-TW" altLang="en-US" sz="800" dirty="0" smtClean="0"/>
              <a:t>               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聖經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中</a:t>
            </a:r>
            <a:r>
              <a:rPr lang="zh-TW" altLang="en-US" sz="32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3200" b="1" dirty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的種子</a:t>
            </a:r>
            <a:r>
              <a:rPr lang="en-US" altLang="zh-TW" sz="32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’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首次出現 </a:t>
            </a:r>
            <a:r>
              <a:rPr lang="en-US" sz="2600" b="1" dirty="0" smtClean="0">
                <a:solidFill>
                  <a:schemeClr val="bg1"/>
                </a:solidFill>
              </a:rPr>
              <a:t>&lt;Human Seed = Offspring&gt;</a:t>
            </a:r>
            <a:endParaRPr lang="en-US" sz="2600" dirty="0">
              <a:solidFill>
                <a:schemeClr val="bg1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r>
              <a:rPr lang="en-US" altLang="zh-CN" sz="3000" b="1" dirty="0" smtClean="0">
                <a:solidFill>
                  <a:srgbClr val="FFFF00"/>
                </a:solidFill>
              </a:rPr>
              <a:t>1</a:t>
            </a:r>
            <a:r>
              <a:rPr lang="zh-CN" altLang="en-US" sz="3000" b="1" dirty="0" smtClean="0">
                <a:solidFill>
                  <a:srgbClr val="FFFF00"/>
                </a:solidFill>
              </a:rPr>
              <a:t>）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希伯來語中的</a:t>
            </a:r>
            <a:r>
              <a:rPr lang="zh-TW" altLang="en-US" sz="3000" b="1" dirty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3000" b="1" dirty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en-US" altLang="zh-TW" sz="3000" b="1" dirty="0" smtClean="0">
                <a:solidFill>
                  <a:srgbClr val="FFFF00"/>
                </a:solidFill>
                <a:ea typeface="DFKai-SB" pitchFamily="65" charset="-120"/>
              </a:rPr>
              <a:t>’ </a:t>
            </a:r>
            <a:r>
              <a:rPr lang="zh-CN" altLang="en-US" sz="30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sz="3000" b="1" dirty="0">
                <a:solidFill>
                  <a:schemeClr val="bg1"/>
                </a:solidFill>
              </a:rPr>
              <a:t>&lt;Seed&gt; in </a:t>
            </a:r>
            <a:r>
              <a:rPr lang="en-US" sz="3000" b="1" dirty="0" smtClean="0">
                <a:solidFill>
                  <a:schemeClr val="bg1"/>
                </a:solidFill>
              </a:rPr>
              <a:t>Hebrew </a:t>
            </a:r>
            <a:r>
              <a:rPr lang="he-IL" sz="3000" b="1" dirty="0" smtClean="0">
                <a:solidFill>
                  <a:srgbClr val="FFFF00"/>
                </a:solidFill>
              </a:rPr>
              <a:t>זֶרַע </a:t>
            </a:r>
            <a:r>
              <a:rPr lang="en-US" sz="3000" b="1" dirty="0" smtClean="0">
                <a:solidFill>
                  <a:srgbClr val="FFFF00"/>
                </a:solidFill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(</a:t>
            </a:r>
            <a:r>
              <a:rPr lang="en-US" sz="3000" b="1" i="1" dirty="0" err="1" smtClean="0">
                <a:solidFill>
                  <a:schemeClr val="bg1"/>
                </a:solidFill>
              </a:rPr>
              <a:t>zera</a:t>
            </a:r>
            <a:r>
              <a:rPr lang="en-US" sz="3000" b="1" dirty="0">
                <a:solidFill>
                  <a:schemeClr val="bg1"/>
                </a:solidFill>
              </a:rPr>
              <a:t>)</a:t>
            </a:r>
            <a:endParaRPr lang="el-GR" sz="3000" b="1" dirty="0">
              <a:solidFill>
                <a:schemeClr val="bg1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                  (about </a:t>
            </a:r>
            <a:r>
              <a:rPr lang="en-US" sz="2700" dirty="0" smtClean="0">
                <a:solidFill>
                  <a:srgbClr val="FFFF00"/>
                </a:solidFill>
              </a:rPr>
              <a:t>230 times </a:t>
            </a:r>
            <a:r>
              <a:rPr lang="en-US" sz="2700" dirty="0" smtClean="0">
                <a:solidFill>
                  <a:schemeClr val="bg1"/>
                </a:solidFill>
              </a:rPr>
              <a:t>in the Hebrew Old Testament)</a:t>
            </a:r>
          </a:p>
          <a:p>
            <a:r>
              <a:rPr lang="en-US" sz="2700" dirty="0" smtClean="0">
                <a:solidFill>
                  <a:schemeClr val="bg1"/>
                </a:solidFill>
              </a:rPr>
              <a:t>     a) seed of crops (</a:t>
            </a:r>
            <a:r>
              <a:rPr lang="zh-TW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作物的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  <a:r>
              <a:rPr lang="zh-TW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種子</a:t>
            </a:r>
            <a:endParaRPr lang="en-US" sz="2700" dirty="0" smtClean="0">
              <a:solidFill>
                <a:schemeClr val="bg1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     b) offspring</a:t>
            </a:r>
            <a:r>
              <a:rPr lang="en-US" sz="2700" dirty="0">
                <a:solidFill>
                  <a:schemeClr val="bg1"/>
                </a:solidFill>
              </a:rPr>
              <a:t>, </a:t>
            </a:r>
            <a:r>
              <a:rPr lang="en-US" sz="2700" dirty="0" smtClean="0">
                <a:solidFill>
                  <a:schemeClr val="bg1"/>
                </a:solidFill>
              </a:rPr>
              <a:t>descendant(s) (of men &amp; animals) (</a:t>
            </a:r>
            <a:r>
              <a:rPr lang="zh-CN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人或動物的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  <a:r>
              <a:rPr lang="zh-CN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後代，後裔，子孫</a:t>
            </a:r>
            <a:endParaRPr lang="en-US" altLang="zh-CN" sz="27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-</a:t>
            </a:r>
            <a:r>
              <a:rPr lang="en-US" sz="2800" b="1" dirty="0" smtClean="0">
                <a:solidFill>
                  <a:srgbClr val="FF0000"/>
                </a:solidFill>
              </a:rPr>
              <a:t>Genesis </a:t>
            </a:r>
            <a:r>
              <a:rPr lang="en-US" sz="2800" b="1" dirty="0">
                <a:solidFill>
                  <a:srgbClr val="FF0000"/>
                </a:solidFill>
              </a:rPr>
              <a:t>1:11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神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說、地要發生青草、和結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的菜蔬、並結果子的樹木、各從其類、果子都包著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核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．事就這樣成了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800" dirty="0">
                <a:solidFill>
                  <a:schemeClr val="bg1"/>
                </a:solidFill>
              </a:rPr>
              <a:t> (</a:t>
            </a:r>
            <a:r>
              <a:rPr lang="zh-CN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經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中</a:t>
            </a:r>
            <a:r>
              <a:rPr lang="zh-TW" altLang="en-US" sz="2800" b="1" dirty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2800" b="1" dirty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的種子</a:t>
            </a:r>
            <a:r>
              <a:rPr lang="en-US" altLang="zh-TW" sz="2800" b="1" dirty="0">
                <a:solidFill>
                  <a:srgbClr val="FFFF00"/>
                </a:solidFill>
                <a:ea typeface="DFKai-SB" pitchFamily="65" charset="-120"/>
              </a:rPr>
              <a:t>’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首次出現 </a:t>
            </a:r>
            <a:endParaRPr lang="en-US" altLang="zh-CN" sz="2800" b="1" dirty="0" smtClean="0">
              <a:solidFill>
                <a:srgbClr val="FFFF00"/>
              </a:solidFill>
            </a:endParaRPr>
          </a:p>
          <a:p>
            <a:endParaRPr lang="en-US" altLang="zh-CN" sz="800" b="1" dirty="0" smtClean="0">
              <a:solidFill>
                <a:srgbClr val="FFFF00"/>
              </a:solidFill>
            </a:endParaRPr>
          </a:p>
          <a:p>
            <a:endParaRPr lang="en-US" altLang="zh-CN" sz="800" b="1" dirty="0" smtClean="0">
              <a:solidFill>
                <a:srgbClr val="FFFF00"/>
              </a:solidFill>
            </a:endParaRPr>
          </a:p>
          <a:p>
            <a:r>
              <a:rPr lang="en-US" altLang="zh-CN" sz="3000" b="1" dirty="0" smtClean="0">
                <a:solidFill>
                  <a:srgbClr val="FFFF00"/>
                </a:solidFill>
              </a:rPr>
              <a:t>2</a:t>
            </a:r>
            <a:r>
              <a:rPr lang="zh-CN" altLang="en-US" sz="3000" b="1" dirty="0" smtClean="0">
                <a:solidFill>
                  <a:srgbClr val="FFFF00"/>
                </a:solidFill>
              </a:rPr>
              <a:t>）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希臘語中的</a:t>
            </a:r>
            <a:r>
              <a:rPr lang="zh-TW" altLang="en-US" sz="30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3000" b="1" dirty="0" smtClean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en-US" altLang="zh-TW" sz="3000" b="1" dirty="0" smtClean="0">
                <a:solidFill>
                  <a:srgbClr val="FFFF00"/>
                </a:solidFill>
                <a:ea typeface="DFKai-SB" pitchFamily="65" charset="-120"/>
              </a:rPr>
              <a:t>’ </a:t>
            </a:r>
            <a:r>
              <a:rPr lang="zh-CN" altLang="en-US" sz="30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&lt;Seed&gt; in Greek  </a:t>
            </a:r>
            <a:r>
              <a:rPr lang="el-GR" sz="3000" b="1" dirty="0" smtClean="0">
                <a:solidFill>
                  <a:srgbClr val="FFFF00"/>
                </a:solidFill>
              </a:rPr>
              <a:t>σπέρμα</a:t>
            </a:r>
            <a:r>
              <a:rPr lang="en-US" sz="3000" b="1" dirty="0" smtClean="0">
                <a:solidFill>
                  <a:srgbClr val="FFFF00"/>
                </a:solidFill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(</a:t>
            </a:r>
            <a:r>
              <a:rPr lang="en-US" sz="3000" b="1" i="1" dirty="0" err="1" smtClean="0">
                <a:solidFill>
                  <a:schemeClr val="bg1"/>
                </a:solidFill>
              </a:rPr>
              <a:t>sperma</a:t>
            </a:r>
            <a:r>
              <a:rPr lang="en-US" sz="3000" b="1" dirty="0" smtClean="0">
                <a:solidFill>
                  <a:schemeClr val="bg1"/>
                </a:solidFill>
              </a:rPr>
              <a:t>)</a:t>
            </a:r>
            <a:endParaRPr lang="el-GR" sz="3000" b="1" dirty="0">
              <a:solidFill>
                <a:schemeClr val="bg1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                   (</a:t>
            </a:r>
            <a:r>
              <a:rPr lang="en-US" sz="2700" dirty="0" smtClean="0">
                <a:solidFill>
                  <a:srgbClr val="FFFF00"/>
                </a:solidFill>
              </a:rPr>
              <a:t>43 </a:t>
            </a:r>
            <a:r>
              <a:rPr lang="en-US" sz="2700" dirty="0">
                <a:solidFill>
                  <a:srgbClr val="FFFF00"/>
                </a:solidFill>
              </a:rPr>
              <a:t>times </a:t>
            </a:r>
            <a:r>
              <a:rPr lang="en-US" sz="2700" dirty="0">
                <a:solidFill>
                  <a:schemeClr val="bg1"/>
                </a:solidFill>
              </a:rPr>
              <a:t>in the </a:t>
            </a:r>
            <a:r>
              <a:rPr lang="en-US" sz="2700" dirty="0" smtClean="0">
                <a:solidFill>
                  <a:schemeClr val="bg1"/>
                </a:solidFill>
              </a:rPr>
              <a:t>Greek New Testament / the same meanings as in Hebrew)</a:t>
            </a:r>
          </a:p>
          <a:p>
            <a:r>
              <a:rPr lang="en-US" sz="2700" dirty="0">
                <a:solidFill>
                  <a:srgbClr val="FFFF00"/>
                </a:solidFill>
              </a:rPr>
              <a:t>	</a:t>
            </a:r>
            <a:r>
              <a:rPr lang="en-US" sz="2700" dirty="0">
                <a:solidFill>
                  <a:schemeClr val="bg1"/>
                </a:solidFill>
              </a:rPr>
              <a:t>*The English </a:t>
            </a:r>
            <a:r>
              <a:rPr lang="en-US" sz="2700" b="1" dirty="0">
                <a:solidFill>
                  <a:srgbClr val="FFFF00"/>
                </a:solidFill>
              </a:rPr>
              <a:t>‘sperm’ </a:t>
            </a:r>
            <a:r>
              <a:rPr lang="en-US" sz="2700" b="1" dirty="0">
                <a:solidFill>
                  <a:schemeClr val="bg1"/>
                </a:solidFill>
              </a:rPr>
              <a:t>(</a:t>
            </a:r>
            <a:r>
              <a:rPr lang="zh-TW" altLang="en-US" sz="27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精子</a:t>
            </a:r>
            <a:r>
              <a:rPr lang="en-US" sz="2700" b="1" dirty="0">
                <a:solidFill>
                  <a:schemeClr val="bg1"/>
                </a:solidFill>
              </a:rPr>
              <a:t>) </a:t>
            </a:r>
            <a:r>
              <a:rPr lang="en-US" sz="2700" dirty="0">
                <a:solidFill>
                  <a:schemeClr val="bg1"/>
                </a:solidFill>
              </a:rPr>
              <a:t>is derived from the Greek </a:t>
            </a:r>
            <a:r>
              <a:rPr lang="el-GR" sz="2700" b="1" dirty="0">
                <a:solidFill>
                  <a:srgbClr val="FFFF00"/>
                </a:solidFill>
              </a:rPr>
              <a:t>σπέρμα</a:t>
            </a:r>
            <a:r>
              <a:rPr lang="en-US" sz="2700" dirty="0">
                <a:solidFill>
                  <a:srgbClr val="FFFF00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(</a:t>
            </a:r>
            <a:r>
              <a:rPr lang="en-US" sz="2700" i="1" dirty="0" err="1">
                <a:solidFill>
                  <a:schemeClr val="bg1"/>
                </a:solidFill>
              </a:rPr>
              <a:t>sperma</a:t>
            </a:r>
            <a:r>
              <a:rPr lang="en-US" sz="2700" dirty="0">
                <a:solidFill>
                  <a:schemeClr val="bg1"/>
                </a:solidFill>
              </a:rPr>
              <a:t>).</a:t>
            </a:r>
            <a:endParaRPr lang="el-GR" sz="2700" dirty="0">
              <a:solidFill>
                <a:schemeClr val="bg1"/>
              </a:solidFill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-</a:t>
            </a:r>
            <a:r>
              <a:rPr lang="en-US" sz="2800" b="1" dirty="0" smtClean="0">
                <a:solidFill>
                  <a:srgbClr val="FF0000"/>
                </a:solidFill>
              </a:rPr>
              <a:t>Matthew </a:t>
            </a:r>
            <a:r>
              <a:rPr lang="en-US" sz="2800" b="1" dirty="0">
                <a:solidFill>
                  <a:srgbClr val="FF0000"/>
                </a:solidFill>
              </a:rPr>
              <a:t>13:24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耶穌又設個比喻對他們說、天國好像人撒好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在田裡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762" y="-31044"/>
            <a:ext cx="12184063" cy="7171194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altLang="zh-TW" sz="800" dirty="0" smtClean="0"/>
          </a:p>
          <a:p>
            <a:r>
              <a:rPr lang="zh-TW" altLang="en-US" sz="800" dirty="0"/>
              <a:t/>
            </a:r>
            <a:br>
              <a:rPr lang="zh-TW" altLang="en-US" sz="800" dirty="0"/>
            </a:br>
            <a:r>
              <a:rPr lang="zh-TW" altLang="en-US" sz="800" dirty="0" smtClean="0"/>
              <a:t>             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聖經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中</a:t>
            </a:r>
            <a:r>
              <a:rPr lang="zh-TW" altLang="en-US" sz="32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3200" b="1" dirty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的種子</a:t>
            </a:r>
            <a:r>
              <a:rPr lang="en-US" altLang="zh-TW" sz="32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’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首次出現 </a:t>
            </a:r>
            <a:r>
              <a:rPr lang="en-US" sz="2800" b="1" dirty="0" smtClean="0">
                <a:solidFill>
                  <a:schemeClr val="bg1"/>
                </a:solidFill>
              </a:rPr>
              <a:t>&lt;Human Seed = Offspring&gt;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r>
              <a:rPr lang="en-US" altLang="zh-CN" sz="3000" b="1" dirty="0" smtClean="0">
                <a:solidFill>
                  <a:srgbClr val="FFFF00"/>
                </a:solidFill>
              </a:rPr>
              <a:t>1</a:t>
            </a:r>
            <a:r>
              <a:rPr lang="zh-CN" altLang="en-US" sz="3000" b="1" dirty="0" smtClean="0">
                <a:solidFill>
                  <a:srgbClr val="FFFF00"/>
                </a:solidFill>
              </a:rPr>
              <a:t>）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希伯來語中的</a:t>
            </a:r>
            <a:r>
              <a:rPr lang="zh-TW" altLang="en-US" sz="3000" b="1" dirty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3000" b="1" dirty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en-US" altLang="zh-TW" sz="3000" b="1" dirty="0" smtClean="0">
                <a:solidFill>
                  <a:srgbClr val="FFFF00"/>
                </a:solidFill>
                <a:ea typeface="DFKai-SB" pitchFamily="65" charset="-120"/>
              </a:rPr>
              <a:t>’ </a:t>
            </a:r>
            <a:r>
              <a:rPr lang="zh-CN" altLang="en-US" sz="30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sz="3000" b="1" dirty="0">
                <a:solidFill>
                  <a:schemeClr val="bg1"/>
                </a:solidFill>
              </a:rPr>
              <a:t>&lt;Seed&gt; in </a:t>
            </a:r>
            <a:r>
              <a:rPr lang="en-US" sz="3000" b="1" dirty="0" smtClean="0">
                <a:solidFill>
                  <a:schemeClr val="bg1"/>
                </a:solidFill>
              </a:rPr>
              <a:t>Hebrew </a:t>
            </a:r>
            <a:r>
              <a:rPr lang="he-IL" sz="3000" b="1" dirty="0" smtClean="0">
                <a:solidFill>
                  <a:srgbClr val="FFFF00"/>
                </a:solidFill>
              </a:rPr>
              <a:t>זֶרַע </a:t>
            </a:r>
            <a:r>
              <a:rPr lang="en-US" sz="3000" b="1" dirty="0" smtClean="0">
                <a:solidFill>
                  <a:srgbClr val="FFFF00"/>
                </a:solidFill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(</a:t>
            </a:r>
            <a:r>
              <a:rPr lang="en-US" sz="3000" b="1" i="1" dirty="0" err="1" smtClean="0">
                <a:solidFill>
                  <a:schemeClr val="bg1"/>
                </a:solidFill>
              </a:rPr>
              <a:t>zera</a:t>
            </a:r>
            <a:r>
              <a:rPr lang="en-US" sz="3000" b="1" dirty="0">
                <a:solidFill>
                  <a:schemeClr val="bg1"/>
                </a:solidFill>
              </a:rPr>
              <a:t>)</a:t>
            </a:r>
            <a:endParaRPr lang="el-GR" sz="3000" b="1" dirty="0">
              <a:solidFill>
                <a:schemeClr val="bg1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                  (about </a:t>
            </a:r>
            <a:r>
              <a:rPr lang="en-US" sz="2700" dirty="0" smtClean="0">
                <a:solidFill>
                  <a:srgbClr val="FFFF00"/>
                </a:solidFill>
              </a:rPr>
              <a:t>230 times </a:t>
            </a:r>
            <a:r>
              <a:rPr lang="en-US" sz="2700" dirty="0" smtClean="0">
                <a:solidFill>
                  <a:schemeClr val="bg1"/>
                </a:solidFill>
              </a:rPr>
              <a:t>in the Hebrew Old Testament)</a:t>
            </a:r>
          </a:p>
          <a:p>
            <a:r>
              <a:rPr lang="en-US" sz="2700" dirty="0" smtClean="0">
                <a:solidFill>
                  <a:schemeClr val="bg1"/>
                </a:solidFill>
              </a:rPr>
              <a:t>     a) seed of crops (</a:t>
            </a:r>
            <a:r>
              <a:rPr lang="zh-TW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作物的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  <a:r>
              <a:rPr lang="zh-TW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種子</a:t>
            </a:r>
            <a:endParaRPr lang="en-US" sz="2700" dirty="0" smtClean="0">
              <a:solidFill>
                <a:schemeClr val="bg1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     b) offspring</a:t>
            </a:r>
            <a:r>
              <a:rPr lang="en-US" sz="2700" dirty="0">
                <a:solidFill>
                  <a:schemeClr val="bg1"/>
                </a:solidFill>
              </a:rPr>
              <a:t>, </a:t>
            </a:r>
            <a:r>
              <a:rPr lang="en-US" sz="2700" dirty="0" smtClean="0">
                <a:solidFill>
                  <a:schemeClr val="bg1"/>
                </a:solidFill>
              </a:rPr>
              <a:t>descendant(s) (of men &amp; animals) (</a:t>
            </a:r>
            <a:r>
              <a:rPr lang="zh-CN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人或動物的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  <a:r>
              <a:rPr lang="zh-CN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後代，後裔，子孫</a:t>
            </a:r>
            <a:endParaRPr lang="en-US" altLang="zh-CN" sz="27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-</a:t>
            </a:r>
            <a:r>
              <a:rPr lang="en-US" sz="2800" b="1" dirty="0" smtClean="0">
                <a:solidFill>
                  <a:srgbClr val="FF0000"/>
                </a:solidFill>
              </a:rPr>
              <a:t>Genesis </a:t>
            </a:r>
            <a:r>
              <a:rPr lang="en-US" sz="2800" b="1" dirty="0">
                <a:solidFill>
                  <a:srgbClr val="FF0000"/>
                </a:solidFill>
              </a:rPr>
              <a:t>1:11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神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說、地要發生青草、和結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的菜蔬、並結果子的樹木、各從其類、果子都包著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核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．事就這樣成了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zh-CN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endParaRPr lang="en-US" altLang="zh-CN" sz="2800" b="1" dirty="0" smtClean="0">
              <a:solidFill>
                <a:srgbClr val="FFFF00"/>
              </a:solidFill>
            </a:endParaRPr>
          </a:p>
          <a:p>
            <a:endParaRPr lang="en-US" altLang="zh-CN" sz="800" b="1" dirty="0" smtClean="0">
              <a:solidFill>
                <a:srgbClr val="FFFF00"/>
              </a:solidFill>
            </a:endParaRPr>
          </a:p>
          <a:p>
            <a:endParaRPr lang="en-US" altLang="zh-CN" sz="800" b="1" dirty="0" smtClean="0">
              <a:solidFill>
                <a:srgbClr val="FFFF00"/>
              </a:solidFill>
            </a:endParaRPr>
          </a:p>
          <a:p>
            <a:r>
              <a:rPr lang="en-US" altLang="zh-CN" sz="3000" b="1" dirty="0" smtClean="0">
                <a:solidFill>
                  <a:srgbClr val="FFFF00"/>
                </a:solidFill>
              </a:rPr>
              <a:t>2</a:t>
            </a:r>
            <a:r>
              <a:rPr lang="zh-CN" altLang="en-US" sz="3000" b="1" dirty="0" smtClean="0">
                <a:solidFill>
                  <a:srgbClr val="FFFF00"/>
                </a:solidFill>
              </a:rPr>
              <a:t>）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希臘語中的</a:t>
            </a:r>
            <a:r>
              <a:rPr lang="zh-TW" altLang="en-US" sz="30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3000" b="1" dirty="0" smtClean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en-US" altLang="zh-TW" sz="3000" b="1" dirty="0" smtClean="0">
                <a:solidFill>
                  <a:srgbClr val="FFFF00"/>
                </a:solidFill>
                <a:ea typeface="DFKai-SB" pitchFamily="65" charset="-120"/>
              </a:rPr>
              <a:t>’ </a:t>
            </a:r>
            <a:r>
              <a:rPr lang="zh-CN" altLang="en-US" sz="30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&lt;Seed&gt; in Greek  </a:t>
            </a:r>
            <a:r>
              <a:rPr lang="el-GR" sz="3000" b="1" dirty="0" smtClean="0">
                <a:solidFill>
                  <a:srgbClr val="FFFF00"/>
                </a:solidFill>
              </a:rPr>
              <a:t>σπέρμα</a:t>
            </a:r>
            <a:r>
              <a:rPr lang="en-US" sz="3000" b="1" dirty="0" smtClean="0">
                <a:solidFill>
                  <a:srgbClr val="FFFF00"/>
                </a:solidFill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(</a:t>
            </a:r>
            <a:r>
              <a:rPr lang="en-US" sz="3000" b="1" i="1" dirty="0" err="1" smtClean="0">
                <a:solidFill>
                  <a:schemeClr val="bg1"/>
                </a:solidFill>
              </a:rPr>
              <a:t>sperma</a:t>
            </a:r>
            <a:r>
              <a:rPr lang="en-US" sz="3000" b="1" dirty="0" smtClean="0">
                <a:solidFill>
                  <a:schemeClr val="bg1"/>
                </a:solidFill>
              </a:rPr>
              <a:t>)</a:t>
            </a:r>
            <a:endParaRPr lang="el-GR" sz="3000" b="1" dirty="0">
              <a:solidFill>
                <a:schemeClr val="bg1"/>
              </a:solidFill>
            </a:endParaRPr>
          </a:p>
          <a:p>
            <a:endParaRPr lang="en-US" sz="2700" dirty="0" smtClean="0">
              <a:solidFill>
                <a:schemeClr val="bg1"/>
              </a:solidFill>
            </a:endParaRPr>
          </a:p>
          <a:p>
            <a:endParaRPr lang="en-US" sz="2700" dirty="0">
              <a:solidFill>
                <a:schemeClr val="bg1"/>
              </a:solidFill>
            </a:endParaRPr>
          </a:p>
          <a:p>
            <a:endParaRPr lang="en-US" sz="2700" dirty="0" smtClean="0">
              <a:solidFill>
                <a:schemeClr val="bg1"/>
              </a:solidFill>
            </a:endParaRPr>
          </a:p>
          <a:p>
            <a:endParaRPr lang="en-US" sz="2700" dirty="0" smtClean="0">
              <a:solidFill>
                <a:srgbClr val="FFFF00"/>
              </a:solidFill>
            </a:endParaRPr>
          </a:p>
          <a:p>
            <a:endParaRPr lang="en-US" sz="2700" dirty="0" smtClean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" y="0"/>
            <a:ext cx="12184063" cy="6986528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altLang="zh-CN" sz="800" b="1" dirty="0" smtClean="0">
              <a:solidFill>
                <a:srgbClr val="FFFF00"/>
              </a:solidFill>
              <a:latin typeface="+mj-lt"/>
              <a:ea typeface="DFKai-SB" pitchFamily="65" charset="-120"/>
            </a:endParaRPr>
          </a:p>
          <a:p>
            <a:r>
              <a:rPr lang="en-US" altLang="zh-TW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女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的種子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（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耶穌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）和撒旦之間的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爭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戰</a:t>
            </a:r>
            <a:endParaRPr lang="en-US" sz="3200" dirty="0">
              <a:solidFill>
                <a:schemeClr val="bg1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“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我又要叫你和女人彼此為仇；你的後裔和</a:t>
            </a:r>
            <a:r>
              <a:rPr lang="zh-TW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女人的後裔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也彼此</a:t>
            </a:r>
            <a:endParaRPr lang="en-US" altLang="zh-TW" sz="26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為仇。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2600" b="1" u="sng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女</a:t>
            </a:r>
            <a:r>
              <a:rPr lang="zh-TW" altLang="en-US" sz="2600" b="1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</a:t>
            </a:r>
            <a:r>
              <a:rPr lang="zh-TW" altLang="en-US" sz="2600" b="1" u="sng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的後裔</a:t>
            </a:r>
            <a:r>
              <a:rPr lang="en-US" altLang="zh-TW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en-US" sz="2600" b="1" dirty="0">
                <a:solidFill>
                  <a:srgbClr val="FFFF00"/>
                </a:solidFill>
              </a:rPr>
              <a:t>‎</a:t>
            </a:r>
            <a:r>
              <a:rPr lang="he-IL" sz="2600" b="1" dirty="0" smtClean="0">
                <a:solidFill>
                  <a:srgbClr val="FFFF00"/>
                </a:solidFill>
              </a:rPr>
              <a:t>הוּא</a:t>
            </a:r>
            <a:r>
              <a:rPr lang="en-US" altLang="zh-TW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)</a:t>
            </a:r>
            <a:r>
              <a:rPr lang="zh-TW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要傷你的頭；你要傷他的腳跟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”</a:t>
            </a:r>
          </a:p>
          <a:p>
            <a:endParaRPr lang="en-US" sz="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    -1 </a:t>
            </a:r>
            <a:r>
              <a:rPr lang="en-US" sz="2800" b="1" dirty="0">
                <a:solidFill>
                  <a:srgbClr val="FF0000"/>
                </a:solidFill>
              </a:rPr>
              <a:t>John </a:t>
            </a:r>
            <a:r>
              <a:rPr lang="en-US" sz="2800" b="1" dirty="0" smtClean="0">
                <a:solidFill>
                  <a:srgbClr val="FF0000"/>
                </a:solidFill>
              </a:rPr>
              <a:t>3:8</a:t>
            </a:r>
            <a:r>
              <a:rPr lang="en-US" sz="2800" b="1" dirty="0" smtClean="0">
                <a:solidFill>
                  <a:schemeClr val="bg1"/>
                </a:solidFill>
              </a:rPr>
              <a:t>. 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犯罪的是屬魔鬼、因為魔鬼從起初就犯罪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    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神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的兒子顯現出來、為要除滅魔鬼的作為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altLang="zh-TW" sz="2800" dirty="0" smtClean="0">
                <a:solidFill>
                  <a:schemeClr val="bg1"/>
                </a:solidFill>
              </a:rPr>
              <a:t> </a:t>
            </a:r>
          </a:p>
          <a:p>
            <a:endParaRPr lang="en-US" altLang="zh-TW" sz="800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     -John 12:31-32</a:t>
            </a:r>
            <a:r>
              <a:rPr lang="en-US" sz="2800" b="1" dirty="0" smtClean="0">
                <a:solidFill>
                  <a:schemeClr val="bg1"/>
                </a:solidFill>
              </a:rPr>
              <a:t>.</a:t>
            </a:r>
            <a:r>
              <a:rPr lang="en-US" sz="2800" dirty="0" smtClean="0">
                <a:solidFill>
                  <a:schemeClr val="bg1"/>
                </a:solidFill>
              </a:rPr>
              <a:t> 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現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在這世界受審判．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這世界的王要被趕出去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   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若從地上被舉起來、就要吸引萬人來歸我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zh-TW" sz="800" dirty="0" smtClean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     -John 16:11</a:t>
            </a:r>
            <a:r>
              <a:rPr lang="en-US" sz="2800" b="1" dirty="0" smtClean="0">
                <a:solidFill>
                  <a:schemeClr val="bg1"/>
                </a:solidFill>
              </a:rPr>
              <a:t>.</a:t>
            </a:r>
            <a:r>
              <a:rPr lang="en-US" sz="2800" dirty="0" smtClean="0">
                <a:solidFill>
                  <a:schemeClr val="bg1"/>
                </a:solidFill>
              </a:rPr>
              <a:t> 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為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審判、是因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這世界的王受了審判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 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zh-TW" sz="800" dirty="0" smtClean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     -Colossians 2:15</a:t>
            </a:r>
            <a:r>
              <a:rPr lang="en-US" sz="2800" b="1" dirty="0" smtClean="0">
                <a:solidFill>
                  <a:schemeClr val="bg1"/>
                </a:solidFill>
              </a:rPr>
              <a:t>. 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既將一切執政的掌權的擄來、明顯給眾人看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、</a:t>
            </a:r>
            <a:endParaRPr lang="en-US" altLang="zh-TW" sz="28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       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就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仗著十字架誇勝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zh-TW" sz="800" dirty="0" smtClean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r>
              <a:rPr 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-</a:t>
            </a:r>
            <a:r>
              <a:rPr lang="en-US" sz="2800" b="1" dirty="0">
                <a:solidFill>
                  <a:srgbClr val="FF0000"/>
                </a:solidFill>
              </a:rPr>
              <a:t>Hebrews </a:t>
            </a:r>
            <a:r>
              <a:rPr lang="en-US" sz="2800" b="1" dirty="0" smtClean="0">
                <a:solidFill>
                  <a:srgbClr val="FF0000"/>
                </a:solidFill>
              </a:rPr>
              <a:t>2:14</a:t>
            </a:r>
            <a:r>
              <a:rPr lang="en-US" sz="2800" b="1" dirty="0" smtClean="0">
                <a:solidFill>
                  <a:schemeClr val="bg1"/>
                </a:solidFill>
              </a:rPr>
              <a:t>.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兒女既同有血肉之體、他也照樣親自成了血肉之體．</a:t>
            </a:r>
            <a:endParaRPr lang="en-US" altLang="zh-TW" sz="2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       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特要藉著死、敗壞那掌死權的就是魔鬼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</a:t>
            </a:r>
          </a:p>
          <a:p>
            <a:endParaRPr lang="en-US" sz="800" dirty="0" smtClean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endParaRPr lang="en-US" sz="800" dirty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endParaRPr lang="en-US" sz="800" dirty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endParaRPr lang="en-US" sz="800" dirty="0" smtClean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endParaRPr lang="en-US" sz="800" dirty="0" smtClean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endParaRPr lang="en-US" sz="800" dirty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endParaRPr lang="en-US" sz="800" dirty="0">
              <a:solidFill>
                <a:schemeClr val="bg1"/>
              </a:solidFill>
              <a:latin typeface="+mj-lt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69797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/>
          <p:cNvSpPr>
            <a:spLocks noChangeArrowheads="1"/>
          </p:cNvSpPr>
          <p:nvPr/>
        </p:nvSpPr>
        <p:spPr bwMode="auto">
          <a:xfrm>
            <a:off x="-1" y="28222"/>
            <a:ext cx="12184063" cy="6848029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altLang="zh-TW" sz="800" dirty="0" smtClean="0"/>
          </a:p>
          <a:p>
            <a:r>
              <a:rPr lang="zh-TW" altLang="en-US" sz="800" dirty="0"/>
              <a:t/>
            </a:r>
            <a:br>
              <a:rPr lang="zh-TW" altLang="en-US" sz="800" dirty="0"/>
            </a:br>
            <a:r>
              <a:rPr lang="zh-TW" altLang="en-US" sz="800" dirty="0" smtClean="0"/>
              <a:t>               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聖經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中</a:t>
            </a:r>
            <a:r>
              <a:rPr lang="zh-TW" altLang="en-US" sz="32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3200" b="1" dirty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的種子</a:t>
            </a:r>
            <a:r>
              <a:rPr lang="en-US" altLang="zh-TW" sz="32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’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首次出現 </a:t>
            </a:r>
            <a:r>
              <a:rPr lang="en-US" sz="2600" b="1" dirty="0" smtClean="0">
                <a:solidFill>
                  <a:schemeClr val="bg1"/>
                </a:solidFill>
              </a:rPr>
              <a:t>&lt;Human Seed = Offspring&gt;</a:t>
            </a:r>
            <a:endParaRPr lang="en-US" sz="2600" dirty="0">
              <a:solidFill>
                <a:schemeClr val="bg1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r>
              <a:rPr lang="en-US" altLang="zh-CN" sz="3000" b="1" dirty="0" smtClean="0">
                <a:solidFill>
                  <a:srgbClr val="FFFF00"/>
                </a:solidFill>
              </a:rPr>
              <a:t>1</a:t>
            </a:r>
            <a:r>
              <a:rPr lang="zh-CN" altLang="en-US" sz="3000" b="1" dirty="0" smtClean="0">
                <a:solidFill>
                  <a:srgbClr val="FFFF00"/>
                </a:solidFill>
              </a:rPr>
              <a:t>）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希伯來語中的</a:t>
            </a:r>
            <a:r>
              <a:rPr lang="zh-TW" altLang="en-US" sz="3000" b="1" dirty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3000" b="1" dirty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en-US" altLang="zh-TW" sz="3000" b="1" dirty="0" smtClean="0">
                <a:solidFill>
                  <a:srgbClr val="FFFF00"/>
                </a:solidFill>
                <a:ea typeface="DFKai-SB" pitchFamily="65" charset="-120"/>
              </a:rPr>
              <a:t>’ </a:t>
            </a:r>
            <a:r>
              <a:rPr lang="zh-CN" altLang="en-US" sz="30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sz="3000" b="1" dirty="0">
                <a:solidFill>
                  <a:schemeClr val="bg1"/>
                </a:solidFill>
              </a:rPr>
              <a:t>&lt;Seed&gt; in </a:t>
            </a:r>
            <a:r>
              <a:rPr lang="en-US" sz="3000" b="1" dirty="0" smtClean="0">
                <a:solidFill>
                  <a:schemeClr val="bg1"/>
                </a:solidFill>
              </a:rPr>
              <a:t>Hebrew </a:t>
            </a:r>
            <a:r>
              <a:rPr lang="he-IL" sz="3000" b="1" dirty="0" smtClean="0">
                <a:solidFill>
                  <a:srgbClr val="FFFF00"/>
                </a:solidFill>
              </a:rPr>
              <a:t>זֶרַע </a:t>
            </a:r>
            <a:r>
              <a:rPr lang="en-US" sz="3000" b="1" dirty="0" smtClean="0">
                <a:solidFill>
                  <a:srgbClr val="FFFF00"/>
                </a:solidFill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(</a:t>
            </a:r>
            <a:r>
              <a:rPr lang="en-US" sz="3000" b="1" i="1" dirty="0" err="1" smtClean="0">
                <a:solidFill>
                  <a:schemeClr val="bg1"/>
                </a:solidFill>
              </a:rPr>
              <a:t>zera</a:t>
            </a:r>
            <a:r>
              <a:rPr lang="en-US" sz="3000" b="1" dirty="0">
                <a:solidFill>
                  <a:schemeClr val="bg1"/>
                </a:solidFill>
              </a:rPr>
              <a:t>)</a:t>
            </a:r>
            <a:endParaRPr lang="el-GR" sz="3000" b="1" dirty="0">
              <a:solidFill>
                <a:schemeClr val="bg1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                  (about </a:t>
            </a:r>
            <a:r>
              <a:rPr lang="en-US" sz="2700" dirty="0" smtClean="0">
                <a:solidFill>
                  <a:srgbClr val="FFFF00"/>
                </a:solidFill>
              </a:rPr>
              <a:t>230 times </a:t>
            </a:r>
            <a:r>
              <a:rPr lang="en-US" sz="2700" dirty="0" smtClean="0">
                <a:solidFill>
                  <a:schemeClr val="bg1"/>
                </a:solidFill>
              </a:rPr>
              <a:t>in the Hebrew Old Testament)</a:t>
            </a:r>
          </a:p>
          <a:p>
            <a:r>
              <a:rPr lang="en-US" sz="2700" dirty="0" smtClean="0">
                <a:solidFill>
                  <a:schemeClr val="bg1"/>
                </a:solidFill>
              </a:rPr>
              <a:t>     a) seed of crops (</a:t>
            </a:r>
            <a:r>
              <a:rPr lang="zh-TW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作物的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  <a:r>
              <a:rPr lang="zh-TW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種子</a:t>
            </a:r>
            <a:endParaRPr lang="en-US" sz="2700" dirty="0" smtClean="0">
              <a:solidFill>
                <a:schemeClr val="bg1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     b) offspring</a:t>
            </a:r>
            <a:r>
              <a:rPr lang="en-US" sz="2700" dirty="0">
                <a:solidFill>
                  <a:schemeClr val="bg1"/>
                </a:solidFill>
              </a:rPr>
              <a:t>, </a:t>
            </a:r>
            <a:r>
              <a:rPr lang="en-US" sz="2700" dirty="0" smtClean="0">
                <a:solidFill>
                  <a:schemeClr val="bg1"/>
                </a:solidFill>
              </a:rPr>
              <a:t>descendant(s) (of men &amp; animals) (</a:t>
            </a:r>
            <a:r>
              <a:rPr lang="zh-CN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人或動物的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  <a:r>
              <a:rPr lang="zh-CN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後代，後裔，子孫</a:t>
            </a:r>
            <a:endParaRPr lang="en-US" altLang="zh-CN" sz="27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-</a:t>
            </a:r>
            <a:r>
              <a:rPr lang="en-US" sz="2800" b="1" dirty="0" smtClean="0">
                <a:solidFill>
                  <a:srgbClr val="FF0000"/>
                </a:solidFill>
              </a:rPr>
              <a:t>Genesis </a:t>
            </a:r>
            <a:r>
              <a:rPr lang="en-US" sz="2800" b="1" dirty="0">
                <a:solidFill>
                  <a:srgbClr val="FF0000"/>
                </a:solidFill>
              </a:rPr>
              <a:t>1:11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神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說、地要發生青草、和結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的菜蔬、並結果子的樹木、各從其類、果子都包著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核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．事就這樣成了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800" dirty="0">
                <a:solidFill>
                  <a:schemeClr val="bg1"/>
                </a:solidFill>
              </a:rPr>
              <a:t> (</a:t>
            </a:r>
            <a:r>
              <a:rPr lang="zh-CN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經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中</a:t>
            </a:r>
            <a:r>
              <a:rPr lang="zh-TW" altLang="en-US" sz="2800" b="1" dirty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2800" b="1" dirty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的種子</a:t>
            </a:r>
            <a:r>
              <a:rPr lang="en-US" altLang="zh-TW" sz="2800" b="1" dirty="0">
                <a:solidFill>
                  <a:srgbClr val="FFFF00"/>
                </a:solidFill>
                <a:ea typeface="DFKai-SB" pitchFamily="65" charset="-120"/>
              </a:rPr>
              <a:t>’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首次出現 </a:t>
            </a:r>
            <a:endParaRPr lang="en-US" altLang="zh-CN" sz="2800" b="1" dirty="0" smtClean="0">
              <a:solidFill>
                <a:srgbClr val="FFFF00"/>
              </a:solidFill>
            </a:endParaRPr>
          </a:p>
          <a:p>
            <a:endParaRPr lang="en-US" altLang="zh-CN" sz="800" b="1" dirty="0" smtClean="0">
              <a:solidFill>
                <a:srgbClr val="FFFF00"/>
              </a:solidFill>
            </a:endParaRPr>
          </a:p>
          <a:p>
            <a:endParaRPr lang="en-US" altLang="zh-CN" sz="800" b="1" dirty="0" smtClean="0">
              <a:solidFill>
                <a:srgbClr val="FFFF00"/>
              </a:solidFill>
            </a:endParaRPr>
          </a:p>
          <a:p>
            <a:r>
              <a:rPr lang="en-US" altLang="zh-CN" sz="3000" b="1" dirty="0" smtClean="0">
                <a:solidFill>
                  <a:srgbClr val="FFFF00"/>
                </a:solidFill>
              </a:rPr>
              <a:t>2</a:t>
            </a:r>
            <a:r>
              <a:rPr lang="zh-CN" altLang="en-US" sz="3000" b="1" dirty="0" smtClean="0">
                <a:solidFill>
                  <a:srgbClr val="FFFF00"/>
                </a:solidFill>
              </a:rPr>
              <a:t>）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希臘語中的</a:t>
            </a:r>
            <a:r>
              <a:rPr lang="zh-TW" altLang="en-US" sz="30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3000" b="1" dirty="0" smtClean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en-US" altLang="zh-TW" sz="3000" b="1" dirty="0" smtClean="0">
                <a:solidFill>
                  <a:srgbClr val="FFFF00"/>
                </a:solidFill>
                <a:ea typeface="DFKai-SB" pitchFamily="65" charset="-120"/>
              </a:rPr>
              <a:t>’ </a:t>
            </a:r>
            <a:r>
              <a:rPr lang="zh-CN" altLang="en-US" sz="30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&lt;Seed&gt; in Greek  </a:t>
            </a:r>
            <a:r>
              <a:rPr lang="el-GR" sz="3000" b="1" dirty="0" smtClean="0">
                <a:solidFill>
                  <a:srgbClr val="FFFF00"/>
                </a:solidFill>
              </a:rPr>
              <a:t>σπέρμα</a:t>
            </a:r>
            <a:r>
              <a:rPr lang="en-US" sz="3000" b="1" dirty="0" smtClean="0">
                <a:solidFill>
                  <a:srgbClr val="FFFF00"/>
                </a:solidFill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(</a:t>
            </a:r>
            <a:r>
              <a:rPr lang="en-US" sz="3000" b="1" i="1" dirty="0" err="1" smtClean="0">
                <a:solidFill>
                  <a:schemeClr val="bg1"/>
                </a:solidFill>
              </a:rPr>
              <a:t>sperma</a:t>
            </a:r>
            <a:r>
              <a:rPr lang="en-US" sz="3000" b="1" dirty="0" smtClean="0">
                <a:solidFill>
                  <a:schemeClr val="bg1"/>
                </a:solidFill>
              </a:rPr>
              <a:t>)</a:t>
            </a:r>
            <a:endParaRPr lang="el-GR" sz="3000" b="1" dirty="0">
              <a:solidFill>
                <a:schemeClr val="bg1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                   (</a:t>
            </a:r>
            <a:r>
              <a:rPr lang="en-US" sz="2700" dirty="0" smtClean="0">
                <a:solidFill>
                  <a:srgbClr val="FFFF00"/>
                </a:solidFill>
              </a:rPr>
              <a:t>43 </a:t>
            </a:r>
            <a:r>
              <a:rPr lang="en-US" sz="2700" dirty="0">
                <a:solidFill>
                  <a:srgbClr val="FFFF00"/>
                </a:solidFill>
              </a:rPr>
              <a:t>times </a:t>
            </a:r>
            <a:r>
              <a:rPr lang="en-US" sz="2700" dirty="0">
                <a:solidFill>
                  <a:schemeClr val="bg1"/>
                </a:solidFill>
              </a:rPr>
              <a:t>in the </a:t>
            </a:r>
            <a:r>
              <a:rPr lang="en-US" sz="2700" dirty="0" smtClean="0">
                <a:solidFill>
                  <a:schemeClr val="bg1"/>
                </a:solidFill>
              </a:rPr>
              <a:t>Greek New Testament / the same meanings as in Hebrew)</a:t>
            </a:r>
          </a:p>
          <a:p>
            <a:r>
              <a:rPr lang="en-US" sz="2700" dirty="0">
                <a:solidFill>
                  <a:srgbClr val="FFFF00"/>
                </a:solidFill>
              </a:rPr>
              <a:t>	</a:t>
            </a:r>
            <a:r>
              <a:rPr lang="en-US" sz="2700" dirty="0">
                <a:solidFill>
                  <a:schemeClr val="bg1"/>
                </a:solidFill>
              </a:rPr>
              <a:t>*The English </a:t>
            </a:r>
            <a:r>
              <a:rPr lang="en-US" sz="2700" b="1" dirty="0">
                <a:solidFill>
                  <a:srgbClr val="FFFF00"/>
                </a:solidFill>
              </a:rPr>
              <a:t>‘sperm’ </a:t>
            </a:r>
            <a:r>
              <a:rPr lang="en-US" sz="2700" b="1" dirty="0">
                <a:solidFill>
                  <a:schemeClr val="bg1"/>
                </a:solidFill>
              </a:rPr>
              <a:t>(</a:t>
            </a:r>
            <a:r>
              <a:rPr lang="zh-TW" altLang="en-US" sz="27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精子</a:t>
            </a:r>
            <a:r>
              <a:rPr lang="en-US" sz="2700" b="1" dirty="0">
                <a:solidFill>
                  <a:schemeClr val="bg1"/>
                </a:solidFill>
              </a:rPr>
              <a:t>) </a:t>
            </a:r>
            <a:r>
              <a:rPr lang="en-US" sz="2700" dirty="0">
                <a:solidFill>
                  <a:schemeClr val="bg1"/>
                </a:solidFill>
              </a:rPr>
              <a:t>is derived from the Greek </a:t>
            </a:r>
            <a:r>
              <a:rPr lang="el-GR" sz="2700" b="1" dirty="0">
                <a:solidFill>
                  <a:srgbClr val="FFFF00"/>
                </a:solidFill>
              </a:rPr>
              <a:t>σπέρμα</a:t>
            </a:r>
            <a:r>
              <a:rPr lang="en-US" sz="2700" dirty="0">
                <a:solidFill>
                  <a:srgbClr val="FFFF00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(</a:t>
            </a:r>
            <a:r>
              <a:rPr lang="en-US" sz="2700" i="1" dirty="0" err="1">
                <a:solidFill>
                  <a:schemeClr val="bg1"/>
                </a:solidFill>
              </a:rPr>
              <a:t>sperma</a:t>
            </a:r>
            <a:r>
              <a:rPr lang="en-US" sz="2700" dirty="0">
                <a:solidFill>
                  <a:schemeClr val="bg1"/>
                </a:solidFill>
              </a:rPr>
              <a:t>).</a:t>
            </a:r>
            <a:endParaRPr lang="el-GR" sz="2700" dirty="0">
              <a:solidFill>
                <a:schemeClr val="bg1"/>
              </a:solidFill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-</a:t>
            </a:r>
            <a:r>
              <a:rPr lang="en-US" sz="2800" b="1" dirty="0" smtClean="0">
                <a:solidFill>
                  <a:srgbClr val="FF0000"/>
                </a:solidFill>
              </a:rPr>
              <a:t>Matthew </a:t>
            </a:r>
            <a:r>
              <a:rPr lang="en-US" sz="2800" b="1" dirty="0">
                <a:solidFill>
                  <a:srgbClr val="FF0000"/>
                </a:solidFill>
              </a:rPr>
              <a:t>13:24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耶穌又設個比喻對他們說、天國好像人撒好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在田裡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762" y="-31044"/>
            <a:ext cx="12184063" cy="6478697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altLang="zh-TW" sz="800" dirty="0" smtClean="0"/>
          </a:p>
          <a:p>
            <a:r>
              <a:rPr lang="zh-TW" altLang="en-US" sz="800" dirty="0"/>
              <a:t/>
            </a:r>
            <a:br>
              <a:rPr lang="zh-TW" altLang="en-US" sz="800" dirty="0"/>
            </a:br>
            <a:r>
              <a:rPr lang="zh-TW" altLang="en-US" sz="800" dirty="0" smtClean="0"/>
              <a:t>             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聖經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中</a:t>
            </a:r>
            <a:r>
              <a:rPr lang="zh-TW" altLang="en-US" sz="32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3200" b="1" dirty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的種子</a:t>
            </a:r>
            <a:r>
              <a:rPr lang="en-US" altLang="zh-TW" sz="32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’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首次出現 </a:t>
            </a:r>
            <a:r>
              <a:rPr lang="en-US" sz="2800" b="1" dirty="0" smtClean="0">
                <a:solidFill>
                  <a:schemeClr val="bg1"/>
                </a:solidFill>
              </a:rPr>
              <a:t>&lt;Human Seed = Offspring&gt;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r>
              <a:rPr lang="en-US" altLang="zh-CN" sz="3000" b="1" dirty="0" smtClean="0">
                <a:solidFill>
                  <a:srgbClr val="FFFF00"/>
                </a:solidFill>
              </a:rPr>
              <a:t>1</a:t>
            </a:r>
            <a:r>
              <a:rPr lang="zh-CN" altLang="en-US" sz="3000" b="1" dirty="0" smtClean="0">
                <a:solidFill>
                  <a:srgbClr val="FFFF00"/>
                </a:solidFill>
              </a:rPr>
              <a:t>）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希伯來語中的</a:t>
            </a:r>
            <a:r>
              <a:rPr lang="zh-TW" altLang="en-US" sz="3000" b="1" dirty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3000" b="1" dirty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en-US" altLang="zh-TW" sz="3000" b="1" dirty="0" smtClean="0">
                <a:solidFill>
                  <a:srgbClr val="FFFF00"/>
                </a:solidFill>
                <a:ea typeface="DFKai-SB" pitchFamily="65" charset="-120"/>
              </a:rPr>
              <a:t>’ </a:t>
            </a:r>
            <a:r>
              <a:rPr lang="zh-CN" altLang="en-US" sz="30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sz="3000" b="1" dirty="0">
                <a:solidFill>
                  <a:schemeClr val="bg1"/>
                </a:solidFill>
              </a:rPr>
              <a:t>&lt;Seed&gt; in </a:t>
            </a:r>
            <a:r>
              <a:rPr lang="en-US" sz="3000" b="1" dirty="0" smtClean="0">
                <a:solidFill>
                  <a:schemeClr val="bg1"/>
                </a:solidFill>
              </a:rPr>
              <a:t>Hebrew </a:t>
            </a:r>
            <a:r>
              <a:rPr lang="he-IL" sz="3000" b="1" dirty="0" smtClean="0">
                <a:solidFill>
                  <a:srgbClr val="FFFF00"/>
                </a:solidFill>
              </a:rPr>
              <a:t>זֶרַע </a:t>
            </a:r>
            <a:r>
              <a:rPr lang="en-US" sz="3000" b="1" dirty="0" smtClean="0">
                <a:solidFill>
                  <a:srgbClr val="FFFF00"/>
                </a:solidFill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(</a:t>
            </a:r>
            <a:r>
              <a:rPr lang="en-US" sz="3000" b="1" i="1" dirty="0" err="1" smtClean="0">
                <a:solidFill>
                  <a:schemeClr val="bg1"/>
                </a:solidFill>
              </a:rPr>
              <a:t>zera</a:t>
            </a:r>
            <a:r>
              <a:rPr lang="en-US" sz="3000" b="1" dirty="0">
                <a:solidFill>
                  <a:schemeClr val="bg1"/>
                </a:solidFill>
              </a:rPr>
              <a:t>)</a:t>
            </a:r>
            <a:endParaRPr lang="el-GR" sz="3000" b="1" dirty="0">
              <a:solidFill>
                <a:schemeClr val="bg1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                  (about </a:t>
            </a:r>
            <a:r>
              <a:rPr lang="en-US" sz="2700" dirty="0" smtClean="0">
                <a:solidFill>
                  <a:srgbClr val="FFFF00"/>
                </a:solidFill>
              </a:rPr>
              <a:t>230 times </a:t>
            </a:r>
            <a:r>
              <a:rPr lang="en-US" sz="2700" dirty="0" smtClean="0">
                <a:solidFill>
                  <a:schemeClr val="bg1"/>
                </a:solidFill>
              </a:rPr>
              <a:t>in the Hebrew Old Testament)</a:t>
            </a:r>
          </a:p>
          <a:p>
            <a:r>
              <a:rPr lang="en-US" sz="2700" dirty="0" smtClean="0">
                <a:solidFill>
                  <a:schemeClr val="bg1"/>
                </a:solidFill>
              </a:rPr>
              <a:t>     a) seed of crops (</a:t>
            </a:r>
            <a:r>
              <a:rPr lang="zh-TW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作物的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  <a:r>
              <a:rPr lang="zh-TW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種子</a:t>
            </a:r>
            <a:endParaRPr lang="en-US" sz="2700" dirty="0" smtClean="0">
              <a:solidFill>
                <a:schemeClr val="bg1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     b) offspring</a:t>
            </a:r>
            <a:r>
              <a:rPr lang="en-US" sz="2700" dirty="0">
                <a:solidFill>
                  <a:schemeClr val="bg1"/>
                </a:solidFill>
              </a:rPr>
              <a:t>, </a:t>
            </a:r>
            <a:r>
              <a:rPr lang="en-US" sz="2700" dirty="0" smtClean="0">
                <a:solidFill>
                  <a:schemeClr val="bg1"/>
                </a:solidFill>
              </a:rPr>
              <a:t>descendant(s) (of men &amp; animals) (</a:t>
            </a:r>
            <a:r>
              <a:rPr lang="zh-CN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人或動物的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  <a:r>
              <a:rPr lang="zh-CN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後代，後裔，子孫</a:t>
            </a:r>
            <a:endParaRPr lang="en-US" altLang="zh-CN" sz="27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-</a:t>
            </a:r>
            <a:r>
              <a:rPr lang="en-US" sz="2800" b="1" dirty="0" smtClean="0">
                <a:solidFill>
                  <a:srgbClr val="FF0000"/>
                </a:solidFill>
              </a:rPr>
              <a:t>Genesis </a:t>
            </a:r>
            <a:r>
              <a:rPr lang="en-US" sz="2800" b="1" dirty="0">
                <a:solidFill>
                  <a:srgbClr val="FF0000"/>
                </a:solidFill>
              </a:rPr>
              <a:t>1:11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神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說、地要發生青草、和結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的菜蔬、並結果子的樹木、各從其類、果子都包著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核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．事就這樣成了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zh-CN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endParaRPr lang="en-US" altLang="zh-CN" sz="2800" b="1" dirty="0" smtClean="0">
              <a:solidFill>
                <a:srgbClr val="FFFF00"/>
              </a:solidFill>
            </a:endParaRPr>
          </a:p>
          <a:p>
            <a:endParaRPr lang="en-US" altLang="zh-CN" sz="800" b="1" dirty="0" smtClean="0">
              <a:solidFill>
                <a:srgbClr val="FFFF00"/>
              </a:solidFill>
            </a:endParaRPr>
          </a:p>
          <a:p>
            <a:endParaRPr lang="en-US" altLang="zh-CN" sz="800" b="1" dirty="0" smtClean="0">
              <a:solidFill>
                <a:srgbClr val="FFFF00"/>
              </a:solidFill>
            </a:endParaRPr>
          </a:p>
          <a:p>
            <a:r>
              <a:rPr lang="en-US" altLang="zh-CN" sz="3000" b="1" dirty="0" smtClean="0">
                <a:solidFill>
                  <a:srgbClr val="FFFF00"/>
                </a:solidFill>
              </a:rPr>
              <a:t>2</a:t>
            </a:r>
            <a:r>
              <a:rPr lang="zh-CN" altLang="en-US" sz="3000" b="1" dirty="0" smtClean="0">
                <a:solidFill>
                  <a:srgbClr val="FFFF00"/>
                </a:solidFill>
              </a:rPr>
              <a:t>）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希臘語中的</a:t>
            </a:r>
            <a:r>
              <a:rPr lang="zh-TW" altLang="en-US" sz="30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3000" b="1" dirty="0" smtClean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en-US" altLang="zh-TW" sz="3000" b="1" dirty="0" smtClean="0">
                <a:solidFill>
                  <a:srgbClr val="FFFF00"/>
                </a:solidFill>
                <a:ea typeface="DFKai-SB" pitchFamily="65" charset="-120"/>
              </a:rPr>
              <a:t>’ </a:t>
            </a:r>
            <a:r>
              <a:rPr lang="zh-CN" altLang="en-US" sz="30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&lt;Seed&gt; in Greek  </a:t>
            </a:r>
            <a:r>
              <a:rPr lang="el-GR" sz="3000" b="1" dirty="0" smtClean="0">
                <a:solidFill>
                  <a:srgbClr val="FFFF00"/>
                </a:solidFill>
              </a:rPr>
              <a:t>σπέρμα</a:t>
            </a:r>
            <a:r>
              <a:rPr lang="en-US" sz="3000" b="1" dirty="0" smtClean="0">
                <a:solidFill>
                  <a:srgbClr val="FFFF00"/>
                </a:solidFill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(</a:t>
            </a:r>
            <a:r>
              <a:rPr lang="en-US" sz="3000" b="1" i="1" dirty="0" err="1" smtClean="0">
                <a:solidFill>
                  <a:schemeClr val="bg1"/>
                </a:solidFill>
              </a:rPr>
              <a:t>sperma</a:t>
            </a:r>
            <a:r>
              <a:rPr lang="en-US" sz="3000" b="1" dirty="0" smtClean="0">
                <a:solidFill>
                  <a:schemeClr val="bg1"/>
                </a:solidFill>
              </a:rPr>
              <a:t>)</a:t>
            </a:r>
            <a:endParaRPr lang="el-GR" sz="3000" b="1" dirty="0">
              <a:solidFill>
                <a:schemeClr val="bg1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                   (</a:t>
            </a:r>
            <a:r>
              <a:rPr lang="en-US" sz="2700" dirty="0" smtClean="0">
                <a:solidFill>
                  <a:srgbClr val="FFFF00"/>
                </a:solidFill>
              </a:rPr>
              <a:t>43 </a:t>
            </a:r>
            <a:r>
              <a:rPr lang="en-US" sz="2700" dirty="0">
                <a:solidFill>
                  <a:srgbClr val="FFFF00"/>
                </a:solidFill>
              </a:rPr>
              <a:t>times </a:t>
            </a:r>
            <a:r>
              <a:rPr lang="en-US" sz="2700" dirty="0">
                <a:solidFill>
                  <a:schemeClr val="bg1"/>
                </a:solidFill>
              </a:rPr>
              <a:t>in the </a:t>
            </a:r>
            <a:r>
              <a:rPr lang="en-US" sz="2700" dirty="0" smtClean="0">
                <a:solidFill>
                  <a:schemeClr val="bg1"/>
                </a:solidFill>
              </a:rPr>
              <a:t>Greek New Testament / the same meanings as in Hebrew)</a:t>
            </a:r>
          </a:p>
          <a:p>
            <a:r>
              <a:rPr lang="en-US" sz="2700" dirty="0">
                <a:solidFill>
                  <a:srgbClr val="FFFF00"/>
                </a:solidFill>
              </a:rPr>
              <a:t>	</a:t>
            </a:r>
            <a:r>
              <a:rPr lang="en-US" sz="2700" dirty="0">
                <a:solidFill>
                  <a:schemeClr val="bg1"/>
                </a:solidFill>
              </a:rPr>
              <a:t>*The English </a:t>
            </a:r>
            <a:r>
              <a:rPr lang="en-US" sz="2700" b="1" dirty="0">
                <a:solidFill>
                  <a:srgbClr val="FFFF00"/>
                </a:solidFill>
              </a:rPr>
              <a:t>‘sperm’ </a:t>
            </a:r>
            <a:r>
              <a:rPr lang="en-US" sz="2700" b="1" dirty="0">
                <a:solidFill>
                  <a:schemeClr val="bg1"/>
                </a:solidFill>
              </a:rPr>
              <a:t>(</a:t>
            </a:r>
            <a:r>
              <a:rPr lang="zh-TW" altLang="en-US" sz="27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精子</a:t>
            </a:r>
            <a:r>
              <a:rPr lang="en-US" sz="2700" b="1" dirty="0">
                <a:solidFill>
                  <a:schemeClr val="bg1"/>
                </a:solidFill>
              </a:rPr>
              <a:t>) </a:t>
            </a:r>
            <a:r>
              <a:rPr lang="en-US" sz="2700" dirty="0">
                <a:solidFill>
                  <a:schemeClr val="bg1"/>
                </a:solidFill>
              </a:rPr>
              <a:t>is derived from the Greek </a:t>
            </a:r>
            <a:r>
              <a:rPr lang="el-GR" sz="2700" b="1" dirty="0">
                <a:solidFill>
                  <a:srgbClr val="FFFF00"/>
                </a:solidFill>
              </a:rPr>
              <a:t>σπέρμα</a:t>
            </a:r>
            <a:r>
              <a:rPr lang="en-US" sz="2700" dirty="0">
                <a:solidFill>
                  <a:srgbClr val="FFFF00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(</a:t>
            </a:r>
            <a:r>
              <a:rPr lang="en-US" sz="2700" i="1" dirty="0" err="1">
                <a:solidFill>
                  <a:schemeClr val="bg1"/>
                </a:solidFill>
              </a:rPr>
              <a:t>sperma</a:t>
            </a:r>
            <a:r>
              <a:rPr lang="en-US" sz="2700" dirty="0">
                <a:solidFill>
                  <a:schemeClr val="bg1"/>
                </a:solidFill>
              </a:rPr>
              <a:t>).</a:t>
            </a:r>
            <a:endParaRPr lang="el-GR" sz="2700" dirty="0">
              <a:solidFill>
                <a:schemeClr val="bg1"/>
              </a:solidFill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-</a:t>
            </a:r>
            <a:r>
              <a:rPr lang="en-US" sz="2800" b="1" dirty="0" smtClean="0">
                <a:solidFill>
                  <a:srgbClr val="FF0000"/>
                </a:solidFill>
              </a:rPr>
              <a:t>Matthew </a:t>
            </a:r>
            <a:r>
              <a:rPr lang="en-US" sz="2800" b="1" dirty="0">
                <a:solidFill>
                  <a:srgbClr val="FF0000"/>
                </a:solidFill>
              </a:rPr>
              <a:t>13:24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耶穌又設個比喻對他們說、天國好像人撒好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在田裡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" y="28222"/>
            <a:ext cx="12184063" cy="6801862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altLang="zh-CN" sz="800" b="1" dirty="0" smtClean="0">
              <a:solidFill>
                <a:srgbClr val="FFFF00"/>
              </a:solidFill>
              <a:latin typeface="+mj-lt"/>
              <a:ea typeface="DFKai-SB" pitchFamily="65" charset="-120"/>
            </a:endParaRPr>
          </a:p>
          <a:p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聖經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中</a:t>
            </a:r>
            <a:r>
              <a:rPr lang="zh-TW" altLang="en-US" sz="32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3200" b="1" dirty="0" smtClean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CN" altLang="en-US" sz="3200" b="1" dirty="0" smtClean="0">
                <a:solidFill>
                  <a:srgbClr val="FFFF00"/>
                </a:solidFill>
                <a:ea typeface="DFKai-SB" pitchFamily="65" charset="-120"/>
              </a:rPr>
              <a:t>人的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en-US" altLang="zh-TW" sz="3200" b="1" dirty="0" smtClean="0">
                <a:solidFill>
                  <a:srgbClr val="FFFF00"/>
                </a:solidFill>
                <a:ea typeface="DFKai-SB" pitchFamily="65" charset="-120"/>
              </a:rPr>
              <a:t>’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首次出現 </a:t>
            </a:r>
            <a:r>
              <a:rPr lang="en-US" sz="2800" b="1" dirty="0" smtClean="0">
                <a:solidFill>
                  <a:schemeClr val="bg1"/>
                </a:solidFill>
              </a:rPr>
              <a:t>&lt;Human Seed = Offspring&gt;</a:t>
            </a: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r>
              <a:rPr lang="en-US" sz="3000" b="1" dirty="0" smtClean="0">
                <a:solidFill>
                  <a:srgbClr val="FFFF00"/>
                </a:solidFill>
              </a:rPr>
              <a:t>        </a:t>
            </a:r>
            <a:r>
              <a:rPr lang="en-US" sz="3000" b="1" dirty="0" smtClean="0">
                <a:solidFill>
                  <a:srgbClr val="FF0000"/>
                </a:solidFill>
              </a:rPr>
              <a:t>Genesis 3:15</a:t>
            </a:r>
            <a:r>
              <a:rPr lang="en-US" sz="3000" dirty="0" smtClean="0">
                <a:solidFill>
                  <a:srgbClr val="FF0000"/>
                </a:solidFill>
              </a:rPr>
              <a:t>   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我又要叫你和女人彼此為仇；</a:t>
            </a:r>
            <a:endParaRPr lang="en-US" altLang="zh-TW" sz="30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   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你的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後裔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和女人的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後裔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也彼此為仇。</a:t>
            </a:r>
            <a:endParaRPr lang="en-US" altLang="zh-TW" sz="30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30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30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</a:t>
            </a:r>
            <a:r>
              <a:rPr lang="zh-TW" altLang="en-US" sz="3000" u="sng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女人的後裔</a:t>
            </a:r>
            <a:r>
              <a:rPr lang="en-US" altLang="zh-TW" sz="30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en-US" sz="3200" dirty="0"/>
              <a:t>‎</a:t>
            </a:r>
            <a:r>
              <a:rPr lang="he-IL" sz="3200" dirty="0" smtClean="0">
                <a:solidFill>
                  <a:srgbClr val="FFFF00"/>
                </a:solidFill>
              </a:rPr>
              <a:t>הוּא</a:t>
            </a:r>
            <a:r>
              <a:rPr lang="en-US" altLang="zh-TW" sz="30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)</a:t>
            </a:r>
            <a:r>
              <a:rPr lang="zh-TW" altLang="en-US" sz="30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要傷你的頭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；</a:t>
            </a:r>
            <a:r>
              <a:rPr lang="zh-TW" altLang="en-US" sz="30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你要傷他的腳跟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30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800" b="1" baseline="30000" dirty="0">
                <a:solidFill>
                  <a:srgbClr val="FF0000"/>
                </a:solidFill>
              </a:rPr>
              <a:t>NKJ </a:t>
            </a:r>
            <a:r>
              <a:rPr lang="en-US" sz="2800" baseline="30000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And </a:t>
            </a:r>
            <a:r>
              <a:rPr lang="en-US" sz="2800" dirty="0">
                <a:solidFill>
                  <a:schemeClr val="bg1"/>
                </a:solidFill>
              </a:rPr>
              <a:t>I will put enmity Between you and the woman, And between your </a:t>
            </a:r>
            <a:r>
              <a:rPr lang="en-US" sz="2800" b="1" dirty="0">
                <a:solidFill>
                  <a:srgbClr val="FFFF00"/>
                </a:solidFill>
              </a:rPr>
              <a:t>seed</a:t>
            </a:r>
            <a:r>
              <a:rPr lang="en-US" sz="2800" dirty="0">
                <a:solidFill>
                  <a:schemeClr val="bg1"/>
                </a:solidFill>
              </a:rPr>
              <a:t> and her </a:t>
            </a:r>
            <a:r>
              <a:rPr lang="en-US" sz="2800" b="1" dirty="0">
                <a:solidFill>
                  <a:srgbClr val="FFFF00"/>
                </a:solidFill>
              </a:rPr>
              <a:t>Seed</a:t>
            </a:r>
            <a:r>
              <a:rPr lang="en-US" sz="2800" dirty="0">
                <a:solidFill>
                  <a:schemeClr val="bg1"/>
                </a:solidFill>
              </a:rPr>
              <a:t>; </a:t>
            </a:r>
            <a:r>
              <a:rPr lang="en-US" sz="2800" dirty="0">
                <a:solidFill>
                  <a:srgbClr val="FFFF00"/>
                </a:solidFill>
              </a:rPr>
              <a:t>He</a:t>
            </a:r>
            <a:r>
              <a:rPr lang="en-US" sz="2800" dirty="0">
                <a:solidFill>
                  <a:schemeClr val="bg1"/>
                </a:solidFill>
              </a:rPr>
              <a:t> shall bruise </a:t>
            </a:r>
            <a:r>
              <a:rPr lang="en-US" sz="2800" dirty="0">
                <a:solidFill>
                  <a:srgbClr val="FFFF00"/>
                </a:solidFill>
              </a:rPr>
              <a:t>your </a:t>
            </a:r>
            <a:r>
              <a:rPr lang="en-US" sz="2800" dirty="0">
                <a:solidFill>
                  <a:schemeClr val="bg1"/>
                </a:solidFill>
              </a:rPr>
              <a:t>head, And you shall bruise His heel</a:t>
            </a:r>
            <a:r>
              <a:rPr lang="en-US" sz="2800" dirty="0" smtClean="0">
                <a:solidFill>
                  <a:schemeClr val="bg1"/>
                </a:solidFill>
              </a:rPr>
              <a:t>.</a:t>
            </a:r>
          </a:p>
          <a:p>
            <a:pPr rtl="1"/>
            <a:r>
              <a:rPr lang="en-US" sz="2800" dirty="0">
                <a:solidFill>
                  <a:schemeClr val="bg1"/>
                </a:solidFill>
              </a:rPr>
              <a:t>‎</a:t>
            </a:r>
            <a:r>
              <a:rPr lang="he-IL" sz="2800" dirty="0">
                <a:solidFill>
                  <a:schemeClr val="bg1"/>
                </a:solidFill>
              </a:rPr>
              <a:t> </a:t>
            </a:r>
            <a:r>
              <a:rPr lang="he-IL" sz="2800" dirty="0" smtClean="0">
                <a:solidFill>
                  <a:schemeClr val="bg1"/>
                </a:solidFill>
              </a:rPr>
              <a:t>וְאֵיבָ֣ה אָשִׁ֗ית </a:t>
            </a:r>
            <a:r>
              <a:rPr lang="he-IL" sz="2800" dirty="0">
                <a:solidFill>
                  <a:schemeClr val="bg1"/>
                </a:solidFill>
              </a:rPr>
              <a:t>בֵּֽינְךָ֙ וּבֵ֣ין הָֽאִשָּׁ֔ה וּבֵ֥ין </a:t>
            </a:r>
            <a:r>
              <a:rPr lang="he-IL" sz="2800" dirty="0">
                <a:solidFill>
                  <a:srgbClr val="FFFF00"/>
                </a:solidFill>
              </a:rPr>
              <a:t>זַרְעֲ</a:t>
            </a:r>
            <a:r>
              <a:rPr lang="he-IL" sz="2800" dirty="0">
                <a:solidFill>
                  <a:schemeClr val="bg1"/>
                </a:solidFill>
              </a:rPr>
              <a:t>ךָ֖ וּבֵ֣ין </a:t>
            </a:r>
            <a:r>
              <a:rPr lang="he-IL" sz="2800" dirty="0">
                <a:solidFill>
                  <a:srgbClr val="FFFF00"/>
                </a:solidFill>
              </a:rPr>
              <a:t>זַרְעָ֑</a:t>
            </a:r>
            <a:r>
              <a:rPr lang="he-IL" sz="2800" dirty="0">
                <a:solidFill>
                  <a:schemeClr val="bg1"/>
                </a:solidFill>
              </a:rPr>
              <a:t>הּ </a:t>
            </a:r>
            <a:r>
              <a:rPr lang="he-IL" sz="2800" dirty="0">
                <a:solidFill>
                  <a:srgbClr val="FFFF00"/>
                </a:solidFill>
              </a:rPr>
              <a:t>ה֚וּא</a:t>
            </a:r>
            <a:r>
              <a:rPr lang="he-IL" sz="2800" dirty="0">
                <a:solidFill>
                  <a:schemeClr val="bg1"/>
                </a:solidFill>
              </a:rPr>
              <a:t> יְשׁוּפְךָ֣ רֹ֔אשׁ </a:t>
            </a:r>
            <a:r>
              <a:rPr lang="he-IL" sz="2800" dirty="0" smtClean="0">
                <a:solidFill>
                  <a:schemeClr val="bg1"/>
                </a:solidFill>
              </a:rPr>
              <a:t>וְ</a:t>
            </a:r>
            <a:r>
              <a:rPr lang="he-IL" sz="2800" dirty="0" smtClean="0">
                <a:solidFill>
                  <a:srgbClr val="FFFF00"/>
                </a:solidFill>
              </a:rPr>
              <a:t>אַתָּ֖ה</a:t>
            </a:r>
            <a:r>
              <a:rPr lang="he-IL" sz="2800" dirty="0" smtClean="0">
                <a:solidFill>
                  <a:schemeClr val="bg1"/>
                </a:solidFill>
              </a:rPr>
              <a:t> </a:t>
            </a:r>
            <a:r>
              <a:rPr lang="he-IL" sz="2800" dirty="0">
                <a:solidFill>
                  <a:schemeClr val="bg1"/>
                </a:solidFill>
              </a:rPr>
              <a:t>תְּשׁוּפֶ֥נּוּ עָקֵֽב׃</a:t>
            </a:r>
          </a:p>
          <a:p>
            <a:endParaRPr lang="en-US" sz="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600" dirty="0" smtClean="0">
                <a:solidFill>
                  <a:schemeClr val="bg1"/>
                </a:solidFill>
              </a:rPr>
              <a:t>        -‘</a:t>
            </a:r>
            <a:r>
              <a:rPr lang="en-US" sz="2600" b="1" dirty="0">
                <a:solidFill>
                  <a:srgbClr val="FFFF00"/>
                </a:solidFill>
              </a:rPr>
              <a:t>The seed of the woman</a:t>
            </a:r>
            <a:r>
              <a:rPr lang="en-US" sz="2600" dirty="0">
                <a:solidFill>
                  <a:schemeClr val="bg1"/>
                </a:solidFill>
              </a:rPr>
              <a:t>’ </a:t>
            </a:r>
            <a:r>
              <a:rPr lang="en-US" sz="2600" dirty="0" smtClean="0">
                <a:solidFill>
                  <a:schemeClr val="bg1"/>
                </a:solidFill>
              </a:rPr>
              <a:t>(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女人的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後裔</a:t>
            </a:r>
            <a:r>
              <a:rPr lang="en-US" sz="2600" dirty="0" smtClean="0">
                <a:solidFill>
                  <a:schemeClr val="bg1"/>
                </a:solidFill>
              </a:rPr>
              <a:t>) </a:t>
            </a:r>
            <a:r>
              <a:rPr lang="en-US" sz="2600" dirty="0">
                <a:solidFill>
                  <a:schemeClr val="bg1"/>
                </a:solidFill>
              </a:rPr>
              <a:t>here is no more than Jesus himself – the most important ‘</a:t>
            </a:r>
            <a:r>
              <a:rPr lang="en-US" sz="2600" b="1" dirty="0">
                <a:solidFill>
                  <a:srgbClr val="FFFF00"/>
                </a:solidFill>
              </a:rPr>
              <a:t>Seed</a:t>
            </a:r>
            <a:r>
              <a:rPr lang="en-US" sz="2600" dirty="0" smtClean="0">
                <a:solidFill>
                  <a:schemeClr val="bg1"/>
                </a:solidFill>
              </a:rPr>
              <a:t>’.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聖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經中指女生後裔很少，都是寫男人的後裔，所以這裡很奇怪，女人的後裔就是指彌賽亞。猶太人的 </a:t>
            </a:r>
            <a:r>
              <a:rPr lang="en-US" sz="2600" dirty="0" err="1">
                <a:solidFill>
                  <a:schemeClr val="bg1"/>
                </a:solidFill>
                <a:ea typeface="DFKai-SB" pitchFamily="65" charset="-120"/>
              </a:rPr>
              <a:t>Targumim</a:t>
            </a:r>
            <a:r>
              <a:rPr lang="en-US" sz="2600" dirty="0">
                <a:solidFill>
                  <a:schemeClr val="bg1"/>
                </a:solidFill>
                <a:ea typeface="DFKai-SB" pitchFamily="65" charset="-120"/>
              </a:rPr>
              <a:t>(</a:t>
            </a:r>
            <a:r>
              <a:rPr lang="zh-CN" altLang="en-US" sz="2600" dirty="0">
                <a:solidFill>
                  <a:schemeClr val="bg1"/>
                </a:solidFill>
                <a:ea typeface="DFKai-SB" pitchFamily="65" charset="-120"/>
              </a:rPr>
              <a:t>舊約亞蘭文譯本</a:t>
            </a:r>
            <a:r>
              <a:rPr lang="en-US" sz="2600" dirty="0">
                <a:solidFill>
                  <a:schemeClr val="bg1"/>
                </a:solidFill>
                <a:ea typeface="DFKai-SB" pitchFamily="65" charset="-120"/>
              </a:rPr>
              <a:t>)</a:t>
            </a:r>
            <a:r>
              <a:rPr lang="zh-TW" altLang="en-US" sz="2600" dirty="0">
                <a:solidFill>
                  <a:schemeClr val="bg1"/>
                </a:solidFill>
                <a:ea typeface="DFKai-SB" pitchFamily="65" charset="-120"/>
              </a:rPr>
              <a:t>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中，也把此處解釋為“彌賽亞王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”</a:t>
            </a:r>
            <a:endParaRPr lang="en-US" sz="2600" dirty="0" smtClean="0">
              <a:solidFill>
                <a:schemeClr val="bg1"/>
              </a:solidFill>
            </a:endParaRPr>
          </a:p>
          <a:p>
            <a:r>
              <a:rPr lang="en-US" sz="2600" dirty="0" smtClean="0">
                <a:solidFill>
                  <a:schemeClr val="bg1"/>
                </a:solidFill>
              </a:rPr>
              <a:t>        -This </a:t>
            </a:r>
            <a:r>
              <a:rPr lang="en-US" sz="2600" dirty="0">
                <a:solidFill>
                  <a:schemeClr val="bg1"/>
                </a:solidFill>
              </a:rPr>
              <a:t>passage is often called </a:t>
            </a:r>
            <a:r>
              <a:rPr lang="en-US" sz="2600" dirty="0" smtClean="0">
                <a:solidFill>
                  <a:schemeClr val="bg1"/>
                </a:solidFill>
              </a:rPr>
              <a:t>‘</a:t>
            </a:r>
            <a:r>
              <a:rPr lang="en-US" sz="2600" b="1" dirty="0">
                <a:solidFill>
                  <a:srgbClr val="FFFF00"/>
                </a:solidFill>
              </a:rPr>
              <a:t>the proto-</a:t>
            </a:r>
            <a:r>
              <a:rPr lang="en-US" sz="2600" b="1" dirty="0" err="1">
                <a:solidFill>
                  <a:srgbClr val="FFFF00"/>
                </a:solidFill>
              </a:rPr>
              <a:t>evangelium</a:t>
            </a:r>
            <a:r>
              <a:rPr lang="en-US" sz="2600" dirty="0" smtClean="0">
                <a:solidFill>
                  <a:schemeClr val="bg1"/>
                </a:solidFill>
              </a:rPr>
              <a:t>’ (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本節被稱為“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最早的福音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”</a:t>
            </a:r>
            <a:r>
              <a:rPr lang="en-US" sz="2600" dirty="0" smtClean="0">
                <a:solidFill>
                  <a:schemeClr val="bg1"/>
                </a:solidFill>
              </a:rPr>
              <a:t>). </a:t>
            </a:r>
          </a:p>
          <a:p>
            <a:r>
              <a:rPr lang="en-US" sz="2600" dirty="0" smtClean="0">
                <a:solidFill>
                  <a:schemeClr val="bg1"/>
                </a:solidFill>
              </a:rPr>
              <a:t>        -The conflict is </a:t>
            </a:r>
            <a:r>
              <a:rPr lang="en-US" sz="2600" dirty="0">
                <a:solidFill>
                  <a:schemeClr val="bg1"/>
                </a:solidFill>
              </a:rPr>
              <a:t>between </a:t>
            </a:r>
            <a:r>
              <a:rPr lang="en-US" sz="2600" dirty="0" smtClean="0">
                <a:solidFill>
                  <a:schemeClr val="bg1"/>
                </a:solidFill>
              </a:rPr>
              <a:t>‘</a:t>
            </a:r>
            <a:r>
              <a:rPr lang="en-US" sz="2600" b="1" dirty="0" smtClean="0">
                <a:solidFill>
                  <a:srgbClr val="FFFF00"/>
                </a:solidFill>
              </a:rPr>
              <a:t>the </a:t>
            </a:r>
            <a:r>
              <a:rPr lang="en-US" sz="2600" b="1" dirty="0">
                <a:solidFill>
                  <a:srgbClr val="FFFF00"/>
                </a:solidFill>
              </a:rPr>
              <a:t>seed of the woman</a:t>
            </a:r>
            <a:r>
              <a:rPr lang="en-US" sz="2600" dirty="0">
                <a:solidFill>
                  <a:schemeClr val="bg1"/>
                </a:solidFill>
              </a:rPr>
              <a:t>’ </a:t>
            </a:r>
            <a:r>
              <a:rPr lang="en-US" sz="2600" dirty="0" smtClean="0">
                <a:solidFill>
                  <a:schemeClr val="bg1"/>
                </a:solidFill>
              </a:rPr>
              <a:t>and ‘</a:t>
            </a:r>
            <a:r>
              <a:rPr lang="en-US" sz="2600" b="1" dirty="0" smtClean="0">
                <a:solidFill>
                  <a:srgbClr val="FFFF00"/>
                </a:solidFill>
              </a:rPr>
              <a:t>the serpent</a:t>
            </a:r>
            <a:r>
              <a:rPr lang="en-US" sz="2600" dirty="0" smtClean="0">
                <a:solidFill>
                  <a:schemeClr val="bg1"/>
                </a:solidFill>
              </a:rPr>
              <a:t>’ (Satan).</a:t>
            </a:r>
          </a:p>
          <a:p>
            <a:endParaRPr lang="en-US" sz="800" dirty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247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1"/>
          <p:cNvSpPr>
            <a:spLocks noChangeArrowheads="1"/>
          </p:cNvSpPr>
          <p:nvPr/>
        </p:nvSpPr>
        <p:spPr bwMode="auto">
          <a:xfrm>
            <a:off x="484188" y="2971800"/>
            <a:ext cx="11233150" cy="3341539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21" tIns="54411" rIns="108821" bIns="54411">
            <a:spAutoFit/>
          </a:bodyPr>
          <a:lstStyle/>
          <a:p>
            <a:pPr rtl="1"/>
            <a:r>
              <a:rPr lang="en-US" sz="4800" b="1" dirty="0">
                <a:solidFill>
                  <a:schemeClr val="bg1"/>
                </a:solidFill>
              </a:rPr>
              <a:t> </a:t>
            </a:r>
            <a:r>
              <a:rPr lang="en-US" sz="4800" dirty="0">
                <a:solidFill>
                  <a:schemeClr val="bg1"/>
                </a:solidFill>
              </a:rPr>
              <a:t>‎  </a:t>
            </a:r>
            <a:r>
              <a:rPr lang="he-IL" sz="5400" b="1" dirty="0">
                <a:solidFill>
                  <a:schemeClr val="bg1"/>
                </a:solidFill>
              </a:rPr>
              <a:t>יְבָרֶכְךָ יְהוָה וְיִשְׁמְרֶךָ׃</a:t>
            </a:r>
            <a:r>
              <a:rPr lang="en-US" sz="5400" b="1" dirty="0">
                <a:solidFill>
                  <a:schemeClr val="bg1"/>
                </a:solidFill>
              </a:rPr>
              <a:t>    </a:t>
            </a:r>
            <a:r>
              <a:rPr lang="he-IL" sz="5400" b="1" dirty="0">
                <a:solidFill>
                  <a:schemeClr val="bg1"/>
                </a:solidFill>
              </a:rPr>
              <a:t> </a:t>
            </a:r>
            <a:r>
              <a:rPr lang="en-US" sz="3600" b="1" dirty="0">
                <a:solidFill>
                  <a:srgbClr val="FFFF00"/>
                </a:solidFill>
              </a:rPr>
              <a:t>Numbers 6:24-26</a:t>
            </a:r>
            <a:r>
              <a:rPr lang="el-GR" sz="3600" b="1" dirty="0">
                <a:solidFill>
                  <a:srgbClr val="FFFF00"/>
                </a:solidFill>
              </a:rPr>
              <a:t> </a:t>
            </a:r>
            <a:endParaRPr lang="en-US" sz="3600" b="1" dirty="0">
              <a:solidFill>
                <a:srgbClr val="FFFF00"/>
              </a:solidFill>
            </a:endParaRPr>
          </a:p>
          <a:p>
            <a:pPr rtl="1"/>
            <a:r>
              <a:rPr lang="he-IL" sz="5400" b="1" dirty="0">
                <a:solidFill>
                  <a:schemeClr val="bg1"/>
                </a:solidFill>
              </a:rPr>
              <a:t>יָאֵר יְהוָה פָּנָיו אֵלֶיךָ וִיחֻנֶּךָּ׃</a:t>
            </a:r>
            <a:r>
              <a:rPr lang="en-US" sz="5400" b="1" dirty="0">
                <a:solidFill>
                  <a:schemeClr val="bg1"/>
                </a:solidFill>
              </a:rPr>
              <a:t>                  </a:t>
            </a:r>
          </a:p>
          <a:p>
            <a:pPr rtl="1"/>
            <a:r>
              <a:rPr lang="en-US" sz="5400" b="1" dirty="0">
                <a:solidFill>
                  <a:schemeClr val="bg1"/>
                </a:solidFill>
              </a:rPr>
              <a:t>‎</a:t>
            </a:r>
            <a:r>
              <a:rPr lang="he-IL" sz="5400" b="1" dirty="0">
                <a:solidFill>
                  <a:schemeClr val="bg1"/>
                </a:solidFill>
              </a:rPr>
              <a:t>יִשָּׂא יְהוָה פָּנָיו אֵלֶיךָ וְיָשֵׂם לְךָ שָׁלוֹם׃</a:t>
            </a:r>
            <a:r>
              <a:rPr lang="en-US" sz="5400" b="1" dirty="0">
                <a:solidFill>
                  <a:schemeClr val="bg1"/>
                </a:solidFill>
              </a:rPr>
              <a:t>     </a:t>
            </a:r>
            <a:r>
              <a:rPr lang="he-IL" sz="5400" b="1" dirty="0">
                <a:solidFill>
                  <a:schemeClr val="bg1"/>
                </a:solidFill>
              </a:rPr>
              <a:t> </a:t>
            </a:r>
            <a:endParaRPr lang="en-US" sz="5400" b="1" dirty="0">
              <a:solidFill>
                <a:schemeClr val="bg1"/>
              </a:solidFill>
            </a:endParaRPr>
          </a:p>
          <a:p>
            <a:pPr algn="ctr" rtl="1"/>
            <a:endParaRPr lang="en-US" altLang="ko-KR" sz="1600" dirty="0"/>
          </a:p>
          <a:p>
            <a:pPr algn="ctr" rtl="1"/>
            <a:endParaRPr lang="en-US" altLang="ko-KR" sz="1600" dirty="0"/>
          </a:p>
          <a:p>
            <a:pPr algn="ctr" rtl="1"/>
            <a:endParaRPr lang="en-US" altLang="ko-KR" sz="1600" dirty="0"/>
          </a:p>
        </p:txBody>
      </p:sp>
      <p:sp>
        <p:nvSpPr>
          <p:cNvPr id="92163" name="Rectangle 2"/>
          <p:cNvSpPr>
            <a:spLocks noChangeArrowheads="1"/>
          </p:cNvSpPr>
          <p:nvPr/>
        </p:nvSpPr>
        <p:spPr bwMode="auto">
          <a:xfrm>
            <a:off x="826557" y="141513"/>
            <a:ext cx="8763000" cy="273921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en-US" sz="3600" b="1" dirty="0">
                <a:latin typeface="DFKai-SB" pitchFamily="65" charset="-120"/>
                <a:ea typeface="DFKai-SB" pitchFamily="65" charset="-120"/>
              </a:rPr>
              <a:t>民數記</a:t>
            </a:r>
            <a:r>
              <a:rPr lang="ko-KR" altLang="en-US" sz="3600" b="1" dirty="0">
                <a:latin typeface="新細明體" pitchFamily="18" charset="-120"/>
              </a:rPr>
              <a:t> </a:t>
            </a:r>
            <a:r>
              <a:rPr lang="en-US" sz="3600" b="1" dirty="0"/>
              <a:t>6:24-26</a:t>
            </a:r>
          </a:p>
          <a:p>
            <a:r>
              <a:rPr lang="zh-TW" altLang="en-US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願耶和華賜福給你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保護你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  </a:t>
            </a:r>
          </a:p>
          <a:p>
            <a:endParaRPr lang="en-US" altLang="zh-TW" sz="800" b="1" dirty="0">
              <a:solidFill>
                <a:srgbClr val="FF00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願耶和華使他的臉光照你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賜恩給你</a:t>
            </a:r>
            <a:r>
              <a:rPr lang="en-US" altLang="zh-CN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</a:t>
            </a:r>
          </a:p>
          <a:p>
            <a:r>
              <a:rPr lang="en-US" altLang="zh-CN" sz="8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</a:t>
            </a:r>
          </a:p>
          <a:p>
            <a:r>
              <a:rPr lang="en-US" altLang="zh-TW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願耶和華向你仰臉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賜你平安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</a:t>
            </a:r>
            <a:endParaRPr lang="en-US" sz="4000" b="1" dirty="0">
              <a:solidFill>
                <a:srgbClr val="FF0000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42977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7462</TotalTime>
  <Words>2053</Words>
  <Application>Microsoft Office PowerPoint</Application>
  <PresentationFormat>Custom</PresentationFormat>
  <Paragraphs>422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Testament Greek 新約希臘文</dc:title>
  <dc:creator>Microsoft</dc:creator>
  <cp:lastModifiedBy>Microsoft</cp:lastModifiedBy>
  <cp:revision>685</cp:revision>
  <dcterms:created xsi:type="dcterms:W3CDTF">2020-03-18T13:47:21Z</dcterms:created>
  <dcterms:modified xsi:type="dcterms:W3CDTF">2021-02-08T23:15:06Z</dcterms:modified>
</cp:coreProperties>
</file>