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744" r:id="rId2"/>
    <p:sldId id="691" r:id="rId3"/>
    <p:sldId id="694" r:id="rId4"/>
    <p:sldId id="713" r:id="rId5"/>
    <p:sldId id="723" r:id="rId6"/>
    <p:sldId id="731" r:id="rId7"/>
    <p:sldId id="733" r:id="rId8"/>
    <p:sldId id="726" r:id="rId9"/>
    <p:sldId id="734" r:id="rId10"/>
    <p:sldId id="736" r:id="rId11"/>
  </p:sldIdLst>
  <p:sldSz cx="12188825" cy="6858000"/>
  <p:notesSz cx="6858000" cy="9144000"/>
  <p:defaultTextStyle>
    <a:defPPr>
      <a:defRPr lang="en-US"/>
    </a:defPPr>
    <a:lvl1pPr marL="0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410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8821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3231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76425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20531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64636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08742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52849" algn="l" defTabSz="108821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BE11D8-83C4-4A94-9773-44143C2857FD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55B27-F3C0-4F3E-8F93-EF8E6AA0E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6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4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55B27-F3C0-4F3E-8F93-EF8E6AA0E0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17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6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6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2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67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3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6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64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8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23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F9C73-D3C2-4D1D-BE1A-64EF358B0269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CB4DF-C93E-466B-BE0D-44CF39FC6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7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2" y="25360"/>
            <a:ext cx="12190413" cy="6863417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TW" altLang="en-US" sz="4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種子神</a:t>
            </a:r>
            <a:r>
              <a:rPr lang="zh-CN" altLang="en-US" sz="4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學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CN" altLang="en-US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第二集</a:t>
            </a:r>
            <a:r>
              <a:rPr lang="en-US" altLang="zh-TW" sz="4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endParaRPr lang="en-US" sz="1600" b="1" dirty="0" smtClean="0">
              <a:solidFill>
                <a:srgbClr val="FFFF00"/>
              </a:solidFill>
            </a:endParaRPr>
          </a:p>
          <a:p>
            <a:r>
              <a:rPr lang="zh-TW" altLang="en-US" sz="11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      </a:t>
            </a:r>
            <a:r>
              <a:rPr lang="zh-TW" altLang="en-US" sz="9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9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伯拉</a:t>
            </a:r>
            <a:r>
              <a:rPr lang="zh-TW" altLang="en-US" sz="9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罕的</a:t>
            </a:r>
            <a:r>
              <a:rPr lang="zh-TW" altLang="en-US" sz="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9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9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endParaRPr lang="en-US" sz="9400" dirty="0" smtClean="0">
              <a:solidFill>
                <a:schemeClr val="bg1"/>
              </a:solidFill>
            </a:endParaRP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r>
              <a:rPr lang="en-US" sz="3600" b="1" dirty="0" smtClean="0">
                <a:solidFill>
                  <a:schemeClr val="bg1"/>
                </a:solidFill>
              </a:rPr>
              <a:t>  Seed Theology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(Part 2)</a:t>
            </a:r>
          </a:p>
          <a:p>
            <a:r>
              <a:rPr lang="en-US" sz="6600" b="1" dirty="0" smtClean="0">
                <a:solidFill>
                  <a:schemeClr val="bg1"/>
                </a:solidFill>
              </a:rPr>
              <a:t>        The Seed of Abraham</a:t>
            </a:r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pPr algn="ctr"/>
            <a:endParaRPr lang="en-US" sz="1200" b="1" dirty="0" smtClean="0">
              <a:solidFill>
                <a:schemeClr val="bg1"/>
              </a:solidFill>
            </a:endParaRPr>
          </a:p>
          <a:p>
            <a:r>
              <a:rPr lang="zh-TW" altLang="en-US" sz="4000" b="1" dirty="0" smtClean="0">
                <a:solidFill>
                  <a:schemeClr val="bg1"/>
                </a:solidFill>
              </a:rPr>
              <a:t>             </a:t>
            </a:r>
            <a:r>
              <a:rPr lang="zh-TW" altLang="en-US" sz="4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金京來博士</a:t>
            </a:r>
            <a:r>
              <a:rPr lang="zh-TW" alt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sz="4000" b="1" dirty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 </a:t>
            </a:r>
            <a:r>
              <a:rPr lang="en-US" sz="4000" b="1" dirty="0" err="1">
                <a:solidFill>
                  <a:schemeClr val="bg1"/>
                </a:solidFill>
              </a:rPr>
              <a:t>Kyungrae</a:t>
            </a:r>
            <a:r>
              <a:rPr lang="en-US" sz="4000" b="1" dirty="0">
                <a:solidFill>
                  <a:schemeClr val="bg1"/>
                </a:solidFill>
              </a:rPr>
              <a:t> Kim, Ph.D.</a:t>
            </a: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 smtClean="0">
              <a:solidFill>
                <a:schemeClr val="bg1"/>
              </a:solidFill>
            </a:endParaRPr>
          </a:p>
          <a:p>
            <a:endParaRPr lang="en-US" sz="1200" b="1" dirty="0">
              <a:solidFill>
                <a:schemeClr val="bg1"/>
              </a:solidFill>
            </a:endParaRPr>
          </a:p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27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2971800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3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12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771084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聖經原文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中的</a:t>
            </a:r>
            <a:r>
              <a:rPr lang="zh-TW" altLang="en-US" sz="3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en-US" altLang="zh-TW" sz="3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‘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CN" altLang="en-US" sz="34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200" b="1" dirty="0">
                <a:solidFill>
                  <a:srgbClr val="FFFF00"/>
                </a:solidFill>
              </a:rPr>
              <a:t>&lt;</a:t>
            </a:r>
            <a:r>
              <a:rPr lang="en-US" sz="3200" b="1" dirty="0" smtClean="0">
                <a:solidFill>
                  <a:srgbClr val="FFFF00"/>
                </a:solidFill>
              </a:rPr>
              <a:t>Seed&gt; in Hebrew and Greek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語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 smtClean="0">
                <a:solidFill>
                  <a:schemeClr val="bg1"/>
                </a:solidFill>
              </a:rPr>
              <a:t>)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在舊約</a:t>
            </a:r>
            <a:r>
              <a:rPr lang="zh-CN" altLang="en-US" sz="28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大約</a:t>
            </a:r>
            <a:r>
              <a:rPr lang="zh-CN" altLang="en-US" sz="2800" dirty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230 </a:t>
            </a:r>
            <a:r>
              <a:rPr lang="zh-CN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次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r>
              <a:rPr lang="en-US" altLang="zh-CN" sz="3000" b="1" dirty="0">
                <a:solidFill>
                  <a:srgbClr val="FFFF00"/>
                </a:solidFill>
              </a:rPr>
              <a:t>2</a:t>
            </a:r>
            <a:r>
              <a:rPr lang="zh-CN" altLang="en-US" sz="3000" b="1" dirty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(</a:t>
            </a:r>
            <a:r>
              <a:rPr lang="en-US" sz="3000" b="1" i="1" dirty="0" err="1">
                <a:solidFill>
                  <a:schemeClr val="bg1"/>
                </a:solidFill>
              </a:rPr>
              <a:t>sperma</a:t>
            </a:r>
            <a:r>
              <a:rPr lang="en-US" sz="3000" b="1" dirty="0">
                <a:solidFill>
                  <a:schemeClr val="bg1"/>
                </a:solidFill>
              </a:rPr>
              <a:t>) </a:t>
            </a:r>
            <a:r>
              <a:rPr lang="en-US" sz="2800" dirty="0">
                <a:solidFill>
                  <a:schemeClr val="bg1"/>
                </a:solidFill>
              </a:rPr>
              <a:t>(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在新</a:t>
            </a:r>
            <a:r>
              <a:rPr lang="zh-CN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約</a:t>
            </a:r>
            <a:r>
              <a:rPr lang="zh-CN" altLang="en-US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</a:t>
            </a:r>
            <a:r>
              <a:rPr lang="en-US" altLang="zh-CN" sz="2800" dirty="0">
                <a:solidFill>
                  <a:srgbClr val="FFFF00"/>
                </a:solidFill>
              </a:rPr>
              <a:t>4</a:t>
            </a:r>
            <a:r>
              <a:rPr lang="en-US" sz="2800" dirty="0">
                <a:solidFill>
                  <a:srgbClr val="FFFF00"/>
                </a:solidFill>
              </a:rPr>
              <a:t>3 </a:t>
            </a:r>
            <a:r>
              <a:rPr lang="zh-CN" altLang="en-US" sz="2800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次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zh-CN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聖經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4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4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400" b="1" dirty="0">
                <a:solidFill>
                  <a:srgbClr val="FFFF00"/>
                </a:solidFill>
                <a:ea typeface="DFKai-SB" pitchFamily="65" charset="-120"/>
              </a:rPr>
              <a:t>人的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400" b="1" dirty="0">
                <a:solidFill>
                  <a:srgbClr val="FFFF00"/>
                </a:solidFill>
                <a:ea typeface="DFKai-SB" pitchFamily="65" charset="-120"/>
              </a:rPr>
              <a:t>’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現</a:t>
            </a:r>
            <a:r>
              <a:rPr lang="en-US" altLang="zh-CN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3400" b="1" dirty="0" smtClean="0">
                <a:solidFill>
                  <a:srgbClr val="FFFF00"/>
                </a:solidFill>
              </a:rPr>
              <a:t>&lt;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女人的種子</a:t>
            </a:r>
            <a:r>
              <a:rPr lang="en-US" sz="3400" b="1" dirty="0" smtClean="0">
                <a:solidFill>
                  <a:srgbClr val="FFFF00"/>
                </a:solidFill>
              </a:rPr>
              <a:t>&gt;</a:t>
            </a:r>
            <a:endParaRPr lang="en-US" sz="3400" b="1" dirty="0">
              <a:solidFill>
                <a:srgbClr val="FFFF00"/>
              </a:solidFill>
            </a:endParaRPr>
          </a:p>
          <a:p>
            <a:r>
              <a:rPr lang="en-US" sz="2800" b="1" dirty="0" smtClean="0">
                <a:solidFill>
                  <a:srgbClr val="FFFF00"/>
                </a:solidFill>
              </a:rPr>
              <a:t>           </a:t>
            </a:r>
            <a:r>
              <a:rPr lang="en-US" altLang="zh-CN" sz="2800" b="1" dirty="0" smtClean="0">
                <a:solidFill>
                  <a:srgbClr val="FFFF00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3:15</a:t>
            </a:r>
            <a:r>
              <a:rPr lang="en-US" sz="2800" dirty="0">
                <a:solidFill>
                  <a:srgbClr val="FF0000"/>
                </a:solidFill>
              </a:rPr>
              <a:t> 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我又要叫你和女人彼此為仇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；你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和女人的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裔</a:t>
            </a:r>
            <a:endParaRPr lang="en-US" altLang="zh-TW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也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彼此為仇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zh-TW" altLang="en-US" sz="2800" u="sng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女</a:t>
            </a:r>
            <a:r>
              <a:rPr lang="zh-TW" altLang="en-US" sz="2800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人的後裔</a:t>
            </a:r>
            <a:r>
              <a:rPr lang="en-US" altLang="zh-TW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2800" dirty="0"/>
              <a:t>‎</a:t>
            </a:r>
            <a:r>
              <a:rPr lang="he-IL" sz="2800" dirty="0">
                <a:solidFill>
                  <a:srgbClr val="FFFF00"/>
                </a:solidFill>
              </a:rPr>
              <a:t>הוּא</a:t>
            </a:r>
            <a:r>
              <a:rPr lang="en-US" altLang="zh-TW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要傷你的頭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；</a:t>
            </a:r>
            <a:r>
              <a:rPr lang="zh-TW" altLang="en-US" sz="28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你要傷他的腳跟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       -‘</a:t>
            </a:r>
            <a:r>
              <a:rPr lang="en-US" sz="2800" b="1" dirty="0">
                <a:solidFill>
                  <a:srgbClr val="FFFF00"/>
                </a:solidFill>
              </a:rPr>
              <a:t>The seed of the woman</a:t>
            </a:r>
            <a:r>
              <a:rPr lang="en-US" sz="2800" dirty="0">
                <a:solidFill>
                  <a:schemeClr val="bg1"/>
                </a:solidFill>
              </a:rPr>
              <a:t>’ (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女人的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en-US" sz="2800" dirty="0" smtClean="0">
                <a:solidFill>
                  <a:schemeClr val="bg1"/>
                </a:solidFill>
              </a:rPr>
              <a:t>) </a:t>
            </a:r>
            <a:r>
              <a:rPr lang="en-US" altLang="zh-CN" sz="2800" dirty="0" smtClean="0">
                <a:solidFill>
                  <a:schemeClr val="bg1"/>
                </a:solidFill>
              </a:rPr>
              <a:t>=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耶穌基督 （最重要的種子）</a:t>
            </a:r>
            <a:endParaRPr lang="en-US" altLang="zh-CN" sz="28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        -</a:t>
            </a:r>
            <a:r>
              <a:rPr lang="en-US" sz="2800" dirty="0">
                <a:solidFill>
                  <a:schemeClr val="bg1"/>
                </a:solidFill>
              </a:rPr>
              <a:t>This passage is often called ‘</a:t>
            </a:r>
            <a:r>
              <a:rPr lang="en-US" sz="2800" b="1" dirty="0">
                <a:solidFill>
                  <a:srgbClr val="FFFF00"/>
                </a:solidFill>
              </a:rPr>
              <a:t>the proto-</a:t>
            </a:r>
            <a:r>
              <a:rPr lang="en-US" sz="2800" b="1" dirty="0" err="1">
                <a:solidFill>
                  <a:srgbClr val="FFFF00"/>
                </a:solidFill>
              </a:rPr>
              <a:t>evangelium</a:t>
            </a:r>
            <a:r>
              <a:rPr lang="en-US" sz="2800" dirty="0">
                <a:solidFill>
                  <a:schemeClr val="bg1"/>
                </a:solidFill>
              </a:rPr>
              <a:t>’ </a:t>
            </a:r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最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早的福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音</a:t>
            </a:r>
            <a:r>
              <a:rPr lang="en-US" sz="2800" dirty="0" smtClean="0">
                <a:solidFill>
                  <a:schemeClr val="bg1"/>
                </a:solidFill>
              </a:rPr>
              <a:t>). 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       -The conflict is between ‘</a:t>
            </a:r>
            <a:r>
              <a:rPr lang="en-US" sz="2800" b="1" dirty="0">
                <a:solidFill>
                  <a:srgbClr val="FFFF00"/>
                </a:solidFill>
              </a:rPr>
              <a:t>the seed of the woman</a:t>
            </a:r>
            <a:r>
              <a:rPr lang="en-US" sz="2800" dirty="0">
                <a:solidFill>
                  <a:schemeClr val="bg1"/>
                </a:solidFill>
              </a:rPr>
              <a:t>’ and ‘</a:t>
            </a:r>
            <a:r>
              <a:rPr lang="en-US" sz="2800" b="1" dirty="0">
                <a:solidFill>
                  <a:srgbClr val="FFFF00"/>
                </a:solidFill>
              </a:rPr>
              <a:t>the serpent</a:t>
            </a:r>
            <a:r>
              <a:rPr lang="en-US" sz="2800" dirty="0">
                <a:solidFill>
                  <a:schemeClr val="bg1"/>
                </a:solidFill>
              </a:rPr>
              <a:t>’ (Satan).</a:t>
            </a: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5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>
            <a:spLocks noChangeArrowheads="1"/>
          </p:cNvSpPr>
          <p:nvPr/>
        </p:nvSpPr>
        <p:spPr bwMode="auto">
          <a:xfrm>
            <a:off x="-1" y="28222"/>
            <a:ext cx="12184063" cy="684802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6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經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28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2800" b="1" dirty="0">
                <a:solidFill>
                  <a:srgbClr val="FFFF00"/>
                </a:solidFill>
                <a:ea typeface="DFKai-SB" pitchFamily="65" charset="-120"/>
              </a:rPr>
              <a:t>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 (</a:t>
            </a:r>
            <a:r>
              <a:rPr lang="en-US" sz="2700" dirty="0" smtClean="0">
                <a:solidFill>
                  <a:srgbClr val="FFFF00"/>
                </a:solidFill>
              </a:rPr>
              <a:t>43 </a:t>
            </a:r>
            <a:r>
              <a:rPr lang="en-US" sz="2700" dirty="0">
                <a:solidFill>
                  <a:srgbClr val="FFFF00"/>
                </a:solidFill>
              </a:rPr>
              <a:t>times </a:t>
            </a:r>
            <a:r>
              <a:rPr lang="en-US" sz="2700" dirty="0">
                <a:solidFill>
                  <a:schemeClr val="bg1"/>
                </a:solidFill>
              </a:rPr>
              <a:t>in the </a:t>
            </a:r>
            <a:r>
              <a:rPr lang="en-US" sz="2700" dirty="0" smtClean="0">
                <a:solidFill>
                  <a:schemeClr val="bg1"/>
                </a:solidFill>
              </a:rPr>
              <a:t>Greek New Testament / the same meanings as in Hebrew)</a:t>
            </a:r>
          </a:p>
          <a:p>
            <a:r>
              <a:rPr lang="en-US" sz="2700" dirty="0">
                <a:solidFill>
                  <a:srgbClr val="FFFF00"/>
                </a:solidFill>
              </a:rPr>
              <a:t>	</a:t>
            </a:r>
            <a:r>
              <a:rPr lang="en-US" sz="2700" dirty="0">
                <a:solidFill>
                  <a:schemeClr val="bg1"/>
                </a:solidFill>
              </a:rPr>
              <a:t>*The English </a:t>
            </a:r>
            <a:r>
              <a:rPr lang="en-US" sz="2700" b="1" dirty="0">
                <a:solidFill>
                  <a:srgbClr val="FFFF00"/>
                </a:solidFill>
              </a:rPr>
              <a:t>‘sperm’ </a:t>
            </a:r>
            <a:r>
              <a:rPr lang="en-US" sz="2700" b="1" dirty="0">
                <a:solidFill>
                  <a:schemeClr val="bg1"/>
                </a:solidFill>
              </a:rPr>
              <a:t>(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精子</a:t>
            </a:r>
            <a:r>
              <a:rPr lang="en-US" sz="2700" b="1" dirty="0">
                <a:solidFill>
                  <a:schemeClr val="bg1"/>
                </a:solidFill>
              </a:rPr>
              <a:t>) </a:t>
            </a:r>
            <a:r>
              <a:rPr lang="en-US" sz="2700" dirty="0">
                <a:solidFill>
                  <a:schemeClr val="bg1"/>
                </a:solidFill>
              </a:rPr>
              <a:t>is derived from the Greek </a:t>
            </a:r>
            <a:r>
              <a:rPr lang="el-GR" sz="2700" b="1" dirty="0">
                <a:solidFill>
                  <a:srgbClr val="FFFF00"/>
                </a:solidFill>
              </a:rPr>
              <a:t>σπέρμα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i="1" dirty="0" err="1">
                <a:solidFill>
                  <a:schemeClr val="bg1"/>
                </a:solidFill>
              </a:rPr>
              <a:t>sperma</a:t>
            </a:r>
            <a:r>
              <a:rPr lang="en-US" sz="2700" dirty="0">
                <a:solidFill>
                  <a:schemeClr val="bg1"/>
                </a:solidFill>
              </a:rPr>
              <a:t>).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Matthew </a:t>
            </a:r>
            <a:r>
              <a:rPr lang="en-US" sz="2800" b="1" dirty="0">
                <a:solidFill>
                  <a:srgbClr val="FF0000"/>
                </a:solidFill>
              </a:rPr>
              <a:t>13:24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耶穌又設個比喻對他們說、天國好像人撒好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在田裡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62" y="-31044"/>
            <a:ext cx="12184063" cy="592469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dirty="0" smtClean="0"/>
          </a:p>
          <a:p>
            <a:r>
              <a:rPr lang="zh-TW" altLang="en-US" sz="800" dirty="0"/>
              <a:t/>
            </a:r>
            <a:br>
              <a:rPr lang="zh-TW" altLang="en-US" sz="800" dirty="0"/>
            </a:br>
            <a:r>
              <a:rPr lang="zh-TW" altLang="en-US" sz="800" dirty="0" smtClean="0"/>
              <a:t>            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</a:t>
            </a:r>
            <a:r>
              <a:rPr lang="zh-TW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2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’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首次出現 </a:t>
            </a:r>
            <a:r>
              <a:rPr lang="en-US" sz="2800" b="1" dirty="0" smtClean="0">
                <a:solidFill>
                  <a:schemeClr val="bg1"/>
                </a:solidFill>
              </a:rPr>
              <a:t>&lt;Human Seed = Offspring&gt;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1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希伯來語中的</a:t>
            </a:r>
            <a:r>
              <a:rPr lang="zh-TW" altLang="en-US" sz="3000" b="1" dirty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>
                <a:solidFill>
                  <a:schemeClr val="bg1"/>
                </a:solidFill>
              </a:rPr>
              <a:t>&lt;Seed&gt; in </a:t>
            </a:r>
            <a:r>
              <a:rPr lang="en-US" sz="3000" b="1" dirty="0" smtClean="0">
                <a:solidFill>
                  <a:schemeClr val="bg1"/>
                </a:solidFill>
              </a:rPr>
              <a:t>Hebrew </a:t>
            </a:r>
            <a:r>
              <a:rPr lang="he-IL" sz="3000" b="1" dirty="0" smtClean="0">
                <a:solidFill>
                  <a:srgbClr val="FFFF00"/>
                </a:solidFill>
              </a:rPr>
              <a:t>זֶרַע 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zera</a:t>
            </a:r>
            <a:r>
              <a:rPr lang="en-US" sz="3000" b="1" dirty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(about </a:t>
            </a:r>
            <a:r>
              <a:rPr lang="en-US" sz="2700" dirty="0" smtClean="0">
                <a:solidFill>
                  <a:srgbClr val="FFFF00"/>
                </a:solidFill>
              </a:rPr>
              <a:t>230 times </a:t>
            </a:r>
            <a:r>
              <a:rPr lang="en-US" sz="2700" dirty="0" smtClean="0">
                <a:solidFill>
                  <a:schemeClr val="bg1"/>
                </a:solidFill>
              </a:rPr>
              <a:t>in the Hebrew Old Testament)</a:t>
            </a:r>
          </a:p>
          <a:p>
            <a:r>
              <a:rPr lang="en-US" sz="2700" dirty="0" smtClean="0">
                <a:solidFill>
                  <a:schemeClr val="bg1"/>
                </a:solidFill>
              </a:rPr>
              <a:t>     a) seed of crops (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種子</a:t>
            </a:r>
            <a:endParaRPr lang="en-US" sz="2700" dirty="0" smtClean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b) offspring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smtClean="0">
                <a:solidFill>
                  <a:schemeClr val="bg1"/>
                </a:solidFill>
              </a:rPr>
              <a:t>descendant(s) (of men &amp; animals) (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人或動物的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  <a:r>
              <a:rPr lang="zh-CN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後代，後裔，子孫</a:t>
            </a:r>
            <a:endParaRPr lang="en-US" altLang="zh-CN" sz="27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Genesis </a:t>
            </a:r>
            <a:r>
              <a:rPr lang="en-US" sz="2800" b="1" dirty="0">
                <a:solidFill>
                  <a:srgbClr val="FF0000"/>
                </a:solidFill>
              </a:rPr>
              <a:t>1:11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說、地要發生青草、和結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的菜蔬、並結果子的樹木、各從其類、果子都包著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核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．事就這樣成了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zh-CN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endParaRPr lang="en-US" altLang="zh-CN" sz="800" b="1" dirty="0" smtClean="0">
              <a:solidFill>
                <a:srgbClr val="FFFF00"/>
              </a:solidFill>
            </a:endParaRPr>
          </a:p>
          <a:p>
            <a:r>
              <a:rPr lang="en-US" altLang="zh-CN" sz="3000" b="1" dirty="0" smtClean="0">
                <a:solidFill>
                  <a:srgbClr val="FFFF00"/>
                </a:solidFill>
              </a:rPr>
              <a:t>2</a:t>
            </a:r>
            <a:r>
              <a:rPr lang="zh-CN" altLang="en-US" sz="3000" b="1" dirty="0" smtClean="0">
                <a:solidFill>
                  <a:srgbClr val="FFFF00"/>
                </a:solidFill>
              </a:rPr>
              <a:t>）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希臘語中的</a:t>
            </a:r>
            <a:r>
              <a:rPr lang="zh-TW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000" b="1" dirty="0" smtClean="0">
                <a:solidFill>
                  <a:srgbClr val="FFFF00"/>
                </a:solidFill>
                <a:ea typeface="DFKai-SB" pitchFamily="65" charset="-120"/>
              </a:rPr>
              <a:t>’ </a:t>
            </a:r>
            <a:r>
              <a:rPr lang="zh-CN" altLang="en-US" sz="30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&lt;Seed&gt; in Greek  </a:t>
            </a:r>
            <a:r>
              <a:rPr lang="el-GR" sz="3000" b="1" dirty="0" smtClean="0">
                <a:solidFill>
                  <a:srgbClr val="FFFF00"/>
                </a:solidFill>
              </a:rPr>
              <a:t>σπέρμα</a:t>
            </a:r>
            <a:r>
              <a:rPr lang="en-US" sz="3000" b="1" dirty="0" smtClean="0">
                <a:solidFill>
                  <a:srgbClr val="FFFF00"/>
                </a:solidFill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</a:rPr>
              <a:t>(</a:t>
            </a:r>
            <a:r>
              <a:rPr lang="en-US" sz="3000" b="1" i="1" dirty="0" err="1" smtClean="0">
                <a:solidFill>
                  <a:schemeClr val="bg1"/>
                </a:solidFill>
              </a:rPr>
              <a:t>sperma</a:t>
            </a:r>
            <a:r>
              <a:rPr lang="en-US" sz="3000" b="1" dirty="0" smtClean="0">
                <a:solidFill>
                  <a:schemeClr val="bg1"/>
                </a:solidFill>
              </a:rPr>
              <a:t>)</a:t>
            </a:r>
            <a:endParaRPr lang="el-GR" sz="3000" b="1" dirty="0">
              <a:solidFill>
                <a:schemeClr val="bg1"/>
              </a:solidFill>
            </a:endParaRPr>
          </a:p>
          <a:p>
            <a:r>
              <a:rPr lang="en-US" sz="2700" dirty="0" smtClean="0">
                <a:solidFill>
                  <a:schemeClr val="bg1"/>
                </a:solidFill>
              </a:rPr>
              <a:t>                   (</a:t>
            </a:r>
            <a:r>
              <a:rPr lang="en-US" sz="2700" dirty="0" smtClean="0">
                <a:solidFill>
                  <a:srgbClr val="FFFF00"/>
                </a:solidFill>
              </a:rPr>
              <a:t>43 </a:t>
            </a:r>
            <a:r>
              <a:rPr lang="en-US" sz="2700" dirty="0">
                <a:solidFill>
                  <a:srgbClr val="FFFF00"/>
                </a:solidFill>
              </a:rPr>
              <a:t>times </a:t>
            </a:r>
            <a:r>
              <a:rPr lang="en-US" sz="2700" dirty="0">
                <a:solidFill>
                  <a:schemeClr val="bg1"/>
                </a:solidFill>
              </a:rPr>
              <a:t>in the </a:t>
            </a:r>
            <a:r>
              <a:rPr lang="en-US" sz="2700" dirty="0" smtClean="0">
                <a:solidFill>
                  <a:schemeClr val="bg1"/>
                </a:solidFill>
              </a:rPr>
              <a:t>Greek New Testament / the same meanings as in Hebrew)</a:t>
            </a:r>
          </a:p>
          <a:p>
            <a:r>
              <a:rPr lang="en-US" sz="2700" dirty="0">
                <a:solidFill>
                  <a:srgbClr val="FFFF00"/>
                </a:solidFill>
              </a:rPr>
              <a:t>	</a:t>
            </a:r>
            <a:r>
              <a:rPr lang="en-US" sz="2700" dirty="0">
                <a:solidFill>
                  <a:schemeClr val="bg1"/>
                </a:solidFill>
              </a:rPr>
              <a:t>*The English </a:t>
            </a:r>
            <a:r>
              <a:rPr lang="en-US" sz="2700" b="1" dirty="0">
                <a:solidFill>
                  <a:srgbClr val="FFFF00"/>
                </a:solidFill>
              </a:rPr>
              <a:t>‘sperm’ </a:t>
            </a:r>
            <a:r>
              <a:rPr lang="en-US" sz="2700" b="1" dirty="0">
                <a:solidFill>
                  <a:schemeClr val="bg1"/>
                </a:solidFill>
              </a:rPr>
              <a:t>(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精子</a:t>
            </a:r>
            <a:r>
              <a:rPr lang="en-US" sz="2700" b="1" dirty="0">
                <a:solidFill>
                  <a:schemeClr val="bg1"/>
                </a:solidFill>
              </a:rPr>
              <a:t>) </a:t>
            </a:r>
            <a:r>
              <a:rPr lang="en-US" sz="2700" dirty="0">
                <a:solidFill>
                  <a:schemeClr val="bg1"/>
                </a:solidFill>
              </a:rPr>
              <a:t>is derived from the Greek </a:t>
            </a:r>
            <a:r>
              <a:rPr lang="el-GR" sz="2700" b="1" dirty="0">
                <a:solidFill>
                  <a:srgbClr val="FFFF00"/>
                </a:solidFill>
              </a:rPr>
              <a:t>σπέρμα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i="1" dirty="0" err="1">
                <a:solidFill>
                  <a:schemeClr val="bg1"/>
                </a:solidFill>
              </a:rPr>
              <a:t>sperma</a:t>
            </a:r>
            <a:r>
              <a:rPr lang="en-US" sz="2700" dirty="0">
                <a:solidFill>
                  <a:schemeClr val="bg1"/>
                </a:solidFill>
              </a:rPr>
              <a:t>).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62" y="-42333"/>
            <a:ext cx="12184063" cy="6909584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CN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神</a:t>
            </a:r>
            <a:r>
              <a:rPr lang="zh-CN" altLang="en-US" sz="3300" b="1" dirty="0" smtClean="0">
                <a:solidFill>
                  <a:srgbClr val="FFFF00"/>
                </a:solidFill>
                <a:ea typeface="DFKai-SB" pitchFamily="65" charset="-120"/>
              </a:rPr>
              <a:t>審</a:t>
            </a:r>
            <a:r>
              <a:rPr lang="zh-CN" altLang="en-US" sz="3300" b="1" dirty="0">
                <a:solidFill>
                  <a:srgbClr val="FFFF00"/>
                </a:solidFill>
                <a:ea typeface="DFKai-SB" pitchFamily="65" charset="-120"/>
              </a:rPr>
              <a:t>判中保留</a:t>
            </a:r>
            <a:r>
              <a:rPr lang="en-US" altLang="zh-TW" sz="3300" b="1" dirty="0" smtClean="0">
                <a:solidFill>
                  <a:srgbClr val="FFFF00"/>
                </a:solidFill>
                <a:ea typeface="DFKai-SB" pitchFamily="65" charset="-120"/>
              </a:rPr>
              <a:t>‘</a:t>
            </a:r>
            <a:r>
              <a:rPr lang="zh-CN" altLang="en-US" sz="3300" b="1" dirty="0" smtClean="0">
                <a:solidFill>
                  <a:srgbClr val="FFFF00"/>
                </a:solidFill>
                <a:ea typeface="DFKai-SB" pitchFamily="65" charset="-120"/>
              </a:rPr>
              <a:t>人類</a:t>
            </a:r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和</a:t>
            </a:r>
            <a:r>
              <a:rPr lang="zh-CN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動</a:t>
            </a:r>
            <a:r>
              <a:rPr lang="zh-CN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物</a:t>
            </a:r>
            <a:r>
              <a:rPr lang="zh-CN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300" b="1" dirty="0" smtClean="0">
                <a:solidFill>
                  <a:srgbClr val="FFFF00"/>
                </a:solidFill>
                <a:ea typeface="DFKai-SB" pitchFamily="65" charset="-120"/>
              </a:rPr>
              <a:t>’</a:t>
            </a:r>
            <a:endParaRPr lang="en-US" sz="3300" b="1" dirty="0" smtClean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endParaRPr lang="en-US" sz="800" b="1" dirty="0" smtClean="0">
              <a:solidFill>
                <a:srgbClr val="FFFF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  -</a:t>
            </a:r>
            <a:r>
              <a:rPr lang="zh-CN" altLang="en-US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800" b="1" dirty="0" smtClean="0">
                <a:solidFill>
                  <a:srgbClr val="FF0000"/>
                </a:solidFill>
              </a:rPr>
              <a:t>4:25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當又與妻子同房、他就生了一個</a:t>
            </a:r>
            <a:r>
              <a:rPr lang="zh-TW" altLang="en-US" sz="2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兒子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、起名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叫塞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特、意思說、神另給我立了一個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兒子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代替亞伯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、因為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該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隱殺了他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he-IL" sz="2800" b="1" dirty="0" smtClean="0">
                <a:solidFill>
                  <a:srgbClr val="FFFF00"/>
                </a:solidFill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/ </a:t>
            </a:r>
            <a:r>
              <a:rPr lang="en-US" sz="2600" b="1" baseline="30000" dirty="0" smtClean="0">
                <a:solidFill>
                  <a:srgbClr val="FF0000"/>
                </a:solidFill>
              </a:rPr>
              <a:t>NKJ</a:t>
            </a:r>
            <a:r>
              <a:rPr lang="en-US" sz="2600" b="1" baseline="30000" dirty="0" smtClean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And </a:t>
            </a:r>
            <a:r>
              <a:rPr lang="en-US" sz="2600" dirty="0">
                <a:solidFill>
                  <a:schemeClr val="bg1"/>
                </a:solidFill>
              </a:rPr>
              <a:t>Adam knew his wife again, and she bore </a:t>
            </a:r>
            <a:endParaRPr lang="en-US" sz="2600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a </a:t>
            </a:r>
            <a:r>
              <a:rPr lang="en-US" sz="2600" b="1" dirty="0">
                <a:solidFill>
                  <a:srgbClr val="FF0000"/>
                </a:solidFill>
              </a:rPr>
              <a:t>son </a:t>
            </a:r>
            <a:r>
              <a:rPr lang="en-US" sz="2600" dirty="0">
                <a:solidFill>
                  <a:schemeClr val="bg1"/>
                </a:solidFill>
              </a:rPr>
              <a:t>and named him Seth, </a:t>
            </a:r>
            <a:r>
              <a:rPr lang="en-US" sz="2600" dirty="0" smtClean="0">
                <a:solidFill>
                  <a:schemeClr val="bg1"/>
                </a:solidFill>
              </a:rPr>
              <a:t>“For </a:t>
            </a:r>
            <a:r>
              <a:rPr lang="en-US" sz="2600" dirty="0">
                <a:solidFill>
                  <a:schemeClr val="bg1"/>
                </a:solidFill>
              </a:rPr>
              <a:t>God has appointed another </a:t>
            </a:r>
            <a:r>
              <a:rPr lang="en-US" sz="2600" b="1" dirty="0">
                <a:solidFill>
                  <a:srgbClr val="FFFF00"/>
                </a:solidFill>
              </a:rPr>
              <a:t>seed</a:t>
            </a:r>
            <a:r>
              <a:rPr lang="en-US" sz="2600" dirty="0">
                <a:solidFill>
                  <a:schemeClr val="bg1"/>
                </a:solidFill>
              </a:rPr>
              <a:t> for me </a:t>
            </a:r>
            <a:r>
              <a:rPr lang="en-US" sz="2600" dirty="0" smtClean="0">
                <a:solidFill>
                  <a:schemeClr val="bg1"/>
                </a:solidFill>
              </a:rPr>
              <a:t>instead </a:t>
            </a:r>
            <a:r>
              <a:rPr lang="en-US" sz="2600" dirty="0">
                <a:solidFill>
                  <a:schemeClr val="bg1"/>
                </a:solidFill>
              </a:rPr>
              <a:t>of Abel, whom Cain killed</a:t>
            </a:r>
            <a:r>
              <a:rPr lang="en-US" sz="2600" dirty="0" smtClean="0">
                <a:solidFill>
                  <a:schemeClr val="bg1"/>
                </a:solidFill>
              </a:rPr>
              <a:t>.”  </a:t>
            </a:r>
            <a:r>
              <a:rPr lang="en-US" sz="2400" b="1" dirty="0" smtClean="0">
                <a:solidFill>
                  <a:schemeClr val="bg1"/>
                </a:solidFill>
              </a:rPr>
              <a:t>(</a:t>
            </a:r>
            <a:r>
              <a:rPr lang="he-IL" sz="2400" b="1" dirty="0" smtClean="0">
                <a:solidFill>
                  <a:srgbClr val="FFFF00"/>
                </a:solidFill>
              </a:rPr>
              <a:t> </a:t>
            </a:r>
            <a:r>
              <a:rPr lang="he-IL" sz="2400" b="1" dirty="0">
                <a:solidFill>
                  <a:srgbClr val="FFFF00"/>
                </a:solidFill>
              </a:rPr>
              <a:t>זֶרַע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</a:rPr>
              <a:t>zera</a:t>
            </a:r>
            <a:r>
              <a:rPr lang="en-US" sz="2400" b="1" dirty="0">
                <a:solidFill>
                  <a:schemeClr val="bg1"/>
                </a:solidFill>
              </a:rPr>
              <a:t>) </a:t>
            </a:r>
            <a:endParaRPr lang="en-US" sz="24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*</a:t>
            </a:r>
            <a:r>
              <a:rPr lang="en-US" sz="2400" dirty="0">
                <a:solidFill>
                  <a:schemeClr val="bg1"/>
                </a:solidFill>
              </a:rPr>
              <a:t>Rabbi </a:t>
            </a:r>
            <a:r>
              <a:rPr lang="en-US" sz="2400" dirty="0" err="1">
                <a:solidFill>
                  <a:schemeClr val="bg1"/>
                </a:solidFill>
              </a:rPr>
              <a:t>Tanchuma</a:t>
            </a:r>
            <a:r>
              <a:rPr lang="en-US" sz="2400" dirty="0">
                <a:solidFill>
                  <a:schemeClr val="bg1"/>
                </a:solidFill>
              </a:rPr>
              <a:t> mentions that “</a:t>
            </a:r>
            <a:r>
              <a:rPr lang="en-US" sz="2400" i="1" dirty="0">
                <a:solidFill>
                  <a:schemeClr val="bg1"/>
                </a:solidFill>
              </a:rPr>
              <a:t>here we are dealing with another seed who is from another place. And who is he? He is the Messiah-King</a:t>
            </a:r>
            <a:r>
              <a:rPr lang="en-US" sz="2400" dirty="0">
                <a:solidFill>
                  <a:schemeClr val="bg1"/>
                </a:solidFill>
              </a:rPr>
              <a:t>.” (</a:t>
            </a:r>
            <a:r>
              <a:rPr lang="en-US" sz="2400" i="1" dirty="0" err="1">
                <a:solidFill>
                  <a:schemeClr val="bg1"/>
                </a:solidFill>
              </a:rPr>
              <a:t>Bereshit</a:t>
            </a:r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err="1">
                <a:solidFill>
                  <a:schemeClr val="bg1"/>
                </a:solidFill>
              </a:rPr>
              <a:t>Rabbah</a:t>
            </a:r>
            <a:r>
              <a:rPr lang="en-US" sz="2400" dirty="0">
                <a:solidFill>
                  <a:schemeClr val="bg1"/>
                </a:solidFill>
              </a:rPr>
              <a:t> 23; also in </a:t>
            </a:r>
            <a:r>
              <a:rPr lang="en-US" sz="2400" i="1" dirty="0">
                <a:solidFill>
                  <a:schemeClr val="bg1"/>
                </a:solidFill>
              </a:rPr>
              <a:t>Ruth </a:t>
            </a:r>
            <a:r>
              <a:rPr lang="en-US" sz="2400" i="1" dirty="0" err="1">
                <a:solidFill>
                  <a:schemeClr val="bg1"/>
                </a:solidFill>
              </a:rPr>
              <a:t>Rabbah</a:t>
            </a:r>
            <a:r>
              <a:rPr lang="en-US" sz="2400" dirty="0">
                <a:solidFill>
                  <a:schemeClr val="bg1"/>
                </a:solidFill>
              </a:rPr>
              <a:t> 8).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 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-</a:t>
            </a:r>
            <a:r>
              <a:rPr lang="zh-CN" altLang="en-US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800" b="1" dirty="0" smtClean="0">
                <a:solidFill>
                  <a:srgbClr val="FF0000"/>
                </a:solidFill>
              </a:rPr>
              <a:t>7:1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-3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耶和華對挪亞說、你和你的全家都要進入方舟、因為在這世代中、我見你在我面前是義人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。凡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潔淨的畜類、你要帶七公七母．不潔淨的畜類、你要帶一公一母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．空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中的飛鳥、也要帶七公七母、可以留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、活在全地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上</a:t>
            </a:r>
            <a:r>
              <a:rPr lang="zh-CN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sz="2600" b="1" baseline="30000" dirty="0" smtClean="0">
                <a:solidFill>
                  <a:srgbClr val="FF0000"/>
                </a:solidFill>
              </a:rPr>
              <a:t>NKJ</a:t>
            </a:r>
            <a:r>
              <a:rPr lang="en-US" sz="2600" baseline="30000" dirty="0" smtClean="0">
                <a:solidFill>
                  <a:schemeClr val="bg1"/>
                </a:solidFill>
              </a:rPr>
              <a:t>  </a:t>
            </a:r>
            <a:r>
              <a:rPr lang="en-US" sz="2600" b="1" dirty="0" smtClean="0">
                <a:solidFill>
                  <a:schemeClr val="bg1"/>
                </a:solidFill>
              </a:rPr>
              <a:t>2</a:t>
            </a:r>
            <a:r>
              <a:rPr lang="en-US" sz="2600" dirty="0" smtClean="0">
                <a:solidFill>
                  <a:schemeClr val="bg1"/>
                </a:solidFill>
              </a:rPr>
              <a:t> You </a:t>
            </a:r>
            <a:r>
              <a:rPr lang="en-US" sz="2600" dirty="0">
                <a:solidFill>
                  <a:schemeClr val="bg1"/>
                </a:solidFill>
              </a:rPr>
              <a:t>shall take with you seven each of every clean </a:t>
            </a:r>
            <a:r>
              <a:rPr lang="en-US" sz="2600" dirty="0" smtClean="0">
                <a:solidFill>
                  <a:schemeClr val="bg1"/>
                </a:solidFill>
              </a:rPr>
              <a:t>…….. </a:t>
            </a:r>
            <a:r>
              <a:rPr lang="en-US" sz="2600" b="1" dirty="0" smtClean="0">
                <a:solidFill>
                  <a:schemeClr val="bg1"/>
                </a:solidFill>
              </a:rPr>
              <a:t>3</a:t>
            </a:r>
            <a:r>
              <a:rPr lang="en-US" sz="2600" dirty="0" smtClean="0">
                <a:solidFill>
                  <a:schemeClr val="bg1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"also seven each of birds of the air, male and female, to keep </a:t>
            </a:r>
            <a:r>
              <a:rPr lang="en-US" sz="2600" b="1" dirty="0">
                <a:solidFill>
                  <a:srgbClr val="FFFF00"/>
                </a:solidFill>
              </a:rPr>
              <a:t>the species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alive on the face of all the earth</a:t>
            </a:r>
            <a:r>
              <a:rPr lang="en-US" sz="2600" dirty="0" smtClean="0">
                <a:solidFill>
                  <a:schemeClr val="bg1"/>
                </a:solidFill>
              </a:rPr>
              <a:t>.  </a:t>
            </a:r>
            <a:r>
              <a:rPr lang="en-US" sz="2400" b="1" dirty="0">
                <a:solidFill>
                  <a:schemeClr val="bg1"/>
                </a:solidFill>
              </a:rPr>
              <a:t>(</a:t>
            </a:r>
            <a:r>
              <a:rPr lang="he-IL" sz="2400" b="1" dirty="0">
                <a:solidFill>
                  <a:srgbClr val="FFFF00"/>
                </a:solidFill>
              </a:rPr>
              <a:t> זֶרַע</a:t>
            </a: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i="1" dirty="0" err="1">
                <a:solidFill>
                  <a:srgbClr val="FFFF00"/>
                </a:solidFill>
              </a:rPr>
              <a:t>zera</a:t>
            </a:r>
            <a:r>
              <a:rPr lang="en-US" sz="2400" b="1" dirty="0">
                <a:solidFill>
                  <a:schemeClr val="bg1"/>
                </a:solidFill>
              </a:rPr>
              <a:t>) </a:t>
            </a:r>
            <a:endParaRPr lang="en-US" sz="26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35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83264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神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與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伯拉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之約 </a:t>
            </a:r>
            <a:r>
              <a:rPr lang="en-US" sz="3000" b="1" dirty="0" smtClean="0">
                <a:solidFill>
                  <a:srgbClr val="FFFF00"/>
                </a:solidFill>
              </a:rPr>
              <a:t>God’s </a:t>
            </a:r>
            <a:r>
              <a:rPr lang="en-US" sz="3000" b="1" dirty="0">
                <a:solidFill>
                  <a:srgbClr val="FFFF00"/>
                </a:solidFill>
              </a:rPr>
              <a:t>Covenant with </a:t>
            </a:r>
            <a:r>
              <a:rPr lang="en-US" sz="3000" b="1" dirty="0" smtClean="0">
                <a:solidFill>
                  <a:srgbClr val="FFFF00"/>
                </a:solidFill>
              </a:rPr>
              <a:t>Abraham</a:t>
            </a:r>
            <a:endParaRPr lang="en-US" sz="3000" dirty="0">
              <a:solidFill>
                <a:srgbClr val="FFFF00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ea typeface="DFKai-SB" pitchFamily="65" charset="-120"/>
              </a:rPr>
              <a:t>12:3</a:t>
            </a:r>
            <a:r>
              <a:rPr lang="en-US" sz="2800" b="1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.    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你祝福的，我必賜福與他，那咒詛你的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必咒詛他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，地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上的萬族都要</a:t>
            </a:r>
            <a:r>
              <a:rPr lang="zh-TW" altLang="en-US" sz="30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因你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得福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3200" dirty="0"/>
              <a:t>‎</a:t>
            </a:r>
            <a:r>
              <a:rPr lang="he-IL" sz="3200" dirty="0" smtClean="0">
                <a:solidFill>
                  <a:srgbClr val="FFFF00"/>
                </a:solidFill>
              </a:rPr>
              <a:t>בְךָ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10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24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       </a:t>
            </a:r>
            <a:r>
              <a:rPr lang="en-US" altLang="zh-TW" sz="24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*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伯拉罕是賜福的源頭</a:t>
            </a:r>
            <a:r>
              <a:rPr lang="zh-TW" alt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“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因你</a:t>
            </a:r>
            <a:r>
              <a:rPr 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”</a:t>
            </a:r>
            <a:r>
              <a:rPr lang="en-US" altLang="zh-TW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en-US" sz="2800" dirty="0" smtClean="0"/>
              <a:t>‎</a:t>
            </a:r>
            <a:r>
              <a:rPr lang="he-IL" sz="2800" dirty="0">
                <a:solidFill>
                  <a:srgbClr val="FFFF00"/>
                </a:solidFill>
              </a:rPr>
              <a:t>בְךָ</a:t>
            </a:r>
            <a:r>
              <a:rPr lang="en-US" altLang="zh-TW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4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後來成為</a:t>
            </a:r>
            <a:r>
              <a:rPr 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“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因你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的後裔</a:t>
            </a:r>
            <a:r>
              <a:rPr lang="en-US" altLang="zh-TW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”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800" b="1" dirty="0">
                <a:solidFill>
                  <a:schemeClr val="bg1"/>
                </a:solidFill>
              </a:rPr>
              <a:t>(</a:t>
            </a:r>
            <a:r>
              <a:rPr lang="en-US" sz="2800" dirty="0"/>
              <a:t>‎</a:t>
            </a:r>
            <a:r>
              <a:rPr lang="he-IL" sz="2800" dirty="0">
                <a:solidFill>
                  <a:srgbClr val="FFFF00"/>
                </a:solidFill>
              </a:rPr>
              <a:t>בְזַרְעֲךָ</a:t>
            </a:r>
            <a:r>
              <a:rPr lang="en-US" sz="2800" b="1" dirty="0">
                <a:solidFill>
                  <a:schemeClr val="bg1"/>
                </a:solidFill>
              </a:rPr>
              <a:t>)</a:t>
            </a:r>
          </a:p>
          <a:p>
            <a:endParaRPr lang="en-US" sz="1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800" b="1" dirty="0" smtClean="0">
                <a:solidFill>
                  <a:srgbClr val="FF0000"/>
                </a:solidFill>
                <a:ea typeface="DFKai-SB" pitchFamily="65" charset="-120"/>
              </a:rPr>
              <a:t>22:18</a:t>
            </a:r>
            <a:r>
              <a:rPr lang="en-US" sz="2800" b="1" dirty="0" smtClean="0">
                <a:solidFill>
                  <a:schemeClr val="bg1"/>
                </a:solidFill>
                <a:ea typeface="DFKai-SB" pitchFamily="65" charset="-120"/>
              </a:rPr>
              <a:t>.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且地上萬國都必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因你的</a:t>
            </a:r>
            <a:r>
              <a:rPr lang="zh-TW" altLang="en-US" sz="32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得福、因為你聽從了我的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話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(</a:t>
            </a:r>
            <a:r>
              <a:rPr lang="he-IL" sz="2800" b="1" dirty="0" smtClean="0">
                <a:solidFill>
                  <a:srgbClr val="FFFF00"/>
                </a:solidFill>
              </a:rPr>
              <a:t>זֶרַע</a:t>
            </a:r>
            <a:r>
              <a:rPr lang="en-US" sz="2800" b="1" dirty="0" smtClean="0">
                <a:solidFill>
                  <a:schemeClr val="bg1"/>
                </a:solidFill>
              </a:rPr>
              <a:t>) 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500" dirty="0" smtClean="0">
                <a:solidFill>
                  <a:schemeClr val="bg1"/>
                </a:solidFill>
              </a:rPr>
              <a:t>              *</a:t>
            </a:r>
            <a:r>
              <a:rPr lang="en-US" sz="2500" dirty="0">
                <a:solidFill>
                  <a:schemeClr val="bg1"/>
                </a:solidFill>
              </a:rPr>
              <a:t>One of the main themes of the Bible is ‘</a:t>
            </a:r>
            <a:r>
              <a:rPr lang="en-US" sz="2500" b="1" dirty="0">
                <a:solidFill>
                  <a:srgbClr val="FFFF00"/>
                </a:solidFill>
              </a:rPr>
              <a:t>seed</a:t>
            </a:r>
            <a:r>
              <a:rPr lang="en-US" sz="2500" dirty="0" smtClean="0">
                <a:solidFill>
                  <a:schemeClr val="bg1"/>
                </a:solidFill>
              </a:rPr>
              <a:t>’</a:t>
            </a:r>
            <a:r>
              <a:rPr lang="zh-TW" altLang="en-US" sz="2500" dirty="0">
                <a:solidFill>
                  <a:schemeClr val="bg1"/>
                </a:solidFill>
              </a:rPr>
              <a:t> </a:t>
            </a:r>
            <a:r>
              <a:rPr lang="en-US" altLang="zh-TW" sz="2500" dirty="0" smtClean="0">
                <a:solidFill>
                  <a:schemeClr val="bg1"/>
                </a:solidFill>
              </a:rPr>
              <a:t>(</a:t>
            </a:r>
            <a:r>
              <a:rPr lang="zh-TW" altLang="en-US" sz="25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2500" dirty="0" smtClean="0">
                <a:solidFill>
                  <a:schemeClr val="bg1"/>
                </a:solidFill>
              </a:rPr>
              <a:t>)</a:t>
            </a:r>
            <a:r>
              <a:rPr lang="en-US" sz="2500" dirty="0" smtClean="0">
                <a:solidFill>
                  <a:schemeClr val="bg1"/>
                </a:solidFill>
              </a:rPr>
              <a:t>. </a:t>
            </a:r>
          </a:p>
          <a:p>
            <a:r>
              <a:rPr lang="en-US" sz="2500" b="1" dirty="0" smtClean="0">
                <a:solidFill>
                  <a:srgbClr val="FFFF00"/>
                </a:solidFill>
              </a:rPr>
              <a:t>1)  Adam </a:t>
            </a:r>
            <a:r>
              <a:rPr lang="en-US" sz="2500" dirty="0">
                <a:solidFill>
                  <a:schemeClr val="bg1"/>
                </a:solidFill>
              </a:rPr>
              <a:t>was the first seed of the whole mankind</a:t>
            </a:r>
            <a:r>
              <a:rPr lang="en-US" sz="2500" dirty="0" smtClean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AutoNum type="arabicParenR" startAt="2"/>
            </a:pPr>
            <a:r>
              <a:rPr lang="en-US" sz="2500" b="1" dirty="0" smtClean="0">
                <a:solidFill>
                  <a:srgbClr val="FFFF00"/>
                </a:solidFill>
              </a:rPr>
              <a:t>Noah </a:t>
            </a:r>
            <a:r>
              <a:rPr lang="en-US" sz="2500" dirty="0">
                <a:solidFill>
                  <a:schemeClr val="bg1"/>
                </a:solidFill>
              </a:rPr>
              <a:t>was </a:t>
            </a:r>
            <a:r>
              <a:rPr lang="en-US" sz="2500" dirty="0" smtClean="0">
                <a:solidFill>
                  <a:schemeClr val="bg1"/>
                </a:solidFill>
              </a:rPr>
              <a:t>the seed </a:t>
            </a:r>
            <a:r>
              <a:rPr lang="en-US" sz="2500" dirty="0">
                <a:solidFill>
                  <a:schemeClr val="bg1"/>
                </a:solidFill>
              </a:rPr>
              <a:t>preserved </a:t>
            </a:r>
            <a:r>
              <a:rPr lang="en-US" sz="2500" dirty="0" smtClean="0">
                <a:solidFill>
                  <a:schemeClr val="bg1"/>
                </a:solidFill>
              </a:rPr>
              <a:t>in </a:t>
            </a:r>
            <a:r>
              <a:rPr lang="en-US" sz="2500" dirty="0">
                <a:solidFill>
                  <a:schemeClr val="bg1"/>
                </a:solidFill>
              </a:rPr>
              <a:t>the time of the Great Flood judgment. </a:t>
            </a:r>
            <a:endParaRPr lang="en-US" sz="2500" dirty="0" smtClean="0">
              <a:solidFill>
                <a:schemeClr val="bg1"/>
              </a:solidFill>
            </a:endParaRPr>
          </a:p>
          <a:p>
            <a:pPr marL="457200" indent="-457200">
              <a:buAutoNum type="arabicParenR" startAt="2"/>
            </a:pPr>
            <a:r>
              <a:rPr lang="en-US" sz="2500" b="1" dirty="0" smtClean="0">
                <a:solidFill>
                  <a:srgbClr val="FFFF00"/>
                </a:solidFill>
              </a:rPr>
              <a:t>Abraham </a:t>
            </a:r>
            <a:r>
              <a:rPr lang="en-US" sz="2500" dirty="0">
                <a:solidFill>
                  <a:schemeClr val="bg1"/>
                </a:solidFill>
              </a:rPr>
              <a:t>was </a:t>
            </a:r>
            <a:r>
              <a:rPr lang="en-US" sz="2500" dirty="0" smtClean="0">
                <a:solidFill>
                  <a:schemeClr val="bg1"/>
                </a:solidFill>
              </a:rPr>
              <a:t>the </a:t>
            </a:r>
            <a:r>
              <a:rPr lang="en-US" sz="2500" dirty="0">
                <a:solidFill>
                  <a:schemeClr val="bg1"/>
                </a:solidFill>
              </a:rPr>
              <a:t>seed </a:t>
            </a:r>
            <a:r>
              <a:rPr lang="en-US" sz="2500" dirty="0" smtClean="0">
                <a:solidFill>
                  <a:schemeClr val="bg1"/>
                </a:solidFill>
              </a:rPr>
              <a:t>chosen </a:t>
            </a:r>
            <a:r>
              <a:rPr lang="en-US" sz="2500" dirty="0">
                <a:solidFill>
                  <a:schemeClr val="bg1"/>
                </a:solidFill>
              </a:rPr>
              <a:t>to be the ancestor of </a:t>
            </a:r>
            <a:r>
              <a:rPr lang="en-US" sz="2500" dirty="0" smtClean="0">
                <a:solidFill>
                  <a:schemeClr val="bg1"/>
                </a:solidFill>
              </a:rPr>
              <a:t>Israel and </a:t>
            </a:r>
            <a:r>
              <a:rPr lang="en-US" sz="2500" dirty="0">
                <a:solidFill>
                  <a:schemeClr val="bg1"/>
                </a:solidFill>
              </a:rPr>
              <a:t>the </a:t>
            </a:r>
            <a:r>
              <a:rPr lang="en-US" sz="2500" dirty="0" smtClean="0">
                <a:solidFill>
                  <a:schemeClr val="bg1"/>
                </a:solidFill>
              </a:rPr>
              <a:t>Messiah</a:t>
            </a:r>
            <a:r>
              <a:rPr lang="en-US" sz="2500" dirty="0">
                <a:solidFill>
                  <a:schemeClr val="bg1"/>
                </a:solidFill>
              </a:rPr>
              <a:t>. </a:t>
            </a:r>
            <a:endParaRPr lang="en-US" sz="2500" dirty="0" smtClean="0">
              <a:solidFill>
                <a:schemeClr val="bg1"/>
              </a:solidFill>
            </a:endParaRPr>
          </a:p>
          <a:p>
            <a:pPr marL="457200" indent="-457200">
              <a:buAutoNum type="arabicParenR" startAt="2"/>
            </a:pPr>
            <a:r>
              <a:rPr lang="en-US" sz="2500" b="1" dirty="0" smtClean="0">
                <a:solidFill>
                  <a:srgbClr val="FFFF00"/>
                </a:solidFill>
              </a:rPr>
              <a:t>Jesus</a:t>
            </a:r>
            <a:r>
              <a:rPr lang="en-US" sz="2500" dirty="0" smtClean="0">
                <a:solidFill>
                  <a:schemeClr val="bg1"/>
                </a:solidFill>
              </a:rPr>
              <a:t> </a:t>
            </a:r>
            <a:r>
              <a:rPr lang="en-US" sz="2500" dirty="0">
                <a:solidFill>
                  <a:schemeClr val="bg1"/>
                </a:solidFill>
              </a:rPr>
              <a:t>is ‘</a:t>
            </a:r>
            <a:r>
              <a:rPr lang="en-US" sz="2500" b="1" dirty="0">
                <a:solidFill>
                  <a:srgbClr val="FFFF00"/>
                </a:solidFill>
              </a:rPr>
              <a:t>the Seed</a:t>
            </a:r>
            <a:r>
              <a:rPr lang="en-US" sz="2500" dirty="0">
                <a:solidFill>
                  <a:schemeClr val="bg1"/>
                </a:solidFill>
              </a:rPr>
              <a:t>’ who is to raise many seeds of God. </a:t>
            </a:r>
            <a:endParaRPr lang="en-US" sz="25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           </a:t>
            </a:r>
            <a:r>
              <a:rPr lang="en-US" sz="2500" dirty="0" smtClean="0">
                <a:solidFill>
                  <a:schemeClr val="bg1"/>
                </a:solidFill>
              </a:rPr>
              <a:t>*The Hebrew </a:t>
            </a:r>
            <a:r>
              <a:rPr lang="he-IL" sz="2500" b="1" dirty="0" smtClean="0">
                <a:solidFill>
                  <a:srgbClr val="FFFF00"/>
                </a:solidFill>
              </a:rPr>
              <a:t>זֶרַע</a:t>
            </a:r>
            <a:r>
              <a:rPr lang="en-US" sz="2500" b="1" dirty="0" smtClean="0">
                <a:solidFill>
                  <a:schemeClr val="bg1"/>
                </a:solidFill>
              </a:rPr>
              <a:t> </a:t>
            </a:r>
            <a:r>
              <a:rPr lang="en-US" sz="2500" dirty="0" smtClean="0">
                <a:solidFill>
                  <a:schemeClr val="bg1"/>
                </a:solidFill>
              </a:rPr>
              <a:t>(</a:t>
            </a:r>
            <a:r>
              <a:rPr lang="en-US" sz="2500" b="1" dirty="0" smtClean="0">
                <a:solidFill>
                  <a:srgbClr val="FFFF00"/>
                </a:solidFill>
              </a:rPr>
              <a:t>seed</a:t>
            </a:r>
            <a:r>
              <a:rPr lang="en-US" sz="2500" dirty="0" smtClean="0">
                <a:solidFill>
                  <a:schemeClr val="bg1"/>
                </a:solidFill>
              </a:rPr>
              <a:t>), a singular noun, can be used as a collective noun.</a:t>
            </a: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49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83264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亞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伯拉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裔 </a:t>
            </a:r>
            <a:r>
              <a:rPr lang="en-US" sz="3200" b="1" dirty="0" smtClean="0">
                <a:solidFill>
                  <a:srgbClr val="FFFF00"/>
                </a:solidFill>
              </a:rPr>
              <a:t>(</a:t>
            </a:r>
            <a:r>
              <a:rPr lang="he-IL" sz="3200" b="1" dirty="0">
                <a:solidFill>
                  <a:srgbClr val="FFFF00"/>
                </a:solidFill>
              </a:rPr>
              <a:t>זֶרַע</a:t>
            </a:r>
            <a:r>
              <a:rPr lang="en-US" sz="3200" b="1" dirty="0">
                <a:solidFill>
                  <a:srgbClr val="FFFF00"/>
                </a:solidFill>
              </a:rPr>
              <a:t>) </a:t>
            </a:r>
            <a:r>
              <a:rPr lang="en-US" sz="3200" b="1" dirty="0" smtClean="0">
                <a:solidFill>
                  <a:srgbClr val="FFFF00"/>
                </a:solidFill>
              </a:rPr>
              <a:t> The Seed of Abraham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8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800" b="1" dirty="0" smtClean="0">
                <a:solidFill>
                  <a:srgbClr val="FF0000"/>
                </a:solidFill>
                <a:ea typeface="DFKai-SB" pitchFamily="65" charset="-120"/>
              </a:rPr>
              <a:t>22:18</a:t>
            </a:r>
            <a:r>
              <a:rPr lang="en-US" sz="2800" b="1" dirty="0" smtClean="0">
                <a:solidFill>
                  <a:schemeClr val="bg1"/>
                </a:solidFill>
                <a:ea typeface="DFKai-SB" pitchFamily="65" charset="-120"/>
              </a:rPr>
              <a:t>.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且地上萬國都必</a:t>
            </a:r>
            <a:r>
              <a:rPr lang="zh-TW" altLang="en-US" sz="28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因你的後裔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得福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為你聽從了我的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話</a:t>
            </a:r>
            <a:r>
              <a:rPr lang="en-US" altLang="zh-TW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(</a:t>
            </a:r>
            <a:r>
              <a:rPr lang="en-US" sz="2800" dirty="0" smtClean="0"/>
              <a:t>‎</a:t>
            </a:r>
            <a:r>
              <a:rPr lang="he-IL" sz="3200" dirty="0" smtClean="0">
                <a:solidFill>
                  <a:srgbClr val="FFFF00"/>
                </a:solidFill>
              </a:rPr>
              <a:t>בְזַרְעֲךָ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</a:p>
          <a:p>
            <a:endParaRPr lang="en-US" sz="900" b="1" dirty="0" smtClean="0">
              <a:solidFill>
                <a:schemeClr val="bg1"/>
              </a:solidFill>
            </a:endParaRPr>
          </a:p>
          <a:p>
            <a:r>
              <a:rPr lang="en-US" altLang="zh-TW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12:7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和華向亞伯蘭顯現說我要把這地賜給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伯蘭就在那裏為向他顯現的耶和華築了一座壇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13:15-16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凡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你所看見的一切地、我都要賜給你和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、直到永遠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我也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使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如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同地上的塵沙那樣多、人若能數算地上的塵沙、纔能數算你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17:7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要與你並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世世代代</a:t>
            </a:r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堅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立我的約、作永遠的約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要作你和</a:t>
            </a:r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24:7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耶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和華天上的主、曾帶領我離開父家和本族的地、對我說話向我起誓、說、我要將這地賜給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他必差遣使者在你面前、你就可以從那裏為我兒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en-US" altLang="zh-TW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……</a:t>
            </a:r>
          </a:p>
          <a:p>
            <a:r>
              <a:rPr lang="en-US" altLang="zh-TW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26:4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要加增你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像天上的星那樣多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又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要將這些地都賜給你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並且地上萬國必因你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福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267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84802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 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誰</a:t>
            </a:r>
            <a:r>
              <a:rPr lang="zh-CN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伯拉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TW" altLang="en-US" sz="3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altLang="zh-TW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:</a:t>
            </a:r>
            <a:r>
              <a:rPr lang="zh-CN" altLang="en-US" sz="3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新約中的用法</a:t>
            </a:r>
            <a:endParaRPr lang="en-US" sz="3400" dirty="0">
              <a:solidFill>
                <a:srgbClr val="FFFF00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Luke </a:t>
            </a:r>
            <a:r>
              <a:rPr lang="en-US" sz="2700" b="1" dirty="0">
                <a:solidFill>
                  <a:srgbClr val="FF0000"/>
                </a:solidFill>
              </a:rPr>
              <a:t>1:55</a:t>
            </a:r>
            <a:r>
              <a:rPr lang="zh-TW" altLang="en-US" sz="2700" dirty="0">
                <a:solidFill>
                  <a:srgbClr val="FF0000"/>
                </a:solidFill>
              </a:rPr>
              <a:t> </a:t>
            </a:r>
            <a:r>
              <a:rPr lang="zh-TW" altLang="en-US" sz="2700" dirty="0" smtClean="0">
                <a:solidFill>
                  <a:srgbClr val="FF0000"/>
                </a:solidFill>
              </a:rPr>
              <a:t> 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為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要記念亞伯拉罕和他的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、施憐憫、直到永遠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7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正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如從前對我們列祖所說的話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l-GR" sz="2700" dirty="0">
              <a:solidFill>
                <a:schemeClr val="bg1"/>
              </a:solidFill>
            </a:endParaRPr>
          </a:p>
          <a:p>
            <a:endParaRPr lang="zh-TW" altLang="en-US" sz="800" dirty="0">
              <a:solidFill>
                <a:schemeClr val="bg1"/>
              </a:solidFill>
              <a:latin typeface="+mj-lt"/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John 8:33 </a:t>
            </a:r>
            <a:r>
              <a:rPr lang="zh-TW" altLang="en-US" sz="2700" dirty="0" smtClean="0">
                <a:solidFill>
                  <a:srgbClr val="FF0000"/>
                </a:solidFill>
              </a:rPr>
              <a:t> 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他們回答說、我們是亞伯拉罕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從來沒有作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過</a:t>
            </a:r>
            <a:endParaRPr lang="en-US" altLang="zh-TW" sz="27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誰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的奴僕．你怎麼說、你們必得自由呢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Romans </a:t>
            </a:r>
            <a:r>
              <a:rPr lang="en-US" sz="2700" b="1" dirty="0">
                <a:solidFill>
                  <a:srgbClr val="FF0000"/>
                </a:solidFill>
              </a:rPr>
              <a:t>4:16</a:t>
            </a:r>
            <a:r>
              <a:rPr lang="zh-TW" altLang="en-US" sz="2700" dirty="0">
                <a:solidFill>
                  <a:srgbClr val="FF0000"/>
                </a:solidFill>
              </a:rPr>
              <a:t> 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所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以人得為後嗣是本乎信．因此就屬乎恩．叫應許定然歸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給</a:t>
            </a:r>
            <a:endParaRPr lang="en-US" altLang="zh-TW" sz="27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一切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裔</a:t>
            </a:r>
            <a:r>
              <a:rPr lang="en-US" altLang="zh-TW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不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但歸給那屬乎律法的、也歸給那效法亞伯拉罕之信的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l-GR" sz="2700" dirty="0" smtClean="0">
              <a:solidFill>
                <a:schemeClr val="bg1"/>
              </a:solidFill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Romans </a:t>
            </a:r>
            <a:r>
              <a:rPr lang="en-US" sz="2700" b="1" dirty="0">
                <a:solidFill>
                  <a:srgbClr val="FF0000"/>
                </a:solidFill>
              </a:rPr>
              <a:t>9:7</a:t>
            </a:r>
            <a:r>
              <a:rPr lang="zh-TW" altLang="en-US" sz="2700" dirty="0">
                <a:solidFill>
                  <a:srgbClr val="FF0000"/>
                </a:solidFill>
              </a:rPr>
              <a:t> 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也不因為是亞伯拉罕的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、就都作他的兒女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7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惟獨</a:t>
            </a:r>
            <a:r>
              <a:rPr lang="en-US" altLang="zh-TW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從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以撒生的、纔要稱為你的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700" dirty="0" smtClean="0">
                <a:solidFill>
                  <a:schemeClr val="bg1"/>
                </a:solidFill>
              </a:rPr>
              <a:t> </a:t>
            </a:r>
            <a:endParaRPr lang="el-GR" sz="2700" dirty="0">
              <a:solidFill>
                <a:schemeClr val="bg1"/>
              </a:solidFill>
            </a:endParaRPr>
          </a:p>
          <a:p>
            <a:endParaRPr lang="en-US" sz="800" b="1" dirty="0" smtClean="0">
              <a:solidFill>
                <a:schemeClr val="bg1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Galatians </a:t>
            </a:r>
            <a:r>
              <a:rPr lang="en-US" sz="2600" b="1" dirty="0">
                <a:solidFill>
                  <a:srgbClr val="FF0000"/>
                </a:solidFill>
              </a:rPr>
              <a:t>3:29</a:t>
            </a:r>
            <a:r>
              <a:rPr lang="zh-TW" altLang="en-US" sz="2600" dirty="0">
                <a:solidFill>
                  <a:srgbClr val="FF0000"/>
                </a:solidFill>
              </a:rPr>
              <a:t>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你們既屬乎基督、就是亞伯拉罕的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、是照著應許承受產業的了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l-GR" sz="26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Hebrews </a:t>
            </a:r>
            <a:r>
              <a:rPr lang="en-US" sz="2700" b="1" dirty="0">
                <a:solidFill>
                  <a:srgbClr val="FF0000"/>
                </a:solidFill>
              </a:rPr>
              <a:t>2:16</a:t>
            </a:r>
            <a:r>
              <a:rPr lang="en-US" sz="2700" dirty="0">
                <a:solidFill>
                  <a:srgbClr val="FF0000"/>
                </a:solidFill>
              </a:rPr>
              <a:t> 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他並不救拔天使、乃是救拔亞伯拉罕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7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en-US" altLang="zh-TW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endParaRPr lang="zh-TW" altLang="en-US" sz="8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5083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85315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</a:t>
            </a:r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伯拉</a:t>
            </a:r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TW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 </a:t>
            </a:r>
            <a:r>
              <a:rPr lang="en-US" sz="3300" b="1" dirty="0" smtClean="0">
                <a:solidFill>
                  <a:srgbClr val="FFFF00"/>
                </a:solidFill>
              </a:rPr>
              <a:t>(</a:t>
            </a:r>
            <a:r>
              <a:rPr lang="he-IL" sz="3300" b="1" dirty="0">
                <a:solidFill>
                  <a:srgbClr val="FFFF00"/>
                </a:solidFill>
              </a:rPr>
              <a:t>זֶרַע</a:t>
            </a:r>
            <a:r>
              <a:rPr lang="en-US" sz="3300" b="1" dirty="0">
                <a:solidFill>
                  <a:srgbClr val="FFFF00"/>
                </a:solidFill>
              </a:rPr>
              <a:t>) </a:t>
            </a:r>
            <a:r>
              <a:rPr lang="en-US" sz="3300" b="1" dirty="0" smtClean="0">
                <a:solidFill>
                  <a:srgbClr val="FFFF00"/>
                </a:solidFill>
              </a:rPr>
              <a:t> </a:t>
            </a:r>
            <a:r>
              <a:rPr lang="en-US" altLang="zh-CN" sz="3300" b="1" dirty="0" smtClean="0">
                <a:solidFill>
                  <a:srgbClr val="FFFF00"/>
                </a:solidFill>
              </a:rPr>
              <a:t>- </a:t>
            </a:r>
            <a:r>
              <a:rPr lang="zh-CN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彼得的理解</a:t>
            </a:r>
            <a:endParaRPr lang="en-US" sz="33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altLang="zh-TW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22:1</a:t>
            </a:r>
            <a:r>
              <a:rPr lang="en-US" altLang="zh-CN" sz="2600" b="1" dirty="0" smtClean="0">
                <a:solidFill>
                  <a:srgbClr val="FF0000"/>
                </a:solidFill>
                <a:ea typeface="DFKai-SB" pitchFamily="65" charset="-120"/>
              </a:rPr>
              <a:t>7-1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8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  17 </a:t>
            </a:r>
            <a:r>
              <a:rPr lang="en-US" altLang="zh-TW" sz="26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……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海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邊的沙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必得著仇敵的城門</a:t>
            </a:r>
            <a:r>
              <a:rPr 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18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且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地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上萬國都必</a:t>
            </a:r>
            <a:r>
              <a:rPr lang="zh-TW" altLang="en-US" sz="26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因你的後裔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得福、因為你聽從了我的話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  <a:r>
              <a:rPr lang="en-US" sz="2600" b="1" dirty="0">
                <a:solidFill>
                  <a:schemeClr val="bg1"/>
                </a:solidFill>
              </a:rPr>
              <a:t> (</a:t>
            </a:r>
            <a:r>
              <a:rPr lang="en-US" sz="2600" dirty="0"/>
              <a:t>‎</a:t>
            </a:r>
            <a:r>
              <a:rPr lang="he-IL" sz="2600" dirty="0">
                <a:solidFill>
                  <a:srgbClr val="FFFF00"/>
                </a:solidFill>
              </a:rPr>
              <a:t>בְזַרְעֲךָ</a:t>
            </a:r>
            <a:r>
              <a:rPr lang="en-US" sz="2600" b="1" dirty="0">
                <a:solidFill>
                  <a:schemeClr val="bg1"/>
                </a:solidFill>
              </a:rPr>
              <a:t>)</a:t>
            </a:r>
          </a:p>
          <a:p>
            <a:r>
              <a:rPr lang="en-US" altLang="zh-TW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17:7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要與你並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世世代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代</a:t>
            </a:r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堅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立我的約、作永遠的約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要作你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</a:t>
            </a:r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//  </a:t>
            </a:r>
            <a:r>
              <a:rPr lang="en-US" altLang="zh-TW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26:4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 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且地上萬國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福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sz="2700" b="1" dirty="0" smtClean="0">
                <a:solidFill>
                  <a:srgbClr val="FF0000"/>
                </a:solidFill>
              </a:rPr>
              <a:t>      </a:t>
            </a:r>
            <a:r>
              <a:rPr lang="en-US" sz="2700" b="1" u="sng" dirty="0" smtClean="0">
                <a:solidFill>
                  <a:srgbClr val="FFFF00"/>
                </a:solidFill>
              </a:rPr>
              <a:t>Acts 3:25-26</a:t>
            </a:r>
            <a:r>
              <a:rPr lang="en-US" sz="2700" b="1" dirty="0" smtClean="0">
                <a:solidFill>
                  <a:schemeClr val="bg1"/>
                </a:solidFill>
              </a:rPr>
              <a:t>.  25</a:t>
            </a:r>
            <a:r>
              <a:rPr lang="en-US" sz="2700" dirty="0" smtClean="0">
                <a:solidFill>
                  <a:schemeClr val="bg1"/>
                </a:solidFill>
              </a:rPr>
              <a:t> 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你們是先知的子孫、也承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受神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與你們祖宗所立的約、就是對亞伯拉罕說、</a:t>
            </a:r>
            <a:r>
              <a:rPr lang="zh-TW" altLang="en-US" sz="2700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地上萬族、都要</a:t>
            </a:r>
            <a:r>
              <a:rPr lang="zh-TW" altLang="en-US" sz="2700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因</a:t>
            </a:r>
            <a:r>
              <a:rPr lang="zh-TW" altLang="en-US" sz="2700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700" u="sng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7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700" u="sng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</a:t>
            </a:r>
            <a:r>
              <a:rPr lang="zh-TW" altLang="en-US" sz="2700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福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sz="2700" b="1" dirty="0" smtClean="0">
                <a:solidFill>
                  <a:schemeClr val="bg1"/>
                </a:solidFill>
              </a:rPr>
              <a:t>26</a:t>
            </a:r>
            <a:r>
              <a:rPr lang="en-US" sz="2700" dirty="0" smtClean="0">
                <a:solidFill>
                  <a:schemeClr val="bg1"/>
                </a:solidFill>
              </a:rPr>
              <a:t> 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既興起</a:t>
            </a:r>
            <a:r>
              <a:rPr lang="zh-TW" altLang="en-US" sz="27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他的僕</a:t>
            </a:r>
            <a:r>
              <a:rPr lang="zh-TW" altLang="en-US" sz="2700" b="1" u="sng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人</a:t>
            </a:r>
            <a:r>
              <a:rPr lang="en-US" altLang="zh-TW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en-US" altLang="zh-TW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[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或</a:t>
            </a:r>
            <a:r>
              <a:rPr lang="zh-TW" altLang="en-US" sz="24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作兒</a:t>
            </a:r>
            <a:r>
              <a:rPr lang="zh-TW" altLang="en-US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en-US" altLang="zh-TW" sz="24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]</a:t>
            </a:r>
            <a:r>
              <a:rPr lang="zh-TW" altLang="en-US" sz="27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</a:t>
            </a:r>
            <a:r>
              <a:rPr lang="zh-TW" altLang="en-US" sz="27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先差他到你們這裡來、賜福給你們</a:t>
            </a:r>
            <a:r>
              <a:rPr lang="zh-TW" altLang="en-US" sz="27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、叫你們各人回轉、離開罪惡</a:t>
            </a:r>
            <a:r>
              <a:rPr lang="zh-TW" altLang="en-US" sz="27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7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    </a:t>
            </a:r>
            <a:r>
              <a:rPr lang="en-US" sz="2800" dirty="0" smtClean="0">
                <a:solidFill>
                  <a:schemeClr val="bg1"/>
                </a:solidFill>
              </a:rPr>
              <a:t>(</a:t>
            </a:r>
            <a:r>
              <a:rPr lang="en-US" sz="2800" b="1" dirty="0" smtClean="0">
                <a:solidFill>
                  <a:schemeClr val="bg1"/>
                </a:solidFill>
              </a:rPr>
              <a:t>3:25  </a:t>
            </a:r>
            <a:r>
              <a:rPr lang="el-GR" sz="2800" dirty="0" smtClean="0">
                <a:solidFill>
                  <a:srgbClr val="FFFF00"/>
                </a:solidFill>
              </a:rPr>
              <a:t>ἐν </a:t>
            </a:r>
            <a:r>
              <a:rPr lang="el-GR" sz="2800" dirty="0">
                <a:solidFill>
                  <a:srgbClr val="FFFF00"/>
                </a:solidFill>
              </a:rPr>
              <a:t>τῷ σπέρματί σου </a:t>
            </a:r>
            <a:r>
              <a:rPr lang="en-US" sz="2800" dirty="0" smtClean="0">
                <a:solidFill>
                  <a:schemeClr val="bg1"/>
                </a:solidFill>
              </a:rPr>
              <a:t>– </a:t>
            </a:r>
            <a:r>
              <a:rPr lang="en-US" sz="2600" i="1" dirty="0" smtClean="0">
                <a:solidFill>
                  <a:schemeClr val="bg1"/>
                </a:solidFill>
              </a:rPr>
              <a:t>not collective, but individual, namely, </a:t>
            </a:r>
            <a:r>
              <a:rPr lang="en-US" sz="2600" i="1" dirty="0" smtClean="0">
                <a:solidFill>
                  <a:srgbClr val="FFFF00"/>
                </a:solidFill>
              </a:rPr>
              <a:t>the Messiah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800" b="1" baseline="30000" dirty="0" smtClean="0">
              <a:solidFill>
                <a:srgbClr val="FF0000"/>
              </a:solidFill>
            </a:endParaRPr>
          </a:p>
          <a:p>
            <a:r>
              <a:rPr lang="en-US" sz="2400" b="1" baseline="30000" dirty="0" smtClean="0">
                <a:solidFill>
                  <a:srgbClr val="FF0000"/>
                </a:solidFill>
              </a:rPr>
              <a:t>NKJ </a:t>
            </a:r>
            <a:r>
              <a:rPr lang="en-US" sz="2400" baseline="30000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25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…….. </a:t>
            </a:r>
            <a:r>
              <a:rPr lang="en-US" sz="2400" dirty="0" smtClean="0">
                <a:solidFill>
                  <a:schemeClr val="bg1"/>
                </a:solidFill>
              </a:rPr>
              <a:t> saying </a:t>
            </a:r>
            <a:r>
              <a:rPr lang="en-US" sz="2400" dirty="0">
                <a:solidFill>
                  <a:schemeClr val="bg1"/>
                </a:solidFill>
              </a:rPr>
              <a:t>to </a:t>
            </a:r>
            <a:r>
              <a:rPr lang="en-US" sz="2400" dirty="0" smtClean="0">
                <a:solidFill>
                  <a:schemeClr val="bg1"/>
                </a:solidFill>
              </a:rPr>
              <a:t>Abraham, And </a:t>
            </a:r>
            <a:r>
              <a:rPr lang="en-US" sz="2400" dirty="0">
                <a:solidFill>
                  <a:schemeClr val="bg1"/>
                </a:solidFill>
              </a:rPr>
              <a:t>in your </a:t>
            </a:r>
            <a:r>
              <a:rPr lang="en-US" sz="2400" b="1" dirty="0">
                <a:solidFill>
                  <a:srgbClr val="FFFF00"/>
                </a:solidFill>
              </a:rPr>
              <a:t>seed</a:t>
            </a:r>
            <a:r>
              <a:rPr lang="en-US" sz="2400" dirty="0">
                <a:solidFill>
                  <a:schemeClr val="bg1"/>
                </a:solidFill>
              </a:rPr>
              <a:t> all the families of the earth shall be blessed</a:t>
            </a:r>
            <a:r>
              <a:rPr lang="en-US" sz="2400" dirty="0" smtClean="0">
                <a:solidFill>
                  <a:schemeClr val="bg1"/>
                </a:solidFill>
              </a:rPr>
              <a:t>. 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     </a:t>
            </a:r>
            <a:r>
              <a:rPr lang="en-US" sz="2400" b="1" dirty="0" smtClean="0">
                <a:solidFill>
                  <a:schemeClr val="bg1"/>
                </a:solidFill>
              </a:rPr>
              <a:t>26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"</a:t>
            </a:r>
            <a:r>
              <a:rPr lang="en-US" sz="2400" b="1" dirty="0">
                <a:solidFill>
                  <a:srgbClr val="FFFF00"/>
                </a:solidFill>
              </a:rPr>
              <a:t>To you first, God, having raised up </a:t>
            </a:r>
            <a:r>
              <a:rPr lang="en-US" sz="2400" b="1" u="sng" dirty="0">
                <a:solidFill>
                  <a:srgbClr val="FFFF00"/>
                </a:solidFill>
              </a:rPr>
              <a:t>His Servant Jesus</a:t>
            </a:r>
            <a:r>
              <a:rPr lang="en-US" sz="2400" b="1" dirty="0">
                <a:solidFill>
                  <a:srgbClr val="FFFF00"/>
                </a:solidFill>
              </a:rPr>
              <a:t>, sent Him to bless you</a:t>
            </a:r>
            <a:r>
              <a:rPr lang="en-US" sz="2400" dirty="0">
                <a:solidFill>
                  <a:schemeClr val="bg1"/>
                </a:solidFill>
              </a:rPr>
              <a:t>, in turning away every one </a:t>
            </a:r>
            <a:r>
              <a:rPr lang="en-US" sz="2400" i="1" dirty="0">
                <a:solidFill>
                  <a:schemeClr val="bg1"/>
                </a:solidFill>
              </a:rPr>
              <a:t>of you  </a:t>
            </a:r>
            <a:r>
              <a:rPr lang="en-US" sz="2400" dirty="0">
                <a:solidFill>
                  <a:schemeClr val="bg1"/>
                </a:solidFill>
              </a:rPr>
              <a:t>from your iniquities."</a:t>
            </a:r>
          </a:p>
          <a:p>
            <a:r>
              <a:rPr lang="en-US" sz="2400" b="1" baseline="30000" dirty="0" smtClean="0">
                <a:solidFill>
                  <a:srgbClr val="FF0000"/>
                </a:solidFill>
              </a:rPr>
              <a:t>ESV</a:t>
            </a:r>
            <a:r>
              <a:rPr lang="en-US" sz="2400" baseline="30000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25</a:t>
            </a:r>
            <a:r>
              <a:rPr lang="en-US" sz="2400" dirty="0" smtClean="0">
                <a:solidFill>
                  <a:schemeClr val="bg1"/>
                </a:solidFill>
              </a:rPr>
              <a:t> …….. 'And </a:t>
            </a:r>
            <a:r>
              <a:rPr lang="en-US" sz="2400" dirty="0">
                <a:solidFill>
                  <a:schemeClr val="bg1"/>
                </a:solidFill>
              </a:rPr>
              <a:t>in your </a:t>
            </a:r>
            <a:r>
              <a:rPr lang="en-US" sz="2400" b="1" dirty="0">
                <a:solidFill>
                  <a:srgbClr val="FFFF00"/>
                </a:solidFill>
              </a:rPr>
              <a:t>offspring </a:t>
            </a:r>
            <a:r>
              <a:rPr lang="en-US" sz="2400" dirty="0">
                <a:solidFill>
                  <a:schemeClr val="bg1"/>
                </a:solidFill>
              </a:rPr>
              <a:t>shall all the families of the earth be blessed</a:t>
            </a:r>
            <a:r>
              <a:rPr lang="en-US" sz="2400" dirty="0" smtClean="0">
                <a:solidFill>
                  <a:schemeClr val="bg1"/>
                </a:solidFill>
              </a:rPr>
              <a:t>.‘  </a:t>
            </a:r>
            <a:r>
              <a:rPr lang="en-US" sz="2400" b="1" dirty="0" smtClean="0">
                <a:solidFill>
                  <a:schemeClr val="bg1"/>
                </a:solidFill>
              </a:rPr>
              <a:t>26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rgbClr val="FFFF00"/>
                </a:solidFill>
              </a:rPr>
              <a:t>God, having raised up </a:t>
            </a:r>
            <a:r>
              <a:rPr lang="en-US" sz="2400" b="1" u="sng" dirty="0">
                <a:solidFill>
                  <a:srgbClr val="FFFF00"/>
                </a:solidFill>
              </a:rPr>
              <a:t>his servant</a:t>
            </a:r>
            <a:r>
              <a:rPr lang="en-US" sz="2400" b="1" dirty="0">
                <a:solidFill>
                  <a:srgbClr val="FFFF00"/>
                </a:solidFill>
              </a:rPr>
              <a:t>, sent him to you first, to bless you </a:t>
            </a:r>
            <a:r>
              <a:rPr lang="en-US" sz="2400" dirty="0">
                <a:solidFill>
                  <a:schemeClr val="bg1"/>
                </a:solidFill>
              </a:rPr>
              <a:t>by turning every one of you  …….. </a:t>
            </a:r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8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940361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</a:t>
            </a:r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伯拉</a:t>
            </a:r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TW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 </a:t>
            </a:r>
            <a:r>
              <a:rPr lang="en-US" sz="3300" b="1" dirty="0" smtClean="0">
                <a:solidFill>
                  <a:srgbClr val="FFFF00"/>
                </a:solidFill>
              </a:rPr>
              <a:t>(</a:t>
            </a:r>
            <a:r>
              <a:rPr lang="he-IL" sz="3300" b="1" dirty="0">
                <a:solidFill>
                  <a:srgbClr val="FFFF00"/>
                </a:solidFill>
              </a:rPr>
              <a:t>זֶרַע</a:t>
            </a:r>
            <a:r>
              <a:rPr lang="en-US" sz="3300" b="1" dirty="0">
                <a:solidFill>
                  <a:srgbClr val="FFFF00"/>
                </a:solidFill>
              </a:rPr>
              <a:t>) </a:t>
            </a:r>
            <a:r>
              <a:rPr lang="en-US" sz="3300" b="1" dirty="0" smtClean="0">
                <a:solidFill>
                  <a:srgbClr val="FFFF00"/>
                </a:solidFill>
              </a:rPr>
              <a:t> </a:t>
            </a:r>
            <a:r>
              <a:rPr lang="en-US" altLang="zh-CN" sz="3300" b="1" dirty="0" smtClean="0">
                <a:solidFill>
                  <a:srgbClr val="FFFF00"/>
                </a:solidFill>
              </a:rPr>
              <a:t>- </a:t>
            </a:r>
            <a:r>
              <a:rPr lang="zh-CN" altLang="en-US" sz="33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保羅的解釋</a:t>
            </a:r>
            <a:endParaRPr lang="en-US" sz="33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altLang="zh-TW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22:1</a:t>
            </a:r>
            <a:r>
              <a:rPr lang="en-US" altLang="zh-CN" sz="2600" b="1" dirty="0" smtClean="0">
                <a:solidFill>
                  <a:srgbClr val="FF0000"/>
                </a:solidFill>
                <a:ea typeface="DFKai-SB" pitchFamily="65" charset="-120"/>
              </a:rPr>
              <a:t>7-1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8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  17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論福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我必賜大福給你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論子孫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我必叫你的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孫</a:t>
            </a:r>
            <a:endParaRPr lang="en-US" altLang="zh-TW" sz="2600" b="1" dirty="0" smtClean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TW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多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起來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如同天上的星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海邊的沙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必得著仇敵的城門</a:t>
            </a:r>
            <a:r>
              <a:rPr 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</a:t>
            </a:r>
            <a:endParaRPr lang="en-US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18 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並且地上萬國都必因你的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得福、因為你聽從了我的話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TW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17:7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  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要與你並</a:t>
            </a:r>
            <a:r>
              <a:rPr lang="zh-TW" altLang="en-US" sz="2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世世代代</a:t>
            </a:r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堅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立我的約、作永遠的約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、是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要作你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600" b="1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你</a:t>
            </a:r>
            <a:r>
              <a:rPr lang="zh-TW" altLang="en-US" sz="2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神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//  </a:t>
            </a:r>
            <a:r>
              <a:rPr lang="en-US" altLang="zh-TW" sz="2600" b="1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-</a:t>
            </a:r>
            <a:r>
              <a:rPr lang="zh-TW" altLang="en-US" sz="26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創</a:t>
            </a:r>
            <a:r>
              <a:rPr lang="en-US" sz="2600" b="1" dirty="0" smtClean="0">
                <a:solidFill>
                  <a:srgbClr val="FF0000"/>
                </a:solidFill>
                <a:ea typeface="DFKai-SB" pitchFamily="65" charset="-120"/>
              </a:rPr>
              <a:t>26:4</a:t>
            </a:r>
            <a:r>
              <a:rPr lang="en-US" sz="2600" b="1" dirty="0" smtClean="0">
                <a:solidFill>
                  <a:schemeClr val="bg1"/>
                </a:solidFill>
                <a:ea typeface="DFKai-SB" pitchFamily="65" charset="-120"/>
              </a:rPr>
              <a:t>.  </a:t>
            </a:r>
            <a:r>
              <a:rPr lang="en-US" altLang="zh-TW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 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且地上萬國必因你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2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後裔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得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福</a:t>
            </a:r>
            <a:r>
              <a:rPr lang="zh-TW" altLang="en-US" sz="26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</a:t>
            </a:r>
            <a:endParaRPr lang="en-US" altLang="zh-TW" sz="26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000" b="1" u="sng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加拉太書 </a:t>
            </a:r>
            <a:r>
              <a:rPr lang="en-US" sz="3000" b="1" u="sng" dirty="0">
                <a:solidFill>
                  <a:srgbClr val="FFFF00"/>
                </a:solidFill>
                <a:latin typeface="+mj-lt"/>
                <a:ea typeface="DFKai-SB" pitchFamily="65" charset="-120"/>
              </a:rPr>
              <a:t>3:16</a:t>
            </a:r>
            <a:r>
              <a:rPr lang="en-US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所應許的原是向亞伯拉罕和他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說的．神並不是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endParaRPr lang="en-US" altLang="zh-TW" sz="30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TW" altLang="en-US" sz="30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眾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、指著許多人、乃是說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你那一個子孫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、指著一個人、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就是基督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     </a:t>
            </a:r>
            <a:r>
              <a:rPr lang="el-GR" sz="2800" dirty="0" smtClean="0">
                <a:solidFill>
                  <a:schemeClr val="bg1"/>
                </a:solidFill>
              </a:rPr>
              <a:t>τῷ </a:t>
            </a:r>
            <a:r>
              <a:rPr lang="el-GR" sz="2800" dirty="0">
                <a:solidFill>
                  <a:schemeClr val="bg1"/>
                </a:solidFill>
              </a:rPr>
              <a:t>δὲ Ἀβραὰμ ἐρρέθησαν αἱ ἐπαγγελίαι καὶ </a:t>
            </a:r>
            <a:r>
              <a:rPr lang="el-GR" sz="2800" b="1" dirty="0">
                <a:solidFill>
                  <a:srgbClr val="FFFF00"/>
                </a:solidFill>
              </a:rPr>
              <a:t>τῷ σπέρματι </a:t>
            </a:r>
            <a:r>
              <a:rPr lang="el-GR" sz="2800" dirty="0">
                <a:solidFill>
                  <a:schemeClr val="bg1"/>
                </a:solidFill>
              </a:rPr>
              <a:t>αὐτοῦ</a:t>
            </a:r>
            <a:r>
              <a:rPr lang="el-GR" sz="2800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l-GR" sz="2800" dirty="0" smtClean="0">
                <a:solidFill>
                  <a:schemeClr val="bg1"/>
                </a:solidFill>
              </a:rPr>
              <a:t> </a:t>
            </a:r>
            <a:r>
              <a:rPr lang="el-GR" sz="2800" dirty="0">
                <a:solidFill>
                  <a:schemeClr val="bg1"/>
                </a:solidFill>
              </a:rPr>
              <a:t>οὐ λέγει· 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    </a:t>
            </a:r>
            <a:r>
              <a:rPr lang="el-GR" sz="2800" dirty="0" smtClean="0">
                <a:solidFill>
                  <a:schemeClr val="bg1"/>
                </a:solidFill>
              </a:rPr>
              <a:t>καὶ </a:t>
            </a:r>
            <a:r>
              <a:rPr lang="el-GR" sz="2800" b="1" dirty="0">
                <a:solidFill>
                  <a:srgbClr val="FFFF00"/>
                </a:solidFill>
              </a:rPr>
              <a:t>τοῖς σπέρμασιν</a:t>
            </a:r>
            <a:r>
              <a:rPr lang="el-GR" sz="2800" dirty="0">
                <a:solidFill>
                  <a:schemeClr val="bg1"/>
                </a:solidFill>
              </a:rPr>
              <a:t>, ὡς ἐπὶ πολλῶν ἀλλ᾽ ὡς ἐφ᾽ ἑνός· καὶ </a:t>
            </a:r>
            <a:r>
              <a:rPr lang="el-GR" sz="2800" b="1" dirty="0">
                <a:solidFill>
                  <a:srgbClr val="FFFF00"/>
                </a:solidFill>
              </a:rPr>
              <a:t>τῷ σπέρματί σου</a:t>
            </a:r>
            <a:r>
              <a:rPr lang="el-GR" sz="2800" dirty="0">
                <a:solidFill>
                  <a:schemeClr val="bg1"/>
                </a:solidFill>
              </a:rPr>
              <a:t>, 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    </a:t>
            </a:r>
            <a:r>
              <a:rPr lang="el-GR" sz="2800" b="1" dirty="0" smtClean="0">
                <a:solidFill>
                  <a:srgbClr val="FFFF00"/>
                </a:solidFill>
              </a:rPr>
              <a:t>ὅς </a:t>
            </a:r>
            <a:r>
              <a:rPr lang="el-GR" sz="2800" b="1" dirty="0">
                <a:solidFill>
                  <a:srgbClr val="FFFF00"/>
                </a:solidFill>
              </a:rPr>
              <a:t>ἐστιν Χριστός</a:t>
            </a:r>
            <a:r>
              <a:rPr lang="el-GR" sz="2800" dirty="0">
                <a:solidFill>
                  <a:schemeClr val="bg1"/>
                </a:solidFill>
              </a:rPr>
              <a:t>.</a:t>
            </a:r>
          </a:p>
          <a:p>
            <a:r>
              <a:rPr lang="en-US" sz="2400" b="1" baseline="30000" dirty="0" smtClean="0">
                <a:solidFill>
                  <a:srgbClr val="FF0000"/>
                </a:solidFill>
              </a:rPr>
              <a:t>             ESV</a:t>
            </a:r>
            <a:r>
              <a:rPr lang="en-US" sz="2400" baseline="30000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Now </a:t>
            </a:r>
            <a:r>
              <a:rPr lang="en-US" sz="2400" dirty="0">
                <a:solidFill>
                  <a:schemeClr val="bg1"/>
                </a:solidFill>
              </a:rPr>
              <a:t>the promises were made to Abraham and to his </a:t>
            </a:r>
            <a:r>
              <a:rPr lang="en-US" sz="2400" b="1" dirty="0">
                <a:solidFill>
                  <a:srgbClr val="FFFF00"/>
                </a:solidFill>
              </a:rPr>
              <a:t>offspring</a:t>
            </a:r>
            <a:r>
              <a:rPr lang="en-US" sz="2400" dirty="0">
                <a:solidFill>
                  <a:schemeClr val="bg1"/>
                </a:solidFill>
              </a:rPr>
              <a:t>. It does not say, "And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to </a:t>
            </a:r>
            <a:r>
              <a:rPr lang="en-US" sz="2400" b="1" dirty="0" err="1">
                <a:solidFill>
                  <a:srgbClr val="FFFF00"/>
                </a:solidFill>
              </a:rPr>
              <a:t>offsprings</a:t>
            </a:r>
            <a:r>
              <a:rPr lang="en-US" sz="2400" dirty="0">
                <a:solidFill>
                  <a:schemeClr val="bg1"/>
                </a:solidFill>
              </a:rPr>
              <a:t>," referring to many, but referring to one, "And </a:t>
            </a:r>
            <a:r>
              <a:rPr lang="en-US" sz="2400" b="1" dirty="0">
                <a:solidFill>
                  <a:srgbClr val="FFFF00"/>
                </a:solidFill>
              </a:rPr>
              <a:t>to your offspring</a:t>
            </a:r>
            <a:r>
              <a:rPr lang="en-US" sz="2400" dirty="0">
                <a:solidFill>
                  <a:schemeClr val="bg1"/>
                </a:solidFill>
              </a:rPr>
              <a:t>," </a:t>
            </a:r>
            <a:r>
              <a:rPr lang="en-US" sz="2400" b="1" dirty="0">
                <a:solidFill>
                  <a:srgbClr val="FFFF00"/>
                </a:solidFill>
              </a:rPr>
              <a:t>who is Christ</a:t>
            </a:r>
            <a:r>
              <a:rPr lang="en-US" sz="2400" dirty="0">
                <a:solidFill>
                  <a:schemeClr val="bg1"/>
                </a:solidFill>
              </a:rPr>
              <a:t>.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1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>
            <a:spLocks noChangeArrowheads="1"/>
          </p:cNvSpPr>
          <p:nvPr/>
        </p:nvSpPr>
        <p:spPr bwMode="auto">
          <a:xfrm>
            <a:off x="9701" y="0"/>
            <a:ext cx="12179124" cy="6801862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endParaRPr lang="en-US" altLang="zh-TW" sz="800" b="1" dirty="0" smtClean="0">
              <a:solidFill>
                <a:srgbClr val="FFFF00"/>
              </a:solidFill>
              <a:latin typeface="+mj-lt"/>
              <a:ea typeface="DFKai-SB" pitchFamily="65" charset="-120"/>
            </a:endParaRPr>
          </a:p>
          <a:p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伯拉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罕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的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種子</a:t>
            </a:r>
            <a:r>
              <a:rPr lang="en-US" sz="3600" b="1" dirty="0" smtClean="0">
                <a:solidFill>
                  <a:srgbClr val="FFFF00"/>
                </a:solidFill>
              </a:rPr>
              <a:t>: 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督</a:t>
            </a:r>
            <a:r>
              <a:rPr lang="zh-TW" altLang="en-US" sz="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3600" b="1" dirty="0" smtClean="0">
                <a:solidFill>
                  <a:srgbClr val="FFFF00"/>
                </a:solidFill>
                <a:ea typeface="DFKai-SB" pitchFamily="65" charset="-120"/>
              </a:rPr>
              <a:t>和</a:t>
            </a:r>
            <a:r>
              <a:rPr lang="zh-CN" altLang="en-US" sz="800" b="1" dirty="0" smtClean="0">
                <a:solidFill>
                  <a:srgbClr val="FFFF00"/>
                </a:solidFill>
                <a:ea typeface="DFKai-SB" pitchFamily="65" charset="-120"/>
              </a:rPr>
              <a:t> </a:t>
            </a:r>
            <a:r>
              <a:rPr lang="zh-TW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屬於</a:t>
            </a:r>
            <a:r>
              <a:rPr lang="zh-CN" altLang="en-US" sz="36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他的人</a:t>
            </a:r>
            <a:endParaRPr lang="en-US" sz="36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  <a:latin typeface="+mj-lt"/>
              <a:ea typeface="DFKai-SB" pitchFamily="65" charset="-120"/>
            </a:endParaRPr>
          </a:p>
          <a:p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	1)</a:t>
            </a:r>
            <a:r>
              <a:rPr lang="zh-TW" altLang="en-US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zh-CN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耶穌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基</a:t>
            </a:r>
            <a:r>
              <a:rPr lang="zh-TW" altLang="en-US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督 </a:t>
            </a:r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加拉太書 </a:t>
            </a:r>
            <a:r>
              <a:rPr lang="en-US" sz="3200" b="1" dirty="0">
                <a:solidFill>
                  <a:srgbClr val="FF0000"/>
                </a:solidFill>
                <a:ea typeface="DFKai-SB" pitchFamily="65" charset="-120"/>
              </a:rPr>
              <a:t>3:16</a:t>
            </a:r>
            <a:r>
              <a:rPr lang="en-US" altLang="zh-TW" sz="32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3200" dirty="0">
              <a:solidFill>
                <a:srgbClr val="FFFF00"/>
              </a:solidFill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所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應許的原是向亞伯拉罕和他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說的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並不是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說</a:t>
            </a:r>
            <a:r>
              <a:rPr lang="zh-TW" altLang="en-US" sz="2800" b="1" dirty="0" smtClean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眾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子孫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指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著許多人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、乃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是說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你那一個子孫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、指著一個人、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就是基督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altLang="zh-TW" sz="2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 smtClean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altLang="zh-TW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	2)</a:t>
            </a:r>
            <a:r>
              <a:rPr lang="zh-TW" altLang="en-US" sz="3200" b="1" dirty="0" smtClean="0">
                <a:solidFill>
                  <a:srgbClr val="FFFF00"/>
                </a:solidFill>
                <a:latin typeface="+mj-lt"/>
                <a:ea typeface="DFKai-SB" pitchFamily="65" charset="-120"/>
              </a:rPr>
              <a:t> </a:t>
            </a:r>
            <a:r>
              <a:rPr lang="zh-CN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信</a:t>
            </a:r>
            <a:r>
              <a:rPr lang="zh-CN" altLang="en-US" sz="3200" b="1" dirty="0">
                <a:solidFill>
                  <a:srgbClr val="FFFF00"/>
                </a:solidFill>
                <a:ea typeface="DFKai-SB" pitchFamily="65" charset="-120"/>
              </a:rPr>
              <a:t>他得義的</a:t>
            </a:r>
            <a:r>
              <a:rPr lang="zh-CN" altLang="en-US" sz="3200" b="1" dirty="0" smtClean="0">
                <a:solidFill>
                  <a:srgbClr val="FFFF00"/>
                </a:solidFill>
                <a:ea typeface="DFKai-SB" pitchFamily="65" charset="-120"/>
              </a:rPr>
              <a:t>人 </a:t>
            </a:r>
            <a:r>
              <a:rPr lang="en-US" altLang="zh-CN" sz="3200" b="1" dirty="0" smtClean="0">
                <a:solidFill>
                  <a:srgbClr val="FFFF00"/>
                </a:solidFill>
                <a:ea typeface="DFKai-SB" pitchFamily="65" charset="-120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加拉太書 </a:t>
            </a:r>
            <a:r>
              <a:rPr lang="en-US" sz="3200" b="1" dirty="0">
                <a:solidFill>
                  <a:srgbClr val="FF0000"/>
                </a:solidFill>
              </a:rPr>
              <a:t>3:29</a:t>
            </a:r>
            <a:r>
              <a:rPr lang="en-US" altLang="zh-CN" sz="3200" b="1" dirty="0" smtClean="0">
                <a:solidFill>
                  <a:srgbClr val="FFFF00"/>
                </a:solidFill>
                <a:ea typeface="DFKai-SB" pitchFamily="65" charset="-120"/>
              </a:rPr>
              <a:t>)</a:t>
            </a:r>
            <a:endParaRPr lang="en-US" sz="3200" dirty="0">
              <a:solidFill>
                <a:srgbClr val="FFFF00"/>
              </a:solidFill>
            </a:endParaRPr>
          </a:p>
          <a:p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們既屬乎基督、就是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亞伯拉罕的後裔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、是照著應許承受產業的了</a:t>
            </a:r>
            <a:r>
              <a:rPr lang="zh-TW" altLang="en-US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altLang="zh-TW" sz="2800" dirty="0" smtClean="0">
                <a:solidFill>
                  <a:schemeClr val="bg1"/>
                </a:solidFill>
                <a:latin typeface="+mj-lt"/>
                <a:ea typeface="DFKai-SB" pitchFamily="65" charset="-120"/>
              </a:rPr>
              <a:t>   </a:t>
            </a:r>
            <a:r>
              <a:rPr lang="en-US" altLang="zh-TW" sz="30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NKJ </a:t>
            </a:r>
            <a:r>
              <a:rPr lang="en-US" sz="2800" baseline="300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And </a:t>
            </a:r>
            <a:r>
              <a:rPr lang="en-US" sz="2800" dirty="0">
                <a:solidFill>
                  <a:schemeClr val="bg1"/>
                </a:solidFill>
              </a:rPr>
              <a:t>if you </a:t>
            </a:r>
            <a:r>
              <a:rPr lang="en-US" sz="2800" i="1" dirty="0">
                <a:solidFill>
                  <a:schemeClr val="bg1"/>
                </a:solidFill>
              </a:rPr>
              <a:t>are </a:t>
            </a:r>
            <a:r>
              <a:rPr lang="en-US" sz="2800" dirty="0">
                <a:solidFill>
                  <a:schemeClr val="bg1"/>
                </a:solidFill>
              </a:rPr>
              <a:t>Christ's, </a:t>
            </a:r>
            <a:r>
              <a:rPr lang="en-US" sz="2800" dirty="0">
                <a:solidFill>
                  <a:srgbClr val="FFFF00"/>
                </a:solidFill>
              </a:rPr>
              <a:t>then you are </a:t>
            </a:r>
            <a:r>
              <a:rPr lang="en-US" sz="2800" b="1" dirty="0">
                <a:solidFill>
                  <a:srgbClr val="FFFF00"/>
                </a:solidFill>
              </a:rPr>
              <a:t>Abraham's seed</a:t>
            </a:r>
            <a:r>
              <a:rPr lang="en-US" sz="2800" dirty="0">
                <a:solidFill>
                  <a:schemeClr val="bg1"/>
                </a:solidFill>
              </a:rPr>
              <a:t>, and heirs </a:t>
            </a:r>
            <a:r>
              <a:rPr lang="en-US" sz="2800" dirty="0" smtClean="0">
                <a:solidFill>
                  <a:schemeClr val="bg1"/>
                </a:solidFill>
              </a:rPr>
              <a:t>…….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John </a:t>
            </a:r>
            <a:r>
              <a:rPr lang="en-US" sz="2800" b="1" dirty="0" smtClean="0">
                <a:solidFill>
                  <a:srgbClr val="FF0000"/>
                </a:solidFill>
              </a:rPr>
              <a:t>14:20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到那日你們就知道我在父裡面、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你們在我裡面、我也在你們裡面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</a:t>
            </a:r>
            <a:r>
              <a:rPr lang="en-US" sz="2800" b="1" dirty="0">
                <a:solidFill>
                  <a:srgbClr val="FF0000"/>
                </a:solidFill>
              </a:rPr>
              <a:t>Galatians </a:t>
            </a:r>
            <a:r>
              <a:rPr lang="en-US" sz="2800" b="1" dirty="0" smtClean="0">
                <a:solidFill>
                  <a:srgbClr val="FF0000"/>
                </a:solidFill>
              </a:rPr>
              <a:t>2:20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我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已經與基督同釘十字架．現在活著的、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不再是我、乃是基督在我裡面活著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．並且我如今在肉身活</a:t>
            </a:r>
            <a:r>
              <a:rPr lang="zh-TW" altLang="en-US" sz="2800" dirty="0" smtClean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著 </a:t>
            </a:r>
            <a:r>
              <a:rPr lang="en-US" sz="2800" dirty="0" smtClean="0">
                <a:solidFill>
                  <a:schemeClr val="bg1"/>
                </a:solidFill>
              </a:rPr>
              <a:t>…….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38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8028</TotalTime>
  <Words>1739</Words>
  <Application>Microsoft Office PowerPoint</Application>
  <PresentationFormat>Custom</PresentationFormat>
  <Paragraphs>239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Greek 新約希臘文</dc:title>
  <dc:creator>Microsoft</dc:creator>
  <cp:lastModifiedBy>Microsoft</cp:lastModifiedBy>
  <cp:revision>742</cp:revision>
  <dcterms:created xsi:type="dcterms:W3CDTF">2020-03-18T13:47:21Z</dcterms:created>
  <dcterms:modified xsi:type="dcterms:W3CDTF">2021-02-10T22:05:32Z</dcterms:modified>
</cp:coreProperties>
</file>