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744" r:id="rId2"/>
    <p:sldId id="745" r:id="rId3"/>
    <p:sldId id="759" r:id="rId4"/>
    <p:sldId id="775" r:id="rId5"/>
    <p:sldId id="758" r:id="rId6"/>
    <p:sldId id="761" r:id="rId7"/>
    <p:sldId id="769" r:id="rId8"/>
    <p:sldId id="772" r:id="rId9"/>
    <p:sldId id="763" r:id="rId10"/>
    <p:sldId id="764" r:id="rId11"/>
    <p:sldId id="736" r:id="rId12"/>
  </p:sldIdLst>
  <p:sldSz cx="12188825" cy="6858000"/>
  <p:notesSz cx="6858000" cy="9144000"/>
  <p:defaultTextStyle>
    <a:defPPr>
      <a:defRPr lang="en-US"/>
    </a:defPPr>
    <a:lvl1pPr marL="0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44106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088212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32319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176425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20531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264636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08742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352849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6" autoAdjust="0"/>
    <p:restoredTop sz="94660"/>
  </p:normalViewPr>
  <p:slideViewPr>
    <p:cSldViewPr>
      <p:cViewPr varScale="1">
        <p:scale>
          <a:sx n="84" d="100"/>
          <a:sy n="84" d="100"/>
        </p:scale>
        <p:origin x="-732" y="-78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BE11D8-83C4-4A94-9773-44143C2857FD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55B27-F3C0-4F3E-8F93-EF8E6AA0E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166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5B27-F3C0-4F3E-8F93-EF8E6AA0E00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684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5B27-F3C0-4F3E-8F93-EF8E6AA0E00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9329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5B27-F3C0-4F3E-8F93-EF8E6AA0E00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9329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5B27-F3C0-4F3E-8F93-EF8E6AA0E00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932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463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067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121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597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194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867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934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663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64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38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239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F9C73-D3C2-4D1D-BE1A-64EF358B0269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17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"/>
          <p:cNvSpPr>
            <a:spLocks noChangeArrowheads="1"/>
          </p:cNvSpPr>
          <p:nvPr/>
        </p:nvSpPr>
        <p:spPr bwMode="auto">
          <a:xfrm>
            <a:off x="2" y="25360"/>
            <a:ext cx="12190413" cy="6878806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TW" altLang="en-US" sz="4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種子神</a:t>
            </a:r>
            <a:r>
              <a:rPr lang="zh-CN" altLang="en-US" sz="4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學</a:t>
            </a:r>
            <a:r>
              <a:rPr lang="zh-TW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zh-CN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第三集</a:t>
            </a:r>
            <a:r>
              <a:rPr lang="en-US" altLang="zh-TW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)</a:t>
            </a:r>
            <a:endParaRPr lang="en-US" sz="4000" b="1" dirty="0" smtClean="0">
              <a:solidFill>
                <a:srgbClr val="FFFF00"/>
              </a:solidFill>
            </a:endParaRPr>
          </a:p>
          <a:p>
            <a:r>
              <a:rPr lang="zh-TW" altLang="en-US" sz="11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                    </a:t>
            </a:r>
            <a:r>
              <a:rPr lang="zh-CN" altLang="en-US" sz="10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大衛</a:t>
            </a:r>
            <a:r>
              <a:rPr lang="zh-TW" altLang="en-US" sz="10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2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zh-TW" altLang="en-US" sz="10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</a:t>
            </a:r>
            <a:r>
              <a:rPr lang="zh-TW" altLang="en-US" sz="107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子</a:t>
            </a:r>
            <a:endParaRPr lang="en-US" sz="10700" dirty="0" smtClean="0">
              <a:solidFill>
                <a:schemeClr val="bg1"/>
              </a:solidFill>
            </a:endParaRPr>
          </a:p>
          <a:p>
            <a:endParaRPr lang="en-US" sz="1400" dirty="0" smtClean="0">
              <a:solidFill>
                <a:schemeClr val="bg1"/>
              </a:solidFill>
            </a:endParaRPr>
          </a:p>
          <a:p>
            <a:endParaRPr lang="en-US" sz="1400" dirty="0" smtClean="0">
              <a:solidFill>
                <a:schemeClr val="bg1"/>
              </a:solidFill>
            </a:endParaRPr>
          </a:p>
          <a:p>
            <a:endParaRPr lang="en-US" sz="1400" dirty="0" smtClean="0">
              <a:solidFill>
                <a:schemeClr val="bg1"/>
              </a:solidFill>
            </a:endParaRPr>
          </a:p>
          <a:p>
            <a:r>
              <a:rPr lang="en-US" sz="3600" b="1" dirty="0" smtClean="0">
                <a:solidFill>
                  <a:schemeClr val="bg1"/>
                </a:solidFill>
              </a:rPr>
              <a:t>  Seed Theology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</a:rPr>
              <a:t>(Part </a:t>
            </a:r>
            <a:r>
              <a:rPr lang="en-US" altLang="zh-CN" sz="3600" b="1" dirty="0" smtClean="0">
                <a:solidFill>
                  <a:schemeClr val="bg1"/>
                </a:solidFill>
              </a:rPr>
              <a:t>3</a:t>
            </a:r>
            <a:r>
              <a:rPr lang="en-US" sz="3600" b="1" dirty="0" smtClean="0">
                <a:solidFill>
                  <a:schemeClr val="bg1"/>
                </a:solidFill>
              </a:rPr>
              <a:t>)</a:t>
            </a:r>
          </a:p>
          <a:p>
            <a:r>
              <a:rPr lang="en-US" sz="6600" b="1" dirty="0" smtClean="0">
                <a:solidFill>
                  <a:schemeClr val="bg1"/>
                </a:solidFill>
              </a:rPr>
              <a:t>           The Seed of David</a:t>
            </a:r>
            <a:endParaRPr lang="en-US" sz="1400" b="1" dirty="0" smtClean="0">
              <a:solidFill>
                <a:schemeClr val="bg1"/>
              </a:solidFill>
            </a:endParaRPr>
          </a:p>
          <a:p>
            <a:pPr algn="ctr"/>
            <a:endParaRPr lang="en-US" sz="1200" b="1" dirty="0" smtClean="0">
              <a:solidFill>
                <a:schemeClr val="bg1"/>
              </a:solidFill>
            </a:endParaRPr>
          </a:p>
          <a:p>
            <a:pPr algn="ctr"/>
            <a:endParaRPr lang="en-US" sz="1200" b="1" dirty="0" smtClean="0">
              <a:solidFill>
                <a:schemeClr val="bg1"/>
              </a:solidFill>
            </a:endParaRPr>
          </a:p>
          <a:p>
            <a:pPr algn="ctr"/>
            <a:endParaRPr lang="en-US" sz="1200" b="1" dirty="0" smtClean="0">
              <a:solidFill>
                <a:schemeClr val="bg1"/>
              </a:solidFill>
            </a:endParaRPr>
          </a:p>
          <a:p>
            <a:r>
              <a:rPr lang="zh-TW" altLang="en-US" sz="4000" b="1" dirty="0" smtClean="0">
                <a:solidFill>
                  <a:schemeClr val="bg1"/>
                </a:solidFill>
              </a:rPr>
              <a:t>             </a:t>
            </a:r>
            <a:r>
              <a:rPr lang="zh-TW" altLang="en-US" sz="40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金京來博士</a:t>
            </a:r>
            <a:r>
              <a:rPr lang="zh-TW" altLang="en-US" sz="4000" b="1" dirty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sz="4000" b="1" dirty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  </a:t>
            </a:r>
            <a:r>
              <a:rPr lang="en-US" sz="4000" b="1" dirty="0" err="1">
                <a:solidFill>
                  <a:schemeClr val="bg1"/>
                </a:solidFill>
              </a:rPr>
              <a:t>Kyungrae</a:t>
            </a:r>
            <a:r>
              <a:rPr lang="en-US" sz="4000" b="1" dirty="0">
                <a:solidFill>
                  <a:schemeClr val="bg1"/>
                </a:solidFill>
              </a:rPr>
              <a:t> Kim, Ph.D.</a:t>
            </a:r>
          </a:p>
          <a:p>
            <a:endParaRPr lang="en-US" sz="1200" b="1" dirty="0" smtClean="0">
              <a:solidFill>
                <a:schemeClr val="bg1"/>
              </a:solidFill>
            </a:endParaRPr>
          </a:p>
          <a:p>
            <a:endParaRPr lang="en-US" sz="1200" b="1" dirty="0" smtClean="0">
              <a:solidFill>
                <a:schemeClr val="bg1"/>
              </a:solidFill>
            </a:endParaRPr>
          </a:p>
          <a:p>
            <a:endParaRPr lang="en-US" sz="1200" b="1" dirty="0" smtClean="0">
              <a:solidFill>
                <a:schemeClr val="bg1"/>
              </a:solidFill>
            </a:endParaRPr>
          </a:p>
          <a:p>
            <a:endParaRPr lang="en-US" sz="1200" b="1" dirty="0">
              <a:solidFill>
                <a:schemeClr val="bg1"/>
              </a:solidFill>
            </a:endParaRPr>
          </a:p>
          <a:p>
            <a:pPr algn="ctr"/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279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1"/>
          <p:cNvSpPr>
            <a:spLocks noChangeArrowheads="1"/>
          </p:cNvSpPr>
          <p:nvPr/>
        </p:nvSpPr>
        <p:spPr bwMode="auto">
          <a:xfrm>
            <a:off x="9701" y="0"/>
            <a:ext cx="12179124" cy="6940361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en-US" altLang="zh-TW" sz="800" b="1" dirty="0" smtClean="0">
              <a:solidFill>
                <a:srgbClr val="FFFF00"/>
              </a:solidFill>
              <a:latin typeface="+mj-lt"/>
              <a:ea typeface="DFKai-SB" pitchFamily="65" charset="-120"/>
            </a:endParaRPr>
          </a:p>
          <a:p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   </a:t>
            </a:r>
            <a:r>
              <a:rPr lang="zh-TW" altLang="en-US" sz="3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大衛稱他</a:t>
            </a:r>
            <a:r>
              <a:rPr lang="zh-CN" altLang="en-US" sz="3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自己</a:t>
            </a:r>
            <a:r>
              <a:rPr lang="zh-TW" altLang="en-US" sz="3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3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</a:t>
            </a:r>
            <a:r>
              <a:rPr lang="zh-TW" altLang="en-US" sz="3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子</a:t>
            </a:r>
            <a:r>
              <a:rPr lang="zh-TW" altLang="en-US" sz="3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為</a:t>
            </a:r>
            <a:r>
              <a:rPr lang="zh-TW" altLang="en-US" sz="3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主</a:t>
            </a:r>
            <a:endParaRPr lang="en-US" sz="3400" dirty="0" smtClean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r>
              <a:rPr lang="zh-CN" altLang="en-US" sz="28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馬太</a:t>
            </a:r>
            <a:r>
              <a:rPr lang="en-US" sz="2800" b="1" dirty="0" smtClean="0">
                <a:solidFill>
                  <a:srgbClr val="FF0000"/>
                </a:solidFill>
              </a:rPr>
              <a:t> 22:41-46</a:t>
            </a:r>
            <a:r>
              <a:rPr lang="en-US" sz="2800" b="1" dirty="0" smtClean="0">
                <a:solidFill>
                  <a:schemeClr val="bg1"/>
                </a:solidFill>
              </a:rPr>
              <a:t>.   </a:t>
            </a:r>
            <a:r>
              <a:rPr lang="en-US" sz="2900" b="1" dirty="0" smtClean="0">
                <a:solidFill>
                  <a:schemeClr val="bg1"/>
                </a:solidFill>
              </a:rPr>
              <a:t>41</a:t>
            </a:r>
            <a:r>
              <a:rPr lang="en-US" sz="2900" dirty="0" smtClean="0">
                <a:solidFill>
                  <a:schemeClr val="bg1"/>
                </a:solidFill>
              </a:rPr>
              <a:t> </a:t>
            </a:r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法</a:t>
            </a:r>
            <a:r>
              <a:rPr lang="zh-TW" altLang="en-US" sz="29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利賽人聚集的時候，耶穌問他們說：</a:t>
            </a:r>
            <a:r>
              <a:rPr lang="en-US" sz="29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endParaRPr lang="en-US" sz="29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900" b="1" dirty="0" smtClean="0">
                <a:solidFill>
                  <a:schemeClr val="bg1"/>
                </a:solidFill>
              </a:rPr>
              <a:t>42</a:t>
            </a:r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「</a:t>
            </a:r>
            <a:r>
              <a:rPr lang="zh-TW" altLang="en-US" sz="29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論到基督，你們的意見如何？</a:t>
            </a:r>
            <a:r>
              <a:rPr lang="zh-TW" altLang="en-US" sz="29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他是誰的子孫呢</a:t>
            </a:r>
            <a:r>
              <a:rPr lang="zh-TW" altLang="en-US" sz="2900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？</a:t>
            </a:r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」</a:t>
            </a:r>
            <a:endParaRPr lang="en-US" altLang="zh-TW" sz="29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他們回</a:t>
            </a:r>
            <a:r>
              <a:rPr lang="zh-TW" altLang="en-US" sz="29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答說：「</a:t>
            </a:r>
            <a:r>
              <a:rPr lang="zh-TW" altLang="en-US" sz="29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是大衛的子孫</a:t>
            </a:r>
            <a:r>
              <a:rPr lang="zh-TW" altLang="en-US" sz="29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。」</a:t>
            </a:r>
            <a:r>
              <a:rPr lang="en-US" sz="29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900" b="1" dirty="0" smtClean="0">
                <a:solidFill>
                  <a:schemeClr val="bg1"/>
                </a:solidFill>
              </a:rPr>
              <a:t>43</a:t>
            </a:r>
            <a:r>
              <a:rPr 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29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耶穌說：「這樣</a:t>
            </a:r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</a:t>
            </a:r>
            <a:endParaRPr lang="en-US" altLang="zh-TW" sz="29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大</a:t>
            </a:r>
            <a:r>
              <a:rPr lang="zh-TW" altLang="en-US" sz="29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衛</a:t>
            </a:r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被聖</a:t>
            </a:r>
            <a:r>
              <a:rPr lang="zh-TW" altLang="en-US" sz="29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靈感動，怎麼還稱他為主，說：</a:t>
            </a:r>
            <a:r>
              <a:rPr lang="en-US" sz="29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900" b="1" dirty="0" smtClean="0">
                <a:solidFill>
                  <a:schemeClr val="bg1"/>
                </a:solidFill>
              </a:rPr>
              <a:t>44</a:t>
            </a:r>
            <a:r>
              <a:rPr 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29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主對我主</a:t>
            </a:r>
            <a:r>
              <a:rPr lang="zh-TW" altLang="en-US" sz="29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說</a:t>
            </a:r>
            <a:r>
              <a:rPr lang="zh-TW" altLang="en-US" sz="29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：你坐在我的右邊，等我把你仇敵放在你的腳下。</a:t>
            </a:r>
            <a:r>
              <a:rPr lang="en-US" sz="29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900" b="1" dirty="0" smtClean="0">
                <a:solidFill>
                  <a:schemeClr val="bg1"/>
                </a:solidFill>
              </a:rPr>
              <a:t>45</a:t>
            </a:r>
            <a:r>
              <a:rPr 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29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大衛既稱他為主，他怎麼又是大衛的子孫呢？」</a:t>
            </a:r>
            <a:r>
              <a:rPr lang="en-US" sz="29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900" b="1" dirty="0" smtClean="0">
                <a:solidFill>
                  <a:schemeClr val="bg1"/>
                </a:solidFill>
              </a:rPr>
              <a:t>46</a:t>
            </a:r>
            <a:r>
              <a:rPr 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29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他們沒有一個人能回答一言。從那日以後，也沒有人敢再問他什麼</a:t>
            </a:r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29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b="1" dirty="0" smtClean="0">
              <a:solidFill>
                <a:schemeClr val="bg1"/>
              </a:solidFill>
            </a:endParaRPr>
          </a:p>
          <a:p>
            <a:r>
              <a:rPr lang="en-US" sz="2600" b="1" dirty="0">
                <a:solidFill>
                  <a:srgbClr val="FF0000"/>
                </a:solidFill>
              </a:rPr>
              <a:t> </a:t>
            </a:r>
            <a:r>
              <a:rPr lang="en-US" sz="2600" b="1" dirty="0" smtClean="0">
                <a:solidFill>
                  <a:srgbClr val="FF0000"/>
                </a:solidFill>
              </a:rPr>
              <a:t>      -Matthew 22:42</a:t>
            </a:r>
            <a:r>
              <a:rPr lang="en-US" sz="2600" b="1" dirty="0" smtClean="0">
                <a:solidFill>
                  <a:schemeClr val="bg1"/>
                </a:solidFill>
              </a:rPr>
              <a:t>.  </a:t>
            </a:r>
            <a:r>
              <a:rPr lang="en-US" sz="2600" baseline="30000" dirty="0" smtClean="0">
                <a:solidFill>
                  <a:schemeClr val="bg1"/>
                </a:solidFill>
              </a:rPr>
              <a:t>NIV  </a:t>
            </a:r>
            <a:r>
              <a:rPr lang="en-US" sz="2600" dirty="0" smtClean="0">
                <a:solidFill>
                  <a:schemeClr val="bg1"/>
                </a:solidFill>
              </a:rPr>
              <a:t>"</a:t>
            </a:r>
            <a:r>
              <a:rPr lang="en-US" sz="2600" dirty="0">
                <a:solidFill>
                  <a:schemeClr val="bg1"/>
                </a:solidFill>
              </a:rPr>
              <a:t>What do you think about the Messiah? </a:t>
            </a:r>
            <a:endParaRPr lang="en-US" sz="2600" dirty="0" smtClean="0">
              <a:solidFill>
                <a:schemeClr val="bg1"/>
              </a:solidFill>
            </a:endParaRPr>
          </a:p>
          <a:p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smtClean="0">
                <a:solidFill>
                  <a:schemeClr val="bg1"/>
                </a:solidFill>
              </a:rPr>
              <a:t>                                </a:t>
            </a:r>
            <a:r>
              <a:rPr lang="en-US" sz="2600" dirty="0" smtClean="0">
                <a:solidFill>
                  <a:srgbClr val="FFFF00"/>
                </a:solidFill>
              </a:rPr>
              <a:t>Whose </a:t>
            </a:r>
            <a:r>
              <a:rPr lang="en-US" sz="2600" dirty="0">
                <a:solidFill>
                  <a:srgbClr val="FFFF00"/>
                </a:solidFill>
              </a:rPr>
              <a:t>son is he?" "The son of David,</a:t>
            </a:r>
            <a:r>
              <a:rPr lang="en-US" sz="2600" dirty="0">
                <a:solidFill>
                  <a:schemeClr val="bg1"/>
                </a:solidFill>
              </a:rPr>
              <a:t>" they replied</a:t>
            </a:r>
            <a:r>
              <a:rPr lang="en-US" sz="2600" dirty="0" smtClean="0">
                <a:solidFill>
                  <a:schemeClr val="bg1"/>
                </a:solidFill>
              </a:rPr>
              <a:t>.   ……</a:t>
            </a:r>
            <a:endParaRPr lang="en-US" sz="2600" dirty="0">
              <a:solidFill>
                <a:schemeClr val="bg1"/>
              </a:solidFill>
            </a:endParaRPr>
          </a:p>
          <a:p>
            <a:r>
              <a:rPr lang="en-US" sz="2600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  </a:t>
            </a:r>
            <a:r>
              <a:rPr lang="en-US" sz="2600" b="1" dirty="0" smtClean="0">
                <a:solidFill>
                  <a:srgbClr val="FF0000"/>
                </a:solidFill>
              </a:rPr>
              <a:t> </a:t>
            </a:r>
            <a:r>
              <a:rPr lang="en-US" sz="2600" b="1" dirty="0">
                <a:solidFill>
                  <a:srgbClr val="FF0000"/>
                </a:solidFill>
              </a:rPr>
              <a:t>-Matthew </a:t>
            </a:r>
            <a:r>
              <a:rPr lang="en-US" sz="2600" b="1" dirty="0" smtClean="0">
                <a:solidFill>
                  <a:srgbClr val="FF0000"/>
                </a:solidFill>
              </a:rPr>
              <a:t>22:44</a:t>
            </a:r>
            <a:r>
              <a:rPr lang="en-US" sz="2600" b="1" dirty="0" smtClean="0">
                <a:solidFill>
                  <a:schemeClr val="bg1"/>
                </a:solidFill>
              </a:rPr>
              <a:t>.  </a:t>
            </a:r>
            <a:r>
              <a:rPr lang="en-US" sz="2600" baseline="30000" dirty="0" smtClean="0">
                <a:solidFill>
                  <a:schemeClr val="bg1"/>
                </a:solidFill>
              </a:rPr>
              <a:t>ESV  </a:t>
            </a:r>
            <a:r>
              <a:rPr lang="en-US" sz="2600" b="1" dirty="0">
                <a:solidFill>
                  <a:srgbClr val="FFFF00"/>
                </a:solidFill>
              </a:rPr>
              <a:t>The Lord </a:t>
            </a:r>
            <a:r>
              <a:rPr lang="en-US" sz="2600" dirty="0">
                <a:solidFill>
                  <a:schemeClr val="bg1"/>
                </a:solidFill>
              </a:rPr>
              <a:t>said </a:t>
            </a:r>
            <a:r>
              <a:rPr lang="en-US" sz="2600" b="1" dirty="0">
                <a:solidFill>
                  <a:srgbClr val="FFFF00"/>
                </a:solidFill>
              </a:rPr>
              <a:t>to my Lord</a:t>
            </a:r>
            <a:r>
              <a:rPr lang="en-US" sz="2600" dirty="0">
                <a:solidFill>
                  <a:schemeClr val="bg1"/>
                </a:solidFill>
              </a:rPr>
              <a:t>, ‎……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           (Greek)    </a:t>
            </a:r>
            <a:r>
              <a:rPr lang="el-GR" sz="2800" dirty="0" smtClean="0">
                <a:solidFill>
                  <a:schemeClr val="bg1"/>
                </a:solidFill>
              </a:rPr>
              <a:t>εἶπεν </a:t>
            </a:r>
            <a:r>
              <a:rPr lang="el-GR" sz="2800" b="1" dirty="0">
                <a:solidFill>
                  <a:srgbClr val="FFFF00"/>
                </a:solidFill>
              </a:rPr>
              <a:t>κύριος τῷ κυρίῳ μου</a:t>
            </a:r>
            <a:r>
              <a:rPr lang="el-GR" sz="2800" dirty="0">
                <a:solidFill>
                  <a:schemeClr val="bg1"/>
                </a:solidFill>
              </a:rPr>
              <a:t>· </a:t>
            </a:r>
            <a:r>
              <a:rPr lang="en-US" sz="2800" dirty="0" smtClean="0">
                <a:solidFill>
                  <a:schemeClr val="bg1"/>
                </a:solidFill>
              </a:rPr>
              <a:t> / </a:t>
            </a:r>
            <a:r>
              <a:rPr lang="en-US" sz="2800" b="1" dirty="0" smtClean="0">
                <a:solidFill>
                  <a:schemeClr val="bg1"/>
                </a:solidFill>
              </a:rPr>
              <a:t> (Hebrew)    </a:t>
            </a:r>
            <a:r>
              <a:rPr lang="he-IL" sz="2800" dirty="0" smtClean="0">
                <a:solidFill>
                  <a:schemeClr val="bg1"/>
                </a:solidFill>
              </a:rPr>
              <a:t>נְאֻ֤ם </a:t>
            </a:r>
            <a:r>
              <a:rPr lang="he-IL" sz="2800" dirty="0">
                <a:solidFill>
                  <a:srgbClr val="FFFF00"/>
                </a:solidFill>
              </a:rPr>
              <a:t>יְהוָ֙ה </a:t>
            </a:r>
            <a:r>
              <a:rPr lang="he-IL" sz="2800" dirty="0" smtClean="0">
                <a:solidFill>
                  <a:srgbClr val="FFFF00"/>
                </a:solidFill>
              </a:rPr>
              <a:t>לַֽאדֹנִ֗י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</a:p>
          <a:p>
            <a:r>
              <a:rPr lang="en-US" altLang="zh-TW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CN" altLang="en-US" sz="28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詩篇 </a:t>
            </a:r>
            <a:r>
              <a:rPr lang="en-US" sz="2800" b="1" dirty="0" smtClean="0">
                <a:solidFill>
                  <a:srgbClr val="FF0000"/>
                </a:solidFill>
              </a:rPr>
              <a:t>1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10:1.  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耶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和華對我主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說、你坐在我的右邊、等我使你仇敵作你的腳凳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sz="1000" dirty="0" smtClean="0">
              <a:solidFill>
                <a:schemeClr val="bg1"/>
              </a:solidFill>
            </a:endParaRPr>
          </a:p>
          <a:p>
            <a:endParaRPr lang="en-US" sz="1000" dirty="0" smtClean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306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1"/>
          <p:cNvSpPr>
            <a:spLocks noChangeArrowheads="1"/>
          </p:cNvSpPr>
          <p:nvPr/>
        </p:nvSpPr>
        <p:spPr bwMode="auto">
          <a:xfrm>
            <a:off x="484188" y="2971800"/>
            <a:ext cx="11233150" cy="3341539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21" tIns="54411" rIns="108821" bIns="54411">
            <a:spAutoFit/>
          </a:bodyPr>
          <a:lstStyle/>
          <a:p>
            <a:pPr rtl="1"/>
            <a:r>
              <a:rPr lang="en-US" sz="4800" b="1" dirty="0">
                <a:solidFill>
                  <a:schemeClr val="bg1"/>
                </a:solidFill>
              </a:rPr>
              <a:t> </a:t>
            </a:r>
            <a:r>
              <a:rPr lang="en-US" sz="4800" dirty="0">
                <a:solidFill>
                  <a:schemeClr val="bg1"/>
                </a:solidFill>
              </a:rPr>
              <a:t>‎  </a:t>
            </a:r>
            <a:r>
              <a:rPr lang="he-IL" sz="5400" b="1" dirty="0">
                <a:solidFill>
                  <a:schemeClr val="bg1"/>
                </a:solidFill>
              </a:rPr>
              <a:t>יְבָרֶכְךָ יְהוָה וְיִשְׁמְרֶךָ׃</a:t>
            </a:r>
            <a:r>
              <a:rPr lang="en-US" sz="5400" b="1" dirty="0">
                <a:solidFill>
                  <a:schemeClr val="bg1"/>
                </a:solidFill>
              </a:rPr>
              <a:t>    </a:t>
            </a:r>
            <a:r>
              <a:rPr lang="he-IL" sz="5400" b="1" dirty="0">
                <a:solidFill>
                  <a:schemeClr val="bg1"/>
                </a:solidFill>
              </a:rPr>
              <a:t> </a:t>
            </a:r>
            <a:r>
              <a:rPr lang="en-US" sz="3600" b="1" dirty="0">
                <a:solidFill>
                  <a:srgbClr val="FFFF00"/>
                </a:solidFill>
              </a:rPr>
              <a:t>Numbers 6:24-26</a:t>
            </a:r>
            <a:r>
              <a:rPr lang="el-GR" sz="3600" b="1" dirty="0">
                <a:solidFill>
                  <a:srgbClr val="FFFF00"/>
                </a:solidFill>
              </a:rPr>
              <a:t> </a:t>
            </a:r>
            <a:endParaRPr lang="en-US" sz="3600" b="1" dirty="0">
              <a:solidFill>
                <a:srgbClr val="FFFF00"/>
              </a:solidFill>
            </a:endParaRPr>
          </a:p>
          <a:p>
            <a:pPr rtl="1"/>
            <a:r>
              <a:rPr lang="he-IL" sz="5400" b="1" dirty="0">
                <a:solidFill>
                  <a:schemeClr val="bg1"/>
                </a:solidFill>
              </a:rPr>
              <a:t>יָאֵר יְהוָה פָּנָיו אֵלֶיךָ וִיחֻנֶּךָּ׃</a:t>
            </a:r>
            <a:r>
              <a:rPr lang="en-US" sz="5400" b="1" dirty="0">
                <a:solidFill>
                  <a:schemeClr val="bg1"/>
                </a:solidFill>
              </a:rPr>
              <a:t>                  </a:t>
            </a:r>
          </a:p>
          <a:p>
            <a:pPr rtl="1"/>
            <a:r>
              <a:rPr lang="en-US" sz="5400" b="1" dirty="0">
                <a:solidFill>
                  <a:schemeClr val="bg1"/>
                </a:solidFill>
              </a:rPr>
              <a:t>‎</a:t>
            </a:r>
            <a:r>
              <a:rPr lang="he-IL" sz="5400" b="1" dirty="0">
                <a:solidFill>
                  <a:schemeClr val="bg1"/>
                </a:solidFill>
              </a:rPr>
              <a:t>יִשָּׂא יְהוָה פָּנָיו אֵלֶיךָ וְיָשֵׂם לְךָ שָׁלוֹם׃</a:t>
            </a:r>
            <a:r>
              <a:rPr lang="en-US" sz="5400" b="1" dirty="0">
                <a:solidFill>
                  <a:schemeClr val="bg1"/>
                </a:solidFill>
              </a:rPr>
              <a:t>     </a:t>
            </a:r>
            <a:r>
              <a:rPr lang="he-IL" sz="5400" b="1" dirty="0">
                <a:solidFill>
                  <a:schemeClr val="bg1"/>
                </a:solidFill>
              </a:rPr>
              <a:t> </a:t>
            </a:r>
            <a:endParaRPr lang="en-US" sz="5400" b="1" dirty="0">
              <a:solidFill>
                <a:schemeClr val="bg1"/>
              </a:solidFill>
            </a:endParaRPr>
          </a:p>
          <a:p>
            <a:pPr algn="ctr" rtl="1"/>
            <a:endParaRPr lang="en-US" altLang="ko-KR" sz="1600" dirty="0"/>
          </a:p>
          <a:p>
            <a:pPr algn="ctr" rtl="1"/>
            <a:endParaRPr lang="en-US" altLang="ko-KR" sz="1600" dirty="0"/>
          </a:p>
          <a:p>
            <a:pPr algn="ctr" rtl="1"/>
            <a:endParaRPr lang="en-US" altLang="ko-KR" sz="1600" dirty="0"/>
          </a:p>
        </p:txBody>
      </p:sp>
      <p:sp>
        <p:nvSpPr>
          <p:cNvPr id="92163" name="Rectangle 2"/>
          <p:cNvSpPr>
            <a:spLocks noChangeArrowheads="1"/>
          </p:cNvSpPr>
          <p:nvPr/>
        </p:nvSpPr>
        <p:spPr bwMode="auto">
          <a:xfrm>
            <a:off x="826557" y="141513"/>
            <a:ext cx="8763000" cy="2739211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CN" altLang="en-US" sz="3600" b="1" dirty="0">
                <a:latin typeface="DFKai-SB" pitchFamily="65" charset="-120"/>
                <a:ea typeface="DFKai-SB" pitchFamily="65" charset="-120"/>
              </a:rPr>
              <a:t>民數記</a:t>
            </a:r>
            <a:r>
              <a:rPr lang="ko-KR" altLang="en-US" sz="3600" b="1" dirty="0">
                <a:latin typeface="新細明體" pitchFamily="18" charset="-120"/>
              </a:rPr>
              <a:t> </a:t>
            </a:r>
            <a:r>
              <a:rPr lang="en-US" sz="3600" b="1" dirty="0"/>
              <a:t>6:24-26</a:t>
            </a:r>
          </a:p>
          <a:p>
            <a:r>
              <a:rPr lang="zh-TW" altLang="en-US" sz="34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願耶和華賜福給你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保護你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.  </a:t>
            </a:r>
          </a:p>
          <a:p>
            <a:endParaRPr lang="en-US" altLang="zh-TW" sz="800" b="1" dirty="0">
              <a:solidFill>
                <a:srgbClr val="FF00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4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願耶和華使他的臉光照你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賜恩給你</a:t>
            </a:r>
            <a:r>
              <a:rPr lang="en-US" altLang="zh-CN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.</a:t>
            </a:r>
          </a:p>
          <a:p>
            <a:r>
              <a:rPr lang="en-US" altLang="zh-CN" sz="8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</a:t>
            </a:r>
          </a:p>
          <a:p>
            <a:r>
              <a:rPr lang="en-US" altLang="zh-TW" sz="34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願耶和華向你仰臉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賜你平安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.</a:t>
            </a:r>
            <a:endParaRPr lang="en-US" sz="4000" b="1" dirty="0">
              <a:solidFill>
                <a:srgbClr val="FF0000"/>
              </a:solidFill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2128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"/>
          <p:cNvSpPr>
            <a:spLocks noChangeArrowheads="1"/>
          </p:cNvSpPr>
          <p:nvPr/>
        </p:nvSpPr>
        <p:spPr bwMode="auto">
          <a:xfrm>
            <a:off x="-1" y="28222"/>
            <a:ext cx="12184063" cy="6848029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TW" altLang="en-US" sz="800" dirty="0"/>
              <a:t/>
            </a:r>
            <a:br>
              <a:rPr lang="zh-TW" altLang="en-US" sz="800" dirty="0"/>
            </a:br>
            <a:r>
              <a:rPr lang="zh-TW" altLang="en-US" sz="3000" dirty="0" smtClean="0"/>
              <a:t>     </a:t>
            </a:r>
            <a:r>
              <a:rPr lang="zh-CN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聖經原文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中的</a:t>
            </a:r>
            <a:r>
              <a:rPr lang="zh-TW" altLang="en-US" sz="30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 </a:t>
            </a:r>
            <a:r>
              <a:rPr lang="en-US" altLang="zh-TW" sz="30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‘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en-US" altLang="zh-TW" sz="30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’</a:t>
            </a:r>
            <a:r>
              <a:rPr lang="zh-CN" altLang="en-US" sz="30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 </a:t>
            </a:r>
            <a:r>
              <a:rPr lang="zh-CN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3000" b="1" dirty="0">
                <a:solidFill>
                  <a:srgbClr val="FFFF00"/>
                </a:solidFill>
              </a:rPr>
              <a:t>&lt;</a:t>
            </a:r>
            <a:r>
              <a:rPr lang="en-US" sz="3000" b="1" dirty="0" smtClean="0">
                <a:solidFill>
                  <a:srgbClr val="FFFF00"/>
                </a:solidFill>
              </a:rPr>
              <a:t>Seed&gt; in Hebrew and Greek</a:t>
            </a:r>
            <a:endParaRPr lang="en-US" sz="3000" dirty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r>
              <a:rPr lang="en-US" altLang="zh-TW" sz="3000" b="1" dirty="0">
                <a:solidFill>
                  <a:srgbClr val="FFFF00"/>
                </a:solidFill>
              </a:rPr>
              <a:t> </a:t>
            </a:r>
            <a:r>
              <a:rPr lang="en-US" altLang="zh-TW" sz="3000" b="1" dirty="0" smtClean="0">
                <a:solidFill>
                  <a:srgbClr val="FFFF00"/>
                </a:solidFill>
              </a:rPr>
              <a:t>       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希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伯來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語 </a:t>
            </a:r>
            <a:r>
              <a:rPr lang="he-IL" sz="3000" b="1" dirty="0" smtClean="0">
                <a:solidFill>
                  <a:srgbClr val="FFFF00"/>
                </a:solidFill>
              </a:rPr>
              <a:t>זֶרַע </a:t>
            </a:r>
            <a:r>
              <a:rPr lang="en-US" sz="3000" b="1" dirty="0" smtClean="0">
                <a:solidFill>
                  <a:srgbClr val="FFFF00"/>
                </a:solidFill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</a:rPr>
              <a:t>(</a:t>
            </a:r>
            <a:r>
              <a:rPr lang="en-US" sz="3000" b="1" i="1" dirty="0" err="1" smtClean="0">
                <a:solidFill>
                  <a:schemeClr val="bg1"/>
                </a:solidFill>
              </a:rPr>
              <a:t>zera</a:t>
            </a:r>
            <a:r>
              <a:rPr lang="en-US" sz="3000" b="1" dirty="0" smtClean="0">
                <a:solidFill>
                  <a:schemeClr val="bg1"/>
                </a:solidFill>
              </a:rPr>
              <a:t>) / 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希臘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語</a:t>
            </a:r>
            <a:r>
              <a:rPr lang="zh-TW" altLang="en-US" sz="3000" b="1" dirty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zh-TW" altLang="en-US" sz="30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l-GR" sz="3000" b="1" dirty="0" smtClean="0">
                <a:solidFill>
                  <a:srgbClr val="FFFF00"/>
                </a:solidFill>
              </a:rPr>
              <a:t>σπέρμα</a:t>
            </a:r>
            <a:r>
              <a:rPr lang="en-US" sz="3000" b="1" dirty="0" smtClean="0">
                <a:solidFill>
                  <a:srgbClr val="FFFF00"/>
                </a:solidFill>
              </a:rPr>
              <a:t> </a:t>
            </a:r>
            <a:r>
              <a:rPr lang="en-US" sz="3000" b="1" dirty="0">
                <a:solidFill>
                  <a:schemeClr val="bg1"/>
                </a:solidFill>
              </a:rPr>
              <a:t>(</a:t>
            </a:r>
            <a:r>
              <a:rPr lang="en-US" sz="3000" b="1" i="1" dirty="0" err="1">
                <a:solidFill>
                  <a:schemeClr val="bg1"/>
                </a:solidFill>
              </a:rPr>
              <a:t>sperma</a:t>
            </a:r>
            <a:r>
              <a:rPr lang="en-US" sz="3000" b="1" dirty="0">
                <a:solidFill>
                  <a:schemeClr val="bg1"/>
                </a:solidFill>
              </a:rPr>
              <a:t>) </a:t>
            </a:r>
            <a:endParaRPr lang="en-US" sz="2800" dirty="0">
              <a:solidFill>
                <a:schemeClr val="bg1"/>
              </a:solidFill>
            </a:endParaRPr>
          </a:p>
          <a:p>
            <a:r>
              <a:rPr lang="en-US" sz="2700" dirty="0" smtClean="0">
                <a:solidFill>
                  <a:schemeClr val="bg1"/>
                </a:solidFill>
              </a:rPr>
              <a:t>     a) (</a:t>
            </a:r>
            <a:r>
              <a:rPr lang="zh-TW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作物的</a:t>
            </a:r>
            <a:r>
              <a:rPr lang="en-US" sz="2700" dirty="0">
                <a:solidFill>
                  <a:schemeClr val="bg1"/>
                </a:solidFill>
              </a:rPr>
              <a:t>)</a:t>
            </a:r>
            <a:r>
              <a:rPr lang="zh-TW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種子</a:t>
            </a:r>
            <a:r>
              <a:rPr lang="en-US" altLang="zh-TW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; </a:t>
            </a:r>
            <a:r>
              <a:rPr lang="en-US" sz="2700" dirty="0" smtClean="0">
                <a:solidFill>
                  <a:schemeClr val="bg1"/>
                </a:solidFill>
              </a:rPr>
              <a:t>     b) (</a:t>
            </a:r>
            <a:r>
              <a:rPr lang="zh-CN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人或動物的</a:t>
            </a:r>
            <a:r>
              <a:rPr lang="en-US" sz="2700" dirty="0">
                <a:solidFill>
                  <a:schemeClr val="bg1"/>
                </a:solidFill>
              </a:rPr>
              <a:t>)</a:t>
            </a:r>
            <a:r>
              <a:rPr lang="zh-CN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後代，後裔，子孫</a:t>
            </a:r>
            <a:endParaRPr lang="en-US" altLang="zh-CN" sz="27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zh-CN" sz="800" b="1" dirty="0" smtClean="0">
              <a:solidFill>
                <a:srgbClr val="FFFF00"/>
              </a:solidFill>
            </a:endParaRPr>
          </a:p>
          <a:p>
            <a:endParaRPr lang="en-US" altLang="zh-CN" sz="800" b="1" dirty="0" smtClean="0">
              <a:solidFill>
                <a:srgbClr val="FFFF00"/>
              </a:solidFill>
            </a:endParaRPr>
          </a:p>
          <a:p>
            <a:r>
              <a:rPr lang="zh-CN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CN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</a:t>
            </a:r>
            <a:r>
              <a:rPr lang="en-US" sz="3000" b="1" dirty="0" smtClean="0">
                <a:solidFill>
                  <a:srgbClr val="FFFF00"/>
                </a:solidFill>
              </a:rPr>
              <a:t>&lt;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最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早的福音</a:t>
            </a:r>
            <a:r>
              <a:rPr lang="en-US" altLang="zh-CN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:</a:t>
            </a:r>
            <a:r>
              <a:rPr lang="zh-CN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女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人的種子</a:t>
            </a:r>
            <a:r>
              <a:rPr lang="en-US" sz="3000" b="1" dirty="0" smtClean="0">
                <a:solidFill>
                  <a:srgbClr val="FFFF00"/>
                </a:solidFill>
              </a:rPr>
              <a:t>&gt;</a:t>
            </a:r>
            <a:endParaRPr lang="en-US" sz="3000" b="1" dirty="0">
              <a:solidFill>
                <a:srgbClr val="FFFF00"/>
              </a:solidFill>
            </a:endParaRPr>
          </a:p>
          <a:p>
            <a:r>
              <a:rPr lang="en-US" sz="2800" b="1" dirty="0" smtClean="0">
                <a:solidFill>
                  <a:srgbClr val="FFFF00"/>
                </a:solidFill>
              </a:rPr>
              <a:t>           </a:t>
            </a:r>
            <a:r>
              <a:rPr lang="en-US" altLang="zh-CN" sz="2800" b="1" dirty="0" smtClean="0">
                <a:solidFill>
                  <a:srgbClr val="FFFF00"/>
                </a:solidFill>
              </a:rPr>
              <a:t>-</a:t>
            </a:r>
            <a:r>
              <a:rPr lang="en-US" sz="2800" b="1" dirty="0" smtClean="0">
                <a:solidFill>
                  <a:srgbClr val="FF0000"/>
                </a:solidFill>
              </a:rPr>
              <a:t>Genesis </a:t>
            </a:r>
            <a:r>
              <a:rPr lang="en-US" sz="2800" b="1" dirty="0">
                <a:solidFill>
                  <a:srgbClr val="FF0000"/>
                </a:solidFill>
              </a:rPr>
              <a:t>3:15</a:t>
            </a:r>
            <a:r>
              <a:rPr lang="en-US" sz="2800" dirty="0">
                <a:solidFill>
                  <a:srgbClr val="FF0000"/>
                </a:solidFill>
              </a:rPr>
              <a:t>  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我又要叫你和女人彼此為仇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；你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後裔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和女人的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後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裔</a:t>
            </a:r>
            <a:endParaRPr lang="en-US" altLang="zh-TW" sz="28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    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也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彼此為仇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zh-TW" altLang="en-US" sz="2800" u="sng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女</a:t>
            </a:r>
            <a:r>
              <a:rPr lang="zh-TW" altLang="en-US" sz="2800" u="sng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人的後裔</a:t>
            </a:r>
            <a:r>
              <a:rPr lang="en-US" altLang="zh-TW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en-US" sz="2800" dirty="0"/>
              <a:t>‎</a:t>
            </a:r>
            <a:r>
              <a:rPr lang="he-IL" sz="2800" dirty="0">
                <a:solidFill>
                  <a:srgbClr val="FFFF00"/>
                </a:solidFill>
              </a:rPr>
              <a:t>הוּא</a:t>
            </a:r>
            <a:r>
              <a:rPr lang="en-US" altLang="zh-TW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)</a:t>
            </a:r>
            <a:r>
              <a:rPr lang="zh-TW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要傷你的頭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；</a:t>
            </a:r>
            <a:r>
              <a:rPr lang="zh-TW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你要傷他的腳跟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dirty="0" smtClean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endParaRPr lang="en-US" sz="800" dirty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</a:t>
            </a:r>
            <a:r>
              <a:rPr lang="en-US" sz="3000" b="1" dirty="0" smtClean="0">
                <a:solidFill>
                  <a:srgbClr val="FFFF00"/>
                </a:solidFill>
              </a:rPr>
              <a:t>&lt;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神</a:t>
            </a:r>
            <a:r>
              <a:rPr lang="zh-CN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與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亞伯拉罕</a:t>
            </a:r>
            <a:r>
              <a:rPr lang="zh-CN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之約 </a:t>
            </a:r>
            <a:r>
              <a:rPr lang="en-US" sz="3000" b="1" dirty="0">
                <a:solidFill>
                  <a:srgbClr val="FFFF00"/>
                </a:solidFill>
              </a:rPr>
              <a:t>God’s Covenant with </a:t>
            </a:r>
            <a:r>
              <a:rPr lang="en-US" sz="3000" b="1" dirty="0" smtClean="0">
                <a:solidFill>
                  <a:srgbClr val="FFFF00"/>
                </a:solidFill>
              </a:rPr>
              <a:t>Abraham&gt;</a:t>
            </a:r>
            <a:endParaRPr lang="en-US" sz="3000" dirty="0">
              <a:solidFill>
                <a:srgbClr val="FFFF00"/>
              </a:solidFill>
            </a:endParaRPr>
          </a:p>
          <a:p>
            <a:r>
              <a:rPr lang="en-US" altLang="zh-TW" sz="28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-</a:t>
            </a:r>
            <a:r>
              <a:rPr lang="zh-TW" altLang="en-US" sz="28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創</a:t>
            </a:r>
            <a:r>
              <a:rPr lang="en-US" sz="2800" b="1" dirty="0">
                <a:solidFill>
                  <a:srgbClr val="FF0000"/>
                </a:solidFill>
                <a:ea typeface="DFKai-SB" pitchFamily="65" charset="-120"/>
              </a:rPr>
              <a:t>22:18</a:t>
            </a:r>
            <a:r>
              <a:rPr lang="en-US" sz="2800" b="1" dirty="0">
                <a:solidFill>
                  <a:schemeClr val="bg1"/>
                </a:solidFill>
                <a:ea typeface="DFKai-SB" pitchFamily="65" charset="-120"/>
              </a:rPr>
              <a:t>. 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並且地上萬國都必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因你的</a:t>
            </a:r>
            <a:r>
              <a:rPr lang="zh-TW" altLang="en-US" sz="2800" b="1" u="sng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後裔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得福、因為你聽從了我的話</a:t>
            </a:r>
            <a:r>
              <a:rPr lang="en-US" altLang="zh-TW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.</a:t>
            </a:r>
            <a:r>
              <a:rPr lang="en-US" sz="2800" b="1" dirty="0">
                <a:solidFill>
                  <a:schemeClr val="bg1"/>
                </a:solidFill>
              </a:rPr>
              <a:t> (</a:t>
            </a:r>
            <a:r>
              <a:rPr lang="he-IL" sz="2800" b="1" dirty="0">
                <a:solidFill>
                  <a:srgbClr val="FFFF00"/>
                </a:solidFill>
              </a:rPr>
              <a:t>זֶרַע</a:t>
            </a:r>
            <a:r>
              <a:rPr lang="en-US" sz="2800" b="1" dirty="0">
                <a:solidFill>
                  <a:schemeClr val="bg1"/>
                </a:solidFill>
              </a:rPr>
              <a:t>) </a:t>
            </a:r>
            <a:endParaRPr lang="en-US" sz="2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600" b="1" dirty="0">
                <a:solidFill>
                  <a:srgbClr val="FF0000"/>
                </a:solidFill>
              </a:rPr>
              <a:t> </a:t>
            </a:r>
            <a:r>
              <a:rPr lang="en-US" sz="2600" b="1" dirty="0" smtClean="0">
                <a:solidFill>
                  <a:srgbClr val="FF0000"/>
                </a:solidFill>
              </a:rPr>
              <a:t>     </a:t>
            </a:r>
            <a:r>
              <a:rPr lang="en-US" altLang="zh-CN" sz="2600" b="1" dirty="0" smtClean="0">
                <a:solidFill>
                  <a:schemeClr val="bg1"/>
                </a:solidFill>
                <a:ea typeface="DFKai-SB" pitchFamily="65" charset="-120"/>
              </a:rPr>
              <a:t>(</a:t>
            </a:r>
            <a:r>
              <a:rPr lang="zh-CN" altLang="en-US" sz="2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彼得的理</a:t>
            </a:r>
            <a:r>
              <a:rPr lang="zh-CN" altLang="en-US" sz="2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解</a:t>
            </a:r>
            <a:r>
              <a:rPr lang="en-US" altLang="zh-CN" sz="2600" b="1" dirty="0" smtClean="0">
                <a:solidFill>
                  <a:schemeClr val="bg1"/>
                </a:solidFill>
                <a:ea typeface="DFKai-SB" pitchFamily="65" charset="-120"/>
              </a:rPr>
              <a:t>) </a:t>
            </a:r>
            <a:r>
              <a:rPr lang="en-US" sz="2600" b="1" u="sng" dirty="0" smtClean="0">
                <a:solidFill>
                  <a:srgbClr val="FFFF00"/>
                </a:solidFill>
              </a:rPr>
              <a:t>Acts </a:t>
            </a:r>
            <a:r>
              <a:rPr lang="en-US" sz="2600" b="1" u="sng" dirty="0">
                <a:solidFill>
                  <a:srgbClr val="FFFF00"/>
                </a:solidFill>
              </a:rPr>
              <a:t>3:25-26</a:t>
            </a:r>
            <a:r>
              <a:rPr lang="en-US" sz="2600" b="1" dirty="0">
                <a:solidFill>
                  <a:schemeClr val="bg1"/>
                </a:solidFill>
              </a:rPr>
              <a:t>.  25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altLang="zh-TW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…… 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對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亞伯拉罕說、</a:t>
            </a:r>
            <a:r>
              <a:rPr lang="zh-TW" altLang="en-US" sz="2600" u="sng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地上萬族、都要</a:t>
            </a:r>
            <a:r>
              <a:rPr lang="zh-TW" altLang="en-US" sz="2600" u="sng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因</a:t>
            </a:r>
            <a:r>
              <a:rPr lang="zh-TW" altLang="en-US" sz="2600" u="sng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你的</a:t>
            </a:r>
            <a:r>
              <a:rPr lang="zh-TW" altLang="en-US" sz="2600" b="1" u="sng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後裔</a:t>
            </a:r>
            <a:r>
              <a:rPr lang="zh-TW" altLang="en-US" sz="2600" u="sng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得福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2600" b="1" dirty="0">
                <a:solidFill>
                  <a:schemeClr val="bg1"/>
                </a:solidFill>
              </a:rPr>
              <a:t>26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神既興起</a:t>
            </a:r>
            <a:r>
              <a:rPr lang="zh-TW" altLang="en-US" sz="2600" b="1" u="sng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他的僕人</a:t>
            </a:r>
            <a:r>
              <a:rPr lang="en-US" altLang="zh-TW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en-US" altLang="zh-TW" sz="2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[</a:t>
            </a:r>
            <a:r>
              <a:rPr lang="zh-TW" altLang="en-US" sz="2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或作兒子</a:t>
            </a:r>
            <a:r>
              <a:rPr lang="en-US" altLang="zh-TW" sz="2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]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就先差他到你們這裡來、賜福給你</a:t>
            </a:r>
            <a:r>
              <a:rPr lang="zh-TW" altLang="en-US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們</a:t>
            </a:r>
            <a:r>
              <a:rPr lang="en-US" altLang="zh-TW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……</a:t>
            </a:r>
          </a:p>
          <a:p>
            <a:r>
              <a:rPr lang="en-US" altLang="zh-CN" sz="2600" b="1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      (</a:t>
            </a:r>
            <a:r>
              <a:rPr lang="zh-CN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保羅的解</a:t>
            </a:r>
            <a:r>
              <a:rPr lang="zh-CN" altLang="en-US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釋</a:t>
            </a:r>
            <a:r>
              <a:rPr lang="en-US" altLang="zh-CN" sz="2600" b="1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)  </a:t>
            </a:r>
            <a:r>
              <a:rPr lang="zh-TW" altLang="en-US" sz="2600" b="1" u="sng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加</a:t>
            </a:r>
            <a:r>
              <a:rPr lang="zh-TW" altLang="en-US" sz="2600" b="1" u="sng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拉太書 </a:t>
            </a:r>
            <a:r>
              <a:rPr lang="en-US" sz="2600" b="1" u="sng" dirty="0">
                <a:solidFill>
                  <a:srgbClr val="FFFF00"/>
                </a:solidFill>
                <a:ea typeface="DFKai-SB" pitchFamily="65" charset="-120"/>
              </a:rPr>
              <a:t>3:16</a:t>
            </a:r>
            <a:r>
              <a:rPr lang="en-US" sz="2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. 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所應許的原是向亞伯拉罕和他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子孫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說的．神並不是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說</a:t>
            </a:r>
            <a:r>
              <a:rPr lang="zh-TW" altLang="en-US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眾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子孫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、指著許多人、乃是說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你那一個子孫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、指著一個人、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就是基督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altLang="zh-CN" sz="2600" b="1" dirty="0" smtClean="0">
              <a:solidFill>
                <a:srgbClr val="FFFF00"/>
              </a:solidFill>
            </a:endParaRPr>
          </a:p>
          <a:p>
            <a:endParaRPr lang="en-US" altLang="zh-CN" sz="800" b="1" dirty="0" smtClean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>
              <a:solidFill>
                <a:srgbClr val="FFFF00"/>
              </a:solidFill>
            </a:endParaRPr>
          </a:p>
          <a:p>
            <a:endParaRPr lang="en-US" sz="800" b="1" dirty="0">
              <a:solidFill>
                <a:srgbClr val="FFFF00"/>
              </a:solidFill>
            </a:endParaRPr>
          </a:p>
          <a:p>
            <a:endParaRPr lang="en-US" sz="800" b="1" dirty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747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1"/>
          <p:cNvSpPr>
            <a:spLocks noChangeArrowheads="1"/>
          </p:cNvSpPr>
          <p:nvPr/>
        </p:nvSpPr>
        <p:spPr bwMode="auto">
          <a:xfrm>
            <a:off x="9701" y="0"/>
            <a:ext cx="12179124" cy="6863417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en-US" altLang="zh-TW" sz="800" b="1" dirty="0" smtClean="0">
              <a:solidFill>
                <a:srgbClr val="FFFF00"/>
              </a:solidFill>
              <a:latin typeface="+mj-lt"/>
              <a:ea typeface="DFKai-SB" pitchFamily="65" charset="-120"/>
            </a:endParaRPr>
          </a:p>
          <a:p>
            <a:r>
              <a:rPr lang="en-US" altLang="zh-TW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     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大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衛的兒子</a:t>
            </a:r>
            <a:r>
              <a:rPr lang="en-US" altLang="zh-TW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/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子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孫</a:t>
            </a:r>
            <a:r>
              <a:rPr lang="zh-CN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3000" b="1" dirty="0" smtClean="0">
                <a:solidFill>
                  <a:srgbClr val="FFFF00"/>
                </a:solidFill>
                <a:ea typeface="DFKai-SB" pitchFamily="65" charset="-120"/>
              </a:rPr>
              <a:t>(</a:t>
            </a:r>
            <a:r>
              <a:rPr lang="el-GR" sz="3000" b="1" dirty="0" smtClean="0">
                <a:solidFill>
                  <a:srgbClr val="FFFF00"/>
                </a:solidFill>
              </a:rPr>
              <a:t>υἱός</a:t>
            </a:r>
            <a:r>
              <a:rPr lang="en-US" sz="3000" b="1" dirty="0" smtClean="0">
                <a:solidFill>
                  <a:srgbClr val="FFFF00"/>
                </a:solidFill>
              </a:rPr>
              <a:t> </a:t>
            </a:r>
            <a:r>
              <a:rPr lang="en-US" altLang="zh-TW" sz="3000" b="1" dirty="0" smtClean="0">
                <a:solidFill>
                  <a:srgbClr val="FFFF00"/>
                </a:solidFill>
                <a:ea typeface="DFKai-SB" pitchFamily="65" charset="-120"/>
              </a:rPr>
              <a:t>= </a:t>
            </a:r>
            <a:r>
              <a:rPr lang="he-IL" sz="3000" b="1" dirty="0" smtClean="0">
                <a:solidFill>
                  <a:srgbClr val="FFFF00"/>
                </a:solidFill>
              </a:rPr>
              <a:t>בֵּן</a:t>
            </a:r>
            <a:r>
              <a:rPr lang="en-US" altLang="zh-TW" sz="30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) 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耶穌</a:t>
            </a:r>
            <a:endParaRPr lang="en-US" sz="3000" b="1" dirty="0">
              <a:solidFill>
                <a:srgbClr val="FFFF00"/>
              </a:solidFill>
              <a:latin typeface="+mj-lt"/>
              <a:ea typeface="DFKai-SB" pitchFamily="65" charset="-120"/>
            </a:endParaRPr>
          </a:p>
          <a:p>
            <a:endParaRPr lang="en-US" sz="800" dirty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r>
              <a:rPr lang="en-US" sz="2900" b="1" dirty="0" smtClean="0">
                <a:solidFill>
                  <a:srgbClr val="FF0000"/>
                </a:solidFill>
              </a:rPr>
              <a:t>    Matthew 1:1</a:t>
            </a:r>
            <a:r>
              <a:rPr lang="en-US" sz="2900" b="1" dirty="0" smtClean="0">
                <a:solidFill>
                  <a:schemeClr val="bg1"/>
                </a:solidFill>
              </a:rPr>
              <a:t>.</a:t>
            </a:r>
            <a:r>
              <a:rPr lang="zh-TW" altLang="en-US" sz="2900" dirty="0" smtClean="0">
                <a:solidFill>
                  <a:schemeClr val="bg1"/>
                </a:solidFill>
              </a:rPr>
              <a:t>     </a:t>
            </a:r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亞</a:t>
            </a:r>
            <a:r>
              <a:rPr lang="zh-TW" altLang="en-US" sz="29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伯拉罕的</a:t>
            </a:r>
            <a:r>
              <a:rPr lang="zh-TW" altLang="en-US" sz="29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後裔</a:t>
            </a:r>
            <a:r>
              <a:rPr lang="zh-TW" altLang="en-US" sz="29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</a:t>
            </a:r>
            <a:r>
              <a:rPr lang="zh-TW" altLang="en-US" sz="2900" b="1" u="sng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大衛</a:t>
            </a:r>
            <a:r>
              <a:rPr lang="zh-TW" altLang="en-US" sz="2900" b="1" u="sng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2900" b="1" u="sng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子孫</a:t>
            </a:r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</a:t>
            </a:r>
            <a:endParaRPr lang="en-US" altLang="zh-TW" sz="29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9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</a:t>
            </a:r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耶</a:t>
            </a:r>
            <a:r>
              <a:rPr lang="zh-TW" altLang="en-US" sz="29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穌基督的家譜．</a:t>
            </a:r>
            <a:r>
              <a:rPr lang="en-US" altLang="zh-TW" sz="25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〔</a:t>
            </a:r>
            <a:r>
              <a:rPr lang="zh-TW" altLang="en-US" sz="25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後</a:t>
            </a:r>
            <a:r>
              <a:rPr lang="zh-TW" altLang="en-US" sz="25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裔</a:t>
            </a:r>
            <a:r>
              <a:rPr lang="en-US" altLang="zh-TW" sz="25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25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子</a:t>
            </a:r>
            <a:r>
              <a:rPr lang="zh-TW" altLang="en-US" sz="25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孫</a:t>
            </a:r>
            <a:r>
              <a:rPr lang="zh-TW" altLang="en-US" sz="25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原文都作</a:t>
            </a:r>
            <a:r>
              <a:rPr lang="zh-TW" altLang="en-US" sz="25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兒子</a:t>
            </a:r>
            <a:r>
              <a:rPr lang="zh-TW" altLang="en-US" sz="25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下同</a:t>
            </a:r>
            <a:r>
              <a:rPr lang="en-US" altLang="zh-TW" sz="25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〕</a:t>
            </a:r>
          </a:p>
          <a:p>
            <a:r>
              <a:rPr lang="en-US" sz="2600" b="1" baseline="30000" dirty="0" smtClean="0">
                <a:solidFill>
                  <a:srgbClr val="FF0000"/>
                </a:solidFill>
              </a:rPr>
              <a:t>ESV </a:t>
            </a:r>
            <a:r>
              <a:rPr lang="en-US" sz="2600" baseline="30000" dirty="0" smtClean="0">
                <a:solidFill>
                  <a:schemeClr val="bg1"/>
                </a:solidFill>
              </a:rPr>
              <a:t> </a:t>
            </a:r>
            <a:r>
              <a:rPr lang="en-US" sz="2600" dirty="0" smtClean="0">
                <a:solidFill>
                  <a:schemeClr val="bg1"/>
                </a:solidFill>
              </a:rPr>
              <a:t>……. Jesus </a:t>
            </a:r>
            <a:r>
              <a:rPr lang="en-US" sz="2600" dirty="0">
                <a:solidFill>
                  <a:schemeClr val="bg1"/>
                </a:solidFill>
              </a:rPr>
              <a:t>Christ, </a:t>
            </a:r>
            <a:r>
              <a:rPr lang="en-US" sz="2600" b="1" dirty="0">
                <a:solidFill>
                  <a:srgbClr val="FFFF00"/>
                </a:solidFill>
              </a:rPr>
              <a:t>the son of David</a:t>
            </a:r>
            <a:r>
              <a:rPr lang="en-US" sz="2600" dirty="0">
                <a:solidFill>
                  <a:schemeClr val="bg1"/>
                </a:solidFill>
              </a:rPr>
              <a:t>, the son of Abraham</a:t>
            </a:r>
            <a:r>
              <a:rPr lang="en-US" sz="2600" dirty="0" smtClean="0">
                <a:solidFill>
                  <a:schemeClr val="bg1"/>
                </a:solidFill>
              </a:rPr>
              <a:t>. (Cf. Luke 3:31)</a:t>
            </a:r>
          </a:p>
          <a:p>
            <a:r>
              <a:rPr lang="en-US" altLang="zh-TW" sz="2600" b="1" dirty="0" smtClean="0">
                <a:solidFill>
                  <a:schemeClr val="bg1"/>
                </a:solidFill>
                <a:ea typeface="DFKai-SB" pitchFamily="65" charset="-120"/>
              </a:rPr>
              <a:t>	*The Hebrew</a:t>
            </a:r>
            <a:r>
              <a:rPr lang="zh-CN" altLang="en-US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he-IL" sz="2600" b="1" dirty="0" smtClean="0">
                <a:solidFill>
                  <a:srgbClr val="FFFF00"/>
                </a:solidFill>
              </a:rPr>
              <a:t>בֵּן</a:t>
            </a:r>
            <a:r>
              <a:rPr lang="he-IL" sz="2600" dirty="0" smtClean="0"/>
              <a:t> </a:t>
            </a:r>
            <a:r>
              <a:rPr lang="en-US" sz="2600" dirty="0" smtClean="0"/>
              <a:t>  </a:t>
            </a:r>
            <a:r>
              <a:rPr lang="en-US" altLang="zh-TW" sz="2600" b="1" dirty="0" smtClean="0">
                <a:solidFill>
                  <a:srgbClr val="FFFF00"/>
                </a:solidFill>
                <a:ea typeface="DFKai-SB" pitchFamily="65" charset="-120"/>
              </a:rPr>
              <a:t>(</a:t>
            </a:r>
            <a:r>
              <a:rPr lang="en-US" altLang="zh-TW" sz="2600" b="1" i="1" dirty="0">
                <a:solidFill>
                  <a:srgbClr val="FFFF00"/>
                </a:solidFill>
                <a:ea typeface="DFKai-SB" pitchFamily="65" charset="-120"/>
              </a:rPr>
              <a:t>ben</a:t>
            </a:r>
            <a:r>
              <a:rPr lang="zh-CN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兒子，後裔</a:t>
            </a:r>
            <a:r>
              <a:rPr lang="en-US" altLang="zh-TW" sz="2600" b="1" dirty="0">
                <a:solidFill>
                  <a:srgbClr val="FFFF00"/>
                </a:solidFill>
                <a:ea typeface="DFKai-SB" pitchFamily="65" charset="-120"/>
              </a:rPr>
              <a:t> = </a:t>
            </a:r>
            <a:r>
              <a:rPr lang="el-GR" sz="2600" b="1" dirty="0">
                <a:solidFill>
                  <a:srgbClr val="FFFF00"/>
                </a:solidFill>
              </a:rPr>
              <a:t>υἱός</a:t>
            </a:r>
            <a:r>
              <a:rPr lang="en-US" altLang="zh-TW" sz="2600" b="1" dirty="0" smtClean="0">
                <a:solidFill>
                  <a:srgbClr val="FFFF00"/>
                </a:solidFill>
                <a:ea typeface="DFKai-SB" pitchFamily="65" charset="-120"/>
              </a:rPr>
              <a:t>)</a:t>
            </a:r>
            <a:r>
              <a:rPr lang="en-US" altLang="zh-TW" sz="2600" b="1" dirty="0" smtClean="0">
                <a:solidFill>
                  <a:schemeClr val="bg1"/>
                </a:solidFill>
                <a:ea typeface="DFKai-SB" pitchFamily="65" charset="-120"/>
              </a:rPr>
              <a:t>: </a:t>
            </a:r>
            <a:r>
              <a:rPr lang="en-US" sz="2600" dirty="0">
                <a:solidFill>
                  <a:schemeClr val="bg1"/>
                </a:solidFill>
              </a:rPr>
              <a:t>‘</a:t>
            </a:r>
            <a:r>
              <a:rPr lang="zh-TW" altLang="en-US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en-US" sz="2600" dirty="0" smtClean="0">
                <a:solidFill>
                  <a:schemeClr val="bg1"/>
                </a:solidFill>
              </a:rPr>
              <a:t>’</a:t>
            </a:r>
            <a:r>
              <a:rPr lang="zh-TW" altLang="en-US" sz="26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 </a:t>
            </a:r>
            <a:r>
              <a:rPr lang="zh-CN" altLang="en-US" sz="2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同義</a:t>
            </a:r>
            <a:r>
              <a:rPr lang="zh-CN" altLang="en-US" sz="26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詞 </a:t>
            </a:r>
            <a:endParaRPr lang="en-US" altLang="zh-CN" sz="2600" b="1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600" b="1" dirty="0" smtClean="0">
                <a:solidFill>
                  <a:schemeClr val="bg1"/>
                </a:solidFill>
                <a:ea typeface="DFKai-SB" pitchFamily="65" charset="-120"/>
              </a:rPr>
              <a:t>	*</a:t>
            </a:r>
            <a:r>
              <a:rPr lang="zh-TW" altLang="en-US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大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衛</a:t>
            </a:r>
            <a:r>
              <a:rPr lang="zh-TW" altLang="en-US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兒</a:t>
            </a:r>
            <a:r>
              <a:rPr lang="zh-TW" altLang="en-US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子</a:t>
            </a:r>
            <a:r>
              <a:rPr lang="en-US" altLang="zh-TW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/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en-US" altLang="zh-TW" sz="26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: 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u="sng" dirty="0" smtClean="0">
                <a:solidFill>
                  <a:srgbClr val="FFFF00"/>
                </a:solidFill>
              </a:rPr>
              <a:t>1) A Descendant of David </a:t>
            </a:r>
            <a:r>
              <a:rPr lang="zh-TW" altLang="en-US" sz="2600" b="1" u="sng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大</a:t>
            </a:r>
            <a:r>
              <a:rPr lang="zh-TW" altLang="en-US" sz="2600" b="1" u="sng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衛</a:t>
            </a:r>
            <a:r>
              <a:rPr lang="zh-TW" altLang="en-US" sz="2600" b="1" u="sng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的子孫</a:t>
            </a:r>
            <a:endParaRPr lang="en-US" sz="2600" b="1" u="sng" dirty="0" smtClean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    </a:t>
            </a:r>
            <a:r>
              <a:rPr lang="en-US" sz="2800" b="1" dirty="0" smtClean="0">
                <a:solidFill>
                  <a:srgbClr val="FF0000"/>
                </a:solidFill>
              </a:rPr>
              <a:t>-Acts 13:22-23</a:t>
            </a:r>
            <a:r>
              <a:rPr lang="en-US" sz="2800" b="1" dirty="0" smtClean="0">
                <a:solidFill>
                  <a:schemeClr val="bg1"/>
                </a:solidFill>
              </a:rPr>
              <a:t>.  22</a:t>
            </a:r>
            <a:r>
              <a:rPr lang="zh-TW" alt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</a:rPr>
              <a:t>……. 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尋得耶西的兒子大衛、他是合我心意的人、凡事要遵行我的旨意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altLang="zh-TW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</a:rPr>
              <a:t>23 </a:t>
            </a:r>
            <a:r>
              <a:rPr lang="en-US" altLang="zh-TW" sz="2800" dirty="0" smtClean="0"/>
              <a:t> 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從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這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人的</a:t>
            </a:r>
            <a:r>
              <a:rPr lang="zh-TW" altLang="en-US" sz="2800" b="1" u="sng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後裔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中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、神已經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照著所應許的、為以色列人立了一位救主、就是耶穌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2800" dirty="0" smtClean="0">
                <a:solidFill>
                  <a:schemeClr val="bg1"/>
                </a:solidFill>
              </a:rPr>
              <a:t>(</a:t>
            </a:r>
            <a:r>
              <a:rPr lang="en-US" sz="2800" baseline="30000" dirty="0">
                <a:solidFill>
                  <a:schemeClr val="bg1"/>
                </a:solidFill>
              </a:rPr>
              <a:t>NKJ  </a:t>
            </a:r>
            <a:r>
              <a:rPr lang="en-US" sz="2800" dirty="0">
                <a:solidFill>
                  <a:srgbClr val="FFFF00"/>
                </a:solidFill>
              </a:rPr>
              <a:t>From this man's </a:t>
            </a:r>
            <a:r>
              <a:rPr lang="en-US" sz="2800" b="1" dirty="0">
                <a:solidFill>
                  <a:srgbClr val="FFFF00"/>
                </a:solidFill>
              </a:rPr>
              <a:t>seed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</a:rPr>
              <a:t>/ </a:t>
            </a:r>
            <a:r>
              <a:rPr lang="el-GR" sz="2800" b="1" dirty="0">
                <a:solidFill>
                  <a:srgbClr val="FFFF00"/>
                </a:solidFill>
              </a:rPr>
              <a:t>σπέρμα</a:t>
            </a:r>
            <a:r>
              <a:rPr lang="en-US" sz="2800" dirty="0">
                <a:solidFill>
                  <a:schemeClr val="bg1"/>
                </a:solidFill>
              </a:rPr>
              <a:t>)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    -Romans 1:3</a:t>
            </a:r>
            <a:r>
              <a:rPr lang="en-US" sz="2800" b="1" dirty="0" smtClean="0">
                <a:solidFill>
                  <a:schemeClr val="bg1"/>
                </a:solidFill>
              </a:rPr>
              <a:t>.</a:t>
            </a:r>
            <a:r>
              <a:rPr lang="el-GR" sz="2800" dirty="0" smtClean="0">
                <a:solidFill>
                  <a:schemeClr val="bg1"/>
                </a:solidFill>
              </a:rPr>
              <a:t> 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論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到他兒子我主耶穌基督．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按肉體說、是從大衛後裔生的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      </a:t>
            </a:r>
            <a:endParaRPr lang="en-US" altLang="zh-TW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  </a:t>
            </a:r>
            <a:r>
              <a:rPr lang="en-US" sz="2600" dirty="0" smtClean="0">
                <a:solidFill>
                  <a:schemeClr val="bg1"/>
                </a:solidFill>
              </a:rPr>
              <a:t>(</a:t>
            </a:r>
            <a:r>
              <a:rPr lang="en-US" sz="2600" baseline="30000" dirty="0">
                <a:solidFill>
                  <a:schemeClr val="bg1"/>
                </a:solidFill>
              </a:rPr>
              <a:t>NKJ </a:t>
            </a:r>
            <a:r>
              <a:rPr lang="en-US" sz="2600" dirty="0">
                <a:solidFill>
                  <a:srgbClr val="FFFF00"/>
                </a:solidFill>
              </a:rPr>
              <a:t>who was born of </a:t>
            </a:r>
            <a:r>
              <a:rPr lang="en-US" sz="2600" b="1" dirty="0">
                <a:solidFill>
                  <a:srgbClr val="FFFF00"/>
                </a:solidFill>
              </a:rPr>
              <a:t>the seed of David </a:t>
            </a:r>
            <a:r>
              <a:rPr lang="en-US" sz="2600" dirty="0">
                <a:solidFill>
                  <a:srgbClr val="FFFF00"/>
                </a:solidFill>
              </a:rPr>
              <a:t>according to the flesh </a:t>
            </a:r>
            <a:r>
              <a:rPr lang="en-US" sz="2600" dirty="0" smtClean="0">
                <a:solidFill>
                  <a:schemeClr val="bg1"/>
                </a:solidFill>
              </a:rPr>
              <a:t>/ </a:t>
            </a:r>
            <a:r>
              <a:rPr lang="el-GR" sz="2600" b="1" dirty="0">
                <a:solidFill>
                  <a:srgbClr val="FFFF00"/>
                </a:solidFill>
              </a:rPr>
              <a:t>σπέρμα</a:t>
            </a:r>
            <a:r>
              <a:rPr lang="en-US" sz="2600" dirty="0">
                <a:solidFill>
                  <a:schemeClr val="bg1"/>
                </a:solidFill>
              </a:rPr>
              <a:t>)</a:t>
            </a:r>
          </a:p>
          <a:p>
            <a:r>
              <a:rPr lang="en-US" sz="2600" b="1" dirty="0" smtClean="0">
                <a:solidFill>
                  <a:schemeClr val="bg1"/>
                </a:solidFill>
              </a:rPr>
              <a:t>    -Cf. </a:t>
            </a:r>
            <a:r>
              <a:rPr lang="en-US" sz="2600" b="1" dirty="0" smtClean="0">
                <a:solidFill>
                  <a:srgbClr val="FF0000"/>
                </a:solidFill>
              </a:rPr>
              <a:t>Revelation 22:16</a:t>
            </a:r>
            <a:r>
              <a:rPr lang="en-US" sz="2600" b="1" dirty="0" smtClean="0">
                <a:solidFill>
                  <a:schemeClr val="bg1"/>
                </a:solidFill>
              </a:rPr>
              <a:t>.</a:t>
            </a:r>
            <a:r>
              <a:rPr lang="zh-TW" altLang="en-US" sz="2600" dirty="0" smtClean="0">
                <a:solidFill>
                  <a:schemeClr val="bg1"/>
                </a:solidFill>
              </a:rPr>
              <a:t> 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我耶穌差遣我的使者為眾教會將這些事向你們證明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26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26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         </a:t>
            </a:r>
            <a:r>
              <a:rPr lang="zh-TW" altLang="en-US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我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是大衛的根、又是他的後裔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．我是明亮的晨星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26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</a:t>
            </a:r>
            <a:r>
              <a:rPr lang="en-US" sz="2400" dirty="0" smtClean="0">
                <a:solidFill>
                  <a:schemeClr val="bg1"/>
                </a:solidFill>
              </a:rPr>
              <a:t>(</a:t>
            </a:r>
            <a:r>
              <a:rPr lang="el-GR" sz="2400" dirty="0" smtClean="0">
                <a:solidFill>
                  <a:srgbClr val="FFFF00"/>
                </a:solidFill>
              </a:rPr>
              <a:t>ἐγώ </a:t>
            </a:r>
            <a:r>
              <a:rPr lang="el-GR" sz="2400" dirty="0">
                <a:solidFill>
                  <a:srgbClr val="FFFF00"/>
                </a:solidFill>
              </a:rPr>
              <a:t>εἰμι </a:t>
            </a:r>
            <a:r>
              <a:rPr lang="el-GR" sz="2400" b="1" dirty="0">
                <a:solidFill>
                  <a:srgbClr val="FFFF00"/>
                </a:solidFill>
              </a:rPr>
              <a:t>ἡ ῥίζα καὶ τὸ γένος </a:t>
            </a:r>
            <a:r>
              <a:rPr lang="el-GR" sz="2400" b="1" dirty="0" smtClean="0">
                <a:solidFill>
                  <a:srgbClr val="FFFF00"/>
                </a:solidFill>
              </a:rPr>
              <a:t>Δαυίδ</a:t>
            </a:r>
            <a:r>
              <a:rPr lang="en-US" sz="2400" b="1" dirty="0" smtClean="0">
                <a:solidFill>
                  <a:srgbClr val="FFFF00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/ </a:t>
            </a:r>
            <a:r>
              <a:rPr lang="en-US" sz="2400" baseline="30000" dirty="0">
                <a:solidFill>
                  <a:schemeClr val="bg1"/>
                </a:solidFill>
              </a:rPr>
              <a:t>ESV</a:t>
            </a:r>
            <a:r>
              <a:rPr lang="en-US" sz="2400" dirty="0">
                <a:solidFill>
                  <a:schemeClr val="bg1"/>
                </a:solidFill>
              </a:rPr>
              <a:t> I am the root and the descendant of David</a:t>
            </a:r>
            <a:r>
              <a:rPr lang="en-US" sz="2400" dirty="0" smtClean="0">
                <a:solidFill>
                  <a:schemeClr val="bg1"/>
                </a:solidFill>
              </a:rPr>
              <a:t>)</a:t>
            </a:r>
            <a:endParaRPr lang="en-US" sz="2400" dirty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154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1"/>
          <p:cNvSpPr>
            <a:spLocks noChangeArrowheads="1"/>
          </p:cNvSpPr>
          <p:nvPr/>
        </p:nvSpPr>
        <p:spPr bwMode="auto">
          <a:xfrm>
            <a:off x="9701" y="0"/>
            <a:ext cx="12179124" cy="6894195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en-US" altLang="zh-TW" sz="800" b="1" dirty="0" smtClean="0">
              <a:solidFill>
                <a:srgbClr val="FFFF00"/>
              </a:solidFill>
              <a:latin typeface="+mj-lt"/>
              <a:ea typeface="DFKai-SB" pitchFamily="65" charset="-120"/>
            </a:endParaRPr>
          </a:p>
          <a:p>
            <a:r>
              <a:rPr lang="en-US" altLang="zh-TW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</a:t>
            </a:r>
            <a:r>
              <a:rPr lang="zh-TW" altLang="en-US" sz="3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大</a:t>
            </a:r>
            <a:r>
              <a:rPr lang="zh-TW" altLang="en-US" sz="3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衛的兒子</a:t>
            </a:r>
            <a:r>
              <a:rPr lang="en-US" altLang="zh-TW" sz="3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/</a:t>
            </a:r>
            <a:r>
              <a:rPr lang="zh-TW" altLang="en-US" sz="3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子</a:t>
            </a:r>
            <a:r>
              <a:rPr lang="zh-TW" altLang="en-US" sz="3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孫</a:t>
            </a:r>
            <a:r>
              <a:rPr lang="zh-CN" altLang="en-US" sz="3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3400" b="1" dirty="0" smtClean="0">
                <a:solidFill>
                  <a:srgbClr val="FFFF00"/>
                </a:solidFill>
                <a:ea typeface="DFKai-SB" pitchFamily="65" charset="-120"/>
              </a:rPr>
              <a:t>(</a:t>
            </a:r>
            <a:r>
              <a:rPr lang="el-GR" sz="3400" b="1" dirty="0" smtClean="0">
                <a:solidFill>
                  <a:srgbClr val="FFFF00"/>
                </a:solidFill>
              </a:rPr>
              <a:t>υἱός</a:t>
            </a:r>
            <a:r>
              <a:rPr lang="en-US" sz="3400" b="1" dirty="0" smtClean="0">
                <a:solidFill>
                  <a:srgbClr val="FFFF00"/>
                </a:solidFill>
              </a:rPr>
              <a:t> </a:t>
            </a:r>
            <a:r>
              <a:rPr lang="en-US" altLang="zh-TW" sz="3400" b="1" dirty="0" smtClean="0">
                <a:solidFill>
                  <a:srgbClr val="FFFF00"/>
                </a:solidFill>
                <a:ea typeface="DFKai-SB" pitchFamily="65" charset="-120"/>
              </a:rPr>
              <a:t>= </a:t>
            </a:r>
            <a:r>
              <a:rPr lang="he-IL" sz="3400" b="1" dirty="0" smtClean="0">
                <a:solidFill>
                  <a:srgbClr val="FFFF00"/>
                </a:solidFill>
              </a:rPr>
              <a:t>בֵּן</a:t>
            </a:r>
            <a:r>
              <a:rPr lang="en-US" altLang="zh-TW" sz="34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): </a:t>
            </a:r>
            <a:r>
              <a:rPr lang="zh-TW" altLang="en-US" sz="3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彌</a:t>
            </a:r>
            <a:r>
              <a:rPr lang="zh-TW" altLang="en-US" sz="3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賽亞</a:t>
            </a:r>
            <a:r>
              <a:rPr lang="zh-CN" altLang="en-US" sz="3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稱呼</a:t>
            </a:r>
            <a:r>
              <a:rPr 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endParaRPr lang="en-US" sz="3000" b="1" dirty="0">
              <a:solidFill>
                <a:srgbClr val="FFFF00"/>
              </a:solidFill>
              <a:latin typeface="+mj-lt"/>
              <a:ea typeface="DFKai-SB" pitchFamily="65" charset="-120"/>
            </a:endParaRPr>
          </a:p>
          <a:p>
            <a:endParaRPr lang="en-US" sz="800" dirty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r>
              <a:rPr lang="en-US" sz="2900" b="1" dirty="0" smtClean="0">
                <a:solidFill>
                  <a:srgbClr val="FF0000"/>
                </a:solidFill>
              </a:rPr>
              <a:t>    Matthew 1:1</a:t>
            </a:r>
            <a:r>
              <a:rPr lang="en-US" sz="2900" b="1" dirty="0" smtClean="0">
                <a:solidFill>
                  <a:schemeClr val="bg1"/>
                </a:solidFill>
              </a:rPr>
              <a:t>.</a:t>
            </a:r>
            <a:r>
              <a:rPr lang="zh-TW" altLang="en-US" sz="2900" dirty="0" smtClean="0">
                <a:solidFill>
                  <a:schemeClr val="bg1"/>
                </a:solidFill>
              </a:rPr>
              <a:t>     </a:t>
            </a:r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亞</a:t>
            </a:r>
            <a:r>
              <a:rPr lang="zh-TW" altLang="en-US" sz="29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伯拉罕的</a:t>
            </a:r>
            <a:r>
              <a:rPr lang="zh-TW" altLang="en-US" sz="29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後裔</a:t>
            </a:r>
            <a:r>
              <a:rPr lang="zh-TW" altLang="en-US" sz="29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</a:t>
            </a:r>
            <a:r>
              <a:rPr lang="zh-TW" altLang="en-US" sz="2900" b="1" u="sng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大衛</a:t>
            </a:r>
            <a:r>
              <a:rPr lang="zh-TW" altLang="en-US" sz="2900" b="1" u="sng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2900" b="1" u="sng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子孫</a:t>
            </a:r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</a:t>
            </a:r>
            <a:endParaRPr lang="en-US" altLang="zh-TW" sz="29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9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</a:t>
            </a:r>
            <a:r>
              <a:rPr lang="zh-TW" altLang="en-US" sz="29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耶</a:t>
            </a:r>
            <a:r>
              <a:rPr lang="zh-TW" altLang="en-US" sz="29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穌基督的家譜．</a:t>
            </a:r>
            <a:r>
              <a:rPr lang="en-US" altLang="zh-TW" sz="25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〔</a:t>
            </a:r>
            <a:r>
              <a:rPr lang="zh-TW" altLang="en-US" sz="25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後</a:t>
            </a:r>
            <a:r>
              <a:rPr lang="zh-TW" altLang="en-US" sz="25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裔</a:t>
            </a:r>
            <a:r>
              <a:rPr lang="en-US" altLang="zh-TW" sz="25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25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子</a:t>
            </a:r>
            <a:r>
              <a:rPr lang="zh-TW" altLang="en-US" sz="25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孫</a:t>
            </a:r>
            <a:r>
              <a:rPr lang="zh-TW" altLang="en-US" sz="25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原文都作</a:t>
            </a:r>
            <a:r>
              <a:rPr lang="zh-TW" altLang="en-US" sz="25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兒子</a:t>
            </a:r>
            <a:r>
              <a:rPr lang="zh-TW" altLang="en-US" sz="25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下同</a:t>
            </a:r>
            <a:r>
              <a:rPr lang="en-US" altLang="zh-TW" sz="25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〕</a:t>
            </a:r>
          </a:p>
          <a:p>
            <a:endParaRPr lang="en-US" altLang="zh-TW" sz="800" b="1" dirty="0" smtClean="0">
              <a:solidFill>
                <a:schemeClr val="bg1"/>
              </a:solidFill>
              <a:ea typeface="DFKai-SB" pitchFamily="65" charset="-120"/>
            </a:endParaRPr>
          </a:p>
          <a:p>
            <a:r>
              <a:rPr lang="en-US" altLang="zh-TW" sz="2600" b="1" dirty="0" smtClean="0">
                <a:solidFill>
                  <a:schemeClr val="bg1"/>
                </a:solidFill>
                <a:ea typeface="DFKai-SB" pitchFamily="65" charset="-120"/>
              </a:rPr>
              <a:t>        *The Hebrew</a:t>
            </a:r>
            <a:r>
              <a:rPr lang="zh-CN" altLang="en-US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he-IL" sz="2600" b="1" dirty="0" smtClean="0">
                <a:solidFill>
                  <a:srgbClr val="FFFF00"/>
                </a:solidFill>
              </a:rPr>
              <a:t>בֵּן</a:t>
            </a:r>
            <a:r>
              <a:rPr lang="he-IL" sz="2600" dirty="0" smtClean="0"/>
              <a:t> </a:t>
            </a:r>
            <a:r>
              <a:rPr lang="en-US" sz="2600" dirty="0" smtClean="0"/>
              <a:t>  </a:t>
            </a:r>
            <a:r>
              <a:rPr lang="en-US" altLang="zh-TW" sz="2600" b="1" dirty="0" smtClean="0">
                <a:solidFill>
                  <a:srgbClr val="FFFF00"/>
                </a:solidFill>
                <a:ea typeface="DFKai-SB" pitchFamily="65" charset="-120"/>
              </a:rPr>
              <a:t>(</a:t>
            </a:r>
            <a:r>
              <a:rPr lang="en-US" altLang="zh-TW" sz="2600" b="1" i="1" dirty="0">
                <a:solidFill>
                  <a:srgbClr val="FFFF00"/>
                </a:solidFill>
                <a:ea typeface="DFKai-SB" pitchFamily="65" charset="-120"/>
              </a:rPr>
              <a:t>ben</a:t>
            </a:r>
            <a:r>
              <a:rPr lang="zh-CN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兒子，後裔</a:t>
            </a:r>
            <a:r>
              <a:rPr lang="en-US" altLang="zh-TW" sz="2600" b="1" dirty="0">
                <a:solidFill>
                  <a:srgbClr val="FFFF00"/>
                </a:solidFill>
                <a:ea typeface="DFKai-SB" pitchFamily="65" charset="-120"/>
              </a:rPr>
              <a:t> = </a:t>
            </a:r>
            <a:r>
              <a:rPr lang="el-GR" sz="2600" b="1" dirty="0">
                <a:solidFill>
                  <a:srgbClr val="FFFF00"/>
                </a:solidFill>
              </a:rPr>
              <a:t>υἱός</a:t>
            </a:r>
            <a:r>
              <a:rPr lang="en-US" altLang="zh-TW" sz="2600" b="1" dirty="0" smtClean="0">
                <a:solidFill>
                  <a:srgbClr val="FFFF00"/>
                </a:solidFill>
                <a:ea typeface="DFKai-SB" pitchFamily="65" charset="-120"/>
              </a:rPr>
              <a:t>)</a:t>
            </a:r>
            <a:r>
              <a:rPr lang="en-US" altLang="zh-TW" sz="2600" b="1" dirty="0" smtClean="0">
                <a:solidFill>
                  <a:schemeClr val="bg1"/>
                </a:solidFill>
                <a:ea typeface="DFKai-SB" pitchFamily="65" charset="-120"/>
              </a:rPr>
              <a:t>: </a:t>
            </a:r>
            <a:r>
              <a:rPr lang="en-US" sz="2600" dirty="0">
                <a:solidFill>
                  <a:schemeClr val="bg1"/>
                </a:solidFill>
              </a:rPr>
              <a:t>‘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en-US" sz="2600" dirty="0">
                <a:solidFill>
                  <a:schemeClr val="bg1"/>
                </a:solidFill>
              </a:rPr>
              <a:t>’</a:t>
            </a:r>
            <a:r>
              <a:rPr lang="zh-TW" altLang="en-US" sz="2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 </a:t>
            </a:r>
            <a:r>
              <a:rPr lang="zh-CN" altLang="en-US" sz="2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同義詞 </a:t>
            </a:r>
            <a:endParaRPr lang="en-US" altLang="zh-CN" sz="2600" b="1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6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        </a:t>
            </a:r>
            <a:r>
              <a:rPr lang="en-US" altLang="zh-TW" sz="2600" b="1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*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大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衛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兒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子</a:t>
            </a:r>
            <a:r>
              <a:rPr lang="en-US" altLang="zh-TW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/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子孫</a:t>
            </a:r>
            <a:r>
              <a:rPr lang="en-US" altLang="zh-TW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: 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u="sng" dirty="0" smtClean="0">
                <a:solidFill>
                  <a:srgbClr val="FFFF00"/>
                </a:solidFill>
              </a:rPr>
              <a:t>2) A Title of the Messiah  </a:t>
            </a:r>
            <a:r>
              <a:rPr lang="zh-TW" altLang="en-US" sz="2800" b="1" u="sng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彌</a:t>
            </a:r>
            <a:r>
              <a:rPr lang="zh-TW" altLang="en-US" sz="2800" b="1" u="sng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賽</a:t>
            </a:r>
            <a:r>
              <a:rPr lang="zh-TW" altLang="en-US" sz="2800" b="1" u="sng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亞</a:t>
            </a:r>
            <a:r>
              <a:rPr lang="zh-CN" altLang="en-US" sz="2800" b="1" u="sng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稱</a:t>
            </a:r>
            <a:r>
              <a:rPr lang="zh-CN" altLang="en-US" sz="2800" b="1" u="sng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呼</a:t>
            </a:r>
            <a:r>
              <a:rPr 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</a:p>
          <a:p>
            <a:endParaRPr lang="en-US" sz="800" b="1" dirty="0" smtClean="0">
              <a:solidFill>
                <a:srgbClr val="FF0000"/>
              </a:solidFill>
            </a:endParaRPr>
          </a:p>
          <a:p>
            <a:r>
              <a:rPr lang="en-US" sz="2600" b="1" dirty="0" smtClean="0">
                <a:solidFill>
                  <a:srgbClr val="FF0000"/>
                </a:solidFill>
              </a:rPr>
              <a:t>         -Matthew 9:27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altLang="zh-TW" sz="2600" dirty="0" smtClean="0">
                <a:solidFill>
                  <a:schemeClr val="bg1"/>
                </a:solidFill>
              </a:rPr>
              <a:t>(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耶穌從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那裡往前走、有兩個瞎子跟著他、喊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叫說、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大衛的子孫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可憐我們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罷</a:t>
            </a:r>
            <a:r>
              <a:rPr lang="en-US" altLang="zh-TW" sz="2600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); </a:t>
            </a:r>
            <a:r>
              <a:rPr lang="en-US" sz="2600" b="1" dirty="0">
                <a:solidFill>
                  <a:srgbClr val="FF0000"/>
                </a:solidFill>
                <a:latin typeface="+mj-lt"/>
                <a:ea typeface="DFKai-SB" pitchFamily="65" charset="-120"/>
              </a:rPr>
              <a:t>12:23</a:t>
            </a:r>
            <a:r>
              <a:rPr lang="en-US" sz="2600" dirty="0">
                <a:solidFill>
                  <a:schemeClr val="bg1"/>
                </a:solidFill>
                <a:latin typeface="+mj-lt"/>
                <a:ea typeface="DFKai-SB" pitchFamily="65" charset="-120"/>
              </a:rPr>
              <a:t> </a:t>
            </a:r>
            <a:r>
              <a:rPr lang="en-US" altLang="zh-TW" sz="2600" dirty="0">
                <a:solidFill>
                  <a:schemeClr val="bg1"/>
                </a:solidFill>
                <a:latin typeface="+mj-lt"/>
              </a:rPr>
              <a:t>(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眾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人都驚奇、說、這不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是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大衛的子孫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麼</a:t>
            </a:r>
            <a:r>
              <a:rPr lang="en-US" altLang="zh-TW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); </a:t>
            </a:r>
            <a:r>
              <a:rPr lang="en-US" sz="2600" b="1" dirty="0">
                <a:solidFill>
                  <a:srgbClr val="FF0000"/>
                </a:solidFill>
                <a:latin typeface="+mj-lt"/>
                <a:ea typeface="DFKai-SB" pitchFamily="65" charset="-120"/>
              </a:rPr>
              <a:t>15:22</a:t>
            </a:r>
            <a:r>
              <a:rPr 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2600" dirty="0">
                <a:solidFill>
                  <a:schemeClr val="bg1"/>
                </a:solidFill>
              </a:rPr>
              <a:t>(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有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一個迦南婦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人</a:t>
            </a:r>
            <a:r>
              <a:rPr lang="en-US" altLang="zh-TW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……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主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阿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大衛的子孫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可憐我．我女兒被鬼附得甚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苦</a:t>
            </a:r>
            <a:r>
              <a:rPr lang="en-US" altLang="zh-TW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); </a:t>
            </a:r>
            <a:r>
              <a:rPr lang="en-US" sz="2600" b="1" dirty="0" smtClean="0">
                <a:solidFill>
                  <a:srgbClr val="FF0000"/>
                </a:solidFill>
                <a:ea typeface="DFKai-SB" pitchFamily="65" charset="-120"/>
              </a:rPr>
              <a:t>20:30-31</a:t>
            </a:r>
            <a:r>
              <a:rPr 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2600" dirty="0">
                <a:solidFill>
                  <a:schemeClr val="bg1"/>
                </a:solidFill>
              </a:rPr>
              <a:t>(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有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兩個瞎子坐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在路旁</a:t>
            </a:r>
            <a:r>
              <a:rPr lang="en-US" altLang="zh-TW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……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主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阿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大衛的子孫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可憐我們罷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altLang="zh-TW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…… 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他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們卻越發喊著說、主阿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大衛的子孫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可憐我們罷。 </a:t>
            </a:r>
            <a:r>
              <a:rPr lang="en-US" altLang="zh-TW" sz="2600" b="1" dirty="0" smtClean="0">
                <a:solidFill>
                  <a:srgbClr val="FF0000"/>
                </a:solidFill>
              </a:rPr>
              <a:t>= </a:t>
            </a:r>
            <a:r>
              <a:rPr lang="de-DE" sz="2600" b="1" dirty="0">
                <a:solidFill>
                  <a:srgbClr val="FF0000"/>
                </a:solidFill>
              </a:rPr>
              <a:t>Mark </a:t>
            </a:r>
            <a:r>
              <a:rPr lang="de-DE" sz="2600" b="1" dirty="0" smtClean="0">
                <a:solidFill>
                  <a:srgbClr val="FF0000"/>
                </a:solidFill>
              </a:rPr>
              <a:t>10:47-48 = </a:t>
            </a:r>
            <a:r>
              <a:rPr lang="en-US" sz="2600" b="1" dirty="0">
                <a:solidFill>
                  <a:srgbClr val="FF0000"/>
                </a:solidFill>
              </a:rPr>
              <a:t>Luke </a:t>
            </a:r>
            <a:r>
              <a:rPr lang="en-US" sz="2600" b="1" dirty="0" smtClean="0">
                <a:solidFill>
                  <a:srgbClr val="FF0000"/>
                </a:solidFill>
              </a:rPr>
              <a:t>18:38-39</a:t>
            </a:r>
            <a:r>
              <a:rPr lang="en-US" altLang="zh-TW" sz="2600" dirty="0" smtClean="0">
                <a:solidFill>
                  <a:schemeClr val="bg1"/>
                </a:solidFill>
              </a:rPr>
              <a:t>); </a:t>
            </a:r>
            <a:r>
              <a:rPr lang="en-US" sz="2600" b="1" dirty="0">
                <a:solidFill>
                  <a:srgbClr val="FF0000"/>
                </a:solidFill>
              </a:rPr>
              <a:t>21:9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altLang="zh-TW" sz="2600" dirty="0">
                <a:solidFill>
                  <a:schemeClr val="bg1"/>
                </a:solidFill>
              </a:rPr>
              <a:t>(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前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行後隨的眾人、喊著說、和散那歸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於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大衛的子</a:t>
            </a:r>
            <a:r>
              <a:rPr lang="zh-TW" altLang="en-US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孫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、奉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主名來的、是應當稱頌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 </a:t>
            </a:r>
            <a:r>
              <a:rPr lang="en-US" altLang="zh-TW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……); </a:t>
            </a:r>
            <a:r>
              <a:rPr lang="en-US" sz="2600" b="1" dirty="0" smtClean="0">
                <a:solidFill>
                  <a:srgbClr val="FF0000"/>
                </a:solidFill>
              </a:rPr>
              <a:t>21:15</a:t>
            </a:r>
            <a:r>
              <a:rPr 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2600" dirty="0" smtClean="0">
                <a:solidFill>
                  <a:schemeClr val="bg1"/>
                </a:solidFill>
              </a:rPr>
              <a:t>(</a:t>
            </a:r>
            <a:r>
              <a:rPr lang="en-US" altLang="zh-TW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……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又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見小孩子在殿裡喊著說、和散那歸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於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大衛的子孫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．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就甚惱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怒</a:t>
            </a:r>
            <a:r>
              <a:rPr lang="en-US" altLang="zh-TW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); </a:t>
            </a:r>
            <a:r>
              <a:rPr lang="en-US" sz="2600" b="1" dirty="0" smtClean="0">
                <a:solidFill>
                  <a:srgbClr val="FF0000"/>
                </a:solidFill>
              </a:rPr>
              <a:t>22:42</a:t>
            </a:r>
            <a:r>
              <a:rPr 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2600" dirty="0">
                <a:solidFill>
                  <a:schemeClr val="bg1"/>
                </a:solidFill>
              </a:rPr>
              <a:t>(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論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到基督、你們的意見如何．他是誰的子孫呢。他們回答說、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是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大衛的子孫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zh-TW" altLang="en-US" sz="2600" dirty="0" smtClean="0">
                <a:solidFill>
                  <a:schemeClr val="bg1"/>
                </a:solidFill>
              </a:rPr>
              <a:t> </a:t>
            </a:r>
            <a:r>
              <a:rPr lang="en-US" altLang="zh-TW" sz="2600" dirty="0" smtClean="0">
                <a:solidFill>
                  <a:srgbClr val="FF0000"/>
                </a:solidFill>
              </a:rPr>
              <a:t>= </a:t>
            </a:r>
            <a:r>
              <a:rPr lang="de-DE" sz="2600" b="1" dirty="0">
                <a:solidFill>
                  <a:srgbClr val="FF0000"/>
                </a:solidFill>
              </a:rPr>
              <a:t>Mark </a:t>
            </a:r>
            <a:r>
              <a:rPr lang="de-DE" sz="2600" b="1" dirty="0" smtClean="0">
                <a:solidFill>
                  <a:srgbClr val="FF0000"/>
                </a:solidFill>
              </a:rPr>
              <a:t>12:35</a:t>
            </a:r>
            <a:r>
              <a:rPr lang="en-US" altLang="zh-TW" sz="2600" dirty="0" smtClean="0">
                <a:solidFill>
                  <a:schemeClr val="bg1"/>
                </a:solidFill>
              </a:rPr>
              <a:t>).</a:t>
            </a:r>
            <a:endParaRPr lang="en-US" altLang="zh-TW" sz="2600" dirty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809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1"/>
          <p:cNvSpPr>
            <a:spLocks noChangeArrowheads="1"/>
          </p:cNvSpPr>
          <p:nvPr/>
        </p:nvSpPr>
        <p:spPr bwMode="auto">
          <a:xfrm>
            <a:off x="9701" y="0"/>
            <a:ext cx="12179124" cy="6801862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en-US" altLang="zh-TW" sz="800" b="1" dirty="0" smtClean="0">
              <a:solidFill>
                <a:srgbClr val="FFFF00"/>
              </a:solidFill>
              <a:latin typeface="+mj-lt"/>
              <a:ea typeface="DFKai-SB" pitchFamily="65" charset="-120"/>
            </a:endParaRPr>
          </a:p>
          <a:p>
            <a:endParaRPr lang="en-US" altLang="zh-TW" sz="800" b="1" dirty="0" smtClean="0">
              <a:solidFill>
                <a:srgbClr val="FFFF00"/>
              </a:solidFill>
              <a:latin typeface="+mj-lt"/>
              <a:ea typeface="DFKai-SB" pitchFamily="65" charset="-120"/>
            </a:endParaRPr>
          </a:p>
          <a:p>
            <a:r>
              <a:rPr lang="en-US" altLang="zh-TW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大衛</a:t>
            </a:r>
            <a:r>
              <a:rPr lang="en-US" altLang="zh-TW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: 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彌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賽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亞的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一個稱呼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3000" b="1" dirty="0" smtClean="0">
                <a:solidFill>
                  <a:srgbClr val="FFFF00"/>
                </a:solidFill>
              </a:rPr>
              <a:t>(A </a:t>
            </a:r>
            <a:r>
              <a:rPr lang="en-US" sz="3000" b="1" dirty="0">
                <a:solidFill>
                  <a:srgbClr val="FFFF00"/>
                </a:solidFill>
              </a:rPr>
              <a:t>Title of the </a:t>
            </a:r>
            <a:r>
              <a:rPr lang="en-US" sz="3000" b="1" dirty="0" smtClean="0">
                <a:solidFill>
                  <a:srgbClr val="FFFF00"/>
                </a:solidFill>
              </a:rPr>
              <a:t>Messiah)</a:t>
            </a:r>
            <a:endParaRPr lang="en-US" sz="3000" dirty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endParaRPr lang="en-US" sz="800" b="1" dirty="0" smtClean="0">
              <a:solidFill>
                <a:srgbClr val="FF0000"/>
              </a:solidFill>
            </a:endParaRPr>
          </a:p>
          <a:p>
            <a:endParaRPr lang="en-US" sz="800" b="1" dirty="0" smtClean="0">
              <a:solidFill>
                <a:srgbClr val="FF0000"/>
              </a:solidFill>
            </a:endParaRPr>
          </a:p>
          <a:p>
            <a:endParaRPr lang="en-US" sz="800" b="1" dirty="0" smtClean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     </a:t>
            </a:r>
            <a:r>
              <a:rPr lang="en-US" sz="2800" b="1" dirty="0" smtClean="0">
                <a:solidFill>
                  <a:srgbClr val="FF0000"/>
                </a:solidFill>
              </a:rPr>
              <a:t>-</a:t>
            </a:r>
            <a:r>
              <a:rPr lang="en-US" sz="2800" b="1" dirty="0">
                <a:solidFill>
                  <a:srgbClr val="FF0000"/>
                </a:solidFill>
              </a:rPr>
              <a:t>Jeremiah </a:t>
            </a:r>
            <a:r>
              <a:rPr lang="en-US" sz="2800" b="1" dirty="0" smtClean="0">
                <a:solidFill>
                  <a:srgbClr val="FF0000"/>
                </a:solidFill>
              </a:rPr>
              <a:t>30:9     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們卻要事奉耶和華你們的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神</a:t>
            </a:r>
            <a:endParaRPr lang="en-US" altLang="zh-TW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          和我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為你們所要興起的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王大衛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sz="2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     -Ezekiel 34:23-24 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我必立一牧人照管他們，牧養他們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，就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是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我的僕人大衛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      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他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必牧養他們，作他們的牧人。</a:t>
            </a:r>
            <a:r>
              <a:rPr 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耶和華必作他們的神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</a:t>
            </a:r>
            <a:endParaRPr lang="en-US" altLang="zh-TW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28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      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我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的僕人大衛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必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在他們中間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作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王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這是耶和華說的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zh-TW" sz="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     -</a:t>
            </a:r>
            <a:r>
              <a:rPr lang="en-US" sz="2800" b="1" dirty="0">
                <a:solidFill>
                  <a:srgbClr val="FF0000"/>
                </a:solidFill>
              </a:rPr>
              <a:t>Ezekiel </a:t>
            </a:r>
            <a:r>
              <a:rPr lang="en-US" sz="2800" b="1" dirty="0" smtClean="0">
                <a:solidFill>
                  <a:srgbClr val="FF0000"/>
                </a:solidFill>
              </a:rPr>
              <a:t>37:24  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我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的僕人大衛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必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作他們的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王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；眾民必歸一個牧人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       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他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們必順從我的典章，謹守遵行我的律例。</a:t>
            </a:r>
            <a:endParaRPr lang="en-US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b="1" dirty="0" smtClean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     </a:t>
            </a:r>
            <a:r>
              <a:rPr lang="en-US" sz="2800" b="1" dirty="0" smtClean="0">
                <a:solidFill>
                  <a:srgbClr val="FF0000"/>
                </a:solidFill>
              </a:rPr>
              <a:t>-</a:t>
            </a:r>
            <a:r>
              <a:rPr lang="en-US" sz="2800" b="1" dirty="0">
                <a:solidFill>
                  <a:srgbClr val="FF0000"/>
                </a:solidFill>
              </a:rPr>
              <a:t>Hosea </a:t>
            </a:r>
            <a:r>
              <a:rPr lang="en-US" sz="2800" b="1" dirty="0" smtClean="0">
                <a:solidFill>
                  <a:srgbClr val="FF0000"/>
                </a:solidFill>
              </a:rPr>
              <a:t>3:5 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後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來以色列人必歸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回尋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求他們的神耶和華</a:t>
            </a:r>
            <a:r>
              <a:rPr 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</a:p>
          <a:p>
            <a:r>
              <a:rPr lang="en-US" altLang="zh-TW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    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尋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求他們的神耶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和華和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他們的王大衛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．</a:t>
            </a:r>
            <a:endParaRPr lang="en-US" altLang="zh-TW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    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在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末後的日子必以敬畏的心歸向耶和華領受他的恩惠。</a:t>
            </a:r>
            <a:endParaRPr lang="en-US" sz="2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407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1"/>
          <p:cNvSpPr>
            <a:spLocks noChangeArrowheads="1"/>
          </p:cNvSpPr>
          <p:nvPr/>
        </p:nvSpPr>
        <p:spPr bwMode="auto">
          <a:xfrm>
            <a:off x="9701" y="0"/>
            <a:ext cx="12179124" cy="6832640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en-US" altLang="zh-TW" sz="800" b="1" dirty="0" smtClean="0">
              <a:solidFill>
                <a:srgbClr val="FFFF00"/>
              </a:solidFill>
              <a:latin typeface="+mj-lt"/>
              <a:ea typeface="DFKai-SB" pitchFamily="65" charset="-120"/>
            </a:endParaRPr>
          </a:p>
          <a:p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神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與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大衛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之約  </a:t>
            </a:r>
            <a:r>
              <a:rPr lang="en-US" sz="3000" b="1" dirty="0" smtClean="0">
                <a:solidFill>
                  <a:srgbClr val="FFFF00"/>
                </a:solidFill>
              </a:rPr>
              <a:t>God’s </a:t>
            </a:r>
            <a:r>
              <a:rPr lang="en-US" sz="3000" b="1" dirty="0">
                <a:solidFill>
                  <a:srgbClr val="FFFF00"/>
                </a:solidFill>
              </a:rPr>
              <a:t>Covenant with </a:t>
            </a:r>
            <a:r>
              <a:rPr lang="en-US" sz="3000" b="1" dirty="0" smtClean="0">
                <a:solidFill>
                  <a:srgbClr val="FFFF00"/>
                </a:solidFill>
              </a:rPr>
              <a:t>David (</a:t>
            </a:r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代</a:t>
            </a:r>
            <a:r>
              <a:rPr lang="zh-CN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上 </a:t>
            </a:r>
            <a:r>
              <a:rPr lang="en-US" sz="3000" b="1" dirty="0" smtClean="0">
                <a:solidFill>
                  <a:srgbClr val="FFFF00"/>
                </a:solidFill>
              </a:rPr>
              <a:t>17)</a:t>
            </a:r>
            <a:endParaRPr lang="en-US" sz="800" dirty="0" smtClean="0">
              <a:solidFill>
                <a:schemeClr val="bg1"/>
              </a:solidFill>
            </a:endParaRPr>
          </a:p>
          <a:p>
            <a:r>
              <a:rPr lang="en-US" sz="2600" dirty="0" smtClean="0">
                <a:solidFill>
                  <a:schemeClr val="bg1"/>
                </a:solidFill>
              </a:rPr>
              <a:t>     </a:t>
            </a:r>
            <a:r>
              <a:rPr lang="en-US" sz="2600" dirty="0">
                <a:solidFill>
                  <a:schemeClr val="bg1"/>
                </a:solidFill>
              </a:rPr>
              <a:t> -</a:t>
            </a:r>
            <a:r>
              <a:rPr lang="en-US" sz="2600" b="1" dirty="0">
                <a:solidFill>
                  <a:srgbClr val="FFFF00"/>
                </a:solidFill>
              </a:rPr>
              <a:t>2 Samuel </a:t>
            </a:r>
            <a:r>
              <a:rPr lang="en-US" sz="2600" b="1" dirty="0" smtClean="0">
                <a:solidFill>
                  <a:srgbClr val="FFFF00"/>
                </a:solidFill>
              </a:rPr>
              <a:t>7; </a:t>
            </a:r>
            <a:r>
              <a:rPr lang="en-US" sz="2600" b="1" dirty="0">
                <a:solidFill>
                  <a:srgbClr val="FFFF00"/>
                </a:solidFill>
              </a:rPr>
              <a:t>1 Chronicles </a:t>
            </a:r>
            <a:r>
              <a:rPr lang="en-US" sz="2600" b="1" dirty="0" smtClean="0">
                <a:solidFill>
                  <a:srgbClr val="FFFF00"/>
                </a:solidFill>
              </a:rPr>
              <a:t>17; </a:t>
            </a:r>
            <a:r>
              <a:rPr lang="en-US" sz="2600" b="1" dirty="0">
                <a:solidFill>
                  <a:srgbClr val="FFFF00"/>
                </a:solidFill>
              </a:rPr>
              <a:t>Psalm </a:t>
            </a:r>
            <a:r>
              <a:rPr lang="en-US" sz="2600" b="1" dirty="0" smtClean="0">
                <a:solidFill>
                  <a:srgbClr val="FFFF00"/>
                </a:solidFill>
              </a:rPr>
              <a:t>89</a:t>
            </a:r>
            <a:r>
              <a:rPr lang="en-US" sz="2600" dirty="0" smtClean="0">
                <a:solidFill>
                  <a:schemeClr val="bg1"/>
                </a:solidFill>
              </a:rPr>
              <a:t>; </a:t>
            </a:r>
            <a:r>
              <a:rPr lang="en-US" sz="2600" dirty="0">
                <a:solidFill>
                  <a:schemeClr val="bg1"/>
                </a:solidFill>
              </a:rPr>
              <a:t>132:12; </a:t>
            </a:r>
            <a:r>
              <a:rPr lang="en-US" sz="2600" dirty="0" smtClean="0">
                <a:solidFill>
                  <a:schemeClr val="bg1"/>
                </a:solidFill>
              </a:rPr>
              <a:t>Jeremiah 33:21 ……</a:t>
            </a:r>
            <a:endParaRPr lang="en-US" sz="2600" dirty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r>
              <a:rPr lang="en-US" sz="2600" b="1" dirty="0">
                <a:solidFill>
                  <a:srgbClr val="FF0000"/>
                </a:solidFill>
              </a:rPr>
              <a:t> </a:t>
            </a:r>
            <a:r>
              <a:rPr lang="en-US" sz="2600" b="1" dirty="0" smtClean="0">
                <a:solidFill>
                  <a:srgbClr val="FF0000"/>
                </a:solidFill>
              </a:rPr>
              <a:t>  -1 Chronicles 1</a:t>
            </a:r>
            <a:r>
              <a:rPr lang="en-US" altLang="zh-TW" sz="2600" b="1" dirty="0" smtClean="0">
                <a:solidFill>
                  <a:srgbClr val="FF0000"/>
                </a:solidFill>
              </a:rPr>
              <a:t>7:1-14</a:t>
            </a:r>
            <a:r>
              <a:rPr lang="en-US" altLang="zh-TW" sz="2600" b="1" dirty="0" smtClean="0">
                <a:solidFill>
                  <a:schemeClr val="bg1"/>
                </a:solidFill>
              </a:rPr>
              <a:t>.   1</a:t>
            </a:r>
            <a:r>
              <a:rPr lang="zh-TW" altLang="en-US" sz="2600" dirty="0">
                <a:solidFill>
                  <a:schemeClr val="bg1"/>
                </a:solidFill>
              </a:rPr>
              <a:t>  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大衛住在自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己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宮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中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，對先知拿單說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：</a:t>
            </a:r>
            <a:endParaRPr lang="en-US" altLang="zh-TW" sz="26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看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哪，我住在香柏木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宮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中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，耶和華的約櫃反在幔子裡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 </a:t>
            </a:r>
            <a:r>
              <a:rPr lang="en-US" altLang="zh-TW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…… </a:t>
            </a:r>
            <a:r>
              <a:rPr lang="en-US" altLang="zh-TW" sz="2600" b="1" dirty="0" smtClean="0">
                <a:solidFill>
                  <a:schemeClr val="bg1"/>
                </a:solidFill>
                <a:ea typeface="DFKai-SB" pitchFamily="65" charset="-120"/>
              </a:rPr>
              <a:t> </a:t>
            </a:r>
          </a:p>
          <a:p>
            <a:r>
              <a:rPr lang="en-US" altLang="zh-TW" sz="2600" b="1" dirty="0" smtClean="0">
                <a:solidFill>
                  <a:schemeClr val="bg1"/>
                </a:solidFill>
                <a:ea typeface="DFKai-SB" pitchFamily="65" charset="-120"/>
              </a:rPr>
              <a:t>4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你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去告訴我僕人大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衛 </a:t>
            </a:r>
            <a:r>
              <a:rPr lang="en-US" altLang="zh-TW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…… 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不可建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造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殿宇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給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我居住。 </a:t>
            </a:r>
            <a:r>
              <a:rPr lang="en-US" altLang="zh-TW" sz="2600" b="1" dirty="0">
                <a:solidFill>
                  <a:schemeClr val="bg1"/>
                </a:solidFill>
                <a:ea typeface="DFKai-SB" pitchFamily="65" charset="-120"/>
              </a:rPr>
              <a:t> </a:t>
            </a:r>
            <a:endParaRPr lang="en-US" altLang="zh-TW" sz="2600" b="1" dirty="0" smtClean="0">
              <a:solidFill>
                <a:schemeClr val="bg1"/>
              </a:solidFill>
              <a:ea typeface="DFKai-SB" pitchFamily="65" charset="-120"/>
            </a:endParaRPr>
          </a:p>
          <a:p>
            <a:r>
              <a:rPr lang="en-US" altLang="zh-TW" sz="2600" b="1" dirty="0" smtClean="0">
                <a:solidFill>
                  <a:schemeClr val="bg1"/>
                </a:solidFill>
                <a:ea typeface="DFKai-SB" pitchFamily="65" charset="-120"/>
              </a:rPr>
              <a:t>5 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自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從我領以色列人出埃及，直到今日，我未曾住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過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殿</a:t>
            </a:r>
            <a:r>
              <a:rPr lang="zh-TW" altLang="en-US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宇</a:t>
            </a:r>
            <a:r>
              <a:rPr lang="en-US" altLang="zh-TW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…… </a:t>
            </a:r>
            <a:r>
              <a:rPr lang="en-US" altLang="zh-TW" sz="2600" b="1" dirty="0" smtClean="0">
                <a:solidFill>
                  <a:schemeClr val="bg1"/>
                </a:solidFill>
                <a:ea typeface="DFKai-SB" pitchFamily="65" charset="-120"/>
              </a:rPr>
              <a:t> 6 </a:t>
            </a:r>
            <a:r>
              <a:rPr lang="en-US" altLang="zh-TW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……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何曾向以色列的一個士師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en-US" altLang="zh-TW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…… 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為何不給我建造香柏木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殿宇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呢？</a:t>
            </a:r>
            <a:r>
              <a:rPr lang="en-US" altLang="zh-TW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 </a:t>
            </a:r>
            <a:r>
              <a:rPr lang="en-US" altLang="zh-TW" sz="2600" b="1" dirty="0">
                <a:solidFill>
                  <a:schemeClr val="bg1"/>
                </a:solidFill>
                <a:ea typeface="DFKai-SB" pitchFamily="65" charset="-120"/>
              </a:rPr>
              <a:t> </a:t>
            </a:r>
            <a:r>
              <a:rPr lang="en-US" altLang="zh-TW" sz="2600" b="1" dirty="0" smtClean="0">
                <a:solidFill>
                  <a:schemeClr val="bg1"/>
                </a:solidFill>
                <a:ea typeface="DFKai-SB" pitchFamily="65" charset="-120"/>
              </a:rPr>
              <a:t>7</a:t>
            </a:r>
            <a:r>
              <a:rPr lang="en-US" altLang="zh-TW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 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現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在你要告訴我僕人大衛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en-US" altLang="zh-TW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……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立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你作我民以色列的君。 </a:t>
            </a:r>
            <a:r>
              <a:rPr lang="en-US" altLang="zh-TW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……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 </a:t>
            </a:r>
            <a:r>
              <a:rPr lang="en-US" altLang="zh-TW" sz="2600" b="1" dirty="0">
                <a:solidFill>
                  <a:schemeClr val="bg1"/>
                </a:solidFill>
                <a:ea typeface="DFKai-SB" pitchFamily="65" charset="-120"/>
              </a:rPr>
              <a:t> </a:t>
            </a:r>
            <a:r>
              <a:rPr lang="en-US" altLang="zh-TW" sz="2600" b="1" dirty="0" smtClean="0">
                <a:solidFill>
                  <a:schemeClr val="bg1"/>
                </a:solidFill>
                <a:ea typeface="DFKai-SB" pitchFamily="65" charset="-120"/>
              </a:rPr>
              <a:t>10 </a:t>
            </a:r>
            <a:r>
              <a:rPr lang="en-US" altLang="zh-TW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……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並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且我耶和華應許你，必為你建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立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家室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 </a:t>
            </a:r>
            <a:r>
              <a:rPr lang="en-US" altLang="zh-TW" sz="2600" b="1" dirty="0">
                <a:solidFill>
                  <a:schemeClr val="bg1"/>
                </a:solidFill>
                <a:ea typeface="DFKai-SB" pitchFamily="65" charset="-120"/>
              </a:rPr>
              <a:t> </a:t>
            </a:r>
            <a:r>
              <a:rPr lang="en-US" altLang="zh-TW" sz="2600" b="1" dirty="0" smtClean="0">
                <a:solidFill>
                  <a:schemeClr val="bg1"/>
                </a:solidFill>
                <a:ea typeface="DFKai-SB" pitchFamily="65" charset="-120"/>
              </a:rPr>
              <a:t>11 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壽數滿足歸你列祖的時候，我必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使</a:t>
            </a:r>
            <a:r>
              <a:rPr lang="zh-TW" altLang="en-US" sz="2400" b="1" u="sng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你的後裔</a:t>
            </a:r>
            <a:r>
              <a:rPr lang="en-US" altLang="zh-TW" sz="2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en-US" sz="2400" dirty="0"/>
              <a:t>‎</a:t>
            </a:r>
            <a:r>
              <a:rPr lang="he-IL" sz="2400" b="1" dirty="0">
                <a:solidFill>
                  <a:srgbClr val="FFFF00"/>
                </a:solidFill>
              </a:rPr>
              <a:t>זַרְעֲךָ </a:t>
            </a:r>
            <a:r>
              <a:rPr lang="en-US" altLang="zh-TW" sz="2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)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接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續你的位，我也必堅定他的國。 </a:t>
            </a:r>
            <a:r>
              <a:rPr lang="en-US" altLang="zh-TW" sz="2600" b="1" dirty="0">
                <a:solidFill>
                  <a:schemeClr val="bg1"/>
                </a:solidFill>
                <a:ea typeface="DFKai-SB" pitchFamily="65" charset="-120"/>
              </a:rPr>
              <a:t> 12 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他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必為我建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造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殿宇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；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我必堅定他的國位直到永遠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altLang="zh-TW" sz="2600" b="1" dirty="0" smtClean="0">
                <a:solidFill>
                  <a:schemeClr val="bg1"/>
                </a:solidFill>
                <a:ea typeface="DFKai-SB" pitchFamily="65" charset="-120"/>
              </a:rPr>
              <a:t> </a:t>
            </a:r>
            <a:r>
              <a:rPr lang="en-US" altLang="zh-TW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…… </a:t>
            </a:r>
            <a:r>
              <a:rPr lang="en-US" altLang="zh-TW" sz="2600" b="1" dirty="0" smtClean="0">
                <a:solidFill>
                  <a:schemeClr val="bg1"/>
                </a:solidFill>
                <a:ea typeface="DFKai-SB" pitchFamily="65" charset="-120"/>
              </a:rPr>
              <a:t>14</a:t>
            </a:r>
            <a:r>
              <a:rPr lang="en-US" altLang="zh-TW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我卻要將他永遠堅立在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家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裡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和我國裡；他的國位也必堅定，直到永遠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 </a:t>
            </a:r>
            <a:r>
              <a:rPr lang="en-US" altLang="zh-TW" sz="2600" b="1" dirty="0" smtClean="0">
                <a:solidFill>
                  <a:schemeClr val="bg1"/>
                </a:solidFill>
                <a:ea typeface="DFKai-SB" pitchFamily="65" charset="-120"/>
              </a:rPr>
              <a:t> </a:t>
            </a:r>
          </a:p>
          <a:p>
            <a:endParaRPr lang="en-US" altLang="zh-TW" sz="800" b="1" dirty="0" smtClean="0">
              <a:solidFill>
                <a:schemeClr val="bg1"/>
              </a:solidFill>
              <a:ea typeface="DFKai-SB" pitchFamily="65" charset="-120"/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            *The </a:t>
            </a:r>
            <a:r>
              <a:rPr lang="en-US" sz="2400" dirty="0">
                <a:solidFill>
                  <a:schemeClr val="bg1"/>
                </a:solidFill>
              </a:rPr>
              <a:t>Hebrew word </a:t>
            </a:r>
            <a:r>
              <a:rPr lang="he-IL" sz="2400" b="1" dirty="0">
                <a:solidFill>
                  <a:srgbClr val="FFFF00"/>
                </a:solidFill>
              </a:rPr>
              <a:t>בַּיִת 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(house, </a:t>
            </a:r>
            <a:r>
              <a:rPr lang="zh-TW" altLang="en-US" sz="2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房</a:t>
            </a:r>
            <a:r>
              <a:rPr lang="zh-TW" altLang="en-US" sz="2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子</a:t>
            </a:r>
            <a:r>
              <a:rPr lang="en-US" altLang="zh-TW" sz="2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2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家</a:t>
            </a:r>
            <a:r>
              <a:rPr lang="en-US" sz="2400" dirty="0" smtClean="0">
                <a:solidFill>
                  <a:schemeClr val="bg1"/>
                </a:solidFill>
              </a:rPr>
              <a:t>) </a:t>
            </a:r>
            <a:r>
              <a:rPr lang="en-US" sz="2400" dirty="0">
                <a:solidFill>
                  <a:schemeClr val="bg1"/>
                </a:solidFill>
              </a:rPr>
              <a:t>occurs in </a:t>
            </a:r>
            <a:r>
              <a:rPr lang="en-US" sz="2400" b="1" dirty="0">
                <a:solidFill>
                  <a:srgbClr val="FF0000"/>
                </a:solidFill>
              </a:rPr>
              <a:t>1 Chronicles 17</a:t>
            </a:r>
            <a:r>
              <a:rPr lang="en-US" sz="2400" dirty="0">
                <a:solidFill>
                  <a:schemeClr val="bg1"/>
                </a:solidFill>
              </a:rPr>
              <a:t>:1&lt;2x&gt; </a:t>
            </a:r>
            <a:r>
              <a:rPr lang="en-US" sz="2400" dirty="0" smtClean="0">
                <a:solidFill>
                  <a:schemeClr val="bg1"/>
                </a:solidFill>
              </a:rPr>
              <a:t>(palace </a:t>
            </a:r>
            <a:r>
              <a:rPr lang="zh-TW" altLang="en-US" sz="2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宮</a:t>
            </a:r>
            <a:r>
              <a:rPr lang="en-US" sz="2400" dirty="0">
                <a:solidFill>
                  <a:schemeClr val="bg1"/>
                </a:solidFill>
              </a:rPr>
              <a:t>); 17:4, 5, 6, 12 </a:t>
            </a:r>
            <a:r>
              <a:rPr lang="en-US" sz="2400" dirty="0" smtClean="0">
                <a:solidFill>
                  <a:schemeClr val="bg1"/>
                </a:solidFill>
              </a:rPr>
              <a:t>(‘temple’ </a:t>
            </a:r>
            <a:r>
              <a:rPr lang="zh-TW" altLang="en-US" sz="2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聖殿</a:t>
            </a:r>
            <a:r>
              <a:rPr lang="en-US" altLang="zh-TW" sz="2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2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殿</a:t>
            </a:r>
            <a:r>
              <a:rPr lang="zh-TW" altLang="en-US" sz="2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宇</a:t>
            </a:r>
            <a:r>
              <a:rPr lang="en-US" sz="2400" dirty="0">
                <a:solidFill>
                  <a:schemeClr val="bg1"/>
                </a:solidFill>
              </a:rPr>
              <a:t>); 17:10, 17, 23, 24, 25 (‘house of David’ = ‘dynasty’ or ‘kingdom’ </a:t>
            </a:r>
            <a:r>
              <a:rPr lang="zh-TW" altLang="en-US" sz="2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王朝</a:t>
            </a:r>
            <a:r>
              <a:rPr lang="en-US" altLang="zh-TW" sz="2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2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家室</a:t>
            </a:r>
            <a:r>
              <a:rPr lang="en-US" sz="2400" dirty="0">
                <a:solidFill>
                  <a:schemeClr val="bg1"/>
                </a:solidFill>
              </a:rPr>
              <a:t>); 17:14 (</a:t>
            </a:r>
            <a:r>
              <a:rPr lang="en-US" sz="2400" b="1" dirty="0">
                <a:solidFill>
                  <a:srgbClr val="FFFF00"/>
                </a:solidFill>
              </a:rPr>
              <a:t>God’s </a:t>
            </a:r>
            <a:r>
              <a:rPr lang="en-US" sz="2400" b="1" dirty="0" smtClean="0">
                <a:solidFill>
                  <a:srgbClr val="FFFF00"/>
                </a:solidFill>
              </a:rPr>
              <a:t>kingdom </a:t>
            </a:r>
            <a:r>
              <a:rPr lang="zh-TW" altLang="en-US" sz="2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家</a:t>
            </a:r>
            <a:r>
              <a:rPr lang="en-US" sz="2400" dirty="0" smtClean="0">
                <a:solidFill>
                  <a:schemeClr val="bg1"/>
                </a:solidFill>
              </a:rPr>
              <a:t>); </a:t>
            </a:r>
            <a:r>
              <a:rPr lang="en-US" sz="2400" dirty="0">
                <a:solidFill>
                  <a:schemeClr val="bg1"/>
                </a:solidFill>
              </a:rPr>
              <a:t>17:16, 27 (</a:t>
            </a:r>
            <a:r>
              <a:rPr lang="en-US" sz="2400" b="1" dirty="0">
                <a:solidFill>
                  <a:srgbClr val="FFFF00"/>
                </a:solidFill>
              </a:rPr>
              <a:t>David’s </a:t>
            </a:r>
            <a:r>
              <a:rPr lang="en-US" sz="2400" b="1" dirty="0" smtClean="0">
                <a:solidFill>
                  <a:srgbClr val="FFFF00"/>
                </a:solidFill>
              </a:rPr>
              <a:t>family </a:t>
            </a:r>
            <a:r>
              <a:rPr lang="zh-TW" altLang="en-US" sz="2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家</a:t>
            </a:r>
            <a:r>
              <a:rPr lang="en-US" sz="2400" dirty="0" smtClean="0">
                <a:solidFill>
                  <a:schemeClr val="bg1"/>
                </a:solidFill>
              </a:rPr>
              <a:t>).</a:t>
            </a:r>
            <a:endParaRPr lang="en-US" sz="2400" dirty="0">
              <a:solidFill>
                <a:schemeClr val="bg1"/>
              </a:solidFill>
            </a:endParaRPr>
          </a:p>
          <a:p>
            <a:endParaRPr lang="en-US" sz="1000" dirty="0" smtClean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 smtClean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618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1"/>
          <p:cNvSpPr>
            <a:spLocks noChangeArrowheads="1"/>
          </p:cNvSpPr>
          <p:nvPr/>
        </p:nvSpPr>
        <p:spPr bwMode="auto">
          <a:xfrm>
            <a:off x="9701" y="0"/>
            <a:ext cx="12179124" cy="6955750"/>
          </a:xfrm>
          <a:prstGeom prst="rect">
            <a:avLst/>
          </a:prstGeom>
          <a:solidFill>
            <a:srgbClr val="00206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endParaRPr lang="en-US" altLang="zh-TW" sz="800" b="1" dirty="0" smtClean="0">
              <a:solidFill>
                <a:srgbClr val="FFFF00"/>
              </a:solidFill>
              <a:latin typeface="+mj-lt"/>
              <a:ea typeface="DFKai-SB" pitchFamily="65" charset="-120"/>
            </a:endParaRPr>
          </a:p>
          <a:p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神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與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大衛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之約  </a:t>
            </a:r>
            <a:r>
              <a:rPr lang="en-US" sz="3000" b="1" dirty="0" smtClean="0">
                <a:solidFill>
                  <a:srgbClr val="FFFF00"/>
                </a:solidFill>
              </a:rPr>
              <a:t>God’s </a:t>
            </a:r>
            <a:r>
              <a:rPr lang="en-US" sz="3000" b="1" dirty="0">
                <a:solidFill>
                  <a:srgbClr val="FFFF00"/>
                </a:solidFill>
              </a:rPr>
              <a:t>Covenant with </a:t>
            </a:r>
            <a:r>
              <a:rPr lang="en-US" sz="3000" b="1" dirty="0" smtClean="0">
                <a:solidFill>
                  <a:srgbClr val="FFFF00"/>
                </a:solidFill>
              </a:rPr>
              <a:t>David (</a:t>
            </a:r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撒</a:t>
            </a:r>
            <a:r>
              <a:rPr lang="zh-CN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下 </a:t>
            </a:r>
            <a:r>
              <a:rPr lang="en-US" sz="3000" b="1" dirty="0" smtClean="0">
                <a:solidFill>
                  <a:srgbClr val="FFFF00"/>
                </a:solidFill>
              </a:rPr>
              <a:t>7)</a:t>
            </a:r>
            <a:endParaRPr lang="en-US" sz="800" dirty="0" smtClean="0">
              <a:solidFill>
                <a:schemeClr val="bg1"/>
              </a:solidFill>
            </a:endParaRPr>
          </a:p>
          <a:p>
            <a:r>
              <a:rPr lang="en-US" sz="2600" dirty="0" smtClean="0">
                <a:solidFill>
                  <a:schemeClr val="bg1"/>
                </a:solidFill>
              </a:rPr>
              <a:t>       </a:t>
            </a:r>
            <a:r>
              <a:rPr lang="en-US" sz="2600" dirty="0">
                <a:solidFill>
                  <a:schemeClr val="bg1"/>
                </a:solidFill>
              </a:rPr>
              <a:t> -</a:t>
            </a:r>
            <a:r>
              <a:rPr lang="en-US" sz="2600" b="1" dirty="0">
                <a:solidFill>
                  <a:srgbClr val="FFFF00"/>
                </a:solidFill>
              </a:rPr>
              <a:t>2 Samuel </a:t>
            </a:r>
            <a:r>
              <a:rPr lang="en-US" sz="2600" b="1" dirty="0" smtClean="0">
                <a:solidFill>
                  <a:srgbClr val="FFFF00"/>
                </a:solidFill>
              </a:rPr>
              <a:t>7; </a:t>
            </a:r>
            <a:r>
              <a:rPr lang="en-US" sz="2600" b="1" dirty="0">
                <a:solidFill>
                  <a:srgbClr val="FFFF00"/>
                </a:solidFill>
              </a:rPr>
              <a:t>1 Chronicles </a:t>
            </a:r>
            <a:r>
              <a:rPr lang="en-US" sz="2600" b="1" dirty="0" smtClean="0">
                <a:solidFill>
                  <a:srgbClr val="FFFF00"/>
                </a:solidFill>
              </a:rPr>
              <a:t>17; </a:t>
            </a:r>
            <a:r>
              <a:rPr lang="en-US" sz="2600" b="1" dirty="0">
                <a:solidFill>
                  <a:srgbClr val="FFFF00"/>
                </a:solidFill>
              </a:rPr>
              <a:t>Psalm </a:t>
            </a:r>
            <a:r>
              <a:rPr lang="en-US" sz="2600" b="1" dirty="0" smtClean="0">
                <a:solidFill>
                  <a:srgbClr val="FFFF00"/>
                </a:solidFill>
              </a:rPr>
              <a:t>89</a:t>
            </a:r>
            <a:r>
              <a:rPr lang="en-US" sz="2600" dirty="0" smtClean="0">
                <a:solidFill>
                  <a:schemeClr val="bg1"/>
                </a:solidFill>
              </a:rPr>
              <a:t>; </a:t>
            </a:r>
            <a:r>
              <a:rPr lang="en-US" sz="2600" dirty="0">
                <a:solidFill>
                  <a:schemeClr val="bg1"/>
                </a:solidFill>
              </a:rPr>
              <a:t>132:12; </a:t>
            </a:r>
            <a:r>
              <a:rPr lang="en-US" sz="2600" dirty="0" smtClean="0">
                <a:solidFill>
                  <a:schemeClr val="bg1"/>
                </a:solidFill>
              </a:rPr>
              <a:t>Jeremiah 33:21 ……</a:t>
            </a:r>
            <a:endParaRPr lang="en-US" sz="2600" dirty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r>
              <a:rPr lang="en-US" sz="2600" b="1" dirty="0">
                <a:solidFill>
                  <a:srgbClr val="FF0000"/>
                </a:solidFill>
              </a:rPr>
              <a:t> </a:t>
            </a:r>
            <a:r>
              <a:rPr lang="en-US" sz="2600" b="1" dirty="0" smtClean="0">
                <a:solidFill>
                  <a:srgbClr val="FF0000"/>
                </a:solidFill>
              </a:rPr>
              <a:t>  -</a:t>
            </a:r>
            <a:r>
              <a:rPr lang="en-US" sz="2600" b="1" dirty="0">
                <a:solidFill>
                  <a:srgbClr val="FF0000"/>
                </a:solidFill>
              </a:rPr>
              <a:t>2 Samuel </a:t>
            </a:r>
            <a:r>
              <a:rPr lang="en-US" altLang="zh-TW" sz="2600" b="1" dirty="0" smtClean="0">
                <a:solidFill>
                  <a:srgbClr val="FF0000"/>
                </a:solidFill>
              </a:rPr>
              <a:t>7:1-16</a:t>
            </a:r>
            <a:r>
              <a:rPr lang="en-US" altLang="zh-TW" sz="2600" b="1" dirty="0" smtClean="0">
                <a:solidFill>
                  <a:schemeClr val="bg1"/>
                </a:solidFill>
              </a:rPr>
              <a:t>.   1</a:t>
            </a:r>
            <a:r>
              <a:rPr lang="zh-TW" altLang="en-US" sz="2600" dirty="0" smtClean="0">
                <a:solidFill>
                  <a:schemeClr val="bg1"/>
                </a:solidFill>
              </a:rPr>
              <a:t> 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王住在自己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宮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中，耶和華使他安靖，不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被</a:t>
            </a:r>
            <a:endParaRPr lang="en-US" altLang="zh-TW" sz="26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四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圍的仇敵擾亂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 </a:t>
            </a:r>
            <a:r>
              <a:rPr lang="en-US" altLang="zh-TW" sz="2600" b="1" dirty="0" smtClean="0">
                <a:solidFill>
                  <a:schemeClr val="bg1"/>
                </a:solidFill>
              </a:rPr>
              <a:t>2</a:t>
            </a:r>
            <a:r>
              <a:rPr lang="en-US" altLang="zh-TW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那時，王對先知拿單說：「看哪，我住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在</a:t>
            </a:r>
            <a:endParaRPr lang="en-US" altLang="zh-TW" sz="26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香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柏木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宮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中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，神的約櫃反在幔子裡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。」</a:t>
            </a:r>
            <a:r>
              <a:rPr lang="en-US" altLang="zh-TW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……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 </a:t>
            </a:r>
            <a:r>
              <a:rPr lang="en-US" altLang="zh-TW" sz="2600" b="1" dirty="0" smtClean="0">
                <a:solidFill>
                  <a:schemeClr val="bg1"/>
                </a:solidFill>
              </a:rPr>
              <a:t>5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「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你去告訴我僕人大衛，說耶和華如此說：</a:t>
            </a:r>
            <a:r>
              <a:rPr lang="en-US" altLang="zh-TW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『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你豈可建造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殿宇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給我居住呢？ </a:t>
            </a:r>
            <a:r>
              <a:rPr lang="en-US" altLang="zh-TW" sz="2600" b="1" dirty="0">
                <a:solidFill>
                  <a:schemeClr val="bg1"/>
                </a:solidFill>
              </a:rPr>
              <a:t> </a:t>
            </a:r>
            <a:r>
              <a:rPr lang="en-US" altLang="zh-TW" sz="2600" b="1" dirty="0" smtClean="0">
                <a:solidFill>
                  <a:schemeClr val="bg1"/>
                </a:solidFill>
              </a:rPr>
              <a:t>6</a:t>
            </a:r>
            <a:r>
              <a:rPr lang="en-US" altLang="zh-TW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自從我領以色列人出埃及直到今日，我未曾住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過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殿宇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常在會幕和帳幕中行走。 </a:t>
            </a:r>
            <a:r>
              <a:rPr lang="en-US" altLang="zh-TW" sz="2600" b="1" dirty="0">
                <a:solidFill>
                  <a:schemeClr val="bg1"/>
                </a:solidFill>
              </a:rPr>
              <a:t> </a:t>
            </a:r>
            <a:r>
              <a:rPr lang="en-US" altLang="zh-TW" sz="2600" b="1" dirty="0" smtClean="0">
                <a:solidFill>
                  <a:schemeClr val="bg1"/>
                </a:solidFill>
              </a:rPr>
              <a:t>7</a:t>
            </a:r>
            <a:r>
              <a:rPr lang="en-US" altLang="zh-TW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 </a:t>
            </a:r>
            <a:r>
              <a:rPr lang="en-US" altLang="zh-TW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…… 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們為何不給我建造香柏木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殿宇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呢？</a:t>
            </a:r>
            <a:r>
              <a:rPr lang="en-US" altLang="zh-TW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…… </a:t>
            </a:r>
            <a:r>
              <a:rPr lang="en-US" altLang="zh-TW" sz="2600" b="1" dirty="0" smtClean="0">
                <a:solidFill>
                  <a:schemeClr val="bg1"/>
                </a:solidFill>
                <a:ea typeface="DFKai-SB" pitchFamily="65" charset="-120"/>
              </a:rPr>
              <a:t>11</a:t>
            </a:r>
            <a:r>
              <a:rPr lang="en-US" altLang="zh-TW" sz="2600" b="1" dirty="0">
                <a:solidFill>
                  <a:schemeClr val="bg1"/>
                </a:solidFill>
                <a:ea typeface="DFKai-SB" pitchFamily="65" charset="-120"/>
              </a:rPr>
              <a:t>  </a:t>
            </a:r>
            <a:r>
              <a:rPr lang="en-US" altLang="zh-TW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……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並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且我耶和華應許你，必為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你建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立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家</a:t>
            </a:r>
            <a:r>
              <a:rPr lang="zh-TW" altLang="en-US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室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altLang="zh-TW" sz="2600" b="1" dirty="0" smtClean="0">
                <a:solidFill>
                  <a:schemeClr val="bg1"/>
                </a:solidFill>
                <a:ea typeface="DFKai-SB" pitchFamily="65" charset="-120"/>
              </a:rPr>
              <a:t> 12</a:t>
            </a:r>
            <a:r>
              <a:rPr lang="en-US" altLang="zh-TW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你壽數滿足、與你列祖同睡的時候，我必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使</a:t>
            </a:r>
            <a:r>
              <a:rPr lang="zh-TW" altLang="en-US" sz="2600" b="1" u="sng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你的後裔</a:t>
            </a:r>
            <a:r>
              <a:rPr lang="en-US" altLang="zh-TW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en-US" sz="2800" dirty="0" smtClean="0"/>
              <a:t>‎</a:t>
            </a:r>
            <a:r>
              <a:rPr lang="he-IL" sz="2800" b="1" dirty="0" smtClean="0">
                <a:solidFill>
                  <a:srgbClr val="FFFF00"/>
                </a:solidFill>
              </a:rPr>
              <a:t>זַרְעֲךָ </a:t>
            </a:r>
            <a:r>
              <a:rPr lang="en-US" altLang="zh-TW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)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接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續你的位；我也必堅定他的國。 </a:t>
            </a:r>
            <a:r>
              <a:rPr lang="en-US" altLang="zh-TW" sz="2600" b="1" dirty="0">
                <a:solidFill>
                  <a:schemeClr val="bg1"/>
                </a:solidFill>
                <a:ea typeface="DFKai-SB" pitchFamily="65" charset="-120"/>
              </a:rPr>
              <a:t> </a:t>
            </a:r>
            <a:r>
              <a:rPr lang="en-US" altLang="zh-TW" sz="2600" b="1" dirty="0" smtClean="0">
                <a:solidFill>
                  <a:schemeClr val="bg1"/>
                </a:solidFill>
                <a:ea typeface="DFKai-SB" pitchFamily="65" charset="-120"/>
              </a:rPr>
              <a:t>13</a:t>
            </a:r>
            <a:r>
              <a:rPr lang="en-US" altLang="zh-TW" sz="2600" b="1" dirty="0">
                <a:solidFill>
                  <a:schemeClr val="bg1"/>
                </a:solidFill>
                <a:ea typeface="DFKai-SB" pitchFamily="65" charset="-120"/>
              </a:rPr>
              <a:t> 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他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必為我的名建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造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殿宇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；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我必堅定他的國位，直到永遠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altLang="zh-TW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……</a:t>
            </a:r>
            <a:r>
              <a:rPr lang="en-US" altLang="zh-TW" sz="2600" b="1" dirty="0" smtClean="0">
                <a:solidFill>
                  <a:schemeClr val="bg1"/>
                </a:solidFill>
                <a:ea typeface="DFKai-SB" pitchFamily="65" charset="-120"/>
              </a:rPr>
              <a:t> 16</a:t>
            </a:r>
            <a:r>
              <a:rPr lang="en-US" altLang="zh-TW" sz="2600" b="1" dirty="0">
                <a:solidFill>
                  <a:schemeClr val="bg1"/>
                </a:solidFill>
                <a:ea typeface="DFKai-SB" pitchFamily="65" charset="-120"/>
              </a:rPr>
              <a:t>  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家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和你的國必在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我面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前永遠堅立。你的國位也必堅定，直到永遠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26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	*The Hebrew word </a:t>
            </a:r>
            <a:r>
              <a:rPr lang="he-IL" sz="2400" b="1" dirty="0">
                <a:solidFill>
                  <a:srgbClr val="FFFF00"/>
                </a:solidFill>
              </a:rPr>
              <a:t>בַּיִת </a:t>
            </a:r>
            <a:r>
              <a:rPr lang="en-US" sz="2400" dirty="0">
                <a:solidFill>
                  <a:schemeClr val="bg1"/>
                </a:solidFill>
              </a:rPr>
              <a:t> (house, </a:t>
            </a:r>
            <a:r>
              <a:rPr lang="zh-TW" altLang="en-US" sz="2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房子</a:t>
            </a:r>
            <a:r>
              <a:rPr lang="en-US" altLang="zh-TW" sz="2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2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家</a:t>
            </a:r>
            <a:r>
              <a:rPr lang="en-US" sz="2400" dirty="0">
                <a:solidFill>
                  <a:schemeClr val="bg1"/>
                </a:solidFill>
              </a:rPr>
              <a:t>) occurs in </a:t>
            </a:r>
            <a:r>
              <a:rPr lang="en-US" sz="2400" b="1" dirty="0">
                <a:solidFill>
                  <a:srgbClr val="FFFF00"/>
                </a:solidFill>
              </a:rPr>
              <a:t>2 Samuel </a:t>
            </a:r>
            <a:r>
              <a:rPr lang="en-US" sz="2400" b="1" dirty="0" smtClean="0">
                <a:solidFill>
                  <a:srgbClr val="FFFF00"/>
                </a:solidFill>
              </a:rPr>
              <a:t>7</a:t>
            </a:r>
            <a:r>
              <a:rPr lang="en-US" sz="2400" dirty="0" smtClean="0">
                <a:solidFill>
                  <a:schemeClr val="bg1"/>
                </a:solidFill>
              </a:rPr>
              <a:t>:1, 2 </a:t>
            </a:r>
            <a:r>
              <a:rPr lang="en-US" sz="2400" dirty="0">
                <a:solidFill>
                  <a:schemeClr val="bg1"/>
                </a:solidFill>
              </a:rPr>
              <a:t>(‘palace</a:t>
            </a:r>
            <a:r>
              <a:rPr lang="en-US" sz="2400" dirty="0" smtClean="0">
                <a:solidFill>
                  <a:schemeClr val="bg1"/>
                </a:solidFill>
              </a:rPr>
              <a:t>’</a:t>
            </a:r>
            <a:r>
              <a:rPr lang="zh-TW" altLang="en-US" sz="2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2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宮</a:t>
            </a:r>
            <a:r>
              <a:rPr lang="en-US" sz="2400" dirty="0">
                <a:solidFill>
                  <a:schemeClr val="bg1"/>
                </a:solidFill>
              </a:rPr>
              <a:t>); </a:t>
            </a:r>
            <a:r>
              <a:rPr lang="en-US" sz="2400" dirty="0" smtClean="0">
                <a:solidFill>
                  <a:schemeClr val="bg1"/>
                </a:solidFill>
              </a:rPr>
              <a:t>7:5,  </a:t>
            </a:r>
            <a:r>
              <a:rPr lang="en-US" sz="2400" dirty="0">
                <a:solidFill>
                  <a:schemeClr val="bg1"/>
                </a:solidFill>
              </a:rPr>
              <a:t>6, </a:t>
            </a:r>
            <a:r>
              <a:rPr lang="en-US" sz="2400" dirty="0" smtClean="0">
                <a:solidFill>
                  <a:schemeClr val="bg1"/>
                </a:solidFill>
              </a:rPr>
              <a:t>7, 13 </a:t>
            </a:r>
            <a:r>
              <a:rPr lang="en-US" sz="2400" dirty="0">
                <a:solidFill>
                  <a:schemeClr val="bg1"/>
                </a:solidFill>
              </a:rPr>
              <a:t>(‘temple’ </a:t>
            </a:r>
            <a:r>
              <a:rPr lang="zh-TW" altLang="en-US" sz="2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聖殿</a:t>
            </a:r>
            <a:r>
              <a:rPr lang="en-US" altLang="zh-TW" sz="2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2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殿宇</a:t>
            </a:r>
            <a:r>
              <a:rPr lang="en-US" sz="2400" dirty="0">
                <a:solidFill>
                  <a:schemeClr val="bg1"/>
                </a:solidFill>
              </a:rPr>
              <a:t>); </a:t>
            </a:r>
            <a:r>
              <a:rPr lang="en-US" sz="2400" dirty="0" smtClean="0">
                <a:solidFill>
                  <a:schemeClr val="bg1"/>
                </a:solidFill>
              </a:rPr>
              <a:t>7:11, 27 </a:t>
            </a:r>
            <a:r>
              <a:rPr lang="en-US" sz="2400" dirty="0">
                <a:solidFill>
                  <a:schemeClr val="bg1"/>
                </a:solidFill>
              </a:rPr>
              <a:t>(‘house of David’ = ‘dynasty’ or ‘kingdom’ </a:t>
            </a:r>
            <a:r>
              <a:rPr lang="zh-TW" altLang="en-US" sz="2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王朝</a:t>
            </a:r>
            <a:r>
              <a:rPr lang="en-US" altLang="zh-TW" sz="2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2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家室</a:t>
            </a:r>
            <a:r>
              <a:rPr lang="en-US" sz="2400" dirty="0">
                <a:solidFill>
                  <a:schemeClr val="bg1"/>
                </a:solidFill>
              </a:rPr>
              <a:t>); </a:t>
            </a:r>
            <a:r>
              <a:rPr lang="en-US" sz="2400" dirty="0" smtClean="0">
                <a:solidFill>
                  <a:schemeClr val="bg1"/>
                </a:solidFill>
              </a:rPr>
              <a:t>7:16, 18, 19, 25, 26, 29 </a:t>
            </a:r>
            <a:r>
              <a:rPr lang="en-US" sz="2400" dirty="0">
                <a:solidFill>
                  <a:schemeClr val="bg1"/>
                </a:solidFill>
              </a:rPr>
              <a:t>(</a:t>
            </a:r>
            <a:r>
              <a:rPr lang="en-US" sz="2400" b="1" dirty="0">
                <a:solidFill>
                  <a:srgbClr val="FFFF00"/>
                </a:solidFill>
              </a:rPr>
              <a:t>David’s </a:t>
            </a:r>
            <a:r>
              <a:rPr lang="en-US" sz="2400" b="1" dirty="0" smtClean="0">
                <a:solidFill>
                  <a:srgbClr val="FFFF00"/>
                </a:solidFill>
              </a:rPr>
              <a:t>house, family </a:t>
            </a:r>
            <a:r>
              <a:rPr lang="zh-TW" altLang="en-US" sz="2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家</a:t>
            </a:r>
            <a:r>
              <a:rPr lang="en-US" sz="2400" dirty="0">
                <a:solidFill>
                  <a:schemeClr val="bg1"/>
                </a:solidFill>
              </a:rPr>
              <a:t>).</a:t>
            </a:r>
          </a:p>
          <a:p>
            <a:endParaRPr lang="en-US" sz="1000" dirty="0" smtClean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 smtClean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488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1"/>
          <p:cNvSpPr>
            <a:spLocks noChangeArrowheads="1"/>
          </p:cNvSpPr>
          <p:nvPr/>
        </p:nvSpPr>
        <p:spPr bwMode="auto">
          <a:xfrm>
            <a:off x="29455" y="25400"/>
            <a:ext cx="12159369" cy="6863417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en-US" altLang="zh-TW" sz="600" b="1" dirty="0" smtClean="0">
              <a:solidFill>
                <a:srgbClr val="FFFF00"/>
              </a:solidFill>
              <a:ea typeface="DFKai-SB" pitchFamily="65" charset="-120"/>
            </a:endParaRPr>
          </a:p>
          <a:p>
            <a:r>
              <a:rPr lang="zh-TW" altLang="en-US" sz="3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</a:t>
            </a:r>
            <a:r>
              <a:rPr lang="zh-TW" altLang="en-US" sz="34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神</a:t>
            </a:r>
            <a:r>
              <a:rPr lang="zh-CN" altLang="en-US" sz="34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與</a:t>
            </a:r>
            <a:r>
              <a:rPr lang="zh-TW" altLang="en-US" sz="34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大衛</a:t>
            </a:r>
            <a:r>
              <a:rPr lang="zh-CN" altLang="en-US" sz="34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之</a:t>
            </a:r>
            <a:r>
              <a:rPr lang="zh-CN" altLang="en-US" sz="34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約中 </a:t>
            </a:r>
            <a:r>
              <a:rPr lang="zh-TW" altLang="en-US" sz="3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大</a:t>
            </a:r>
            <a:r>
              <a:rPr lang="zh-TW" altLang="en-US" sz="3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衛</a:t>
            </a:r>
            <a:r>
              <a:rPr lang="zh-CN" altLang="en-US" sz="3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3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en-US" altLang="zh-CN" sz="3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: </a:t>
            </a:r>
            <a:r>
              <a:rPr lang="zh-TW" altLang="en-US" sz="3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雙</a:t>
            </a:r>
            <a:r>
              <a:rPr lang="zh-TW" altLang="en-US" sz="3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重應</a:t>
            </a:r>
            <a:r>
              <a:rPr lang="zh-TW" altLang="en-US" sz="3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驗</a:t>
            </a:r>
            <a:endParaRPr lang="en-US" sz="3400" dirty="0">
              <a:solidFill>
                <a:schemeClr val="bg1"/>
              </a:solidFill>
            </a:endParaRPr>
          </a:p>
          <a:p>
            <a:r>
              <a:rPr lang="en-US" sz="2800" dirty="0" smtClean="0">
                <a:solidFill>
                  <a:schemeClr val="bg1"/>
                </a:solidFill>
              </a:rPr>
              <a:t>                            </a:t>
            </a:r>
            <a:r>
              <a:rPr lang="en-US" sz="2600" b="1" dirty="0">
                <a:solidFill>
                  <a:schemeClr val="bg1"/>
                </a:solidFill>
              </a:rPr>
              <a:t> </a:t>
            </a:r>
            <a:r>
              <a:rPr lang="en-US" sz="2600" b="1" dirty="0" smtClean="0">
                <a:solidFill>
                  <a:schemeClr val="bg1"/>
                </a:solidFill>
              </a:rPr>
              <a:t>- 2 </a:t>
            </a:r>
            <a:r>
              <a:rPr lang="en-US" sz="2600" b="1" dirty="0">
                <a:solidFill>
                  <a:schemeClr val="bg1"/>
                </a:solidFill>
              </a:rPr>
              <a:t>Samuel 7; 1 Chronicles 17; Psalm </a:t>
            </a:r>
            <a:r>
              <a:rPr lang="en-US" sz="2600" b="1" dirty="0" smtClean="0">
                <a:solidFill>
                  <a:schemeClr val="bg1"/>
                </a:solidFill>
              </a:rPr>
              <a:t>89 -</a:t>
            </a: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altLang="zh-CN" sz="2800" b="1" dirty="0" smtClean="0">
                <a:solidFill>
                  <a:srgbClr val="FFFF00"/>
                </a:solidFill>
                <a:ea typeface="DFKai-SB" pitchFamily="65" charset="-120"/>
              </a:rPr>
              <a:t>	1)  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所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羅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門</a:t>
            </a:r>
            <a:endParaRPr lang="en-US" altLang="zh-TW" sz="28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600" b="1" dirty="0" smtClean="0">
                <a:solidFill>
                  <a:srgbClr val="FF0000"/>
                </a:solidFill>
              </a:rPr>
              <a:t>-</a:t>
            </a:r>
            <a:r>
              <a:rPr lang="en-US" sz="2600" b="1" dirty="0">
                <a:solidFill>
                  <a:srgbClr val="FF0000"/>
                </a:solidFill>
              </a:rPr>
              <a:t>1 Kings 1:13 </a:t>
            </a:r>
            <a:r>
              <a:rPr lang="en-US" sz="2600" b="1" dirty="0" smtClean="0">
                <a:solidFill>
                  <a:srgbClr val="FF0000"/>
                </a:solidFill>
              </a:rPr>
              <a:t> 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進去見大衛王、對他說、我主我王阿、你不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曾向</a:t>
            </a:r>
            <a:endParaRPr lang="en-US" altLang="zh-TW" sz="26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婢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女起誓說、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你兒子所羅門必接續我作王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、坐在我的位上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麼 </a:t>
            </a:r>
            <a:r>
              <a:rPr lang="en-US" altLang="zh-TW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……</a:t>
            </a:r>
            <a:endParaRPr lang="en-US" sz="26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600" dirty="0">
                <a:solidFill>
                  <a:srgbClr val="FF0000"/>
                </a:solidFill>
              </a:rPr>
              <a:t>-</a:t>
            </a:r>
            <a:r>
              <a:rPr lang="en-US" sz="2600" b="1" dirty="0">
                <a:solidFill>
                  <a:srgbClr val="FF0000"/>
                </a:solidFill>
              </a:rPr>
              <a:t>1 Kings 5:5 </a:t>
            </a:r>
            <a:r>
              <a:rPr lang="en-US" sz="2600" b="1" dirty="0" smtClean="0">
                <a:solidFill>
                  <a:srgbClr val="FF0000"/>
                </a:solidFill>
              </a:rPr>
              <a:t> 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定意要為耶和華我神的名建殿．是照耶和華應許我父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親</a:t>
            </a:r>
            <a:endParaRPr lang="en-US" altLang="zh-TW" sz="26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大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衛的話、說、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我必使你兒子接續你坐你的位、他必為我的名建殿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sz="26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600" b="1" dirty="0" smtClean="0">
                <a:solidFill>
                  <a:srgbClr val="FF0000"/>
                </a:solidFill>
              </a:rPr>
              <a:t>-2 Samuel 7:12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你壽數滿足、與你列祖同睡的時候，我必使</a:t>
            </a:r>
            <a:r>
              <a:rPr lang="zh-TW" altLang="en-US" sz="2600" b="1" u="sng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你的後裔</a:t>
            </a:r>
            <a:r>
              <a:rPr lang="en-US" altLang="zh-TW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en-US" sz="2600" dirty="0"/>
              <a:t>‎</a:t>
            </a:r>
            <a:r>
              <a:rPr lang="he-IL" sz="2600" b="1" dirty="0">
                <a:solidFill>
                  <a:srgbClr val="FFFF00"/>
                </a:solidFill>
              </a:rPr>
              <a:t>זַרְעֲךָ </a:t>
            </a:r>
            <a:r>
              <a:rPr lang="en-US" altLang="zh-TW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)</a:t>
            </a:r>
          </a:p>
          <a:p>
            <a:r>
              <a:rPr lang="en-US" altLang="zh-TW" sz="2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26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zh-TW" altLang="en-US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接續你的位；我也必堅定他的國。他必為我的名建造殿宇 </a:t>
            </a:r>
            <a:r>
              <a:rPr lang="en-US" altLang="zh-TW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……</a:t>
            </a:r>
            <a:endParaRPr lang="en-US" sz="26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800" b="1" dirty="0" smtClean="0">
                <a:solidFill>
                  <a:srgbClr val="FFFF00"/>
                </a:solidFill>
              </a:rPr>
              <a:t>	2)  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彌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賽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亞</a:t>
            </a:r>
            <a:r>
              <a:rPr lang="en-US" sz="2800" b="1" dirty="0" smtClean="0">
                <a:solidFill>
                  <a:schemeClr val="bg1"/>
                </a:solidFill>
              </a:rPr>
              <a:t>  (Psalm 89)</a:t>
            </a:r>
            <a:endParaRPr lang="en-US" sz="2800" dirty="0">
              <a:solidFill>
                <a:schemeClr val="bg1"/>
              </a:solidFill>
            </a:endParaRPr>
          </a:p>
          <a:p>
            <a:r>
              <a:rPr lang="en-US" sz="2600" b="1" dirty="0" smtClean="0">
                <a:solidFill>
                  <a:srgbClr val="FF0000"/>
                </a:solidFill>
              </a:rPr>
              <a:t> </a:t>
            </a:r>
            <a:r>
              <a:rPr lang="en-US" sz="2600" b="1" dirty="0">
                <a:solidFill>
                  <a:srgbClr val="FF0000"/>
                </a:solidFill>
              </a:rPr>
              <a:t>-1 Chronicles </a:t>
            </a:r>
            <a:r>
              <a:rPr lang="en-US" sz="2600" b="1" dirty="0" smtClean="0">
                <a:solidFill>
                  <a:srgbClr val="FF0000"/>
                </a:solidFill>
              </a:rPr>
              <a:t>1</a:t>
            </a:r>
            <a:r>
              <a:rPr lang="en-US" altLang="zh-TW" sz="2600" b="1" dirty="0" smtClean="0">
                <a:solidFill>
                  <a:srgbClr val="FF0000"/>
                </a:solidFill>
              </a:rPr>
              <a:t>7:12, 14</a:t>
            </a:r>
            <a:r>
              <a:rPr lang="en-US" altLang="zh-TW" sz="2600" b="1" dirty="0">
                <a:solidFill>
                  <a:schemeClr val="bg1"/>
                </a:solidFill>
              </a:rPr>
              <a:t>. </a:t>
            </a:r>
            <a:r>
              <a:rPr lang="en-US" altLang="zh-TW" sz="2600" b="1" dirty="0" smtClean="0">
                <a:solidFill>
                  <a:schemeClr val="bg1"/>
                </a:solidFill>
              </a:rPr>
              <a:t> </a:t>
            </a:r>
            <a:r>
              <a:rPr lang="en-US" altLang="zh-TW" sz="2600" b="1" dirty="0" smtClean="0">
                <a:solidFill>
                  <a:schemeClr val="bg1"/>
                </a:solidFill>
                <a:ea typeface="DFKai-SB" pitchFamily="65" charset="-120"/>
              </a:rPr>
              <a:t>12 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他必為我建造殿宇；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我必堅定他的國位直到永遠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altLang="zh-TW" sz="2600" b="1" dirty="0">
                <a:solidFill>
                  <a:schemeClr val="bg1"/>
                </a:solidFill>
                <a:ea typeface="DFKai-SB" pitchFamily="65" charset="-120"/>
              </a:rPr>
              <a:t> </a:t>
            </a:r>
            <a:endParaRPr lang="en-US" altLang="zh-TW" sz="2600" b="1" dirty="0" smtClean="0">
              <a:solidFill>
                <a:schemeClr val="bg1"/>
              </a:solidFill>
              <a:ea typeface="DFKai-SB" pitchFamily="65" charset="-120"/>
            </a:endParaRPr>
          </a:p>
          <a:p>
            <a:r>
              <a:rPr lang="en-US" altLang="zh-TW" sz="2600" b="1" dirty="0">
                <a:solidFill>
                  <a:schemeClr val="bg1"/>
                </a:solidFill>
                <a:ea typeface="DFKai-SB" pitchFamily="65" charset="-120"/>
              </a:rPr>
              <a:t> </a:t>
            </a:r>
            <a:r>
              <a:rPr lang="en-US" altLang="zh-TW" sz="2600" b="1" dirty="0" smtClean="0">
                <a:solidFill>
                  <a:schemeClr val="bg1"/>
                </a:solidFill>
                <a:ea typeface="DFKai-SB" pitchFamily="65" charset="-120"/>
              </a:rPr>
              <a:t>     14</a:t>
            </a:r>
            <a:r>
              <a:rPr lang="en-US" altLang="zh-TW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我卻要將他永遠堅立在我</a:t>
            </a:r>
            <a:r>
              <a:rPr lang="zh-TW" altLang="en-US" sz="26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家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裡和我國裡；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他的國位也必堅定，直到永遠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 </a:t>
            </a:r>
            <a:endParaRPr lang="en-US" altLang="zh-TW" sz="26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600" b="1" dirty="0" smtClean="0">
                <a:solidFill>
                  <a:srgbClr val="FF0000"/>
                </a:solidFill>
              </a:rPr>
              <a:t>-John 7:42</a:t>
            </a:r>
            <a:r>
              <a:rPr lang="en-US" sz="2600" b="1" dirty="0" smtClean="0">
                <a:solidFill>
                  <a:schemeClr val="bg1"/>
                </a:solidFill>
              </a:rPr>
              <a:t>.</a:t>
            </a:r>
            <a:r>
              <a:rPr lang="el-GR" sz="2600" dirty="0" smtClean="0">
                <a:solidFill>
                  <a:schemeClr val="bg1"/>
                </a:solidFill>
              </a:rPr>
              <a:t> 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經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上豈不是說</a:t>
            </a:r>
            <a:r>
              <a:rPr lang="el-GR" sz="2600" dirty="0">
                <a:solidFill>
                  <a:schemeClr val="bg1"/>
                </a:solidFill>
                <a:ea typeface="DFKai-SB" pitchFamily="65" charset="-120"/>
              </a:rPr>
              <a:t>,</a:t>
            </a:r>
            <a:r>
              <a:rPr lang="zh-TW" altLang="en-US" sz="26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基督</a:t>
            </a:r>
            <a:r>
              <a:rPr lang="zh-TW" altLang="en-US" sz="2600" u="sng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是</a:t>
            </a:r>
            <a:r>
              <a:rPr lang="zh-TW" altLang="en-US" sz="2600" b="1" u="sng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大衛的後</a:t>
            </a:r>
            <a:r>
              <a:rPr lang="zh-TW" altLang="en-US" sz="2600" b="1" u="sng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裔</a:t>
            </a:r>
            <a:r>
              <a:rPr lang="el-GR" sz="2600" dirty="0" smtClean="0">
                <a:solidFill>
                  <a:schemeClr val="bg1"/>
                </a:solidFill>
                <a:ea typeface="DFKai-SB" pitchFamily="65" charset="-120"/>
              </a:rPr>
              <a:t>,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從大衛本鄉伯利恆出來的麼</a:t>
            </a:r>
            <a:r>
              <a:rPr lang="el-GR" sz="2600" dirty="0">
                <a:solidFill>
                  <a:schemeClr val="bg1"/>
                </a:solidFill>
                <a:ea typeface="DFKai-SB" pitchFamily="65" charset="-120"/>
              </a:rPr>
              <a:t>.</a:t>
            </a:r>
            <a:r>
              <a:rPr lang="en-US" sz="2600" dirty="0">
                <a:solidFill>
                  <a:schemeClr val="bg1"/>
                </a:solidFill>
                <a:ea typeface="DFKai-SB" pitchFamily="65" charset="-120"/>
              </a:rPr>
              <a:t>  </a:t>
            </a:r>
            <a:endParaRPr lang="en-US" sz="2600" dirty="0" smtClean="0">
              <a:solidFill>
                <a:schemeClr val="bg1"/>
              </a:solidFill>
              <a:ea typeface="DFKai-SB" pitchFamily="65" charset="-120"/>
            </a:endParaRPr>
          </a:p>
          <a:p>
            <a:r>
              <a:rPr lang="en-US" sz="2600" dirty="0">
                <a:solidFill>
                  <a:schemeClr val="bg1"/>
                </a:solidFill>
                <a:ea typeface="DFKai-SB" pitchFamily="65" charset="-120"/>
              </a:rPr>
              <a:t> </a:t>
            </a:r>
            <a:r>
              <a:rPr lang="en-US" sz="2600" dirty="0" smtClean="0">
                <a:solidFill>
                  <a:schemeClr val="bg1"/>
                </a:solidFill>
                <a:ea typeface="DFKai-SB" pitchFamily="65" charset="-120"/>
              </a:rPr>
              <a:t>                    (</a:t>
            </a:r>
            <a:r>
              <a:rPr lang="el-GR" sz="2600" dirty="0">
                <a:solidFill>
                  <a:srgbClr val="FFFF00"/>
                </a:solidFill>
              </a:rPr>
              <a:t>ἐκ </a:t>
            </a:r>
            <a:r>
              <a:rPr lang="el-GR" sz="2600" b="1" dirty="0">
                <a:solidFill>
                  <a:srgbClr val="FFFF00"/>
                </a:solidFill>
              </a:rPr>
              <a:t>τοῦ σπέρματος Δαυὶδ </a:t>
            </a:r>
            <a:r>
              <a:rPr lang="el-GR" sz="2600" dirty="0">
                <a:solidFill>
                  <a:schemeClr val="bg1"/>
                </a:solidFill>
              </a:rPr>
              <a:t>/ </a:t>
            </a:r>
            <a:r>
              <a:rPr lang="en-US" sz="2600" b="1" baseline="30000" dirty="0">
                <a:solidFill>
                  <a:srgbClr val="FF0000"/>
                </a:solidFill>
              </a:rPr>
              <a:t>ESV</a:t>
            </a:r>
            <a:r>
              <a:rPr lang="en-US" sz="2600" baseline="30000" dirty="0">
                <a:solidFill>
                  <a:schemeClr val="bg1"/>
                </a:solidFill>
              </a:rPr>
              <a:t> </a:t>
            </a:r>
            <a:r>
              <a:rPr lang="en-US" sz="2600" dirty="0">
                <a:solidFill>
                  <a:schemeClr val="bg1"/>
                </a:solidFill>
              </a:rPr>
              <a:t>from </a:t>
            </a:r>
            <a:r>
              <a:rPr lang="en-US" sz="2600" b="1" dirty="0">
                <a:solidFill>
                  <a:srgbClr val="FFFF00"/>
                </a:solidFill>
              </a:rPr>
              <a:t>the offspring of </a:t>
            </a:r>
            <a:r>
              <a:rPr lang="en-US" sz="2600" b="1" dirty="0" smtClean="0">
                <a:solidFill>
                  <a:srgbClr val="FFFF00"/>
                </a:solidFill>
              </a:rPr>
              <a:t>David</a:t>
            </a:r>
            <a:r>
              <a:rPr lang="en-US" sz="2600" dirty="0" smtClean="0">
                <a:solidFill>
                  <a:schemeClr val="bg1"/>
                </a:solidFill>
                <a:ea typeface="DFKai-SB" pitchFamily="65" charset="-120"/>
              </a:rPr>
              <a:t>)</a:t>
            </a:r>
            <a:endParaRPr lang="en-US" sz="2600" dirty="0">
              <a:solidFill>
                <a:schemeClr val="bg1"/>
              </a:solidFill>
              <a:ea typeface="DFKai-SB" pitchFamily="65" charset="-120"/>
            </a:endParaRPr>
          </a:p>
          <a:p>
            <a:endParaRPr lang="en-US" sz="800" b="1" dirty="0" smtClean="0">
              <a:solidFill>
                <a:srgbClr val="FFFF00"/>
              </a:solidFill>
              <a:latin typeface="+mj-lt"/>
              <a:ea typeface="DFKai-SB" pitchFamily="65" charset="-120"/>
            </a:endParaRPr>
          </a:p>
          <a:p>
            <a:endParaRPr lang="en-US" sz="800" dirty="0" smtClean="0">
              <a:solidFill>
                <a:schemeClr val="bg1"/>
              </a:solidFill>
              <a:latin typeface="+mj-lt"/>
            </a:endParaRPr>
          </a:p>
          <a:p>
            <a:endParaRPr lang="en-US" sz="800" dirty="0">
              <a:solidFill>
                <a:schemeClr val="bg1"/>
              </a:solidFill>
              <a:latin typeface="+mj-lt"/>
            </a:endParaRPr>
          </a:p>
          <a:p>
            <a:endParaRPr lang="en-US" sz="800" dirty="0" smtClean="0">
              <a:solidFill>
                <a:schemeClr val="bg1"/>
              </a:solidFill>
              <a:latin typeface="+mj-lt"/>
            </a:endParaRPr>
          </a:p>
          <a:p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08869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1"/>
          <p:cNvSpPr>
            <a:spLocks noChangeArrowheads="1"/>
          </p:cNvSpPr>
          <p:nvPr/>
        </p:nvSpPr>
        <p:spPr bwMode="auto">
          <a:xfrm>
            <a:off x="9701" y="0"/>
            <a:ext cx="12179124" cy="6863417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en-US" altLang="zh-TW" sz="800" b="1" dirty="0" smtClean="0">
              <a:solidFill>
                <a:srgbClr val="FFFF00"/>
              </a:solidFill>
              <a:latin typeface="+mj-lt"/>
              <a:ea typeface="DFKai-SB" pitchFamily="65" charset="-120"/>
            </a:endParaRPr>
          </a:p>
          <a:p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給大衛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興起一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公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義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的苗</a:t>
            </a:r>
            <a:r>
              <a:rPr lang="zh-CN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3000" b="1" dirty="0" smtClean="0">
                <a:solidFill>
                  <a:srgbClr val="FFFF00"/>
                </a:solidFill>
              </a:rPr>
              <a:t>The Righteous Branch to David</a:t>
            </a:r>
            <a:endParaRPr lang="en-US" sz="3000" dirty="0" smtClean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r>
              <a:rPr lang="en-US" sz="2600" b="1" dirty="0" smtClean="0">
                <a:solidFill>
                  <a:srgbClr val="FF0000"/>
                </a:solidFill>
              </a:rPr>
              <a:t>-</a:t>
            </a:r>
            <a:r>
              <a:rPr lang="en-US" sz="2600" b="1" dirty="0">
                <a:solidFill>
                  <a:srgbClr val="FF0000"/>
                </a:solidFill>
              </a:rPr>
              <a:t>Jeremiah </a:t>
            </a:r>
            <a:r>
              <a:rPr lang="en-US" sz="2600" b="1" dirty="0" smtClean="0">
                <a:solidFill>
                  <a:srgbClr val="FF0000"/>
                </a:solidFill>
              </a:rPr>
              <a:t>23:5</a:t>
            </a:r>
            <a:r>
              <a:rPr lang="en-US" sz="2600" b="1" dirty="0" smtClean="0">
                <a:solidFill>
                  <a:schemeClr val="bg1"/>
                </a:solidFill>
              </a:rPr>
              <a:t>. 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耶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和華說：「日子將到，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我要給大衛興起一</a:t>
            </a:r>
            <a:r>
              <a:rPr lang="zh-TW" altLang="en-US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個</a:t>
            </a:r>
            <a:endParaRPr lang="en-US" altLang="zh-TW" sz="26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公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義的苗</a:t>
            </a:r>
            <a:r>
              <a:rPr lang="zh-TW" altLang="en-US" sz="2600" b="1" i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裔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；他必掌王權，行事有智慧，在地上施行公平和公義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26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r>
              <a:rPr lang="en-US" sz="2600" b="1" dirty="0">
                <a:solidFill>
                  <a:srgbClr val="FF0000"/>
                </a:solidFill>
              </a:rPr>
              <a:t>-</a:t>
            </a:r>
            <a:r>
              <a:rPr lang="en-US" sz="2600" b="1" dirty="0" smtClean="0">
                <a:solidFill>
                  <a:srgbClr val="FF0000"/>
                </a:solidFill>
              </a:rPr>
              <a:t>Jeremiah 33:15</a:t>
            </a:r>
            <a:r>
              <a:rPr lang="en-US" sz="2600" dirty="0" smtClean="0">
                <a:solidFill>
                  <a:schemeClr val="bg1"/>
                </a:solidFill>
              </a:rPr>
              <a:t>. 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當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那日子，那時候，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我必使大衛公義的苗</a:t>
            </a:r>
            <a:r>
              <a:rPr lang="zh-TW" altLang="en-US" sz="2600" b="1" i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裔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長起來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；</a:t>
            </a:r>
            <a:endParaRPr lang="en-US" altLang="zh-TW" sz="26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他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必在地上施行公平和公義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2600" dirty="0" smtClean="0">
                <a:solidFill>
                  <a:schemeClr val="bg1"/>
                </a:solidFill>
              </a:rPr>
              <a:t>(</a:t>
            </a:r>
            <a:r>
              <a:rPr lang="en-US" sz="2600" baseline="30000" dirty="0" smtClean="0">
                <a:solidFill>
                  <a:schemeClr val="bg1"/>
                </a:solidFill>
              </a:rPr>
              <a:t>ESV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en-US" sz="2600" dirty="0" smtClean="0">
                <a:solidFill>
                  <a:srgbClr val="FFFF00"/>
                </a:solidFill>
              </a:rPr>
              <a:t> </a:t>
            </a:r>
            <a:r>
              <a:rPr lang="en-US" sz="2600" b="1" dirty="0" smtClean="0">
                <a:solidFill>
                  <a:srgbClr val="FFFF00"/>
                </a:solidFill>
              </a:rPr>
              <a:t>a </a:t>
            </a:r>
            <a:r>
              <a:rPr lang="en-US" sz="2600" b="1" dirty="0">
                <a:solidFill>
                  <a:srgbClr val="FFFF00"/>
                </a:solidFill>
              </a:rPr>
              <a:t>righteous </a:t>
            </a:r>
            <a:r>
              <a:rPr lang="en-US" sz="2600" b="1" u="sng" dirty="0">
                <a:solidFill>
                  <a:srgbClr val="FFFF00"/>
                </a:solidFill>
              </a:rPr>
              <a:t>Branch</a:t>
            </a:r>
            <a:r>
              <a:rPr lang="en-US" sz="2600" b="1" dirty="0">
                <a:solidFill>
                  <a:srgbClr val="FFFF00"/>
                </a:solidFill>
              </a:rPr>
              <a:t> </a:t>
            </a:r>
            <a:r>
              <a:rPr lang="en-US" sz="2600" dirty="0" smtClean="0">
                <a:solidFill>
                  <a:srgbClr val="FFFF00"/>
                </a:solidFill>
              </a:rPr>
              <a:t>……. </a:t>
            </a:r>
            <a:r>
              <a:rPr lang="en-US" sz="2600" b="1" dirty="0" smtClean="0">
                <a:solidFill>
                  <a:srgbClr val="FFFF00"/>
                </a:solidFill>
              </a:rPr>
              <a:t>for David </a:t>
            </a:r>
            <a:r>
              <a:rPr lang="en-US" sz="2600" b="1" dirty="0" smtClean="0">
                <a:solidFill>
                  <a:schemeClr val="bg1"/>
                </a:solidFill>
              </a:rPr>
              <a:t>/</a:t>
            </a:r>
            <a:r>
              <a:rPr lang="he-IL" sz="2800" dirty="0" smtClean="0">
                <a:solidFill>
                  <a:srgbClr val="FFFF00"/>
                </a:solidFill>
              </a:rPr>
              <a:t>צֶמַח </a:t>
            </a:r>
            <a:r>
              <a:rPr lang="en-US" sz="2600" dirty="0" smtClean="0">
                <a:solidFill>
                  <a:schemeClr val="bg1"/>
                </a:solidFill>
              </a:rPr>
              <a:t>) </a:t>
            </a:r>
            <a:endParaRPr lang="en-US" sz="26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zh-TW" sz="800" dirty="0" smtClean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endParaRPr lang="en-US" altLang="zh-TW" sz="800" dirty="0" smtClean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endParaRPr lang="en-US" altLang="zh-TW" sz="800" dirty="0" smtClean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r>
              <a:rPr lang="en-US" sz="2600" b="1" dirty="0" smtClean="0">
                <a:solidFill>
                  <a:srgbClr val="FF0000"/>
                </a:solidFill>
              </a:rPr>
              <a:t>	-Zechariah 3:8</a:t>
            </a:r>
            <a:r>
              <a:rPr lang="en-US" sz="2600" b="1" dirty="0" smtClean="0">
                <a:solidFill>
                  <a:schemeClr val="bg1"/>
                </a:solidFill>
              </a:rPr>
              <a:t>.</a:t>
            </a:r>
            <a:r>
              <a:rPr lang="en-US" sz="2600" dirty="0" smtClean="0">
                <a:solidFill>
                  <a:schemeClr val="bg1"/>
                </a:solidFill>
              </a:rPr>
              <a:t>  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大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祭司約書亞阿你和坐在你面前的同伴都當聽</a:t>
            </a:r>
            <a:r>
              <a:rPr 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.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他們是作預兆的</a:t>
            </a:r>
            <a:r>
              <a:rPr 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.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我必使</a:t>
            </a:r>
            <a:r>
              <a:rPr lang="zh-TW" altLang="en-US" sz="2600" b="1" u="sng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我僕人</a:t>
            </a:r>
            <a:r>
              <a:rPr lang="zh-TW" altLang="en-US" sz="2600" b="1" i="1" u="sng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大衛的</a:t>
            </a:r>
            <a:r>
              <a:rPr lang="zh-TW" altLang="en-US" sz="2600" b="1" u="sng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苗</a:t>
            </a:r>
            <a:r>
              <a:rPr lang="zh-TW" altLang="en-US" sz="2600" b="1" i="1" u="sng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裔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發出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 </a:t>
            </a:r>
            <a:r>
              <a:rPr lang="en-US" sz="2600" dirty="0" smtClean="0">
                <a:solidFill>
                  <a:schemeClr val="bg1"/>
                </a:solidFill>
              </a:rPr>
              <a:t>(</a:t>
            </a:r>
            <a:r>
              <a:rPr lang="en-US" sz="2600" baseline="30000" dirty="0">
                <a:solidFill>
                  <a:schemeClr val="bg1"/>
                </a:solidFill>
              </a:rPr>
              <a:t>NIV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b="1" dirty="0" smtClean="0">
                <a:solidFill>
                  <a:srgbClr val="FFFF00"/>
                </a:solidFill>
              </a:rPr>
              <a:t>my servant, Branch</a:t>
            </a:r>
            <a:r>
              <a:rPr lang="en-US" sz="2600" dirty="0" smtClean="0">
                <a:solidFill>
                  <a:schemeClr val="bg1"/>
                </a:solidFill>
              </a:rPr>
              <a:t>) </a:t>
            </a:r>
            <a:endParaRPr lang="en-US" sz="26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600" b="1" dirty="0" smtClean="0">
                <a:solidFill>
                  <a:srgbClr val="FF0000"/>
                </a:solidFill>
              </a:rPr>
              <a:t>	-</a:t>
            </a:r>
            <a:r>
              <a:rPr lang="en-US" sz="2600" b="1" dirty="0">
                <a:solidFill>
                  <a:srgbClr val="FF0000"/>
                </a:solidFill>
              </a:rPr>
              <a:t>Zechariah </a:t>
            </a:r>
            <a:r>
              <a:rPr lang="en-US" sz="2600" b="1" dirty="0" smtClean="0">
                <a:solidFill>
                  <a:srgbClr val="FF0000"/>
                </a:solidFill>
              </a:rPr>
              <a:t>6:12</a:t>
            </a:r>
            <a:r>
              <a:rPr lang="en-US" sz="2600" b="1" dirty="0" smtClean="0">
                <a:solidFill>
                  <a:schemeClr val="bg1"/>
                </a:solidFill>
              </a:rPr>
              <a:t>.  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對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他說萬軍之耶和華如此說</a:t>
            </a:r>
            <a:r>
              <a:rPr 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看哪</a:t>
            </a:r>
            <a:r>
              <a:rPr lang="zh-TW" altLang="en-US" sz="2600" b="1" u="sng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那名稱為</a:t>
            </a:r>
            <a:r>
              <a:rPr lang="zh-TW" altLang="en-US" sz="2600" b="1" i="1" u="sng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大衛</a:t>
            </a:r>
            <a:r>
              <a:rPr lang="zh-TW" altLang="en-US" sz="2600" b="1" u="sng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苗</a:t>
            </a:r>
            <a:r>
              <a:rPr lang="zh-TW" altLang="en-US" sz="2600" b="1" i="1" u="sng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裔</a:t>
            </a:r>
            <a:r>
              <a:rPr lang="zh-TW" altLang="en-US" sz="2600" b="1" u="sng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他要在本處長起來</a:t>
            </a:r>
            <a:r>
              <a:rPr 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.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並要建造耶和華的殿</a:t>
            </a:r>
            <a:r>
              <a:rPr 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.</a:t>
            </a:r>
            <a:r>
              <a:rPr lang="en-US" sz="2600" dirty="0">
                <a:solidFill>
                  <a:schemeClr val="bg1"/>
                </a:solidFill>
              </a:rPr>
              <a:t> (</a:t>
            </a:r>
            <a:r>
              <a:rPr lang="en-US" sz="2600" baseline="30000" dirty="0">
                <a:solidFill>
                  <a:schemeClr val="bg1"/>
                </a:solidFill>
              </a:rPr>
              <a:t>NIV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b="1" dirty="0">
                <a:solidFill>
                  <a:srgbClr val="FFFF00"/>
                </a:solidFill>
              </a:rPr>
              <a:t>the man whose name is the Branch</a:t>
            </a:r>
            <a:r>
              <a:rPr lang="en-US" sz="2600" dirty="0">
                <a:solidFill>
                  <a:schemeClr val="bg1"/>
                </a:solidFill>
              </a:rPr>
              <a:t>) </a:t>
            </a:r>
            <a:endParaRPr lang="en-US" sz="2600" dirty="0" smtClean="0">
              <a:solidFill>
                <a:schemeClr val="bg1"/>
              </a:solidFill>
            </a:endParaRPr>
          </a:p>
          <a:p>
            <a:r>
              <a:rPr lang="en-US" sz="2600" b="1" dirty="0" smtClean="0">
                <a:solidFill>
                  <a:srgbClr val="FF0000"/>
                </a:solidFill>
              </a:rPr>
              <a:t>	-</a:t>
            </a:r>
            <a:r>
              <a:rPr lang="en-US" sz="2600" b="1" dirty="0">
                <a:solidFill>
                  <a:srgbClr val="FF0000"/>
                </a:solidFill>
              </a:rPr>
              <a:t>Isaiah 4:2</a:t>
            </a:r>
            <a:r>
              <a:rPr lang="en-US" sz="2600" b="1" dirty="0">
                <a:solidFill>
                  <a:schemeClr val="bg1"/>
                </a:solidFill>
              </a:rPr>
              <a:t>.</a:t>
            </a:r>
            <a:r>
              <a:rPr lang="en-US" sz="2600" dirty="0">
                <a:solidFill>
                  <a:schemeClr val="bg1"/>
                </a:solidFill>
              </a:rPr>
              <a:t>   </a:t>
            </a:r>
            <a:r>
              <a:rPr lang="en-US" sz="2600" baseline="30000" dirty="0">
                <a:solidFill>
                  <a:schemeClr val="bg1"/>
                </a:solidFill>
              </a:rPr>
              <a:t>NIV </a:t>
            </a:r>
            <a:r>
              <a:rPr lang="en-US" sz="2600" dirty="0">
                <a:solidFill>
                  <a:schemeClr val="bg1"/>
                </a:solidFill>
              </a:rPr>
              <a:t>In that day </a:t>
            </a:r>
            <a:r>
              <a:rPr lang="en-US" sz="2600" b="1" dirty="0">
                <a:solidFill>
                  <a:srgbClr val="FFFF00"/>
                </a:solidFill>
              </a:rPr>
              <a:t>the Branch of the LORD</a:t>
            </a:r>
            <a:r>
              <a:rPr lang="en-US" sz="2600" dirty="0">
                <a:solidFill>
                  <a:srgbClr val="FFFF00"/>
                </a:solidFill>
              </a:rPr>
              <a:t> </a:t>
            </a:r>
            <a:r>
              <a:rPr lang="en-US" sz="2600" dirty="0">
                <a:solidFill>
                  <a:schemeClr val="bg1"/>
                </a:solidFill>
              </a:rPr>
              <a:t>will be beautiful and glorious, and </a:t>
            </a:r>
            <a:r>
              <a:rPr lang="en-US" sz="2600" b="1" dirty="0">
                <a:solidFill>
                  <a:schemeClr val="bg1"/>
                </a:solidFill>
              </a:rPr>
              <a:t>the fruit of the land</a:t>
            </a:r>
            <a:r>
              <a:rPr lang="en-US" sz="2600" dirty="0">
                <a:solidFill>
                  <a:schemeClr val="bg1"/>
                </a:solidFill>
              </a:rPr>
              <a:t> will be the pride and glory of the survivors in Israel.</a:t>
            </a:r>
          </a:p>
          <a:p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到那日，</a:t>
            </a:r>
            <a:r>
              <a:rPr lang="zh-TW" altLang="en-US" sz="2600" b="1" u="sng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耶和華</a:t>
            </a:r>
            <a:r>
              <a:rPr lang="zh-TW" altLang="en-US" sz="2600" b="1" i="1" u="sng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發生</a:t>
            </a:r>
            <a:r>
              <a:rPr lang="zh-TW" altLang="en-US" sz="2600" b="1" u="sng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的苗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必華美尊榮，地的出產必為以色列逃脫的人顯為榮華茂盛。</a:t>
            </a:r>
            <a:r>
              <a:rPr lang="en-US" sz="2600" dirty="0">
                <a:solidFill>
                  <a:schemeClr val="bg1"/>
                </a:solidFill>
              </a:rPr>
              <a:t>(</a:t>
            </a:r>
            <a:r>
              <a:rPr lang="en-US" sz="2600" baseline="30000" dirty="0">
                <a:solidFill>
                  <a:schemeClr val="bg1"/>
                </a:solidFill>
              </a:rPr>
              <a:t>NIV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b="1" dirty="0">
                <a:solidFill>
                  <a:srgbClr val="FFFF00"/>
                </a:solidFill>
              </a:rPr>
              <a:t>the Branch of the LORD</a:t>
            </a:r>
            <a:r>
              <a:rPr lang="en-US" sz="2600" dirty="0">
                <a:solidFill>
                  <a:schemeClr val="bg1"/>
                </a:solidFill>
              </a:rPr>
              <a:t>) </a:t>
            </a:r>
            <a:endParaRPr lang="en-US" sz="26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129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8546</TotalTime>
  <Words>1228</Words>
  <Application>Microsoft Office PowerPoint</Application>
  <PresentationFormat>Custom</PresentationFormat>
  <Paragraphs>183</Paragraphs>
  <Slides>11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Testament Greek 新約希臘文</dc:title>
  <dc:creator>Microsoft</dc:creator>
  <cp:lastModifiedBy>Microsoft</cp:lastModifiedBy>
  <cp:revision>813</cp:revision>
  <dcterms:created xsi:type="dcterms:W3CDTF">2020-03-18T13:47:21Z</dcterms:created>
  <dcterms:modified xsi:type="dcterms:W3CDTF">2021-02-22T18:04:45Z</dcterms:modified>
</cp:coreProperties>
</file>