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44" r:id="rId2"/>
    <p:sldId id="745" r:id="rId3"/>
    <p:sldId id="784" r:id="rId4"/>
    <p:sldId id="786" r:id="rId5"/>
    <p:sldId id="788" r:id="rId6"/>
    <p:sldId id="790" r:id="rId7"/>
    <p:sldId id="794" r:id="rId8"/>
    <p:sldId id="797" r:id="rId9"/>
    <p:sldId id="799" r:id="rId10"/>
    <p:sldId id="802" r:id="rId11"/>
    <p:sldId id="736" r:id="rId12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種子神</a:t>
            </a:r>
            <a:r>
              <a:rPr lang="zh-CN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第四集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1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耶和華受苦</a:t>
            </a:r>
            <a:r>
              <a:rPr lang="zh-TW" altLang="en-US" sz="8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僕人</a:t>
            </a:r>
            <a:endParaRPr lang="en-US" altLang="zh-CN" sz="8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                 </a:t>
            </a:r>
            <a:r>
              <a:rPr lang="zh-CN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與他的</a:t>
            </a:r>
            <a:r>
              <a:rPr lang="zh-TW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8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sz="88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Seed Theology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(Part 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4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5100" b="1" dirty="0" smtClean="0">
                <a:solidFill>
                  <a:schemeClr val="bg1"/>
                </a:solidFill>
              </a:rPr>
              <a:t> The Suffering Servant of Yahweh &amp; His Seed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7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永恆生命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翰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福音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</a:rPr>
              <a:t>12:24</a:t>
            </a:r>
            <a:r>
              <a:rPr lang="en-US" altLang="zh-TW" sz="3400" b="1" dirty="0" smtClean="0">
                <a:solidFill>
                  <a:srgbClr val="FFFF00"/>
                </a:solidFill>
                <a:ea typeface="DFKai-SB" pitchFamily="65" charset="-120"/>
              </a:rPr>
              <a:t>)</a:t>
            </a:r>
            <a:endParaRPr lang="en-US" sz="3400" dirty="0">
              <a:solidFill>
                <a:schemeClr val="bg1"/>
              </a:solidFill>
            </a:endParaRPr>
          </a:p>
          <a:p>
            <a:endParaRPr lang="en-US" sz="600" dirty="0" smtClean="0">
              <a:solidFill>
                <a:schemeClr val="bg1"/>
              </a:solidFill>
            </a:endParaRP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CN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翰 </a:t>
            </a:r>
            <a:r>
              <a:rPr lang="en-US" sz="2800" b="1" dirty="0" smtClean="0">
                <a:solidFill>
                  <a:srgbClr val="FF0000"/>
                </a:solidFill>
              </a:rPr>
              <a:t>12:24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altLang="zh-TW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…..…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粒麥子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不落在地裡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死了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，仍舊是一粒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死了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就結出許多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子粒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l-GR" sz="2800" b="1" dirty="0" smtClean="0">
                <a:solidFill>
                  <a:srgbClr val="FFFF00"/>
                </a:solidFill>
              </a:rPr>
              <a:t>ὁ </a:t>
            </a:r>
            <a:r>
              <a:rPr lang="el-GR" sz="2800" b="1" dirty="0">
                <a:solidFill>
                  <a:srgbClr val="FFFF00"/>
                </a:solidFill>
              </a:rPr>
              <a:t>κόκκος τοῦ σίτου </a:t>
            </a:r>
            <a:r>
              <a:rPr lang="en-US" altLang="zh-TW" sz="2800" dirty="0">
                <a:solidFill>
                  <a:schemeClr val="bg1"/>
                </a:solidFill>
                <a:ea typeface="DFKai-SB" pitchFamily="65" charset="-120"/>
              </a:rPr>
              <a:t>…..… </a:t>
            </a:r>
            <a:r>
              <a:rPr lang="el-GR" sz="2800" b="1" dirty="0" smtClean="0">
                <a:solidFill>
                  <a:srgbClr val="FFFF00"/>
                </a:solidFill>
              </a:rPr>
              <a:t>ἀποθάνῃ</a:t>
            </a:r>
            <a:r>
              <a:rPr lang="el-GR" sz="2800" dirty="0">
                <a:solidFill>
                  <a:schemeClr val="bg1"/>
                </a:solidFill>
              </a:rPr>
              <a:t>, </a:t>
            </a:r>
            <a:r>
              <a:rPr lang="en-US" altLang="zh-TW" sz="2800" dirty="0">
                <a:solidFill>
                  <a:schemeClr val="bg1"/>
                </a:solidFill>
                <a:ea typeface="DFKai-SB" pitchFamily="65" charset="-120"/>
              </a:rPr>
              <a:t>…..… </a:t>
            </a:r>
            <a:r>
              <a:rPr lang="el-GR" sz="2800" b="1" dirty="0" smtClean="0">
                <a:solidFill>
                  <a:srgbClr val="FFFF00"/>
                </a:solidFill>
              </a:rPr>
              <a:t>ἀποθάνῃ</a:t>
            </a:r>
            <a:r>
              <a:rPr lang="el-GR" sz="2800" dirty="0" smtClean="0">
                <a:solidFill>
                  <a:schemeClr val="bg1"/>
                </a:solidFill>
              </a:rPr>
              <a:t>, </a:t>
            </a:r>
            <a:r>
              <a:rPr lang="el-GR" sz="2800" b="1" dirty="0">
                <a:solidFill>
                  <a:srgbClr val="FFFF00"/>
                </a:solidFill>
              </a:rPr>
              <a:t>πολὺν </a:t>
            </a:r>
            <a:r>
              <a:rPr lang="el-GR" sz="2800" b="1" u="sng" dirty="0">
                <a:solidFill>
                  <a:srgbClr val="FFFF00"/>
                </a:solidFill>
              </a:rPr>
              <a:t>καρπὸν</a:t>
            </a:r>
            <a:r>
              <a:rPr lang="el-GR" sz="2800" b="1" dirty="0">
                <a:solidFill>
                  <a:srgbClr val="FFFF00"/>
                </a:solidFill>
              </a:rPr>
              <a:t> φέρει</a:t>
            </a:r>
            <a:r>
              <a:rPr lang="el-GR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ESV </a:t>
            </a:r>
            <a:r>
              <a:rPr lang="en-US" sz="2500" dirty="0" smtClean="0">
                <a:solidFill>
                  <a:schemeClr val="bg1"/>
                </a:solidFill>
              </a:rPr>
              <a:t>Truly, truly, I say to you, unless </a:t>
            </a:r>
            <a:r>
              <a:rPr lang="en-US" sz="2500" b="1" dirty="0">
                <a:solidFill>
                  <a:srgbClr val="FFFF00"/>
                </a:solidFill>
              </a:rPr>
              <a:t>a grain of wheat </a:t>
            </a:r>
            <a:r>
              <a:rPr lang="en-US" sz="2500" dirty="0">
                <a:solidFill>
                  <a:schemeClr val="bg1"/>
                </a:solidFill>
              </a:rPr>
              <a:t>falls into the earth and </a:t>
            </a:r>
            <a:r>
              <a:rPr lang="en-US" sz="2500" b="1" dirty="0">
                <a:solidFill>
                  <a:srgbClr val="FFFF00"/>
                </a:solidFill>
              </a:rPr>
              <a:t>dies</a:t>
            </a:r>
            <a:r>
              <a:rPr lang="en-US" sz="2500" dirty="0">
                <a:solidFill>
                  <a:schemeClr val="bg1"/>
                </a:solidFill>
              </a:rPr>
              <a:t>, it remains alone; but if it </a:t>
            </a:r>
            <a:r>
              <a:rPr lang="en-US" sz="2500" b="1" dirty="0">
                <a:solidFill>
                  <a:srgbClr val="FFFF00"/>
                </a:solidFill>
              </a:rPr>
              <a:t>dies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b="1" dirty="0">
                <a:solidFill>
                  <a:srgbClr val="FFFF00"/>
                </a:solidFill>
              </a:rPr>
              <a:t>it bears much </a:t>
            </a:r>
            <a:r>
              <a:rPr lang="en-US" sz="2500" b="1" u="sng" dirty="0">
                <a:solidFill>
                  <a:srgbClr val="FFFF00"/>
                </a:solidFill>
              </a:rPr>
              <a:t>fruit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Cf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Suppose </a:t>
            </a:r>
            <a:r>
              <a:rPr lang="en-US" sz="2400" dirty="0">
                <a:solidFill>
                  <a:schemeClr val="bg1"/>
                </a:solidFill>
              </a:rPr>
              <a:t>that a seed that fell into the earth </a:t>
            </a:r>
            <a:r>
              <a:rPr lang="en-US" sz="2400" dirty="0" smtClean="0">
                <a:solidFill>
                  <a:schemeClr val="bg1"/>
                </a:solidFill>
              </a:rPr>
              <a:t>tried </a:t>
            </a:r>
            <a:r>
              <a:rPr lang="en-US" sz="2400" dirty="0">
                <a:solidFill>
                  <a:schemeClr val="bg1"/>
                </a:solidFill>
              </a:rPr>
              <a:t>hard not to die and kept its vitality. Then, it will remain alone forever. However, if it dies, it will produce many seeds. For </a:t>
            </a:r>
            <a:r>
              <a:rPr lang="en-US" sz="2400" dirty="0" smtClean="0">
                <a:solidFill>
                  <a:schemeClr val="bg1"/>
                </a:solidFill>
              </a:rPr>
              <a:t>a seed, </a:t>
            </a:r>
            <a:r>
              <a:rPr lang="en-US" sz="2400" dirty="0">
                <a:solidFill>
                  <a:schemeClr val="bg1"/>
                </a:solidFill>
              </a:rPr>
              <a:t>dying is true prosperity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en-US" altLang="zh-CN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CN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翰 </a:t>
            </a:r>
            <a:r>
              <a:rPr lang="en-US" sz="2600" b="1" dirty="0" smtClean="0">
                <a:solidFill>
                  <a:srgbClr val="FF0000"/>
                </a:solidFill>
              </a:rPr>
              <a:t>11:49-52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49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內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中有一個人，名叫該亞法，本年作大祭司，對他們說：「你們不知道什麼。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50 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獨不想一個人替百姓死，免得通國滅亡，就是你們的益處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51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這話不是出於自己，是因他本年作大祭司，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所以預言耶穌將要替這一國死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52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不但替這一國死，並要將神四散的子民都聚集歸一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589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2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634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3600" dirty="0" smtClean="0"/>
              <a:t>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子神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第一到三集的重點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TW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	</a:t>
            </a:r>
            <a:r>
              <a:rPr lang="en-US" altLang="zh-CN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1.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人的種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 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最早的福音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en-US" altLang="zh-CN" sz="2600" b="1" dirty="0" smtClean="0">
                <a:solidFill>
                  <a:srgbClr val="FF0000"/>
                </a:solidFill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</a:rPr>
              <a:t>3:15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</a:t>
            </a:r>
            <a:r>
              <a:rPr lang="en-US" sz="2600" dirty="0" smtClean="0">
                <a:solidFill>
                  <a:srgbClr val="FF0000"/>
                </a:solidFill>
              </a:rPr>
              <a:t> 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我又要叫你和女人彼此為仇；你的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女人的後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endParaRPr lang="en-US" altLang="zh-TW" sz="2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彼此為仇。女人的後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傷你的頭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你要傷他的腳跟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b="1" dirty="0">
                <a:solidFill>
                  <a:schemeClr val="bg1"/>
                </a:solidFill>
              </a:rPr>
              <a:t>(</a:t>
            </a:r>
            <a:r>
              <a:rPr lang="he-IL" sz="2600" b="1" dirty="0">
                <a:solidFill>
                  <a:srgbClr val="FFFF00"/>
                </a:solidFill>
              </a:rPr>
              <a:t>זֶרַע</a:t>
            </a:r>
            <a:r>
              <a:rPr lang="en-US" sz="2600" b="1" dirty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	</a:t>
            </a:r>
            <a:r>
              <a:rPr lang="en-US" altLang="zh-CN" sz="3000" b="1" dirty="0" smtClean="0">
                <a:solidFill>
                  <a:srgbClr val="FFFF00"/>
                </a:solidFill>
                <a:ea typeface="DFKai-SB" pitchFamily="65" charset="-120"/>
              </a:rPr>
              <a:t>2.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altLang="zh-TW" sz="3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22:18</a:t>
            </a:r>
            <a:r>
              <a:rPr lang="en-US" sz="2600" b="1" dirty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並且地上萬國都必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因你的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得福、因為你聽從了我的話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600" b="1" dirty="0">
                <a:solidFill>
                  <a:schemeClr val="bg1"/>
                </a:solidFill>
              </a:rPr>
              <a:t> (</a:t>
            </a:r>
            <a:r>
              <a:rPr lang="he-IL" sz="2600" b="1" dirty="0">
                <a:solidFill>
                  <a:srgbClr val="FFFF00"/>
                </a:solidFill>
              </a:rPr>
              <a:t>זֶרַע</a:t>
            </a:r>
            <a:r>
              <a:rPr lang="en-US" sz="2600" b="1" dirty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加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拉太書 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3:16</a:t>
            </a:r>
            <a:r>
              <a:rPr 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應許的原是向亞伯拉罕和他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說的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．神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並不是說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眾子孫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指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著許多人、乃是說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你那一個子孫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、指著一個人、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就是基督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b="1" dirty="0">
                <a:solidFill>
                  <a:schemeClr val="bg1"/>
                </a:solidFill>
              </a:rPr>
              <a:t>(</a:t>
            </a:r>
            <a:r>
              <a:rPr lang="he-IL" sz="2600" b="1" dirty="0">
                <a:solidFill>
                  <a:srgbClr val="FFFF00"/>
                </a:solidFill>
              </a:rPr>
              <a:t>זֶרַע</a:t>
            </a:r>
            <a:r>
              <a:rPr lang="en-US" sz="2600" b="1" dirty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FF00"/>
              </a:solidFill>
            </a:endParaRPr>
          </a:p>
          <a:p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	</a:t>
            </a:r>
            <a:r>
              <a:rPr lang="en-US" altLang="zh-CN" sz="3200" b="1" dirty="0" smtClean="0">
                <a:solidFill>
                  <a:srgbClr val="FFFF00"/>
                </a:solidFill>
                <a:ea typeface="DFKai-SB" pitchFamily="65" charset="-120"/>
              </a:rPr>
              <a:t>3.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衛的兒子</a:t>
            </a:r>
            <a:r>
              <a:rPr lang="en-US" altLang="zh-TW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altLang="zh-TW" sz="3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Acts 13:22-23</a:t>
            </a:r>
            <a:r>
              <a:rPr lang="en-US" sz="2600" b="1" dirty="0">
                <a:solidFill>
                  <a:schemeClr val="bg1"/>
                </a:solidFill>
              </a:rPr>
              <a:t>.  22</a:t>
            </a:r>
            <a:r>
              <a:rPr lang="zh-TW" altLang="en-US" sz="26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…….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我尋得耶西的兒子大衛、他是合我心意的人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事要遵行我的旨意。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23 </a:t>
            </a:r>
            <a:r>
              <a:rPr lang="en-US" altLang="zh-TW" sz="2600" dirty="0"/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這人的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中、神已經照著所應許的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以色列人立了一位救主、就是耶穌。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baseline="30000" dirty="0">
                <a:solidFill>
                  <a:schemeClr val="bg1"/>
                </a:solidFill>
              </a:rPr>
              <a:t>NKJ  </a:t>
            </a:r>
            <a:r>
              <a:rPr lang="en-US" sz="2600" dirty="0">
                <a:solidFill>
                  <a:srgbClr val="FFFF00"/>
                </a:solidFill>
              </a:rPr>
              <a:t>From this man's </a:t>
            </a:r>
            <a:r>
              <a:rPr lang="en-US" sz="2600" b="1" dirty="0">
                <a:solidFill>
                  <a:srgbClr val="FFFF00"/>
                </a:solidFill>
              </a:rPr>
              <a:t>seed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/ </a:t>
            </a:r>
            <a:r>
              <a:rPr lang="el-GR" sz="2600" b="1" dirty="0">
                <a:solidFill>
                  <a:srgbClr val="FFFF00"/>
                </a:solidFill>
              </a:rPr>
              <a:t>σπέρμα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  <a:endParaRPr lang="en-US" sz="2600" b="1" dirty="0">
              <a:solidFill>
                <a:srgbClr val="FFFF00"/>
              </a:solidFill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4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耶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人之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Servant Songs in Isaiah</a:t>
            </a:r>
            <a:endParaRPr lang="en-US" sz="2800" b="1" dirty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altLang="zh-TW" sz="32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	1)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 </a:t>
            </a:r>
            <a:r>
              <a:rPr lang="en-US" sz="3200" b="1" dirty="0" smtClean="0">
                <a:solidFill>
                  <a:schemeClr val="bg1"/>
                </a:solidFill>
              </a:rPr>
              <a:t>42:1-7		</a:t>
            </a:r>
            <a:r>
              <a:rPr lang="en-US" altLang="zh-TW" sz="32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2)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3200" b="1" dirty="0">
                <a:solidFill>
                  <a:schemeClr val="bg1"/>
                </a:solidFill>
              </a:rPr>
              <a:t>49:1-6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	3)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 </a:t>
            </a:r>
            <a:r>
              <a:rPr lang="en-US" sz="3200" b="1" dirty="0" smtClean="0">
                <a:solidFill>
                  <a:schemeClr val="bg1"/>
                </a:solidFill>
              </a:rPr>
              <a:t>50:4-9 		</a:t>
            </a:r>
            <a:r>
              <a:rPr lang="en-US" altLang="zh-TW" sz="32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4)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以賽亞 </a:t>
            </a:r>
            <a:r>
              <a:rPr lang="en-US" sz="3200" b="1" dirty="0" smtClean="0">
                <a:solidFill>
                  <a:schemeClr val="bg1"/>
                </a:solidFill>
              </a:rPr>
              <a:t>52:13-53:12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zh-CN" altLang="en-US" sz="2800" b="1" dirty="0" smtClean="0">
                <a:solidFill>
                  <a:srgbClr val="FFFF00"/>
                </a:solidFill>
                <a:ea typeface="DFKai-SB" pitchFamily="65" charset="-120"/>
              </a:rPr>
              <a:t>第一首</a:t>
            </a:r>
            <a:r>
              <a:rPr lang="en-US" altLang="zh-TW" sz="2800" b="1" dirty="0" smtClean="0">
                <a:solidFill>
                  <a:srgbClr val="FFFF00"/>
                </a:solidFill>
                <a:ea typeface="DFKai-SB" pitchFamily="65" charset="-120"/>
              </a:rPr>
              <a:t>)  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800" b="1" dirty="0" smtClean="0">
                <a:solidFill>
                  <a:srgbClr val="FF0000"/>
                </a:solidFill>
              </a:rPr>
              <a:t>42:1-7</a:t>
            </a:r>
            <a:r>
              <a:rPr lang="en-US" sz="2800" b="1" dirty="0" smtClean="0">
                <a:solidFill>
                  <a:schemeClr val="bg1"/>
                </a:solidFill>
              </a:rPr>
              <a:t>. 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哪，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我的僕人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我所扶持所揀選、心裡所喜悅的！我已將我的靈賜給他；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他必將公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理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2800" dirty="0" smtClean="0">
                <a:solidFill>
                  <a:srgbClr val="FFFF00"/>
                </a:solidFill>
              </a:rPr>
              <a:t>מִשְׁפָּט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傳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給外邦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2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他不喧嚷，不揚聲，也不使街上聽見他的聲音。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3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壓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傷的蘆葦，他不折斷；將殘的燈火，他不吹滅。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他憑真實將公理傳開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不灰心，也不喪膽，直到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他在地上設立公理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；海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島都等候他的訓誨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6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我耶和華憑公義召你，必攙扶你的手，保守你，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使你作眾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民的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</a:t>
            </a:r>
            <a:r>
              <a:rPr lang="en-US" altLang="zh-TW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中保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文作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)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作外邦人的光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7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開瞎子的眼，領被囚的出牢獄，領坐黑暗的出監牢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	*V. 6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你作眾民的中保</a:t>
            </a:r>
            <a:r>
              <a:rPr lang="zh-TW" altLang="en-US" sz="2600" dirty="0" smtClean="0">
                <a:solidFill>
                  <a:schemeClr val="bg1"/>
                </a:solidFill>
                <a:ea typeface="DFKai-SB" pitchFamily="65" charset="-120"/>
              </a:rPr>
              <a:t>（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TW" altLang="en-US" sz="2600" dirty="0">
                <a:solidFill>
                  <a:schemeClr val="bg1"/>
                </a:solidFill>
                <a:ea typeface="DFKai-SB" pitchFamily="65" charset="-120"/>
              </a:rPr>
              <a:t>）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，作外邦人的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光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he-IL" sz="2800" dirty="0" smtClean="0">
                <a:solidFill>
                  <a:srgbClr val="FFFF00"/>
                </a:solidFill>
              </a:rPr>
              <a:t>לִ</a:t>
            </a:r>
            <a:r>
              <a:rPr lang="he-IL" sz="2800" b="1" dirty="0" smtClean="0">
                <a:solidFill>
                  <a:srgbClr val="FFFF00"/>
                </a:solidFill>
              </a:rPr>
              <a:t>בְרִ֥ית</a:t>
            </a:r>
            <a:r>
              <a:rPr lang="he-IL" sz="2800" dirty="0" smtClean="0">
                <a:solidFill>
                  <a:srgbClr val="FFFF00"/>
                </a:solidFill>
              </a:rPr>
              <a:t> </a:t>
            </a:r>
            <a:r>
              <a:rPr lang="he-IL" sz="2800" dirty="0">
                <a:solidFill>
                  <a:srgbClr val="FFFF00"/>
                </a:solidFill>
              </a:rPr>
              <a:t>עָ֖ם לְא֥וֹר </a:t>
            </a:r>
            <a:r>
              <a:rPr lang="he-IL" sz="2800" dirty="0" smtClean="0">
                <a:solidFill>
                  <a:srgbClr val="FFFF00"/>
                </a:solidFill>
              </a:rPr>
              <a:t>גּוֹיִֽם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	*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光</a:t>
            </a:r>
            <a:r>
              <a:rPr lang="en-US" sz="2600" dirty="0" smtClean="0">
                <a:solidFill>
                  <a:schemeClr val="bg1"/>
                </a:solidFill>
              </a:rPr>
              <a:t> (</a:t>
            </a:r>
            <a:r>
              <a:rPr lang="he-IL" sz="2600" b="1" dirty="0" smtClean="0">
                <a:solidFill>
                  <a:srgbClr val="FFFF00"/>
                </a:solidFill>
              </a:rPr>
              <a:t>אוֹר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i="1" dirty="0" smtClean="0">
                <a:solidFill>
                  <a:srgbClr val="FFFF00"/>
                </a:solidFill>
              </a:rPr>
              <a:t>or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‘light</a:t>
            </a:r>
            <a:r>
              <a:rPr lang="en-US" sz="2600" dirty="0" smtClean="0">
                <a:solidFill>
                  <a:schemeClr val="bg1"/>
                </a:solidFill>
              </a:rPr>
              <a:t>’): one </a:t>
            </a:r>
            <a:r>
              <a:rPr lang="en-US" sz="2600" dirty="0">
                <a:solidFill>
                  <a:schemeClr val="bg1"/>
                </a:solidFill>
              </a:rPr>
              <a:t>of the secret names of the Messiah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  <a:endParaRPr lang="en-US" altLang="zh-TW" sz="2600" b="1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	*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太福音</a:t>
            </a:r>
            <a:r>
              <a:rPr lang="en-US" sz="2600" b="1" dirty="0">
                <a:solidFill>
                  <a:srgbClr val="FFFF00"/>
                </a:solidFill>
              </a:rPr>
              <a:t>12:18-21 </a:t>
            </a:r>
            <a:r>
              <a:rPr lang="zh-CN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引用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2600" b="1" dirty="0" smtClean="0">
                <a:solidFill>
                  <a:schemeClr val="bg1"/>
                </a:solidFill>
              </a:rPr>
              <a:t>42:1-4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956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耶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人之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 </a:t>
            </a:r>
            <a:r>
              <a:rPr lang="zh-CN" altLang="en-US" sz="3300" b="1" dirty="0" smtClean="0">
                <a:solidFill>
                  <a:srgbClr val="FFFF00"/>
                </a:solidFill>
                <a:ea typeface="DFKai-SB" pitchFamily="65" charset="-120"/>
              </a:rPr>
              <a:t>第二首 </a:t>
            </a:r>
            <a:r>
              <a:rPr lang="en-US" altLang="zh-TW" sz="33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300" b="1" dirty="0" smtClean="0">
                <a:solidFill>
                  <a:srgbClr val="FFFF00"/>
                </a:solidFill>
              </a:rPr>
              <a:t>49:1-6</a:t>
            </a:r>
            <a:r>
              <a:rPr lang="en-US" altLang="zh-TW" sz="33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3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800" b="1" dirty="0" smtClean="0">
                <a:solidFill>
                  <a:srgbClr val="FF0000"/>
                </a:solidFill>
              </a:rPr>
              <a:t>49:1-6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眾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海島啊，當聽我言！遠方的眾民哪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留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心而聽！自我出胎，耶和華就選召我；自出母腹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他就提我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的名。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3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我說：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你是我的僕人</a:t>
            </a:r>
            <a:r>
              <a:rPr lang="zh-TW" altLang="en-US" sz="30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以色列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必因你得榮耀。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…… </a:t>
            </a:r>
            <a:r>
              <a:rPr 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和華從我出胎，造就我作他的僕人，要使雅各歸向他，使以色列到他那裡聚集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。原來耶和華看我為尊貴；我的神也成為我的力量。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6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在他說：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你作我的僕人，使雅各眾支派復興，使以色列中得保全的歸回尚為小事，我還要使你作外邦人的光，叫你施行我的救恩，直到地極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   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徒行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傳 </a:t>
            </a:r>
            <a:r>
              <a:rPr lang="en-US" sz="2600" b="1" dirty="0" smtClean="0">
                <a:solidFill>
                  <a:srgbClr val="FFFF00"/>
                </a:solidFill>
              </a:rPr>
              <a:t>13:47 </a:t>
            </a:r>
            <a:r>
              <a:rPr lang="zh-CN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引</a:t>
            </a:r>
            <a:r>
              <a:rPr lang="zh-CN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以賽亞書 </a:t>
            </a:r>
            <a:r>
              <a:rPr lang="en-US" sz="2600" b="1" dirty="0" smtClean="0">
                <a:solidFill>
                  <a:schemeClr val="bg1"/>
                </a:solidFill>
              </a:rPr>
              <a:t>49:6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endParaRPr lang="en-US" altLang="zh-TW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4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*Even ‘</a:t>
            </a:r>
            <a:r>
              <a:rPr lang="en-US" altLang="zh-TW" sz="2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Israel</a:t>
            </a:r>
            <a:r>
              <a:rPr lang="en-US" altLang="zh-TW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’ (</a:t>
            </a:r>
            <a:r>
              <a:rPr lang="zh-TW" altLang="en-US" sz="24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以色列</a:t>
            </a:r>
            <a:r>
              <a:rPr lang="en-US" altLang="zh-TW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) is used as a name for the coming Messiah (v.3). In the Messiah, the true nature of both Israel and the Church (the body of Christ) is found.  /  </a:t>
            </a:r>
            <a:r>
              <a:rPr lang="en-US" sz="2400" dirty="0" smtClean="0">
                <a:solidFill>
                  <a:schemeClr val="bg1"/>
                </a:solidFill>
              </a:rPr>
              <a:t>   *</a:t>
            </a:r>
            <a:r>
              <a:rPr lang="en-US" sz="2400" b="1" dirty="0">
                <a:solidFill>
                  <a:schemeClr val="bg1"/>
                </a:solidFill>
              </a:rPr>
              <a:t>Israel</a:t>
            </a:r>
            <a:r>
              <a:rPr lang="en-US" sz="2400" dirty="0">
                <a:solidFill>
                  <a:schemeClr val="bg1"/>
                </a:solidFill>
              </a:rPr>
              <a:t> is also called ‘</a:t>
            </a:r>
            <a:r>
              <a:rPr lang="en-US" sz="2400" b="1" dirty="0">
                <a:solidFill>
                  <a:schemeClr val="bg1"/>
                </a:solidFill>
              </a:rPr>
              <a:t>the servant of </a:t>
            </a:r>
            <a:r>
              <a:rPr lang="en-US" sz="2400" b="1" dirty="0" smtClean="0">
                <a:solidFill>
                  <a:schemeClr val="bg1"/>
                </a:solidFill>
              </a:rPr>
              <a:t>Yahweh</a:t>
            </a:r>
            <a:r>
              <a:rPr lang="en-US" sz="2400" dirty="0" smtClean="0">
                <a:solidFill>
                  <a:schemeClr val="bg1"/>
                </a:solidFill>
              </a:rPr>
              <a:t>’ </a:t>
            </a:r>
            <a:r>
              <a:rPr lang="en-US" sz="2400" dirty="0">
                <a:solidFill>
                  <a:schemeClr val="bg1"/>
                </a:solidFill>
              </a:rPr>
              <a:t>as well as the </a:t>
            </a:r>
            <a:r>
              <a:rPr lang="en-US" sz="2400" dirty="0" smtClean="0">
                <a:solidFill>
                  <a:schemeClr val="bg1"/>
                </a:solidFill>
              </a:rPr>
              <a:t>Messiah. 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Isaiah 42:19; 44:21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chemeClr val="bg1"/>
                </a:solidFill>
                <a:ea typeface="DFKai-SB" pitchFamily="65" charset="-120"/>
              </a:rPr>
              <a:t>(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雅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各、以色列阿、你是我的僕人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、要記念這些事．以色列阿、你是我的僕人、我造就你必不忘記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2400" dirty="0">
                <a:solidFill>
                  <a:schemeClr val="bg1"/>
                </a:solidFill>
                <a:ea typeface="DFKai-SB" pitchFamily="65" charset="-120"/>
              </a:rPr>
              <a:t>) </a:t>
            </a:r>
            <a:r>
              <a:rPr lang="en-US" altLang="zh-TW" sz="2400" dirty="0" smtClean="0">
                <a:solidFill>
                  <a:schemeClr val="bg1"/>
                </a:solidFill>
                <a:ea typeface="DFKai-SB" pitchFamily="65" charset="-120"/>
              </a:rPr>
              <a:t>.</a:t>
            </a:r>
            <a:endParaRPr lang="en-US" altLang="zh-TW" sz="2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384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耶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人之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 </a:t>
            </a:r>
            <a:r>
              <a:rPr lang="zh-CN" altLang="en-US" sz="3600" b="1" dirty="0" smtClean="0">
                <a:solidFill>
                  <a:srgbClr val="FFFF00"/>
                </a:solidFill>
                <a:ea typeface="DFKai-SB" pitchFamily="65" charset="-120"/>
              </a:rPr>
              <a:t>第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三</a:t>
            </a:r>
            <a:r>
              <a:rPr lang="zh-CN" altLang="en-US" sz="3600" b="1" dirty="0" smtClean="0">
                <a:solidFill>
                  <a:srgbClr val="FFFF00"/>
                </a:solidFill>
                <a:ea typeface="DFKai-SB" pitchFamily="65" charset="-120"/>
              </a:rPr>
              <a:t>首 </a:t>
            </a:r>
            <a:r>
              <a:rPr lang="en-US" altLang="zh-TW" sz="36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600" b="1" dirty="0" smtClean="0">
                <a:solidFill>
                  <a:srgbClr val="FFFF00"/>
                </a:solidFill>
              </a:rPr>
              <a:t>50:4-9</a:t>
            </a:r>
            <a:r>
              <a:rPr lang="en-US" altLang="zh-TW" sz="36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32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3200" b="1" dirty="0" smtClean="0">
                <a:solidFill>
                  <a:srgbClr val="FF0000"/>
                </a:solidFill>
              </a:rPr>
              <a:t>50:4-9</a:t>
            </a:r>
            <a:r>
              <a:rPr lang="en-US" sz="3200" b="1" dirty="0" smtClean="0">
                <a:solidFill>
                  <a:schemeClr val="bg1"/>
                </a:solidFill>
              </a:rPr>
              <a:t>.   </a:t>
            </a:r>
            <a:r>
              <a:rPr 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主耶和華賜我受教者的舌頭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我知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道怎樣用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言語扶助疲乏的人。主每早晨提醒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提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醒我的耳朵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，使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我能聽，像受教者一樣。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2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耶和華開通我的耳朵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；我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並沒有違背，也沒有退後。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6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打我的背，我任他打；人拔我腮頰的鬍鬚，我由他拔；人辱我，吐我，我並不掩面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9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耶和華要幫助我；誰能定我有罪呢？他們都像衣服漸漸舊了，為蛀蟲所咬。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*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和華僕人的受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苦</a:t>
            </a:r>
            <a:r>
              <a:rPr lang="zh-CN" altLang="en-US" sz="28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the suffering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servant </a:t>
            </a:r>
            <a:r>
              <a:rPr lang="en-US" sz="2800" b="1" dirty="0">
                <a:solidFill>
                  <a:schemeClr val="bg1"/>
                </a:solidFill>
              </a:rPr>
              <a:t>of YHWH 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800" b="1" dirty="0" smtClean="0">
                <a:solidFill>
                  <a:srgbClr val="FFFF00"/>
                </a:solidFill>
              </a:rPr>
              <a:t>50:4-9;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 </a:t>
            </a:r>
            <a:r>
              <a:rPr lang="en-US" sz="2800" b="1" dirty="0" smtClean="0">
                <a:solidFill>
                  <a:srgbClr val="FFFF00"/>
                </a:solidFill>
              </a:rPr>
              <a:t>52:13-53:12;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 </a:t>
            </a:r>
            <a:r>
              <a:rPr lang="en-US" sz="2800" b="1" dirty="0" smtClean="0">
                <a:solidFill>
                  <a:srgbClr val="FFFF00"/>
                </a:solidFill>
              </a:rPr>
              <a:t>22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altLang="zh-CN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</a:p>
          <a:p>
            <a:endParaRPr lang="en-US" altLang="zh-CN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>
                <a:solidFill>
                  <a:schemeClr val="bg1"/>
                </a:solidFill>
              </a:rPr>
              <a:t>Cf.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Acts </a:t>
            </a:r>
            <a:r>
              <a:rPr lang="en-US" sz="2800" b="1" dirty="0" smtClean="0">
                <a:solidFill>
                  <a:srgbClr val="FF0000"/>
                </a:solidFill>
              </a:rPr>
              <a:t>3:18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神曾藉眾先知的口、預言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基督將要受害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、就這樣應驗了。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029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耶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人之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 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第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首 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200" b="1" dirty="0" smtClean="0">
                <a:solidFill>
                  <a:srgbClr val="FFFF00"/>
                </a:solidFill>
              </a:rPr>
              <a:t>52:13-53:12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52:13-53:9</a:t>
            </a:r>
            <a:r>
              <a:rPr lang="en-US" sz="2800" b="1" dirty="0" smtClean="0">
                <a:solidFill>
                  <a:schemeClr val="bg1"/>
                </a:solidFill>
              </a:rPr>
              <a:t>. 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52:13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我的僕人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行事必有智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慧，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被高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舉上升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且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成為至高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53:3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被藐視，被人厭棄；多受痛苦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常經憂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患。他被藐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視</a:t>
            </a:r>
            <a:r>
              <a:rPr lang="en-US" sz="2800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4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誠然擔當我們的憂患，背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負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們的痛苦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；我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們卻以為他受責罰，被神擊打苦待了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5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他受的刑罰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們得平安；因他受的鞭傷，我們得醫治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6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和華使我們眾人的罪孽都歸在他身上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8 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因受欺壓和審判，他被奪去，至於他同世的人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，誰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想他受鞭打、從活人之地被剪除，是因我百姓的罪過呢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   *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和華僕人的受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苦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和榮耀</a:t>
            </a:r>
            <a:r>
              <a:rPr lang="en-US" sz="2600" dirty="0" smtClean="0">
                <a:solidFill>
                  <a:schemeClr val="bg1"/>
                </a:solidFill>
              </a:rPr>
              <a:t>:  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600" b="1" dirty="0" smtClean="0">
                <a:solidFill>
                  <a:schemeClr val="bg1"/>
                </a:solidFill>
              </a:rPr>
              <a:t>52:13-53:12;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詩篇 </a:t>
            </a:r>
            <a:r>
              <a:rPr lang="en-US" sz="2600" b="1" dirty="0" smtClean="0">
                <a:solidFill>
                  <a:schemeClr val="bg1"/>
                </a:solidFill>
              </a:rPr>
              <a:t>22</a:t>
            </a:r>
            <a:r>
              <a:rPr lang="zh-CN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篇 </a:t>
            </a:r>
            <a:r>
              <a:rPr lang="en-US" altLang="zh-CN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新約</a:t>
            </a:r>
            <a:r>
              <a:rPr lang="zh-CN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引用多</a:t>
            </a:r>
            <a:r>
              <a:rPr lang="en-US" altLang="zh-CN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詩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22:1-21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受苦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the Messiah as the first person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 </a:t>
            </a:r>
            <a:r>
              <a:rPr lang="en-US" sz="2400" dirty="0" smtClean="0">
                <a:solidFill>
                  <a:schemeClr val="bg1"/>
                </a:solidFill>
              </a:rPr>
              <a:t>52:14-15</a:t>
            </a:r>
            <a:r>
              <a:rPr lang="en-US" sz="2400" dirty="0">
                <a:solidFill>
                  <a:schemeClr val="bg1"/>
                </a:solidFill>
              </a:rPr>
              <a:t>; 53:1-10a)</a:t>
            </a:r>
          </a:p>
          <a:p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詩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22:22-31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榮</a:t>
            </a:r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耀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 </a:t>
            </a:r>
            <a:r>
              <a:rPr lang="en-US" sz="2400" dirty="0" smtClean="0">
                <a:solidFill>
                  <a:schemeClr val="bg1"/>
                </a:solidFill>
              </a:rPr>
              <a:t>52:13</a:t>
            </a:r>
            <a:r>
              <a:rPr lang="en-US" sz="2400" dirty="0">
                <a:solidFill>
                  <a:schemeClr val="bg1"/>
                </a:solidFill>
              </a:rPr>
              <a:t>; 53:10b-12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Cf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b="1" dirty="0">
                <a:solidFill>
                  <a:srgbClr val="FFFF00"/>
                </a:solidFill>
              </a:rPr>
              <a:t>Aramaic </a:t>
            </a:r>
            <a:r>
              <a:rPr lang="en-US" sz="2400" b="1" dirty="0" err="1">
                <a:solidFill>
                  <a:srgbClr val="FFFF00"/>
                </a:solidFill>
              </a:rPr>
              <a:t>Targum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雅歌 </a:t>
            </a:r>
            <a:r>
              <a:rPr lang="en-US" sz="2400" b="1" dirty="0">
                <a:solidFill>
                  <a:srgbClr val="FFFF00"/>
                </a:solidFill>
              </a:rPr>
              <a:t>4:5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zh-TW" altLang="en-US" sz="2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你的兩乳、好像百合花中喫草的一對小鹿、就是母鹿雙生的</a:t>
            </a:r>
            <a:r>
              <a:rPr lang="en-US" sz="2400" dirty="0">
                <a:solidFill>
                  <a:schemeClr val="bg1"/>
                </a:solidFill>
              </a:rPr>
              <a:t>): </a:t>
            </a:r>
            <a:r>
              <a:rPr lang="en-US" sz="2400" b="1" i="1" dirty="0">
                <a:solidFill>
                  <a:srgbClr val="FFFF00"/>
                </a:solidFill>
              </a:rPr>
              <a:t>Your two redeemers </a:t>
            </a:r>
            <a:r>
              <a:rPr lang="en-US" sz="2400" i="1" dirty="0">
                <a:solidFill>
                  <a:schemeClr val="bg1"/>
                </a:solidFill>
              </a:rPr>
              <a:t>who are destined to redeem you, </a:t>
            </a:r>
            <a:r>
              <a:rPr lang="en-US" sz="2400" b="1" i="1" dirty="0">
                <a:solidFill>
                  <a:srgbClr val="FFFF00"/>
                </a:solidFill>
              </a:rPr>
              <a:t>Messiah Son of David and Messiah Son of Ephraim</a:t>
            </a:r>
            <a:r>
              <a:rPr lang="en-US" sz="2400" i="1" dirty="0">
                <a:solidFill>
                  <a:schemeClr val="bg1"/>
                </a:solidFill>
              </a:rPr>
              <a:t>, ………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184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耶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人之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 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第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首 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200" b="1" dirty="0" smtClean="0">
                <a:solidFill>
                  <a:srgbClr val="FFFF00"/>
                </a:solidFill>
              </a:rPr>
              <a:t>52:13-53:12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800" b="1" dirty="0" smtClean="0">
                <a:solidFill>
                  <a:srgbClr val="FF0000"/>
                </a:solidFill>
              </a:rPr>
              <a:t>53: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10</a:t>
            </a:r>
            <a:r>
              <a:rPr lang="en-US" sz="2800" b="1" dirty="0" smtClean="0">
                <a:solidFill>
                  <a:srgbClr val="FF0000"/>
                </a:solidFill>
              </a:rPr>
              <a:t>-12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10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耶和華卻定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意</a:t>
            </a:r>
            <a:r>
              <a:rPr lang="en-US" altLang="zh-TW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或作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喜悅</a:t>
            </a:r>
            <a:r>
              <a:rPr lang="en-US" altLang="zh-TW" sz="2600" dirty="0" smtClean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他壓傷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使他受痛苦。耶和華以他為贖罪祭。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他必看見後裔，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並且延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長年日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耶和華所喜悅的事必在他手中亨通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11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他必看見自己勞苦的功效，便心滿意足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。有許多人因認識我的義僕得稱為義；並且他要擔當他們的罪孽。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12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所以，我要使他與位大的同分，與強盛的均分擄物。因為他將命傾倒，以致於死；他也被列在罪犯之中。他卻擔當多人的罪，又為罪犯代求。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*In </a:t>
            </a:r>
            <a:r>
              <a:rPr lang="en-US" sz="2600" dirty="0">
                <a:solidFill>
                  <a:schemeClr val="bg1"/>
                </a:solidFill>
              </a:rPr>
              <a:t>the past, many Jewish rabbis were confused between the first (</a:t>
            </a:r>
            <a:r>
              <a:rPr lang="en-US" sz="2600" b="1" dirty="0">
                <a:solidFill>
                  <a:srgbClr val="FFFF00"/>
                </a:solidFill>
              </a:rPr>
              <a:t>Isaiah 52:13-53:12; Psalm 22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and </a:t>
            </a:r>
            <a:r>
              <a:rPr lang="en-US" sz="2600" dirty="0">
                <a:solidFill>
                  <a:schemeClr val="bg1"/>
                </a:solidFill>
              </a:rPr>
              <a:t>second coming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b="1" dirty="0" smtClean="0">
                <a:solidFill>
                  <a:srgbClr val="FFFF00"/>
                </a:solidFill>
              </a:rPr>
              <a:t>Isaiah </a:t>
            </a:r>
            <a:r>
              <a:rPr lang="en-US" sz="2600" b="1" dirty="0">
                <a:solidFill>
                  <a:srgbClr val="FFFF00"/>
                </a:solidFill>
              </a:rPr>
              <a:t>2:2-5; 9:6-7[5-6]; Micah </a:t>
            </a:r>
            <a:r>
              <a:rPr lang="en-US" sz="2600" b="1" dirty="0" smtClean="0">
                <a:solidFill>
                  <a:srgbClr val="FFFF00"/>
                </a:solidFill>
              </a:rPr>
              <a:t>4:1-4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r>
              <a:rPr lang="en-US" sz="2600" dirty="0">
                <a:solidFill>
                  <a:schemeClr val="bg1"/>
                </a:solidFill>
              </a:rPr>
              <a:t>of the Messiah. </a:t>
            </a:r>
            <a:r>
              <a:rPr lang="en-US" sz="2600" dirty="0" smtClean="0">
                <a:solidFill>
                  <a:schemeClr val="bg1"/>
                </a:solidFill>
              </a:rPr>
              <a:t>That </a:t>
            </a:r>
            <a:r>
              <a:rPr lang="en-US" sz="2600" dirty="0">
                <a:solidFill>
                  <a:schemeClr val="bg1"/>
                </a:solidFill>
              </a:rPr>
              <a:t>is why they find two different Messiahs in interpreting the Old Testament. </a:t>
            </a:r>
          </a:p>
          <a:p>
            <a:r>
              <a:rPr lang="en-US" sz="2700" b="1" dirty="0" smtClean="0">
                <a:solidFill>
                  <a:srgbClr val="FF0000"/>
                </a:solidFill>
              </a:rPr>
              <a:t>     -</a:t>
            </a:r>
            <a:r>
              <a:rPr lang="en-US" sz="2700" b="1" dirty="0">
                <a:solidFill>
                  <a:srgbClr val="FF0000"/>
                </a:solidFill>
              </a:rPr>
              <a:t>Hebrews </a:t>
            </a:r>
            <a:r>
              <a:rPr lang="en-US" sz="2700" b="1" dirty="0" smtClean="0">
                <a:solidFill>
                  <a:srgbClr val="FF0000"/>
                </a:solidFill>
              </a:rPr>
              <a:t>9:28</a:t>
            </a:r>
            <a:r>
              <a:rPr lang="en-US" sz="27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像這樣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基督既然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一次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被獻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擔當了多人的罪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將來要向那等候他的人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第二次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顯現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並與罪無關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乃是為拯救他們</a:t>
            </a:r>
            <a:r>
              <a:rPr 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endParaRPr lang="en-US" sz="24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87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77108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耶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僕人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必看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見的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 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200" b="1" dirty="0" smtClean="0">
                <a:solidFill>
                  <a:srgbClr val="FFFF00"/>
                </a:solidFill>
              </a:rPr>
              <a:t>53:10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TW" altLang="en-US" sz="3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以</a:t>
            </a:r>
            <a:r>
              <a:rPr lang="zh-TW" altLang="en-US" sz="3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3000" b="1" dirty="0" smtClean="0">
                <a:solidFill>
                  <a:srgbClr val="FF0000"/>
                </a:solidFill>
              </a:rPr>
              <a:t>53: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10</a:t>
            </a:r>
            <a:r>
              <a:rPr lang="en-US" sz="3000" b="1" dirty="0" smtClean="0">
                <a:solidFill>
                  <a:schemeClr val="bg1"/>
                </a:solidFill>
              </a:rPr>
              <a:t>.  </a:t>
            </a:r>
            <a:r>
              <a:rPr 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耶和華卻定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意</a:t>
            </a:r>
            <a:r>
              <a:rPr lang="en-US" altLang="zh-TW" sz="30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或作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喜悅</a:t>
            </a:r>
            <a:r>
              <a:rPr lang="en-US" altLang="zh-TW" sz="3000" dirty="0" smtClean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他壓傷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使他受痛苦。耶和華以他為贖罪祭。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他必看見</a:t>
            </a:r>
            <a:r>
              <a:rPr lang="zh-TW" altLang="en-US" sz="30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זֶרַע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endParaRPr lang="en-US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並且延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長年日。耶和華所喜悅的事必在他手中亨通。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FF00"/>
                </a:solidFill>
              </a:rPr>
              <a:t>     </a:t>
            </a:r>
            <a:r>
              <a:rPr lang="en-US" sz="2800" b="1" dirty="0" smtClean="0">
                <a:solidFill>
                  <a:srgbClr val="FFFF00"/>
                </a:solidFill>
              </a:rPr>
              <a:t>*Seed </a:t>
            </a:r>
            <a:r>
              <a:rPr lang="en-US" sz="2800" b="1" dirty="0">
                <a:solidFill>
                  <a:srgbClr val="FFFF00"/>
                </a:solidFill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זֶרַע</a:t>
            </a:r>
            <a:r>
              <a:rPr lang="en-US" sz="2800" b="1" dirty="0">
                <a:solidFill>
                  <a:srgbClr val="FFFF00"/>
                </a:solidFill>
              </a:rPr>
              <a:t>) in Isaiah: 26 times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1) Agricultural seed: </a:t>
            </a:r>
            <a:r>
              <a:rPr lang="en-US" sz="2400" dirty="0">
                <a:solidFill>
                  <a:schemeClr val="bg1"/>
                </a:solidFill>
              </a:rPr>
              <a:t>5:10; 17:11; 23:3; 30:23; 55:10 (5 times)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2) Evil seed: </a:t>
            </a:r>
            <a:r>
              <a:rPr lang="en-US" sz="2400" dirty="0">
                <a:solidFill>
                  <a:schemeClr val="bg1"/>
                </a:solidFill>
              </a:rPr>
              <a:t>1:4 (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行惡的</a:t>
            </a:r>
            <a:r>
              <a:rPr lang="zh-TW" altLang="en-US" sz="24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種類</a:t>
            </a:r>
            <a:r>
              <a:rPr lang="en-US" sz="2400" dirty="0">
                <a:solidFill>
                  <a:schemeClr val="bg1"/>
                </a:solidFill>
              </a:rPr>
              <a:t>); 14:20; 57:3, 4 (4 times)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3) Descendants </a:t>
            </a:r>
            <a:r>
              <a:rPr lang="en-US" sz="2400" dirty="0">
                <a:solidFill>
                  <a:schemeClr val="bg1"/>
                </a:solidFill>
              </a:rPr>
              <a:t>of Abraham or </a:t>
            </a:r>
            <a:r>
              <a:rPr lang="en-US" sz="2400" dirty="0" smtClean="0">
                <a:solidFill>
                  <a:schemeClr val="bg1"/>
                </a:solidFill>
              </a:rPr>
              <a:t>Israel: </a:t>
            </a:r>
            <a:r>
              <a:rPr lang="en-US" sz="2400" dirty="0">
                <a:solidFill>
                  <a:schemeClr val="bg1"/>
                </a:solidFill>
              </a:rPr>
              <a:t>41:8; 43:5; 44:3; 45:19, 25; 48:19 (6 times) </a:t>
            </a:r>
          </a:p>
          <a:p>
            <a:pPr lvl="0"/>
            <a:r>
              <a:rPr lang="en-US" sz="2600" dirty="0" smtClean="0">
                <a:solidFill>
                  <a:schemeClr val="bg1"/>
                </a:solidFill>
              </a:rPr>
              <a:t>4) </a:t>
            </a:r>
            <a:r>
              <a:rPr lang="en-US" sz="2600" b="1" dirty="0" smtClean="0">
                <a:solidFill>
                  <a:srgbClr val="FFFF00"/>
                </a:solidFill>
              </a:rPr>
              <a:t>The </a:t>
            </a:r>
            <a:r>
              <a:rPr lang="en-US" sz="2600" b="1" dirty="0">
                <a:solidFill>
                  <a:srgbClr val="FFFF00"/>
                </a:solidFill>
              </a:rPr>
              <a:t>Messiah’s </a:t>
            </a:r>
            <a:r>
              <a:rPr lang="en-US" sz="2600" b="1" dirty="0" smtClean="0">
                <a:solidFill>
                  <a:srgbClr val="FFFF00"/>
                </a:solidFill>
              </a:rPr>
              <a:t>seed</a:t>
            </a:r>
            <a:r>
              <a:rPr lang="en-US" sz="2600" dirty="0" smtClean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6:13; 53:10; 54:3; 59:21&lt;3x&gt;; 61:9&lt;2x&gt;; 65:9, 23; 66:22 (11 times)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    </a:t>
            </a:r>
            <a:r>
              <a:rPr lang="en-US" sz="2600" b="1" dirty="0" smtClean="0">
                <a:solidFill>
                  <a:srgbClr val="FF0000"/>
                </a:solidFill>
              </a:rPr>
              <a:t> -6:13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境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內剩下的人若還有十分之一，也必被吞滅，像栗樹、橡樹雖被砍伐，樹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600" b="1" i="1" dirty="0" err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shuniezi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卻仍存留。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這聖潔的種類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在國中也是如此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 </a:t>
            </a:r>
            <a:r>
              <a:rPr lang="en-US" sz="2600" b="1" dirty="0" smtClean="0">
                <a:solidFill>
                  <a:srgbClr val="FF0000"/>
                </a:solidFill>
              </a:rPr>
              <a:t>-59:21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耶和華說、至於我與他們所立的約、乃是這樣．我加給你的靈、傳給你的話、必不離你的口、也不離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你後裔與你後裔之後裔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的口、從今直到永遠．這是耶和華說的。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 </a:t>
            </a:r>
            <a:r>
              <a:rPr lang="en-US" sz="2600" b="1" dirty="0" smtClean="0">
                <a:solidFill>
                  <a:srgbClr val="FF0000"/>
                </a:solidFill>
              </a:rPr>
              <a:t>-61:9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在列國中被人認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識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看見他們的、必認他們是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耶和華賜福的後裔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937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他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因著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勞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苦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看見種子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便滿足 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以賽亞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200" b="1" dirty="0" smtClean="0">
                <a:solidFill>
                  <a:srgbClr val="FFFF00"/>
                </a:solidFill>
              </a:rPr>
              <a:t>53:11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賽亞 </a:t>
            </a:r>
            <a:r>
              <a:rPr lang="en-US" sz="2800" b="1" dirty="0" smtClean="0">
                <a:solidFill>
                  <a:srgbClr val="FF0000"/>
                </a:solidFill>
              </a:rPr>
              <a:t>53: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10</a:t>
            </a:r>
            <a:r>
              <a:rPr lang="en-US" sz="2800" b="1" dirty="0" smtClean="0">
                <a:solidFill>
                  <a:srgbClr val="FF0000"/>
                </a:solidFill>
              </a:rPr>
              <a:t>-11</a:t>
            </a:r>
            <a:r>
              <a:rPr lang="en-US" sz="2800" b="1" dirty="0" smtClean="0">
                <a:solidFill>
                  <a:schemeClr val="bg1"/>
                </a:solidFill>
              </a:rPr>
              <a:t>. 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10 </a:t>
            </a:r>
            <a:r>
              <a:rPr lang="en-US" sz="2800" dirty="0" smtClean="0">
                <a:solidFill>
                  <a:schemeClr val="bg1"/>
                </a:solidFill>
              </a:rPr>
              <a:t>…….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他必看見後裔，並且延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長年日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…….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11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他必看見自己勞苦的功效，便心滿意足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。有許多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認識我的義僕得稱為義；並且他要擔當他們的罪孽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*</a:t>
            </a:r>
            <a:r>
              <a:rPr lang="en-US" sz="2800" b="1" dirty="0" smtClean="0">
                <a:solidFill>
                  <a:srgbClr val="FF0000"/>
                </a:solidFill>
              </a:rPr>
              <a:t>53:11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he-IL" sz="2800" dirty="0">
                <a:solidFill>
                  <a:schemeClr val="bg1"/>
                </a:solidFill>
              </a:rPr>
              <a:t>‎</a:t>
            </a:r>
            <a:r>
              <a:rPr lang="he-IL" sz="2800" dirty="0">
                <a:solidFill>
                  <a:srgbClr val="FFFF00"/>
                </a:solidFill>
              </a:rPr>
              <a:t>מֵעֲמַ֤ל נַפְשׁוֹ֙ יִרְאֶ֣ה יִשְׂבָּ֔ע </a:t>
            </a:r>
            <a:r>
              <a:rPr lang="he-IL" sz="2800" dirty="0">
                <a:solidFill>
                  <a:schemeClr val="bg1"/>
                </a:solidFill>
              </a:rPr>
              <a:t>בְּדַעְתּ֗וֹ יַצְדִּ֥יק צַדִּ֛יק עַבְדִּ֖י לָֽרַבִּ֑ים וַעֲוֹנֹתָ֖ם ה֥וּא יִסְבֹּֽל׃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baseline="30000" dirty="0">
                <a:solidFill>
                  <a:schemeClr val="bg1"/>
                </a:solidFill>
              </a:rPr>
              <a:t>LXX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rgbClr val="FFFF00"/>
                </a:solidFill>
              </a:rPr>
              <a:t>ἀπὸ τοῦ πόνου τῆς ψυχῆς αὐτοῦ δεῖξαι αὐτῷ φῶς </a:t>
            </a:r>
            <a:r>
              <a:rPr lang="en-US" sz="2400" dirty="0" smtClean="0">
                <a:solidFill>
                  <a:schemeClr val="bg1"/>
                </a:solidFill>
              </a:rPr>
              <a:t>…… (</a:t>
            </a:r>
            <a:r>
              <a:rPr lang="en-US" sz="2400" dirty="0">
                <a:solidFill>
                  <a:schemeClr val="bg1"/>
                </a:solidFill>
              </a:rPr>
              <a:t>the Lord also is pleased to take away from the travail of his soul, </a:t>
            </a:r>
            <a:r>
              <a:rPr lang="en-US" sz="2400" dirty="0">
                <a:solidFill>
                  <a:srgbClr val="FFFF00"/>
                </a:solidFill>
              </a:rPr>
              <a:t>to </a:t>
            </a:r>
            <a:r>
              <a:rPr lang="en-US" sz="2400" dirty="0" smtClean="0">
                <a:solidFill>
                  <a:srgbClr val="FFFF00"/>
                </a:solidFill>
              </a:rPr>
              <a:t>show </a:t>
            </a:r>
            <a:r>
              <a:rPr lang="en-US" sz="2400" dirty="0">
                <a:solidFill>
                  <a:srgbClr val="FFFF00"/>
                </a:solidFill>
              </a:rPr>
              <a:t>him light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…….)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aseline="30000" dirty="0">
                <a:solidFill>
                  <a:schemeClr val="bg1"/>
                </a:solidFill>
              </a:rPr>
              <a:t>RSV </a:t>
            </a:r>
            <a:r>
              <a:rPr lang="en-US" sz="2400" b="1" dirty="0">
                <a:solidFill>
                  <a:srgbClr val="FFFF00"/>
                </a:solidFill>
              </a:rPr>
              <a:t>he shall see the fruit of the travail of his soul and be satisfied</a:t>
            </a:r>
            <a:r>
              <a:rPr lang="en-US" sz="2400" dirty="0">
                <a:solidFill>
                  <a:schemeClr val="bg1"/>
                </a:solidFill>
              </a:rPr>
              <a:t>; </a:t>
            </a:r>
            <a:r>
              <a:rPr lang="en-US" sz="2400" dirty="0" smtClean="0">
                <a:solidFill>
                  <a:schemeClr val="bg1"/>
                </a:solidFill>
              </a:rPr>
              <a:t>…….</a:t>
            </a: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TNK </a:t>
            </a:r>
            <a:r>
              <a:rPr lang="en-US" sz="2400" b="1" dirty="0">
                <a:solidFill>
                  <a:srgbClr val="FFFF00"/>
                </a:solidFill>
              </a:rPr>
              <a:t>Out of his anguish he shall see it; He shall enjoy it to the full</a:t>
            </a:r>
            <a:r>
              <a:rPr lang="en-US" sz="2400" dirty="0">
                <a:solidFill>
                  <a:schemeClr val="bg1"/>
                </a:solidFill>
              </a:rPr>
              <a:t> through …….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aseline="30000" dirty="0">
                <a:solidFill>
                  <a:schemeClr val="bg1"/>
                </a:solidFill>
              </a:rPr>
              <a:t>NIV </a:t>
            </a:r>
            <a:r>
              <a:rPr lang="en-US" sz="2400" b="1" dirty="0">
                <a:solidFill>
                  <a:srgbClr val="FFFF00"/>
                </a:solidFill>
              </a:rPr>
              <a:t>After the suffering of his soul, he will see the light </a:t>
            </a:r>
            <a:r>
              <a:rPr lang="en-US" sz="2400" b="1" i="1" dirty="0">
                <a:solidFill>
                  <a:srgbClr val="FFFF00"/>
                </a:solidFill>
              </a:rPr>
              <a:t>of life </a:t>
            </a:r>
            <a:r>
              <a:rPr lang="en-US" sz="2400" b="1" dirty="0">
                <a:solidFill>
                  <a:srgbClr val="FFFF00"/>
                </a:solidFill>
              </a:rPr>
              <a:t>and be satisfied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  <a:r>
              <a:rPr lang="en-US" sz="2400" dirty="0">
                <a:solidFill>
                  <a:schemeClr val="bg1"/>
                </a:solidFill>
              </a:rPr>
              <a:t> …….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*</a:t>
            </a:r>
            <a:r>
              <a:rPr lang="he-IL" sz="2400" dirty="0" smtClean="0">
                <a:solidFill>
                  <a:srgbClr val="FFFF00"/>
                </a:solidFill>
              </a:rPr>
              <a:t> מֵעֲמַ֤ל </a:t>
            </a:r>
            <a:r>
              <a:rPr lang="he-IL" sz="2400" dirty="0">
                <a:solidFill>
                  <a:srgbClr val="FFFF00"/>
                </a:solidFill>
              </a:rPr>
              <a:t>נַפְשׁוֹ֙ </a:t>
            </a:r>
            <a:r>
              <a:rPr lang="en-US" sz="2400" dirty="0" smtClean="0">
                <a:solidFill>
                  <a:srgbClr val="FFFF00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an </a:t>
            </a:r>
            <a:r>
              <a:rPr lang="en-US" sz="2400" dirty="0">
                <a:solidFill>
                  <a:schemeClr val="bg1"/>
                </a:solidFill>
              </a:rPr>
              <a:t>adverbial </a:t>
            </a:r>
            <a:r>
              <a:rPr lang="en-US" sz="2400" dirty="0" smtClean="0">
                <a:solidFill>
                  <a:schemeClr val="bg1"/>
                </a:solidFill>
              </a:rPr>
              <a:t>phrase ‘</a:t>
            </a:r>
            <a:r>
              <a:rPr lang="en-US" sz="2400" dirty="0">
                <a:solidFill>
                  <a:schemeClr val="bg1"/>
                </a:solidFill>
              </a:rPr>
              <a:t>on account of his </a:t>
            </a:r>
            <a:r>
              <a:rPr lang="en-US" sz="2400" dirty="0" smtClean="0">
                <a:solidFill>
                  <a:schemeClr val="bg1"/>
                </a:solidFill>
              </a:rPr>
              <a:t>travail’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*</a:t>
            </a:r>
            <a:r>
              <a:rPr lang="he-IL" sz="2400" dirty="0">
                <a:solidFill>
                  <a:srgbClr val="FFFF00"/>
                </a:solidFill>
              </a:rPr>
              <a:t> יִרְאֶ֣ה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i="1" dirty="0" err="1" smtClean="0">
                <a:solidFill>
                  <a:schemeClr val="bg1"/>
                </a:solidFill>
              </a:rPr>
              <a:t>yireh</a:t>
            </a:r>
            <a:r>
              <a:rPr lang="en-US" sz="2400" dirty="0" smtClean="0">
                <a:solidFill>
                  <a:schemeClr val="bg1"/>
                </a:solidFill>
              </a:rPr>
              <a:t>) – </a:t>
            </a:r>
            <a:r>
              <a:rPr lang="en-US" sz="2400" dirty="0">
                <a:solidFill>
                  <a:schemeClr val="bg1"/>
                </a:solidFill>
              </a:rPr>
              <a:t>‘On account of his travail, </a:t>
            </a:r>
            <a:r>
              <a:rPr lang="en-US" sz="2400" b="1" dirty="0">
                <a:solidFill>
                  <a:srgbClr val="FFFF00"/>
                </a:solidFill>
              </a:rPr>
              <a:t>he will see</a:t>
            </a:r>
            <a:r>
              <a:rPr lang="en-US" sz="2400" dirty="0">
                <a:solidFill>
                  <a:schemeClr val="bg1"/>
                </a:solidFill>
              </a:rPr>
              <a:t>.’) </a:t>
            </a:r>
            <a:r>
              <a:rPr lang="en-US" sz="2400" dirty="0" smtClean="0">
                <a:solidFill>
                  <a:schemeClr val="bg1"/>
                </a:solidFill>
              </a:rPr>
              <a:t>no object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Cf. Three </a:t>
            </a:r>
            <a:r>
              <a:rPr lang="en-US" sz="2400" dirty="0">
                <a:solidFill>
                  <a:schemeClr val="bg1"/>
                </a:solidFill>
              </a:rPr>
              <a:t>Isaiah scrolls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1QIs</a:t>
            </a:r>
            <a:r>
              <a:rPr lang="en-US" sz="2400" baseline="30000" dirty="0" smtClean="0">
                <a:solidFill>
                  <a:srgbClr val="FFFF00"/>
                </a:solidFill>
              </a:rPr>
              <a:t>a</a:t>
            </a:r>
            <a:r>
              <a:rPr lang="en-US" sz="2400" dirty="0">
                <a:solidFill>
                  <a:srgbClr val="FFFF00"/>
                </a:solidFill>
              </a:rPr>
              <a:t>, 1QIs</a:t>
            </a:r>
            <a:r>
              <a:rPr lang="en-US" sz="2400" baseline="30000" dirty="0">
                <a:solidFill>
                  <a:srgbClr val="FFFF00"/>
                </a:solidFill>
              </a:rPr>
              <a:t>b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4QIs</a:t>
            </a:r>
            <a:r>
              <a:rPr lang="en-US" sz="2400" baseline="30000" dirty="0" smtClean="0">
                <a:solidFill>
                  <a:srgbClr val="FFFF00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) found </a:t>
            </a:r>
            <a:r>
              <a:rPr lang="en-US" sz="2400" dirty="0">
                <a:solidFill>
                  <a:schemeClr val="bg1"/>
                </a:solidFill>
              </a:rPr>
              <a:t>in </a:t>
            </a:r>
            <a:r>
              <a:rPr lang="en-US" sz="2400" dirty="0" smtClean="0">
                <a:solidFill>
                  <a:schemeClr val="bg1"/>
                </a:solidFill>
              </a:rPr>
              <a:t>Qumran have </a:t>
            </a: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object</a:t>
            </a:r>
            <a:r>
              <a:rPr lang="he-IL" sz="2400" b="1" dirty="0" smtClean="0">
                <a:solidFill>
                  <a:srgbClr val="FFFF00"/>
                </a:solidFill>
              </a:rPr>
              <a:t>אוֹר 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or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‘light</a:t>
            </a:r>
            <a:r>
              <a:rPr lang="en-US" sz="2400" dirty="0">
                <a:solidFill>
                  <a:schemeClr val="bg1"/>
                </a:solidFill>
              </a:rPr>
              <a:t>’) in Isaiah </a:t>
            </a:r>
            <a:r>
              <a:rPr lang="en-US" sz="2400" dirty="0" smtClean="0">
                <a:solidFill>
                  <a:schemeClr val="bg1"/>
                </a:solidFill>
              </a:rPr>
              <a:t>53:11, </a:t>
            </a:r>
            <a:r>
              <a:rPr lang="en-US" sz="2400" dirty="0">
                <a:solidFill>
                  <a:schemeClr val="bg1"/>
                </a:solidFill>
              </a:rPr>
              <a:t>and the Septuagint </a:t>
            </a:r>
            <a:r>
              <a:rPr lang="en-US" sz="2400" dirty="0" smtClean="0">
                <a:solidFill>
                  <a:schemeClr val="bg1"/>
                </a:solidFill>
              </a:rPr>
              <a:t>in a slightly different syntax (</a:t>
            </a:r>
            <a:r>
              <a:rPr lang="el-GR" sz="2400" dirty="0">
                <a:solidFill>
                  <a:schemeClr val="bg1"/>
                </a:solidFill>
              </a:rPr>
              <a:t>δεῖξαι αὐτῷ </a:t>
            </a:r>
            <a:r>
              <a:rPr lang="el-GR" sz="2400" b="1" dirty="0" smtClean="0">
                <a:solidFill>
                  <a:srgbClr val="FFFF00"/>
                </a:solidFill>
              </a:rPr>
              <a:t>φῶς</a:t>
            </a:r>
            <a:r>
              <a:rPr lang="en-US" sz="2400" dirty="0" smtClean="0">
                <a:solidFill>
                  <a:schemeClr val="bg1"/>
                </a:solidFill>
              </a:rPr>
              <a:t>).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   *The object of the verb may be understood from the previous passage 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he-IL" sz="2400" b="1" dirty="0">
                <a:solidFill>
                  <a:srgbClr val="FFFF00"/>
                </a:solidFill>
              </a:rPr>
              <a:t>זֶרַע</a:t>
            </a:r>
            <a:r>
              <a:rPr lang="en-US" sz="2400" b="1" dirty="0" smtClean="0">
                <a:solidFill>
                  <a:schemeClr val="bg1"/>
                </a:solidFill>
              </a:rPr>
              <a:t>).</a:t>
            </a:r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3026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9682</TotalTime>
  <Words>2046</Words>
  <Application>Microsoft Office PowerPoint</Application>
  <PresentationFormat>Custom</PresentationFormat>
  <Paragraphs>167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869</cp:revision>
  <dcterms:created xsi:type="dcterms:W3CDTF">2020-03-18T13:47:21Z</dcterms:created>
  <dcterms:modified xsi:type="dcterms:W3CDTF">2021-03-02T20:23:57Z</dcterms:modified>
</cp:coreProperties>
</file>