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744" r:id="rId2"/>
    <p:sldId id="745" r:id="rId3"/>
    <p:sldId id="784" r:id="rId4"/>
    <p:sldId id="786" r:id="rId5"/>
    <p:sldId id="788" r:id="rId6"/>
    <p:sldId id="790" r:id="rId7"/>
    <p:sldId id="794" r:id="rId8"/>
    <p:sldId id="797" r:id="rId9"/>
    <p:sldId id="799" r:id="rId10"/>
    <p:sldId id="802" r:id="rId11"/>
    <p:sldId id="736" r:id="rId12"/>
  </p:sldIdLst>
  <p:sldSz cx="12188825" cy="6858000"/>
  <p:notesSz cx="6858000" cy="9144000"/>
  <p:defaultTextStyle>
    <a:defPPr>
      <a:defRPr lang="en-US"/>
    </a:defPPr>
    <a:lvl1pPr marL="0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4106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88212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32319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76425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20531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64636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08742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52849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94660"/>
  </p:normalViewPr>
  <p:slideViewPr>
    <p:cSldViewPr>
      <p:cViewPr varScale="1">
        <p:scale>
          <a:sx n="84" d="100"/>
          <a:sy n="84" d="100"/>
        </p:scale>
        <p:origin x="-732" y="-7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E11D8-83C4-4A94-9773-44143C2857F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55B27-F3C0-4F3E-8F93-EF8E6AA0E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66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684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63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67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2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9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9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867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3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63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64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39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F9C73-D3C2-4D1D-BE1A-64EF358B0269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7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ChangeArrowheads="1"/>
          </p:cNvSpPr>
          <p:nvPr/>
        </p:nvSpPr>
        <p:spPr bwMode="auto">
          <a:xfrm>
            <a:off x="2" y="25360"/>
            <a:ext cx="12190413" cy="6878806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TW" altLang="en-US" sz="4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種子神</a:t>
            </a:r>
            <a:r>
              <a:rPr lang="zh-CN" altLang="en-US" sz="4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學</a:t>
            </a:r>
            <a:r>
              <a:rPr lang="zh-TW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CN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第四集</a:t>
            </a:r>
            <a:r>
              <a:rPr lang="en-US" altLang="zh-TW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)</a:t>
            </a:r>
            <a:endParaRPr lang="en-US" sz="4000" b="1" dirty="0" smtClean="0">
              <a:solidFill>
                <a:srgbClr val="FFFF00"/>
              </a:solidFill>
            </a:endParaRPr>
          </a:p>
          <a:p>
            <a:r>
              <a:rPr lang="zh-CN" altLang="en-US" sz="1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CN" altLang="en-US" sz="8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耶和華受苦</a:t>
            </a:r>
            <a:r>
              <a:rPr lang="zh-TW" altLang="en-US" sz="8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8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僕人</a:t>
            </a:r>
            <a:endParaRPr lang="en-US" altLang="zh-CN" sz="88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CN" sz="2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                             </a:t>
            </a:r>
            <a:r>
              <a:rPr lang="zh-CN" altLang="en-US" sz="8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與他的</a:t>
            </a:r>
            <a:r>
              <a:rPr lang="zh-TW" altLang="en-US" sz="8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</a:t>
            </a:r>
            <a:r>
              <a:rPr lang="zh-TW" altLang="en-US" sz="8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</a:t>
            </a:r>
            <a:endParaRPr lang="en-US" sz="8800" dirty="0" smtClean="0">
              <a:solidFill>
                <a:schemeClr val="bg1"/>
              </a:solidFill>
            </a:endParaRPr>
          </a:p>
          <a:p>
            <a:endParaRPr lang="en-US" sz="1400" dirty="0" smtClean="0">
              <a:solidFill>
                <a:schemeClr val="bg1"/>
              </a:solidFill>
            </a:endParaRPr>
          </a:p>
          <a:p>
            <a:r>
              <a:rPr lang="en-US" sz="3600" b="1" dirty="0" smtClean="0">
                <a:solidFill>
                  <a:schemeClr val="bg1"/>
                </a:solidFill>
              </a:rPr>
              <a:t>  Seed Theology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</a:rPr>
              <a:t>(Part </a:t>
            </a:r>
            <a:r>
              <a:rPr lang="en-US" altLang="zh-CN" sz="3600" b="1" dirty="0" smtClean="0">
                <a:solidFill>
                  <a:schemeClr val="bg1"/>
                </a:solidFill>
              </a:rPr>
              <a:t>4</a:t>
            </a:r>
            <a:r>
              <a:rPr lang="en-US" sz="3600" b="1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sz="5100" b="1" dirty="0" smtClean="0">
                <a:solidFill>
                  <a:schemeClr val="bg1"/>
                </a:solidFill>
              </a:rPr>
              <a:t> The Suffering Servant of Yahweh &amp; His Seed</a:t>
            </a:r>
          </a:p>
          <a:p>
            <a:pPr algn="ctr"/>
            <a:endParaRPr lang="en-US" sz="1200" b="1" dirty="0" smtClean="0">
              <a:solidFill>
                <a:schemeClr val="bg1"/>
              </a:solidFill>
            </a:endParaRPr>
          </a:p>
          <a:p>
            <a:pPr algn="ctr"/>
            <a:endParaRPr lang="en-US" sz="1200" b="1" dirty="0" smtClean="0">
              <a:solidFill>
                <a:schemeClr val="bg1"/>
              </a:solidFill>
            </a:endParaRPr>
          </a:p>
          <a:p>
            <a:r>
              <a:rPr lang="zh-TW" altLang="en-US" sz="4000" b="1" dirty="0" smtClean="0">
                <a:solidFill>
                  <a:schemeClr val="bg1"/>
                </a:solidFill>
              </a:rPr>
              <a:t>                 </a:t>
            </a:r>
            <a:r>
              <a:rPr lang="zh-TW" altLang="en-US" sz="4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金京來博士</a:t>
            </a:r>
            <a:r>
              <a:rPr lang="zh-TW" altLang="en-US" sz="4000" b="1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sz="4000" b="1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 </a:t>
            </a:r>
            <a:r>
              <a:rPr lang="en-US" sz="4000" b="1" dirty="0" err="1">
                <a:solidFill>
                  <a:schemeClr val="bg1"/>
                </a:solidFill>
              </a:rPr>
              <a:t>Kyungrae</a:t>
            </a:r>
            <a:r>
              <a:rPr lang="en-US" sz="4000" b="1" dirty="0">
                <a:solidFill>
                  <a:schemeClr val="bg1"/>
                </a:solidFill>
              </a:rPr>
              <a:t> Kim, Ph.D.</a:t>
            </a:r>
          </a:p>
          <a:p>
            <a:endParaRPr lang="en-US" sz="1200" b="1" dirty="0">
              <a:solidFill>
                <a:schemeClr val="bg1"/>
              </a:solidFill>
            </a:endParaRP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endParaRPr lang="en-US" sz="1200" b="1" dirty="0">
              <a:solidFill>
                <a:schemeClr val="bg1"/>
              </a:solidFill>
            </a:endParaRPr>
          </a:p>
          <a:p>
            <a:pPr algn="ctr"/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279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"/>
          <p:cNvSpPr>
            <a:spLocks noChangeArrowheads="1"/>
          </p:cNvSpPr>
          <p:nvPr/>
        </p:nvSpPr>
        <p:spPr bwMode="auto">
          <a:xfrm>
            <a:off x="9701" y="0"/>
            <a:ext cx="12179124" cy="6801862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endParaRPr lang="en-US" altLang="zh-TW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r>
              <a:rPr lang="zh-TW" alt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</a:t>
            </a:r>
            <a:r>
              <a:rPr lang="zh-CN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永恆生命</a:t>
            </a:r>
            <a:r>
              <a:rPr lang="zh-TW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</a:t>
            </a:r>
            <a:r>
              <a:rPr lang="zh-TW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</a:t>
            </a:r>
            <a:r>
              <a:rPr lang="zh-CN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耶穌</a:t>
            </a:r>
            <a:r>
              <a:rPr lang="zh-TW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3400" b="1" dirty="0" smtClean="0">
                <a:solidFill>
                  <a:srgbClr val="FFFF00"/>
                </a:solidFill>
                <a:ea typeface="DFKai-SB" pitchFamily="65" charset="-120"/>
              </a:rPr>
              <a:t>(</a:t>
            </a:r>
            <a:r>
              <a:rPr lang="zh-CN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約</a:t>
            </a:r>
            <a:r>
              <a:rPr lang="zh-CN" alt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翰</a:t>
            </a:r>
            <a:r>
              <a:rPr lang="zh-CN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福音</a:t>
            </a:r>
            <a:r>
              <a:rPr lang="zh-TW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400" b="1" dirty="0" smtClean="0">
                <a:solidFill>
                  <a:srgbClr val="FFFF00"/>
                </a:solidFill>
              </a:rPr>
              <a:t>12:24</a:t>
            </a:r>
            <a:r>
              <a:rPr lang="en-US" altLang="zh-TW" sz="3400" b="1" dirty="0" smtClean="0">
                <a:solidFill>
                  <a:srgbClr val="FFFF00"/>
                </a:solidFill>
                <a:ea typeface="DFKai-SB" pitchFamily="65" charset="-120"/>
              </a:rPr>
              <a:t>)</a:t>
            </a:r>
            <a:endParaRPr lang="en-US" sz="3400" dirty="0">
              <a:solidFill>
                <a:schemeClr val="bg1"/>
              </a:solidFill>
            </a:endParaRPr>
          </a:p>
          <a:p>
            <a:endParaRPr lang="en-US" sz="600" dirty="0" smtClean="0">
              <a:solidFill>
                <a:schemeClr val="bg1"/>
              </a:solidFill>
            </a:endParaRPr>
          </a:p>
          <a:p>
            <a:endParaRPr lang="en-US" sz="600" dirty="0">
              <a:solidFill>
                <a:schemeClr val="bg1"/>
              </a:solidFill>
            </a:endParaRPr>
          </a:p>
          <a:p>
            <a:r>
              <a:rPr lang="zh-CN" altLang="en-US" sz="28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約</a:t>
            </a:r>
            <a:r>
              <a:rPr lang="zh-CN" altLang="en-US" sz="28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翰 </a:t>
            </a:r>
            <a:r>
              <a:rPr lang="en-US" sz="2800" b="1" dirty="0" smtClean="0">
                <a:solidFill>
                  <a:srgbClr val="FF0000"/>
                </a:solidFill>
              </a:rPr>
              <a:t>12:24</a:t>
            </a:r>
            <a:r>
              <a:rPr lang="en-US" sz="2800" b="1" dirty="0" smtClean="0">
                <a:solidFill>
                  <a:schemeClr val="bg1"/>
                </a:solidFill>
              </a:rPr>
              <a:t>. </a:t>
            </a:r>
            <a:r>
              <a:rPr lang="en-US" altLang="zh-TW" sz="28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…..…  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一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粒麥子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不落在地裡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死了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，仍舊是一粒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    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若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是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死了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就結出許多</a:t>
            </a:r>
            <a:r>
              <a:rPr lang="zh-TW" altLang="en-US" sz="28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子粒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來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(</a:t>
            </a:r>
            <a:r>
              <a:rPr lang="el-GR" sz="2800" b="1" dirty="0" smtClean="0">
                <a:solidFill>
                  <a:srgbClr val="FFFF00"/>
                </a:solidFill>
              </a:rPr>
              <a:t>ὁ </a:t>
            </a:r>
            <a:r>
              <a:rPr lang="el-GR" sz="2800" b="1" dirty="0">
                <a:solidFill>
                  <a:srgbClr val="FFFF00"/>
                </a:solidFill>
              </a:rPr>
              <a:t>κόκκος τοῦ σίτου </a:t>
            </a:r>
            <a:r>
              <a:rPr lang="en-US" altLang="zh-TW" sz="2800" dirty="0">
                <a:solidFill>
                  <a:schemeClr val="bg1"/>
                </a:solidFill>
                <a:ea typeface="DFKai-SB" pitchFamily="65" charset="-120"/>
              </a:rPr>
              <a:t>…..… </a:t>
            </a:r>
            <a:r>
              <a:rPr lang="el-GR" sz="2800" b="1" dirty="0" smtClean="0">
                <a:solidFill>
                  <a:srgbClr val="FFFF00"/>
                </a:solidFill>
              </a:rPr>
              <a:t>ἀποθάνῃ</a:t>
            </a:r>
            <a:r>
              <a:rPr lang="el-GR" sz="2800" dirty="0">
                <a:solidFill>
                  <a:schemeClr val="bg1"/>
                </a:solidFill>
              </a:rPr>
              <a:t>, </a:t>
            </a:r>
            <a:r>
              <a:rPr lang="en-US" altLang="zh-TW" sz="2800" dirty="0">
                <a:solidFill>
                  <a:schemeClr val="bg1"/>
                </a:solidFill>
                <a:ea typeface="DFKai-SB" pitchFamily="65" charset="-120"/>
              </a:rPr>
              <a:t>…..… </a:t>
            </a:r>
            <a:r>
              <a:rPr lang="el-GR" sz="2800" b="1" dirty="0" smtClean="0">
                <a:solidFill>
                  <a:srgbClr val="FFFF00"/>
                </a:solidFill>
              </a:rPr>
              <a:t>ἀποθάνῃ</a:t>
            </a:r>
            <a:r>
              <a:rPr lang="el-GR" sz="2800" dirty="0" smtClean="0">
                <a:solidFill>
                  <a:schemeClr val="bg1"/>
                </a:solidFill>
              </a:rPr>
              <a:t>, </a:t>
            </a:r>
            <a:r>
              <a:rPr lang="el-GR" sz="2800" b="1" dirty="0">
                <a:solidFill>
                  <a:srgbClr val="FFFF00"/>
                </a:solidFill>
              </a:rPr>
              <a:t>πολὺν </a:t>
            </a:r>
            <a:r>
              <a:rPr lang="el-GR" sz="2800" b="1" u="sng" dirty="0">
                <a:solidFill>
                  <a:srgbClr val="FFFF00"/>
                </a:solidFill>
              </a:rPr>
              <a:t>καρπὸν</a:t>
            </a:r>
            <a:r>
              <a:rPr lang="el-GR" sz="2800" b="1" dirty="0">
                <a:solidFill>
                  <a:srgbClr val="FFFF00"/>
                </a:solidFill>
              </a:rPr>
              <a:t> φέρει</a:t>
            </a:r>
            <a:r>
              <a:rPr lang="el-GR" sz="2800" dirty="0" smtClean="0">
                <a:solidFill>
                  <a:schemeClr val="bg1"/>
                </a:solidFill>
              </a:rPr>
              <a:t>.</a:t>
            </a:r>
            <a:r>
              <a:rPr lang="en-US" sz="2800" dirty="0" smtClean="0">
                <a:solidFill>
                  <a:schemeClr val="bg1"/>
                </a:solidFill>
              </a:rPr>
              <a:t>)</a:t>
            </a:r>
            <a:endParaRPr lang="en-US" altLang="zh-TW" sz="2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500" baseline="30000" dirty="0">
                <a:solidFill>
                  <a:schemeClr val="bg1"/>
                </a:solidFill>
              </a:rPr>
              <a:t>ESV </a:t>
            </a:r>
            <a:r>
              <a:rPr lang="en-US" sz="2500" dirty="0" smtClean="0">
                <a:solidFill>
                  <a:schemeClr val="bg1"/>
                </a:solidFill>
              </a:rPr>
              <a:t>Truly, truly, I say to you, unless </a:t>
            </a:r>
            <a:r>
              <a:rPr lang="en-US" sz="2500" b="1" dirty="0">
                <a:solidFill>
                  <a:srgbClr val="FFFF00"/>
                </a:solidFill>
              </a:rPr>
              <a:t>a grain of wheat </a:t>
            </a:r>
            <a:r>
              <a:rPr lang="en-US" sz="2500" dirty="0">
                <a:solidFill>
                  <a:schemeClr val="bg1"/>
                </a:solidFill>
              </a:rPr>
              <a:t>falls into the earth and </a:t>
            </a:r>
            <a:r>
              <a:rPr lang="en-US" sz="2500" b="1" dirty="0">
                <a:solidFill>
                  <a:srgbClr val="FFFF00"/>
                </a:solidFill>
              </a:rPr>
              <a:t>dies</a:t>
            </a:r>
            <a:r>
              <a:rPr lang="en-US" sz="2500" dirty="0">
                <a:solidFill>
                  <a:schemeClr val="bg1"/>
                </a:solidFill>
              </a:rPr>
              <a:t>, it remains alone; but if it </a:t>
            </a:r>
            <a:r>
              <a:rPr lang="en-US" sz="2500" b="1" dirty="0">
                <a:solidFill>
                  <a:srgbClr val="FFFF00"/>
                </a:solidFill>
              </a:rPr>
              <a:t>dies</a:t>
            </a:r>
            <a:r>
              <a:rPr lang="en-US" sz="2500" dirty="0" smtClean="0">
                <a:solidFill>
                  <a:schemeClr val="bg1"/>
                </a:solidFill>
              </a:rPr>
              <a:t>, </a:t>
            </a:r>
            <a:r>
              <a:rPr lang="en-US" sz="2500" b="1" dirty="0">
                <a:solidFill>
                  <a:srgbClr val="FFFF00"/>
                </a:solidFill>
              </a:rPr>
              <a:t>it bears much </a:t>
            </a:r>
            <a:r>
              <a:rPr lang="en-US" sz="2500" b="1" u="sng" dirty="0">
                <a:solidFill>
                  <a:srgbClr val="FFFF00"/>
                </a:solidFill>
              </a:rPr>
              <a:t>fruit</a:t>
            </a:r>
            <a:r>
              <a:rPr lang="en-US" sz="2500" dirty="0" smtClean="0">
                <a:solidFill>
                  <a:schemeClr val="bg1"/>
                </a:solidFill>
              </a:rPr>
              <a:t>.</a:t>
            </a: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	Cf</a:t>
            </a:r>
            <a:r>
              <a:rPr lang="en-US" sz="2400" dirty="0">
                <a:solidFill>
                  <a:schemeClr val="bg1"/>
                </a:solidFill>
              </a:rPr>
              <a:t>. </a:t>
            </a:r>
            <a:r>
              <a:rPr lang="en-US" sz="2400" dirty="0" smtClean="0">
                <a:solidFill>
                  <a:schemeClr val="bg1"/>
                </a:solidFill>
              </a:rPr>
              <a:t>Suppose </a:t>
            </a:r>
            <a:r>
              <a:rPr lang="en-US" sz="2400" dirty="0">
                <a:solidFill>
                  <a:schemeClr val="bg1"/>
                </a:solidFill>
              </a:rPr>
              <a:t>that a seed that fell into the earth </a:t>
            </a:r>
            <a:r>
              <a:rPr lang="en-US" sz="2400" dirty="0" smtClean="0">
                <a:solidFill>
                  <a:schemeClr val="bg1"/>
                </a:solidFill>
              </a:rPr>
              <a:t>tried </a:t>
            </a:r>
            <a:r>
              <a:rPr lang="en-US" sz="2400" dirty="0">
                <a:solidFill>
                  <a:schemeClr val="bg1"/>
                </a:solidFill>
              </a:rPr>
              <a:t>hard not to die and kept its vitality. Then, it will remain alone forever. However, if it dies, it will produce many seeds. For </a:t>
            </a:r>
            <a:r>
              <a:rPr lang="en-US" sz="2400" dirty="0" smtClean="0">
                <a:solidFill>
                  <a:schemeClr val="bg1"/>
                </a:solidFill>
              </a:rPr>
              <a:t>a seed, </a:t>
            </a:r>
            <a:r>
              <a:rPr lang="en-US" sz="2400" dirty="0">
                <a:solidFill>
                  <a:schemeClr val="bg1"/>
                </a:solidFill>
              </a:rPr>
              <a:t>dying is true prosperity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zh-CN" altLang="en-US" sz="26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    </a:t>
            </a:r>
            <a:r>
              <a:rPr lang="en-US" altLang="zh-CN" sz="26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-</a:t>
            </a:r>
            <a:r>
              <a:rPr lang="zh-CN" altLang="en-US" sz="26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約</a:t>
            </a:r>
            <a:r>
              <a:rPr lang="zh-CN" altLang="en-US" sz="26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翰 </a:t>
            </a:r>
            <a:r>
              <a:rPr lang="en-US" sz="2600" b="1" dirty="0" smtClean="0">
                <a:solidFill>
                  <a:srgbClr val="FF0000"/>
                </a:solidFill>
              </a:rPr>
              <a:t>11:49-52</a:t>
            </a:r>
            <a:r>
              <a:rPr lang="en-US" sz="2600" b="1" dirty="0" smtClean="0">
                <a:solidFill>
                  <a:schemeClr val="bg1"/>
                </a:solidFill>
              </a:rPr>
              <a:t>.</a:t>
            </a:r>
            <a:r>
              <a:rPr lang="en-US" sz="2600" dirty="0" smtClean="0">
                <a:solidFill>
                  <a:schemeClr val="bg1"/>
                </a:solidFill>
              </a:rPr>
              <a:t>  </a:t>
            </a:r>
            <a:r>
              <a:rPr 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49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內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中有一個人，名叫該亞法，本年作大祭司，對他們說：「你們不知道什麼。</a:t>
            </a:r>
            <a:r>
              <a:rPr 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50 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獨不想一個人替百姓死，免得通國滅亡，就是你們的益處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。」</a:t>
            </a:r>
            <a:r>
              <a:rPr 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51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這話不是出於自己，是因他本年作大祭司，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所以預言耶穌將要替這一國死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；</a:t>
            </a:r>
            <a:r>
              <a:rPr 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52 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也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不但替這一國死，並要將神四散的子民都聚集歸一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endParaRPr lang="en-US" sz="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55896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"/>
          <p:cNvSpPr>
            <a:spLocks noChangeArrowheads="1"/>
          </p:cNvSpPr>
          <p:nvPr/>
        </p:nvSpPr>
        <p:spPr bwMode="auto">
          <a:xfrm>
            <a:off x="484188" y="2971800"/>
            <a:ext cx="11233150" cy="3341539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21" tIns="54411" rIns="108821" bIns="54411">
            <a:spAutoFit/>
          </a:bodyPr>
          <a:lstStyle/>
          <a:p>
            <a:pPr rtl="1"/>
            <a:r>
              <a:rPr lang="en-US" sz="4800" b="1" dirty="0">
                <a:solidFill>
                  <a:schemeClr val="bg1"/>
                </a:solidFill>
              </a:rPr>
              <a:t> </a:t>
            </a:r>
            <a:r>
              <a:rPr lang="en-US" sz="4800" dirty="0">
                <a:solidFill>
                  <a:schemeClr val="bg1"/>
                </a:solidFill>
              </a:rPr>
              <a:t>‎  </a:t>
            </a:r>
            <a:r>
              <a:rPr lang="he-IL" sz="5400" b="1" dirty="0">
                <a:solidFill>
                  <a:schemeClr val="bg1"/>
                </a:solidFill>
              </a:rPr>
              <a:t>יְבָרֶכְךָ יְהוָה וְיִשְׁמְרֶךָ׃</a:t>
            </a:r>
            <a:r>
              <a:rPr lang="en-US" sz="5400" b="1" dirty="0">
                <a:solidFill>
                  <a:schemeClr val="bg1"/>
                </a:solidFill>
              </a:rPr>
              <a:t>    </a:t>
            </a:r>
            <a:r>
              <a:rPr lang="he-IL" sz="5400" b="1" dirty="0">
                <a:solidFill>
                  <a:schemeClr val="bg1"/>
                </a:solidFill>
              </a:rPr>
              <a:t> </a:t>
            </a:r>
            <a:r>
              <a:rPr lang="en-US" sz="3600" b="1" dirty="0">
                <a:solidFill>
                  <a:srgbClr val="FFFF00"/>
                </a:solidFill>
              </a:rPr>
              <a:t>Numbers 6:24-26</a:t>
            </a:r>
            <a:r>
              <a:rPr lang="el-GR" sz="3600" b="1" dirty="0">
                <a:solidFill>
                  <a:srgbClr val="FFFF00"/>
                </a:solidFill>
              </a:rPr>
              <a:t> </a:t>
            </a:r>
            <a:endParaRPr lang="en-US" sz="3600" b="1" dirty="0">
              <a:solidFill>
                <a:srgbClr val="FFFF00"/>
              </a:solidFill>
            </a:endParaRPr>
          </a:p>
          <a:p>
            <a:pPr rtl="1"/>
            <a:r>
              <a:rPr lang="he-IL" sz="5400" b="1" dirty="0">
                <a:solidFill>
                  <a:schemeClr val="bg1"/>
                </a:solidFill>
              </a:rPr>
              <a:t>יָאֵר יְהוָה פָּנָיו אֵלֶיךָ וִיחֻנֶּךָּ׃</a:t>
            </a:r>
            <a:r>
              <a:rPr lang="en-US" sz="5400" b="1" dirty="0">
                <a:solidFill>
                  <a:schemeClr val="bg1"/>
                </a:solidFill>
              </a:rPr>
              <a:t>                  </a:t>
            </a:r>
          </a:p>
          <a:p>
            <a:pPr rtl="1"/>
            <a:r>
              <a:rPr lang="en-US" sz="5400" b="1" dirty="0">
                <a:solidFill>
                  <a:schemeClr val="bg1"/>
                </a:solidFill>
              </a:rPr>
              <a:t>‎</a:t>
            </a:r>
            <a:r>
              <a:rPr lang="he-IL" sz="5400" b="1" dirty="0">
                <a:solidFill>
                  <a:schemeClr val="bg1"/>
                </a:solidFill>
              </a:rPr>
              <a:t>יִשָּׂא יְהוָה פָּנָיו אֵלֶיךָ וְיָשֵׂם לְךָ שָׁלוֹם׃</a:t>
            </a:r>
            <a:r>
              <a:rPr lang="en-US" sz="5400" b="1" dirty="0">
                <a:solidFill>
                  <a:schemeClr val="bg1"/>
                </a:solidFill>
              </a:rPr>
              <a:t>     </a:t>
            </a:r>
            <a:r>
              <a:rPr lang="he-IL" sz="5400" b="1" dirty="0">
                <a:solidFill>
                  <a:schemeClr val="bg1"/>
                </a:solidFill>
              </a:rPr>
              <a:t> </a:t>
            </a:r>
            <a:endParaRPr lang="en-US" sz="5400" b="1" dirty="0">
              <a:solidFill>
                <a:schemeClr val="bg1"/>
              </a:solidFill>
            </a:endParaRPr>
          </a:p>
          <a:p>
            <a:pPr algn="ctr" rtl="1"/>
            <a:endParaRPr lang="en-US" altLang="ko-KR" sz="1600" dirty="0"/>
          </a:p>
          <a:p>
            <a:pPr algn="ctr" rtl="1"/>
            <a:endParaRPr lang="en-US" altLang="ko-KR" sz="1600" dirty="0"/>
          </a:p>
          <a:p>
            <a:pPr algn="ctr" rtl="1"/>
            <a:endParaRPr lang="en-US" altLang="ko-KR" sz="1600" dirty="0"/>
          </a:p>
        </p:txBody>
      </p:sp>
      <p:sp>
        <p:nvSpPr>
          <p:cNvPr id="92163" name="Rectangle 2"/>
          <p:cNvSpPr>
            <a:spLocks noChangeArrowheads="1"/>
          </p:cNvSpPr>
          <p:nvPr/>
        </p:nvSpPr>
        <p:spPr bwMode="auto">
          <a:xfrm>
            <a:off x="826557" y="141513"/>
            <a:ext cx="8763000" cy="273921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3600" b="1" dirty="0">
                <a:latin typeface="DFKai-SB" pitchFamily="65" charset="-120"/>
                <a:ea typeface="DFKai-SB" pitchFamily="65" charset="-120"/>
              </a:rPr>
              <a:t>民數記</a:t>
            </a:r>
            <a:r>
              <a:rPr lang="ko-KR" altLang="en-US" sz="3600" b="1" dirty="0">
                <a:latin typeface="新細明體" pitchFamily="18" charset="-120"/>
              </a:rPr>
              <a:t> </a:t>
            </a:r>
            <a:r>
              <a:rPr lang="en-US" sz="3600" b="1" dirty="0"/>
              <a:t>6:24-26</a:t>
            </a:r>
          </a:p>
          <a:p>
            <a:r>
              <a:rPr lang="zh-TW" altLang="en-US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願耶和華賜福給你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保護你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  </a:t>
            </a:r>
          </a:p>
          <a:p>
            <a:endParaRPr lang="en-US" altLang="zh-TW" sz="800" b="1" dirty="0">
              <a:solidFill>
                <a:srgbClr val="FF00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願耶和華使他的臉光照你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賜恩給你</a:t>
            </a:r>
            <a:r>
              <a:rPr lang="en-US" altLang="zh-CN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</a:t>
            </a:r>
          </a:p>
          <a:p>
            <a:r>
              <a:rPr lang="en-US" altLang="zh-CN" sz="8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r>
              <a:rPr lang="en-US" altLang="zh-TW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願耶和華向你仰臉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賜你平安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</a:t>
            </a:r>
            <a:endParaRPr lang="en-US" sz="4000" b="1" dirty="0">
              <a:solidFill>
                <a:srgbClr val="FF0000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2128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ChangeArrowheads="1"/>
          </p:cNvSpPr>
          <p:nvPr/>
        </p:nvSpPr>
        <p:spPr bwMode="auto">
          <a:xfrm>
            <a:off x="-1" y="28222"/>
            <a:ext cx="12184063" cy="6863417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800" dirty="0" smtClean="0"/>
          </a:p>
          <a:p>
            <a:r>
              <a:rPr lang="zh-TW" altLang="en-US" sz="800" dirty="0"/>
              <a:t/>
            </a:r>
            <a:br>
              <a:rPr lang="zh-TW" altLang="en-US" sz="800" dirty="0"/>
            </a:br>
            <a:r>
              <a:rPr lang="zh-TW" altLang="en-US" sz="3600" dirty="0" smtClean="0"/>
              <a:t>        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子神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學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第一到三集的重點</a:t>
            </a:r>
            <a:r>
              <a:rPr lang="en-US" altLang="zh-TW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)</a:t>
            </a:r>
            <a:endParaRPr lang="en-US" sz="3600" b="1" dirty="0">
              <a:solidFill>
                <a:srgbClr val="FFFF00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r>
              <a:rPr lang="en-US" altLang="zh-TW" sz="30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	</a:t>
            </a:r>
            <a:r>
              <a:rPr lang="en-US" altLang="zh-CN" sz="30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1. 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女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人的種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 </a:t>
            </a:r>
            <a:r>
              <a:rPr lang="en-US" altLang="zh-TW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最早的福音</a:t>
            </a:r>
            <a:r>
              <a:rPr lang="en-US" altLang="zh-TW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)</a:t>
            </a:r>
          </a:p>
          <a:p>
            <a:r>
              <a:rPr lang="en-US" altLang="zh-CN" sz="2600" b="1" dirty="0" smtClean="0">
                <a:solidFill>
                  <a:srgbClr val="FF0000"/>
                </a:solidFill>
              </a:rPr>
              <a:t>-</a:t>
            </a:r>
            <a:r>
              <a:rPr lang="zh-TW" altLang="en-US" sz="26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創</a:t>
            </a:r>
            <a:r>
              <a:rPr lang="en-US" sz="2600" b="1" dirty="0" smtClean="0">
                <a:solidFill>
                  <a:srgbClr val="FF0000"/>
                </a:solidFill>
              </a:rPr>
              <a:t>3:15</a:t>
            </a:r>
            <a:r>
              <a:rPr lang="en-US" sz="2600" b="1" dirty="0" smtClean="0">
                <a:solidFill>
                  <a:schemeClr val="bg1"/>
                </a:solidFill>
                <a:ea typeface="DFKai-SB" pitchFamily="65" charset="-120"/>
              </a:rPr>
              <a:t>.</a:t>
            </a:r>
            <a:r>
              <a:rPr lang="en-US" sz="2600" dirty="0" smtClean="0">
                <a:solidFill>
                  <a:srgbClr val="FF0000"/>
                </a:solidFill>
              </a:rPr>
              <a:t>  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我又要叫你和女人彼此為仇；你的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和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女人的後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裔</a:t>
            </a:r>
            <a:endParaRPr lang="en-US" altLang="zh-TW" sz="26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也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彼此為仇。女人的後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裔</a:t>
            </a:r>
            <a:r>
              <a:rPr lang="zh-TW" altLang="en-US" sz="2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要</a:t>
            </a:r>
            <a:r>
              <a:rPr lang="zh-TW" altLang="en-US" sz="2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傷你的頭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；</a:t>
            </a:r>
            <a:r>
              <a:rPr lang="zh-TW" altLang="en-US" sz="2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你要傷他的腳跟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600" b="1" dirty="0">
                <a:solidFill>
                  <a:schemeClr val="bg1"/>
                </a:solidFill>
              </a:rPr>
              <a:t>(</a:t>
            </a:r>
            <a:r>
              <a:rPr lang="he-IL" sz="2600" b="1" dirty="0">
                <a:solidFill>
                  <a:srgbClr val="FFFF00"/>
                </a:solidFill>
              </a:rPr>
              <a:t>זֶרַע</a:t>
            </a:r>
            <a:r>
              <a:rPr lang="en-US" sz="2600" b="1" dirty="0">
                <a:solidFill>
                  <a:schemeClr val="bg1"/>
                </a:solidFill>
              </a:rPr>
              <a:t>) </a:t>
            </a:r>
            <a:endParaRPr lang="en-US" sz="26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CN" sz="8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3000" b="1" dirty="0">
                <a:solidFill>
                  <a:srgbClr val="FFFF00"/>
                </a:solidFill>
                <a:ea typeface="DFKai-SB" pitchFamily="65" charset="-120"/>
              </a:rPr>
              <a:t>	</a:t>
            </a:r>
            <a:r>
              <a:rPr lang="en-US" altLang="zh-CN" sz="3000" b="1" dirty="0" smtClean="0">
                <a:solidFill>
                  <a:srgbClr val="FFFF00"/>
                </a:solidFill>
                <a:ea typeface="DFKai-SB" pitchFamily="65" charset="-120"/>
              </a:rPr>
              <a:t>2. 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伯拉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罕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的種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</a:t>
            </a:r>
            <a:endParaRPr lang="en-US" altLang="zh-TW" sz="30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6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-</a:t>
            </a:r>
            <a:r>
              <a:rPr lang="zh-TW" altLang="en-US" sz="26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創</a:t>
            </a:r>
            <a:r>
              <a:rPr lang="en-US" sz="2600" b="1" dirty="0">
                <a:solidFill>
                  <a:srgbClr val="FF0000"/>
                </a:solidFill>
                <a:ea typeface="DFKai-SB" pitchFamily="65" charset="-120"/>
              </a:rPr>
              <a:t>22:18</a:t>
            </a:r>
            <a:r>
              <a:rPr lang="en-US" sz="2600" b="1" dirty="0">
                <a:solidFill>
                  <a:schemeClr val="bg1"/>
                </a:solidFill>
                <a:ea typeface="DFKai-SB" pitchFamily="65" charset="-120"/>
              </a:rPr>
              <a:t>. 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並且地上萬國都必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因你的</a:t>
            </a:r>
            <a:r>
              <a:rPr lang="zh-TW" altLang="en-US" sz="26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得福、因為你聽從了我的話</a:t>
            </a:r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</a:t>
            </a:r>
            <a:r>
              <a:rPr lang="en-US" sz="2600" b="1" dirty="0">
                <a:solidFill>
                  <a:schemeClr val="bg1"/>
                </a:solidFill>
              </a:rPr>
              <a:t> (</a:t>
            </a:r>
            <a:r>
              <a:rPr lang="he-IL" sz="2600" b="1" dirty="0">
                <a:solidFill>
                  <a:srgbClr val="FFFF00"/>
                </a:solidFill>
              </a:rPr>
              <a:t>זֶרַע</a:t>
            </a:r>
            <a:r>
              <a:rPr lang="en-US" sz="2600" b="1" dirty="0">
                <a:solidFill>
                  <a:schemeClr val="bg1"/>
                </a:solidFill>
              </a:rPr>
              <a:t>) </a:t>
            </a:r>
            <a:endParaRPr lang="en-US" sz="26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CN" sz="26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-</a:t>
            </a:r>
            <a:r>
              <a:rPr lang="zh-TW" altLang="en-US" sz="26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加</a:t>
            </a:r>
            <a:r>
              <a:rPr lang="zh-TW" altLang="en-US" sz="26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拉太書 </a:t>
            </a:r>
            <a:r>
              <a:rPr lang="en-US" sz="2600" b="1" dirty="0">
                <a:solidFill>
                  <a:srgbClr val="FF0000"/>
                </a:solidFill>
                <a:ea typeface="DFKai-SB" pitchFamily="65" charset="-120"/>
              </a:rPr>
              <a:t>3:16</a:t>
            </a:r>
            <a:r>
              <a:rPr lang="en-US" sz="2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所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應許的原是向亞伯拉罕和他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子孫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說的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．神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並不是說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眾子孫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endParaRPr lang="en-US" altLang="zh-TW" sz="2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指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著許多人、乃是說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你那一個子孫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、指著一個人、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就是基督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600" b="1" dirty="0">
                <a:solidFill>
                  <a:schemeClr val="bg1"/>
                </a:solidFill>
              </a:rPr>
              <a:t>(</a:t>
            </a:r>
            <a:r>
              <a:rPr lang="he-IL" sz="2600" b="1" dirty="0">
                <a:solidFill>
                  <a:srgbClr val="FFFF00"/>
                </a:solidFill>
              </a:rPr>
              <a:t>זֶרַע</a:t>
            </a:r>
            <a:r>
              <a:rPr lang="en-US" sz="2600" b="1" dirty="0">
                <a:solidFill>
                  <a:schemeClr val="bg1"/>
                </a:solidFill>
              </a:rPr>
              <a:t>) </a:t>
            </a:r>
            <a:endParaRPr lang="en-US" sz="26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CN" sz="800" b="1" dirty="0">
              <a:solidFill>
                <a:srgbClr val="FFFF00"/>
              </a:solidFill>
            </a:endParaRPr>
          </a:p>
          <a:p>
            <a:r>
              <a:rPr lang="en-US" altLang="zh-TW" sz="3200" b="1" dirty="0">
                <a:solidFill>
                  <a:srgbClr val="FFFF00"/>
                </a:solidFill>
                <a:ea typeface="DFKai-SB" pitchFamily="65" charset="-120"/>
              </a:rPr>
              <a:t>	</a:t>
            </a:r>
            <a:r>
              <a:rPr lang="en-US" altLang="zh-CN" sz="3200" b="1" dirty="0" smtClean="0">
                <a:solidFill>
                  <a:srgbClr val="FFFF00"/>
                </a:solidFill>
                <a:ea typeface="DFKai-SB" pitchFamily="65" charset="-120"/>
              </a:rPr>
              <a:t>3. 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大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衛的兒子</a:t>
            </a:r>
            <a:r>
              <a:rPr lang="en-US" altLang="zh-TW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/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</a:t>
            </a:r>
            <a:endParaRPr lang="en-US" altLang="zh-TW" sz="32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600" b="1" dirty="0" smtClean="0">
                <a:solidFill>
                  <a:srgbClr val="FF0000"/>
                </a:solidFill>
              </a:rPr>
              <a:t>-</a:t>
            </a:r>
            <a:r>
              <a:rPr lang="en-US" sz="2600" b="1" dirty="0">
                <a:solidFill>
                  <a:srgbClr val="FF0000"/>
                </a:solidFill>
              </a:rPr>
              <a:t>Acts 13:22-23</a:t>
            </a:r>
            <a:r>
              <a:rPr lang="en-US" sz="2600" b="1" dirty="0">
                <a:solidFill>
                  <a:schemeClr val="bg1"/>
                </a:solidFill>
              </a:rPr>
              <a:t>.  22</a:t>
            </a:r>
            <a:r>
              <a:rPr lang="zh-TW" altLang="en-US" sz="2600" dirty="0">
                <a:solidFill>
                  <a:schemeClr val="bg1"/>
                </a:solidFill>
              </a:rPr>
              <a:t> </a:t>
            </a:r>
            <a:r>
              <a:rPr lang="en-US" sz="2600" dirty="0">
                <a:solidFill>
                  <a:schemeClr val="bg1"/>
                </a:solidFill>
              </a:rPr>
              <a:t>…….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我尋得耶西的兒子大衛、他是合我心意的人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endParaRPr lang="en-US" altLang="zh-TW" sz="2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凡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事要遵行我的旨意。</a:t>
            </a:r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600" b="1" dirty="0">
                <a:solidFill>
                  <a:schemeClr val="bg1"/>
                </a:solidFill>
              </a:rPr>
              <a:t>23 </a:t>
            </a:r>
            <a:r>
              <a:rPr lang="en-US" altLang="zh-TW" sz="2600" dirty="0"/>
              <a:t>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從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這人的</a:t>
            </a:r>
            <a:r>
              <a:rPr lang="zh-TW" altLang="en-US" sz="26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中、神已經照著所應許的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endParaRPr lang="en-US" altLang="zh-TW" sz="2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為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以色列人立了一位救主、就是耶穌。</a:t>
            </a:r>
            <a:r>
              <a:rPr lang="en-US" sz="2600" dirty="0">
                <a:solidFill>
                  <a:schemeClr val="bg1"/>
                </a:solidFill>
              </a:rPr>
              <a:t>(</a:t>
            </a:r>
            <a:r>
              <a:rPr lang="en-US" sz="2600" baseline="30000" dirty="0">
                <a:solidFill>
                  <a:schemeClr val="bg1"/>
                </a:solidFill>
              </a:rPr>
              <a:t>NKJ  </a:t>
            </a:r>
            <a:r>
              <a:rPr lang="en-US" sz="2600" dirty="0">
                <a:solidFill>
                  <a:srgbClr val="FFFF00"/>
                </a:solidFill>
              </a:rPr>
              <a:t>From this man's </a:t>
            </a:r>
            <a:r>
              <a:rPr lang="en-US" sz="2600" b="1" dirty="0">
                <a:solidFill>
                  <a:srgbClr val="FFFF00"/>
                </a:solidFill>
              </a:rPr>
              <a:t>seed</a:t>
            </a:r>
            <a:r>
              <a:rPr lang="en-US" sz="2600" dirty="0">
                <a:solidFill>
                  <a:srgbClr val="FFFF00"/>
                </a:solidFill>
              </a:rPr>
              <a:t> </a:t>
            </a:r>
            <a:r>
              <a:rPr lang="en-US" sz="2600" dirty="0">
                <a:solidFill>
                  <a:schemeClr val="bg1"/>
                </a:solidFill>
              </a:rPr>
              <a:t>/ </a:t>
            </a:r>
            <a:r>
              <a:rPr lang="el-GR" sz="2600" b="1" dirty="0">
                <a:solidFill>
                  <a:srgbClr val="FFFF00"/>
                </a:solidFill>
              </a:rPr>
              <a:t>σπέρμα</a:t>
            </a:r>
            <a:r>
              <a:rPr lang="en-US" sz="2600" dirty="0">
                <a:solidFill>
                  <a:schemeClr val="bg1"/>
                </a:solidFill>
              </a:rPr>
              <a:t>)</a:t>
            </a:r>
            <a:endParaRPr lang="en-US" sz="2600" b="1" dirty="0">
              <a:solidFill>
                <a:srgbClr val="FFFF00"/>
              </a:solidFill>
            </a:endParaRPr>
          </a:p>
          <a:p>
            <a:endParaRPr lang="en-US" sz="800" dirty="0" smtClean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en-US" sz="800" dirty="0" smtClean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747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"/>
          <p:cNvSpPr>
            <a:spLocks noChangeArrowheads="1"/>
          </p:cNvSpPr>
          <p:nvPr/>
        </p:nvSpPr>
        <p:spPr bwMode="auto">
          <a:xfrm>
            <a:off x="29455" y="25400"/>
            <a:ext cx="12159369" cy="6801862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600" b="1" dirty="0" smtClean="0">
              <a:solidFill>
                <a:schemeClr val="bg1"/>
              </a:solidFill>
              <a:ea typeface="DFKai-SB" pitchFamily="65" charset="-120"/>
            </a:endParaRPr>
          </a:p>
          <a:p>
            <a:endParaRPr lang="en-US" altLang="zh-TW" sz="600" b="1" dirty="0" smtClean="0">
              <a:solidFill>
                <a:schemeClr val="bg1"/>
              </a:solidFill>
              <a:ea typeface="DFKai-SB" pitchFamily="65" charset="-120"/>
            </a:endParaRPr>
          </a:p>
          <a:p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耶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和華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僕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人之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歌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32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(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以賽亞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書</a:t>
            </a:r>
            <a:r>
              <a:rPr lang="en-US" altLang="zh-TW" sz="32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)</a:t>
            </a:r>
            <a:r>
              <a:rPr lang="en-US" altLang="zh-TW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8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Servant Songs in Isaiah</a:t>
            </a:r>
            <a:endParaRPr lang="en-US" sz="2800" b="1" dirty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altLang="zh-TW" sz="3200" b="1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	1) </a:t>
            </a:r>
            <a:r>
              <a:rPr lang="zh-TW" altLang="en-US" sz="32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以</a:t>
            </a:r>
            <a:r>
              <a:rPr lang="zh-TW" alt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賽</a:t>
            </a:r>
            <a:r>
              <a:rPr lang="zh-TW" altLang="en-US" sz="32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亞 </a:t>
            </a:r>
            <a:r>
              <a:rPr lang="en-US" sz="3200" b="1" dirty="0" smtClean="0">
                <a:solidFill>
                  <a:schemeClr val="bg1"/>
                </a:solidFill>
              </a:rPr>
              <a:t>42:1-7		</a:t>
            </a:r>
            <a:r>
              <a:rPr lang="en-US" altLang="zh-TW" sz="3200" b="1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2) </a:t>
            </a:r>
            <a:r>
              <a:rPr lang="zh-TW" altLang="en-US" sz="32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以</a:t>
            </a:r>
            <a:r>
              <a:rPr lang="zh-TW" alt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賽亞 </a:t>
            </a:r>
            <a:r>
              <a:rPr lang="en-US" sz="3200" b="1" dirty="0">
                <a:solidFill>
                  <a:schemeClr val="bg1"/>
                </a:solidFill>
              </a:rPr>
              <a:t>49:1-6</a:t>
            </a:r>
            <a:endParaRPr lang="en-US" altLang="zh-TW" sz="3200" b="1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3200" b="1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	3) </a:t>
            </a:r>
            <a:r>
              <a:rPr lang="zh-TW" altLang="en-US" sz="32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以</a:t>
            </a:r>
            <a:r>
              <a:rPr lang="zh-TW" alt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賽</a:t>
            </a:r>
            <a:r>
              <a:rPr lang="zh-TW" altLang="en-US" sz="32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亞 </a:t>
            </a:r>
            <a:r>
              <a:rPr lang="en-US" sz="3200" b="1" dirty="0" smtClean="0">
                <a:solidFill>
                  <a:schemeClr val="bg1"/>
                </a:solidFill>
              </a:rPr>
              <a:t>50:4-9 		</a:t>
            </a:r>
            <a:r>
              <a:rPr lang="en-US" altLang="zh-TW" sz="3200" b="1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4) </a:t>
            </a:r>
            <a:r>
              <a:rPr lang="zh-TW" altLang="en-US" sz="32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以賽亞 </a:t>
            </a:r>
            <a:r>
              <a:rPr lang="en-US" sz="3200" b="1" dirty="0" smtClean="0">
                <a:solidFill>
                  <a:schemeClr val="bg1"/>
                </a:solidFill>
              </a:rPr>
              <a:t>52:13-53:12</a:t>
            </a: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altLang="zh-TW" sz="2800" b="1" dirty="0" smtClean="0">
                <a:solidFill>
                  <a:srgbClr val="FFFF00"/>
                </a:solidFill>
                <a:ea typeface="DFKai-SB" pitchFamily="65" charset="-120"/>
              </a:rPr>
              <a:t>(</a:t>
            </a:r>
            <a:r>
              <a:rPr lang="zh-CN" altLang="en-US" sz="2800" b="1" dirty="0" smtClean="0">
                <a:solidFill>
                  <a:srgbClr val="FFFF00"/>
                </a:solidFill>
                <a:ea typeface="DFKai-SB" pitchFamily="65" charset="-120"/>
              </a:rPr>
              <a:t>第一首</a:t>
            </a:r>
            <a:r>
              <a:rPr lang="en-US" altLang="zh-TW" sz="2800" b="1" dirty="0" smtClean="0">
                <a:solidFill>
                  <a:srgbClr val="FFFF00"/>
                </a:solidFill>
                <a:ea typeface="DFKai-SB" pitchFamily="65" charset="-120"/>
              </a:rPr>
              <a:t>)  </a:t>
            </a:r>
            <a:r>
              <a:rPr lang="zh-TW" altLang="en-US" sz="28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以</a:t>
            </a:r>
            <a:r>
              <a:rPr lang="zh-TW" altLang="en-US" sz="28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賽亞 </a:t>
            </a:r>
            <a:r>
              <a:rPr lang="en-US" sz="2800" b="1" dirty="0" smtClean="0">
                <a:solidFill>
                  <a:srgbClr val="FF0000"/>
                </a:solidFill>
              </a:rPr>
              <a:t>42:1-7</a:t>
            </a:r>
            <a:r>
              <a:rPr lang="en-US" sz="2800" b="1" dirty="0" smtClean="0">
                <a:solidFill>
                  <a:schemeClr val="bg1"/>
                </a:solidFill>
              </a:rPr>
              <a:t>.  </a:t>
            </a:r>
            <a:r>
              <a:rPr 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1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看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哪，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我的僕人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我所扶持所揀選、心裡所喜悅的！我已將我的靈賜給他；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他必將公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理</a:t>
            </a:r>
            <a:r>
              <a:rPr lang="en-US" altLang="zh-TW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he-IL" sz="2800" dirty="0" smtClean="0">
                <a:solidFill>
                  <a:srgbClr val="FFFF00"/>
                </a:solidFill>
              </a:rPr>
              <a:t>מִשְׁפָּט</a:t>
            </a:r>
            <a:r>
              <a:rPr lang="en-US" altLang="zh-TW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)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傳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給外邦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 </a:t>
            </a:r>
            <a:r>
              <a:rPr 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2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他不喧嚷，不揚聲，也不使街上聽見他的聲音。</a:t>
            </a:r>
            <a:r>
              <a:rPr 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3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壓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傷的蘆葦，他不折斷；將殘的燈火，他不吹滅。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他憑真實將公理傳開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4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不灰心，也不喪膽，直到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他在地上設立公理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；海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島都等候他的訓誨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 6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我耶和華憑公義召你，必攙扶你的手，保守你，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使你作眾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民的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中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保</a:t>
            </a:r>
            <a:r>
              <a:rPr lang="en-US" altLang="zh-TW" sz="28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(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中保</a:t>
            </a:r>
            <a:r>
              <a:rPr lang="en-US" altLang="zh-TW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: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原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文作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約</a:t>
            </a:r>
            <a:r>
              <a:rPr lang="en-US" altLang="zh-TW" sz="28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)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作外邦人的光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7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開瞎子的眼，領被囚的出牢獄，領坐黑暗的出監牢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6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	*V. 6 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使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你作眾民的中保</a:t>
            </a:r>
            <a:r>
              <a:rPr lang="zh-TW" altLang="en-US" sz="2600" dirty="0" smtClean="0">
                <a:solidFill>
                  <a:schemeClr val="bg1"/>
                </a:solidFill>
                <a:ea typeface="DFKai-SB" pitchFamily="65" charset="-120"/>
              </a:rPr>
              <a:t>（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約</a:t>
            </a:r>
            <a:r>
              <a:rPr lang="zh-TW" altLang="en-US" sz="2600" dirty="0">
                <a:solidFill>
                  <a:schemeClr val="bg1"/>
                </a:solidFill>
                <a:ea typeface="DFKai-SB" pitchFamily="65" charset="-120"/>
              </a:rPr>
              <a:t>）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，作外邦人的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光</a:t>
            </a:r>
            <a:r>
              <a:rPr 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: </a:t>
            </a:r>
            <a:r>
              <a:rPr lang="he-IL" sz="2800" dirty="0" smtClean="0">
                <a:solidFill>
                  <a:srgbClr val="FFFF00"/>
                </a:solidFill>
              </a:rPr>
              <a:t>לִ</a:t>
            </a:r>
            <a:r>
              <a:rPr lang="he-IL" sz="2800" b="1" dirty="0" smtClean="0">
                <a:solidFill>
                  <a:srgbClr val="FFFF00"/>
                </a:solidFill>
              </a:rPr>
              <a:t>בְרִ֥ית</a:t>
            </a:r>
            <a:r>
              <a:rPr lang="he-IL" sz="2800" dirty="0" smtClean="0">
                <a:solidFill>
                  <a:srgbClr val="FFFF00"/>
                </a:solidFill>
              </a:rPr>
              <a:t> </a:t>
            </a:r>
            <a:r>
              <a:rPr lang="he-IL" sz="2800" dirty="0">
                <a:solidFill>
                  <a:srgbClr val="FFFF00"/>
                </a:solidFill>
              </a:rPr>
              <a:t>עָ֖ם לְא֥וֹר </a:t>
            </a:r>
            <a:r>
              <a:rPr lang="he-IL" sz="2800" dirty="0" smtClean="0">
                <a:solidFill>
                  <a:srgbClr val="FFFF00"/>
                </a:solidFill>
              </a:rPr>
              <a:t>גּוֹיִֽם</a:t>
            </a:r>
            <a:endParaRPr lang="en-US" sz="2800" dirty="0" smtClean="0">
              <a:solidFill>
                <a:srgbClr val="FFFF00"/>
              </a:solidFill>
            </a:endParaRPr>
          </a:p>
          <a:p>
            <a:r>
              <a:rPr lang="en-US" sz="2600" dirty="0" smtClean="0">
                <a:solidFill>
                  <a:schemeClr val="bg1"/>
                </a:solidFill>
              </a:rPr>
              <a:t>	*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光</a:t>
            </a:r>
            <a:r>
              <a:rPr lang="en-US" sz="2600" dirty="0" smtClean="0">
                <a:solidFill>
                  <a:schemeClr val="bg1"/>
                </a:solidFill>
              </a:rPr>
              <a:t> (</a:t>
            </a:r>
            <a:r>
              <a:rPr lang="he-IL" sz="2600" b="1" dirty="0" smtClean="0">
                <a:solidFill>
                  <a:srgbClr val="FFFF00"/>
                </a:solidFill>
              </a:rPr>
              <a:t>אוֹר</a:t>
            </a:r>
            <a:r>
              <a:rPr lang="en-US" sz="2600" b="1" dirty="0" smtClean="0">
                <a:solidFill>
                  <a:srgbClr val="FFFF00"/>
                </a:solidFill>
              </a:rPr>
              <a:t> </a:t>
            </a:r>
            <a:r>
              <a:rPr lang="en-US" sz="2600" i="1" dirty="0" smtClean="0">
                <a:solidFill>
                  <a:srgbClr val="FFFF00"/>
                </a:solidFill>
              </a:rPr>
              <a:t>or</a:t>
            </a:r>
            <a:r>
              <a:rPr lang="en-US" sz="2600" i="1" dirty="0" smtClean="0">
                <a:solidFill>
                  <a:schemeClr val="bg1"/>
                </a:solidFill>
              </a:rPr>
              <a:t> </a:t>
            </a:r>
            <a:r>
              <a:rPr lang="en-US" sz="2600" dirty="0">
                <a:solidFill>
                  <a:schemeClr val="bg1"/>
                </a:solidFill>
              </a:rPr>
              <a:t>‘light</a:t>
            </a:r>
            <a:r>
              <a:rPr lang="en-US" sz="2600" dirty="0" smtClean="0">
                <a:solidFill>
                  <a:schemeClr val="bg1"/>
                </a:solidFill>
              </a:rPr>
              <a:t>’): one </a:t>
            </a:r>
            <a:r>
              <a:rPr lang="en-US" sz="2600" dirty="0">
                <a:solidFill>
                  <a:schemeClr val="bg1"/>
                </a:solidFill>
              </a:rPr>
              <a:t>of the secret names of the Messiah</a:t>
            </a:r>
            <a:r>
              <a:rPr lang="en-US" sz="2600" dirty="0" smtClean="0">
                <a:solidFill>
                  <a:schemeClr val="bg1"/>
                </a:solidFill>
              </a:rPr>
              <a:t>.</a:t>
            </a:r>
            <a:endParaRPr lang="en-US" altLang="zh-TW" sz="2600" b="1" dirty="0" smtClean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r>
              <a:rPr lang="en-US" altLang="zh-TW" sz="2600" b="1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	*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馬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太福音</a:t>
            </a:r>
            <a:r>
              <a:rPr lang="en-US" sz="2600" b="1" dirty="0">
                <a:solidFill>
                  <a:srgbClr val="FFFF00"/>
                </a:solidFill>
              </a:rPr>
              <a:t>12:18-21 </a:t>
            </a:r>
            <a:r>
              <a:rPr lang="zh-CN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引用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zh-TW" altLang="en-US" sz="2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以賽亞</a:t>
            </a:r>
            <a:r>
              <a:rPr lang="zh-TW" altLang="en-US" sz="2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書 </a:t>
            </a:r>
            <a:r>
              <a:rPr lang="en-US" sz="2600" b="1" dirty="0" smtClean="0">
                <a:solidFill>
                  <a:schemeClr val="bg1"/>
                </a:solidFill>
              </a:rPr>
              <a:t>42:1-4</a:t>
            </a:r>
            <a:endParaRPr lang="en-US" altLang="zh-TW" sz="2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>
              <a:solidFill>
                <a:schemeClr val="bg1"/>
              </a:solidFill>
              <a:latin typeface="+mj-lt"/>
            </a:endParaRPr>
          </a:p>
          <a:p>
            <a:endParaRPr lang="en-US" sz="800" dirty="0" smtClean="0">
              <a:solidFill>
                <a:schemeClr val="bg1"/>
              </a:solidFill>
              <a:latin typeface="+mj-lt"/>
            </a:endParaRPr>
          </a:p>
          <a:p>
            <a:endParaRPr lang="en-US" sz="800" dirty="0">
              <a:solidFill>
                <a:schemeClr val="bg1"/>
              </a:solidFill>
              <a:latin typeface="+mj-lt"/>
            </a:endParaRPr>
          </a:p>
          <a:p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89565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"/>
          <p:cNvSpPr>
            <a:spLocks noChangeArrowheads="1"/>
          </p:cNvSpPr>
          <p:nvPr/>
        </p:nvSpPr>
        <p:spPr bwMode="auto">
          <a:xfrm>
            <a:off x="29455" y="25400"/>
            <a:ext cx="12159369" cy="6878806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600" b="1" dirty="0" smtClean="0">
              <a:solidFill>
                <a:schemeClr val="bg1"/>
              </a:solidFill>
              <a:ea typeface="DFKai-SB" pitchFamily="65" charset="-120"/>
            </a:endParaRPr>
          </a:p>
          <a:p>
            <a:r>
              <a:rPr lang="zh-TW" altLang="en-US" sz="33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耶</a:t>
            </a:r>
            <a:r>
              <a:rPr lang="zh-TW" altLang="en-US" sz="33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和華</a:t>
            </a:r>
            <a:r>
              <a:rPr lang="zh-TW" altLang="en-US" sz="33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僕</a:t>
            </a:r>
            <a:r>
              <a:rPr lang="zh-TW" altLang="en-US" sz="33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人之</a:t>
            </a:r>
            <a:r>
              <a:rPr lang="zh-TW" altLang="en-US" sz="33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歌 </a:t>
            </a:r>
            <a:r>
              <a:rPr lang="zh-CN" altLang="en-US" sz="3300" b="1" dirty="0" smtClean="0">
                <a:solidFill>
                  <a:srgbClr val="FFFF00"/>
                </a:solidFill>
                <a:ea typeface="DFKai-SB" pitchFamily="65" charset="-120"/>
              </a:rPr>
              <a:t>第二首 </a:t>
            </a:r>
            <a:r>
              <a:rPr lang="en-US" altLang="zh-TW" sz="33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(</a:t>
            </a:r>
            <a:r>
              <a:rPr lang="zh-TW" altLang="en-US" sz="33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以賽亞</a:t>
            </a:r>
            <a:r>
              <a:rPr lang="zh-TW" altLang="en-US" sz="33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書 </a:t>
            </a:r>
            <a:r>
              <a:rPr lang="en-US" sz="3300" b="1" dirty="0" smtClean="0">
                <a:solidFill>
                  <a:srgbClr val="FFFF00"/>
                </a:solidFill>
              </a:rPr>
              <a:t>49:1-6</a:t>
            </a:r>
            <a:r>
              <a:rPr lang="en-US" altLang="zh-TW" sz="33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)</a:t>
            </a:r>
            <a:endParaRPr lang="en-US" sz="3300" dirty="0" smtClean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以</a:t>
            </a:r>
            <a:r>
              <a:rPr lang="zh-TW" altLang="en-US" sz="28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賽亞 </a:t>
            </a:r>
            <a:r>
              <a:rPr lang="en-US" sz="2800" b="1" dirty="0" smtClean="0">
                <a:solidFill>
                  <a:srgbClr val="FF0000"/>
                </a:solidFill>
              </a:rPr>
              <a:t>49:1-6</a:t>
            </a:r>
            <a:r>
              <a:rPr lang="en-US" sz="2800" b="1" dirty="0" smtClean="0">
                <a:solidFill>
                  <a:schemeClr val="bg1"/>
                </a:solidFill>
              </a:rPr>
              <a:t>. </a:t>
            </a:r>
            <a:r>
              <a:rPr lang="en-US" sz="3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1</a:t>
            </a:r>
            <a:r>
              <a:rPr 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眾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海島啊，當聽我言！遠方的眾民哪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30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留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心而聽！自我出胎，耶和華就選召我；自出母腹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30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他就提我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的名。</a:t>
            </a:r>
            <a:r>
              <a:rPr 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 3 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對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我說：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你是我的僕人</a:t>
            </a:r>
            <a:r>
              <a:rPr lang="zh-TW" altLang="en-US" sz="30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以色列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；</a:t>
            </a:r>
            <a:endParaRPr lang="en-US" altLang="zh-TW" sz="30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必因你得榮耀。</a:t>
            </a:r>
            <a:r>
              <a:rPr 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…… </a:t>
            </a:r>
            <a:r>
              <a:rPr 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5 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和華從我出胎，造就我作他的僕人，要使雅各歸向他，使以色列到他那裡聚集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。原來耶和華看我為尊貴；我的神也成為我的力量。</a:t>
            </a:r>
            <a:r>
              <a:rPr 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6 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現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在他說：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你作我的僕人，使雅各眾支派復興，使以色列中得保全的歸回尚為小事，我還要使你作外邦人的光，叫你施行我的救恩，直到地極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     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使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徒行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傳 </a:t>
            </a:r>
            <a:r>
              <a:rPr lang="en-US" sz="2600" b="1" dirty="0" smtClean="0">
                <a:solidFill>
                  <a:srgbClr val="FFFF00"/>
                </a:solidFill>
              </a:rPr>
              <a:t>13:47 </a:t>
            </a:r>
            <a:r>
              <a:rPr lang="zh-CN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引</a:t>
            </a:r>
            <a:r>
              <a:rPr lang="zh-CN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用</a:t>
            </a:r>
            <a:r>
              <a:rPr lang="en-US" sz="2600" b="1" dirty="0">
                <a:solidFill>
                  <a:schemeClr val="bg1"/>
                </a:solidFill>
              </a:rPr>
              <a:t> </a:t>
            </a:r>
            <a:r>
              <a:rPr lang="zh-TW" altLang="en-US" sz="2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以賽亞書 </a:t>
            </a:r>
            <a:r>
              <a:rPr lang="en-US" sz="2600" b="1" dirty="0" smtClean="0">
                <a:solidFill>
                  <a:schemeClr val="bg1"/>
                </a:solidFill>
              </a:rPr>
              <a:t>49:6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</a:t>
            </a:r>
          </a:p>
          <a:p>
            <a:endParaRPr lang="en-US" altLang="zh-TW" sz="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400" dirty="0">
                <a:solidFill>
                  <a:schemeClr val="bg1"/>
                </a:solidFill>
                <a:latin typeface="+mj-lt"/>
                <a:ea typeface="DFKai-SB" pitchFamily="65" charset="-120"/>
              </a:rPr>
              <a:t> </a:t>
            </a:r>
            <a:r>
              <a:rPr lang="en-US" altLang="zh-TW" sz="24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    *Even ‘</a:t>
            </a:r>
            <a:r>
              <a:rPr lang="en-US" altLang="zh-TW" sz="24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Israel</a:t>
            </a:r>
            <a:r>
              <a:rPr lang="en-US" altLang="zh-TW" sz="24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’ (</a:t>
            </a:r>
            <a:r>
              <a:rPr lang="zh-TW" altLang="en-US" sz="2400" b="1" dirty="0">
                <a:solidFill>
                  <a:srgbClr val="FFFF00"/>
                </a:solidFill>
                <a:latin typeface="+mj-lt"/>
                <a:ea typeface="DFKai-SB" pitchFamily="65" charset="-120"/>
              </a:rPr>
              <a:t>以色列</a:t>
            </a:r>
            <a:r>
              <a:rPr lang="en-US" altLang="zh-TW" sz="24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) is used as a name for the coming Messiah (v.3). In the Messiah, the true nature of both Israel and the Church (the body of Christ) is found.  /  </a:t>
            </a:r>
            <a:r>
              <a:rPr lang="en-US" sz="2400" dirty="0" smtClean="0">
                <a:solidFill>
                  <a:schemeClr val="bg1"/>
                </a:solidFill>
              </a:rPr>
              <a:t>   *</a:t>
            </a:r>
            <a:r>
              <a:rPr lang="en-US" sz="2400" b="1" dirty="0">
                <a:solidFill>
                  <a:schemeClr val="bg1"/>
                </a:solidFill>
              </a:rPr>
              <a:t>Israel</a:t>
            </a:r>
            <a:r>
              <a:rPr lang="en-US" sz="2400" dirty="0">
                <a:solidFill>
                  <a:schemeClr val="bg1"/>
                </a:solidFill>
              </a:rPr>
              <a:t> is also called ‘</a:t>
            </a:r>
            <a:r>
              <a:rPr lang="en-US" sz="2400" b="1" dirty="0">
                <a:solidFill>
                  <a:schemeClr val="bg1"/>
                </a:solidFill>
              </a:rPr>
              <a:t>the servant of </a:t>
            </a:r>
            <a:r>
              <a:rPr lang="en-US" sz="2400" b="1" dirty="0" smtClean="0">
                <a:solidFill>
                  <a:schemeClr val="bg1"/>
                </a:solidFill>
              </a:rPr>
              <a:t>Yahweh</a:t>
            </a:r>
            <a:r>
              <a:rPr lang="en-US" sz="2400" dirty="0" smtClean="0">
                <a:solidFill>
                  <a:schemeClr val="bg1"/>
                </a:solidFill>
              </a:rPr>
              <a:t>’ </a:t>
            </a:r>
            <a:r>
              <a:rPr lang="en-US" sz="2400" dirty="0">
                <a:solidFill>
                  <a:schemeClr val="bg1"/>
                </a:solidFill>
              </a:rPr>
              <a:t>as well as the </a:t>
            </a:r>
            <a:r>
              <a:rPr lang="en-US" sz="2400" dirty="0" smtClean="0">
                <a:solidFill>
                  <a:schemeClr val="bg1"/>
                </a:solidFill>
              </a:rPr>
              <a:t>Messiah. </a:t>
            </a:r>
            <a:r>
              <a:rPr lang="en-US" sz="2400" dirty="0" smtClean="0">
                <a:solidFill>
                  <a:srgbClr val="FF0000"/>
                </a:solidFill>
              </a:rPr>
              <a:t>-</a:t>
            </a:r>
            <a:r>
              <a:rPr lang="en-US" sz="2400" b="1" dirty="0" smtClean="0">
                <a:solidFill>
                  <a:srgbClr val="FF0000"/>
                </a:solidFill>
              </a:rPr>
              <a:t>Isaiah 42:19; 44:21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zh-TW" sz="2400" dirty="0">
                <a:solidFill>
                  <a:schemeClr val="bg1"/>
                </a:solidFill>
                <a:ea typeface="DFKai-SB" pitchFamily="65" charset="-120"/>
              </a:rPr>
              <a:t>(</a:t>
            </a:r>
            <a:r>
              <a:rPr lang="zh-TW" altLang="en-US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雅</a:t>
            </a:r>
            <a:r>
              <a:rPr lang="zh-TW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各、以色列阿、你是我的僕人</a:t>
            </a:r>
            <a:r>
              <a:rPr lang="zh-TW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、要記念這些事．以色列阿、你是我的僕人、我造就你必不忘記</a:t>
            </a:r>
            <a:r>
              <a:rPr lang="zh-TW" altLang="en-US" sz="2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</a:t>
            </a:r>
            <a:r>
              <a:rPr lang="en-US" altLang="zh-TW" sz="2400" dirty="0">
                <a:solidFill>
                  <a:schemeClr val="bg1"/>
                </a:solidFill>
                <a:ea typeface="DFKai-SB" pitchFamily="65" charset="-120"/>
              </a:rPr>
              <a:t>) </a:t>
            </a:r>
            <a:r>
              <a:rPr lang="en-US" altLang="zh-TW" sz="2400" dirty="0" smtClean="0">
                <a:solidFill>
                  <a:schemeClr val="bg1"/>
                </a:solidFill>
                <a:ea typeface="DFKai-SB" pitchFamily="65" charset="-120"/>
              </a:rPr>
              <a:t>.</a:t>
            </a:r>
            <a:endParaRPr lang="en-US" altLang="zh-TW" sz="24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>
              <a:solidFill>
                <a:schemeClr val="bg1"/>
              </a:solidFill>
              <a:latin typeface="+mj-lt"/>
            </a:endParaRPr>
          </a:p>
          <a:p>
            <a:endParaRPr lang="en-US" sz="800" dirty="0" smtClean="0">
              <a:solidFill>
                <a:schemeClr val="bg1"/>
              </a:solidFill>
              <a:latin typeface="+mj-lt"/>
            </a:endParaRPr>
          </a:p>
          <a:p>
            <a:endParaRPr lang="en-US" sz="800" dirty="0">
              <a:solidFill>
                <a:schemeClr val="bg1"/>
              </a:solidFill>
              <a:latin typeface="+mj-lt"/>
            </a:endParaRPr>
          </a:p>
          <a:p>
            <a:endParaRPr lang="en-US" sz="800" dirty="0" smtClean="0">
              <a:solidFill>
                <a:schemeClr val="bg1"/>
              </a:solidFill>
              <a:latin typeface="+mj-lt"/>
            </a:endParaRPr>
          </a:p>
          <a:p>
            <a:endParaRPr lang="en-US" sz="800" dirty="0" smtClean="0">
              <a:solidFill>
                <a:schemeClr val="bg1"/>
              </a:solidFill>
              <a:latin typeface="+mj-lt"/>
            </a:endParaRPr>
          </a:p>
          <a:p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93843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"/>
          <p:cNvSpPr>
            <a:spLocks noChangeArrowheads="1"/>
          </p:cNvSpPr>
          <p:nvPr/>
        </p:nvSpPr>
        <p:spPr bwMode="auto">
          <a:xfrm>
            <a:off x="29455" y="25400"/>
            <a:ext cx="12159369" cy="6832640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600" b="1" dirty="0" smtClean="0">
              <a:solidFill>
                <a:schemeClr val="bg1"/>
              </a:solidFill>
              <a:ea typeface="DFKai-SB" pitchFamily="65" charset="-120"/>
            </a:endParaRPr>
          </a:p>
          <a:p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耶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和華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僕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人之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歌 </a:t>
            </a:r>
            <a:r>
              <a:rPr lang="zh-CN" altLang="en-US" sz="3600" b="1" dirty="0" smtClean="0">
                <a:solidFill>
                  <a:srgbClr val="FFFF00"/>
                </a:solidFill>
                <a:ea typeface="DFKai-SB" pitchFamily="65" charset="-120"/>
              </a:rPr>
              <a:t>第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三</a:t>
            </a:r>
            <a:r>
              <a:rPr lang="zh-CN" altLang="en-US" sz="3600" b="1" dirty="0" smtClean="0">
                <a:solidFill>
                  <a:srgbClr val="FFFF00"/>
                </a:solidFill>
                <a:ea typeface="DFKai-SB" pitchFamily="65" charset="-120"/>
              </a:rPr>
              <a:t>首 </a:t>
            </a:r>
            <a:r>
              <a:rPr lang="en-US" altLang="zh-TW" sz="36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(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以賽亞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書 </a:t>
            </a:r>
            <a:r>
              <a:rPr lang="en-US" sz="3600" b="1" dirty="0" smtClean="0">
                <a:solidFill>
                  <a:srgbClr val="FFFF00"/>
                </a:solidFill>
              </a:rPr>
              <a:t>50:4-9</a:t>
            </a:r>
            <a:r>
              <a:rPr lang="en-US" altLang="zh-TW" sz="36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)</a:t>
            </a:r>
            <a:endParaRPr lang="en-US" sz="3600" dirty="0" smtClean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zh-TW" altLang="en-US" sz="32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以</a:t>
            </a:r>
            <a:r>
              <a:rPr lang="zh-TW" altLang="en-US" sz="32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賽亞 </a:t>
            </a:r>
            <a:r>
              <a:rPr lang="en-US" sz="3200" b="1" dirty="0" smtClean="0">
                <a:solidFill>
                  <a:srgbClr val="FF0000"/>
                </a:solidFill>
              </a:rPr>
              <a:t>50:4-9</a:t>
            </a:r>
            <a:r>
              <a:rPr lang="en-US" sz="3200" b="1" dirty="0" smtClean="0">
                <a:solidFill>
                  <a:schemeClr val="bg1"/>
                </a:solidFill>
              </a:rPr>
              <a:t>.   </a:t>
            </a:r>
            <a:r>
              <a:rPr 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4 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主耶和華賜我受教者的舌頭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32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使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我知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道怎樣用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言語扶助疲乏的人。主每早晨提醒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32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提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醒我的耳朵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，使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我能聽，像受教者一樣。</a:t>
            </a:r>
            <a:r>
              <a:rPr 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sz="32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5 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主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耶和華開通我的耳朵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；我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並沒有違背，也沒有退後。</a:t>
            </a:r>
            <a:r>
              <a:rPr 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6 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打我的背，我任他打；人拔我腮頰的鬍鬚，我由他拔；人辱我，吐我，我並不掩面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 9 </a:t>
            </a:r>
            <a:r>
              <a:rPr lang="zh-TW" altLang="en-US" sz="32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主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耶和華要幫助我；誰能定我有罪呢？他們都像衣服漸漸舊了，為蛀蟲所咬。</a:t>
            </a:r>
            <a:r>
              <a:rPr 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	*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和華僕人的受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苦</a:t>
            </a:r>
            <a:r>
              <a:rPr lang="zh-CN" altLang="en-US" sz="2800" b="1" dirty="0">
                <a:solidFill>
                  <a:srgbClr val="FFFF00"/>
                </a:solidFill>
                <a:latin typeface="+mj-lt"/>
                <a:ea typeface="DFKai-SB" pitchFamily="65" charset="-120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the suffering</a:t>
            </a:r>
            <a:r>
              <a:rPr lang="zh-CN" alt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servant </a:t>
            </a:r>
            <a:r>
              <a:rPr lang="en-US" sz="2800" b="1" dirty="0">
                <a:solidFill>
                  <a:schemeClr val="bg1"/>
                </a:solidFill>
              </a:rPr>
              <a:t>of YHWH </a:t>
            </a:r>
            <a:endParaRPr lang="en-US" altLang="zh-TW" sz="28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</a:t>
            </a:r>
            <a:r>
              <a:rPr lang="en-US" altLang="zh-TW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-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以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賽亞 </a:t>
            </a:r>
            <a:r>
              <a:rPr lang="en-US" sz="2800" b="1" dirty="0" smtClean="0">
                <a:solidFill>
                  <a:srgbClr val="FFFF00"/>
                </a:solidFill>
              </a:rPr>
              <a:t>50:4-9; 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以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賽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 </a:t>
            </a:r>
            <a:r>
              <a:rPr lang="en-US" sz="2800" b="1" dirty="0" smtClean="0">
                <a:solidFill>
                  <a:srgbClr val="FFFF00"/>
                </a:solidFill>
              </a:rPr>
              <a:t>52:13-53:12;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詩篇 </a:t>
            </a:r>
            <a:r>
              <a:rPr lang="en-US" sz="2800" b="1" dirty="0" smtClean="0">
                <a:solidFill>
                  <a:srgbClr val="FFFF00"/>
                </a:solidFill>
              </a:rPr>
              <a:t>22</a:t>
            </a:r>
            <a:r>
              <a:rPr lang="zh-CN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篇</a:t>
            </a:r>
            <a:r>
              <a:rPr lang="en-US" altLang="zh-CN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-</a:t>
            </a:r>
          </a:p>
          <a:p>
            <a:endParaRPr lang="en-US" altLang="zh-CN" sz="8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*</a:t>
            </a:r>
            <a:r>
              <a:rPr lang="en-US" sz="2800" dirty="0">
                <a:solidFill>
                  <a:schemeClr val="bg1"/>
                </a:solidFill>
              </a:rPr>
              <a:t>Cf.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Acts </a:t>
            </a:r>
            <a:r>
              <a:rPr lang="en-US" sz="2800" b="1" dirty="0" smtClean="0">
                <a:solidFill>
                  <a:srgbClr val="FF0000"/>
                </a:solidFill>
              </a:rPr>
              <a:t>3:18</a:t>
            </a:r>
            <a:r>
              <a:rPr lang="en-US" sz="2800" b="1" dirty="0" smtClean="0">
                <a:solidFill>
                  <a:schemeClr val="bg1"/>
                </a:solidFill>
              </a:rPr>
              <a:t>.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但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神曾藉眾先知的口、預言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基督將要受害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、就這樣應驗了。</a:t>
            </a:r>
            <a:endParaRPr lang="en-US" sz="2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endParaRPr lang="en-US" sz="800" b="1" dirty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endParaRPr lang="en-US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endParaRPr lang="en-US" sz="800" dirty="0" smtClean="0">
              <a:solidFill>
                <a:schemeClr val="bg1"/>
              </a:solidFill>
              <a:latin typeface="+mj-lt"/>
            </a:endParaRPr>
          </a:p>
          <a:p>
            <a:endParaRPr lang="en-US" sz="800" dirty="0" smtClean="0">
              <a:solidFill>
                <a:schemeClr val="bg1"/>
              </a:solidFill>
              <a:latin typeface="+mj-lt"/>
            </a:endParaRPr>
          </a:p>
          <a:p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20290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"/>
          <p:cNvSpPr>
            <a:spLocks noChangeArrowheads="1"/>
          </p:cNvSpPr>
          <p:nvPr/>
        </p:nvSpPr>
        <p:spPr bwMode="auto">
          <a:xfrm>
            <a:off x="29455" y="25400"/>
            <a:ext cx="12159369" cy="6801862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600" b="1" dirty="0" smtClean="0">
              <a:solidFill>
                <a:schemeClr val="bg1"/>
              </a:solidFill>
              <a:ea typeface="DFKai-SB" pitchFamily="65" charset="-120"/>
            </a:endParaRPr>
          </a:p>
          <a:p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耶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和華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僕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人之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歌 </a:t>
            </a:r>
            <a:r>
              <a:rPr lang="zh-CN" altLang="en-US" sz="3200" b="1" dirty="0" smtClean="0">
                <a:solidFill>
                  <a:srgbClr val="FFFF00"/>
                </a:solidFill>
                <a:ea typeface="DFKai-SB" pitchFamily="65" charset="-120"/>
              </a:rPr>
              <a:t>第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四</a:t>
            </a:r>
            <a:r>
              <a:rPr lang="zh-CN" altLang="en-US" sz="3200" b="1" dirty="0" smtClean="0">
                <a:solidFill>
                  <a:srgbClr val="FFFF00"/>
                </a:solidFill>
                <a:ea typeface="DFKai-SB" pitchFamily="65" charset="-120"/>
              </a:rPr>
              <a:t>首 </a:t>
            </a:r>
            <a:r>
              <a:rPr lang="en-US" altLang="zh-TW" sz="32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(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以賽亞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書 </a:t>
            </a:r>
            <a:r>
              <a:rPr lang="en-US" sz="3200" b="1" dirty="0" smtClean="0">
                <a:solidFill>
                  <a:srgbClr val="FFFF00"/>
                </a:solidFill>
              </a:rPr>
              <a:t>52:13-53:12</a:t>
            </a:r>
            <a:r>
              <a:rPr lang="en-US" altLang="zh-TW" sz="32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)</a:t>
            </a:r>
            <a:endParaRPr lang="en-US" sz="3200" dirty="0" smtClean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52:13-53:9</a:t>
            </a:r>
            <a:r>
              <a:rPr lang="en-US" sz="2800" b="1" dirty="0" smtClean="0">
                <a:solidFill>
                  <a:schemeClr val="bg1"/>
                </a:solidFill>
              </a:rPr>
              <a:t>.  </a:t>
            </a:r>
            <a:r>
              <a:rPr lang="en-US" sz="28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52:13</a:t>
            </a:r>
            <a:r>
              <a:rPr 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我的僕人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行事必有智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慧，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必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被高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舉上升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28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且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成為至高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 </a:t>
            </a:r>
            <a:r>
              <a:rPr lang="en-US" altLang="zh-TW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 </a:t>
            </a:r>
            <a:r>
              <a:rPr lang="en-US" sz="28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53:3</a:t>
            </a:r>
            <a:r>
              <a:rPr 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他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被藐視，被人厭棄；多受痛苦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28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常經憂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患。他被藐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視</a:t>
            </a:r>
            <a:r>
              <a:rPr lang="en-US" sz="2800" dirty="0" smtClean="0">
                <a:solidFill>
                  <a:schemeClr val="bg1"/>
                </a:solidFill>
                <a:ea typeface="DFKai-SB" pitchFamily="65" charset="-120"/>
              </a:rPr>
              <a:t> </a:t>
            </a:r>
            <a:r>
              <a:rPr lang="en-US" altLang="zh-TW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</a:t>
            </a:r>
            <a:r>
              <a:rPr lang="en-US" sz="28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 4 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他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誠然擔當我們的憂患，背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負</a:t>
            </a:r>
            <a:endParaRPr lang="en-US" altLang="zh-TW" sz="28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們的痛苦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；我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們卻以為他受責罰，被神擊打苦待了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DFKai-SB" pitchFamily="65" charset="-12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5 </a:t>
            </a:r>
            <a:r>
              <a:rPr lang="en-US" altLang="zh-TW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 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因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他受的刑罰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28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們得平安；因他受的鞭傷，我們得醫治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6 </a:t>
            </a:r>
            <a:r>
              <a:rPr lang="en-US" altLang="zh-TW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 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和華使我們眾人的罪孽都歸在他身上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TW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</a:t>
            </a:r>
            <a:r>
              <a:rPr 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8 </a:t>
            </a:r>
            <a:r>
              <a:rPr lang="zh-TW" altLang="en-US" sz="2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因受欺壓和審判，他被奪去，至於他同世的人</a:t>
            </a:r>
            <a:r>
              <a:rPr lang="zh-TW" altLang="en-US" sz="28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，誰</a:t>
            </a:r>
            <a:r>
              <a:rPr lang="zh-TW" altLang="en-US" sz="2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想他受鞭打、從活人之地被剪除，是因我百姓的罪過呢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？</a:t>
            </a:r>
            <a:r>
              <a:rPr 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sz="2600" dirty="0" smtClean="0">
                <a:solidFill>
                  <a:schemeClr val="bg1"/>
                </a:solidFill>
              </a:rPr>
              <a:t>          *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和華僕人的受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苦</a:t>
            </a:r>
            <a:r>
              <a:rPr lang="zh-CN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和榮耀</a:t>
            </a:r>
            <a:r>
              <a:rPr lang="en-US" sz="2600" dirty="0" smtClean="0">
                <a:solidFill>
                  <a:schemeClr val="bg1"/>
                </a:solidFill>
              </a:rPr>
              <a:t>:  </a:t>
            </a:r>
            <a:r>
              <a:rPr lang="zh-TW" altLang="en-US" sz="2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以</a:t>
            </a:r>
            <a:r>
              <a:rPr lang="zh-TW" altLang="en-US" sz="2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賽亞 </a:t>
            </a:r>
            <a:r>
              <a:rPr lang="en-US" sz="2600" b="1" dirty="0" smtClean="0">
                <a:solidFill>
                  <a:schemeClr val="bg1"/>
                </a:solidFill>
              </a:rPr>
              <a:t>52:13-53:12;</a:t>
            </a:r>
            <a:r>
              <a:rPr lang="zh-TW" altLang="en-US" sz="2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2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詩篇 </a:t>
            </a:r>
            <a:r>
              <a:rPr lang="en-US" sz="2600" b="1" dirty="0" smtClean="0">
                <a:solidFill>
                  <a:schemeClr val="bg1"/>
                </a:solidFill>
              </a:rPr>
              <a:t>22</a:t>
            </a:r>
            <a:r>
              <a:rPr lang="zh-CN" altLang="en-US" sz="2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篇 </a:t>
            </a:r>
            <a:r>
              <a:rPr lang="en-US" altLang="zh-CN" sz="2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CN" altLang="en-US" sz="2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新約</a:t>
            </a:r>
            <a:r>
              <a:rPr lang="zh-CN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引用多</a:t>
            </a:r>
            <a:r>
              <a:rPr lang="en-US" altLang="zh-CN" sz="2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</a:t>
            </a:r>
          </a:p>
          <a:p>
            <a:r>
              <a:rPr lang="zh-CN" altLang="en-US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詩</a:t>
            </a:r>
            <a:r>
              <a:rPr lang="zh-CN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篇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22:1-21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  <a:r>
              <a:rPr lang="zh-TW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受苦</a:t>
            </a:r>
            <a:r>
              <a:rPr lang="en-US" sz="2400" dirty="0" smtClean="0">
                <a:solidFill>
                  <a:schemeClr val="bg1"/>
                </a:solidFill>
              </a:rPr>
              <a:t>: </a:t>
            </a:r>
            <a:r>
              <a:rPr lang="en-US" sz="2400" dirty="0">
                <a:solidFill>
                  <a:schemeClr val="bg1"/>
                </a:solidFill>
              </a:rPr>
              <a:t>the Messiah as the first person </a:t>
            </a:r>
            <a:r>
              <a:rPr lang="en-US" sz="2400" dirty="0" smtClean="0">
                <a:solidFill>
                  <a:schemeClr val="bg1"/>
                </a:solidFill>
              </a:rPr>
              <a:t>(</a:t>
            </a:r>
            <a:r>
              <a:rPr lang="zh-TW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以賽</a:t>
            </a:r>
            <a:r>
              <a:rPr lang="zh-TW" altLang="en-US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 </a:t>
            </a:r>
            <a:r>
              <a:rPr lang="en-US" sz="2400" dirty="0" smtClean="0">
                <a:solidFill>
                  <a:schemeClr val="bg1"/>
                </a:solidFill>
              </a:rPr>
              <a:t>52:14-15</a:t>
            </a:r>
            <a:r>
              <a:rPr lang="en-US" sz="2400" dirty="0">
                <a:solidFill>
                  <a:schemeClr val="bg1"/>
                </a:solidFill>
              </a:rPr>
              <a:t>; 53:1-10a)</a:t>
            </a:r>
          </a:p>
          <a:p>
            <a:r>
              <a:rPr lang="zh-CN" altLang="en-US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詩</a:t>
            </a:r>
            <a:r>
              <a:rPr lang="zh-CN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篇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22:22-31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  <a:r>
              <a:rPr lang="zh-CN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榮</a:t>
            </a:r>
            <a:r>
              <a:rPr lang="zh-CN" altLang="en-US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耀 </a:t>
            </a:r>
            <a:r>
              <a:rPr lang="en-US" sz="2400" dirty="0" smtClean="0">
                <a:solidFill>
                  <a:schemeClr val="bg1"/>
                </a:solidFill>
              </a:rPr>
              <a:t>(</a:t>
            </a:r>
            <a:r>
              <a:rPr lang="zh-TW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以賽</a:t>
            </a:r>
            <a:r>
              <a:rPr lang="zh-TW" altLang="en-US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 </a:t>
            </a:r>
            <a:r>
              <a:rPr lang="en-US" sz="2400" dirty="0" smtClean="0">
                <a:solidFill>
                  <a:schemeClr val="bg1"/>
                </a:solidFill>
              </a:rPr>
              <a:t>52:13</a:t>
            </a:r>
            <a:r>
              <a:rPr lang="en-US" sz="2400" dirty="0">
                <a:solidFill>
                  <a:schemeClr val="bg1"/>
                </a:solidFill>
              </a:rPr>
              <a:t>; 53:10b-12</a:t>
            </a:r>
            <a:r>
              <a:rPr lang="en-US" sz="2400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     Cf</a:t>
            </a:r>
            <a:r>
              <a:rPr lang="en-US" sz="2400" dirty="0">
                <a:solidFill>
                  <a:schemeClr val="bg1"/>
                </a:solidFill>
              </a:rPr>
              <a:t>. </a:t>
            </a:r>
            <a:r>
              <a:rPr lang="en-US" sz="2400" b="1" dirty="0">
                <a:solidFill>
                  <a:srgbClr val="FFFF00"/>
                </a:solidFill>
              </a:rPr>
              <a:t>Aramaic </a:t>
            </a:r>
            <a:r>
              <a:rPr lang="en-US" sz="2400" b="1" dirty="0" err="1">
                <a:solidFill>
                  <a:srgbClr val="FFFF00"/>
                </a:solidFill>
              </a:rPr>
              <a:t>Targum</a:t>
            </a:r>
            <a:r>
              <a:rPr lang="en-US" sz="2400" dirty="0">
                <a:solidFill>
                  <a:schemeClr val="bg1"/>
                </a:solidFill>
              </a:rPr>
              <a:t> (</a:t>
            </a:r>
            <a:r>
              <a:rPr lang="zh-CN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雅歌 </a:t>
            </a:r>
            <a:r>
              <a:rPr lang="en-US" sz="2400" b="1" dirty="0">
                <a:solidFill>
                  <a:srgbClr val="FFFF00"/>
                </a:solidFill>
              </a:rPr>
              <a:t>4:5</a:t>
            </a:r>
            <a:r>
              <a:rPr lang="en-US" sz="2400" b="1" dirty="0">
                <a:solidFill>
                  <a:schemeClr val="bg1"/>
                </a:solidFill>
              </a:rPr>
              <a:t>. </a:t>
            </a:r>
            <a:r>
              <a:rPr lang="zh-TW" altLang="en-US" sz="24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你的兩乳、好像百合花中喫草的一對小鹿、就是母鹿雙生的</a:t>
            </a:r>
            <a:r>
              <a:rPr lang="en-US" sz="2400" dirty="0">
                <a:solidFill>
                  <a:schemeClr val="bg1"/>
                </a:solidFill>
              </a:rPr>
              <a:t>): </a:t>
            </a:r>
            <a:r>
              <a:rPr lang="en-US" sz="2400" b="1" i="1" dirty="0">
                <a:solidFill>
                  <a:srgbClr val="FFFF00"/>
                </a:solidFill>
              </a:rPr>
              <a:t>Your two redeemers </a:t>
            </a:r>
            <a:r>
              <a:rPr lang="en-US" sz="2400" i="1" dirty="0">
                <a:solidFill>
                  <a:schemeClr val="bg1"/>
                </a:solidFill>
              </a:rPr>
              <a:t>who are destined to redeem you, </a:t>
            </a:r>
            <a:r>
              <a:rPr lang="en-US" sz="2400" b="1" i="1" dirty="0">
                <a:solidFill>
                  <a:srgbClr val="FFFF00"/>
                </a:solidFill>
              </a:rPr>
              <a:t>Messiah Son of David and Messiah Son of Ephraim</a:t>
            </a:r>
            <a:r>
              <a:rPr lang="en-US" sz="2400" i="1" dirty="0">
                <a:solidFill>
                  <a:schemeClr val="bg1"/>
                </a:solidFill>
              </a:rPr>
              <a:t>, ………</a:t>
            </a:r>
            <a:endParaRPr lang="en-US" sz="2400" dirty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endParaRPr lang="en-US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endParaRPr lang="en-US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endParaRPr lang="en-US" sz="800" dirty="0" smtClean="0">
              <a:solidFill>
                <a:schemeClr val="bg1"/>
              </a:solidFill>
              <a:latin typeface="+mj-lt"/>
            </a:endParaRPr>
          </a:p>
          <a:p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41846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"/>
          <p:cNvSpPr>
            <a:spLocks noChangeArrowheads="1"/>
          </p:cNvSpPr>
          <p:nvPr/>
        </p:nvSpPr>
        <p:spPr bwMode="auto">
          <a:xfrm>
            <a:off x="29455" y="25400"/>
            <a:ext cx="12159369" cy="6832640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600" b="1" dirty="0" smtClean="0">
              <a:solidFill>
                <a:schemeClr val="bg1"/>
              </a:solidFill>
              <a:ea typeface="DFKai-SB" pitchFamily="65" charset="-120"/>
            </a:endParaRPr>
          </a:p>
          <a:p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耶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和華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僕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人之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歌 </a:t>
            </a:r>
            <a:r>
              <a:rPr lang="zh-CN" altLang="en-US" sz="3200" b="1" dirty="0" smtClean="0">
                <a:solidFill>
                  <a:srgbClr val="FFFF00"/>
                </a:solidFill>
                <a:ea typeface="DFKai-SB" pitchFamily="65" charset="-120"/>
              </a:rPr>
              <a:t>第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四</a:t>
            </a:r>
            <a:r>
              <a:rPr lang="zh-CN" altLang="en-US" sz="3200" b="1" dirty="0" smtClean="0">
                <a:solidFill>
                  <a:srgbClr val="FFFF00"/>
                </a:solidFill>
                <a:ea typeface="DFKai-SB" pitchFamily="65" charset="-120"/>
              </a:rPr>
              <a:t>首 </a:t>
            </a:r>
            <a:r>
              <a:rPr lang="en-US" altLang="zh-TW" sz="32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(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以賽亞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書 </a:t>
            </a:r>
            <a:r>
              <a:rPr lang="en-US" sz="3200" b="1" dirty="0" smtClean="0">
                <a:solidFill>
                  <a:srgbClr val="FFFF00"/>
                </a:solidFill>
              </a:rPr>
              <a:t>52:13-53:12</a:t>
            </a:r>
            <a:r>
              <a:rPr lang="en-US" altLang="zh-TW" sz="32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)</a:t>
            </a:r>
            <a:endParaRPr lang="en-US" sz="3200" dirty="0" smtClean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以</a:t>
            </a:r>
            <a:r>
              <a:rPr lang="zh-TW" altLang="en-US" sz="28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賽亞 </a:t>
            </a:r>
            <a:r>
              <a:rPr lang="en-US" sz="2800" b="1" dirty="0" smtClean="0">
                <a:solidFill>
                  <a:srgbClr val="FF0000"/>
                </a:solidFill>
              </a:rPr>
              <a:t>53: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10</a:t>
            </a:r>
            <a:r>
              <a:rPr lang="en-US" sz="2800" b="1" dirty="0" smtClean="0">
                <a:solidFill>
                  <a:srgbClr val="FF0000"/>
                </a:solidFill>
              </a:rPr>
              <a:t>-12</a:t>
            </a:r>
            <a:r>
              <a:rPr lang="en-US" sz="2800" b="1" dirty="0" smtClean="0">
                <a:solidFill>
                  <a:schemeClr val="bg1"/>
                </a:solidFill>
              </a:rPr>
              <a:t>. </a:t>
            </a:r>
            <a:r>
              <a:rPr 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10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耶和華卻定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意</a:t>
            </a:r>
            <a:r>
              <a:rPr lang="en-US" altLang="zh-TW" sz="26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(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或作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: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喜悅</a:t>
            </a:r>
            <a:r>
              <a:rPr lang="en-US" altLang="zh-TW" sz="2600" dirty="0" smtClean="0">
                <a:solidFill>
                  <a:schemeClr val="bg1"/>
                </a:solidFill>
                <a:ea typeface="DFKai-SB" pitchFamily="65" charset="-120"/>
              </a:rPr>
              <a:t>)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將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他壓傷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使他受痛苦。耶和華以他為贖罪祭。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他必看見後裔，</a:t>
            </a:r>
            <a:endParaRPr lang="en-US" altLang="zh-TW" sz="28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並且延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長年日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耶和華所喜悅的事必在他手中亨通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11 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他必看見自己勞苦的功效，便心滿意足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。有許多人因認識我的義僕得稱為義；並且他要擔當他們的罪孽。</a:t>
            </a:r>
            <a:r>
              <a:rPr 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12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所以，我要使他與位大的同分，與強盛的均分擄物。因為他將命傾倒，以致於死；他也被列在罪犯之中。他卻擔當多人的罪，又為罪犯代求。</a:t>
            </a:r>
            <a:r>
              <a:rPr 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2600" dirty="0" smtClean="0">
                <a:solidFill>
                  <a:schemeClr val="bg1"/>
                </a:solidFill>
              </a:rPr>
              <a:t>     *In </a:t>
            </a:r>
            <a:r>
              <a:rPr lang="en-US" sz="2600" dirty="0">
                <a:solidFill>
                  <a:schemeClr val="bg1"/>
                </a:solidFill>
              </a:rPr>
              <a:t>the past, many Jewish rabbis were confused between the first (</a:t>
            </a:r>
            <a:r>
              <a:rPr lang="en-US" sz="2600" b="1" dirty="0">
                <a:solidFill>
                  <a:srgbClr val="FFFF00"/>
                </a:solidFill>
              </a:rPr>
              <a:t>Isaiah 52:13-53:12; Psalm 22</a:t>
            </a:r>
            <a:r>
              <a:rPr lang="en-US" sz="2600" dirty="0">
                <a:solidFill>
                  <a:schemeClr val="bg1"/>
                </a:solidFill>
              </a:rPr>
              <a:t>)</a:t>
            </a:r>
            <a:r>
              <a:rPr lang="en-US" sz="2600" dirty="0">
                <a:solidFill>
                  <a:srgbClr val="FFFF00"/>
                </a:solidFill>
              </a:rPr>
              <a:t> </a:t>
            </a:r>
            <a:r>
              <a:rPr lang="en-US" sz="2600" dirty="0" smtClean="0">
                <a:solidFill>
                  <a:schemeClr val="bg1"/>
                </a:solidFill>
              </a:rPr>
              <a:t>and </a:t>
            </a:r>
            <a:r>
              <a:rPr lang="en-US" sz="2600" dirty="0">
                <a:solidFill>
                  <a:schemeClr val="bg1"/>
                </a:solidFill>
              </a:rPr>
              <a:t>second coming </a:t>
            </a:r>
            <a:r>
              <a:rPr lang="en-US" sz="2600" dirty="0" smtClean="0">
                <a:solidFill>
                  <a:schemeClr val="bg1"/>
                </a:solidFill>
              </a:rPr>
              <a:t>(</a:t>
            </a:r>
            <a:r>
              <a:rPr lang="en-US" sz="2600" b="1" dirty="0" smtClean="0">
                <a:solidFill>
                  <a:srgbClr val="FFFF00"/>
                </a:solidFill>
              </a:rPr>
              <a:t>Isaiah </a:t>
            </a:r>
            <a:r>
              <a:rPr lang="en-US" sz="2600" b="1" dirty="0">
                <a:solidFill>
                  <a:srgbClr val="FFFF00"/>
                </a:solidFill>
              </a:rPr>
              <a:t>2:2-5; 9:6-7[5-6]; Micah </a:t>
            </a:r>
            <a:r>
              <a:rPr lang="en-US" sz="2600" b="1" dirty="0" smtClean="0">
                <a:solidFill>
                  <a:srgbClr val="FFFF00"/>
                </a:solidFill>
              </a:rPr>
              <a:t>4:1-4</a:t>
            </a:r>
            <a:r>
              <a:rPr lang="en-US" sz="2600" dirty="0" smtClean="0">
                <a:solidFill>
                  <a:schemeClr val="bg1"/>
                </a:solidFill>
              </a:rPr>
              <a:t>) </a:t>
            </a:r>
            <a:r>
              <a:rPr lang="en-US" sz="2600" dirty="0">
                <a:solidFill>
                  <a:schemeClr val="bg1"/>
                </a:solidFill>
              </a:rPr>
              <a:t>of the Messiah. </a:t>
            </a:r>
            <a:r>
              <a:rPr lang="en-US" sz="2600" dirty="0" smtClean="0">
                <a:solidFill>
                  <a:schemeClr val="bg1"/>
                </a:solidFill>
              </a:rPr>
              <a:t>That </a:t>
            </a:r>
            <a:r>
              <a:rPr lang="en-US" sz="2600" dirty="0">
                <a:solidFill>
                  <a:schemeClr val="bg1"/>
                </a:solidFill>
              </a:rPr>
              <a:t>is why they find two different Messiahs in interpreting the Old Testament. </a:t>
            </a:r>
          </a:p>
          <a:p>
            <a:r>
              <a:rPr lang="en-US" sz="2700" b="1" dirty="0" smtClean="0">
                <a:solidFill>
                  <a:srgbClr val="FF0000"/>
                </a:solidFill>
              </a:rPr>
              <a:t>     -</a:t>
            </a:r>
            <a:r>
              <a:rPr lang="en-US" sz="2700" b="1" dirty="0">
                <a:solidFill>
                  <a:srgbClr val="FF0000"/>
                </a:solidFill>
              </a:rPr>
              <a:t>Hebrews </a:t>
            </a:r>
            <a:r>
              <a:rPr lang="en-US" sz="2700" b="1" dirty="0" smtClean="0">
                <a:solidFill>
                  <a:srgbClr val="FF0000"/>
                </a:solidFill>
              </a:rPr>
              <a:t>9:28</a:t>
            </a:r>
            <a:r>
              <a:rPr lang="en-US" sz="2700" b="1" dirty="0" smtClean="0">
                <a:solidFill>
                  <a:schemeClr val="bg1"/>
                </a:solidFill>
              </a:rPr>
              <a:t>. 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像這樣</a:t>
            </a:r>
            <a:r>
              <a:rPr 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基督既然</a:t>
            </a:r>
            <a:r>
              <a:rPr lang="zh-TW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一次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被獻</a:t>
            </a:r>
            <a:r>
              <a:rPr 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擔當了多人的罪</a:t>
            </a:r>
            <a:r>
              <a:rPr 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將來要向那等候他的人</a:t>
            </a:r>
            <a:r>
              <a:rPr lang="zh-TW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第二次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顯現</a:t>
            </a:r>
            <a:r>
              <a:rPr 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並與罪無關</a:t>
            </a:r>
            <a:r>
              <a:rPr 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乃是為拯救他們</a:t>
            </a:r>
            <a:r>
              <a:rPr 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</a:t>
            </a:r>
          </a:p>
          <a:p>
            <a:endParaRPr lang="en-US" sz="2400" b="1" dirty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en-US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endParaRPr lang="en-US" sz="800" dirty="0" smtClean="0">
              <a:solidFill>
                <a:schemeClr val="bg1"/>
              </a:solidFill>
              <a:latin typeface="+mj-lt"/>
            </a:endParaRPr>
          </a:p>
          <a:p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63877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"/>
          <p:cNvSpPr>
            <a:spLocks noChangeArrowheads="1"/>
          </p:cNvSpPr>
          <p:nvPr/>
        </p:nvSpPr>
        <p:spPr bwMode="auto">
          <a:xfrm>
            <a:off x="29455" y="25400"/>
            <a:ext cx="12159369" cy="6771084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耶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和華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僕人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必看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見的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 </a:t>
            </a:r>
            <a:r>
              <a:rPr lang="en-US" altLang="zh-TW" sz="32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(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以賽亞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書 </a:t>
            </a:r>
            <a:r>
              <a:rPr lang="en-US" sz="3200" b="1" dirty="0" smtClean="0">
                <a:solidFill>
                  <a:srgbClr val="FFFF00"/>
                </a:solidFill>
              </a:rPr>
              <a:t>53:10</a:t>
            </a:r>
            <a:r>
              <a:rPr lang="en-US" altLang="zh-TW" sz="32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)</a:t>
            </a:r>
            <a:endParaRPr lang="en-US" sz="3200" dirty="0" smtClean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zh-TW" altLang="en-US" sz="30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以</a:t>
            </a:r>
            <a:r>
              <a:rPr lang="zh-TW" altLang="en-US" sz="3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賽亞 </a:t>
            </a:r>
            <a:r>
              <a:rPr lang="en-US" sz="3000" b="1" dirty="0" smtClean="0">
                <a:solidFill>
                  <a:srgbClr val="FF0000"/>
                </a:solidFill>
              </a:rPr>
              <a:t>53:</a:t>
            </a:r>
            <a:r>
              <a:rPr lang="en-US" altLang="zh-CN" sz="3000" b="1" dirty="0" smtClean="0">
                <a:solidFill>
                  <a:srgbClr val="FF0000"/>
                </a:solidFill>
              </a:rPr>
              <a:t>10</a:t>
            </a:r>
            <a:r>
              <a:rPr lang="en-US" sz="3000" b="1" dirty="0" smtClean="0">
                <a:solidFill>
                  <a:schemeClr val="bg1"/>
                </a:solidFill>
              </a:rPr>
              <a:t>.  </a:t>
            </a:r>
            <a:r>
              <a:rPr 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耶和華卻定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意</a:t>
            </a:r>
            <a:r>
              <a:rPr lang="en-US" altLang="zh-TW" sz="30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(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或作</a:t>
            </a:r>
            <a:r>
              <a:rPr lang="en-US" altLang="zh-TW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: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喜悅</a:t>
            </a:r>
            <a:r>
              <a:rPr lang="en-US" altLang="zh-TW" sz="3000" dirty="0" smtClean="0">
                <a:solidFill>
                  <a:schemeClr val="bg1"/>
                </a:solidFill>
                <a:ea typeface="DFKai-SB" pitchFamily="65" charset="-120"/>
              </a:rPr>
              <a:t>)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將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他壓傷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30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使他受痛苦。耶和華以他為贖罪祭。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他必看見</a:t>
            </a:r>
            <a:r>
              <a:rPr lang="zh-TW" altLang="en-US" sz="3000" b="1" u="sng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(</a:t>
            </a:r>
            <a:r>
              <a:rPr lang="he-IL" sz="2800" b="1" dirty="0">
                <a:solidFill>
                  <a:srgbClr val="FFFF00"/>
                </a:solidFill>
              </a:rPr>
              <a:t>זֶרַע</a:t>
            </a:r>
            <a:r>
              <a:rPr lang="en-US" sz="2800" b="1" dirty="0" smtClean="0">
                <a:solidFill>
                  <a:schemeClr val="bg1"/>
                </a:solidFill>
              </a:rPr>
              <a:t>)</a:t>
            </a:r>
            <a:r>
              <a:rPr lang="zh-TW" altLang="en-US" sz="3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en-US" sz="3000" b="1" dirty="0" smtClean="0">
                <a:solidFill>
                  <a:schemeClr val="bg1"/>
                </a:solidFill>
              </a:rPr>
              <a:t> </a:t>
            </a:r>
            <a:endParaRPr lang="en-US" sz="30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並且延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長年日。耶和華所喜悅的事必在他手中亨通。</a:t>
            </a:r>
            <a:r>
              <a:rPr 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sz="30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2600" b="1" dirty="0" smtClean="0">
                <a:solidFill>
                  <a:srgbClr val="FFFF00"/>
                </a:solidFill>
              </a:rPr>
              <a:t>     </a:t>
            </a:r>
            <a:r>
              <a:rPr lang="en-US" sz="2800" b="1" dirty="0" smtClean="0">
                <a:solidFill>
                  <a:srgbClr val="FFFF00"/>
                </a:solidFill>
              </a:rPr>
              <a:t>*Seed </a:t>
            </a:r>
            <a:r>
              <a:rPr lang="en-US" sz="2800" b="1" dirty="0">
                <a:solidFill>
                  <a:srgbClr val="FFFF00"/>
                </a:solidFill>
              </a:rPr>
              <a:t>(</a:t>
            </a:r>
            <a:r>
              <a:rPr lang="he-IL" sz="2800" b="1" dirty="0">
                <a:solidFill>
                  <a:srgbClr val="FFFF00"/>
                </a:solidFill>
              </a:rPr>
              <a:t>זֶרַע</a:t>
            </a:r>
            <a:r>
              <a:rPr lang="en-US" sz="2800" b="1" dirty="0">
                <a:solidFill>
                  <a:srgbClr val="FFFF00"/>
                </a:solidFill>
              </a:rPr>
              <a:t>) in Isaiah: 26 times</a:t>
            </a:r>
          </a:p>
          <a:p>
            <a:pPr lvl="0"/>
            <a:r>
              <a:rPr lang="en-US" sz="2400" dirty="0" smtClean="0">
                <a:solidFill>
                  <a:schemeClr val="bg1"/>
                </a:solidFill>
              </a:rPr>
              <a:t>1) Agricultural seed: </a:t>
            </a:r>
            <a:r>
              <a:rPr lang="en-US" sz="2400" dirty="0">
                <a:solidFill>
                  <a:schemeClr val="bg1"/>
                </a:solidFill>
              </a:rPr>
              <a:t>5:10; 17:11; 23:3; 30:23; 55:10 (5 times)</a:t>
            </a:r>
          </a:p>
          <a:p>
            <a:pPr lvl="0"/>
            <a:r>
              <a:rPr lang="en-US" sz="2400" dirty="0" smtClean="0">
                <a:solidFill>
                  <a:schemeClr val="bg1"/>
                </a:solidFill>
              </a:rPr>
              <a:t>2) Evil seed: </a:t>
            </a:r>
            <a:r>
              <a:rPr lang="en-US" sz="2400" dirty="0">
                <a:solidFill>
                  <a:schemeClr val="bg1"/>
                </a:solidFill>
              </a:rPr>
              <a:t>1:4 (</a:t>
            </a:r>
            <a:r>
              <a:rPr lang="zh-TW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行惡的</a:t>
            </a:r>
            <a:r>
              <a:rPr lang="zh-TW" altLang="en-US" sz="2400" b="1" u="sng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種類</a:t>
            </a:r>
            <a:r>
              <a:rPr lang="en-US" sz="2400" dirty="0">
                <a:solidFill>
                  <a:schemeClr val="bg1"/>
                </a:solidFill>
              </a:rPr>
              <a:t>); 14:20; 57:3, 4 (4 times)</a:t>
            </a:r>
          </a:p>
          <a:p>
            <a:pPr lvl="0"/>
            <a:r>
              <a:rPr lang="en-US" sz="2400" dirty="0" smtClean="0">
                <a:solidFill>
                  <a:schemeClr val="bg1"/>
                </a:solidFill>
              </a:rPr>
              <a:t>3) Descendants </a:t>
            </a:r>
            <a:r>
              <a:rPr lang="en-US" sz="2400" dirty="0">
                <a:solidFill>
                  <a:schemeClr val="bg1"/>
                </a:solidFill>
              </a:rPr>
              <a:t>of Abraham or </a:t>
            </a:r>
            <a:r>
              <a:rPr lang="en-US" sz="2400" dirty="0" smtClean="0">
                <a:solidFill>
                  <a:schemeClr val="bg1"/>
                </a:solidFill>
              </a:rPr>
              <a:t>Israel: </a:t>
            </a:r>
            <a:r>
              <a:rPr lang="en-US" sz="2400" dirty="0">
                <a:solidFill>
                  <a:schemeClr val="bg1"/>
                </a:solidFill>
              </a:rPr>
              <a:t>41:8; 43:5; 44:3; 45:19, 25; 48:19 (6 times) </a:t>
            </a:r>
          </a:p>
          <a:p>
            <a:pPr lvl="0"/>
            <a:r>
              <a:rPr lang="en-US" sz="2600" dirty="0" smtClean="0">
                <a:solidFill>
                  <a:schemeClr val="bg1"/>
                </a:solidFill>
              </a:rPr>
              <a:t>4) </a:t>
            </a:r>
            <a:r>
              <a:rPr lang="en-US" sz="2600" b="1" dirty="0" smtClean="0">
                <a:solidFill>
                  <a:srgbClr val="FFFF00"/>
                </a:solidFill>
              </a:rPr>
              <a:t>The </a:t>
            </a:r>
            <a:r>
              <a:rPr lang="en-US" sz="2600" b="1" dirty="0">
                <a:solidFill>
                  <a:srgbClr val="FFFF00"/>
                </a:solidFill>
              </a:rPr>
              <a:t>Messiah’s </a:t>
            </a:r>
            <a:r>
              <a:rPr lang="en-US" sz="2600" b="1" dirty="0" smtClean="0">
                <a:solidFill>
                  <a:srgbClr val="FFFF00"/>
                </a:solidFill>
              </a:rPr>
              <a:t>seed</a:t>
            </a:r>
            <a:r>
              <a:rPr lang="en-US" sz="2600" dirty="0" smtClean="0">
                <a:solidFill>
                  <a:schemeClr val="bg1"/>
                </a:solidFill>
              </a:rPr>
              <a:t>: </a:t>
            </a:r>
            <a:r>
              <a:rPr lang="en-US" sz="2400" dirty="0">
                <a:solidFill>
                  <a:schemeClr val="bg1"/>
                </a:solidFill>
              </a:rPr>
              <a:t>6:13; 53:10; 54:3; 59:21&lt;3x&gt;; 61:9&lt;2x&gt;; 65:9, 23; 66:22 (11 times)</a:t>
            </a:r>
          </a:p>
          <a:p>
            <a:r>
              <a:rPr lang="en-US" sz="2600" b="1" dirty="0" smtClean="0">
                <a:solidFill>
                  <a:schemeClr val="bg1"/>
                </a:solidFill>
              </a:rPr>
              <a:t>    </a:t>
            </a:r>
            <a:r>
              <a:rPr lang="en-US" sz="2600" b="1" dirty="0" smtClean="0">
                <a:solidFill>
                  <a:srgbClr val="FF0000"/>
                </a:solidFill>
              </a:rPr>
              <a:t> -6:13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境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內剩下的人若還有十分之一，也必被吞滅，像栗樹、橡樹雖被砍伐，樹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不</a:t>
            </a:r>
            <a:r>
              <a:rPr lang="zh-CN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子</a:t>
            </a:r>
            <a:r>
              <a:rPr 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en-US" sz="2600" b="1" i="1" dirty="0" err="1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shuniezi</a:t>
            </a:r>
            <a:r>
              <a:rPr 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卻仍存留。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這聖潔的種類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在國中也是如此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 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/ </a:t>
            </a:r>
            <a:r>
              <a:rPr lang="en-US" sz="2600" b="1" dirty="0" smtClean="0">
                <a:solidFill>
                  <a:srgbClr val="FF0000"/>
                </a:solidFill>
              </a:rPr>
              <a:t>-59:21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耶和華說、至於我與他們所立的約、乃是這樣．我加給你的靈、傳給你的話、必不離你的口、也不離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你後裔與你後裔之後裔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的口、從今直到永遠．這是耶和華說的。 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/ </a:t>
            </a:r>
            <a:r>
              <a:rPr lang="en-US" sz="2600" b="1" dirty="0" smtClean="0">
                <a:solidFill>
                  <a:srgbClr val="FF0000"/>
                </a:solidFill>
              </a:rPr>
              <a:t>-61:9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他們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必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在列國中被人認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識 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凡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看見他們的、必認他們是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耶和華賜福的後裔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 </a:t>
            </a:r>
            <a:endParaRPr lang="en-US" sz="26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endParaRPr lang="en-US" sz="800" dirty="0" smtClean="0">
              <a:solidFill>
                <a:schemeClr val="bg1"/>
              </a:solidFill>
              <a:latin typeface="+mj-lt"/>
            </a:endParaRPr>
          </a:p>
          <a:p>
            <a:endParaRPr lang="en-US" sz="800" dirty="0">
              <a:solidFill>
                <a:schemeClr val="bg1"/>
              </a:solidFill>
              <a:latin typeface="+mj-lt"/>
            </a:endParaRPr>
          </a:p>
          <a:p>
            <a:endParaRPr lang="en-US" sz="800" dirty="0" smtClean="0">
              <a:solidFill>
                <a:schemeClr val="bg1"/>
              </a:solidFill>
              <a:latin typeface="+mj-lt"/>
            </a:endParaRPr>
          </a:p>
          <a:p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49379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"/>
          <p:cNvSpPr>
            <a:spLocks noChangeArrowheads="1"/>
          </p:cNvSpPr>
          <p:nvPr/>
        </p:nvSpPr>
        <p:spPr bwMode="auto">
          <a:xfrm>
            <a:off x="29455" y="25400"/>
            <a:ext cx="12159369" cy="6832640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600" b="1" dirty="0" smtClean="0">
              <a:solidFill>
                <a:schemeClr val="bg1"/>
              </a:solidFill>
              <a:ea typeface="DFKai-SB" pitchFamily="65" charset="-120"/>
            </a:endParaRPr>
          </a:p>
          <a:p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他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因著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勞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苦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看見種子</a:t>
            </a:r>
            <a:r>
              <a:rPr lang="en-US" altLang="zh-TW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便滿足 </a:t>
            </a:r>
            <a:r>
              <a:rPr lang="en-US" altLang="zh-TW" sz="32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(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以賽亞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書 </a:t>
            </a:r>
            <a:r>
              <a:rPr lang="en-US" sz="3200" b="1" dirty="0" smtClean="0">
                <a:solidFill>
                  <a:srgbClr val="FFFF00"/>
                </a:solidFill>
              </a:rPr>
              <a:t>53:11</a:t>
            </a:r>
            <a:r>
              <a:rPr lang="en-US" altLang="zh-TW" sz="32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)</a:t>
            </a:r>
            <a:endParaRPr lang="en-US" sz="3200" dirty="0" smtClean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以</a:t>
            </a:r>
            <a:r>
              <a:rPr lang="zh-TW" altLang="en-US" sz="28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賽亞 </a:t>
            </a:r>
            <a:r>
              <a:rPr lang="en-US" sz="2800" b="1" dirty="0" smtClean="0">
                <a:solidFill>
                  <a:srgbClr val="FF0000"/>
                </a:solidFill>
              </a:rPr>
              <a:t>53: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10</a:t>
            </a:r>
            <a:r>
              <a:rPr lang="en-US" sz="2800" b="1" dirty="0" smtClean="0">
                <a:solidFill>
                  <a:srgbClr val="FF0000"/>
                </a:solidFill>
              </a:rPr>
              <a:t>-11</a:t>
            </a:r>
            <a:r>
              <a:rPr lang="en-US" sz="2800" b="1" dirty="0" smtClean="0">
                <a:solidFill>
                  <a:schemeClr val="bg1"/>
                </a:solidFill>
              </a:rPr>
              <a:t>.  </a:t>
            </a:r>
            <a:r>
              <a:rPr 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10 </a:t>
            </a:r>
            <a:r>
              <a:rPr lang="en-US" sz="2800" dirty="0" smtClean="0">
                <a:solidFill>
                  <a:schemeClr val="bg1"/>
                </a:solidFill>
              </a:rPr>
              <a:t>……. 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他必看見後裔，並且延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長年日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……. </a:t>
            </a:r>
            <a:r>
              <a:rPr 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11 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他必看見自己勞苦的功效，便心滿意足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。有許多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人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因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認識我的義僕得稱為義；並且他要擔當他們的罪孽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sz="800" dirty="0">
              <a:solidFill>
                <a:schemeClr val="bg1"/>
              </a:solidFill>
            </a:endParaRPr>
          </a:p>
          <a:p>
            <a:r>
              <a:rPr lang="en-US" sz="2600" dirty="0" smtClean="0">
                <a:solidFill>
                  <a:schemeClr val="bg1"/>
                </a:solidFill>
              </a:rPr>
              <a:t>     *</a:t>
            </a:r>
            <a:r>
              <a:rPr lang="en-US" sz="2800" b="1" dirty="0" smtClean="0">
                <a:solidFill>
                  <a:srgbClr val="FF0000"/>
                </a:solidFill>
              </a:rPr>
              <a:t>53:11</a:t>
            </a:r>
            <a:r>
              <a:rPr lang="en-US" sz="2800" b="1" dirty="0" smtClean="0">
                <a:solidFill>
                  <a:schemeClr val="bg1"/>
                </a:solidFill>
              </a:rPr>
              <a:t>  </a:t>
            </a:r>
            <a:r>
              <a:rPr lang="he-IL" sz="2800" dirty="0">
                <a:solidFill>
                  <a:schemeClr val="bg1"/>
                </a:solidFill>
              </a:rPr>
              <a:t>‎</a:t>
            </a:r>
            <a:r>
              <a:rPr lang="he-IL" sz="2800" dirty="0">
                <a:solidFill>
                  <a:srgbClr val="FFFF00"/>
                </a:solidFill>
              </a:rPr>
              <a:t>מֵעֲמַ֤ל נַפְשׁוֹ֙ יִרְאֶ֣ה יִשְׂבָּ֔ע </a:t>
            </a:r>
            <a:r>
              <a:rPr lang="he-IL" sz="2800" dirty="0">
                <a:solidFill>
                  <a:schemeClr val="bg1"/>
                </a:solidFill>
              </a:rPr>
              <a:t>בְּדַעְתּ֗וֹ יַצְדִּ֥יק צַדִּ֛יק עַבְדִּ֖י לָֽרַבִּ֑ים וַעֲוֹנֹתָ֖ם ה֥וּא יִסְבֹּֽל׃ 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sz="2400" baseline="30000" dirty="0">
                <a:solidFill>
                  <a:schemeClr val="bg1"/>
                </a:solidFill>
              </a:rPr>
              <a:t>LXX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l-GR" sz="2400" dirty="0">
                <a:solidFill>
                  <a:srgbClr val="FFFF00"/>
                </a:solidFill>
              </a:rPr>
              <a:t>ἀπὸ τοῦ πόνου τῆς ψυχῆς αὐτοῦ δεῖξαι αὐτῷ φῶς </a:t>
            </a:r>
            <a:r>
              <a:rPr lang="en-US" sz="2400" dirty="0" smtClean="0">
                <a:solidFill>
                  <a:schemeClr val="bg1"/>
                </a:solidFill>
              </a:rPr>
              <a:t>…… (</a:t>
            </a:r>
            <a:r>
              <a:rPr lang="en-US" sz="2400" dirty="0">
                <a:solidFill>
                  <a:schemeClr val="bg1"/>
                </a:solidFill>
              </a:rPr>
              <a:t>the Lord also is pleased to take away from the travail of his soul, </a:t>
            </a:r>
            <a:r>
              <a:rPr lang="en-US" sz="2400" dirty="0">
                <a:solidFill>
                  <a:srgbClr val="FFFF00"/>
                </a:solidFill>
              </a:rPr>
              <a:t>to </a:t>
            </a:r>
            <a:r>
              <a:rPr lang="en-US" sz="2400" dirty="0" smtClean="0">
                <a:solidFill>
                  <a:srgbClr val="FFFF00"/>
                </a:solidFill>
              </a:rPr>
              <a:t>show </a:t>
            </a:r>
            <a:r>
              <a:rPr lang="en-US" sz="2400" dirty="0">
                <a:solidFill>
                  <a:srgbClr val="FFFF00"/>
                </a:solidFill>
              </a:rPr>
              <a:t>him light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smtClean="0">
                <a:solidFill>
                  <a:schemeClr val="bg1"/>
                </a:solidFill>
              </a:rPr>
              <a:t>…….)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baseline="30000" dirty="0">
                <a:solidFill>
                  <a:schemeClr val="bg1"/>
                </a:solidFill>
              </a:rPr>
              <a:t>RSV </a:t>
            </a:r>
            <a:r>
              <a:rPr lang="en-US" sz="2400" b="1" dirty="0">
                <a:solidFill>
                  <a:srgbClr val="FFFF00"/>
                </a:solidFill>
              </a:rPr>
              <a:t>he shall see the fruit of the travail of his soul and be satisfied</a:t>
            </a:r>
            <a:r>
              <a:rPr lang="en-US" sz="2400" dirty="0">
                <a:solidFill>
                  <a:schemeClr val="bg1"/>
                </a:solidFill>
              </a:rPr>
              <a:t>; </a:t>
            </a:r>
            <a:r>
              <a:rPr lang="en-US" sz="2400" dirty="0" smtClean="0">
                <a:solidFill>
                  <a:schemeClr val="bg1"/>
                </a:solidFill>
              </a:rPr>
              <a:t>…….</a:t>
            </a:r>
          </a:p>
          <a:p>
            <a:r>
              <a:rPr lang="en-US" sz="2400" baseline="30000" dirty="0" smtClean="0">
                <a:solidFill>
                  <a:schemeClr val="bg1"/>
                </a:solidFill>
              </a:rPr>
              <a:t>TNK </a:t>
            </a:r>
            <a:r>
              <a:rPr lang="en-US" sz="2400" b="1" dirty="0">
                <a:solidFill>
                  <a:srgbClr val="FFFF00"/>
                </a:solidFill>
              </a:rPr>
              <a:t>Out of his anguish he shall see it; He shall enjoy it to the full</a:t>
            </a:r>
            <a:r>
              <a:rPr lang="en-US" sz="2400" dirty="0">
                <a:solidFill>
                  <a:schemeClr val="bg1"/>
                </a:solidFill>
              </a:rPr>
              <a:t> through …….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baseline="30000" dirty="0">
                <a:solidFill>
                  <a:schemeClr val="bg1"/>
                </a:solidFill>
              </a:rPr>
              <a:t>NIV </a:t>
            </a:r>
            <a:r>
              <a:rPr lang="en-US" sz="2400" b="1" dirty="0">
                <a:solidFill>
                  <a:srgbClr val="FFFF00"/>
                </a:solidFill>
              </a:rPr>
              <a:t>After the suffering of his soul, he will see the light </a:t>
            </a:r>
            <a:r>
              <a:rPr lang="en-US" sz="2400" b="1" i="1" dirty="0">
                <a:solidFill>
                  <a:srgbClr val="FFFF00"/>
                </a:solidFill>
              </a:rPr>
              <a:t>of life </a:t>
            </a:r>
            <a:r>
              <a:rPr lang="en-US" sz="2400" b="1" dirty="0">
                <a:solidFill>
                  <a:srgbClr val="FFFF00"/>
                </a:solidFill>
              </a:rPr>
              <a:t>and be satisfied</a:t>
            </a:r>
            <a:r>
              <a:rPr lang="en-US" sz="2400" dirty="0" smtClean="0">
                <a:solidFill>
                  <a:schemeClr val="bg1"/>
                </a:solidFill>
              </a:rPr>
              <a:t>;</a:t>
            </a:r>
            <a:r>
              <a:rPr lang="en-US" sz="2400" dirty="0">
                <a:solidFill>
                  <a:schemeClr val="bg1"/>
                </a:solidFill>
              </a:rPr>
              <a:t> …….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         *</a:t>
            </a:r>
            <a:r>
              <a:rPr lang="he-IL" sz="2400" dirty="0" smtClean="0">
                <a:solidFill>
                  <a:srgbClr val="FFFF00"/>
                </a:solidFill>
              </a:rPr>
              <a:t> מֵעֲמַ֤ל </a:t>
            </a:r>
            <a:r>
              <a:rPr lang="he-IL" sz="2400" dirty="0">
                <a:solidFill>
                  <a:srgbClr val="FFFF00"/>
                </a:solidFill>
              </a:rPr>
              <a:t>נַפְשׁוֹ֙ </a:t>
            </a:r>
            <a:r>
              <a:rPr lang="en-US" sz="2400" dirty="0" smtClean="0">
                <a:solidFill>
                  <a:srgbClr val="FFFF00"/>
                </a:solidFill>
              </a:rPr>
              <a:t>- </a:t>
            </a:r>
            <a:r>
              <a:rPr lang="en-US" sz="2400" dirty="0" smtClean="0">
                <a:solidFill>
                  <a:schemeClr val="bg1"/>
                </a:solidFill>
              </a:rPr>
              <a:t>an </a:t>
            </a:r>
            <a:r>
              <a:rPr lang="en-US" sz="2400" dirty="0">
                <a:solidFill>
                  <a:schemeClr val="bg1"/>
                </a:solidFill>
              </a:rPr>
              <a:t>adverbial </a:t>
            </a:r>
            <a:r>
              <a:rPr lang="en-US" sz="2400" dirty="0" smtClean="0">
                <a:solidFill>
                  <a:schemeClr val="bg1"/>
                </a:solidFill>
              </a:rPr>
              <a:t>phrase ‘</a:t>
            </a:r>
            <a:r>
              <a:rPr lang="en-US" sz="2400" dirty="0">
                <a:solidFill>
                  <a:schemeClr val="bg1"/>
                </a:solidFill>
              </a:rPr>
              <a:t>on account of his </a:t>
            </a:r>
            <a:r>
              <a:rPr lang="en-US" sz="2400" dirty="0" smtClean="0">
                <a:solidFill>
                  <a:schemeClr val="bg1"/>
                </a:solidFill>
              </a:rPr>
              <a:t>travail’ </a:t>
            </a:r>
          </a:p>
          <a:p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      *</a:t>
            </a:r>
            <a:r>
              <a:rPr lang="he-IL" sz="2400" dirty="0">
                <a:solidFill>
                  <a:srgbClr val="FFFF00"/>
                </a:solidFill>
              </a:rPr>
              <a:t> יִרְאֶ֣ה</a:t>
            </a:r>
            <a:r>
              <a:rPr lang="en-US" sz="2400" dirty="0" smtClean="0">
                <a:solidFill>
                  <a:schemeClr val="bg1"/>
                </a:solidFill>
              </a:rPr>
              <a:t>(</a:t>
            </a:r>
            <a:r>
              <a:rPr lang="en-US" sz="2400" i="1" dirty="0" err="1" smtClean="0">
                <a:solidFill>
                  <a:schemeClr val="bg1"/>
                </a:solidFill>
              </a:rPr>
              <a:t>yireh</a:t>
            </a:r>
            <a:r>
              <a:rPr lang="en-US" sz="2400" dirty="0" smtClean="0">
                <a:solidFill>
                  <a:schemeClr val="bg1"/>
                </a:solidFill>
              </a:rPr>
              <a:t>) – </a:t>
            </a:r>
            <a:r>
              <a:rPr lang="en-US" sz="2400" dirty="0">
                <a:solidFill>
                  <a:schemeClr val="bg1"/>
                </a:solidFill>
              </a:rPr>
              <a:t>‘On account of his travail, </a:t>
            </a:r>
            <a:r>
              <a:rPr lang="en-US" sz="2400" b="1" dirty="0">
                <a:solidFill>
                  <a:srgbClr val="FFFF00"/>
                </a:solidFill>
              </a:rPr>
              <a:t>he will see</a:t>
            </a:r>
            <a:r>
              <a:rPr lang="en-US" sz="2400" dirty="0">
                <a:solidFill>
                  <a:schemeClr val="bg1"/>
                </a:solidFill>
              </a:rPr>
              <a:t>.’) </a:t>
            </a:r>
            <a:r>
              <a:rPr lang="en-US" sz="2400" dirty="0" smtClean="0">
                <a:solidFill>
                  <a:schemeClr val="bg1"/>
                </a:solidFill>
              </a:rPr>
              <a:t>no object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Cf. Three </a:t>
            </a:r>
            <a:r>
              <a:rPr lang="en-US" sz="2400" dirty="0">
                <a:solidFill>
                  <a:schemeClr val="bg1"/>
                </a:solidFill>
              </a:rPr>
              <a:t>Isaiah scrolls </a:t>
            </a:r>
            <a:r>
              <a:rPr lang="en-US" sz="2400" dirty="0" smtClean="0">
                <a:solidFill>
                  <a:schemeClr val="bg1"/>
                </a:solidFill>
              </a:rPr>
              <a:t>(</a:t>
            </a:r>
            <a:r>
              <a:rPr lang="en-US" sz="2400" dirty="0" smtClean="0">
                <a:solidFill>
                  <a:srgbClr val="FFFF00"/>
                </a:solidFill>
              </a:rPr>
              <a:t>1QIs</a:t>
            </a:r>
            <a:r>
              <a:rPr lang="en-US" sz="2400" baseline="30000" dirty="0" smtClean="0">
                <a:solidFill>
                  <a:srgbClr val="FFFF00"/>
                </a:solidFill>
              </a:rPr>
              <a:t>a</a:t>
            </a:r>
            <a:r>
              <a:rPr lang="en-US" sz="2400" dirty="0">
                <a:solidFill>
                  <a:srgbClr val="FFFF00"/>
                </a:solidFill>
              </a:rPr>
              <a:t>, 1QIs</a:t>
            </a:r>
            <a:r>
              <a:rPr lang="en-US" sz="2400" baseline="30000" dirty="0">
                <a:solidFill>
                  <a:srgbClr val="FFFF00"/>
                </a:solidFill>
              </a:rPr>
              <a:t>b</a:t>
            </a:r>
            <a:r>
              <a:rPr lang="en-US" sz="2400" dirty="0">
                <a:solidFill>
                  <a:srgbClr val="FFFF00"/>
                </a:solidFill>
              </a:rPr>
              <a:t>, </a:t>
            </a:r>
            <a:r>
              <a:rPr lang="en-US" sz="2400" dirty="0" smtClean="0">
                <a:solidFill>
                  <a:srgbClr val="FFFF00"/>
                </a:solidFill>
              </a:rPr>
              <a:t>4QIs</a:t>
            </a:r>
            <a:r>
              <a:rPr lang="en-US" sz="2400" baseline="30000" dirty="0" smtClean="0">
                <a:solidFill>
                  <a:srgbClr val="FFFF00"/>
                </a:solidFill>
              </a:rPr>
              <a:t>d</a:t>
            </a:r>
            <a:r>
              <a:rPr lang="en-US" sz="2400" dirty="0" smtClean="0">
                <a:solidFill>
                  <a:schemeClr val="bg1"/>
                </a:solidFill>
              </a:rPr>
              <a:t>) found </a:t>
            </a:r>
            <a:r>
              <a:rPr lang="en-US" sz="2400" dirty="0">
                <a:solidFill>
                  <a:schemeClr val="bg1"/>
                </a:solidFill>
              </a:rPr>
              <a:t>in </a:t>
            </a:r>
            <a:r>
              <a:rPr lang="en-US" sz="2400" dirty="0" smtClean="0">
                <a:solidFill>
                  <a:schemeClr val="bg1"/>
                </a:solidFill>
              </a:rPr>
              <a:t>Qumran have </a:t>
            </a:r>
            <a:r>
              <a:rPr lang="en-US" sz="2400" dirty="0">
                <a:solidFill>
                  <a:schemeClr val="bg1"/>
                </a:solidFill>
              </a:rPr>
              <a:t>the </a:t>
            </a:r>
            <a:r>
              <a:rPr lang="en-US" sz="2400" dirty="0" smtClean="0">
                <a:solidFill>
                  <a:schemeClr val="bg1"/>
                </a:solidFill>
              </a:rPr>
              <a:t>object</a:t>
            </a:r>
            <a:r>
              <a:rPr lang="he-IL" sz="2400" b="1" dirty="0" smtClean="0">
                <a:solidFill>
                  <a:srgbClr val="FFFF00"/>
                </a:solidFill>
              </a:rPr>
              <a:t>אוֹר </a:t>
            </a:r>
            <a:r>
              <a:rPr lang="en-US" sz="2400" b="1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(</a:t>
            </a:r>
            <a:r>
              <a:rPr lang="en-US" sz="2400" i="1" dirty="0" smtClean="0">
                <a:solidFill>
                  <a:srgbClr val="FFFF00"/>
                </a:solidFill>
              </a:rPr>
              <a:t>or</a:t>
            </a:r>
            <a:r>
              <a:rPr lang="en-US" sz="2400" i="1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‘light</a:t>
            </a:r>
            <a:r>
              <a:rPr lang="en-US" sz="2400" dirty="0">
                <a:solidFill>
                  <a:schemeClr val="bg1"/>
                </a:solidFill>
              </a:rPr>
              <a:t>’) in Isaiah </a:t>
            </a:r>
            <a:r>
              <a:rPr lang="en-US" sz="2400" dirty="0" smtClean="0">
                <a:solidFill>
                  <a:schemeClr val="bg1"/>
                </a:solidFill>
              </a:rPr>
              <a:t>53:11, </a:t>
            </a:r>
            <a:r>
              <a:rPr lang="en-US" sz="2400" dirty="0">
                <a:solidFill>
                  <a:schemeClr val="bg1"/>
                </a:solidFill>
              </a:rPr>
              <a:t>and the Septuagint </a:t>
            </a:r>
            <a:r>
              <a:rPr lang="en-US" sz="2400" dirty="0" smtClean="0">
                <a:solidFill>
                  <a:schemeClr val="bg1"/>
                </a:solidFill>
              </a:rPr>
              <a:t>in a slightly different syntax (</a:t>
            </a:r>
            <a:r>
              <a:rPr lang="el-GR" sz="2400" dirty="0">
                <a:solidFill>
                  <a:schemeClr val="bg1"/>
                </a:solidFill>
              </a:rPr>
              <a:t>δεῖξαι αὐτῷ </a:t>
            </a:r>
            <a:r>
              <a:rPr lang="el-GR" sz="2400" b="1" dirty="0" smtClean="0">
                <a:solidFill>
                  <a:srgbClr val="FFFF00"/>
                </a:solidFill>
              </a:rPr>
              <a:t>φῶς</a:t>
            </a:r>
            <a:r>
              <a:rPr lang="en-US" sz="2400" dirty="0" smtClean="0">
                <a:solidFill>
                  <a:schemeClr val="bg1"/>
                </a:solidFill>
              </a:rPr>
              <a:t>).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         *The object of the verb may be understood from the previous passage </a:t>
            </a:r>
            <a:r>
              <a:rPr lang="en-US" sz="2400" b="1" dirty="0">
                <a:solidFill>
                  <a:schemeClr val="bg1"/>
                </a:solidFill>
              </a:rPr>
              <a:t>(</a:t>
            </a:r>
            <a:r>
              <a:rPr lang="he-IL" sz="2400" b="1" dirty="0">
                <a:solidFill>
                  <a:srgbClr val="FFFF00"/>
                </a:solidFill>
              </a:rPr>
              <a:t>זֶרַע</a:t>
            </a:r>
            <a:r>
              <a:rPr lang="en-US" sz="2400" b="1" dirty="0" smtClean="0">
                <a:solidFill>
                  <a:schemeClr val="bg1"/>
                </a:solidFill>
              </a:rPr>
              <a:t>).</a:t>
            </a:r>
            <a:endParaRPr lang="en-US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endParaRPr lang="en-US" sz="800" dirty="0" smtClean="0">
              <a:solidFill>
                <a:schemeClr val="bg1"/>
              </a:solidFill>
              <a:latin typeface="+mj-lt"/>
            </a:endParaRPr>
          </a:p>
          <a:p>
            <a:endParaRPr lang="en-US" sz="800" dirty="0" smtClean="0">
              <a:solidFill>
                <a:schemeClr val="bg1"/>
              </a:solidFill>
              <a:latin typeface="+mj-lt"/>
            </a:endParaRPr>
          </a:p>
          <a:p>
            <a:endParaRPr lang="en-US" sz="800" dirty="0">
              <a:solidFill>
                <a:schemeClr val="bg1"/>
              </a:solidFill>
              <a:latin typeface="+mj-lt"/>
            </a:endParaRPr>
          </a:p>
          <a:p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33026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9682</TotalTime>
  <Words>2046</Words>
  <Application>Microsoft Office PowerPoint</Application>
  <PresentationFormat>Custom</PresentationFormat>
  <Paragraphs>167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Testament Greek 新約希臘文</dc:title>
  <dc:creator>Microsoft</dc:creator>
  <cp:lastModifiedBy>Microsoft</cp:lastModifiedBy>
  <cp:revision>869</cp:revision>
  <dcterms:created xsi:type="dcterms:W3CDTF">2020-03-18T13:47:21Z</dcterms:created>
  <dcterms:modified xsi:type="dcterms:W3CDTF">2021-03-02T20:23:57Z</dcterms:modified>
</cp:coreProperties>
</file>