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77" r:id="rId2"/>
    <p:sldId id="373" r:id="rId3"/>
    <p:sldId id="376" r:id="rId4"/>
    <p:sldId id="374" r:id="rId5"/>
    <p:sldId id="375" r:id="rId6"/>
    <p:sldId id="282" r:id="rId7"/>
    <p:sldId id="258" r:id="rId8"/>
    <p:sldId id="354" r:id="rId9"/>
    <p:sldId id="277" r:id="rId10"/>
    <p:sldId id="353" r:id="rId11"/>
    <p:sldId id="355" r:id="rId12"/>
    <p:sldId id="278" r:id="rId13"/>
    <p:sldId id="274" r:id="rId14"/>
    <p:sldId id="287" r:id="rId15"/>
    <p:sldId id="369" r:id="rId16"/>
    <p:sldId id="315" r:id="rId17"/>
    <p:sldId id="314" r:id="rId18"/>
    <p:sldId id="371" r:id="rId19"/>
    <p:sldId id="381" r:id="rId20"/>
    <p:sldId id="348" r:id="rId21"/>
    <p:sldId id="379"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44" y="-7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9FAC1E-21AE-489B-B389-FCA3D0E76C1C}" type="datetimeFigureOut">
              <a:rPr lang="en-US" smtClean="0"/>
              <a:t>7/24/2020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AFB14-A1AD-4965-A0D4-0F1C0F3F4A08}" type="slidenum">
              <a:rPr lang="en-US" smtClean="0"/>
              <a:t>‹#›</a:t>
            </a:fld>
            <a:endParaRPr lang="en-US"/>
          </a:p>
        </p:txBody>
      </p:sp>
    </p:spTree>
    <p:extLst>
      <p:ext uri="{BB962C8B-B14F-4D97-AF65-F5344CB8AC3E}">
        <p14:creationId xmlns:p14="http://schemas.microsoft.com/office/powerpoint/2010/main" val="81335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smtClean="0">
                <a:solidFill>
                  <a:schemeClr val="tx1"/>
                </a:solidFill>
                <a:effectLst/>
                <a:latin typeface="+mn-lt"/>
                <a:ea typeface="+mn-ea"/>
                <a:cs typeface="+mn-cs"/>
              </a:rPr>
              <a:t>Beautiful leaf fat, the best for making suet. The term suet these days just means animal fat to most people. But this is the best for cooking. / </a:t>
            </a:r>
            <a:r>
              <a:rPr lang="en-US" altLang="zh-TW" sz="1200" b="0" i="0" u="none" strike="noStrike" kern="1200" baseline="30000" dirty="0" smtClean="0">
                <a:solidFill>
                  <a:schemeClr val="tx1"/>
                </a:solidFill>
                <a:latin typeface="+mn-lt"/>
                <a:ea typeface="+mn-ea"/>
                <a:cs typeface="+mn-cs"/>
              </a:rPr>
              <a:t>NIV </a:t>
            </a:r>
            <a:r>
              <a:rPr lang="en-US" altLang="zh-TW" sz="1200" b="1" i="0" u="none" strike="noStrike" kern="1200" baseline="0" dirty="0" smtClean="0">
                <a:solidFill>
                  <a:schemeClr val="tx1"/>
                </a:solidFill>
                <a:latin typeface="+mn-lt"/>
                <a:ea typeface="+mn-ea"/>
                <a:cs typeface="+mn-cs"/>
              </a:rPr>
              <a:t>Leviticus 3:3</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From the fellowship offering you are to bring a food offering to the LORD: the internal organs and all the fat that is connected to them, / </a:t>
            </a:r>
            <a:r>
              <a:rPr lang="zh-TW" altLang="en-US" sz="1200" b="0" i="0" u="none" strike="noStrike" kern="1200" baseline="0" dirty="0" smtClean="0">
                <a:solidFill>
                  <a:schemeClr val="tx1"/>
                </a:solidFill>
                <a:latin typeface="+mn-lt"/>
                <a:ea typeface="+mn-ea"/>
                <a:cs typeface="+mn-cs"/>
              </a:rPr>
              <a:t>從平安祭中、將火祭獻給耶和華、也要把蓋臟的脂油、和臟上所有的脂油、</a:t>
            </a:r>
            <a:endParaRPr lang="en-US" dirty="0"/>
          </a:p>
        </p:txBody>
      </p:sp>
      <p:sp>
        <p:nvSpPr>
          <p:cNvPr id="4" name="Slide Number Placeholder 3"/>
          <p:cNvSpPr>
            <a:spLocks noGrp="1"/>
          </p:cNvSpPr>
          <p:nvPr>
            <p:ph type="sldNum" sz="quarter" idx="10"/>
          </p:nvPr>
        </p:nvSpPr>
        <p:spPr/>
        <p:txBody>
          <a:bodyPr/>
          <a:lstStyle/>
          <a:p>
            <a:fld id="{25A4BBBD-81D8-437D-82B8-ED82EF823F4E}" type="slidenum">
              <a:rPr lang="en-US" smtClean="0"/>
              <a:t>18</a:t>
            </a:fld>
            <a:endParaRPr lang="en-US"/>
          </a:p>
        </p:txBody>
      </p:sp>
    </p:spTree>
    <p:extLst>
      <p:ext uri="{BB962C8B-B14F-4D97-AF65-F5344CB8AC3E}">
        <p14:creationId xmlns:p14="http://schemas.microsoft.com/office/powerpoint/2010/main" val="316197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872342-C0C5-4BFA-8C2A-DEE681E8A970}"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7A8C-DB66-4462-AF5F-8C2328953D70}" type="slidenum">
              <a:rPr lang="en-US" smtClean="0"/>
              <a:t>‹#›</a:t>
            </a:fld>
            <a:endParaRPr lang="en-US"/>
          </a:p>
        </p:txBody>
      </p:sp>
    </p:spTree>
    <p:extLst>
      <p:ext uri="{BB962C8B-B14F-4D97-AF65-F5344CB8AC3E}">
        <p14:creationId xmlns:p14="http://schemas.microsoft.com/office/powerpoint/2010/main" val="204802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72342-C0C5-4BFA-8C2A-DEE681E8A970}"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7A8C-DB66-4462-AF5F-8C2328953D70}" type="slidenum">
              <a:rPr lang="en-US" smtClean="0"/>
              <a:t>‹#›</a:t>
            </a:fld>
            <a:endParaRPr lang="en-US"/>
          </a:p>
        </p:txBody>
      </p:sp>
    </p:spTree>
    <p:extLst>
      <p:ext uri="{BB962C8B-B14F-4D97-AF65-F5344CB8AC3E}">
        <p14:creationId xmlns:p14="http://schemas.microsoft.com/office/powerpoint/2010/main" val="173044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39"/>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89" y="274639"/>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72342-C0C5-4BFA-8C2A-DEE681E8A970}"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7A8C-DB66-4462-AF5F-8C2328953D70}" type="slidenum">
              <a:rPr lang="en-US" smtClean="0"/>
              <a:t>‹#›</a:t>
            </a:fld>
            <a:endParaRPr lang="en-US"/>
          </a:p>
        </p:txBody>
      </p:sp>
    </p:spTree>
    <p:extLst>
      <p:ext uri="{BB962C8B-B14F-4D97-AF65-F5344CB8AC3E}">
        <p14:creationId xmlns:p14="http://schemas.microsoft.com/office/powerpoint/2010/main" val="250422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72342-C0C5-4BFA-8C2A-DEE681E8A970}"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7A8C-DB66-4462-AF5F-8C2328953D70}" type="slidenum">
              <a:rPr lang="en-US" smtClean="0"/>
              <a:t>‹#›</a:t>
            </a:fld>
            <a:endParaRPr lang="en-US"/>
          </a:p>
        </p:txBody>
      </p:sp>
    </p:spTree>
    <p:extLst>
      <p:ext uri="{BB962C8B-B14F-4D97-AF65-F5344CB8AC3E}">
        <p14:creationId xmlns:p14="http://schemas.microsoft.com/office/powerpoint/2010/main" val="197407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872342-C0C5-4BFA-8C2A-DEE681E8A970}"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7A8C-DB66-4462-AF5F-8C2328953D70}" type="slidenum">
              <a:rPr lang="en-US" smtClean="0"/>
              <a:t>‹#›</a:t>
            </a:fld>
            <a:endParaRPr lang="en-US"/>
          </a:p>
        </p:txBody>
      </p:sp>
    </p:spTree>
    <p:extLst>
      <p:ext uri="{BB962C8B-B14F-4D97-AF65-F5344CB8AC3E}">
        <p14:creationId xmlns:p14="http://schemas.microsoft.com/office/powerpoint/2010/main" val="374601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872342-C0C5-4BFA-8C2A-DEE681E8A970}"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7A8C-DB66-4462-AF5F-8C2328953D70}" type="slidenum">
              <a:rPr lang="en-US" smtClean="0"/>
              <a:t>‹#›</a:t>
            </a:fld>
            <a:endParaRPr lang="en-US"/>
          </a:p>
        </p:txBody>
      </p:sp>
    </p:spTree>
    <p:extLst>
      <p:ext uri="{BB962C8B-B14F-4D97-AF65-F5344CB8AC3E}">
        <p14:creationId xmlns:p14="http://schemas.microsoft.com/office/powerpoint/2010/main" val="243131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872342-C0C5-4BFA-8C2A-DEE681E8A970}" type="datetimeFigureOut">
              <a:rPr lang="en-US" smtClean="0"/>
              <a:t>7/24/2020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37A8C-DB66-4462-AF5F-8C2328953D70}" type="slidenum">
              <a:rPr lang="en-US" smtClean="0"/>
              <a:t>‹#›</a:t>
            </a:fld>
            <a:endParaRPr lang="en-US"/>
          </a:p>
        </p:txBody>
      </p:sp>
    </p:spTree>
    <p:extLst>
      <p:ext uri="{BB962C8B-B14F-4D97-AF65-F5344CB8AC3E}">
        <p14:creationId xmlns:p14="http://schemas.microsoft.com/office/powerpoint/2010/main" val="133710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872342-C0C5-4BFA-8C2A-DEE681E8A970}" type="datetimeFigureOut">
              <a:rPr lang="en-US" smtClean="0"/>
              <a:t>7/24/2020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37A8C-DB66-4462-AF5F-8C2328953D70}" type="slidenum">
              <a:rPr lang="en-US" smtClean="0"/>
              <a:t>‹#›</a:t>
            </a:fld>
            <a:endParaRPr lang="en-US"/>
          </a:p>
        </p:txBody>
      </p:sp>
    </p:spTree>
    <p:extLst>
      <p:ext uri="{BB962C8B-B14F-4D97-AF65-F5344CB8AC3E}">
        <p14:creationId xmlns:p14="http://schemas.microsoft.com/office/powerpoint/2010/main" val="248334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72342-C0C5-4BFA-8C2A-DEE681E8A970}" type="datetimeFigureOut">
              <a:rPr lang="en-US" smtClean="0"/>
              <a:t>7/24/2020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37A8C-DB66-4462-AF5F-8C2328953D70}" type="slidenum">
              <a:rPr lang="en-US" smtClean="0"/>
              <a:t>‹#›</a:t>
            </a:fld>
            <a:endParaRPr lang="en-US"/>
          </a:p>
        </p:txBody>
      </p:sp>
    </p:spTree>
    <p:extLst>
      <p:ext uri="{BB962C8B-B14F-4D97-AF65-F5344CB8AC3E}">
        <p14:creationId xmlns:p14="http://schemas.microsoft.com/office/powerpoint/2010/main" val="154725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872342-C0C5-4BFA-8C2A-DEE681E8A970}"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7A8C-DB66-4462-AF5F-8C2328953D70}" type="slidenum">
              <a:rPr lang="en-US" smtClean="0"/>
              <a:t>‹#›</a:t>
            </a:fld>
            <a:endParaRPr lang="en-US"/>
          </a:p>
        </p:txBody>
      </p:sp>
    </p:spTree>
    <p:extLst>
      <p:ext uri="{BB962C8B-B14F-4D97-AF65-F5344CB8AC3E}">
        <p14:creationId xmlns:p14="http://schemas.microsoft.com/office/powerpoint/2010/main" val="83661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872342-C0C5-4BFA-8C2A-DEE681E8A970}"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7A8C-DB66-4462-AF5F-8C2328953D70}" type="slidenum">
              <a:rPr lang="en-US" smtClean="0"/>
              <a:t>‹#›</a:t>
            </a:fld>
            <a:endParaRPr lang="en-US"/>
          </a:p>
        </p:txBody>
      </p:sp>
    </p:spTree>
    <p:extLst>
      <p:ext uri="{BB962C8B-B14F-4D97-AF65-F5344CB8AC3E}">
        <p14:creationId xmlns:p14="http://schemas.microsoft.com/office/powerpoint/2010/main" val="297620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72342-C0C5-4BFA-8C2A-DEE681E8A970}" type="datetimeFigureOut">
              <a:rPr lang="en-US" smtClean="0"/>
              <a:t>7/24/2020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37A8C-DB66-4462-AF5F-8C2328953D70}" type="slidenum">
              <a:rPr lang="en-US" smtClean="0"/>
              <a:t>‹#›</a:t>
            </a:fld>
            <a:endParaRPr lang="en-US"/>
          </a:p>
        </p:txBody>
      </p:sp>
    </p:spTree>
    <p:extLst>
      <p:ext uri="{BB962C8B-B14F-4D97-AF65-F5344CB8AC3E}">
        <p14:creationId xmlns:p14="http://schemas.microsoft.com/office/powerpoint/2010/main" val="1252569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National_Football_League" TargetMode="External"/><Relationship Id="rId2" Type="http://schemas.openxmlformats.org/officeDocument/2006/relationships/hyperlink" Target="https://en.wikipedia.org/wiki/Super_Bow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9992" y="304800"/>
            <a:ext cx="3200400" cy="2339102"/>
          </a:xfrm>
          <a:prstGeom prst="rect">
            <a:avLst/>
          </a:prstGeom>
        </p:spPr>
        <p:txBody>
          <a:bodyPr wrap="square">
            <a:spAutoFit/>
          </a:bodyPr>
          <a:lstStyle/>
          <a:p>
            <a:pPr algn="ctr"/>
            <a:r>
              <a:rPr lang="he-IL" sz="1800" b="1" dirty="0" smtClean="0">
                <a:solidFill>
                  <a:srgbClr val="C00000"/>
                </a:solidFill>
              </a:rPr>
              <a:t>מְקוֹר </a:t>
            </a:r>
            <a:r>
              <a:rPr lang="he-IL" sz="1800" b="1" dirty="0">
                <a:solidFill>
                  <a:srgbClr val="C00000"/>
                </a:solidFill>
              </a:rPr>
              <a:t>מַיִם חַיִּים </a:t>
            </a:r>
            <a:endParaRPr lang="en-US" sz="1800" b="1" dirty="0">
              <a:solidFill>
                <a:srgbClr val="C00000"/>
              </a:solidFill>
            </a:endParaRPr>
          </a:p>
          <a:p>
            <a:pPr algn="ctr"/>
            <a:r>
              <a:rPr lang="el-GR" sz="1600" b="1" dirty="0"/>
              <a:t>ἡ πηγή ὕδατος ζωῆς </a:t>
            </a:r>
            <a:endParaRPr lang="en-US" sz="1600" dirty="0"/>
          </a:p>
          <a:p>
            <a:pPr algn="ctr"/>
            <a:r>
              <a:rPr lang="en-US" sz="1600" b="1" i="1" dirty="0">
                <a:solidFill>
                  <a:srgbClr val="7030A0"/>
                </a:solidFill>
              </a:rPr>
              <a:t>The Spring of Living Water </a:t>
            </a:r>
            <a:endParaRPr lang="en-US" sz="1600"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sz="1600" b="1" i="1" dirty="0">
                <a:solidFill>
                  <a:srgbClr val="C00000"/>
                </a:solidFill>
              </a:rPr>
              <a:t>La Fuente de Agua </a:t>
            </a:r>
            <a:r>
              <a:rPr lang="en-US" sz="1600" b="1" i="1" dirty="0" smtClean="0">
                <a:solidFill>
                  <a:srgbClr val="C00000"/>
                </a:solidFill>
              </a:rPr>
              <a:t>Viva </a:t>
            </a:r>
          </a:p>
          <a:p>
            <a:pPr algn="ctr"/>
            <a:r>
              <a:rPr lang="en-US" sz="1600" b="1" i="1" dirty="0" smtClean="0"/>
              <a:t>La </a:t>
            </a:r>
            <a:r>
              <a:rPr lang="en-US" sz="1600" b="1" i="1" dirty="0"/>
              <a:t>Source </a:t>
            </a:r>
            <a:r>
              <a:rPr lang="en-US" sz="1600" b="1" i="1" dirty="0" err="1"/>
              <a:t>d'Eau</a:t>
            </a:r>
            <a:r>
              <a:rPr lang="en-US" sz="1600" b="1" i="1" dirty="0"/>
              <a:t> Vive</a:t>
            </a:r>
            <a:endParaRPr lang="en-US" sz="1600" dirty="0"/>
          </a:p>
          <a:p>
            <a:pPr algn="ctr"/>
            <a:r>
              <a:rPr lang="en-US" sz="1600" b="1" i="1" dirty="0">
                <a:solidFill>
                  <a:schemeClr val="accent6">
                    <a:lumMod val="75000"/>
                  </a:schemeClr>
                </a:solidFill>
              </a:rPr>
              <a:t>Die </a:t>
            </a:r>
            <a:r>
              <a:rPr lang="en-US" sz="1600" b="1" i="1" dirty="0" err="1">
                <a:solidFill>
                  <a:schemeClr val="accent6">
                    <a:lumMod val="75000"/>
                  </a:schemeClr>
                </a:solidFill>
              </a:rPr>
              <a:t>Quelle</a:t>
            </a:r>
            <a:r>
              <a:rPr lang="en-US" sz="1600" b="1" i="1" dirty="0">
                <a:solidFill>
                  <a:schemeClr val="accent6">
                    <a:lumMod val="75000"/>
                  </a:schemeClr>
                </a:solidFill>
              </a:rPr>
              <a:t> </a:t>
            </a:r>
            <a:r>
              <a:rPr lang="en-US" sz="1600" b="1" i="1" dirty="0" err="1">
                <a:solidFill>
                  <a:schemeClr val="accent6">
                    <a:lumMod val="75000"/>
                  </a:schemeClr>
                </a:solidFill>
              </a:rPr>
              <a:t>Lebendigen</a:t>
            </a:r>
            <a:r>
              <a:rPr lang="en-US" sz="1600" b="1" i="1" dirty="0">
                <a:solidFill>
                  <a:schemeClr val="accent6">
                    <a:lumMod val="75000"/>
                  </a:schemeClr>
                </a:solidFill>
              </a:rPr>
              <a:t> </a:t>
            </a:r>
            <a:r>
              <a:rPr lang="en-US" sz="1600" b="1" i="1" dirty="0" err="1">
                <a:solidFill>
                  <a:schemeClr val="accent6">
                    <a:lumMod val="75000"/>
                  </a:schemeClr>
                </a:solidFill>
              </a:rPr>
              <a:t>Wassers</a:t>
            </a:r>
            <a:r>
              <a:rPr lang="en-US" sz="1600" b="1" i="1" dirty="0">
                <a:solidFill>
                  <a:schemeClr val="accent6">
                    <a:lumMod val="75000"/>
                  </a:schemeClr>
                </a:solidFill>
              </a:rPr>
              <a:t> </a:t>
            </a:r>
            <a:endParaRPr lang="en-US" sz="1600" dirty="0">
              <a:solidFill>
                <a:schemeClr val="accent6">
                  <a:lumMod val="75000"/>
                </a:schemeClr>
              </a:solidFill>
            </a:endParaRPr>
          </a:p>
          <a:p>
            <a:pPr algn="ctr"/>
            <a:r>
              <a:rPr lang="en-US" sz="1600" b="1" i="1" dirty="0"/>
              <a:t>Fonte de </a:t>
            </a:r>
            <a:r>
              <a:rPr lang="en-US" sz="1600" b="1" i="1" dirty="0" err="1"/>
              <a:t>Água</a:t>
            </a:r>
            <a:r>
              <a:rPr lang="en-US" sz="1600" b="1" i="1" dirty="0"/>
              <a:t> Viva</a:t>
            </a:r>
            <a:endParaRPr lang="en-US" sz="1600" dirty="0"/>
          </a:p>
          <a:p>
            <a:pPr algn="ctr"/>
            <a:r>
              <a:rPr lang="en-US" sz="1600" b="1" dirty="0">
                <a:solidFill>
                  <a:srgbClr val="C00000"/>
                </a:solidFill>
              </a:rPr>
              <a:t>‎ </a:t>
            </a:r>
            <a:r>
              <a:rPr lang="ar-SA" sz="1600" b="1" dirty="0">
                <a:solidFill>
                  <a:srgbClr val="C00000"/>
                </a:solidFill>
              </a:rPr>
              <a:t>يَنْبُوعَ الْمِيَاهِ الْحَيَّةِ،</a:t>
            </a:r>
            <a:endParaRPr lang="en-US" sz="1600" b="1" dirty="0">
              <a:solidFill>
                <a:srgbClr val="C00000"/>
              </a:solidFill>
            </a:endParaRPr>
          </a:p>
        </p:txBody>
      </p:sp>
      <p:sp>
        <p:nvSpPr>
          <p:cNvPr id="3" name="Rectangle 2"/>
          <p:cNvSpPr/>
          <p:nvPr/>
        </p:nvSpPr>
        <p:spPr>
          <a:xfrm>
            <a:off x="150812" y="304800"/>
            <a:ext cx="8458200" cy="3785652"/>
          </a:xfrm>
          <a:prstGeom prst="rect">
            <a:avLst/>
          </a:prstGeom>
          <a:solidFill>
            <a:schemeClr val="accent6">
              <a:lumMod val="50000"/>
            </a:schemeClr>
          </a:solidFill>
          <a:ln>
            <a:solidFill>
              <a:srgbClr val="C00000"/>
            </a:solidFill>
          </a:ln>
        </p:spPr>
        <p:txBody>
          <a:bodyPr wrap="square">
            <a:spAutoFit/>
          </a:bodyPr>
          <a:lstStyle/>
          <a:p>
            <a:pPr algn="ctr"/>
            <a:endParaRPr lang="en-US" altLang="ko-KR" sz="1200" b="1" dirty="0">
              <a:solidFill>
                <a:schemeClr val="bg1"/>
              </a:solidFill>
            </a:endParaRPr>
          </a:p>
          <a:p>
            <a:pPr algn="ctr"/>
            <a:r>
              <a:rPr lang="ko-KR" altLang="en-US" sz="7200" b="1" dirty="0" smtClean="0">
                <a:solidFill>
                  <a:schemeClr val="bg1"/>
                </a:solidFill>
              </a:rPr>
              <a:t>돈이 드는 예배</a:t>
            </a:r>
            <a:r>
              <a:rPr lang="en-US" altLang="ko-KR" sz="7200" b="1" dirty="0" smtClean="0">
                <a:solidFill>
                  <a:schemeClr val="bg1"/>
                </a:solidFill>
              </a:rPr>
              <a:t>(</a:t>
            </a:r>
            <a:r>
              <a:rPr lang="ko-KR" altLang="en-US" sz="7200" b="1" dirty="0">
                <a:solidFill>
                  <a:schemeClr val="bg1"/>
                </a:solidFill>
              </a:rPr>
              <a:t>숭</a:t>
            </a:r>
            <a:r>
              <a:rPr lang="ko-KR" altLang="en-US" sz="7200" b="1" dirty="0" smtClean="0">
                <a:solidFill>
                  <a:schemeClr val="bg1"/>
                </a:solidFill>
              </a:rPr>
              <a:t>배</a:t>
            </a:r>
            <a:r>
              <a:rPr lang="en-US" altLang="ko-KR" sz="7200" b="1" dirty="0" smtClean="0">
                <a:solidFill>
                  <a:schemeClr val="bg1"/>
                </a:solidFill>
              </a:rPr>
              <a:t>)</a:t>
            </a:r>
          </a:p>
          <a:p>
            <a:pPr algn="ctr"/>
            <a:r>
              <a:rPr lang="en-US" sz="4000" b="1" dirty="0" smtClean="0">
                <a:solidFill>
                  <a:srgbClr val="002060"/>
                </a:solidFill>
                <a:latin typeface="Batang" panose="02030600000101010101" pitchFamily="18" charset="-127"/>
                <a:ea typeface="Batang" panose="02030600000101010101" pitchFamily="18" charset="-127"/>
              </a:rPr>
              <a:t>(</a:t>
            </a:r>
            <a:r>
              <a:rPr lang="ko-KR" altLang="en-US" sz="4000" b="1" dirty="0" smtClean="0">
                <a:solidFill>
                  <a:srgbClr val="002060"/>
                </a:solidFill>
                <a:latin typeface="Batang" panose="02030600000101010101" pitchFamily="18" charset="-127"/>
                <a:ea typeface="Batang" panose="02030600000101010101" pitchFamily="18" charset="-127"/>
              </a:rPr>
              <a:t>레위기 </a:t>
            </a:r>
            <a:r>
              <a:rPr lang="en-US" altLang="ko-KR" sz="4000" b="1" dirty="0" smtClean="0">
                <a:solidFill>
                  <a:srgbClr val="002060"/>
                </a:solidFill>
                <a:latin typeface="Batang" panose="02030600000101010101" pitchFamily="18" charset="-127"/>
                <a:ea typeface="Batang" panose="02030600000101010101" pitchFamily="18" charset="-127"/>
              </a:rPr>
              <a:t>1-3</a:t>
            </a:r>
            <a:r>
              <a:rPr lang="ko-KR" altLang="en-US" sz="4000" b="1" dirty="0" smtClean="0">
                <a:solidFill>
                  <a:srgbClr val="002060"/>
                </a:solidFill>
                <a:latin typeface="Batang" panose="02030600000101010101" pitchFamily="18" charset="-127"/>
                <a:ea typeface="Batang" panose="02030600000101010101" pitchFamily="18" charset="-127"/>
              </a:rPr>
              <a:t>장</a:t>
            </a:r>
            <a:r>
              <a:rPr lang="en-US" altLang="ko-KR" sz="4000" b="1" dirty="0" smtClean="0">
                <a:solidFill>
                  <a:srgbClr val="002060"/>
                </a:solidFill>
                <a:latin typeface="Batang" panose="02030600000101010101" pitchFamily="18" charset="-127"/>
                <a:ea typeface="Batang" panose="02030600000101010101" pitchFamily="18" charset="-127"/>
              </a:rPr>
              <a:t>; </a:t>
            </a:r>
            <a:r>
              <a:rPr lang="ko-KR" altLang="en-US" sz="4000" b="1" dirty="0" smtClean="0">
                <a:solidFill>
                  <a:srgbClr val="002060"/>
                </a:solidFill>
                <a:latin typeface="Batang" panose="02030600000101010101" pitchFamily="18" charset="-127"/>
                <a:ea typeface="Batang" panose="02030600000101010101" pitchFamily="18" charset="-127"/>
              </a:rPr>
              <a:t>로마서 </a:t>
            </a:r>
            <a:r>
              <a:rPr lang="en-US" altLang="ko-KR" sz="4000" b="1" dirty="0" smtClean="0">
                <a:solidFill>
                  <a:srgbClr val="002060"/>
                </a:solidFill>
                <a:latin typeface="Batang" panose="02030600000101010101" pitchFamily="18" charset="-127"/>
                <a:ea typeface="Batang" panose="02030600000101010101" pitchFamily="18" charset="-127"/>
              </a:rPr>
              <a:t>12:1</a:t>
            </a:r>
            <a:r>
              <a:rPr lang="en-US" sz="4000" b="1" dirty="0" smtClean="0">
                <a:solidFill>
                  <a:srgbClr val="002060"/>
                </a:solidFill>
                <a:latin typeface="Batang" panose="02030600000101010101" pitchFamily="18" charset="-127"/>
                <a:ea typeface="Batang" panose="02030600000101010101" pitchFamily="18" charset="-127"/>
              </a:rPr>
              <a:t>)</a:t>
            </a:r>
          </a:p>
          <a:p>
            <a:pPr algn="ctr"/>
            <a:endParaRPr lang="en-US" sz="1600" b="1" dirty="0" smtClean="0">
              <a:solidFill>
                <a:srgbClr val="002060"/>
              </a:solidFill>
              <a:latin typeface="Batang" panose="02030600000101010101" pitchFamily="18" charset="-127"/>
              <a:ea typeface="Batang" panose="02030600000101010101" pitchFamily="18" charset="-127"/>
            </a:endParaRPr>
          </a:p>
          <a:p>
            <a:pPr algn="ctr"/>
            <a:r>
              <a:rPr lang="en-US" altLang="ko-KR" sz="5000" b="1" dirty="0" smtClean="0">
                <a:solidFill>
                  <a:schemeClr val="bg1"/>
                </a:solidFill>
                <a:latin typeface="Times New Roman" panose="02020603050405020304" pitchFamily="18" charset="0"/>
                <a:cs typeface="Times New Roman" panose="02020603050405020304" pitchFamily="18" charset="0"/>
              </a:rPr>
              <a:t>Worship That Costs You Money</a:t>
            </a:r>
            <a:endParaRPr lang="en-US" altLang="ko-KR" sz="4000" dirty="0">
              <a:solidFill>
                <a:srgbClr val="002060"/>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0012" y="2895600"/>
            <a:ext cx="288036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3212" y="4335208"/>
            <a:ext cx="6629400" cy="1815882"/>
          </a:xfrm>
          <a:prstGeom prst="rect">
            <a:avLst/>
          </a:prstGeom>
        </p:spPr>
        <p:txBody>
          <a:bodyPr wrap="square">
            <a:spAutoFit/>
          </a:bodyPr>
          <a:lstStyle/>
          <a:p>
            <a:r>
              <a:rPr lang="en-US" altLang="en-US" sz="2600" dirty="0">
                <a:latin typeface="Bwhebb" pitchFamily="2" charset="0"/>
              </a:rPr>
              <a:t> </a:t>
            </a:r>
            <a:r>
              <a:rPr lang="en-US" altLang="en-US" sz="2600" b="1" dirty="0">
                <a:solidFill>
                  <a:srgbClr val="FF0000"/>
                </a:solidFill>
                <a:latin typeface="Bwhebb" pitchFamily="2" charset="0"/>
              </a:rPr>
              <a:t>~</a:t>
            </a:r>
            <a:r>
              <a:rPr lang="en-US" altLang="en-US" sz="2600" b="1" dirty="0" err="1">
                <a:solidFill>
                  <a:srgbClr val="FF0000"/>
                </a:solidFill>
                <a:latin typeface="Bwhebb" pitchFamily="2" charset="0"/>
              </a:rPr>
              <a:t>yYI©x</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yIm:å</a:t>
            </a:r>
            <a:r>
              <a:rPr lang="en-US" altLang="en-US" sz="2600" b="1" dirty="0">
                <a:solidFill>
                  <a:srgbClr val="FF0000"/>
                </a:solidFill>
                <a:latin typeface="Bwhebb" pitchFamily="2" charset="0"/>
              </a:rPr>
              <a:t> </a:t>
            </a:r>
            <a:r>
              <a:rPr lang="en-US" altLang="en-US" sz="2600" b="1" dirty="0" err="1">
                <a:solidFill>
                  <a:srgbClr val="FF0000"/>
                </a:solidFill>
                <a:latin typeface="Bwhebb" pitchFamily="2" charset="0"/>
              </a:rPr>
              <a:t>ŸrAqåm</a:t>
            </a:r>
            <a:r>
              <a:rPr lang="en-US" altLang="en-US" sz="2600" b="1" dirty="0">
                <a:solidFill>
                  <a:srgbClr val="FF0000"/>
                </a:solidFill>
                <a:latin typeface="Bwhebb" pitchFamily="2" charset="0"/>
              </a:rPr>
              <a:t>. </a:t>
            </a:r>
            <a:r>
              <a:rPr lang="en-US" altLang="en-US" sz="2600" dirty="0" err="1">
                <a:latin typeface="Bwhebb" pitchFamily="2" charset="0"/>
              </a:rPr>
              <a:t>Wbøz</a:t>
            </a:r>
            <a:r>
              <a:rPr lang="en-US" altLang="en-US" sz="2600" dirty="0">
                <a:latin typeface="Bwhebb" pitchFamily="2" charset="0"/>
              </a:rPr>
              <a:t>&gt;[' </a:t>
            </a:r>
            <a:r>
              <a:rPr lang="en-US" altLang="en-US" sz="2600" dirty="0" err="1">
                <a:latin typeface="Bwhebb" pitchFamily="2" charset="0"/>
              </a:rPr>
              <a:t>yti’ao</a:t>
            </a:r>
            <a:r>
              <a:rPr lang="en-US" altLang="en-US" sz="2600" dirty="0">
                <a:latin typeface="Bwhebb" pitchFamily="2" charset="0"/>
              </a:rPr>
              <a:t> </a:t>
            </a:r>
            <a:r>
              <a:rPr lang="en-US" altLang="en-US" sz="2600" dirty="0" err="1">
                <a:latin typeface="Bwhebb" pitchFamily="2" charset="0"/>
              </a:rPr>
              <a:t>yMi</a:t>
            </a:r>
            <a:r>
              <a:rPr lang="en-US" altLang="en-US" sz="2600" dirty="0">
                <a:latin typeface="Bwhebb" pitchFamily="2" charset="0"/>
              </a:rPr>
              <a:t>_[; </a:t>
            </a:r>
            <a:r>
              <a:rPr lang="en-US" altLang="en-US" sz="2600" dirty="0" err="1">
                <a:latin typeface="Bwhebb" pitchFamily="2" charset="0"/>
              </a:rPr>
              <a:t>hf'ä</a:t>
            </a:r>
            <a:r>
              <a:rPr lang="en-US" altLang="en-US" sz="2600" dirty="0">
                <a:latin typeface="Bwhebb" pitchFamily="2" charset="0"/>
              </a:rPr>
              <a:t>[' </a:t>
            </a:r>
            <a:r>
              <a:rPr lang="en-US" altLang="en-US" sz="2600" dirty="0" err="1">
                <a:latin typeface="Bwhebb" pitchFamily="2" charset="0"/>
              </a:rPr>
              <a:t>tA</a:t>
            </a:r>
            <a:r>
              <a:rPr lang="en-US" altLang="en-US" sz="2600" dirty="0">
                <a:latin typeface="Bwhebb" pitchFamily="2" charset="0"/>
              </a:rPr>
              <a:t>[</a:t>
            </a:r>
            <a:r>
              <a:rPr lang="en-US" altLang="en-US" sz="2600" dirty="0" err="1">
                <a:latin typeface="Bwhebb" pitchFamily="2" charset="0"/>
              </a:rPr>
              <a:t>ßr</a:t>
            </a:r>
            <a:r>
              <a:rPr lang="en-US" altLang="en-US" sz="2600" dirty="0">
                <a:latin typeface="Bwhebb" pitchFamily="2" charset="0"/>
              </a:rPr>
              <a:t>" ~</a:t>
            </a:r>
            <a:r>
              <a:rPr lang="en-US" altLang="en-US" sz="2600" dirty="0" err="1">
                <a:latin typeface="Bwhebb" pitchFamily="2" charset="0"/>
              </a:rPr>
              <a:t>yIT:ïv</a:t>
            </a:r>
            <a:r>
              <a:rPr lang="en-US" altLang="en-US" sz="2600" dirty="0">
                <a:latin typeface="Bwhebb" pitchFamily="2" charset="0"/>
              </a:rPr>
              <a:t>.-</a:t>
            </a:r>
            <a:r>
              <a:rPr lang="en-US" altLang="en-US" sz="2600" dirty="0" err="1">
                <a:latin typeface="Bwhebb" pitchFamily="2" charset="0"/>
              </a:rPr>
              <a:t>yKi</a:t>
            </a:r>
            <a:r>
              <a:rPr lang="en-US" altLang="en-US" sz="2600" dirty="0">
                <a:latin typeface="Bwhebb" pitchFamily="2" charset="0"/>
              </a:rPr>
              <a:t>(</a:t>
            </a:r>
            <a:r>
              <a:rPr lang="en-US" altLang="en-US" sz="2600" baseline="30000" dirty="0">
                <a:latin typeface="Bwhebb" pitchFamily="2" charset="0"/>
              </a:rPr>
              <a:t>  </a:t>
            </a:r>
            <a:r>
              <a:rPr lang="en-US" altLang="en-US" sz="2600" dirty="0">
                <a:latin typeface="Bwhebb" pitchFamily="2" charset="0"/>
              </a:rPr>
              <a:t>  `~</a:t>
            </a:r>
            <a:r>
              <a:rPr lang="en-US" altLang="en-US" sz="2600" dirty="0" err="1">
                <a:latin typeface="Bwhebb" pitchFamily="2" charset="0"/>
              </a:rPr>
              <a:t>yIM</a:t>
            </a:r>
            <a:r>
              <a:rPr lang="en-US" altLang="en-US" sz="2600" dirty="0">
                <a:latin typeface="Bwhebb" pitchFamily="2" charset="0"/>
              </a:rPr>
              <a:t>")h; </a:t>
            </a:r>
            <a:r>
              <a:rPr lang="en-US" altLang="en-US" sz="2600" dirty="0" err="1">
                <a:latin typeface="Bwhebb" pitchFamily="2" charset="0"/>
              </a:rPr>
              <a:t>WlkiÞy</a:t>
            </a:r>
            <a:r>
              <a:rPr lang="en-US" altLang="en-US" sz="2600" dirty="0">
                <a:latin typeface="Bwhebb" pitchFamily="2" charset="0"/>
              </a:rPr>
              <a:t>"-al{ </a:t>
            </a:r>
            <a:r>
              <a:rPr lang="en-US" altLang="en-US" sz="2600" dirty="0" err="1">
                <a:latin typeface="Bwhebb" pitchFamily="2" charset="0"/>
              </a:rPr>
              <a:t>rv</a:t>
            </a:r>
            <a:r>
              <a:rPr lang="en-US" altLang="en-US" sz="2600" dirty="0">
                <a:latin typeface="Bwhebb" pitchFamily="2" charset="0"/>
              </a:rPr>
              <a:t>&lt;</a:t>
            </a:r>
            <a:r>
              <a:rPr lang="en-US" altLang="en-US" sz="2600" dirty="0" err="1">
                <a:latin typeface="Bwhebb" pitchFamily="2" charset="0"/>
              </a:rPr>
              <a:t>ïa</a:t>
            </a:r>
            <a:r>
              <a:rPr lang="en-US" altLang="en-US" sz="2600" dirty="0">
                <a:latin typeface="Bwhebb" pitchFamily="2" charset="0"/>
              </a:rPr>
              <a:t>] ~</a:t>
            </a:r>
            <a:r>
              <a:rPr lang="en-US" altLang="en-US" sz="2600" dirty="0" err="1">
                <a:latin typeface="Bwhebb" pitchFamily="2" charset="0"/>
              </a:rPr>
              <a:t>yrIêB'v.nI</a:t>
            </a:r>
            <a:r>
              <a:rPr lang="en-US" altLang="en-US" sz="2600" dirty="0">
                <a:latin typeface="Bwhebb" pitchFamily="2" charset="0"/>
              </a:rPr>
              <a:t> ‘</a:t>
            </a:r>
            <a:r>
              <a:rPr lang="en-US" altLang="en-US" sz="2600" dirty="0" err="1">
                <a:latin typeface="Bwhebb" pitchFamily="2" charset="0"/>
              </a:rPr>
              <a:t>troaBo</a:t>
            </a:r>
            <a:r>
              <a:rPr lang="en-US" altLang="en-US" sz="2600" dirty="0">
                <a:latin typeface="Bwhebb" pitchFamily="2" charset="0"/>
              </a:rPr>
              <a:t> </a:t>
            </a:r>
            <a:r>
              <a:rPr lang="en-US" altLang="en-US" sz="2600" dirty="0" err="1">
                <a:latin typeface="Bwhebb" pitchFamily="2" charset="0"/>
              </a:rPr>
              <a:t>tArêaBo</a:t>
            </a:r>
            <a:r>
              <a:rPr lang="en-US" altLang="en-US" sz="2600" dirty="0">
                <a:latin typeface="Bwhebb" pitchFamily="2" charset="0"/>
              </a:rPr>
              <a:t> ‘~</a:t>
            </a:r>
            <a:r>
              <a:rPr lang="en-US" altLang="en-US" sz="2600" dirty="0" err="1">
                <a:latin typeface="Bwhebb" pitchFamily="2" charset="0"/>
              </a:rPr>
              <a:t>h,l</a:t>
            </a:r>
            <a:r>
              <a:rPr lang="en-US" altLang="en-US" sz="2600" dirty="0">
                <a:latin typeface="Bwhebb" pitchFamily="2" charset="0"/>
              </a:rPr>
              <a:t>' </a:t>
            </a:r>
            <a:r>
              <a:rPr lang="en-US" altLang="en-US" sz="2600" dirty="0" err="1">
                <a:latin typeface="Bwhebb" pitchFamily="2" charset="0"/>
              </a:rPr>
              <a:t>bcoÜx.l</a:t>
            </a:r>
            <a:r>
              <a:rPr lang="en-US" altLang="en-US" sz="2600" dirty="0">
                <a:latin typeface="Bwhebb" pitchFamily="2" charset="0"/>
              </a:rPr>
              <a:t>;</a:t>
            </a:r>
          </a:p>
          <a:p>
            <a:r>
              <a:rPr lang="en-US" altLang="en-US" sz="2000" b="1" dirty="0">
                <a:solidFill>
                  <a:srgbClr val="7030A0"/>
                </a:solidFill>
              </a:rPr>
              <a:t>Jeremiah 2:13</a:t>
            </a:r>
            <a:r>
              <a:rPr lang="en-US" altLang="en-US" sz="2000" dirty="0">
                <a:solidFill>
                  <a:srgbClr val="7030A0"/>
                </a:solidFill>
              </a:rPr>
              <a:t> </a:t>
            </a:r>
            <a:r>
              <a:rPr lang="en-US" altLang="en-US" sz="2000" dirty="0"/>
              <a:t>My people have committed two sins: They have forsaken me, </a:t>
            </a:r>
            <a:r>
              <a:rPr lang="en-US" altLang="en-US" sz="2000" b="1" dirty="0">
                <a:solidFill>
                  <a:srgbClr val="FF0000"/>
                </a:solidFill>
              </a:rPr>
              <a:t>the spring of living water</a:t>
            </a:r>
            <a:r>
              <a:rPr lang="en-US" altLang="en-US" sz="2000" dirty="0"/>
              <a:t>, and have dug their own cisterns, broken cisterns that cannot hold water</a:t>
            </a:r>
            <a:r>
              <a:rPr lang="en-US" altLang="en-US" sz="2000" dirty="0" smtClean="0"/>
              <a:t>.</a:t>
            </a:r>
            <a:r>
              <a:rPr lang="ko-KR" altLang="en-US" sz="1800" dirty="0" smtClean="0"/>
              <a:t>                                                               </a:t>
            </a:r>
            <a:endParaRPr lang="en-US" sz="1800" dirty="0"/>
          </a:p>
        </p:txBody>
      </p:sp>
      <p:sp>
        <p:nvSpPr>
          <p:cNvPr id="6" name="Rectangle 5"/>
          <p:cNvSpPr/>
          <p:nvPr/>
        </p:nvSpPr>
        <p:spPr>
          <a:xfrm>
            <a:off x="7082013" y="5743545"/>
            <a:ext cx="1747979" cy="400110"/>
          </a:xfrm>
          <a:prstGeom prst="rect">
            <a:avLst/>
          </a:prstGeom>
          <a:solidFill>
            <a:srgbClr val="002060"/>
          </a:solidFill>
        </p:spPr>
        <p:txBody>
          <a:bodyPr wrap="none">
            <a:spAutoFit/>
          </a:bodyPr>
          <a:lstStyle/>
          <a:p>
            <a:r>
              <a:rPr lang="ko-KR" altLang="en-US" sz="1800" b="1" dirty="0" smtClean="0">
                <a:solidFill>
                  <a:schemeClr val="bg1"/>
                </a:solidFill>
              </a:rPr>
              <a:t>김 경 래</a:t>
            </a:r>
            <a:r>
              <a:rPr lang="en-US" altLang="ko-KR" sz="1800" b="1" dirty="0">
                <a:solidFill>
                  <a:schemeClr val="bg1"/>
                </a:solidFill>
              </a:rPr>
              <a:t>, </a:t>
            </a:r>
            <a:r>
              <a:rPr lang="en-US" altLang="ko-KR" sz="1800" b="1" dirty="0" smtClean="0">
                <a:solidFill>
                  <a:schemeClr val="bg1"/>
                </a:solidFill>
              </a:rPr>
              <a:t>  </a:t>
            </a:r>
            <a:r>
              <a:rPr lang="en-US" altLang="ko-KR" sz="2000" dirty="0" smtClean="0">
                <a:solidFill>
                  <a:schemeClr val="bg1"/>
                </a:solidFill>
              </a:rPr>
              <a:t>Ph.D</a:t>
            </a:r>
            <a:r>
              <a:rPr lang="en-US" altLang="ko-KR" sz="2000" dirty="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28336963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150813" y="152402"/>
            <a:ext cx="11887200" cy="6447919"/>
          </a:xfrm>
          <a:prstGeom prst="rect">
            <a:avLst/>
          </a:prstGeom>
          <a:solidFill>
            <a:srgbClr val="002060"/>
          </a:solidFill>
          <a:ln>
            <a:noFill/>
          </a:ln>
          <a:extLst/>
        </p:spPr>
        <p:txBody>
          <a:bodyPr>
            <a:spAutoFit/>
          </a:bodyPr>
          <a:lstStyle/>
          <a:p>
            <a:r>
              <a:rPr lang="zh-CN" altLang="en-US" sz="3600" b="1" dirty="0" smtClean="0">
                <a:solidFill>
                  <a:srgbClr val="FFFF00"/>
                </a:solidFill>
              </a:rPr>
              <a:t>                       </a:t>
            </a:r>
            <a:r>
              <a:rPr lang="ko-KR" altLang="en-US" sz="3600" b="1" dirty="0" smtClean="0">
                <a:solidFill>
                  <a:srgbClr val="FFFF00"/>
                </a:solidFill>
              </a:rPr>
              <a:t>섬김</a:t>
            </a:r>
            <a:r>
              <a:rPr lang="zh-CN" altLang="en-US" sz="3600" b="1" dirty="0" smtClean="0">
                <a:solidFill>
                  <a:srgbClr val="FFFF00"/>
                </a:solidFill>
              </a:rPr>
              <a:t> </a:t>
            </a:r>
            <a:r>
              <a:rPr lang="en-US" altLang="zh-CN" sz="3600" b="1" dirty="0" smtClean="0">
                <a:solidFill>
                  <a:srgbClr val="FFFF00"/>
                </a:solidFill>
              </a:rPr>
              <a:t>(</a:t>
            </a:r>
            <a:r>
              <a:rPr lang="ko-KR" altLang="en-US" sz="3600" b="1" dirty="0" smtClean="0">
                <a:solidFill>
                  <a:srgbClr val="FFFF00"/>
                </a:solidFill>
              </a:rPr>
              <a:t>사역</a:t>
            </a:r>
            <a:r>
              <a:rPr lang="en-US" altLang="zh-CN" sz="3600" b="1" dirty="0" smtClean="0">
                <a:solidFill>
                  <a:srgbClr val="FFFF00"/>
                </a:solidFill>
              </a:rPr>
              <a:t>) </a:t>
            </a:r>
            <a:r>
              <a:rPr lang="en-US" altLang="zh-CN" sz="3200" b="1" i="1" dirty="0" smtClean="0">
                <a:solidFill>
                  <a:srgbClr val="FFFF00"/>
                </a:solidFill>
              </a:rPr>
              <a:t>Latria</a:t>
            </a:r>
            <a:r>
              <a:rPr lang="en-US" altLang="zh-CN" sz="3200" b="1" dirty="0" smtClean="0">
                <a:solidFill>
                  <a:srgbClr val="FFFF00"/>
                </a:solidFill>
              </a:rPr>
              <a:t> (</a:t>
            </a:r>
            <a:r>
              <a:rPr lang="el-GR" sz="3200" b="1" dirty="0" smtClean="0">
                <a:solidFill>
                  <a:srgbClr val="FFFF00"/>
                </a:solidFill>
              </a:rPr>
              <a:t>λατρεία</a:t>
            </a:r>
            <a:r>
              <a:rPr lang="en-US" altLang="zh-CN" sz="3200" b="1" dirty="0" smtClean="0">
                <a:solidFill>
                  <a:srgbClr val="FFFF00"/>
                </a:solidFill>
              </a:rPr>
              <a:t>) </a:t>
            </a:r>
          </a:p>
          <a:p>
            <a:r>
              <a:rPr lang="en-US" altLang="zh-CN" sz="3200" b="1" dirty="0" smtClean="0">
                <a:solidFill>
                  <a:srgbClr val="FFFF00"/>
                </a:solidFill>
              </a:rPr>
              <a:t>                   Service/Ministry </a:t>
            </a:r>
            <a:r>
              <a:rPr lang="en-US" altLang="zh-CN" sz="3200" b="1" dirty="0" smtClean="0">
                <a:solidFill>
                  <a:schemeClr val="bg1"/>
                </a:solidFill>
              </a:rPr>
              <a:t>(Offering </a:t>
            </a:r>
            <a:r>
              <a:rPr lang="ko-KR" altLang="en-US" sz="3200" b="1" dirty="0" smtClean="0">
                <a:solidFill>
                  <a:schemeClr val="bg1"/>
                </a:solidFill>
              </a:rPr>
              <a:t>제사</a:t>
            </a:r>
            <a:r>
              <a:rPr lang="zh-CN" altLang="en-US" sz="3200" b="1" dirty="0" smtClean="0">
                <a:solidFill>
                  <a:schemeClr val="bg1"/>
                </a:solidFill>
              </a:rPr>
              <a:t>，</a:t>
            </a:r>
            <a:r>
              <a:rPr lang="ko-KR" altLang="en-US" sz="3200" b="1" dirty="0" smtClean="0">
                <a:solidFill>
                  <a:schemeClr val="bg1"/>
                </a:solidFill>
              </a:rPr>
              <a:t>봉헌</a:t>
            </a:r>
            <a:r>
              <a:rPr lang="en-US" altLang="zh-CN" sz="3200" b="1" dirty="0" smtClean="0">
                <a:solidFill>
                  <a:schemeClr val="bg1"/>
                </a:solidFill>
              </a:rPr>
              <a:t>)</a:t>
            </a:r>
            <a:endParaRPr lang="en-US" sz="1000" dirty="0">
              <a:solidFill>
                <a:schemeClr val="bg1"/>
              </a:solidFill>
            </a:endParaRPr>
          </a:p>
          <a:p>
            <a:endParaRPr lang="en-US" sz="1000" b="1" dirty="0" smtClean="0">
              <a:solidFill>
                <a:schemeClr val="bg1"/>
              </a:solidFill>
            </a:endParaRPr>
          </a:p>
          <a:p>
            <a:r>
              <a:rPr lang="en-US" sz="2400" dirty="0" smtClean="0">
                <a:solidFill>
                  <a:schemeClr val="bg1"/>
                </a:solidFill>
              </a:rPr>
              <a:t>                  </a:t>
            </a:r>
            <a:r>
              <a:rPr lang="en-US" sz="2500" dirty="0" smtClean="0">
                <a:solidFill>
                  <a:schemeClr val="bg1"/>
                </a:solidFill>
              </a:rPr>
              <a:t>(The </a:t>
            </a:r>
            <a:r>
              <a:rPr lang="en-US" sz="2500" dirty="0">
                <a:solidFill>
                  <a:schemeClr val="bg1"/>
                </a:solidFill>
              </a:rPr>
              <a:t>noun </a:t>
            </a:r>
            <a:r>
              <a:rPr lang="el-GR" sz="2500" b="1" dirty="0">
                <a:solidFill>
                  <a:srgbClr val="FFFF00"/>
                </a:solidFill>
              </a:rPr>
              <a:t>λατρεία</a:t>
            </a:r>
            <a:r>
              <a:rPr lang="en-US" sz="2500" dirty="0" smtClean="0">
                <a:solidFill>
                  <a:srgbClr val="FFFF00"/>
                </a:solidFill>
              </a:rPr>
              <a:t> </a:t>
            </a:r>
            <a:r>
              <a:rPr lang="en-US" sz="2500" dirty="0" smtClean="0">
                <a:solidFill>
                  <a:schemeClr val="bg1"/>
                </a:solidFill>
              </a:rPr>
              <a:t>is found </a:t>
            </a:r>
            <a:r>
              <a:rPr lang="en-US" sz="2500" dirty="0">
                <a:solidFill>
                  <a:schemeClr val="bg1"/>
                </a:solidFill>
              </a:rPr>
              <a:t>5 times in the </a:t>
            </a:r>
            <a:r>
              <a:rPr lang="en-US" sz="2500" dirty="0" smtClean="0">
                <a:solidFill>
                  <a:schemeClr val="bg1"/>
                </a:solidFill>
              </a:rPr>
              <a:t>NT: </a:t>
            </a:r>
          </a:p>
          <a:p>
            <a:r>
              <a:rPr lang="en-US" sz="2500" dirty="0" smtClean="0">
                <a:solidFill>
                  <a:schemeClr val="bg1"/>
                </a:solidFill>
              </a:rPr>
              <a:t>     All </a:t>
            </a:r>
            <a:r>
              <a:rPr lang="en-US" sz="2500" dirty="0">
                <a:solidFill>
                  <a:schemeClr val="bg1"/>
                </a:solidFill>
              </a:rPr>
              <a:t>of them refer to the service in the Tabernacle or the </a:t>
            </a:r>
            <a:r>
              <a:rPr lang="en-US" sz="2500" dirty="0" smtClean="0">
                <a:solidFill>
                  <a:schemeClr val="bg1"/>
                </a:solidFill>
              </a:rPr>
              <a:t>Temple.)</a:t>
            </a:r>
          </a:p>
          <a:p>
            <a:endParaRPr lang="en-US" sz="1200" dirty="0">
              <a:solidFill>
                <a:schemeClr val="bg1"/>
              </a:solidFill>
            </a:endParaRPr>
          </a:p>
          <a:p>
            <a:r>
              <a:rPr lang="en-US" sz="2500" b="1" dirty="0" smtClean="0">
                <a:solidFill>
                  <a:srgbClr val="FFFF00"/>
                </a:solidFill>
              </a:rPr>
              <a:t>1) John </a:t>
            </a:r>
            <a:r>
              <a:rPr lang="en-US" sz="2500" b="1" dirty="0">
                <a:solidFill>
                  <a:srgbClr val="FFFF00"/>
                </a:solidFill>
              </a:rPr>
              <a:t>16:2</a:t>
            </a:r>
            <a:r>
              <a:rPr lang="en-US" sz="2500" dirty="0">
                <a:solidFill>
                  <a:srgbClr val="FFFF00"/>
                </a:solidFill>
              </a:rPr>
              <a:t> </a:t>
            </a:r>
            <a:r>
              <a:rPr lang="ko-KR" altLang="en-US" sz="2400" dirty="0">
                <a:solidFill>
                  <a:schemeClr val="bg1"/>
                </a:solidFill>
              </a:rPr>
              <a:t>사람들이 너희를 출교할 뿐 아니라 때가 이르면 무릇 너희를 죽이는 자가 생각하기를 이것이 하나님을 </a:t>
            </a:r>
            <a:r>
              <a:rPr lang="ko-KR" altLang="en-US" sz="2400" b="1" dirty="0">
                <a:solidFill>
                  <a:srgbClr val="FFFF00"/>
                </a:solidFill>
              </a:rPr>
              <a:t>섬기는 일</a:t>
            </a:r>
            <a:r>
              <a:rPr lang="ko-KR" altLang="en-US" sz="2400" dirty="0">
                <a:solidFill>
                  <a:schemeClr val="bg1"/>
                </a:solidFill>
              </a:rPr>
              <a:t>이라 </a:t>
            </a:r>
            <a:r>
              <a:rPr lang="ko-KR" altLang="en-US" sz="2400" dirty="0" smtClean="0">
                <a:solidFill>
                  <a:schemeClr val="bg1"/>
                </a:solidFill>
              </a:rPr>
              <a:t>하리라</a:t>
            </a:r>
            <a:r>
              <a:rPr lang="en-US" altLang="ko-KR" sz="2400" dirty="0" smtClean="0">
                <a:solidFill>
                  <a:schemeClr val="bg1"/>
                </a:solidFill>
              </a:rPr>
              <a:t>. </a:t>
            </a:r>
            <a:r>
              <a:rPr lang="en-US" sz="2500" dirty="0" smtClean="0">
                <a:solidFill>
                  <a:schemeClr val="bg1"/>
                </a:solidFill>
              </a:rPr>
              <a:t>(</a:t>
            </a:r>
            <a:r>
              <a:rPr lang="en-US" sz="2500" dirty="0">
                <a:solidFill>
                  <a:schemeClr val="bg1"/>
                </a:solidFill>
              </a:rPr>
              <a:t>NKJ = NIV = ESV ‘service’)</a:t>
            </a:r>
          </a:p>
          <a:p>
            <a:r>
              <a:rPr lang="en-US" sz="2500" b="1" dirty="0" smtClean="0">
                <a:solidFill>
                  <a:srgbClr val="FFFF00"/>
                </a:solidFill>
              </a:rPr>
              <a:t>2) Romans </a:t>
            </a:r>
            <a:r>
              <a:rPr lang="en-US" sz="2500" b="1" dirty="0">
                <a:solidFill>
                  <a:srgbClr val="FFFF00"/>
                </a:solidFill>
              </a:rPr>
              <a:t>9:4</a:t>
            </a:r>
            <a:r>
              <a:rPr lang="en-US" sz="2500" dirty="0">
                <a:solidFill>
                  <a:srgbClr val="FFFF00"/>
                </a:solidFill>
              </a:rPr>
              <a:t> </a:t>
            </a:r>
            <a:r>
              <a:rPr lang="ko-KR" altLang="en-US" sz="2400" dirty="0">
                <a:solidFill>
                  <a:schemeClr val="bg1"/>
                </a:solidFill>
              </a:rPr>
              <a:t>저희는 이스라엘 사람이라 저희에게는 양자 됨과 영광과 언약들과 율법을 세우신 것과 </a:t>
            </a:r>
            <a:r>
              <a:rPr lang="ko-KR" altLang="en-US" sz="2400" b="1" dirty="0">
                <a:solidFill>
                  <a:srgbClr val="FFFF00"/>
                </a:solidFill>
              </a:rPr>
              <a:t>예배</a:t>
            </a:r>
            <a:r>
              <a:rPr lang="ko-KR" altLang="en-US" sz="2400" dirty="0">
                <a:solidFill>
                  <a:schemeClr val="bg1"/>
                </a:solidFill>
              </a:rPr>
              <a:t>와 약속들이 있고 </a:t>
            </a:r>
            <a:r>
              <a:rPr lang="en-US" altLang="ko-KR" sz="2400" dirty="0" smtClean="0">
                <a:solidFill>
                  <a:schemeClr val="bg1"/>
                </a:solidFill>
              </a:rPr>
              <a:t> </a:t>
            </a:r>
            <a:r>
              <a:rPr lang="en-US" sz="2500" dirty="0" smtClean="0">
                <a:solidFill>
                  <a:schemeClr val="bg1"/>
                </a:solidFill>
              </a:rPr>
              <a:t>(</a:t>
            </a:r>
            <a:r>
              <a:rPr lang="en-US" sz="2500" dirty="0">
                <a:solidFill>
                  <a:schemeClr val="bg1"/>
                </a:solidFill>
              </a:rPr>
              <a:t>NKJ ‘service’ / NIV ‘temple worship’ / ESV ‘worship’)</a:t>
            </a:r>
          </a:p>
          <a:p>
            <a:r>
              <a:rPr lang="en-US" sz="2500" b="1" dirty="0" smtClean="0">
                <a:solidFill>
                  <a:srgbClr val="FFFF00"/>
                </a:solidFill>
              </a:rPr>
              <a:t>3) Hebrews </a:t>
            </a:r>
            <a:r>
              <a:rPr lang="en-US" sz="2500" b="1" dirty="0">
                <a:solidFill>
                  <a:srgbClr val="FFFF00"/>
                </a:solidFill>
              </a:rPr>
              <a:t>9:1</a:t>
            </a:r>
            <a:r>
              <a:rPr lang="en-US" sz="2500" dirty="0">
                <a:solidFill>
                  <a:srgbClr val="FFFF00"/>
                </a:solidFill>
              </a:rPr>
              <a:t> </a:t>
            </a:r>
            <a:r>
              <a:rPr lang="ko-KR" altLang="en-US" sz="2400" dirty="0">
                <a:solidFill>
                  <a:schemeClr val="bg1"/>
                </a:solidFill>
              </a:rPr>
              <a:t>첫 언약에도 </a:t>
            </a:r>
            <a:r>
              <a:rPr lang="ko-KR" altLang="en-US" sz="2400" b="1" dirty="0">
                <a:solidFill>
                  <a:srgbClr val="FFFF00"/>
                </a:solidFill>
              </a:rPr>
              <a:t>섬기는 예법</a:t>
            </a:r>
            <a:r>
              <a:rPr lang="ko-KR" altLang="en-US" sz="2400" dirty="0">
                <a:solidFill>
                  <a:schemeClr val="bg1"/>
                </a:solidFill>
              </a:rPr>
              <a:t>과 세상에 속한 성소가 </a:t>
            </a:r>
            <a:r>
              <a:rPr lang="ko-KR" altLang="en-US" sz="2400" dirty="0" smtClean="0">
                <a:solidFill>
                  <a:schemeClr val="bg1"/>
                </a:solidFill>
              </a:rPr>
              <a:t>있더라</a:t>
            </a:r>
            <a:r>
              <a:rPr lang="en-US" altLang="ko-KR" sz="2400" dirty="0" smtClean="0">
                <a:solidFill>
                  <a:schemeClr val="bg1"/>
                </a:solidFill>
              </a:rPr>
              <a:t>.</a:t>
            </a:r>
            <a:r>
              <a:rPr lang="en-US" sz="2400" dirty="0" smtClean="0">
                <a:solidFill>
                  <a:schemeClr val="bg1"/>
                </a:solidFill>
              </a:rPr>
              <a:t> </a:t>
            </a:r>
            <a:r>
              <a:rPr lang="en-US" sz="2500" dirty="0" smtClean="0">
                <a:solidFill>
                  <a:schemeClr val="bg1"/>
                </a:solidFill>
              </a:rPr>
              <a:t>(</a:t>
            </a:r>
            <a:r>
              <a:rPr lang="en-US" sz="2500" dirty="0">
                <a:solidFill>
                  <a:schemeClr val="bg1"/>
                </a:solidFill>
              </a:rPr>
              <a:t>NKJ ‘divine service’ / NIV = ESV ‘worship</a:t>
            </a:r>
            <a:r>
              <a:rPr lang="en-US" sz="2500" dirty="0" smtClean="0">
                <a:solidFill>
                  <a:schemeClr val="bg1"/>
                </a:solidFill>
              </a:rPr>
              <a:t>’)</a:t>
            </a:r>
          </a:p>
          <a:p>
            <a:r>
              <a:rPr lang="en-US" sz="2500" b="1" dirty="0" smtClean="0">
                <a:solidFill>
                  <a:srgbClr val="FFFF00"/>
                </a:solidFill>
              </a:rPr>
              <a:t>4) Hebrews </a:t>
            </a:r>
            <a:r>
              <a:rPr lang="en-US" sz="2500" b="1" dirty="0">
                <a:solidFill>
                  <a:srgbClr val="FFFF00"/>
                </a:solidFill>
              </a:rPr>
              <a:t>9:6</a:t>
            </a:r>
            <a:r>
              <a:rPr lang="en-US" sz="2500" dirty="0">
                <a:solidFill>
                  <a:srgbClr val="FFFF00"/>
                </a:solidFill>
              </a:rPr>
              <a:t> </a:t>
            </a:r>
            <a:r>
              <a:rPr lang="ko-KR" altLang="en-US" sz="2400" dirty="0">
                <a:solidFill>
                  <a:schemeClr val="bg1"/>
                </a:solidFill>
              </a:rPr>
              <a:t>이 모든 것을 이같이 예비하였으니 제사장들이 항상 첫장막에 들어가 </a:t>
            </a:r>
            <a:r>
              <a:rPr lang="ko-KR" altLang="en-US" sz="2400" b="1" dirty="0">
                <a:solidFill>
                  <a:srgbClr val="FFFF00"/>
                </a:solidFill>
              </a:rPr>
              <a:t>섬기는 예</a:t>
            </a:r>
            <a:r>
              <a:rPr lang="ko-KR" altLang="en-US" sz="2400" dirty="0">
                <a:solidFill>
                  <a:schemeClr val="bg1"/>
                </a:solidFill>
              </a:rPr>
              <a:t>를 </a:t>
            </a:r>
            <a:r>
              <a:rPr lang="ko-KR" altLang="en-US" sz="2400" dirty="0" smtClean="0">
                <a:solidFill>
                  <a:schemeClr val="bg1"/>
                </a:solidFill>
              </a:rPr>
              <a:t>행하고</a:t>
            </a:r>
            <a:r>
              <a:rPr lang="en-US" altLang="ko-KR" sz="2400" dirty="0" smtClean="0">
                <a:solidFill>
                  <a:schemeClr val="bg1"/>
                </a:solidFill>
              </a:rPr>
              <a:t>.</a:t>
            </a:r>
            <a:r>
              <a:rPr lang="en-US" sz="2400" dirty="0" smtClean="0">
                <a:solidFill>
                  <a:schemeClr val="bg1"/>
                </a:solidFill>
              </a:rPr>
              <a:t>   </a:t>
            </a:r>
            <a:r>
              <a:rPr lang="en-US" sz="2500" dirty="0" smtClean="0">
                <a:solidFill>
                  <a:schemeClr val="bg1"/>
                </a:solidFill>
              </a:rPr>
              <a:t>(</a:t>
            </a:r>
            <a:r>
              <a:rPr lang="en-US" sz="2500" dirty="0">
                <a:solidFill>
                  <a:schemeClr val="bg1"/>
                </a:solidFill>
              </a:rPr>
              <a:t>Pl. / NKJ ‘services’ / NIV ‘ministry’ / ESV ‘ritual duties’)</a:t>
            </a:r>
          </a:p>
          <a:p>
            <a:r>
              <a:rPr lang="en-US" sz="2500" b="1" dirty="0">
                <a:solidFill>
                  <a:srgbClr val="FFFF00"/>
                </a:solidFill>
              </a:rPr>
              <a:t>5) Romans 12:1</a:t>
            </a:r>
            <a:r>
              <a:rPr lang="en-US" sz="2500" dirty="0">
                <a:solidFill>
                  <a:srgbClr val="FFFF00"/>
                </a:solidFill>
              </a:rPr>
              <a:t> </a:t>
            </a:r>
            <a:r>
              <a:rPr lang="ko-KR" altLang="en-US" sz="2400" dirty="0">
                <a:solidFill>
                  <a:schemeClr val="bg1"/>
                </a:solidFill>
              </a:rPr>
              <a:t>그러므로 형제들아 내가 하나님의 모든 자비하심으로 너희를 권하노니 </a:t>
            </a:r>
            <a:r>
              <a:rPr lang="ko-KR" altLang="en-US" sz="2400" b="1" dirty="0">
                <a:solidFill>
                  <a:srgbClr val="FFFF00"/>
                </a:solidFill>
              </a:rPr>
              <a:t>너희 몸을 </a:t>
            </a:r>
            <a:r>
              <a:rPr lang="ko-KR" altLang="en-US" sz="2400" dirty="0">
                <a:solidFill>
                  <a:schemeClr val="bg1"/>
                </a:solidFill>
              </a:rPr>
              <a:t>하나님이 기뻐하시는 거룩한</a:t>
            </a:r>
            <a:r>
              <a:rPr lang="ko-KR" altLang="en-US" sz="2400" b="1" dirty="0">
                <a:solidFill>
                  <a:srgbClr val="FFFF00"/>
                </a:solidFill>
              </a:rPr>
              <a:t> 산 제사로 드리라 </a:t>
            </a:r>
            <a:r>
              <a:rPr lang="ko-KR" altLang="en-US" sz="2400" dirty="0">
                <a:solidFill>
                  <a:schemeClr val="bg1"/>
                </a:solidFill>
              </a:rPr>
              <a:t>이는 너희의 드릴 </a:t>
            </a:r>
            <a:r>
              <a:rPr lang="ko-KR" altLang="en-US" sz="2400" b="1" dirty="0">
                <a:solidFill>
                  <a:srgbClr val="FFFF00"/>
                </a:solidFill>
              </a:rPr>
              <a:t>영적 예배니라</a:t>
            </a:r>
            <a:r>
              <a:rPr lang="en-US" altLang="ko-KR"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40157306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169" y="5644"/>
            <a:ext cx="11887200" cy="5755422"/>
          </a:xfrm>
          <a:prstGeom prst="rect">
            <a:avLst/>
          </a:prstGeom>
        </p:spPr>
        <p:txBody>
          <a:bodyPr wrap="square">
            <a:spAutoFit/>
          </a:bodyPr>
          <a:lstStyle/>
          <a:p>
            <a:r>
              <a:rPr lang="en-US" sz="2600" dirty="0"/>
              <a:t>	The Hebrew word ‘</a:t>
            </a:r>
            <a:r>
              <a:rPr lang="en-US" sz="2600" i="1" dirty="0" err="1"/>
              <a:t>avad</a:t>
            </a:r>
            <a:r>
              <a:rPr lang="en-US" sz="2600" dirty="0"/>
              <a:t>’ (noun - </a:t>
            </a:r>
            <a:r>
              <a:rPr lang="en-US" sz="2600" i="1" dirty="0" err="1"/>
              <a:t>avodah</a:t>
            </a:r>
            <a:r>
              <a:rPr lang="en-US" sz="2600" dirty="0"/>
              <a:t>) which is translated into ‘</a:t>
            </a:r>
            <a:r>
              <a:rPr lang="en-US" sz="2600" i="1" dirty="0"/>
              <a:t>to serve</a:t>
            </a:r>
            <a:r>
              <a:rPr lang="en-US" sz="2600" dirty="0"/>
              <a:t>’ (noun - </a:t>
            </a:r>
            <a:r>
              <a:rPr lang="en-US" sz="2600" i="1" dirty="0"/>
              <a:t>service</a:t>
            </a:r>
            <a:r>
              <a:rPr lang="en-US" sz="2600" dirty="0"/>
              <a:t>) covers a much larger realm of life than its English equivalent. It can be applied to every aspect of human life. Whatever a man does for others may be called ‘service’. A mother serves her family by cooking and taking care of the household. A child serves his parents by being obedient to them. A citizen serves the country and his fellow citizens by keeping the laws of the country and doing all the duties required. A Christian serves God by living in harmony with Him according to His request. Thus, the Biblical concept of ‘service’ far exceeds its common Christian use.</a:t>
            </a:r>
          </a:p>
          <a:p>
            <a:r>
              <a:rPr lang="en-US" sz="2600" dirty="0"/>
              <a:t>	In </a:t>
            </a:r>
            <a:r>
              <a:rPr lang="en-US" sz="2600" b="1" dirty="0"/>
              <a:t>Judaism </a:t>
            </a:r>
            <a:r>
              <a:rPr lang="en-US" sz="2600" dirty="0"/>
              <a:t>they use the terminology ‘</a:t>
            </a:r>
            <a:r>
              <a:rPr lang="en-US" sz="2600" i="1" dirty="0" err="1"/>
              <a:t>Avodat</a:t>
            </a:r>
            <a:r>
              <a:rPr lang="en-US" sz="2600" i="1" dirty="0"/>
              <a:t> </a:t>
            </a:r>
            <a:r>
              <a:rPr lang="en-US" sz="2600" i="1" dirty="0" err="1"/>
              <a:t>Elim</a:t>
            </a:r>
            <a:r>
              <a:rPr lang="en-US" sz="2600" dirty="0"/>
              <a:t>’ for idolatry or the worship of idols, and ‘</a:t>
            </a:r>
            <a:r>
              <a:rPr lang="en-US" sz="2600" i="1" dirty="0" err="1"/>
              <a:t>Avodat</a:t>
            </a:r>
            <a:r>
              <a:rPr lang="en-US" sz="2600" i="1" dirty="0"/>
              <a:t> YHWH</a:t>
            </a:r>
            <a:r>
              <a:rPr lang="en-US" sz="2600" dirty="0"/>
              <a:t>’ for the worship of YHWH. The two ‘</a:t>
            </a:r>
            <a:r>
              <a:rPr lang="en-US" sz="2600" i="1" dirty="0" err="1"/>
              <a:t>Avodot</a:t>
            </a:r>
            <a:r>
              <a:rPr lang="en-US" sz="2600" dirty="0"/>
              <a:t>’ (= services) cannot go together within a person. If you serve YHWH, you cannot serve idols or other gods. If you do not serve God, you are to serve other things, such as foreign gods, political or economic leaders, money, power, fame, lust, all kinds of pleasure, etc. </a:t>
            </a:r>
            <a:r>
              <a:rPr lang="en-US" sz="2600" dirty="0" smtClean="0"/>
              <a:t> </a:t>
            </a:r>
            <a:r>
              <a:rPr lang="en-US" sz="2800" dirty="0" smtClean="0"/>
              <a:t>/ </a:t>
            </a:r>
            <a:r>
              <a:rPr lang="en-US" sz="2800" b="1" u="sng" dirty="0" err="1" smtClean="0"/>
              <a:t>Tefilah</a:t>
            </a:r>
            <a:r>
              <a:rPr lang="en-US" sz="2800" b="1" u="sng" dirty="0" smtClean="0"/>
              <a:t> = Worship  / </a:t>
            </a:r>
            <a:r>
              <a:rPr lang="en-US" sz="2800" b="1" u="sng" dirty="0" err="1" smtClean="0"/>
              <a:t>Avodah</a:t>
            </a:r>
            <a:r>
              <a:rPr lang="en-US" sz="2800" b="1" u="sng" dirty="0" smtClean="0"/>
              <a:t> = Service (No more Temple, so Torah Study)</a:t>
            </a:r>
            <a:endParaRPr lang="en-US" sz="2800" b="1" u="sng" dirty="0"/>
          </a:p>
        </p:txBody>
      </p:sp>
    </p:spTree>
    <p:extLst>
      <p:ext uri="{BB962C8B-B14F-4D97-AF65-F5344CB8AC3E}">
        <p14:creationId xmlns:p14="http://schemas.microsoft.com/office/powerpoint/2010/main" val="13065828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Leviticus Chapter 4 | Rooted and Groun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665" y="3672840"/>
            <a:ext cx="3616659" cy="2926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acrifices and Offerings of the Law of Moses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16" y="152400"/>
            <a:ext cx="6339838" cy="3566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Understanding Sacrifices and Offerings, and whether they are don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58" y="3601156"/>
            <a:ext cx="3886200" cy="31089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85888" y="990600"/>
            <a:ext cx="2094902" cy="2123658"/>
          </a:xfrm>
          <a:prstGeom prst="rect">
            <a:avLst/>
          </a:prstGeom>
          <a:solidFill>
            <a:srgbClr val="002060"/>
          </a:solidFill>
        </p:spPr>
        <p:txBody>
          <a:bodyPr wrap="square">
            <a:spAutoFit/>
          </a:bodyPr>
          <a:lstStyle/>
          <a:p>
            <a:pPr algn="ctr"/>
            <a:r>
              <a:rPr lang="ko-KR" altLang="en-US" sz="4400" b="1" dirty="0" smtClean="0">
                <a:solidFill>
                  <a:srgbClr val="FFFF00"/>
                </a:solidFill>
              </a:rPr>
              <a:t>섬김</a:t>
            </a:r>
            <a:r>
              <a:rPr lang="zh-CN" altLang="en-US" sz="4400" b="1" dirty="0" smtClean="0">
                <a:solidFill>
                  <a:srgbClr val="FFFF00"/>
                </a:solidFill>
              </a:rPr>
              <a:t> </a:t>
            </a:r>
            <a:endParaRPr lang="en-US" altLang="zh-CN" sz="4400" b="1" dirty="0" smtClean="0">
              <a:solidFill>
                <a:srgbClr val="FFFF00"/>
              </a:solidFill>
            </a:endParaRPr>
          </a:p>
          <a:p>
            <a:pPr algn="ctr"/>
            <a:r>
              <a:rPr lang="en-US" altLang="zh-CN" sz="4400" b="1" dirty="0" smtClean="0">
                <a:solidFill>
                  <a:srgbClr val="FFFF00"/>
                </a:solidFill>
              </a:rPr>
              <a:t>(</a:t>
            </a:r>
            <a:r>
              <a:rPr lang="ko-KR" altLang="en-US" sz="4400" b="1" dirty="0" smtClean="0">
                <a:solidFill>
                  <a:srgbClr val="FFFF00"/>
                </a:solidFill>
              </a:rPr>
              <a:t>사역</a:t>
            </a:r>
            <a:r>
              <a:rPr lang="en-US" altLang="zh-CN" sz="4400" b="1" dirty="0" smtClean="0">
                <a:solidFill>
                  <a:srgbClr val="FFFF00"/>
                </a:solidFill>
              </a:rPr>
              <a:t>)    </a:t>
            </a:r>
          </a:p>
          <a:p>
            <a:pPr algn="ctr"/>
            <a:r>
              <a:rPr lang="en-US" altLang="zh-CN" sz="4400" b="1" i="1" dirty="0" err="1" smtClean="0">
                <a:solidFill>
                  <a:schemeClr val="bg1"/>
                </a:solidFill>
              </a:rPr>
              <a:t>Avodah</a:t>
            </a:r>
            <a:r>
              <a:rPr lang="en-US" altLang="zh-CN" sz="4400" b="1" dirty="0" smtClean="0">
                <a:solidFill>
                  <a:schemeClr val="bg1"/>
                </a:solidFill>
              </a:rPr>
              <a:t> </a:t>
            </a:r>
            <a:endParaRPr lang="en-US" sz="4400" dirty="0"/>
          </a:p>
        </p:txBody>
      </p:sp>
      <p:pic>
        <p:nvPicPr>
          <p:cNvPr id="3082" name="Picture 10" descr="Who Confirms the Covenant of Daniel's 70th Week? (With images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8780" y="1680916"/>
            <a:ext cx="318410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614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150813" y="152402"/>
            <a:ext cx="11887200" cy="6586418"/>
          </a:xfrm>
          <a:prstGeom prst="rect">
            <a:avLst/>
          </a:prstGeom>
          <a:solidFill>
            <a:srgbClr val="002060"/>
          </a:solidFill>
          <a:ln>
            <a:noFill/>
          </a:ln>
          <a:extLst/>
        </p:spPr>
        <p:txBody>
          <a:bodyPr>
            <a:spAutoFit/>
          </a:bodyPr>
          <a:lstStyle/>
          <a:p>
            <a:r>
              <a:rPr lang="zh-TW" altLang="en-US" sz="2800" b="1" dirty="0" smtClean="0">
                <a:solidFill>
                  <a:srgbClr val="FFFF00"/>
                </a:solidFill>
              </a:rPr>
              <a:t>                          </a:t>
            </a:r>
            <a:r>
              <a:rPr lang="ko-KR" altLang="en-US" sz="2800" b="1" dirty="0">
                <a:solidFill>
                  <a:srgbClr val="FFFF00"/>
                </a:solidFill>
              </a:rPr>
              <a:t>레위기</a:t>
            </a:r>
            <a:r>
              <a:rPr lang="zh-TW" altLang="en-US" sz="2800" b="1" dirty="0">
                <a:solidFill>
                  <a:srgbClr val="FFFF00"/>
                </a:solidFill>
              </a:rPr>
              <a:t> </a:t>
            </a:r>
            <a:r>
              <a:rPr lang="en-US" altLang="zh-TW" sz="2800" b="1" dirty="0" smtClean="0">
                <a:solidFill>
                  <a:srgbClr val="FFFF00"/>
                </a:solidFill>
              </a:rPr>
              <a:t>1-3</a:t>
            </a:r>
            <a:r>
              <a:rPr lang="ko-KR" altLang="en-US" sz="2800" b="1" dirty="0" smtClean="0">
                <a:solidFill>
                  <a:srgbClr val="FFFF00"/>
                </a:solidFill>
              </a:rPr>
              <a:t>장</a:t>
            </a:r>
            <a:r>
              <a:rPr lang="en-US" sz="2800" b="1" dirty="0" smtClean="0">
                <a:solidFill>
                  <a:srgbClr val="FFFF00"/>
                </a:solidFill>
              </a:rPr>
              <a:t>.  </a:t>
            </a:r>
            <a:r>
              <a:rPr lang="ko-KR" altLang="en-US" sz="2800" b="1" dirty="0" smtClean="0">
                <a:solidFill>
                  <a:srgbClr val="FFFF00"/>
                </a:solidFill>
              </a:rPr>
              <a:t>예물을 바치는 세 가지 방식</a:t>
            </a:r>
            <a:r>
              <a:rPr lang="zh-CN" altLang="en-US" sz="2800" b="1" dirty="0" smtClean="0">
                <a:solidFill>
                  <a:srgbClr val="FFFF00"/>
                </a:solidFill>
              </a:rPr>
              <a:t> </a:t>
            </a:r>
            <a:endParaRPr lang="en-US" sz="2800" dirty="0">
              <a:solidFill>
                <a:srgbClr val="FFFF00"/>
              </a:solidFill>
            </a:endParaRPr>
          </a:p>
          <a:p>
            <a:r>
              <a:rPr lang="zh-TW" altLang="en-US" sz="2800" b="1" dirty="0" smtClean="0">
                <a:solidFill>
                  <a:srgbClr val="FFFF00"/>
                </a:solidFill>
              </a:rPr>
              <a:t>            （</a:t>
            </a:r>
            <a:r>
              <a:rPr lang="he-IL" sz="2800" b="1" dirty="0" smtClean="0">
                <a:solidFill>
                  <a:srgbClr val="FFFF00"/>
                </a:solidFill>
              </a:rPr>
              <a:t>קרבן</a:t>
            </a:r>
            <a:r>
              <a:rPr lang="en-US" sz="2800" b="1" dirty="0" smtClean="0">
                <a:solidFill>
                  <a:srgbClr val="FFFF00"/>
                </a:solidFill>
              </a:rPr>
              <a:t> </a:t>
            </a:r>
            <a:r>
              <a:rPr lang="en-US" sz="2800" b="1" i="1" dirty="0" err="1" smtClean="0">
                <a:solidFill>
                  <a:srgbClr val="FFFF00"/>
                </a:solidFill>
              </a:rPr>
              <a:t>Korban</a:t>
            </a:r>
            <a:r>
              <a:rPr lang="en-US" sz="2800" b="1" dirty="0" smtClean="0">
                <a:solidFill>
                  <a:srgbClr val="FFFF00"/>
                </a:solidFill>
              </a:rPr>
              <a:t>: Three </a:t>
            </a:r>
            <a:r>
              <a:rPr lang="en-US" sz="2800" b="1" dirty="0">
                <a:solidFill>
                  <a:srgbClr val="FFFF00"/>
                </a:solidFill>
              </a:rPr>
              <a:t>Types of </a:t>
            </a:r>
            <a:r>
              <a:rPr lang="en-US" sz="2800" b="1" dirty="0" smtClean="0">
                <a:solidFill>
                  <a:srgbClr val="FFFF00"/>
                </a:solidFill>
              </a:rPr>
              <a:t>Voluntary </a:t>
            </a:r>
            <a:r>
              <a:rPr lang="en-US" sz="2800" b="1" dirty="0">
                <a:solidFill>
                  <a:srgbClr val="FFFF00"/>
                </a:solidFill>
              </a:rPr>
              <a:t>Gift </a:t>
            </a:r>
            <a:r>
              <a:rPr lang="en-US" sz="2800" b="1" dirty="0" smtClean="0">
                <a:solidFill>
                  <a:srgbClr val="FFFF00"/>
                </a:solidFill>
              </a:rPr>
              <a:t>Offerings)</a:t>
            </a:r>
            <a:endParaRPr lang="en-US" sz="1000" b="1" dirty="0" smtClean="0">
              <a:solidFill>
                <a:srgbClr val="FFFF00"/>
              </a:solidFill>
            </a:endParaRPr>
          </a:p>
          <a:p>
            <a:endParaRPr lang="en-US" sz="1000" dirty="0" smtClean="0">
              <a:solidFill>
                <a:schemeClr val="bg1"/>
              </a:solidFill>
            </a:endParaRPr>
          </a:p>
          <a:p>
            <a:endParaRPr lang="en-US" sz="1000" dirty="0" smtClean="0">
              <a:solidFill>
                <a:schemeClr val="bg1"/>
              </a:solidFill>
            </a:endParaRPr>
          </a:p>
          <a:p>
            <a:r>
              <a:rPr lang="en-US" altLang="zh-TW" sz="2400" b="1" dirty="0">
                <a:solidFill>
                  <a:srgbClr val="FFFF00"/>
                </a:solidFill>
              </a:rPr>
              <a:t>	</a:t>
            </a:r>
            <a:r>
              <a:rPr lang="en-US" altLang="zh-TW" sz="2400" b="1" dirty="0" smtClean="0">
                <a:solidFill>
                  <a:srgbClr val="FFFF00"/>
                </a:solidFill>
              </a:rPr>
              <a:t>-</a:t>
            </a:r>
            <a:r>
              <a:rPr lang="ko-KR" altLang="en-US" sz="2400" b="1" dirty="0">
                <a:solidFill>
                  <a:srgbClr val="FFFF00"/>
                </a:solidFill>
              </a:rPr>
              <a:t>레위기</a:t>
            </a:r>
            <a:r>
              <a:rPr lang="en-US" sz="2400" b="1" dirty="0">
                <a:solidFill>
                  <a:srgbClr val="FFFF00"/>
                </a:solidFill>
              </a:rPr>
              <a:t>1-3</a:t>
            </a:r>
            <a:r>
              <a:rPr lang="ko-KR" altLang="en-US" sz="2400" b="1" dirty="0" smtClean="0">
                <a:solidFill>
                  <a:srgbClr val="FFFF00"/>
                </a:solidFill>
              </a:rPr>
              <a:t>장의 예물</a:t>
            </a:r>
            <a:r>
              <a:rPr lang="en-US" altLang="ko-KR" sz="2400" b="1" dirty="0" smtClean="0">
                <a:solidFill>
                  <a:srgbClr val="FFFF00"/>
                </a:solidFill>
              </a:rPr>
              <a:t>(</a:t>
            </a:r>
            <a:r>
              <a:rPr lang="he-IL" sz="2400" b="1" dirty="0" smtClean="0">
                <a:solidFill>
                  <a:srgbClr val="FFFF00"/>
                </a:solidFill>
              </a:rPr>
              <a:t>קרבן</a:t>
            </a:r>
            <a:r>
              <a:rPr lang="en-US" altLang="zh-TW" sz="2400" b="1" dirty="0" smtClean="0">
                <a:solidFill>
                  <a:srgbClr val="FFFF00"/>
                </a:solidFill>
              </a:rPr>
              <a:t>) </a:t>
            </a:r>
            <a:r>
              <a:rPr lang="ko-KR" altLang="en-US" sz="2400" dirty="0" smtClean="0">
                <a:solidFill>
                  <a:schemeClr val="bg1"/>
                </a:solidFill>
              </a:rPr>
              <a:t>구약에</a:t>
            </a:r>
            <a:r>
              <a:rPr lang="ko-KR" altLang="en-US" sz="2400" b="1" dirty="0" smtClean="0">
                <a:solidFill>
                  <a:srgbClr val="FFFF00"/>
                </a:solidFill>
              </a:rPr>
              <a:t> </a:t>
            </a:r>
            <a:r>
              <a:rPr lang="en-US" sz="2400" dirty="0" smtClean="0">
                <a:solidFill>
                  <a:srgbClr val="FFFF00"/>
                </a:solidFill>
              </a:rPr>
              <a:t>80</a:t>
            </a:r>
            <a:r>
              <a:rPr lang="ko-KR" altLang="en-US" sz="2400" dirty="0" smtClean="0">
                <a:solidFill>
                  <a:srgbClr val="FFFF00"/>
                </a:solidFill>
              </a:rPr>
              <a:t>회</a:t>
            </a:r>
            <a:r>
              <a:rPr lang="en-US" altLang="zh-TW" sz="2400" dirty="0" smtClean="0">
                <a:solidFill>
                  <a:schemeClr val="bg1"/>
                </a:solidFill>
              </a:rPr>
              <a:t>,</a:t>
            </a:r>
            <a:r>
              <a:rPr lang="ko-KR" altLang="en-US" sz="2400" dirty="0" smtClean="0">
                <a:solidFill>
                  <a:schemeClr val="bg1"/>
                </a:solidFill>
              </a:rPr>
              <a:t>그중 </a:t>
            </a:r>
            <a:r>
              <a:rPr lang="ko-KR" altLang="en-US" sz="2400" dirty="0" smtClean="0">
                <a:solidFill>
                  <a:srgbClr val="FFFF00"/>
                </a:solidFill>
              </a:rPr>
              <a:t>레위기</a:t>
            </a:r>
            <a:r>
              <a:rPr lang="ko-KR" altLang="en-US" sz="2400" dirty="0" smtClean="0">
                <a:solidFill>
                  <a:schemeClr val="bg1"/>
                </a:solidFill>
              </a:rPr>
              <a:t>에만 </a:t>
            </a:r>
            <a:r>
              <a:rPr lang="en-US" sz="2400" dirty="0" smtClean="0">
                <a:solidFill>
                  <a:srgbClr val="FFFF00"/>
                </a:solidFill>
              </a:rPr>
              <a:t>40</a:t>
            </a:r>
            <a:r>
              <a:rPr lang="ko-KR" altLang="en-US" sz="2400" dirty="0" smtClean="0">
                <a:solidFill>
                  <a:srgbClr val="FFFF00"/>
                </a:solidFill>
              </a:rPr>
              <a:t> 회 </a:t>
            </a:r>
            <a:endParaRPr lang="en-US" altLang="ko-KR" sz="2400" dirty="0" smtClean="0">
              <a:solidFill>
                <a:srgbClr val="FFFF00"/>
              </a:solidFill>
            </a:endParaRPr>
          </a:p>
          <a:p>
            <a:r>
              <a:rPr lang="en-US" altLang="zh-TW" sz="2400" dirty="0" smtClean="0">
                <a:solidFill>
                  <a:schemeClr val="bg1"/>
                </a:solidFill>
              </a:rPr>
              <a:t>(</a:t>
            </a:r>
            <a:r>
              <a:rPr lang="ko-KR" altLang="en-US" sz="2400" dirty="0" smtClean="0">
                <a:solidFill>
                  <a:schemeClr val="bg1"/>
                </a:solidFill>
              </a:rPr>
              <a:t>에스겔 </a:t>
            </a:r>
            <a:r>
              <a:rPr lang="en-US" sz="2400" dirty="0" smtClean="0">
                <a:solidFill>
                  <a:schemeClr val="bg1"/>
                </a:solidFill>
              </a:rPr>
              <a:t>2</a:t>
            </a:r>
            <a:r>
              <a:rPr lang="ko-KR" altLang="en-US" sz="2400" dirty="0" smtClean="0">
                <a:solidFill>
                  <a:schemeClr val="bg1"/>
                </a:solidFill>
              </a:rPr>
              <a:t>회</a:t>
            </a:r>
            <a:r>
              <a:rPr lang="en-US" altLang="ko-KR" sz="2400" dirty="0" smtClean="0">
                <a:solidFill>
                  <a:schemeClr val="bg1"/>
                </a:solidFill>
              </a:rPr>
              <a:t>, </a:t>
            </a:r>
            <a:r>
              <a:rPr lang="ko-KR" altLang="en-US" sz="2400" dirty="0" smtClean="0">
                <a:solidFill>
                  <a:schemeClr val="bg1"/>
                </a:solidFill>
              </a:rPr>
              <a:t>민수기 </a:t>
            </a:r>
            <a:r>
              <a:rPr lang="en-US" sz="2400" dirty="0" smtClean="0">
                <a:solidFill>
                  <a:schemeClr val="bg1"/>
                </a:solidFill>
              </a:rPr>
              <a:t>38</a:t>
            </a:r>
            <a:r>
              <a:rPr lang="ko-KR" altLang="en-US" sz="2400" dirty="0" smtClean="0">
                <a:solidFill>
                  <a:schemeClr val="bg1"/>
                </a:solidFill>
              </a:rPr>
              <a:t> 회</a:t>
            </a:r>
            <a:r>
              <a:rPr lang="en-US" altLang="ko-KR" sz="2400" dirty="0" smtClean="0">
                <a:solidFill>
                  <a:schemeClr val="bg1"/>
                </a:solidFill>
              </a:rPr>
              <a:t>). </a:t>
            </a:r>
            <a:r>
              <a:rPr lang="ko-KR" altLang="en-US" sz="2400" dirty="0" smtClean="0">
                <a:solidFill>
                  <a:schemeClr val="bg1"/>
                </a:solidFill>
              </a:rPr>
              <a:t>레위기</a:t>
            </a:r>
            <a:r>
              <a:rPr lang="en-US" sz="2400" dirty="0" smtClean="0">
                <a:solidFill>
                  <a:schemeClr val="bg1"/>
                </a:solidFill>
              </a:rPr>
              <a:t>1-3</a:t>
            </a:r>
            <a:r>
              <a:rPr lang="ko-KR" altLang="en-US" sz="2400" dirty="0" smtClean="0">
                <a:solidFill>
                  <a:schemeClr val="bg1"/>
                </a:solidFill>
              </a:rPr>
              <a:t>장의 번제</a:t>
            </a:r>
            <a:r>
              <a:rPr lang="en-US" altLang="ko-KR" sz="2400" dirty="0" smtClean="0">
                <a:solidFill>
                  <a:schemeClr val="bg1"/>
                </a:solidFill>
              </a:rPr>
              <a:t>, </a:t>
            </a:r>
            <a:r>
              <a:rPr lang="ko-KR" altLang="en-US" sz="2400" dirty="0" smtClean="0">
                <a:solidFill>
                  <a:schemeClr val="bg1"/>
                </a:solidFill>
              </a:rPr>
              <a:t>소제</a:t>
            </a:r>
            <a:r>
              <a:rPr lang="en-US" altLang="ko-KR" sz="2400" dirty="0" smtClean="0">
                <a:solidFill>
                  <a:schemeClr val="bg1"/>
                </a:solidFill>
              </a:rPr>
              <a:t>, </a:t>
            </a:r>
            <a:r>
              <a:rPr lang="ko-KR" altLang="en-US" sz="2400" dirty="0" smtClean="0">
                <a:solidFill>
                  <a:schemeClr val="bg1"/>
                </a:solidFill>
              </a:rPr>
              <a:t>화목제는 백성중 누구나 자원하여 바치는 예물</a:t>
            </a:r>
            <a:r>
              <a:rPr lang="en-US" altLang="ko-KR" sz="2400" dirty="0" smtClean="0">
                <a:solidFill>
                  <a:schemeClr val="bg1"/>
                </a:solidFill>
              </a:rPr>
              <a:t>. </a:t>
            </a:r>
            <a:r>
              <a:rPr lang="ko-KR" altLang="en-US" sz="2400" dirty="0" smtClean="0">
                <a:solidFill>
                  <a:schemeClr val="bg1"/>
                </a:solidFill>
              </a:rPr>
              <a:t>제물도 정해진 범위 안에서 바치는 자가 정할 수 있음</a:t>
            </a:r>
            <a:r>
              <a:rPr lang="en-US" altLang="ko-KR" sz="2400" dirty="0" smtClean="0">
                <a:solidFill>
                  <a:schemeClr val="bg1"/>
                </a:solidFill>
              </a:rPr>
              <a:t>.</a:t>
            </a:r>
            <a:endParaRPr lang="en-US" altLang="ko-KR" sz="800" dirty="0" smtClean="0">
              <a:solidFill>
                <a:schemeClr val="bg1"/>
              </a:solidFill>
            </a:endParaRPr>
          </a:p>
          <a:p>
            <a:endParaRPr lang="en-US" altLang="ko-KR" sz="800" dirty="0" smtClean="0">
              <a:solidFill>
                <a:schemeClr val="bg1"/>
              </a:solidFill>
            </a:endParaRPr>
          </a:p>
          <a:p>
            <a:r>
              <a:rPr lang="ko-KR" altLang="en-US" sz="2400" dirty="0" smtClean="0">
                <a:solidFill>
                  <a:schemeClr val="bg1"/>
                </a:solidFill>
              </a:rPr>
              <a:t>      </a:t>
            </a:r>
            <a:r>
              <a:rPr lang="en-US" altLang="ko-KR" sz="2400" dirty="0" smtClean="0">
                <a:solidFill>
                  <a:schemeClr val="bg1"/>
                </a:solidFill>
              </a:rPr>
              <a:t>*</a:t>
            </a:r>
            <a:r>
              <a:rPr lang="ko-KR" altLang="en-US" sz="2400" dirty="0" smtClean="0">
                <a:solidFill>
                  <a:srgbClr val="FFFF00"/>
                </a:solidFill>
              </a:rPr>
              <a:t>마가복음 </a:t>
            </a:r>
            <a:r>
              <a:rPr lang="en-US" altLang="ko-KR" sz="2400" dirty="0" smtClean="0">
                <a:solidFill>
                  <a:srgbClr val="FFFF00"/>
                </a:solidFill>
              </a:rPr>
              <a:t>7:11 </a:t>
            </a:r>
            <a:r>
              <a:rPr lang="ko-KR" altLang="en-US" sz="2400" dirty="0" smtClean="0">
                <a:solidFill>
                  <a:schemeClr val="bg1"/>
                </a:solidFill>
              </a:rPr>
              <a:t>너희는 </a:t>
            </a:r>
            <a:r>
              <a:rPr lang="ko-KR" altLang="en-US" sz="2400" dirty="0">
                <a:solidFill>
                  <a:schemeClr val="bg1"/>
                </a:solidFill>
              </a:rPr>
              <a:t>이르되 사람이 아버지에게나 어머니에게나 말하기를 내가 드려 유익하게 할 것이 </a:t>
            </a:r>
            <a:r>
              <a:rPr lang="ko-KR" altLang="en-US" sz="2400" b="1" dirty="0">
                <a:solidFill>
                  <a:srgbClr val="FFFF00"/>
                </a:solidFill>
              </a:rPr>
              <a:t>고르반 곧 하나님께 드림이 되었다고 </a:t>
            </a:r>
            <a:r>
              <a:rPr lang="ko-KR" altLang="en-US" sz="2400" dirty="0">
                <a:solidFill>
                  <a:schemeClr val="bg1"/>
                </a:solidFill>
              </a:rPr>
              <a:t>하기만 하면 그만이라 </a:t>
            </a:r>
            <a:r>
              <a:rPr lang="ko-KR" altLang="en-US" sz="2400" dirty="0" smtClean="0">
                <a:solidFill>
                  <a:schemeClr val="bg1"/>
                </a:solidFill>
              </a:rPr>
              <a:t>하고</a:t>
            </a:r>
            <a:r>
              <a:rPr lang="en-US" altLang="ko-KR" sz="2400" dirty="0" smtClean="0">
                <a:solidFill>
                  <a:schemeClr val="bg1"/>
                </a:solidFill>
              </a:rPr>
              <a:t>.</a:t>
            </a:r>
          </a:p>
          <a:p>
            <a:endParaRPr lang="en-US" altLang="ko-KR" sz="2400" dirty="0" smtClean="0">
              <a:solidFill>
                <a:schemeClr val="bg1"/>
              </a:solidFill>
            </a:endParaRPr>
          </a:p>
          <a:p>
            <a:r>
              <a:rPr lang="en-US" altLang="ko-KR" sz="2400" dirty="0" smtClean="0">
                <a:solidFill>
                  <a:schemeClr val="bg1"/>
                </a:solidFill>
              </a:rPr>
              <a:t>	</a:t>
            </a:r>
            <a:r>
              <a:rPr lang="en-US" altLang="ko-KR" sz="2400" b="1" dirty="0" smtClean="0">
                <a:solidFill>
                  <a:srgbClr val="FFFF00"/>
                </a:solidFill>
              </a:rPr>
              <a:t>-</a:t>
            </a:r>
            <a:r>
              <a:rPr lang="ko-KR" altLang="en-US" sz="2400" b="1" dirty="0">
                <a:solidFill>
                  <a:srgbClr val="FFFF00"/>
                </a:solidFill>
              </a:rPr>
              <a:t>레위기</a:t>
            </a:r>
            <a:r>
              <a:rPr lang="en-US" altLang="ko-KR" sz="2400" b="1" dirty="0">
                <a:solidFill>
                  <a:srgbClr val="FFFF00"/>
                </a:solidFill>
              </a:rPr>
              <a:t>4</a:t>
            </a:r>
            <a:r>
              <a:rPr lang="en-US" sz="2400" b="1" dirty="0">
                <a:solidFill>
                  <a:srgbClr val="FFFF00"/>
                </a:solidFill>
              </a:rPr>
              <a:t> – 5</a:t>
            </a:r>
            <a:r>
              <a:rPr lang="ko-KR" altLang="en-US" sz="2400" b="1" dirty="0">
                <a:solidFill>
                  <a:srgbClr val="FFFF00"/>
                </a:solidFill>
              </a:rPr>
              <a:t>장</a:t>
            </a:r>
            <a:r>
              <a:rPr lang="ko-KR" altLang="en-US" sz="2400" b="1" dirty="0" smtClean="0">
                <a:solidFill>
                  <a:srgbClr val="FFFF00"/>
                </a:solidFill>
              </a:rPr>
              <a:t>의 속죄제와 속건제</a:t>
            </a:r>
            <a:r>
              <a:rPr lang="ko-KR" altLang="en-US" sz="2400" dirty="0" smtClean="0">
                <a:solidFill>
                  <a:schemeClr val="bg1"/>
                </a:solidFill>
              </a:rPr>
              <a:t>는 그릇 죄를 지었을 때 용서받기 위하여 반드시 바쳐야 하는 제사로서</a:t>
            </a:r>
            <a:r>
              <a:rPr lang="en-US" altLang="ko-KR" sz="2400" dirty="0" smtClean="0">
                <a:solidFill>
                  <a:schemeClr val="bg1"/>
                </a:solidFill>
              </a:rPr>
              <a:t> </a:t>
            </a:r>
            <a:r>
              <a:rPr lang="ko-KR" altLang="en-US" sz="2400" dirty="0" smtClean="0">
                <a:solidFill>
                  <a:schemeClr val="bg1"/>
                </a:solidFill>
              </a:rPr>
              <a:t>일반적으로 화목제 방식으로 드림</a:t>
            </a:r>
            <a:r>
              <a:rPr lang="en-US" altLang="ko-KR" sz="2400" dirty="0" smtClean="0">
                <a:solidFill>
                  <a:schemeClr val="bg1"/>
                </a:solidFill>
              </a:rPr>
              <a:t>.</a:t>
            </a:r>
            <a:endParaRPr lang="en-US" altLang="ko-KR" sz="1000" dirty="0" smtClean="0">
              <a:solidFill>
                <a:schemeClr val="bg1"/>
              </a:solidFill>
            </a:endParaRPr>
          </a:p>
          <a:p>
            <a:endParaRPr lang="en-US" altLang="ko-KR" sz="1000" dirty="0" smtClean="0">
              <a:solidFill>
                <a:schemeClr val="bg1"/>
              </a:solidFill>
            </a:endParaRPr>
          </a:p>
          <a:p>
            <a:r>
              <a:rPr lang="en-US" altLang="zh-TW" sz="2400" dirty="0">
                <a:solidFill>
                  <a:schemeClr val="bg1"/>
                </a:solidFill>
              </a:rPr>
              <a:t> </a:t>
            </a:r>
            <a:r>
              <a:rPr lang="en-US" altLang="zh-TW" sz="2400" dirty="0" smtClean="0">
                <a:solidFill>
                  <a:schemeClr val="bg1"/>
                </a:solidFill>
              </a:rPr>
              <a:t>     *</a:t>
            </a:r>
            <a:r>
              <a:rPr lang="ko-KR" altLang="en-US" sz="2400" dirty="0" smtClean="0">
                <a:solidFill>
                  <a:srgbClr val="FFFF00"/>
                </a:solidFill>
              </a:rPr>
              <a:t>히브리서 </a:t>
            </a:r>
            <a:r>
              <a:rPr lang="en-US" sz="2400" dirty="0" smtClean="0">
                <a:solidFill>
                  <a:srgbClr val="FFFF00"/>
                </a:solidFill>
              </a:rPr>
              <a:t>5:1 </a:t>
            </a:r>
            <a:r>
              <a:rPr lang="ko-KR" altLang="en-US" sz="2400" dirty="0" smtClean="0">
                <a:solidFill>
                  <a:schemeClr val="bg1"/>
                </a:solidFill>
              </a:rPr>
              <a:t>대제사장마다 </a:t>
            </a:r>
            <a:r>
              <a:rPr lang="ko-KR" altLang="en-US" sz="2400" dirty="0">
                <a:solidFill>
                  <a:schemeClr val="bg1"/>
                </a:solidFill>
              </a:rPr>
              <a:t>사람 가운데서 택한 자이므로 하나님께 속한 일에 사람을 위하여 </a:t>
            </a:r>
            <a:r>
              <a:rPr lang="ko-KR" altLang="en-US" sz="2400" b="1" dirty="0">
                <a:solidFill>
                  <a:srgbClr val="FFFF00"/>
                </a:solidFill>
              </a:rPr>
              <a:t>예물과 속죄하는 제사</a:t>
            </a:r>
            <a:r>
              <a:rPr lang="ko-KR" altLang="en-US" sz="2400" dirty="0">
                <a:solidFill>
                  <a:schemeClr val="bg1"/>
                </a:solidFill>
              </a:rPr>
              <a:t>를 드리게 </a:t>
            </a:r>
            <a:r>
              <a:rPr lang="ko-KR" altLang="en-US" sz="2400" dirty="0" smtClean="0">
                <a:solidFill>
                  <a:schemeClr val="bg1"/>
                </a:solidFill>
              </a:rPr>
              <a:t>하나니</a:t>
            </a:r>
            <a:r>
              <a:rPr lang="en-US" altLang="ko-KR" sz="2400" dirty="0" smtClean="0">
                <a:solidFill>
                  <a:schemeClr val="bg1"/>
                </a:solidFill>
              </a:rPr>
              <a:t>.</a:t>
            </a:r>
            <a:r>
              <a:rPr lang="en-US" sz="2400" dirty="0" smtClean="0">
                <a:solidFill>
                  <a:schemeClr val="bg1"/>
                </a:solidFill>
              </a:rPr>
              <a:t> </a:t>
            </a:r>
            <a:r>
              <a:rPr lang="zh-TW" altLang="en-US" sz="2400" dirty="0">
                <a:solidFill>
                  <a:schemeClr val="bg1"/>
                </a:solidFill>
              </a:rPr>
              <a:t>（ </a:t>
            </a:r>
            <a:r>
              <a:rPr lang="en-US" sz="3200" dirty="0" smtClean="0">
                <a:solidFill>
                  <a:schemeClr val="bg1"/>
                </a:solidFill>
                <a:latin typeface="Bwgrkl" pitchFamily="2" charset="0"/>
              </a:rPr>
              <a:t>i[</a:t>
            </a:r>
            <a:r>
              <a:rPr lang="en-US" sz="3200" dirty="0" err="1" smtClean="0">
                <a:solidFill>
                  <a:schemeClr val="bg1"/>
                </a:solidFill>
                <a:latin typeface="Bwgrkl" pitchFamily="2" charset="0"/>
              </a:rPr>
              <a:t>na</a:t>
            </a:r>
            <a:r>
              <a:rPr lang="en-US" sz="3200" dirty="0" smtClean="0">
                <a:solidFill>
                  <a:schemeClr val="bg1"/>
                </a:solidFill>
                <a:latin typeface="Bwgrkl" pitchFamily="2" charset="0"/>
              </a:rPr>
              <a:t> </a:t>
            </a:r>
            <a:r>
              <a:rPr lang="en-US" sz="3200" dirty="0" err="1">
                <a:solidFill>
                  <a:schemeClr val="bg1"/>
                </a:solidFill>
                <a:latin typeface="Bwgrkl" pitchFamily="2" charset="0"/>
              </a:rPr>
              <a:t>prosfe,rh</a:t>
            </a:r>
            <a:r>
              <a:rPr lang="en-US" sz="3200" dirty="0">
                <a:solidFill>
                  <a:schemeClr val="bg1"/>
                </a:solidFill>
                <a:latin typeface="Bwgrkl" pitchFamily="2" charset="0"/>
              </a:rPr>
              <a:t>| </a:t>
            </a:r>
            <a:r>
              <a:rPr lang="en-US" sz="3200" b="1" dirty="0" err="1">
                <a:solidFill>
                  <a:srgbClr val="FFFF00"/>
                </a:solidFill>
                <a:latin typeface="Bwgrkl" pitchFamily="2" charset="0"/>
              </a:rPr>
              <a:t>dw</a:t>
            </a:r>
            <a:r>
              <a:rPr lang="en-US" sz="3200" b="1" dirty="0">
                <a:solidFill>
                  <a:srgbClr val="FFFF00"/>
                </a:solidFill>
                <a:latin typeface="Bwgrkl" pitchFamily="2" charset="0"/>
              </a:rPr>
              <a:t>/</a:t>
            </a:r>
            <a:r>
              <a:rPr lang="en-US" sz="3200" b="1" dirty="0" err="1">
                <a:solidFill>
                  <a:srgbClr val="FFFF00"/>
                </a:solidFill>
                <a:latin typeface="Bwgrkl" pitchFamily="2" charset="0"/>
              </a:rPr>
              <a:t>ra</a:t>
            </a:r>
            <a:r>
              <a:rPr lang="en-US" sz="3200" b="1" dirty="0">
                <a:solidFill>
                  <a:srgbClr val="FFFF00"/>
                </a:solidFill>
                <a:latin typeface="Bwgrkl" pitchFamily="2" charset="0"/>
              </a:rPr>
              <a:t>, </a:t>
            </a:r>
            <a:r>
              <a:rPr lang="en-US" sz="3200" b="1" dirty="0" err="1">
                <a:solidFill>
                  <a:schemeClr val="bg1"/>
                </a:solidFill>
                <a:latin typeface="Bwgrkl" pitchFamily="2" charset="0"/>
              </a:rPr>
              <a:t>te</a:t>
            </a:r>
            <a:r>
              <a:rPr lang="en-US" sz="3200" b="1" dirty="0">
                <a:solidFill>
                  <a:schemeClr val="bg1"/>
                </a:solidFill>
                <a:latin typeface="Bwgrkl" pitchFamily="2" charset="0"/>
              </a:rPr>
              <a:t> </a:t>
            </a:r>
            <a:r>
              <a:rPr lang="en-US" sz="3200" b="1" dirty="0" err="1">
                <a:solidFill>
                  <a:schemeClr val="bg1"/>
                </a:solidFill>
                <a:latin typeface="Bwgrkl" pitchFamily="2" charset="0"/>
              </a:rPr>
              <a:t>kai</a:t>
            </a:r>
            <a:r>
              <a:rPr lang="en-US" sz="3200" b="1" dirty="0">
                <a:solidFill>
                  <a:schemeClr val="bg1"/>
                </a:solidFill>
                <a:latin typeface="Bwgrkl" pitchFamily="2" charset="0"/>
              </a:rPr>
              <a:t>. </a:t>
            </a:r>
            <a:r>
              <a:rPr lang="en-US" sz="3200" b="1" dirty="0" err="1">
                <a:solidFill>
                  <a:srgbClr val="FFFF00"/>
                </a:solidFill>
                <a:latin typeface="Bwgrkl" pitchFamily="2" charset="0"/>
              </a:rPr>
              <a:t>qusi,aj</a:t>
            </a:r>
            <a:r>
              <a:rPr lang="en-US" sz="3200" b="1" dirty="0">
                <a:solidFill>
                  <a:srgbClr val="FFFF00"/>
                </a:solidFill>
                <a:latin typeface="Bwgrkl" pitchFamily="2" charset="0"/>
              </a:rPr>
              <a:t> </a:t>
            </a:r>
            <a:r>
              <a:rPr lang="en-US" sz="3200" b="1" dirty="0" err="1">
                <a:solidFill>
                  <a:srgbClr val="FFFF00"/>
                </a:solidFill>
                <a:latin typeface="Bwgrkl" pitchFamily="2" charset="0"/>
              </a:rPr>
              <a:t>u`pe.r</a:t>
            </a:r>
            <a:r>
              <a:rPr lang="en-US" sz="3200" b="1" dirty="0">
                <a:solidFill>
                  <a:srgbClr val="FFFF00"/>
                </a:solidFill>
                <a:latin typeface="Bwgrkl" pitchFamily="2" charset="0"/>
              </a:rPr>
              <a:t> </a:t>
            </a:r>
            <a:r>
              <a:rPr lang="en-US" sz="3200" b="1" dirty="0" err="1">
                <a:solidFill>
                  <a:srgbClr val="FFFF00"/>
                </a:solidFill>
                <a:latin typeface="Bwgrkl" pitchFamily="2" charset="0"/>
              </a:rPr>
              <a:t>a`martiw</a:t>
            </a:r>
            <a:r>
              <a:rPr lang="en-US" sz="3200" b="1" dirty="0">
                <a:solidFill>
                  <a:srgbClr val="FFFF00"/>
                </a:solidFill>
                <a:latin typeface="Bwgrkl" pitchFamily="2" charset="0"/>
              </a:rPr>
              <a:t>/n</a:t>
            </a:r>
            <a:r>
              <a:rPr lang="zh-TW" altLang="en-US" sz="2400" dirty="0">
                <a:solidFill>
                  <a:schemeClr val="bg1"/>
                </a:solidFill>
              </a:rPr>
              <a:t>）。</a:t>
            </a:r>
            <a:endParaRPr lang="en-US" sz="2400" dirty="0">
              <a:solidFill>
                <a:schemeClr val="bg1"/>
              </a:solidFill>
            </a:endParaRPr>
          </a:p>
          <a:p>
            <a:endParaRPr lang="en-US" altLang="zh-TW"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408137757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135467"/>
            <a:ext cx="11887200" cy="2785378"/>
          </a:xfrm>
          <a:prstGeom prst="rect">
            <a:avLst/>
          </a:prstGeom>
          <a:solidFill>
            <a:srgbClr val="002060"/>
          </a:solidFill>
        </p:spPr>
        <p:txBody>
          <a:bodyPr wrap="square">
            <a:spAutoFit/>
          </a:bodyPr>
          <a:lstStyle/>
          <a:p>
            <a:r>
              <a:rPr lang="zh-TW" altLang="en-US" sz="2800" b="1" dirty="0" smtClean="0">
                <a:solidFill>
                  <a:schemeClr val="bg1"/>
                </a:solidFill>
              </a:rPr>
              <a:t>                            </a:t>
            </a:r>
            <a:r>
              <a:rPr lang="ko-KR" altLang="en-US" sz="2800" b="1" dirty="0" smtClean="0">
                <a:solidFill>
                  <a:srgbClr val="FFFF00"/>
                </a:solidFill>
              </a:rPr>
              <a:t>번제</a:t>
            </a:r>
            <a:r>
              <a:rPr lang="zh-TW" altLang="en-US" sz="2800" b="1" dirty="0" smtClean="0">
                <a:solidFill>
                  <a:srgbClr val="FFFF00"/>
                </a:solidFill>
              </a:rPr>
              <a:t>（</a:t>
            </a:r>
            <a:r>
              <a:rPr lang="he-IL" sz="2800" b="1" dirty="0">
                <a:solidFill>
                  <a:srgbClr val="FFFF00"/>
                </a:solidFill>
              </a:rPr>
              <a:t>עלה </a:t>
            </a:r>
            <a:r>
              <a:rPr lang="en-US" sz="2800" b="1" dirty="0" smtClean="0">
                <a:solidFill>
                  <a:srgbClr val="FFFF00"/>
                </a:solidFill>
              </a:rPr>
              <a:t> </a:t>
            </a:r>
            <a:r>
              <a:rPr lang="en-US" sz="2800" b="1" i="1" dirty="0" err="1" smtClean="0">
                <a:solidFill>
                  <a:srgbClr val="FFFF00"/>
                </a:solidFill>
              </a:rPr>
              <a:t>olah</a:t>
            </a:r>
            <a:r>
              <a:rPr lang="zh-TW" altLang="en-US" sz="2800" b="1" dirty="0" smtClean="0">
                <a:solidFill>
                  <a:srgbClr val="FFFF00"/>
                </a:solidFill>
              </a:rPr>
              <a:t>；</a:t>
            </a:r>
            <a:r>
              <a:rPr lang="ko-KR" altLang="en-US" sz="2800" b="1" dirty="0">
                <a:solidFill>
                  <a:srgbClr val="FFFF00"/>
                </a:solidFill>
              </a:rPr>
              <a:t> 레위기</a:t>
            </a:r>
            <a:r>
              <a:rPr lang="zh-TW" altLang="en-US" sz="2800" b="1" dirty="0">
                <a:solidFill>
                  <a:srgbClr val="FFFF00"/>
                </a:solidFill>
              </a:rPr>
              <a:t> </a:t>
            </a:r>
            <a:r>
              <a:rPr lang="en-US" altLang="zh-TW" sz="2800" b="1" dirty="0" smtClean="0">
                <a:solidFill>
                  <a:srgbClr val="FFFF00"/>
                </a:solidFill>
              </a:rPr>
              <a:t>1</a:t>
            </a:r>
            <a:r>
              <a:rPr lang="ko-KR" altLang="en-US" sz="2800" b="1" dirty="0" smtClean="0">
                <a:solidFill>
                  <a:srgbClr val="FFFF00"/>
                </a:solidFill>
              </a:rPr>
              <a:t>장</a:t>
            </a:r>
            <a:r>
              <a:rPr lang="zh-TW" altLang="en-US" sz="2800" b="1" dirty="0" smtClean="0">
                <a:solidFill>
                  <a:srgbClr val="FFFF00"/>
                </a:solidFill>
              </a:rPr>
              <a:t>）</a:t>
            </a:r>
            <a:endParaRPr lang="en-US" altLang="zh-TW" sz="1100" b="1" dirty="0" smtClean="0">
              <a:solidFill>
                <a:srgbClr val="FFFF00"/>
              </a:solidFill>
            </a:endParaRPr>
          </a:p>
          <a:p>
            <a:endParaRPr lang="en-US" sz="1100" b="1" dirty="0">
              <a:solidFill>
                <a:srgbClr val="FFFF00"/>
              </a:solidFill>
            </a:endParaRPr>
          </a:p>
          <a:p>
            <a:r>
              <a:rPr lang="en-US" altLang="zh-TW" sz="2600" dirty="0">
                <a:solidFill>
                  <a:schemeClr val="bg1"/>
                </a:solidFill>
              </a:rPr>
              <a:t> </a:t>
            </a:r>
            <a:r>
              <a:rPr lang="en-US" altLang="zh-TW" sz="2600" dirty="0" smtClean="0">
                <a:solidFill>
                  <a:schemeClr val="bg1"/>
                </a:solidFill>
              </a:rPr>
              <a:t>   </a:t>
            </a:r>
            <a:r>
              <a:rPr lang="ko-KR" altLang="en-US" sz="2600" b="1" dirty="0" smtClean="0">
                <a:solidFill>
                  <a:srgbClr val="FFFF00"/>
                </a:solidFill>
              </a:rPr>
              <a:t>번제</a:t>
            </a:r>
            <a:r>
              <a:rPr lang="en-US" altLang="zh-TW" sz="2600" dirty="0" smtClean="0">
                <a:solidFill>
                  <a:schemeClr val="bg1"/>
                </a:solidFill>
              </a:rPr>
              <a:t>(</a:t>
            </a:r>
            <a:r>
              <a:rPr lang="he-IL" sz="2600" dirty="0" smtClean="0">
                <a:solidFill>
                  <a:schemeClr val="bg1"/>
                </a:solidFill>
              </a:rPr>
              <a:t>עלה</a:t>
            </a:r>
            <a:r>
              <a:rPr lang="en-US" altLang="zh-TW" sz="2600" dirty="0" smtClean="0">
                <a:solidFill>
                  <a:schemeClr val="bg1"/>
                </a:solidFill>
              </a:rPr>
              <a:t>)</a:t>
            </a:r>
            <a:r>
              <a:rPr lang="ko-KR" altLang="en-US" sz="2600" dirty="0" smtClean="0">
                <a:solidFill>
                  <a:schemeClr val="bg1"/>
                </a:solidFill>
              </a:rPr>
              <a:t>란 본래 </a:t>
            </a:r>
            <a:r>
              <a:rPr lang="en-US" altLang="ko-KR" sz="2600" dirty="0" smtClean="0">
                <a:solidFill>
                  <a:schemeClr val="bg1"/>
                </a:solidFill>
              </a:rPr>
              <a:t>‘</a:t>
            </a:r>
            <a:r>
              <a:rPr lang="ko-KR" altLang="en-US" sz="2600" dirty="0" smtClean="0">
                <a:solidFill>
                  <a:srgbClr val="FFFF00"/>
                </a:solidFill>
              </a:rPr>
              <a:t>올려 바치다</a:t>
            </a:r>
            <a:r>
              <a:rPr lang="en-US" altLang="ko-KR" sz="2600" dirty="0" smtClean="0">
                <a:solidFill>
                  <a:srgbClr val="FFFF00"/>
                </a:solidFill>
              </a:rPr>
              <a:t>, </a:t>
            </a:r>
            <a:r>
              <a:rPr lang="ko-KR" altLang="en-US" sz="2600" dirty="0" smtClean="0">
                <a:solidFill>
                  <a:srgbClr val="FFFF00"/>
                </a:solidFill>
              </a:rPr>
              <a:t>온전히 바치다</a:t>
            </a:r>
            <a:r>
              <a:rPr lang="en-US" altLang="ko-KR" sz="2600" dirty="0" smtClean="0">
                <a:solidFill>
                  <a:schemeClr val="bg1"/>
                </a:solidFill>
              </a:rPr>
              <a:t>’</a:t>
            </a:r>
            <a:r>
              <a:rPr lang="ko-KR" altLang="en-US" sz="2600" dirty="0" smtClean="0">
                <a:solidFill>
                  <a:schemeClr val="bg1"/>
                </a:solidFill>
              </a:rPr>
              <a:t>라는 뜻</a:t>
            </a:r>
            <a:r>
              <a:rPr lang="en-US" altLang="ko-KR" sz="2600" dirty="0" smtClean="0">
                <a:solidFill>
                  <a:schemeClr val="bg1"/>
                </a:solidFill>
              </a:rPr>
              <a:t>. </a:t>
            </a:r>
            <a:r>
              <a:rPr lang="ko-KR" altLang="en-US" sz="2600" dirty="0" smtClean="0">
                <a:solidFill>
                  <a:schemeClr val="bg1"/>
                </a:solidFill>
              </a:rPr>
              <a:t>바칠 때</a:t>
            </a:r>
            <a:r>
              <a:rPr lang="en-US" altLang="ko-KR" sz="2600" dirty="0" smtClean="0">
                <a:solidFill>
                  <a:schemeClr val="bg1"/>
                </a:solidFill>
              </a:rPr>
              <a:t>, </a:t>
            </a:r>
          </a:p>
          <a:p>
            <a:r>
              <a:rPr lang="ko-KR" altLang="en-US" sz="2600" dirty="0" smtClean="0">
                <a:solidFill>
                  <a:schemeClr val="bg1"/>
                </a:solidFill>
              </a:rPr>
              <a:t>몽땅 태우기 때문에 </a:t>
            </a:r>
            <a:r>
              <a:rPr lang="en-US" altLang="ko-KR" sz="2600" dirty="0" smtClean="0">
                <a:solidFill>
                  <a:schemeClr val="bg1"/>
                </a:solidFill>
              </a:rPr>
              <a:t>‘</a:t>
            </a:r>
            <a:r>
              <a:rPr lang="ko-KR" altLang="en-US" sz="2600" dirty="0" smtClean="0">
                <a:solidFill>
                  <a:schemeClr val="bg1"/>
                </a:solidFill>
              </a:rPr>
              <a:t>번제</a:t>
            </a:r>
            <a:r>
              <a:rPr lang="en-US" altLang="ko-KR" sz="2600" dirty="0" smtClean="0">
                <a:solidFill>
                  <a:schemeClr val="bg1"/>
                </a:solidFill>
              </a:rPr>
              <a:t>’(</a:t>
            </a:r>
            <a:r>
              <a:rPr lang="zh-TW" altLang="en-US" sz="2600" dirty="0">
                <a:solidFill>
                  <a:srgbClr val="FFFF00"/>
                </a:solidFill>
              </a:rPr>
              <a:t>燔祭</a:t>
            </a:r>
            <a:r>
              <a:rPr lang="en-US" altLang="ko-KR" sz="2600" dirty="0" smtClean="0">
                <a:solidFill>
                  <a:schemeClr val="bg1"/>
                </a:solidFill>
              </a:rPr>
              <a:t>)</a:t>
            </a:r>
            <a:r>
              <a:rPr lang="ko-KR" altLang="en-US" sz="2600" dirty="0" smtClean="0">
                <a:solidFill>
                  <a:schemeClr val="bg1"/>
                </a:solidFill>
              </a:rPr>
              <a:t>라고 번역함</a:t>
            </a:r>
            <a:r>
              <a:rPr lang="en-US" altLang="ko-KR" sz="2600" dirty="0" smtClean="0">
                <a:solidFill>
                  <a:schemeClr val="bg1"/>
                </a:solidFill>
              </a:rPr>
              <a:t>.</a:t>
            </a:r>
            <a:endParaRPr lang="en-US" altLang="ko-KR" sz="1200" dirty="0" smtClean="0">
              <a:solidFill>
                <a:schemeClr val="bg1"/>
              </a:solidFill>
            </a:endParaRPr>
          </a:p>
          <a:p>
            <a:endParaRPr lang="en-US" altLang="ko-KR" sz="1200" dirty="0" smtClean="0">
              <a:solidFill>
                <a:schemeClr val="bg1"/>
              </a:solidFill>
            </a:endParaRPr>
          </a:p>
          <a:p>
            <a:r>
              <a:rPr lang="en-US" altLang="zh-TW" sz="2400" b="1" dirty="0" smtClean="0">
                <a:solidFill>
                  <a:srgbClr val="FFFF00"/>
                </a:solidFill>
              </a:rPr>
              <a:t>-</a:t>
            </a:r>
            <a:r>
              <a:rPr lang="ko-KR" altLang="en-US" sz="2400" b="1" dirty="0" smtClean="0">
                <a:solidFill>
                  <a:srgbClr val="FFFF00"/>
                </a:solidFill>
              </a:rPr>
              <a:t>레</a:t>
            </a:r>
            <a:r>
              <a:rPr lang="zh-TW" altLang="en-US" sz="2400" b="1" dirty="0" smtClean="0">
                <a:solidFill>
                  <a:srgbClr val="FFFF00"/>
                </a:solidFill>
              </a:rPr>
              <a:t> </a:t>
            </a:r>
            <a:r>
              <a:rPr lang="en-US" sz="2400" b="1" dirty="0" smtClean="0">
                <a:solidFill>
                  <a:srgbClr val="FFFF00"/>
                </a:solidFill>
              </a:rPr>
              <a:t>1:3.  </a:t>
            </a:r>
            <a:r>
              <a:rPr lang="he-IL" sz="2400" dirty="0" smtClean="0">
                <a:solidFill>
                  <a:schemeClr val="bg1"/>
                </a:solidFill>
              </a:rPr>
              <a:t>‎</a:t>
            </a:r>
            <a:r>
              <a:rPr lang="ko-KR" altLang="en-US" sz="2400" dirty="0"/>
              <a:t> </a:t>
            </a:r>
            <a:r>
              <a:rPr lang="ko-KR" altLang="en-US" sz="2400" dirty="0">
                <a:solidFill>
                  <a:schemeClr val="bg1"/>
                </a:solidFill>
              </a:rPr>
              <a:t>그 예물이 </a:t>
            </a:r>
            <a:r>
              <a:rPr lang="ko-KR" altLang="en-US" sz="2400" b="1" dirty="0">
                <a:solidFill>
                  <a:srgbClr val="FFFF00"/>
                </a:solidFill>
              </a:rPr>
              <a:t>소</a:t>
            </a:r>
            <a:r>
              <a:rPr lang="ko-KR" altLang="en-US" sz="2400" dirty="0">
                <a:solidFill>
                  <a:schemeClr val="bg1"/>
                </a:solidFill>
              </a:rPr>
              <a:t>의 번제이면 흠 없는 </a:t>
            </a:r>
            <a:r>
              <a:rPr lang="ko-KR" altLang="en-US" sz="2400" b="1" dirty="0">
                <a:solidFill>
                  <a:srgbClr val="FFFF00"/>
                </a:solidFill>
              </a:rPr>
              <a:t>수컷</a:t>
            </a:r>
            <a:r>
              <a:rPr lang="ko-KR" altLang="en-US" sz="2400" dirty="0">
                <a:solidFill>
                  <a:schemeClr val="bg1"/>
                </a:solidFill>
              </a:rPr>
              <a:t>으로 </a:t>
            </a:r>
            <a:r>
              <a:rPr lang="en-US" altLang="zh-TW" sz="2400" dirty="0" smtClean="0">
                <a:solidFill>
                  <a:schemeClr val="bg1"/>
                </a:solidFill>
              </a:rPr>
              <a:t>……</a:t>
            </a:r>
            <a:endParaRPr lang="en-US" sz="2400" dirty="0">
              <a:solidFill>
                <a:schemeClr val="bg1"/>
              </a:solidFill>
            </a:endParaRPr>
          </a:p>
          <a:p>
            <a:r>
              <a:rPr lang="en-US" altLang="zh-TW" sz="2400" b="1" dirty="0" smtClean="0">
                <a:solidFill>
                  <a:srgbClr val="FFFF00"/>
                </a:solidFill>
              </a:rPr>
              <a:t>-</a:t>
            </a:r>
            <a:r>
              <a:rPr lang="ko-KR" altLang="en-US" sz="2400" b="1" dirty="0" smtClean="0">
                <a:solidFill>
                  <a:srgbClr val="FFFF00"/>
                </a:solidFill>
              </a:rPr>
              <a:t>레</a:t>
            </a:r>
            <a:r>
              <a:rPr lang="zh-TW" altLang="en-US" sz="2400" b="1" dirty="0" smtClean="0">
                <a:solidFill>
                  <a:srgbClr val="FFFF00"/>
                </a:solidFill>
              </a:rPr>
              <a:t> </a:t>
            </a:r>
            <a:r>
              <a:rPr lang="en-US" sz="2400" b="1" dirty="0" smtClean="0">
                <a:solidFill>
                  <a:srgbClr val="FFFF00"/>
                </a:solidFill>
              </a:rPr>
              <a:t>1:10.</a:t>
            </a:r>
            <a:r>
              <a:rPr lang="en-US" sz="2400" b="1" dirty="0" smtClean="0">
                <a:solidFill>
                  <a:schemeClr val="bg1"/>
                </a:solidFill>
              </a:rPr>
              <a:t> </a:t>
            </a:r>
            <a:r>
              <a:rPr lang="ko-KR" altLang="en-US" sz="2400" dirty="0">
                <a:solidFill>
                  <a:schemeClr val="bg1"/>
                </a:solidFill>
              </a:rPr>
              <a:t>만일 그 예물이 </a:t>
            </a:r>
            <a:r>
              <a:rPr lang="ko-KR" altLang="en-US" sz="2400" b="1" dirty="0">
                <a:solidFill>
                  <a:srgbClr val="FFFF00"/>
                </a:solidFill>
              </a:rPr>
              <a:t>가축 떼의 양이나 염소</a:t>
            </a:r>
            <a:r>
              <a:rPr lang="ko-KR" altLang="en-US" sz="2400" dirty="0">
                <a:solidFill>
                  <a:schemeClr val="bg1"/>
                </a:solidFill>
              </a:rPr>
              <a:t>의 번제이면 흠 없는 </a:t>
            </a:r>
            <a:r>
              <a:rPr lang="ko-KR" altLang="en-US" sz="2400" b="1" dirty="0">
                <a:solidFill>
                  <a:srgbClr val="FFFF00"/>
                </a:solidFill>
              </a:rPr>
              <a:t>수컷</a:t>
            </a:r>
            <a:r>
              <a:rPr lang="ko-KR" altLang="en-US" sz="2400" dirty="0">
                <a:solidFill>
                  <a:schemeClr val="bg1"/>
                </a:solidFill>
              </a:rPr>
              <a:t>으로 </a:t>
            </a:r>
            <a:r>
              <a:rPr lang="ko-KR" altLang="en-US" sz="2400" dirty="0" smtClean="0">
                <a:solidFill>
                  <a:schemeClr val="bg1"/>
                </a:solidFill>
              </a:rPr>
              <a:t>드릴지니</a:t>
            </a:r>
            <a:r>
              <a:rPr lang="en-US" altLang="ko-KR" sz="2400" dirty="0" smtClean="0">
                <a:solidFill>
                  <a:schemeClr val="bg1"/>
                </a:solidFill>
              </a:rPr>
              <a:t>.</a:t>
            </a:r>
            <a:r>
              <a:rPr lang="ko-KR" altLang="en-US" sz="2400" dirty="0" smtClean="0">
                <a:solidFill>
                  <a:schemeClr val="bg1"/>
                </a:solidFill>
              </a:rPr>
              <a:t> </a:t>
            </a:r>
            <a:endParaRPr lang="en-US" altLang="ko-KR" sz="2400" dirty="0" smtClean="0">
              <a:solidFill>
                <a:schemeClr val="bg1"/>
              </a:solidFill>
            </a:endParaRPr>
          </a:p>
          <a:p>
            <a:r>
              <a:rPr lang="en-US" altLang="zh-TW" sz="2400" b="1" dirty="0" smtClean="0">
                <a:solidFill>
                  <a:srgbClr val="FFFF00"/>
                </a:solidFill>
              </a:rPr>
              <a:t>-</a:t>
            </a:r>
            <a:r>
              <a:rPr lang="ko-KR" altLang="en-US" sz="2400" b="1" dirty="0" smtClean="0">
                <a:solidFill>
                  <a:srgbClr val="FFFF00"/>
                </a:solidFill>
              </a:rPr>
              <a:t>레</a:t>
            </a:r>
            <a:r>
              <a:rPr lang="zh-TW" altLang="en-US" sz="2400" b="1" dirty="0" smtClean="0">
                <a:solidFill>
                  <a:srgbClr val="FFFF00"/>
                </a:solidFill>
              </a:rPr>
              <a:t> </a:t>
            </a:r>
            <a:r>
              <a:rPr lang="en-US" sz="2400" b="1" dirty="0" smtClean="0">
                <a:solidFill>
                  <a:srgbClr val="FFFF00"/>
                </a:solidFill>
              </a:rPr>
              <a:t>1:14.</a:t>
            </a:r>
            <a:r>
              <a:rPr lang="en-US" sz="2400" b="1" dirty="0" smtClean="0">
                <a:solidFill>
                  <a:schemeClr val="bg1"/>
                </a:solidFill>
              </a:rPr>
              <a:t> </a:t>
            </a:r>
            <a:r>
              <a:rPr lang="zh-TW" altLang="en-US" sz="2400" dirty="0" smtClean="0">
                <a:solidFill>
                  <a:schemeClr val="bg1"/>
                </a:solidFill>
              </a:rPr>
              <a:t>人</a:t>
            </a:r>
            <a:r>
              <a:rPr lang="ko-KR" altLang="en-US" sz="2400" dirty="0">
                <a:solidFill>
                  <a:schemeClr val="bg1"/>
                </a:solidFill>
              </a:rPr>
              <a:t>만일 여호와께 드리는 예물이 </a:t>
            </a:r>
            <a:r>
              <a:rPr lang="ko-KR" altLang="en-US" sz="2400" b="1" dirty="0">
                <a:solidFill>
                  <a:srgbClr val="FFFF00"/>
                </a:solidFill>
              </a:rPr>
              <a:t>새</a:t>
            </a:r>
            <a:r>
              <a:rPr lang="ko-KR" altLang="en-US" sz="2400" dirty="0">
                <a:solidFill>
                  <a:schemeClr val="bg1"/>
                </a:solidFill>
              </a:rPr>
              <a:t>의 번제이면 </a:t>
            </a:r>
            <a:r>
              <a:rPr lang="ko-KR" altLang="en-US" sz="2400" b="1" dirty="0">
                <a:solidFill>
                  <a:srgbClr val="FFFF00"/>
                </a:solidFill>
              </a:rPr>
              <a:t>산비둘기나 집비둘기</a:t>
            </a:r>
            <a:r>
              <a:rPr lang="ko-KR" altLang="en-US" sz="2400" dirty="0">
                <a:solidFill>
                  <a:schemeClr val="bg1"/>
                </a:solidFill>
              </a:rPr>
              <a:t> 새끼로 </a:t>
            </a:r>
            <a:r>
              <a:rPr lang="en-US" altLang="ko-KR" sz="2400" dirty="0" smtClean="0">
                <a:solidFill>
                  <a:schemeClr val="bg1"/>
                </a:solidFill>
              </a:rPr>
              <a:t>…..</a:t>
            </a:r>
            <a:endParaRPr lang="en-US" sz="2400" dirty="0">
              <a:solidFill>
                <a:schemeClr val="bg1"/>
              </a:solidFill>
            </a:endParaRPr>
          </a:p>
        </p:txBody>
      </p:sp>
      <p:pic>
        <p:nvPicPr>
          <p:cNvPr id="3" name="Picture 2" descr="Image result for bull and c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12" y="3810000"/>
            <a:ext cx="3115308" cy="2194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9411" y="3146521"/>
            <a:ext cx="2061783" cy="523220"/>
          </a:xfrm>
          <a:prstGeom prst="rect">
            <a:avLst/>
          </a:prstGeom>
          <a:solidFill>
            <a:srgbClr val="002060"/>
          </a:solidFill>
        </p:spPr>
        <p:txBody>
          <a:bodyPr wrap="none">
            <a:spAutoFit/>
          </a:bodyPr>
          <a:lstStyle/>
          <a:p>
            <a:r>
              <a:rPr lang="ko-KR" altLang="en-US" sz="2800" b="1" dirty="0" smtClean="0">
                <a:solidFill>
                  <a:srgbClr val="FFFF00"/>
                </a:solidFill>
              </a:rPr>
              <a:t>암소와 숫소</a:t>
            </a:r>
            <a:endParaRPr lang="en-US" sz="2800" dirty="0">
              <a:solidFill>
                <a:srgbClr val="FFFF00"/>
              </a:solidFill>
            </a:endParaRPr>
          </a:p>
        </p:txBody>
      </p:sp>
      <p:pic>
        <p:nvPicPr>
          <p:cNvPr id="5" name="Picture 2" descr="http://thumbs.dreamstime.com/z/male-sheep-face-17998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6120" y="3178734"/>
            <a:ext cx="2790911" cy="2286000"/>
          </a:xfrm>
          <a:prstGeom prst="rect">
            <a:avLst/>
          </a:prstGeom>
          <a:solidFill>
            <a:srgbClr val="002060"/>
          </a:solidFill>
          <a:extLst/>
        </p:spPr>
      </p:pic>
      <p:sp>
        <p:nvSpPr>
          <p:cNvPr id="6" name="Rectangle 5"/>
          <p:cNvSpPr/>
          <p:nvPr/>
        </p:nvSpPr>
        <p:spPr>
          <a:xfrm>
            <a:off x="4210169" y="5481340"/>
            <a:ext cx="902811" cy="523220"/>
          </a:xfrm>
          <a:prstGeom prst="rect">
            <a:avLst/>
          </a:prstGeom>
          <a:solidFill>
            <a:srgbClr val="002060"/>
          </a:solidFill>
        </p:spPr>
        <p:txBody>
          <a:bodyPr wrap="none">
            <a:spAutoFit/>
          </a:bodyPr>
          <a:lstStyle/>
          <a:p>
            <a:r>
              <a:rPr lang="ko-KR" altLang="en-US" sz="2800" b="1" dirty="0" smtClean="0">
                <a:solidFill>
                  <a:srgbClr val="FFFF00"/>
                </a:solidFill>
              </a:rPr>
              <a:t>숫양</a:t>
            </a:r>
            <a:endParaRPr lang="en-US" sz="2800" b="1" dirty="0">
              <a:solidFill>
                <a:srgbClr val="FFFF00"/>
              </a:solidFill>
            </a:endParaRPr>
          </a:p>
        </p:txBody>
      </p:sp>
      <p:pic>
        <p:nvPicPr>
          <p:cNvPr id="7" name="Picture 2" descr="http://www.birdguides.com/media/large/00101000/001016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2" y="3361614"/>
            <a:ext cx="3159775" cy="21031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194727" y="5619033"/>
            <a:ext cx="2959143" cy="461665"/>
          </a:xfrm>
          <a:prstGeom prst="rect">
            <a:avLst/>
          </a:prstGeom>
          <a:solidFill>
            <a:srgbClr val="002060"/>
          </a:solidFill>
        </p:spPr>
        <p:txBody>
          <a:bodyPr wrap="none">
            <a:spAutoFit/>
          </a:bodyPr>
          <a:lstStyle/>
          <a:p>
            <a:r>
              <a:rPr lang="en-US" sz="2400" b="1" dirty="0">
                <a:solidFill>
                  <a:srgbClr val="FFFF00"/>
                </a:solidFill>
              </a:rPr>
              <a:t>Turtle Dove </a:t>
            </a:r>
            <a:r>
              <a:rPr lang="ko-KR" altLang="en-US" sz="2400" b="1" dirty="0">
                <a:solidFill>
                  <a:srgbClr val="FFFF00"/>
                </a:solidFill>
              </a:rPr>
              <a:t>산비둘기</a:t>
            </a:r>
            <a:endParaRPr lang="en-US" sz="2400" b="1" dirty="0">
              <a:solidFill>
                <a:srgbClr val="FFFF00"/>
              </a:solidFill>
            </a:endParaRPr>
          </a:p>
        </p:txBody>
      </p:sp>
      <p:pic>
        <p:nvPicPr>
          <p:cNvPr id="9" name="Picture 2" descr="http://globe-views.com/dcim/dreams/pigeon/pigeon-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3699" y="3823763"/>
            <a:ext cx="2864692" cy="19202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410979" y="3157421"/>
            <a:ext cx="2590133" cy="523220"/>
          </a:xfrm>
          <a:prstGeom prst="rect">
            <a:avLst/>
          </a:prstGeom>
          <a:solidFill>
            <a:srgbClr val="002060"/>
          </a:solidFill>
        </p:spPr>
        <p:txBody>
          <a:bodyPr wrap="none">
            <a:spAutoFit/>
          </a:bodyPr>
          <a:lstStyle/>
          <a:p>
            <a:r>
              <a:rPr lang="en-US" sz="2800" b="1" dirty="0">
                <a:solidFill>
                  <a:srgbClr val="FFFF00"/>
                </a:solidFill>
              </a:rPr>
              <a:t>Pigeon  </a:t>
            </a:r>
            <a:r>
              <a:rPr lang="ko-KR" altLang="en-US" sz="2400" b="1" dirty="0" smtClean="0">
                <a:solidFill>
                  <a:srgbClr val="FFFF00"/>
                </a:solidFill>
              </a:rPr>
              <a:t>집비둘기</a:t>
            </a:r>
            <a:endParaRPr lang="en-US" sz="2400" b="1" dirty="0">
              <a:solidFill>
                <a:srgbClr val="FFFF00"/>
              </a:solidFill>
            </a:endParaRPr>
          </a:p>
        </p:txBody>
      </p:sp>
    </p:spTree>
    <p:extLst>
      <p:ext uri="{BB962C8B-B14F-4D97-AF65-F5344CB8AC3E}">
        <p14:creationId xmlns:p14="http://schemas.microsoft.com/office/powerpoint/2010/main" val="39999097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rankincense Tree, Bosellia sa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02" y="3614410"/>
            <a:ext cx="6021428" cy="3017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1812" y="3102479"/>
            <a:ext cx="5056449" cy="523220"/>
          </a:xfrm>
          <a:prstGeom prst="rect">
            <a:avLst/>
          </a:prstGeom>
          <a:solidFill>
            <a:srgbClr val="002060"/>
          </a:solidFill>
        </p:spPr>
        <p:txBody>
          <a:bodyPr wrap="none">
            <a:spAutoFit/>
          </a:bodyPr>
          <a:lstStyle/>
          <a:p>
            <a:r>
              <a:rPr lang="en-US" sz="2800" b="1" dirty="0">
                <a:solidFill>
                  <a:srgbClr val="FFFF00"/>
                </a:solidFill>
              </a:rPr>
              <a:t>Frankincense Tree, </a:t>
            </a:r>
            <a:r>
              <a:rPr lang="en-US" sz="2800" b="1" dirty="0" err="1">
                <a:solidFill>
                  <a:srgbClr val="FFFF00"/>
                </a:solidFill>
              </a:rPr>
              <a:t>Bosellia</a:t>
            </a:r>
            <a:r>
              <a:rPr lang="en-US" sz="2800" b="1" dirty="0">
                <a:solidFill>
                  <a:srgbClr val="FFFF00"/>
                </a:solidFill>
              </a:rPr>
              <a:t> sacra</a:t>
            </a:r>
          </a:p>
        </p:txBody>
      </p:sp>
      <p:pic>
        <p:nvPicPr>
          <p:cNvPr id="4" name="Picture 2" descr="Frankincense Al lubán (left) and Myrrh Resin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450" y="3636988"/>
            <a:ext cx="5200560" cy="29260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04881" y="3113768"/>
            <a:ext cx="2142061" cy="523220"/>
          </a:xfrm>
          <a:prstGeom prst="rect">
            <a:avLst/>
          </a:prstGeom>
          <a:solidFill>
            <a:srgbClr val="002060"/>
          </a:solidFill>
        </p:spPr>
        <p:txBody>
          <a:bodyPr wrap="none">
            <a:spAutoFit/>
          </a:bodyPr>
          <a:lstStyle/>
          <a:p>
            <a:r>
              <a:rPr lang="en-US" sz="2800" b="1" dirty="0">
                <a:solidFill>
                  <a:srgbClr val="FFFF00"/>
                </a:solidFill>
              </a:rPr>
              <a:t>Frankincense</a:t>
            </a:r>
          </a:p>
        </p:txBody>
      </p:sp>
      <p:sp>
        <p:nvSpPr>
          <p:cNvPr id="5" name="Rectangle 4"/>
          <p:cNvSpPr/>
          <p:nvPr/>
        </p:nvSpPr>
        <p:spPr>
          <a:xfrm>
            <a:off x="9429924" y="3091190"/>
            <a:ext cx="2082173" cy="523220"/>
          </a:xfrm>
          <a:prstGeom prst="rect">
            <a:avLst/>
          </a:prstGeom>
          <a:solidFill>
            <a:srgbClr val="002060"/>
          </a:solidFill>
        </p:spPr>
        <p:txBody>
          <a:bodyPr wrap="none">
            <a:spAutoFit/>
          </a:bodyPr>
          <a:lstStyle/>
          <a:p>
            <a:r>
              <a:rPr lang="en-US" sz="2800" b="1" dirty="0">
                <a:solidFill>
                  <a:schemeClr val="bg1"/>
                </a:solidFill>
              </a:rPr>
              <a:t>Myrrh Resin </a:t>
            </a:r>
          </a:p>
        </p:txBody>
      </p:sp>
      <p:sp>
        <p:nvSpPr>
          <p:cNvPr id="7" name="Rectangle 6"/>
          <p:cNvSpPr/>
          <p:nvPr/>
        </p:nvSpPr>
        <p:spPr>
          <a:xfrm>
            <a:off x="150812" y="121146"/>
            <a:ext cx="11887200" cy="2800767"/>
          </a:xfrm>
          <a:prstGeom prst="rect">
            <a:avLst/>
          </a:prstGeom>
          <a:solidFill>
            <a:srgbClr val="002060"/>
          </a:solidFill>
        </p:spPr>
        <p:txBody>
          <a:bodyPr wrap="square">
            <a:spAutoFit/>
          </a:bodyPr>
          <a:lstStyle/>
          <a:p>
            <a:r>
              <a:rPr lang="en-US" sz="2800" b="1" dirty="0" smtClean="0"/>
              <a:t>  </a:t>
            </a:r>
            <a:r>
              <a:rPr lang="en-US" sz="2800" b="1" dirty="0">
                <a:solidFill>
                  <a:srgbClr val="FFFF00"/>
                </a:solidFill>
              </a:rPr>
              <a:t>Grain (Cereal) Offering</a:t>
            </a:r>
            <a:r>
              <a:rPr lang="en-US" sz="2800" dirty="0">
                <a:solidFill>
                  <a:srgbClr val="FFFF00"/>
                </a:solidFill>
              </a:rPr>
              <a:t> </a:t>
            </a:r>
            <a:r>
              <a:rPr lang="ko-KR" altLang="en-US" sz="2800" b="1" dirty="0" smtClean="0">
                <a:solidFill>
                  <a:srgbClr val="FFFF00"/>
                </a:solidFill>
              </a:rPr>
              <a:t>소제</a:t>
            </a:r>
            <a:r>
              <a:rPr lang="zh-TW" altLang="en-US" sz="2800" b="1" dirty="0" smtClean="0">
                <a:solidFill>
                  <a:srgbClr val="FFFF00"/>
                </a:solidFill>
              </a:rPr>
              <a:t>（</a:t>
            </a:r>
            <a:r>
              <a:rPr lang="he-IL" sz="2800" b="1" dirty="0">
                <a:solidFill>
                  <a:srgbClr val="FFFF00"/>
                </a:solidFill>
              </a:rPr>
              <a:t>מנחה </a:t>
            </a:r>
            <a:r>
              <a:rPr lang="en-US" sz="2800" b="1" dirty="0">
                <a:solidFill>
                  <a:srgbClr val="FFFF00"/>
                </a:solidFill>
              </a:rPr>
              <a:t> </a:t>
            </a:r>
            <a:r>
              <a:rPr lang="en-US" sz="2800" b="1" i="1" dirty="0" err="1">
                <a:solidFill>
                  <a:srgbClr val="FFFF00"/>
                </a:solidFill>
              </a:rPr>
              <a:t>minchah</a:t>
            </a:r>
            <a:r>
              <a:rPr lang="zh-TW" altLang="en-US" sz="2800" b="1" dirty="0" smtClean="0">
                <a:solidFill>
                  <a:srgbClr val="FFFF00"/>
                </a:solidFill>
              </a:rPr>
              <a:t>；</a:t>
            </a:r>
            <a:r>
              <a:rPr lang="ko-KR" altLang="en-US" sz="2800" b="1" dirty="0" smtClean="0">
                <a:solidFill>
                  <a:srgbClr val="FFFF00"/>
                </a:solidFill>
              </a:rPr>
              <a:t>레위기</a:t>
            </a:r>
            <a:r>
              <a:rPr lang="zh-TW" altLang="en-US" sz="2800" b="1" dirty="0" smtClean="0">
                <a:solidFill>
                  <a:srgbClr val="FFFF00"/>
                </a:solidFill>
              </a:rPr>
              <a:t> </a:t>
            </a:r>
            <a:r>
              <a:rPr lang="en-US" sz="2800" b="1" dirty="0" smtClean="0">
                <a:solidFill>
                  <a:srgbClr val="FFFF00"/>
                </a:solidFill>
              </a:rPr>
              <a:t>2</a:t>
            </a:r>
            <a:r>
              <a:rPr lang="ko-KR" altLang="en-US" sz="2800" b="1" dirty="0" smtClean="0">
                <a:solidFill>
                  <a:srgbClr val="FFFF00"/>
                </a:solidFill>
              </a:rPr>
              <a:t>장</a:t>
            </a:r>
            <a:r>
              <a:rPr lang="zh-TW" altLang="en-US" sz="2800" b="1" dirty="0" smtClean="0">
                <a:solidFill>
                  <a:srgbClr val="FFFF00"/>
                </a:solidFill>
              </a:rPr>
              <a:t>）</a:t>
            </a:r>
            <a:endParaRPr lang="en-US" altLang="zh-TW" sz="800" b="1" dirty="0">
              <a:solidFill>
                <a:srgbClr val="FFFF00"/>
              </a:solidFill>
            </a:endParaRPr>
          </a:p>
          <a:p>
            <a:endParaRPr lang="en-US" sz="800" dirty="0" smtClean="0">
              <a:solidFill>
                <a:schemeClr val="bg1"/>
              </a:solidFill>
            </a:endParaRPr>
          </a:p>
          <a:p>
            <a:r>
              <a:rPr lang="en-US" sz="2300" dirty="0" smtClean="0">
                <a:solidFill>
                  <a:schemeClr val="bg1"/>
                </a:solidFill>
              </a:rPr>
              <a:t>For </a:t>
            </a:r>
            <a:r>
              <a:rPr lang="en-US" sz="2300" dirty="0">
                <a:solidFill>
                  <a:schemeClr val="bg1"/>
                </a:solidFill>
              </a:rPr>
              <a:t>the poor, animal offering could be very costly. Grain offering is an alternative </a:t>
            </a:r>
          </a:p>
          <a:p>
            <a:r>
              <a:rPr lang="en-US" sz="2300" dirty="0">
                <a:solidFill>
                  <a:schemeClr val="bg1"/>
                </a:solidFill>
              </a:rPr>
              <a:t>sacrifice for the poor. Only a token portion of grain offering is to be burned (2:2), </a:t>
            </a:r>
          </a:p>
          <a:p>
            <a:r>
              <a:rPr lang="en-US" sz="2300" dirty="0">
                <a:solidFill>
                  <a:schemeClr val="bg1"/>
                </a:solidFill>
              </a:rPr>
              <a:t>and the rest of it is given to priests (2:3, 10). Grain offering is to be accompanied </a:t>
            </a:r>
          </a:p>
          <a:p>
            <a:r>
              <a:rPr lang="en-US" sz="2300" dirty="0">
                <a:solidFill>
                  <a:schemeClr val="bg1"/>
                </a:solidFill>
              </a:rPr>
              <a:t>by oil. If it is uncooked, frankincense should be put on it (2:1-3, 14-16). If it is cooked, </a:t>
            </a:r>
          </a:p>
          <a:p>
            <a:r>
              <a:rPr lang="en-US" sz="2300" dirty="0">
                <a:solidFill>
                  <a:schemeClr val="bg1"/>
                </a:solidFill>
              </a:rPr>
              <a:t>the requirement of frankincense is waived (2:4-10). Frankincense is a fragrant gum-resin tapped from a kind of tree. It is quite expensive.</a:t>
            </a:r>
            <a:endParaRPr lang="en-US" sz="2300" dirty="0"/>
          </a:p>
        </p:txBody>
      </p:sp>
    </p:spTree>
    <p:extLst>
      <p:ext uri="{BB962C8B-B14F-4D97-AF65-F5344CB8AC3E}">
        <p14:creationId xmlns:p14="http://schemas.microsoft.com/office/powerpoint/2010/main" val="127393658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2" y="76200"/>
            <a:ext cx="11887200" cy="3216265"/>
          </a:xfrm>
          <a:prstGeom prst="rect">
            <a:avLst/>
          </a:prstGeom>
          <a:solidFill>
            <a:srgbClr val="002060"/>
          </a:solidFill>
        </p:spPr>
        <p:txBody>
          <a:bodyPr wrap="square">
            <a:spAutoFit/>
          </a:bodyPr>
          <a:lstStyle/>
          <a:p>
            <a:r>
              <a:rPr lang="en-US" sz="2800" b="1" dirty="0" smtClean="0"/>
              <a:t>    </a:t>
            </a:r>
            <a:r>
              <a:rPr lang="en-US" sz="2800" b="1" dirty="0" smtClean="0">
                <a:solidFill>
                  <a:srgbClr val="FFFF00"/>
                </a:solidFill>
              </a:rPr>
              <a:t>Grain </a:t>
            </a:r>
            <a:r>
              <a:rPr lang="en-US" sz="2800" b="1" dirty="0">
                <a:solidFill>
                  <a:srgbClr val="FFFF00"/>
                </a:solidFill>
              </a:rPr>
              <a:t>(Cereal) Offering</a:t>
            </a:r>
            <a:r>
              <a:rPr lang="en-US" sz="2800" dirty="0">
                <a:solidFill>
                  <a:srgbClr val="FFFF00"/>
                </a:solidFill>
              </a:rPr>
              <a:t> </a:t>
            </a:r>
            <a:r>
              <a:rPr lang="ko-KR" altLang="en-US" sz="2800" b="1" dirty="0">
                <a:solidFill>
                  <a:srgbClr val="FFFF00"/>
                </a:solidFill>
              </a:rPr>
              <a:t>소제 </a:t>
            </a:r>
            <a:r>
              <a:rPr lang="zh-TW" altLang="en-US" sz="2800" b="1" dirty="0" smtClean="0">
                <a:solidFill>
                  <a:srgbClr val="FFFF00"/>
                </a:solidFill>
              </a:rPr>
              <a:t>（</a:t>
            </a:r>
            <a:r>
              <a:rPr lang="he-IL" sz="2800" b="1" dirty="0" smtClean="0">
                <a:solidFill>
                  <a:srgbClr val="FFFF00"/>
                </a:solidFill>
              </a:rPr>
              <a:t>מנחה </a:t>
            </a:r>
            <a:r>
              <a:rPr lang="en-US" sz="2800" b="1" dirty="0" smtClean="0">
                <a:solidFill>
                  <a:srgbClr val="FFFF00"/>
                </a:solidFill>
              </a:rPr>
              <a:t> </a:t>
            </a:r>
            <a:r>
              <a:rPr lang="en-US" sz="2800" b="1" i="1" dirty="0" err="1" smtClean="0">
                <a:solidFill>
                  <a:srgbClr val="FFFF00"/>
                </a:solidFill>
              </a:rPr>
              <a:t>minchah</a:t>
            </a:r>
            <a:r>
              <a:rPr lang="zh-TW" altLang="en-US" sz="2800" b="1" dirty="0" smtClean="0">
                <a:solidFill>
                  <a:srgbClr val="FFFF00"/>
                </a:solidFill>
              </a:rPr>
              <a:t>；</a:t>
            </a:r>
            <a:r>
              <a:rPr lang="ko-KR" altLang="en-US" sz="2800" b="1" dirty="0">
                <a:solidFill>
                  <a:srgbClr val="FFFF00"/>
                </a:solidFill>
              </a:rPr>
              <a:t> 레위기</a:t>
            </a:r>
            <a:r>
              <a:rPr lang="zh-TW" altLang="en-US" sz="2800" b="1" dirty="0">
                <a:solidFill>
                  <a:srgbClr val="FFFF00"/>
                </a:solidFill>
              </a:rPr>
              <a:t> </a:t>
            </a:r>
            <a:r>
              <a:rPr lang="en-US" sz="2800" b="1" dirty="0">
                <a:solidFill>
                  <a:srgbClr val="FFFF00"/>
                </a:solidFill>
              </a:rPr>
              <a:t>2</a:t>
            </a:r>
            <a:r>
              <a:rPr lang="ko-KR" altLang="en-US" sz="2800" b="1" dirty="0" smtClean="0">
                <a:solidFill>
                  <a:srgbClr val="FFFF00"/>
                </a:solidFill>
              </a:rPr>
              <a:t>장</a:t>
            </a:r>
            <a:r>
              <a:rPr lang="zh-TW" altLang="en-US" sz="2800" b="1" dirty="0" smtClean="0">
                <a:solidFill>
                  <a:srgbClr val="FFFF00"/>
                </a:solidFill>
              </a:rPr>
              <a:t>）</a:t>
            </a:r>
            <a:endParaRPr lang="en-US" altLang="zh-TW" sz="2800" b="1" dirty="0" smtClean="0">
              <a:solidFill>
                <a:srgbClr val="FFFF00"/>
              </a:solidFill>
            </a:endParaRPr>
          </a:p>
          <a:p>
            <a:endParaRPr lang="en-US" sz="1100" b="1" dirty="0">
              <a:solidFill>
                <a:srgbClr val="FFFF00"/>
              </a:solidFill>
            </a:endParaRPr>
          </a:p>
          <a:p>
            <a:r>
              <a:rPr lang="en-US" sz="2600" b="1" dirty="0">
                <a:solidFill>
                  <a:srgbClr val="FFFF00"/>
                </a:solidFill>
              </a:rPr>
              <a:t>Leviticus </a:t>
            </a:r>
            <a:r>
              <a:rPr lang="en-US" sz="2600" b="1" dirty="0" smtClean="0">
                <a:solidFill>
                  <a:srgbClr val="FFFF00"/>
                </a:solidFill>
              </a:rPr>
              <a:t>2:1. </a:t>
            </a:r>
            <a:r>
              <a:rPr lang="ko-KR" altLang="en-US" sz="2600" dirty="0">
                <a:solidFill>
                  <a:schemeClr val="bg1"/>
                </a:solidFill>
              </a:rPr>
              <a:t>누구든지 소제의 예물을 여호와께 드리려거든 </a:t>
            </a:r>
            <a:r>
              <a:rPr lang="ko-KR" altLang="en-US" sz="2600" b="1" dirty="0">
                <a:solidFill>
                  <a:srgbClr val="FFFF00"/>
                </a:solidFill>
              </a:rPr>
              <a:t>고운 </a:t>
            </a:r>
            <a:r>
              <a:rPr lang="ko-KR" altLang="en-US" sz="2600" b="1" dirty="0" smtClean="0">
                <a:solidFill>
                  <a:srgbClr val="FFFF00"/>
                </a:solidFill>
              </a:rPr>
              <a:t>가루</a:t>
            </a:r>
            <a:endParaRPr lang="en-US" altLang="ko-KR" sz="2600" b="1" dirty="0" smtClean="0">
              <a:solidFill>
                <a:srgbClr val="FFFF00"/>
              </a:solidFill>
            </a:endParaRPr>
          </a:p>
          <a:p>
            <a:r>
              <a:rPr lang="ko-KR" altLang="en-US" sz="2600" dirty="0" smtClean="0">
                <a:solidFill>
                  <a:schemeClr val="bg1"/>
                </a:solidFill>
              </a:rPr>
              <a:t>로 </a:t>
            </a:r>
            <a:r>
              <a:rPr lang="ko-KR" altLang="en-US" sz="2600" dirty="0">
                <a:solidFill>
                  <a:schemeClr val="bg1"/>
                </a:solidFill>
              </a:rPr>
              <a:t>예물을 삼아 그 위에 기름을 붓고 또 그 위에 유향을 </a:t>
            </a:r>
            <a:r>
              <a:rPr lang="ko-KR" altLang="en-US" sz="2600" dirty="0" smtClean="0">
                <a:solidFill>
                  <a:schemeClr val="bg1"/>
                </a:solidFill>
              </a:rPr>
              <a:t>놓아</a:t>
            </a:r>
            <a:r>
              <a:rPr lang="en-US" altLang="ko-KR" sz="2600" dirty="0" smtClean="0">
                <a:solidFill>
                  <a:schemeClr val="bg1"/>
                </a:solidFill>
              </a:rPr>
              <a:t>.</a:t>
            </a:r>
            <a:r>
              <a:rPr lang="ko-KR" altLang="en-US" sz="2600" dirty="0" smtClean="0">
                <a:solidFill>
                  <a:schemeClr val="bg1"/>
                </a:solidFill>
              </a:rPr>
              <a:t> </a:t>
            </a:r>
            <a:r>
              <a:rPr lang="en-US" altLang="zh-TW" sz="2600" dirty="0" smtClean="0">
                <a:solidFill>
                  <a:schemeClr val="bg1"/>
                </a:solidFill>
              </a:rPr>
              <a:t>(</a:t>
            </a:r>
            <a:r>
              <a:rPr lang="en-US" sz="2600" b="1" dirty="0" smtClean="0">
                <a:solidFill>
                  <a:srgbClr val="FFFF00"/>
                </a:solidFill>
              </a:rPr>
              <a:t> </a:t>
            </a:r>
            <a:r>
              <a:rPr lang="en-US" sz="2600" b="1" dirty="0">
                <a:solidFill>
                  <a:srgbClr val="FFFF00"/>
                </a:solidFill>
              </a:rPr>
              <a:t>fine </a:t>
            </a:r>
            <a:r>
              <a:rPr lang="en-US" sz="2600" b="1" dirty="0" smtClean="0">
                <a:solidFill>
                  <a:srgbClr val="FFFF00"/>
                </a:solidFill>
              </a:rPr>
              <a:t>flour</a:t>
            </a:r>
            <a:r>
              <a:rPr lang="en-US" altLang="zh-CN" sz="2600" dirty="0" smtClean="0">
                <a:solidFill>
                  <a:schemeClr val="bg1"/>
                </a:solidFill>
              </a:rPr>
              <a:t>)</a:t>
            </a:r>
            <a:endParaRPr lang="en-US" sz="2600" dirty="0">
              <a:solidFill>
                <a:schemeClr val="bg1"/>
              </a:solidFill>
            </a:endParaRPr>
          </a:p>
          <a:p>
            <a:r>
              <a:rPr lang="en-US" altLang="ko-KR" sz="2400" b="1" dirty="0">
                <a:solidFill>
                  <a:srgbClr val="FFFF00"/>
                </a:solidFill>
              </a:rPr>
              <a:t>	</a:t>
            </a:r>
            <a:r>
              <a:rPr lang="en-US" altLang="ko-KR" sz="2400" b="1" dirty="0" smtClean="0">
                <a:solidFill>
                  <a:srgbClr val="FFFF00"/>
                </a:solidFill>
              </a:rPr>
              <a:t>-</a:t>
            </a:r>
            <a:r>
              <a:rPr lang="ko-KR" altLang="en-US" sz="2400" b="1" dirty="0" smtClean="0">
                <a:solidFill>
                  <a:srgbClr val="FFFF00"/>
                </a:solidFill>
              </a:rPr>
              <a:t>고운 가루 </a:t>
            </a:r>
            <a:r>
              <a:rPr lang="zh-TW" altLang="en-US" sz="2400" dirty="0" smtClean="0">
                <a:solidFill>
                  <a:schemeClr val="bg1"/>
                </a:solidFill>
              </a:rPr>
              <a:t> </a:t>
            </a:r>
            <a:r>
              <a:rPr lang="en-US" sz="3200" dirty="0" err="1" smtClean="0">
                <a:solidFill>
                  <a:srgbClr val="FFFF00"/>
                </a:solidFill>
                <a:latin typeface="Bwhebb" pitchFamily="2" charset="0"/>
              </a:rPr>
              <a:t>tl,so</a:t>
            </a:r>
            <a:r>
              <a:rPr lang="en-US" sz="2400" dirty="0" smtClean="0">
                <a:solidFill>
                  <a:schemeClr val="bg1"/>
                </a:solidFill>
              </a:rPr>
              <a:t> </a:t>
            </a:r>
            <a:r>
              <a:rPr lang="en-US" sz="2400" dirty="0">
                <a:solidFill>
                  <a:schemeClr val="bg1"/>
                </a:solidFill>
              </a:rPr>
              <a:t>(</a:t>
            </a:r>
            <a:r>
              <a:rPr lang="en-US" sz="2400" i="1" dirty="0" err="1" smtClean="0">
                <a:solidFill>
                  <a:schemeClr val="bg1"/>
                </a:solidFill>
              </a:rPr>
              <a:t>solet</a:t>
            </a:r>
            <a:r>
              <a:rPr lang="en-US" sz="2400" i="1" dirty="0" smtClean="0">
                <a:solidFill>
                  <a:schemeClr val="bg1"/>
                </a:solidFill>
              </a:rPr>
              <a:t>)</a:t>
            </a:r>
            <a:r>
              <a:rPr lang="en-US" sz="2400" dirty="0" smtClean="0">
                <a:solidFill>
                  <a:schemeClr val="bg1"/>
                </a:solidFill>
              </a:rPr>
              <a:t>: </a:t>
            </a:r>
            <a:r>
              <a:rPr lang="ko-KR" altLang="en-US" sz="2400" dirty="0" smtClean="0">
                <a:solidFill>
                  <a:schemeClr val="bg1"/>
                </a:solidFill>
              </a:rPr>
              <a:t>히브리어 구약 성경에 </a:t>
            </a:r>
            <a:r>
              <a:rPr lang="en-US" sz="2400" dirty="0" smtClean="0">
                <a:solidFill>
                  <a:srgbClr val="FFFF00"/>
                </a:solidFill>
              </a:rPr>
              <a:t>52</a:t>
            </a:r>
            <a:r>
              <a:rPr lang="ko-KR" altLang="en-US" sz="2400" dirty="0" smtClean="0">
                <a:solidFill>
                  <a:srgbClr val="FFFF00"/>
                </a:solidFill>
              </a:rPr>
              <a:t>회</a:t>
            </a:r>
            <a:r>
              <a:rPr lang="en-US" altLang="ko-KR" sz="2400" dirty="0" smtClean="0">
                <a:solidFill>
                  <a:schemeClr val="bg1"/>
                </a:solidFill>
              </a:rPr>
              <a:t>.  </a:t>
            </a:r>
            <a:r>
              <a:rPr lang="ko-KR" altLang="en-US" sz="2400" dirty="0" smtClean="0">
                <a:solidFill>
                  <a:schemeClr val="bg1"/>
                </a:solidFill>
              </a:rPr>
              <a:t>영어로 </a:t>
            </a:r>
            <a:r>
              <a:rPr lang="en-US" sz="2400" dirty="0" smtClean="0">
                <a:solidFill>
                  <a:srgbClr val="FFFF00"/>
                </a:solidFill>
              </a:rPr>
              <a:t>semolina</a:t>
            </a:r>
            <a:r>
              <a:rPr lang="ko-KR" altLang="en-US" sz="2400" dirty="0" smtClean="0">
                <a:solidFill>
                  <a:schemeClr val="bg1"/>
                </a:solidFill>
              </a:rPr>
              <a:t>이며 </a:t>
            </a:r>
            <a:r>
              <a:rPr lang="ko-KR" altLang="en-US" sz="2400" b="1" dirty="0" smtClean="0">
                <a:solidFill>
                  <a:srgbClr val="FFFF00"/>
                </a:solidFill>
              </a:rPr>
              <a:t>거친 밀가루</a:t>
            </a:r>
            <a:r>
              <a:rPr lang="ko-KR" altLang="en-US" sz="2400" dirty="0" smtClean="0">
                <a:solidFill>
                  <a:schemeClr val="bg1"/>
                </a:solidFill>
              </a:rPr>
              <a:t>를 가리킴</a:t>
            </a:r>
            <a:r>
              <a:rPr lang="en-US" altLang="ko-KR" sz="2400" dirty="0" smtClean="0">
                <a:solidFill>
                  <a:schemeClr val="bg1"/>
                </a:solidFill>
              </a:rPr>
              <a:t>. </a:t>
            </a:r>
            <a:r>
              <a:rPr lang="ko-KR" altLang="en-US" sz="2400" b="1" dirty="0" smtClean="0">
                <a:solidFill>
                  <a:srgbClr val="FFFF00"/>
                </a:solidFill>
              </a:rPr>
              <a:t>고운 밀가루</a:t>
            </a:r>
            <a:r>
              <a:rPr lang="ko-KR" altLang="en-US" sz="2400" dirty="0" smtClean="0">
                <a:solidFill>
                  <a:schemeClr val="bg1"/>
                </a:solidFill>
              </a:rPr>
              <a:t>는 히브리어로 </a:t>
            </a:r>
            <a:r>
              <a:rPr lang="en-US" sz="2800" b="1" dirty="0" smtClean="0">
                <a:solidFill>
                  <a:srgbClr val="FFFF00"/>
                </a:solidFill>
              </a:rPr>
              <a:t>“</a:t>
            </a:r>
            <a:r>
              <a:rPr lang="he-IL" sz="2800" b="1" dirty="0">
                <a:solidFill>
                  <a:srgbClr val="FFFF00"/>
                </a:solidFill>
              </a:rPr>
              <a:t>קמח</a:t>
            </a:r>
            <a:r>
              <a:rPr lang="en-US" sz="2800" b="1" dirty="0" smtClean="0">
                <a:solidFill>
                  <a:srgbClr val="FFFF00"/>
                </a:solidFill>
              </a:rPr>
              <a:t>” </a:t>
            </a:r>
            <a:r>
              <a:rPr lang="en-US" altLang="zh-TW" sz="2800" b="1" dirty="0" smtClean="0">
                <a:solidFill>
                  <a:srgbClr val="FFFF00"/>
                </a:solidFill>
              </a:rPr>
              <a:t>(</a:t>
            </a:r>
            <a:r>
              <a:rPr lang="en-US" sz="2800" b="1" i="1" dirty="0" err="1" smtClean="0">
                <a:solidFill>
                  <a:srgbClr val="FFFF00"/>
                </a:solidFill>
              </a:rPr>
              <a:t>kemach</a:t>
            </a:r>
            <a:r>
              <a:rPr lang="en-US" sz="2800" b="1" i="1" dirty="0" smtClean="0">
                <a:solidFill>
                  <a:srgbClr val="FFFF00"/>
                </a:solidFill>
              </a:rPr>
              <a:t>)</a:t>
            </a:r>
            <a:r>
              <a:rPr lang="ko-KR" altLang="en-US" sz="2400" dirty="0" smtClean="0">
                <a:solidFill>
                  <a:schemeClr val="bg1"/>
                </a:solidFill>
              </a:rPr>
              <a:t>이라고 하며</a:t>
            </a:r>
            <a:r>
              <a:rPr lang="en-US" altLang="ko-KR" sz="2400" dirty="0" smtClean="0">
                <a:solidFill>
                  <a:schemeClr val="bg1"/>
                </a:solidFill>
              </a:rPr>
              <a:t>, </a:t>
            </a:r>
            <a:r>
              <a:rPr lang="ko-KR" altLang="en-US" sz="2400" dirty="0">
                <a:solidFill>
                  <a:schemeClr val="bg1"/>
                </a:solidFill>
              </a:rPr>
              <a:t>히브리어 구약 성경에 </a:t>
            </a:r>
            <a:r>
              <a:rPr lang="en-US" altLang="ko-KR" sz="2400" dirty="0" smtClean="0">
                <a:solidFill>
                  <a:schemeClr val="bg1"/>
                </a:solidFill>
              </a:rPr>
              <a:t>14</a:t>
            </a:r>
            <a:r>
              <a:rPr lang="ko-KR" altLang="en-US" sz="2400" dirty="0" smtClean="0">
                <a:solidFill>
                  <a:schemeClr val="bg1"/>
                </a:solidFill>
              </a:rPr>
              <a:t>회 </a:t>
            </a:r>
            <a:r>
              <a:rPr lang="en-US" altLang="ko-KR" sz="2400" dirty="0" smtClean="0">
                <a:solidFill>
                  <a:schemeClr val="bg1"/>
                </a:solidFill>
              </a:rPr>
              <a:t>(</a:t>
            </a:r>
            <a:r>
              <a:rPr lang="ko-KR" altLang="en-US" sz="2400" dirty="0" smtClean="0">
                <a:solidFill>
                  <a:schemeClr val="bg1"/>
                </a:solidFill>
              </a:rPr>
              <a:t>참고</a:t>
            </a:r>
            <a:r>
              <a:rPr lang="en-US" altLang="ko-KR" sz="2400" dirty="0" smtClean="0">
                <a:solidFill>
                  <a:schemeClr val="bg1"/>
                </a:solidFill>
              </a:rPr>
              <a:t>. </a:t>
            </a:r>
            <a:r>
              <a:rPr lang="ko-KR" altLang="en-US" sz="2400" dirty="0" smtClean="0">
                <a:solidFill>
                  <a:schemeClr val="bg1"/>
                </a:solidFill>
              </a:rPr>
              <a:t>창세기 </a:t>
            </a:r>
            <a:r>
              <a:rPr lang="en-US" sz="2400" dirty="0" smtClean="0">
                <a:solidFill>
                  <a:schemeClr val="bg1"/>
                </a:solidFill>
              </a:rPr>
              <a:t>18:6). </a:t>
            </a:r>
            <a:r>
              <a:rPr lang="ko-KR" altLang="en-US" sz="2400" dirty="0" smtClean="0">
                <a:solidFill>
                  <a:schemeClr val="bg1"/>
                </a:solidFill>
              </a:rPr>
              <a:t>광야에서 맷돌을 갈아서 고운 밀가루를 내려면 상당히 오랜 시간이 걸림</a:t>
            </a:r>
            <a:r>
              <a:rPr lang="en-US" altLang="ko-KR" sz="2400" dirty="0" smtClean="0">
                <a:solidFill>
                  <a:schemeClr val="bg1"/>
                </a:solidFill>
              </a:rPr>
              <a:t>.</a:t>
            </a:r>
            <a:r>
              <a:rPr lang="ko-KR" altLang="en-US" sz="2400" dirty="0" smtClean="0">
                <a:solidFill>
                  <a:schemeClr val="bg1"/>
                </a:solidFill>
              </a:rPr>
              <a:t> </a:t>
            </a:r>
            <a:endParaRPr lang="en-US" sz="2400" dirty="0" smtClean="0">
              <a:solidFill>
                <a:schemeClr val="bg1"/>
              </a:solidFill>
            </a:endParaRPr>
          </a:p>
        </p:txBody>
      </p:sp>
      <p:pic>
        <p:nvPicPr>
          <p:cNvPr id="3" name="Picture 2" descr="Image result for sem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58" y="3414889"/>
            <a:ext cx="542298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semol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412" y="3412067"/>
            <a:ext cx="4567238"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9412" y="5788336"/>
            <a:ext cx="11430000" cy="830997"/>
          </a:xfrm>
          <a:prstGeom prst="rect">
            <a:avLst/>
          </a:prstGeom>
          <a:solidFill>
            <a:srgbClr val="002060"/>
          </a:solidFill>
        </p:spPr>
        <p:txBody>
          <a:bodyPr wrap="square">
            <a:spAutoFit/>
          </a:bodyPr>
          <a:lstStyle/>
          <a:p>
            <a:r>
              <a:rPr lang="en-US" sz="2400" b="1" dirty="0">
                <a:solidFill>
                  <a:srgbClr val="FFFF00"/>
                </a:solidFill>
              </a:rPr>
              <a:t>Semolina</a:t>
            </a:r>
            <a:r>
              <a:rPr lang="en-US" sz="2400" b="1" dirty="0">
                <a:solidFill>
                  <a:schemeClr val="bg1"/>
                </a:solidFill>
              </a:rPr>
              <a:t> is the coarse, purified wheat </a:t>
            </a:r>
            <a:r>
              <a:rPr lang="en-US" sz="2400" b="1" dirty="0" err="1">
                <a:solidFill>
                  <a:schemeClr val="bg1"/>
                </a:solidFill>
              </a:rPr>
              <a:t>middlings</a:t>
            </a:r>
            <a:r>
              <a:rPr lang="en-US" sz="2400" b="1" dirty="0">
                <a:solidFill>
                  <a:schemeClr val="bg1"/>
                </a:solidFill>
              </a:rPr>
              <a:t> of durum wheat used in making pasta, breakfast cereals, puddings, and couscous</a:t>
            </a:r>
            <a:r>
              <a:rPr lang="en-US" sz="2400" b="1" dirty="0" smtClean="0">
                <a:solidFill>
                  <a:schemeClr val="bg1"/>
                </a:solidFill>
              </a:rPr>
              <a:t>. </a:t>
            </a:r>
            <a:r>
              <a:rPr lang="en-US" sz="2400" b="1" dirty="0">
                <a:solidFill>
                  <a:srgbClr val="FFFF00"/>
                </a:solidFill>
              </a:rPr>
              <a:t>Semolina</a:t>
            </a:r>
            <a:r>
              <a:rPr lang="en-US" sz="2400" b="1" dirty="0">
                <a:solidFill>
                  <a:schemeClr val="bg1"/>
                </a:solidFill>
              </a:rPr>
              <a:t> is </a:t>
            </a:r>
            <a:r>
              <a:rPr lang="en-US" sz="2400" b="1" dirty="0" smtClean="0">
                <a:solidFill>
                  <a:schemeClr val="bg1"/>
                </a:solidFill>
              </a:rPr>
              <a:t>different from </a:t>
            </a:r>
            <a:r>
              <a:rPr lang="en-US" sz="2400" b="1" dirty="0" smtClean="0">
                <a:solidFill>
                  <a:srgbClr val="FFFF00"/>
                </a:solidFill>
              </a:rPr>
              <a:t>fine flour</a:t>
            </a:r>
            <a:r>
              <a:rPr lang="en-US" sz="2400" b="1" dirty="0" smtClean="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199447675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224" y="152400"/>
            <a:ext cx="11887200" cy="6678751"/>
          </a:xfrm>
          <a:prstGeom prst="rect">
            <a:avLst/>
          </a:prstGeom>
          <a:solidFill>
            <a:srgbClr val="002060"/>
          </a:solidFill>
        </p:spPr>
        <p:txBody>
          <a:bodyPr wrap="square">
            <a:spAutoFit/>
          </a:bodyPr>
          <a:lstStyle/>
          <a:p>
            <a:r>
              <a:rPr lang="en-US" sz="2800" b="1" dirty="0" smtClean="0">
                <a:solidFill>
                  <a:schemeClr val="bg1"/>
                </a:solidFill>
              </a:rPr>
              <a:t>                            </a:t>
            </a:r>
            <a:r>
              <a:rPr lang="en-US" sz="3600" b="1" dirty="0" smtClean="0">
                <a:solidFill>
                  <a:srgbClr val="FFFF00"/>
                </a:solidFill>
              </a:rPr>
              <a:t>Well-being Offering </a:t>
            </a:r>
            <a:r>
              <a:rPr lang="ko-KR" altLang="en-US" sz="3600" b="1" dirty="0" smtClean="0">
                <a:solidFill>
                  <a:srgbClr val="FFFF00"/>
                </a:solidFill>
              </a:rPr>
              <a:t>화목제</a:t>
            </a:r>
            <a:endParaRPr lang="en-US" altLang="zh-TW" sz="3600" b="1" dirty="0" smtClean="0">
              <a:solidFill>
                <a:srgbClr val="FFFF00"/>
              </a:solidFill>
            </a:endParaRPr>
          </a:p>
          <a:p>
            <a:r>
              <a:rPr lang="zh-TW" altLang="en-US" sz="3600" b="1" dirty="0" smtClean="0">
                <a:solidFill>
                  <a:srgbClr val="FFFF00"/>
                </a:solidFill>
              </a:rPr>
              <a:t>   （</a:t>
            </a:r>
            <a:r>
              <a:rPr lang="he-IL" sz="3600" b="1" dirty="0" smtClean="0">
                <a:solidFill>
                  <a:srgbClr val="FFFF00"/>
                </a:solidFill>
              </a:rPr>
              <a:t>זבח שׁלמים</a:t>
            </a:r>
            <a:r>
              <a:rPr lang="en-US" sz="3600" b="1" dirty="0" smtClean="0">
                <a:solidFill>
                  <a:srgbClr val="FFFF00"/>
                </a:solidFill>
              </a:rPr>
              <a:t> </a:t>
            </a:r>
            <a:r>
              <a:rPr lang="en-US" sz="3600" b="1" i="1" dirty="0" err="1" smtClean="0">
                <a:solidFill>
                  <a:srgbClr val="FFFF00"/>
                </a:solidFill>
              </a:rPr>
              <a:t>zebach</a:t>
            </a:r>
            <a:r>
              <a:rPr lang="en-US" sz="3600" b="1" i="1" dirty="0" smtClean="0">
                <a:solidFill>
                  <a:srgbClr val="FFFF00"/>
                </a:solidFill>
              </a:rPr>
              <a:t> </a:t>
            </a:r>
            <a:r>
              <a:rPr lang="en-US" sz="3600" b="1" i="1" dirty="0" err="1">
                <a:solidFill>
                  <a:srgbClr val="FFFF00"/>
                </a:solidFill>
              </a:rPr>
              <a:t>shelamim</a:t>
            </a:r>
            <a:r>
              <a:rPr lang="zh-TW" altLang="en-US" sz="3600" b="1" dirty="0" smtClean="0">
                <a:solidFill>
                  <a:srgbClr val="FFFF00"/>
                </a:solidFill>
              </a:rPr>
              <a:t>；</a:t>
            </a:r>
            <a:r>
              <a:rPr lang="ko-KR" altLang="en-US" sz="3600" b="1" dirty="0">
                <a:solidFill>
                  <a:srgbClr val="FFFF00"/>
                </a:solidFill>
              </a:rPr>
              <a:t> 레위기</a:t>
            </a:r>
            <a:r>
              <a:rPr lang="zh-TW" altLang="en-US" sz="3600" b="1" dirty="0">
                <a:solidFill>
                  <a:srgbClr val="FFFF00"/>
                </a:solidFill>
              </a:rPr>
              <a:t> </a:t>
            </a:r>
            <a:r>
              <a:rPr lang="en-US" altLang="zh-TW" sz="3600" b="1" dirty="0" smtClean="0">
                <a:solidFill>
                  <a:srgbClr val="FFFF00"/>
                </a:solidFill>
              </a:rPr>
              <a:t>3</a:t>
            </a:r>
            <a:r>
              <a:rPr lang="ko-KR" altLang="en-US" sz="3600" b="1" dirty="0" smtClean="0">
                <a:solidFill>
                  <a:srgbClr val="FFFF00"/>
                </a:solidFill>
              </a:rPr>
              <a:t>장</a:t>
            </a:r>
            <a:r>
              <a:rPr lang="zh-TW" altLang="en-US" sz="3600" b="1" dirty="0" smtClean="0">
                <a:solidFill>
                  <a:srgbClr val="FFFF00"/>
                </a:solidFill>
              </a:rPr>
              <a:t>）</a:t>
            </a:r>
            <a:endParaRPr lang="en-US" sz="3600" dirty="0">
              <a:solidFill>
                <a:srgbClr val="FFFF00"/>
              </a:solidFill>
            </a:endParaRPr>
          </a:p>
          <a:p>
            <a:endParaRPr lang="en-US" sz="1200" dirty="0" smtClean="0">
              <a:solidFill>
                <a:schemeClr val="bg1"/>
              </a:solidFill>
            </a:endParaRPr>
          </a:p>
          <a:p>
            <a:r>
              <a:rPr lang="en-US" sz="2400" dirty="0">
                <a:solidFill>
                  <a:schemeClr val="bg1"/>
                </a:solidFill>
              </a:rPr>
              <a:t>	“The well-being offering falls into three categories: ‘freewill,’ ‘vow’ and ‘thanksgiving.’ The common denominator of all three categories is joy (Deuteronomy 27:7).” (</a:t>
            </a:r>
            <a:r>
              <a:rPr lang="en-US" sz="2400" i="1" dirty="0">
                <a:solidFill>
                  <a:schemeClr val="bg1"/>
                </a:solidFill>
              </a:rPr>
              <a:t>Jacob </a:t>
            </a:r>
            <a:r>
              <a:rPr lang="en-US" sz="2400" i="1" dirty="0" err="1">
                <a:solidFill>
                  <a:schemeClr val="bg1"/>
                </a:solidFill>
              </a:rPr>
              <a:t>Milgrom</a:t>
            </a:r>
            <a:r>
              <a:rPr lang="en-US" sz="2400" dirty="0">
                <a:solidFill>
                  <a:schemeClr val="bg1"/>
                </a:solidFill>
              </a:rPr>
              <a:t>, 28) Cf. freewill offering - 1 Chronicles 29:9; votive offering – Genesis 28:20-22; thanksgiving offering – Psalm 107</a:t>
            </a:r>
            <a:r>
              <a:rPr lang="en-US" sz="2400" dirty="0" smtClean="0">
                <a:solidFill>
                  <a:schemeClr val="bg1"/>
                </a:solidFill>
              </a:rPr>
              <a:t>. </a:t>
            </a:r>
            <a:r>
              <a:rPr lang="ko-KR" altLang="en-US" sz="2400" dirty="0" smtClean="0">
                <a:solidFill>
                  <a:schemeClr val="bg1"/>
                </a:solidFill>
              </a:rPr>
              <a:t>화목제의 주요 희생 짐승은 소와 양떼 </a:t>
            </a:r>
            <a:r>
              <a:rPr lang="en-US" altLang="ko-KR" sz="2400" dirty="0" smtClean="0">
                <a:solidFill>
                  <a:schemeClr val="bg1"/>
                </a:solidFill>
              </a:rPr>
              <a:t>(</a:t>
            </a:r>
            <a:r>
              <a:rPr lang="ko-KR" altLang="en-US" sz="2400" dirty="0" smtClean="0">
                <a:solidFill>
                  <a:schemeClr val="bg1"/>
                </a:solidFill>
              </a:rPr>
              <a:t>양</a:t>
            </a:r>
            <a:r>
              <a:rPr lang="en-US" altLang="ko-KR" sz="2400" dirty="0" smtClean="0">
                <a:solidFill>
                  <a:schemeClr val="bg1"/>
                </a:solidFill>
              </a:rPr>
              <a:t>, </a:t>
            </a:r>
            <a:r>
              <a:rPr lang="ko-KR" altLang="en-US" sz="2400" dirty="0" smtClean="0">
                <a:solidFill>
                  <a:schemeClr val="bg1"/>
                </a:solidFill>
              </a:rPr>
              <a:t>염소</a:t>
            </a:r>
            <a:r>
              <a:rPr lang="en-US" altLang="ko-KR" sz="2400" dirty="0" smtClean="0">
                <a:solidFill>
                  <a:schemeClr val="bg1"/>
                </a:solidFill>
              </a:rPr>
              <a:t>)</a:t>
            </a:r>
            <a:endParaRPr lang="en-US" sz="2400" dirty="0" smtClean="0">
              <a:solidFill>
                <a:schemeClr val="bg1"/>
              </a:solidFill>
            </a:endParaRPr>
          </a:p>
          <a:p>
            <a:endParaRPr lang="en-US" sz="2400" dirty="0" smtClean="0">
              <a:solidFill>
                <a:schemeClr val="bg1"/>
              </a:solidFill>
            </a:endParaRPr>
          </a:p>
          <a:p>
            <a:pPr lvl="0"/>
            <a:r>
              <a:rPr lang="en-US" altLang="zh-CN" sz="2800" b="1" dirty="0" smtClean="0">
                <a:solidFill>
                  <a:srgbClr val="FFFF00"/>
                </a:solidFill>
              </a:rPr>
              <a:t>	</a:t>
            </a:r>
            <a:r>
              <a:rPr lang="ko-KR" altLang="en-US" sz="2800" dirty="0" smtClean="0">
                <a:solidFill>
                  <a:srgbClr val="FFFF00"/>
                </a:solidFill>
              </a:rPr>
              <a:t>소</a:t>
            </a:r>
            <a:r>
              <a:rPr lang="zh-CN" altLang="en-US" sz="2800" b="1" dirty="0" smtClean="0">
                <a:solidFill>
                  <a:schemeClr val="bg1"/>
                </a:solidFill>
              </a:rPr>
              <a:t>（</a:t>
            </a:r>
            <a:r>
              <a:rPr lang="he-IL" sz="2800" b="1" dirty="0">
                <a:solidFill>
                  <a:schemeClr val="bg1"/>
                </a:solidFill>
              </a:rPr>
              <a:t>בּקר </a:t>
            </a:r>
            <a:r>
              <a:rPr lang="en-US" sz="2800" b="1" dirty="0" smtClean="0">
                <a:solidFill>
                  <a:schemeClr val="bg1"/>
                </a:solidFill>
              </a:rPr>
              <a:t> </a:t>
            </a:r>
            <a:r>
              <a:rPr lang="en-US" sz="2800" b="1" i="1" dirty="0" err="1" smtClean="0">
                <a:solidFill>
                  <a:schemeClr val="bg1"/>
                </a:solidFill>
              </a:rPr>
              <a:t>bakar</a:t>
            </a:r>
            <a:r>
              <a:rPr lang="zh-CN" altLang="en-US" sz="2800" b="1" dirty="0" smtClean="0">
                <a:solidFill>
                  <a:schemeClr val="bg1"/>
                </a:solidFill>
              </a:rPr>
              <a:t>；</a:t>
            </a:r>
            <a:r>
              <a:rPr lang="ko-KR" altLang="en-US" sz="2800" b="1" dirty="0" smtClean="0">
                <a:solidFill>
                  <a:schemeClr val="bg1"/>
                </a:solidFill>
              </a:rPr>
              <a:t>레</a:t>
            </a:r>
            <a:r>
              <a:rPr lang="en-US" sz="2800" b="1" dirty="0" smtClean="0">
                <a:solidFill>
                  <a:schemeClr val="bg1"/>
                </a:solidFill>
              </a:rPr>
              <a:t>3</a:t>
            </a:r>
            <a:r>
              <a:rPr lang="en-US" altLang="zh-CN" sz="2800" b="1" dirty="0" smtClean="0">
                <a:solidFill>
                  <a:schemeClr val="bg1"/>
                </a:solidFill>
              </a:rPr>
              <a:t>:</a:t>
            </a:r>
            <a:r>
              <a:rPr lang="en-US" sz="2800" b="1" dirty="0" smtClean="0">
                <a:solidFill>
                  <a:schemeClr val="bg1"/>
                </a:solidFill>
              </a:rPr>
              <a:t>1-5</a:t>
            </a:r>
            <a:r>
              <a:rPr lang="zh-CN" altLang="en-US" sz="2800" b="1" dirty="0">
                <a:solidFill>
                  <a:schemeClr val="bg1"/>
                </a:solidFill>
              </a:rPr>
              <a:t>）</a:t>
            </a:r>
            <a:endParaRPr lang="en-US" sz="2800" dirty="0">
              <a:solidFill>
                <a:schemeClr val="bg1"/>
              </a:solidFill>
            </a:endParaRPr>
          </a:p>
          <a:p>
            <a:pPr lvl="2"/>
            <a:r>
              <a:rPr lang="en-US" altLang="zh-TW" sz="2800" dirty="0" smtClean="0">
                <a:solidFill>
                  <a:schemeClr val="bg1"/>
                </a:solidFill>
              </a:rPr>
              <a:t>	</a:t>
            </a:r>
            <a:r>
              <a:rPr lang="ko-KR" altLang="en-US" sz="2800" dirty="0">
                <a:solidFill>
                  <a:schemeClr val="bg1"/>
                </a:solidFill>
              </a:rPr>
              <a:t> 소로 드리려면 수컷이나 암컷이나 흠 없는 </a:t>
            </a:r>
            <a:r>
              <a:rPr lang="ko-KR" altLang="en-US" sz="2800" dirty="0" smtClean="0">
                <a:solidFill>
                  <a:schemeClr val="bg1"/>
                </a:solidFill>
              </a:rPr>
              <a:t>것으로  </a:t>
            </a:r>
            <a:r>
              <a:rPr lang="en-US" altLang="ko-KR" sz="2800" dirty="0" smtClean="0">
                <a:solidFill>
                  <a:schemeClr val="bg1"/>
                </a:solidFill>
              </a:rPr>
              <a:t>(</a:t>
            </a:r>
            <a:r>
              <a:rPr lang="ko-KR" altLang="en-US" sz="2800" b="1" dirty="0" smtClean="0">
                <a:solidFill>
                  <a:schemeClr val="bg1"/>
                </a:solidFill>
              </a:rPr>
              <a:t>레 </a:t>
            </a:r>
            <a:r>
              <a:rPr lang="en-US" sz="2800" dirty="0" smtClean="0">
                <a:solidFill>
                  <a:schemeClr val="bg1"/>
                </a:solidFill>
              </a:rPr>
              <a:t>3</a:t>
            </a:r>
            <a:r>
              <a:rPr lang="en-US" altLang="zh-TW" sz="2800" dirty="0" smtClean="0">
                <a:solidFill>
                  <a:schemeClr val="bg1"/>
                </a:solidFill>
              </a:rPr>
              <a:t>:</a:t>
            </a:r>
            <a:r>
              <a:rPr lang="en-US" sz="2800" dirty="0" smtClean="0">
                <a:solidFill>
                  <a:schemeClr val="bg1"/>
                </a:solidFill>
              </a:rPr>
              <a:t>1</a:t>
            </a:r>
            <a:r>
              <a:rPr lang="en-US" sz="2800" dirty="0">
                <a:solidFill>
                  <a:schemeClr val="bg1"/>
                </a:solidFill>
              </a:rPr>
              <a:t>)</a:t>
            </a:r>
            <a:endParaRPr lang="en-US" sz="2800" dirty="0" smtClean="0">
              <a:solidFill>
                <a:schemeClr val="bg1"/>
              </a:solidFill>
            </a:endParaRPr>
          </a:p>
          <a:p>
            <a:r>
              <a:rPr lang="en-US" altLang="zh-CN" sz="2800" b="1" dirty="0" smtClean="0">
                <a:solidFill>
                  <a:srgbClr val="FFFF00"/>
                </a:solidFill>
              </a:rPr>
              <a:t>	</a:t>
            </a:r>
            <a:r>
              <a:rPr lang="ko-KR" altLang="en-US" sz="2800" dirty="0" smtClean="0">
                <a:solidFill>
                  <a:srgbClr val="FFFF00"/>
                </a:solidFill>
              </a:rPr>
              <a:t>양</a:t>
            </a:r>
            <a:r>
              <a:rPr lang="ko-KR" altLang="en-US" sz="2800" dirty="0" smtClean="0">
                <a:solidFill>
                  <a:schemeClr val="bg1"/>
                </a:solidFill>
              </a:rPr>
              <a:t> </a:t>
            </a:r>
            <a:r>
              <a:rPr lang="zh-CN" altLang="en-US" sz="2800" b="1" dirty="0" smtClean="0">
                <a:solidFill>
                  <a:schemeClr val="bg1"/>
                </a:solidFill>
              </a:rPr>
              <a:t>（</a:t>
            </a:r>
            <a:r>
              <a:rPr lang="he-IL" sz="2800" b="1" dirty="0" smtClean="0">
                <a:solidFill>
                  <a:schemeClr val="bg1"/>
                </a:solidFill>
              </a:rPr>
              <a:t>קשב </a:t>
            </a:r>
            <a:r>
              <a:rPr lang="en-US" sz="2800" b="1" dirty="0" smtClean="0">
                <a:solidFill>
                  <a:schemeClr val="bg1"/>
                </a:solidFill>
              </a:rPr>
              <a:t> </a:t>
            </a:r>
            <a:r>
              <a:rPr lang="en-US" sz="2800" b="1" i="1" dirty="0" err="1" smtClean="0">
                <a:solidFill>
                  <a:schemeClr val="bg1"/>
                </a:solidFill>
              </a:rPr>
              <a:t>kesev</a:t>
            </a:r>
            <a:r>
              <a:rPr lang="zh-CN" altLang="en-US" sz="2800" b="1" dirty="0" smtClean="0">
                <a:solidFill>
                  <a:schemeClr val="bg1"/>
                </a:solidFill>
              </a:rPr>
              <a:t>；</a:t>
            </a:r>
            <a:r>
              <a:rPr lang="ko-KR" altLang="en-US" sz="2800" dirty="0" smtClean="0">
                <a:solidFill>
                  <a:schemeClr val="bg1"/>
                </a:solidFill>
              </a:rPr>
              <a:t>또는</a:t>
            </a:r>
            <a:r>
              <a:rPr lang="zh-CN" altLang="en-US" sz="2800" b="1" dirty="0" smtClean="0">
                <a:solidFill>
                  <a:schemeClr val="bg1"/>
                </a:solidFill>
              </a:rPr>
              <a:t> </a:t>
            </a:r>
            <a:r>
              <a:rPr lang="he-IL" sz="2800" b="1" dirty="0" smtClean="0">
                <a:solidFill>
                  <a:schemeClr val="bg1"/>
                </a:solidFill>
              </a:rPr>
              <a:t>קבש </a:t>
            </a:r>
            <a:r>
              <a:rPr lang="en-US" sz="2800" b="1" dirty="0" smtClean="0">
                <a:solidFill>
                  <a:schemeClr val="bg1"/>
                </a:solidFill>
              </a:rPr>
              <a:t> </a:t>
            </a:r>
            <a:r>
              <a:rPr lang="en-US" sz="2800" b="1" i="1" dirty="0" err="1" smtClean="0">
                <a:solidFill>
                  <a:schemeClr val="bg1"/>
                </a:solidFill>
              </a:rPr>
              <a:t>keves</a:t>
            </a:r>
            <a:r>
              <a:rPr lang="zh-CN" altLang="en-US" sz="2800" b="1" dirty="0" smtClean="0">
                <a:solidFill>
                  <a:schemeClr val="bg1"/>
                </a:solidFill>
              </a:rPr>
              <a:t>；</a:t>
            </a:r>
            <a:r>
              <a:rPr lang="ko-KR" altLang="en-US" sz="2800" b="1" dirty="0">
                <a:solidFill>
                  <a:schemeClr val="bg1"/>
                </a:solidFill>
              </a:rPr>
              <a:t> 레 </a:t>
            </a:r>
            <a:r>
              <a:rPr lang="en-US" sz="2800" b="1" dirty="0" smtClean="0">
                <a:solidFill>
                  <a:schemeClr val="bg1"/>
                </a:solidFill>
              </a:rPr>
              <a:t>3</a:t>
            </a:r>
            <a:r>
              <a:rPr lang="en-US" altLang="zh-CN" sz="2800" b="1" dirty="0" smtClean="0">
                <a:solidFill>
                  <a:schemeClr val="bg1"/>
                </a:solidFill>
              </a:rPr>
              <a:t>:</a:t>
            </a:r>
            <a:r>
              <a:rPr lang="en-US" sz="2800" b="1" dirty="0" smtClean="0">
                <a:solidFill>
                  <a:schemeClr val="bg1"/>
                </a:solidFill>
              </a:rPr>
              <a:t>6-11</a:t>
            </a:r>
            <a:r>
              <a:rPr lang="zh-CN" altLang="en-US" sz="2800" b="1" dirty="0" smtClean="0">
                <a:solidFill>
                  <a:schemeClr val="bg1"/>
                </a:solidFill>
              </a:rPr>
              <a:t>）</a:t>
            </a:r>
            <a:endParaRPr lang="en-US" sz="2800" dirty="0" smtClean="0">
              <a:solidFill>
                <a:schemeClr val="bg1"/>
              </a:solidFill>
            </a:endParaRPr>
          </a:p>
          <a:p>
            <a:pPr lvl="2"/>
            <a:r>
              <a:rPr lang="en-US" altLang="zh-TW" sz="2800" dirty="0" smtClean="0">
                <a:solidFill>
                  <a:schemeClr val="bg1"/>
                </a:solidFill>
              </a:rPr>
              <a:t>	</a:t>
            </a:r>
            <a:r>
              <a:rPr lang="ko-KR" altLang="en-US" sz="2800" dirty="0">
                <a:solidFill>
                  <a:schemeClr val="bg1"/>
                </a:solidFill>
              </a:rPr>
              <a:t>양이면 수컷이나 암컷이나 흠 없는 것으로</a:t>
            </a:r>
            <a:endParaRPr lang="en-US" altLang="ko-KR" sz="2800" dirty="0">
              <a:solidFill>
                <a:schemeClr val="bg1"/>
              </a:solidFill>
            </a:endParaRPr>
          </a:p>
          <a:p>
            <a:r>
              <a:rPr lang="en-US" altLang="zh-CN" sz="2800" b="1" dirty="0" smtClean="0">
                <a:solidFill>
                  <a:srgbClr val="FFFF00"/>
                </a:solidFill>
              </a:rPr>
              <a:t>	</a:t>
            </a:r>
            <a:r>
              <a:rPr lang="ko-KR" altLang="en-US" sz="2800" dirty="0" smtClean="0">
                <a:solidFill>
                  <a:srgbClr val="FFFF00"/>
                </a:solidFill>
              </a:rPr>
              <a:t>염소</a:t>
            </a:r>
            <a:r>
              <a:rPr lang="ko-KR" altLang="en-US" sz="2800" dirty="0" smtClean="0">
                <a:solidFill>
                  <a:schemeClr val="bg1"/>
                </a:solidFill>
              </a:rPr>
              <a:t> </a:t>
            </a:r>
            <a:r>
              <a:rPr lang="zh-CN" altLang="en-US" sz="2800" b="1" dirty="0" smtClean="0">
                <a:solidFill>
                  <a:schemeClr val="bg1"/>
                </a:solidFill>
              </a:rPr>
              <a:t>（</a:t>
            </a:r>
            <a:r>
              <a:rPr lang="he-IL" sz="2800" b="1" dirty="0">
                <a:solidFill>
                  <a:schemeClr val="bg1"/>
                </a:solidFill>
              </a:rPr>
              <a:t>עז </a:t>
            </a:r>
            <a:r>
              <a:rPr lang="en-US" sz="2800" b="1" dirty="0" smtClean="0">
                <a:solidFill>
                  <a:schemeClr val="bg1"/>
                </a:solidFill>
              </a:rPr>
              <a:t> </a:t>
            </a:r>
            <a:r>
              <a:rPr lang="en-US" sz="2800" b="1" i="1" dirty="0" err="1" smtClean="0">
                <a:solidFill>
                  <a:schemeClr val="bg1"/>
                </a:solidFill>
              </a:rPr>
              <a:t>ez</a:t>
            </a:r>
            <a:r>
              <a:rPr lang="zh-TW" altLang="en-US" sz="2800" b="1" dirty="0" smtClean="0">
                <a:solidFill>
                  <a:schemeClr val="bg1"/>
                </a:solidFill>
              </a:rPr>
              <a:t>；</a:t>
            </a:r>
            <a:r>
              <a:rPr lang="ko-KR" altLang="en-US" sz="2800" b="1" dirty="0">
                <a:solidFill>
                  <a:schemeClr val="bg1"/>
                </a:solidFill>
              </a:rPr>
              <a:t> 레 </a:t>
            </a:r>
            <a:r>
              <a:rPr lang="en-US" sz="2800" b="1" dirty="0" smtClean="0">
                <a:solidFill>
                  <a:schemeClr val="bg1"/>
                </a:solidFill>
              </a:rPr>
              <a:t>3:12-16a</a:t>
            </a:r>
            <a:r>
              <a:rPr lang="zh-CN" altLang="en-US" sz="2800" b="1" dirty="0">
                <a:solidFill>
                  <a:schemeClr val="bg1"/>
                </a:solidFill>
              </a:rPr>
              <a:t>）</a:t>
            </a:r>
            <a:endParaRPr lang="en-US" sz="2800" dirty="0">
              <a:solidFill>
                <a:schemeClr val="bg1"/>
              </a:solidFill>
            </a:endParaRPr>
          </a:p>
          <a:p>
            <a:pPr lvl="2"/>
            <a:r>
              <a:rPr lang="en-US" altLang="zh-TW" sz="2800" dirty="0" smtClean="0">
                <a:solidFill>
                  <a:schemeClr val="bg1"/>
                </a:solidFill>
              </a:rPr>
              <a:t>	</a:t>
            </a:r>
            <a:r>
              <a:rPr lang="ko-KR" altLang="en-US" sz="2800" dirty="0" smtClean="0">
                <a:solidFill>
                  <a:schemeClr val="bg1"/>
                </a:solidFill>
              </a:rPr>
              <a:t>예물이 염소면 </a:t>
            </a:r>
            <a:r>
              <a:rPr lang="en-US" altLang="ko-KR" sz="2800" dirty="0" smtClean="0">
                <a:solidFill>
                  <a:schemeClr val="bg1"/>
                </a:solidFill>
              </a:rPr>
              <a:t>(</a:t>
            </a:r>
            <a:r>
              <a:rPr lang="ko-KR" altLang="en-US" sz="2800" dirty="0">
                <a:solidFill>
                  <a:schemeClr val="bg1"/>
                </a:solidFill>
              </a:rPr>
              <a:t>수컷이나 암컷이나 흠 없는 </a:t>
            </a:r>
            <a:r>
              <a:rPr lang="ko-KR" altLang="en-US" sz="2800" dirty="0" smtClean="0">
                <a:solidFill>
                  <a:schemeClr val="bg1"/>
                </a:solidFill>
              </a:rPr>
              <a:t>것으로</a:t>
            </a:r>
            <a:r>
              <a:rPr lang="en-US" altLang="ko-KR" sz="2800" dirty="0" smtClean="0">
                <a:solidFill>
                  <a:schemeClr val="bg1"/>
                </a:solidFill>
              </a:rPr>
              <a:t>)</a:t>
            </a:r>
            <a:endParaRPr lang="en-US" altLang="zh-TW" sz="2800" dirty="0">
              <a:solidFill>
                <a:schemeClr val="bg1"/>
              </a:solidFill>
            </a:endParaRPr>
          </a:p>
          <a:p>
            <a:pPr lvl="0"/>
            <a:endParaRPr lang="en-US" sz="2800" dirty="0">
              <a:solidFill>
                <a:schemeClr val="bg1"/>
              </a:solidFill>
            </a:endParaRPr>
          </a:p>
          <a:p>
            <a:pPr lvl="0"/>
            <a:endParaRPr lang="en-US" sz="2800" dirty="0">
              <a:solidFill>
                <a:schemeClr val="bg1"/>
              </a:solidFill>
            </a:endParaRPr>
          </a:p>
        </p:txBody>
      </p:sp>
    </p:spTree>
    <p:extLst>
      <p:ext uri="{BB962C8B-B14F-4D97-AF65-F5344CB8AC3E}">
        <p14:creationId xmlns:p14="http://schemas.microsoft.com/office/powerpoint/2010/main" val="25728356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imal's su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212" y="3718143"/>
            <a:ext cx="5200561" cy="29260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176" y="1"/>
            <a:ext cx="1978683" cy="830997"/>
          </a:xfrm>
          <a:prstGeom prst="rect">
            <a:avLst/>
          </a:prstGeom>
        </p:spPr>
        <p:txBody>
          <a:bodyPr wrap="none">
            <a:spAutoFit/>
          </a:bodyPr>
          <a:lstStyle/>
          <a:p>
            <a:r>
              <a:rPr lang="en-US" sz="4800" b="1" dirty="0">
                <a:solidFill>
                  <a:schemeClr val="bg1"/>
                </a:solidFill>
              </a:rPr>
              <a:t>leaf fat</a:t>
            </a:r>
          </a:p>
        </p:txBody>
      </p:sp>
      <p:pic>
        <p:nvPicPr>
          <p:cNvPr id="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55" y="367784"/>
            <a:ext cx="5667808" cy="2834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the fat covering the inner organs of c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2" y="3352800"/>
            <a:ext cx="4936478" cy="24688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8267" y="5909869"/>
            <a:ext cx="4513968" cy="830997"/>
          </a:xfrm>
          <a:prstGeom prst="rect">
            <a:avLst/>
          </a:prstGeom>
          <a:solidFill>
            <a:srgbClr val="002060"/>
          </a:solidFill>
        </p:spPr>
        <p:txBody>
          <a:bodyPr wrap="square">
            <a:spAutoFit/>
          </a:bodyPr>
          <a:lstStyle/>
          <a:p>
            <a:r>
              <a:rPr lang="ko-KR" altLang="en-US" sz="2400" dirty="0" smtClean="0">
                <a:solidFill>
                  <a:srgbClr val="FFFF00"/>
                </a:solidFill>
              </a:rPr>
              <a:t>꺼풀 </a:t>
            </a:r>
            <a:r>
              <a:rPr lang="en-US" sz="2400" b="1" dirty="0" smtClean="0">
                <a:solidFill>
                  <a:srgbClr val="FFFF00"/>
                </a:solidFill>
              </a:rPr>
              <a:t>Caul </a:t>
            </a:r>
            <a:r>
              <a:rPr lang="en-US" sz="2400" b="1" dirty="0">
                <a:solidFill>
                  <a:srgbClr val="FFFF00"/>
                </a:solidFill>
              </a:rPr>
              <a:t>fat </a:t>
            </a:r>
            <a:r>
              <a:rPr lang="en-US" sz="2400" b="1" dirty="0">
                <a:solidFill>
                  <a:schemeClr val="bg1"/>
                </a:solidFill>
              </a:rPr>
              <a:t>is fatty membrane </a:t>
            </a:r>
            <a:endParaRPr lang="en-US" sz="2400" b="1" dirty="0" smtClean="0">
              <a:solidFill>
                <a:schemeClr val="bg1"/>
              </a:solidFill>
            </a:endParaRPr>
          </a:p>
          <a:p>
            <a:r>
              <a:rPr lang="en-US" sz="2400" b="1" dirty="0" smtClean="0">
                <a:solidFill>
                  <a:schemeClr val="bg1"/>
                </a:solidFill>
              </a:rPr>
              <a:t>that </a:t>
            </a:r>
            <a:r>
              <a:rPr lang="en-US" sz="2400" b="1" dirty="0">
                <a:solidFill>
                  <a:schemeClr val="bg1"/>
                </a:solidFill>
              </a:rPr>
              <a:t>protects internal organs</a:t>
            </a:r>
            <a:endParaRPr lang="en-US" sz="2400" dirty="0">
              <a:solidFill>
                <a:schemeClr val="bg1"/>
              </a:solidFill>
            </a:endParaRPr>
          </a:p>
        </p:txBody>
      </p:sp>
      <p:sp>
        <p:nvSpPr>
          <p:cNvPr id="3" name="Rectangle 2"/>
          <p:cNvSpPr/>
          <p:nvPr/>
        </p:nvSpPr>
        <p:spPr>
          <a:xfrm>
            <a:off x="5789612" y="628578"/>
            <a:ext cx="6092825" cy="2923877"/>
          </a:xfrm>
          <a:prstGeom prst="rect">
            <a:avLst/>
          </a:prstGeom>
          <a:solidFill>
            <a:srgbClr val="002060"/>
          </a:solidFill>
        </p:spPr>
        <p:txBody>
          <a:bodyPr>
            <a:spAutoFit/>
          </a:bodyPr>
          <a:lstStyle/>
          <a:p>
            <a:r>
              <a:rPr lang="en-US" sz="2800" b="1" dirty="0" smtClean="0">
                <a:solidFill>
                  <a:srgbClr val="FFFF00"/>
                </a:solidFill>
              </a:rPr>
              <a:t>              </a:t>
            </a:r>
            <a:r>
              <a:rPr lang="ko-KR" altLang="en-US" sz="2800" b="1" dirty="0" smtClean="0">
                <a:solidFill>
                  <a:srgbClr val="FFFF00"/>
                </a:solidFill>
              </a:rPr>
              <a:t>레위기</a:t>
            </a:r>
            <a:r>
              <a:rPr lang="en-US" sz="2800" b="1" dirty="0" smtClean="0">
                <a:solidFill>
                  <a:srgbClr val="FFFF00"/>
                </a:solidFill>
              </a:rPr>
              <a:t> 3:3-4</a:t>
            </a:r>
            <a:r>
              <a:rPr lang="en-US" sz="2800" b="1" dirty="0" smtClean="0">
                <a:solidFill>
                  <a:schemeClr val="bg1"/>
                </a:solidFill>
              </a:rPr>
              <a:t>  </a:t>
            </a:r>
            <a:r>
              <a:rPr lang="en-US" sz="2800" dirty="0" smtClean="0">
                <a:solidFill>
                  <a:schemeClr val="bg1"/>
                </a:solidFill>
              </a:rPr>
              <a:t> </a:t>
            </a:r>
          </a:p>
          <a:p>
            <a:r>
              <a:rPr lang="en-US" sz="2600" dirty="0">
                <a:solidFill>
                  <a:srgbClr val="FFFF00"/>
                </a:solidFill>
              </a:rPr>
              <a:t>3</a:t>
            </a:r>
            <a:r>
              <a:rPr lang="en-US" sz="2600" dirty="0">
                <a:solidFill>
                  <a:schemeClr val="bg1"/>
                </a:solidFill>
              </a:rPr>
              <a:t> </a:t>
            </a:r>
            <a:r>
              <a:rPr lang="ko-KR" altLang="en-US" sz="2600" dirty="0">
                <a:solidFill>
                  <a:schemeClr val="bg1"/>
                </a:solidFill>
              </a:rPr>
              <a:t>그는 또 그 </a:t>
            </a:r>
            <a:r>
              <a:rPr lang="ko-KR" altLang="en-US" sz="2600" dirty="0">
                <a:solidFill>
                  <a:srgbClr val="FFFF00"/>
                </a:solidFill>
              </a:rPr>
              <a:t>화목제</a:t>
            </a:r>
            <a:r>
              <a:rPr lang="ko-KR" altLang="en-US" sz="2600" dirty="0">
                <a:solidFill>
                  <a:schemeClr val="bg1"/>
                </a:solidFill>
              </a:rPr>
              <a:t>의 제물 </a:t>
            </a:r>
            <a:endParaRPr lang="en-US" altLang="ko-KR" sz="2600" dirty="0" smtClean="0">
              <a:solidFill>
                <a:schemeClr val="bg1"/>
              </a:solidFill>
            </a:endParaRPr>
          </a:p>
          <a:p>
            <a:r>
              <a:rPr lang="ko-KR" altLang="en-US" sz="2600" dirty="0" smtClean="0">
                <a:solidFill>
                  <a:schemeClr val="bg1"/>
                </a:solidFill>
              </a:rPr>
              <a:t>중에서 </a:t>
            </a:r>
            <a:r>
              <a:rPr lang="ko-KR" altLang="en-US" sz="2600" dirty="0">
                <a:solidFill>
                  <a:schemeClr val="bg1"/>
                </a:solidFill>
              </a:rPr>
              <a:t>여호와께 화제를 </a:t>
            </a:r>
            <a:endParaRPr lang="en-US" altLang="ko-KR" sz="2600" dirty="0" smtClean="0">
              <a:solidFill>
                <a:schemeClr val="bg1"/>
              </a:solidFill>
            </a:endParaRPr>
          </a:p>
          <a:p>
            <a:r>
              <a:rPr lang="ko-KR" altLang="en-US" sz="2600" dirty="0" smtClean="0">
                <a:solidFill>
                  <a:schemeClr val="bg1"/>
                </a:solidFill>
              </a:rPr>
              <a:t>드릴지니 </a:t>
            </a:r>
            <a:r>
              <a:rPr lang="ko-KR" altLang="en-US" sz="2600" dirty="0">
                <a:solidFill>
                  <a:schemeClr val="bg1"/>
                </a:solidFill>
              </a:rPr>
              <a:t>곧 내장에 덮인 </a:t>
            </a:r>
            <a:r>
              <a:rPr lang="ko-KR" altLang="en-US" sz="2600" dirty="0">
                <a:solidFill>
                  <a:srgbClr val="FFFF00"/>
                </a:solidFill>
              </a:rPr>
              <a:t>기름</a:t>
            </a:r>
            <a:r>
              <a:rPr lang="ko-KR" altLang="en-US" sz="2600" dirty="0">
                <a:solidFill>
                  <a:schemeClr val="bg1"/>
                </a:solidFill>
              </a:rPr>
              <a:t>과 내장에 붙은 모든 </a:t>
            </a:r>
            <a:r>
              <a:rPr lang="ko-KR" altLang="en-US" sz="2600" dirty="0">
                <a:solidFill>
                  <a:srgbClr val="FFFF00"/>
                </a:solidFill>
              </a:rPr>
              <a:t>기름</a:t>
            </a:r>
            <a:r>
              <a:rPr lang="ko-KR" altLang="en-US" sz="2600" dirty="0">
                <a:solidFill>
                  <a:schemeClr val="bg1"/>
                </a:solidFill>
              </a:rPr>
              <a:t>과 </a:t>
            </a:r>
            <a:r>
              <a:rPr lang="ko-KR" altLang="en-US" sz="2600" dirty="0" smtClean="0">
                <a:solidFill>
                  <a:schemeClr val="bg1"/>
                </a:solidFill>
              </a:rPr>
              <a:t> </a:t>
            </a:r>
            <a:r>
              <a:rPr lang="en-US" sz="2600" dirty="0" smtClean="0">
                <a:solidFill>
                  <a:srgbClr val="FFFF00"/>
                </a:solidFill>
              </a:rPr>
              <a:t>4</a:t>
            </a:r>
            <a:r>
              <a:rPr lang="en-US" sz="2600" dirty="0" smtClean="0">
                <a:solidFill>
                  <a:schemeClr val="bg1"/>
                </a:solidFill>
              </a:rPr>
              <a:t> </a:t>
            </a:r>
            <a:r>
              <a:rPr lang="ko-KR" altLang="en-US" sz="2600" dirty="0">
                <a:solidFill>
                  <a:srgbClr val="FFFF00"/>
                </a:solidFill>
              </a:rPr>
              <a:t>두 콩팥과 그 위의 기름 곧 허리 쪽에 있는 것과 간에 덮인 꺼풀을 콩팥과 </a:t>
            </a:r>
            <a:r>
              <a:rPr lang="ko-KR" altLang="en-US" sz="2600" dirty="0">
                <a:solidFill>
                  <a:schemeClr val="bg1"/>
                </a:solidFill>
              </a:rPr>
              <a:t>함께 떼어낼 </a:t>
            </a:r>
            <a:r>
              <a:rPr lang="ko-KR" altLang="en-US" sz="2600" dirty="0" smtClean="0">
                <a:solidFill>
                  <a:schemeClr val="bg1"/>
                </a:solidFill>
              </a:rPr>
              <a:t>것이요</a:t>
            </a:r>
            <a:r>
              <a:rPr lang="en-US" altLang="ko-KR" sz="2600" dirty="0" smtClean="0">
                <a:solidFill>
                  <a:schemeClr val="bg1"/>
                </a:solidFill>
              </a:rPr>
              <a:t>.</a:t>
            </a:r>
            <a:r>
              <a:rPr lang="ko-KR" altLang="en-US" sz="2600" dirty="0" smtClean="0">
                <a:solidFill>
                  <a:schemeClr val="bg1"/>
                </a:solidFill>
              </a:rPr>
              <a:t> </a:t>
            </a:r>
            <a:endParaRPr lang="en-US" sz="2600" dirty="0">
              <a:solidFill>
                <a:schemeClr val="bg1"/>
              </a:solidFill>
            </a:endParaRPr>
          </a:p>
        </p:txBody>
      </p:sp>
    </p:spTree>
    <p:extLst>
      <p:ext uri="{BB962C8B-B14F-4D97-AF65-F5344CB8AC3E}">
        <p14:creationId xmlns:p14="http://schemas.microsoft.com/office/powerpoint/2010/main" val="29793821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150813" y="152402"/>
            <a:ext cx="11887200" cy="6447919"/>
          </a:xfrm>
          <a:prstGeom prst="rect">
            <a:avLst/>
          </a:prstGeom>
          <a:solidFill>
            <a:srgbClr val="002060"/>
          </a:solidFill>
          <a:ln>
            <a:noFill/>
          </a:ln>
          <a:extLst/>
        </p:spPr>
        <p:txBody>
          <a:bodyPr>
            <a:spAutoFit/>
          </a:bodyPr>
          <a:lstStyle/>
          <a:p>
            <a:r>
              <a:rPr lang="zh-CN" altLang="en-US" sz="3600" b="1" dirty="0" smtClean="0">
                <a:solidFill>
                  <a:srgbClr val="FFFF00"/>
                </a:solidFill>
              </a:rPr>
              <a:t>                       </a:t>
            </a:r>
            <a:r>
              <a:rPr lang="ko-KR" altLang="en-US" sz="3600" b="1" dirty="0" smtClean="0">
                <a:solidFill>
                  <a:srgbClr val="FFFF00"/>
                </a:solidFill>
              </a:rPr>
              <a:t>섬김</a:t>
            </a:r>
            <a:r>
              <a:rPr lang="zh-CN" altLang="en-US" sz="3600" b="1" dirty="0" smtClean="0">
                <a:solidFill>
                  <a:srgbClr val="FFFF00"/>
                </a:solidFill>
              </a:rPr>
              <a:t> </a:t>
            </a:r>
            <a:r>
              <a:rPr lang="en-US" altLang="zh-CN" sz="3600" b="1" dirty="0" smtClean="0">
                <a:solidFill>
                  <a:srgbClr val="FFFF00"/>
                </a:solidFill>
              </a:rPr>
              <a:t>(</a:t>
            </a:r>
            <a:r>
              <a:rPr lang="ko-KR" altLang="en-US" sz="3600" b="1" dirty="0" smtClean="0">
                <a:solidFill>
                  <a:srgbClr val="FFFF00"/>
                </a:solidFill>
              </a:rPr>
              <a:t>사역</a:t>
            </a:r>
            <a:r>
              <a:rPr lang="en-US" altLang="zh-CN" sz="3600" b="1" dirty="0" smtClean="0">
                <a:solidFill>
                  <a:srgbClr val="FFFF00"/>
                </a:solidFill>
              </a:rPr>
              <a:t>) </a:t>
            </a:r>
            <a:r>
              <a:rPr lang="en-US" altLang="zh-CN" sz="3200" b="1" i="1" dirty="0" smtClean="0">
                <a:solidFill>
                  <a:srgbClr val="FFFF00"/>
                </a:solidFill>
              </a:rPr>
              <a:t>Latria</a:t>
            </a:r>
            <a:r>
              <a:rPr lang="en-US" altLang="zh-CN" sz="3200" b="1" dirty="0" smtClean="0">
                <a:solidFill>
                  <a:srgbClr val="FFFF00"/>
                </a:solidFill>
              </a:rPr>
              <a:t> (</a:t>
            </a:r>
            <a:r>
              <a:rPr lang="el-GR" sz="3200" b="1" dirty="0" smtClean="0">
                <a:solidFill>
                  <a:srgbClr val="FFFF00"/>
                </a:solidFill>
              </a:rPr>
              <a:t>λατρεία</a:t>
            </a:r>
            <a:r>
              <a:rPr lang="en-US" altLang="zh-CN" sz="3200" b="1" dirty="0" smtClean="0">
                <a:solidFill>
                  <a:srgbClr val="FFFF00"/>
                </a:solidFill>
              </a:rPr>
              <a:t>) </a:t>
            </a:r>
          </a:p>
          <a:p>
            <a:r>
              <a:rPr lang="en-US" altLang="zh-CN" sz="3200" b="1" dirty="0" smtClean="0">
                <a:solidFill>
                  <a:srgbClr val="FFFF00"/>
                </a:solidFill>
              </a:rPr>
              <a:t>                   Service/Ministry </a:t>
            </a:r>
            <a:r>
              <a:rPr lang="en-US" altLang="zh-CN" sz="3200" b="1" dirty="0" smtClean="0">
                <a:solidFill>
                  <a:schemeClr val="bg1"/>
                </a:solidFill>
              </a:rPr>
              <a:t>(Offering </a:t>
            </a:r>
            <a:r>
              <a:rPr lang="ko-KR" altLang="en-US" sz="3200" b="1" dirty="0" smtClean="0">
                <a:solidFill>
                  <a:schemeClr val="bg1"/>
                </a:solidFill>
              </a:rPr>
              <a:t>제사</a:t>
            </a:r>
            <a:r>
              <a:rPr lang="en-US" altLang="ko-KR" sz="3200" b="1" dirty="0" smtClean="0">
                <a:solidFill>
                  <a:schemeClr val="bg1"/>
                </a:solidFill>
              </a:rPr>
              <a:t>, </a:t>
            </a:r>
            <a:r>
              <a:rPr lang="ko-KR" altLang="en-US" sz="3200" b="1" dirty="0" smtClean="0">
                <a:solidFill>
                  <a:schemeClr val="bg1"/>
                </a:solidFill>
              </a:rPr>
              <a:t>봉헌</a:t>
            </a:r>
            <a:r>
              <a:rPr lang="en-US" altLang="zh-CN" sz="3200" b="1" dirty="0" smtClean="0">
                <a:solidFill>
                  <a:schemeClr val="bg1"/>
                </a:solidFill>
              </a:rPr>
              <a:t>)</a:t>
            </a:r>
            <a:endParaRPr lang="en-US" sz="1000" dirty="0">
              <a:solidFill>
                <a:schemeClr val="bg1"/>
              </a:solidFill>
            </a:endParaRPr>
          </a:p>
          <a:p>
            <a:endParaRPr lang="en-US" sz="1000" b="1" dirty="0" smtClean="0">
              <a:solidFill>
                <a:schemeClr val="bg1"/>
              </a:solidFill>
            </a:endParaRPr>
          </a:p>
          <a:p>
            <a:r>
              <a:rPr lang="en-US" sz="2400" dirty="0" smtClean="0">
                <a:solidFill>
                  <a:schemeClr val="bg1"/>
                </a:solidFill>
              </a:rPr>
              <a:t>                  </a:t>
            </a:r>
            <a:r>
              <a:rPr lang="en-US" sz="2500" dirty="0" smtClean="0">
                <a:solidFill>
                  <a:schemeClr val="bg1"/>
                </a:solidFill>
              </a:rPr>
              <a:t>(The </a:t>
            </a:r>
            <a:r>
              <a:rPr lang="en-US" sz="2500" dirty="0">
                <a:solidFill>
                  <a:schemeClr val="bg1"/>
                </a:solidFill>
              </a:rPr>
              <a:t>noun </a:t>
            </a:r>
            <a:r>
              <a:rPr lang="el-GR" sz="2500" b="1" dirty="0">
                <a:solidFill>
                  <a:srgbClr val="FFFF00"/>
                </a:solidFill>
              </a:rPr>
              <a:t>λατρεία</a:t>
            </a:r>
            <a:r>
              <a:rPr lang="en-US" sz="2500" dirty="0" smtClean="0">
                <a:solidFill>
                  <a:srgbClr val="FFFF00"/>
                </a:solidFill>
              </a:rPr>
              <a:t> </a:t>
            </a:r>
            <a:r>
              <a:rPr lang="en-US" sz="2500" dirty="0" smtClean="0">
                <a:solidFill>
                  <a:schemeClr val="bg1"/>
                </a:solidFill>
              </a:rPr>
              <a:t>is found </a:t>
            </a:r>
            <a:r>
              <a:rPr lang="en-US" sz="2500" dirty="0">
                <a:solidFill>
                  <a:schemeClr val="bg1"/>
                </a:solidFill>
              </a:rPr>
              <a:t>5 times in the </a:t>
            </a:r>
            <a:r>
              <a:rPr lang="en-US" sz="2500" dirty="0" smtClean="0">
                <a:solidFill>
                  <a:schemeClr val="bg1"/>
                </a:solidFill>
              </a:rPr>
              <a:t>NT: </a:t>
            </a:r>
          </a:p>
          <a:p>
            <a:r>
              <a:rPr lang="en-US" sz="2500" dirty="0" smtClean="0">
                <a:solidFill>
                  <a:schemeClr val="bg1"/>
                </a:solidFill>
              </a:rPr>
              <a:t>     All </a:t>
            </a:r>
            <a:r>
              <a:rPr lang="en-US" sz="2500" dirty="0">
                <a:solidFill>
                  <a:schemeClr val="bg1"/>
                </a:solidFill>
              </a:rPr>
              <a:t>of them refer to the service in the Tabernacle or the </a:t>
            </a:r>
            <a:r>
              <a:rPr lang="en-US" sz="2500" dirty="0" smtClean="0">
                <a:solidFill>
                  <a:schemeClr val="bg1"/>
                </a:solidFill>
              </a:rPr>
              <a:t>Temple.)</a:t>
            </a:r>
          </a:p>
          <a:p>
            <a:endParaRPr lang="en-US" sz="1200" dirty="0">
              <a:solidFill>
                <a:schemeClr val="bg1"/>
              </a:solidFill>
            </a:endParaRPr>
          </a:p>
          <a:p>
            <a:r>
              <a:rPr lang="en-US" sz="2500" b="1" dirty="0" smtClean="0">
                <a:solidFill>
                  <a:srgbClr val="FFFF00"/>
                </a:solidFill>
              </a:rPr>
              <a:t>1) John </a:t>
            </a:r>
            <a:r>
              <a:rPr lang="en-US" sz="2500" b="1" dirty="0">
                <a:solidFill>
                  <a:srgbClr val="FFFF00"/>
                </a:solidFill>
              </a:rPr>
              <a:t>16:2</a:t>
            </a:r>
            <a:r>
              <a:rPr lang="en-US" sz="2500" dirty="0">
                <a:solidFill>
                  <a:srgbClr val="FFFF00"/>
                </a:solidFill>
              </a:rPr>
              <a:t> </a:t>
            </a:r>
            <a:r>
              <a:rPr lang="ko-KR" altLang="en-US" sz="2400" dirty="0">
                <a:solidFill>
                  <a:schemeClr val="bg1"/>
                </a:solidFill>
              </a:rPr>
              <a:t>사람들이 너희를 출교할 뿐 아니라 때가 이르면 무릇 너희를 죽이는 자가 생각하기를 이것이 하나님을 </a:t>
            </a:r>
            <a:r>
              <a:rPr lang="ko-KR" altLang="en-US" sz="2400" b="1" dirty="0">
                <a:solidFill>
                  <a:srgbClr val="FFFF00"/>
                </a:solidFill>
              </a:rPr>
              <a:t>섬기는 일</a:t>
            </a:r>
            <a:r>
              <a:rPr lang="ko-KR" altLang="en-US" sz="2400" dirty="0">
                <a:solidFill>
                  <a:schemeClr val="bg1"/>
                </a:solidFill>
              </a:rPr>
              <a:t>이라 </a:t>
            </a:r>
            <a:r>
              <a:rPr lang="ko-KR" altLang="en-US" sz="2400" dirty="0" smtClean="0">
                <a:solidFill>
                  <a:schemeClr val="bg1"/>
                </a:solidFill>
              </a:rPr>
              <a:t>하리라</a:t>
            </a:r>
            <a:r>
              <a:rPr lang="en-US" altLang="ko-KR" sz="2400" dirty="0" smtClean="0">
                <a:solidFill>
                  <a:schemeClr val="bg1"/>
                </a:solidFill>
              </a:rPr>
              <a:t>. </a:t>
            </a:r>
            <a:r>
              <a:rPr lang="en-US" sz="2500" dirty="0" smtClean="0">
                <a:solidFill>
                  <a:schemeClr val="bg1"/>
                </a:solidFill>
              </a:rPr>
              <a:t>(</a:t>
            </a:r>
            <a:r>
              <a:rPr lang="en-US" sz="2500" dirty="0">
                <a:solidFill>
                  <a:schemeClr val="bg1"/>
                </a:solidFill>
              </a:rPr>
              <a:t>NKJ = NIV = ESV ‘service’)</a:t>
            </a:r>
          </a:p>
          <a:p>
            <a:r>
              <a:rPr lang="en-US" sz="2500" b="1" dirty="0" smtClean="0">
                <a:solidFill>
                  <a:srgbClr val="FFFF00"/>
                </a:solidFill>
              </a:rPr>
              <a:t>2) Romans </a:t>
            </a:r>
            <a:r>
              <a:rPr lang="en-US" sz="2500" b="1" dirty="0">
                <a:solidFill>
                  <a:srgbClr val="FFFF00"/>
                </a:solidFill>
              </a:rPr>
              <a:t>9:4</a:t>
            </a:r>
            <a:r>
              <a:rPr lang="en-US" sz="2500" dirty="0">
                <a:solidFill>
                  <a:srgbClr val="FFFF00"/>
                </a:solidFill>
              </a:rPr>
              <a:t> </a:t>
            </a:r>
            <a:r>
              <a:rPr lang="ko-KR" altLang="en-US" sz="2400" dirty="0">
                <a:solidFill>
                  <a:schemeClr val="bg1"/>
                </a:solidFill>
              </a:rPr>
              <a:t>저희는 이스라엘 사람이라 저희에게는 양자 됨과 영광과 언약들과 율법을 세우신 것과 </a:t>
            </a:r>
            <a:r>
              <a:rPr lang="ko-KR" altLang="en-US" sz="2400" b="1" dirty="0">
                <a:solidFill>
                  <a:srgbClr val="FFFF00"/>
                </a:solidFill>
              </a:rPr>
              <a:t>예배</a:t>
            </a:r>
            <a:r>
              <a:rPr lang="ko-KR" altLang="en-US" sz="2400" dirty="0">
                <a:solidFill>
                  <a:schemeClr val="bg1"/>
                </a:solidFill>
              </a:rPr>
              <a:t>와 약속들이 있고 </a:t>
            </a:r>
            <a:r>
              <a:rPr lang="en-US" altLang="ko-KR" sz="2400" dirty="0" smtClean="0">
                <a:solidFill>
                  <a:schemeClr val="bg1"/>
                </a:solidFill>
              </a:rPr>
              <a:t> </a:t>
            </a:r>
            <a:r>
              <a:rPr lang="en-US" sz="2500" dirty="0" smtClean="0">
                <a:solidFill>
                  <a:schemeClr val="bg1"/>
                </a:solidFill>
              </a:rPr>
              <a:t>(</a:t>
            </a:r>
            <a:r>
              <a:rPr lang="en-US" sz="2500" dirty="0">
                <a:solidFill>
                  <a:schemeClr val="bg1"/>
                </a:solidFill>
              </a:rPr>
              <a:t>NKJ ‘service’ / NIV ‘temple worship’ / ESV ‘worship’)</a:t>
            </a:r>
          </a:p>
          <a:p>
            <a:r>
              <a:rPr lang="en-US" sz="2500" b="1" dirty="0" smtClean="0">
                <a:solidFill>
                  <a:srgbClr val="FFFF00"/>
                </a:solidFill>
              </a:rPr>
              <a:t>3) Hebrews </a:t>
            </a:r>
            <a:r>
              <a:rPr lang="en-US" sz="2500" b="1" dirty="0">
                <a:solidFill>
                  <a:srgbClr val="FFFF00"/>
                </a:solidFill>
              </a:rPr>
              <a:t>9:1</a:t>
            </a:r>
            <a:r>
              <a:rPr lang="en-US" sz="2500" dirty="0">
                <a:solidFill>
                  <a:srgbClr val="FFFF00"/>
                </a:solidFill>
              </a:rPr>
              <a:t> </a:t>
            </a:r>
            <a:r>
              <a:rPr lang="ko-KR" altLang="en-US" sz="2400" dirty="0">
                <a:solidFill>
                  <a:schemeClr val="bg1"/>
                </a:solidFill>
              </a:rPr>
              <a:t>첫 언약에도 </a:t>
            </a:r>
            <a:r>
              <a:rPr lang="ko-KR" altLang="en-US" sz="2400" b="1" dirty="0">
                <a:solidFill>
                  <a:srgbClr val="FFFF00"/>
                </a:solidFill>
              </a:rPr>
              <a:t>섬기는 예법</a:t>
            </a:r>
            <a:r>
              <a:rPr lang="ko-KR" altLang="en-US" sz="2400" dirty="0">
                <a:solidFill>
                  <a:schemeClr val="bg1"/>
                </a:solidFill>
              </a:rPr>
              <a:t>과 세상에 속한 성소가 </a:t>
            </a:r>
            <a:r>
              <a:rPr lang="ko-KR" altLang="en-US" sz="2400" dirty="0" smtClean="0">
                <a:solidFill>
                  <a:schemeClr val="bg1"/>
                </a:solidFill>
              </a:rPr>
              <a:t>있더라</a:t>
            </a:r>
            <a:r>
              <a:rPr lang="en-US" altLang="ko-KR" sz="2400" dirty="0" smtClean="0">
                <a:solidFill>
                  <a:schemeClr val="bg1"/>
                </a:solidFill>
              </a:rPr>
              <a:t>.</a:t>
            </a:r>
            <a:r>
              <a:rPr lang="en-US" sz="2400" dirty="0" smtClean="0">
                <a:solidFill>
                  <a:schemeClr val="bg1"/>
                </a:solidFill>
              </a:rPr>
              <a:t> </a:t>
            </a:r>
            <a:r>
              <a:rPr lang="en-US" sz="2500" dirty="0" smtClean="0">
                <a:solidFill>
                  <a:schemeClr val="bg1"/>
                </a:solidFill>
              </a:rPr>
              <a:t>(</a:t>
            </a:r>
            <a:r>
              <a:rPr lang="en-US" sz="2500" dirty="0">
                <a:solidFill>
                  <a:schemeClr val="bg1"/>
                </a:solidFill>
              </a:rPr>
              <a:t>NKJ ‘divine service’ / NIV = ESV ‘worship</a:t>
            </a:r>
            <a:r>
              <a:rPr lang="en-US" sz="2500" dirty="0" smtClean="0">
                <a:solidFill>
                  <a:schemeClr val="bg1"/>
                </a:solidFill>
              </a:rPr>
              <a:t>’)</a:t>
            </a:r>
          </a:p>
          <a:p>
            <a:r>
              <a:rPr lang="en-US" sz="2500" b="1" dirty="0" smtClean="0">
                <a:solidFill>
                  <a:srgbClr val="FFFF00"/>
                </a:solidFill>
              </a:rPr>
              <a:t>4) Hebrews </a:t>
            </a:r>
            <a:r>
              <a:rPr lang="en-US" sz="2500" b="1" dirty="0">
                <a:solidFill>
                  <a:srgbClr val="FFFF00"/>
                </a:solidFill>
              </a:rPr>
              <a:t>9:6</a:t>
            </a:r>
            <a:r>
              <a:rPr lang="en-US" sz="2500" dirty="0">
                <a:solidFill>
                  <a:srgbClr val="FFFF00"/>
                </a:solidFill>
              </a:rPr>
              <a:t> </a:t>
            </a:r>
            <a:r>
              <a:rPr lang="ko-KR" altLang="en-US" sz="2400" dirty="0">
                <a:solidFill>
                  <a:schemeClr val="bg1"/>
                </a:solidFill>
              </a:rPr>
              <a:t>이 모든 것을 이같이 예비하였으니 제사장들이 항상 첫장막에 들어가 </a:t>
            </a:r>
            <a:r>
              <a:rPr lang="ko-KR" altLang="en-US" sz="2400" b="1" dirty="0">
                <a:solidFill>
                  <a:srgbClr val="FFFF00"/>
                </a:solidFill>
              </a:rPr>
              <a:t>섬기는 예</a:t>
            </a:r>
            <a:r>
              <a:rPr lang="ko-KR" altLang="en-US" sz="2400" dirty="0">
                <a:solidFill>
                  <a:schemeClr val="bg1"/>
                </a:solidFill>
              </a:rPr>
              <a:t>를 </a:t>
            </a:r>
            <a:r>
              <a:rPr lang="ko-KR" altLang="en-US" sz="2400" dirty="0" smtClean="0">
                <a:solidFill>
                  <a:schemeClr val="bg1"/>
                </a:solidFill>
              </a:rPr>
              <a:t>행하고</a:t>
            </a:r>
            <a:r>
              <a:rPr lang="en-US" altLang="ko-KR" sz="2400" dirty="0" smtClean="0">
                <a:solidFill>
                  <a:schemeClr val="bg1"/>
                </a:solidFill>
              </a:rPr>
              <a:t>.</a:t>
            </a:r>
            <a:r>
              <a:rPr lang="en-US" sz="2400" dirty="0" smtClean="0">
                <a:solidFill>
                  <a:schemeClr val="bg1"/>
                </a:solidFill>
              </a:rPr>
              <a:t>   </a:t>
            </a:r>
            <a:r>
              <a:rPr lang="en-US" sz="2500" dirty="0" smtClean="0">
                <a:solidFill>
                  <a:schemeClr val="bg1"/>
                </a:solidFill>
              </a:rPr>
              <a:t>(</a:t>
            </a:r>
            <a:r>
              <a:rPr lang="en-US" sz="2500" dirty="0">
                <a:solidFill>
                  <a:schemeClr val="bg1"/>
                </a:solidFill>
              </a:rPr>
              <a:t>Pl. / NKJ ‘services’ / NIV ‘ministry’ / ESV ‘ritual duties’)</a:t>
            </a:r>
          </a:p>
          <a:p>
            <a:r>
              <a:rPr lang="en-US" sz="2500" b="1" dirty="0">
                <a:solidFill>
                  <a:srgbClr val="FFFF00"/>
                </a:solidFill>
              </a:rPr>
              <a:t>5) Romans 12:1</a:t>
            </a:r>
            <a:r>
              <a:rPr lang="en-US" sz="2500" dirty="0">
                <a:solidFill>
                  <a:srgbClr val="FFFF00"/>
                </a:solidFill>
              </a:rPr>
              <a:t> </a:t>
            </a:r>
            <a:r>
              <a:rPr lang="ko-KR" altLang="en-US" sz="2400" dirty="0">
                <a:solidFill>
                  <a:schemeClr val="bg1"/>
                </a:solidFill>
              </a:rPr>
              <a:t>그러므로 형제들아 내가 하나님의 모든 자비하심으로 너희를 권하노니 </a:t>
            </a:r>
            <a:r>
              <a:rPr lang="ko-KR" altLang="en-US" sz="2400" b="1" dirty="0">
                <a:solidFill>
                  <a:srgbClr val="FFFF00"/>
                </a:solidFill>
              </a:rPr>
              <a:t>너희 몸을 </a:t>
            </a:r>
            <a:r>
              <a:rPr lang="ko-KR" altLang="en-US" sz="2400" dirty="0">
                <a:solidFill>
                  <a:schemeClr val="bg1"/>
                </a:solidFill>
              </a:rPr>
              <a:t>하나님이 기뻐하시는 거룩한</a:t>
            </a:r>
            <a:r>
              <a:rPr lang="ko-KR" altLang="en-US" sz="2400" b="1" dirty="0">
                <a:solidFill>
                  <a:srgbClr val="FFFF00"/>
                </a:solidFill>
              </a:rPr>
              <a:t> 산 제사로 드리라 </a:t>
            </a:r>
            <a:r>
              <a:rPr lang="ko-KR" altLang="en-US" sz="2400" dirty="0">
                <a:solidFill>
                  <a:schemeClr val="bg1"/>
                </a:solidFill>
              </a:rPr>
              <a:t>이는 너희의 드릴 </a:t>
            </a:r>
            <a:r>
              <a:rPr lang="ko-KR" altLang="en-US" sz="2400" b="1" dirty="0">
                <a:solidFill>
                  <a:srgbClr val="FFFF00"/>
                </a:solidFill>
              </a:rPr>
              <a:t>영적 예배니라</a:t>
            </a:r>
            <a:r>
              <a:rPr lang="en-US" altLang="ko-KR"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38890149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150813" y="152402"/>
            <a:ext cx="11887200" cy="1754326"/>
          </a:xfrm>
          <a:prstGeom prst="rect">
            <a:avLst/>
          </a:prstGeom>
          <a:solidFill>
            <a:srgbClr val="002060"/>
          </a:solidFill>
          <a:ln>
            <a:noFill/>
          </a:ln>
          <a:extLst/>
        </p:spPr>
        <p:txBody>
          <a:bodyPr>
            <a:spAutoFit/>
          </a:bodyPr>
          <a:lstStyle/>
          <a:p>
            <a:r>
              <a:rPr lang="zh-CN" altLang="en-US" sz="3600" b="1" dirty="0" smtClean="0">
                <a:solidFill>
                  <a:schemeClr val="bg1"/>
                </a:solidFill>
              </a:rPr>
              <a:t>                     </a:t>
            </a:r>
            <a:r>
              <a:rPr lang="ko-KR" altLang="en-US" sz="3600" b="1" dirty="0" smtClean="0">
                <a:solidFill>
                  <a:srgbClr val="FFFF00"/>
                </a:solidFill>
              </a:rPr>
              <a:t>예배</a:t>
            </a:r>
            <a:r>
              <a:rPr lang="en-US" altLang="ko-KR" sz="3600" b="1" dirty="0" smtClean="0">
                <a:solidFill>
                  <a:srgbClr val="FFFF00"/>
                </a:solidFill>
              </a:rPr>
              <a:t>(</a:t>
            </a:r>
            <a:r>
              <a:rPr lang="ko-KR" altLang="en-US" sz="3600" b="1" dirty="0">
                <a:solidFill>
                  <a:srgbClr val="FFFF00"/>
                </a:solidFill>
              </a:rPr>
              <a:t>숭</a:t>
            </a:r>
            <a:r>
              <a:rPr lang="ko-KR" altLang="en-US" sz="3600" b="1" dirty="0" smtClean="0">
                <a:solidFill>
                  <a:srgbClr val="FFFF00"/>
                </a:solidFill>
              </a:rPr>
              <a:t>배</a:t>
            </a:r>
            <a:r>
              <a:rPr lang="en-US" altLang="ko-KR" sz="3600" b="1" dirty="0" smtClean="0">
                <a:solidFill>
                  <a:srgbClr val="FFFF00"/>
                </a:solidFill>
              </a:rPr>
              <a:t>)</a:t>
            </a:r>
            <a:r>
              <a:rPr lang="ko-KR" altLang="en-US" sz="3600" b="1" dirty="0" smtClean="0">
                <a:solidFill>
                  <a:srgbClr val="FFFF00"/>
                </a:solidFill>
              </a:rPr>
              <a:t>란 무엇인가</a:t>
            </a:r>
            <a:r>
              <a:rPr lang="zh-CN" altLang="en-US" sz="3600" b="1" dirty="0" smtClean="0">
                <a:solidFill>
                  <a:srgbClr val="FFFF00"/>
                </a:solidFill>
              </a:rPr>
              <a:t>？</a:t>
            </a:r>
            <a:r>
              <a:rPr lang="en-US" altLang="zh-CN" sz="3600" b="1" dirty="0" smtClean="0">
                <a:solidFill>
                  <a:srgbClr val="FFFF00"/>
                </a:solidFill>
              </a:rPr>
              <a:t>(Worship)</a:t>
            </a:r>
            <a:endParaRPr lang="en-US" altLang="zh-CN" sz="3600" b="1" dirty="0">
              <a:solidFill>
                <a:srgbClr val="FFFF00"/>
              </a:solidFill>
            </a:endParaRPr>
          </a:p>
          <a:p>
            <a:r>
              <a:rPr lang="en-US" sz="2400" dirty="0" smtClean="0">
                <a:solidFill>
                  <a:schemeClr val="bg1"/>
                </a:solidFill>
              </a:rPr>
              <a:t>Every </a:t>
            </a:r>
            <a:r>
              <a:rPr lang="en-US" sz="2400" dirty="0">
                <a:solidFill>
                  <a:schemeClr val="bg1"/>
                </a:solidFill>
              </a:rPr>
              <a:t>human being </a:t>
            </a:r>
            <a:r>
              <a:rPr lang="en-US" sz="2400" dirty="0" smtClean="0">
                <a:solidFill>
                  <a:schemeClr val="bg1"/>
                </a:solidFill>
              </a:rPr>
              <a:t>worships or serves </a:t>
            </a:r>
            <a:r>
              <a:rPr lang="en-US" sz="2400" dirty="0">
                <a:solidFill>
                  <a:schemeClr val="bg1"/>
                </a:solidFill>
              </a:rPr>
              <a:t>someone or something. Among the </a:t>
            </a:r>
            <a:endParaRPr lang="en-US" sz="2400" dirty="0" smtClean="0">
              <a:solidFill>
                <a:schemeClr val="bg1"/>
              </a:solidFill>
            </a:endParaRPr>
          </a:p>
          <a:p>
            <a:r>
              <a:rPr lang="en-US" sz="2400" dirty="0" smtClean="0">
                <a:solidFill>
                  <a:schemeClr val="bg1"/>
                </a:solidFill>
              </a:rPr>
              <a:t>objects that </a:t>
            </a:r>
            <a:r>
              <a:rPr lang="en-US" sz="2400" dirty="0">
                <a:solidFill>
                  <a:schemeClr val="bg1"/>
                </a:solidFill>
              </a:rPr>
              <a:t>receive human </a:t>
            </a:r>
            <a:r>
              <a:rPr lang="en-US" sz="2400" dirty="0" smtClean="0">
                <a:solidFill>
                  <a:schemeClr val="bg1"/>
                </a:solidFill>
              </a:rPr>
              <a:t>worship or service</a:t>
            </a:r>
            <a:r>
              <a:rPr lang="en-US" sz="2400" dirty="0">
                <a:solidFill>
                  <a:schemeClr val="bg1"/>
                </a:solidFill>
              </a:rPr>
              <a:t>, are gods, celebrities (actors, </a:t>
            </a:r>
            <a:endParaRPr lang="en-US" sz="2400" dirty="0" smtClean="0">
              <a:solidFill>
                <a:schemeClr val="bg1"/>
              </a:solidFill>
            </a:endParaRPr>
          </a:p>
          <a:p>
            <a:r>
              <a:rPr lang="en-US" sz="2400" dirty="0" smtClean="0">
                <a:solidFill>
                  <a:schemeClr val="bg1"/>
                </a:solidFill>
              </a:rPr>
              <a:t>singers</a:t>
            </a:r>
            <a:r>
              <a:rPr lang="en-US" sz="2400" dirty="0">
                <a:solidFill>
                  <a:schemeClr val="bg1"/>
                </a:solidFill>
              </a:rPr>
              <a:t>, sportsmen ….), political leaders, </a:t>
            </a:r>
            <a:r>
              <a:rPr lang="en-US" sz="2400" dirty="0" smtClean="0">
                <a:solidFill>
                  <a:schemeClr val="bg1"/>
                </a:solidFill>
              </a:rPr>
              <a:t>ancestors, or </a:t>
            </a:r>
            <a:r>
              <a:rPr lang="en-US" sz="2400" dirty="0">
                <a:solidFill>
                  <a:schemeClr val="bg1"/>
                </a:solidFill>
              </a:rPr>
              <a:t>wealth, power, position, fame, etc</a:t>
            </a:r>
            <a:r>
              <a:rPr lang="en-US" sz="2400" dirty="0" smtClean="0">
                <a:solidFill>
                  <a:schemeClr val="bg1"/>
                </a:solidFill>
              </a:rPr>
              <a:t>.</a:t>
            </a:r>
            <a:endParaRPr lang="en-US" sz="1100" dirty="0" smtClean="0">
              <a:solidFill>
                <a:schemeClr val="bg1"/>
              </a:solidFill>
            </a:endParaRPr>
          </a:p>
        </p:txBody>
      </p:sp>
      <p:pic>
        <p:nvPicPr>
          <p:cNvPr id="1028" name="Picture 4" descr="Super Bowl LII Draws In-Game Average-Minute Audience of 2.02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0367" y="4292263"/>
            <a:ext cx="3962400" cy="2377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Philippines Has More BTS Fans Than Any Other Country In Th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482" y="1977141"/>
            <a:ext cx="342986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ddhist worship | Buddhist Religion and Thai Temple in Tam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61" y="4451414"/>
            <a:ext cx="315468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ncestor worship – the most popular belief in Vietnam | Indochina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3212" y="2006263"/>
            <a:ext cx="337391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nti-Capitalism Thread - Page 19 - Astrologers' Commun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508" y="2006263"/>
            <a:ext cx="4180118"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at Pope Francis Will Bring to Philadelph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6012" y="4405694"/>
            <a:ext cx="397933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24410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150813" y="152402"/>
            <a:ext cx="11887200" cy="6524863"/>
          </a:xfrm>
          <a:prstGeom prst="rect">
            <a:avLst/>
          </a:prstGeom>
          <a:solidFill>
            <a:srgbClr val="002060"/>
          </a:solidFill>
          <a:ln>
            <a:noFill/>
          </a:ln>
          <a:extLst/>
        </p:spPr>
        <p:txBody>
          <a:bodyPr>
            <a:spAutoFit/>
          </a:bodyPr>
          <a:lstStyle/>
          <a:p>
            <a:r>
              <a:rPr lang="zh-CN" altLang="en-US" sz="3600" b="1" dirty="0" smtClean="0">
                <a:solidFill>
                  <a:srgbClr val="FFFF00"/>
                </a:solidFill>
              </a:rPr>
              <a:t>               </a:t>
            </a:r>
            <a:r>
              <a:rPr lang="ko-KR" altLang="en-US" sz="3600" b="1" dirty="0" smtClean="0">
                <a:solidFill>
                  <a:srgbClr val="FFFF00"/>
                </a:solidFill>
              </a:rPr>
              <a:t>돈이 드는 예배 </a:t>
            </a:r>
            <a:r>
              <a:rPr lang="en-US" altLang="ko-KR" sz="3600" b="1" dirty="0" smtClean="0">
                <a:solidFill>
                  <a:srgbClr val="FFFF00"/>
                </a:solidFill>
              </a:rPr>
              <a:t>(</a:t>
            </a:r>
            <a:r>
              <a:rPr lang="ko-KR" altLang="en-US" sz="3600" b="1" dirty="0" smtClean="0">
                <a:solidFill>
                  <a:srgbClr val="FFFF00"/>
                </a:solidFill>
              </a:rPr>
              <a:t>숭배</a:t>
            </a:r>
            <a:r>
              <a:rPr lang="en-US" altLang="ko-KR" sz="3600" b="1" dirty="0" smtClean="0">
                <a:solidFill>
                  <a:srgbClr val="FFFF00"/>
                </a:solidFill>
              </a:rPr>
              <a:t>)</a:t>
            </a:r>
            <a:r>
              <a:rPr lang="en-US" altLang="zh-CN" sz="3600" b="1" dirty="0" smtClean="0">
                <a:solidFill>
                  <a:srgbClr val="FFFF00"/>
                </a:solidFill>
              </a:rPr>
              <a:t>:</a:t>
            </a:r>
            <a:r>
              <a:rPr lang="zh-CN" altLang="en-US" sz="3600" b="1" dirty="0" smtClean="0">
                <a:solidFill>
                  <a:srgbClr val="FFFF00"/>
                </a:solidFill>
              </a:rPr>
              <a:t> </a:t>
            </a:r>
            <a:r>
              <a:rPr lang="ko-KR" altLang="en-US" sz="3600" b="1" dirty="0" smtClean="0">
                <a:solidFill>
                  <a:srgbClr val="FFFF00"/>
                </a:solidFill>
              </a:rPr>
              <a:t>섬김</a:t>
            </a:r>
            <a:r>
              <a:rPr lang="zh-CN" altLang="en-US" sz="3600" b="1" dirty="0" smtClean="0">
                <a:solidFill>
                  <a:srgbClr val="FFFF00"/>
                </a:solidFill>
              </a:rPr>
              <a:t> </a:t>
            </a:r>
            <a:r>
              <a:rPr lang="en-US" altLang="zh-CN" sz="3600" b="1" dirty="0" smtClean="0">
                <a:solidFill>
                  <a:srgbClr val="FFFF00"/>
                </a:solidFill>
              </a:rPr>
              <a:t>(</a:t>
            </a:r>
            <a:r>
              <a:rPr lang="ko-KR" altLang="en-US" sz="3600" b="1" dirty="0" smtClean="0">
                <a:solidFill>
                  <a:srgbClr val="FFFF00"/>
                </a:solidFill>
              </a:rPr>
              <a:t>사역</a:t>
            </a:r>
            <a:r>
              <a:rPr lang="en-US" altLang="zh-CN" sz="3600" b="1" dirty="0" smtClean="0">
                <a:solidFill>
                  <a:srgbClr val="FFFF00"/>
                </a:solidFill>
              </a:rPr>
              <a:t>) </a:t>
            </a:r>
          </a:p>
          <a:p>
            <a:r>
              <a:rPr lang="en-US" altLang="zh-CN" sz="3600" b="1" i="1" dirty="0">
                <a:solidFill>
                  <a:srgbClr val="FFFF00"/>
                </a:solidFill>
              </a:rPr>
              <a:t> </a:t>
            </a:r>
            <a:r>
              <a:rPr lang="en-US" altLang="zh-CN" sz="3600" b="1" i="1" dirty="0" smtClean="0">
                <a:solidFill>
                  <a:srgbClr val="FFFF00"/>
                </a:solidFill>
              </a:rPr>
              <a:t>                  </a:t>
            </a:r>
            <a:r>
              <a:rPr lang="en-US" altLang="zh-CN" sz="3200" b="1" i="1" dirty="0" smtClean="0">
                <a:solidFill>
                  <a:schemeClr val="bg1"/>
                </a:solidFill>
              </a:rPr>
              <a:t>Latria</a:t>
            </a:r>
            <a:r>
              <a:rPr lang="en-US" altLang="zh-CN" sz="3200" b="1" dirty="0" smtClean="0">
                <a:solidFill>
                  <a:schemeClr val="bg1"/>
                </a:solidFill>
              </a:rPr>
              <a:t> (</a:t>
            </a:r>
            <a:r>
              <a:rPr lang="el-GR" sz="3200" b="1" dirty="0">
                <a:solidFill>
                  <a:srgbClr val="FFFF00"/>
                </a:solidFill>
              </a:rPr>
              <a:t>λατρεία</a:t>
            </a:r>
            <a:r>
              <a:rPr lang="en-US" altLang="zh-CN" sz="3200" b="1" dirty="0" smtClean="0">
                <a:solidFill>
                  <a:schemeClr val="bg1"/>
                </a:solidFill>
              </a:rPr>
              <a:t>) </a:t>
            </a:r>
            <a:r>
              <a:rPr lang="en-US" altLang="zh-CN" sz="3200" b="1" dirty="0">
                <a:solidFill>
                  <a:schemeClr val="bg1"/>
                </a:solidFill>
              </a:rPr>
              <a:t>= Service/Ministry</a:t>
            </a:r>
            <a:endParaRPr lang="en-US" sz="3200" dirty="0">
              <a:solidFill>
                <a:schemeClr val="bg1"/>
              </a:solidFill>
            </a:endParaRPr>
          </a:p>
          <a:p>
            <a:endParaRPr lang="en-US" sz="1000" b="1" dirty="0" smtClean="0">
              <a:solidFill>
                <a:srgbClr val="FFFF00"/>
              </a:solidFill>
            </a:endParaRPr>
          </a:p>
          <a:p>
            <a:r>
              <a:rPr lang="en-US" sz="2600" b="1" dirty="0" smtClean="0">
                <a:solidFill>
                  <a:srgbClr val="FFFF00"/>
                </a:solidFill>
              </a:rPr>
              <a:t>5) Romans </a:t>
            </a:r>
            <a:r>
              <a:rPr lang="en-US" sz="2600" b="1" dirty="0">
                <a:solidFill>
                  <a:srgbClr val="FFFF00"/>
                </a:solidFill>
              </a:rPr>
              <a:t>12:1</a:t>
            </a:r>
            <a:r>
              <a:rPr lang="en-US" sz="2600" dirty="0">
                <a:solidFill>
                  <a:srgbClr val="FFFF00"/>
                </a:solidFill>
              </a:rPr>
              <a:t> </a:t>
            </a:r>
            <a:r>
              <a:rPr lang="ko-KR" altLang="en-US" sz="2400" dirty="0" smtClean="0">
                <a:solidFill>
                  <a:schemeClr val="bg1"/>
                </a:solidFill>
              </a:rPr>
              <a:t>그러므로 </a:t>
            </a:r>
            <a:r>
              <a:rPr lang="ko-KR" altLang="en-US" sz="2400" dirty="0">
                <a:solidFill>
                  <a:schemeClr val="bg1"/>
                </a:solidFill>
              </a:rPr>
              <a:t>형제들아 내가 하나님의 모든 자비하심으로 너희를 권하노니 </a:t>
            </a:r>
            <a:r>
              <a:rPr lang="ko-KR" altLang="en-US" sz="2400" b="1" dirty="0">
                <a:solidFill>
                  <a:srgbClr val="FFFF00"/>
                </a:solidFill>
              </a:rPr>
              <a:t>너희 몸을 하나님이 기뻐하시는 거룩한 산 제사로 드리라 이는 너희의 드릴 영적 </a:t>
            </a:r>
            <a:r>
              <a:rPr lang="ko-KR" altLang="en-US" sz="2400" b="1" dirty="0" smtClean="0">
                <a:solidFill>
                  <a:srgbClr val="FFFF00"/>
                </a:solidFill>
              </a:rPr>
              <a:t>예배니라</a:t>
            </a:r>
            <a:r>
              <a:rPr lang="en-US" altLang="ko-KR" sz="2400" dirty="0" smtClean="0">
                <a:solidFill>
                  <a:schemeClr val="bg1"/>
                </a:solidFill>
              </a:rPr>
              <a:t>.</a:t>
            </a:r>
            <a:endParaRPr lang="en-US" sz="2400" dirty="0">
              <a:solidFill>
                <a:schemeClr val="bg1"/>
              </a:solidFill>
            </a:endParaRPr>
          </a:p>
          <a:p>
            <a:r>
              <a:rPr lang="en-US" sz="2600" baseline="30000" dirty="0" smtClean="0">
                <a:solidFill>
                  <a:srgbClr val="FFFF00"/>
                </a:solidFill>
              </a:rPr>
              <a:t>NKJ </a:t>
            </a:r>
            <a:r>
              <a:rPr lang="en-US" sz="2600" dirty="0" smtClean="0">
                <a:solidFill>
                  <a:schemeClr val="bg1"/>
                </a:solidFill>
              </a:rPr>
              <a:t>I </a:t>
            </a:r>
            <a:r>
              <a:rPr lang="en-US" sz="2600" dirty="0">
                <a:solidFill>
                  <a:schemeClr val="bg1"/>
                </a:solidFill>
              </a:rPr>
              <a:t>beseech you therefore, brethren, by the mercies of God, that </a:t>
            </a:r>
            <a:r>
              <a:rPr lang="en-US" sz="2600" b="1" dirty="0">
                <a:solidFill>
                  <a:srgbClr val="FFFF00"/>
                </a:solidFill>
              </a:rPr>
              <a:t>you present your bodies a living sacrifice</a:t>
            </a:r>
            <a:r>
              <a:rPr lang="en-US" sz="2600" dirty="0">
                <a:solidFill>
                  <a:schemeClr val="bg1"/>
                </a:solidFill>
              </a:rPr>
              <a:t>, holy, acceptable to God, </a:t>
            </a:r>
            <a:r>
              <a:rPr lang="en-US" sz="2600" i="1" dirty="0">
                <a:solidFill>
                  <a:schemeClr val="bg1"/>
                </a:solidFill>
              </a:rPr>
              <a:t>which is </a:t>
            </a:r>
            <a:r>
              <a:rPr lang="en-US" sz="2600" dirty="0">
                <a:solidFill>
                  <a:schemeClr val="bg1"/>
                </a:solidFill>
              </a:rPr>
              <a:t>your </a:t>
            </a:r>
            <a:r>
              <a:rPr lang="en-US" sz="2600" b="1" dirty="0">
                <a:solidFill>
                  <a:srgbClr val="FFFF00"/>
                </a:solidFill>
              </a:rPr>
              <a:t>reasonable service</a:t>
            </a:r>
            <a:r>
              <a:rPr lang="en-US" sz="2600" dirty="0">
                <a:solidFill>
                  <a:schemeClr val="bg1"/>
                </a:solidFill>
              </a:rPr>
              <a:t>.</a:t>
            </a:r>
          </a:p>
          <a:p>
            <a:r>
              <a:rPr lang="en-US" sz="2600" baseline="30000" dirty="0">
                <a:solidFill>
                  <a:srgbClr val="FFFF00"/>
                </a:solidFill>
              </a:rPr>
              <a:t>NIV </a:t>
            </a:r>
            <a:r>
              <a:rPr lang="en-US" sz="2600" dirty="0" smtClean="0">
                <a:solidFill>
                  <a:schemeClr val="bg1"/>
                </a:solidFill>
              </a:rPr>
              <a:t>Therefore</a:t>
            </a:r>
            <a:r>
              <a:rPr lang="en-US" sz="2600" dirty="0">
                <a:solidFill>
                  <a:schemeClr val="bg1"/>
                </a:solidFill>
              </a:rPr>
              <a:t>, I urge you, brothers and sisters, in view of God's mercy, to </a:t>
            </a:r>
            <a:r>
              <a:rPr lang="en-US" sz="2600" b="1" dirty="0">
                <a:solidFill>
                  <a:srgbClr val="FFFF00"/>
                </a:solidFill>
              </a:rPr>
              <a:t>offer your bodies as a living sacrifice</a:t>
            </a:r>
            <a:r>
              <a:rPr lang="en-US" sz="2600" dirty="0">
                <a:solidFill>
                  <a:schemeClr val="bg1"/>
                </a:solidFill>
              </a:rPr>
              <a:t>, holy and pleasing to God-- this is your </a:t>
            </a:r>
            <a:r>
              <a:rPr lang="en-US" sz="2600" b="1" dirty="0">
                <a:solidFill>
                  <a:srgbClr val="FFFF00"/>
                </a:solidFill>
              </a:rPr>
              <a:t>true and proper worship</a:t>
            </a:r>
            <a:r>
              <a:rPr lang="en-US" sz="2600" dirty="0">
                <a:solidFill>
                  <a:schemeClr val="bg1"/>
                </a:solidFill>
              </a:rPr>
              <a:t>.</a:t>
            </a:r>
          </a:p>
          <a:p>
            <a:r>
              <a:rPr lang="en-US" sz="2600" baseline="30000" dirty="0">
                <a:solidFill>
                  <a:srgbClr val="FFFF00"/>
                </a:solidFill>
              </a:rPr>
              <a:t>ESV </a:t>
            </a:r>
            <a:r>
              <a:rPr lang="en-US" sz="2600" dirty="0" smtClean="0">
                <a:solidFill>
                  <a:schemeClr val="bg1"/>
                </a:solidFill>
              </a:rPr>
              <a:t>I </a:t>
            </a:r>
            <a:r>
              <a:rPr lang="en-US" sz="2600" dirty="0">
                <a:solidFill>
                  <a:schemeClr val="bg1"/>
                </a:solidFill>
              </a:rPr>
              <a:t>appeal to you therefore, brothers, by the mercies of God, to </a:t>
            </a:r>
            <a:r>
              <a:rPr lang="en-US" sz="2600" b="1" dirty="0">
                <a:solidFill>
                  <a:srgbClr val="FFFF00"/>
                </a:solidFill>
              </a:rPr>
              <a:t>present your bodies as a living sacrifice</a:t>
            </a:r>
            <a:r>
              <a:rPr lang="en-US" sz="2600" dirty="0">
                <a:solidFill>
                  <a:schemeClr val="bg1"/>
                </a:solidFill>
              </a:rPr>
              <a:t>, holy and acceptable to God, which is your </a:t>
            </a:r>
            <a:r>
              <a:rPr lang="en-US" sz="2600" b="1" dirty="0">
                <a:solidFill>
                  <a:srgbClr val="FFFF00"/>
                </a:solidFill>
              </a:rPr>
              <a:t>spiritual worship</a:t>
            </a:r>
            <a:r>
              <a:rPr lang="en-US" sz="2600" dirty="0">
                <a:solidFill>
                  <a:schemeClr val="bg1"/>
                </a:solidFill>
              </a:rPr>
              <a:t>.</a:t>
            </a:r>
          </a:p>
          <a:p>
            <a:r>
              <a:rPr lang="en-US" sz="2600" b="1" dirty="0" smtClean="0">
                <a:solidFill>
                  <a:srgbClr val="FFFF00"/>
                </a:solidFill>
              </a:rPr>
              <a:t>	-Romans </a:t>
            </a:r>
            <a:r>
              <a:rPr lang="en-US" sz="2600" b="1" dirty="0">
                <a:solidFill>
                  <a:srgbClr val="FFFF00"/>
                </a:solidFill>
              </a:rPr>
              <a:t>12:1</a:t>
            </a:r>
            <a:r>
              <a:rPr lang="el-GR" sz="2600" dirty="0">
                <a:solidFill>
                  <a:srgbClr val="FFFF00"/>
                </a:solidFill>
              </a:rPr>
              <a:t> </a:t>
            </a:r>
            <a:r>
              <a:rPr lang="el-GR" sz="2600" dirty="0">
                <a:solidFill>
                  <a:schemeClr val="bg1"/>
                </a:solidFill>
              </a:rPr>
              <a:t>Παρακαλῶ οὖν ὑμᾶς, ἀδελφοί, διὰ τῶν οἰκτιρμῶν τοῦ θεοῦ </a:t>
            </a:r>
            <a:r>
              <a:rPr lang="el-GR" sz="2600" b="1" dirty="0">
                <a:solidFill>
                  <a:srgbClr val="FFFF00"/>
                </a:solidFill>
              </a:rPr>
              <a:t>παραστῆσαι τὰ σώματα ὑμῶν θυσίαν ζῶσαν </a:t>
            </a:r>
            <a:r>
              <a:rPr lang="el-GR" sz="2600" dirty="0">
                <a:solidFill>
                  <a:schemeClr val="bg1"/>
                </a:solidFill>
              </a:rPr>
              <a:t>ἁγίαν εὐάρεστον τῷ θεῷ, </a:t>
            </a:r>
            <a:r>
              <a:rPr lang="el-GR" sz="2600" b="1" dirty="0">
                <a:solidFill>
                  <a:srgbClr val="FFFF00"/>
                </a:solidFill>
              </a:rPr>
              <a:t>τὴν λογικὴν λατρείαν </a:t>
            </a:r>
            <a:r>
              <a:rPr lang="el-GR" sz="2600" dirty="0">
                <a:solidFill>
                  <a:schemeClr val="bg1"/>
                </a:solidFill>
              </a:rPr>
              <a:t>ὑμῶν</a:t>
            </a:r>
            <a:r>
              <a:rPr lang="el-GR" sz="2600" dirty="0" smtClean="0">
                <a:solidFill>
                  <a:schemeClr val="bg1"/>
                </a:solidFill>
              </a:rPr>
              <a:t>·</a:t>
            </a:r>
            <a:endParaRPr lang="en-US" sz="2600" dirty="0">
              <a:solidFill>
                <a:schemeClr val="bg1"/>
              </a:solidFill>
            </a:endParaRPr>
          </a:p>
        </p:txBody>
      </p:sp>
    </p:spTree>
    <p:extLst>
      <p:ext uri="{BB962C8B-B14F-4D97-AF65-F5344CB8AC3E}">
        <p14:creationId xmlns:p14="http://schemas.microsoft.com/office/powerpoint/2010/main" val="273471967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412" y="3124200"/>
            <a:ext cx="10668000" cy="3464649"/>
          </a:xfrm>
          <a:prstGeom prst="rect">
            <a:avLst/>
          </a:prstGeom>
          <a:solidFill>
            <a:srgbClr val="002060"/>
          </a:solidFill>
        </p:spPr>
        <p:txBody>
          <a:bodyPr wrap="square" lIns="108821" tIns="54411" rIns="108821" bIns="54411">
            <a:spAutoFit/>
          </a:bodyPr>
          <a:lstStyle/>
          <a:p>
            <a:pPr rtl="1"/>
            <a:r>
              <a:rPr lang="en-US" sz="4800" b="1" dirty="0">
                <a:solidFill>
                  <a:schemeClr val="bg1"/>
                </a:solidFill>
              </a:rPr>
              <a:t> </a:t>
            </a:r>
            <a:r>
              <a:rPr lang="en-US" sz="4800" dirty="0" smtClean="0">
                <a:solidFill>
                  <a:schemeClr val="bg1"/>
                </a:solidFill>
              </a:rPr>
              <a:t>‎  </a:t>
            </a:r>
            <a:r>
              <a:rPr lang="he-IL" sz="5400" b="1" dirty="0" smtClean="0">
                <a:solidFill>
                  <a:schemeClr val="bg1"/>
                </a:solidFill>
              </a:rPr>
              <a:t>יְבָרֶכְךָ יְהוָה וְיִשְׁמְרֶךָ׃</a:t>
            </a:r>
            <a:r>
              <a:rPr lang="en-US" sz="5400" b="1" dirty="0" smtClean="0">
                <a:solidFill>
                  <a:schemeClr val="bg1"/>
                </a:solidFill>
              </a:rPr>
              <a:t>      </a:t>
            </a:r>
            <a:r>
              <a:rPr lang="he-IL" sz="5400" b="1" dirty="0" smtClean="0">
                <a:solidFill>
                  <a:schemeClr val="bg1"/>
                </a:solidFill>
              </a:rPr>
              <a:t> </a:t>
            </a:r>
            <a:r>
              <a:rPr lang="en-US" sz="3600" b="1" dirty="0">
                <a:solidFill>
                  <a:srgbClr val="FFFF00"/>
                </a:solidFill>
              </a:rPr>
              <a:t>Numbers </a:t>
            </a:r>
            <a:r>
              <a:rPr lang="en-US" sz="3600" b="1" dirty="0" smtClean="0">
                <a:solidFill>
                  <a:srgbClr val="FFFF00"/>
                </a:solidFill>
              </a:rPr>
              <a:t>6:24-26</a:t>
            </a:r>
            <a:r>
              <a:rPr lang="el-GR" sz="3600" b="1" dirty="0" smtClean="0">
                <a:solidFill>
                  <a:srgbClr val="FFFF00"/>
                </a:solidFill>
              </a:rPr>
              <a:t> </a:t>
            </a:r>
            <a:endParaRPr lang="en-US" sz="3600" b="1" dirty="0">
              <a:solidFill>
                <a:srgbClr val="FFFF00"/>
              </a:solidFill>
            </a:endParaRPr>
          </a:p>
          <a:p>
            <a:pPr rtl="1"/>
            <a:r>
              <a:rPr lang="he-IL" sz="5400" b="1" dirty="0" smtClean="0">
                <a:solidFill>
                  <a:schemeClr val="bg1"/>
                </a:solidFill>
              </a:rPr>
              <a:t>יָאֵר יְהוָה פָּנָיו אֵלֶיךָ וִיחֻנֶּךָּ׃</a:t>
            </a:r>
            <a:r>
              <a:rPr lang="en-US" sz="5400" b="1" dirty="0" smtClean="0">
                <a:solidFill>
                  <a:schemeClr val="bg1"/>
                </a:solidFill>
              </a:rPr>
              <a:t>                    </a:t>
            </a:r>
          </a:p>
          <a:p>
            <a:pPr rtl="1"/>
            <a:r>
              <a:rPr lang="en-US" sz="5400" b="1" dirty="0" smtClean="0">
                <a:solidFill>
                  <a:schemeClr val="bg1"/>
                </a:solidFill>
              </a:rPr>
              <a:t>‎</a:t>
            </a:r>
            <a:r>
              <a:rPr lang="he-IL" sz="5400" b="1" dirty="0" smtClean="0">
                <a:solidFill>
                  <a:schemeClr val="bg1"/>
                </a:solidFill>
              </a:rPr>
              <a:t>יִשָּׂא יְהוָה פָּנָיו אֵלֶיךָ וְיָשֵׂם לְךָ שָׁלוֹם׃</a:t>
            </a:r>
            <a:r>
              <a:rPr lang="en-US" sz="5400" b="1" dirty="0" smtClean="0">
                <a:solidFill>
                  <a:schemeClr val="bg1"/>
                </a:solidFill>
              </a:rPr>
              <a:t>     </a:t>
            </a:r>
            <a:r>
              <a:rPr lang="he-IL" sz="5400" b="1" dirty="0" smtClean="0">
                <a:solidFill>
                  <a:schemeClr val="bg1"/>
                </a:solidFill>
              </a:rPr>
              <a:t> </a:t>
            </a:r>
            <a:endParaRPr lang="en-US" sz="5400" b="1" dirty="0">
              <a:solidFill>
                <a:schemeClr val="bg1"/>
              </a:solidFill>
            </a:endParaRPr>
          </a:p>
          <a:p>
            <a:pPr algn="ctr" rtl="1"/>
            <a:endParaRPr lang="en-US" altLang="ko-KR" sz="2800" dirty="0" smtClean="0"/>
          </a:p>
          <a:p>
            <a:pPr algn="ctr" rtl="1"/>
            <a:endParaRPr lang="en-US" altLang="ko-KR" sz="2800" dirty="0" smtClean="0"/>
          </a:p>
        </p:txBody>
      </p:sp>
      <p:sp>
        <p:nvSpPr>
          <p:cNvPr id="3" name="Rectangle 2"/>
          <p:cNvSpPr/>
          <p:nvPr/>
        </p:nvSpPr>
        <p:spPr>
          <a:xfrm>
            <a:off x="303212" y="228600"/>
            <a:ext cx="9372600" cy="2554545"/>
          </a:xfrm>
          <a:prstGeom prst="rect">
            <a:avLst/>
          </a:prstGeom>
          <a:solidFill>
            <a:schemeClr val="accent6">
              <a:lumMod val="75000"/>
            </a:schemeClr>
          </a:solidFill>
        </p:spPr>
        <p:txBody>
          <a:bodyPr wrap="square">
            <a:spAutoFit/>
          </a:bodyPr>
          <a:lstStyle/>
          <a:p>
            <a:pPr algn="ctr"/>
            <a:r>
              <a:rPr lang="ko-KR" altLang="en-US" sz="3200" b="1" dirty="0"/>
              <a:t>민수기 </a:t>
            </a:r>
            <a:r>
              <a:rPr lang="en-US" sz="3200" b="1" dirty="0" smtClean="0"/>
              <a:t>6:24-26</a:t>
            </a:r>
          </a:p>
          <a:p>
            <a:r>
              <a:rPr lang="ko-KR" altLang="en-US" sz="3200" dirty="0" smtClean="0">
                <a:solidFill>
                  <a:schemeClr val="bg1"/>
                </a:solidFill>
              </a:rPr>
              <a:t>여호와는 </a:t>
            </a:r>
            <a:r>
              <a:rPr lang="ko-KR" altLang="en-US" sz="3200" dirty="0">
                <a:solidFill>
                  <a:schemeClr val="bg1"/>
                </a:solidFill>
              </a:rPr>
              <a:t>네게 복을 주시고 너를 지키시기를 원하며</a:t>
            </a:r>
            <a:r>
              <a:rPr lang="en-US" altLang="ko-KR" sz="3200" dirty="0">
                <a:solidFill>
                  <a:schemeClr val="bg1"/>
                </a:solidFill>
              </a:rPr>
              <a:t>, </a:t>
            </a:r>
            <a:r>
              <a:rPr lang="ko-KR" altLang="en-US" sz="3200" dirty="0">
                <a:solidFill>
                  <a:schemeClr val="bg1"/>
                </a:solidFill>
              </a:rPr>
              <a:t>여호와는 그의 얼굴을 네게 비추사 은혜 베푸시기를 원하며</a:t>
            </a:r>
            <a:r>
              <a:rPr lang="en-US" altLang="ko-KR" sz="3200" dirty="0">
                <a:solidFill>
                  <a:schemeClr val="bg1"/>
                </a:solidFill>
              </a:rPr>
              <a:t>, </a:t>
            </a:r>
            <a:r>
              <a:rPr lang="ko-KR" altLang="en-US" sz="3200" dirty="0">
                <a:solidFill>
                  <a:schemeClr val="bg1"/>
                </a:solidFill>
              </a:rPr>
              <a:t>여호와는 그 얼굴을 네게로 향하여 드사 평강 주시기를 원하노라 할지니라 하라</a:t>
            </a:r>
            <a:r>
              <a:rPr lang="en-US" altLang="ko-KR" sz="3200" dirty="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368554856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915" y="220133"/>
            <a:ext cx="11963400" cy="3200876"/>
          </a:xfrm>
          <a:prstGeom prst="rect">
            <a:avLst/>
          </a:prstGeom>
        </p:spPr>
        <p:txBody>
          <a:bodyPr wrap="square">
            <a:spAutoFit/>
          </a:bodyPr>
          <a:lstStyle/>
          <a:p>
            <a:r>
              <a:rPr lang="en-US" sz="2200" dirty="0"/>
              <a:t>The least expensive </a:t>
            </a:r>
            <a:r>
              <a:rPr lang="en-US" sz="2200" b="1" dirty="0"/>
              <a:t>ticket</a:t>
            </a:r>
            <a:r>
              <a:rPr lang="en-US" sz="2200" dirty="0"/>
              <a:t> sold to the </a:t>
            </a:r>
            <a:r>
              <a:rPr lang="en-US" sz="2200" b="1" u="sng" dirty="0"/>
              <a:t>2019 Super Bowl</a:t>
            </a:r>
            <a:r>
              <a:rPr lang="en-US" sz="2200" dirty="0"/>
              <a:t> on </a:t>
            </a:r>
            <a:r>
              <a:rPr lang="en-US" sz="2200" dirty="0" err="1"/>
              <a:t>StubHub</a:t>
            </a:r>
            <a:r>
              <a:rPr lang="en-US" sz="2200" dirty="0"/>
              <a:t> was for $2,000 for a </a:t>
            </a:r>
            <a:r>
              <a:rPr lang="en-US" sz="2200" b="1" dirty="0"/>
              <a:t>ticket</a:t>
            </a:r>
            <a:r>
              <a:rPr lang="en-US" sz="2200" dirty="0"/>
              <a:t> in the stadium's upper corner section. </a:t>
            </a:r>
            <a:r>
              <a:rPr lang="en-US" sz="2200" b="1" dirty="0"/>
              <a:t>The most</a:t>
            </a:r>
            <a:r>
              <a:rPr lang="en-US" sz="2200" dirty="0"/>
              <a:t> expensive </a:t>
            </a:r>
            <a:r>
              <a:rPr lang="en-US" sz="2200" b="1" dirty="0"/>
              <a:t>ticket</a:t>
            </a:r>
            <a:r>
              <a:rPr lang="en-US" sz="2200" dirty="0"/>
              <a:t> sold was $20,000 for a spot in the SunTrust Club </a:t>
            </a:r>
            <a:r>
              <a:rPr lang="en-US" sz="2200" dirty="0" err="1"/>
              <a:t>section.Jan</a:t>
            </a:r>
            <a:r>
              <a:rPr lang="en-US" sz="2200" dirty="0"/>
              <a:t> 29, </a:t>
            </a:r>
            <a:r>
              <a:rPr lang="en-US" sz="2200" dirty="0" smtClean="0"/>
              <a:t>2019 /  </a:t>
            </a:r>
            <a:r>
              <a:rPr lang="en-US" sz="2200" b="1" dirty="0"/>
              <a:t>Super Bowl Sunday</a:t>
            </a:r>
            <a:r>
              <a:rPr lang="en-US" sz="2200" dirty="0"/>
              <a:t> is the day on which the </a:t>
            </a:r>
            <a:r>
              <a:rPr lang="en-US" sz="2200" dirty="0">
                <a:hlinkClick r:id="rId2" tooltip="Super Bowl"/>
              </a:rPr>
              <a:t>Super Bowl</a:t>
            </a:r>
            <a:r>
              <a:rPr lang="en-US" sz="2200" dirty="0"/>
              <a:t>, the </a:t>
            </a:r>
            <a:r>
              <a:rPr lang="en-US" sz="2200" dirty="0">
                <a:hlinkClick r:id="rId3" tooltip="National Football League"/>
              </a:rPr>
              <a:t>National Football League</a:t>
            </a:r>
            <a:r>
              <a:rPr lang="en-US" sz="2200" dirty="0"/>
              <a:t> (NFL)'s annual championship game, is played. It is usually observed on </a:t>
            </a:r>
            <a:r>
              <a:rPr lang="en-US" sz="2200" b="1" dirty="0"/>
              <a:t>the first Sunday in February</a:t>
            </a:r>
            <a:r>
              <a:rPr lang="en-US" sz="2200" dirty="0"/>
              <a:t> and is sometimes referred to as an unofficial national holiday. </a:t>
            </a:r>
            <a:r>
              <a:rPr lang="en-US" sz="2200" dirty="0" smtClean="0"/>
              <a:t>/ between </a:t>
            </a:r>
            <a:r>
              <a:rPr lang="en-US" sz="2200" dirty="0"/>
              <a:t>$4,000 and $6,000</a:t>
            </a:r>
          </a:p>
          <a:p>
            <a:r>
              <a:rPr lang="en-US" sz="2200" dirty="0" smtClean="0"/>
              <a:t>Average: Fans </a:t>
            </a:r>
            <a:r>
              <a:rPr lang="en-US" sz="2200" dirty="0"/>
              <a:t>should expect to pay between $4,000 and $6,000 for a </a:t>
            </a:r>
            <a:r>
              <a:rPr lang="en-US" sz="2200" b="1" dirty="0"/>
              <a:t>ticket</a:t>
            </a:r>
            <a:r>
              <a:rPr lang="en-US" sz="2200" dirty="0"/>
              <a:t> this year, Scott </a:t>
            </a:r>
            <a:r>
              <a:rPr lang="en-US" sz="2200" dirty="0" err="1"/>
              <a:t>Jablonski</a:t>
            </a:r>
            <a:r>
              <a:rPr lang="en-US" sz="2200" dirty="0"/>
              <a:t>, General Manager of NFL for </a:t>
            </a:r>
            <a:r>
              <a:rPr lang="en-US" sz="2200" dirty="0" err="1"/>
              <a:t>StubHub</a:t>
            </a:r>
            <a:r>
              <a:rPr lang="en-US" sz="2200" dirty="0"/>
              <a:t>. The cheapest </a:t>
            </a:r>
            <a:r>
              <a:rPr lang="en-US" sz="2200" b="1" dirty="0"/>
              <a:t>tickets</a:t>
            </a:r>
            <a:r>
              <a:rPr lang="en-US" sz="2200" dirty="0"/>
              <a:t> for seats in the upper sections were selling on </a:t>
            </a:r>
            <a:r>
              <a:rPr lang="en-US" sz="2200" dirty="0" err="1"/>
              <a:t>StubHub</a:t>
            </a:r>
            <a:r>
              <a:rPr lang="en-US" sz="2200" dirty="0"/>
              <a:t> for $3,300 each on </a:t>
            </a:r>
            <a:r>
              <a:rPr lang="en-US" sz="2200" dirty="0" err="1"/>
              <a:t>Tuesday.Jan</a:t>
            </a:r>
            <a:r>
              <a:rPr lang="en-US" sz="2200" dirty="0"/>
              <a:t> 20, </a:t>
            </a:r>
            <a:r>
              <a:rPr lang="en-US" sz="2200" dirty="0" smtClean="0"/>
              <a:t>2019    </a:t>
            </a:r>
            <a:r>
              <a:rPr lang="zh-TW" altLang="en-US" sz="2400" dirty="0" smtClean="0"/>
              <a:t>年</a:t>
            </a:r>
            <a:r>
              <a:rPr lang="zh-TW" altLang="en-US" sz="2400" dirty="0"/>
              <a:t>度冠軍</a:t>
            </a:r>
            <a:r>
              <a:rPr lang="zh-TW" altLang="en-US" sz="2400" dirty="0" smtClean="0"/>
              <a:t>賽  </a:t>
            </a:r>
            <a:r>
              <a:rPr lang="en-US" sz="2400" dirty="0" err="1" smtClean="0"/>
              <a:t>Niándù</a:t>
            </a:r>
            <a:r>
              <a:rPr lang="en-US" sz="2400" dirty="0" smtClean="0"/>
              <a:t> </a:t>
            </a:r>
            <a:r>
              <a:rPr lang="en-US" sz="2400" dirty="0" err="1"/>
              <a:t>guànjūnsài</a:t>
            </a:r>
            <a:endParaRPr lang="en-US" sz="2400" dirty="0"/>
          </a:p>
          <a:p>
            <a:r>
              <a:rPr lang="en-US" sz="2400" dirty="0" smtClean="0"/>
              <a:t>Typically</a:t>
            </a:r>
            <a:r>
              <a:rPr lang="en-US" sz="2400" dirty="0"/>
              <a:t>, </a:t>
            </a:r>
            <a:r>
              <a:rPr lang="en-US" sz="2400" b="1" u="sng" dirty="0"/>
              <a:t>BTS tickets</a:t>
            </a:r>
            <a:r>
              <a:rPr lang="en-US" sz="2400" dirty="0"/>
              <a:t> can be found for as low as $141.00, with an average </a:t>
            </a:r>
            <a:r>
              <a:rPr lang="en-US" sz="2400" b="1" dirty="0"/>
              <a:t>price</a:t>
            </a:r>
            <a:r>
              <a:rPr lang="en-US" sz="2400" dirty="0"/>
              <a:t> of $299.00</a:t>
            </a:r>
            <a:r>
              <a:rPr lang="en-US" sz="2400" dirty="0" smtClean="0"/>
              <a:t>.</a:t>
            </a:r>
          </a:p>
        </p:txBody>
      </p:sp>
      <p:graphicFrame>
        <p:nvGraphicFramePr>
          <p:cNvPr id="3" name="Table 2"/>
          <p:cNvGraphicFramePr>
            <a:graphicFrameLocks noGrp="1"/>
          </p:cNvGraphicFramePr>
          <p:nvPr>
            <p:extLst>
              <p:ext uri="{D42A27DB-BD31-4B8C-83A1-F6EECF244321}">
                <p14:modId xmlns:p14="http://schemas.microsoft.com/office/powerpoint/2010/main" val="3294342708"/>
              </p:ext>
            </p:extLst>
          </p:nvPr>
        </p:nvGraphicFramePr>
        <p:xfrm>
          <a:off x="379412" y="3664675"/>
          <a:ext cx="10896600" cy="2956560"/>
        </p:xfrm>
        <a:graphic>
          <a:graphicData uri="http://schemas.openxmlformats.org/drawingml/2006/table">
            <a:tbl>
              <a:tblPr/>
              <a:tblGrid>
                <a:gridCol w="3632200"/>
                <a:gridCol w="3632200"/>
                <a:gridCol w="3632200"/>
              </a:tblGrid>
              <a:tr h="247650">
                <a:tc>
                  <a:txBody>
                    <a:bodyPr/>
                    <a:lstStyle/>
                    <a:p>
                      <a:pPr algn="l" fontAlgn="t"/>
                      <a:endParaRPr lang="en-US" sz="2400" b="1" dirty="0">
                        <a:solidFill>
                          <a:srgbClr val="000000"/>
                        </a:solidFill>
                        <a:effectLst/>
                      </a:endParaRPr>
                    </a:p>
                  </a:txBody>
                  <a:tcPr marR="95250" marT="76200" marB="76200">
                    <a:lnL>
                      <a:noFill/>
                    </a:lnL>
                    <a:lnR>
                      <a:noFill/>
                    </a:lnR>
                    <a:lnT>
                      <a:noFill/>
                    </a:lnT>
                    <a:lnB w="9525" cap="flat" cmpd="sng" algn="ctr">
                      <a:solidFill>
                        <a:srgbClr val="EBEBEB"/>
                      </a:solidFill>
                      <a:prstDash val="solid"/>
                      <a:round/>
                      <a:headEnd type="none" w="med" len="med"/>
                      <a:tailEnd type="none" w="med" len="med"/>
                    </a:lnB>
                  </a:tcPr>
                </a:tc>
                <a:tc>
                  <a:txBody>
                    <a:bodyPr/>
                    <a:lstStyle/>
                    <a:p>
                      <a:pPr algn="l" fontAlgn="t"/>
                      <a:r>
                        <a:rPr lang="en-US" sz="2400" b="1" dirty="0">
                          <a:solidFill>
                            <a:srgbClr val="000000"/>
                          </a:solidFill>
                          <a:effectLst/>
                        </a:rPr>
                        <a:t>Location</a:t>
                      </a:r>
                    </a:p>
                  </a:txBody>
                  <a:tcPr marL="95250" marR="95250" marT="76200" marB="76200">
                    <a:lnL>
                      <a:noFill/>
                    </a:lnL>
                    <a:lnR>
                      <a:noFill/>
                    </a:lnR>
                    <a:lnT>
                      <a:noFill/>
                    </a:lnT>
                    <a:lnB w="9525" cap="flat" cmpd="sng" algn="ctr">
                      <a:solidFill>
                        <a:srgbClr val="EBEBEB"/>
                      </a:solidFill>
                      <a:prstDash val="solid"/>
                      <a:round/>
                      <a:headEnd type="none" w="med" len="med"/>
                      <a:tailEnd type="none" w="med" len="med"/>
                    </a:lnB>
                  </a:tcPr>
                </a:tc>
                <a:tc>
                  <a:txBody>
                    <a:bodyPr/>
                    <a:lstStyle/>
                    <a:p>
                      <a:pPr algn="l" fontAlgn="t"/>
                      <a:r>
                        <a:rPr lang="en-US" sz="2400" b="1">
                          <a:solidFill>
                            <a:srgbClr val="000000"/>
                          </a:solidFill>
                          <a:effectLst/>
                        </a:rPr>
                        <a:t>Price</a:t>
                      </a:r>
                    </a:p>
                  </a:txBody>
                  <a:tcPr marL="95250" marR="95250" marT="76200" marB="76200">
                    <a:lnL>
                      <a:noFill/>
                    </a:lnL>
                    <a:lnR>
                      <a:noFill/>
                    </a:lnR>
                    <a:lnT>
                      <a:noFill/>
                    </a:lnT>
                    <a:lnB w="9525" cap="flat" cmpd="sng" algn="ctr">
                      <a:solidFill>
                        <a:srgbClr val="EBEBEB"/>
                      </a:solidFill>
                      <a:prstDash val="solid"/>
                      <a:round/>
                      <a:headEnd type="none" w="med" len="med"/>
                      <a:tailEnd type="none" w="med" len="med"/>
                    </a:lnB>
                  </a:tcPr>
                </a:tc>
              </a:tr>
              <a:tr h="247650">
                <a:tc>
                  <a:txBody>
                    <a:bodyPr/>
                    <a:lstStyle/>
                    <a:p>
                      <a:r>
                        <a:rPr lang="en-US" sz="2400" dirty="0">
                          <a:effectLst/>
                        </a:rPr>
                        <a:t>1st</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2400">
                          <a:effectLst/>
                        </a:rPr>
                        <a:t>United Center, Chicago</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2400" b="1">
                          <a:effectLst/>
                        </a:rPr>
                        <a:t>$3,849.38</a:t>
                      </a:r>
                      <a:endParaRPr lang="en-US" sz="2400">
                        <a:effectLst/>
                      </a:endParaRP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r>
              <a:tr h="247650">
                <a:tc>
                  <a:txBody>
                    <a:bodyPr/>
                    <a:lstStyle/>
                    <a:p>
                      <a:r>
                        <a:rPr lang="en-US" sz="2400" dirty="0">
                          <a:effectLst/>
                        </a:rPr>
                        <a:t>2nd</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2400" dirty="0">
                          <a:effectLst/>
                        </a:rPr>
                        <a:t>Ft. Worth Convention Center, Ft. Worth</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2400">
                          <a:effectLst/>
                        </a:rPr>
                        <a:t>$2,334.63</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r>
              <a:tr h="247650">
                <a:tc>
                  <a:txBody>
                    <a:bodyPr/>
                    <a:lstStyle/>
                    <a:p>
                      <a:r>
                        <a:rPr lang="en-US" sz="2400" dirty="0">
                          <a:effectLst/>
                        </a:rPr>
                        <a:t>3rd</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2400">
                          <a:effectLst/>
                        </a:rPr>
                        <a:t>United Center, Chicago</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2400">
                          <a:effectLst/>
                        </a:rPr>
                        <a:t>$1,434.77</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r>
              <a:tr h="247650">
                <a:tc>
                  <a:txBody>
                    <a:bodyPr/>
                    <a:lstStyle/>
                    <a:p>
                      <a:r>
                        <a:rPr lang="en-US" sz="2400" dirty="0">
                          <a:effectLst/>
                        </a:rPr>
                        <a:t>4th</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2400" dirty="0">
                          <a:effectLst/>
                        </a:rPr>
                        <a:t>Staples Center, LA</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r>
                        <a:rPr lang="en-US" sz="2400" dirty="0">
                          <a:effectLst/>
                        </a:rPr>
                        <a:t>$1,328.54</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1919453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513" y="152400"/>
            <a:ext cx="11887200" cy="6524863"/>
          </a:xfrm>
          <a:prstGeom prst="rect">
            <a:avLst/>
          </a:prstGeom>
          <a:solidFill>
            <a:srgbClr val="002060"/>
          </a:solidFill>
        </p:spPr>
        <p:txBody>
          <a:bodyPr wrap="square">
            <a:spAutoFit/>
          </a:bodyPr>
          <a:lstStyle/>
          <a:p>
            <a:r>
              <a:rPr lang="en-US" sz="2600" b="1" dirty="0" smtClean="0">
                <a:solidFill>
                  <a:srgbClr val="FFFF00"/>
                </a:solidFill>
              </a:rPr>
              <a:t>   -Joshua 24:15</a:t>
            </a:r>
            <a:r>
              <a:rPr lang="en-US" sz="2600" dirty="0" smtClean="0">
                <a:solidFill>
                  <a:srgbClr val="FFFF00"/>
                </a:solidFill>
              </a:rPr>
              <a:t> </a:t>
            </a:r>
            <a:r>
              <a:rPr lang="ko-KR" altLang="en-US" sz="2600" dirty="0" smtClean="0">
                <a:solidFill>
                  <a:schemeClr val="bg1"/>
                </a:solidFill>
              </a:rPr>
              <a:t>만일 </a:t>
            </a:r>
            <a:r>
              <a:rPr lang="ko-KR" altLang="en-US" sz="2600" dirty="0">
                <a:solidFill>
                  <a:schemeClr val="bg1"/>
                </a:solidFill>
              </a:rPr>
              <a:t>여호와를 섬기는 것이 너희에게 좋지 안게 </a:t>
            </a:r>
            <a:endParaRPr lang="en-US" altLang="ko-KR" sz="2600" dirty="0" smtClean="0">
              <a:solidFill>
                <a:schemeClr val="bg1"/>
              </a:solidFill>
            </a:endParaRPr>
          </a:p>
          <a:p>
            <a:r>
              <a:rPr lang="ko-KR" altLang="en-US" sz="2600" dirty="0" smtClean="0">
                <a:solidFill>
                  <a:schemeClr val="bg1"/>
                </a:solidFill>
              </a:rPr>
              <a:t>보이거든 </a:t>
            </a:r>
            <a:r>
              <a:rPr lang="ko-KR" altLang="en-US" sz="2600" b="1" dirty="0" smtClean="0">
                <a:solidFill>
                  <a:srgbClr val="FFFF00"/>
                </a:solidFill>
              </a:rPr>
              <a:t>너희 </a:t>
            </a:r>
            <a:r>
              <a:rPr lang="ko-KR" altLang="en-US" sz="2600" b="1" dirty="0">
                <a:solidFill>
                  <a:srgbClr val="FFFF00"/>
                </a:solidFill>
              </a:rPr>
              <a:t>조상들이 강 저쪽에서 </a:t>
            </a:r>
            <a:r>
              <a:rPr lang="ko-KR" altLang="en-US" sz="2600" b="1" dirty="0" smtClean="0">
                <a:solidFill>
                  <a:srgbClr val="FFFF00"/>
                </a:solidFill>
              </a:rPr>
              <a:t>섬기던 신들이든지 또는 </a:t>
            </a:r>
            <a:endParaRPr lang="en-US" altLang="ko-KR" sz="2600" b="1" dirty="0" smtClean="0">
              <a:solidFill>
                <a:srgbClr val="FFFF00"/>
              </a:solidFill>
            </a:endParaRPr>
          </a:p>
          <a:p>
            <a:r>
              <a:rPr lang="ko-KR" altLang="en-US" sz="2600" b="1" dirty="0" smtClean="0">
                <a:solidFill>
                  <a:srgbClr val="FFFF00"/>
                </a:solidFill>
              </a:rPr>
              <a:t>너희가 거주하는 땅에 있는 아모리 족속의 신들이든지 </a:t>
            </a:r>
            <a:r>
              <a:rPr lang="ko-KR" altLang="en-US" sz="2600" dirty="0" smtClean="0">
                <a:solidFill>
                  <a:schemeClr val="bg1"/>
                </a:solidFill>
              </a:rPr>
              <a:t>너희가 </a:t>
            </a:r>
            <a:endParaRPr lang="en-US" altLang="ko-KR" sz="2600" dirty="0" smtClean="0">
              <a:solidFill>
                <a:schemeClr val="bg1"/>
              </a:solidFill>
            </a:endParaRPr>
          </a:p>
          <a:p>
            <a:r>
              <a:rPr lang="ko-KR" altLang="en-US" sz="2600" dirty="0" smtClean="0">
                <a:solidFill>
                  <a:schemeClr val="bg1"/>
                </a:solidFill>
              </a:rPr>
              <a:t>섬길 자를 오늘 택하라 오직 나와 내 집은 </a:t>
            </a:r>
            <a:r>
              <a:rPr lang="ko-KR" altLang="en-US" sz="2600" b="1" dirty="0" smtClean="0">
                <a:solidFill>
                  <a:srgbClr val="FFFF00"/>
                </a:solidFill>
              </a:rPr>
              <a:t>여호와를 섬기겠노라 </a:t>
            </a:r>
            <a:r>
              <a:rPr lang="ko-KR" altLang="en-US" sz="2600" dirty="0" smtClean="0">
                <a:solidFill>
                  <a:schemeClr val="bg1"/>
                </a:solidFill>
              </a:rPr>
              <a:t>하니</a:t>
            </a:r>
            <a:r>
              <a:rPr lang="en-US" altLang="ko-KR" sz="2600" dirty="0" smtClean="0">
                <a:solidFill>
                  <a:schemeClr val="bg1"/>
                </a:solidFill>
              </a:rPr>
              <a:t>.</a:t>
            </a:r>
          </a:p>
          <a:p>
            <a:endParaRPr lang="en-US" sz="800" b="1" dirty="0" smtClean="0">
              <a:solidFill>
                <a:schemeClr val="bg1"/>
              </a:solidFill>
            </a:endParaRPr>
          </a:p>
          <a:p>
            <a:r>
              <a:rPr lang="en-US" sz="2600" b="1" dirty="0" smtClean="0">
                <a:solidFill>
                  <a:srgbClr val="FFFF00"/>
                </a:solidFill>
              </a:rPr>
              <a:t>   -Habakkuk </a:t>
            </a:r>
            <a:r>
              <a:rPr lang="en-US" sz="2600" b="1" dirty="0">
                <a:solidFill>
                  <a:srgbClr val="FFFF00"/>
                </a:solidFill>
              </a:rPr>
              <a:t>1:11</a:t>
            </a:r>
            <a:r>
              <a:rPr lang="en-US" sz="2600" dirty="0">
                <a:solidFill>
                  <a:srgbClr val="FFFF00"/>
                </a:solidFill>
              </a:rPr>
              <a:t>  </a:t>
            </a:r>
            <a:r>
              <a:rPr lang="ko-KR" altLang="en-US" sz="2600" dirty="0">
                <a:solidFill>
                  <a:schemeClr val="bg1"/>
                </a:solidFill>
              </a:rPr>
              <a:t>그들은 </a:t>
            </a:r>
            <a:r>
              <a:rPr lang="ko-KR" altLang="en-US" sz="2600" b="1" dirty="0">
                <a:solidFill>
                  <a:srgbClr val="FFFF00"/>
                </a:solidFill>
              </a:rPr>
              <a:t>자기들의 힘으로 자기들의 신으로 삼는</a:t>
            </a:r>
            <a:r>
              <a:rPr lang="ko-KR" altLang="en-US" sz="2600" dirty="0">
                <a:solidFill>
                  <a:schemeClr val="bg1"/>
                </a:solidFill>
              </a:rPr>
              <a:t> 자들이라 이에 바람 같이 급히 몰아 지나치게 행하여 범죄하리라</a:t>
            </a:r>
            <a:r>
              <a:rPr lang="en-US" altLang="ko-KR" sz="2600" dirty="0" smtClean="0">
                <a:solidFill>
                  <a:schemeClr val="bg1"/>
                </a:solidFill>
              </a:rPr>
              <a:t>. </a:t>
            </a:r>
            <a:r>
              <a:rPr lang="en-US" altLang="zh-CN" sz="2800" dirty="0" smtClean="0">
                <a:solidFill>
                  <a:schemeClr val="bg1"/>
                </a:solidFill>
              </a:rPr>
              <a:t>(</a:t>
            </a:r>
            <a:r>
              <a:rPr lang="he-IL" sz="3200" dirty="0" smtClean="0">
                <a:solidFill>
                  <a:srgbClr val="FFFF00"/>
                </a:solidFill>
              </a:rPr>
              <a:t>כֹּחַ</a:t>
            </a:r>
            <a:r>
              <a:rPr lang="en-US" altLang="zh-CN" sz="2800" dirty="0" smtClean="0">
                <a:solidFill>
                  <a:schemeClr val="bg1"/>
                </a:solidFill>
              </a:rPr>
              <a:t>)</a:t>
            </a:r>
            <a:endParaRPr lang="en-US" sz="1200" dirty="0">
              <a:solidFill>
                <a:schemeClr val="bg1"/>
              </a:solidFill>
            </a:endParaRPr>
          </a:p>
          <a:p>
            <a:endParaRPr lang="en-US" sz="1200" b="1" dirty="0">
              <a:solidFill>
                <a:schemeClr val="bg1"/>
              </a:solidFill>
            </a:endParaRPr>
          </a:p>
          <a:p>
            <a:r>
              <a:rPr lang="en-US" sz="2600" b="1" dirty="0" smtClean="0">
                <a:solidFill>
                  <a:srgbClr val="FFFF00"/>
                </a:solidFill>
              </a:rPr>
              <a:t>   -Philippians </a:t>
            </a:r>
            <a:r>
              <a:rPr lang="en-US" sz="2600" b="1" dirty="0">
                <a:solidFill>
                  <a:srgbClr val="FFFF00"/>
                </a:solidFill>
              </a:rPr>
              <a:t>3:19</a:t>
            </a:r>
            <a:r>
              <a:rPr lang="en-US" sz="2600" dirty="0">
                <a:solidFill>
                  <a:srgbClr val="FFFF00"/>
                </a:solidFill>
              </a:rPr>
              <a:t> </a:t>
            </a:r>
            <a:r>
              <a:rPr lang="ko-KR" altLang="en-US" sz="2600" dirty="0">
                <a:solidFill>
                  <a:schemeClr val="bg1"/>
                </a:solidFill>
              </a:rPr>
              <a:t>그들의 마침은 멸망이요 </a:t>
            </a:r>
            <a:r>
              <a:rPr lang="ko-KR" altLang="en-US" sz="2600" b="1" dirty="0">
                <a:solidFill>
                  <a:srgbClr val="FFFF00"/>
                </a:solidFill>
              </a:rPr>
              <a:t>그들의 신은 </a:t>
            </a:r>
            <a:r>
              <a:rPr lang="ko-KR" altLang="en-US" sz="2600" b="1" dirty="0" smtClean="0">
                <a:solidFill>
                  <a:srgbClr val="FFFF00"/>
                </a:solidFill>
              </a:rPr>
              <a:t>배</a:t>
            </a:r>
            <a:r>
              <a:rPr lang="en-US" altLang="zh-TW" sz="2600" dirty="0" smtClean="0">
                <a:solidFill>
                  <a:schemeClr val="bg1"/>
                </a:solidFill>
              </a:rPr>
              <a:t>(</a:t>
            </a:r>
            <a:r>
              <a:rPr lang="el-GR" sz="2600" dirty="0">
                <a:solidFill>
                  <a:srgbClr val="FFFF00"/>
                </a:solidFill>
              </a:rPr>
              <a:t>ἡ κοιλία</a:t>
            </a:r>
            <a:r>
              <a:rPr lang="en-US" altLang="zh-TW" sz="2600" dirty="0" smtClean="0">
                <a:solidFill>
                  <a:schemeClr val="bg1"/>
                </a:solidFill>
              </a:rPr>
              <a:t>)</a:t>
            </a:r>
            <a:r>
              <a:rPr lang="ko-KR" altLang="en-US" sz="2600" b="1" dirty="0" smtClean="0">
                <a:solidFill>
                  <a:srgbClr val="FFFF00"/>
                </a:solidFill>
              </a:rPr>
              <a:t>요 </a:t>
            </a:r>
            <a:r>
              <a:rPr lang="ko-KR" altLang="en-US" sz="2600" dirty="0">
                <a:solidFill>
                  <a:schemeClr val="bg1"/>
                </a:solidFill>
              </a:rPr>
              <a:t>그 영광은 그들의 부끄러움에 있고 땅의 일을 생각하는 자라</a:t>
            </a:r>
            <a:r>
              <a:rPr lang="en-US" altLang="ko-KR" sz="2600" dirty="0" smtClean="0">
                <a:solidFill>
                  <a:schemeClr val="bg1"/>
                </a:solidFill>
              </a:rPr>
              <a:t>.</a:t>
            </a:r>
            <a:r>
              <a:rPr lang="en-US" altLang="zh-TW" sz="2600" dirty="0">
                <a:solidFill>
                  <a:schemeClr val="bg1"/>
                </a:solidFill>
              </a:rPr>
              <a:t> </a:t>
            </a:r>
            <a:endParaRPr lang="en-US" altLang="zh-TW" sz="800" dirty="0" smtClean="0">
              <a:solidFill>
                <a:schemeClr val="bg1"/>
              </a:solidFill>
            </a:endParaRPr>
          </a:p>
          <a:p>
            <a:endParaRPr lang="en-US" altLang="zh-TW" sz="800" dirty="0" smtClean="0">
              <a:solidFill>
                <a:schemeClr val="bg1"/>
              </a:solidFill>
            </a:endParaRPr>
          </a:p>
          <a:p>
            <a:r>
              <a:rPr lang="en-US" sz="2600" b="1" dirty="0" smtClean="0">
                <a:solidFill>
                  <a:schemeClr val="bg1"/>
                </a:solidFill>
              </a:rPr>
              <a:t>   -</a:t>
            </a:r>
            <a:r>
              <a:rPr lang="en-US" sz="2600" b="1" dirty="0" smtClean="0">
                <a:solidFill>
                  <a:srgbClr val="FFFF00"/>
                </a:solidFill>
              </a:rPr>
              <a:t>Romans </a:t>
            </a:r>
            <a:r>
              <a:rPr lang="en-US" sz="2600" b="1" dirty="0">
                <a:solidFill>
                  <a:srgbClr val="FFFF00"/>
                </a:solidFill>
              </a:rPr>
              <a:t>16:18</a:t>
            </a:r>
            <a:r>
              <a:rPr lang="en-US" sz="2600" dirty="0">
                <a:solidFill>
                  <a:srgbClr val="FFFF00"/>
                </a:solidFill>
              </a:rPr>
              <a:t> </a:t>
            </a:r>
            <a:r>
              <a:rPr lang="ko-KR" altLang="en-US" sz="2600" dirty="0">
                <a:solidFill>
                  <a:schemeClr val="bg1"/>
                </a:solidFill>
              </a:rPr>
              <a:t>이같은 자들은 우리 주 그리스도를 섬기지 아니하고 다만 </a:t>
            </a:r>
            <a:r>
              <a:rPr lang="ko-KR" altLang="en-US" sz="2600" b="1" dirty="0">
                <a:solidFill>
                  <a:srgbClr val="FFFF00"/>
                </a:solidFill>
              </a:rPr>
              <a:t>자기들의 </a:t>
            </a:r>
            <a:r>
              <a:rPr lang="ko-KR" altLang="en-US" sz="2600" b="1" dirty="0" smtClean="0">
                <a:solidFill>
                  <a:srgbClr val="FFFF00"/>
                </a:solidFill>
              </a:rPr>
              <a:t>배</a:t>
            </a:r>
            <a:r>
              <a:rPr lang="en-US" altLang="zh-TW" sz="2600" dirty="0" smtClean="0">
                <a:solidFill>
                  <a:schemeClr val="bg1"/>
                </a:solidFill>
              </a:rPr>
              <a:t>(</a:t>
            </a:r>
            <a:r>
              <a:rPr lang="el-GR" sz="2600" dirty="0">
                <a:solidFill>
                  <a:srgbClr val="FFFF00"/>
                </a:solidFill>
              </a:rPr>
              <a:t>ἡ κοιλία</a:t>
            </a:r>
            <a:r>
              <a:rPr lang="en-US" altLang="zh-TW" sz="2600" dirty="0" smtClean="0">
                <a:solidFill>
                  <a:schemeClr val="bg1"/>
                </a:solidFill>
              </a:rPr>
              <a:t>)</a:t>
            </a:r>
            <a:r>
              <a:rPr lang="ko-KR" altLang="en-US" sz="2600" b="1" dirty="0" smtClean="0">
                <a:solidFill>
                  <a:srgbClr val="FFFF00"/>
                </a:solidFill>
              </a:rPr>
              <a:t>만 </a:t>
            </a:r>
            <a:r>
              <a:rPr lang="ko-KR" altLang="en-US" sz="2600" b="1" dirty="0">
                <a:solidFill>
                  <a:srgbClr val="FFFF00"/>
                </a:solidFill>
              </a:rPr>
              <a:t>섬기나니 </a:t>
            </a:r>
            <a:r>
              <a:rPr lang="ko-KR" altLang="en-US" sz="2600" dirty="0">
                <a:solidFill>
                  <a:schemeClr val="bg1"/>
                </a:solidFill>
              </a:rPr>
              <a:t>교활한 말과 아첨하는 말로 순진한 자들의 마음을 미혹하느니라</a:t>
            </a:r>
            <a:r>
              <a:rPr lang="en-US" altLang="ko-KR" sz="2600" dirty="0">
                <a:solidFill>
                  <a:schemeClr val="bg1"/>
                </a:solidFill>
              </a:rPr>
              <a:t>.</a:t>
            </a:r>
          </a:p>
          <a:p>
            <a:r>
              <a:rPr lang="en-US" sz="2600" b="1" dirty="0" smtClean="0">
                <a:solidFill>
                  <a:srgbClr val="FFFF00"/>
                </a:solidFill>
              </a:rPr>
              <a:t>   -Matthew </a:t>
            </a:r>
            <a:r>
              <a:rPr lang="en-US" sz="2600" b="1" dirty="0">
                <a:solidFill>
                  <a:srgbClr val="FFFF00"/>
                </a:solidFill>
              </a:rPr>
              <a:t>6:24</a:t>
            </a:r>
            <a:r>
              <a:rPr lang="en-US" sz="2600" dirty="0">
                <a:solidFill>
                  <a:srgbClr val="FFFF00"/>
                </a:solidFill>
              </a:rPr>
              <a:t> </a:t>
            </a:r>
            <a:r>
              <a:rPr lang="ko-KR" altLang="en-US" sz="2600" dirty="0">
                <a:solidFill>
                  <a:schemeClr val="bg1"/>
                </a:solidFill>
              </a:rPr>
              <a:t>한 사람이 두 주인을 섬기지 못할 것이니 혹 이를 미워하고 저를 사랑하거나 혹 이를 중히 여기고 저를 경히 여김이라 너희가 하나님과 </a:t>
            </a:r>
            <a:r>
              <a:rPr lang="ko-KR" altLang="en-US" sz="2600" b="1" dirty="0" smtClean="0">
                <a:solidFill>
                  <a:srgbClr val="FFFF00"/>
                </a:solidFill>
              </a:rPr>
              <a:t>재물</a:t>
            </a:r>
            <a:r>
              <a:rPr lang="en-US" altLang="zh-TW" sz="2600" dirty="0" smtClean="0">
                <a:solidFill>
                  <a:schemeClr val="bg1"/>
                </a:solidFill>
              </a:rPr>
              <a:t>(</a:t>
            </a:r>
            <a:r>
              <a:rPr lang="el-GR" sz="2800" b="1" dirty="0" smtClean="0">
                <a:solidFill>
                  <a:srgbClr val="FFFF00"/>
                </a:solidFill>
              </a:rPr>
              <a:t>μαμωνᾶς</a:t>
            </a:r>
            <a:r>
              <a:rPr lang="en-US" altLang="zh-TW" sz="2600" dirty="0" smtClean="0">
                <a:solidFill>
                  <a:schemeClr val="bg1"/>
                </a:solidFill>
              </a:rPr>
              <a:t>)</a:t>
            </a:r>
            <a:r>
              <a:rPr lang="ko-KR" altLang="en-US" sz="2600" b="1" dirty="0" smtClean="0">
                <a:solidFill>
                  <a:srgbClr val="FFFF00"/>
                </a:solidFill>
              </a:rPr>
              <a:t>을 </a:t>
            </a:r>
            <a:r>
              <a:rPr lang="ko-KR" altLang="en-US" sz="2600" dirty="0">
                <a:solidFill>
                  <a:schemeClr val="bg1"/>
                </a:solidFill>
              </a:rPr>
              <a:t>겸하여</a:t>
            </a:r>
            <a:r>
              <a:rPr lang="ko-KR" altLang="en-US" sz="2600" b="1" dirty="0">
                <a:solidFill>
                  <a:srgbClr val="FFFF00"/>
                </a:solidFill>
              </a:rPr>
              <a:t> 섬기지 </a:t>
            </a:r>
            <a:r>
              <a:rPr lang="ko-KR" altLang="en-US" sz="2600" dirty="0" smtClean="0">
                <a:solidFill>
                  <a:schemeClr val="bg1"/>
                </a:solidFill>
              </a:rPr>
              <a:t>못하느니라</a:t>
            </a:r>
            <a:r>
              <a:rPr lang="en-US" altLang="ko-KR" sz="2600" dirty="0" smtClean="0">
                <a:solidFill>
                  <a:schemeClr val="bg1"/>
                </a:solidFill>
              </a:rPr>
              <a:t>. </a:t>
            </a:r>
            <a:r>
              <a:rPr lang="en-US" altLang="zh-TW" sz="2600" dirty="0" smtClean="0">
                <a:solidFill>
                  <a:schemeClr val="bg1"/>
                </a:solidFill>
              </a:rPr>
              <a:t>(= </a:t>
            </a:r>
            <a:r>
              <a:rPr lang="en-US" altLang="zh-TW" sz="2600" b="1" dirty="0" smtClean="0">
                <a:solidFill>
                  <a:srgbClr val="FFFF00"/>
                </a:solidFill>
              </a:rPr>
              <a:t>Luke 16:13</a:t>
            </a:r>
            <a:r>
              <a:rPr lang="en-US" altLang="zh-TW" sz="2600" dirty="0" smtClean="0">
                <a:solidFill>
                  <a:schemeClr val="bg1"/>
                </a:solidFill>
              </a:rPr>
              <a:t>) </a:t>
            </a:r>
          </a:p>
          <a:p>
            <a:endParaRPr lang="en-US" dirty="0" smtClean="0"/>
          </a:p>
        </p:txBody>
      </p:sp>
    </p:spTree>
    <p:extLst>
      <p:ext uri="{BB962C8B-B14F-4D97-AF65-F5344CB8AC3E}">
        <p14:creationId xmlns:p14="http://schemas.microsoft.com/office/powerpoint/2010/main" val="182119932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147088" y="146760"/>
            <a:ext cx="11887200" cy="2569934"/>
          </a:xfrm>
          <a:prstGeom prst="rect">
            <a:avLst/>
          </a:prstGeom>
          <a:solidFill>
            <a:srgbClr val="002060"/>
          </a:solidFill>
          <a:ln>
            <a:noFill/>
          </a:ln>
          <a:extLst/>
        </p:spPr>
        <p:txBody>
          <a:bodyPr>
            <a:spAutoFit/>
          </a:bodyPr>
          <a:lstStyle/>
          <a:p>
            <a:r>
              <a:rPr lang="ko-KR" altLang="en-US" sz="3200" b="1" dirty="0" smtClean="0">
                <a:solidFill>
                  <a:srgbClr val="FFFF00"/>
                </a:solidFill>
              </a:rPr>
              <a:t>         기독교</a:t>
            </a:r>
            <a:r>
              <a:rPr lang="en-US" altLang="zh-CN" sz="3200" b="1" dirty="0" smtClean="0">
                <a:solidFill>
                  <a:srgbClr val="FFFF00"/>
                </a:solidFill>
              </a:rPr>
              <a:t>( </a:t>
            </a:r>
            <a:r>
              <a:rPr lang="en-US" altLang="zh-CN" sz="3200" b="1" dirty="0">
                <a:solidFill>
                  <a:srgbClr val="FFFF00"/>
                </a:solidFill>
              </a:rPr>
              <a:t>Christianity</a:t>
            </a:r>
            <a:r>
              <a:rPr lang="en-US" altLang="zh-CN" sz="3200" b="1" dirty="0" smtClean="0">
                <a:solidFill>
                  <a:srgbClr val="FFFF00"/>
                </a:solidFill>
              </a:rPr>
              <a:t>)</a:t>
            </a:r>
            <a:r>
              <a:rPr lang="ko-KR" altLang="en-US" sz="3200" b="1" dirty="0" smtClean="0">
                <a:solidFill>
                  <a:srgbClr val="FFFF00"/>
                </a:solidFill>
              </a:rPr>
              <a:t>에서</a:t>
            </a:r>
            <a:r>
              <a:rPr lang="zh-CN" altLang="en-US" sz="3200" b="1" dirty="0" smtClean="0">
                <a:solidFill>
                  <a:schemeClr val="bg1"/>
                </a:solidFill>
              </a:rPr>
              <a:t> </a:t>
            </a:r>
            <a:r>
              <a:rPr lang="ko-KR" altLang="en-US" sz="3200" b="1" dirty="0">
                <a:solidFill>
                  <a:srgbClr val="FFFF00"/>
                </a:solidFill>
              </a:rPr>
              <a:t>예배</a:t>
            </a:r>
            <a:r>
              <a:rPr lang="en-US" altLang="ko-KR" sz="3200" b="1" dirty="0">
                <a:solidFill>
                  <a:srgbClr val="FFFF00"/>
                </a:solidFill>
              </a:rPr>
              <a:t>(</a:t>
            </a:r>
            <a:r>
              <a:rPr lang="ko-KR" altLang="en-US" sz="3200" b="1" dirty="0">
                <a:solidFill>
                  <a:srgbClr val="FFFF00"/>
                </a:solidFill>
              </a:rPr>
              <a:t>숭배</a:t>
            </a:r>
            <a:r>
              <a:rPr lang="en-US" altLang="ko-KR" sz="3200" b="1" dirty="0">
                <a:solidFill>
                  <a:srgbClr val="FFFF00"/>
                </a:solidFill>
              </a:rPr>
              <a:t>)</a:t>
            </a:r>
            <a:r>
              <a:rPr lang="ko-KR" altLang="en-US" sz="3200" b="1" dirty="0">
                <a:solidFill>
                  <a:srgbClr val="FFFF00"/>
                </a:solidFill>
              </a:rPr>
              <a:t>란 무엇인가</a:t>
            </a:r>
            <a:r>
              <a:rPr lang="zh-CN" altLang="en-US" sz="3200" b="1" dirty="0" smtClean="0">
                <a:solidFill>
                  <a:srgbClr val="FFFF00"/>
                </a:solidFill>
              </a:rPr>
              <a:t>？</a:t>
            </a:r>
            <a:endParaRPr lang="en-US" altLang="zh-CN" sz="3200" b="1" dirty="0" smtClean="0">
              <a:solidFill>
                <a:srgbClr val="FFFF00"/>
              </a:solidFill>
            </a:endParaRPr>
          </a:p>
          <a:p>
            <a:endParaRPr lang="en-US" sz="900" dirty="0" smtClean="0">
              <a:solidFill>
                <a:schemeClr val="bg1"/>
              </a:solidFill>
            </a:endParaRPr>
          </a:p>
          <a:p>
            <a:r>
              <a:rPr lang="ko-KR" altLang="en-US" sz="2400" b="1" dirty="0" smtClean="0">
                <a:solidFill>
                  <a:srgbClr val="FFFF00"/>
                </a:solidFill>
              </a:rPr>
              <a:t>예배</a:t>
            </a:r>
            <a:r>
              <a:rPr lang="zh-TW" altLang="en-US" sz="2400" b="1" dirty="0" smtClean="0">
                <a:solidFill>
                  <a:srgbClr val="FFFF00"/>
                </a:solidFill>
              </a:rPr>
              <a:t> </a:t>
            </a:r>
            <a:r>
              <a:rPr lang="en-US" altLang="zh-CN" sz="2400" b="1" dirty="0" smtClean="0">
                <a:solidFill>
                  <a:srgbClr val="FFFF00"/>
                </a:solidFill>
              </a:rPr>
              <a:t>Worship</a:t>
            </a:r>
            <a:r>
              <a:rPr lang="en-US" altLang="zh-CN" sz="2400" b="1" dirty="0" smtClean="0">
                <a:solidFill>
                  <a:schemeClr val="bg1"/>
                </a:solidFill>
              </a:rPr>
              <a:t> </a:t>
            </a:r>
            <a:r>
              <a:rPr lang="en-US" altLang="zh-CN" sz="2400" b="1" dirty="0" smtClean="0">
                <a:solidFill>
                  <a:srgbClr val="FFFF00"/>
                </a:solidFill>
              </a:rPr>
              <a:t>(</a:t>
            </a:r>
            <a:r>
              <a:rPr lang="ko-KR" altLang="en-US" sz="2400" b="1" dirty="0" smtClean="0">
                <a:solidFill>
                  <a:srgbClr val="FFFF00"/>
                </a:solidFill>
              </a:rPr>
              <a:t>미사</a:t>
            </a:r>
            <a:r>
              <a:rPr lang="en-US" altLang="zh-CN" sz="2400" b="1" dirty="0" smtClean="0">
                <a:solidFill>
                  <a:srgbClr val="FFFF00"/>
                </a:solidFill>
              </a:rPr>
              <a:t>)</a:t>
            </a:r>
            <a:r>
              <a:rPr lang="en-US" altLang="zh-CN" sz="2400" b="1" dirty="0" smtClean="0">
                <a:solidFill>
                  <a:schemeClr val="bg1"/>
                </a:solidFill>
              </a:rPr>
              <a:t> / </a:t>
            </a:r>
            <a:r>
              <a:rPr lang="ko-KR" altLang="en-US" sz="2400" b="1" dirty="0" smtClean="0">
                <a:solidFill>
                  <a:srgbClr val="FFFF00"/>
                </a:solidFill>
              </a:rPr>
              <a:t>경배 </a:t>
            </a:r>
            <a:r>
              <a:rPr lang="en-US" altLang="ko-KR" sz="2400" b="1" dirty="0" smtClean="0">
                <a:solidFill>
                  <a:srgbClr val="FFFF00"/>
                </a:solidFill>
              </a:rPr>
              <a:t>(</a:t>
            </a:r>
            <a:r>
              <a:rPr lang="ko-KR" altLang="en-US" sz="2400" b="1" dirty="0">
                <a:solidFill>
                  <a:srgbClr val="FFFF00"/>
                </a:solidFill>
              </a:rPr>
              <a:t>예배</a:t>
            </a:r>
            <a:r>
              <a:rPr lang="en-US" altLang="ko-KR" sz="2400" b="1" dirty="0" smtClean="0">
                <a:solidFill>
                  <a:srgbClr val="FFFF00"/>
                </a:solidFill>
              </a:rPr>
              <a:t>)</a:t>
            </a:r>
            <a:r>
              <a:rPr lang="en-US" sz="2400" b="1" dirty="0" smtClean="0">
                <a:solidFill>
                  <a:srgbClr val="FFFF00"/>
                </a:solidFill>
              </a:rPr>
              <a:t> </a:t>
            </a:r>
            <a:r>
              <a:rPr lang="en-US" altLang="zh-CN" sz="2400" b="1" dirty="0" smtClean="0">
                <a:solidFill>
                  <a:srgbClr val="FFFF00"/>
                </a:solidFill>
              </a:rPr>
              <a:t>Worship </a:t>
            </a:r>
            <a:r>
              <a:rPr lang="en-US" altLang="zh-CN" sz="2400" b="1" dirty="0" smtClean="0">
                <a:solidFill>
                  <a:schemeClr val="bg1"/>
                </a:solidFill>
              </a:rPr>
              <a:t>/ </a:t>
            </a:r>
            <a:r>
              <a:rPr lang="ko-KR" altLang="en-US" sz="2400" b="1" dirty="0" smtClean="0">
                <a:solidFill>
                  <a:srgbClr val="FFFF00"/>
                </a:solidFill>
              </a:rPr>
              <a:t>섬김</a:t>
            </a:r>
            <a:r>
              <a:rPr lang="zh-CN" altLang="en-US" sz="2400" b="1" dirty="0" smtClean="0">
                <a:solidFill>
                  <a:srgbClr val="FFFF00"/>
                </a:solidFill>
              </a:rPr>
              <a:t> </a:t>
            </a:r>
            <a:r>
              <a:rPr lang="en-US" altLang="zh-CN" sz="2400" b="1" dirty="0" smtClean="0">
                <a:solidFill>
                  <a:srgbClr val="FFFF00"/>
                </a:solidFill>
              </a:rPr>
              <a:t>(</a:t>
            </a:r>
            <a:r>
              <a:rPr lang="ko-KR" altLang="en-US" sz="2400" b="1" dirty="0" smtClean="0">
                <a:solidFill>
                  <a:srgbClr val="FFFF00"/>
                </a:solidFill>
              </a:rPr>
              <a:t>사역</a:t>
            </a:r>
            <a:r>
              <a:rPr lang="en-US" altLang="zh-CN" sz="2400" b="1" dirty="0">
                <a:solidFill>
                  <a:srgbClr val="FFFF00"/>
                </a:solidFill>
              </a:rPr>
              <a:t>) </a:t>
            </a:r>
            <a:r>
              <a:rPr lang="en-US" altLang="zh-CN" sz="2400" b="1" dirty="0" smtClean="0">
                <a:solidFill>
                  <a:srgbClr val="FFFF00"/>
                </a:solidFill>
              </a:rPr>
              <a:t>Service/Ministry</a:t>
            </a:r>
          </a:p>
          <a:p>
            <a:r>
              <a:rPr lang="en-US" altLang="zh-CN" sz="2400" b="1" dirty="0" smtClean="0">
                <a:solidFill>
                  <a:srgbClr val="FFFF00"/>
                </a:solidFill>
              </a:rPr>
              <a:t>      *</a:t>
            </a:r>
            <a:r>
              <a:rPr lang="ko-KR" altLang="en-US" sz="2400" b="1" dirty="0" smtClean="0">
                <a:solidFill>
                  <a:srgbClr val="FFFF00"/>
                </a:solidFill>
              </a:rPr>
              <a:t>섬김</a:t>
            </a:r>
            <a:r>
              <a:rPr lang="zh-CN" altLang="en-US" sz="2400" b="1" dirty="0" smtClean="0">
                <a:solidFill>
                  <a:srgbClr val="FFFF00"/>
                </a:solidFill>
              </a:rPr>
              <a:t> </a:t>
            </a:r>
            <a:r>
              <a:rPr lang="en-US" altLang="zh-CN" sz="2400" b="1" dirty="0">
                <a:solidFill>
                  <a:srgbClr val="FFFF00"/>
                </a:solidFill>
              </a:rPr>
              <a:t>(</a:t>
            </a:r>
            <a:r>
              <a:rPr lang="ko-KR" altLang="en-US" sz="2400" b="1" dirty="0">
                <a:solidFill>
                  <a:srgbClr val="FFFF00"/>
                </a:solidFill>
              </a:rPr>
              <a:t>사역</a:t>
            </a:r>
            <a:r>
              <a:rPr lang="en-US" altLang="zh-CN" sz="2400" b="1" dirty="0">
                <a:solidFill>
                  <a:srgbClr val="FFFF00"/>
                </a:solidFill>
              </a:rPr>
              <a:t>) Service/</a:t>
            </a:r>
            <a:r>
              <a:rPr lang="en-US" altLang="zh-CN" sz="2400" b="1" dirty="0" smtClean="0">
                <a:solidFill>
                  <a:srgbClr val="FFFF00"/>
                </a:solidFill>
              </a:rPr>
              <a:t>Ministry</a:t>
            </a:r>
            <a:r>
              <a:rPr lang="en-US" altLang="zh-CN" sz="2400" b="1" dirty="0" smtClean="0">
                <a:solidFill>
                  <a:schemeClr val="bg1"/>
                </a:solidFill>
              </a:rPr>
              <a:t>: </a:t>
            </a:r>
            <a:r>
              <a:rPr lang="en-US" altLang="zh-CN" sz="2400" dirty="0" smtClean="0">
                <a:solidFill>
                  <a:schemeClr val="bg1"/>
                </a:solidFill>
              </a:rPr>
              <a:t>For many Chr</a:t>
            </a:r>
            <a:r>
              <a:rPr lang="en-US" sz="2400" dirty="0" smtClean="0">
                <a:solidFill>
                  <a:schemeClr val="bg1"/>
                </a:solidFill>
              </a:rPr>
              <a:t>istian </a:t>
            </a:r>
            <a:r>
              <a:rPr lang="en-US" sz="2400" dirty="0">
                <a:solidFill>
                  <a:schemeClr val="bg1"/>
                </a:solidFill>
              </a:rPr>
              <a:t>organizations or </a:t>
            </a:r>
            <a:r>
              <a:rPr lang="en-US" sz="2400" dirty="0" smtClean="0">
                <a:solidFill>
                  <a:schemeClr val="bg1"/>
                </a:solidFill>
              </a:rPr>
              <a:t>missions, </a:t>
            </a:r>
          </a:p>
          <a:p>
            <a:r>
              <a:rPr lang="en-US" sz="2400" dirty="0" smtClean="0">
                <a:solidFill>
                  <a:schemeClr val="bg1"/>
                </a:solidFill>
              </a:rPr>
              <a:t>the concept of the term </a:t>
            </a:r>
            <a:r>
              <a:rPr lang="en-US" sz="2400" dirty="0">
                <a:solidFill>
                  <a:schemeClr val="bg1"/>
                </a:solidFill>
              </a:rPr>
              <a:t>‘</a:t>
            </a:r>
            <a:r>
              <a:rPr lang="en-US" sz="2400" dirty="0" smtClean="0">
                <a:solidFill>
                  <a:schemeClr val="bg1"/>
                </a:solidFill>
              </a:rPr>
              <a:t>ministry’ is </a:t>
            </a:r>
            <a:r>
              <a:rPr lang="en-US" sz="2400" dirty="0">
                <a:solidFill>
                  <a:schemeClr val="bg1"/>
                </a:solidFill>
              </a:rPr>
              <a:t>limited to certain Christian activities, </a:t>
            </a:r>
            <a:r>
              <a:rPr lang="en-US" sz="2400" dirty="0" smtClean="0">
                <a:solidFill>
                  <a:schemeClr val="bg1"/>
                </a:solidFill>
              </a:rPr>
              <a:t>such </a:t>
            </a:r>
            <a:r>
              <a:rPr lang="en-US" sz="2400" dirty="0">
                <a:solidFill>
                  <a:schemeClr val="bg1"/>
                </a:solidFill>
              </a:rPr>
              <a:t>as Christian </a:t>
            </a:r>
            <a:r>
              <a:rPr lang="en-US" sz="2400" dirty="0" smtClean="0">
                <a:solidFill>
                  <a:schemeClr val="bg1"/>
                </a:solidFill>
              </a:rPr>
              <a:t>teaching, preaching, church planting, Bible translation, </a:t>
            </a:r>
            <a:r>
              <a:rPr lang="en-US" sz="2400" dirty="0">
                <a:solidFill>
                  <a:schemeClr val="bg1"/>
                </a:solidFill>
              </a:rPr>
              <a:t>evangelism</a:t>
            </a:r>
            <a:r>
              <a:rPr lang="en-US" sz="2400" dirty="0" smtClean="0">
                <a:solidFill>
                  <a:schemeClr val="bg1"/>
                </a:solidFill>
              </a:rPr>
              <a:t>, administration in Christian organizations, </a:t>
            </a:r>
            <a:r>
              <a:rPr lang="en-US" sz="2400" dirty="0">
                <a:solidFill>
                  <a:schemeClr val="bg1"/>
                </a:solidFill>
              </a:rPr>
              <a:t>Christian music performances, etc</a:t>
            </a:r>
            <a:r>
              <a:rPr lang="en-US" sz="2400" dirty="0" smtClean="0">
                <a:solidFill>
                  <a:schemeClr val="bg1"/>
                </a:solidFill>
              </a:rPr>
              <a:t>. </a:t>
            </a:r>
            <a:endParaRPr lang="en-US" sz="2400" dirty="0">
              <a:solidFill>
                <a:schemeClr val="bg1"/>
              </a:solidFill>
            </a:endParaRPr>
          </a:p>
        </p:txBody>
      </p:sp>
      <p:pic>
        <p:nvPicPr>
          <p:cNvPr id="2" name="Picture 4" descr="Mass/Confessions Schedule — St. John the Evangel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491" y="4839547"/>
            <a:ext cx="2877481" cy="19202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ARMENIA ETERNA TV WEB, DIVINE LITURGY SÃO PAULO ARMENIAN APOSTOLIC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3363" y="2819400"/>
            <a:ext cx="3576318" cy="20116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The Brooklyn Tabernacle | Home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3" y="2819400"/>
            <a:ext cx="3368841" cy="1920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JOHN &amp; ALICE OJEWOLE'S VISIT TO HILLSONG CHURCH IN SYDNEY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4212" y="4876800"/>
            <a:ext cx="325119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unday Service Sign 01 | Church Sandwich Board Sidewalk Sig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9654" y="3164840"/>
            <a:ext cx="2304864" cy="3383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Sunday Service Sign 02 | Church Sandwich Board Sidewalk Sig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5812" y="3147907"/>
            <a:ext cx="2304861"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7273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468" y="152400"/>
            <a:ext cx="11887200" cy="6124754"/>
          </a:xfrm>
          <a:prstGeom prst="rect">
            <a:avLst/>
          </a:prstGeom>
        </p:spPr>
        <p:txBody>
          <a:bodyPr wrap="square">
            <a:spAutoFit/>
          </a:bodyPr>
          <a:lstStyle/>
          <a:p>
            <a:r>
              <a:rPr lang="en-US" sz="2800" b="1" dirty="0"/>
              <a:t>&lt;Opening Words&gt;</a:t>
            </a:r>
            <a:endParaRPr lang="en-US" sz="2800" dirty="0"/>
          </a:p>
          <a:p>
            <a:r>
              <a:rPr lang="en-US" sz="2800" dirty="0" smtClean="0"/>
              <a:t>Christians </a:t>
            </a:r>
            <a:r>
              <a:rPr lang="en-US" sz="2800" dirty="0"/>
              <a:t>usually use the word ‘service’ for worship – ‘Sunday service’. Its use may mislead us that our service for God is limited to only a day in a week, and that there is no need of service during six week days. Another similar concept with ‘service’ </a:t>
            </a:r>
            <a:r>
              <a:rPr lang="en-US" sz="2800" dirty="0" smtClean="0"/>
              <a:t>may </a:t>
            </a:r>
            <a:r>
              <a:rPr lang="en-US" sz="2800" dirty="0"/>
              <a:t>be ‘ministry’ </a:t>
            </a:r>
            <a:r>
              <a:rPr lang="en-US" sz="2800" dirty="0" smtClean="0"/>
              <a:t>(</a:t>
            </a:r>
            <a:r>
              <a:rPr lang="ko-KR" altLang="en-US" sz="2800" dirty="0" smtClean="0"/>
              <a:t>사역</a:t>
            </a:r>
            <a:r>
              <a:rPr lang="en-US" sz="2800" dirty="0"/>
              <a:t>). Many Christian organizations or missions use the terminology ‘ministry’. The concept is limited to certain Christian activities, such as Christian teachings, sermons, evangelism, Christian music performances, etc. Both ‘service’ and ‘ministry’ seem to have nothing to do with Christian daily life as a human being</a:t>
            </a:r>
            <a:r>
              <a:rPr lang="en-US" sz="2800" dirty="0" smtClean="0"/>
              <a:t>.</a:t>
            </a:r>
          </a:p>
          <a:p>
            <a:endParaRPr lang="en-US" sz="2800" dirty="0"/>
          </a:p>
          <a:p>
            <a:endParaRPr lang="en-US" sz="2800" dirty="0"/>
          </a:p>
          <a:p>
            <a:endParaRPr lang="en-US" altLang="zh-CN" sz="2800" b="1" dirty="0">
              <a:solidFill>
                <a:srgbClr val="FF0000"/>
              </a:solidFill>
              <a:latin typeface="AR StdKaiZhuYinB5 Medium" pitchFamily="66" charset="-120"/>
              <a:ea typeface="AR StdKaiZhuYinB5 Medium" pitchFamily="66" charset="-120"/>
            </a:endParaRPr>
          </a:p>
          <a:p>
            <a:endParaRPr lang="en-US" sz="2800" dirty="0"/>
          </a:p>
          <a:p>
            <a:r>
              <a:rPr lang="en-US" sz="2800" dirty="0"/>
              <a:t>	</a:t>
            </a:r>
          </a:p>
        </p:txBody>
      </p:sp>
    </p:spTree>
    <p:extLst>
      <p:ext uri="{BB962C8B-B14F-4D97-AF65-F5344CB8AC3E}">
        <p14:creationId xmlns:p14="http://schemas.microsoft.com/office/powerpoint/2010/main" val="42666206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150813" y="152402"/>
            <a:ext cx="11887200" cy="6663363"/>
          </a:xfrm>
          <a:prstGeom prst="rect">
            <a:avLst/>
          </a:prstGeom>
          <a:solidFill>
            <a:srgbClr val="002060"/>
          </a:solidFill>
          <a:ln>
            <a:noFill/>
          </a:ln>
          <a:extLst/>
        </p:spPr>
        <p:txBody>
          <a:bodyPr>
            <a:spAutoFit/>
          </a:bodyPr>
          <a:lstStyle/>
          <a:p>
            <a:r>
              <a:rPr lang="zh-CN" altLang="en-US" sz="3600" b="1" dirty="0" smtClean="0">
                <a:solidFill>
                  <a:schemeClr val="bg1"/>
                </a:solidFill>
              </a:rPr>
              <a:t>                  </a:t>
            </a:r>
            <a:r>
              <a:rPr lang="ko-KR" altLang="en-US" sz="3200" b="1" dirty="0" smtClean="0">
                <a:solidFill>
                  <a:srgbClr val="FFFF00"/>
                </a:solidFill>
              </a:rPr>
              <a:t>성경에서 예배</a:t>
            </a:r>
            <a:r>
              <a:rPr lang="en-US" altLang="ko-KR" sz="3200" b="1" dirty="0">
                <a:solidFill>
                  <a:srgbClr val="FFFF00"/>
                </a:solidFill>
              </a:rPr>
              <a:t>(</a:t>
            </a:r>
            <a:r>
              <a:rPr lang="ko-KR" altLang="en-US" sz="3200" b="1" dirty="0">
                <a:solidFill>
                  <a:srgbClr val="FFFF00"/>
                </a:solidFill>
              </a:rPr>
              <a:t>숭배</a:t>
            </a:r>
            <a:r>
              <a:rPr lang="en-US" altLang="ko-KR" sz="3200" b="1" dirty="0">
                <a:solidFill>
                  <a:srgbClr val="FFFF00"/>
                </a:solidFill>
              </a:rPr>
              <a:t>)</a:t>
            </a:r>
            <a:r>
              <a:rPr lang="ko-KR" altLang="en-US" sz="3200" b="1" dirty="0">
                <a:solidFill>
                  <a:srgbClr val="FFFF00"/>
                </a:solidFill>
              </a:rPr>
              <a:t>란 무엇인가</a:t>
            </a:r>
            <a:r>
              <a:rPr lang="zh-CN" altLang="en-US" sz="3200" b="1" dirty="0" smtClean="0">
                <a:solidFill>
                  <a:srgbClr val="FFFF00"/>
                </a:solidFill>
              </a:rPr>
              <a:t>？</a:t>
            </a:r>
            <a:endParaRPr lang="en-US" altLang="zh-CN" sz="800" b="1" dirty="0" smtClean="0">
              <a:solidFill>
                <a:srgbClr val="FFFF00"/>
              </a:solidFill>
            </a:endParaRPr>
          </a:p>
          <a:p>
            <a:endParaRPr lang="en-US" altLang="zh-CN" sz="800" b="1" dirty="0" smtClean="0">
              <a:solidFill>
                <a:schemeClr val="bg1"/>
              </a:solidFill>
            </a:endParaRPr>
          </a:p>
          <a:p>
            <a:r>
              <a:rPr lang="en-US" altLang="zh-CN" sz="2600" b="1" dirty="0" smtClean="0">
                <a:solidFill>
                  <a:schemeClr val="bg1"/>
                </a:solidFill>
              </a:rPr>
              <a:t>1.</a:t>
            </a:r>
            <a:r>
              <a:rPr lang="ko-KR" altLang="en-US" sz="2600" b="1" dirty="0" smtClean="0">
                <a:solidFill>
                  <a:srgbClr val="FFFF00"/>
                </a:solidFill>
              </a:rPr>
              <a:t>경배</a:t>
            </a:r>
            <a:r>
              <a:rPr lang="zh-CN" altLang="en-US" sz="2600" b="1" dirty="0" smtClean="0">
                <a:solidFill>
                  <a:srgbClr val="FFFF00"/>
                </a:solidFill>
              </a:rPr>
              <a:t> </a:t>
            </a:r>
            <a:r>
              <a:rPr lang="en-US" sz="2600" b="1" dirty="0" smtClean="0">
                <a:solidFill>
                  <a:srgbClr val="FFFF00"/>
                </a:solidFill>
              </a:rPr>
              <a:t>(</a:t>
            </a:r>
            <a:r>
              <a:rPr lang="ko-KR" altLang="en-US" sz="2600" b="1" dirty="0" smtClean="0">
                <a:solidFill>
                  <a:srgbClr val="FFFF00"/>
                </a:solidFill>
              </a:rPr>
              <a:t>예배</a:t>
            </a:r>
            <a:r>
              <a:rPr lang="en-US" sz="2600" b="1" dirty="0" smtClean="0">
                <a:solidFill>
                  <a:srgbClr val="FFFF00"/>
                </a:solidFill>
              </a:rPr>
              <a:t>)  </a:t>
            </a:r>
            <a:r>
              <a:rPr lang="en-US" sz="2600" b="1" dirty="0" smtClean="0">
                <a:solidFill>
                  <a:schemeClr val="bg1"/>
                </a:solidFill>
              </a:rPr>
              <a:t>(</a:t>
            </a:r>
            <a:r>
              <a:rPr lang="he-IL" sz="2600" dirty="0" smtClean="0">
                <a:solidFill>
                  <a:srgbClr val="FFFF00"/>
                </a:solidFill>
              </a:rPr>
              <a:t>שׁחה</a:t>
            </a:r>
            <a:r>
              <a:rPr lang="en-US" sz="2600" b="1" dirty="0" smtClean="0">
                <a:solidFill>
                  <a:schemeClr val="bg1"/>
                </a:solidFill>
              </a:rPr>
              <a:t> / </a:t>
            </a:r>
            <a:r>
              <a:rPr lang="el-GR" sz="2600" b="1" dirty="0" smtClean="0">
                <a:solidFill>
                  <a:srgbClr val="FFFF00"/>
                </a:solidFill>
              </a:rPr>
              <a:t>προσκυνέω</a:t>
            </a:r>
            <a:r>
              <a:rPr lang="en-US" sz="2600" b="1" dirty="0">
                <a:solidFill>
                  <a:schemeClr val="bg1"/>
                </a:solidFill>
              </a:rPr>
              <a:t>) </a:t>
            </a:r>
            <a:r>
              <a:rPr lang="en-US" sz="2600" b="1" dirty="0" smtClean="0">
                <a:solidFill>
                  <a:schemeClr val="bg1"/>
                </a:solidFill>
              </a:rPr>
              <a:t>= to Bow Down (Prostration)</a:t>
            </a:r>
          </a:p>
          <a:p>
            <a:r>
              <a:rPr lang="en-US" altLang="zh-CN" sz="2600" b="1" dirty="0" smtClean="0">
                <a:solidFill>
                  <a:schemeClr val="bg1"/>
                </a:solidFill>
              </a:rPr>
              <a:t>2.</a:t>
            </a:r>
            <a:r>
              <a:rPr lang="ko-KR" altLang="en-US" sz="2600" b="1" dirty="0" smtClean="0">
                <a:solidFill>
                  <a:srgbClr val="FFFF00"/>
                </a:solidFill>
              </a:rPr>
              <a:t>섬김</a:t>
            </a:r>
            <a:r>
              <a:rPr lang="zh-CN" altLang="en-US" sz="2600" b="1" dirty="0" smtClean="0">
                <a:solidFill>
                  <a:srgbClr val="FFFF00"/>
                </a:solidFill>
              </a:rPr>
              <a:t> </a:t>
            </a:r>
            <a:r>
              <a:rPr lang="en-US" altLang="zh-CN" sz="2600" b="1" dirty="0" smtClean="0">
                <a:solidFill>
                  <a:srgbClr val="FFFF00"/>
                </a:solidFill>
              </a:rPr>
              <a:t>(</a:t>
            </a:r>
            <a:r>
              <a:rPr lang="ko-KR" altLang="en-US" sz="2600" b="1" dirty="0" smtClean="0">
                <a:solidFill>
                  <a:srgbClr val="FFFF00"/>
                </a:solidFill>
              </a:rPr>
              <a:t>사역</a:t>
            </a:r>
            <a:r>
              <a:rPr lang="en-US" altLang="zh-CN" sz="2600" b="1" dirty="0" smtClean="0">
                <a:solidFill>
                  <a:srgbClr val="FFFF00"/>
                </a:solidFill>
              </a:rPr>
              <a:t>) </a:t>
            </a:r>
            <a:r>
              <a:rPr lang="en-US" altLang="zh-CN" sz="2600" b="1" i="1" dirty="0" err="1" smtClean="0">
                <a:solidFill>
                  <a:schemeClr val="bg1"/>
                </a:solidFill>
              </a:rPr>
              <a:t>Avodah</a:t>
            </a:r>
            <a:r>
              <a:rPr lang="en-US" altLang="zh-CN" sz="2600" b="1" dirty="0" smtClean="0">
                <a:solidFill>
                  <a:schemeClr val="bg1"/>
                </a:solidFill>
              </a:rPr>
              <a:t> (</a:t>
            </a:r>
            <a:r>
              <a:rPr lang="he-IL" sz="2600" dirty="0" smtClean="0">
                <a:solidFill>
                  <a:srgbClr val="FFFF00"/>
                </a:solidFill>
              </a:rPr>
              <a:t>עבד</a:t>
            </a:r>
            <a:r>
              <a:rPr lang="en-US" altLang="zh-CN" sz="2600" b="1" dirty="0" smtClean="0">
                <a:solidFill>
                  <a:schemeClr val="bg1"/>
                </a:solidFill>
              </a:rPr>
              <a:t>) / </a:t>
            </a:r>
            <a:r>
              <a:rPr lang="en-US" altLang="zh-CN" sz="2600" b="1" i="1" dirty="0">
                <a:solidFill>
                  <a:schemeClr val="bg1"/>
                </a:solidFill>
              </a:rPr>
              <a:t>Latria</a:t>
            </a:r>
            <a:r>
              <a:rPr lang="en-US" altLang="zh-CN" sz="2600" b="1" dirty="0">
                <a:solidFill>
                  <a:schemeClr val="bg1"/>
                </a:solidFill>
              </a:rPr>
              <a:t> (</a:t>
            </a:r>
            <a:r>
              <a:rPr lang="el-GR" sz="2600" b="1" dirty="0">
                <a:solidFill>
                  <a:srgbClr val="FFFF00"/>
                </a:solidFill>
              </a:rPr>
              <a:t>λατρεύω</a:t>
            </a:r>
            <a:r>
              <a:rPr lang="en-US" altLang="zh-CN" sz="2600" b="1" dirty="0">
                <a:solidFill>
                  <a:schemeClr val="bg1"/>
                </a:solidFill>
              </a:rPr>
              <a:t>) </a:t>
            </a:r>
            <a:r>
              <a:rPr lang="en-US" altLang="zh-CN" sz="2600" b="1" dirty="0" smtClean="0">
                <a:solidFill>
                  <a:schemeClr val="bg1"/>
                </a:solidFill>
              </a:rPr>
              <a:t>= Service/Ministry</a:t>
            </a:r>
            <a:endParaRPr lang="en-US" sz="2600" dirty="0" smtClean="0">
              <a:solidFill>
                <a:schemeClr val="bg1"/>
              </a:solidFill>
            </a:endParaRPr>
          </a:p>
          <a:p>
            <a:endParaRPr lang="en-US" sz="1000" b="1" dirty="0" smtClean="0">
              <a:solidFill>
                <a:srgbClr val="FFFF00"/>
              </a:solidFill>
            </a:endParaRPr>
          </a:p>
          <a:p>
            <a:r>
              <a:rPr lang="en-US" sz="2400" b="1" dirty="0" smtClean="0">
                <a:solidFill>
                  <a:srgbClr val="FFFF00"/>
                </a:solidFill>
              </a:rPr>
              <a:t>       -Exodus </a:t>
            </a:r>
            <a:r>
              <a:rPr lang="en-US" sz="2400" b="1" dirty="0">
                <a:solidFill>
                  <a:srgbClr val="FFFF00"/>
                </a:solidFill>
              </a:rPr>
              <a:t>20:5</a:t>
            </a:r>
            <a:r>
              <a:rPr lang="en-US" sz="2400" dirty="0">
                <a:solidFill>
                  <a:srgbClr val="FFFF00"/>
                </a:solidFill>
              </a:rPr>
              <a:t> </a:t>
            </a:r>
            <a:r>
              <a:rPr lang="ko-KR" altLang="en-US" sz="2400" dirty="0" smtClean="0">
                <a:solidFill>
                  <a:schemeClr val="bg1"/>
                </a:solidFill>
              </a:rPr>
              <a:t>그것들에게 </a:t>
            </a:r>
            <a:r>
              <a:rPr lang="ko-KR" altLang="en-US" sz="2400" b="1" dirty="0">
                <a:solidFill>
                  <a:srgbClr val="FFFF00"/>
                </a:solidFill>
              </a:rPr>
              <a:t>절하지</a:t>
            </a:r>
            <a:r>
              <a:rPr lang="ko-KR" altLang="en-US" sz="2400" dirty="0">
                <a:solidFill>
                  <a:schemeClr val="bg1"/>
                </a:solidFill>
              </a:rPr>
              <a:t> 말며 그것들을 </a:t>
            </a:r>
            <a:r>
              <a:rPr lang="ko-KR" altLang="en-US" sz="2400" b="1" dirty="0">
                <a:solidFill>
                  <a:srgbClr val="FFFF00"/>
                </a:solidFill>
              </a:rPr>
              <a:t>섬기지</a:t>
            </a:r>
            <a:r>
              <a:rPr lang="ko-KR" altLang="en-US" sz="2400" dirty="0">
                <a:solidFill>
                  <a:schemeClr val="bg1"/>
                </a:solidFill>
              </a:rPr>
              <a:t> </a:t>
            </a:r>
            <a:r>
              <a:rPr lang="ko-KR" altLang="en-US" sz="2400" dirty="0" smtClean="0">
                <a:solidFill>
                  <a:schemeClr val="bg1"/>
                </a:solidFill>
              </a:rPr>
              <a:t>말라</a:t>
            </a:r>
            <a:r>
              <a:rPr lang="en-US" altLang="ko-KR" sz="2400" dirty="0" smtClean="0">
                <a:solidFill>
                  <a:schemeClr val="bg1"/>
                </a:solidFill>
              </a:rPr>
              <a:t>.</a:t>
            </a:r>
            <a:r>
              <a:rPr lang="ko-KR" altLang="en-US" sz="2400" dirty="0" smtClean="0">
                <a:solidFill>
                  <a:schemeClr val="bg1"/>
                </a:solidFill>
              </a:rPr>
              <a:t> </a:t>
            </a:r>
            <a:endParaRPr lang="en-US" altLang="ko-KR" sz="2400" dirty="0" smtClean="0">
              <a:solidFill>
                <a:schemeClr val="bg1"/>
              </a:solidFill>
            </a:endParaRPr>
          </a:p>
          <a:p>
            <a:r>
              <a:rPr lang="ko-KR" altLang="en-US" sz="2400" dirty="0" smtClean="0">
                <a:solidFill>
                  <a:schemeClr val="bg1"/>
                </a:solidFill>
              </a:rPr>
              <a:t>나 </a:t>
            </a:r>
            <a:r>
              <a:rPr lang="ko-KR" altLang="en-US" sz="2400" dirty="0">
                <a:solidFill>
                  <a:schemeClr val="bg1"/>
                </a:solidFill>
              </a:rPr>
              <a:t>네 하나님 여호와는 질투하는 하나님인즉 나를 미워하는 자의 죄를 갚되 아버지로부터 아들에게로 삼사 대까지 이르게 </a:t>
            </a:r>
            <a:r>
              <a:rPr lang="ko-KR" altLang="en-US" sz="2400" dirty="0" smtClean="0">
                <a:solidFill>
                  <a:schemeClr val="bg1"/>
                </a:solidFill>
              </a:rPr>
              <a:t>하거니와</a:t>
            </a:r>
            <a:r>
              <a:rPr lang="en-US" altLang="ko-KR" sz="2400" dirty="0" smtClean="0">
                <a:solidFill>
                  <a:schemeClr val="bg1"/>
                </a:solidFill>
              </a:rPr>
              <a:t>.</a:t>
            </a:r>
            <a:r>
              <a:rPr lang="ko-KR" altLang="en-US" sz="2400" dirty="0" smtClean="0">
                <a:solidFill>
                  <a:schemeClr val="bg1"/>
                </a:solidFill>
              </a:rPr>
              <a:t> </a:t>
            </a:r>
            <a:r>
              <a:rPr lang="en-US" altLang="zh-CN" sz="2400" dirty="0" smtClean="0">
                <a:solidFill>
                  <a:srgbClr val="FFFF00"/>
                </a:solidFill>
              </a:rPr>
              <a:t>(= Dt. 5:9)</a:t>
            </a:r>
            <a:endParaRPr lang="en-US" sz="2400" dirty="0">
              <a:solidFill>
                <a:srgbClr val="FFFF00"/>
              </a:solidFill>
            </a:endParaRPr>
          </a:p>
          <a:p>
            <a:r>
              <a:rPr lang="en-US" sz="2800" baseline="30000" dirty="0" smtClean="0">
                <a:solidFill>
                  <a:srgbClr val="FFFF00"/>
                </a:solidFill>
              </a:rPr>
              <a:t>NKJ = ESV</a:t>
            </a:r>
            <a:r>
              <a:rPr lang="en-US" sz="2800" baseline="30000" dirty="0" smtClean="0">
                <a:solidFill>
                  <a:schemeClr val="bg1"/>
                </a:solidFill>
              </a:rPr>
              <a:t>  </a:t>
            </a:r>
            <a:r>
              <a:rPr lang="en-US" sz="2800" b="1" dirty="0" smtClean="0">
                <a:solidFill>
                  <a:srgbClr val="FFFF00"/>
                </a:solidFill>
              </a:rPr>
              <a:t>bow </a:t>
            </a:r>
            <a:r>
              <a:rPr lang="en-US" sz="2800" b="1" dirty="0">
                <a:solidFill>
                  <a:srgbClr val="FFFF00"/>
                </a:solidFill>
              </a:rPr>
              <a:t>down </a:t>
            </a:r>
            <a:r>
              <a:rPr lang="en-US" sz="2800" b="1" dirty="0" smtClean="0">
                <a:solidFill>
                  <a:schemeClr val="bg1"/>
                </a:solidFill>
              </a:rPr>
              <a:t>/ </a:t>
            </a:r>
            <a:r>
              <a:rPr lang="en-US" sz="2800" b="1" dirty="0" smtClean="0">
                <a:solidFill>
                  <a:srgbClr val="FFFF00"/>
                </a:solidFill>
              </a:rPr>
              <a:t>serve                             </a:t>
            </a:r>
            <a:r>
              <a:rPr lang="en-US" sz="2800" baseline="30000" dirty="0" smtClean="0">
                <a:solidFill>
                  <a:srgbClr val="FFFF00"/>
                </a:solidFill>
              </a:rPr>
              <a:t>NIV  </a:t>
            </a:r>
            <a:r>
              <a:rPr lang="en-US" sz="2800" b="1" dirty="0" smtClean="0">
                <a:solidFill>
                  <a:srgbClr val="FFFF00"/>
                </a:solidFill>
              </a:rPr>
              <a:t>bow down</a:t>
            </a:r>
            <a:r>
              <a:rPr lang="en-US" sz="2800" b="1" dirty="0" smtClean="0">
                <a:solidFill>
                  <a:schemeClr val="bg1"/>
                </a:solidFill>
              </a:rPr>
              <a:t> / </a:t>
            </a:r>
            <a:r>
              <a:rPr lang="en-US" sz="2800" b="1" dirty="0" smtClean="0">
                <a:solidFill>
                  <a:srgbClr val="FFFF00"/>
                </a:solidFill>
              </a:rPr>
              <a:t>worship</a:t>
            </a:r>
            <a:r>
              <a:rPr lang="en-US" sz="2800" dirty="0" smtClean="0">
                <a:solidFill>
                  <a:schemeClr val="bg1"/>
                </a:solidFill>
              </a:rPr>
              <a:t> </a:t>
            </a:r>
          </a:p>
          <a:p>
            <a:r>
              <a:rPr lang="en-US" sz="2800" b="1" dirty="0" smtClean="0">
                <a:solidFill>
                  <a:srgbClr val="FFFF00"/>
                </a:solidFill>
              </a:rPr>
              <a:t>         -Exodus </a:t>
            </a:r>
            <a:r>
              <a:rPr lang="en-US" sz="2800" b="1" dirty="0">
                <a:solidFill>
                  <a:srgbClr val="FFFF00"/>
                </a:solidFill>
              </a:rPr>
              <a:t>20:5 </a:t>
            </a:r>
            <a:r>
              <a:rPr lang="en-US" sz="2800" dirty="0" smtClean="0">
                <a:solidFill>
                  <a:schemeClr val="bg1"/>
                </a:solidFill>
              </a:rPr>
              <a:t>……..</a:t>
            </a:r>
            <a:r>
              <a:rPr lang="en-US" sz="2800" b="1" dirty="0" smtClean="0">
                <a:solidFill>
                  <a:srgbClr val="FFFF00"/>
                </a:solidFill>
              </a:rPr>
              <a:t> </a:t>
            </a:r>
            <a:r>
              <a:rPr lang="en-US" sz="2800" b="1" dirty="0" smtClean="0">
                <a:solidFill>
                  <a:schemeClr val="bg1"/>
                </a:solidFill>
              </a:rPr>
              <a:t> </a:t>
            </a:r>
            <a:r>
              <a:rPr lang="he-IL" sz="2800" dirty="0">
                <a:solidFill>
                  <a:schemeClr val="bg1"/>
                </a:solidFill>
              </a:rPr>
              <a:t>‎לֹא־</a:t>
            </a:r>
            <a:r>
              <a:rPr lang="he-IL" sz="2800" dirty="0">
                <a:solidFill>
                  <a:srgbClr val="FFFF00"/>
                </a:solidFill>
              </a:rPr>
              <a:t>תִשְׁתַּחְוֶה</a:t>
            </a:r>
            <a:r>
              <a:rPr lang="he-IL" sz="2800" dirty="0">
                <a:solidFill>
                  <a:schemeClr val="bg1"/>
                </a:solidFill>
              </a:rPr>
              <a:t> לָהֶם וְלֹא </a:t>
            </a:r>
            <a:r>
              <a:rPr lang="he-IL" sz="2800" dirty="0">
                <a:solidFill>
                  <a:srgbClr val="FFFF00"/>
                </a:solidFill>
              </a:rPr>
              <a:t>תָעָבְדֵם</a:t>
            </a:r>
            <a:r>
              <a:rPr lang="he-IL" sz="2800" dirty="0">
                <a:solidFill>
                  <a:schemeClr val="bg1"/>
                </a:solidFill>
              </a:rPr>
              <a:t> כִּי אָנֹכִי יְהוָה אֱלֹהֶיךָ</a:t>
            </a:r>
            <a:endParaRPr lang="en-US" sz="2800" dirty="0">
              <a:solidFill>
                <a:schemeClr val="bg1"/>
              </a:solidFill>
            </a:endParaRPr>
          </a:p>
          <a:p>
            <a:r>
              <a:rPr lang="en-US" sz="2800" baseline="30000" dirty="0" smtClean="0">
                <a:solidFill>
                  <a:srgbClr val="FFFF00"/>
                </a:solidFill>
              </a:rPr>
              <a:t>                LXX</a:t>
            </a:r>
            <a:r>
              <a:rPr lang="en-US" sz="2800" baseline="30000" dirty="0" smtClean="0">
                <a:solidFill>
                  <a:schemeClr val="bg1"/>
                </a:solidFill>
              </a:rPr>
              <a:t> </a:t>
            </a:r>
            <a:r>
              <a:rPr lang="el-GR" sz="2800" dirty="0" smtClean="0">
                <a:solidFill>
                  <a:schemeClr val="bg1"/>
                </a:solidFill>
              </a:rPr>
              <a:t>οὐ </a:t>
            </a:r>
            <a:r>
              <a:rPr lang="el-GR" sz="2800" dirty="0">
                <a:solidFill>
                  <a:srgbClr val="FFFF00"/>
                </a:solidFill>
              </a:rPr>
              <a:t>προσκυνήσεις</a:t>
            </a:r>
            <a:r>
              <a:rPr lang="el-GR" sz="2800" dirty="0">
                <a:solidFill>
                  <a:schemeClr val="bg1"/>
                </a:solidFill>
              </a:rPr>
              <a:t> αὐτοῖς οὐδὲ μὴ </a:t>
            </a:r>
            <a:r>
              <a:rPr lang="el-GR" sz="2800" dirty="0">
                <a:solidFill>
                  <a:srgbClr val="FFFF00"/>
                </a:solidFill>
              </a:rPr>
              <a:t>λατρεύσῃς</a:t>
            </a:r>
            <a:r>
              <a:rPr lang="el-GR" sz="2800" dirty="0">
                <a:solidFill>
                  <a:schemeClr val="bg1"/>
                </a:solidFill>
              </a:rPr>
              <a:t> αὐτοῖς ἐγὼ γάρ εἰμι </a:t>
            </a:r>
            <a:r>
              <a:rPr lang="en-US" sz="2800" dirty="0" smtClean="0">
                <a:solidFill>
                  <a:schemeClr val="bg1"/>
                </a:solidFill>
              </a:rPr>
              <a:t>……..</a:t>
            </a:r>
            <a:endParaRPr lang="en-US" sz="1100" dirty="0">
              <a:solidFill>
                <a:schemeClr val="bg1"/>
              </a:solidFill>
            </a:endParaRPr>
          </a:p>
          <a:p>
            <a:r>
              <a:rPr lang="en-US" sz="2400" b="1" dirty="0" smtClean="0">
                <a:solidFill>
                  <a:srgbClr val="FFFF00"/>
                </a:solidFill>
              </a:rPr>
              <a:t>      -</a:t>
            </a:r>
            <a:r>
              <a:rPr lang="en-US" sz="2400" b="1" dirty="0">
                <a:solidFill>
                  <a:srgbClr val="FFFF00"/>
                </a:solidFill>
              </a:rPr>
              <a:t>Matthew 4:10</a:t>
            </a:r>
            <a:r>
              <a:rPr lang="en-US" sz="2400" dirty="0">
                <a:solidFill>
                  <a:srgbClr val="FFFF00"/>
                </a:solidFill>
              </a:rPr>
              <a:t> </a:t>
            </a:r>
            <a:r>
              <a:rPr lang="ko-KR" altLang="en-US" sz="2400" dirty="0">
                <a:solidFill>
                  <a:schemeClr val="bg1"/>
                </a:solidFill>
              </a:rPr>
              <a:t>이에 예수께서 말씀하시되 사단아 물러가라 기록되었으되 </a:t>
            </a:r>
            <a:r>
              <a:rPr lang="ko-KR" altLang="en-US" sz="2400" b="1" dirty="0">
                <a:solidFill>
                  <a:schemeClr val="bg1"/>
                </a:solidFill>
              </a:rPr>
              <a:t>주 너의 하나님께 </a:t>
            </a:r>
            <a:r>
              <a:rPr lang="ko-KR" altLang="en-US" sz="2400" b="1" dirty="0">
                <a:solidFill>
                  <a:srgbClr val="FFFF00"/>
                </a:solidFill>
              </a:rPr>
              <a:t>경배</a:t>
            </a:r>
            <a:r>
              <a:rPr lang="ko-KR" altLang="en-US" sz="2400" b="1" dirty="0">
                <a:solidFill>
                  <a:schemeClr val="bg1"/>
                </a:solidFill>
              </a:rPr>
              <a:t>하고 다만 그를 </a:t>
            </a:r>
            <a:r>
              <a:rPr lang="ko-KR" altLang="en-US" sz="2400" b="1" dirty="0">
                <a:solidFill>
                  <a:srgbClr val="FFFF00"/>
                </a:solidFill>
              </a:rPr>
              <a:t>섬기라</a:t>
            </a:r>
            <a:r>
              <a:rPr lang="ko-KR" altLang="en-US" sz="2400" dirty="0">
                <a:solidFill>
                  <a:schemeClr val="bg1"/>
                </a:solidFill>
              </a:rPr>
              <a:t> </a:t>
            </a:r>
            <a:r>
              <a:rPr lang="ko-KR" altLang="en-US" sz="2400" dirty="0" smtClean="0">
                <a:solidFill>
                  <a:schemeClr val="bg1"/>
                </a:solidFill>
              </a:rPr>
              <a:t>하였느니라</a:t>
            </a:r>
            <a:r>
              <a:rPr lang="en-US" altLang="ko-KR" sz="2400" dirty="0" smtClean="0">
                <a:solidFill>
                  <a:schemeClr val="bg1"/>
                </a:solidFill>
              </a:rPr>
              <a:t>. </a:t>
            </a:r>
            <a:r>
              <a:rPr lang="en-US" sz="2400" dirty="0" smtClean="0">
                <a:solidFill>
                  <a:schemeClr val="bg1"/>
                </a:solidFill>
              </a:rPr>
              <a:t>(=</a:t>
            </a:r>
            <a:r>
              <a:rPr lang="en-US" sz="2400" b="1" dirty="0">
                <a:solidFill>
                  <a:srgbClr val="FFFF00"/>
                </a:solidFill>
              </a:rPr>
              <a:t>Luke 4:8</a:t>
            </a:r>
            <a:r>
              <a:rPr lang="en-US" sz="2400" dirty="0">
                <a:solidFill>
                  <a:schemeClr val="bg1"/>
                </a:solidFill>
              </a:rPr>
              <a:t>)</a:t>
            </a:r>
          </a:p>
          <a:p>
            <a:r>
              <a:rPr lang="en-US" sz="2800" baseline="30000" dirty="0" smtClean="0">
                <a:solidFill>
                  <a:srgbClr val="FFFF00"/>
                </a:solidFill>
              </a:rPr>
              <a:t> NKJ = NIV = ESV   </a:t>
            </a:r>
            <a:r>
              <a:rPr lang="en-US" sz="2800" b="1" dirty="0" smtClean="0">
                <a:solidFill>
                  <a:srgbClr val="FFFF00"/>
                </a:solidFill>
              </a:rPr>
              <a:t>worship</a:t>
            </a:r>
            <a:r>
              <a:rPr lang="en-US" sz="2800" dirty="0" smtClean="0">
                <a:solidFill>
                  <a:schemeClr val="bg1"/>
                </a:solidFill>
              </a:rPr>
              <a:t>  /  </a:t>
            </a:r>
            <a:r>
              <a:rPr lang="en-US" sz="2800" b="1" dirty="0" smtClean="0">
                <a:solidFill>
                  <a:srgbClr val="FFFF00"/>
                </a:solidFill>
              </a:rPr>
              <a:t>serve </a:t>
            </a:r>
          </a:p>
          <a:p>
            <a:r>
              <a:rPr lang="en-US" sz="2800" b="1" dirty="0">
                <a:solidFill>
                  <a:srgbClr val="FFFF00"/>
                </a:solidFill>
              </a:rPr>
              <a:t> </a:t>
            </a:r>
            <a:r>
              <a:rPr lang="en-US" sz="2800" b="1" dirty="0" smtClean="0">
                <a:solidFill>
                  <a:srgbClr val="FFFF00"/>
                </a:solidFill>
              </a:rPr>
              <a:t>     -</a:t>
            </a:r>
            <a:r>
              <a:rPr lang="en-US" sz="2800" b="1" dirty="0">
                <a:solidFill>
                  <a:srgbClr val="FFFF00"/>
                </a:solidFill>
              </a:rPr>
              <a:t>Matthew 4:10</a:t>
            </a:r>
            <a:r>
              <a:rPr lang="el-GR" sz="2800" dirty="0">
                <a:solidFill>
                  <a:srgbClr val="FFFF00"/>
                </a:solidFill>
              </a:rPr>
              <a:t> </a:t>
            </a:r>
            <a:r>
              <a:rPr lang="el-GR" sz="2800" dirty="0">
                <a:solidFill>
                  <a:schemeClr val="bg1"/>
                </a:solidFill>
              </a:rPr>
              <a:t>τότε λέγει αὐτῷ ὁ Ἰησοῦς· ὕπαγε, σατανᾶ· γέγραπται γάρ· κύριον τὸν θεόν σου </a:t>
            </a:r>
            <a:r>
              <a:rPr lang="el-GR" sz="2800" dirty="0">
                <a:solidFill>
                  <a:srgbClr val="FFFF00"/>
                </a:solidFill>
              </a:rPr>
              <a:t>προσκυνήσεις</a:t>
            </a:r>
            <a:r>
              <a:rPr lang="el-GR" sz="2800" dirty="0">
                <a:solidFill>
                  <a:schemeClr val="bg1"/>
                </a:solidFill>
              </a:rPr>
              <a:t> καὶ αὐτῷ μόνῳ </a:t>
            </a:r>
            <a:r>
              <a:rPr lang="el-GR" sz="2800" dirty="0">
                <a:solidFill>
                  <a:srgbClr val="FFFF00"/>
                </a:solidFill>
              </a:rPr>
              <a:t>λατρεύσεις</a:t>
            </a:r>
            <a:r>
              <a:rPr lang="el-GR" sz="2800" dirty="0">
                <a:solidFill>
                  <a:schemeClr val="bg1"/>
                </a:solidFill>
              </a:rPr>
              <a:t>. </a:t>
            </a:r>
            <a:endParaRPr lang="en-US" sz="2800" dirty="0" smtClean="0">
              <a:solidFill>
                <a:schemeClr val="bg1"/>
              </a:solidFill>
            </a:endParaRPr>
          </a:p>
          <a:p>
            <a:endParaRPr lang="en-US" sz="1100" dirty="0" smtClean="0">
              <a:solidFill>
                <a:schemeClr val="bg1"/>
              </a:solidFill>
            </a:endParaRPr>
          </a:p>
          <a:p>
            <a:endParaRPr lang="en-US" sz="1100" dirty="0">
              <a:solidFill>
                <a:schemeClr val="bg1"/>
              </a:solidFill>
            </a:endParaRPr>
          </a:p>
          <a:p>
            <a:endParaRPr lang="en-US" sz="1100" dirty="0">
              <a:solidFill>
                <a:schemeClr val="bg1"/>
              </a:solidFill>
            </a:endParaRPr>
          </a:p>
        </p:txBody>
      </p:sp>
    </p:spTree>
    <p:extLst>
      <p:ext uri="{BB962C8B-B14F-4D97-AF65-F5344CB8AC3E}">
        <p14:creationId xmlns:p14="http://schemas.microsoft.com/office/powerpoint/2010/main" val="8716850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150813" y="152402"/>
            <a:ext cx="11887200" cy="6632585"/>
          </a:xfrm>
          <a:prstGeom prst="rect">
            <a:avLst/>
          </a:prstGeom>
          <a:solidFill>
            <a:srgbClr val="002060"/>
          </a:solidFill>
          <a:ln>
            <a:noFill/>
          </a:ln>
          <a:extLst/>
        </p:spPr>
        <p:txBody>
          <a:bodyPr>
            <a:spAutoFit/>
          </a:bodyPr>
          <a:lstStyle/>
          <a:p>
            <a:r>
              <a:rPr lang="zh-CN" altLang="en-US" sz="3600" b="1" dirty="0" smtClean="0">
                <a:solidFill>
                  <a:srgbClr val="FFFF00"/>
                </a:solidFill>
              </a:rPr>
              <a:t>                    </a:t>
            </a:r>
            <a:r>
              <a:rPr lang="ko-KR" altLang="en-US" sz="3600" b="1" dirty="0" smtClean="0">
                <a:solidFill>
                  <a:srgbClr val="FFFF00"/>
                </a:solidFill>
              </a:rPr>
              <a:t>경배</a:t>
            </a:r>
            <a:r>
              <a:rPr lang="en-US" altLang="ko-KR" sz="3600" b="1" dirty="0" smtClean="0">
                <a:solidFill>
                  <a:srgbClr val="FFFF00"/>
                </a:solidFill>
              </a:rPr>
              <a:t>(</a:t>
            </a:r>
            <a:r>
              <a:rPr lang="ko-KR" altLang="en-US" sz="3600" b="1" dirty="0" smtClean="0">
                <a:solidFill>
                  <a:srgbClr val="FFFF00"/>
                </a:solidFill>
              </a:rPr>
              <a:t>예배</a:t>
            </a:r>
            <a:r>
              <a:rPr lang="en-US" altLang="ko-KR" sz="3600" b="1" dirty="0" smtClean="0">
                <a:solidFill>
                  <a:srgbClr val="FFFF00"/>
                </a:solidFill>
              </a:rPr>
              <a:t>) </a:t>
            </a:r>
            <a:r>
              <a:rPr lang="en-US" sz="3200" b="1" dirty="0" smtClean="0">
                <a:solidFill>
                  <a:schemeClr val="bg1"/>
                </a:solidFill>
              </a:rPr>
              <a:t>– A Posture (</a:t>
            </a:r>
            <a:r>
              <a:rPr lang="ko-KR" altLang="en-US" sz="3200" b="1" dirty="0" smtClean="0">
                <a:solidFill>
                  <a:schemeClr val="bg1"/>
                </a:solidFill>
              </a:rPr>
              <a:t>자세</a:t>
            </a:r>
            <a:r>
              <a:rPr lang="en-US" sz="3200" b="1" dirty="0" smtClean="0">
                <a:solidFill>
                  <a:schemeClr val="bg1"/>
                </a:solidFill>
              </a:rPr>
              <a:t>)</a:t>
            </a:r>
          </a:p>
          <a:p>
            <a:r>
              <a:rPr lang="en-US" sz="3200" b="1" i="1" dirty="0" smtClean="0">
                <a:solidFill>
                  <a:schemeClr val="bg1"/>
                </a:solidFill>
              </a:rPr>
              <a:t>               </a:t>
            </a:r>
            <a:r>
              <a:rPr lang="en-US" sz="3200" b="1" i="1" dirty="0" err="1" smtClean="0">
                <a:solidFill>
                  <a:schemeClr val="bg1"/>
                </a:solidFill>
              </a:rPr>
              <a:t>Hishtakhavut</a:t>
            </a:r>
            <a:r>
              <a:rPr lang="en-US" sz="3200" b="1" dirty="0" smtClean="0">
                <a:solidFill>
                  <a:schemeClr val="bg1"/>
                </a:solidFill>
              </a:rPr>
              <a:t> </a:t>
            </a:r>
            <a:r>
              <a:rPr lang="en-US" sz="3200" b="1" dirty="0">
                <a:solidFill>
                  <a:schemeClr val="bg1"/>
                </a:solidFill>
              </a:rPr>
              <a:t>(</a:t>
            </a:r>
            <a:r>
              <a:rPr lang="he-IL" sz="3200" dirty="0">
                <a:solidFill>
                  <a:srgbClr val="FFFF00"/>
                </a:solidFill>
              </a:rPr>
              <a:t>שׁחה</a:t>
            </a:r>
            <a:r>
              <a:rPr lang="en-US" sz="3200" b="1" dirty="0">
                <a:solidFill>
                  <a:schemeClr val="bg1"/>
                </a:solidFill>
              </a:rPr>
              <a:t>) = Prostration</a:t>
            </a:r>
          </a:p>
          <a:p>
            <a:r>
              <a:rPr lang="en-US" sz="3200" b="1" i="1" dirty="0" smtClean="0">
                <a:solidFill>
                  <a:schemeClr val="bg1"/>
                </a:solidFill>
              </a:rPr>
              <a:t>               </a:t>
            </a:r>
            <a:r>
              <a:rPr lang="en-US" sz="3200" b="1" i="1" dirty="0" err="1" smtClean="0">
                <a:solidFill>
                  <a:schemeClr val="bg1"/>
                </a:solidFill>
              </a:rPr>
              <a:t>Proskinisis</a:t>
            </a:r>
            <a:r>
              <a:rPr lang="en-US" sz="3200" b="1" dirty="0" smtClean="0">
                <a:solidFill>
                  <a:schemeClr val="bg1"/>
                </a:solidFill>
              </a:rPr>
              <a:t> (</a:t>
            </a:r>
            <a:r>
              <a:rPr lang="el-GR" sz="3200" b="1" dirty="0" smtClean="0">
                <a:solidFill>
                  <a:srgbClr val="FFFF00"/>
                </a:solidFill>
              </a:rPr>
              <a:t>προσκυνέω</a:t>
            </a:r>
            <a:r>
              <a:rPr lang="en-US" sz="3200" b="1" dirty="0" smtClean="0">
                <a:solidFill>
                  <a:schemeClr val="bg1"/>
                </a:solidFill>
              </a:rPr>
              <a:t>) </a:t>
            </a:r>
            <a:r>
              <a:rPr lang="en-US" sz="3200" b="1" dirty="0">
                <a:solidFill>
                  <a:schemeClr val="bg1"/>
                </a:solidFill>
              </a:rPr>
              <a:t>= </a:t>
            </a:r>
            <a:r>
              <a:rPr lang="en-US" sz="3200" b="1" dirty="0" smtClean="0">
                <a:solidFill>
                  <a:schemeClr val="bg1"/>
                </a:solidFill>
              </a:rPr>
              <a:t>Prostration</a:t>
            </a:r>
          </a:p>
          <a:p>
            <a:endParaRPr lang="en-US" sz="1100" b="1" dirty="0">
              <a:solidFill>
                <a:schemeClr val="bg1"/>
              </a:solidFill>
            </a:endParaRPr>
          </a:p>
          <a:p>
            <a:r>
              <a:rPr lang="en-US" altLang="zh-CN" sz="2400" b="1" dirty="0" smtClean="0">
                <a:solidFill>
                  <a:srgbClr val="FFFF00"/>
                </a:solidFill>
              </a:rPr>
              <a:t>-</a:t>
            </a:r>
            <a:r>
              <a:rPr lang="en-US" sz="2400" b="1" dirty="0" smtClean="0">
                <a:solidFill>
                  <a:srgbClr val="FFFF00"/>
                </a:solidFill>
              </a:rPr>
              <a:t>Genesis </a:t>
            </a:r>
            <a:r>
              <a:rPr lang="en-US" sz="2400" b="1" dirty="0">
                <a:solidFill>
                  <a:srgbClr val="FFFF00"/>
                </a:solidFill>
              </a:rPr>
              <a:t>27:29</a:t>
            </a:r>
            <a:r>
              <a:rPr lang="en-US" sz="2400" dirty="0">
                <a:solidFill>
                  <a:srgbClr val="FFFF00"/>
                </a:solidFill>
              </a:rPr>
              <a:t> </a:t>
            </a:r>
            <a:r>
              <a:rPr lang="ko-KR" altLang="en-US" sz="2400" dirty="0">
                <a:solidFill>
                  <a:schemeClr val="bg1"/>
                </a:solidFill>
              </a:rPr>
              <a:t>만민이 너를 섬기고 열국이 네게 </a:t>
            </a:r>
            <a:r>
              <a:rPr lang="ko-KR" altLang="en-US" sz="2400" b="1" dirty="0">
                <a:solidFill>
                  <a:srgbClr val="FFFF00"/>
                </a:solidFill>
              </a:rPr>
              <a:t>굴복하리니</a:t>
            </a:r>
            <a:r>
              <a:rPr lang="ko-KR" altLang="en-US" sz="2400" dirty="0">
                <a:solidFill>
                  <a:schemeClr val="bg1"/>
                </a:solidFill>
              </a:rPr>
              <a:t> 네가 형제들의 주가 되고 네 어머니의 아들들이 네게 굴복하며 너를 저주하는 자는 저주를 받고 너를 축복하는 자는 복을 받기를 </a:t>
            </a:r>
            <a:r>
              <a:rPr lang="ko-KR" altLang="en-US" sz="2400" dirty="0" smtClean="0">
                <a:solidFill>
                  <a:schemeClr val="bg1"/>
                </a:solidFill>
              </a:rPr>
              <a:t>원하노라</a:t>
            </a:r>
            <a:r>
              <a:rPr lang="en-US" altLang="ko-KR" sz="2400" dirty="0" smtClean="0">
                <a:solidFill>
                  <a:schemeClr val="bg1"/>
                </a:solidFill>
              </a:rPr>
              <a:t>.</a:t>
            </a:r>
          </a:p>
          <a:p>
            <a:r>
              <a:rPr lang="en-US" altLang="zh-CN" sz="2400" b="1" dirty="0" smtClean="0">
                <a:solidFill>
                  <a:srgbClr val="FFFF00"/>
                </a:solidFill>
              </a:rPr>
              <a:t>-</a:t>
            </a:r>
            <a:r>
              <a:rPr lang="en-US" sz="2400" b="1" dirty="0" smtClean="0">
                <a:solidFill>
                  <a:srgbClr val="FFFF00"/>
                </a:solidFill>
              </a:rPr>
              <a:t>Genesis </a:t>
            </a:r>
            <a:r>
              <a:rPr lang="en-US" sz="2400" b="1" dirty="0">
                <a:solidFill>
                  <a:srgbClr val="FFFF00"/>
                </a:solidFill>
              </a:rPr>
              <a:t>37:10</a:t>
            </a:r>
            <a:r>
              <a:rPr lang="en-US" sz="2400" dirty="0">
                <a:solidFill>
                  <a:srgbClr val="FFFF00"/>
                </a:solidFill>
              </a:rPr>
              <a:t> </a:t>
            </a:r>
            <a:r>
              <a:rPr lang="ko-KR" altLang="en-US" sz="2400" dirty="0">
                <a:solidFill>
                  <a:schemeClr val="bg1"/>
                </a:solidFill>
              </a:rPr>
              <a:t>그가 그의 꿈을 아버지와 형들에게 말하매 아버지가 그를 꾸짖고 그에게 이르되 네가 꾼 꿈이 무엇이냐 나와 네 어머니와 네 형들이 참으로 가서 </a:t>
            </a:r>
            <a:r>
              <a:rPr lang="ko-KR" altLang="en-US" sz="2400" b="1" dirty="0">
                <a:solidFill>
                  <a:srgbClr val="FFFF00"/>
                </a:solidFill>
              </a:rPr>
              <a:t>땅에 엎드려 </a:t>
            </a:r>
            <a:r>
              <a:rPr lang="ko-KR" altLang="en-US" sz="2400" dirty="0">
                <a:solidFill>
                  <a:schemeClr val="bg1"/>
                </a:solidFill>
              </a:rPr>
              <a:t>네게 </a:t>
            </a:r>
            <a:r>
              <a:rPr lang="ko-KR" altLang="en-US" sz="2400" b="1" dirty="0" smtClean="0">
                <a:solidFill>
                  <a:srgbClr val="FFFF00"/>
                </a:solidFill>
              </a:rPr>
              <a:t>절하겠느냐</a:t>
            </a:r>
            <a:r>
              <a:rPr lang="en-US" altLang="ko-KR" sz="2400" dirty="0" smtClean="0">
                <a:solidFill>
                  <a:schemeClr val="bg1"/>
                </a:solidFill>
              </a:rPr>
              <a:t>.</a:t>
            </a:r>
            <a:endParaRPr lang="en-US" altLang="zh-TW" sz="2400" dirty="0" smtClean="0">
              <a:solidFill>
                <a:schemeClr val="bg1"/>
              </a:solidFill>
            </a:endParaRPr>
          </a:p>
          <a:p>
            <a:r>
              <a:rPr lang="en-US" altLang="zh-CN" sz="2400" b="1" dirty="0" smtClean="0">
                <a:solidFill>
                  <a:srgbClr val="FFFF00"/>
                </a:solidFill>
              </a:rPr>
              <a:t>-</a:t>
            </a:r>
            <a:r>
              <a:rPr lang="en-US" sz="2400" b="1" dirty="0" smtClean="0">
                <a:solidFill>
                  <a:srgbClr val="FFFF00"/>
                </a:solidFill>
              </a:rPr>
              <a:t>Genesis </a:t>
            </a:r>
            <a:r>
              <a:rPr lang="en-US" sz="2400" b="1" dirty="0">
                <a:solidFill>
                  <a:srgbClr val="FFFF00"/>
                </a:solidFill>
              </a:rPr>
              <a:t>49:8</a:t>
            </a:r>
            <a:r>
              <a:rPr lang="en-US" sz="2400" dirty="0">
                <a:solidFill>
                  <a:srgbClr val="FFFF00"/>
                </a:solidFill>
              </a:rPr>
              <a:t> </a:t>
            </a:r>
            <a:r>
              <a:rPr lang="ko-KR" altLang="en-US" sz="2400" dirty="0">
                <a:solidFill>
                  <a:schemeClr val="bg1"/>
                </a:solidFill>
              </a:rPr>
              <a:t>유다야 너는 네 형제의 찬송이 될지라 네 손이 네 원수의 목을 잡을 것이요 네 아버지의 아들들이 네 앞에 </a:t>
            </a:r>
            <a:r>
              <a:rPr lang="ko-KR" altLang="en-US" sz="2400" b="1" dirty="0" smtClean="0">
                <a:solidFill>
                  <a:srgbClr val="FFFF00"/>
                </a:solidFill>
              </a:rPr>
              <a:t>절하리로다</a:t>
            </a:r>
            <a:r>
              <a:rPr lang="en-US" altLang="ko-KR" sz="2400" dirty="0" smtClean="0">
                <a:solidFill>
                  <a:schemeClr val="bg1"/>
                </a:solidFill>
              </a:rPr>
              <a:t>.</a:t>
            </a:r>
          </a:p>
          <a:p>
            <a:r>
              <a:rPr lang="en-US" altLang="zh-CN" sz="2400" b="1" dirty="0" smtClean="0">
                <a:solidFill>
                  <a:srgbClr val="FFFF00"/>
                </a:solidFill>
              </a:rPr>
              <a:t>-</a:t>
            </a:r>
            <a:r>
              <a:rPr lang="en-US" sz="2400" b="1" dirty="0" smtClean="0">
                <a:solidFill>
                  <a:srgbClr val="FFFF00"/>
                </a:solidFill>
              </a:rPr>
              <a:t>Exodus </a:t>
            </a:r>
            <a:r>
              <a:rPr lang="en-US" sz="2400" b="1" dirty="0">
                <a:solidFill>
                  <a:srgbClr val="FFFF00"/>
                </a:solidFill>
              </a:rPr>
              <a:t>11:8</a:t>
            </a:r>
            <a:r>
              <a:rPr lang="en-US" sz="2400" dirty="0">
                <a:solidFill>
                  <a:srgbClr val="FFFF00"/>
                </a:solidFill>
              </a:rPr>
              <a:t> </a:t>
            </a:r>
            <a:r>
              <a:rPr lang="ko-KR" altLang="en-US" sz="2400" dirty="0">
                <a:solidFill>
                  <a:schemeClr val="bg1"/>
                </a:solidFill>
              </a:rPr>
              <a:t>왕의 이 모든 신하가 내게 내려와 내게 </a:t>
            </a:r>
            <a:r>
              <a:rPr lang="ko-KR" altLang="en-US" sz="2400" b="1" dirty="0">
                <a:solidFill>
                  <a:srgbClr val="FFFF00"/>
                </a:solidFill>
              </a:rPr>
              <a:t>절하며</a:t>
            </a:r>
            <a:r>
              <a:rPr lang="ko-KR" altLang="en-US" sz="2400" dirty="0">
                <a:solidFill>
                  <a:schemeClr val="bg1"/>
                </a:solidFill>
              </a:rPr>
              <a:t> 이르기를 너와 너를 따르는 온 백성은 나가라한 후에야 내가 나가리라 하고 심히 노하여 바로에게서 </a:t>
            </a:r>
            <a:r>
              <a:rPr lang="ko-KR" altLang="en-US" sz="2400" dirty="0" smtClean="0">
                <a:solidFill>
                  <a:schemeClr val="bg1"/>
                </a:solidFill>
              </a:rPr>
              <a:t>나오니라</a:t>
            </a:r>
            <a:r>
              <a:rPr lang="en-US" altLang="ko-KR" sz="2400" dirty="0" smtClean="0">
                <a:solidFill>
                  <a:schemeClr val="bg1"/>
                </a:solidFill>
              </a:rPr>
              <a:t>.</a:t>
            </a:r>
            <a:r>
              <a:rPr lang="ko-KR" altLang="en-US" sz="2400" dirty="0" smtClean="0">
                <a:solidFill>
                  <a:schemeClr val="bg1"/>
                </a:solidFill>
              </a:rPr>
              <a:t> </a:t>
            </a:r>
            <a:endParaRPr lang="en-US" sz="2400" dirty="0">
              <a:solidFill>
                <a:schemeClr val="bg1"/>
              </a:solidFill>
            </a:endParaRPr>
          </a:p>
          <a:p>
            <a:r>
              <a:rPr lang="en-US" altLang="zh-CN" sz="2400" b="1" dirty="0" smtClean="0">
                <a:solidFill>
                  <a:srgbClr val="FFFF00"/>
                </a:solidFill>
              </a:rPr>
              <a:t>-</a:t>
            </a:r>
            <a:r>
              <a:rPr lang="en-US" sz="2400" b="1" dirty="0" smtClean="0">
                <a:solidFill>
                  <a:srgbClr val="FFFF00"/>
                </a:solidFill>
              </a:rPr>
              <a:t>Joshua </a:t>
            </a:r>
            <a:r>
              <a:rPr lang="en-US" sz="2400" b="1" dirty="0">
                <a:solidFill>
                  <a:srgbClr val="FFFF00"/>
                </a:solidFill>
              </a:rPr>
              <a:t>23:7</a:t>
            </a:r>
            <a:r>
              <a:rPr lang="en-US" sz="2400" dirty="0">
                <a:solidFill>
                  <a:srgbClr val="FFFF00"/>
                </a:solidFill>
              </a:rPr>
              <a:t> </a:t>
            </a:r>
            <a:r>
              <a:rPr lang="ko-KR" altLang="en-US" sz="2400" dirty="0">
                <a:solidFill>
                  <a:schemeClr val="bg1"/>
                </a:solidFill>
              </a:rPr>
              <a:t>너희 중에 남아 있는 이 민족들 중에 들어가지 말라 그들의 신들의 이름을 부르지 말라 그것들을 가리켜 맹세하지 말라 또 그것을 섬겨서 그것들에게 </a:t>
            </a:r>
            <a:r>
              <a:rPr lang="ko-KR" altLang="en-US" sz="2400" b="1" dirty="0">
                <a:solidFill>
                  <a:srgbClr val="FFFF00"/>
                </a:solidFill>
              </a:rPr>
              <a:t>절하지</a:t>
            </a:r>
            <a:r>
              <a:rPr lang="ko-KR" altLang="en-US" sz="2400" dirty="0">
                <a:solidFill>
                  <a:schemeClr val="bg1"/>
                </a:solidFill>
              </a:rPr>
              <a:t> </a:t>
            </a:r>
            <a:r>
              <a:rPr lang="ko-KR" altLang="en-US" sz="2400" dirty="0" smtClean="0">
                <a:solidFill>
                  <a:schemeClr val="bg1"/>
                </a:solidFill>
              </a:rPr>
              <a:t>말라</a:t>
            </a:r>
            <a:r>
              <a:rPr lang="en-US" altLang="ko-KR" sz="2400" dirty="0" smtClean="0">
                <a:solidFill>
                  <a:schemeClr val="bg1"/>
                </a:solidFill>
              </a:rPr>
              <a:t>.</a:t>
            </a:r>
            <a:r>
              <a:rPr lang="ko-KR" altLang="en-US" sz="2400" dirty="0" smtClean="0">
                <a:solidFill>
                  <a:schemeClr val="bg1"/>
                </a:solidFill>
              </a:rPr>
              <a:t> </a:t>
            </a:r>
            <a:endParaRPr lang="en-US" altLang="zh-TW" sz="2400" dirty="0" smtClean="0">
              <a:solidFill>
                <a:schemeClr val="bg1"/>
              </a:solidFill>
            </a:endParaRPr>
          </a:p>
          <a:p>
            <a:endParaRPr lang="en-US" sz="2600" dirty="0">
              <a:solidFill>
                <a:schemeClr val="bg1"/>
              </a:solidFill>
            </a:endParaRPr>
          </a:p>
        </p:txBody>
      </p:sp>
    </p:spTree>
    <p:extLst>
      <p:ext uri="{BB962C8B-B14F-4D97-AF65-F5344CB8AC3E}">
        <p14:creationId xmlns:p14="http://schemas.microsoft.com/office/powerpoint/2010/main" val="38832748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al Worship: Part 2: Shachah and Proskuneo | One In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9875" y="4409302"/>
            <a:ext cx="2992581" cy="19202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orship Institute (@thepwi)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88" y="3650827"/>
            <a:ext cx="4937760" cy="49377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 Esencia de la Verdadera Adoración La esencia de la verdader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052" y="2743200"/>
            <a:ext cx="3840479" cy="3840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orship Is..? by Stuart Bish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2" y="358987"/>
            <a:ext cx="4389120" cy="32918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56812" y="2590800"/>
            <a:ext cx="1905000" cy="1569660"/>
          </a:xfrm>
          <a:prstGeom prst="rect">
            <a:avLst/>
          </a:prstGeom>
          <a:solidFill>
            <a:srgbClr val="002060"/>
          </a:solidFill>
        </p:spPr>
        <p:txBody>
          <a:bodyPr wrap="square">
            <a:spAutoFit/>
          </a:bodyPr>
          <a:lstStyle/>
          <a:p>
            <a:pPr algn="ctr"/>
            <a:r>
              <a:rPr lang="ko-KR" altLang="en-US" sz="4800" b="1" dirty="0" smtClean="0">
                <a:solidFill>
                  <a:srgbClr val="FFFF00"/>
                </a:solidFill>
              </a:rPr>
              <a:t>경배</a:t>
            </a:r>
            <a:endParaRPr lang="en-US" altLang="ko-KR" sz="4800" b="1" dirty="0" smtClean="0">
              <a:solidFill>
                <a:srgbClr val="FFFF00"/>
              </a:solidFill>
            </a:endParaRPr>
          </a:p>
          <a:p>
            <a:pPr algn="ctr"/>
            <a:r>
              <a:rPr lang="en-US" altLang="ko-KR" sz="4800" b="1" dirty="0" smtClean="0">
                <a:solidFill>
                  <a:srgbClr val="FFFF00"/>
                </a:solidFill>
              </a:rPr>
              <a:t>(</a:t>
            </a:r>
            <a:r>
              <a:rPr lang="ko-KR" altLang="en-US" sz="4800" b="1" dirty="0">
                <a:solidFill>
                  <a:srgbClr val="FFFF00"/>
                </a:solidFill>
              </a:rPr>
              <a:t>예배</a:t>
            </a:r>
            <a:r>
              <a:rPr lang="en-US" altLang="ko-KR" sz="4800" b="1" dirty="0">
                <a:solidFill>
                  <a:srgbClr val="FFFF00"/>
                </a:solidFill>
              </a:rPr>
              <a:t>)</a:t>
            </a:r>
            <a:endParaRPr lang="en-US" sz="4800" dirty="0"/>
          </a:p>
        </p:txBody>
      </p:sp>
      <p:pic>
        <p:nvPicPr>
          <p:cNvPr id="4098" name="Picture 2" descr="The Meaning of Prostration | St. Mary's College Oscot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287" y="327066"/>
            <a:ext cx="5098909"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55487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1988</Words>
  <Application>Microsoft Office PowerPoint</Application>
  <PresentationFormat>Custom</PresentationFormat>
  <Paragraphs>186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87</cp:revision>
  <dcterms:created xsi:type="dcterms:W3CDTF">2020-06-14T18:18:01Z</dcterms:created>
  <dcterms:modified xsi:type="dcterms:W3CDTF">2020-07-24T15:29:49Z</dcterms:modified>
</cp:coreProperties>
</file>