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65" r:id="rId2"/>
    <p:sldId id="366" r:id="rId3"/>
    <p:sldId id="367" r:id="rId4"/>
    <p:sldId id="379" r:id="rId5"/>
    <p:sldId id="380" r:id="rId6"/>
    <p:sldId id="382" r:id="rId7"/>
    <p:sldId id="383" r:id="rId8"/>
    <p:sldId id="385" r:id="rId9"/>
    <p:sldId id="386" r:id="rId10"/>
    <p:sldId id="388" r:id="rId11"/>
    <p:sldId id="391" r:id="rId12"/>
    <p:sldId id="392" r:id="rId13"/>
    <p:sldId id="394" r:id="rId14"/>
    <p:sldId id="395" r:id="rId15"/>
    <p:sldId id="396" r:id="rId16"/>
    <p:sldId id="377" r:id="rId17"/>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84" d="100"/>
          <a:sy n="84" d="100"/>
        </p:scale>
        <p:origin x="-732"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1/2/2021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215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95723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2088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07048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071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6476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5236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2008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87660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41627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6838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1/2/2021</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78326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148471"/>
            <a:ext cx="8458200" cy="3631763"/>
          </a:xfrm>
          <a:prstGeom prst="rect">
            <a:avLst/>
          </a:prstGeom>
          <a:solidFill>
            <a:schemeClr val="accent3">
              <a:lumMod val="50000"/>
            </a:schemeClr>
          </a:solidFill>
          <a:ln>
            <a:solidFill>
              <a:srgbClr val="C00000"/>
            </a:solidFill>
          </a:ln>
        </p:spPr>
        <p:txBody>
          <a:bodyPr wrap="square">
            <a:spAutoFit/>
          </a:bodyPr>
          <a:lstStyle/>
          <a:p>
            <a:pPr algn="ctr"/>
            <a:r>
              <a:rPr lang="es-ES" sz="8800" b="1" dirty="0">
                <a:solidFill>
                  <a:srgbClr val="FFFF00"/>
                </a:solidFill>
              </a:rPr>
              <a:t>Riqueza, </a:t>
            </a:r>
            <a:r>
              <a:rPr lang="es-ES" sz="8800" b="1" dirty="0" smtClean="0">
                <a:solidFill>
                  <a:srgbClr val="FFFF00"/>
                </a:solidFill>
              </a:rPr>
              <a:t>Fama</a:t>
            </a:r>
          </a:p>
          <a:p>
            <a:pPr algn="ctr"/>
            <a:r>
              <a:rPr lang="es-ES" sz="8800" b="1" dirty="0" smtClean="0">
                <a:solidFill>
                  <a:srgbClr val="FFFF00"/>
                </a:solidFill>
              </a:rPr>
              <a:t>y </a:t>
            </a:r>
            <a:r>
              <a:rPr lang="es-ES" sz="8800" b="1" dirty="0">
                <a:solidFill>
                  <a:srgbClr val="FFFF00"/>
                </a:solidFill>
              </a:rPr>
              <a:t>Prosperidad</a:t>
            </a:r>
            <a:endParaRPr lang="en-US" sz="8800" b="1" dirty="0" smtClean="0">
              <a:solidFill>
                <a:srgbClr val="FFFF00"/>
              </a:solidFill>
            </a:endParaRPr>
          </a:p>
          <a:p>
            <a:pPr algn="ctr"/>
            <a:r>
              <a:rPr lang="en-US" sz="5400" b="1" dirty="0">
                <a:solidFill>
                  <a:schemeClr val="bg1"/>
                </a:solidFill>
              </a:rPr>
              <a:t>Wealth, Fame &amp; </a:t>
            </a:r>
            <a:r>
              <a:rPr lang="en-US" sz="5400" b="1" dirty="0" smtClean="0">
                <a:solidFill>
                  <a:schemeClr val="bg1"/>
                </a:solidFill>
              </a:rPr>
              <a:t>Prosperity</a:t>
            </a:r>
            <a:endParaRPr lang="en-US" sz="5400"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327" y="2659668"/>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257" y="4206150"/>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s-ES" sz="2000" b="1" dirty="0" smtClean="0">
                <a:solidFill>
                  <a:srgbClr val="7030A0"/>
                </a:solidFill>
              </a:rPr>
              <a:t>Jeremías </a:t>
            </a:r>
            <a:r>
              <a:rPr lang="en-US" altLang="en-US" sz="2000" b="1" dirty="0" smtClean="0">
                <a:solidFill>
                  <a:srgbClr val="7030A0"/>
                </a:solidFill>
              </a:rPr>
              <a:t>2:13</a:t>
            </a:r>
            <a:r>
              <a:rPr lang="en-US" altLang="en-US" sz="2000" dirty="0" smtClean="0">
                <a:solidFill>
                  <a:srgbClr val="7030A0"/>
                </a:solidFill>
              </a:rPr>
              <a:t> </a:t>
            </a:r>
            <a:r>
              <a:rPr lang="es-ES" sz="2000" baseline="30000" dirty="0" smtClean="0"/>
              <a:t>R60 </a:t>
            </a:r>
            <a:r>
              <a:rPr lang="es-ES" sz="2000" dirty="0" smtClean="0"/>
              <a:t>Porque </a:t>
            </a:r>
            <a:r>
              <a:rPr lang="es-ES" sz="2000" dirty="0"/>
              <a:t>dos males ha hecho mi pueblo: me dejaron a mí, </a:t>
            </a:r>
            <a:r>
              <a:rPr lang="es-ES" sz="2000" b="1" dirty="0">
                <a:solidFill>
                  <a:srgbClr val="FF0000"/>
                </a:solidFill>
              </a:rPr>
              <a:t>fuente de agua viva</a:t>
            </a:r>
            <a:r>
              <a:rPr lang="es-ES" sz="2000" dirty="0"/>
              <a:t>, y cavaron para sí cisternas, cisternas rotas que no retienen agua.</a:t>
            </a:r>
            <a:endParaRPr lang="en-US" sz="1800" dirty="0"/>
          </a:p>
        </p:txBody>
      </p:sp>
      <p:sp>
        <p:nvSpPr>
          <p:cNvPr id="6" name="Rectangle 5"/>
          <p:cNvSpPr/>
          <p:nvPr/>
        </p:nvSpPr>
        <p:spPr>
          <a:xfrm>
            <a:off x="4379912" y="5715000"/>
            <a:ext cx="4450080" cy="830997"/>
          </a:xfrm>
          <a:prstGeom prst="rect">
            <a:avLst/>
          </a:prstGeom>
          <a:solidFill>
            <a:srgbClr val="002060"/>
          </a:solidFill>
        </p:spPr>
        <p:txBody>
          <a:bodyPr wrap="square">
            <a:spAutoFit/>
          </a:bodyPr>
          <a:lstStyle/>
          <a:p>
            <a:r>
              <a:rPr lang="en-US" sz="2400" b="1" dirty="0" err="1" smtClean="0">
                <a:solidFill>
                  <a:schemeClr val="bg1"/>
                </a:solidFill>
              </a:rPr>
              <a:t>Kyungrae</a:t>
            </a:r>
            <a:r>
              <a:rPr lang="en-US" sz="2400" b="1" dirty="0" smtClean="0">
                <a:solidFill>
                  <a:schemeClr val="bg1"/>
                </a:solidFill>
              </a:rPr>
              <a:t> (Ezra) Kim</a:t>
            </a:r>
            <a:r>
              <a:rPr lang="en-US" sz="2400" b="1" dirty="0">
                <a:solidFill>
                  <a:schemeClr val="bg1"/>
                </a:solidFill>
              </a:rPr>
              <a:t>, Ph.D</a:t>
            </a:r>
            <a:r>
              <a:rPr lang="en-US" sz="2400" b="1" dirty="0" smtClean="0">
                <a:solidFill>
                  <a:schemeClr val="bg1"/>
                </a:solidFill>
              </a:rPr>
              <a:t>. (</a:t>
            </a:r>
            <a:r>
              <a:rPr lang="en-US" sz="2400" b="1" dirty="0">
                <a:solidFill>
                  <a:schemeClr val="bg1"/>
                </a:solidFill>
              </a:rPr>
              <a:t>1995, Hebrew University of Jerusalem) </a:t>
            </a:r>
          </a:p>
        </p:txBody>
      </p:sp>
    </p:spTree>
    <p:extLst>
      <p:ext uri="{BB962C8B-B14F-4D97-AF65-F5344CB8AC3E}">
        <p14:creationId xmlns:p14="http://schemas.microsoft.com/office/powerpoint/2010/main" val="6698550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8865" y="54751"/>
            <a:ext cx="12114213" cy="664797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AR" sz="2600" dirty="0" smtClean="0">
                <a:solidFill>
                  <a:schemeClr val="bg1"/>
                </a:solidFill>
              </a:rPr>
              <a:t>       </a:t>
            </a:r>
            <a:r>
              <a:rPr lang="es-AR" sz="2600" dirty="0" err="1" smtClean="0">
                <a:solidFill>
                  <a:schemeClr val="bg1"/>
                </a:solidFill>
              </a:rPr>
              <a:t>When</a:t>
            </a:r>
            <a:r>
              <a:rPr lang="es-AR" sz="2600" dirty="0" smtClean="0">
                <a:solidFill>
                  <a:schemeClr val="bg1"/>
                </a:solidFill>
              </a:rPr>
              <a:t> </a:t>
            </a:r>
            <a:r>
              <a:rPr lang="es-AR" sz="2600" dirty="0" err="1">
                <a:solidFill>
                  <a:schemeClr val="bg1"/>
                </a:solidFill>
              </a:rPr>
              <a:t>you</a:t>
            </a:r>
            <a:r>
              <a:rPr lang="es-AR" sz="2600" dirty="0">
                <a:solidFill>
                  <a:schemeClr val="bg1"/>
                </a:solidFill>
              </a:rPr>
              <a:t> </a:t>
            </a:r>
            <a:r>
              <a:rPr lang="es-AR" sz="2600" dirty="0" err="1">
                <a:solidFill>
                  <a:schemeClr val="bg1"/>
                </a:solidFill>
              </a:rPr>
              <a:t>become</a:t>
            </a:r>
            <a:r>
              <a:rPr lang="es-AR" sz="2600" dirty="0">
                <a:solidFill>
                  <a:schemeClr val="bg1"/>
                </a:solidFill>
              </a:rPr>
              <a:t> a </a:t>
            </a:r>
            <a:r>
              <a:rPr lang="es-AR" sz="2600" dirty="0" err="1">
                <a:solidFill>
                  <a:schemeClr val="bg1"/>
                </a:solidFill>
              </a:rPr>
              <a:t>disciple</a:t>
            </a:r>
            <a:r>
              <a:rPr lang="es-AR" sz="2600" dirty="0">
                <a:solidFill>
                  <a:schemeClr val="bg1"/>
                </a:solidFill>
              </a:rPr>
              <a:t> of </a:t>
            </a:r>
            <a:r>
              <a:rPr lang="es-AR" sz="2600" dirty="0" err="1">
                <a:solidFill>
                  <a:schemeClr val="bg1"/>
                </a:solidFill>
              </a:rPr>
              <a:t>Jesus</a:t>
            </a:r>
            <a:r>
              <a:rPr lang="es-AR" sz="2600" dirty="0">
                <a:solidFill>
                  <a:schemeClr val="bg1"/>
                </a:solidFill>
              </a:rPr>
              <a:t> and </a:t>
            </a:r>
            <a:r>
              <a:rPr lang="es-AR" sz="2600" dirty="0" err="1">
                <a:solidFill>
                  <a:schemeClr val="bg1"/>
                </a:solidFill>
              </a:rPr>
              <a:t>follow</a:t>
            </a:r>
            <a:r>
              <a:rPr lang="es-AR" sz="2600" dirty="0">
                <a:solidFill>
                  <a:schemeClr val="bg1"/>
                </a:solidFill>
              </a:rPr>
              <a:t> </a:t>
            </a:r>
            <a:r>
              <a:rPr lang="es-AR" sz="2600" dirty="0" err="1">
                <a:solidFill>
                  <a:schemeClr val="bg1"/>
                </a:solidFill>
              </a:rPr>
              <a:t>him</a:t>
            </a:r>
            <a:r>
              <a:rPr lang="es-AR" sz="2600" dirty="0">
                <a:solidFill>
                  <a:schemeClr val="bg1"/>
                </a:solidFill>
              </a:rPr>
              <a:t>, </a:t>
            </a:r>
            <a:r>
              <a:rPr lang="es-AR" sz="2600" dirty="0" err="1">
                <a:solidFill>
                  <a:schemeClr val="bg1"/>
                </a:solidFill>
              </a:rPr>
              <a:t>you</a:t>
            </a:r>
            <a:r>
              <a:rPr lang="es-AR" sz="2600" dirty="0">
                <a:solidFill>
                  <a:schemeClr val="bg1"/>
                </a:solidFill>
              </a:rPr>
              <a:t> </a:t>
            </a:r>
            <a:r>
              <a:rPr lang="es-AR" sz="2600" dirty="0" err="1">
                <a:solidFill>
                  <a:schemeClr val="bg1"/>
                </a:solidFill>
              </a:rPr>
              <a:t>must</a:t>
            </a:r>
            <a:r>
              <a:rPr lang="es-AR" sz="2600" dirty="0">
                <a:solidFill>
                  <a:schemeClr val="bg1"/>
                </a:solidFill>
              </a:rPr>
              <a:t> be </a:t>
            </a:r>
            <a:endParaRPr lang="es-AR" sz="2600" dirty="0" smtClean="0">
              <a:solidFill>
                <a:schemeClr val="bg1"/>
              </a:solidFill>
            </a:endParaRPr>
          </a:p>
          <a:p>
            <a:r>
              <a:rPr lang="es-AR" sz="2600" dirty="0" err="1" smtClean="0">
                <a:solidFill>
                  <a:schemeClr val="bg1"/>
                </a:solidFill>
              </a:rPr>
              <a:t>prepared</a:t>
            </a:r>
            <a:r>
              <a:rPr lang="es-AR" sz="2600" dirty="0" smtClean="0">
                <a:solidFill>
                  <a:schemeClr val="bg1"/>
                </a:solidFill>
              </a:rPr>
              <a:t> </a:t>
            </a:r>
            <a:r>
              <a:rPr lang="es-AR" sz="2600" dirty="0" err="1">
                <a:solidFill>
                  <a:schemeClr val="bg1"/>
                </a:solidFill>
              </a:rPr>
              <a:t>for</a:t>
            </a:r>
            <a:r>
              <a:rPr lang="es-AR" sz="2600" dirty="0">
                <a:solidFill>
                  <a:schemeClr val="bg1"/>
                </a:solidFill>
              </a:rPr>
              <a:t> </a:t>
            </a:r>
            <a:r>
              <a:rPr lang="es-AR" sz="2600" dirty="0" err="1">
                <a:solidFill>
                  <a:schemeClr val="bg1"/>
                </a:solidFill>
              </a:rPr>
              <a:t>hatred</a:t>
            </a:r>
            <a:r>
              <a:rPr lang="es-AR" sz="2600" dirty="0">
                <a:solidFill>
                  <a:schemeClr val="bg1"/>
                </a:solidFill>
              </a:rPr>
              <a:t> and </a:t>
            </a:r>
            <a:r>
              <a:rPr lang="es-AR" sz="2600" dirty="0" err="1">
                <a:solidFill>
                  <a:schemeClr val="bg1"/>
                </a:solidFill>
              </a:rPr>
              <a:t>rejection</a:t>
            </a:r>
            <a:r>
              <a:rPr lang="es-AR" sz="2600" dirty="0">
                <a:solidFill>
                  <a:schemeClr val="bg1"/>
                </a:solidFill>
              </a:rPr>
              <a:t> of </a:t>
            </a:r>
            <a:r>
              <a:rPr lang="es-AR" sz="2600" dirty="0" err="1">
                <a:solidFill>
                  <a:schemeClr val="bg1"/>
                </a:solidFill>
              </a:rPr>
              <a:t>people</a:t>
            </a:r>
            <a:r>
              <a:rPr lang="es-AR" sz="2600" dirty="0">
                <a:solidFill>
                  <a:schemeClr val="bg1"/>
                </a:solidFill>
              </a:rPr>
              <a:t>. </a:t>
            </a:r>
            <a:r>
              <a:rPr lang="es-AR" sz="2600" dirty="0" err="1">
                <a:solidFill>
                  <a:schemeClr val="bg1"/>
                </a:solidFill>
              </a:rPr>
              <a:t>Jesus</a:t>
            </a:r>
            <a:r>
              <a:rPr lang="es-AR" sz="2600" dirty="0">
                <a:solidFill>
                  <a:schemeClr val="bg1"/>
                </a:solidFill>
              </a:rPr>
              <a:t> </a:t>
            </a:r>
            <a:r>
              <a:rPr lang="es-AR" sz="2600" dirty="0" err="1">
                <a:solidFill>
                  <a:schemeClr val="bg1"/>
                </a:solidFill>
              </a:rPr>
              <a:t>says</a:t>
            </a:r>
            <a:r>
              <a:rPr lang="es-AR" sz="2600" dirty="0">
                <a:solidFill>
                  <a:schemeClr val="bg1"/>
                </a:solidFill>
              </a:rPr>
              <a:t>: </a:t>
            </a:r>
            <a:r>
              <a:rPr lang="en-US" sz="2600" b="1" u="sng" dirty="0">
                <a:solidFill>
                  <a:srgbClr val="FFFF00"/>
                </a:solidFill>
              </a:rPr>
              <a:t>Luke 6:22</a:t>
            </a:r>
            <a:r>
              <a:rPr lang="en-US" sz="2600" dirty="0">
                <a:solidFill>
                  <a:srgbClr val="FFFF00"/>
                </a:solidFill>
              </a:rPr>
              <a:t> </a:t>
            </a:r>
            <a:r>
              <a:rPr lang="en-US" sz="2600" baseline="30000" dirty="0">
                <a:solidFill>
                  <a:srgbClr val="FFFF00"/>
                </a:solidFill>
              </a:rPr>
              <a:t>NIV </a:t>
            </a:r>
            <a:endParaRPr lang="en-US" sz="2600" baseline="30000" dirty="0" smtClean="0">
              <a:solidFill>
                <a:srgbClr val="FFFF00"/>
              </a:solidFill>
            </a:endParaRPr>
          </a:p>
          <a:p>
            <a:r>
              <a:rPr lang="en-US" sz="2600" i="1" dirty="0" smtClean="0">
                <a:solidFill>
                  <a:srgbClr val="FFFF00"/>
                </a:solidFill>
              </a:rPr>
              <a:t>Blessed </a:t>
            </a:r>
            <a:r>
              <a:rPr lang="en-US" sz="2600" i="1" dirty="0">
                <a:solidFill>
                  <a:srgbClr val="FFFF00"/>
                </a:solidFill>
              </a:rPr>
              <a:t>are you when people hate you, when they exclude you and </a:t>
            </a:r>
            <a:endParaRPr lang="en-US" sz="2600" i="1" dirty="0" smtClean="0">
              <a:solidFill>
                <a:srgbClr val="FFFF00"/>
              </a:solidFill>
            </a:endParaRPr>
          </a:p>
          <a:p>
            <a:r>
              <a:rPr lang="en-US" sz="2600" i="1" dirty="0" smtClean="0">
                <a:solidFill>
                  <a:srgbClr val="FFFF00"/>
                </a:solidFill>
              </a:rPr>
              <a:t>insult </a:t>
            </a:r>
            <a:r>
              <a:rPr lang="en-US" sz="2600" i="1" dirty="0">
                <a:solidFill>
                  <a:srgbClr val="FFFF00"/>
                </a:solidFill>
              </a:rPr>
              <a:t>you and reject your name as evil, because of the Son of Man</a:t>
            </a:r>
            <a:r>
              <a:rPr lang="en-US" sz="2600" dirty="0">
                <a:solidFill>
                  <a:schemeClr val="bg1"/>
                </a:solidFill>
              </a:rPr>
              <a:t>. </a:t>
            </a:r>
            <a:endParaRPr lang="en-US" sz="2600" dirty="0" smtClean="0">
              <a:solidFill>
                <a:schemeClr val="bg1"/>
              </a:solidFill>
            </a:endParaRPr>
          </a:p>
          <a:p>
            <a:r>
              <a:rPr lang="en-US" sz="2600" dirty="0" smtClean="0">
                <a:solidFill>
                  <a:schemeClr val="bg1"/>
                </a:solidFill>
              </a:rPr>
              <a:t>Jesus </a:t>
            </a:r>
            <a:r>
              <a:rPr lang="en-US" sz="2600" dirty="0">
                <a:solidFill>
                  <a:schemeClr val="bg1"/>
                </a:solidFill>
              </a:rPr>
              <a:t>explains why: </a:t>
            </a:r>
            <a:r>
              <a:rPr lang="en-US" sz="2600" b="1" u="sng" dirty="0">
                <a:solidFill>
                  <a:srgbClr val="FFFF00"/>
                </a:solidFill>
              </a:rPr>
              <a:t>John 15:19</a:t>
            </a:r>
            <a:r>
              <a:rPr lang="en-US" sz="2600" dirty="0">
                <a:solidFill>
                  <a:srgbClr val="FFFF00"/>
                </a:solidFill>
              </a:rPr>
              <a:t> </a:t>
            </a:r>
            <a:r>
              <a:rPr lang="en-US" sz="2600" baseline="30000" dirty="0">
                <a:solidFill>
                  <a:srgbClr val="FFFF00"/>
                </a:solidFill>
              </a:rPr>
              <a:t>NIV </a:t>
            </a:r>
            <a:r>
              <a:rPr lang="en-US" sz="2600" i="1" dirty="0">
                <a:solidFill>
                  <a:srgbClr val="FFFF00"/>
                </a:solidFill>
              </a:rPr>
              <a:t>If you belonged to the world, it would love you as its own. As it is, you do not belong to the world, but I have chosen you out of the world</a:t>
            </a:r>
            <a:r>
              <a:rPr lang="en-US" sz="2600" i="1" dirty="0">
                <a:solidFill>
                  <a:schemeClr val="bg1"/>
                </a:solidFill>
              </a:rPr>
              <a:t>. That is why the world hates you</a:t>
            </a:r>
            <a:r>
              <a:rPr lang="en-US" sz="26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s-AR" sz="2600" dirty="0" smtClean="0">
                <a:solidFill>
                  <a:schemeClr val="bg1"/>
                </a:solidFill>
              </a:rPr>
              <a:t>       </a:t>
            </a:r>
            <a:r>
              <a:rPr lang="es-AR" sz="2600" dirty="0" err="1" smtClean="0">
                <a:solidFill>
                  <a:schemeClr val="bg1"/>
                </a:solidFill>
              </a:rPr>
              <a:t>We</a:t>
            </a:r>
            <a:r>
              <a:rPr lang="es-AR" sz="2600" dirty="0" smtClean="0">
                <a:solidFill>
                  <a:schemeClr val="bg1"/>
                </a:solidFill>
              </a:rPr>
              <a:t> </a:t>
            </a:r>
            <a:r>
              <a:rPr lang="es-AR" sz="2600" dirty="0" err="1">
                <a:solidFill>
                  <a:schemeClr val="bg1"/>
                </a:solidFill>
              </a:rPr>
              <a:t>should</a:t>
            </a:r>
            <a:r>
              <a:rPr lang="es-AR" sz="2600" dirty="0">
                <a:solidFill>
                  <a:schemeClr val="bg1"/>
                </a:solidFill>
              </a:rPr>
              <a:t> </a:t>
            </a:r>
            <a:r>
              <a:rPr lang="es-AR" sz="2600" dirty="0" err="1">
                <a:solidFill>
                  <a:schemeClr val="bg1"/>
                </a:solidFill>
              </a:rPr>
              <a:t>seek</a:t>
            </a:r>
            <a:r>
              <a:rPr lang="es-AR" sz="2600" dirty="0">
                <a:solidFill>
                  <a:schemeClr val="bg1"/>
                </a:solidFill>
              </a:rPr>
              <a:t> true </a:t>
            </a:r>
            <a:r>
              <a:rPr lang="es-AR" sz="2600" dirty="0" err="1">
                <a:solidFill>
                  <a:schemeClr val="bg1"/>
                </a:solidFill>
              </a:rPr>
              <a:t>fame</a:t>
            </a:r>
            <a:r>
              <a:rPr lang="es-AR" sz="2600" dirty="0">
                <a:solidFill>
                  <a:schemeClr val="bg1"/>
                </a:solidFill>
              </a:rPr>
              <a:t>. True </a:t>
            </a:r>
            <a:r>
              <a:rPr lang="es-AR" sz="2600" dirty="0" err="1">
                <a:solidFill>
                  <a:schemeClr val="bg1"/>
                </a:solidFill>
              </a:rPr>
              <a:t>fame</a:t>
            </a:r>
            <a:r>
              <a:rPr lang="es-AR" sz="2600" dirty="0">
                <a:solidFill>
                  <a:schemeClr val="bg1"/>
                </a:solidFill>
              </a:rPr>
              <a:t> </a:t>
            </a:r>
            <a:r>
              <a:rPr lang="es-AR" sz="2600" dirty="0" err="1">
                <a:solidFill>
                  <a:schemeClr val="bg1"/>
                </a:solidFill>
              </a:rPr>
              <a:t>is</a:t>
            </a:r>
            <a:r>
              <a:rPr lang="es-AR" sz="2600" dirty="0">
                <a:solidFill>
                  <a:schemeClr val="bg1"/>
                </a:solidFill>
              </a:rPr>
              <a:t> </a:t>
            </a:r>
            <a:r>
              <a:rPr lang="es-AR" sz="2600" dirty="0" err="1">
                <a:solidFill>
                  <a:schemeClr val="bg1"/>
                </a:solidFill>
              </a:rPr>
              <a:t>that</a:t>
            </a:r>
            <a:r>
              <a:rPr lang="es-AR" sz="2600" dirty="0">
                <a:solidFill>
                  <a:schemeClr val="bg1"/>
                </a:solidFill>
              </a:rPr>
              <a:t> </a:t>
            </a:r>
            <a:r>
              <a:rPr lang="es-AR" sz="2600" dirty="0" err="1">
                <a:solidFill>
                  <a:schemeClr val="bg1"/>
                </a:solidFill>
              </a:rPr>
              <a:t>my</a:t>
            </a:r>
            <a:r>
              <a:rPr lang="es-AR" sz="2600" dirty="0">
                <a:solidFill>
                  <a:schemeClr val="bg1"/>
                </a:solidFill>
              </a:rPr>
              <a:t> </a:t>
            </a:r>
            <a:r>
              <a:rPr lang="es-AR" sz="2600" dirty="0" err="1">
                <a:solidFill>
                  <a:schemeClr val="bg1"/>
                </a:solidFill>
              </a:rPr>
              <a:t>name</a:t>
            </a:r>
            <a:r>
              <a:rPr lang="es-AR" sz="2600" dirty="0">
                <a:solidFill>
                  <a:schemeClr val="bg1"/>
                </a:solidFill>
              </a:rPr>
              <a:t> </a:t>
            </a:r>
            <a:r>
              <a:rPr lang="es-AR" sz="2600" dirty="0" err="1">
                <a:solidFill>
                  <a:schemeClr val="bg1"/>
                </a:solidFill>
              </a:rPr>
              <a:t>is</a:t>
            </a:r>
            <a:r>
              <a:rPr lang="es-AR" sz="2600" dirty="0">
                <a:solidFill>
                  <a:schemeClr val="bg1"/>
                </a:solidFill>
              </a:rPr>
              <a:t> </a:t>
            </a:r>
            <a:r>
              <a:rPr lang="es-AR" sz="2600" dirty="0" err="1">
                <a:solidFill>
                  <a:schemeClr val="bg1"/>
                </a:solidFill>
              </a:rPr>
              <a:t>written</a:t>
            </a:r>
            <a:r>
              <a:rPr lang="es-AR" sz="2600" dirty="0">
                <a:solidFill>
                  <a:schemeClr val="bg1"/>
                </a:solidFill>
              </a:rPr>
              <a:t> in </a:t>
            </a:r>
            <a:r>
              <a:rPr lang="es-AR" sz="2600" dirty="0" err="1">
                <a:solidFill>
                  <a:schemeClr val="bg1"/>
                </a:solidFill>
              </a:rPr>
              <a:t>heaven</a:t>
            </a:r>
            <a:r>
              <a:rPr lang="es-AR" sz="2600" dirty="0">
                <a:solidFill>
                  <a:schemeClr val="bg1"/>
                </a:solidFill>
              </a:rPr>
              <a:t> in </a:t>
            </a:r>
            <a:r>
              <a:rPr lang="es-AR" sz="2600" dirty="0" err="1">
                <a:solidFill>
                  <a:schemeClr val="bg1"/>
                </a:solidFill>
              </a:rPr>
              <a:t>the</a:t>
            </a:r>
            <a:r>
              <a:rPr lang="es-AR" sz="2600" dirty="0">
                <a:solidFill>
                  <a:schemeClr val="bg1"/>
                </a:solidFill>
              </a:rPr>
              <a:t> </a:t>
            </a:r>
            <a:r>
              <a:rPr lang="es-AR" sz="2600" dirty="0" err="1">
                <a:solidFill>
                  <a:schemeClr val="bg1"/>
                </a:solidFill>
              </a:rPr>
              <a:t>book</a:t>
            </a:r>
            <a:r>
              <a:rPr lang="es-AR" sz="2600" dirty="0">
                <a:solidFill>
                  <a:schemeClr val="bg1"/>
                </a:solidFill>
              </a:rPr>
              <a:t> of </a:t>
            </a:r>
            <a:r>
              <a:rPr lang="es-AR" sz="2600" dirty="0" err="1">
                <a:solidFill>
                  <a:schemeClr val="bg1"/>
                </a:solidFill>
              </a:rPr>
              <a:t>life</a:t>
            </a:r>
            <a:r>
              <a:rPr lang="es-AR" sz="2600" dirty="0">
                <a:solidFill>
                  <a:schemeClr val="bg1"/>
                </a:solidFill>
              </a:rPr>
              <a:t>. </a:t>
            </a:r>
            <a:r>
              <a:rPr lang="en-US" sz="2600" b="1" u="sng" dirty="0">
                <a:solidFill>
                  <a:srgbClr val="FFFF00"/>
                </a:solidFill>
              </a:rPr>
              <a:t>Luke 10:20</a:t>
            </a:r>
            <a:r>
              <a:rPr lang="en-US" sz="2600" dirty="0">
                <a:solidFill>
                  <a:srgbClr val="FFFF00"/>
                </a:solidFill>
              </a:rPr>
              <a:t> </a:t>
            </a:r>
            <a:r>
              <a:rPr lang="en-US" sz="2600" baseline="30000" dirty="0">
                <a:solidFill>
                  <a:srgbClr val="FFFF00"/>
                </a:solidFill>
              </a:rPr>
              <a:t> ESV </a:t>
            </a:r>
            <a:r>
              <a:rPr lang="en-US" sz="2600" i="1" dirty="0">
                <a:solidFill>
                  <a:srgbClr val="FFFF00"/>
                </a:solidFill>
              </a:rPr>
              <a:t>Nevertheless, do not rejoice in this, that the spirits are subject to you, but rejoice that </a:t>
            </a:r>
            <a:r>
              <a:rPr lang="en-US" sz="2600" b="1" i="1" dirty="0">
                <a:solidFill>
                  <a:srgbClr val="FFFF00"/>
                </a:solidFill>
              </a:rPr>
              <a:t>your names are written in heaven</a:t>
            </a:r>
            <a:r>
              <a:rPr lang="en-US" sz="2600" dirty="0">
                <a:solidFill>
                  <a:schemeClr val="bg1"/>
                </a:solidFill>
              </a:rPr>
              <a:t>." What a blessing that my name is confessed by Jesus before his Father and His angels! - </a:t>
            </a:r>
            <a:r>
              <a:rPr lang="en-US" sz="2600" b="1" u="sng" dirty="0">
                <a:solidFill>
                  <a:srgbClr val="FFFF00"/>
                </a:solidFill>
              </a:rPr>
              <a:t>Revelation 3:5</a:t>
            </a:r>
            <a:r>
              <a:rPr lang="en-US" sz="2600" dirty="0">
                <a:solidFill>
                  <a:srgbClr val="FFFF00"/>
                </a:solidFill>
              </a:rPr>
              <a:t> </a:t>
            </a:r>
            <a:r>
              <a:rPr lang="en-US" sz="2600" baseline="30000" dirty="0">
                <a:solidFill>
                  <a:srgbClr val="FFFF00"/>
                </a:solidFill>
              </a:rPr>
              <a:t>ESV </a:t>
            </a:r>
            <a:r>
              <a:rPr lang="en-US" sz="2600" i="1" dirty="0">
                <a:solidFill>
                  <a:srgbClr val="FFFF00"/>
                </a:solidFill>
              </a:rPr>
              <a:t>The one who conquers will be clothed thus in white garments, and </a:t>
            </a:r>
            <a:r>
              <a:rPr lang="en-US" sz="2600" b="1" i="1" dirty="0">
                <a:solidFill>
                  <a:srgbClr val="FFFF00"/>
                </a:solidFill>
              </a:rPr>
              <a:t>I will never blot his name out of the book of life</a:t>
            </a:r>
            <a:r>
              <a:rPr lang="en-US" sz="2600" i="1" dirty="0">
                <a:solidFill>
                  <a:srgbClr val="FFFF00"/>
                </a:solidFill>
              </a:rPr>
              <a:t>. </a:t>
            </a:r>
            <a:r>
              <a:rPr lang="en-US" sz="2600" b="1" i="1" dirty="0">
                <a:solidFill>
                  <a:srgbClr val="FFFF00"/>
                </a:solidFill>
              </a:rPr>
              <a:t>I will confess his name before my Father and before his angels</a:t>
            </a:r>
            <a:r>
              <a:rPr lang="en-US" sz="2600" dirty="0">
                <a:solidFill>
                  <a:schemeClr val="bg1"/>
                </a:solidFill>
              </a:rPr>
              <a:t>. Without true fame, you will end in great calamity: </a:t>
            </a:r>
            <a:r>
              <a:rPr lang="en-US" sz="2600" b="1" u="sng" dirty="0">
                <a:solidFill>
                  <a:srgbClr val="FFFF00"/>
                </a:solidFill>
              </a:rPr>
              <a:t>Revelation 20:15</a:t>
            </a:r>
            <a:r>
              <a:rPr lang="en-US" sz="2600" dirty="0">
                <a:solidFill>
                  <a:srgbClr val="FFFF00"/>
                </a:solidFill>
              </a:rPr>
              <a:t> </a:t>
            </a:r>
            <a:r>
              <a:rPr lang="en-US" sz="2600" baseline="30000" dirty="0">
                <a:solidFill>
                  <a:srgbClr val="FFFF00"/>
                </a:solidFill>
              </a:rPr>
              <a:t>ESV </a:t>
            </a:r>
            <a:r>
              <a:rPr lang="en-US" sz="2600" i="1" dirty="0">
                <a:solidFill>
                  <a:srgbClr val="FFFF00"/>
                </a:solidFill>
              </a:rPr>
              <a:t>And if anyone's name was not found written in the book of life, he was thrown into the lake of fire</a:t>
            </a:r>
            <a:r>
              <a:rPr lang="en-US" sz="2600" dirty="0" smtClean="0">
                <a:solidFill>
                  <a:schemeClr val="bg1"/>
                </a:solidFill>
              </a:rPr>
              <a:t>.</a:t>
            </a:r>
            <a:endParaRPr lang="en-US" sz="1400" dirty="0" smtClean="0">
              <a:solidFill>
                <a:schemeClr val="bg1"/>
              </a:solidFill>
            </a:endParaRPr>
          </a:p>
          <a:p>
            <a:endParaRPr lang="en-US" sz="1400" dirty="0" smtClean="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8865" y="2967284"/>
            <a:ext cx="12114213" cy="381642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chemeClr val="bg1"/>
                </a:solidFill>
              </a:rPr>
              <a:t>             </a:t>
            </a:r>
            <a:r>
              <a:rPr lang="en-US" sz="2800" b="1" dirty="0" smtClean="0">
                <a:solidFill>
                  <a:srgbClr val="FFFF00"/>
                </a:solidFill>
              </a:rPr>
              <a:t>&lt;</a:t>
            </a:r>
            <a:r>
              <a:rPr lang="en-US" sz="2800" b="1" dirty="0">
                <a:solidFill>
                  <a:srgbClr val="FFFF00"/>
                </a:solidFill>
              </a:rPr>
              <a:t>Prosperity: the Will of God Being Accomplished in My Life&gt; </a:t>
            </a:r>
            <a:endParaRPr lang="en-US" sz="2800" dirty="0">
              <a:solidFill>
                <a:srgbClr val="FFFF00"/>
              </a:solidFill>
            </a:endParaRPr>
          </a:p>
          <a:p>
            <a:r>
              <a:rPr lang="en-US" sz="2600" dirty="0">
                <a:solidFill>
                  <a:schemeClr val="bg1"/>
                </a:solidFill>
              </a:rPr>
              <a:t> </a:t>
            </a:r>
            <a:r>
              <a:rPr lang="en-US" sz="2600" dirty="0" smtClean="0">
                <a:solidFill>
                  <a:schemeClr val="bg1"/>
                </a:solidFill>
              </a:rPr>
              <a:t>     People </a:t>
            </a:r>
            <a:r>
              <a:rPr lang="en-US" sz="2600" dirty="0">
                <a:solidFill>
                  <a:schemeClr val="bg1"/>
                </a:solidFill>
              </a:rPr>
              <a:t>will say that “</a:t>
            </a:r>
            <a:r>
              <a:rPr lang="en-US" sz="2600" b="1" dirty="0">
                <a:solidFill>
                  <a:schemeClr val="bg1"/>
                </a:solidFill>
              </a:rPr>
              <a:t>prosperity</a:t>
            </a:r>
            <a:r>
              <a:rPr lang="en-US" sz="2600" dirty="0">
                <a:solidFill>
                  <a:schemeClr val="bg1"/>
                </a:solidFill>
              </a:rPr>
              <a:t> is getting and enjoying what you want”. But the Word of God teaches us that real </a:t>
            </a:r>
            <a:r>
              <a:rPr lang="en-US" sz="2600" b="1" dirty="0">
                <a:solidFill>
                  <a:schemeClr val="bg1"/>
                </a:solidFill>
              </a:rPr>
              <a:t>prosperity</a:t>
            </a:r>
            <a:r>
              <a:rPr lang="en-US" sz="2600" dirty="0">
                <a:solidFill>
                  <a:schemeClr val="bg1"/>
                </a:solidFill>
              </a:rPr>
              <a:t> is seeing the will of God being accomplished in my life. Jesus explained this simple truth through a seed planted in the ground. </a:t>
            </a:r>
            <a:r>
              <a:rPr lang="en-US" sz="2800" b="1" u="sng" dirty="0">
                <a:solidFill>
                  <a:srgbClr val="FFFF00"/>
                </a:solidFill>
              </a:rPr>
              <a:t>John 12:24</a:t>
            </a:r>
            <a:r>
              <a:rPr lang="en-US" sz="2800" dirty="0">
                <a:solidFill>
                  <a:srgbClr val="FFFF00"/>
                </a:solidFill>
              </a:rPr>
              <a:t> </a:t>
            </a:r>
            <a:r>
              <a:rPr lang="en-US" sz="2800" baseline="30000" dirty="0">
                <a:solidFill>
                  <a:srgbClr val="FFFF00"/>
                </a:solidFill>
              </a:rPr>
              <a:t>ESV </a:t>
            </a:r>
            <a:r>
              <a:rPr lang="en-US" sz="2800" i="1" dirty="0">
                <a:solidFill>
                  <a:srgbClr val="FFFF00"/>
                </a:solidFill>
              </a:rPr>
              <a:t>Truly, truly, I say to you, unless a grain of wheat falls into the earth and dies, it remains alone; but if it dies, it bears much fruit</a:t>
            </a:r>
            <a:r>
              <a:rPr lang="en-US" sz="2600" dirty="0">
                <a:solidFill>
                  <a:schemeClr val="bg1"/>
                </a:solidFill>
              </a:rPr>
              <a:t>. Suppose a seed fallen to the ground strives not to die and maintain its vitality. Then it will remain alone forever. If it dies, however, it will produce many seeds. </a:t>
            </a:r>
            <a:r>
              <a:rPr lang="es-AR" sz="2600" dirty="0" err="1">
                <a:solidFill>
                  <a:schemeClr val="bg1"/>
                </a:solidFill>
              </a:rPr>
              <a:t>For</a:t>
            </a:r>
            <a:r>
              <a:rPr lang="es-AR" sz="2600" dirty="0">
                <a:solidFill>
                  <a:schemeClr val="bg1"/>
                </a:solidFill>
              </a:rPr>
              <a:t> </a:t>
            </a:r>
            <a:r>
              <a:rPr lang="es-AR" sz="2600" dirty="0" err="1">
                <a:solidFill>
                  <a:schemeClr val="bg1"/>
                </a:solidFill>
              </a:rPr>
              <a:t>the</a:t>
            </a:r>
            <a:r>
              <a:rPr lang="es-AR" sz="2600" dirty="0">
                <a:solidFill>
                  <a:schemeClr val="bg1"/>
                </a:solidFill>
              </a:rPr>
              <a:t> </a:t>
            </a:r>
            <a:r>
              <a:rPr lang="es-AR" sz="2600" dirty="0" err="1">
                <a:solidFill>
                  <a:schemeClr val="bg1"/>
                </a:solidFill>
              </a:rPr>
              <a:t>grain</a:t>
            </a:r>
            <a:r>
              <a:rPr lang="es-AR" sz="2600" dirty="0">
                <a:solidFill>
                  <a:schemeClr val="bg1"/>
                </a:solidFill>
              </a:rPr>
              <a:t>, </a:t>
            </a:r>
            <a:r>
              <a:rPr lang="es-AR" sz="2600" dirty="0" err="1">
                <a:solidFill>
                  <a:schemeClr val="bg1"/>
                </a:solidFill>
              </a:rPr>
              <a:t>dying</a:t>
            </a:r>
            <a:r>
              <a:rPr lang="es-AR" sz="2600" dirty="0">
                <a:solidFill>
                  <a:schemeClr val="bg1"/>
                </a:solidFill>
              </a:rPr>
              <a:t> </a:t>
            </a:r>
            <a:r>
              <a:rPr lang="es-AR" sz="2600" dirty="0" err="1">
                <a:solidFill>
                  <a:schemeClr val="bg1"/>
                </a:solidFill>
              </a:rPr>
              <a:t>is</a:t>
            </a:r>
            <a:r>
              <a:rPr lang="es-AR" sz="2600" dirty="0">
                <a:solidFill>
                  <a:schemeClr val="bg1"/>
                </a:solidFill>
              </a:rPr>
              <a:t> true </a:t>
            </a:r>
            <a:r>
              <a:rPr lang="es-AR" sz="2600" dirty="0" err="1">
                <a:solidFill>
                  <a:schemeClr val="bg1"/>
                </a:solidFill>
              </a:rPr>
              <a:t>prosperity</a:t>
            </a:r>
            <a:r>
              <a:rPr lang="es-AR" sz="2600" dirty="0" smtClean="0">
                <a:solidFill>
                  <a:schemeClr val="bg1"/>
                </a:solidFill>
              </a:rPr>
              <a:t>.</a:t>
            </a:r>
          </a:p>
          <a:p>
            <a:endParaRPr lang="en-US" sz="2600" dirty="0">
              <a:solidFill>
                <a:schemeClr val="bg1"/>
              </a:solidFill>
            </a:endParaRPr>
          </a:p>
        </p:txBody>
      </p:sp>
      <p:pic>
        <p:nvPicPr>
          <p:cNvPr id="5122" name="Picture 2" descr="John 12:2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11119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ohn 12:24. John 12:24 We live in an upside down world is upsi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7824" y="111195"/>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GROW FROM SEED |The Garden of Ea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212" y="80151"/>
            <a:ext cx="289366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4612" y="43462"/>
            <a:ext cx="12114213" cy="684802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900" dirty="0" smtClean="0">
                <a:solidFill>
                  <a:schemeClr val="bg1"/>
                </a:solidFill>
              </a:rPr>
              <a:t>       The </a:t>
            </a:r>
            <a:r>
              <a:rPr lang="en-US" sz="2900" dirty="0">
                <a:solidFill>
                  <a:schemeClr val="bg1"/>
                </a:solidFill>
              </a:rPr>
              <a:t>same truth is mentioned in Isaiah’s Messianic prophecy, </a:t>
            </a:r>
            <a:endParaRPr lang="en-US" sz="2900" dirty="0" smtClean="0">
              <a:solidFill>
                <a:schemeClr val="bg1"/>
              </a:solidFill>
            </a:endParaRPr>
          </a:p>
          <a:p>
            <a:r>
              <a:rPr lang="en-US" sz="2900" dirty="0" smtClean="0">
                <a:solidFill>
                  <a:schemeClr val="bg1"/>
                </a:solidFill>
              </a:rPr>
              <a:t>too</a:t>
            </a:r>
            <a:r>
              <a:rPr lang="en-US" sz="2900" dirty="0">
                <a:solidFill>
                  <a:schemeClr val="bg1"/>
                </a:solidFill>
              </a:rPr>
              <a:t>. </a:t>
            </a:r>
            <a:r>
              <a:rPr lang="en-US" sz="2900" b="1" u="sng" dirty="0" smtClean="0">
                <a:solidFill>
                  <a:srgbClr val="FFFF00"/>
                </a:solidFill>
              </a:rPr>
              <a:t>Isaiah </a:t>
            </a:r>
            <a:r>
              <a:rPr lang="en-US" sz="2900" b="1" u="sng" dirty="0">
                <a:solidFill>
                  <a:srgbClr val="FFFF00"/>
                </a:solidFill>
              </a:rPr>
              <a:t>53:10</a:t>
            </a:r>
            <a:r>
              <a:rPr lang="en-US" sz="2900" dirty="0">
                <a:solidFill>
                  <a:srgbClr val="FFFF00"/>
                </a:solidFill>
              </a:rPr>
              <a:t> </a:t>
            </a:r>
            <a:r>
              <a:rPr lang="en-US" sz="2900" i="1" dirty="0">
                <a:solidFill>
                  <a:srgbClr val="FFFF00"/>
                </a:solidFill>
              </a:rPr>
              <a:t>Yet it was the LORD's will to crush him and cause </a:t>
            </a:r>
            <a:endParaRPr lang="en-US" sz="2900" i="1" dirty="0" smtClean="0">
              <a:solidFill>
                <a:srgbClr val="FFFF00"/>
              </a:solidFill>
            </a:endParaRPr>
          </a:p>
          <a:p>
            <a:r>
              <a:rPr lang="en-US" sz="2900" i="1" dirty="0" smtClean="0">
                <a:solidFill>
                  <a:srgbClr val="FFFF00"/>
                </a:solidFill>
              </a:rPr>
              <a:t>him to </a:t>
            </a:r>
            <a:r>
              <a:rPr lang="en-US" sz="2900" i="1" dirty="0">
                <a:solidFill>
                  <a:srgbClr val="FFFF00"/>
                </a:solidFill>
              </a:rPr>
              <a:t>suffer, and though the LORD makes </a:t>
            </a:r>
            <a:r>
              <a:rPr lang="en-US" sz="2900" b="1" i="1" dirty="0">
                <a:solidFill>
                  <a:srgbClr val="FFFF00"/>
                </a:solidFill>
              </a:rPr>
              <a:t>his life</a:t>
            </a:r>
            <a:r>
              <a:rPr lang="en-US" sz="2900" i="1" dirty="0">
                <a:solidFill>
                  <a:srgbClr val="FFFF00"/>
                </a:solidFill>
              </a:rPr>
              <a:t> a guilt offering, </a:t>
            </a:r>
            <a:endParaRPr lang="en-US" sz="2900" i="1" dirty="0" smtClean="0">
              <a:solidFill>
                <a:srgbClr val="FFFF00"/>
              </a:solidFill>
            </a:endParaRPr>
          </a:p>
          <a:p>
            <a:r>
              <a:rPr lang="en-US" sz="2900" i="1" dirty="0" smtClean="0">
                <a:solidFill>
                  <a:srgbClr val="FFFF00"/>
                </a:solidFill>
              </a:rPr>
              <a:t>he will </a:t>
            </a:r>
            <a:r>
              <a:rPr lang="en-US" sz="2900" i="1" dirty="0">
                <a:solidFill>
                  <a:srgbClr val="FFFF00"/>
                </a:solidFill>
              </a:rPr>
              <a:t>see his offspring and prolong his days, and </a:t>
            </a:r>
            <a:r>
              <a:rPr lang="en-US" sz="2900" b="1" i="1" dirty="0">
                <a:solidFill>
                  <a:srgbClr val="FFFF00"/>
                </a:solidFill>
              </a:rPr>
              <a:t>the will of the </a:t>
            </a:r>
            <a:endParaRPr lang="en-US" sz="2900" b="1" i="1" dirty="0" smtClean="0">
              <a:solidFill>
                <a:srgbClr val="FFFF00"/>
              </a:solidFill>
            </a:endParaRPr>
          </a:p>
          <a:p>
            <a:r>
              <a:rPr lang="en-US" sz="2900" b="1" i="1" dirty="0" smtClean="0">
                <a:solidFill>
                  <a:srgbClr val="FFFF00"/>
                </a:solidFill>
              </a:rPr>
              <a:t>LORD will </a:t>
            </a:r>
            <a:r>
              <a:rPr lang="en-US" sz="2900" b="1" i="1" dirty="0">
                <a:solidFill>
                  <a:srgbClr val="FFFF00"/>
                </a:solidFill>
              </a:rPr>
              <a:t>prosper in his hand</a:t>
            </a:r>
            <a:r>
              <a:rPr lang="en-US" sz="2900" dirty="0">
                <a:solidFill>
                  <a:schemeClr val="bg1"/>
                </a:solidFill>
              </a:rPr>
              <a:t>. Jesus came into this world as a human being by the will of God his Father. He suffered the death of the crucifixion for our sins. That was again according to the will of God. By his obedience, the will of God for the salvation of sinners has been fulfilled. This is true prosperity</a:t>
            </a:r>
            <a:r>
              <a:rPr lang="en-US" sz="2900" dirty="0" smtClean="0">
                <a:solidFill>
                  <a:schemeClr val="bg1"/>
                </a:solidFill>
              </a:rPr>
              <a:t>.</a:t>
            </a:r>
            <a:endParaRPr lang="en-US" sz="10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a:p>
            <a:r>
              <a:rPr lang="en-US" sz="2900" dirty="0" smtClean="0">
                <a:solidFill>
                  <a:schemeClr val="bg1"/>
                </a:solidFill>
              </a:rPr>
              <a:t>       The </a:t>
            </a:r>
            <a:r>
              <a:rPr lang="en-US" sz="2900" dirty="0">
                <a:solidFill>
                  <a:schemeClr val="bg1"/>
                </a:solidFill>
              </a:rPr>
              <a:t>most important thing we have to deal with while living in this world is </a:t>
            </a:r>
            <a:r>
              <a:rPr lang="en-US" sz="2900" b="1" dirty="0">
                <a:solidFill>
                  <a:srgbClr val="FFFF00"/>
                </a:solidFill>
              </a:rPr>
              <a:t>for our sins to be completely forgiven</a:t>
            </a:r>
            <a:r>
              <a:rPr lang="en-US" sz="2900" dirty="0">
                <a:solidFill>
                  <a:schemeClr val="bg1"/>
                </a:solidFill>
              </a:rPr>
              <a:t>. This is possible only by repenting of our sins and believing in Jesus and accepting him as Lord and King. When the problem of sin is solved, the will of God will prosper in our lives. The true prosperity of human beings begins with the forgiveness of their sins. </a:t>
            </a:r>
            <a:endParaRPr lang="en-US" sz="1400" dirty="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3124200"/>
            <a:ext cx="12114213" cy="360098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solidFill>
                  <a:schemeClr val="bg1"/>
                </a:solidFill>
              </a:rPr>
              <a:t>                </a:t>
            </a:r>
            <a:r>
              <a:rPr lang="en-US" sz="3200" b="1" dirty="0" smtClean="0">
                <a:solidFill>
                  <a:srgbClr val="FFFF00"/>
                </a:solidFill>
              </a:rPr>
              <a:t>&lt;Genesis </a:t>
            </a:r>
            <a:r>
              <a:rPr lang="en-US" sz="3200" b="1" dirty="0">
                <a:solidFill>
                  <a:srgbClr val="FFFF00"/>
                </a:solidFill>
              </a:rPr>
              <a:t>Chapter 39: Joseph’s 13 Year </a:t>
            </a:r>
            <a:r>
              <a:rPr lang="en-US" sz="3200" b="1" dirty="0" smtClean="0">
                <a:solidFill>
                  <a:srgbClr val="FFFF00"/>
                </a:solidFill>
              </a:rPr>
              <a:t>Suffering</a:t>
            </a:r>
            <a:r>
              <a:rPr lang="en-US" sz="2800" b="1" dirty="0">
                <a:solidFill>
                  <a:srgbClr val="FFFF00"/>
                </a:solidFill>
              </a:rPr>
              <a:t>&gt;</a:t>
            </a:r>
            <a:endParaRPr lang="en-US" sz="2800" dirty="0">
              <a:solidFill>
                <a:srgbClr val="FFFF00"/>
              </a:solidFill>
            </a:endParaRPr>
          </a:p>
          <a:p>
            <a:r>
              <a:rPr lang="en-US" sz="2800" dirty="0">
                <a:solidFill>
                  <a:schemeClr val="bg1"/>
                </a:solidFill>
              </a:rPr>
              <a:t>	Joseph lived 110 years. He was the favorite son of his father Jacob and the beloved child by his mother Rachel. He was happy for the first 17 years, from birth till age 17 at his father’s house. He was extremely prosperous for the final 80 long years from age 30 to his deathbed at age 110 in Egypt. However, between age 17 and 30, Joseph’s life was full of agony and suffering. Genesis chapter 39 describes this 13-year period of suffering. </a:t>
            </a:r>
            <a:endParaRPr lang="en-US" sz="2800" dirty="0" smtClean="0">
              <a:solidFill>
                <a:schemeClr val="bg1"/>
              </a:solidFill>
            </a:endParaRPr>
          </a:p>
          <a:p>
            <a:endParaRPr lang="en-US" sz="2800" dirty="0">
              <a:solidFill>
                <a:schemeClr val="bg1"/>
              </a:solidFill>
            </a:endParaRPr>
          </a:p>
        </p:txBody>
      </p:sp>
      <p:pic>
        <p:nvPicPr>
          <p:cNvPr id="2" name="Picture 2" descr="The story of Joseph sold into Egypt - The Documentary Hypothes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5" y="822960"/>
            <a:ext cx="3312541" cy="219456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121 Joseph in prison Genesis 39.19-20 As soon as his master hear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5608" y="76200"/>
            <a:ext cx="3770997" cy="246888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From the Pit to the Palace | Secret Place Revel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973" y="914400"/>
            <a:ext cx="3155451"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616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8913" y="152400"/>
            <a:ext cx="12114213" cy="649408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chemeClr val="bg1"/>
                </a:solidFill>
              </a:rPr>
              <a:t>       Surprisingly</a:t>
            </a:r>
            <a:r>
              <a:rPr lang="en-US" sz="3200" dirty="0">
                <a:solidFill>
                  <a:schemeClr val="bg1"/>
                </a:solidFill>
              </a:rPr>
              <a:t>, the Scriptures say that</a:t>
            </a:r>
            <a:r>
              <a:rPr lang="en-US" sz="3200" b="1" dirty="0">
                <a:solidFill>
                  <a:schemeClr val="bg1"/>
                </a:solidFill>
              </a:rPr>
              <a:t> </a:t>
            </a:r>
            <a:r>
              <a:rPr lang="en-US" sz="3200" dirty="0">
                <a:solidFill>
                  <a:schemeClr val="bg1"/>
                </a:solidFill>
              </a:rPr>
              <a:t>Joseph prospered </a:t>
            </a:r>
            <a:endParaRPr lang="en-US" sz="3200" dirty="0" smtClean="0">
              <a:solidFill>
                <a:schemeClr val="bg1"/>
              </a:solidFill>
            </a:endParaRPr>
          </a:p>
          <a:p>
            <a:r>
              <a:rPr lang="en-US" sz="3200" dirty="0" smtClean="0">
                <a:solidFill>
                  <a:schemeClr val="bg1"/>
                </a:solidFill>
              </a:rPr>
              <a:t>during </a:t>
            </a:r>
            <a:r>
              <a:rPr lang="en-US" sz="3200" dirty="0">
                <a:solidFill>
                  <a:schemeClr val="bg1"/>
                </a:solidFill>
              </a:rPr>
              <a:t>these years</a:t>
            </a:r>
            <a:r>
              <a:rPr lang="en-US" sz="3200" b="1" dirty="0">
                <a:solidFill>
                  <a:schemeClr val="bg1"/>
                </a:solidFill>
              </a:rPr>
              <a:t>.</a:t>
            </a:r>
            <a:r>
              <a:rPr lang="en-US" sz="3200" dirty="0">
                <a:solidFill>
                  <a:schemeClr val="bg1"/>
                </a:solidFill>
              </a:rPr>
              <a:t> The same Hebrew word </a:t>
            </a:r>
            <a:r>
              <a:rPr lang="en-US" sz="3200" dirty="0">
                <a:solidFill>
                  <a:srgbClr val="FFFF00"/>
                </a:solidFill>
              </a:rPr>
              <a:t>‘</a:t>
            </a:r>
            <a:r>
              <a:rPr lang="en-US" sz="3200" b="1" i="1" dirty="0" err="1">
                <a:solidFill>
                  <a:srgbClr val="FFFF00"/>
                </a:solidFill>
              </a:rPr>
              <a:t>tsalach</a:t>
            </a:r>
            <a:r>
              <a:rPr lang="en-US" sz="3200" dirty="0">
                <a:solidFill>
                  <a:srgbClr val="FFFF00"/>
                </a:solidFill>
              </a:rPr>
              <a:t>’ (</a:t>
            </a:r>
            <a:r>
              <a:rPr lang="he-IL" sz="3200" dirty="0" smtClean="0">
                <a:solidFill>
                  <a:srgbClr val="FFFF00"/>
                </a:solidFill>
              </a:rPr>
              <a:t>צלח</a:t>
            </a:r>
            <a:r>
              <a:rPr lang="en-US" sz="3200" dirty="0" smtClean="0">
                <a:solidFill>
                  <a:srgbClr val="FFFF00"/>
                </a:solidFill>
              </a:rPr>
              <a:t> </a:t>
            </a:r>
          </a:p>
          <a:p>
            <a:r>
              <a:rPr lang="en-US" sz="3200" b="1" dirty="0" smtClean="0">
                <a:solidFill>
                  <a:srgbClr val="FFFF00"/>
                </a:solidFill>
              </a:rPr>
              <a:t>prosper</a:t>
            </a:r>
            <a:r>
              <a:rPr lang="en-US" sz="3200" dirty="0">
                <a:solidFill>
                  <a:srgbClr val="FFFF00"/>
                </a:solidFill>
              </a:rPr>
              <a:t>)</a:t>
            </a:r>
            <a:r>
              <a:rPr lang="en-US" sz="3200" dirty="0">
                <a:solidFill>
                  <a:schemeClr val="bg1"/>
                </a:solidFill>
              </a:rPr>
              <a:t> that occurs in </a:t>
            </a:r>
            <a:r>
              <a:rPr lang="en-US" sz="3200" b="1" dirty="0">
                <a:solidFill>
                  <a:srgbClr val="FFFF00"/>
                </a:solidFill>
              </a:rPr>
              <a:t>Isaiah 53:10 </a:t>
            </a:r>
            <a:r>
              <a:rPr lang="en-US" sz="3200" dirty="0">
                <a:solidFill>
                  <a:schemeClr val="bg1"/>
                </a:solidFill>
              </a:rPr>
              <a:t>also occurs in </a:t>
            </a:r>
            <a:r>
              <a:rPr lang="en-US" sz="3200" b="1" dirty="0">
                <a:solidFill>
                  <a:srgbClr val="FFFF00"/>
                </a:solidFill>
              </a:rPr>
              <a:t>Genesis </a:t>
            </a:r>
            <a:endParaRPr lang="en-US" sz="3200" b="1" dirty="0" smtClean="0">
              <a:solidFill>
                <a:srgbClr val="FFFF00"/>
              </a:solidFill>
            </a:endParaRPr>
          </a:p>
          <a:p>
            <a:r>
              <a:rPr lang="en-US" sz="3200" b="1" dirty="0" smtClean="0">
                <a:solidFill>
                  <a:srgbClr val="FFFF00"/>
                </a:solidFill>
              </a:rPr>
              <a:t>chapter </a:t>
            </a:r>
            <a:r>
              <a:rPr lang="en-US" sz="3200" b="1" dirty="0">
                <a:solidFill>
                  <a:srgbClr val="FFFF00"/>
                </a:solidFill>
              </a:rPr>
              <a:t>39</a:t>
            </a:r>
            <a:r>
              <a:rPr lang="en-US" sz="3200" dirty="0">
                <a:solidFill>
                  <a:schemeClr val="bg1"/>
                </a:solidFill>
              </a:rPr>
              <a:t>, not once but three times: </a:t>
            </a:r>
            <a:r>
              <a:rPr lang="en-US" sz="3200" dirty="0">
                <a:solidFill>
                  <a:srgbClr val="FFFF00"/>
                </a:solidFill>
              </a:rPr>
              <a:t>(</a:t>
            </a:r>
            <a:r>
              <a:rPr lang="en-US" sz="3200" b="1" dirty="0">
                <a:solidFill>
                  <a:srgbClr val="FFFF00"/>
                </a:solidFill>
              </a:rPr>
              <a:t>Genesis 39:2</a:t>
            </a:r>
            <a:r>
              <a:rPr lang="en-US" sz="3200" dirty="0">
                <a:solidFill>
                  <a:srgbClr val="FFFF00"/>
                </a:solidFill>
              </a:rPr>
              <a:t>) “The </a:t>
            </a:r>
            <a:endParaRPr lang="en-US" sz="3200" dirty="0" smtClean="0">
              <a:solidFill>
                <a:srgbClr val="FFFF00"/>
              </a:solidFill>
            </a:endParaRPr>
          </a:p>
          <a:p>
            <a:r>
              <a:rPr lang="en-US" sz="3200" dirty="0" smtClean="0">
                <a:solidFill>
                  <a:srgbClr val="FFFF00"/>
                </a:solidFill>
              </a:rPr>
              <a:t>LORD </a:t>
            </a:r>
            <a:r>
              <a:rPr lang="en-US" sz="3200" dirty="0">
                <a:solidFill>
                  <a:srgbClr val="FFFF00"/>
                </a:solidFill>
              </a:rPr>
              <a:t>was with Joseph </a:t>
            </a:r>
            <a:r>
              <a:rPr lang="en-US" sz="3200" b="1" dirty="0">
                <a:solidFill>
                  <a:srgbClr val="FFFF00"/>
                </a:solidFill>
              </a:rPr>
              <a:t>and he prospered</a:t>
            </a:r>
            <a:r>
              <a:rPr lang="en-US" sz="3200" dirty="0">
                <a:solidFill>
                  <a:srgbClr val="FFFF00"/>
                </a:solidFill>
              </a:rPr>
              <a:t>”; (</a:t>
            </a:r>
            <a:r>
              <a:rPr lang="en-US" sz="3200" b="1" dirty="0">
                <a:solidFill>
                  <a:srgbClr val="FFFF00"/>
                </a:solidFill>
              </a:rPr>
              <a:t>Genesis 39:3</a:t>
            </a:r>
            <a:r>
              <a:rPr lang="en-US" sz="3200" dirty="0">
                <a:solidFill>
                  <a:srgbClr val="FFFF00"/>
                </a:solidFill>
              </a:rPr>
              <a:t>) “the LORD was with him and that the LORD gave him </a:t>
            </a:r>
            <a:r>
              <a:rPr lang="en-US" sz="3200" b="1" dirty="0">
                <a:solidFill>
                  <a:srgbClr val="FFFF00"/>
                </a:solidFill>
              </a:rPr>
              <a:t>success</a:t>
            </a:r>
            <a:r>
              <a:rPr lang="en-US" sz="3200" dirty="0">
                <a:solidFill>
                  <a:srgbClr val="FFFF00"/>
                </a:solidFill>
              </a:rPr>
              <a:t> in everything he did”; (</a:t>
            </a:r>
            <a:r>
              <a:rPr lang="en-US" sz="3200" b="1" dirty="0">
                <a:solidFill>
                  <a:srgbClr val="FFFF00"/>
                </a:solidFill>
              </a:rPr>
              <a:t>Genesis 39:23</a:t>
            </a:r>
            <a:r>
              <a:rPr lang="en-US" sz="3200" dirty="0">
                <a:solidFill>
                  <a:srgbClr val="FFFF00"/>
                </a:solidFill>
              </a:rPr>
              <a:t>) “because the LORD was with Joseph and gave him </a:t>
            </a:r>
            <a:r>
              <a:rPr lang="en-US" sz="3200" b="1" dirty="0">
                <a:solidFill>
                  <a:srgbClr val="FFFF00"/>
                </a:solidFill>
              </a:rPr>
              <a:t>success</a:t>
            </a:r>
            <a:r>
              <a:rPr lang="en-US" sz="3200" dirty="0">
                <a:solidFill>
                  <a:srgbClr val="FFFF00"/>
                </a:solidFill>
              </a:rPr>
              <a:t> in whatever he did”. </a:t>
            </a:r>
            <a:r>
              <a:rPr lang="en-US" sz="3200" dirty="0">
                <a:solidFill>
                  <a:schemeClr val="bg1"/>
                </a:solidFill>
              </a:rPr>
              <a:t>God’s will was Joseph’s suffering for 13 years. Because of that suffering, Joseph became the most powerful man after Pharaoh in Egypt and was able to save Egypt and his own family from the severe 7-year famine. Likewise, the will of God was to save sinners through the suffering of His only Son Jesus Christ. </a:t>
            </a:r>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3183616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2717397"/>
            <a:ext cx="12114213" cy="412420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smtClean="0">
                <a:solidFill>
                  <a:schemeClr val="bg1"/>
                </a:solidFill>
              </a:rPr>
              <a:t>                                                 </a:t>
            </a:r>
            <a:r>
              <a:rPr lang="en-US" sz="2800" b="1" dirty="0" smtClean="0">
                <a:solidFill>
                  <a:srgbClr val="FFFF00"/>
                </a:solidFill>
              </a:rPr>
              <a:t>&lt;</a:t>
            </a:r>
            <a:r>
              <a:rPr lang="en-US" sz="2800" b="1" dirty="0">
                <a:solidFill>
                  <a:srgbClr val="FFFF00"/>
                </a:solidFill>
              </a:rPr>
              <a:t>Closing Words&gt;</a:t>
            </a:r>
            <a:endParaRPr lang="en-US" sz="2800" dirty="0">
              <a:solidFill>
                <a:srgbClr val="FFFF00"/>
              </a:solidFill>
            </a:endParaRPr>
          </a:p>
          <a:p>
            <a:r>
              <a:rPr lang="en-US" sz="2600" dirty="0">
                <a:solidFill>
                  <a:schemeClr val="bg1"/>
                </a:solidFill>
              </a:rPr>
              <a:t>	</a:t>
            </a:r>
            <a:r>
              <a:rPr lang="en-US" sz="2600" b="1" dirty="0">
                <a:solidFill>
                  <a:schemeClr val="bg1"/>
                </a:solidFill>
              </a:rPr>
              <a:t>Are you looking for eternal life? Jesus himself gives the definition of ‘eternal life’: </a:t>
            </a:r>
            <a:r>
              <a:rPr lang="en-US" sz="2600" b="1" u="sng" dirty="0">
                <a:solidFill>
                  <a:srgbClr val="FFFF00"/>
                </a:solidFill>
              </a:rPr>
              <a:t>John 17:3</a:t>
            </a:r>
            <a:r>
              <a:rPr lang="en-US" sz="2600" b="1" dirty="0">
                <a:solidFill>
                  <a:srgbClr val="FFFF00"/>
                </a:solidFill>
              </a:rPr>
              <a:t> </a:t>
            </a:r>
            <a:r>
              <a:rPr lang="en-US" sz="2600" b="1" baseline="30000" dirty="0">
                <a:solidFill>
                  <a:srgbClr val="FFFF00"/>
                </a:solidFill>
              </a:rPr>
              <a:t>NIV </a:t>
            </a:r>
            <a:r>
              <a:rPr lang="en-US" sz="2600" b="1" dirty="0">
                <a:solidFill>
                  <a:srgbClr val="FFFF00"/>
                </a:solidFill>
              </a:rPr>
              <a:t>“</a:t>
            </a:r>
            <a:r>
              <a:rPr lang="en-US" sz="2600" b="1" i="1" dirty="0">
                <a:solidFill>
                  <a:srgbClr val="FFFF00"/>
                </a:solidFill>
              </a:rPr>
              <a:t>Now this is eternal life: that they know you, the only true God, and Jesus Christ, whom you have sent</a:t>
            </a:r>
            <a:r>
              <a:rPr lang="en-US" sz="2600" dirty="0">
                <a:solidFill>
                  <a:schemeClr val="bg1"/>
                </a:solidFill>
              </a:rPr>
              <a:t>.” Do you know God the Creator? Do you know Jesus Christ His Son? Jesus Christ came to earth to give us eternal life, in other words, to make us children of God. This is the Good News that we preach. We must enthusiastically seek the knowledge of God and the truth that will guide us into the eternal life and true freedom. Let us invite Jesus into our lives and let him play the leading role in our lives. So we can enjoy true wealth, fame and prosperity. That is the true religion with power</a:t>
            </a:r>
            <a:r>
              <a:rPr lang="en-US" sz="2600" dirty="0" smtClean="0">
                <a:solidFill>
                  <a:schemeClr val="bg1"/>
                </a:solidFill>
              </a:rPr>
              <a:t>.</a:t>
            </a:r>
          </a:p>
          <a:p>
            <a:endParaRPr lang="en-US" sz="2600" dirty="0">
              <a:solidFill>
                <a:schemeClr val="bg1"/>
              </a:solidFill>
            </a:endParaRPr>
          </a:p>
        </p:txBody>
      </p:sp>
      <p:pic>
        <p:nvPicPr>
          <p:cNvPr id="7172" name="Picture 4" descr="MY TREASURE BOX&quot; : BIBLE IMAGES: JOHN 1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781" y="31830"/>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fe Eternal (devotional) (black) - John 1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2" y="182301"/>
            <a:ext cx="316992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e Wants More (John 17:3) | For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93" y="25078"/>
            <a:ext cx="340670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99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12" y="3657600"/>
            <a:ext cx="10668000" cy="2602875"/>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rgbClr val="FFFF00"/>
                </a:solidFill>
              </a:rPr>
              <a:t> </a:t>
            </a:r>
            <a:r>
              <a:rPr lang="es-ES" sz="3600" b="1" dirty="0">
                <a:solidFill>
                  <a:srgbClr val="FFFF00"/>
                </a:solidFill>
              </a:rPr>
              <a:t>Números</a:t>
            </a:r>
            <a:r>
              <a:rPr lang="en-US" sz="3600" b="1" dirty="0" smtClean="0">
                <a:solidFill>
                  <a:srgbClr val="FFFF00"/>
                </a:solidFill>
              </a:rPr>
              <a:t> 6:24-26</a:t>
            </a:r>
            <a:r>
              <a:rPr lang="el-GR" sz="3600" b="1" dirty="0" smtClean="0">
                <a:solidFill>
                  <a:srgbClr val="FFFF00"/>
                </a:solidFill>
              </a:rPr>
              <a:t> </a:t>
            </a:r>
            <a:r>
              <a:rPr lang="en-US"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p:txBody>
      </p:sp>
      <p:sp>
        <p:nvSpPr>
          <p:cNvPr id="3" name="Rectangle 2"/>
          <p:cNvSpPr/>
          <p:nvPr/>
        </p:nvSpPr>
        <p:spPr>
          <a:xfrm>
            <a:off x="303212" y="228600"/>
            <a:ext cx="9372600" cy="3170099"/>
          </a:xfrm>
          <a:prstGeom prst="rect">
            <a:avLst/>
          </a:prstGeom>
          <a:solidFill>
            <a:schemeClr val="accent3">
              <a:lumMod val="50000"/>
            </a:schemeClr>
          </a:solidFill>
        </p:spPr>
        <p:txBody>
          <a:bodyPr wrap="square">
            <a:spAutoFit/>
          </a:bodyPr>
          <a:lstStyle/>
          <a:p>
            <a:pPr algn="ctr"/>
            <a:r>
              <a:rPr lang="es-ES" sz="4000" b="1" dirty="0">
                <a:solidFill>
                  <a:srgbClr val="FFFF00"/>
                </a:solidFill>
              </a:rPr>
              <a:t>Números</a:t>
            </a:r>
            <a:r>
              <a:rPr lang="en-US" sz="4000" b="1" dirty="0">
                <a:solidFill>
                  <a:srgbClr val="FFFF00"/>
                </a:solidFill>
              </a:rPr>
              <a:t> 6:24-26</a:t>
            </a:r>
            <a:r>
              <a:rPr lang="el-GR" sz="4000" b="1" dirty="0">
                <a:solidFill>
                  <a:srgbClr val="FFFF00"/>
                </a:solidFill>
              </a:rPr>
              <a:t> </a:t>
            </a:r>
            <a:endParaRPr lang="en-US" sz="4000" b="1" dirty="0" smtClean="0">
              <a:solidFill>
                <a:srgbClr val="FFFF00"/>
              </a:solidFill>
            </a:endParaRPr>
          </a:p>
          <a:p>
            <a:r>
              <a:rPr lang="es-ES" sz="4000" baseline="30000" dirty="0">
                <a:solidFill>
                  <a:srgbClr val="FFFF00"/>
                </a:solidFill>
              </a:rPr>
              <a:t>24</a:t>
            </a:r>
            <a:r>
              <a:rPr lang="es-ES" sz="4000" dirty="0">
                <a:solidFill>
                  <a:schemeClr val="bg1"/>
                </a:solidFill>
              </a:rPr>
              <a:t> Jehová te bendiga, y te guarde</a:t>
            </a:r>
            <a:r>
              <a:rPr lang="es-ES" sz="4000" dirty="0" smtClean="0">
                <a:solidFill>
                  <a:schemeClr val="bg1"/>
                </a:solidFill>
              </a:rPr>
              <a:t>; </a:t>
            </a:r>
            <a:r>
              <a:rPr lang="es-ES" sz="4000" baseline="30000" dirty="0">
                <a:solidFill>
                  <a:srgbClr val="FFFF00"/>
                </a:solidFill>
              </a:rPr>
              <a:t>25</a:t>
            </a:r>
            <a:r>
              <a:rPr lang="es-ES" sz="4000" dirty="0">
                <a:solidFill>
                  <a:srgbClr val="FFFF00"/>
                </a:solidFill>
              </a:rPr>
              <a:t> </a:t>
            </a:r>
            <a:r>
              <a:rPr lang="es-ES" sz="4000" dirty="0">
                <a:solidFill>
                  <a:schemeClr val="bg1"/>
                </a:solidFill>
              </a:rPr>
              <a:t>Jehová haga resplandecer su rostro sobre ti, y tenga de ti misericordia</a:t>
            </a:r>
            <a:r>
              <a:rPr lang="es-ES" sz="4000" dirty="0" smtClean="0">
                <a:solidFill>
                  <a:schemeClr val="bg1"/>
                </a:solidFill>
              </a:rPr>
              <a:t>;</a:t>
            </a:r>
            <a:r>
              <a:rPr lang="en-US" sz="4000" dirty="0" smtClean="0">
                <a:solidFill>
                  <a:schemeClr val="bg1"/>
                </a:solidFill>
              </a:rPr>
              <a:t> </a:t>
            </a:r>
            <a:r>
              <a:rPr lang="en-US" sz="4000" baseline="30000" dirty="0">
                <a:solidFill>
                  <a:srgbClr val="FFFF00"/>
                </a:solidFill>
              </a:rPr>
              <a:t>26</a:t>
            </a:r>
            <a:r>
              <a:rPr lang="en-US" sz="4000" dirty="0">
                <a:solidFill>
                  <a:schemeClr val="bg1"/>
                </a:solidFill>
              </a:rPr>
              <a:t> </a:t>
            </a:r>
            <a:r>
              <a:rPr lang="en-US" sz="4000" dirty="0" err="1">
                <a:solidFill>
                  <a:schemeClr val="bg1"/>
                </a:solidFill>
              </a:rPr>
              <a:t>Jehová</a:t>
            </a:r>
            <a:r>
              <a:rPr lang="en-US" sz="4000" dirty="0">
                <a:solidFill>
                  <a:schemeClr val="bg1"/>
                </a:solidFill>
              </a:rPr>
              <a:t> </a:t>
            </a:r>
            <a:r>
              <a:rPr lang="en-US" sz="4000" dirty="0" err="1">
                <a:solidFill>
                  <a:schemeClr val="bg1"/>
                </a:solidFill>
              </a:rPr>
              <a:t>alce</a:t>
            </a:r>
            <a:r>
              <a:rPr lang="en-US" sz="4000" dirty="0">
                <a:solidFill>
                  <a:schemeClr val="bg1"/>
                </a:solidFill>
              </a:rPr>
              <a:t> </a:t>
            </a:r>
            <a:r>
              <a:rPr lang="en-US" sz="4000" dirty="0" err="1">
                <a:solidFill>
                  <a:schemeClr val="bg1"/>
                </a:solidFill>
              </a:rPr>
              <a:t>sobre</a:t>
            </a:r>
            <a:r>
              <a:rPr lang="en-US" sz="4000" dirty="0">
                <a:solidFill>
                  <a:schemeClr val="bg1"/>
                </a:solidFill>
              </a:rPr>
              <a:t> </a:t>
            </a:r>
            <a:r>
              <a:rPr lang="en-US" sz="4000" dirty="0" err="1">
                <a:solidFill>
                  <a:schemeClr val="bg1"/>
                </a:solidFill>
              </a:rPr>
              <a:t>ti</a:t>
            </a:r>
            <a:r>
              <a:rPr lang="en-US" sz="4000" dirty="0">
                <a:solidFill>
                  <a:schemeClr val="bg1"/>
                </a:solidFill>
              </a:rPr>
              <a:t> </a:t>
            </a:r>
            <a:r>
              <a:rPr lang="en-US" sz="4000" dirty="0" err="1">
                <a:solidFill>
                  <a:schemeClr val="bg1"/>
                </a:solidFill>
              </a:rPr>
              <a:t>su</a:t>
            </a:r>
            <a:r>
              <a:rPr lang="en-US" sz="4000" dirty="0">
                <a:solidFill>
                  <a:schemeClr val="bg1"/>
                </a:solidFill>
              </a:rPr>
              <a:t> </a:t>
            </a:r>
            <a:r>
              <a:rPr lang="en-US" sz="4000" dirty="0" err="1">
                <a:solidFill>
                  <a:schemeClr val="bg1"/>
                </a:solidFill>
              </a:rPr>
              <a:t>rostro</a:t>
            </a:r>
            <a:r>
              <a:rPr lang="en-US" sz="4000" dirty="0">
                <a:solidFill>
                  <a:schemeClr val="bg1"/>
                </a:solidFill>
              </a:rPr>
              <a:t>, y </a:t>
            </a:r>
            <a:r>
              <a:rPr lang="en-US" sz="4000" dirty="0" err="1">
                <a:solidFill>
                  <a:schemeClr val="bg1"/>
                </a:solidFill>
              </a:rPr>
              <a:t>ponga</a:t>
            </a:r>
            <a:r>
              <a:rPr lang="en-US" sz="4000" dirty="0">
                <a:solidFill>
                  <a:schemeClr val="bg1"/>
                </a:solidFill>
              </a:rPr>
              <a:t> en </a:t>
            </a:r>
            <a:r>
              <a:rPr lang="en-US" sz="4000" dirty="0" err="1">
                <a:solidFill>
                  <a:schemeClr val="bg1"/>
                </a:solidFill>
              </a:rPr>
              <a:t>ti</a:t>
            </a:r>
            <a:r>
              <a:rPr lang="en-US" sz="4000" dirty="0">
                <a:solidFill>
                  <a:schemeClr val="bg1"/>
                </a:solidFill>
              </a:rPr>
              <a:t> </a:t>
            </a:r>
            <a:r>
              <a:rPr lang="en-US" sz="4000" dirty="0" err="1">
                <a:solidFill>
                  <a:schemeClr val="bg1"/>
                </a:solidFill>
              </a:rPr>
              <a:t>paz</a:t>
            </a:r>
            <a:r>
              <a:rPr lang="en-US" sz="4000" dirty="0">
                <a:solidFill>
                  <a:schemeClr val="bg1"/>
                </a:solidFill>
              </a:rPr>
              <a:t>. </a:t>
            </a:r>
          </a:p>
        </p:txBody>
      </p:sp>
    </p:spTree>
    <p:extLst>
      <p:ext uri="{BB962C8B-B14F-4D97-AF65-F5344CB8AC3E}">
        <p14:creationId xmlns:p14="http://schemas.microsoft.com/office/powerpoint/2010/main" val="4672653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Hebrew scribes | Truth, Praise and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2" y="2910681"/>
            <a:ext cx="213741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Thank you Stamps Hebrew Stamp Thanks Stamp Hebrew polyme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42" y="-896007"/>
            <a:ext cx="3017519"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
          <p:cNvSpPr>
            <a:spLocks noChangeArrowheads="1"/>
          </p:cNvSpPr>
          <p:nvPr/>
        </p:nvSpPr>
        <p:spPr bwMode="auto">
          <a:xfrm>
            <a:off x="227013" y="5013960"/>
            <a:ext cx="11811000" cy="14462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bg1"/>
                </a:solidFill>
              </a:rPr>
              <a:t> </a:t>
            </a:r>
            <a:r>
              <a:rPr lang="en-US" b="1" dirty="0" smtClean="0">
                <a:solidFill>
                  <a:schemeClr val="bg1"/>
                </a:solidFill>
              </a:rPr>
              <a:t>    Shalom</a:t>
            </a:r>
            <a:r>
              <a:rPr lang="en-US" b="1" dirty="0">
                <a:solidFill>
                  <a:schemeClr val="bg1"/>
                </a:solidFill>
              </a:rPr>
              <a:t>! My name is </a:t>
            </a:r>
            <a:r>
              <a:rPr lang="en-US" b="1" dirty="0" smtClean="0">
                <a:solidFill>
                  <a:schemeClr val="bg1"/>
                </a:solidFill>
              </a:rPr>
              <a:t>Ezra. </a:t>
            </a:r>
            <a:r>
              <a:rPr lang="en-US" b="1" dirty="0">
                <a:solidFill>
                  <a:schemeClr val="bg1"/>
                </a:solidFill>
              </a:rPr>
              <a:t>I am a </a:t>
            </a:r>
            <a:r>
              <a:rPr lang="en-US" b="1" dirty="0" smtClean="0">
                <a:solidFill>
                  <a:schemeClr val="bg1"/>
                </a:solidFill>
              </a:rPr>
              <a:t>Korean Christian who </a:t>
            </a:r>
            <a:r>
              <a:rPr lang="en-US" b="1" dirty="0">
                <a:solidFill>
                  <a:schemeClr val="bg1"/>
                </a:solidFill>
              </a:rPr>
              <a:t>is always grateful to the Jewish people who have faithfully transmitted the Bible for </a:t>
            </a:r>
            <a:r>
              <a:rPr lang="en-US" b="1" dirty="0" smtClean="0">
                <a:solidFill>
                  <a:schemeClr val="bg1"/>
                </a:solidFill>
              </a:rPr>
              <a:t>humanity</a:t>
            </a:r>
            <a:r>
              <a:rPr lang="en-US" b="1" dirty="0">
                <a:solidFill>
                  <a:schemeClr val="bg1"/>
                </a:solidFill>
              </a:rPr>
              <a:t>. Thanks to them and the Book, I was able to know </a:t>
            </a:r>
            <a:r>
              <a:rPr lang="en-US" b="1" dirty="0" smtClean="0">
                <a:solidFill>
                  <a:schemeClr val="bg1"/>
                </a:solidFill>
              </a:rPr>
              <a:t>the Creator </a:t>
            </a:r>
            <a:r>
              <a:rPr lang="en-US" b="1" dirty="0">
                <a:solidFill>
                  <a:schemeClr val="bg1"/>
                </a:solidFill>
              </a:rPr>
              <a:t>of the universe and meet His Son </a:t>
            </a:r>
            <a:r>
              <a:rPr lang="en-US" b="1" dirty="0" smtClean="0">
                <a:solidFill>
                  <a:schemeClr val="bg1"/>
                </a:solidFill>
              </a:rPr>
              <a:t>Jesus, </a:t>
            </a:r>
            <a:r>
              <a:rPr lang="en-US" b="1" dirty="0">
                <a:solidFill>
                  <a:schemeClr val="bg1"/>
                </a:solidFill>
              </a:rPr>
              <a:t>the </a:t>
            </a:r>
            <a:r>
              <a:rPr lang="en-US" b="1" dirty="0" smtClean="0">
                <a:solidFill>
                  <a:schemeClr val="bg1"/>
                </a:solidFill>
              </a:rPr>
              <a:t>Savior </a:t>
            </a:r>
            <a:r>
              <a:rPr lang="en-US" b="1" dirty="0">
                <a:solidFill>
                  <a:schemeClr val="bg1"/>
                </a:solidFill>
              </a:rPr>
              <a:t>of the </a:t>
            </a:r>
            <a:r>
              <a:rPr lang="en-US" b="1" dirty="0" smtClean="0">
                <a:solidFill>
                  <a:schemeClr val="bg1"/>
                </a:solidFill>
              </a:rPr>
              <a:t>world. </a:t>
            </a:r>
            <a:r>
              <a:rPr lang="en-US" b="1" dirty="0">
                <a:solidFill>
                  <a:schemeClr val="bg1"/>
                </a:solidFill>
              </a:rPr>
              <a:t>That was the best thing that </a:t>
            </a:r>
            <a:r>
              <a:rPr lang="en-US" b="1" dirty="0" smtClean="0">
                <a:solidFill>
                  <a:schemeClr val="bg1"/>
                </a:solidFill>
              </a:rPr>
              <a:t>ever </a:t>
            </a:r>
            <a:r>
              <a:rPr lang="en-US" b="1" dirty="0">
                <a:solidFill>
                  <a:schemeClr val="bg1"/>
                </a:solidFill>
              </a:rPr>
              <a:t>happened </a:t>
            </a:r>
            <a:r>
              <a:rPr lang="en-US" b="1" dirty="0" smtClean="0">
                <a:solidFill>
                  <a:schemeClr val="bg1"/>
                </a:solidFill>
              </a:rPr>
              <a:t>to me. And since then the Bible has become my favorite Book.</a:t>
            </a:r>
            <a:endParaRPr lang="en-US" b="1" dirty="0">
              <a:solidFill>
                <a:schemeClr val="bg1"/>
              </a:solidFill>
            </a:endParaRPr>
          </a:p>
        </p:txBody>
      </p:sp>
      <p:pic>
        <p:nvPicPr>
          <p:cNvPr id="3079" name="Picture 2" descr="Korean Bow Stock Photos And Images - 123R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812" y="2902798"/>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Gracias&quot; (&quot;Thank You&quot; in Spanish) handwritten lettering - Downloa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3" y="152400"/>
            <a:ext cx="342900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ig Ideas on the Weekly Parshah – Essential Jewish Lear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1658581"/>
            <a:ext cx="5637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ofer: The Torah Scribe - The &quot;Sofer&quot; - Mitzvahs &amp; Tradi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17" y="309322"/>
            <a:ext cx="356984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767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39876" y="3124200"/>
            <a:ext cx="12008556" cy="36317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chemeClr val="bg1"/>
                </a:solidFill>
              </a:rPr>
              <a:t>                  </a:t>
            </a:r>
            <a:r>
              <a:rPr lang="en-US" sz="3000" b="1" dirty="0" smtClean="0">
                <a:solidFill>
                  <a:srgbClr val="FFFF00"/>
                </a:solidFill>
              </a:rPr>
              <a:t>&lt;</a:t>
            </a:r>
            <a:r>
              <a:rPr lang="en-US" sz="3000" b="1" dirty="0">
                <a:solidFill>
                  <a:srgbClr val="FFFF00"/>
                </a:solidFill>
              </a:rPr>
              <a:t>Wealth, Fame &amp; Prosperity: Everyone’s Interest&gt;</a:t>
            </a:r>
            <a:endParaRPr lang="en-US" sz="3000" dirty="0">
              <a:solidFill>
                <a:srgbClr val="FFFF00"/>
              </a:solidFill>
            </a:endParaRPr>
          </a:p>
          <a:p>
            <a:r>
              <a:rPr lang="en-US" sz="2800" dirty="0" smtClean="0">
                <a:solidFill>
                  <a:schemeClr val="bg1"/>
                </a:solidFill>
              </a:rPr>
              <a:t>       Religious </a:t>
            </a:r>
            <a:r>
              <a:rPr lang="en-US" sz="2800" dirty="0">
                <a:solidFill>
                  <a:schemeClr val="bg1"/>
                </a:solidFill>
              </a:rPr>
              <a:t>or not, most people like to achieve </a:t>
            </a:r>
            <a:r>
              <a:rPr lang="en-US" sz="2800" b="1" dirty="0">
                <a:solidFill>
                  <a:srgbClr val="FFFF00"/>
                </a:solidFill>
              </a:rPr>
              <a:t>wealth</a:t>
            </a:r>
            <a:r>
              <a:rPr lang="en-US" sz="2800" dirty="0">
                <a:solidFill>
                  <a:srgbClr val="FFFF00"/>
                </a:solidFill>
              </a:rPr>
              <a:t>, </a:t>
            </a:r>
            <a:r>
              <a:rPr lang="en-US" sz="2800" b="1" dirty="0">
                <a:solidFill>
                  <a:srgbClr val="FFFF00"/>
                </a:solidFill>
              </a:rPr>
              <a:t>fame</a:t>
            </a:r>
            <a:r>
              <a:rPr lang="en-US" sz="2800" b="1" dirty="0">
                <a:solidFill>
                  <a:schemeClr val="bg1"/>
                </a:solidFill>
              </a:rPr>
              <a:t>,</a:t>
            </a:r>
            <a:r>
              <a:rPr lang="en-US" sz="2800" dirty="0">
                <a:solidFill>
                  <a:schemeClr val="bg1"/>
                </a:solidFill>
              </a:rPr>
              <a:t> and</a:t>
            </a:r>
            <a:r>
              <a:rPr lang="en-US" sz="2800" b="1" dirty="0">
                <a:solidFill>
                  <a:schemeClr val="bg1"/>
                </a:solidFill>
              </a:rPr>
              <a:t> </a:t>
            </a:r>
            <a:r>
              <a:rPr lang="en-US" sz="2800" b="1" dirty="0">
                <a:solidFill>
                  <a:srgbClr val="FFFF00"/>
                </a:solidFill>
              </a:rPr>
              <a:t>prosperity</a:t>
            </a:r>
            <a:r>
              <a:rPr lang="en-US" sz="2800" dirty="0">
                <a:solidFill>
                  <a:schemeClr val="bg1"/>
                </a:solidFill>
              </a:rPr>
              <a:t> in their lives and beyond. Religious people try to obtain them by the help of their God. It may be one of the most common phenomena of all the world’s religions. Their prayers are like this: “Give me money. Give me a job. Give me health. Give me wife. Give me husband. Give me children. Give me a house. Make me prosper on my path or career, etc.” </a:t>
            </a:r>
            <a:endParaRPr lang="en-US" sz="1600" dirty="0">
              <a:solidFill>
                <a:schemeClr val="bg1"/>
              </a:solidFill>
            </a:endParaRPr>
          </a:p>
          <a:p>
            <a:endParaRPr lang="en-US" sz="1600" dirty="0" smtClean="0">
              <a:solidFill>
                <a:schemeClr val="bg1"/>
              </a:solidFill>
            </a:endParaRPr>
          </a:p>
          <a:p>
            <a:endParaRPr lang="en-US" sz="1600" dirty="0">
              <a:solidFill>
                <a:schemeClr val="bg1"/>
              </a:solidFill>
            </a:endParaRPr>
          </a:p>
        </p:txBody>
      </p:sp>
      <p:sp>
        <p:nvSpPr>
          <p:cNvPr id="2" name="AutoShape 6" descr="Fame or wealth. Which would you prefer to have or do they com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Fame or wealth. Which would you prefer to have or do they com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ACHIEVE GREATNESS ✥Success and Prosperity✥ Positive Affirm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012" y="617538"/>
            <a:ext cx="3169919"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ney, Wealth and Miracles - WorldWork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31" y="251778"/>
            <a:ext cx="2573172"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ame&quot; - Official Trailer [HQ]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212" y="251778"/>
            <a:ext cx="3535679"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53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8521" y="2501417"/>
            <a:ext cx="12188825" cy="43396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FF00"/>
                </a:solidFill>
              </a:rPr>
              <a:t>                          </a:t>
            </a:r>
            <a:r>
              <a:rPr lang="en-US" sz="3000" b="1" dirty="0" smtClean="0">
                <a:solidFill>
                  <a:srgbClr val="FFFF00"/>
                </a:solidFill>
              </a:rPr>
              <a:t>&lt;</a:t>
            </a:r>
            <a:r>
              <a:rPr lang="en-US" sz="3000" b="1" dirty="0">
                <a:solidFill>
                  <a:srgbClr val="FFFF00"/>
                </a:solidFill>
              </a:rPr>
              <a:t>Meaning of Wealth, Fame, &amp; Prosperity&gt;</a:t>
            </a:r>
            <a:endParaRPr lang="en-US" sz="3000" dirty="0">
              <a:solidFill>
                <a:srgbClr val="FFFF00"/>
              </a:solidFill>
            </a:endParaRPr>
          </a:p>
          <a:p>
            <a:r>
              <a:rPr lang="es-AR" sz="2800" dirty="0" smtClean="0">
                <a:solidFill>
                  <a:schemeClr val="bg1"/>
                </a:solidFill>
              </a:rPr>
              <a:t>       </a:t>
            </a:r>
            <a:r>
              <a:rPr lang="es-AR" sz="2800" dirty="0" err="1" smtClean="0">
                <a:solidFill>
                  <a:schemeClr val="bg1"/>
                </a:solidFill>
              </a:rPr>
              <a:t>People</a:t>
            </a:r>
            <a:r>
              <a:rPr lang="en-US" sz="2800" dirty="0" smtClean="0">
                <a:solidFill>
                  <a:schemeClr val="bg1"/>
                </a:solidFill>
              </a:rPr>
              <a:t> </a:t>
            </a:r>
            <a:r>
              <a:rPr lang="en-US" sz="2800" dirty="0">
                <a:solidFill>
                  <a:schemeClr val="bg1"/>
                </a:solidFill>
              </a:rPr>
              <a:t>have a certain idea regarding the concept of </a:t>
            </a:r>
            <a:r>
              <a:rPr lang="en-US" sz="2800" b="1" dirty="0">
                <a:solidFill>
                  <a:srgbClr val="FFFF00"/>
                </a:solidFill>
              </a:rPr>
              <a:t>wealth</a:t>
            </a:r>
            <a:r>
              <a:rPr lang="en-US" sz="2800" dirty="0">
                <a:solidFill>
                  <a:srgbClr val="FFFF00"/>
                </a:solidFill>
              </a:rPr>
              <a:t>, </a:t>
            </a:r>
            <a:r>
              <a:rPr lang="en-US" sz="2800" b="1" dirty="0">
                <a:solidFill>
                  <a:srgbClr val="FFFF00"/>
                </a:solidFill>
              </a:rPr>
              <a:t>fame</a:t>
            </a:r>
            <a:r>
              <a:rPr lang="en-US" sz="2800" dirty="0">
                <a:solidFill>
                  <a:srgbClr val="FFFF00"/>
                </a:solidFill>
              </a:rPr>
              <a:t> </a:t>
            </a:r>
            <a:r>
              <a:rPr lang="en-US" sz="2800" dirty="0">
                <a:solidFill>
                  <a:schemeClr val="bg1"/>
                </a:solidFill>
              </a:rPr>
              <a:t>and</a:t>
            </a:r>
            <a:r>
              <a:rPr lang="en-US" sz="2800" b="1" dirty="0">
                <a:solidFill>
                  <a:schemeClr val="bg1"/>
                </a:solidFill>
              </a:rPr>
              <a:t> </a:t>
            </a:r>
            <a:r>
              <a:rPr lang="en-US" sz="2800" b="1" dirty="0">
                <a:solidFill>
                  <a:srgbClr val="FFFF00"/>
                </a:solidFill>
              </a:rPr>
              <a:t>prosperity</a:t>
            </a:r>
            <a:r>
              <a:rPr lang="en-US" sz="2800" dirty="0">
                <a:solidFill>
                  <a:schemeClr val="bg1"/>
                </a:solidFill>
              </a:rPr>
              <a:t> in their mind. They may say that </a:t>
            </a:r>
            <a:r>
              <a:rPr lang="en-US" sz="2800" b="1" dirty="0">
                <a:solidFill>
                  <a:srgbClr val="FFFF00"/>
                </a:solidFill>
              </a:rPr>
              <a:t>wealth</a:t>
            </a:r>
            <a:r>
              <a:rPr lang="en-US" sz="2800" dirty="0">
                <a:solidFill>
                  <a:schemeClr val="bg1"/>
                </a:solidFill>
              </a:rPr>
              <a:t> is having a lot, </a:t>
            </a:r>
            <a:r>
              <a:rPr lang="en-US" sz="2800" b="1" dirty="0">
                <a:solidFill>
                  <a:srgbClr val="FFFF00"/>
                </a:solidFill>
              </a:rPr>
              <a:t>fame</a:t>
            </a:r>
            <a:r>
              <a:rPr lang="en-US" sz="2800" dirty="0">
                <a:solidFill>
                  <a:schemeClr val="bg1"/>
                </a:solidFill>
              </a:rPr>
              <a:t> is being known to many people, and </a:t>
            </a:r>
            <a:r>
              <a:rPr lang="en-US" sz="2800" b="1" dirty="0">
                <a:solidFill>
                  <a:srgbClr val="FFFF00"/>
                </a:solidFill>
              </a:rPr>
              <a:t>prosperity</a:t>
            </a:r>
            <a:r>
              <a:rPr lang="en-US" sz="2800" dirty="0">
                <a:solidFill>
                  <a:schemeClr val="bg1"/>
                </a:solidFill>
              </a:rPr>
              <a:t> is having and enjoying what they want. For many people, one of the most common purposes in life is to get them in their hands. We, as Christians, can and have to seek </a:t>
            </a:r>
            <a:r>
              <a:rPr lang="en-US" sz="2800" b="1" dirty="0">
                <a:solidFill>
                  <a:srgbClr val="FFFF00"/>
                </a:solidFill>
              </a:rPr>
              <a:t>wealth</a:t>
            </a:r>
            <a:r>
              <a:rPr lang="en-US" sz="2800" dirty="0">
                <a:solidFill>
                  <a:srgbClr val="FFFF00"/>
                </a:solidFill>
              </a:rPr>
              <a:t>, </a:t>
            </a:r>
            <a:r>
              <a:rPr lang="en-US" sz="2800" b="1" dirty="0">
                <a:solidFill>
                  <a:srgbClr val="FFFF00"/>
                </a:solidFill>
              </a:rPr>
              <a:t>fame</a:t>
            </a:r>
            <a:r>
              <a:rPr lang="en-US" sz="2800" dirty="0">
                <a:solidFill>
                  <a:srgbClr val="FFFF00"/>
                </a:solidFill>
              </a:rPr>
              <a:t> </a:t>
            </a:r>
            <a:r>
              <a:rPr lang="en-US" sz="2800" dirty="0">
                <a:solidFill>
                  <a:schemeClr val="bg1"/>
                </a:solidFill>
              </a:rPr>
              <a:t>and</a:t>
            </a:r>
            <a:r>
              <a:rPr lang="en-US" sz="2800" b="1" dirty="0">
                <a:solidFill>
                  <a:schemeClr val="bg1"/>
                </a:solidFill>
              </a:rPr>
              <a:t> </a:t>
            </a:r>
            <a:r>
              <a:rPr lang="en-US" sz="2800" b="1" dirty="0" smtClean="0">
                <a:solidFill>
                  <a:srgbClr val="FFFF00"/>
                </a:solidFill>
              </a:rPr>
              <a:t>prosperity</a:t>
            </a:r>
            <a:r>
              <a:rPr lang="en-US" sz="2800" dirty="0" smtClean="0">
                <a:solidFill>
                  <a:schemeClr val="bg1"/>
                </a:solidFill>
              </a:rPr>
              <a:t>, </a:t>
            </a:r>
            <a:r>
              <a:rPr lang="en-US" sz="2800" dirty="0">
                <a:solidFill>
                  <a:schemeClr val="bg1"/>
                </a:solidFill>
              </a:rPr>
              <a:t>as long as we know their true meaning. According to my understanding of the teachings of the Bible, </a:t>
            </a:r>
            <a:r>
              <a:rPr lang="en-US" sz="2800" b="1" dirty="0">
                <a:solidFill>
                  <a:srgbClr val="FFFF00"/>
                </a:solidFill>
              </a:rPr>
              <a:t>wealth is self-satisfaction without feeling lack, fame is being known to God, and prosperity is seeing God’s will accomplished in my life</a:t>
            </a:r>
            <a:r>
              <a:rPr lang="en-US" sz="2800" dirty="0">
                <a:solidFill>
                  <a:schemeClr val="bg1"/>
                </a:solidFill>
              </a:rPr>
              <a:t>.</a:t>
            </a:r>
          </a:p>
          <a:p>
            <a:endParaRPr lang="en-US" sz="1000" dirty="0" smtClean="0">
              <a:solidFill>
                <a:schemeClr val="bg1"/>
              </a:solidFill>
            </a:endParaRPr>
          </a:p>
          <a:p>
            <a:endParaRPr lang="en-US" sz="1000" dirty="0">
              <a:solidFill>
                <a:schemeClr val="bg1"/>
              </a:solidFill>
            </a:endParaRPr>
          </a:p>
        </p:txBody>
      </p:sp>
      <p:sp>
        <p:nvSpPr>
          <p:cNvPr id="2" name="AutoShape 2" descr="What Does the Bible Say About Being Rich? - C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What Does the Bible Say About Being Rich? - Crow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What the Bible Says about Handling Money - iDisci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12" y="197026"/>
            <a:ext cx="3738878"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sperity? Seeking the True Gos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175614"/>
            <a:ext cx="4056444"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952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3812" y="76200"/>
            <a:ext cx="12114213" cy="66633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1200" b="1" dirty="0" smtClean="0">
              <a:solidFill>
                <a:schemeClr val="bg1"/>
              </a:solidFill>
            </a:endParaRPr>
          </a:p>
          <a:p>
            <a:r>
              <a:rPr lang="en-US" sz="2800" b="1" dirty="0" smtClean="0">
                <a:solidFill>
                  <a:schemeClr val="bg1"/>
                </a:solidFill>
              </a:rPr>
              <a:t>       </a:t>
            </a:r>
            <a:r>
              <a:rPr lang="en-US" sz="3600" b="1" dirty="0" smtClean="0">
                <a:solidFill>
                  <a:srgbClr val="FFFF00"/>
                </a:solidFill>
              </a:rPr>
              <a:t>&lt;</a:t>
            </a:r>
            <a:r>
              <a:rPr lang="en-US" sz="3600" b="1" dirty="0">
                <a:solidFill>
                  <a:srgbClr val="FFFF00"/>
                </a:solidFill>
              </a:rPr>
              <a:t>Wealth: Self-satisfaction without Feeling Lack&gt;</a:t>
            </a:r>
            <a:endParaRPr lang="en-US" sz="3600" dirty="0">
              <a:solidFill>
                <a:srgbClr val="FFFF00"/>
              </a:solidFill>
            </a:endParaRPr>
          </a:p>
          <a:p>
            <a:endParaRPr lang="en-US" sz="1200" dirty="0" smtClean="0">
              <a:solidFill>
                <a:schemeClr val="bg1"/>
              </a:solidFill>
            </a:endParaRPr>
          </a:p>
          <a:p>
            <a:r>
              <a:rPr lang="en-US" sz="2800" dirty="0" smtClean="0">
                <a:solidFill>
                  <a:schemeClr val="bg1"/>
                </a:solidFill>
              </a:rPr>
              <a:t>       There </a:t>
            </a:r>
            <a:r>
              <a:rPr lang="en-US" sz="2800" dirty="0">
                <a:solidFill>
                  <a:schemeClr val="bg1"/>
                </a:solidFill>
              </a:rPr>
              <a:t>are many people who always complain of lack of money </a:t>
            </a:r>
            <a:endParaRPr lang="en-US" sz="2800" dirty="0" smtClean="0">
              <a:solidFill>
                <a:schemeClr val="bg1"/>
              </a:solidFill>
            </a:endParaRPr>
          </a:p>
          <a:p>
            <a:r>
              <a:rPr lang="en-US" sz="2800" dirty="0" smtClean="0">
                <a:solidFill>
                  <a:schemeClr val="bg1"/>
                </a:solidFill>
              </a:rPr>
              <a:t>despite </a:t>
            </a:r>
            <a:r>
              <a:rPr lang="en-US" sz="2800" dirty="0">
                <a:solidFill>
                  <a:schemeClr val="bg1"/>
                </a:solidFill>
              </a:rPr>
              <a:t>sufficient income. It seems that many people think they are </a:t>
            </a:r>
            <a:endParaRPr lang="en-US" sz="2800" dirty="0" smtClean="0">
              <a:solidFill>
                <a:schemeClr val="bg1"/>
              </a:solidFill>
            </a:endParaRPr>
          </a:p>
          <a:p>
            <a:r>
              <a:rPr lang="en-US" sz="2800" dirty="0" smtClean="0">
                <a:solidFill>
                  <a:schemeClr val="bg1"/>
                </a:solidFill>
              </a:rPr>
              <a:t>not </a:t>
            </a:r>
            <a:r>
              <a:rPr lang="en-US" sz="2800" dirty="0">
                <a:solidFill>
                  <a:schemeClr val="bg1"/>
                </a:solidFill>
              </a:rPr>
              <a:t>rich even though they possess a lot. The real </a:t>
            </a:r>
            <a:r>
              <a:rPr lang="en-US" sz="2800" b="1" dirty="0">
                <a:solidFill>
                  <a:srgbClr val="FFFF00"/>
                </a:solidFill>
              </a:rPr>
              <a:t>wealth</a:t>
            </a:r>
            <a:r>
              <a:rPr lang="en-US" sz="2800" dirty="0">
                <a:solidFill>
                  <a:schemeClr val="bg1"/>
                </a:solidFill>
              </a:rPr>
              <a:t> is not having </a:t>
            </a:r>
            <a:endParaRPr lang="en-US" sz="2800" dirty="0" smtClean="0">
              <a:solidFill>
                <a:schemeClr val="bg1"/>
              </a:solidFill>
            </a:endParaRPr>
          </a:p>
          <a:p>
            <a:r>
              <a:rPr lang="en-US" sz="2800" dirty="0" smtClean="0">
                <a:solidFill>
                  <a:schemeClr val="bg1"/>
                </a:solidFill>
              </a:rPr>
              <a:t>a </a:t>
            </a:r>
            <a:r>
              <a:rPr lang="en-US" sz="2800" dirty="0">
                <a:solidFill>
                  <a:schemeClr val="bg1"/>
                </a:solidFill>
              </a:rPr>
              <a:t>lot but </a:t>
            </a:r>
            <a:r>
              <a:rPr lang="en-US" sz="2800" b="1" dirty="0">
                <a:solidFill>
                  <a:srgbClr val="FFFF00"/>
                </a:solidFill>
              </a:rPr>
              <a:t>a state of self-satisfaction without feeling lack</a:t>
            </a:r>
            <a:r>
              <a:rPr lang="en-US" sz="2800" dirty="0">
                <a:solidFill>
                  <a:schemeClr val="bg1"/>
                </a:solidFill>
              </a:rPr>
              <a:t>. Let me illustrate it through </a:t>
            </a:r>
            <a:r>
              <a:rPr lang="en-US" sz="3200" b="1" u="sng" dirty="0">
                <a:solidFill>
                  <a:srgbClr val="FFFF00"/>
                </a:solidFill>
              </a:rPr>
              <a:t>Psalm 23:</a:t>
            </a:r>
            <a:r>
              <a:rPr lang="en-US" sz="3200" b="1" i="1" u="sng" dirty="0">
                <a:solidFill>
                  <a:srgbClr val="FFFF00"/>
                </a:solidFill>
              </a:rPr>
              <a:t>1</a:t>
            </a:r>
            <a:r>
              <a:rPr lang="en-US" sz="3200" b="1" i="1" dirty="0">
                <a:solidFill>
                  <a:srgbClr val="FFFF00"/>
                </a:solidFill>
              </a:rPr>
              <a:t> </a:t>
            </a:r>
            <a:r>
              <a:rPr lang="en-US" sz="3200" baseline="30000" dirty="0">
                <a:solidFill>
                  <a:srgbClr val="FFFF00"/>
                </a:solidFill>
              </a:rPr>
              <a:t>NIV </a:t>
            </a:r>
            <a:r>
              <a:rPr lang="en-US" sz="3200" b="1" i="1" dirty="0">
                <a:solidFill>
                  <a:srgbClr val="FFFF00"/>
                </a:solidFill>
              </a:rPr>
              <a:t>A psalm of David. The LORD is my shepherd, I shall not be in want</a:t>
            </a:r>
            <a:r>
              <a:rPr lang="en-US" sz="3200" dirty="0" smtClean="0">
                <a:solidFill>
                  <a:srgbClr val="FFFF00"/>
                </a:solidFill>
              </a:rPr>
              <a:t>.  /  </a:t>
            </a:r>
            <a:r>
              <a:rPr lang="es-ES" sz="3200" b="1" u="sng" dirty="0" smtClean="0">
                <a:solidFill>
                  <a:srgbClr val="FFFF00"/>
                </a:solidFill>
              </a:rPr>
              <a:t>Salmo </a:t>
            </a:r>
            <a:r>
              <a:rPr lang="es-ES" sz="3200" b="1" u="sng" dirty="0">
                <a:solidFill>
                  <a:srgbClr val="FFFF00"/>
                </a:solidFill>
              </a:rPr>
              <a:t>23:1</a:t>
            </a:r>
            <a:r>
              <a:rPr lang="es-ES" sz="3200" baseline="30000" dirty="0">
                <a:solidFill>
                  <a:srgbClr val="FFFF00"/>
                </a:solidFill>
              </a:rPr>
              <a:t> </a:t>
            </a:r>
            <a:r>
              <a:rPr lang="es-AR" sz="3200" baseline="30000" dirty="0" smtClean="0">
                <a:solidFill>
                  <a:srgbClr val="FFFF00"/>
                </a:solidFill>
              </a:rPr>
              <a:t>LBA</a:t>
            </a:r>
            <a:r>
              <a:rPr lang="es-AR" sz="3200" dirty="0" smtClean="0">
                <a:solidFill>
                  <a:srgbClr val="FFFF00"/>
                </a:solidFill>
              </a:rPr>
              <a:t> </a:t>
            </a:r>
            <a:r>
              <a:rPr lang="es-AR" sz="3200" b="1" i="1" dirty="0">
                <a:solidFill>
                  <a:srgbClr val="FFFF00"/>
                </a:solidFill>
              </a:rPr>
              <a:t>Salmo de David. El SEÑOR es mi pastor, nada me faltará</a:t>
            </a:r>
            <a:r>
              <a:rPr lang="es-AR" sz="3200" dirty="0" smtClean="0">
                <a:solidFill>
                  <a:srgbClr val="FFFF00"/>
                </a:solidFill>
              </a:rPr>
              <a:t>.</a:t>
            </a:r>
          </a:p>
          <a:p>
            <a:endParaRPr lang="en-US" sz="1400" dirty="0">
              <a:solidFill>
                <a:schemeClr val="bg1"/>
              </a:solidFill>
            </a:endParaRPr>
          </a:p>
          <a:p>
            <a:r>
              <a:rPr lang="en-US" sz="2800" dirty="0">
                <a:solidFill>
                  <a:schemeClr val="bg1"/>
                </a:solidFill>
              </a:rPr>
              <a:t> </a:t>
            </a:r>
            <a:r>
              <a:rPr lang="en-US" sz="2800" dirty="0" smtClean="0">
                <a:solidFill>
                  <a:schemeClr val="bg1"/>
                </a:solidFill>
              </a:rPr>
              <a:t>      In </a:t>
            </a:r>
            <a:r>
              <a:rPr lang="en-US" sz="2800" dirty="0">
                <a:solidFill>
                  <a:schemeClr val="bg1"/>
                </a:solidFill>
              </a:rPr>
              <a:t>ancient times, the shepherds of Israel did not keep and graze the sheep in a certain fenced area. Generally, water and grass were not sufficient for the flock in the land of the Bible. So the sheep needed shepherds. Even today, many Bedouins (nomads) maintain the same lifestyle that dates back several thousand years. </a:t>
            </a:r>
            <a:endParaRPr lang="en-US" sz="1100" dirty="0">
              <a:solidFill>
                <a:schemeClr val="bg1"/>
              </a:solidFill>
            </a:endParaRPr>
          </a:p>
          <a:p>
            <a:endParaRPr lang="en-US" sz="1100" dirty="0" smtClean="0">
              <a:solidFill>
                <a:schemeClr val="bg1"/>
              </a:solidFill>
            </a:endParaRPr>
          </a:p>
          <a:p>
            <a:endParaRPr lang="en-US" sz="1100" dirty="0" smtClean="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7442271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 West Bank, 91% of land evictions issued against Palestinia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2" y="177478"/>
            <a:ext cx="409651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 3 - Beduin Man High Resolution Stock Photography and Imag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338" y="0"/>
            <a:ext cx="4457699" cy="3291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8865" y="2967284"/>
            <a:ext cx="12114213" cy="38472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Sheep </a:t>
            </a:r>
            <a:r>
              <a:rPr lang="en-US" sz="2800" dirty="0">
                <a:solidFill>
                  <a:schemeClr val="bg1"/>
                </a:solidFill>
              </a:rPr>
              <a:t>in general cannot manage an independent life. They cannot take care of themselves. They are dependent animal. They need a shepherd. When God becomes our shepherd, it is His responsibility to feed and raise us. As long as we depend on Him, God will do the best job. We need all kinds of nourishment – physical, emotional, and spiritual. God is the only One who can provide all of this and satisfy our real need. When we have the Lord as our Shepherd, we shall not be in want for anything and thus become rich. </a:t>
            </a: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76200"/>
            <a:ext cx="12114213" cy="67403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chemeClr val="bg1"/>
                </a:solidFill>
              </a:rPr>
              <a:t>       With </a:t>
            </a:r>
            <a:r>
              <a:rPr lang="en-US" sz="2400" dirty="0">
                <a:solidFill>
                  <a:schemeClr val="bg1"/>
                </a:solidFill>
              </a:rPr>
              <a:t>this in mind, we can understand what Jesus said in </a:t>
            </a:r>
            <a:r>
              <a:rPr lang="en-US" sz="2400" b="1" u="sng" dirty="0" smtClean="0">
                <a:solidFill>
                  <a:srgbClr val="FFFF00"/>
                </a:solidFill>
              </a:rPr>
              <a:t>Matthew </a:t>
            </a:r>
            <a:r>
              <a:rPr lang="en-US" sz="2400" b="1" u="sng" dirty="0">
                <a:solidFill>
                  <a:srgbClr val="FFFF00"/>
                </a:solidFill>
              </a:rPr>
              <a:t>5:3</a:t>
            </a:r>
            <a:r>
              <a:rPr lang="en-US" sz="2400" dirty="0">
                <a:solidFill>
                  <a:srgbClr val="FFFF00"/>
                </a:solidFill>
              </a:rPr>
              <a:t>. </a:t>
            </a:r>
            <a:endParaRPr lang="en-US" sz="2400" dirty="0" smtClean="0">
              <a:solidFill>
                <a:srgbClr val="FFFF00"/>
              </a:solidFill>
            </a:endParaRPr>
          </a:p>
          <a:p>
            <a:r>
              <a:rPr lang="en-US" sz="2400" baseline="30000" dirty="0" smtClean="0">
                <a:solidFill>
                  <a:srgbClr val="FFFF00"/>
                </a:solidFill>
              </a:rPr>
              <a:t>NIV </a:t>
            </a:r>
            <a:r>
              <a:rPr lang="en-US" sz="2400" dirty="0">
                <a:solidFill>
                  <a:srgbClr val="FFFF00"/>
                </a:solidFill>
              </a:rPr>
              <a:t>“</a:t>
            </a:r>
            <a:r>
              <a:rPr lang="en-US" sz="2400" b="1" i="1" dirty="0">
                <a:solidFill>
                  <a:srgbClr val="FFFF00"/>
                </a:solidFill>
              </a:rPr>
              <a:t>Blessed are </a:t>
            </a:r>
            <a:r>
              <a:rPr lang="en-US" sz="2400" b="1" i="1" u="sng" dirty="0">
                <a:solidFill>
                  <a:srgbClr val="FFFF00"/>
                </a:solidFill>
              </a:rPr>
              <a:t>the poor in spirit</a:t>
            </a:r>
            <a:r>
              <a:rPr lang="en-US" sz="2400" b="1" i="1" dirty="0">
                <a:solidFill>
                  <a:srgbClr val="FFFF00"/>
                </a:solidFill>
              </a:rPr>
              <a:t> </a:t>
            </a:r>
            <a:r>
              <a:rPr lang="en-US" sz="2400" dirty="0">
                <a:solidFill>
                  <a:srgbClr val="FFFF00"/>
                </a:solidFill>
              </a:rPr>
              <a:t>(</a:t>
            </a:r>
            <a:r>
              <a:rPr lang="el-GR" sz="2400" dirty="0">
                <a:solidFill>
                  <a:srgbClr val="FFFF00"/>
                </a:solidFill>
              </a:rPr>
              <a:t>οἱ πτωχοὶ τῷ </a:t>
            </a:r>
            <a:r>
              <a:rPr lang="el-GR" sz="2400" dirty="0" smtClean="0">
                <a:solidFill>
                  <a:srgbClr val="FFFF00"/>
                </a:solidFill>
              </a:rPr>
              <a:t>πνεύματι</a:t>
            </a:r>
            <a:r>
              <a:rPr lang="en-US" sz="2400" dirty="0">
                <a:solidFill>
                  <a:srgbClr val="FFFF00"/>
                </a:solidFill>
              </a:rPr>
              <a:t>)</a:t>
            </a:r>
            <a:r>
              <a:rPr lang="en-US" sz="2400" b="1" i="1" dirty="0">
                <a:solidFill>
                  <a:srgbClr val="FFFF00"/>
                </a:solidFill>
              </a:rPr>
              <a:t>, for theirs is </a:t>
            </a:r>
            <a:r>
              <a:rPr lang="en-US" sz="2400" b="1" i="1" dirty="0" smtClean="0">
                <a:solidFill>
                  <a:srgbClr val="FFFF00"/>
                </a:solidFill>
              </a:rPr>
              <a:t>the </a:t>
            </a:r>
          </a:p>
          <a:p>
            <a:r>
              <a:rPr lang="en-US" sz="2400" b="1" i="1" dirty="0" smtClean="0">
                <a:solidFill>
                  <a:srgbClr val="FFFF00"/>
                </a:solidFill>
              </a:rPr>
              <a:t>kingdom </a:t>
            </a:r>
            <a:r>
              <a:rPr lang="en-US" sz="2400" b="1" i="1" dirty="0">
                <a:solidFill>
                  <a:srgbClr val="FFFF00"/>
                </a:solidFill>
              </a:rPr>
              <a:t>of heaven</a:t>
            </a:r>
            <a:r>
              <a:rPr lang="en-US" sz="2400" dirty="0">
                <a:solidFill>
                  <a:srgbClr val="FFFF00"/>
                </a:solidFill>
              </a:rPr>
              <a:t>.” </a:t>
            </a:r>
            <a:r>
              <a:rPr lang="en-US" sz="2400" dirty="0" smtClean="0">
                <a:solidFill>
                  <a:srgbClr val="FFFF00"/>
                </a:solidFill>
              </a:rPr>
              <a:t> / </a:t>
            </a:r>
            <a:r>
              <a:rPr lang="es-ES" sz="2400" b="1" u="sng" dirty="0">
                <a:solidFill>
                  <a:srgbClr val="FFFF00"/>
                </a:solidFill>
              </a:rPr>
              <a:t>Mateo 5:3 </a:t>
            </a:r>
            <a:r>
              <a:rPr lang="es-AR" sz="2400" baseline="30000" dirty="0" smtClean="0">
                <a:solidFill>
                  <a:srgbClr val="FFFF00"/>
                </a:solidFill>
              </a:rPr>
              <a:t>LBA</a:t>
            </a:r>
            <a:r>
              <a:rPr lang="es-ES" sz="2400" dirty="0" smtClean="0">
                <a:solidFill>
                  <a:srgbClr val="FFFF00"/>
                </a:solidFill>
              </a:rPr>
              <a:t> </a:t>
            </a:r>
            <a:r>
              <a:rPr lang="es-ES" sz="2400" dirty="0">
                <a:solidFill>
                  <a:srgbClr val="FFFF00"/>
                </a:solidFill>
              </a:rPr>
              <a:t>“</a:t>
            </a:r>
            <a:r>
              <a:rPr lang="es-AR" sz="2400" b="1" i="1" dirty="0">
                <a:solidFill>
                  <a:srgbClr val="FFFF00"/>
                </a:solidFill>
              </a:rPr>
              <a:t>Bienaventurados </a:t>
            </a:r>
            <a:r>
              <a:rPr lang="es-AR" sz="2400" b="1" i="1" u="sng" dirty="0">
                <a:solidFill>
                  <a:srgbClr val="FFFF00"/>
                </a:solidFill>
              </a:rPr>
              <a:t>los pobres </a:t>
            </a:r>
            <a:r>
              <a:rPr lang="es-AR" sz="2400" b="1" i="1" u="sng" dirty="0" smtClean="0">
                <a:solidFill>
                  <a:srgbClr val="FFFF00"/>
                </a:solidFill>
              </a:rPr>
              <a:t>en espíritu</a:t>
            </a:r>
            <a:r>
              <a:rPr lang="es-AR" sz="2400" b="1" i="1" dirty="0" smtClean="0">
                <a:solidFill>
                  <a:srgbClr val="FFFF00"/>
                </a:solidFill>
              </a:rPr>
              <a:t>, </a:t>
            </a:r>
          </a:p>
          <a:p>
            <a:r>
              <a:rPr lang="es-AR" sz="2400" b="1" i="1" dirty="0" smtClean="0">
                <a:solidFill>
                  <a:srgbClr val="FFFF00"/>
                </a:solidFill>
              </a:rPr>
              <a:t>pues </a:t>
            </a:r>
            <a:r>
              <a:rPr lang="es-AR" sz="2400" b="1" i="1" dirty="0">
                <a:solidFill>
                  <a:srgbClr val="FFFF00"/>
                </a:solidFill>
              </a:rPr>
              <a:t>de ellos es el reino de los cielos</a:t>
            </a:r>
            <a:r>
              <a:rPr lang="es-ES" sz="2400" dirty="0">
                <a:solidFill>
                  <a:srgbClr val="FFFF00"/>
                </a:solidFill>
              </a:rPr>
              <a:t>”. </a:t>
            </a:r>
            <a:r>
              <a:rPr lang="es-ES" sz="2400" dirty="0" smtClean="0">
                <a:solidFill>
                  <a:srgbClr val="FFFF00"/>
                </a:solidFill>
              </a:rPr>
              <a:t> </a:t>
            </a:r>
            <a:r>
              <a:rPr lang="en-US" sz="2400" dirty="0" smtClean="0">
                <a:solidFill>
                  <a:schemeClr val="bg1"/>
                </a:solidFill>
              </a:rPr>
              <a:t>When </a:t>
            </a:r>
            <a:r>
              <a:rPr lang="en-US" sz="2400" dirty="0">
                <a:solidFill>
                  <a:schemeClr val="bg1"/>
                </a:solidFill>
              </a:rPr>
              <a:t>we feel </a:t>
            </a:r>
            <a:r>
              <a:rPr lang="en-US" sz="2400" dirty="0" smtClean="0">
                <a:solidFill>
                  <a:schemeClr val="bg1"/>
                </a:solidFill>
              </a:rPr>
              <a:t>lack</a:t>
            </a:r>
            <a:r>
              <a:rPr lang="en-US" sz="2400" dirty="0">
                <a:solidFill>
                  <a:schemeClr val="bg1"/>
                </a:solidFill>
              </a:rPr>
              <a:t>, </a:t>
            </a:r>
            <a:r>
              <a:rPr lang="en-US" sz="2400" dirty="0" smtClean="0">
                <a:solidFill>
                  <a:schemeClr val="bg1"/>
                </a:solidFill>
              </a:rPr>
              <a:t>we </a:t>
            </a:r>
            <a:r>
              <a:rPr lang="en-US" sz="2400" dirty="0">
                <a:solidFill>
                  <a:schemeClr val="bg1"/>
                </a:solidFill>
              </a:rPr>
              <a:t>are poor. </a:t>
            </a:r>
            <a:r>
              <a:rPr lang="en-US" sz="2400" dirty="0" smtClean="0">
                <a:solidFill>
                  <a:schemeClr val="bg1"/>
                </a:solidFill>
              </a:rPr>
              <a:t>When </a:t>
            </a:r>
          </a:p>
          <a:p>
            <a:r>
              <a:rPr lang="en-US" sz="2400" dirty="0" smtClean="0">
                <a:solidFill>
                  <a:schemeClr val="bg1"/>
                </a:solidFill>
              </a:rPr>
              <a:t>we </a:t>
            </a:r>
            <a:r>
              <a:rPr lang="en-US" sz="2400" dirty="0">
                <a:solidFill>
                  <a:schemeClr val="bg1"/>
                </a:solidFill>
              </a:rPr>
              <a:t>realize that we are poor in spirit, </a:t>
            </a:r>
            <a:r>
              <a:rPr lang="en-US" sz="2400" dirty="0" smtClean="0">
                <a:solidFill>
                  <a:schemeClr val="bg1"/>
                </a:solidFill>
              </a:rPr>
              <a:t>we </a:t>
            </a:r>
            <a:r>
              <a:rPr lang="en-US" sz="2400" dirty="0">
                <a:solidFill>
                  <a:schemeClr val="bg1"/>
                </a:solidFill>
              </a:rPr>
              <a:t>are blessed, because we will seek to be </a:t>
            </a:r>
            <a:endParaRPr lang="en-US" sz="2400" dirty="0" smtClean="0">
              <a:solidFill>
                <a:schemeClr val="bg1"/>
              </a:solidFill>
            </a:endParaRPr>
          </a:p>
          <a:p>
            <a:r>
              <a:rPr lang="en-US" sz="2400" dirty="0" smtClean="0">
                <a:solidFill>
                  <a:schemeClr val="bg1"/>
                </a:solidFill>
              </a:rPr>
              <a:t>rich </a:t>
            </a:r>
            <a:r>
              <a:rPr lang="en-US" sz="2400" dirty="0">
                <a:solidFill>
                  <a:schemeClr val="bg1"/>
                </a:solidFill>
              </a:rPr>
              <a:t>in spirit. God is the only One who can make our spirit rich. When we live under the guidance of this good Shepherd, we can live a rich life. Jesus said: </a:t>
            </a:r>
            <a:r>
              <a:rPr lang="en-US" sz="2400" b="1" u="sng" dirty="0">
                <a:solidFill>
                  <a:srgbClr val="FFFF00"/>
                </a:solidFill>
              </a:rPr>
              <a:t>John 10:10</a:t>
            </a:r>
            <a:r>
              <a:rPr lang="en-US" sz="2400" u="sng" dirty="0">
                <a:solidFill>
                  <a:srgbClr val="FFFF00"/>
                </a:solidFill>
              </a:rPr>
              <a:t> </a:t>
            </a:r>
            <a:r>
              <a:rPr lang="en-US" sz="2400" baseline="30000" dirty="0">
                <a:solidFill>
                  <a:srgbClr val="FFFF00"/>
                </a:solidFill>
              </a:rPr>
              <a:t>NIV </a:t>
            </a:r>
            <a:r>
              <a:rPr lang="en-US" sz="2400" dirty="0">
                <a:solidFill>
                  <a:srgbClr val="FFFF00"/>
                </a:solidFill>
              </a:rPr>
              <a:t>“</a:t>
            </a:r>
            <a:r>
              <a:rPr lang="en-US" sz="2400" b="1" i="1" dirty="0">
                <a:solidFill>
                  <a:srgbClr val="FFFF00"/>
                </a:solidFill>
              </a:rPr>
              <a:t>The thief comes only to steal and kill and destroy; I have come that they may have life, and have it to the full</a:t>
            </a:r>
            <a:r>
              <a:rPr lang="en-US" sz="2400" dirty="0" smtClean="0">
                <a:solidFill>
                  <a:srgbClr val="FFFF00"/>
                </a:solidFill>
              </a:rPr>
              <a:t>.”  / </a:t>
            </a:r>
            <a:r>
              <a:rPr lang="es-ES" sz="2400" b="1" u="sng" dirty="0">
                <a:solidFill>
                  <a:srgbClr val="FFFF00"/>
                </a:solidFill>
              </a:rPr>
              <a:t>Juan 10:10 </a:t>
            </a:r>
            <a:r>
              <a:rPr lang="es-AR" sz="2400" baseline="30000" dirty="0" smtClean="0">
                <a:solidFill>
                  <a:srgbClr val="FFFF00"/>
                </a:solidFill>
              </a:rPr>
              <a:t>LBA</a:t>
            </a:r>
            <a:r>
              <a:rPr lang="es-ES" sz="2400" dirty="0" smtClean="0">
                <a:solidFill>
                  <a:srgbClr val="FFFF00"/>
                </a:solidFill>
              </a:rPr>
              <a:t> </a:t>
            </a:r>
            <a:r>
              <a:rPr lang="es-ES" sz="2400" dirty="0">
                <a:solidFill>
                  <a:srgbClr val="FFFF00"/>
                </a:solidFill>
              </a:rPr>
              <a:t>“</a:t>
            </a:r>
            <a:r>
              <a:rPr lang="es-AR" sz="2400" b="1" i="1" dirty="0">
                <a:solidFill>
                  <a:srgbClr val="FFFF00"/>
                </a:solidFill>
              </a:rPr>
              <a:t>El ladrón sólo viene para robar y matar y destruir; yo he venido para que tengan vida, y para que la tengan en abundancia</a:t>
            </a:r>
            <a:r>
              <a:rPr lang="es-ES" sz="2400" dirty="0">
                <a:solidFill>
                  <a:srgbClr val="FFFF00"/>
                </a:solidFill>
              </a:rPr>
              <a:t>”.</a:t>
            </a:r>
            <a:endParaRPr lang="en-US" sz="2400" dirty="0">
              <a:solidFill>
                <a:srgbClr val="FFFF00"/>
              </a:solidFill>
            </a:endParaRPr>
          </a:p>
          <a:p>
            <a:r>
              <a:rPr lang="es-AR" sz="2400" dirty="0" smtClean="0">
                <a:solidFill>
                  <a:schemeClr val="bg1"/>
                </a:solidFill>
              </a:rPr>
              <a:t>       </a:t>
            </a:r>
            <a:r>
              <a:rPr lang="es-AR" sz="2400" dirty="0" err="1" smtClean="0">
                <a:solidFill>
                  <a:schemeClr val="bg1"/>
                </a:solidFill>
              </a:rPr>
              <a:t>To</a:t>
            </a:r>
            <a:r>
              <a:rPr lang="es-AR" sz="2400" dirty="0" smtClean="0">
                <a:solidFill>
                  <a:schemeClr val="bg1"/>
                </a:solidFill>
              </a:rPr>
              <a:t> </a:t>
            </a:r>
            <a:r>
              <a:rPr lang="es-AR" sz="2400" dirty="0">
                <a:solidFill>
                  <a:schemeClr val="bg1"/>
                </a:solidFill>
              </a:rPr>
              <a:t>be </a:t>
            </a:r>
            <a:r>
              <a:rPr lang="es-AR" sz="2400" dirty="0" err="1">
                <a:solidFill>
                  <a:schemeClr val="bg1"/>
                </a:solidFill>
              </a:rPr>
              <a:t>truly</a:t>
            </a:r>
            <a:r>
              <a:rPr lang="es-AR" sz="2400" dirty="0">
                <a:solidFill>
                  <a:schemeClr val="bg1"/>
                </a:solidFill>
              </a:rPr>
              <a:t> </a:t>
            </a:r>
            <a:r>
              <a:rPr lang="es-AR" sz="2400" dirty="0" err="1">
                <a:solidFill>
                  <a:schemeClr val="bg1"/>
                </a:solidFill>
              </a:rPr>
              <a:t>rich</a:t>
            </a:r>
            <a:r>
              <a:rPr lang="es-AR" sz="2400" dirty="0">
                <a:solidFill>
                  <a:schemeClr val="bg1"/>
                </a:solidFill>
              </a:rPr>
              <a:t>, w</a:t>
            </a:r>
            <a:r>
              <a:rPr lang="en-US" sz="2400" dirty="0">
                <a:solidFill>
                  <a:schemeClr val="bg1"/>
                </a:solidFill>
              </a:rPr>
              <a:t>e also have to learn </a:t>
            </a:r>
            <a:r>
              <a:rPr lang="en-US" sz="2400" b="1" dirty="0">
                <a:solidFill>
                  <a:srgbClr val="FFFF00"/>
                </a:solidFill>
              </a:rPr>
              <a:t>self-satisfaction</a:t>
            </a:r>
            <a:r>
              <a:rPr lang="en-US" sz="2400" dirty="0">
                <a:solidFill>
                  <a:schemeClr val="bg1"/>
                </a:solidFill>
              </a:rPr>
              <a:t>. </a:t>
            </a:r>
            <a:r>
              <a:rPr lang="en-US" sz="2400" b="1" u="sng" dirty="0" smtClean="0">
                <a:solidFill>
                  <a:srgbClr val="FFFF00"/>
                </a:solidFill>
              </a:rPr>
              <a:t>Philippians </a:t>
            </a:r>
            <a:r>
              <a:rPr lang="en-US" sz="2400" b="1" u="sng" dirty="0">
                <a:solidFill>
                  <a:srgbClr val="FFFF00"/>
                </a:solidFill>
              </a:rPr>
              <a:t>4:12-13</a:t>
            </a:r>
            <a:r>
              <a:rPr lang="en-US" sz="2400" u="sng" baseline="30000" dirty="0">
                <a:solidFill>
                  <a:srgbClr val="FFFF00"/>
                </a:solidFill>
              </a:rPr>
              <a:t> </a:t>
            </a:r>
            <a:r>
              <a:rPr lang="en-US" sz="2400" baseline="30000" dirty="0" smtClean="0">
                <a:solidFill>
                  <a:srgbClr val="FFFF00"/>
                </a:solidFill>
              </a:rPr>
              <a:t>NIV</a:t>
            </a:r>
            <a:r>
              <a:rPr lang="en-US" sz="2400" dirty="0" smtClean="0">
                <a:solidFill>
                  <a:srgbClr val="FFFF00"/>
                </a:solidFill>
              </a:rPr>
              <a:t> </a:t>
            </a:r>
            <a:r>
              <a:rPr lang="en-US" sz="2400" dirty="0">
                <a:solidFill>
                  <a:srgbClr val="FFFF00"/>
                </a:solidFill>
              </a:rPr>
              <a:t>“</a:t>
            </a:r>
            <a:r>
              <a:rPr lang="en-US" sz="2400" i="1" dirty="0">
                <a:solidFill>
                  <a:srgbClr val="FFFF00"/>
                </a:solidFill>
              </a:rPr>
              <a:t>I know what it is to be in need, and I know what it is to have plenty. I have learned the secret of being content in any and every situation, whether well fed or hungry, whether living in plenty or in want. I can do everything through him who gives me strength</a:t>
            </a:r>
            <a:r>
              <a:rPr lang="en-US" sz="2400" dirty="0">
                <a:solidFill>
                  <a:srgbClr val="FFFF00"/>
                </a:solidFill>
              </a:rPr>
              <a:t>.” </a:t>
            </a:r>
            <a:r>
              <a:rPr lang="en-US" sz="2400" dirty="0" smtClean="0">
                <a:solidFill>
                  <a:srgbClr val="FFFF00"/>
                </a:solidFill>
              </a:rPr>
              <a:t>/ </a:t>
            </a:r>
            <a:r>
              <a:rPr lang="es-AR" sz="2400" b="1" u="sng" dirty="0">
                <a:solidFill>
                  <a:srgbClr val="FFFF00"/>
                </a:solidFill>
              </a:rPr>
              <a:t>Filipenses 4:12-13</a:t>
            </a:r>
            <a:r>
              <a:rPr lang="es-AR" sz="2400" dirty="0">
                <a:solidFill>
                  <a:srgbClr val="FFFF00"/>
                </a:solidFill>
              </a:rPr>
              <a:t> </a:t>
            </a:r>
            <a:r>
              <a:rPr lang="es-AR" sz="2400" baseline="30000" dirty="0" smtClean="0">
                <a:solidFill>
                  <a:srgbClr val="FFFF00"/>
                </a:solidFill>
              </a:rPr>
              <a:t>LBA</a:t>
            </a:r>
            <a:r>
              <a:rPr lang="es-AR" sz="2400" dirty="0" smtClean="0">
                <a:solidFill>
                  <a:srgbClr val="FFFF00"/>
                </a:solidFill>
              </a:rPr>
              <a:t> </a:t>
            </a:r>
            <a:r>
              <a:rPr lang="es-AR" sz="2400" dirty="0">
                <a:solidFill>
                  <a:srgbClr val="FFFF00"/>
                </a:solidFill>
              </a:rPr>
              <a:t>“</a:t>
            </a:r>
            <a:r>
              <a:rPr lang="es-AR" sz="2400" i="1" dirty="0">
                <a:solidFill>
                  <a:srgbClr val="FFFF00"/>
                </a:solidFill>
              </a:rPr>
              <a:t>Sé vivir en pobreza, y sé vivir en prosperidad; en todo y por todo he aprendido el secreto tanto de estar saciado como de tener hambre, de tener abundancia como de sufrir necesidad. Todo lo puedo en Cristo que me fortalece</a:t>
            </a:r>
            <a:r>
              <a:rPr lang="es-AR" sz="2400" dirty="0">
                <a:solidFill>
                  <a:srgbClr val="FFFF00"/>
                </a:solidFill>
              </a:rPr>
              <a:t>”. </a:t>
            </a:r>
            <a:r>
              <a:rPr lang="en-US" sz="2400" dirty="0" smtClean="0">
                <a:solidFill>
                  <a:schemeClr val="bg1"/>
                </a:solidFill>
              </a:rPr>
              <a:t>Paul </a:t>
            </a:r>
            <a:r>
              <a:rPr lang="en-US" sz="2400" dirty="0">
                <a:solidFill>
                  <a:schemeClr val="bg1"/>
                </a:solidFill>
              </a:rPr>
              <a:t>the Apostle was really a rich man in the Lord Jesus Christ</a:t>
            </a:r>
            <a:r>
              <a:rPr lang="en-US" sz="2400" dirty="0" smtClean="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0812" y="3200399"/>
            <a:ext cx="11963401" cy="3477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bg1"/>
                </a:solidFill>
              </a:rPr>
              <a:t>	Let me give my own example for another illustration. As you can see, I am bald. However, I never feel I am poor when I speak of my hair. Because I never feel like my hairs are lacking. I am fine with my bald hair. Commercials for treating baldness never catch my eye. There are actually many benefits to being bald. First of all, I do not need Shampoo or hair dryer. I just need some hats to warm my head in winter, and to avoid strong sun in summer. I am satisfied with my current hair situation.</a:t>
            </a:r>
          </a:p>
          <a:p>
            <a:endParaRPr lang="en-US" sz="2400" dirty="0">
              <a:solidFill>
                <a:schemeClr val="bg1"/>
              </a:solidFill>
            </a:endParaRPr>
          </a:p>
        </p:txBody>
      </p:sp>
      <p:pic>
        <p:nvPicPr>
          <p:cNvPr id="4098" name="Picture 2" descr="7 Ways to Stop Hair Loss - Treatments and Pre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5316422"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air cells in bald men could be reawakened - Tele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947" y="339796"/>
            <a:ext cx="4091235"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8913" y="43462"/>
            <a:ext cx="12114213" cy="670952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AR" sz="2600" b="1" dirty="0" smtClean="0">
                <a:solidFill>
                  <a:schemeClr val="bg1"/>
                </a:solidFill>
              </a:rPr>
              <a:t>                                      </a:t>
            </a:r>
            <a:r>
              <a:rPr lang="es-AR" sz="3200" b="1" dirty="0" smtClean="0">
                <a:solidFill>
                  <a:srgbClr val="FFFF00"/>
                </a:solidFill>
              </a:rPr>
              <a:t>&lt;</a:t>
            </a:r>
            <a:r>
              <a:rPr lang="es-AR" sz="3200" b="1" dirty="0" err="1">
                <a:solidFill>
                  <a:srgbClr val="FFFF00"/>
                </a:solidFill>
              </a:rPr>
              <a:t>Fame</a:t>
            </a:r>
            <a:r>
              <a:rPr lang="es-AR" sz="3200" b="1" dirty="0">
                <a:solidFill>
                  <a:srgbClr val="FFFF00"/>
                </a:solidFill>
              </a:rPr>
              <a:t>: </a:t>
            </a:r>
            <a:r>
              <a:rPr lang="es-AR" sz="3200" b="1" dirty="0" err="1">
                <a:solidFill>
                  <a:srgbClr val="FFFF00"/>
                </a:solidFill>
              </a:rPr>
              <a:t>Being</a:t>
            </a:r>
            <a:r>
              <a:rPr lang="es-AR" sz="3200" b="1" dirty="0">
                <a:solidFill>
                  <a:srgbClr val="FFFF00"/>
                </a:solidFill>
              </a:rPr>
              <a:t> </a:t>
            </a:r>
            <a:r>
              <a:rPr lang="es-AR" sz="3200" b="1" dirty="0" err="1">
                <a:solidFill>
                  <a:srgbClr val="FFFF00"/>
                </a:solidFill>
              </a:rPr>
              <a:t>Known</a:t>
            </a:r>
            <a:r>
              <a:rPr lang="es-AR" sz="3200" b="1" dirty="0">
                <a:solidFill>
                  <a:srgbClr val="FFFF00"/>
                </a:solidFill>
              </a:rPr>
              <a:t> </a:t>
            </a:r>
            <a:r>
              <a:rPr lang="es-AR" sz="3200" b="1" dirty="0" err="1">
                <a:solidFill>
                  <a:srgbClr val="FFFF00"/>
                </a:solidFill>
              </a:rPr>
              <a:t>to</a:t>
            </a:r>
            <a:r>
              <a:rPr lang="es-AR" sz="3200" b="1" dirty="0">
                <a:solidFill>
                  <a:srgbClr val="FFFF00"/>
                </a:solidFill>
              </a:rPr>
              <a:t> </a:t>
            </a:r>
            <a:r>
              <a:rPr lang="es-AR" sz="3200" b="1" dirty="0" err="1">
                <a:solidFill>
                  <a:srgbClr val="FFFF00"/>
                </a:solidFill>
              </a:rPr>
              <a:t>God</a:t>
            </a:r>
            <a:r>
              <a:rPr lang="es-AR" sz="3200" b="1" dirty="0">
                <a:solidFill>
                  <a:srgbClr val="FFFF00"/>
                </a:solidFill>
              </a:rPr>
              <a:t>&gt;</a:t>
            </a:r>
            <a:endParaRPr lang="en-US" sz="3200" dirty="0">
              <a:solidFill>
                <a:srgbClr val="FFFF00"/>
              </a:solidFill>
            </a:endParaRPr>
          </a:p>
          <a:p>
            <a:r>
              <a:rPr lang="en-US" sz="2650" dirty="0" smtClean="0">
                <a:solidFill>
                  <a:schemeClr val="bg1"/>
                </a:solidFill>
              </a:rPr>
              <a:t>       Generally </a:t>
            </a:r>
            <a:r>
              <a:rPr lang="en-US" sz="2650" dirty="0">
                <a:solidFill>
                  <a:schemeClr val="bg1"/>
                </a:solidFill>
              </a:rPr>
              <a:t>speaking, not only celebrities but also most people are </a:t>
            </a:r>
            <a:endParaRPr lang="en-US" sz="2650" dirty="0" smtClean="0">
              <a:solidFill>
                <a:schemeClr val="bg1"/>
              </a:solidFill>
            </a:endParaRPr>
          </a:p>
          <a:p>
            <a:r>
              <a:rPr lang="en-US" sz="2650" dirty="0" smtClean="0">
                <a:solidFill>
                  <a:schemeClr val="bg1"/>
                </a:solidFill>
              </a:rPr>
              <a:t>very </a:t>
            </a:r>
            <a:r>
              <a:rPr lang="en-US" sz="2650" dirty="0">
                <a:solidFill>
                  <a:schemeClr val="bg1"/>
                </a:solidFill>
              </a:rPr>
              <a:t>sensitive to their reputation among others. People usually want </a:t>
            </a:r>
            <a:endParaRPr lang="en-US" sz="2650" dirty="0" smtClean="0">
              <a:solidFill>
                <a:schemeClr val="bg1"/>
              </a:solidFill>
            </a:endParaRPr>
          </a:p>
          <a:p>
            <a:r>
              <a:rPr lang="en-US" sz="2650" dirty="0" smtClean="0">
                <a:solidFill>
                  <a:schemeClr val="bg1"/>
                </a:solidFill>
              </a:rPr>
              <a:t>to be </a:t>
            </a:r>
            <a:r>
              <a:rPr lang="en-US" sz="2650" dirty="0">
                <a:solidFill>
                  <a:schemeClr val="bg1"/>
                </a:solidFill>
              </a:rPr>
              <a:t>known, accepted and respected by others. The Word of God </a:t>
            </a:r>
            <a:endParaRPr lang="en-US" sz="2650" dirty="0" smtClean="0">
              <a:solidFill>
                <a:schemeClr val="bg1"/>
              </a:solidFill>
            </a:endParaRPr>
          </a:p>
          <a:p>
            <a:r>
              <a:rPr lang="en-US" sz="2650" dirty="0" smtClean="0">
                <a:solidFill>
                  <a:schemeClr val="bg1"/>
                </a:solidFill>
              </a:rPr>
              <a:t>teaches us </a:t>
            </a:r>
            <a:r>
              <a:rPr lang="en-US" sz="2650" dirty="0">
                <a:solidFill>
                  <a:schemeClr val="bg1"/>
                </a:solidFill>
              </a:rPr>
              <a:t>that real </a:t>
            </a:r>
            <a:r>
              <a:rPr lang="en-US" sz="2650" b="1" dirty="0">
                <a:solidFill>
                  <a:schemeClr val="bg1"/>
                </a:solidFill>
              </a:rPr>
              <a:t>fame</a:t>
            </a:r>
            <a:r>
              <a:rPr lang="en-US" sz="2650" dirty="0">
                <a:solidFill>
                  <a:schemeClr val="bg1"/>
                </a:solidFill>
              </a:rPr>
              <a:t> is being known by Jesus and the greatest </a:t>
            </a:r>
            <a:endParaRPr lang="en-US" sz="2650" dirty="0" smtClean="0">
              <a:solidFill>
                <a:schemeClr val="bg1"/>
              </a:solidFill>
            </a:endParaRPr>
          </a:p>
          <a:p>
            <a:r>
              <a:rPr lang="en-US" sz="2650" dirty="0" smtClean="0">
                <a:solidFill>
                  <a:schemeClr val="bg1"/>
                </a:solidFill>
              </a:rPr>
              <a:t>tragedy </a:t>
            </a:r>
            <a:r>
              <a:rPr lang="en-US" sz="2650" dirty="0">
                <a:solidFill>
                  <a:schemeClr val="bg1"/>
                </a:solidFill>
              </a:rPr>
              <a:t>is being denied by him. Listen to Jesus’ warning of dangerous fame: </a:t>
            </a:r>
            <a:r>
              <a:rPr lang="en-US" sz="2650" b="1" u="sng" dirty="0">
                <a:solidFill>
                  <a:srgbClr val="FFFF00"/>
                </a:solidFill>
              </a:rPr>
              <a:t>Luke 6:26</a:t>
            </a:r>
            <a:r>
              <a:rPr lang="en-US" sz="2650" b="1" dirty="0">
                <a:solidFill>
                  <a:srgbClr val="FFFF00"/>
                </a:solidFill>
              </a:rPr>
              <a:t> </a:t>
            </a:r>
            <a:r>
              <a:rPr lang="en-US" sz="2650" baseline="30000" dirty="0">
                <a:solidFill>
                  <a:srgbClr val="FFFF00"/>
                </a:solidFill>
              </a:rPr>
              <a:t>NIV </a:t>
            </a:r>
            <a:r>
              <a:rPr lang="en-US" sz="2650" b="1" i="1" dirty="0">
                <a:solidFill>
                  <a:srgbClr val="FFFF00"/>
                </a:solidFill>
              </a:rPr>
              <a:t>Woe to you when everyone speaks well of you, for that is how their ancestors treated the false prophets</a:t>
            </a:r>
            <a:r>
              <a:rPr lang="en-US" sz="2650" dirty="0" smtClean="0">
                <a:solidFill>
                  <a:srgbClr val="FFFF00"/>
                </a:solidFill>
              </a:rPr>
              <a:t>. </a:t>
            </a:r>
          </a:p>
          <a:p>
            <a:r>
              <a:rPr lang="en-US" sz="2650" dirty="0">
                <a:solidFill>
                  <a:srgbClr val="FFFF00"/>
                </a:solidFill>
              </a:rPr>
              <a:t> </a:t>
            </a:r>
            <a:r>
              <a:rPr lang="en-US" sz="2650" dirty="0" smtClean="0">
                <a:solidFill>
                  <a:srgbClr val="FFFF00"/>
                </a:solidFill>
              </a:rPr>
              <a:t>      </a:t>
            </a:r>
            <a:r>
              <a:rPr lang="en-US" sz="2650" dirty="0" smtClean="0">
                <a:solidFill>
                  <a:schemeClr val="bg1"/>
                </a:solidFill>
              </a:rPr>
              <a:t>Watch </a:t>
            </a:r>
            <a:r>
              <a:rPr lang="en-US" sz="2650" dirty="0">
                <a:solidFill>
                  <a:schemeClr val="bg1"/>
                </a:solidFill>
              </a:rPr>
              <a:t>out! There will be many of the so-called prophets who claim that they know Jesus very well but are not known to him and will be finally and permanently denied by him. See</a:t>
            </a:r>
            <a:r>
              <a:rPr lang="en-US" sz="2650" dirty="0">
                <a:solidFill>
                  <a:srgbClr val="FFFF00"/>
                </a:solidFill>
              </a:rPr>
              <a:t> </a:t>
            </a:r>
            <a:r>
              <a:rPr lang="en-US" sz="2650" b="1" u="sng" dirty="0">
                <a:solidFill>
                  <a:srgbClr val="FFFF00"/>
                </a:solidFill>
              </a:rPr>
              <a:t>Matthew </a:t>
            </a:r>
            <a:r>
              <a:rPr lang="en-US" sz="2650" b="1" u="sng" dirty="0" smtClean="0">
                <a:solidFill>
                  <a:srgbClr val="FFFF00"/>
                </a:solidFill>
              </a:rPr>
              <a:t>7:21-23</a:t>
            </a:r>
            <a:r>
              <a:rPr lang="en-US" sz="2650" dirty="0" smtClean="0">
                <a:solidFill>
                  <a:srgbClr val="FFFF00"/>
                </a:solidFill>
              </a:rPr>
              <a:t> </a:t>
            </a:r>
            <a:r>
              <a:rPr lang="en-US" sz="2650" baseline="30000" dirty="0" smtClean="0">
                <a:solidFill>
                  <a:srgbClr val="FFFF00"/>
                </a:solidFill>
              </a:rPr>
              <a:t> </a:t>
            </a:r>
            <a:r>
              <a:rPr lang="en-US" sz="2650" baseline="30000" dirty="0">
                <a:solidFill>
                  <a:srgbClr val="FFFF00"/>
                </a:solidFill>
              </a:rPr>
              <a:t>ESV </a:t>
            </a:r>
            <a:r>
              <a:rPr lang="en-US" sz="2650" dirty="0" smtClean="0">
                <a:solidFill>
                  <a:srgbClr val="FFFF00"/>
                </a:solidFill>
              </a:rPr>
              <a:t>Not </a:t>
            </a:r>
            <a:r>
              <a:rPr lang="en-US" sz="2650" dirty="0">
                <a:solidFill>
                  <a:srgbClr val="FFFF00"/>
                </a:solidFill>
              </a:rPr>
              <a:t>everyone who says to me, 'Lord, Lord,' will enter the kingdom of heaven, but the one who does the will of my Father who is in heaven. On that day many will say to me, 'Lord, Lord, did we not prophesy in your name, and cast out demons in your name, and do many mighty works in your name?' And then will I declare to them, '</a:t>
            </a:r>
            <a:r>
              <a:rPr lang="en-US" sz="2650" b="1" dirty="0">
                <a:solidFill>
                  <a:srgbClr val="FFFF00"/>
                </a:solidFill>
              </a:rPr>
              <a:t>I never knew you</a:t>
            </a:r>
            <a:r>
              <a:rPr lang="en-US" sz="2650" dirty="0">
                <a:solidFill>
                  <a:srgbClr val="FFFF00"/>
                </a:solidFill>
              </a:rPr>
              <a:t>; depart from me, you workers of lawlessness</a:t>
            </a:r>
            <a:r>
              <a:rPr lang="en-US" sz="2650" dirty="0" smtClean="0">
                <a:solidFill>
                  <a:srgbClr val="FFFF00"/>
                </a:solidFill>
              </a:rPr>
              <a:t>.'</a:t>
            </a:r>
            <a:endParaRPr lang="en-US" sz="2650" dirty="0">
              <a:solidFill>
                <a:schemeClr val="bg1"/>
              </a:solidFill>
            </a:endParaRPr>
          </a:p>
          <a:p>
            <a:endParaRPr lang="en-US" sz="2700" dirty="0">
              <a:solidFill>
                <a:schemeClr val="bg1"/>
              </a:solidFill>
            </a:endParaRPr>
          </a:p>
        </p:txBody>
      </p:sp>
    </p:spTree>
    <p:extLst>
      <p:ext uri="{BB962C8B-B14F-4D97-AF65-F5344CB8AC3E}">
        <p14:creationId xmlns:p14="http://schemas.microsoft.com/office/powerpoint/2010/main" val="1637338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TotalTime>
  <Words>2134</Words>
  <Application>Microsoft Office PowerPoint</Application>
  <PresentationFormat>Custom</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167</cp:revision>
  <dcterms:created xsi:type="dcterms:W3CDTF">2020-03-18T13:47:21Z</dcterms:created>
  <dcterms:modified xsi:type="dcterms:W3CDTF">2021-01-02T22:45:22Z</dcterms:modified>
</cp:coreProperties>
</file>