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656" r:id="rId2"/>
    <p:sldId id="659" r:id="rId3"/>
    <p:sldId id="664" r:id="rId4"/>
    <p:sldId id="620" r:id="rId5"/>
    <p:sldId id="660" r:id="rId6"/>
    <p:sldId id="661" r:id="rId7"/>
    <p:sldId id="652" r:id="rId8"/>
    <p:sldId id="648" r:id="rId9"/>
    <p:sldId id="663" r:id="rId10"/>
    <p:sldId id="650" r:id="rId11"/>
    <p:sldId id="655" r:id="rId12"/>
  </p:sldIdLst>
  <p:sldSz cx="12188825" cy="6858000"/>
  <p:notesSz cx="6858000" cy="9144000"/>
  <p:defaultTextStyle>
    <a:defPPr>
      <a:defRPr lang="en-US"/>
    </a:defPPr>
    <a:lvl1pPr marL="0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4106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88212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32319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76425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20531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64636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08742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52849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6" autoAdjust="0"/>
    <p:restoredTop sz="94660"/>
  </p:normalViewPr>
  <p:slideViewPr>
    <p:cSldViewPr>
      <p:cViewPr varScale="1">
        <p:scale>
          <a:sx n="84" d="100"/>
          <a:sy n="84" d="100"/>
        </p:scale>
        <p:origin x="-732" y="-78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E11D8-83C4-4A94-9773-44143C2857FD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55B27-F3C0-4F3E-8F93-EF8E6AA0E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66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D55B27-F3C0-4F3E-8F93-EF8E6AA0E00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9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463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067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39"/>
            <a:ext cx="2742486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39"/>
            <a:ext cx="802431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121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97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194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867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34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63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64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38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39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600201"/>
            <a:ext cx="109699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F9C73-D3C2-4D1D-BE1A-64EF358B026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17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"/>
          <p:cNvSpPr>
            <a:spLocks noChangeArrowheads="1"/>
          </p:cNvSpPr>
          <p:nvPr/>
        </p:nvSpPr>
        <p:spPr bwMode="auto">
          <a:xfrm>
            <a:off x="2" y="25360"/>
            <a:ext cx="12190413" cy="6924973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sz="1600" b="1" dirty="0" smtClean="0">
              <a:solidFill>
                <a:srgbClr val="FFFF00"/>
              </a:solidFill>
            </a:endParaRPr>
          </a:p>
          <a:p>
            <a:endParaRPr lang="en-US" sz="1600" b="1" dirty="0" smtClean="0">
              <a:solidFill>
                <a:srgbClr val="FFFF00"/>
              </a:solidFill>
            </a:endParaRPr>
          </a:p>
          <a:p>
            <a:endParaRPr lang="en-US" sz="1600" b="1" dirty="0">
              <a:solidFill>
                <a:srgbClr val="FFFF00"/>
              </a:solidFill>
            </a:endParaRPr>
          </a:p>
          <a:p>
            <a:endParaRPr lang="en-US" sz="1600" b="1" dirty="0">
              <a:solidFill>
                <a:srgbClr val="FFFF00"/>
              </a:solidFill>
            </a:endParaRPr>
          </a:p>
          <a:p>
            <a:endParaRPr lang="en-US" sz="1600" b="1" dirty="0" smtClean="0">
              <a:solidFill>
                <a:srgbClr val="FFFF00"/>
              </a:solidFill>
            </a:endParaRPr>
          </a:p>
          <a:p>
            <a:r>
              <a:rPr lang="zh-TW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      </a:t>
            </a:r>
            <a:r>
              <a:rPr lang="zh-TW" altLang="en-US" sz="8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憂慮</a:t>
            </a:r>
            <a:r>
              <a:rPr lang="zh-TW" altLang="en-US" sz="1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CN" altLang="en-US" sz="8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zh-CN" altLang="en-US" sz="1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CN" altLang="en-US" sz="8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兩種</a:t>
            </a:r>
            <a:r>
              <a:rPr lang="zh-TW" altLang="en-US" sz="8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憂愁</a:t>
            </a:r>
            <a:endParaRPr lang="en-US" altLang="zh-CN" sz="8800" b="1" dirty="0" smtClean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1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                      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</a:p>
          <a:p>
            <a:endParaRPr lang="en-US" sz="1600" dirty="0" smtClean="0">
              <a:solidFill>
                <a:schemeClr val="bg1"/>
              </a:solidFill>
            </a:endParaRPr>
          </a:p>
          <a:p>
            <a:pPr algn="ctr"/>
            <a:endParaRPr lang="en-US" sz="1600" b="1" dirty="0">
              <a:solidFill>
                <a:srgbClr val="FF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n-US" sz="6600" b="1" dirty="0" smtClean="0">
                <a:solidFill>
                  <a:schemeClr val="bg1"/>
                </a:solidFill>
              </a:rPr>
              <a:t>Worry and Two Kinds of Grief</a:t>
            </a:r>
            <a:endParaRPr lang="en-US" sz="6600" b="1" dirty="0">
              <a:solidFill>
                <a:schemeClr val="bg1"/>
              </a:solidFill>
            </a:endParaRPr>
          </a:p>
          <a:p>
            <a:pPr algn="ctr"/>
            <a:endParaRPr lang="en-US" sz="1600" b="1" dirty="0" smtClean="0">
              <a:solidFill>
                <a:schemeClr val="bg1"/>
              </a:solidFill>
            </a:endParaRPr>
          </a:p>
          <a:p>
            <a:pPr algn="ctr"/>
            <a:endParaRPr lang="en-US" sz="1600" b="1" dirty="0" smtClean="0">
              <a:solidFill>
                <a:schemeClr val="bg1"/>
              </a:solidFill>
            </a:endParaRPr>
          </a:p>
          <a:p>
            <a:pPr algn="ctr"/>
            <a:endParaRPr lang="en-US" sz="1600" b="1" dirty="0">
              <a:solidFill>
                <a:schemeClr val="bg1"/>
              </a:solidFill>
            </a:endParaRPr>
          </a:p>
          <a:p>
            <a:r>
              <a:rPr lang="zh-TW" altLang="en-US" sz="4000" b="1" dirty="0" smtClean="0">
                <a:solidFill>
                  <a:schemeClr val="bg1"/>
                </a:solidFill>
              </a:rPr>
              <a:t>                </a:t>
            </a:r>
            <a:r>
              <a:rPr lang="zh-TW" altLang="en-US" sz="4000" b="1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金京來博士</a:t>
            </a:r>
            <a:r>
              <a:rPr lang="zh-TW" altLang="en-US" sz="4000" b="1" dirty="0">
                <a:solidFill>
                  <a:schemeClr val="bg1"/>
                </a:solidFill>
                <a:latin typeface="SimSun" pitchFamily="2" charset="-122"/>
                <a:ea typeface="SimSun" pitchFamily="2" charset="-122"/>
              </a:rPr>
              <a:t> </a:t>
            </a:r>
            <a:r>
              <a:rPr lang="en-US" sz="4000" b="1" dirty="0">
                <a:solidFill>
                  <a:schemeClr val="bg1"/>
                </a:solidFill>
                <a:latin typeface="SimSun" pitchFamily="2" charset="-122"/>
                <a:ea typeface="SimSun" pitchFamily="2" charset="-122"/>
              </a:rPr>
              <a:t>  </a:t>
            </a:r>
            <a:r>
              <a:rPr lang="en-US" sz="4000" b="1" dirty="0" err="1">
                <a:solidFill>
                  <a:schemeClr val="bg1"/>
                </a:solidFill>
              </a:rPr>
              <a:t>Kyungrae</a:t>
            </a:r>
            <a:r>
              <a:rPr lang="en-US" sz="4000" b="1" dirty="0">
                <a:solidFill>
                  <a:schemeClr val="bg1"/>
                </a:solidFill>
              </a:rPr>
              <a:t> Kim, Ph.D.</a:t>
            </a:r>
          </a:p>
          <a:p>
            <a:endParaRPr lang="en-US" sz="1200" b="1" dirty="0" smtClean="0">
              <a:solidFill>
                <a:schemeClr val="bg1"/>
              </a:solidFill>
            </a:endParaRPr>
          </a:p>
          <a:p>
            <a:endParaRPr lang="en-US" sz="1200" b="1" dirty="0">
              <a:solidFill>
                <a:schemeClr val="bg1"/>
              </a:solidFill>
            </a:endParaRPr>
          </a:p>
          <a:p>
            <a:endParaRPr lang="en-US" sz="1200" b="1" dirty="0">
              <a:solidFill>
                <a:schemeClr val="bg1"/>
              </a:solidFill>
            </a:endParaRPr>
          </a:p>
          <a:p>
            <a:endParaRPr lang="en-US" sz="1200" b="1" dirty="0">
              <a:solidFill>
                <a:schemeClr val="bg1"/>
              </a:solidFill>
            </a:endParaRPr>
          </a:p>
          <a:p>
            <a:endParaRPr lang="en-US" sz="1200" b="1" dirty="0">
              <a:solidFill>
                <a:schemeClr val="bg1"/>
              </a:solidFill>
            </a:endParaRPr>
          </a:p>
          <a:p>
            <a:pPr algn="ctr"/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546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3867"/>
            <a:ext cx="4113211" cy="6822380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endParaRPr lang="en-US" sz="800" b="1" baseline="30000" dirty="0" smtClean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  <a:p>
            <a:pPr lvl="0"/>
            <a:r>
              <a:rPr lang="en-US" sz="2800" b="1" dirty="0" smtClean="0">
                <a:solidFill>
                  <a:srgbClr val="FF0000"/>
                </a:solidFill>
              </a:rPr>
              <a:t>-Philippians 4:6  </a:t>
            </a:r>
          </a:p>
          <a:p>
            <a:pPr lvl="0"/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應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當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一無挂慮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、只要凡事藉著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禱告、祈求、和感謝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、將你們所要的告訴神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pPr lvl="0"/>
            <a:endParaRPr lang="en-US" altLang="zh-TW" sz="10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pPr lvl="0"/>
            <a:endParaRPr lang="en-US" altLang="zh-TW" sz="10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-1 </a:t>
            </a:r>
            <a:r>
              <a:rPr lang="en-US" sz="2800" b="1" dirty="0">
                <a:solidFill>
                  <a:srgbClr val="FF0000"/>
                </a:solidFill>
              </a:rPr>
              <a:t>Peter 5:7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你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們要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將一切的憂慮卸</a:t>
            </a: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給神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、因為他顧念你們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altLang="zh-TW" sz="10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altLang="zh-TW" sz="10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altLang="zh-TW" sz="10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altLang="zh-TW" sz="10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CN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你</a:t>
            </a:r>
            <a:r>
              <a:rPr lang="zh-TW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曾否</a:t>
            </a:r>
            <a:endParaRPr lang="en-US" altLang="zh-TW" sz="2400" b="1" dirty="0" smtClean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看過一個</a:t>
            </a:r>
            <a:endParaRPr lang="en-US" altLang="zh-TW" sz="2400" b="1" dirty="0" smtClean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嬰兒充滿</a:t>
            </a:r>
            <a:endParaRPr lang="en-US" altLang="zh-TW" sz="2400" b="1" dirty="0" smtClean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憂慮的</a:t>
            </a:r>
            <a:endParaRPr lang="en-US" altLang="zh-TW" sz="2400" b="1" dirty="0" smtClean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嘆息聲？</a:t>
            </a:r>
            <a:endParaRPr lang="en-US" altLang="zh-TW" sz="2800" b="1" dirty="0" smtClean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endParaRPr lang="en-US" altLang="zh-TW" sz="2800" b="1" dirty="0" smtClean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endParaRPr lang="en-US" altLang="zh-TW" sz="2800" b="1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4" name="Picture 4" descr="Things Not To Worry About In Your Bab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412" y="4114800"/>
            <a:ext cx="2532192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189411" y="9286"/>
            <a:ext cx="7924801" cy="6755696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pPr lvl="0"/>
            <a:endParaRPr lang="en-US" altLang="ko-KR" sz="800" b="1" dirty="0">
              <a:solidFill>
                <a:prstClr val="white"/>
              </a:solidFill>
              <a:latin typeface="맑은 고딕"/>
            </a:endParaRPr>
          </a:p>
          <a:p>
            <a:pPr lvl="0"/>
            <a:r>
              <a:rPr lang="zh-CN" altLang="en-US" sz="3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    使徒保羅的</a:t>
            </a:r>
            <a:r>
              <a:rPr lang="zh-CN" altLang="en-US" sz="3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掛</a:t>
            </a:r>
            <a:r>
              <a:rPr lang="zh-TW" altLang="en-US" sz="3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慮</a:t>
            </a:r>
            <a:endParaRPr lang="en-US" sz="800" dirty="0">
              <a:solidFill>
                <a:prstClr val="white"/>
              </a:solidFill>
            </a:endParaRPr>
          </a:p>
          <a:p>
            <a:pPr lvl="0"/>
            <a:r>
              <a:rPr lang="zh-CN" altLang="en-US" sz="28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林後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11:23-28</a:t>
            </a:r>
            <a:r>
              <a:rPr lang="en-US" altLang="zh-CN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.</a:t>
            </a:r>
            <a:r>
              <a:rPr 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23 </a:t>
            </a:r>
            <a:r>
              <a:rPr lang="en-US" sz="2800" dirty="0" smtClean="0">
                <a:solidFill>
                  <a:schemeClr val="bg1"/>
                </a:solidFill>
                <a:latin typeface="+mj-lt"/>
                <a:ea typeface="DFKai-SB" pitchFamily="65" charset="-120"/>
              </a:rPr>
              <a:t>…….</a:t>
            </a:r>
            <a:r>
              <a:rPr 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x-none" sz="280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我比他們</a:t>
            </a:r>
            <a:endParaRPr lang="en-US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pPr lvl="0"/>
            <a:r>
              <a:rPr lang="x-none" sz="280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多受勞苦，多下監牢</a:t>
            </a:r>
            <a:r>
              <a:rPr lang="x-none" sz="280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x-none" sz="280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受鞭打是</a:t>
            </a:r>
            <a:endParaRPr lang="en-US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pPr lvl="0"/>
            <a:r>
              <a:rPr lang="x-none" sz="280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過重的</a:t>
            </a:r>
            <a:r>
              <a:rPr lang="x-none" sz="280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x-none" sz="280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冒死是屢次有的</a:t>
            </a:r>
            <a:r>
              <a:rPr lang="x-none" sz="280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 </a:t>
            </a:r>
            <a:endParaRPr lang="en-US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pPr lvl="0"/>
            <a:r>
              <a:rPr 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24 </a:t>
            </a:r>
            <a:r>
              <a:rPr lang="x-none" sz="280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被猶太人鞭打五次</a:t>
            </a:r>
            <a:r>
              <a:rPr lang="x-none" sz="280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，每次四十減去一下；</a:t>
            </a:r>
            <a:r>
              <a:rPr 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pPr lvl="0"/>
            <a:r>
              <a:rPr 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25  </a:t>
            </a:r>
            <a:r>
              <a:rPr lang="x-none" sz="280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被棍打了三次；被石頭打了一次，遇著船壞三次，一晝一夜在深海裡。</a:t>
            </a:r>
            <a:r>
              <a:rPr 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26  </a:t>
            </a:r>
            <a:r>
              <a:rPr lang="x-none" sz="280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又屢次行遠路，遭江河的危險、盜賊的危險，同族的危險、外邦人的危險、城裡的危險、曠野的危險、海中的危險、假弟兄的危險。</a:t>
            </a:r>
            <a:r>
              <a:rPr 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27  </a:t>
            </a:r>
            <a:r>
              <a:rPr lang="x-none" sz="280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受勞碌、受困苦，多次不得睡，又飢又渴，多次不得食，受寒冷，赤身露體。</a:t>
            </a:r>
            <a:r>
              <a:rPr 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28  </a:t>
            </a:r>
            <a:r>
              <a:rPr lang="x-none" sz="280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除了這外面的事，</a:t>
            </a:r>
            <a:r>
              <a:rPr lang="x-none" sz="2800" b="1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還有為眾教會</a:t>
            </a:r>
            <a:r>
              <a:rPr lang="x-none" sz="2800" b="1" u="sng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掛心的事</a:t>
            </a:r>
            <a:r>
              <a:rPr lang="x-none" sz="2800" b="1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，天天壓在我身上</a:t>
            </a:r>
            <a:r>
              <a:rPr lang="x-none" sz="280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(</a:t>
            </a:r>
            <a:r>
              <a:rPr lang="el-GR" sz="2800" b="1" dirty="0">
                <a:solidFill>
                  <a:srgbClr val="FFFF00"/>
                </a:solidFill>
              </a:rPr>
              <a:t>μέριμνα</a:t>
            </a:r>
            <a:r>
              <a:rPr 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endParaRPr lang="en-US" sz="9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sz="9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sz="9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sz="9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sz="9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4685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"/>
          <p:cNvSpPr>
            <a:spLocks noChangeArrowheads="1"/>
          </p:cNvSpPr>
          <p:nvPr/>
        </p:nvSpPr>
        <p:spPr bwMode="auto">
          <a:xfrm>
            <a:off x="484188" y="2971800"/>
            <a:ext cx="11233150" cy="3341539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21" tIns="54411" rIns="108821" bIns="54411">
            <a:spAutoFit/>
          </a:bodyPr>
          <a:lstStyle/>
          <a:p>
            <a:pPr rtl="1"/>
            <a:r>
              <a:rPr lang="en-US" sz="4800" b="1" dirty="0">
                <a:solidFill>
                  <a:schemeClr val="bg1"/>
                </a:solidFill>
              </a:rPr>
              <a:t> </a:t>
            </a:r>
            <a:r>
              <a:rPr lang="en-US" sz="4800" dirty="0">
                <a:solidFill>
                  <a:schemeClr val="bg1"/>
                </a:solidFill>
              </a:rPr>
              <a:t>‎  </a:t>
            </a:r>
            <a:r>
              <a:rPr lang="he-IL" sz="5400" b="1" dirty="0">
                <a:solidFill>
                  <a:schemeClr val="bg1"/>
                </a:solidFill>
              </a:rPr>
              <a:t>יְבָרֶכְךָ יְהוָה וְיִשְׁמְרֶךָ׃</a:t>
            </a:r>
            <a:r>
              <a:rPr lang="en-US" sz="5400" b="1" dirty="0">
                <a:solidFill>
                  <a:schemeClr val="bg1"/>
                </a:solidFill>
              </a:rPr>
              <a:t>    </a:t>
            </a:r>
            <a:r>
              <a:rPr lang="he-IL" sz="5400" b="1" dirty="0">
                <a:solidFill>
                  <a:schemeClr val="bg1"/>
                </a:solidFill>
              </a:rPr>
              <a:t> </a:t>
            </a:r>
            <a:r>
              <a:rPr lang="en-US" sz="3600" b="1" dirty="0">
                <a:solidFill>
                  <a:srgbClr val="FFFF00"/>
                </a:solidFill>
              </a:rPr>
              <a:t>Numbers 6:24-26</a:t>
            </a:r>
            <a:r>
              <a:rPr lang="el-GR" sz="3600" b="1" dirty="0">
                <a:solidFill>
                  <a:srgbClr val="FFFF00"/>
                </a:solidFill>
              </a:rPr>
              <a:t> </a:t>
            </a:r>
            <a:endParaRPr lang="en-US" sz="3600" b="1" dirty="0">
              <a:solidFill>
                <a:srgbClr val="FFFF00"/>
              </a:solidFill>
            </a:endParaRPr>
          </a:p>
          <a:p>
            <a:pPr rtl="1"/>
            <a:r>
              <a:rPr lang="he-IL" sz="5400" b="1" dirty="0">
                <a:solidFill>
                  <a:schemeClr val="bg1"/>
                </a:solidFill>
              </a:rPr>
              <a:t>יָאֵר יְהוָה פָּנָיו אֵלֶיךָ וִיחֻנֶּךָּ׃</a:t>
            </a:r>
            <a:r>
              <a:rPr lang="en-US" sz="5400" b="1" dirty="0">
                <a:solidFill>
                  <a:schemeClr val="bg1"/>
                </a:solidFill>
              </a:rPr>
              <a:t>                  </a:t>
            </a:r>
          </a:p>
          <a:p>
            <a:pPr rtl="1"/>
            <a:r>
              <a:rPr lang="en-US" sz="5400" b="1" dirty="0">
                <a:solidFill>
                  <a:schemeClr val="bg1"/>
                </a:solidFill>
              </a:rPr>
              <a:t>‎</a:t>
            </a:r>
            <a:r>
              <a:rPr lang="he-IL" sz="5400" b="1" dirty="0">
                <a:solidFill>
                  <a:schemeClr val="bg1"/>
                </a:solidFill>
              </a:rPr>
              <a:t>יִשָּׂא יְהוָה פָּנָיו אֵלֶיךָ וְיָשֵׂם לְךָ שָׁלוֹם׃</a:t>
            </a:r>
            <a:r>
              <a:rPr lang="en-US" sz="5400" b="1" dirty="0">
                <a:solidFill>
                  <a:schemeClr val="bg1"/>
                </a:solidFill>
              </a:rPr>
              <a:t>     </a:t>
            </a:r>
            <a:r>
              <a:rPr lang="he-IL" sz="5400" b="1" dirty="0">
                <a:solidFill>
                  <a:schemeClr val="bg1"/>
                </a:solidFill>
              </a:rPr>
              <a:t> </a:t>
            </a:r>
            <a:endParaRPr lang="en-US" sz="5400" b="1" dirty="0">
              <a:solidFill>
                <a:schemeClr val="bg1"/>
              </a:solidFill>
            </a:endParaRPr>
          </a:p>
          <a:p>
            <a:pPr algn="ctr" rtl="1"/>
            <a:endParaRPr lang="en-US" altLang="ko-KR" sz="1600" dirty="0"/>
          </a:p>
          <a:p>
            <a:pPr algn="ctr" rtl="1"/>
            <a:endParaRPr lang="en-US" altLang="ko-KR" sz="1600" dirty="0"/>
          </a:p>
          <a:p>
            <a:pPr algn="ctr" rtl="1"/>
            <a:endParaRPr lang="en-US" altLang="ko-KR" sz="1600" dirty="0"/>
          </a:p>
        </p:txBody>
      </p:sp>
      <p:sp>
        <p:nvSpPr>
          <p:cNvPr id="92163" name="Rectangle 2"/>
          <p:cNvSpPr>
            <a:spLocks noChangeArrowheads="1"/>
          </p:cNvSpPr>
          <p:nvPr/>
        </p:nvSpPr>
        <p:spPr bwMode="auto">
          <a:xfrm>
            <a:off x="826557" y="141513"/>
            <a:ext cx="8763000" cy="273921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3600" b="1" dirty="0">
                <a:latin typeface="DFKai-SB" pitchFamily="65" charset="-120"/>
                <a:ea typeface="DFKai-SB" pitchFamily="65" charset="-120"/>
              </a:rPr>
              <a:t>民數記</a:t>
            </a:r>
            <a:r>
              <a:rPr lang="ko-KR" altLang="en-US" sz="3600" b="1" dirty="0">
                <a:latin typeface="新細明體" pitchFamily="18" charset="-120"/>
              </a:rPr>
              <a:t> </a:t>
            </a:r>
            <a:r>
              <a:rPr lang="en-US" sz="3600" b="1" dirty="0"/>
              <a:t>6:24-26</a:t>
            </a:r>
          </a:p>
          <a:p>
            <a:r>
              <a:rPr lang="zh-TW" altLang="en-US" sz="34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願耶和華賜福給你</a:t>
            </a:r>
            <a:r>
              <a:rPr lang="en-US" altLang="zh-TW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保護你</a:t>
            </a:r>
            <a:r>
              <a:rPr lang="en-US" altLang="zh-TW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.  </a:t>
            </a:r>
          </a:p>
          <a:p>
            <a:endParaRPr lang="en-US" altLang="zh-TW" sz="800" b="1" dirty="0">
              <a:solidFill>
                <a:srgbClr val="FF0000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4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願耶和華使他的臉光照你</a:t>
            </a:r>
            <a:r>
              <a:rPr lang="en-US" altLang="zh-TW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賜恩給你</a:t>
            </a:r>
            <a:r>
              <a:rPr lang="en-US" altLang="zh-CN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.</a:t>
            </a:r>
          </a:p>
          <a:p>
            <a:r>
              <a:rPr lang="en-US" altLang="zh-CN" sz="8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 </a:t>
            </a:r>
          </a:p>
          <a:p>
            <a:r>
              <a:rPr lang="en-US" altLang="zh-TW" sz="34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願耶和華向你仰臉</a:t>
            </a:r>
            <a:r>
              <a:rPr lang="en-US" altLang="zh-TW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賜你平安</a:t>
            </a:r>
            <a:r>
              <a:rPr lang="en-US" altLang="zh-TW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.</a:t>
            </a:r>
            <a:endParaRPr lang="en-US" sz="4000" b="1" dirty="0">
              <a:solidFill>
                <a:srgbClr val="FF00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4345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07" y="2255440"/>
            <a:ext cx="11392736" cy="75565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4334" y="3284984"/>
            <a:ext cx="8183082" cy="82740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070" y="1236766"/>
            <a:ext cx="7615398" cy="73152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130741" y="49978"/>
            <a:ext cx="8804449" cy="1015663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希伯來語歌</a:t>
            </a:r>
            <a:r>
              <a:rPr lang="en-US" altLang="zh-CN" sz="2800" b="1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:</a:t>
            </a:r>
            <a:r>
              <a:rPr lang="en-US" altLang="zh-CN" sz="2000" b="1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愛你律法的人</a:t>
            </a:r>
            <a:r>
              <a:rPr lang="es-ES_tradnl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有大平安</a:t>
            </a:r>
            <a:r>
              <a:rPr lang="es-ES_tradnl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.</a:t>
            </a:r>
          </a:p>
          <a:p>
            <a:r>
              <a:rPr lang="es-ES_tradnl" altLang="zh-TW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       </a:t>
            </a:r>
            <a:r>
              <a:rPr lang="es-ES_tradnl" altLang="zh-TW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甚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麼都不能使他們絆腳</a:t>
            </a:r>
            <a:r>
              <a:rPr lang="es-ES_tradnl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.</a:t>
            </a:r>
            <a:r>
              <a:rPr lang="es-ES_tradnl" sz="3000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CN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CN" altLang="en-US" sz="2800" b="1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詩</a:t>
            </a:r>
            <a:r>
              <a:rPr lang="zh-CN" altLang="en-US" sz="2800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篇</a:t>
            </a:r>
            <a:r>
              <a:rPr lang="en-US" altLang="zh-CN" sz="2800" dirty="0" smtClean="0">
                <a:solidFill>
                  <a:schemeClr val="bg1"/>
                </a:solidFill>
                <a:ea typeface="DFKai-SB" pitchFamily="65" charset="-120"/>
              </a:rPr>
              <a:t>119:165</a:t>
            </a:r>
            <a:r>
              <a:rPr lang="en-US" altLang="zh-CN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zh-CN" altLang="en-US" sz="28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296526"/>
            <a:ext cx="1091033" cy="612000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9673" y="1351064"/>
            <a:ext cx="1091033" cy="612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8909" y="4138200"/>
            <a:ext cx="11521280" cy="1938992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pPr algn="ctr"/>
            <a:r>
              <a:rPr lang="es-ES_tradnl" sz="4000" dirty="0" smtClean="0">
                <a:solidFill>
                  <a:schemeClr val="bg1"/>
                </a:solidFill>
              </a:rPr>
              <a:t>//  Shalom  </a:t>
            </a:r>
            <a:r>
              <a:rPr lang="es-ES_tradnl" sz="4000" dirty="0" err="1" smtClean="0">
                <a:solidFill>
                  <a:schemeClr val="bg1"/>
                </a:solidFill>
              </a:rPr>
              <a:t>rav</a:t>
            </a:r>
            <a:r>
              <a:rPr lang="es-ES_tradnl" sz="4000" dirty="0" smtClean="0">
                <a:solidFill>
                  <a:schemeClr val="bg1"/>
                </a:solidFill>
              </a:rPr>
              <a:t>  le-</a:t>
            </a:r>
            <a:r>
              <a:rPr lang="es-ES_tradnl" sz="4000" dirty="0" err="1" smtClean="0">
                <a:solidFill>
                  <a:schemeClr val="bg1"/>
                </a:solidFill>
              </a:rPr>
              <a:t>ohavey</a:t>
            </a:r>
            <a:r>
              <a:rPr lang="es-ES_tradnl" sz="4000" dirty="0" smtClean="0">
                <a:solidFill>
                  <a:schemeClr val="bg1"/>
                </a:solidFill>
              </a:rPr>
              <a:t>  </a:t>
            </a:r>
            <a:r>
              <a:rPr lang="es-ES_tradnl" sz="4000" dirty="0" err="1" smtClean="0">
                <a:solidFill>
                  <a:schemeClr val="bg1"/>
                </a:solidFill>
              </a:rPr>
              <a:t>toratekha</a:t>
            </a:r>
            <a:r>
              <a:rPr lang="es-ES_tradnl" sz="4000" dirty="0" smtClean="0">
                <a:solidFill>
                  <a:schemeClr val="bg1"/>
                </a:solidFill>
              </a:rPr>
              <a:t>  //</a:t>
            </a:r>
          </a:p>
          <a:p>
            <a:pPr algn="ctr"/>
            <a:r>
              <a:rPr lang="es-ES_tradnl" sz="4000" dirty="0" smtClean="0">
                <a:solidFill>
                  <a:schemeClr val="bg1"/>
                </a:solidFill>
              </a:rPr>
              <a:t>en </a:t>
            </a:r>
            <a:r>
              <a:rPr lang="es-ES_tradnl" sz="4000" dirty="0" err="1" smtClean="0">
                <a:solidFill>
                  <a:schemeClr val="bg1"/>
                </a:solidFill>
              </a:rPr>
              <a:t>en</a:t>
            </a:r>
            <a:r>
              <a:rPr lang="es-ES_tradnl" sz="4000" dirty="0" smtClean="0">
                <a:solidFill>
                  <a:schemeClr val="bg1"/>
                </a:solidFill>
              </a:rPr>
              <a:t> </a:t>
            </a:r>
            <a:r>
              <a:rPr lang="es-ES_tradnl" sz="4000" dirty="0">
                <a:solidFill>
                  <a:schemeClr val="bg1"/>
                </a:solidFill>
              </a:rPr>
              <a:t>lamo </a:t>
            </a:r>
            <a:r>
              <a:rPr lang="es-ES_tradnl" sz="4000" dirty="0" smtClean="0">
                <a:solidFill>
                  <a:schemeClr val="bg1"/>
                </a:solidFill>
              </a:rPr>
              <a:t> </a:t>
            </a:r>
            <a:r>
              <a:rPr lang="es-ES_tradnl" sz="4000" dirty="0" err="1" smtClean="0">
                <a:solidFill>
                  <a:schemeClr val="bg1"/>
                </a:solidFill>
              </a:rPr>
              <a:t>mikhshol</a:t>
            </a:r>
            <a:r>
              <a:rPr lang="es-ES_tradnl" sz="4000" dirty="0" smtClean="0">
                <a:solidFill>
                  <a:schemeClr val="bg1"/>
                </a:solidFill>
              </a:rPr>
              <a:t>  </a:t>
            </a:r>
            <a:r>
              <a:rPr lang="es-ES_tradnl" sz="4000" dirty="0">
                <a:solidFill>
                  <a:schemeClr val="bg1"/>
                </a:solidFill>
              </a:rPr>
              <a:t>en </a:t>
            </a:r>
            <a:r>
              <a:rPr lang="es-ES_tradnl" sz="4000" dirty="0" smtClean="0">
                <a:solidFill>
                  <a:schemeClr val="bg1"/>
                </a:solidFill>
              </a:rPr>
              <a:t> lamo  </a:t>
            </a:r>
            <a:r>
              <a:rPr lang="es-ES_tradnl" sz="4000" dirty="0" err="1" smtClean="0">
                <a:solidFill>
                  <a:schemeClr val="bg1"/>
                </a:solidFill>
              </a:rPr>
              <a:t>mikhshol</a:t>
            </a:r>
            <a:endParaRPr lang="es-ES_tradnl" sz="4000" dirty="0">
              <a:solidFill>
                <a:schemeClr val="bg1"/>
              </a:solidFill>
            </a:endParaRPr>
          </a:p>
          <a:p>
            <a:pPr algn="ctr"/>
            <a:r>
              <a:rPr lang="es-ES_tradnl" sz="4000" dirty="0" smtClean="0">
                <a:solidFill>
                  <a:schemeClr val="bg1"/>
                </a:solidFill>
              </a:rPr>
              <a:t>Shalom  </a:t>
            </a:r>
            <a:r>
              <a:rPr lang="es-ES_tradnl" sz="4000" dirty="0" err="1">
                <a:solidFill>
                  <a:schemeClr val="bg1"/>
                </a:solidFill>
              </a:rPr>
              <a:t>rav</a:t>
            </a:r>
            <a:r>
              <a:rPr lang="es-ES_tradnl" sz="4000" dirty="0">
                <a:solidFill>
                  <a:schemeClr val="bg1"/>
                </a:solidFill>
              </a:rPr>
              <a:t> </a:t>
            </a:r>
            <a:r>
              <a:rPr lang="es-ES_tradnl" sz="4000" dirty="0" smtClean="0">
                <a:solidFill>
                  <a:schemeClr val="bg1"/>
                </a:solidFill>
              </a:rPr>
              <a:t> le-</a:t>
            </a:r>
            <a:r>
              <a:rPr lang="es-ES_tradnl" sz="4000" dirty="0" err="1" smtClean="0">
                <a:solidFill>
                  <a:schemeClr val="bg1"/>
                </a:solidFill>
              </a:rPr>
              <a:t>ohavey</a:t>
            </a:r>
            <a:r>
              <a:rPr lang="es-ES_tradnl" sz="4000" dirty="0" smtClean="0">
                <a:solidFill>
                  <a:schemeClr val="bg1"/>
                </a:solidFill>
              </a:rPr>
              <a:t>  </a:t>
            </a:r>
            <a:r>
              <a:rPr lang="es-ES_tradnl" sz="4000" dirty="0" err="1" smtClean="0">
                <a:solidFill>
                  <a:schemeClr val="bg1"/>
                </a:solidFill>
              </a:rPr>
              <a:t>toratekha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688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31044"/>
            <a:ext cx="12188824" cy="6868547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endParaRPr lang="en-US" sz="800" b="1" baseline="30000" dirty="0" smtClean="0">
              <a:latin typeface="+mn-ea"/>
            </a:endParaRPr>
          </a:p>
          <a:p>
            <a:r>
              <a:rPr lang="ko-KR" altLang="en-US" sz="3200" b="1" dirty="0" smtClean="0">
                <a:solidFill>
                  <a:srgbClr val="FFFF00"/>
                </a:solidFill>
              </a:rPr>
              <a:t>                </a:t>
            </a:r>
            <a:r>
              <a:rPr lang="zh-CN" altLang="en-US" sz="3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聖經中</a:t>
            </a:r>
            <a:r>
              <a:rPr lang="en-US" altLang="zh-CN" sz="3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‘</a:t>
            </a:r>
            <a:r>
              <a:rPr lang="zh-TW" altLang="en-US" sz="3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憂慮</a:t>
            </a:r>
            <a:r>
              <a:rPr lang="en-US" altLang="zh-TW" sz="3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’</a:t>
            </a:r>
            <a:r>
              <a:rPr lang="zh-CN" altLang="en-US" sz="3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CN" sz="3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‘</a:t>
            </a:r>
            <a:r>
              <a:rPr lang="zh-TW" altLang="en-US" sz="3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憂愁</a:t>
            </a:r>
            <a:r>
              <a:rPr lang="en-US" altLang="zh-TW" sz="3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’</a:t>
            </a:r>
            <a:r>
              <a:rPr lang="zh-CN" altLang="en-US" sz="3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的概念</a:t>
            </a:r>
            <a:endParaRPr lang="en-US" altLang="ko-KR" sz="3800" b="1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altLang="zh-TW" sz="2800" dirty="0">
                <a:solidFill>
                  <a:schemeClr val="bg1"/>
                </a:solidFill>
                <a:ea typeface="DFKai-SB" pitchFamily="65" charset="-120"/>
              </a:rPr>
              <a:t>	</a:t>
            </a:r>
            <a:r>
              <a:rPr lang="en-US" altLang="zh-TW" sz="2800" dirty="0" smtClean="0">
                <a:solidFill>
                  <a:schemeClr val="bg1"/>
                </a:solidFill>
                <a:ea typeface="DFKai-SB" pitchFamily="65" charset="-120"/>
              </a:rPr>
              <a:t>         (</a:t>
            </a: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慮</a:t>
            </a:r>
            <a:r>
              <a:rPr lang="zh-CN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憂愁</a:t>
            </a:r>
            <a:r>
              <a:rPr lang="zh-CN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 這兩種情</a:t>
            </a:r>
            <a:r>
              <a:rPr lang="zh-CN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緒有</a:t>
            </a:r>
            <a:r>
              <a:rPr lang="zh-CN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很多共同</a:t>
            </a:r>
            <a:r>
              <a:rPr lang="zh-CN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點</a:t>
            </a:r>
            <a:r>
              <a:rPr lang="en-US" altLang="zh-CN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US" altLang="ko-KR" sz="2800" dirty="0">
              <a:solidFill>
                <a:schemeClr val="bg1"/>
              </a:solidFill>
            </a:endParaRPr>
          </a:p>
          <a:p>
            <a:endParaRPr lang="en-US" altLang="ko-KR" sz="800" b="1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3000" b="1" dirty="0" smtClean="0">
                <a:solidFill>
                  <a:schemeClr val="bg1"/>
                </a:solidFill>
                <a:latin typeface="+mj-lt"/>
                <a:ea typeface="DFKai-SB" pitchFamily="65" charset="-120"/>
              </a:rPr>
              <a:t>    </a:t>
            </a:r>
            <a:r>
              <a:rPr lang="en-US" altLang="zh-TW" sz="3000" b="1" dirty="0" smtClean="0">
                <a:solidFill>
                  <a:srgbClr val="FFFF00"/>
                </a:solidFill>
                <a:latin typeface="+mj-lt"/>
                <a:ea typeface="DFKai-SB" pitchFamily="65" charset="-120"/>
              </a:rPr>
              <a:t>1) </a:t>
            </a:r>
            <a:r>
              <a:rPr lang="zh-TW" altLang="en-US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憂慮 </a:t>
            </a:r>
            <a:r>
              <a:rPr lang="en-US" altLang="zh-TW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掛慮</a:t>
            </a:r>
            <a:r>
              <a:rPr lang="en-US" altLang="zh-TW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CN" altLang="en-US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擔心</a:t>
            </a:r>
            <a:r>
              <a:rPr lang="en-US" altLang="zh-TW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) </a:t>
            </a:r>
            <a:r>
              <a:rPr lang="en-US" altLang="zh-TW" sz="3000" b="1" dirty="0" smtClean="0">
                <a:solidFill>
                  <a:srgbClr val="FFFF00"/>
                </a:solidFill>
                <a:latin typeface="+mj-lt"/>
                <a:ea typeface="DFKai-SB" pitchFamily="65" charset="-120"/>
              </a:rPr>
              <a:t>care, worry, anxiety</a:t>
            </a:r>
            <a:endParaRPr lang="en-US" altLang="ko-KR" sz="3000" b="1" dirty="0" smtClean="0">
              <a:solidFill>
                <a:schemeClr val="bg1"/>
              </a:solidFill>
              <a:latin typeface="+mj-lt"/>
              <a:ea typeface="DFKai-SB" pitchFamily="65" charset="-120"/>
            </a:endParaRPr>
          </a:p>
          <a:p>
            <a:r>
              <a:rPr lang="en-US" sz="2700" dirty="0">
                <a:solidFill>
                  <a:schemeClr val="bg1"/>
                </a:solidFill>
              </a:rPr>
              <a:t>	*The Greek verb </a:t>
            </a:r>
            <a:r>
              <a:rPr lang="el-GR" sz="2700" b="1" dirty="0">
                <a:solidFill>
                  <a:srgbClr val="FFFF00"/>
                </a:solidFill>
              </a:rPr>
              <a:t>μεριμνάω</a:t>
            </a:r>
            <a:r>
              <a:rPr lang="el-GR" sz="2700" dirty="0">
                <a:solidFill>
                  <a:schemeClr val="bg1"/>
                </a:solidFill>
              </a:rPr>
              <a:t> </a:t>
            </a:r>
            <a:r>
              <a:rPr lang="en-US" sz="2700" dirty="0">
                <a:solidFill>
                  <a:schemeClr val="bg1"/>
                </a:solidFill>
              </a:rPr>
              <a:t>(</a:t>
            </a:r>
            <a:r>
              <a:rPr lang="en-US" sz="2700" i="1" dirty="0">
                <a:solidFill>
                  <a:schemeClr val="bg1"/>
                </a:solidFill>
              </a:rPr>
              <a:t>care for, be concerned about</a:t>
            </a:r>
            <a:r>
              <a:rPr lang="en-US" sz="2700" dirty="0">
                <a:solidFill>
                  <a:schemeClr val="bg1"/>
                </a:solidFill>
              </a:rPr>
              <a:t>; </a:t>
            </a:r>
            <a:endParaRPr lang="en-US" sz="2700" dirty="0" smtClean="0">
              <a:solidFill>
                <a:schemeClr val="bg1"/>
              </a:solidFill>
            </a:endParaRPr>
          </a:p>
          <a:p>
            <a:r>
              <a:rPr lang="en-US" sz="2700" i="1" dirty="0" smtClean="0">
                <a:solidFill>
                  <a:schemeClr val="bg1"/>
                </a:solidFill>
              </a:rPr>
              <a:t>be </a:t>
            </a:r>
            <a:r>
              <a:rPr lang="en-US" sz="2700" i="1" dirty="0">
                <a:solidFill>
                  <a:schemeClr val="bg1"/>
                </a:solidFill>
              </a:rPr>
              <a:t>anxious, be overly concerned about, be worried about</a:t>
            </a:r>
            <a:r>
              <a:rPr lang="en-US" sz="2700" dirty="0" smtClean="0">
                <a:solidFill>
                  <a:schemeClr val="bg1"/>
                </a:solidFill>
              </a:rPr>
              <a:t>): </a:t>
            </a:r>
            <a:r>
              <a:rPr lang="en-US" sz="2700" dirty="0" smtClean="0">
                <a:solidFill>
                  <a:srgbClr val="FFFF00"/>
                </a:solidFill>
              </a:rPr>
              <a:t>19 </a:t>
            </a:r>
            <a:r>
              <a:rPr lang="en-US" sz="2700" dirty="0">
                <a:solidFill>
                  <a:srgbClr val="FFFF00"/>
                </a:solidFill>
              </a:rPr>
              <a:t>times </a:t>
            </a:r>
            <a:r>
              <a:rPr lang="en-US" sz="2700" dirty="0">
                <a:solidFill>
                  <a:schemeClr val="bg1"/>
                </a:solidFill>
              </a:rPr>
              <a:t>in the </a:t>
            </a:r>
            <a:r>
              <a:rPr lang="en-US" sz="2700" dirty="0" smtClean="0">
                <a:solidFill>
                  <a:schemeClr val="bg1"/>
                </a:solidFill>
              </a:rPr>
              <a:t>NT</a:t>
            </a:r>
          </a:p>
          <a:p>
            <a:r>
              <a:rPr lang="en-US" sz="2700" dirty="0">
                <a:solidFill>
                  <a:schemeClr val="bg1"/>
                </a:solidFill>
              </a:rPr>
              <a:t>	*The Greek </a:t>
            </a:r>
            <a:r>
              <a:rPr lang="en-US" sz="2700" dirty="0" smtClean="0">
                <a:solidFill>
                  <a:schemeClr val="bg1"/>
                </a:solidFill>
              </a:rPr>
              <a:t>noun </a:t>
            </a:r>
            <a:r>
              <a:rPr lang="el-GR" sz="2700" b="1" dirty="0" smtClean="0">
                <a:solidFill>
                  <a:srgbClr val="FFFF00"/>
                </a:solidFill>
              </a:rPr>
              <a:t>μέριμνα</a:t>
            </a:r>
            <a:r>
              <a:rPr lang="en-US" sz="2700" dirty="0" smtClean="0">
                <a:solidFill>
                  <a:schemeClr val="bg1"/>
                </a:solidFill>
              </a:rPr>
              <a:t> (</a:t>
            </a:r>
            <a:r>
              <a:rPr lang="en-US" sz="2700" i="1" dirty="0" smtClean="0">
                <a:solidFill>
                  <a:schemeClr val="bg1"/>
                </a:solidFill>
              </a:rPr>
              <a:t>anxiety</a:t>
            </a:r>
            <a:r>
              <a:rPr lang="en-US" sz="2700" i="1" dirty="0">
                <a:solidFill>
                  <a:schemeClr val="bg1"/>
                </a:solidFill>
              </a:rPr>
              <a:t>, </a:t>
            </a:r>
            <a:r>
              <a:rPr lang="en-US" sz="2700" i="1" dirty="0" smtClean="0">
                <a:solidFill>
                  <a:schemeClr val="bg1"/>
                </a:solidFill>
              </a:rPr>
              <a:t>worry</a:t>
            </a:r>
            <a:r>
              <a:rPr lang="en-US" sz="2700" dirty="0" smtClean="0">
                <a:solidFill>
                  <a:schemeClr val="bg1"/>
                </a:solidFill>
              </a:rPr>
              <a:t>): </a:t>
            </a:r>
            <a:r>
              <a:rPr lang="en-US" sz="2700" dirty="0" smtClean="0">
                <a:solidFill>
                  <a:srgbClr val="FFFF00"/>
                </a:solidFill>
              </a:rPr>
              <a:t>6 </a:t>
            </a:r>
            <a:r>
              <a:rPr lang="en-US" sz="2700" dirty="0">
                <a:solidFill>
                  <a:srgbClr val="FFFF00"/>
                </a:solidFill>
              </a:rPr>
              <a:t>times </a:t>
            </a:r>
            <a:r>
              <a:rPr lang="en-US" sz="2700" dirty="0">
                <a:solidFill>
                  <a:schemeClr val="bg1"/>
                </a:solidFill>
              </a:rPr>
              <a:t>in the NT</a:t>
            </a:r>
          </a:p>
          <a:p>
            <a:r>
              <a:rPr lang="en-US" altLang="ko-KR" sz="2700" dirty="0" smtClean="0">
                <a:solidFill>
                  <a:schemeClr val="bg1"/>
                </a:solidFill>
                <a:latin typeface="+mj-lt"/>
                <a:ea typeface="DFKai-SB" pitchFamily="65" charset="-120"/>
              </a:rPr>
              <a:t>	*This emotion is usually related to the future.</a:t>
            </a:r>
          </a:p>
          <a:p>
            <a:endParaRPr lang="en-US" altLang="ko-KR" sz="800" dirty="0">
              <a:solidFill>
                <a:schemeClr val="bg1"/>
              </a:solidFill>
              <a:latin typeface="+mj-lt"/>
              <a:ea typeface="DFKai-SB" pitchFamily="65" charset="-120"/>
            </a:endParaRPr>
          </a:p>
          <a:p>
            <a:r>
              <a:rPr lang="en-US" altLang="ko-KR" sz="3000" b="1" dirty="0">
                <a:solidFill>
                  <a:schemeClr val="bg1"/>
                </a:solidFill>
                <a:ea typeface="DFKai-SB" pitchFamily="65" charset="-120"/>
              </a:rPr>
              <a:t> </a:t>
            </a:r>
            <a:r>
              <a:rPr lang="en-US" altLang="ko-KR" sz="3000" b="1" dirty="0">
                <a:solidFill>
                  <a:srgbClr val="FFFF00"/>
                </a:solidFill>
                <a:ea typeface="DFKai-SB" pitchFamily="65" charset="-120"/>
              </a:rPr>
              <a:t> </a:t>
            </a:r>
            <a:r>
              <a:rPr lang="en-US" altLang="ko-KR" sz="3000" b="1" dirty="0" smtClean="0">
                <a:solidFill>
                  <a:srgbClr val="FFFF00"/>
                </a:solidFill>
                <a:ea typeface="DFKai-SB" pitchFamily="65" charset="-120"/>
              </a:rPr>
              <a:t>  </a:t>
            </a:r>
            <a:r>
              <a:rPr lang="en-US" altLang="zh-TW" sz="3000" b="1" dirty="0" smtClean="0">
                <a:solidFill>
                  <a:srgbClr val="FFFF00"/>
                </a:solidFill>
                <a:ea typeface="DFKai-SB" pitchFamily="65" charset="-120"/>
              </a:rPr>
              <a:t>2) </a:t>
            </a:r>
            <a:r>
              <a:rPr lang="zh-TW" altLang="en-US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憂愁 </a:t>
            </a:r>
            <a:r>
              <a:rPr lang="en-US" altLang="zh-TW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CN" altLang="en-US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憂傷</a:t>
            </a:r>
            <a:r>
              <a:rPr lang="en-US" altLang="zh-TW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CN" altLang="en-US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悲傷</a:t>
            </a:r>
            <a:r>
              <a:rPr lang="en-US" altLang="zh-TW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CN" altLang="en-US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難過</a:t>
            </a:r>
            <a:r>
              <a:rPr lang="en-US" altLang="zh-TW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)</a:t>
            </a:r>
            <a:r>
              <a:rPr lang="en-US" altLang="zh-TW" sz="3000" b="1" dirty="0">
                <a:solidFill>
                  <a:srgbClr val="FFFF00"/>
                </a:solidFill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rgbClr val="FFFF00"/>
                </a:solidFill>
                <a:ea typeface="DFKai-SB" pitchFamily="65" charset="-120"/>
              </a:rPr>
              <a:t> grief, sorrow, pain, annoyance</a:t>
            </a:r>
            <a:endParaRPr lang="en-US" altLang="ko-KR" sz="3000" b="1" dirty="0">
              <a:solidFill>
                <a:schemeClr val="bg1"/>
              </a:solidFill>
              <a:ea typeface="DFKai-SB" pitchFamily="65" charset="-120"/>
            </a:endParaRPr>
          </a:p>
          <a:p>
            <a:r>
              <a:rPr lang="en-US" sz="2700" dirty="0">
                <a:solidFill>
                  <a:schemeClr val="bg1"/>
                </a:solidFill>
              </a:rPr>
              <a:t> 	*The verb </a:t>
            </a:r>
            <a:r>
              <a:rPr lang="el-GR" sz="2700" b="1" dirty="0">
                <a:solidFill>
                  <a:srgbClr val="FFFF00"/>
                </a:solidFill>
              </a:rPr>
              <a:t>λυπέω</a:t>
            </a:r>
            <a:r>
              <a:rPr lang="el-GR" sz="2700" dirty="0">
                <a:solidFill>
                  <a:schemeClr val="bg1"/>
                </a:solidFill>
              </a:rPr>
              <a:t> </a:t>
            </a:r>
            <a:r>
              <a:rPr lang="en-US" sz="2700" dirty="0" smtClean="0">
                <a:solidFill>
                  <a:schemeClr val="bg1"/>
                </a:solidFill>
              </a:rPr>
              <a:t>(</a:t>
            </a:r>
            <a:r>
              <a:rPr lang="en-US" sz="2700" dirty="0" smtClean="0">
                <a:solidFill>
                  <a:srgbClr val="FF0000"/>
                </a:solidFill>
              </a:rPr>
              <a:t>active </a:t>
            </a:r>
            <a:r>
              <a:rPr lang="zh-TW" altLang="en-US" sz="27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叫</a:t>
            </a:r>
            <a:r>
              <a:rPr lang="zh-TW" altLang="en-US" sz="27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憂愁 </a:t>
            </a:r>
            <a:r>
              <a:rPr lang="en-US" sz="2700" i="1" dirty="0" smtClean="0">
                <a:solidFill>
                  <a:schemeClr val="bg1"/>
                </a:solidFill>
              </a:rPr>
              <a:t>cause </a:t>
            </a:r>
            <a:r>
              <a:rPr lang="en-US" sz="2700" i="1" dirty="0">
                <a:solidFill>
                  <a:schemeClr val="bg1"/>
                </a:solidFill>
              </a:rPr>
              <a:t>pain, grieve, make sad</a:t>
            </a:r>
            <a:r>
              <a:rPr lang="en-US" sz="2700" dirty="0" smtClean="0">
                <a:solidFill>
                  <a:schemeClr val="bg1"/>
                </a:solidFill>
              </a:rPr>
              <a:t>;</a:t>
            </a:r>
            <a:r>
              <a:rPr lang="zh-TW" altLang="en-US" sz="27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27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27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27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                  </a:t>
            </a:r>
            <a:r>
              <a:rPr lang="en-US" sz="2700" dirty="0" smtClean="0">
                <a:solidFill>
                  <a:srgbClr val="FF0000"/>
                </a:solidFill>
              </a:rPr>
              <a:t>passive </a:t>
            </a:r>
            <a:r>
              <a:rPr lang="zh-TW" altLang="en-US" sz="27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憂</a:t>
            </a:r>
            <a:r>
              <a:rPr lang="zh-TW" altLang="en-US" sz="27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愁</a:t>
            </a:r>
            <a:r>
              <a:rPr lang="en-US" sz="2700" i="1" dirty="0" smtClean="0">
                <a:solidFill>
                  <a:schemeClr val="bg1"/>
                </a:solidFill>
              </a:rPr>
              <a:t>be </a:t>
            </a:r>
            <a:r>
              <a:rPr lang="en-US" sz="2700" i="1" dirty="0">
                <a:solidFill>
                  <a:schemeClr val="bg1"/>
                </a:solidFill>
              </a:rPr>
              <a:t>sad, be sorrowful</a:t>
            </a:r>
            <a:r>
              <a:rPr lang="en-US" sz="2700" dirty="0">
                <a:solidFill>
                  <a:schemeClr val="bg1"/>
                </a:solidFill>
              </a:rPr>
              <a:t>): </a:t>
            </a:r>
            <a:r>
              <a:rPr lang="en-US" sz="2700" dirty="0" smtClean="0">
                <a:solidFill>
                  <a:srgbClr val="FFFF00"/>
                </a:solidFill>
              </a:rPr>
              <a:t>26 </a:t>
            </a:r>
            <a:r>
              <a:rPr lang="en-US" sz="2700" dirty="0">
                <a:solidFill>
                  <a:srgbClr val="FFFF00"/>
                </a:solidFill>
              </a:rPr>
              <a:t>times </a:t>
            </a:r>
            <a:r>
              <a:rPr lang="en-US" sz="2700" dirty="0">
                <a:solidFill>
                  <a:schemeClr val="bg1"/>
                </a:solidFill>
              </a:rPr>
              <a:t>in the </a:t>
            </a:r>
            <a:r>
              <a:rPr lang="en-US" sz="2700" dirty="0" smtClean="0">
                <a:solidFill>
                  <a:schemeClr val="bg1"/>
                </a:solidFill>
              </a:rPr>
              <a:t>NT</a:t>
            </a:r>
            <a:endParaRPr lang="en-US" sz="2700" dirty="0">
              <a:solidFill>
                <a:schemeClr val="bg1"/>
              </a:solidFill>
            </a:endParaRPr>
          </a:p>
          <a:p>
            <a:r>
              <a:rPr lang="en-US" sz="2700" dirty="0">
                <a:solidFill>
                  <a:schemeClr val="bg1"/>
                </a:solidFill>
              </a:rPr>
              <a:t>	*The noun </a:t>
            </a:r>
            <a:r>
              <a:rPr lang="el-GR" sz="2700" b="1" dirty="0">
                <a:solidFill>
                  <a:srgbClr val="FFFF00"/>
                </a:solidFill>
              </a:rPr>
              <a:t>λύπη</a:t>
            </a:r>
            <a:r>
              <a:rPr lang="en-US" sz="2700" dirty="0">
                <a:solidFill>
                  <a:schemeClr val="bg1"/>
                </a:solidFill>
              </a:rPr>
              <a:t> (</a:t>
            </a:r>
            <a:r>
              <a:rPr lang="zh-TW" altLang="en-US" sz="27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憂愁 </a:t>
            </a:r>
            <a:r>
              <a:rPr lang="en-US" sz="2700" i="1" dirty="0">
                <a:solidFill>
                  <a:schemeClr val="bg1"/>
                </a:solidFill>
              </a:rPr>
              <a:t>pain, suffering, distress</a:t>
            </a:r>
            <a:r>
              <a:rPr lang="en-US" sz="2700" dirty="0">
                <a:solidFill>
                  <a:schemeClr val="bg1"/>
                </a:solidFill>
              </a:rPr>
              <a:t>; </a:t>
            </a:r>
            <a:r>
              <a:rPr lang="en-US" sz="2700" i="1" dirty="0">
                <a:solidFill>
                  <a:schemeClr val="bg1"/>
                </a:solidFill>
              </a:rPr>
              <a:t>sorrow, grief, sadness, anxiety</a:t>
            </a:r>
            <a:r>
              <a:rPr lang="en-US" sz="2700" dirty="0" smtClean="0">
                <a:solidFill>
                  <a:schemeClr val="bg1"/>
                </a:solidFill>
              </a:rPr>
              <a:t>): </a:t>
            </a:r>
            <a:r>
              <a:rPr lang="en-US" sz="2700" dirty="0" smtClean="0">
                <a:solidFill>
                  <a:srgbClr val="FFFF00"/>
                </a:solidFill>
              </a:rPr>
              <a:t>16 </a:t>
            </a:r>
            <a:r>
              <a:rPr lang="en-US" sz="2700" dirty="0">
                <a:solidFill>
                  <a:srgbClr val="FFFF00"/>
                </a:solidFill>
              </a:rPr>
              <a:t>times </a:t>
            </a:r>
            <a:r>
              <a:rPr lang="en-US" sz="2700" dirty="0">
                <a:solidFill>
                  <a:schemeClr val="bg1"/>
                </a:solidFill>
              </a:rPr>
              <a:t>in the </a:t>
            </a:r>
            <a:r>
              <a:rPr lang="en-US" sz="2700" dirty="0" smtClean="0">
                <a:solidFill>
                  <a:schemeClr val="bg1"/>
                </a:solidFill>
              </a:rPr>
              <a:t>NT    </a:t>
            </a:r>
            <a:r>
              <a:rPr lang="en-US" altLang="zh-CN" sz="2700" dirty="0" smtClean="0">
                <a:solidFill>
                  <a:schemeClr val="bg1"/>
                </a:solidFill>
              </a:rPr>
              <a:t>//    </a:t>
            </a:r>
            <a:r>
              <a:rPr lang="en-US" altLang="ko-KR" sz="2700" dirty="0" smtClean="0">
                <a:solidFill>
                  <a:schemeClr val="bg1"/>
                </a:solidFill>
                <a:ea typeface="DFKai-SB" pitchFamily="65" charset="-120"/>
              </a:rPr>
              <a:t>*This </a:t>
            </a:r>
            <a:r>
              <a:rPr lang="en-US" altLang="ko-KR" sz="2700" dirty="0">
                <a:solidFill>
                  <a:schemeClr val="bg1"/>
                </a:solidFill>
                <a:ea typeface="DFKai-SB" pitchFamily="65" charset="-120"/>
              </a:rPr>
              <a:t>emotion </a:t>
            </a:r>
            <a:r>
              <a:rPr lang="en-US" altLang="ko-KR" sz="2700" dirty="0" smtClean="0">
                <a:solidFill>
                  <a:schemeClr val="bg1"/>
                </a:solidFill>
                <a:ea typeface="DFKai-SB" pitchFamily="65" charset="-120"/>
              </a:rPr>
              <a:t>is </a:t>
            </a:r>
            <a:r>
              <a:rPr lang="en-US" altLang="ko-KR" sz="2700" dirty="0">
                <a:solidFill>
                  <a:schemeClr val="bg1"/>
                </a:solidFill>
                <a:ea typeface="DFKai-SB" pitchFamily="65" charset="-120"/>
              </a:rPr>
              <a:t>usually related to the </a:t>
            </a:r>
            <a:r>
              <a:rPr lang="en-US" altLang="ko-KR" sz="2700" dirty="0" smtClean="0">
                <a:solidFill>
                  <a:schemeClr val="bg1"/>
                </a:solidFill>
                <a:ea typeface="DFKai-SB" pitchFamily="65" charset="-120"/>
              </a:rPr>
              <a:t>current situation that has begun to happen in the past. </a:t>
            </a:r>
            <a:endParaRPr lang="en-US" altLang="ko-KR" sz="2700" dirty="0">
              <a:solidFill>
                <a:schemeClr val="bg1"/>
              </a:solidFill>
              <a:ea typeface="DFKai-SB" pitchFamily="65" charset="-120"/>
            </a:endParaRPr>
          </a:p>
          <a:p>
            <a:endParaRPr lang="en-US" altLang="ko-KR" sz="800" dirty="0" smtClean="0">
              <a:solidFill>
                <a:schemeClr val="bg1"/>
              </a:solidFill>
            </a:endParaRPr>
          </a:p>
          <a:p>
            <a:endParaRPr lang="en-US" altLang="ko-KR" sz="800" dirty="0" smtClean="0">
              <a:solidFill>
                <a:schemeClr val="bg1"/>
              </a:solidFill>
            </a:endParaRPr>
          </a:p>
          <a:p>
            <a:endParaRPr lang="en-US" altLang="ko-KR" sz="1000" b="1" dirty="0" smtClean="0">
              <a:solidFill>
                <a:schemeClr val="bg1"/>
              </a:solidFill>
            </a:endParaRPr>
          </a:p>
          <a:p>
            <a:endParaRPr lang="en-US" altLang="ko-KR" sz="1000" b="1" dirty="0">
              <a:solidFill>
                <a:schemeClr val="bg1"/>
              </a:solidFill>
            </a:endParaRPr>
          </a:p>
          <a:p>
            <a:endParaRPr lang="en-US" altLang="ko-KR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580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3774" y="27991"/>
            <a:ext cx="12188824" cy="6832640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endParaRPr lang="en-US" sz="800" b="1" baseline="30000" dirty="0" smtClean="0">
              <a:latin typeface="+mn-ea"/>
            </a:endParaRPr>
          </a:p>
          <a:p>
            <a:endParaRPr lang="en-US" sz="800" b="1" baseline="30000" dirty="0" smtClean="0">
              <a:latin typeface="+mn-ea"/>
            </a:endParaRPr>
          </a:p>
          <a:p>
            <a:endParaRPr lang="en-US" sz="800" b="1" baseline="30000" dirty="0" smtClean="0">
              <a:latin typeface="+mn-ea"/>
            </a:endParaRPr>
          </a:p>
          <a:p>
            <a:r>
              <a:rPr lang="ko-KR" altLang="en-US" sz="3200" b="1" dirty="0" smtClean="0">
                <a:solidFill>
                  <a:srgbClr val="FFFF00"/>
                </a:solidFill>
              </a:rPr>
              <a:t>                         </a:t>
            </a:r>
            <a:r>
              <a:rPr lang="zh-CN" altLang="en-US" sz="4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充滿</a:t>
            </a:r>
            <a:r>
              <a:rPr lang="zh-TW" altLang="en-US" sz="4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憂慮</a:t>
            </a:r>
            <a:r>
              <a:rPr lang="zh-CN" altLang="en-US" sz="4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zh-TW" altLang="en-US" sz="4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憂愁</a:t>
            </a:r>
            <a:r>
              <a:rPr lang="zh-CN" altLang="en-US" sz="4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的人生</a:t>
            </a:r>
            <a:endParaRPr lang="en-US" altLang="ko-KR" sz="40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8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800" b="1" dirty="0">
              <a:solidFill>
                <a:schemeClr val="bg1"/>
              </a:solidFill>
              <a:latin typeface="+mn-ea"/>
            </a:endParaRPr>
          </a:p>
          <a:p>
            <a:endParaRPr lang="en-US" altLang="ko-KR" sz="8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8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800" b="1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-</a:t>
            </a:r>
            <a:r>
              <a:rPr lang="zh-CN" altLang="en-US" sz="34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為</a:t>
            </a:r>
            <a:r>
              <a:rPr lang="zh-TW" altLang="en-US" sz="34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食</a:t>
            </a:r>
            <a:r>
              <a:rPr lang="zh-TW" altLang="en-US" sz="34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物，衣物或住</a:t>
            </a:r>
            <a:r>
              <a:rPr lang="zh-TW" altLang="en-US" sz="34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所</a:t>
            </a:r>
            <a:r>
              <a:rPr lang="zh-CN" altLang="en-US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掛</a:t>
            </a:r>
            <a:r>
              <a:rPr lang="zh-TW" altLang="en-US" sz="3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慮</a:t>
            </a:r>
            <a:r>
              <a:rPr lang="zh-CN" altLang="en-US" sz="3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zh-TW" altLang="en-US" sz="3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憂</a:t>
            </a:r>
            <a:r>
              <a:rPr lang="zh-TW" altLang="en-US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愁</a:t>
            </a:r>
            <a:endParaRPr lang="en-US" altLang="zh-TW" sz="34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altLang="ko-KR" sz="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ko-KR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-</a:t>
            </a:r>
            <a:r>
              <a:rPr lang="zh-TW" altLang="en-US" sz="34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健康</a:t>
            </a:r>
            <a:r>
              <a:rPr lang="zh-TW" altLang="en-US" sz="34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或</a:t>
            </a:r>
            <a:r>
              <a:rPr lang="zh-CN" altLang="en-US" sz="34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性命</a:t>
            </a:r>
            <a:r>
              <a:rPr lang="zh-TW" altLang="en-US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相關</a:t>
            </a:r>
            <a:r>
              <a:rPr lang="zh-CN" altLang="en-US" sz="3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掛</a:t>
            </a:r>
            <a:r>
              <a:rPr lang="zh-TW" altLang="en-US" sz="3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慮</a:t>
            </a:r>
            <a:r>
              <a:rPr lang="zh-CN" altLang="en-US" sz="3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zh-TW" altLang="en-US" sz="3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憂</a:t>
            </a:r>
            <a:r>
              <a:rPr lang="zh-TW" altLang="en-US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愁</a:t>
            </a:r>
            <a:endParaRPr lang="en-US" altLang="zh-TW" sz="34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altLang="ko-KR" sz="8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ko-KR" altLang="en-US" sz="3400" dirty="0" smtClean="0">
                <a:solidFill>
                  <a:schemeClr val="bg1"/>
                </a:solidFill>
                <a:latin typeface="DFKai-SB" pitchFamily="65" charset="-120"/>
              </a:rPr>
              <a:t>  </a:t>
            </a:r>
            <a:r>
              <a:rPr lang="en-US" altLang="ko-KR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-</a:t>
            </a:r>
            <a:r>
              <a:rPr lang="zh-TW" altLang="en-US" sz="34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家庭</a:t>
            </a:r>
            <a:r>
              <a:rPr lang="zh-TW" altLang="en-US" sz="34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關</a:t>
            </a:r>
            <a:r>
              <a:rPr lang="zh-TW" altLang="en-US" sz="34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係</a:t>
            </a:r>
            <a:r>
              <a:rPr lang="zh-CN" altLang="en-US" sz="34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以及</a:t>
            </a:r>
            <a:r>
              <a:rPr lang="zh-TW" altLang="en-US" sz="34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所有人際關係</a:t>
            </a:r>
            <a:r>
              <a:rPr lang="zh-CN" altLang="en-US" sz="3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帶來</a:t>
            </a:r>
            <a:r>
              <a:rPr lang="zh-CN" altLang="en-US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掛</a:t>
            </a:r>
            <a:r>
              <a:rPr lang="zh-TW" altLang="en-US" sz="3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慮</a:t>
            </a:r>
            <a:r>
              <a:rPr lang="zh-CN" altLang="en-US" sz="3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zh-TW" altLang="en-US" sz="3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憂</a:t>
            </a:r>
            <a:r>
              <a:rPr lang="zh-TW" altLang="en-US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愁</a:t>
            </a:r>
            <a:endParaRPr lang="en-US" altLang="zh-TW" sz="34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altLang="ko-KR" sz="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ko-KR" altLang="en-US" sz="3400" dirty="0" smtClean="0">
                <a:solidFill>
                  <a:schemeClr val="bg1"/>
                </a:solidFill>
                <a:latin typeface="DFKai-SB" pitchFamily="65" charset="-120"/>
              </a:rPr>
              <a:t>  </a:t>
            </a:r>
            <a:r>
              <a:rPr lang="en-US" altLang="ko-KR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-</a:t>
            </a:r>
            <a:r>
              <a:rPr lang="zh-TW" altLang="en-US" sz="34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對於未知的未</a:t>
            </a:r>
            <a:r>
              <a:rPr lang="zh-TW" altLang="en-US" sz="34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來</a:t>
            </a:r>
            <a:r>
              <a:rPr lang="zh-CN" altLang="en-US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的擔心，</a:t>
            </a:r>
            <a:r>
              <a:rPr lang="zh-TW" altLang="en-US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掛慮</a:t>
            </a:r>
            <a:r>
              <a:rPr lang="zh-CN" altLang="en-US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憂愁</a:t>
            </a:r>
            <a:r>
              <a:rPr lang="zh-CN" altLang="en-US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和不安</a:t>
            </a:r>
            <a:endParaRPr lang="en-US" altLang="ko-KR" sz="34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ko-KR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	-</a:t>
            </a:r>
            <a:r>
              <a:rPr lang="zh-TW" altLang="en-US" sz="32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樂</a:t>
            </a:r>
            <a:r>
              <a:rPr lang="zh-TW" altLang="en-US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觀</a:t>
            </a:r>
            <a:r>
              <a:rPr lang="zh-TW" altLang="en-US" sz="32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CN" altLang="en-US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期</a:t>
            </a:r>
            <a:r>
              <a:rPr lang="zh-CN" altLang="en-US" sz="32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待</a:t>
            </a:r>
            <a:r>
              <a:rPr lang="zh-TW" altLang="en-US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（</a:t>
            </a:r>
            <a:r>
              <a:rPr lang="zh-TW" altLang="en-US" sz="32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積</a:t>
            </a:r>
            <a:r>
              <a:rPr lang="zh-TW" altLang="en-US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極</a:t>
            </a:r>
            <a:r>
              <a:rPr lang="zh-TW" altLang="en-US" sz="32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反</a:t>
            </a:r>
            <a:r>
              <a:rPr lang="zh-TW" altLang="en-US" sz="32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應</a:t>
            </a:r>
            <a:r>
              <a:rPr lang="zh-TW" altLang="en-US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）</a:t>
            </a:r>
            <a:endParaRPr lang="en-US" altLang="zh-TW" sz="32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ko-KR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	-</a:t>
            </a:r>
            <a:r>
              <a:rPr lang="zh-TW" altLang="en-US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悲</a:t>
            </a:r>
            <a:r>
              <a:rPr lang="zh-TW" altLang="en-US" sz="32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觀</a:t>
            </a:r>
            <a:r>
              <a:rPr lang="zh-TW" altLang="en-US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CN" altLang="en-US" sz="32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擔心</a:t>
            </a:r>
            <a:r>
              <a:rPr lang="zh-TW" altLang="en-US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（</a:t>
            </a:r>
            <a:r>
              <a:rPr lang="zh-TW" altLang="en-US" sz="32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負面</a:t>
            </a:r>
            <a:r>
              <a:rPr lang="zh-TW" altLang="en-US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32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反應</a:t>
            </a:r>
            <a:r>
              <a:rPr lang="zh-TW" altLang="en-US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）</a:t>
            </a:r>
            <a:endParaRPr lang="en-US" altLang="zh-TW" sz="32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altLang="zh-TW" sz="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ko-KR" altLang="en-US" sz="3400" dirty="0">
                <a:solidFill>
                  <a:schemeClr val="bg1"/>
                </a:solidFill>
                <a:latin typeface="DFKai-SB" pitchFamily="65" charset="-120"/>
              </a:rPr>
              <a:t> </a:t>
            </a:r>
            <a:r>
              <a:rPr lang="ko-KR" altLang="en-US" sz="3400" dirty="0" smtClean="0">
                <a:solidFill>
                  <a:schemeClr val="bg1"/>
                </a:solidFill>
                <a:latin typeface="DFKai-SB" pitchFamily="65" charset="-120"/>
              </a:rPr>
              <a:t> </a:t>
            </a:r>
            <a:r>
              <a:rPr lang="en-US" altLang="ko-KR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-</a:t>
            </a:r>
            <a:r>
              <a:rPr lang="zh-CN" altLang="en-US" sz="34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罪所產生的</a:t>
            </a:r>
            <a:r>
              <a:rPr lang="zh-TW" altLang="en-US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一</a:t>
            </a:r>
            <a:r>
              <a:rPr lang="zh-CN" altLang="en-US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切擔心</a:t>
            </a:r>
            <a:r>
              <a:rPr lang="zh-CN" altLang="en-US" sz="3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CN" altLang="en-US" sz="3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難過，</a:t>
            </a:r>
            <a:r>
              <a:rPr lang="zh-TW" altLang="en-US" sz="3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掛慮</a:t>
            </a:r>
            <a:r>
              <a:rPr lang="zh-CN" altLang="en-US" sz="3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3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憂愁</a:t>
            </a:r>
            <a:r>
              <a:rPr lang="zh-CN" altLang="en-US" sz="3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和不安</a:t>
            </a:r>
            <a:endParaRPr lang="en-US" altLang="zh-TW" sz="34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endParaRPr lang="en-US" altLang="ko-KR" sz="800" dirty="0" smtClean="0">
              <a:solidFill>
                <a:schemeClr val="bg1"/>
              </a:solidFill>
            </a:endParaRPr>
          </a:p>
          <a:p>
            <a:endParaRPr lang="en-US" altLang="ko-KR" sz="800" dirty="0">
              <a:solidFill>
                <a:schemeClr val="bg1"/>
              </a:solidFill>
            </a:endParaRPr>
          </a:p>
          <a:p>
            <a:endParaRPr lang="en-US" altLang="ko-KR" sz="800" dirty="0" smtClean="0">
              <a:solidFill>
                <a:schemeClr val="bg1"/>
              </a:solidFill>
            </a:endParaRPr>
          </a:p>
          <a:p>
            <a:endParaRPr lang="en-US" altLang="ko-KR" sz="800" dirty="0">
              <a:solidFill>
                <a:schemeClr val="bg1"/>
              </a:solidFill>
            </a:endParaRPr>
          </a:p>
          <a:p>
            <a:endParaRPr lang="en-US" altLang="ko-KR" sz="800" dirty="0" smtClean="0">
              <a:solidFill>
                <a:schemeClr val="bg1"/>
              </a:solidFill>
            </a:endParaRPr>
          </a:p>
          <a:p>
            <a:endParaRPr lang="en-US" altLang="ko-KR" sz="1000" b="1" dirty="0">
              <a:solidFill>
                <a:schemeClr val="bg1"/>
              </a:solidFill>
            </a:endParaRPr>
          </a:p>
          <a:p>
            <a:endParaRPr lang="en-US" altLang="ko-KR" sz="1000" b="1" dirty="0">
              <a:solidFill>
                <a:schemeClr val="bg1"/>
              </a:solidFill>
            </a:endParaRPr>
          </a:p>
          <a:p>
            <a:endParaRPr lang="en-US" altLang="ko-KR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20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31044"/>
            <a:ext cx="12188824" cy="6822380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endParaRPr lang="en-US" sz="1000" b="1" baseline="30000" dirty="0">
              <a:latin typeface="+mn-ea"/>
            </a:endParaRPr>
          </a:p>
          <a:p>
            <a:r>
              <a:rPr lang="ko-KR" altLang="en-US" sz="3200" b="1" dirty="0">
                <a:solidFill>
                  <a:srgbClr val="FFFF00"/>
                </a:solidFill>
              </a:rPr>
              <a:t>             </a:t>
            </a:r>
            <a:r>
              <a:rPr lang="ko-KR" altLang="en-US" sz="3200" b="1" dirty="0" smtClean="0">
                <a:solidFill>
                  <a:srgbClr val="FFFF00"/>
                </a:solidFill>
              </a:rPr>
              <a:t>      </a:t>
            </a:r>
            <a:r>
              <a:rPr lang="zh-CN" altLang="en-US" sz="3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不要</a:t>
            </a:r>
            <a:r>
              <a:rPr lang="zh-TW" altLang="en-US" sz="3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</a:t>
            </a:r>
            <a:r>
              <a:rPr lang="zh-TW" altLang="en-US" sz="3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慮 </a:t>
            </a:r>
            <a:r>
              <a:rPr lang="en-US" altLang="ko-KR" sz="3400" b="1" dirty="0" smtClean="0">
                <a:solidFill>
                  <a:srgbClr val="FFFF00"/>
                </a:solidFill>
              </a:rPr>
              <a:t>(</a:t>
            </a:r>
            <a:r>
              <a:rPr lang="zh-TW" altLang="en-US" sz="3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食</a:t>
            </a:r>
            <a:r>
              <a:rPr lang="zh-TW" altLang="en-US" sz="3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物，衣物或住</a:t>
            </a:r>
            <a:r>
              <a:rPr lang="zh-TW" altLang="en-US" sz="3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所 </a:t>
            </a:r>
            <a:r>
              <a:rPr lang="en-US" altLang="zh-TW" sz="3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/</a:t>
            </a:r>
            <a:r>
              <a:rPr lang="zh-TW" altLang="en-US" sz="34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未來</a:t>
            </a:r>
            <a:r>
              <a:rPr lang="en-US" altLang="ko-KR" sz="3400" b="1" dirty="0" smtClean="0">
                <a:solidFill>
                  <a:srgbClr val="FFFF00"/>
                </a:solidFill>
              </a:rPr>
              <a:t>)</a:t>
            </a:r>
            <a:endParaRPr lang="en-US" altLang="ko-KR" sz="3400" b="1" dirty="0">
              <a:solidFill>
                <a:schemeClr val="bg1"/>
              </a:solidFill>
              <a:latin typeface="+mn-ea"/>
            </a:endParaRPr>
          </a:p>
          <a:p>
            <a:endParaRPr lang="en-US" altLang="ko-KR" sz="800" b="1" dirty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3000" b="1" dirty="0">
                <a:solidFill>
                  <a:srgbClr val="FF0000"/>
                </a:solidFill>
              </a:rPr>
              <a:t>Matthew</a:t>
            </a:r>
            <a:r>
              <a:rPr lang="ko-KR" altLang="en-US" sz="3000" b="1" dirty="0">
                <a:solidFill>
                  <a:srgbClr val="FF0000"/>
                </a:solidFill>
              </a:rPr>
              <a:t> </a:t>
            </a:r>
            <a:r>
              <a:rPr lang="en-US" altLang="ko-KR" sz="3000" b="1" dirty="0">
                <a:solidFill>
                  <a:srgbClr val="FF0000"/>
                </a:solidFill>
              </a:rPr>
              <a:t>6</a:t>
            </a:r>
            <a:r>
              <a:rPr lang="en-US" sz="3000" b="1" dirty="0">
                <a:solidFill>
                  <a:srgbClr val="FF0000"/>
                </a:solidFill>
              </a:rPr>
              <a:t>:25-34</a:t>
            </a:r>
            <a:r>
              <a:rPr lang="en-US" sz="3000" dirty="0">
                <a:solidFill>
                  <a:schemeClr val="bg1"/>
                </a:solidFill>
              </a:rPr>
              <a:t>. </a:t>
            </a:r>
            <a:r>
              <a:rPr lang="en-US" sz="3000" dirty="0" smtClean="0">
                <a:solidFill>
                  <a:schemeClr val="bg1"/>
                </a:solidFill>
              </a:rPr>
              <a:t>  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25 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所以我告訴你們，不要為生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命</a:t>
            </a:r>
            <a:endParaRPr lang="en-US" altLang="zh-TW" sz="30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憂慮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吃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什麼，喝什麼；為身體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憂慮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穿什麼。生命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不勝於</a:t>
            </a:r>
            <a:endParaRPr lang="en-US" altLang="zh-TW" sz="30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飲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食嗎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？身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體不勝於衣裳嗎？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ko-KR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…… </a:t>
            </a:r>
            <a:r>
              <a:rPr 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27 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你們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那一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個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能</a:t>
            </a:r>
            <a:endParaRPr lang="en-US" altLang="zh-TW" sz="30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用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思慮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使壽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數多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加一刻呢？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28  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何必為衣裳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憂慮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呢？你想野地裡的百合花怎麼長起來；他也不勞苦，也不紡線。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ko-KR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…… 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31  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所以，不要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憂慮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說：吃什麼？喝什麼？穿什麼？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ko-KR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…… 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34  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所以，不要為明天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憂慮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，因為明天自有明天的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憂慮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；一天的難處一天當就夠了。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0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1200" dirty="0" smtClean="0">
                <a:solidFill>
                  <a:schemeClr val="bg1"/>
                </a:solidFill>
              </a:rPr>
              <a:t>……………………………………………………………………………..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-</a:t>
            </a:r>
            <a:r>
              <a:rPr lang="zh-CN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為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食物，衣物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或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住所</a:t>
            </a:r>
            <a:r>
              <a:rPr lang="zh-CN" altLang="en-US" sz="26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2600" b="1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掛慮</a:t>
            </a:r>
            <a:r>
              <a:rPr lang="en-US" altLang="ko-KR" sz="2600" b="1" dirty="0">
                <a:solidFill>
                  <a:schemeClr val="bg1"/>
                </a:solidFill>
              </a:rPr>
              <a:t>:</a:t>
            </a:r>
            <a:r>
              <a:rPr lang="en-US" sz="2600" dirty="0">
                <a:solidFill>
                  <a:schemeClr val="bg1"/>
                </a:solidFill>
              </a:rPr>
              <a:t> about </a:t>
            </a:r>
            <a:r>
              <a:rPr lang="en-US" sz="2600" b="1" dirty="0" smtClean="0">
                <a:solidFill>
                  <a:srgbClr val="FFFF00"/>
                </a:solidFill>
              </a:rPr>
              <a:t>10 </a:t>
            </a:r>
            <a:r>
              <a:rPr lang="en-US" sz="2600" b="1" dirty="0">
                <a:solidFill>
                  <a:srgbClr val="FFFF00"/>
                </a:solidFill>
              </a:rPr>
              <a:t>times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(</a:t>
            </a:r>
            <a:r>
              <a:rPr lang="en-US" sz="2400" b="1" dirty="0">
                <a:solidFill>
                  <a:schemeClr val="bg1"/>
                </a:solidFill>
              </a:rPr>
              <a:t>Matthew 6:25, 27, 28, 31, 34&lt;2&gt; =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chemeClr val="bg1"/>
                </a:solidFill>
              </a:rPr>
              <a:t>Luke 12:22, 25, 26</a:t>
            </a:r>
            <a:r>
              <a:rPr lang="en-US" sz="2400" dirty="0">
                <a:solidFill>
                  <a:schemeClr val="bg1"/>
                </a:solidFill>
              </a:rPr>
              <a:t>)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altLang="zh-CN" sz="2400" b="1" dirty="0" smtClean="0">
                <a:solidFill>
                  <a:schemeClr val="bg1"/>
                </a:solidFill>
              </a:rPr>
              <a:t>among the total </a:t>
            </a:r>
            <a:r>
              <a:rPr lang="en-US" sz="2400" dirty="0">
                <a:solidFill>
                  <a:srgbClr val="FFFF00"/>
                </a:solidFill>
              </a:rPr>
              <a:t>19 times </a:t>
            </a:r>
            <a:r>
              <a:rPr lang="en-US" sz="2400" dirty="0">
                <a:solidFill>
                  <a:schemeClr val="bg1"/>
                </a:solidFill>
              </a:rPr>
              <a:t>in the NT</a:t>
            </a:r>
          </a:p>
          <a:p>
            <a:r>
              <a:rPr lang="en-US" sz="3000" b="1" dirty="0">
                <a:solidFill>
                  <a:srgbClr val="FF0000"/>
                </a:solidFill>
              </a:rPr>
              <a:t>Philippians 4:6</a:t>
            </a:r>
            <a:r>
              <a:rPr lang="en-US" sz="3000" b="1" dirty="0" smtClean="0">
                <a:solidFill>
                  <a:schemeClr val="bg1"/>
                </a:solidFill>
              </a:rPr>
              <a:t>. </a:t>
            </a:r>
            <a:r>
              <a:rPr lang="en-US" sz="3000" dirty="0" smtClean="0">
                <a:solidFill>
                  <a:schemeClr val="bg1"/>
                </a:solidFill>
              </a:rPr>
              <a:t>  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應當一無</a:t>
            </a:r>
            <a:r>
              <a:rPr lang="zh-TW" altLang="en-US" sz="3000" b="1" u="sng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挂慮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、只要凡事藉著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禱告、祈求、和感謝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、</a:t>
            </a:r>
            <a:endParaRPr lang="en-US" altLang="zh-TW" sz="30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zh-TW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          </a:t>
            </a:r>
            <a:r>
              <a:rPr lang="en-US" altLang="zh-TW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將你們所要的告訴神。  </a:t>
            </a:r>
            <a:r>
              <a:rPr lang="en-US" altLang="ko-KR" sz="2800" dirty="0">
                <a:solidFill>
                  <a:schemeClr val="bg1"/>
                </a:solidFill>
                <a:latin typeface="+mn-ea"/>
              </a:rPr>
              <a:t>(</a:t>
            </a:r>
            <a:r>
              <a:rPr lang="el-GR" sz="2800" b="1" dirty="0">
                <a:solidFill>
                  <a:srgbClr val="FFFF00"/>
                </a:solidFill>
              </a:rPr>
              <a:t>μεριμνάω</a:t>
            </a:r>
            <a:r>
              <a:rPr lang="en-US" altLang="ko-KR" sz="2800" dirty="0">
                <a:solidFill>
                  <a:schemeClr val="bg1"/>
                </a:solidFill>
                <a:latin typeface="+mn-ea"/>
              </a:rPr>
              <a:t>)</a:t>
            </a:r>
            <a:endParaRPr lang="en-US" sz="2800" dirty="0">
              <a:solidFill>
                <a:schemeClr val="bg1"/>
              </a:solidFill>
              <a:latin typeface="+mn-ea"/>
            </a:endParaRPr>
          </a:p>
          <a:p>
            <a:endParaRPr lang="en-US" altLang="ko-KR" sz="1000" b="1" dirty="0" smtClean="0">
              <a:solidFill>
                <a:schemeClr val="bg1"/>
              </a:solidFill>
            </a:endParaRPr>
          </a:p>
          <a:p>
            <a:endParaRPr lang="en-US" altLang="ko-KR" sz="1000" b="1" dirty="0">
              <a:solidFill>
                <a:schemeClr val="bg1"/>
              </a:solidFill>
            </a:endParaRPr>
          </a:p>
          <a:p>
            <a:endParaRPr lang="en-US" altLang="ko-KR" sz="1000" b="1" dirty="0" smtClean="0">
              <a:solidFill>
                <a:schemeClr val="bg1"/>
              </a:solidFill>
            </a:endParaRPr>
          </a:p>
          <a:p>
            <a:endParaRPr lang="en-US" altLang="ko-KR" sz="1000" b="1" dirty="0">
              <a:solidFill>
                <a:schemeClr val="bg1"/>
              </a:solidFill>
            </a:endParaRPr>
          </a:p>
          <a:p>
            <a:endParaRPr lang="en-US" altLang="ko-KR" sz="1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96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31044"/>
            <a:ext cx="12188824" cy="6873677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endParaRPr lang="en-US" sz="1100" b="1" baseline="30000" dirty="0">
              <a:latin typeface="+mn-ea"/>
            </a:endParaRPr>
          </a:p>
          <a:p>
            <a:endParaRPr lang="en-US" sz="1100" b="1" baseline="30000" dirty="0">
              <a:latin typeface="+mn-ea"/>
            </a:endParaRPr>
          </a:p>
          <a:p>
            <a:r>
              <a:rPr lang="zh-CN" altLang="en-US" sz="3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CN" altLang="en-US" sz="3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  聖徒的</a:t>
            </a:r>
            <a:r>
              <a:rPr lang="zh-TW" altLang="en-US" sz="3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掛慮 </a:t>
            </a:r>
            <a:r>
              <a:rPr lang="en-US" altLang="ko-KR" sz="3200" b="1" dirty="0" smtClean="0">
                <a:solidFill>
                  <a:srgbClr val="FFFF00"/>
                </a:solidFill>
              </a:rPr>
              <a:t>(</a:t>
            </a:r>
            <a:r>
              <a:rPr lang="zh-TW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家庭關係</a:t>
            </a:r>
            <a:r>
              <a:rPr lang="zh-CN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以及</a:t>
            </a:r>
            <a:r>
              <a:rPr lang="zh-TW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所有人際關係</a:t>
            </a:r>
            <a:r>
              <a:rPr lang="en-US" altLang="ko-KR" sz="3200" b="1" dirty="0">
                <a:solidFill>
                  <a:srgbClr val="FFFF00"/>
                </a:solidFill>
              </a:rPr>
              <a:t>)</a:t>
            </a:r>
            <a:endParaRPr lang="en-US" altLang="ko-KR" sz="3200" b="1" dirty="0">
              <a:solidFill>
                <a:schemeClr val="bg1"/>
              </a:solidFill>
              <a:latin typeface="+mn-ea"/>
            </a:endParaRPr>
          </a:p>
          <a:p>
            <a:endParaRPr lang="en-US" altLang="ko-KR" sz="800" b="1" dirty="0">
              <a:solidFill>
                <a:schemeClr val="bg1"/>
              </a:solidFill>
              <a:latin typeface="+mn-ea"/>
            </a:endParaRPr>
          </a:p>
          <a:p>
            <a:endParaRPr lang="en-US" altLang="ko-KR" sz="800" b="1" dirty="0">
              <a:solidFill>
                <a:schemeClr val="bg1"/>
              </a:solidFill>
              <a:latin typeface="+mn-ea"/>
            </a:endParaRPr>
          </a:p>
          <a:p>
            <a:r>
              <a:rPr lang="en-US" sz="2600" b="1" dirty="0">
                <a:solidFill>
                  <a:srgbClr val="FF0000"/>
                </a:solidFill>
              </a:rPr>
              <a:t>1 Corinthians </a:t>
            </a:r>
            <a:r>
              <a:rPr lang="x-none" sz="2600" b="1" dirty="0">
                <a:solidFill>
                  <a:srgbClr val="FF0000"/>
                </a:solidFill>
              </a:rPr>
              <a:t>7:32</a:t>
            </a:r>
            <a:r>
              <a:rPr lang="en-US" sz="2600" b="1" dirty="0">
                <a:solidFill>
                  <a:srgbClr val="FF0000"/>
                </a:solidFill>
              </a:rPr>
              <a:t>-34</a:t>
            </a:r>
            <a:r>
              <a:rPr lang="en-US" sz="2600" dirty="0">
                <a:solidFill>
                  <a:schemeClr val="bg1"/>
                </a:solidFill>
              </a:rPr>
              <a:t>. 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32 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我願你們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無所掛慮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。沒有娶妻的，</a:t>
            </a:r>
            <a:endParaRPr lang="en-US" altLang="zh-TW" sz="30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是為主的事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掛慮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，想怎樣叫主喜悅。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33 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娶了妻的，</a:t>
            </a:r>
            <a:endParaRPr lang="en-US" altLang="zh-TW" sz="30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是為世上的事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掛慮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，想怎樣叫妻子喜悅。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34 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婦人和處女</a:t>
            </a:r>
            <a:endParaRPr lang="en-US" altLang="zh-TW" sz="30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也有分別。沒有出嫁的，是為主的事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掛慮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，要身體、靈魂都聖潔；已經出嫁的，是為世上的事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掛慮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，想怎樣叫丈夫喜悅。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0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……………………………………………………………………………………………..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-</a:t>
            </a:r>
            <a:r>
              <a:rPr lang="zh-CN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為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家</a:t>
            </a:r>
            <a:r>
              <a:rPr lang="zh-TW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庭</a:t>
            </a:r>
            <a:r>
              <a:rPr lang="zh-CN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以</a:t>
            </a:r>
            <a:r>
              <a:rPr lang="zh-CN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及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所</a:t>
            </a:r>
            <a:r>
              <a:rPr lang="zh-TW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有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人際</a:t>
            </a:r>
            <a:r>
              <a:rPr lang="zh-TW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關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係</a:t>
            </a:r>
            <a:r>
              <a:rPr lang="zh-CN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帶來的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掛慮</a:t>
            </a:r>
            <a:r>
              <a:rPr lang="en-US" altLang="ko-KR" sz="2600" b="1" dirty="0">
                <a:solidFill>
                  <a:schemeClr val="bg1"/>
                </a:solidFill>
              </a:rPr>
              <a:t>:</a:t>
            </a:r>
            <a:r>
              <a:rPr lang="ko-KR" altLang="en-US" sz="2600" b="1" dirty="0">
                <a:solidFill>
                  <a:schemeClr val="bg1"/>
                </a:solidFill>
              </a:rPr>
              <a:t> </a:t>
            </a:r>
            <a:r>
              <a:rPr lang="en-US" sz="2600" b="1" dirty="0">
                <a:solidFill>
                  <a:srgbClr val="FFFF00"/>
                </a:solidFill>
              </a:rPr>
              <a:t>5 times </a:t>
            </a:r>
            <a:r>
              <a:rPr lang="en-US" sz="2400" dirty="0">
                <a:solidFill>
                  <a:schemeClr val="bg1"/>
                </a:solidFill>
              </a:rPr>
              <a:t>(</a:t>
            </a:r>
            <a:r>
              <a:rPr lang="en-US" sz="2400" b="1" dirty="0">
                <a:solidFill>
                  <a:schemeClr val="bg1"/>
                </a:solidFill>
              </a:rPr>
              <a:t>1 Corinthians 7:32, 33, 34&lt;2x&gt;; </a:t>
            </a:r>
            <a:r>
              <a:rPr lang="en-US" sz="2400" dirty="0">
                <a:solidFill>
                  <a:schemeClr val="bg1"/>
                </a:solidFill>
              </a:rPr>
              <a:t>12:25)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</a:endParaRP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	*The Greek verb </a:t>
            </a:r>
            <a:r>
              <a:rPr lang="el-GR" sz="2400" b="1" dirty="0">
                <a:solidFill>
                  <a:srgbClr val="FFFF00"/>
                </a:solidFill>
              </a:rPr>
              <a:t>μεριμνάω</a:t>
            </a:r>
            <a:r>
              <a:rPr lang="el-GR" sz="2400" b="1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(</a:t>
            </a:r>
            <a:r>
              <a:rPr lang="en-US" sz="2400" i="1" dirty="0">
                <a:solidFill>
                  <a:schemeClr val="bg1"/>
                </a:solidFill>
              </a:rPr>
              <a:t>care for, be concerned about</a:t>
            </a:r>
            <a:r>
              <a:rPr lang="en-US" sz="2400" dirty="0">
                <a:solidFill>
                  <a:schemeClr val="bg1"/>
                </a:solidFill>
              </a:rPr>
              <a:t>; </a:t>
            </a:r>
            <a:r>
              <a:rPr lang="en-US" sz="2400" i="1" dirty="0">
                <a:solidFill>
                  <a:schemeClr val="bg1"/>
                </a:solidFill>
              </a:rPr>
              <a:t>be anxious, be overly concerned about, be worried about</a:t>
            </a:r>
            <a:r>
              <a:rPr lang="en-US" sz="2400" dirty="0">
                <a:solidFill>
                  <a:schemeClr val="bg1"/>
                </a:solidFill>
              </a:rPr>
              <a:t>) occurs </a:t>
            </a:r>
            <a:r>
              <a:rPr lang="en-US" sz="2400" dirty="0">
                <a:solidFill>
                  <a:srgbClr val="FFFF00"/>
                </a:solidFill>
              </a:rPr>
              <a:t>19 times </a:t>
            </a:r>
            <a:r>
              <a:rPr lang="en-US" sz="2400" dirty="0">
                <a:solidFill>
                  <a:schemeClr val="bg1"/>
                </a:solidFill>
              </a:rPr>
              <a:t>in the NT. (</a:t>
            </a:r>
            <a:r>
              <a:rPr lang="en-US" sz="2400" b="1" dirty="0">
                <a:solidFill>
                  <a:srgbClr val="FFFF00"/>
                </a:solidFill>
              </a:rPr>
              <a:t>Matthew 6:25, 27, 28, 31, 34&lt;2&gt;</a:t>
            </a:r>
            <a:r>
              <a:rPr lang="en-US" sz="2400" b="1" dirty="0">
                <a:solidFill>
                  <a:schemeClr val="bg1"/>
                </a:solidFill>
              </a:rPr>
              <a:t>; </a:t>
            </a:r>
            <a:r>
              <a:rPr lang="en-US" sz="2400" dirty="0">
                <a:solidFill>
                  <a:schemeClr val="bg1"/>
                </a:solidFill>
              </a:rPr>
              <a:t>10:19; </a:t>
            </a:r>
            <a:r>
              <a:rPr lang="en-US" sz="2400" b="1" dirty="0">
                <a:solidFill>
                  <a:srgbClr val="FFFF00"/>
                </a:solidFill>
              </a:rPr>
              <a:t>Luke </a:t>
            </a:r>
            <a:r>
              <a:rPr lang="en-US" sz="2400" dirty="0">
                <a:solidFill>
                  <a:schemeClr val="bg1"/>
                </a:solidFill>
              </a:rPr>
              <a:t>10:41; </a:t>
            </a:r>
            <a:r>
              <a:rPr lang="en-US" sz="2400" b="1" dirty="0">
                <a:solidFill>
                  <a:srgbClr val="FFFF00"/>
                </a:solidFill>
              </a:rPr>
              <a:t>12:</a:t>
            </a:r>
            <a:r>
              <a:rPr lang="en-US" sz="2400" dirty="0">
                <a:solidFill>
                  <a:schemeClr val="bg1"/>
                </a:solidFill>
              </a:rPr>
              <a:t>11, </a:t>
            </a:r>
            <a:r>
              <a:rPr lang="en-US" sz="2400" b="1" dirty="0">
                <a:solidFill>
                  <a:srgbClr val="FFFF00"/>
                </a:solidFill>
              </a:rPr>
              <a:t>22, 25, 26</a:t>
            </a:r>
            <a:r>
              <a:rPr lang="en-US" sz="2400" dirty="0">
                <a:solidFill>
                  <a:schemeClr val="bg1"/>
                </a:solidFill>
              </a:rPr>
              <a:t>; </a:t>
            </a:r>
            <a:r>
              <a:rPr lang="en-US" sz="2400" b="1" dirty="0">
                <a:solidFill>
                  <a:srgbClr val="FFFF00"/>
                </a:solidFill>
              </a:rPr>
              <a:t>1 Corinthians 7:32, 33, 34&lt;2x&gt;</a:t>
            </a:r>
            <a:r>
              <a:rPr lang="en-US" sz="2400" b="1" dirty="0">
                <a:solidFill>
                  <a:schemeClr val="bg1"/>
                </a:solidFill>
              </a:rPr>
              <a:t>; </a:t>
            </a:r>
            <a:r>
              <a:rPr lang="en-US" sz="2400" dirty="0">
                <a:solidFill>
                  <a:schemeClr val="bg1"/>
                </a:solidFill>
              </a:rPr>
              <a:t>12:25; Philippians 2:20; 4:6)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  <a:p>
            <a:endParaRPr lang="en-US" altLang="ko-KR" sz="1000" b="1" dirty="0">
              <a:solidFill>
                <a:schemeClr val="bg1"/>
              </a:solidFill>
            </a:endParaRPr>
          </a:p>
          <a:p>
            <a:r>
              <a:rPr lang="en-US" altLang="ko-KR" sz="2400" b="1" dirty="0">
                <a:solidFill>
                  <a:schemeClr val="bg1"/>
                </a:solidFill>
              </a:rPr>
              <a:t>         *</a:t>
            </a:r>
            <a:r>
              <a:rPr lang="zh-TW" altLang="en-US" sz="2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不會因年齡，知識，經驗，地位或財富</a:t>
            </a:r>
            <a:r>
              <a:rPr lang="zh-TW" altLang="en-US" sz="26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減輕掛慮</a:t>
            </a:r>
            <a:endParaRPr lang="en-US" altLang="ko-KR" sz="26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endParaRPr lang="en-US" altLang="ko-KR" sz="800" b="1" dirty="0" smtClean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499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31044"/>
            <a:ext cx="12188824" cy="6760825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endParaRPr lang="en-US" sz="2000" b="1" baseline="30000" dirty="0" smtClean="0">
              <a:latin typeface="+mn-ea"/>
            </a:endParaRPr>
          </a:p>
          <a:p>
            <a:r>
              <a:rPr lang="en-US" sz="3600" b="1" dirty="0" smtClean="0">
                <a:solidFill>
                  <a:srgbClr val="FFFF00"/>
                </a:solidFill>
              </a:rPr>
              <a:t>        </a:t>
            </a:r>
            <a:r>
              <a:rPr lang="zh-CN" altLang="en-US" sz="3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兩種</a:t>
            </a:r>
            <a:r>
              <a:rPr lang="zh-TW" altLang="en-US" sz="3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憂愁 </a:t>
            </a:r>
            <a:r>
              <a:rPr lang="en-US" sz="3200" b="1" dirty="0" smtClean="0">
                <a:solidFill>
                  <a:srgbClr val="FFFF00"/>
                </a:solidFill>
                <a:latin typeface="Malgun Gothic" pitchFamily="34" charset="-127"/>
                <a:ea typeface="Malgun Gothic" pitchFamily="34" charset="-127"/>
              </a:rPr>
              <a:t>(</a:t>
            </a:r>
            <a:r>
              <a:rPr lang="zh-TW" altLang="en-US" sz="32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依著神的意思</a:t>
            </a:r>
            <a:r>
              <a:rPr lang="zh-TW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</a:t>
            </a:r>
            <a:r>
              <a:rPr lang="zh-TW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愁 </a:t>
            </a:r>
            <a:r>
              <a:rPr lang="en-US" sz="3200" b="1" dirty="0" smtClean="0">
                <a:solidFill>
                  <a:srgbClr val="FFFF00"/>
                </a:solidFill>
                <a:latin typeface="Malgun Gothic" pitchFamily="34" charset="-127"/>
                <a:ea typeface="Malgun Gothic" pitchFamily="34" charset="-127"/>
              </a:rPr>
              <a:t>&amp; </a:t>
            </a:r>
            <a:r>
              <a:rPr lang="zh-TW" altLang="en-US" sz="32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世</a:t>
            </a:r>
            <a:r>
              <a:rPr lang="zh-TW" altLang="en-US" sz="32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俗的</a:t>
            </a:r>
            <a:r>
              <a:rPr lang="zh-TW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憂愁</a:t>
            </a:r>
            <a:r>
              <a:rPr lang="en-US" sz="3200" b="1" dirty="0" smtClean="0">
                <a:solidFill>
                  <a:srgbClr val="FFFF00"/>
                </a:solidFill>
                <a:latin typeface="Malgun Gothic" pitchFamily="34" charset="-127"/>
                <a:ea typeface="Malgun Gothic" pitchFamily="34" charset="-127"/>
              </a:rPr>
              <a:t>)</a:t>
            </a:r>
            <a:endParaRPr lang="en-US" altLang="ko-KR" sz="3200" b="1" dirty="0" smtClean="0">
              <a:solidFill>
                <a:schemeClr val="bg1"/>
              </a:solidFill>
              <a:latin typeface="Malgun Gothic" pitchFamily="34" charset="-127"/>
              <a:ea typeface="Malgun Gothic" pitchFamily="34" charset="-127"/>
            </a:endParaRPr>
          </a:p>
          <a:p>
            <a:endParaRPr lang="en-US" altLang="ko-KR" sz="800" b="1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sz="2400" b="1" dirty="0" smtClean="0">
                <a:solidFill>
                  <a:srgbClr val="FF0000"/>
                </a:solidFill>
              </a:rPr>
              <a:t>2 Corinthians </a:t>
            </a:r>
            <a:r>
              <a:rPr lang="x-none" sz="2400" b="1" smtClean="0">
                <a:solidFill>
                  <a:srgbClr val="FF0000"/>
                </a:solidFill>
              </a:rPr>
              <a:t>7:8</a:t>
            </a:r>
            <a:r>
              <a:rPr lang="en-US" sz="2400" b="1" dirty="0" smtClean="0">
                <a:solidFill>
                  <a:srgbClr val="FF0000"/>
                </a:solidFill>
              </a:rPr>
              <a:t>-11</a:t>
            </a:r>
            <a:r>
              <a:rPr lang="en-US" sz="2400" dirty="0" smtClean="0">
                <a:solidFill>
                  <a:schemeClr val="bg1"/>
                </a:solidFill>
              </a:rPr>
              <a:t>. </a:t>
            </a:r>
            <a:r>
              <a:rPr lang="en-US" sz="2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8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先前寫</a:t>
            </a:r>
            <a:r>
              <a:rPr lang="zh-TW" altLang="en-US" sz="2800" b="1" dirty="0">
                <a:solidFill>
                  <a:schemeClr val="accent6">
                    <a:lumMod val="75000"/>
                  </a:schemeClr>
                </a:solidFill>
                <a:latin typeface="DFKai-SB" pitchFamily="65" charset="-120"/>
                <a:ea typeface="DFKai-SB" pitchFamily="65" charset="-120"/>
              </a:rPr>
              <a:t>信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叫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你們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憂愁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，我後來雖然懊悔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如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今卻不懊悔；因我知道，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那</a:t>
            </a:r>
            <a:r>
              <a:rPr lang="zh-TW" altLang="en-US" sz="2800" b="1" dirty="0" smtClean="0">
                <a:solidFill>
                  <a:schemeClr val="accent6">
                    <a:lumMod val="75000"/>
                  </a:schemeClr>
                </a:solidFill>
                <a:latin typeface="DFKai-SB" pitchFamily="65" charset="-120"/>
                <a:ea typeface="DFKai-SB" pitchFamily="65" charset="-120"/>
              </a:rPr>
              <a:t>信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叫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你們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憂愁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不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過是暫時的。</a:t>
            </a:r>
            <a:r>
              <a:rPr lang="en-US" sz="2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sz="24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9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如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今我歡喜，不是因你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們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憂愁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是因你們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從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憂愁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中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生出</a:t>
            </a:r>
            <a:r>
              <a:rPr lang="zh-TW" altLang="en-US" sz="28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懊悔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來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你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們</a:t>
            </a:r>
            <a:r>
              <a:rPr lang="zh-TW" altLang="en-US" sz="2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依著神的意</a:t>
            </a:r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思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憂愁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凡事就不至於因我們受虧損了。</a:t>
            </a:r>
            <a:r>
              <a:rPr 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10 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因為</a:t>
            </a:r>
            <a:r>
              <a:rPr lang="zh-TW" altLang="en-US" sz="2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依著神的意思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憂愁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，就生出沒有後悔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28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懊悔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來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。以致得救；但</a:t>
            </a:r>
            <a:r>
              <a:rPr lang="zh-TW" altLang="en-US" sz="2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世俗</a:t>
            </a:r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憂愁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是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叫人</a:t>
            </a:r>
            <a:r>
              <a:rPr lang="zh-TW" altLang="en-US" sz="28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死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11 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你看，你們</a:t>
            </a:r>
            <a:r>
              <a:rPr lang="zh-TW" altLang="en-US" sz="2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依著神的意</a:t>
            </a:r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思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憂愁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從此就生出何等的殷勤、自訴、自恨、恐懼、想念、熱心、責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罰。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在這一切事上，你們都表明自己是潔淨的。</a:t>
            </a:r>
            <a:r>
              <a:rPr 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28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sz="1000" dirty="0" smtClean="0">
              <a:solidFill>
                <a:schemeClr val="bg1"/>
              </a:solidFill>
            </a:endParaRPr>
          </a:p>
          <a:p>
            <a:r>
              <a:rPr lang="en-US" sz="2600" dirty="0" smtClean="0">
                <a:solidFill>
                  <a:schemeClr val="bg1"/>
                </a:solidFill>
              </a:rPr>
              <a:t>     	*</a:t>
            </a:r>
            <a:r>
              <a:rPr lang="en-US" sz="2600" dirty="0">
                <a:solidFill>
                  <a:schemeClr val="bg1"/>
                </a:solidFill>
              </a:rPr>
              <a:t>The </a:t>
            </a:r>
            <a:r>
              <a:rPr lang="en-US" sz="2600" dirty="0" smtClean="0">
                <a:solidFill>
                  <a:schemeClr val="bg1"/>
                </a:solidFill>
              </a:rPr>
              <a:t>verb </a:t>
            </a:r>
            <a:r>
              <a:rPr lang="el-GR" sz="2600" b="1" dirty="0">
                <a:solidFill>
                  <a:srgbClr val="FFFF00"/>
                </a:solidFill>
              </a:rPr>
              <a:t>λυπέω</a:t>
            </a:r>
            <a:r>
              <a:rPr lang="el-GR" sz="2600" b="1" dirty="0">
                <a:solidFill>
                  <a:schemeClr val="bg1"/>
                </a:solidFill>
              </a:rPr>
              <a:t> </a:t>
            </a:r>
            <a:r>
              <a:rPr lang="en-US" sz="2600" dirty="0" smtClean="0">
                <a:solidFill>
                  <a:schemeClr val="bg1"/>
                </a:solidFill>
              </a:rPr>
              <a:t>(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叫憂</a:t>
            </a:r>
            <a:r>
              <a:rPr lang="zh-TW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愁 </a:t>
            </a:r>
            <a:r>
              <a:rPr lang="en-US" sz="2600" dirty="0" smtClean="0">
                <a:solidFill>
                  <a:schemeClr val="bg1"/>
                </a:solidFill>
              </a:rPr>
              <a:t>active </a:t>
            </a:r>
            <a:r>
              <a:rPr lang="en-US" sz="2600" i="1" dirty="0">
                <a:solidFill>
                  <a:schemeClr val="bg1"/>
                </a:solidFill>
              </a:rPr>
              <a:t>cause pain, grieve, make sad</a:t>
            </a:r>
            <a:r>
              <a:rPr lang="en-US" sz="2600" dirty="0" smtClean="0">
                <a:solidFill>
                  <a:schemeClr val="bg1"/>
                </a:solidFill>
              </a:rPr>
              <a:t>;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</a:t>
            </a:r>
            <a:r>
              <a:rPr lang="zh-TW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愁 </a:t>
            </a:r>
            <a:r>
              <a:rPr lang="en-US" sz="2600" dirty="0" smtClean="0">
                <a:solidFill>
                  <a:schemeClr val="bg1"/>
                </a:solidFill>
              </a:rPr>
              <a:t>passive </a:t>
            </a:r>
            <a:r>
              <a:rPr lang="en-US" sz="2600" i="1" dirty="0">
                <a:solidFill>
                  <a:schemeClr val="bg1"/>
                </a:solidFill>
              </a:rPr>
              <a:t>be sad, be </a:t>
            </a:r>
            <a:r>
              <a:rPr lang="en-US" sz="2600" i="1" dirty="0" smtClean="0">
                <a:solidFill>
                  <a:schemeClr val="bg1"/>
                </a:solidFill>
              </a:rPr>
              <a:t>sorrowful</a:t>
            </a:r>
            <a:r>
              <a:rPr lang="en-US" sz="2600" dirty="0" smtClean="0">
                <a:solidFill>
                  <a:schemeClr val="bg1"/>
                </a:solidFill>
              </a:rPr>
              <a:t>): </a:t>
            </a:r>
            <a:r>
              <a:rPr lang="en-US" sz="2600" b="1" dirty="0" smtClean="0">
                <a:solidFill>
                  <a:srgbClr val="FFFF00"/>
                </a:solidFill>
              </a:rPr>
              <a:t>12 </a:t>
            </a:r>
            <a:r>
              <a:rPr lang="en-US" sz="2600" b="1" dirty="0">
                <a:solidFill>
                  <a:srgbClr val="FFFF00"/>
                </a:solidFill>
              </a:rPr>
              <a:t>times </a:t>
            </a:r>
            <a:r>
              <a:rPr lang="en-US" sz="2600" dirty="0" smtClean="0">
                <a:solidFill>
                  <a:schemeClr val="bg1"/>
                </a:solidFill>
              </a:rPr>
              <a:t>in </a:t>
            </a:r>
            <a:r>
              <a:rPr lang="en-US" sz="2600" b="1" dirty="0" smtClean="0">
                <a:solidFill>
                  <a:srgbClr val="FFFF00"/>
                </a:solidFill>
              </a:rPr>
              <a:t>2 </a:t>
            </a:r>
            <a:r>
              <a:rPr lang="en-US" sz="2600" b="1" dirty="0">
                <a:solidFill>
                  <a:srgbClr val="FFFF00"/>
                </a:solidFill>
              </a:rPr>
              <a:t>Corinthians </a:t>
            </a:r>
            <a:r>
              <a:rPr lang="en-US" sz="2600" dirty="0" smtClean="0">
                <a:solidFill>
                  <a:schemeClr val="bg1"/>
                </a:solidFill>
              </a:rPr>
              <a:t>(2:2[2x</a:t>
            </a:r>
            <a:r>
              <a:rPr lang="en-US" sz="2600" dirty="0">
                <a:solidFill>
                  <a:schemeClr val="bg1"/>
                </a:solidFill>
              </a:rPr>
              <a:t>], 4, 5[2x]; 6:10; </a:t>
            </a:r>
            <a:r>
              <a:rPr lang="en-US" sz="2600" b="1" dirty="0">
                <a:solidFill>
                  <a:srgbClr val="FFFF00"/>
                </a:solidFill>
              </a:rPr>
              <a:t>7:8[2x], </a:t>
            </a:r>
            <a:r>
              <a:rPr lang="en-US" sz="2600" b="1" dirty="0" smtClean="0">
                <a:solidFill>
                  <a:srgbClr val="FFFF00"/>
                </a:solidFill>
              </a:rPr>
              <a:t>9[3X], </a:t>
            </a:r>
            <a:r>
              <a:rPr lang="en-US" sz="2600" b="1" dirty="0">
                <a:solidFill>
                  <a:srgbClr val="FFFF00"/>
                </a:solidFill>
              </a:rPr>
              <a:t>11</a:t>
            </a:r>
            <a:r>
              <a:rPr lang="en-US" sz="2600" dirty="0" smtClean="0">
                <a:solidFill>
                  <a:schemeClr val="bg1"/>
                </a:solidFill>
              </a:rPr>
              <a:t>) / </a:t>
            </a:r>
            <a:r>
              <a:rPr lang="en-US" sz="2600" dirty="0">
                <a:solidFill>
                  <a:schemeClr val="bg1"/>
                </a:solidFill>
              </a:rPr>
              <a:t>(</a:t>
            </a:r>
            <a:r>
              <a:rPr lang="en-US" sz="2600" b="1" dirty="0">
                <a:solidFill>
                  <a:srgbClr val="FFFF00"/>
                </a:solidFill>
              </a:rPr>
              <a:t>26 times </a:t>
            </a:r>
            <a:r>
              <a:rPr lang="en-US" sz="2600" dirty="0">
                <a:solidFill>
                  <a:schemeClr val="bg1"/>
                </a:solidFill>
              </a:rPr>
              <a:t>in the NT)</a:t>
            </a:r>
            <a:endParaRPr lang="en-US" sz="2600" dirty="0" smtClean="0">
              <a:solidFill>
                <a:schemeClr val="bg1"/>
              </a:solidFill>
            </a:endParaRPr>
          </a:p>
          <a:p>
            <a:r>
              <a:rPr lang="en-US" sz="2600" dirty="0" smtClean="0">
                <a:solidFill>
                  <a:schemeClr val="bg1"/>
                </a:solidFill>
              </a:rPr>
              <a:t>	*The </a:t>
            </a:r>
            <a:r>
              <a:rPr lang="en-US" sz="2600" dirty="0">
                <a:solidFill>
                  <a:schemeClr val="bg1"/>
                </a:solidFill>
              </a:rPr>
              <a:t>noun </a:t>
            </a:r>
            <a:r>
              <a:rPr lang="el-GR" sz="2600" b="1" dirty="0">
                <a:solidFill>
                  <a:srgbClr val="FFFF00"/>
                </a:solidFill>
              </a:rPr>
              <a:t>λύπη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smtClean="0">
                <a:solidFill>
                  <a:schemeClr val="bg1"/>
                </a:solidFill>
              </a:rPr>
              <a:t>(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</a:t>
            </a:r>
            <a:r>
              <a:rPr lang="zh-TW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愁 </a:t>
            </a:r>
            <a:r>
              <a:rPr lang="en-US" sz="2600" i="1" dirty="0" smtClean="0">
                <a:solidFill>
                  <a:schemeClr val="bg1"/>
                </a:solidFill>
              </a:rPr>
              <a:t>pain</a:t>
            </a:r>
            <a:r>
              <a:rPr lang="en-US" sz="2600" i="1" dirty="0">
                <a:solidFill>
                  <a:schemeClr val="bg1"/>
                </a:solidFill>
              </a:rPr>
              <a:t>, suffering, distress</a:t>
            </a:r>
            <a:r>
              <a:rPr lang="en-US" sz="2600" dirty="0">
                <a:solidFill>
                  <a:schemeClr val="bg1"/>
                </a:solidFill>
              </a:rPr>
              <a:t>; </a:t>
            </a:r>
            <a:r>
              <a:rPr lang="en-US" sz="2600" i="1" dirty="0">
                <a:solidFill>
                  <a:schemeClr val="bg1"/>
                </a:solidFill>
              </a:rPr>
              <a:t>sorrow, grief, sadness, anxiety</a:t>
            </a:r>
            <a:r>
              <a:rPr lang="en-US" sz="2600" dirty="0">
                <a:solidFill>
                  <a:schemeClr val="bg1"/>
                </a:solidFill>
              </a:rPr>
              <a:t>) </a:t>
            </a:r>
            <a:endParaRPr lang="en-US" sz="2600" dirty="0" smtClean="0">
              <a:solidFill>
                <a:schemeClr val="bg1"/>
              </a:solidFill>
            </a:endParaRPr>
          </a:p>
          <a:p>
            <a:r>
              <a:rPr lang="en-US" sz="2600" b="1" dirty="0" smtClean="0">
                <a:solidFill>
                  <a:srgbClr val="FFFF00"/>
                </a:solidFill>
              </a:rPr>
              <a:t>6 </a:t>
            </a:r>
            <a:r>
              <a:rPr lang="en-US" sz="2600" b="1" dirty="0">
                <a:solidFill>
                  <a:srgbClr val="FFFF00"/>
                </a:solidFill>
              </a:rPr>
              <a:t>times </a:t>
            </a:r>
            <a:r>
              <a:rPr lang="en-US" sz="2600" dirty="0">
                <a:solidFill>
                  <a:schemeClr val="bg1"/>
                </a:solidFill>
              </a:rPr>
              <a:t>in</a:t>
            </a:r>
            <a:r>
              <a:rPr lang="en-US" sz="2600" b="1" dirty="0" smtClean="0">
                <a:solidFill>
                  <a:srgbClr val="FFFF00"/>
                </a:solidFill>
              </a:rPr>
              <a:t> </a:t>
            </a:r>
            <a:r>
              <a:rPr lang="en-US" sz="2600" b="1" dirty="0">
                <a:solidFill>
                  <a:srgbClr val="FFFF00"/>
                </a:solidFill>
              </a:rPr>
              <a:t>2 Corinthians </a:t>
            </a:r>
            <a:r>
              <a:rPr lang="en-US" sz="2600" dirty="0" smtClean="0">
                <a:solidFill>
                  <a:schemeClr val="bg1"/>
                </a:solidFill>
              </a:rPr>
              <a:t>(2:1</a:t>
            </a:r>
            <a:r>
              <a:rPr lang="en-US" sz="2600" dirty="0">
                <a:solidFill>
                  <a:schemeClr val="bg1"/>
                </a:solidFill>
              </a:rPr>
              <a:t>, 3, 7; </a:t>
            </a:r>
            <a:r>
              <a:rPr lang="en-US" sz="2600" b="1" dirty="0">
                <a:solidFill>
                  <a:srgbClr val="FFFF00"/>
                </a:solidFill>
              </a:rPr>
              <a:t>7:10[2x]</a:t>
            </a:r>
            <a:r>
              <a:rPr lang="en-US" sz="2600" dirty="0">
                <a:solidFill>
                  <a:schemeClr val="bg1"/>
                </a:solidFill>
              </a:rPr>
              <a:t>; 9:7</a:t>
            </a:r>
            <a:r>
              <a:rPr lang="en-US" sz="2600" dirty="0" smtClean="0">
                <a:solidFill>
                  <a:schemeClr val="bg1"/>
                </a:solidFill>
              </a:rPr>
              <a:t>) </a:t>
            </a:r>
            <a:r>
              <a:rPr lang="en-US" sz="2600" dirty="0">
                <a:solidFill>
                  <a:schemeClr val="bg1"/>
                </a:solidFill>
              </a:rPr>
              <a:t> / </a:t>
            </a:r>
            <a:r>
              <a:rPr lang="en-US" sz="2600" dirty="0" smtClean="0">
                <a:solidFill>
                  <a:schemeClr val="bg1"/>
                </a:solidFill>
              </a:rPr>
              <a:t>(</a:t>
            </a:r>
            <a:r>
              <a:rPr lang="en-US" sz="2600" b="1" dirty="0" smtClean="0">
                <a:solidFill>
                  <a:srgbClr val="FFFF00"/>
                </a:solidFill>
              </a:rPr>
              <a:t>16 </a:t>
            </a:r>
            <a:r>
              <a:rPr lang="en-US" sz="2600" b="1" dirty="0">
                <a:solidFill>
                  <a:srgbClr val="FFFF00"/>
                </a:solidFill>
              </a:rPr>
              <a:t>times </a:t>
            </a:r>
            <a:r>
              <a:rPr lang="en-US" sz="2600" dirty="0">
                <a:solidFill>
                  <a:schemeClr val="bg1"/>
                </a:solidFill>
              </a:rPr>
              <a:t>in the NT</a:t>
            </a:r>
            <a:r>
              <a:rPr lang="en-US" sz="2600" dirty="0" smtClean="0">
                <a:solidFill>
                  <a:schemeClr val="bg1"/>
                </a:solidFill>
              </a:rPr>
              <a:t>) </a:t>
            </a:r>
            <a:endParaRPr lang="en-US" sz="2600" dirty="0">
              <a:solidFill>
                <a:schemeClr val="bg1"/>
              </a:solidFill>
            </a:endParaRPr>
          </a:p>
          <a:p>
            <a:endParaRPr lang="en-US" altLang="ko-KR" sz="1000" b="1" dirty="0" smtClean="0">
              <a:solidFill>
                <a:schemeClr val="bg1"/>
              </a:solidFill>
            </a:endParaRPr>
          </a:p>
          <a:p>
            <a:endParaRPr lang="en-US" altLang="ko-KR" sz="1000" b="1" dirty="0" smtClean="0">
              <a:solidFill>
                <a:schemeClr val="bg1"/>
              </a:solidFill>
            </a:endParaRPr>
          </a:p>
          <a:p>
            <a:endParaRPr lang="en-US" altLang="ko-KR" sz="1000" b="1" dirty="0">
              <a:solidFill>
                <a:schemeClr val="bg1"/>
              </a:solidFill>
            </a:endParaRPr>
          </a:p>
          <a:p>
            <a:endParaRPr lang="en-US" altLang="ko-KR" sz="1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133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31044"/>
            <a:ext cx="12188824" cy="6771084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endParaRPr lang="en-US" altLang="zh-CN" sz="800" b="1" dirty="0" smtClean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CN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    </a:t>
            </a:r>
            <a:r>
              <a:rPr lang="zh-TW" altLang="en-US" sz="3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依</a:t>
            </a:r>
            <a:r>
              <a:rPr lang="zh-TW" altLang="en-US" sz="3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著神的意思憂愁 </a:t>
            </a:r>
            <a:r>
              <a:rPr lang="en-US" sz="3400" b="1" dirty="0">
                <a:solidFill>
                  <a:srgbClr val="FFFF00"/>
                </a:solidFill>
                <a:latin typeface="Malgun Gothic" pitchFamily="34" charset="-127"/>
                <a:ea typeface="Malgun Gothic" pitchFamily="34" charset="-127"/>
              </a:rPr>
              <a:t>(</a:t>
            </a:r>
            <a:r>
              <a:rPr lang="en-US" sz="3400" b="1" dirty="0">
                <a:solidFill>
                  <a:schemeClr val="bg1"/>
                </a:solidFill>
              </a:rPr>
              <a:t>godly sorrow</a:t>
            </a:r>
            <a:r>
              <a:rPr lang="en-US" sz="3400" b="1" dirty="0" smtClean="0">
                <a:solidFill>
                  <a:srgbClr val="FFFF00"/>
                </a:solidFill>
                <a:latin typeface="Malgun Gothic" pitchFamily="34" charset="-127"/>
                <a:ea typeface="Malgun Gothic" pitchFamily="34" charset="-127"/>
              </a:rPr>
              <a:t>)</a:t>
            </a:r>
            <a:r>
              <a:rPr lang="zh-CN" altLang="en-US" sz="3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幾個例子</a:t>
            </a:r>
            <a:endParaRPr lang="en-US" altLang="ko-KR" sz="3400" b="1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altLang="ko-KR" sz="800" b="1" dirty="0" smtClean="0">
              <a:solidFill>
                <a:schemeClr val="bg1"/>
              </a:solidFill>
              <a:latin typeface="+mn-ea"/>
            </a:endParaRPr>
          </a:p>
          <a:p>
            <a:pPr marL="514350" indent="-514350">
              <a:buAutoNum type="arabicParenR"/>
            </a:pPr>
            <a:r>
              <a:rPr lang="zh-CN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大衛 </a:t>
            </a:r>
            <a:r>
              <a:rPr lang="en-US" altLang="ko-KR" sz="2800" b="1" dirty="0" smtClean="0">
                <a:solidFill>
                  <a:srgbClr val="FFFF00"/>
                </a:solidFill>
              </a:rPr>
              <a:t>(Psalm </a:t>
            </a:r>
            <a:r>
              <a:rPr lang="en-US" sz="2800" b="1" dirty="0" smtClean="0">
                <a:solidFill>
                  <a:srgbClr val="FFFF00"/>
                </a:solidFill>
              </a:rPr>
              <a:t>32:3-5)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閉口不認罪的時候，因終日唉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哼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而骨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頭枯乾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……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向你陳明我的罪，不隱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瞞我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的惡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說：我要向耶和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華承認我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的過犯，你就赦免我的罪惡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。細拉</a:t>
            </a:r>
            <a:r>
              <a:rPr lang="zh-CN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CN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altLang="zh-TW" sz="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altLang="zh-TW" sz="8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2800" b="1" dirty="0" smtClean="0">
                <a:solidFill>
                  <a:srgbClr val="FFFF00"/>
                </a:solidFill>
                <a:latin typeface="Malgun Gothic" pitchFamily="34" charset="-127"/>
                <a:ea typeface="Malgun Gothic" pitchFamily="34" charset="-127"/>
              </a:rPr>
              <a:t>2) </a:t>
            </a: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彼得 </a:t>
            </a:r>
            <a:r>
              <a:rPr lang="en-US" altLang="ko-KR" sz="2800" b="1" dirty="0" smtClean="0">
                <a:solidFill>
                  <a:srgbClr val="FFFF00"/>
                </a:solidFill>
              </a:rPr>
              <a:t>(Matthew </a:t>
            </a:r>
            <a:r>
              <a:rPr lang="en-US" sz="2800" b="1" dirty="0" smtClean="0">
                <a:solidFill>
                  <a:srgbClr val="FFFF00"/>
                </a:solidFill>
              </a:rPr>
              <a:t>26:75)</a:t>
            </a:r>
            <a:r>
              <a:rPr 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彼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得想起耶穌所說的話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：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zh-TW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 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「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雞叫以先，你要三次不認我。」他就出去痛哭。</a:t>
            </a:r>
            <a:r>
              <a:rPr 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sz="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sz="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2800" b="1" dirty="0" smtClean="0">
                <a:solidFill>
                  <a:srgbClr val="FFFF00"/>
                </a:solidFill>
                <a:latin typeface="Malgun Gothic" pitchFamily="34" charset="-127"/>
                <a:ea typeface="Malgun Gothic" pitchFamily="34" charset="-127"/>
              </a:rPr>
              <a:t>3) </a:t>
            </a: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羅得 </a:t>
            </a:r>
            <a:r>
              <a:rPr lang="en-US" altLang="ko-KR" sz="2800" b="1" dirty="0" smtClean="0">
                <a:solidFill>
                  <a:srgbClr val="FFFF00"/>
                </a:solidFill>
              </a:rPr>
              <a:t>(</a:t>
            </a:r>
            <a:r>
              <a:rPr lang="en-US" sz="2800" b="1" dirty="0">
                <a:solidFill>
                  <a:srgbClr val="FFFF00"/>
                </a:solidFill>
              </a:rPr>
              <a:t>2 Peter 2:6-7</a:t>
            </a:r>
            <a:r>
              <a:rPr lang="en-US" sz="2800" b="1" dirty="0" smtClean="0">
                <a:solidFill>
                  <a:srgbClr val="FFFF00"/>
                </a:solidFill>
              </a:rPr>
              <a:t>)</a:t>
            </a:r>
            <a:r>
              <a:rPr 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又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判定所多瑪、蛾摩拉、將二城傾覆、焚燒成灰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、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zh-TW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……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只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搭救了那常為惡人淫行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憂傷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的義人羅得．</a:t>
            </a:r>
            <a:r>
              <a:rPr lang="zh-TW" altLang="en-US" sz="2800" dirty="0">
                <a:solidFill>
                  <a:schemeClr val="bg1"/>
                </a:solidFill>
              </a:rPr>
              <a:t> </a:t>
            </a:r>
            <a:r>
              <a:rPr lang="zh-TW" altLang="en-US" sz="2800" dirty="0" smtClean="0">
                <a:solidFill>
                  <a:schemeClr val="bg1"/>
                </a:solidFill>
              </a:rPr>
              <a:t>  </a:t>
            </a:r>
            <a:r>
              <a:rPr lang="en-US" altLang="zh-TW" sz="2800" dirty="0" smtClean="0">
                <a:solidFill>
                  <a:schemeClr val="bg1"/>
                </a:solidFill>
              </a:rPr>
              <a:t> (</a:t>
            </a:r>
            <a:r>
              <a:rPr lang="el-GR" sz="2800" dirty="0" smtClean="0">
                <a:solidFill>
                  <a:srgbClr val="FFFF00"/>
                </a:solidFill>
              </a:rPr>
              <a:t>καταπονούμενον</a:t>
            </a:r>
            <a:r>
              <a:rPr lang="en-US" altLang="zh-TW" sz="2800" dirty="0" smtClean="0">
                <a:solidFill>
                  <a:schemeClr val="bg1"/>
                </a:solidFill>
              </a:rPr>
              <a:t>) </a:t>
            </a:r>
          </a:p>
          <a:p>
            <a:endParaRPr lang="en-US" altLang="zh-TW" sz="800" dirty="0" smtClean="0">
              <a:solidFill>
                <a:srgbClr val="FFFF00"/>
              </a:solidFill>
            </a:endParaRPr>
          </a:p>
          <a:p>
            <a:endParaRPr lang="en-US" altLang="zh-TW" sz="800" dirty="0" smtClean="0">
              <a:solidFill>
                <a:srgbClr val="FFFF00"/>
              </a:solidFill>
            </a:endParaRPr>
          </a:p>
          <a:p>
            <a:pPr lvl="0"/>
            <a:r>
              <a:rPr lang="en-US" sz="2800" b="1" dirty="0" smtClean="0">
                <a:solidFill>
                  <a:srgbClr val="FFFF00"/>
                </a:solidFill>
                <a:latin typeface="Malgun Gothic" pitchFamily="34" charset="-127"/>
                <a:ea typeface="Malgun Gothic" pitchFamily="34" charset="-127"/>
              </a:rPr>
              <a:t>4) </a:t>
            </a:r>
            <a:r>
              <a:rPr lang="zh-CN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五旬節的</a:t>
            </a: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眾人 </a:t>
            </a:r>
            <a:r>
              <a:rPr lang="en-US" sz="2800" b="1" dirty="0" smtClean="0">
                <a:solidFill>
                  <a:srgbClr val="FFFF00"/>
                </a:solidFill>
                <a:latin typeface="Malgun Gothic" pitchFamily="34" charset="-127"/>
                <a:ea typeface="Malgun Gothic" pitchFamily="34" charset="-127"/>
              </a:rPr>
              <a:t>(</a:t>
            </a:r>
            <a:r>
              <a:rPr lang="en-US" sz="2800" b="1" dirty="0" smtClean="0">
                <a:solidFill>
                  <a:srgbClr val="FFFF00"/>
                </a:solidFill>
              </a:rPr>
              <a:t>Acts 2:37)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眾人聽見這話、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覺得扎心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、就對彼得和其餘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pPr lvl="0"/>
            <a:r>
              <a:rPr lang="en-US" altLang="zh-TW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使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徒說、弟兄們、我們當怎樣行。彼得說、你們各人要悔改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、</a:t>
            </a:r>
            <a:r>
              <a:rPr lang="en-US" altLang="zh-TW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……</a:t>
            </a:r>
          </a:p>
          <a:p>
            <a:pPr lvl="0"/>
            <a:endParaRPr lang="en-US" altLang="zh-TW" sz="800" dirty="0" smtClean="0">
              <a:solidFill>
                <a:schemeClr val="bg1"/>
              </a:solidFill>
            </a:endParaRPr>
          </a:p>
          <a:p>
            <a:r>
              <a:rPr lang="en-US" altLang="ko-KR" sz="3200" b="1" dirty="0" smtClean="0">
                <a:solidFill>
                  <a:srgbClr val="FFFF00"/>
                </a:solidFill>
              </a:rPr>
              <a:t> 	</a:t>
            </a:r>
            <a:r>
              <a:rPr lang="en-US" altLang="ko-KR" sz="3200" b="1" dirty="0" smtClean="0">
                <a:solidFill>
                  <a:schemeClr val="bg1"/>
                </a:solidFill>
              </a:rPr>
              <a:t>*</a:t>
            </a:r>
            <a:r>
              <a:rPr lang="zh-TW" altLang="en-US" sz="32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所有這些事情都是</a:t>
            </a:r>
            <a:r>
              <a:rPr lang="zh-TW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聖靈通過</a:t>
            </a:r>
            <a:r>
              <a:rPr lang="zh-CN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神</a:t>
            </a:r>
            <a:r>
              <a:rPr lang="zh-TW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CN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話語</a:t>
            </a:r>
            <a:r>
              <a:rPr lang="zh-TW" altLang="en-US" sz="32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完成</a:t>
            </a:r>
            <a:r>
              <a:rPr lang="zh-TW" altLang="en-US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en-US" altLang="zh-TW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.</a:t>
            </a:r>
            <a:r>
              <a:rPr lang="en-US" altLang="ko-KR" sz="3200" b="1" dirty="0" smtClean="0">
                <a:solidFill>
                  <a:schemeClr val="bg1"/>
                </a:solidFill>
              </a:rPr>
              <a:t> </a:t>
            </a:r>
          </a:p>
          <a:p>
            <a:endParaRPr lang="en-US" altLang="ko-KR" sz="800" b="1" dirty="0" smtClean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endParaRPr lang="en-US" altLang="ko-KR" sz="800" b="1" dirty="0" smtClean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  <a:p>
            <a:endParaRPr lang="en-US" altLang="ko-KR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31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31044"/>
            <a:ext cx="12188824" cy="6740307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endParaRPr lang="en-US" altLang="zh-CN" sz="800" b="1" dirty="0" smtClean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CN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zh-TW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世</a:t>
            </a:r>
            <a:r>
              <a:rPr lang="zh-TW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俗的憂愁 </a:t>
            </a:r>
            <a:r>
              <a:rPr lang="en-US" sz="3200" b="1" dirty="0">
                <a:solidFill>
                  <a:srgbClr val="FFFF00"/>
                </a:solidFill>
                <a:latin typeface="Malgun Gothic" pitchFamily="34" charset="-127"/>
                <a:ea typeface="Malgun Gothic" pitchFamily="34" charset="-127"/>
              </a:rPr>
              <a:t>(</a:t>
            </a:r>
            <a:r>
              <a:rPr lang="en-US" sz="3200" b="1" dirty="0">
                <a:solidFill>
                  <a:schemeClr val="bg1"/>
                </a:solidFill>
              </a:rPr>
              <a:t>worldly sorrow</a:t>
            </a:r>
            <a:r>
              <a:rPr lang="en-US" sz="3200" b="1" dirty="0" smtClean="0">
                <a:solidFill>
                  <a:srgbClr val="FFFF00"/>
                </a:solidFill>
                <a:latin typeface="Malgun Gothic" pitchFamily="34" charset="-127"/>
                <a:ea typeface="Malgun Gothic" pitchFamily="34" charset="-127"/>
              </a:rPr>
              <a:t>)</a:t>
            </a:r>
            <a:r>
              <a:rPr lang="zh-CN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幾個例子</a:t>
            </a:r>
            <a:endParaRPr lang="en-US" altLang="ko-KR" sz="3200" b="1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altLang="ko-KR" sz="8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800" b="1" dirty="0" smtClean="0">
              <a:solidFill>
                <a:schemeClr val="bg1"/>
              </a:solidFill>
              <a:latin typeface="+mn-ea"/>
            </a:endParaRPr>
          </a:p>
          <a:p>
            <a:pPr marL="514350" indent="-514350">
              <a:buAutoNum type="arabicParenR"/>
            </a:pP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以掃 </a:t>
            </a:r>
            <a:r>
              <a:rPr lang="en-US" altLang="ko-KR" sz="2800" b="1" dirty="0" smtClean="0">
                <a:solidFill>
                  <a:srgbClr val="FFFF00"/>
                </a:solidFill>
              </a:rPr>
              <a:t>(Hebrews </a:t>
            </a:r>
            <a:r>
              <a:rPr lang="en-US" sz="2800" b="1" dirty="0" smtClean="0">
                <a:solidFill>
                  <a:srgbClr val="FFFF00"/>
                </a:solidFill>
              </a:rPr>
              <a:t>12:16-17)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恐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怕有淫亂的，有貪戀世俗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如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以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掃的，他因一點食物把自己長子的名分賣了。</a:t>
            </a:r>
            <a:r>
              <a:rPr 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後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來想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要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承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受父所祝的福，竟被棄絕，雖然號哭切求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……</a:t>
            </a:r>
            <a:endParaRPr lang="en-US" altLang="zh-TW" sz="28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2800" b="1" dirty="0">
                <a:solidFill>
                  <a:srgbClr val="FFFF00"/>
                </a:solidFill>
                <a:latin typeface="Malgun Gothic" pitchFamily="34" charset="-127"/>
                <a:ea typeface="Malgun Gothic" pitchFamily="34" charset="-127"/>
              </a:rPr>
              <a:t>2</a:t>
            </a:r>
            <a:r>
              <a:rPr lang="en-US" sz="2800" b="1" dirty="0" smtClean="0">
                <a:solidFill>
                  <a:srgbClr val="FFFF00"/>
                </a:solidFill>
                <a:latin typeface="Malgun Gothic" pitchFamily="34" charset="-127"/>
                <a:ea typeface="Malgun Gothic" pitchFamily="34" charset="-127"/>
              </a:rPr>
              <a:t>) </a:t>
            </a: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猶大 </a:t>
            </a:r>
            <a:r>
              <a:rPr lang="en-US" altLang="ko-KR" sz="2800" b="1" dirty="0" smtClean="0">
                <a:solidFill>
                  <a:srgbClr val="FFFF00"/>
                </a:solidFill>
              </a:rPr>
              <a:t>(</a:t>
            </a:r>
            <a:r>
              <a:rPr lang="en-US" altLang="ko-KR" sz="2800" b="1" dirty="0">
                <a:solidFill>
                  <a:srgbClr val="FFFF00"/>
                </a:solidFill>
              </a:rPr>
              <a:t>Matthew </a:t>
            </a:r>
            <a:r>
              <a:rPr lang="en-US" sz="2800" b="1" dirty="0" smtClean="0">
                <a:solidFill>
                  <a:srgbClr val="FFFF00"/>
                </a:solidFill>
              </a:rPr>
              <a:t>27:3-5)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這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時候，賣耶穌的猶大看見耶穌已經定了罪，就後悔，把那三十塊錢拿回來給祭司長和長老，說：</a:t>
            </a:r>
            <a:r>
              <a:rPr 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「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我賣了無辜之人的血是有罪了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。」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……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猶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大就把那銀錢丟在殿裡，出去吊死了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2800" b="1" dirty="0" smtClean="0">
                <a:solidFill>
                  <a:srgbClr val="FFFF00"/>
                </a:solidFill>
                <a:latin typeface="Malgun Gothic" pitchFamily="34" charset="-127"/>
                <a:ea typeface="Malgun Gothic" pitchFamily="34" charset="-127"/>
              </a:rPr>
              <a:t>3) </a:t>
            </a: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該隱 </a:t>
            </a:r>
            <a:r>
              <a:rPr lang="en-US" altLang="ko-KR" sz="2800" b="1" dirty="0" smtClean="0">
                <a:solidFill>
                  <a:srgbClr val="FFFF00"/>
                </a:solidFill>
              </a:rPr>
              <a:t>(</a:t>
            </a:r>
            <a:r>
              <a:rPr lang="en-US" sz="2800" b="1" dirty="0">
                <a:solidFill>
                  <a:srgbClr val="FFFF00"/>
                </a:solidFill>
              </a:rPr>
              <a:t>Genesis </a:t>
            </a:r>
            <a:r>
              <a:rPr lang="en-US" sz="2800" b="1" dirty="0" smtClean="0">
                <a:solidFill>
                  <a:srgbClr val="FFFF00"/>
                </a:solidFill>
              </a:rPr>
              <a:t>4:5-7)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只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是看不中該隱和他的供物．該隱就大大的發怒、變了臉色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耶和華對該隱說、你為甚麼發怒呢、你為甚麼變了臉色呢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．</a:t>
            </a:r>
            <a:r>
              <a:rPr lang="en-US" altLang="zh-TW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……</a:t>
            </a:r>
          </a:p>
          <a:p>
            <a:r>
              <a:rPr lang="en-US" sz="2800" b="1" dirty="0" smtClean="0">
                <a:solidFill>
                  <a:srgbClr val="FFFF00"/>
                </a:solidFill>
                <a:latin typeface="Malgun Gothic" pitchFamily="34" charset="-127"/>
                <a:ea typeface="Malgun Gothic" pitchFamily="34" charset="-127"/>
              </a:rPr>
              <a:t>4) </a:t>
            </a: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掃羅 </a:t>
            </a:r>
            <a:r>
              <a:rPr lang="en-US" altLang="ko-KR" sz="2800" b="1" dirty="0" smtClean="0">
                <a:solidFill>
                  <a:srgbClr val="FFFF00"/>
                </a:solidFill>
              </a:rPr>
              <a:t>(</a:t>
            </a:r>
            <a:r>
              <a:rPr lang="en-US" sz="2800" b="1" dirty="0" smtClean="0">
                <a:solidFill>
                  <a:srgbClr val="FFFF00"/>
                </a:solidFill>
              </a:rPr>
              <a:t>1 Samuel 15:24-26)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掃羅對撒母耳說、我有罪了、我因懼怕百姓聽從他們的話、就違背了耶和華的命令、和你的言語。現在求你赦免我的罪、同我回去、我好敬拜耶和華。撒母耳對掃羅說、我不同你回去、因為你厭棄耶和華的命令．耶和華也厭棄你作以色列的王。</a:t>
            </a:r>
            <a:endParaRPr lang="en-US" altLang="ko-KR" sz="1000" b="1" dirty="0" smtClean="0">
              <a:solidFill>
                <a:schemeClr val="bg1"/>
              </a:solidFill>
            </a:endParaRPr>
          </a:p>
          <a:p>
            <a:endParaRPr lang="en-US" altLang="ko-KR" sz="1000" b="1" dirty="0" smtClean="0">
              <a:solidFill>
                <a:schemeClr val="bg1"/>
              </a:solidFill>
            </a:endParaRPr>
          </a:p>
          <a:p>
            <a:endParaRPr lang="en-US" altLang="ko-KR" sz="1000" b="1" dirty="0" smtClean="0">
              <a:solidFill>
                <a:schemeClr val="bg1"/>
              </a:solidFill>
            </a:endParaRPr>
          </a:p>
          <a:p>
            <a:endParaRPr lang="en-US" altLang="ko-KR" sz="1000" b="1" dirty="0">
              <a:solidFill>
                <a:schemeClr val="bg1"/>
              </a:solidFill>
            </a:endParaRPr>
          </a:p>
          <a:p>
            <a:endParaRPr lang="en-US" altLang="ko-KR" sz="1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3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6619</TotalTime>
  <Words>1572</Words>
  <Application>Microsoft Office PowerPoint</Application>
  <PresentationFormat>Custom</PresentationFormat>
  <Paragraphs>188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Testament Greek 新約希臘文</dc:title>
  <dc:creator>Microsoft</dc:creator>
  <cp:lastModifiedBy>Microsoft</cp:lastModifiedBy>
  <cp:revision>621</cp:revision>
  <dcterms:created xsi:type="dcterms:W3CDTF">2020-03-18T13:47:21Z</dcterms:created>
  <dcterms:modified xsi:type="dcterms:W3CDTF">2021-02-03T02:42:57Z</dcterms:modified>
</cp:coreProperties>
</file>