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notesSlides/notesSlide44.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6.xml" ContentType="application/vnd.openxmlformats-officedocument.drawingml.chart+xml"/>
  <Override PartName="/ppt/notesSlides/notesSlide47.xml" ContentType="application/vnd.openxmlformats-officedocument.presentationml.notesSlide+xml"/>
  <Override PartName="/ppt/charts/chart7.xml" ContentType="application/vnd.openxmlformats-officedocument.drawingml.chart+xml"/>
  <Override PartName="/ppt/notesSlides/notesSlide48.xml" ContentType="application/vnd.openxmlformats-officedocument.presentationml.notesSlide+xml"/>
  <Override PartName="/ppt/charts/chart8.xml" ContentType="application/vnd.openxmlformats-officedocument.drawingml.chart+xml"/>
  <Override PartName="/ppt/notesSlides/notesSlide49.xml" ContentType="application/vnd.openxmlformats-officedocument.presentationml.notesSlide+xml"/>
  <Override PartName="/ppt/charts/chart9.xml" ContentType="application/vnd.openxmlformats-officedocument.drawingml.chart+xml"/>
  <Override PartName="/ppt/notesSlides/notesSlide50.xml" ContentType="application/vnd.openxmlformats-officedocument.presentationml.notesSlide+xml"/>
  <Override PartName="/ppt/charts/chart10.xml" ContentType="application/vnd.openxmlformats-officedocument.drawingml.chart+xml"/>
  <Override PartName="/ppt/tags/tag14.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52.xml" ContentType="application/vnd.openxmlformats-officedocument.presentationml.notesSlide+xml"/>
  <Override PartName="/ppt/tags/tag16.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7.xml" ContentType="application/vnd.openxmlformats-officedocument.presentationml.tags+xml"/>
  <Override PartName="/ppt/notesSlides/notesSlide57.xml" ContentType="application/vnd.openxmlformats-officedocument.presentationml.notesSlide+xml"/>
  <Override PartName="/ppt/tags/tag18.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9.xml" ContentType="application/vnd.openxmlformats-officedocument.presentationml.tags+xml"/>
  <Override PartName="/ppt/notesSlides/notesSlide60.xml" ContentType="application/vnd.openxmlformats-officedocument.presentationml.notesSlide+xml"/>
  <Override PartName="/ppt/tags/tag2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1.xml" ContentType="application/vnd.openxmlformats-officedocument.presentationml.tags+xml"/>
  <Override PartName="/ppt/notesSlides/notesSlide63.xml" ContentType="application/vnd.openxmlformats-officedocument.presentationml.notesSlide+xml"/>
  <Override PartName="/ppt/tags/tag22.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23.xml" ContentType="application/vnd.openxmlformats-officedocument.presentationml.tags+xml"/>
  <Override PartName="/ppt/notesSlides/notesSlide67.xml" ContentType="application/vnd.openxmlformats-officedocument.presentationml.notesSlide+xml"/>
  <Override PartName="/ppt/tags/tag24.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259" r:id="rId2"/>
    <p:sldId id="414" r:id="rId3"/>
    <p:sldId id="400" r:id="rId4"/>
    <p:sldId id="382" r:id="rId5"/>
    <p:sldId id="399" r:id="rId6"/>
    <p:sldId id="383" r:id="rId7"/>
    <p:sldId id="385" r:id="rId8"/>
    <p:sldId id="384" r:id="rId9"/>
    <p:sldId id="387" r:id="rId10"/>
    <p:sldId id="398" r:id="rId11"/>
    <p:sldId id="386" r:id="rId12"/>
    <p:sldId id="369" r:id="rId13"/>
    <p:sldId id="339" r:id="rId14"/>
    <p:sldId id="373" r:id="rId15"/>
    <p:sldId id="378" r:id="rId16"/>
    <p:sldId id="371" r:id="rId17"/>
    <p:sldId id="379" r:id="rId18"/>
    <p:sldId id="374" r:id="rId19"/>
    <p:sldId id="375" r:id="rId20"/>
    <p:sldId id="376" r:id="rId21"/>
    <p:sldId id="401" r:id="rId22"/>
    <p:sldId id="381" r:id="rId23"/>
    <p:sldId id="412" r:id="rId24"/>
    <p:sldId id="413" r:id="rId25"/>
    <p:sldId id="346" r:id="rId26"/>
    <p:sldId id="364" r:id="rId27"/>
    <p:sldId id="345" r:id="rId28"/>
    <p:sldId id="426" r:id="rId29"/>
    <p:sldId id="358" r:id="rId30"/>
    <p:sldId id="360" r:id="rId31"/>
    <p:sldId id="342" r:id="rId32"/>
    <p:sldId id="278" r:id="rId33"/>
    <p:sldId id="317" r:id="rId34"/>
    <p:sldId id="349" r:id="rId35"/>
    <p:sldId id="347" r:id="rId36"/>
    <p:sldId id="355" r:id="rId37"/>
    <p:sldId id="340" r:id="rId38"/>
    <p:sldId id="352" r:id="rId39"/>
    <p:sldId id="353" r:id="rId40"/>
    <p:sldId id="404" r:id="rId41"/>
    <p:sldId id="405" r:id="rId42"/>
    <p:sldId id="388" r:id="rId43"/>
    <p:sldId id="392" r:id="rId44"/>
    <p:sldId id="393" r:id="rId45"/>
    <p:sldId id="410" r:id="rId46"/>
    <p:sldId id="394" r:id="rId47"/>
    <p:sldId id="395" r:id="rId48"/>
    <p:sldId id="396" r:id="rId49"/>
    <p:sldId id="397" r:id="rId50"/>
    <p:sldId id="354" r:id="rId51"/>
    <p:sldId id="406" r:id="rId52"/>
    <p:sldId id="407" r:id="rId53"/>
    <p:sldId id="408" r:id="rId54"/>
    <p:sldId id="409" r:id="rId55"/>
    <p:sldId id="416" r:id="rId56"/>
    <p:sldId id="415" r:id="rId57"/>
    <p:sldId id="417" r:id="rId58"/>
    <p:sldId id="419" r:id="rId59"/>
    <p:sldId id="422" r:id="rId60"/>
    <p:sldId id="420" r:id="rId61"/>
    <p:sldId id="421" r:id="rId62"/>
    <p:sldId id="423" r:id="rId63"/>
    <p:sldId id="424" r:id="rId64"/>
    <p:sldId id="425" r:id="rId65"/>
    <p:sldId id="427" r:id="rId66"/>
    <p:sldId id="402" r:id="rId67"/>
    <p:sldId id="357" r:id="rId68"/>
    <p:sldId id="403" r:id="rId69"/>
    <p:sldId id="411" r:id="rId70"/>
    <p:sldId id="338" r:id="rId7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0F4"/>
    <a:srgbClr val="E05D59"/>
    <a:srgbClr val="981B12"/>
    <a:srgbClr val="55EC0D"/>
    <a:srgbClr val="FFE554"/>
    <a:srgbClr val="1D6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3982" autoAdjust="0"/>
  </p:normalViewPr>
  <p:slideViewPr>
    <p:cSldViewPr snapToGrid="0" snapToObjects="1">
      <p:cViewPr>
        <p:scale>
          <a:sx n="76" d="100"/>
          <a:sy n="76" d="100"/>
        </p:scale>
        <p:origin x="-148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24"/>
    </p:cViewPr>
  </p:sorterViewPr>
  <p:notesViewPr>
    <p:cSldViewPr snapToGrid="0" snapToObjects="1">
      <p:cViewPr varScale="1">
        <p:scale>
          <a:sx n="60" d="100"/>
          <a:sy n="60" d="100"/>
        </p:scale>
        <p:origin x="-32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5"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oleObject" Target="Peter's%20Macintosh%20HD:Users:peterwolf:Documents:Coach%20Peter:!!!-Signworld%20Presentations:Workbook6.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Peter's%20Macintosh%20HD:Users:peterwolf:Documents:Coach%20Peter:!!!-Signworld%20Presentations:Workbook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Peter's%20Macintosh%20HD:Users:peterwolf:Documents:Coach%20Peter:!!!-Signworld%20Presentations:Workbook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Peter's%20Macintosh%20HD:Users:peterwolf:Documents:Coach%20Peter:!!!-Signworld%20Presentations:Workbook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Peter's%20Macintosh%20HD:Users:peterwolf:Documents:Coach%20Peter:!!!-Signworld%20Presentations:Workbook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3600"/>
            </a:pPr>
            <a:r>
              <a:rPr lang="en-US" sz="4400" dirty="0" smtClean="0"/>
              <a:t>EMPLOYEE/OWNER RATING</a:t>
            </a:r>
            <a:endParaRPr lang="en-US" sz="4400" dirty="0"/>
          </a:p>
        </c:rich>
      </c:tx>
      <c:layout/>
      <c:overlay val="0"/>
    </c:title>
    <c:autoTitleDeleted val="0"/>
    <c:plotArea>
      <c:layout/>
      <c:barChart>
        <c:barDir val="bar"/>
        <c:grouping val="clustered"/>
        <c:varyColors val="0"/>
        <c:ser>
          <c:idx val="0"/>
          <c:order val="0"/>
          <c:tx>
            <c:strRef>
              <c:f>Sheet1!$B$1</c:f>
              <c:strCache>
                <c:ptCount val="1"/>
                <c:pt idx="0">
                  <c:v>OWNERS RATING</c:v>
                </c:pt>
              </c:strCache>
            </c:strRef>
          </c:tx>
          <c:invertIfNegative val="0"/>
          <c:cat>
            <c:strRef>
              <c:f>Sheet1!$A$2</c:f>
              <c:strCache>
                <c:ptCount val="1"/>
                <c:pt idx="0">
                  <c:v>WORK ENVIRONMENT</c:v>
                </c:pt>
              </c:strCache>
            </c:strRef>
          </c:cat>
          <c:val>
            <c:numRef>
              <c:f>Sheet1!$B$2</c:f>
              <c:numCache>
                <c:formatCode>General</c:formatCode>
                <c:ptCount val="1"/>
                <c:pt idx="0">
                  <c:v>9.2</c:v>
                </c:pt>
              </c:numCache>
            </c:numRef>
          </c:val>
        </c:ser>
        <c:ser>
          <c:idx val="1"/>
          <c:order val="1"/>
          <c:tx>
            <c:strRef>
              <c:f>Sheet1!$C$1</c:f>
              <c:strCache>
                <c:ptCount val="1"/>
                <c:pt idx="0">
                  <c:v>EMPLOYEE RATING</c:v>
                </c:pt>
              </c:strCache>
            </c:strRef>
          </c:tx>
          <c:invertIfNegative val="0"/>
          <c:cat>
            <c:strRef>
              <c:f>Sheet1!$A$2</c:f>
              <c:strCache>
                <c:ptCount val="1"/>
                <c:pt idx="0">
                  <c:v>WORK ENVIRONMENT</c:v>
                </c:pt>
              </c:strCache>
            </c:strRef>
          </c:cat>
          <c:val>
            <c:numRef>
              <c:f>Sheet1!$C$2</c:f>
              <c:numCache>
                <c:formatCode>General</c:formatCode>
                <c:ptCount val="1"/>
                <c:pt idx="0">
                  <c:v>7.7</c:v>
                </c:pt>
              </c:numCache>
            </c:numRef>
          </c:val>
        </c:ser>
        <c:dLbls>
          <c:showLegendKey val="0"/>
          <c:showVal val="0"/>
          <c:showCatName val="0"/>
          <c:showSerName val="0"/>
          <c:showPercent val="0"/>
          <c:showBubbleSize val="0"/>
        </c:dLbls>
        <c:gapWidth val="75"/>
        <c:overlap val="-25"/>
        <c:axId val="2112980152"/>
        <c:axId val="-2130960088"/>
      </c:barChart>
      <c:catAx>
        <c:axId val="2112980152"/>
        <c:scaling>
          <c:orientation val="minMax"/>
        </c:scaling>
        <c:delete val="1"/>
        <c:axPos val="l"/>
        <c:majorTickMark val="none"/>
        <c:minorTickMark val="none"/>
        <c:tickLblPos val="nextTo"/>
        <c:crossAx val="-2130960088"/>
        <c:crossesAt val="0.0"/>
        <c:auto val="1"/>
        <c:lblAlgn val="ctr"/>
        <c:lblOffset val="100"/>
        <c:noMultiLvlLbl val="0"/>
      </c:catAx>
      <c:valAx>
        <c:axId val="-2130960088"/>
        <c:scaling>
          <c:orientation val="minMax"/>
          <c:max val="10.0"/>
          <c:min val="0.0"/>
        </c:scaling>
        <c:delete val="0"/>
        <c:axPos val="b"/>
        <c:majorGridlines/>
        <c:numFmt formatCode="General" sourceLinked="1"/>
        <c:majorTickMark val="none"/>
        <c:minorTickMark val="none"/>
        <c:tickLblPos val="nextTo"/>
        <c:spPr>
          <a:ln w="9525">
            <a:noFill/>
          </a:ln>
        </c:spPr>
        <c:crossAx val="2112980152"/>
        <c:crosses val="autoZero"/>
        <c:crossBetween val="between"/>
      </c:valAx>
    </c:plotArea>
    <c:legend>
      <c:legendPos val="b"/>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86801181102362"/>
          <c:y val="0.0601851851851852"/>
          <c:w val="0.661594706911636"/>
          <c:h val="0.697469378827646"/>
        </c:manualLayout>
      </c:layout>
      <c:barChart>
        <c:barDir val="bar"/>
        <c:grouping val="percentStacked"/>
        <c:varyColors val="0"/>
        <c:ser>
          <c:idx val="0"/>
          <c:order val="0"/>
          <c:tx>
            <c:strRef>
              <c:f>Sheet1!$B$1</c:f>
              <c:strCache>
                <c:ptCount val="1"/>
                <c:pt idx="0">
                  <c:v>AGREE–</c:v>
                </c:pt>
              </c:strCache>
            </c:strRef>
          </c:tx>
          <c:invertIfNegative val="0"/>
          <c:cat>
            <c:strRef>
              <c:f>Sheet1!$A$2:$A$8</c:f>
              <c:strCache>
                <c:ptCount val="7"/>
                <c:pt idx="0">
                  <c:v>SYSTEMS WRITTEN</c:v>
                </c:pt>
                <c:pt idx="1">
                  <c:v>WELL TRAINED</c:v>
                </c:pt>
                <c:pt idx="2">
                  <c:v>SYSTEMS DRIVEN</c:v>
                </c:pt>
                <c:pt idx="3">
                  <c:v>SET UP FOR SUCCES</c:v>
                </c:pt>
                <c:pt idx="4">
                  <c:v>WELL MANAGED</c:v>
                </c:pt>
                <c:pt idx="5">
                  <c:v>UNDERSTAND GOALS</c:v>
                </c:pt>
                <c:pt idx="6">
                  <c:v>OWNERS CARE</c:v>
                </c:pt>
              </c:strCache>
            </c:strRef>
          </c:cat>
          <c:val>
            <c:numRef>
              <c:f>Sheet1!$B$2:$B$8</c:f>
              <c:numCache>
                <c:formatCode>0.00%</c:formatCode>
                <c:ptCount val="7"/>
                <c:pt idx="0">
                  <c:v>0.4</c:v>
                </c:pt>
                <c:pt idx="1">
                  <c:v>0.65</c:v>
                </c:pt>
                <c:pt idx="2">
                  <c:v>0.7</c:v>
                </c:pt>
                <c:pt idx="3">
                  <c:v>0.75</c:v>
                </c:pt>
                <c:pt idx="4">
                  <c:v>0.8929</c:v>
                </c:pt>
                <c:pt idx="5">
                  <c:v>0.9474</c:v>
                </c:pt>
                <c:pt idx="6">
                  <c:v>0.9825</c:v>
                </c:pt>
              </c:numCache>
            </c:numRef>
          </c:val>
        </c:ser>
        <c:ser>
          <c:idx val="1"/>
          <c:order val="1"/>
          <c:tx>
            <c:strRef>
              <c:f>Sheet1!$C$1</c:f>
              <c:strCache>
                <c:ptCount val="1"/>
                <c:pt idx="0">
                  <c:v>DISAGREE–</c:v>
                </c:pt>
              </c:strCache>
            </c:strRef>
          </c:tx>
          <c:invertIfNegative val="0"/>
          <c:cat>
            <c:strRef>
              <c:f>Sheet1!$A$2:$A$8</c:f>
              <c:strCache>
                <c:ptCount val="7"/>
                <c:pt idx="0">
                  <c:v>SYSTEMS WRITTEN</c:v>
                </c:pt>
                <c:pt idx="1">
                  <c:v>WELL TRAINED</c:v>
                </c:pt>
                <c:pt idx="2">
                  <c:v>SYSTEMS DRIVEN</c:v>
                </c:pt>
                <c:pt idx="3">
                  <c:v>SET UP FOR SUCCES</c:v>
                </c:pt>
                <c:pt idx="4">
                  <c:v>WELL MANAGED</c:v>
                </c:pt>
                <c:pt idx="5">
                  <c:v>UNDERSTAND GOALS</c:v>
                </c:pt>
                <c:pt idx="6">
                  <c:v>OWNERS CARE</c:v>
                </c:pt>
              </c:strCache>
            </c:strRef>
          </c:cat>
          <c:val>
            <c:numRef>
              <c:f>Sheet1!$C$2:$C$8</c:f>
              <c:numCache>
                <c:formatCode>0.00%</c:formatCode>
                <c:ptCount val="7"/>
                <c:pt idx="0">
                  <c:v>0.6</c:v>
                </c:pt>
                <c:pt idx="1">
                  <c:v>0.35</c:v>
                </c:pt>
                <c:pt idx="2">
                  <c:v>0.3</c:v>
                </c:pt>
                <c:pt idx="3">
                  <c:v>0.25</c:v>
                </c:pt>
                <c:pt idx="4">
                  <c:v>0.1071</c:v>
                </c:pt>
                <c:pt idx="5">
                  <c:v>0.0526</c:v>
                </c:pt>
                <c:pt idx="6">
                  <c:v>0.0175</c:v>
                </c:pt>
              </c:numCache>
            </c:numRef>
          </c:val>
        </c:ser>
        <c:dLbls>
          <c:showLegendKey val="0"/>
          <c:showVal val="0"/>
          <c:showCatName val="0"/>
          <c:showSerName val="0"/>
          <c:showPercent val="0"/>
          <c:showBubbleSize val="0"/>
        </c:dLbls>
        <c:gapWidth val="150"/>
        <c:overlap val="100"/>
        <c:axId val="-2136491016"/>
        <c:axId val="-2136190616"/>
      </c:barChart>
      <c:catAx>
        <c:axId val="-2136491016"/>
        <c:scaling>
          <c:orientation val="minMax"/>
        </c:scaling>
        <c:delete val="0"/>
        <c:axPos val="l"/>
        <c:majorTickMark val="out"/>
        <c:minorTickMark val="none"/>
        <c:tickLblPos val="nextTo"/>
        <c:txPr>
          <a:bodyPr/>
          <a:lstStyle/>
          <a:p>
            <a:pPr>
              <a:defRPr sz="1800" b="1"/>
            </a:pPr>
            <a:endParaRPr lang="en-US"/>
          </a:p>
        </c:txPr>
        <c:crossAx val="-2136190616"/>
        <c:crosses val="autoZero"/>
        <c:auto val="1"/>
        <c:lblAlgn val="ctr"/>
        <c:lblOffset val="100"/>
        <c:noMultiLvlLbl val="0"/>
      </c:catAx>
      <c:valAx>
        <c:axId val="-2136190616"/>
        <c:scaling>
          <c:orientation val="minMax"/>
        </c:scaling>
        <c:delete val="0"/>
        <c:axPos val="b"/>
        <c:majorGridlines/>
        <c:numFmt formatCode="0%" sourceLinked="1"/>
        <c:majorTickMark val="out"/>
        <c:minorTickMark val="none"/>
        <c:tickLblPos val="nextTo"/>
        <c:crossAx val="-2136491016"/>
        <c:crosses val="autoZero"/>
        <c:crossBetween val="between"/>
      </c:valAx>
    </c:plotArea>
    <c:legend>
      <c:legendPos val="r"/>
      <c:layout>
        <c:manualLayout>
          <c:xMode val="edge"/>
          <c:yMode val="edge"/>
          <c:x val="0.266709755030621"/>
          <c:y val="0.809801326917469"/>
          <c:w val="0.516623578302712"/>
          <c:h val="0.185952901720618"/>
        </c:manualLayout>
      </c:layout>
      <c:overlay val="0"/>
      <c:txPr>
        <a:bodyPr/>
        <a:lstStyle/>
        <a:p>
          <a:pPr>
            <a:defRPr sz="3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invertIfNegative val="0"/>
          <c:cat>
            <c:strRef>
              <c:f>Sheet1!$A$2:$A$14</c:f>
              <c:strCache>
                <c:ptCount val="13"/>
                <c:pt idx="0">
                  <c:v>NONE. A GREAT TEAM</c:v>
                </c:pt>
                <c:pt idx="1">
                  <c:v>POOR MORALE</c:v>
                </c:pt>
                <c:pt idx="2">
                  <c:v>POOR CUST SKILLS</c:v>
                </c:pt>
                <c:pt idx="3">
                  <c:v>POOR PERFORMANCE</c:v>
                </c:pt>
                <c:pt idx="4">
                  <c:v>ATTENDANCE</c:v>
                </c:pt>
                <c:pt idx="5">
                  <c:v>NOT TEAM PLAYER</c:v>
                </c:pt>
                <c:pt idx="6">
                  <c:v>NO DRIVE</c:v>
                </c:pt>
                <c:pt idx="7">
                  <c:v>NO GROWTH POTENTIAL</c:v>
                </c:pt>
                <c:pt idx="8">
                  <c:v>NO INITIATIVE</c:v>
                </c:pt>
                <c:pt idx="9">
                  <c:v>LACK MOTIVATION</c:v>
                </c:pt>
                <c:pt idx="10">
                  <c:v>DOESN'E FOLLOW SYSTEMS</c:v>
                </c:pt>
                <c:pt idx="11">
                  <c:v>LACK SKILLS</c:v>
                </c:pt>
                <c:pt idx="12">
                  <c:v>MISTAKES</c:v>
                </c:pt>
              </c:strCache>
            </c:strRef>
          </c:cat>
          <c:val>
            <c:numRef>
              <c:f>Sheet1!$C$2:$C$14</c:f>
              <c:numCache>
                <c:formatCode>0</c:formatCode>
                <c:ptCount val="13"/>
                <c:pt idx="0">
                  <c:v>14.01428571428572</c:v>
                </c:pt>
                <c:pt idx="1">
                  <c:v>5.628571428571424</c:v>
                </c:pt>
                <c:pt idx="2">
                  <c:v>8.642857142857126</c:v>
                </c:pt>
                <c:pt idx="3">
                  <c:v>10.3857142857143</c:v>
                </c:pt>
                <c:pt idx="4">
                  <c:v>11.37142857142857</c:v>
                </c:pt>
                <c:pt idx="5">
                  <c:v>11.71428571428571</c:v>
                </c:pt>
                <c:pt idx="6">
                  <c:v>12.57142857142857</c:v>
                </c:pt>
                <c:pt idx="7">
                  <c:v>12.5857142857143</c:v>
                </c:pt>
                <c:pt idx="8">
                  <c:v>13.64285714285714</c:v>
                </c:pt>
                <c:pt idx="9">
                  <c:v>14.17142857142857</c:v>
                </c:pt>
                <c:pt idx="10">
                  <c:v>14.52857142857143</c:v>
                </c:pt>
                <c:pt idx="11">
                  <c:v>14.55714285714286</c:v>
                </c:pt>
                <c:pt idx="12">
                  <c:v>15.91428571428572</c:v>
                </c:pt>
              </c:numCache>
            </c:numRef>
          </c:val>
        </c:ser>
        <c:dLbls>
          <c:showLegendKey val="0"/>
          <c:showVal val="0"/>
          <c:showCatName val="0"/>
          <c:showSerName val="0"/>
          <c:showPercent val="0"/>
          <c:showBubbleSize val="0"/>
        </c:dLbls>
        <c:gapWidth val="150"/>
        <c:overlap val="100"/>
        <c:axId val="2129005736"/>
        <c:axId val="2129008776"/>
      </c:barChart>
      <c:catAx>
        <c:axId val="2129005736"/>
        <c:scaling>
          <c:orientation val="minMax"/>
        </c:scaling>
        <c:delete val="0"/>
        <c:axPos val="l"/>
        <c:majorTickMark val="out"/>
        <c:minorTickMark val="none"/>
        <c:tickLblPos val="nextTo"/>
        <c:txPr>
          <a:bodyPr/>
          <a:lstStyle/>
          <a:p>
            <a:pPr>
              <a:defRPr sz="1600" b="1"/>
            </a:pPr>
            <a:endParaRPr lang="en-US"/>
          </a:p>
        </c:txPr>
        <c:crossAx val="2129008776"/>
        <c:crosses val="autoZero"/>
        <c:auto val="1"/>
        <c:lblAlgn val="ctr"/>
        <c:lblOffset val="100"/>
        <c:noMultiLvlLbl val="0"/>
      </c:catAx>
      <c:valAx>
        <c:axId val="2129008776"/>
        <c:scaling>
          <c:orientation val="minMax"/>
        </c:scaling>
        <c:delete val="0"/>
        <c:axPos val="b"/>
        <c:majorGridlines/>
        <c:numFmt formatCode="0" sourceLinked="1"/>
        <c:majorTickMark val="out"/>
        <c:minorTickMark val="none"/>
        <c:tickLblPos val="nextTo"/>
        <c:txPr>
          <a:bodyPr/>
          <a:lstStyle/>
          <a:p>
            <a:pPr>
              <a:defRPr sz="1800"/>
            </a:pPr>
            <a:endParaRPr lang="en-US"/>
          </a:p>
        </c:txPr>
        <c:crossAx val="212900573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a:pPr>
            <a:r>
              <a:rPr lang="en-US" sz="4800" dirty="0" smtClean="0"/>
              <a:t>WORK</a:t>
            </a:r>
            <a:r>
              <a:rPr lang="en-US" sz="4800" baseline="0" dirty="0" smtClean="0"/>
              <a:t> ENVIRONMENT</a:t>
            </a:r>
            <a:endParaRPr lang="en-US" sz="4800" dirty="0"/>
          </a:p>
        </c:rich>
      </c:tx>
      <c:layout/>
      <c:overlay val="0"/>
    </c:title>
    <c:autoTitleDeleted val="0"/>
    <c:plotArea>
      <c:layout/>
      <c:barChart>
        <c:barDir val="bar"/>
        <c:grouping val="clustered"/>
        <c:varyColors val="0"/>
        <c:ser>
          <c:idx val="0"/>
          <c:order val="0"/>
          <c:tx>
            <c:strRef>
              <c:f>Sheet1!$B$1</c:f>
              <c:strCache>
                <c:ptCount val="1"/>
                <c:pt idx="0">
                  <c:v>EMPLOYEES</c:v>
                </c:pt>
              </c:strCache>
            </c:strRef>
          </c:tx>
          <c:invertIfNegative val="0"/>
          <c:cat>
            <c:strRef>
              <c:f>Sheet1!$A$2</c:f>
              <c:strCache>
                <c:ptCount val="1"/>
                <c:pt idx="0">
                  <c:v>WORK ENVIRONMENT</c:v>
                </c:pt>
              </c:strCache>
            </c:strRef>
          </c:cat>
          <c:val>
            <c:numRef>
              <c:f>Sheet1!$B$2</c:f>
              <c:numCache>
                <c:formatCode>General</c:formatCode>
                <c:ptCount val="1"/>
                <c:pt idx="0">
                  <c:v>8.5</c:v>
                </c:pt>
              </c:numCache>
            </c:numRef>
          </c:val>
        </c:ser>
        <c:ser>
          <c:idx val="1"/>
          <c:order val="1"/>
          <c:tx>
            <c:strRef>
              <c:f>Sheet1!$C$1</c:f>
              <c:strCache>
                <c:ptCount val="1"/>
                <c:pt idx="0">
                  <c:v>OWNERS</c:v>
                </c:pt>
              </c:strCache>
            </c:strRef>
          </c:tx>
          <c:invertIfNegative val="0"/>
          <c:cat>
            <c:strRef>
              <c:f>Sheet1!$A$2</c:f>
              <c:strCache>
                <c:ptCount val="1"/>
                <c:pt idx="0">
                  <c:v>WORK ENVIRONMENT</c:v>
                </c:pt>
              </c:strCache>
            </c:strRef>
          </c:cat>
          <c:val>
            <c:numRef>
              <c:f>Sheet1!$C$2</c:f>
              <c:numCache>
                <c:formatCode>General</c:formatCode>
                <c:ptCount val="1"/>
                <c:pt idx="0">
                  <c:v>7.7</c:v>
                </c:pt>
              </c:numCache>
            </c:numRef>
          </c:val>
        </c:ser>
        <c:dLbls>
          <c:showLegendKey val="0"/>
          <c:showVal val="0"/>
          <c:showCatName val="0"/>
          <c:showSerName val="0"/>
          <c:showPercent val="0"/>
          <c:showBubbleSize val="0"/>
        </c:dLbls>
        <c:gapWidth val="75"/>
        <c:overlap val="-25"/>
        <c:axId val="2126678616"/>
        <c:axId val="2126669288"/>
      </c:barChart>
      <c:catAx>
        <c:axId val="2126678616"/>
        <c:scaling>
          <c:orientation val="minMax"/>
        </c:scaling>
        <c:delete val="1"/>
        <c:axPos val="l"/>
        <c:majorTickMark val="none"/>
        <c:minorTickMark val="none"/>
        <c:tickLblPos val="nextTo"/>
        <c:crossAx val="2126669288"/>
        <c:crossesAt val="0.0"/>
        <c:auto val="1"/>
        <c:lblAlgn val="ctr"/>
        <c:lblOffset val="100"/>
        <c:noMultiLvlLbl val="0"/>
      </c:catAx>
      <c:valAx>
        <c:axId val="2126669288"/>
        <c:scaling>
          <c:orientation val="minMax"/>
          <c:max val="10.0"/>
          <c:min val="0.0"/>
        </c:scaling>
        <c:delete val="0"/>
        <c:axPos val="b"/>
        <c:majorGridlines/>
        <c:numFmt formatCode="General" sourceLinked="1"/>
        <c:majorTickMark val="none"/>
        <c:minorTickMark val="none"/>
        <c:tickLblPos val="nextTo"/>
        <c:spPr>
          <a:ln w="9525">
            <a:noFill/>
          </a:ln>
        </c:spPr>
        <c:crossAx val="2126678616"/>
        <c:crosses val="autoZero"/>
        <c:crossBetween val="between"/>
      </c:valAx>
    </c:plotArea>
    <c:legend>
      <c:legendPos val="b"/>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invertIfNegative val="0"/>
          <c:val>
            <c:numRef>
              <c:f>Sheet3!$B$2:$B$3</c:f>
              <c:numCache>
                <c:formatCode>0.00%</c:formatCode>
                <c:ptCount val="2"/>
                <c:pt idx="0">
                  <c:v>0.0</c:v>
                </c:pt>
                <c:pt idx="1">
                  <c:v>0.0</c:v>
                </c:pt>
              </c:numCache>
            </c:numRef>
          </c:val>
        </c:ser>
        <c:ser>
          <c:idx val="1"/>
          <c:order val="1"/>
          <c:invertIfNegative val="0"/>
          <c:val>
            <c:numRef>
              <c:f>Sheet3!$C$2:$C$3</c:f>
              <c:numCache>
                <c:formatCode>0.00%</c:formatCode>
                <c:ptCount val="2"/>
                <c:pt idx="0">
                  <c:v>0.0</c:v>
                </c:pt>
                <c:pt idx="1">
                  <c:v>0.0175</c:v>
                </c:pt>
              </c:numCache>
            </c:numRef>
          </c:val>
        </c:ser>
        <c:ser>
          <c:idx val="2"/>
          <c:order val="2"/>
          <c:invertIfNegative val="0"/>
          <c:val>
            <c:numRef>
              <c:f>Sheet3!$D$2:$D$3</c:f>
              <c:numCache>
                <c:formatCode>0.00%</c:formatCode>
                <c:ptCount val="2"/>
                <c:pt idx="0">
                  <c:v>0.16</c:v>
                </c:pt>
                <c:pt idx="1">
                  <c:v>0.1053</c:v>
                </c:pt>
              </c:numCache>
            </c:numRef>
          </c:val>
        </c:ser>
        <c:ser>
          <c:idx val="3"/>
          <c:order val="3"/>
          <c:invertIfNegative val="0"/>
          <c:val>
            <c:numRef>
              <c:f>Sheet3!$E$2:$E$3</c:f>
              <c:numCache>
                <c:formatCode>0.00%</c:formatCode>
                <c:ptCount val="2"/>
                <c:pt idx="0">
                  <c:v>0.76</c:v>
                </c:pt>
                <c:pt idx="1">
                  <c:v>0.5088</c:v>
                </c:pt>
              </c:numCache>
            </c:numRef>
          </c:val>
        </c:ser>
        <c:ser>
          <c:idx val="4"/>
          <c:order val="4"/>
          <c:invertIfNegative val="0"/>
          <c:val>
            <c:numRef>
              <c:f>Sheet3!$F$2:$F$3</c:f>
              <c:numCache>
                <c:formatCode>0.00%</c:formatCode>
                <c:ptCount val="2"/>
                <c:pt idx="0">
                  <c:v>0.08</c:v>
                </c:pt>
                <c:pt idx="1">
                  <c:v>0.3684</c:v>
                </c:pt>
              </c:numCache>
            </c:numRef>
          </c:val>
        </c:ser>
        <c:dLbls>
          <c:showLegendKey val="0"/>
          <c:showVal val="0"/>
          <c:showCatName val="0"/>
          <c:showSerName val="0"/>
          <c:showPercent val="0"/>
          <c:showBubbleSize val="0"/>
        </c:dLbls>
        <c:gapWidth val="150"/>
        <c:overlap val="100"/>
        <c:axId val="2127499800"/>
        <c:axId val="2127501880"/>
      </c:barChart>
      <c:catAx>
        <c:axId val="2127499800"/>
        <c:scaling>
          <c:orientation val="minMax"/>
        </c:scaling>
        <c:delete val="1"/>
        <c:axPos val="l"/>
        <c:majorTickMark val="out"/>
        <c:minorTickMark val="none"/>
        <c:tickLblPos val="nextTo"/>
        <c:crossAx val="2127501880"/>
        <c:crosses val="autoZero"/>
        <c:auto val="1"/>
        <c:lblAlgn val="ctr"/>
        <c:lblOffset val="100"/>
        <c:noMultiLvlLbl val="0"/>
      </c:catAx>
      <c:valAx>
        <c:axId val="2127501880"/>
        <c:scaling>
          <c:orientation val="minMax"/>
        </c:scaling>
        <c:delete val="1"/>
        <c:axPos val="b"/>
        <c:numFmt formatCode="0%" sourceLinked="1"/>
        <c:majorTickMark val="out"/>
        <c:minorTickMark val="none"/>
        <c:tickLblPos val="nextTo"/>
        <c:crossAx val="21274998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60536500734"/>
          <c:y val="0.0994332470511823"/>
          <c:w val="0.612930468437208"/>
          <c:h val="0.789455670452488"/>
        </c:manualLayout>
      </c:layout>
      <c:barChart>
        <c:barDir val="bar"/>
        <c:grouping val="percentStacked"/>
        <c:varyColors val="0"/>
        <c:ser>
          <c:idx val="0"/>
          <c:order val="0"/>
          <c:tx>
            <c:strRef>
              <c:f>Sheet2!$B$1</c:f>
              <c:strCache>
                <c:ptCount val="1"/>
                <c:pt idx="0">
                  <c:v>NOT AT ALL</c:v>
                </c:pt>
              </c:strCache>
            </c:strRef>
          </c:tx>
          <c:invertIfNegative val="0"/>
          <c:cat>
            <c:strRef>
              <c:f>Sheet2!$A$2:$A$4</c:f>
              <c:strCache>
                <c:ptCount val="3"/>
                <c:pt idx="0">
                  <c:v>–</c:v>
                </c:pt>
                <c:pt idx="1">
                  <c:v>OWNERS</c:v>
                </c:pt>
                <c:pt idx="2">
                  <c:v>EMPLOYEES</c:v>
                </c:pt>
              </c:strCache>
            </c:strRef>
          </c:cat>
          <c:val>
            <c:numRef>
              <c:f>Sheet2!$B$2:$B$4</c:f>
              <c:numCache>
                <c:formatCode>0.00%</c:formatCode>
                <c:ptCount val="3"/>
                <c:pt idx="1">
                  <c:v>0.0</c:v>
                </c:pt>
                <c:pt idx="2">
                  <c:v>0.0351</c:v>
                </c:pt>
              </c:numCache>
            </c:numRef>
          </c:val>
        </c:ser>
        <c:ser>
          <c:idx val="1"/>
          <c:order val="1"/>
          <c:tx>
            <c:strRef>
              <c:f>Sheet2!$C$1</c:f>
              <c:strCache>
                <c:ptCount val="1"/>
                <c:pt idx="0">
                  <c:v>A LITTLE</c:v>
                </c:pt>
              </c:strCache>
            </c:strRef>
          </c:tx>
          <c:invertIfNegative val="0"/>
          <c:cat>
            <c:strRef>
              <c:f>Sheet2!$A$2:$A$4</c:f>
              <c:strCache>
                <c:ptCount val="3"/>
                <c:pt idx="0">
                  <c:v>–</c:v>
                </c:pt>
                <c:pt idx="1">
                  <c:v>OWNERS</c:v>
                </c:pt>
                <c:pt idx="2">
                  <c:v>EMPLOYEES</c:v>
                </c:pt>
              </c:strCache>
            </c:strRef>
          </c:cat>
          <c:val>
            <c:numRef>
              <c:f>Sheet2!$C$2:$C$4</c:f>
              <c:numCache>
                <c:formatCode>0.00%</c:formatCode>
                <c:ptCount val="3"/>
                <c:pt idx="1">
                  <c:v>0.0</c:v>
                </c:pt>
                <c:pt idx="2">
                  <c:v>0.0175</c:v>
                </c:pt>
              </c:numCache>
            </c:numRef>
          </c:val>
        </c:ser>
        <c:ser>
          <c:idx val="2"/>
          <c:order val="2"/>
          <c:tx>
            <c:strRef>
              <c:f>Sheet2!$D$1</c:f>
              <c:strCache>
                <c:ptCount val="1"/>
                <c:pt idx="0">
                  <c:v>SOMEWHAT</c:v>
                </c:pt>
              </c:strCache>
            </c:strRef>
          </c:tx>
          <c:invertIfNegative val="0"/>
          <c:cat>
            <c:strRef>
              <c:f>Sheet2!$A$2:$A$4</c:f>
              <c:strCache>
                <c:ptCount val="3"/>
                <c:pt idx="0">
                  <c:v>–</c:v>
                </c:pt>
                <c:pt idx="1">
                  <c:v>OWNERS</c:v>
                </c:pt>
                <c:pt idx="2">
                  <c:v>EMPLOYEES</c:v>
                </c:pt>
              </c:strCache>
            </c:strRef>
          </c:cat>
          <c:val>
            <c:numRef>
              <c:f>Sheet2!$D$2:$D$4</c:f>
              <c:numCache>
                <c:formatCode>0.00%</c:formatCode>
                <c:ptCount val="3"/>
                <c:pt idx="1">
                  <c:v>0.2133</c:v>
                </c:pt>
                <c:pt idx="2">
                  <c:v>0.0877</c:v>
                </c:pt>
              </c:numCache>
            </c:numRef>
          </c:val>
        </c:ser>
        <c:ser>
          <c:idx val="3"/>
          <c:order val="3"/>
          <c:tx>
            <c:strRef>
              <c:f>Sheet2!$E$1</c:f>
              <c:strCache>
                <c:ptCount val="1"/>
                <c:pt idx="0">
                  <c:v>PRETTY </c:v>
                </c:pt>
              </c:strCache>
            </c:strRef>
          </c:tx>
          <c:invertIfNegative val="0"/>
          <c:cat>
            <c:strRef>
              <c:f>Sheet2!$A$2:$A$4</c:f>
              <c:strCache>
                <c:ptCount val="3"/>
                <c:pt idx="0">
                  <c:v>–</c:v>
                </c:pt>
                <c:pt idx="1">
                  <c:v>OWNERS</c:v>
                </c:pt>
                <c:pt idx="2">
                  <c:v>EMPLOYEES</c:v>
                </c:pt>
              </c:strCache>
            </c:strRef>
          </c:cat>
          <c:val>
            <c:numRef>
              <c:f>Sheet2!$E$2:$E$4</c:f>
              <c:numCache>
                <c:formatCode>0.00%</c:formatCode>
                <c:ptCount val="3"/>
                <c:pt idx="1">
                  <c:v>0.7067</c:v>
                </c:pt>
                <c:pt idx="2">
                  <c:v>0.5088</c:v>
                </c:pt>
              </c:numCache>
            </c:numRef>
          </c:val>
        </c:ser>
        <c:ser>
          <c:idx val="4"/>
          <c:order val="4"/>
          <c:tx>
            <c:strRef>
              <c:f>Sheet2!$F$1</c:f>
              <c:strCache>
                <c:ptCount val="1"/>
                <c:pt idx="0">
                  <c:v> TOP MOTIVATOR</c:v>
                </c:pt>
              </c:strCache>
            </c:strRef>
          </c:tx>
          <c:invertIfNegative val="0"/>
          <c:cat>
            <c:strRef>
              <c:f>Sheet2!$A$2:$A$4</c:f>
              <c:strCache>
                <c:ptCount val="3"/>
                <c:pt idx="0">
                  <c:v>–</c:v>
                </c:pt>
                <c:pt idx="1">
                  <c:v>OWNERS</c:v>
                </c:pt>
                <c:pt idx="2">
                  <c:v>EMPLOYEES</c:v>
                </c:pt>
              </c:strCache>
            </c:strRef>
          </c:cat>
          <c:val>
            <c:numRef>
              <c:f>Sheet2!$F$2:$F$4</c:f>
              <c:numCache>
                <c:formatCode>0.00%</c:formatCode>
                <c:ptCount val="3"/>
                <c:pt idx="1">
                  <c:v>0.08</c:v>
                </c:pt>
                <c:pt idx="2">
                  <c:v>0.3509</c:v>
                </c:pt>
              </c:numCache>
            </c:numRef>
          </c:val>
        </c:ser>
        <c:dLbls>
          <c:showLegendKey val="0"/>
          <c:showVal val="0"/>
          <c:showCatName val="0"/>
          <c:showSerName val="0"/>
          <c:showPercent val="0"/>
          <c:showBubbleSize val="0"/>
        </c:dLbls>
        <c:gapWidth val="150"/>
        <c:overlap val="100"/>
        <c:axId val="-2136536136"/>
        <c:axId val="-2136580184"/>
      </c:barChart>
      <c:catAx>
        <c:axId val="-2136536136"/>
        <c:scaling>
          <c:orientation val="minMax"/>
        </c:scaling>
        <c:delete val="1"/>
        <c:axPos val="l"/>
        <c:majorTickMark val="out"/>
        <c:minorTickMark val="none"/>
        <c:tickLblPos val="nextTo"/>
        <c:crossAx val="-2136580184"/>
        <c:crosses val="autoZero"/>
        <c:auto val="1"/>
        <c:lblAlgn val="ctr"/>
        <c:lblOffset val="100"/>
        <c:noMultiLvlLbl val="0"/>
      </c:catAx>
      <c:valAx>
        <c:axId val="-2136580184"/>
        <c:scaling>
          <c:orientation val="minMax"/>
        </c:scaling>
        <c:delete val="1"/>
        <c:axPos val="b"/>
        <c:numFmt formatCode="0%" sourceLinked="1"/>
        <c:majorTickMark val="out"/>
        <c:minorTickMark val="none"/>
        <c:tickLblPos val="nextTo"/>
        <c:crossAx val="-213653613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invertIfNegative val="0"/>
          <c:val>
            <c:numRef>
              <c:f>Sheet4!$B$2:$B$3</c:f>
              <c:numCache>
                <c:formatCode>0.00%</c:formatCode>
                <c:ptCount val="2"/>
                <c:pt idx="0">
                  <c:v>0.0</c:v>
                </c:pt>
                <c:pt idx="1">
                  <c:v>0.0</c:v>
                </c:pt>
              </c:numCache>
            </c:numRef>
          </c:val>
        </c:ser>
        <c:ser>
          <c:idx val="1"/>
          <c:order val="1"/>
          <c:invertIfNegative val="0"/>
          <c:val>
            <c:numRef>
              <c:f>Sheet4!$C$2:$C$3</c:f>
              <c:numCache>
                <c:formatCode>0.00%</c:formatCode>
                <c:ptCount val="2"/>
                <c:pt idx="0">
                  <c:v>0.0133</c:v>
                </c:pt>
                <c:pt idx="1">
                  <c:v>0.0</c:v>
                </c:pt>
              </c:numCache>
            </c:numRef>
          </c:val>
        </c:ser>
        <c:ser>
          <c:idx val="2"/>
          <c:order val="2"/>
          <c:invertIfNegative val="0"/>
          <c:val>
            <c:numRef>
              <c:f>Sheet4!$D$2:$D$3</c:f>
              <c:numCache>
                <c:formatCode>0.00%</c:formatCode>
                <c:ptCount val="2"/>
                <c:pt idx="0">
                  <c:v>0.3333</c:v>
                </c:pt>
                <c:pt idx="1">
                  <c:v>0.1404</c:v>
                </c:pt>
              </c:numCache>
            </c:numRef>
          </c:val>
        </c:ser>
        <c:ser>
          <c:idx val="3"/>
          <c:order val="3"/>
          <c:invertIfNegative val="0"/>
          <c:val>
            <c:numRef>
              <c:f>Sheet4!$E$2:$E$3</c:f>
              <c:numCache>
                <c:formatCode>0.00%</c:formatCode>
                <c:ptCount val="2"/>
                <c:pt idx="0">
                  <c:v>0.52</c:v>
                </c:pt>
                <c:pt idx="1">
                  <c:v>0.4386</c:v>
                </c:pt>
              </c:numCache>
            </c:numRef>
          </c:val>
        </c:ser>
        <c:ser>
          <c:idx val="4"/>
          <c:order val="4"/>
          <c:invertIfNegative val="0"/>
          <c:val>
            <c:numRef>
              <c:f>Sheet4!$F$2:$F$3</c:f>
              <c:numCache>
                <c:formatCode>0.00%</c:formatCode>
                <c:ptCount val="2"/>
                <c:pt idx="0">
                  <c:v>0.1333</c:v>
                </c:pt>
                <c:pt idx="1">
                  <c:v>0.4211</c:v>
                </c:pt>
              </c:numCache>
            </c:numRef>
          </c:val>
        </c:ser>
        <c:dLbls>
          <c:showLegendKey val="0"/>
          <c:showVal val="0"/>
          <c:showCatName val="0"/>
          <c:showSerName val="0"/>
          <c:showPercent val="0"/>
          <c:showBubbleSize val="0"/>
        </c:dLbls>
        <c:gapWidth val="150"/>
        <c:overlap val="100"/>
        <c:axId val="-2136286360"/>
        <c:axId val="-2136283304"/>
      </c:barChart>
      <c:catAx>
        <c:axId val="-2136286360"/>
        <c:scaling>
          <c:orientation val="minMax"/>
        </c:scaling>
        <c:delete val="1"/>
        <c:axPos val="l"/>
        <c:majorTickMark val="out"/>
        <c:minorTickMark val="none"/>
        <c:tickLblPos val="nextTo"/>
        <c:crossAx val="-2136283304"/>
        <c:crosses val="autoZero"/>
        <c:auto val="1"/>
        <c:lblAlgn val="ctr"/>
        <c:lblOffset val="100"/>
        <c:noMultiLvlLbl val="0"/>
      </c:catAx>
      <c:valAx>
        <c:axId val="-2136283304"/>
        <c:scaling>
          <c:orientation val="minMax"/>
        </c:scaling>
        <c:delete val="1"/>
        <c:axPos val="b"/>
        <c:numFmt formatCode="0%" sourceLinked="1"/>
        <c:majorTickMark val="out"/>
        <c:minorTickMark val="none"/>
        <c:tickLblPos val="nextTo"/>
        <c:crossAx val="-213628636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invertIfNegative val="0"/>
          <c:val>
            <c:numRef>
              <c:f>Sheet5!$B$5:$B$6</c:f>
              <c:numCache>
                <c:formatCode>0.00%</c:formatCode>
                <c:ptCount val="2"/>
                <c:pt idx="0">
                  <c:v>0.04</c:v>
                </c:pt>
                <c:pt idx="1">
                  <c:v>0.0714</c:v>
                </c:pt>
              </c:numCache>
            </c:numRef>
          </c:val>
        </c:ser>
        <c:ser>
          <c:idx val="1"/>
          <c:order val="1"/>
          <c:invertIfNegative val="0"/>
          <c:val>
            <c:numRef>
              <c:f>Sheet5!$C$5:$C$6</c:f>
              <c:numCache>
                <c:formatCode>0.00%</c:formatCode>
                <c:ptCount val="2"/>
                <c:pt idx="0">
                  <c:v>0.28</c:v>
                </c:pt>
                <c:pt idx="1">
                  <c:v>0.0714</c:v>
                </c:pt>
              </c:numCache>
            </c:numRef>
          </c:val>
        </c:ser>
        <c:ser>
          <c:idx val="2"/>
          <c:order val="2"/>
          <c:invertIfNegative val="0"/>
          <c:val>
            <c:numRef>
              <c:f>Sheet5!$D$5:$D$6</c:f>
              <c:numCache>
                <c:formatCode>0.00%</c:formatCode>
                <c:ptCount val="2"/>
                <c:pt idx="0">
                  <c:v>0.44</c:v>
                </c:pt>
                <c:pt idx="1">
                  <c:v>0.2857</c:v>
                </c:pt>
              </c:numCache>
            </c:numRef>
          </c:val>
        </c:ser>
        <c:ser>
          <c:idx val="3"/>
          <c:order val="3"/>
          <c:invertIfNegative val="0"/>
          <c:val>
            <c:numRef>
              <c:f>Sheet5!$E$5:$E$6</c:f>
              <c:numCache>
                <c:formatCode>0.00%</c:formatCode>
                <c:ptCount val="2"/>
                <c:pt idx="0">
                  <c:v>0.2267</c:v>
                </c:pt>
                <c:pt idx="1">
                  <c:v>0.3214</c:v>
                </c:pt>
              </c:numCache>
            </c:numRef>
          </c:val>
        </c:ser>
        <c:ser>
          <c:idx val="4"/>
          <c:order val="4"/>
          <c:invertIfNegative val="0"/>
          <c:val>
            <c:numRef>
              <c:f>Sheet5!$F$5:$F$6</c:f>
              <c:numCache>
                <c:formatCode>0.00%</c:formatCode>
                <c:ptCount val="2"/>
                <c:pt idx="0">
                  <c:v>0.0133</c:v>
                </c:pt>
                <c:pt idx="1">
                  <c:v>0.25</c:v>
                </c:pt>
              </c:numCache>
            </c:numRef>
          </c:val>
        </c:ser>
        <c:dLbls>
          <c:showLegendKey val="0"/>
          <c:showVal val="0"/>
          <c:showCatName val="0"/>
          <c:showSerName val="0"/>
          <c:showPercent val="0"/>
          <c:showBubbleSize val="0"/>
        </c:dLbls>
        <c:gapWidth val="150"/>
        <c:overlap val="100"/>
        <c:axId val="-2136070888"/>
        <c:axId val="-2136077864"/>
      </c:barChart>
      <c:catAx>
        <c:axId val="-2136070888"/>
        <c:scaling>
          <c:orientation val="minMax"/>
        </c:scaling>
        <c:delete val="1"/>
        <c:axPos val="l"/>
        <c:majorTickMark val="out"/>
        <c:minorTickMark val="none"/>
        <c:tickLblPos val="nextTo"/>
        <c:crossAx val="-2136077864"/>
        <c:crosses val="autoZero"/>
        <c:auto val="1"/>
        <c:lblAlgn val="ctr"/>
        <c:lblOffset val="100"/>
        <c:noMultiLvlLbl val="0"/>
      </c:catAx>
      <c:valAx>
        <c:axId val="-2136077864"/>
        <c:scaling>
          <c:orientation val="minMax"/>
        </c:scaling>
        <c:delete val="1"/>
        <c:axPos val="b"/>
        <c:numFmt formatCode="0%" sourceLinked="1"/>
        <c:majorTickMark val="out"/>
        <c:minorTickMark val="none"/>
        <c:tickLblPos val="nextTo"/>
        <c:crossAx val="-2136070888"/>
        <c:crosses val="autoZero"/>
        <c:crossBetween val="between"/>
      </c:valAx>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invertIfNegative val="0"/>
          <c:cat>
            <c:strRef>
              <c:f>Sheet1!$A$6:$A$7</c:f>
              <c:strCache>
                <c:ptCount val="2"/>
                <c:pt idx="0">
                  <c:v>OWNERS</c:v>
                </c:pt>
                <c:pt idx="1">
                  <c:v>EMPLOYEES</c:v>
                </c:pt>
              </c:strCache>
            </c:strRef>
          </c:cat>
          <c:val>
            <c:numRef>
              <c:f>Sheet1!$B$6:$B$7</c:f>
              <c:numCache>
                <c:formatCode>0.00%</c:formatCode>
                <c:ptCount val="2"/>
                <c:pt idx="0" formatCode="0%">
                  <c:v>0.0</c:v>
                </c:pt>
                <c:pt idx="1">
                  <c:v>0.0</c:v>
                </c:pt>
              </c:numCache>
            </c:numRef>
          </c:val>
        </c:ser>
        <c:ser>
          <c:idx val="1"/>
          <c:order val="1"/>
          <c:invertIfNegative val="0"/>
          <c:cat>
            <c:strRef>
              <c:f>Sheet1!$A$6:$A$7</c:f>
              <c:strCache>
                <c:ptCount val="2"/>
                <c:pt idx="0">
                  <c:v>OWNERS</c:v>
                </c:pt>
                <c:pt idx="1">
                  <c:v>EMPLOYEES</c:v>
                </c:pt>
              </c:strCache>
            </c:strRef>
          </c:cat>
          <c:val>
            <c:numRef>
              <c:f>Sheet1!$C$6:$C$7</c:f>
              <c:numCache>
                <c:formatCode>0.00%</c:formatCode>
                <c:ptCount val="2"/>
                <c:pt idx="0">
                  <c:v>0.0526</c:v>
                </c:pt>
                <c:pt idx="1">
                  <c:v>0.0517</c:v>
                </c:pt>
              </c:numCache>
            </c:numRef>
          </c:val>
        </c:ser>
        <c:ser>
          <c:idx val="2"/>
          <c:order val="2"/>
          <c:invertIfNegative val="0"/>
          <c:cat>
            <c:strRef>
              <c:f>Sheet1!$A$6:$A$7</c:f>
              <c:strCache>
                <c:ptCount val="2"/>
                <c:pt idx="0">
                  <c:v>OWNERS</c:v>
                </c:pt>
                <c:pt idx="1">
                  <c:v>EMPLOYEES</c:v>
                </c:pt>
              </c:strCache>
            </c:strRef>
          </c:cat>
          <c:val>
            <c:numRef>
              <c:f>Sheet1!$D$6:$D$7</c:f>
              <c:numCache>
                <c:formatCode>0.00%</c:formatCode>
                <c:ptCount val="2"/>
                <c:pt idx="0">
                  <c:v>0.3026</c:v>
                </c:pt>
                <c:pt idx="1">
                  <c:v>0.2759</c:v>
                </c:pt>
              </c:numCache>
            </c:numRef>
          </c:val>
        </c:ser>
        <c:ser>
          <c:idx val="3"/>
          <c:order val="3"/>
          <c:invertIfNegative val="0"/>
          <c:cat>
            <c:strRef>
              <c:f>Sheet1!$A$6:$A$7</c:f>
              <c:strCache>
                <c:ptCount val="2"/>
                <c:pt idx="0">
                  <c:v>OWNERS</c:v>
                </c:pt>
                <c:pt idx="1">
                  <c:v>EMPLOYEES</c:v>
                </c:pt>
              </c:strCache>
            </c:strRef>
          </c:cat>
          <c:val>
            <c:numRef>
              <c:f>Sheet1!$E$6:$E$7</c:f>
              <c:numCache>
                <c:formatCode>0.00%</c:formatCode>
                <c:ptCount val="2"/>
                <c:pt idx="0">
                  <c:v>0.5526</c:v>
                </c:pt>
                <c:pt idx="1">
                  <c:v>0.3621</c:v>
                </c:pt>
              </c:numCache>
            </c:numRef>
          </c:val>
        </c:ser>
        <c:ser>
          <c:idx val="4"/>
          <c:order val="4"/>
          <c:invertIfNegative val="0"/>
          <c:cat>
            <c:strRef>
              <c:f>Sheet1!$A$6:$A$7</c:f>
              <c:strCache>
                <c:ptCount val="2"/>
                <c:pt idx="0">
                  <c:v>OWNERS</c:v>
                </c:pt>
                <c:pt idx="1">
                  <c:v>EMPLOYEES</c:v>
                </c:pt>
              </c:strCache>
            </c:strRef>
          </c:cat>
          <c:val>
            <c:numRef>
              <c:f>Sheet1!$F$6:$F$7</c:f>
              <c:numCache>
                <c:formatCode>0.00%</c:formatCode>
                <c:ptCount val="2"/>
                <c:pt idx="0">
                  <c:v>0.0921</c:v>
                </c:pt>
                <c:pt idx="1">
                  <c:v>0.3103</c:v>
                </c:pt>
              </c:numCache>
            </c:numRef>
          </c:val>
        </c:ser>
        <c:dLbls>
          <c:showLegendKey val="0"/>
          <c:showVal val="0"/>
          <c:showCatName val="0"/>
          <c:showSerName val="0"/>
          <c:showPercent val="0"/>
          <c:showBubbleSize val="0"/>
        </c:dLbls>
        <c:gapWidth val="150"/>
        <c:overlap val="100"/>
        <c:axId val="-2136001000"/>
        <c:axId val="-2136006648"/>
      </c:barChart>
      <c:catAx>
        <c:axId val="-2136001000"/>
        <c:scaling>
          <c:orientation val="minMax"/>
        </c:scaling>
        <c:delete val="1"/>
        <c:axPos val="l"/>
        <c:majorTickMark val="out"/>
        <c:minorTickMark val="none"/>
        <c:tickLblPos val="nextTo"/>
        <c:crossAx val="-2136006648"/>
        <c:crosses val="autoZero"/>
        <c:auto val="1"/>
        <c:lblAlgn val="ctr"/>
        <c:lblOffset val="100"/>
        <c:noMultiLvlLbl val="0"/>
      </c:catAx>
      <c:valAx>
        <c:axId val="-2136006648"/>
        <c:scaling>
          <c:orientation val="minMax"/>
        </c:scaling>
        <c:delete val="1"/>
        <c:axPos val="b"/>
        <c:numFmt formatCode="0%" sourceLinked="1"/>
        <c:majorTickMark val="out"/>
        <c:minorTickMark val="none"/>
        <c:tickLblPos val="nextTo"/>
        <c:crossAx val="-213600100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invertIfNegative val="0"/>
          <c:val>
            <c:numRef>
              <c:f>Sheet6!$B$14:$B$18</c:f>
              <c:numCache>
                <c:formatCode>0.00%</c:formatCode>
                <c:ptCount val="5"/>
                <c:pt idx="0">
                  <c:v>0.0</c:v>
                </c:pt>
                <c:pt idx="1">
                  <c:v>0.0179</c:v>
                </c:pt>
                <c:pt idx="3">
                  <c:v>0.0</c:v>
                </c:pt>
                <c:pt idx="4">
                  <c:v>0.0877</c:v>
                </c:pt>
              </c:numCache>
            </c:numRef>
          </c:val>
        </c:ser>
        <c:ser>
          <c:idx val="1"/>
          <c:order val="1"/>
          <c:invertIfNegative val="0"/>
          <c:val>
            <c:numRef>
              <c:f>Sheet6!$C$14:$C$18</c:f>
              <c:numCache>
                <c:formatCode>0.00%</c:formatCode>
                <c:ptCount val="5"/>
                <c:pt idx="0">
                  <c:v>0.1067</c:v>
                </c:pt>
                <c:pt idx="1">
                  <c:v>0.0536</c:v>
                </c:pt>
                <c:pt idx="3">
                  <c:v>0.1711</c:v>
                </c:pt>
                <c:pt idx="4">
                  <c:v>0.0877</c:v>
                </c:pt>
              </c:numCache>
            </c:numRef>
          </c:val>
        </c:ser>
        <c:ser>
          <c:idx val="2"/>
          <c:order val="2"/>
          <c:invertIfNegative val="0"/>
          <c:val>
            <c:numRef>
              <c:f>Sheet6!$D$14:$D$18</c:f>
              <c:numCache>
                <c:formatCode>0.00%</c:formatCode>
                <c:ptCount val="5"/>
                <c:pt idx="0">
                  <c:v>0.2533</c:v>
                </c:pt>
                <c:pt idx="1">
                  <c:v>0.125</c:v>
                </c:pt>
                <c:pt idx="3">
                  <c:v>0.4342</c:v>
                </c:pt>
                <c:pt idx="4">
                  <c:v>0.3509</c:v>
                </c:pt>
              </c:numCache>
            </c:numRef>
          </c:val>
        </c:ser>
        <c:ser>
          <c:idx val="3"/>
          <c:order val="3"/>
          <c:invertIfNegative val="0"/>
          <c:val>
            <c:numRef>
              <c:f>Sheet6!$E$14:$E$18</c:f>
              <c:numCache>
                <c:formatCode>0.00%</c:formatCode>
                <c:ptCount val="5"/>
                <c:pt idx="0">
                  <c:v>0.3867</c:v>
                </c:pt>
                <c:pt idx="1">
                  <c:v>0.375</c:v>
                </c:pt>
                <c:pt idx="3">
                  <c:v>0.3684</c:v>
                </c:pt>
                <c:pt idx="4">
                  <c:v>0.3333</c:v>
                </c:pt>
              </c:numCache>
            </c:numRef>
          </c:val>
        </c:ser>
        <c:ser>
          <c:idx val="4"/>
          <c:order val="4"/>
          <c:invertIfNegative val="0"/>
          <c:val>
            <c:numRef>
              <c:f>Sheet6!$F$14:$F$18</c:f>
              <c:numCache>
                <c:formatCode>0.00%</c:formatCode>
                <c:ptCount val="5"/>
                <c:pt idx="0">
                  <c:v>0.2533</c:v>
                </c:pt>
                <c:pt idx="1">
                  <c:v>0.4286</c:v>
                </c:pt>
                <c:pt idx="3">
                  <c:v>0.0263</c:v>
                </c:pt>
                <c:pt idx="4">
                  <c:v>0.1404</c:v>
                </c:pt>
              </c:numCache>
            </c:numRef>
          </c:val>
        </c:ser>
        <c:dLbls>
          <c:showLegendKey val="0"/>
          <c:showVal val="0"/>
          <c:showCatName val="0"/>
          <c:showSerName val="0"/>
          <c:showPercent val="0"/>
          <c:showBubbleSize val="0"/>
        </c:dLbls>
        <c:gapWidth val="150"/>
        <c:overlap val="100"/>
        <c:axId val="-2136897144"/>
        <c:axId val="-2136079784"/>
      </c:barChart>
      <c:catAx>
        <c:axId val="-2136897144"/>
        <c:scaling>
          <c:orientation val="minMax"/>
        </c:scaling>
        <c:delete val="1"/>
        <c:axPos val="l"/>
        <c:majorTickMark val="out"/>
        <c:minorTickMark val="none"/>
        <c:tickLblPos val="nextTo"/>
        <c:crossAx val="-2136079784"/>
        <c:crosses val="autoZero"/>
        <c:auto val="1"/>
        <c:lblAlgn val="ctr"/>
        <c:lblOffset val="100"/>
        <c:noMultiLvlLbl val="0"/>
      </c:catAx>
      <c:valAx>
        <c:axId val="-2136079784"/>
        <c:scaling>
          <c:orientation val="minMax"/>
        </c:scaling>
        <c:delete val="1"/>
        <c:axPos val="b"/>
        <c:numFmt formatCode="0%" sourceLinked="1"/>
        <c:majorTickMark val="out"/>
        <c:minorTickMark val="none"/>
        <c:tickLblPos val="nextTo"/>
        <c:crossAx val="-2136897144"/>
        <c:crosses val="autoZero"/>
        <c:crossBetween val="between"/>
      </c:valAx>
      <c:spPr>
        <a:noFill/>
        <a:ln w="25400">
          <a:noFill/>
        </a:ln>
      </c:spPr>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0.08774</cdr:x>
      <cdr:y>0.17995</cdr:y>
    </cdr:from>
    <cdr:to>
      <cdr:x>0.10081</cdr:x>
      <cdr:y>0.23019</cdr:y>
    </cdr:to>
    <cdr:sp macro="" textlink="">
      <cdr:nvSpPr>
        <cdr:cNvPr id="3" name="Rectangle 2"/>
        <cdr:cNvSpPr/>
      </cdr:nvSpPr>
      <cdr:spPr>
        <a:xfrm xmlns:a="http://schemas.openxmlformats.org/drawingml/2006/main">
          <a:off x="739870" y="716860"/>
          <a:ext cx="110255" cy="200104"/>
        </a:xfrm>
        <a:prstGeom xmlns:a="http://schemas.openxmlformats.org/drawingml/2006/main" prst="rect">
          <a:avLst/>
        </a:prstGeom>
        <a:solidFill xmlns:a="http://schemas.openxmlformats.org/drawingml/2006/main">
          <a:srgbClr val="EBF0F4"/>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0.07612</cdr:x>
      <cdr:y>0.15843</cdr:y>
    </cdr:from>
    <cdr:to>
      <cdr:x>0.09597</cdr:x>
      <cdr:y>0.22404</cdr:y>
    </cdr:to>
    <cdr:sp macro="" textlink="">
      <cdr:nvSpPr>
        <cdr:cNvPr id="4" name="TextBox 3"/>
        <cdr:cNvSpPr txBox="1"/>
      </cdr:nvSpPr>
      <cdr:spPr>
        <a:xfrm xmlns:a="http://schemas.openxmlformats.org/drawingml/2006/main">
          <a:off x="641864" y="631100"/>
          <a:ext cx="167424" cy="261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T</a:t>
          </a:r>
          <a:endParaRPr lang="en-US" sz="1600" b="1" dirty="0"/>
        </a:p>
      </cdr:txBody>
    </cdr:sp>
  </cdr:relSizeAnchor>
  <cdr:relSizeAnchor xmlns:cdr="http://schemas.openxmlformats.org/drawingml/2006/chartDrawing">
    <cdr:from>
      <cdr:x>0.08425</cdr:x>
      <cdr:y>0.19328</cdr:y>
    </cdr:from>
    <cdr:to>
      <cdr:x>0.08967</cdr:x>
      <cdr:y>0.23326</cdr:y>
    </cdr:to>
    <cdr:sp macro="" textlink="">
      <cdr:nvSpPr>
        <cdr:cNvPr id="5" name="Rectangle 4"/>
        <cdr:cNvSpPr/>
      </cdr:nvSpPr>
      <cdr:spPr>
        <a:xfrm xmlns:a="http://schemas.openxmlformats.org/drawingml/2006/main">
          <a:off x="710482" y="769949"/>
          <a:ext cx="45719" cy="159267"/>
        </a:xfrm>
        <a:prstGeom xmlns:a="http://schemas.openxmlformats.org/drawingml/2006/main" prst="rect">
          <a:avLst/>
        </a:prstGeom>
        <a:solidFill xmlns:a="http://schemas.openxmlformats.org/drawingml/2006/main">
          <a:srgbClr val="EBF0F4"/>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noFill/>
            </a:l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F5E6BB-F059-F74C-B1BE-E612F522AE40}" type="datetimeFigureOut">
              <a:rPr lang="en-US" smtClean="0"/>
              <a:t>3/17/19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614E9B-DE3F-EB40-A907-0B2BD7165E28}" type="slidenum">
              <a:rPr lang="en-US" smtClean="0"/>
              <a:t>‹#›</a:t>
            </a:fld>
            <a:endParaRPr lang="en-US" dirty="0"/>
          </a:p>
        </p:txBody>
      </p:sp>
    </p:spTree>
    <p:extLst>
      <p:ext uri="{BB962C8B-B14F-4D97-AF65-F5344CB8AC3E}">
        <p14:creationId xmlns:p14="http://schemas.microsoft.com/office/powerpoint/2010/main" val="675153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E8FF3-BB9E-7F47-9593-8F9FB52D1195}" type="datetimeFigureOut">
              <a:rPr lang="en-US" smtClean="0"/>
              <a:t>3/17/19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940CA-8109-7145-B131-930834B91D46}" type="slidenum">
              <a:rPr lang="en-US" smtClean="0"/>
              <a:t>‹#›</a:t>
            </a:fld>
            <a:endParaRPr lang="en-US" dirty="0"/>
          </a:p>
        </p:txBody>
      </p:sp>
    </p:spTree>
    <p:extLst>
      <p:ext uri="{BB962C8B-B14F-4D97-AF65-F5344CB8AC3E}">
        <p14:creationId xmlns:p14="http://schemas.microsoft.com/office/powerpoint/2010/main" val="30806187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forbes.com/sites/christinecomaford/2016/02/28/the-secret-behind-executive-presence" TargetMode="External"/><Relationship Id="rId4" Type="http://schemas.openxmlformats.org/officeDocument/2006/relationships/hyperlink" Target="https://www.forbes.com/sites/christinecomaford/2012/03/07/hold-your-team-accountable-heres-how/" TargetMode="External"/><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 Id="rId3" Type="http://schemas.openxmlformats.org/officeDocument/2006/relationships/hyperlink" Target="https://www.forbes.com/sites/christinecomaford/2013/12/04/pleasure-profit-thrill-your-team-and-guarantee-growth-infographic/%237a2371535395" TargetMode="Externa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 Id="rId3" Type="http://schemas.openxmlformats.org/officeDocument/2006/relationships/hyperlink" Target="https://www.forbes.com/sites/christinecomaford/2016/12/17/the-only-career-advice-you-need-for-2017/%236e1ef5a22950"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 Id="rId3" Type="http://schemas.openxmlformats.org/officeDocument/2006/relationships/hyperlink" Target="https://learning.linkedin.com/resources/workplace-learning-report" TargetMode="Externa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1</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THANK YOU JACK</a:t>
            </a:r>
          </a:p>
          <a:p>
            <a:pPr eaLnBrk="1" hangingPunct="1">
              <a:spcBef>
                <a:spcPct val="0"/>
              </a:spcBef>
            </a:pPr>
            <a:r>
              <a:rPr lang="en-US" sz="1400" dirty="0" smtClean="0">
                <a:latin typeface="Calibri" charset="0"/>
              </a:rPr>
              <a:t>MY SESSION THIS MORNING IS ABOUT EMPLOYEES</a:t>
            </a:r>
            <a:r>
              <a:rPr lang="en-US" sz="1400" baseline="0" dirty="0" smtClean="0">
                <a:latin typeface="Calibri" charset="0"/>
              </a:rPr>
              <a:t> AND OWNERS AND THE </a:t>
            </a:r>
            <a:r>
              <a:rPr lang="en-US" sz="1400" baseline="0" dirty="0" smtClean="0">
                <a:latin typeface="Calibri" charset="0"/>
              </a:rPr>
              <a:t>RELATIONSHIP. OWNING A SMALL BUSINESS PUTS US IN CONSTANT INTERACTION WITH EVERYONE WHO WORKS FOR US. WE ARE UP THERE IN THE FRONT LINES EVERY DAY.</a:t>
            </a: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I KNOW THE PITFALLS AND THE SUCCESSES OF RUNNING A SIGN SHOP. OVER THE YEARS MY WIFE AND I GREW OUR SIGN SHOP TO OVER $3 MILLION IN SALES AND 30 EMPLOYEES. WE LEARNED THAT YOU CAN’T DO THAT WITHOUT A STRONG TEAM.</a:t>
            </a: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IN </a:t>
            </a:r>
            <a:r>
              <a:rPr lang="en-US" sz="1400" baseline="0" dirty="0" smtClean="0">
                <a:latin typeface="Calibri" charset="0"/>
              </a:rPr>
              <a:t>THE COURSE OF </a:t>
            </a:r>
            <a:r>
              <a:rPr lang="en-US" sz="1400" baseline="0" dirty="0" smtClean="0">
                <a:latin typeface="Calibri" charset="0"/>
              </a:rPr>
              <a:t>OUR 20</a:t>
            </a:r>
            <a:r>
              <a:rPr lang="en-US" sz="1400" baseline="0" dirty="0" smtClean="0">
                <a:latin typeface="Calibri" charset="0"/>
              </a:rPr>
              <a:t>+ YEARS </a:t>
            </a:r>
            <a:r>
              <a:rPr lang="en-US" sz="1400" baseline="0" dirty="0" smtClean="0">
                <a:latin typeface="Calibri" charset="0"/>
              </a:rPr>
              <a:t>WE </a:t>
            </a:r>
            <a:r>
              <a:rPr lang="en-US" sz="1400" baseline="0" dirty="0" smtClean="0">
                <a:latin typeface="Calibri" charset="0"/>
              </a:rPr>
              <a:t>CYCLED THROUGH CLOSE TO 100 EMPLOYEES. </a:t>
            </a:r>
            <a:endParaRPr lang="en-US" sz="1400" baseline="0" dirty="0" smtClean="0">
              <a:latin typeface="Calibri" charset="0"/>
            </a:endParaRP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WE </a:t>
            </a:r>
            <a:r>
              <a:rPr lang="en-US" sz="1400" baseline="0" dirty="0" smtClean="0">
                <a:latin typeface="Calibri" charset="0"/>
              </a:rPr>
              <a:t>HAD A FEW EMPLOYEES STAY WELL OVER 15 YEARS AND SOME THAT LASTED LESS THAN 15 </a:t>
            </a:r>
            <a:r>
              <a:rPr lang="en-US" sz="1400" baseline="0" dirty="0" smtClean="0">
                <a:latin typeface="Calibri" charset="0"/>
              </a:rPr>
              <a:t>DAYS. </a:t>
            </a:r>
            <a:r>
              <a:rPr lang="en-US" sz="1400" baseline="0" dirty="0" smtClean="0">
                <a:latin typeface="Calibri" charset="0"/>
              </a:rPr>
              <a:t>HIRING HAS ALWAYS BEEN AN IMPERFECT ACTIVITY.</a:t>
            </a:r>
          </a:p>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WE </a:t>
            </a:r>
            <a:r>
              <a:rPr lang="en-US" sz="1400" dirty="0" smtClean="0">
                <a:latin typeface="Calibri" charset="0"/>
              </a:rPr>
              <a:t>TRIED HARD TO BUILD AN UNDERSTANDING OF HOW </a:t>
            </a:r>
            <a:r>
              <a:rPr lang="en-US" sz="1400" dirty="0" smtClean="0">
                <a:latin typeface="Calibri" charset="0"/>
              </a:rPr>
              <a:t>OUR EMPLOYEES THOUGHT AND </a:t>
            </a:r>
            <a:r>
              <a:rPr lang="en-US" sz="1400" dirty="0" smtClean="0">
                <a:latin typeface="Calibri" charset="0"/>
              </a:rPr>
              <a:t>WHAT </a:t>
            </a:r>
            <a:r>
              <a:rPr lang="en-US" sz="1400" dirty="0" smtClean="0">
                <a:latin typeface="Calibri" charset="0"/>
              </a:rPr>
              <a:t>MOTIVATED THEM AND DEMOTIVATED</a:t>
            </a:r>
            <a:r>
              <a:rPr lang="en-US" sz="1400" baseline="0" dirty="0" smtClean="0">
                <a:latin typeface="Calibri" charset="0"/>
              </a:rPr>
              <a:t> THEM.</a:t>
            </a:r>
            <a:r>
              <a:rPr lang="en-US" sz="1400" dirty="0" smtClean="0">
                <a:latin typeface="Calibri" charset="0"/>
              </a:rPr>
              <a:t> </a:t>
            </a:r>
            <a:endParaRPr lang="en-US" sz="1400" dirty="0" smtClean="0">
              <a:latin typeface="Calibri" charset="0"/>
            </a:endParaRPr>
          </a:p>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WE</a:t>
            </a:r>
            <a:r>
              <a:rPr lang="en-US" sz="1400" baseline="0" dirty="0" smtClean="0">
                <a:latin typeface="Calibri" charset="0"/>
              </a:rPr>
              <a:t> LEARNED </a:t>
            </a:r>
            <a:r>
              <a:rPr lang="en-US" sz="1400" dirty="0" smtClean="0">
                <a:latin typeface="Calibri" charset="0"/>
              </a:rPr>
              <a:t>HOW </a:t>
            </a:r>
            <a:r>
              <a:rPr lang="en-US" sz="1400" dirty="0" smtClean="0">
                <a:latin typeface="Calibri" charset="0"/>
              </a:rPr>
              <a:t>TO BUILD A MORE SOLID </a:t>
            </a:r>
            <a:r>
              <a:rPr lang="en-US" sz="1400" dirty="0" smtClean="0">
                <a:latin typeface="Calibri" charset="0"/>
              </a:rPr>
              <a:t>TEAM.</a:t>
            </a:r>
            <a:endParaRPr lang="en-US" sz="1400" dirty="0" smtClean="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YES, THOSE GREAT EMPLOYEES. THE ONES WHO MAKE COMING TO WORK A PLEASURE.</a:t>
            </a:r>
          </a:p>
          <a:p>
            <a:r>
              <a:rPr lang="en-US" dirty="0" smtClean="0"/>
              <a:t>THEY HAVE WONDERFUL TRAITS AND</a:t>
            </a:r>
            <a:r>
              <a:rPr lang="en-US" baseline="0" dirty="0" smtClean="0"/>
              <a:t> INFUSE OUR COMPANIES WITH POSITIVE ENERGY.</a:t>
            </a:r>
          </a:p>
          <a:p>
            <a:r>
              <a:rPr lang="en-US" baseline="0" dirty="0" smtClean="0"/>
              <a:t>THEY FIT OUR CULTURE AND UNDERSTAND OUR MISSION</a:t>
            </a:r>
            <a:r>
              <a:rPr lang="en-US" baseline="0" dirty="0" smtClean="0"/>
              <a:t>. THEY ARE CUSTOMER CENTRIC.</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10</a:t>
            </a:fld>
            <a:endParaRPr lang="en-US" dirty="0"/>
          </a:p>
        </p:txBody>
      </p:sp>
    </p:spTree>
    <p:extLst>
      <p:ext uri="{BB962C8B-B14F-4D97-AF65-F5344CB8AC3E}">
        <p14:creationId xmlns:p14="http://schemas.microsoft.com/office/powerpoint/2010/main" val="73699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THEY DEFINE</a:t>
            </a:r>
            <a:r>
              <a:rPr lang="en-US" baseline="0" dirty="0" smtClean="0"/>
              <a:t> THEMSELVES WITH MANY OF THESE ATRIBURES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11</a:t>
            </a:fld>
            <a:endParaRPr lang="en-US" dirty="0"/>
          </a:p>
        </p:txBody>
      </p:sp>
    </p:spTree>
    <p:extLst>
      <p:ext uri="{BB962C8B-B14F-4D97-AF65-F5344CB8AC3E}">
        <p14:creationId xmlns:p14="http://schemas.microsoft.com/office/powerpoint/2010/main" val="415012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MY BROTHER GRADUATED COLLEGE,</a:t>
            </a:r>
            <a:r>
              <a:rPr lang="en-US" baseline="0" dirty="0" smtClean="0"/>
              <a:t> WENT TO WORK FOR IBM AND SPENT OVER 35 YEARS THERE UNTIL HE RETIRED, HIS ONLY JOB.</a:t>
            </a:r>
          </a:p>
          <a:p>
            <a:r>
              <a:rPr lang="en-US" dirty="0" smtClean="0"/>
              <a:t>AFTER COLLEGE, I HAD 4 EMPLOYERS BEFORE I BECAME</a:t>
            </a:r>
            <a:r>
              <a:rPr lang="en-US" baseline="0" dirty="0" smtClean="0"/>
              <a:t> AN ENTREPRENEUR. THEN I HAD 4 DIFFERENT BUSINESSES.</a:t>
            </a:r>
          </a:p>
          <a:p>
            <a:r>
              <a:rPr lang="en-US" dirty="0" smtClean="0"/>
              <a:t>TODAY THE AVERAGE</a:t>
            </a:r>
            <a:r>
              <a:rPr lang="en-US" baseline="0" dirty="0" smtClean="0"/>
              <a:t> WORKER WILL HAVE 12 DIFFERENT EMPLOYERS IN THEIR LIFETIME. THAT WORKS OUT TO 3 TO 4 YEARS AVERAGE PER EMPLOYER </a:t>
            </a:r>
            <a:r>
              <a:rPr lang="mr-IN" baseline="0" dirty="0" smtClean="0"/>
              <a:t>–</a:t>
            </a:r>
            <a:r>
              <a:rPr lang="en-US" baseline="0" dirty="0" smtClean="0"/>
              <a:t> NOT COUNTING PROMOTIONS. SOME WILL BE LONGER, SOME SHORTER.</a:t>
            </a:r>
          </a:p>
          <a:p>
            <a:r>
              <a:rPr lang="en-US" baseline="0" dirty="0" smtClean="0"/>
              <a:t>AND THAT MEANS EMPLOYEE TURNOVER.</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12</a:t>
            </a:fld>
            <a:endParaRPr lang="en-US" dirty="0"/>
          </a:p>
        </p:txBody>
      </p:sp>
    </p:spTree>
    <p:extLst>
      <p:ext uri="{BB962C8B-B14F-4D97-AF65-F5344CB8AC3E}">
        <p14:creationId xmlns:p14="http://schemas.microsoft.com/office/powerpoint/2010/main" val="55317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13</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GALLUP'S LATEST STATE OF THE AMERICAN WORKPLACE REPORT IS EYE-OPENING, TO SAY THE LEAST, </a:t>
            </a:r>
            <a:endParaRPr lang="en-US" sz="1400" baseline="0" dirty="0" smtClean="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14</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REPORT SAYS THE MAJORITY OF EMPLOYEES (51 PERCENT) ARE NOW ACTIVELY SEARCHING FOR NEW JOBS OR WATCHING FOR OPENINGS.</a:t>
            </a:r>
          </a:p>
          <a:p>
            <a:pPr eaLnBrk="1" hangingPunct="1">
              <a:spcBef>
                <a:spcPct val="0"/>
              </a:spcBef>
            </a:pPr>
            <a:endParaRPr lang="en-US" sz="1400" baseline="0" dirty="0" smtClean="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 IS REALITY - WHETHER THEY ARE GOOD</a:t>
            </a:r>
            <a:r>
              <a:rPr lang="en-US" baseline="0" dirty="0" smtClean="0"/>
              <a:t> EMPLOYEES OR BAD. AT SOME POINT EMPLOYEES WILL LEAVE YOU.</a:t>
            </a:r>
            <a:endParaRPr lang="en-US" dirty="0" smtClean="0"/>
          </a:p>
          <a:p>
            <a:endParaRPr lang="en-US" dirty="0" smtClean="0"/>
          </a:p>
          <a:p>
            <a:r>
              <a:rPr lang="en-US" dirty="0" smtClean="0"/>
              <a:t>WE LIVE AND WORK IN A DIFFERENT GENERATIONAL</a:t>
            </a:r>
            <a:r>
              <a:rPr lang="en-US" baseline="0" dirty="0" smtClean="0"/>
              <a:t> </a:t>
            </a:r>
            <a:r>
              <a:rPr lang="en-US" dirty="0" smtClean="0"/>
              <a:t>ERA.</a:t>
            </a:r>
          </a:p>
          <a:p>
            <a:r>
              <a:rPr lang="en-US" dirty="0" smtClean="0"/>
              <a:t>ONE WHERE THE REALITY IS EMPLOYEE TURNOVER OF BOTH GOOD AND BAD EMPLOYEES</a:t>
            </a:r>
            <a:r>
              <a:rPr lang="en-US" baseline="0" dirty="0" smtClean="0"/>
              <a:t> HAPPENS OFTEN</a:t>
            </a:r>
            <a:endParaRPr lang="en-US" dirty="0" smtClean="0"/>
          </a:p>
          <a:p>
            <a:r>
              <a:rPr lang="en-US" dirty="0" smtClean="0"/>
              <a:t>AND THAT IS EXPENSIVE TO ANY BUSINESS.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15</a:t>
            </a:fld>
            <a:endParaRPr lang="en-US" dirty="0"/>
          </a:p>
        </p:txBody>
      </p:sp>
    </p:spTree>
    <p:extLst>
      <p:ext uri="{BB962C8B-B14F-4D97-AF65-F5344CB8AC3E}">
        <p14:creationId xmlns:p14="http://schemas.microsoft.com/office/powerpoint/2010/main" val="360718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EMPLOYEE TURNOVER COSTS US</a:t>
            </a:r>
            <a:r>
              <a:rPr lang="en-US" baseline="0" dirty="0" smtClean="0"/>
              <a:t> </a:t>
            </a:r>
            <a:r>
              <a:rPr lang="en-US" dirty="0" smtClean="0"/>
              <a:t>A LOT</a:t>
            </a:r>
          </a:p>
          <a:p>
            <a:r>
              <a:rPr lang="en-US" cap="none" dirty="0" smtClean="0"/>
              <a:t>LET’S LOOK AT SOME</a:t>
            </a:r>
            <a:r>
              <a:rPr lang="en-US" cap="none" baseline="0" dirty="0" smtClean="0"/>
              <a:t> OF </a:t>
            </a:r>
            <a:r>
              <a:rPr lang="en-US" cap="none" dirty="0" smtClean="0"/>
              <a:t>THE RAMIFICATIONS OF AN EMPLOYEE LEAVING.</a:t>
            </a:r>
          </a:p>
          <a:p>
            <a:r>
              <a:rPr lang="en-US" cap="none" dirty="0" smtClean="0"/>
              <a:t>IN OUR SMALL SIGN</a:t>
            </a:r>
            <a:r>
              <a:rPr lang="en-US" cap="none" baseline="0" dirty="0" smtClean="0"/>
              <a:t> BUSINESSES THE NUMBER 1 THING WE ARE IMMEDIATELY HIT WITH IS WORKLOAD ISSUES. INVARIABLY THE OWNER MUST JUMP IN AND FILL THE VOID OF A VACANCY HIM OR HERSELF ON AN IMMEDIATE BASIS. </a:t>
            </a:r>
          </a:p>
          <a:p>
            <a:r>
              <a:rPr lang="en-US" cap="none" baseline="0" dirty="0" smtClean="0"/>
              <a:t>WE DROP ALL OTHER ACTIVITIES TO MAKE SURE JOBS GETS DONE.</a:t>
            </a:r>
          </a:p>
          <a:p>
            <a:r>
              <a:rPr lang="en-US" cap="none" baseline="0" dirty="0" smtClean="0"/>
              <a:t>THE WORK HAS TO CONTINUE AND THE CUSTOMER NEEDS MUST BE MET.</a:t>
            </a:r>
            <a:endParaRPr lang="en-US" cap="none" dirty="0"/>
          </a:p>
        </p:txBody>
      </p:sp>
      <p:sp>
        <p:nvSpPr>
          <p:cNvPr id="4" name="Slide Number Placeholder 3"/>
          <p:cNvSpPr>
            <a:spLocks noGrp="1"/>
          </p:cNvSpPr>
          <p:nvPr>
            <p:ph type="sldNum" sz="quarter" idx="10"/>
          </p:nvPr>
        </p:nvSpPr>
        <p:spPr/>
        <p:txBody>
          <a:bodyPr/>
          <a:lstStyle/>
          <a:p>
            <a:fld id="{2FA940CA-8109-7145-B131-930834B91D46}" type="slidenum">
              <a:rPr lang="en-US" smtClean="0"/>
              <a:t>16</a:t>
            </a:fld>
            <a:endParaRPr lang="en-US" dirty="0"/>
          </a:p>
        </p:txBody>
      </p:sp>
    </p:spTree>
    <p:extLst>
      <p:ext uri="{BB962C8B-B14F-4D97-AF65-F5344CB8AC3E}">
        <p14:creationId xmlns:p14="http://schemas.microsoft.com/office/powerpoint/2010/main" val="2180866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none" dirty="0" smtClean="0"/>
          </a:p>
          <a:p>
            <a:r>
              <a:rPr lang="en-US" cap="none" dirty="0" smtClean="0"/>
              <a:t>THEN WE HAVE TO START THE RECRUITING PROCESS TO HIRE AND ONBOARD A NEW EMPLOYEE. WRITE</a:t>
            </a:r>
            <a:r>
              <a:rPr lang="en-US" cap="none" baseline="0" dirty="0" smtClean="0"/>
              <a:t> AND PLACE THE ADS. SCREEN RESUMES. PHONE INTERVIEWS. IN PERSON INTERVIEWS. REFERENCE CHECKING.</a:t>
            </a:r>
            <a:endParaRPr lang="en-US" cap="none" dirty="0"/>
          </a:p>
        </p:txBody>
      </p:sp>
      <p:sp>
        <p:nvSpPr>
          <p:cNvPr id="4" name="Slide Number Placeholder 3"/>
          <p:cNvSpPr>
            <a:spLocks noGrp="1"/>
          </p:cNvSpPr>
          <p:nvPr>
            <p:ph type="sldNum" sz="quarter" idx="10"/>
          </p:nvPr>
        </p:nvSpPr>
        <p:spPr/>
        <p:txBody>
          <a:bodyPr/>
          <a:lstStyle/>
          <a:p>
            <a:fld id="{2FA940CA-8109-7145-B131-930834B91D46}" type="slidenum">
              <a:rPr lang="en-US" smtClean="0"/>
              <a:t>17</a:t>
            </a:fld>
            <a:endParaRPr lang="en-US" dirty="0"/>
          </a:p>
        </p:txBody>
      </p:sp>
    </p:spTree>
    <p:extLst>
      <p:ext uri="{BB962C8B-B14F-4D97-AF65-F5344CB8AC3E}">
        <p14:creationId xmlns:p14="http://schemas.microsoft.com/office/powerpoint/2010/main" val="297989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FACT, HIRING IS A TIME CONSUMING PROCESS FOR AN OWNER. </a:t>
            </a:r>
          </a:p>
          <a:p>
            <a:r>
              <a:rPr lang="en-US" dirty="0" smtClean="0"/>
              <a:t>IT PULLS THEM AWAY FROM THEIR DAY TO DAY MANAGERIAL AND ENTREPRENEURIAL ACTIVITIES</a:t>
            </a:r>
          </a:p>
          <a:p>
            <a:r>
              <a:rPr lang="en-US" dirty="0" smtClean="0"/>
              <a:t>IT MOVES THEIR FOCUS FROM CUSTOMERS AND WORKFLOW.</a:t>
            </a:r>
          </a:p>
          <a:p>
            <a:r>
              <a:rPr lang="en-US" dirty="0" smtClean="0"/>
              <a:t>ACCORDING TO THE SBA,</a:t>
            </a:r>
            <a:r>
              <a:rPr lang="en-US" baseline="0" dirty="0" smtClean="0"/>
              <a:t> O</a:t>
            </a:r>
            <a:r>
              <a:rPr lang="en-US" dirty="0" smtClean="0"/>
              <a:t>N AVERAGE 14% OF AN OWNERS TIME IS SPENT IN THE HIRING PROCESS ALONE</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18</a:t>
            </a:fld>
            <a:endParaRPr lang="en-US" dirty="0"/>
          </a:p>
        </p:txBody>
      </p:sp>
    </p:spTree>
    <p:extLst>
      <p:ext uri="{BB962C8B-B14F-4D97-AF65-F5344CB8AC3E}">
        <p14:creationId xmlns:p14="http://schemas.microsoft.com/office/powerpoint/2010/main" val="122101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ACCORDING TO THE US DEPARTMENT OF LABOR</a:t>
            </a:r>
          </a:p>
          <a:p>
            <a:r>
              <a:rPr lang="en-US" dirty="0" smtClean="0"/>
              <a:t>HIRING AND TRAINING A NEW EMPLOYEE TYPICALLY AVERAGE BETWEEN 30-50% OF THEIR SALARY</a:t>
            </a:r>
          </a:p>
          <a:p>
            <a:r>
              <a:rPr lang="en-US" dirty="0" smtClean="0"/>
              <a:t>IN OUR WORLD OF CUSTOM MANUFACTURING THE REALITY IS THAT NEW EMPLOYEES MAKE MORE MISTAKES WHICH CARRIES EVEN MORE COSTS.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19</a:t>
            </a:fld>
            <a:endParaRPr lang="en-US" dirty="0"/>
          </a:p>
        </p:txBody>
      </p:sp>
    </p:spTree>
    <p:extLst>
      <p:ext uri="{BB962C8B-B14F-4D97-AF65-F5344CB8AC3E}">
        <p14:creationId xmlns:p14="http://schemas.microsoft.com/office/powerpoint/2010/main" val="122101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WE’RE SMALL BUSINESS OWNERS. WE WEAR LOTS OF DIFFERENT HATS.</a:t>
            </a:r>
            <a:r>
              <a:rPr lang="en-US" baseline="0" dirty="0" smtClean="0"/>
              <a:t> ONE OF THE HATS WE </a:t>
            </a:r>
            <a:r>
              <a:rPr lang="en-US" baseline="0" dirty="0" smtClean="0"/>
              <a:t>WEAR </a:t>
            </a:r>
            <a:r>
              <a:rPr lang="en-US" baseline="0" dirty="0" smtClean="0"/>
              <a:t>IS THE </a:t>
            </a:r>
            <a:r>
              <a:rPr lang="en-US" baseline="0" dirty="0" smtClean="0"/>
              <a:t>HR DEPARTMENT. WE ARE THE ONES MAKING THE “PEOPLE” DECISIONS</a:t>
            </a:r>
            <a:r>
              <a:rPr lang="en-US" baseline="0" dirty="0" smtClean="0"/>
              <a:t>.</a:t>
            </a:r>
          </a:p>
          <a:p>
            <a:endParaRPr lang="en-US" baseline="0" dirty="0" smtClean="0"/>
          </a:p>
          <a:p>
            <a:pPr algn="l"/>
            <a:r>
              <a:rPr lang="en-US" dirty="0" smtClean="0"/>
              <a:t>WE ARE THE ONES WHO CREATE AND MOLD OUR EMPLOYEES</a:t>
            </a:r>
            <a:r>
              <a:rPr lang="en-US" baseline="0" dirty="0" smtClean="0"/>
              <a:t> INTO OUR TEAM. </a:t>
            </a:r>
            <a:endParaRPr lang="en-US" baseline="0" dirty="0" smtClean="0"/>
          </a:p>
          <a:p>
            <a:pPr algn="l"/>
            <a:r>
              <a:rPr lang="en-US" baseline="0" dirty="0" smtClean="0"/>
              <a:t>WE </a:t>
            </a:r>
            <a:r>
              <a:rPr lang="en-US" baseline="0" dirty="0" smtClean="0"/>
              <a:t>ARE THE ONES WHO SHOULD BE SETTING THE CULTURE OF OUR </a:t>
            </a:r>
            <a:r>
              <a:rPr lang="en-US" baseline="0" dirty="0" smtClean="0"/>
              <a:t>BUSINESS. WHAT WE DO, WHAT WE ALLOW SETS THE TONE.</a:t>
            </a:r>
          </a:p>
          <a:p>
            <a:pPr algn="l"/>
            <a:endParaRPr lang="en-US" baseline="0" dirty="0" smtClean="0"/>
          </a:p>
        </p:txBody>
      </p:sp>
      <p:sp>
        <p:nvSpPr>
          <p:cNvPr id="4" name="Slide Number Placeholder 3"/>
          <p:cNvSpPr>
            <a:spLocks noGrp="1"/>
          </p:cNvSpPr>
          <p:nvPr>
            <p:ph type="sldNum" sz="quarter" idx="10"/>
          </p:nvPr>
        </p:nvSpPr>
        <p:spPr/>
        <p:txBody>
          <a:bodyPr/>
          <a:lstStyle/>
          <a:p>
            <a:fld id="{2FA940CA-8109-7145-B131-930834B91D46}" type="slidenum">
              <a:rPr lang="en-US" smtClean="0"/>
              <a:t>2</a:t>
            </a:fld>
            <a:endParaRPr lang="en-US" dirty="0"/>
          </a:p>
        </p:txBody>
      </p:sp>
    </p:spTree>
    <p:extLst>
      <p:ext uri="{BB962C8B-B14F-4D97-AF65-F5344CB8AC3E}">
        <p14:creationId xmlns:p14="http://schemas.microsoft.com/office/powerpoint/2010/main" val="3996835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SADLY, YOU MAY NOT EVEN KEEP THEM FOR VERY LONG.</a:t>
            </a:r>
          </a:p>
          <a:p>
            <a:endParaRPr lang="en-US" dirty="0" smtClean="0"/>
          </a:p>
          <a:p>
            <a:r>
              <a:rPr lang="en-US" dirty="0" smtClean="0"/>
              <a:t>90% MAKE THE DECISION TO STAY OR LEAVE DURING THE FIRST 6 MONTHS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20</a:t>
            </a:fld>
            <a:endParaRPr lang="en-US" dirty="0"/>
          </a:p>
        </p:txBody>
      </p:sp>
    </p:spTree>
    <p:extLst>
      <p:ext uri="{BB962C8B-B14F-4D97-AF65-F5344CB8AC3E}">
        <p14:creationId xmlns:p14="http://schemas.microsoft.com/office/powerpoint/2010/main" val="122101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THAT’S WHY WE NEED TO DO EVERYTHING WE CAN TO INSURE OUR BEST EMPLOYEES STAY AROUND LONGER.</a:t>
            </a:r>
          </a:p>
          <a:p>
            <a:endParaRPr lang="en-US" dirty="0" smtClean="0"/>
          </a:p>
          <a:p>
            <a:r>
              <a:rPr lang="en-US" dirty="0" smtClean="0"/>
              <a:t>WE NEED TO UNDERSTAND THE ISSUES OF EMPLOYEE RETENTION</a:t>
            </a:r>
            <a:r>
              <a:rPr lang="en-US" baseline="0" dirty="0" smtClean="0"/>
              <a:t> AND HAVE AN ACTIVE PLAN TO ENGAGE AND KEEP OUR TOP PERFORMERS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21</a:t>
            </a:fld>
            <a:endParaRPr lang="en-US" dirty="0"/>
          </a:p>
        </p:txBody>
      </p:sp>
    </p:spTree>
    <p:extLst>
      <p:ext uri="{BB962C8B-B14F-4D97-AF65-F5344CB8AC3E}">
        <p14:creationId xmlns:p14="http://schemas.microsoft.com/office/powerpoint/2010/main" val="3876007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WHY DO GOOD EMPLOYEES LEAVE? </a:t>
            </a:r>
          </a:p>
        </p:txBody>
      </p:sp>
      <p:sp>
        <p:nvSpPr>
          <p:cNvPr id="4" name="Slide Number Placeholder 3"/>
          <p:cNvSpPr>
            <a:spLocks noGrp="1"/>
          </p:cNvSpPr>
          <p:nvPr>
            <p:ph type="sldNum" sz="quarter" idx="10"/>
          </p:nvPr>
        </p:nvSpPr>
        <p:spPr/>
        <p:txBody>
          <a:bodyPr/>
          <a:lstStyle/>
          <a:p>
            <a:fld id="{2FA940CA-8109-7145-B131-930834B91D46}" type="slidenum">
              <a:rPr lang="en-US" smtClean="0"/>
              <a:t>22</a:t>
            </a:fld>
            <a:endParaRPr lang="en-US" dirty="0"/>
          </a:p>
        </p:txBody>
      </p:sp>
    </p:spTree>
    <p:extLst>
      <p:ext uri="{BB962C8B-B14F-4D97-AF65-F5344CB8AC3E}">
        <p14:creationId xmlns:p14="http://schemas.microsoft.com/office/powerpoint/2010/main" val="360718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SURE SOME RELOCATE TO A DIFFERENT AREA OR ARE AFFECTED BY PERSONAL ISSUES,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THESE ARE ISSUES MOSTLY BEYOND THE CONTROL OF AN OWNER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940CA-8109-7145-B131-930834B91D46}" type="slidenum">
              <a:rPr lang="en-US" smtClean="0"/>
              <a:t>23</a:t>
            </a:fld>
            <a:endParaRPr lang="en-US" dirty="0"/>
          </a:p>
        </p:txBody>
      </p:sp>
    </p:spTree>
    <p:extLst>
      <p:ext uri="{BB962C8B-B14F-4D97-AF65-F5344CB8AC3E}">
        <p14:creationId xmlns:p14="http://schemas.microsoft.com/office/powerpoint/2010/main" val="4111595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BUT THE MAJORITY OF REASONS WHY EMPLOYEES QUIT THEIR JOB ARE UNDER THE CONTROL OF THE </a:t>
            </a:r>
            <a:r>
              <a:rPr lang="en-US" sz="1200" u="none" kern="1200" dirty="0" smtClean="0">
                <a:solidFill>
                  <a:schemeClr val="tx1"/>
                </a:solidFill>
                <a:effectLst/>
                <a:latin typeface="+mn-lt"/>
                <a:ea typeface="+mn-ea"/>
                <a:cs typeface="+mn-cs"/>
              </a:rPr>
              <a:t>OWNER. </a:t>
            </a:r>
            <a:endParaRPr lang="en-US" sz="1200"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IN FACT, ANY ELEMENT OF YOUR CURRENT WORKPLACE,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 YOUR COMPANY</a:t>
            </a:r>
            <a:r>
              <a:rPr lang="en-US" sz="1200" u="none" kern="1200" baseline="0" dirty="0" smtClean="0">
                <a:solidFill>
                  <a:schemeClr val="tx1"/>
                </a:solidFill>
                <a:effectLst/>
                <a:latin typeface="+mn-lt"/>
                <a:ea typeface="+mn-ea"/>
                <a:cs typeface="+mn-cs"/>
              </a:rPr>
              <a:t> CULTURE,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 THE WORK ENVIRONMENT,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 FELLOW EMPLOYEES</a:t>
            </a:r>
            <a:r>
              <a:rPr lang="en-US" sz="1200" u="none"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THE EMPLOYEE’S PERCEPTION OF HIS JOB,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GROWTH OPPORTUNITIES ARE ALL FACTORS THAT THE EMPLOYER HAS SOME LEVEL OF CONTROL OVER.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THE NUMBER 1 REASON TO LOVE IT OR LEAVE IT COMES DOWN TO THE BOSS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940CA-8109-7145-B131-930834B91D46}" type="slidenum">
              <a:rPr lang="en-US" smtClean="0"/>
              <a:t>24</a:t>
            </a:fld>
            <a:endParaRPr lang="en-US" dirty="0"/>
          </a:p>
        </p:txBody>
      </p:sp>
    </p:spTree>
    <p:extLst>
      <p:ext uri="{BB962C8B-B14F-4D97-AF65-F5344CB8AC3E}">
        <p14:creationId xmlns:p14="http://schemas.microsoft.com/office/powerpoint/2010/main" val="4111595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GOOD BOSS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BAD BOSS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a:t>
            </a:r>
            <a:r>
              <a:rPr lang="en-US" sz="1200" kern="1200" baseline="0" dirty="0" smtClean="0">
                <a:solidFill>
                  <a:schemeClr val="tx1"/>
                </a:solidFill>
                <a:effectLst/>
                <a:latin typeface="+mn-lt"/>
                <a:ea typeface="+mn-ea"/>
                <a:cs typeface="+mn-cs"/>
              </a:rPr>
              <a:t>AM GOING TO PAINT A BLACK AND WHITE PICTURE OF GOOD BOSS/BAD BOSS. BUT IN REALITY IT IS MUCH MORE SHADES OF GRAY. WE HAVE TRAITS FROM BOTH LISTS</a:t>
            </a:r>
            <a:r>
              <a:rPr lang="en-US" sz="1200" kern="1200" baseline="0" dirty="0" smtClean="0">
                <a:solidFill>
                  <a:schemeClr val="tx1"/>
                </a:solidFill>
                <a:effectLst/>
                <a:latin typeface="+mn-lt"/>
                <a:ea typeface="+mn-ea"/>
                <a:cs typeface="+mn-cs"/>
              </a:rPr>
              <a:t>. WE WANT TO WORK ON GETTING RID OF THE BAD HABITS AND BUILD ON THE GOOD ONES.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25</a:t>
            </a:fld>
            <a:endParaRPr lang="en-US" dirty="0"/>
          </a:p>
        </p:txBody>
      </p:sp>
    </p:spTree>
    <p:extLst>
      <p:ext uri="{BB962C8B-B14F-4D97-AF65-F5344CB8AC3E}">
        <p14:creationId xmlns:p14="http://schemas.microsoft.com/office/powerpoint/2010/main" val="614174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JUST AS THERE ARE SOME TOXIS EMPLOYEES OUT THERE, THERE ARE ALSO SOME TOXIC BOSSES. THE ONES WHO WHO CREATE A TOXIC ENVIRONMENT AND HAVE ISSUES WITH JUST ABOUT</a:t>
            </a:r>
            <a:r>
              <a:rPr lang="en-US" baseline="0" dirty="0" smtClean="0"/>
              <a:t> EVERYTHING.</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26</a:t>
            </a:fld>
            <a:endParaRPr lang="en-US" dirty="0"/>
          </a:p>
        </p:txBody>
      </p:sp>
    </p:spTree>
    <p:extLst>
      <p:ext uri="{BB962C8B-B14F-4D97-AF65-F5344CB8AC3E}">
        <p14:creationId xmlns:p14="http://schemas.microsoft.com/office/powerpoint/2010/main" val="1149858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TOXIC BOSSES</a:t>
            </a:r>
            <a:r>
              <a:rPr lang="en-US" baseline="0" dirty="0" smtClean="0"/>
              <a:t> HAVE TRAITS THAT TURN OFF EMPLOYEES.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27</a:t>
            </a:fld>
            <a:endParaRPr lang="en-US" dirty="0"/>
          </a:p>
        </p:txBody>
      </p:sp>
    </p:spTree>
    <p:extLst>
      <p:ext uri="{BB962C8B-B14F-4D97-AF65-F5344CB8AC3E}">
        <p14:creationId xmlns:p14="http://schemas.microsoft.com/office/powerpoint/2010/main" val="4111595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WHAT EMPLOYEES SAY TURNS THEM OFF, DEMOTIVATES THEM AND,</a:t>
            </a:r>
            <a:r>
              <a:rPr lang="en-US" baseline="0" dirty="0" smtClean="0"/>
              <a:t> ULTIMATELY, MAKES THEM LEAVE.</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28</a:t>
            </a:fld>
            <a:endParaRPr lang="en-US" dirty="0"/>
          </a:p>
        </p:txBody>
      </p:sp>
    </p:spTree>
    <p:extLst>
      <p:ext uri="{BB962C8B-B14F-4D97-AF65-F5344CB8AC3E}">
        <p14:creationId xmlns:p14="http://schemas.microsoft.com/office/powerpoint/2010/main" val="4111595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THERE ARE A LOT OF GREAT BOSSES OUT THERE. THEY ARE DEFINED BY MANY DIFFERENT </a:t>
            </a:r>
            <a:r>
              <a:rPr lang="en-US" dirty="0" smtClean="0"/>
              <a:t>ATTRIBUTES BY EMPLOYEES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29</a:t>
            </a:fld>
            <a:endParaRPr lang="en-US" dirty="0"/>
          </a:p>
        </p:txBody>
      </p:sp>
    </p:spTree>
    <p:extLst>
      <p:ext uri="{BB962C8B-B14F-4D97-AF65-F5344CB8AC3E}">
        <p14:creationId xmlns:p14="http://schemas.microsoft.com/office/powerpoint/2010/main" val="147688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ULTIMATELY</a:t>
            </a:r>
            <a:r>
              <a:rPr lang="en-US" baseline="0" dirty="0" smtClean="0"/>
              <a:t> OUR BUSINESS WILL SUCCEED AND THRIVE ONLY WHEN OUR TEAM SUCCEEDS AND THRIVES</a:t>
            </a:r>
          </a:p>
          <a:p>
            <a:r>
              <a:rPr lang="en-US" baseline="0" dirty="0" smtClean="0"/>
              <a:t>HOW WE SEE EACH OTHER AND HOW WE WORK TOGETHER IS AN INTERESTING DYNAMIC. </a:t>
            </a:r>
          </a:p>
          <a:p>
            <a:r>
              <a:rPr lang="en-US" baseline="0" dirty="0" smtClean="0"/>
              <a:t>THESE ARE </a:t>
            </a:r>
            <a:r>
              <a:rPr lang="en-US" baseline="0" dirty="0" smtClean="0"/>
              <a:t>SOME OF THE </a:t>
            </a:r>
            <a:r>
              <a:rPr lang="en-US" baseline="0" dirty="0" smtClean="0"/>
              <a:t>CHALLENGES WE FACE AS THE </a:t>
            </a:r>
            <a:r>
              <a:rPr lang="en-US" baseline="0" dirty="0" err="1" smtClean="0"/>
              <a:t>HR</a:t>
            </a:r>
            <a:r>
              <a:rPr lang="en-US" baseline="0" dirty="0" smtClean="0"/>
              <a:t> MANAGER/OWNER</a:t>
            </a:r>
            <a:r>
              <a:rPr lang="en-US" baseline="0" dirty="0" smtClean="0"/>
              <a:t>. </a:t>
            </a:r>
          </a:p>
          <a:p>
            <a:endParaRPr lang="en-US" baseline="0" dirty="0" smtClean="0"/>
          </a:p>
          <a:p>
            <a:r>
              <a:rPr lang="en-US" baseline="0" dirty="0" smtClean="0"/>
              <a:t>THAT’S WHAT WE’RE GOING TO TALK ABOUT THIS MORNING.</a:t>
            </a:r>
            <a:endParaRPr lang="en-US" baseline="0" dirty="0" smtClean="0"/>
          </a:p>
          <a:p>
            <a:endParaRPr lang="en-US" baseline="0" dirty="0" smtClean="0"/>
          </a:p>
          <a:p>
            <a:r>
              <a:rPr lang="en-US" baseline="0" dirty="0" smtClean="0"/>
              <a:t>I HAVE OBSERVED THAT THERE ARE ALL TYPES OF PERSONALITIES AND TRAITS ON BOTH THE EMPLOYEE AND OWNER SIDE. </a:t>
            </a:r>
          </a:p>
          <a:p>
            <a:r>
              <a:rPr lang="en-US" baseline="0" dirty="0" smtClean="0"/>
              <a:t>WE HAVE TO FIND THAT MIX WHICH MAKES OUR TEAM GREAT</a:t>
            </a:r>
          </a:p>
          <a:p>
            <a:endParaRPr lang="en-US" baseline="0" dirty="0" smtClean="0"/>
          </a:p>
          <a:p>
            <a:r>
              <a:rPr lang="en-US" baseline="0" dirty="0" smtClean="0"/>
              <a:t>LET’S GO ON A LITTLE JOURNEY AND TAKE A LOOK AT SOME OF THE DIFFERENT PERSONALITY TRAITS THAT IMPACT OUR TEAM.</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a:t>
            </a:fld>
            <a:endParaRPr lang="en-US" dirty="0"/>
          </a:p>
        </p:txBody>
      </p:sp>
    </p:spTree>
    <p:extLst>
      <p:ext uri="{BB962C8B-B14F-4D97-AF65-F5344CB8AC3E}">
        <p14:creationId xmlns:p14="http://schemas.microsoft.com/office/powerpoint/2010/main" val="2458280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WE WILL SEE IN A MINUTE, SIGNWORLD OWNERS </a:t>
            </a:r>
            <a:r>
              <a:rPr lang="en-US" dirty="0" smtClean="0"/>
              <a:t>MOSTLY DISPLAY </a:t>
            </a:r>
            <a:r>
              <a:rPr lang="en-US" dirty="0" err="1" smtClean="0"/>
              <a:t>TRAITAS</a:t>
            </a:r>
            <a:r>
              <a:rPr lang="en-US" dirty="0" smtClean="0"/>
              <a:t> </a:t>
            </a:r>
            <a:r>
              <a:rPr lang="en-US" dirty="0" smtClean="0"/>
              <a:t>IN THE GREAT BOSS CATEGORY.</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30</a:t>
            </a:fld>
            <a:endParaRPr lang="en-US" dirty="0"/>
          </a:p>
        </p:txBody>
      </p:sp>
    </p:spTree>
    <p:extLst>
      <p:ext uri="{BB962C8B-B14F-4D97-AF65-F5344CB8AC3E}">
        <p14:creationId xmlns:p14="http://schemas.microsoft.com/office/powerpoint/2010/main" val="4150121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GREAT BOSSES ARE TEAM </a:t>
            </a:r>
            <a:r>
              <a:rPr lang="en-US" dirty="0" smtClean="0"/>
              <a:t>BUILDERS AND PEOPLE BUILDERS.</a:t>
            </a:r>
            <a:endParaRPr lang="en-US" dirty="0" smtClean="0"/>
          </a:p>
          <a:p>
            <a:r>
              <a:rPr lang="en-US" dirty="0" smtClean="0"/>
              <a:t>THEY KNOW AND UNDERSTAND THE VALUE OF A STRONG, FOCUSSED TEAM.</a:t>
            </a:r>
          </a:p>
          <a:p>
            <a:r>
              <a:rPr lang="en-US" dirty="0" smtClean="0"/>
              <a:t>THEY PUT SIGNIFICANT EFFORT INTO ALL THESE ACTIVITIES TO MAKE THEIR TEAM SUCCESSFUL</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31</a:t>
            </a:fld>
            <a:endParaRPr lang="en-US" dirty="0"/>
          </a:p>
        </p:txBody>
      </p:sp>
    </p:spTree>
    <p:extLst>
      <p:ext uri="{BB962C8B-B14F-4D97-AF65-F5344CB8AC3E}">
        <p14:creationId xmlns:p14="http://schemas.microsoft.com/office/powerpoint/2010/main" val="307690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32</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LET’S TAKE A LOOK AT </a:t>
            </a:r>
            <a:r>
              <a:rPr lang="en-US" sz="1400" dirty="0" smtClean="0">
                <a:latin typeface="Calibri" charset="0"/>
              </a:rPr>
              <a:t>ALL THIS THROUGH THE LENS OF OUR </a:t>
            </a:r>
            <a:r>
              <a:rPr lang="en-US" sz="1400" dirty="0" smtClean="0">
                <a:latin typeface="Calibri" charset="0"/>
              </a:rPr>
              <a:t>SIGNWORLD </a:t>
            </a:r>
            <a:r>
              <a:rPr lang="en-US" sz="1400" dirty="0" smtClean="0">
                <a:latin typeface="Calibri" charset="0"/>
              </a:rPr>
              <a:t>SHOPS</a:t>
            </a:r>
            <a:endParaRPr lang="en-US" sz="1400" dirty="0" smtClean="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IN DECEMBER A SURVEY WAS SENT OUT TO SIGNWORLD OWNERS AND EMPLOYEES. </a:t>
            </a:r>
          </a:p>
          <a:p>
            <a:r>
              <a:rPr lang="en-US" dirty="0" smtClean="0"/>
              <a:t>OVER 130 RESPONSES</a:t>
            </a:r>
          </a:p>
          <a:p>
            <a:r>
              <a:rPr lang="en-US" dirty="0" smtClean="0"/>
              <a:t>WE ASKED A LOT OF</a:t>
            </a:r>
            <a:r>
              <a:rPr lang="en-US" baseline="0" dirty="0" smtClean="0"/>
              <a:t> </a:t>
            </a:r>
            <a:r>
              <a:rPr lang="en-US" dirty="0" smtClean="0"/>
              <a:t>QUESTIONS TO DISCOVER</a:t>
            </a:r>
            <a:r>
              <a:rPr lang="en-US" baseline="0" dirty="0" smtClean="0"/>
              <a:t> </a:t>
            </a:r>
            <a:r>
              <a:rPr lang="en-US" dirty="0" smtClean="0"/>
              <a:t>HOW WE SEE EACH OTHER</a:t>
            </a:r>
          </a:p>
          <a:p>
            <a:r>
              <a:rPr lang="en-US" dirty="0" smtClean="0"/>
              <a:t>GOOD BOSS/BAD BOSS </a:t>
            </a:r>
            <a:r>
              <a:rPr lang="mr-IN" dirty="0" smtClean="0"/>
              <a:t>–</a:t>
            </a:r>
            <a:r>
              <a:rPr lang="en-US" dirty="0" smtClean="0"/>
              <a:t> GOOD EMPLOYEES/BAD EMPLOYEES </a:t>
            </a:r>
            <a:r>
              <a:rPr lang="mr-IN" dirty="0" smtClean="0"/>
              <a:t>–</a:t>
            </a:r>
            <a:r>
              <a:rPr lang="en-US" dirty="0" smtClean="0"/>
              <a:t> GOOD ENVIRONMENT/BAD ENVIRONMENT</a:t>
            </a:r>
          </a:p>
          <a:p>
            <a:endParaRPr lang="en-US" dirty="0" smtClean="0"/>
          </a:p>
          <a:p>
            <a:r>
              <a:rPr lang="en-US" dirty="0" smtClean="0"/>
              <a:t>WE’RE GOING TO SPEND A BIT OF TIME DIGGING INTO SOME NUMBERS THAT</a:t>
            </a:r>
            <a:r>
              <a:rPr lang="en-US" baseline="0" dirty="0" smtClean="0"/>
              <a:t> MAY SURPRISE A LOT OF YOU.</a:t>
            </a:r>
          </a:p>
          <a:p>
            <a:r>
              <a:rPr lang="en-US" baseline="0" dirty="0" smtClean="0"/>
              <a:t>HOW OWNERS LOOK AT THEIR BUSINESS AND EMPLOYEES-  AND HOW EMPLOYEES LOOK AT THEIR JOBS AND THEIR OWNERS.</a:t>
            </a:r>
          </a:p>
          <a:p>
            <a:r>
              <a:rPr lang="en-US" baseline="0" dirty="0" smtClean="0"/>
              <a:t>THE POINT OF ALL THIS IS TO STIMULATE YOUR THINKING INTO HOW TO MAKE YOUR BUSINESS A BETTER WORKPLACE.</a:t>
            </a:r>
          </a:p>
          <a:p>
            <a:r>
              <a:rPr lang="en-US" baseline="0" dirty="0" smtClean="0"/>
              <a:t>HAPPY, SATISFIED EMPLOYEES CONTRIBUTE </a:t>
            </a:r>
            <a:r>
              <a:rPr lang="en-US" baseline="0" dirty="0" smtClean="0"/>
              <a:t>MORE AND </a:t>
            </a:r>
            <a:r>
              <a:rPr lang="en-US" baseline="0" dirty="0" smtClean="0"/>
              <a:t>STAY LONGER REDUCING TURNOVER. AND THAT IS A DIRECT BENEFIT FOR OUR COMPANIES.</a:t>
            </a:r>
          </a:p>
          <a:p>
            <a:endParaRPr lang="en-US" baseline="0" dirty="0" smtClean="0"/>
          </a:p>
          <a:p>
            <a:r>
              <a:rPr lang="en-US" baseline="0" dirty="0" smtClean="0"/>
              <a:t>THERE ARE SOME </a:t>
            </a:r>
            <a:r>
              <a:rPr lang="en-US" baseline="0" dirty="0" smtClean="0"/>
              <a:t>CONSISTENCIES IN THE DATA AND </a:t>
            </a:r>
            <a:r>
              <a:rPr lang="en-US" baseline="0" dirty="0" smtClean="0"/>
              <a:t>SOME MAJOR DISCONECTS.</a:t>
            </a:r>
          </a:p>
          <a:p>
            <a:r>
              <a:rPr lang="en-US" baseline="0" dirty="0" smtClean="0"/>
              <a:t>THE </a:t>
            </a:r>
            <a:r>
              <a:rPr lang="en-US" baseline="0" dirty="0" smtClean="0"/>
              <a:t>GOAL TODAY </a:t>
            </a:r>
            <a:r>
              <a:rPr lang="en-US" baseline="0" dirty="0" smtClean="0"/>
              <a:t>IS TO OPEN LINES OF COMUNICATION BETWEEN OWNERS AND EMPLOYEES TO BETTER FACILITATE STRONGER, MORE COHESIVE TEAMS.</a:t>
            </a:r>
            <a:endParaRPr lang="en-US" dirty="0" smtClean="0"/>
          </a:p>
          <a:p>
            <a:endParaRPr lang="en-US" dirty="0" smtClean="0"/>
          </a:p>
          <a:p>
            <a:r>
              <a:rPr lang="en-US" dirty="0" smtClean="0"/>
              <a:t>LOOK AT SOME OF THE RESULTS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33</a:t>
            </a:fld>
            <a:endParaRPr lang="en-US" dirty="0"/>
          </a:p>
        </p:txBody>
      </p:sp>
    </p:spTree>
    <p:extLst>
      <p:ext uri="{BB962C8B-B14F-4D97-AF65-F5344CB8AC3E}">
        <p14:creationId xmlns:p14="http://schemas.microsoft.com/office/powerpoint/2010/main" val="187560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FIRST - WHO REPOSONDED. TYPICALLY A 5-10% RESPONSE RATE IS CONSIDERED VERY GOOD.</a:t>
            </a:r>
          </a:p>
          <a:p>
            <a:r>
              <a:rPr lang="en-US" dirty="0" smtClean="0"/>
              <a:t>FROM A STATISICAL STANDPOINT WE HAD A VERY EXCELLENT DIVERSE REPRESENTATION. JACK COMMENTED THAT THIS WAS THE BEST SURVEY PARTICIPATION FROM THE SIGNWORLD GROUP.</a:t>
            </a:r>
          </a:p>
          <a:p>
            <a:endParaRPr lang="en-US" dirty="0" smtClean="0"/>
          </a:p>
          <a:p>
            <a:r>
              <a:rPr lang="en-US" dirty="0" smtClean="0"/>
              <a:t>LET’S SEE WHAT YOU ALL THOUGHT AND WHAT TAKE AWAYS WE CAN LEARN TO MAKE OUR COMPANIES BETTER.</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34</a:t>
            </a:fld>
            <a:endParaRPr lang="en-US" dirty="0"/>
          </a:p>
        </p:txBody>
      </p:sp>
    </p:spTree>
    <p:extLst>
      <p:ext uri="{BB962C8B-B14F-4D97-AF65-F5344CB8AC3E}">
        <p14:creationId xmlns:p14="http://schemas.microsoft.com/office/powerpoint/2010/main" val="2514106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35</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THE FIRST QUESTION WAS HOW WE RATED</a:t>
            </a:r>
            <a:r>
              <a:rPr lang="en-US" sz="1400" baseline="0" dirty="0" smtClean="0">
                <a:latin typeface="Calibri" charset="0"/>
              </a:rPr>
              <a:t> EACH OTHER. </a:t>
            </a:r>
          </a:p>
          <a:p>
            <a:pPr eaLnBrk="1" hangingPunct="1">
              <a:spcBef>
                <a:spcPct val="0"/>
              </a:spcBef>
            </a:pPr>
            <a:r>
              <a:rPr lang="en-US" sz="1400" dirty="0" smtClean="0">
                <a:latin typeface="Calibri" charset="0"/>
              </a:rPr>
              <a:t>EMPLOYEES RATED THEIR</a:t>
            </a:r>
            <a:r>
              <a:rPr lang="en-US" sz="1400" baseline="0" dirty="0" smtClean="0">
                <a:latin typeface="Calibri" charset="0"/>
              </a:rPr>
              <a:t> OWNERS A 9.2</a:t>
            </a: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OWNERS RATED THEIR EMPLOYEES ONLY A 7.7</a:t>
            </a:r>
          </a:p>
          <a:p>
            <a:pPr eaLnBrk="1" hangingPunct="1">
              <a:spcBef>
                <a:spcPct val="0"/>
              </a:spcBef>
            </a:pPr>
            <a:r>
              <a:rPr lang="en-US" sz="1400" baseline="0" dirty="0" smtClean="0">
                <a:latin typeface="Calibri" charset="0"/>
              </a:rPr>
              <a:t>THAT’S A SIGNIFICANT DIFFERENCE IN SATISFACTION LEVEL</a:t>
            </a:r>
          </a:p>
          <a:p>
            <a:pPr eaLnBrk="1" hangingPunct="1">
              <a:spcBef>
                <a:spcPct val="0"/>
              </a:spcBef>
            </a:pPr>
            <a:r>
              <a:rPr lang="en-US" sz="1400" baseline="0" dirty="0" smtClean="0">
                <a:latin typeface="Calibri" charset="0"/>
              </a:rPr>
              <a:t>OWNERS ARE MORE FRUSTRATED BY THEIR EMPLOYEES THAN EMPLOYEES ARE WITH THEIR OWNERS.</a:t>
            </a:r>
          </a:p>
          <a:p>
            <a:pPr eaLnBrk="1" hangingPunct="1">
              <a:spcBef>
                <a:spcPct val="0"/>
              </a:spcBef>
            </a:pPr>
            <a:endParaRPr lang="en-US" sz="1400" baseline="0" dirty="0" smtClean="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WHY DID OWNERS</a:t>
            </a:r>
            <a:r>
              <a:rPr lang="en-US" baseline="0" dirty="0" smtClean="0"/>
              <a:t> RATE EMPLOYEES SO LOW?</a:t>
            </a:r>
          </a:p>
          <a:p>
            <a:r>
              <a:rPr lang="en-US" baseline="0" dirty="0" smtClean="0"/>
              <a:t>ONLY 14% OF OWNERS RATED THEIR TEAM GREAT WITH NO PROBLEMS. THAT’S ONLY 1 SHOP IN 7</a:t>
            </a:r>
          </a:p>
          <a:p>
            <a:endParaRPr lang="en-US" baseline="0" dirty="0" smtClean="0"/>
          </a:p>
          <a:p>
            <a:r>
              <a:rPr lang="en-US" baseline="0" dirty="0" smtClean="0"/>
              <a:t>FOR THE EMPLOYEES IN THE AUDIENCE TODAY, THIS IS WHAT BUGS OWNERS.</a:t>
            </a:r>
          </a:p>
          <a:p>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36</a:t>
            </a:fld>
            <a:endParaRPr lang="en-US" dirty="0"/>
          </a:p>
        </p:txBody>
      </p:sp>
    </p:spTree>
    <p:extLst>
      <p:ext uri="{BB962C8B-B14F-4D97-AF65-F5344CB8AC3E}">
        <p14:creationId xmlns:p14="http://schemas.microsoft.com/office/powerpoint/2010/main" val="121270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37</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MORE COMMENTS WERE MADE ABOUT THE WORK ENVIRONMENT THAN ANY OTHER SUBJECT</a:t>
            </a:r>
            <a:r>
              <a:rPr lang="en-US" sz="1400" baseline="0" dirty="0" smtClean="0">
                <a:latin typeface="Calibri" charset="0"/>
              </a:rPr>
              <a:t> IN THE SURVEY.</a:t>
            </a: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OWNERS THEMSELVES SEE THAT WORK ENVIRONMENT AS SOMETHING THAT NEEDS IMPROVING</a:t>
            </a:r>
          </a:p>
          <a:p>
            <a:pPr eaLnBrk="1" hangingPunct="1">
              <a:spcBef>
                <a:spcPct val="0"/>
              </a:spcBef>
            </a:pPr>
            <a:r>
              <a:rPr lang="en-US" sz="1400" baseline="0" dirty="0" smtClean="0">
                <a:latin typeface="Calibri" charset="0"/>
              </a:rPr>
              <a:t>MANY COMMENTS WERE MADE ABOUT THE PHYSICAL SPACE </a:t>
            </a:r>
            <a:r>
              <a:rPr lang="mr-IN" sz="1400" baseline="0" dirty="0" smtClean="0">
                <a:latin typeface="Calibri" charset="0"/>
              </a:rPr>
              <a:t>–</a:t>
            </a:r>
            <a:r>
              <a:rPr lang="en-US" sz="1400" baseline="0" dirty="0" smtClean="0">
                <a:latin typeface="Calibri" charset="0"/>
              </a:rPr>
              <a:t> SIZE, TEMPERATURE, CLEANLINESS, ORGANIZATION AND ESPECIALLY OPERATIONS AND SYSTEMS</a:t>
            </a:r>
          </a:p>
          <a:p>
            <a:pPr eaLnBrk="1" hangingPunct="1">
              <a:spcBef>
                <a:spcPct val="0"/>
              </a:spcBef>
            </a:pPr>
            <a:endParaRPr lang="en-US" sz="1400" baseline="0" dirty="0" smtClean="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 IS A SIGNIFICANT DISCONNECT. EMPLOYEES THINK THEY UNDERSTAND THE COMPANY’S MISSION, PHILOSOPHIES AND GOALS.</a:t>
            </a:r>
          </a:p>
          <a:p>
            <a:endParaRPr lang="en-US" dirty="0" smtClean="0"/>
          </a:p>
          <a:p>
            <a:r>
              <a:rPr lang="en-US" dirty="0" smtClean="0"/>
              <a:t>OWNERS,</a:t>
            </a:r>
            <a:r>
              <a:rPr lang="en-US" baseline="0" dirty="0" smtClean="0"/>
              <a:t> NOT SO MUCH.</a:t>
            </a:r>
          </a:p>
          <a:p>
            <a:r>
              <a:rPr lang="en-US" baseline="0" dirty="0" smtClean="0"/>
              <a:t>TO THE OWNERS OUT THERE, I WOULD SUGGEST THIS IS AN OPPORTUNITY TO MAKE SURE YOUR VISION AND VALUES OF THE COMPANY AND YOUR PATHWAY FORWARD ARE POWERFULLY COMMUNICATED TO YOUR TEAM. THIS COMES DOWN TO COMPANY CULTURE. THERE ARE MANY WAYS TO CREATE AND  CONTROL YOUR CULTURE. DO YOU HAVE YOUR MISSION STATEMENT, PHILOSOPHIES AND GOALS WRITTEN ON YOUR WALLS WHERE EMPLOYEES ENCOUNTER THEM EVERY DAY?</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38</a:t>
            </a:fld>
            <a:endParaRPr lang="en-US" dirty="0"/>
          </a:p>
        </p:txBody>
      </p:sp>
    </p:spTree>
    <p:extLst>
      <p:ext uri="{BB962C8B-B14F-4D97-AF65-F5344CB8AC3E}">
        <p14:creationId xmlns:p14="http://schemas.microsoft.com/office/powerpoint/2010/main" val="1117324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BIGGEST DISCONNECT – HIRES AND ONBOARDING.</a:t>
            </a:r>
          </a:p>
          <a:p>
            <a:r>
              <a:rPr lang="en-US" sz="1200" kern="1200" dirty="0" smtClean="0">
                <a:solidFill>
                  <a:schemeClr val="tx1"/>
                </a:solidFill>
                <a:effectLst/>
                <a:latin typeface="+mn-lt"/>
                <a:ea typeface="+mn-ea"/>
                <a:cs typeface="+mn-cs"/>
              </a:rPr>
              <a:t>IT IS THE SECOND HIGHEST NUMBER OF COMMENTS AND A HUGE OPPORTUNITY TO BE BETTER.</a:t>
            </a:r>
          </a:p>
          <a:p>
            <a:r>
              <a:rPr lang="en-US" sz="1200" kern="1200" dirty="0" smtClean="0">
                <a:solidFill>
                  <a:schemeClr val="tx1"/>
                </a:solidFill>
                <a:effectLst/>
                <a:latin typeface="+mn-lt"/>
                <a:ea typeface="+mn-ea"/>
                <a:cs typeface="+mn-cs"/>
              </a:rPr>
              <a:t>LET ME SHARE SOME COMMENTS FROM OWNERS AND EMPLOYEES ALIKE.</a:t>
            </a:r>
          </a:p>
          <a:p>
            <a:r>
              <a:rPr lang="en-US" sz="1200" kern="1200" dirty="0" smtClean="0">
                <a:solidFill>
                  <a:schemeClr val="tx1"/>
                </a:solidFill>
                <a:effectLst/>
                <a:latin typeface="+mn-lt"/>
                <a:ea typeface="+mn-ea"/>
                <a:cs typeface="+mn-cs"/>
              </a:rPr>
              <a:t>(PRINT OUTS)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39</a:t>
            </a:fld>
            <a:endParaRPr lang="en-US" dirty="0"/>
          </a:p>
        </p:txBody>
      </p:sp>
    </p:spTree>
    <p:extLst>
      <p:ext uri="{BB962C8B-B14F-4D97-AF65-F5344CB8AC3E}">
        <p14:creationId xmlns:p14="http://schemas.microsoft.com/office/powerpoint/2010/main" val="38987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YOU HOPE YOU ONLY MAKE GOOD HIRES AND YOU HOPE THEY STAY.</a:t>
            </a:r>
          </a:p>
          <a:p>
            <a:r>
              <a:rPr lang="en-US" dirty="0" smtClean="0"/>
              <a:t>BUT LET’S FACE IT. THERE ARE GOOD EMPLOYEES  AND BAD EMPLOYEES. MOST ALL OF US WILL EXPERIENCE BOTH TYPES IN THE COURSE OF OWNING OUR</a:t>
            </a:r>
            <a:r>
              <a:rPr lang="en-US" baseline="0" dirty="0" smtClean="0"/>
              <a:t> BUSINESSES. </a:t>
            </a:r>
          </a:p>
          <a:p>
            <a:r>
              <a:rPr lang="en-US" baseline="0" dirty="0" smtClean="0"/>
              <a:t>AND </a:t>
            </a:r>
            <a:r>
              <a:rPr lang="en-US" baseline="0" dirty="0" smtClean="0"/>
              <a:t>TO THE EMPLOYEES OUT THERE, YOU WILL </a:t>
            </a:r>
            <a:r>
              <a:rPr lang="en-US" baseline="0" dirty="0" smtClean="0"/>
              <a:t>EXPERIENCE THEM AS TEAMMATES AS WELL. HOW WE DEAL WITH THEM IMPACTS OUR BUSINESS GREATLY.</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a:t>
            </a:fld>
            <a:endParaRPr lang="en-US" dirty="0"/>
          </a:p>
        </p:txBody>
      </p:sp>
    </p:spTree>
    <p:extLst>
      <p:ext uri="{BB962C8B-B14F-4D97-AF65-F5344CB8AC3E}">
        <p14:creationId xmlns:p14="http://schemas.microsoft.com/office/powerpoint/2010/main" val="44683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40</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sz="1000" kern="1200" dirty="0" smtClean="0">
              <a:solidFill>
                <a:schemeClr val="tx1"/>
              </a:solidFill>
              <a:effectLst/>
              <a:latin typeface="Arial" charset="0"/>
              <a:ea typeface="+mn-ea"/>
              <a:cs typeface="+mn-cs"/>
            </a:endParaRPr>
          </a:p>
          <a:p>
            <a:r>
              <a:rPr kumimoji="1" lang="en-US" sz="1000" kern="1200" dirty="0" smtClean="0">
                <a:solidFill>
                  <a:schemeClr val="tx1"/>
                </a:solidFill>
                <a:effectLst/>
                <a:latin typeface="Arial" charset="0"/>
                <a:ea typeface="+mn-ea"/>
                <a:cs typeface="+mn-cs"/>
              </a:rPr>
              <a:t>THERE WAS ONE</a:t>
            </a:r>
            <a:r>
              <a:rPr kumimoji="1" lang="en-US" sz="1000" kern="1200" baseline="0" dirty="0" smtClean="0">
                <a:solidFill>
                  <a:schemeClr val="tx1"/>
                </a:solidFill>
                <a:effectLst/>
                <a:latin typeface="Arial" charset="0"/>
                <a:ea typeface="+mn-ea"/>
                <a:cs typeface="+mn-cs"/>
              </a:rPr>
              <a:t> MORE COMMENT ABOUT ONBOARDING.- AND IT STOOD ALONE</a:t>
            </a:r>
          </a:p>
          <a:p>
            <a:r>
              <a:rPr kumimoji="1" lang="en-US" sz="1000" kern="1200" baseline="0" dirty="0" smtClean="0">
                <a:solidFill>
                  <a:schemeClr val="tx1"/>
                </a:solidFill>
                <a:effectLst/>
                <a:latin typeface="Arial" charset="0"/>
                <a:ea typeface="+mn-ea"/>
                <a:cs typeface="+mn-cs"/>
              </a:rPr>
              <a:t>“</a:t>
            </a:r>
            <a:r>
              <a:rPr lang="en-US" sz="1200" kern="1200" dirty="0" smtClean="0">
                <a:solidFill>
                  <a:schemeClr val="tx1"/>
                </a:solidFill>
                <a:effectLst/>
                <a:latin typeface="+mn-lt"/>
                <a:ea typeface="+mn-ea"/>
                <a:cs typeface="+mn-cs"/>
              </a:rPr>
              <a:t>WE HAVE A DOCUMENTED ORIENTATION PLAN THAT IS TAILORED FOR EACH NEW EMPLOYEE. WE MONITOR IT ON A WEEKLY BASIS FOR THE FIRST 90 DAYS. I HAVE REALLY LIKED EVERYONE WE HIRED “</a:t>
            </a:r>
          </a:p>
          <a:p>
            <a:endParaRPr kumimoji="1" lang="en-US" sz="1200" kern="1200" dirty="0" smtClean="0">
              <a:solidFill>
                <a:schemeClr val="tx1"/>
              </a:solidFill>
              <a:effectLst/>
              <a:latin typeface="+mn-lt"/>
              <a:ea typeface="+mn-ea"/>
              <a:cs typeface="+mn-cs"/>
            </a:endParaRPr>
          </a:p>
          <a:p>
            <a:r>
              <a:rPr kumimoji="1" lang="en-US" sz="1000" kern="1200" dirty="0" smtClean="0">
                <a:solidFill>
                  <a:schemeClr val="tx1"/>
                </a:solidFill>
                <a:effectLst/>
                <a:latin typeface="Arial" charset="0"/>
                <a:ea typeface="+mn-ea"/>
                <a:cs typeface="+mn-cs"/>
              </a:rPr>
              <a:t>THE MOST CRITICAL POINT THAT</a:t>
            </a:r>
            <a:r>
              <a:rPr kumimoji="1" lang="en-US" sz="1000" kern="1200" baseline="0" dirty="0" smtClean="0">
                <a:solidFill>
                  <a:schemeClr val="tx1"/>
                </a:solidFill>
                <a:effectLst/>
                <a:latin typeface="Arial" charset="0"/>
                <a:ea typeface="+mn-ea"/>
                <a:cs typeface="+mn-cs"/>
              </a:rPr>
              <a:t> DICTATES THE SUCCESS OF A NEW EMPLOYEE IS ONBOARDING</a:t>
            </a:r>
          </a:p>
          <a:p>
            <a:r>
              <a:rPr kumimoji="1" lang="en-US" sz="1000" kern="1200" baseline="0" dirty="0" smtClean="0">
                <a:solidFill>
                  <a:schemeClr val="tx1"/>
                </a:solidFill>
                <a:effectLst/>
                <a:latin typeface="Arial" charset="0"/>
                <a:ea typeface="+mn-ea"/>
                <a:cs typeface="+mn-cs"/>
              </a:rPr>
              <a:t>IN WRITING</a:t>
            </a:r>
            <a:r>
              <a:rPr kumimoji="1" lang="en-US" sz="1000" kern="1200" baseline="0" dirty="0">
                <a:solidFill>
                  <a:schemeClr val="tx1"/>
                </a:solidFill>
                <a:effectLst/>
                <a:latin typeface="Arial" charset="0"/>
                <a:ea typeface="+mn-ea"/>
                <a:cs typeface="+mn-cs"/>
              </a:rPr>
              <a:t> </a:t>
            </a:r>
            <a:r>
              <a:rPr kumimoji="1" lang="mr-IN" sz="1000" kern="1200" baseline="0" dirty="0" smtClean="0">
                <a:solidFill>
                  <a:schemeClr val="tx1"/>
                </a:solidFill>
                <a:effectLst/>
                <a:latin typeface="Arial" charset="0"/>
                <a:ea typeface="+mn-ea"/>
                <a:cs typeface="+mn-cs"/>
              </a:rPr>
              <a:t>–</a:t>
            </a:r>
            <a:r>
              <a:rPr kumimoji="1" lang="en-US" sz="1000" kern="1200" baseline="0" dirty="0" smtClean="0">
                <a:solidFill>
                  <a:schemeClr val="tx1"/>
                </a:solidFill>
                <a:effectLst/>
                <a:latin typeface="Arial" charset="0"/>
                <a:ea typeface="+mn-ea"/>
                <a:cs typeface="+mn-cs"/>
              </a:rPr>
              <a:t> A PLAN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41</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SET OUR TEAM UP FOR SUCCESS</a:t>
            </a: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SO OFTEN IN MY </a:t>
            </a:r>
            <a:r>
              <a:rPr lang="en-US" sz="1400" baseline="0" dirty="0" smtClean="0">
                <a:latin typeface="Calibri" charset="0"/>
              </a:rPr>
              <a:t>COACHING SIGNWORLD OWNERS </a:t>
            </a:r>
            <a:r>
              <a:rPr lang="en-US" sz="1400" baseline="0" dirty="0" smtClean="0">
                <a:latin typeface="Calibri" charset="0"/>
              </a:rPr>
              <a:t>I HEAR </a:t>
            </a:r>
            <a:r>
              <a:rPr lang="en-US" sz="1400" baseline="0" dirty="0" smtClean="0">
                <a:latin typeface="Calibri" charset="0"/>
              </a:rPr>
              <a:t>COMPLAINTS </a:t>
            </a:r>
            <a:r>
              <a:rPr lang="en-US" sz="1400" baseline="0" dirty="0" smtClean="0">
                <a:latin typeface="Calibri" charset="0"/>
              </a:rPr>
              <a:t>ABOUT EMPLOYEES WHO ARE JUST NOT LIVING UP TO EXPECTATION. RESUME LOOKED GREAT, INTERVIEW WAS IMPRESSIVE, BUT JUST MAKING TOO MANY MISTAKES, NOT FOLLOWING THROUGH PROPERLY. MORE OFTEN </a:t>
            </a:r>
            <a:r>
              <a:rPr lang="en-US" sz="1400" baseline="0" dirty="0" smtClean="0">
                <a:latin typeface="Calibri" charset="0"/>
              </a:rPr>
              <a:t>THAN NOT</a:t>
            </a:r>
            <a:r>
              <a:rPr lang="en-US" sz="1400" baseline="0" dirty="0" smtClean="0">
                <a:latin typeface="Calibri" charset="0"/>
              </a:rPr>
              <a:t>, THE PROBLEM IS THE BUSINESS OWNER. WHY? THE EMPLOYEE WAS NOT SET UP FOR SUCCESS </a:t>
            </a:r>
            <a:r>
              <a:rPr lang="mr-IN" sz="1400" baseline="0" dirty="0" smtClean="0">
                <a:latin typeface="Calibri" charset="0"/>
              </a:rPr>
              <a:t>–</a:t>
            </a:r>
            <a:r>
              <a:rPr lang="en-US" sz="1400" baseline="0" dirty="0" smtClean="0">
                <a:latin typeface="Calibri" charset="0"/>
              </a:rPr>
              <a:t> AND THAT STARTS WITH PROPER </a:t>
            </a:r>
            <a:r>
              <a:rPr lang="en-US" sz="1400" baseline="0" dirty="0" smtClean="0">
                <a:latin typeface="Calibri" charset="0"/>
              </a:rPr>
              <a:t>ON</a:t>
            </a:r>
            <a:r>
              <a:rPr lang="en-US" sz="1400" baseline="0" dirty="0" smtClean="0">
                <a:latin typeface="Calibri" charset="0"/>
              </a:rPr>
              <a:t>-BOARDING.</a:t>
            </a:r>
          </a:p>
          <a:p>
            <a:pPr eaLnBrk="1" hangingPunct="1">
              <a:spcBef>
                <a:spcPct val="0"/>
              </a:spcBef>
            </a:pPr>
            <a:endParaRPr lang="en-US" sz="1400" baseline="0" dirty="0" smtClean="0">
              <a:latin typeface="Calibri" charset="0"/>
            </a:endParaRPr>
          </a:p>
          <a:p>
            <a:pPr eaLnBrk="1" hangingPunct="1">
              <a:spcBef>
                <a:spcPct val="0"/>
              </a:spcBef>
            </a:pPr>
            <a:r>
              <a:rPr lang="en-US" sz="1400" baseline="0" dirty="0" smtClean="0">
                <a:latin typeface="Calibri" charset="0"/>
              </a:rPr>
              <a:t>TOMORROW AFTERNOON AT 4:00, I WILL BE CONDUCTING A UNIQUE SESSION </a:t>
            </a:r>
            <a:r>
              <a:rPr lang="en-US" sz="1400" baseline="0" dirty="0" smtClean="0">
                <a:latin typeface="Calibri" charset="0"/>
              </a:rPr>
              <a:t>DEVOTED COMPLETELY TO  </a:t>
            </a:r>
            <a:r>
              <a:rPr lang="en-US" sz="1400" baseline="0" dirty="0" smtClean="0">
                <a:latin typeface="Calibri" charset="0"/>
              </a:rPr>
              <a:t>“SET UP FOR SUCCESS”. I PROMISE AN ENTERTAINING AND INFORMATIVE HOUR. </a:t>
            </a:r>
          </a:p>
          <a:p>
            <a:pPr eaLnBrk="1" hangingPunct="1">
              <a:spcBef>
                <a:spcPct val="0"/>
              </a:spcBef>
            </a:pPr>
            <a:endParaRPr lang="en-US" sz="1400" baseline="0" dirty="0" smtClean="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SEVERAL QUESTION ON THE SURVEY DEALT WITH EMPLOYEE MOTIVATION</a:t>
            </a:r>
          </a:p>
          <a:p>
            <a:r>
              <a:rPr lang="en-US" dirty="0" smtClean="0"/>
              <a:t>WHAT</a:t>
            </a:r>
            <a:r>
              <a:rPr lang="en-US" baseline="0" dirty="0" smtClean="0"/>
              <a:t> OWNERS THOUGHT MOTIVATED EMPLOYEES</a:t>
            </a:r>
          </a:p>
          <a:p>
            <a:r>
              <a:rPr lang="en-US" baseline="0" dirty="0" smtClean="0"/>
              <a:t>AND WHAT EMPLOYEES TOLD THE SURVEY WHAT MOTIVATED THEM.</a:t>
            </a:r>
          </a:p>
          <a:p>
            <a:r>
              <a:rPr lang="en-US" baseline="0" dirty="0" smtClean="0"/>
              <a:t>AGAIN SOME DISCONNECTS AND A LOT OF COMMONALITY</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42</a:t>
            </a:fld>
            <a:endParaRPr lang="en-US" dirty="0"/>
          </a:p>
        </p:txBody>
      </p:sp>
    </p:spTree>
    <p:extLst>
      <p:ext uri="{BB962C8B-B14F-4D97-AF65-F5344CB8AC3E}">
        <p14:creationId xmlns:p14="http://schemas.microsoft.com/office/powerpoint/2010/main" val="1141938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IDENTIFY THE SCALE FROM RIGHT</a:t>
            </a:r>
            <a:r>
              <a:rPr lang="en-US" baseline="0" dirty="0" smtClean="0"/>
              <a:t> TO LEFT - </a:t>
            </a:r>
            <a:r>
              <a:rPr lang="en-US" dirty="0" smtClean="0"/>
              <a:t>LIGHT BLUE ON THE RIGHT MEANS IT IS A TOP RATED MOTIVATOR</a:t>
            </a:r>
          </a:p>
          <a:p>
            <a:r>
              <a:rPr lang="en-US" dirty="0" smtClean="0"/>
              <a:t>PURPLE MEANS IT IS PRETTY IMPORTANT,</a:t>
            </a:r>
            <a:r>
              <a:rPr lang="en-US" baseline="0" dirty="0" smtClean="0"/>
              <a:t>   </a:t>
            </a:r>
            <a:r>
              <a:rPr lang="en-US" dirty="0" smtClean="0"/>
              <a:t>LIGHT GREEN </a:t>
            </a:r>
            <a:r>
              <a:rPr lang="mr-IN" dirty="0" smtClean="0"/>
              <a:t>–</a:t>
            </a:r>
            <a:r>
              <a:rPr lang="en-US" dirty="0" smtClean="0"/>
              <a:t> SOMEWHAT IMPORTANT</a:t>
            </a:r>
          </a:p>
          <a:p>
            <a:r>
              <a:rPr lang="en-US" dirty="0" smtClean="0"/>
              <a:t>ORANGE AND BLUE EITHER NOT AT OR OR JUST A LITTLE IMPORTANT</a:t>
            </a:r>
          </a:p>
          <a:p>
            <a:r>
              <a:rPr lang="en-US" dirty="0" smtClean="0"/>
              <a:t>THE</a:t>
            </a:r>
            <a:r>
              <a:rPr lang="en-US" baseline="0" dirty="0" smtClean="0"/>
              <a:t> TOP RATED MOTIVATOR IS THE WORK ENVIRONMENT</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43</a:t>
            </a:fld>
            <a:endParaRPr lang="en-US" dirty="0"/>
          </a:p>
        </p:txBody>
      </p:sp>
    </p:spTree>
    <p:extLst>
      <p:ext uri="{BB962C8B-B14F-4D97-AF65-F5344CB8AC3E}">
        <p14:creationId xmlns:p14="http://schemas.microsoft.com/office/powerpoint/2010/main" val="4054903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TEAMMATES ARE A BIG PART OF THE WORK ENVIRONMENT. AGAIN EMPLOYEES SEE</a:t>
            </a:r>
            <a:r>
              <a:rPr lang="en-US" baseline="0" dirty="0" smtClean="0"/>
              <a:t> THIS</a:t>
            </a:r>
            <a:r>
              <a:rPr lang="en-US" dirty="0" smtClean="0"/>
              <a:t> AS 4X</a:t>
            </a:r>
            <a:r>
              <a:rPr lang="en-US" baseline="0" dirty="0" smtClean="0"/>
              <a:t> </a:t>
            </a:r>
            <a:r>
              <a:rPr lang="en-US" dirty="0" smtClean="0"/>
              <a:t>MORE OF</a:t>
            </a:r>
            <a:r>
              <a:rPr lang="en-US" baseline="0" dirty="0" smtClean="0"/>
              <a:t> A TOP MOTIVATOR </a:t>
            </a:r>
            <a:r>
              <a:rPr lang="en-US" dirty="0" smtClean="0"/>
              <a:t>THAN OWNERS</a:t>
            </a:r>
            <a:r>
              <a:rPr lang="en-US" baseline="0" dirty="0" smtClean="0"/>
              <a:t> SEE IT.</a:t>
            </a:r>
          </a:p>
          <a:p>
            <a:r>
              <a:rPr lang="en-US" baseline="0" dirty="0" smtClean="0"/>
              <a:t>THE TAKE AWAY IS WE SHOULD REALLY CREATE OPPORTUNITIES TO DO TEAM BUILDING. </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44</a:t>
            </a:fld>
            <a:endParaRPr lang="en-US" dirty="0"/>
          </a:p>
        </p:txBody>
      </p:sp>
    </p:spTree>
    <p:extLst>
      <p:ext uri="{BB962C8B-B14F-4D97-AF65-F5344CB8AC3E}">
        <p14:creationId xmlns:p14="http://schemas.microsoft.com/office/powerpoint/2010/main" val="2173756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45</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sz="1000" kern="1200" dirty="0" smtClean="0">
              <a:solidFill>
                <a:schemeClr val="tx1"/>
              </a:solidFill>
              <a:effectLst/>
              <a:latin typeface="Arial" charset="0"/>
              <a:ea typeface="+mn-ea"/>
              <a:cs typeface="+mn-cs"/>
            </a:endParaRPr>
          </a:p>
          <a:p>
            <a:r>
              <a:rPr kumimoji="1" lang="en-US" sz="1000" kern="1200" dirty="0" smtClean="0">
                <a:solidFill>
                  <a:schemeClr val="tx1"/>
                </a:solidFill>
                <a:effectLst/>
                <a:latin typeface="Arial" charset="0"/>
                <a:ea typeface="+mn-ea"/>
                <a:cs typeface="+mn-cs"/>
              </a:rPr>
              <a:t>TEAM</a:t>
            </a:r>
            <a:r>
              <a:rPr kumimoji="1" lang="en-US" sz="1000" kern="1200" baseline="0" dirty="0" smtClean="0">
                <a:solidFill>
                  <a:schemeClr val="tx1"/>
                </a:solidFill>
                <a:effectLst/>
                <a:latin typeface="Arial" charset="0"/>
                <a:ea typeface="+mn-ea"/>
                <a:cs typeface="+mn-cs"/>
              </a:rPr>
              <a:t> BUILDING IS CRITICAL FOR A SUCCESSFUL BUSINESS.</a:t>
            </a:r>
            <a:endParaRPr kumimoji="1" lang="en-US" sz="1000" kern="1200" dirty="0" smtClean="0">
              <a:solidFill>
                <a:schemeClr val="tx1"/>
              </a:solidFill>
              <a:effectLst/>
              <a:latin typeface="Arial" charset="0"/>
              <a:ea typeface="+mn-ea"/>
              <a:cs typeface="+mn-cs"/>
            </a:endParaRPr>
          </a:p>
          <a:p>
            <a:r>
              <a:rPr kumimoji="1" lang="en-US" sz="1000" kern="1200" dirty="0" smtClean="0">
                <a:solidFill>
                  <a:schemeClr val="tx1"/>
                </a:solidFill>
                <a:effectLst/>
                <a:latin typeface="Arial" charset="0"/>
                <a:ea typeface="+mn-ea"/>
                <a:cs typeface="+mn-cs"/>
              </a:rPr>
              <a:t>IN MY</a:t>
            </a:r>
            <a:r>
              <a:rPr kumimoji="1" lang="en-US" sz="1000" kern="1200" baseline="0" dirty="0" smtClean="0">
                <a:solidFill>
                  <a:schemeClr val="tx1"/>
                </a:solidFill>
                <a:effectLst/>
                <a:latin typeface="Arial" charset="0"/>
                <a:ea typeface="+mn-ea"/>
                <a:cs typeface="+mn-cs"/>
              </a:rPr>
              <a:t> 20+ </a:t>
            </a:r>
            <a:r>
              <a:rPr kumimoji="1" lang="en-US" sz="1000" kern="1200" dirty="0" smtClean="0">
                <a:solidFill>
                  <a:schemeClr val="tx1"/>
                </a:solidFill>
                <a:effectLst/>
                <a:latin typeface="Arial" charset="0"/>
                <a:ea typeface="+mn-ea"/>
                <a:cs typeface="+mn-cs"/>
              </a:rPr>
              <a:t>YEARS WE DID MANY TEAM BUILDING EVENTS AND EXERCISES.</a:t>
            </a:r>
          </a:p>
          <a:p>
            <a:r>
              <a:rPr kumimoji="1" lang="en-US" sz="1000" kern="1200" dirty="0" smtClean="0">
                <a:solidFill>
                  <a:schemeClr val="tx1"/>
                </a:solidFill>
                <a:effectLst/>
                <a:latin typeface="Arial" charset="0"/>
                <a:ea typeface="+mn-ea"/>
                <a:cs typeface="+mn-cs"/>
              </a:rPr>
              <a:t>NOT ONLY DID WE HAVE PICNICS</a:t>
            </a:r>
            <a:r>
              <a:rPr kumimoji="1" lang="en-US" sz="1000" kern="1200" dirty="0" smtClean="0">
                <a:solidFill>
                  <a:schemeClr val="tx1"/>
                </a:solidFill>
                <a:effectLst/>
                <a:latin typeface="Arial" charset="0"/>
                <a:ea typeface="+mn-ea"/>
                <a:cs typeface="+mn-cs"/>
              </a:rPr>
              <a:t>, FRIDAY PIZZA PARTIES, PAINTBALLING, BOWLING, JET SKIING, HOLIDAY PARTIES AND LOTS MORE.</a:t>
            </a:r>
          </a:p>
          <a:p>
            <a:r>
              <a:rPr kumimoji="1" lang="en-US" sz="1000" kern="1200" dirty="0" smtClean="0">
                <a:solidFill>
                  <a:schemeClr val="tx1"/>
                </a:solidFill>
                <a:effectLst/>
                <a:latin typeface="Arial" charset="0"/>
                <a:ea typeface="+mn-ea"/>
                <a:cs typeface="+mn-cs"/>
              </a:rPr>
              <a:t>WE HAD EMPLOYEE </a:t>
            </a:r>
            <a:r>
              <a:rPr kumimoji="1" lang="en-US" sz="1000" kern="1200" dirty="0" smtClean="0">
                <a:solidFill>
                  <a:schemeClr val="tx1"/>
                </a:solidFill>
                <a:effectLst/>
                <a:latin typeface="Arial" charset="0"/>
                <a:ea typeface="+mn-ea"/>
                <a:cs typeface="+mn-cs"/>
              </a:rPr>
              <a:t>OF THE QUARTER AND EMPLOYEE OF THE YEAR AWARDS.</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000" kern="1200" dirty="0" smtClean="0">
                <a:solidFill>
                  <a:schemeClr val="tx1"/>
                </a:solidFill>
                <a:effectLst/>
                <a:latin typeface="Arial" charset="0"/>
                <a:ea typeface="+mn-ea"/>
                <a:cs typeface="+mn-cs"/>
              </a:rPr>
              <a:t>WE FOCUSSED ON COMMUNICATION ACTIVITIES, PROBLEM SOLVING AND</a:t>
            </a:r>
            <a:r>
              <a:rPr kumimoji="1" lang="en-US" sz="1000" kern="1200" baseline="0" dirty="0" smtClean="0">
                <a:solidFill>
                  <a:schemeClr val="tx1"/>
                </a:solidFill>
                <a:effectLst/>
                <a:latin typeface="Arial" charset="0"/>
                <a:ea typeface="+mn-ea"/>
                <a:cs typeface="+mn-cs"/>
              </a:rPr>
              <a:t> </a:t>
            </a:r>
            <a:r>
              <a:rPr kumimoji="1" lang="en-US" sz="1000" kern="1200" dirty="0" smtClean="0">
                <a:solidFill>
                  <a:schemeClr val="tx1"/>
                </a:solidFill>
                <a:effectLst/>
                <a:latin typeface="Arial" charset="0"/>
                <a:ea typeface="+mn-ea"/>
                <a:cs typeface="+mn-cs"/>
              </a:rPr>
              <a:t>DECISION MAKING ACTIVITIES, ADAPTABILITY AND</a:t>
            </a:r>
            <a:r>
              <a:rPr kumimoji="1" lang="en-US" sz="1000" kern="1200" baseline="0" dirty="0" smtClean="0">
                <a:solidFill>
                  <a:schemeClr val="tx1"/>
                </a:solidFill>
                <a:effectLst/>
                <a:latin typeface="Arial" charset="0"/>
                <a:ea typeface="+mn-ea"/>
                <a:cs typeface="+mn-cs"/>
              </a:rPr>
              <a:t> </a:t>
            </a:r>
            <a:r>
              <a:rPr kumimoji="1" lang="en-US" sz="1000" kern="1200" dirty="0" smtClean="0">
                <a:solidFill>
                  <a:schemeClr val="tx1"/>
                </a:solidFill>
                <a:effectLst/>
                <a:latin typeface="Arial" charset="0"/>
                <a:ea typeface="+mn-ea"/>
                <a:cs typeface="+mn-cs"/>
              </a:rPr>
              <a:t>PLANNING ACTIVITIES, AND ACTIVITIES THAT FOCUSED ON BUILDING TEAM TRUST. </a:t>
            </a:r>
          </a:p>
          <a:p>
            <a:endParaRPr kumimoji="1" lang="en-US" sz="1000" kern="1200" dirty="0" smtClean="0">
              <a:solidFill>
                <a:schemeClr val="tx1"/>
              </a:solidFill>
              <a:effectLst/>
              <a:latin typeface="Arial" charset="0"/>
              <a:ea typeface="+mn-ea"/>
              <a:cs typeface="+mn-cs"/>
            </a:endParaRPr>
          </a:p>
          <a:p>
            <a:r>
              <a:rPr kumimoji="1" lang="en-US" sz="1000" kern="1200" dirty="0" smtClean="0">
                <a:solidFill>
                  <a:schemeClr val="tx1"/>
                </a:solidFill>
                <a:effectLst/>
                <a:latin typeface="Arial" charset="0"/>
                <a:ea typeface="+mn-ea"/>
                <a:cs typeface="+mn-cs"/>
              </a:rPr>
              <a:t>GOOGLE TEAM BUILDING AND GET SOME IDEAS FOR YOUR TEAM</a:t>
            </a:r>
          </a:p>
          <a:p>
            <a:endParaRPr kumimoji="1" lang="en-US" sz="1000" kern="1200" dirty="0" smtClean="0">
              <a:solidFill>
                <a:schemeClr val="tx1"/>
              </a:solidFill>
              <a:effectLst/>
              <a:latin typeface="Arial" charset="0"/>
              <a:ea typeface="+mn-ea"/>
              <a:cs typeface="+mn-cs"/>
            </a:endParaRPr>
          </a:p>
          <a:p>
            <a:endParaRPr kumimoji="1" lang="en-US" sz="1000" kern="1200" dirty="0">
              <a:solidFill>
                <a:schemeClr val="tx1"/>
              </a:solidFill>
              <a:effectLst/>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SAME WITH MONEY. NO SURPRISE HERE</a:t>
            </a:r>
          </a:p>
          <a:p>
            <a:r>
              <a:rPr lang="en-US" dirty="0" smtClean="0"/>
              <a:t>MONEY MOTIVATES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46</a:t>
            </a:fld>
            <a:endParaRPr lang="en-US" dirty="0"/>
          </a:p>
        </p:txBody>
      </p:sp>
    </p:spTree>
    <p:extLst>
      <p:ext uri="{BB962C8B-B14F-4D97-AF65-F5344CB8AC3E}">
        <p14:creationId xmlns:p14="http://schemas.microsoft.com/office/powerpoint/2010/main" val="832384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AGAIN EMPLOYEES SEE THIS AS MORE IMPORTANT THAN OWNERS.</a:t>
            </a:r>
          </a:p>
          <a:p>
            <a:r>
              <a:rPr lang="en-US" dirty="0" smtClean="0"/>
              <a:t>WE ALL CERTAINLY UNDERSTAND THAT,</a:t>
            </a:r>
            <a:r>
              <a:rPr lang="en-US" baseline="0" dirty="0" smtClean="0"/>
              <a:t> AS BUSINESS OWNERS, THERE IS CONSTANT PRESURE TO CONTROL COSTS AND BE PROFITABLE. WITHOUT A PROFITABLE BUSINESS, EVERYONE LOSES. HOW WE ALLOCATE OUR EMPLOYEE COSTS, THOUGH, IS A TOPIC FOR DISCUSSION WITH YOUR TEAM, YOU MIGHT BE SURPRISED WHAT EMPLOYEES VALUE MORE.</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47</a:t>
            </a:fld>
            <a:endParaRPr lang="en-US" dirty="0"/>
          </a:p>
        </p:txBody>
      </p:sp>
    </p:spTree>
    <p:extLst>
      <p:ext uri="{BB962C8B-B14F-4D97-AF65-F5344CB8AC3E}">
        <p14:creationId xmlns:p14="http://schemas.microsoft.com/office/powerpoint/2010/main" val="270236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BRING CREATIVE IS A PRETTY SIGNIFICANT ASPECT OF WHAT WE DO. </a:t>
            </a:r>
          </a:p>
          <a:p>
            <a:r>
              <a:rPr lang="en-US" dirty="0" smtClean="0"/>
              <a:t>EMPLOYEES THINK IT IS ONE OF THE MOST IMPORTANT PART</a:t>
            </a:r>
            <a:r>
              <a:rPr lang="en-US" baseline="0" dirty="0" smtClean="0"/>
              <a:t> OF THEIR JOB. EVEN MORE SO THAN OWNERS.</a:t>
            </a:r>
          </a:p>
          <a:p>
            <a:r>
              <a:rPr lang="en-US" baseline="0" dirty="0" smtClean="0"/>
              <a:t>A 2015 STUDY OF MANUFACTURING JOBS BY TEXAS CHRISTIAN UNIVERSITY DREW A DIRECT LINK  BETWEEN JOB CREATIVITY AND EMPLOYEE RETENTION</a:t>
            </a:r>
          </a:p>
          <a:p>
            <a:r>
              <a:rPr lang="en-US" baseline="0" dirty="0" smtClean="0"/>
              <a:t>THE TAKE AWAY </a:t>
            </a:r>
            <a:r>
              <a:rPr lang="mr-IN" baseline="0" dirty="0" smtClean="0"/>
              <a:t>–</a:t>
            </a:r>
            <a:r>
              <a:rPr lang="en-US" baseline="0" dirty="0" smtClean="0"/>
              <a:t> ENCOURAGE THAT CREATIVITY</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48</a:t>
            </a:fld>
            <a:endParaRPr lang="en-US" dirty="0"/>
          </a:p>
        </p:txBody>
      </p:sp>
    </p:spTree>
    <p:extLst>
      <p:ext uri="{BB962C8B-B14F-4D97-AF65-F5344CB8AC3E}">
        <p14:creationId xmlns:p14="http://schemas.microsoft.com/office/powerpoint/2010/main" val="1006921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REALLY PUZZLES ME. LESS THAN HALF OF EMPLOYEES SAID</a:t>
            </a:r>
            <a:r>
              <a:rPr lang="en-US" baseline="0" dirty="0" smtClean="0"/>
              <a:t> BEING MENTORED WAS TOP OR VERY IMPORTANT MOTIVATOR YET</a:t>
            </a:r>
          </a:p>
          <a:p>
            <a:r>
              <a:rPr lang="en-US" baseline="0" dirty="0" smtClean="0"/>
              <a:t>80% OF EMPLOYEES SAID GROWTH POTENTIAL WAS TOP OR VERY IMPORTANT. </a:t>
            </a:r>
          </a:p>
          <a:p>
            <a:r>
              <a:rPr lang="en-US" baseline="0" dirty="0" smtClean="0"/>
              <a:t>IN FACT, GROWTH POTENTIAL WAS EVEN HIGHER THAN MONEY AS THE TOP MOTIVATOR.</a:t>
            </a:r>
          </a:p>
          <a:p>
            <a:endParaRPr lang="en-US" baseline="0" dirty="0" smtClean="0"/>
          </a:p>
          <a:p>
            <a:r>
              <a:rPr lang="en-US" baseline="0" dirty="0" smtClean="0"/>
              <a:t>OWNERS DON’T SEE THESE NUMBERS THE SAME WAY.</a:t>
            </a:r>
          </a:p>
          <a:p>
            <a:r>
              <a:rPr lang="en-US" baseline="0" dirty="0" smtClean="0"/>
              <a:t>MY QUESTION - HOW ARE YOU GOING TO GROW WITHOUT SOLID MENTORING ESPECIALLY IN A SMALL BUSINESS</a:t>
            </a:r>
          </a:p>
          <a:p>
            <a:r>
              <a:rPr lang="en-US" baseline="0" dirty="0" smtClean="0"/>
              <a:t>HOW DO YOU CREATE OPPORTUNITIES FOR EMPLOYEES TO GROW? WHAT PROGRAMS DO YOU HAVE WHICH CREATE A PATHWAY FOR YOUR EMPLOYEES. THIS IS ONE OF THE KEY FACTORS IS HELPING RETENTION.</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49</a:t>
            </a:fld>
            <a:endParaRPr lang="en-US" dirty="0"/>
          </a:p>
        </p:txBody>
      </p:sp>
    </p:spTree>
    <p:extLst>
      <p:ext uri="{BB962C8B-B14F-4D97-AF65-F5344CB8AC3E}">
        <p14:creationId xmlns:p14="http://schemas.microsoft.com/office/powerpoint/2010/main" val="411380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START WITH THE BAD. </a:t>
            </a:r>
            <a:r>
              <a:rPr lang="en-US" dirty="0" smtClean="0"/>
              <a:t>NO MATTER HOW HARD YOU TRY, SOONER OR LATER YOU WILL HAVE SOME.</a:t>
            </a:r>
            <a:endParaRPr lang="en-US" dirty="0" smtClean="0"/>
          </a:p>
          <a:p>
            <a:r>
              <a:rPr lang="en-US" dirty="0" smtClean="0"/>
              <a:t>THIS IS AN ISSUE I CERTAINLY ENCOUNTERED </a:t>
            </a:r>
            <a:r>
              <a:rPr lang="en-US" dirty="0" smtClean="0"/>
              <a:t>AND </a:t>
            </a:r>
            <a:r>
              <a:rPr lang="en-US" dirty="0" smtClean="0"/>
              <a:t>I HAVE</a:t>
            </a:r>
            <a:r>
              <a:rPr lang="en-US" baseline="0" dirty="0" smtClean="0"/>
              <a:t> SEEN IN IT MANY OTHER SHOPS AS WELL.</a:t>
            </a:r>
          </a:p>
          <a:p>
            <a:r>
              <a:rPr lang="en-US" dirty="0" smtClean="0"/>
              <a:t>THESE ARE THE FOLKS WHO ARE TEAM DESTROYERS. THEY COST US ALL IS SO MANY WAYS.</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5</a:t>
            </a:fld>
            <a:endParaRPr lang="en-US" dirty="0"/>
          </a:p>
        </p:txBody>
      </p:sp>
    </p:spTree>
    <p:extLst>
      <p:ext uri="{BB962C8B-B14F-4D97-AF65-F5344CB8AC3E}">
        <p14:creationId xmlns:p14="http://schemas.microsoft.com/office/powerpoint/2010/main" val="4212498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WAS AN</a:t>
            </a:r>
            <a:r>
              <a:rPr lang="en-US" baseline="0" dirty="0" smtClean="0"/>
              <a:t> AGREE/DON’T AGREE SERIES OF QUESTIONS</a:t>
            </a:r>
          </a:p>
          <a:p>
            <a:endParaRPr lang="en-US" baseline="0" dirty="0" smtClean="0"/>
          </a:p>
          <a:p>
            <a:r>
              <a:rPr lang="en-US" baseline="0" dirty="0" smtClean="0"/>
              <a:t>1/3 OF EMPLOYEE RESPONSES GAVE COMMENTS. THIS IS MOST </a:t>
            </a:r>
            <a:r>
              <a:rPr lang="en-US" baseline="0" dirty="0" smtClean="0"/>
              <a:t>TELLING. ALMOST ALL THE NEGATIVE COMMENTS WERE ABOUT TRAINING, SYSTEMS AND PROCEDURES.</a:t>
            </a:r>
            <a:endParaRPr lang="en-US" baseline="0" dirty="0" smtClean="0"/>
          </a:p>
        </p:txBody>
      </p:sp>
      <p:sp>
        <p:nvSpPr>
          <p:cNvPr id="4" name="Slide Number Placeholder 3"/>
          <p:cNvSpPr>
            <a:spLocks noGrp="1"/>
          </p:cNvSpPr>
          <p:nvPr>
            <p:ph type="sldNum" sz="quarter" idx="10"/>
          </p:nvPr>
        </p:nvSpPr>
        <p:spPr/>
        <p:txBody>
          <a:bodyPr/>
          <a:lstStyle/>
          <a:p>
            <a:fld id="{2FA940CA-8109-7145-B131-930834B91D46}" type="slidenum">
              <a:rPr lang="en-US" smtClean="0"/>
              <a:t>50</a:t>
            </a:fld>
            <a:endParaRPr lang="en-US" dirty="0"/>
          </a:p>
        </p:txBody>
      </p:sp>
    </p:spTree>
    <p:extLst>
      <p:ext uri="{BB962C8B-B14F-4D97-AF65-F5344CB8AC3E}">
        <p14:creationId xmlns:p14="http://schemas.microsoft.com/office/powerpoint/2010/main" val="2403183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51</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sz="2000" b="1" i="1" u="sng"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smtClean="0"/>
              <a:t>HERE IS WHAT I KNOW </a:t>
            </a:r>
            <a:r>
              <a:rPr lang="mr-IN" sz="2000" dirty="0" smtClean="0"/>
              <a:t>–</a:t>
            </a:r>
            <a:r>
              <a:rPr lang="en-US" sz="2000" dirty="0" smtClean="0"/>
              <a:t> SYSTEMS RUN BUSINESSES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smtClean="0"/>
              <a:t>SYSTEMS ARE A FIXED WAY OF DOING SOMETHING TO PRODUCE A DESIRED </a:t>
            </a:r>
            <a:r>
              <a:rPr lang="en-US" sz="2000" dirty="0" smtClean="0"/>
              <a:t>REPEATABLE EFFECT</a:t>
            </a:r>
            <a:r>
              <a:rPr lang="en-US" sz="2000" dirty="0" smtClean="0"/>
              <a:t>. THEY ARE ALIVE AND CONSTANTLY EVOLVING.</a:t>
            </a:r>
          </a:p>
          <a:p>
            <a:r>
              <a:rPr lang="en-US" sz="2000" b="1" i="1" u="sng" dirty="0" smtClean="0"/>
              <a:t>Systems Run Businesses</a:t>
            </a:r>
          </a:p>
          <a:p>
            <a:r>
              <a:rPr lang="en-US" sz="2000" dirty="0" smtClean="0"/>
              <a:t>Every big business has documented systems. What creates the consistency of a STARBUCKS in any country in the world? SYSTEMS. Ever take a tour of a fast food restaurant? Picture books for training and standards</a:t>
            </a:r>
            <a:r>
              <a:rPr lang="en-US" sz="2000" dirty="0" smtClean="0"/>
              <a:t>.</a:t>
            </a:r>
          </a:p>
          <a:p>
            <a:endParaRPr lang="en-US" sz="2000" dirty="0" smtClean="0"/>
          </a:p>
          <a:p>
            <a:r>
              <a:rPr lang="en-US" sz="2000" dirty="0" smtClean="0"/>
              <a:t>SYSTEMS MUST HAVE COMPETENT, WELL TRAILED EMPLOYEES EXECUTING</a:t>
            </a:r>
            <a:r>
              <a:rPr lang="en-US" sz="2000" baseline="0" dirty="0" smtClean="0"/>
              <a:t> THE SYSTEMS.</a:t>
            </a:r>
            <a:endParaRPr lang="en-US" sz="2000" dirty="0" smtClean="0"/>
          </a:p>
          <a:p>
            <a:endParaRPr lang="en-US" sz="2000" dirty="0" smtClean="0"/>
          </a:p>
          <a:p>
            <a:endParaRPr lang="en-US" sz="2000" dirty="0" smtClean="0"/>
          </a:p>
          <a:p>
            <a:endParaRPr lang="en-US" sz="2000" dirty="0" smtClean="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52</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SYSTEMS FALL</a:t>
            </a:r>
            <a:r>
              <a:rPr lang="en-US" sz="2000" baseline="0" dirty="0" smtClean="0"/>
              <a:t> INTO MANY CATEGORIES. BUT ALL SHARE SOME COMMON FEATURES. THESE WERE THE FIRST ONES WE IMPLEMENTED.</a:t>
            </a:r>
          </a:p>
          <a:p>
            <a:pPr defTabSz="465887">
              <a:defRPr/>
            </a:pPr>
            <a:r>
              <a:rPr lang="en-US" sz="2000" dirty="0" smtClean="0"/>
              <a:t>ORDER ENTRY POS </a:t>
            </a:r>
            <a:r>
              <a:rPr lang="mr-IN" sz="2000" dirty="0" smtClean="0"/>
              <a:t>–</a:t>
            </a:r>
            <a:r>
              <a:rPr lang="en-US" sz="2000" dirty="0" smtClean="0"/>
              <a:t> INSTALLER CHECKLIST </a:t>
            </a:r>
            <a:r>
              <a:rPr lang="mr-IN" sz="2000" dirty="0" smtClean="0"/>
              <a:t>–</a:t>
            </a:r>
            <a:r>
              <a:rPr lang="en-US" sz="2000" dirty="0" smtClean="0"/>
              <a:t> PAPERWORK </a:t>
            </a:r>
            <a:r>
              <a:rPr lang="mr-IN" sz="2000" dirty="0" smtClean="0"/>
              <a:t>–</a:t>
            </a:r>
            <a:r>
              <a:rPr lang="en-US" sz="2000" dirty="0" smtClean="0"/>
              <a:t> SALES SCRIPTING</a:t>
            </a:r>
            <a:endParaRPr lang="en-US" sz="2000" baseline="0" dirty="0" smtClean="0"/>
          </a:p>
          <a:p>
            <a:endParaRPr lang="en-US" sz="2000"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53</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smtClean="0"/>
              <a:t>THE MOST IMPORTANT</a:t>
            </a:r>
            <a:r>
              <a:rPr lang="en-US" sz="2000" baseline="0" dirty="0" smtClean="0"/>
              <a:t> WAS </a:t>
            </a:r>
            <a:r>
              <a:rPr lang="en-US" sz="2000" baseline="0" dirty="0" smtClean="0"/>
              <a:t>THE SYSTEM TO CREATE A SYSTEM?</a:t>
            </a:r>
          </a:p>
          <a:p>
            <a:pPr lvl="0"/>
            <a:endParaRPr lang="en-US" sz="2000" dirty="0" smtClean="0"/>
          </a:p>
          <a:p>
            <a:pPr lvl="0"/>
            <a:r>
              <a:rPr lang="en-US" sz="2000" dirty="0" smtClean="0"/>
              <a:t>SO HERE IS A REALITY. YOU CAN DO ALL THOSE THINGS TO CREATE SYSTEMS AND LEAVE IT IN A DRAWER FOR NO ONE TO LOOK AT.</a:t>
            </a:r>
          </a:p>
          <a:p>
            <a:pPr lvl="0"/>
            <a:r>
              <a:rPr lang="en-US" sz="2000" dirty="0" smtClean="0"/>
              <a:t> WHEN YOU SIGNED ON WITH SIGNWORLD YOU RECEIVED AN OUTSTANDING PROCEDURES GUIDE. WHERE IS THAT TODAY? HAS IT EVOLVED AS YOUR SHOP EVOLVED? IS IT ALIVE AND WELL AND IN THE FACES OF ALL YOUR TEAM</a:t>
            </a:r>
            <a:r>
              <a:rPr lang="en-US" sz="2000" baseline="0" dirty="0" smtClean="0"/>
              <a:t> OR SITTING ON SOME SHELF?</a:t>
            </a:r>
          </a:p>
          <a:p>
            <a:pPr lvl="0"/>
            <a:endParaRPr lang="en-US" sz="2000" baseline="0" dirty="0" smtClean="0"/>
          </a:p>
          <a:p>
            <a:pPr defTabSz="465887">
              <a:defRPr/>
            </a:pPr>
            <a:r>
              <a:rPr lang="en-US" sz="2000" dirty="0" smtClean="0"/>
              <a:t>YOU HAVE TO HAVE WRITTEN INSTRUCTION </a:t>
            </a:r>
            <a:r>
              <a:rPr lang="mr-IN" sz="2000" dirty="0" smtClean="0"/>
              <a:t>–</a:t>
            </a:r>
            <a:r>
              <a:rPr lang="en-US" sz="2000" dirty="0" smtClean="0"/>
              <a:t> FORM </a:t>
            </a:r>
            <a:r>
              <a:rPr lang="mr-IN" sz="2000" dirty="0" smtClean="0"/>
              <a:t>–</a:t>
            </a:r>
            <a:r>
              <a:rPr lang="en-US" sz="2000" dirty="0" smtClean="0"/>
              <a:t> CHECKLIST </a:t>
            </a:r>
            <a:r>
              <a:rPr lang="mr-IN" sz="2000" dirty="0" smtClean="0"/>
              <a:t>–</a:t>
            </a:r>
            <a:r>
              <a:rPr lang="en-US" sz="2000" dirty="0" smtClean="0"/>
              <a:t> COMPUTER DATABASE </a:t>
            </a:r>
            <a:r>
              <a:rPr lang="mr-IN" sz="2000" dirty="0" smtClean="0"/>
              <a:t>–</a:t>
            </a:r>
            <a:r>
              <a:rPr lang="en-US" sz="2000" dirty="0" smtClean="0"/>
              <a:t> SIGN ON WALL OR ANY OTHER STRUCTURE THAT DEFINES WHAT THE GOAL IS; HOW THE SYSTEM ACCOMPLISHES THE GOAL; AND HOW TO WORK THE SYSTEM. </a:t>
            </a:r>
          </a:p>
          <a:p>
            <a:pPr lvl="0"/>
            <a:endParaRPr lang="en-US" sz="2000" dirty="0" smtClean="0"/>
          </a:p>
          <a:p>
            <a:pPr lvl="0"/>
            <a:endParaRPr lang="en-US" sz="2000" dirty="0" smtClean="0"/>
          </a:p>
          <a:p>
            <a:endParaRPr lang="en-US" sz="2000" dirty="0"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54</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887">
              <a:defRPr/>
            </a:pPr>
            <a:endParaRPr lang="en-US" sz="1400" dirty="0" smtClean="0"/>
          </a:p>
          <a:p>
            <a:pPr eaLnBrk="1" hangingPunct="1">
              <a:spcBef>
                <a:spcPct val="0"/>
              </a:spcBef>
            </a:pPr>
            <a:r>
              <a:rPr lang="en-US" sz="1400" baseline="0" dirty="0" smtClean="0">
                <a:latin typeface="Calibri" charset="0"/>
              </a:rPr>
              <a:t>YOUR SYSTEMS MUST BE DOCUMENTED</a:t>
            </a:r>
          </a:p>
          <a:p>
            <a:pPr eaLnBrk="1" hangingPunct="1">
              <a:spcBef>
                <a:spcPct val="0"/>
              </a:spcBef>
            </a:pPr>
            <a:r>
              <a:rPr lang="en-US" sz="1400" dirty="0" smtClean="0">
                <a:latin typeface="Calibri" charset="0"/>
              </a:rPr>
              <a:t>ALL KINDS OF SYSTEMS FROM CHECKLISTS TO PROCEDURE MANUALS TO JOB BOARD TO CRM AND PRODUCTION MANAGEMENT SOFTWARE.</a:t>
            </a:r>
          </a:p>
          <a:p>
            <a:pPr eaLnBrk="1" hangingPunct="1">
              <a:spcBef>
                <a:spcPct val="0"/>
              </a:spcBef>
            </a:pPr>
            <a:r>
              <a:rPr lang="en-US" sz="1400" dirty="0" smtClean="0">
                <a:latin typeface="Calibri" charset="0"/>
              </a:rPr>
              <a:t>CLEARLY FROM THE SURVEY RESULTS,</a:t>
            </a:r>
            <a:r>
              <a:rPr lang="en-US" sz="1400" baseline="0" dirty="0" smtClean="0">
                <a:latin typeface="Calibri" charset="0"/>
              </a:rPr>
              <a:t> ONLY 40% OF EMPLOYEES BELIEVE THEIR COMPANIES HAVE SYSTEMS THAT ARE WRITTEN.</a:t>
            </a:r>
            <a:endParaRPr lang="en-US" sz="1400" dirty="0" smtClean="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55</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sz="1400" dirty="0" smtClean="0"/>
          </a:p>
          <a:p>
            <a:r>
              <a:rPr lang="en-US" sz="1400" dirty="0" smtClean="0"/>
              <a:t>I READ</a:t>
            </a:r>
            <a:r>
              <a:rPr lang="en-US" sz="1400" baseline="0" dirty="0" smtClean="0"/>
              <a:t> AN INTERESTING ARTICLE IN FORBES LAST MONTH.</a:t>
            </a:r>
          </a:p>
          <a:p>
            <a:r>
              <a:rPr lang="en-US" sz="1400" baseline="0" dirty="0" smtClean="0"/>
              <a:t>IT DISCUSSED THREE ESSENTIAL EMPLOYER/EMPLOYEE AGREEMENTS.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THESE AREN’T EMPLOYMENT CONTRACTS—THESE ARE BEHAVIORAL AGREEMENTS.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THESE AGREEMENTS, OR CODES OF CONDUCT, HELP AN EMPLOYEE BOTH </a:t>
            </a:r>
            <a:r>
              <a:rPr lang="en-US" sz="1400" dirty="0" smtClean="0"/>
              <a:t>INTEGRATE INTO YOUR COMPANY AS </a:t>
            </a:r>
            <a:r>
              <a:rPr lang="en-US" sz="1400" dirty="0" smtClean="0"/>
              <a:t>WELL AS TO BRING THEIR PERSONAL BEST.</a:t>
            </a:r>
          </a:p>
          <a:p>
            <a:endParaRPr lang="en-US" sz="2000" dirty="0"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FIRST AGREEMENT</a:t>
            </a:r>
            <a:r>
              <a:rPr lang="en-US" baseline="0" dirty="0" smtClean="0"/>
              <a:t> IS ABOUT COMPANY CULTURE</a:t>
            </a:r>
          </a:p>
          <a:p>
            <a:r>
              <a:rPr lang="en-US" baseline="0" dirty="0" smtClean="0"/>
              <a:t>THIS IS THE BEDROCK OF YOUR COMPANY. IT IS WHO YOU ARE.</a:t>
            </a:r>
          </a:p>
          <a:p>
            <a:r>
              <a:rPr lang="en-US" baseline="0" dirty="0" smtClean="0"/>
              <a:t>I SPEND A LOT OF TIME WITH MY </a:t>
            </a:r>
            <a:r>
              <a:rPr lang="en-US" baseline="0" dirty="0" smtClean="0"/>
              <a:t>SIGNWORLD COACHING </a:t>
            </a:r>
            <a:r>
              <a:rPr lang="en-US" baseline="0" dirty="0" smtClean="0"/>
              <a:t>CLIENTS TO HELP THEM BUILD A POSITIVE AND CONSTRUCTIVE CULTURE THAT DRIVES THEIR BUSINESS FORWARD.</a:t>
            </a:r>
          </a:p>
          <a:p>
            <a:r>
              <a:rPr lang="en-US" baseline="0" dirty="0" smtClean="0"/>
              <a:t>CULTURE IS A CRITICAL ELEMENT THAT DETERMINES THE HAPPINESS AND ENGAGEMENT OF YOUR EMPLOYEES.</a:t>
            </a:r>
          </a:p>
        </p:txBody>
      </p:sp>
      <p:sp>
        <p:nvSpPr>
          <p:cNvPr id="4" name="Slide Number Placeholder 3"/>
          <p:cNvSpPr>
            <a:spLocks noGrp="1"/>
          </p:cNvSpPr>
          <p:nvPr>
            <p:ph type="sldNum" sz="quarter" idx="10"/>
          </p:nvPr>
        </p:nvSpPr>
        <p:spPr/>
        <p:txBody>
          <a:bodyPr/>
          <a:lstStyle/>
          <a:p>
            <a:fld id="{2FA940CA-8109-7145-B131-930834B91D46}" type="slidenum">
              <a:rPr lang="en-US" smtClean="0"/>
              <a:t>56</a:t>
            </a:fld>
            <a:endParaRPr lang="en-US" dirty="0"/>
          </a:p>
        </p:txBody>
      </p:sp>
    </p:spTree>
    <p:extLst>
      <p:ext uri="{BB962C8B-B14F-4D97-AF65-F5344CB8AC3E}">
        <p14:creationId xmlns:p14="http://schemas.microsoft.com/office/powerpoint/2010/main" val="717993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OWNER’S JOB</a:t>
            </a:r>
            <a:r>
              <a:rPr lang="en-US" baseline="0" dirty="0" smtClean="0"/>
              <a:t> IN THIS AGREEMENT</a:t>
            </a:r>
            <a:endParaRPr lang="en-US" dirty="0" smtClean="0"/>
          </a:p>
          <a:p>
            <a:endParaRPr lang="en-US" dirty="0" smtClean="0"/>
          </a:p>
          <a:p>
            <a:r>
              <a:rPr lang="en-US" dirty="0" smtClean="0"/>
              <a:t>MAKE SURE THE EMPLOYEE UNDERSTANDS THE ORGANIZATION’S MISSION, VISION, VALUES AND HOW THEY CONNECT TO THEM</a:t>
            </a:r>
          </a:p>
          <a:p>
            <a:r>
              <a:rPr lang="en-US" dirty="0" smtClean="0"/>
              <a:t>MODEL THE MISSION, VISION, VALUES EVERY SINGLE DAY, AND TALK ABOUT THEM, AND PRAISE PEOPLE FOR HONORING THEM IN THEIR BEHAVIOR</a:t>
            </a:r>
          </a:p>
          <a:p>
            <a:r>
              <a:rPr lang="en-US" dirty="0" smtClean="0"/>
              <a:t>PROVIDE AN IMPACT DESCRIPTION FOR EACH ROLE SO EVERYONE KNOWS HOW THEY SUPPORT THE MISSION, VISION, VALUES AND HOW THEY CONTRIBUTE TO THE ORGANIZATION</a:t>
            </a:r>
          </a:p>
          <a:p>
            <a:r>
              <a:rPr lang="en-US" dirty="0" smtClean="0"/>
              <a:t>PAY ATTENTION TO YOUR PEOPLE AND GIVE THEM FEEDBACK</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57</a:t>
            </a:fld>
            <a:endParaRPr lang="en-US" dirty="0"/>
          </a:p>
        </p:txBody>
      </p:sp>
    </p:spTree>
    <p:extLst>
      <p:ext uri="{BB962C8B-B14F-4D97-AF65-F5344CB8AC3E}">
        <p14:creationId xmlns:p14="http://schemas.microsoft.com/office/powerpoint/2010/main" val="280207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JOB:</a:t>
            </a:r>
          </a:p>
          <a:p>
            <a:endParaRPr lang="en-US" dirty="0" smtClean="0"/>
          </a:p>
          <a:p>
            <a:r>
              <a:rPr lang="en-US" dirty="0" smtClean="0"/>
              <a:t>UNDERSTAND THE COMPANY’S MISSION, VISION, VALUES AND HOW YOU CONNECT TO THEM</a:t>
            </a:r>
          </a:p>
          <a:p>
            <a:r>
              <a:rPr lang="en-US" dirty="0" smtClean="0"/>
              <a:t>BE A ROLE MODEL OF AT LEAST THREE OF THE VALUES (LET’S ASSUME THERE ARE 5-6)</a:t>
            </a:r>
          </a:p>
          <a:p>
            <a:r>
              <a:rPr lang="en-US" dirty="0" smtClean="0"/>
              <a:t>BRING IDEAS FOR HOW TO IMPROVE THINGS, SOLVE PROBLEMS, REDUCE STRESS TO YOUR LEADER</a:t>
            </a:r>
          </a:p>
          <a:p>
            <a:r>
              <a:rPr lang="en-US" dirty="0" smtClean="0"/>
              <a:t>IF ANY OF THE ABOVE ARE UNCLEAR, ASK YOUR LEADER FOR HELP</a:t>
            </a:r>
          </a:p>
          <a:p>
            <a:r>
              <a:rPr lang="en-US" dirty="0" smtClean="0"/>
              <a:t>GIVE YOUR LEADER FEEDBACK TO HELP THEM GROW THEIR ENGAGEMENT</a:t>
            </a:r>
          </a:p>
          <a:p>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58</a:t>
            </a:fld>
            <a:endParaRPr lang="en-US" dirty="0"/>
          </a:p>
        </p:txBody>
      </p:sp>
    </p:spTree>
    <p:extLst>
      <p:ext uri="{BB962C8B-B14F-4D97-AF65-F5344CB8AC3E}">
        <p14:creationId xmlns:p14="http://schemas.microsoft.com/office/powerpoint/2010/main" val="280207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SECOND AGREEMENT IS ABOUT OPTIMIZING EXECUTION AND RESULTS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MEASURE THE RESULTS IN MANY WAYS </a:t>
            </a:r>
            <a:r>
              <a:rPr lang="mr-IN" dirty="0" smtClean="0"/>
              <a:t>–</a:t>
            </a:r>
            <a:r>
              <a:rPr lang="en-US" dirty="0" smtClean="0"/>
              <a:t> PRODUCTIVITY, PROFITABILITY, SALES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ULTIMATELY HOW WE EXECUTE DETERMINES</a:t>
            </a:r>
            <a:r>
              <a:rPr lang="en-US" baseline="0" dirty="0" smtClean="0"/>
              <a:t> WHO WE ARE.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59</a:t>
            </a:fld>
            <a:endParaRPr lang="en-US" dirty="0"/>
          </a:p>
        </p:txBody>
      </p:sp>
    </p:spTree>
    <p:extLst>
      <p:ext uri="{BB962C8B-B14F-4D97-AF65-F5344CB8AC3E}">
        <p14:creationId xmlns:p14="http://schemas.microsoft.com/office/powerpoint/2010/main" val="10852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KNOW WHAT THE BAD EMPLOYEE LOOKS LIKE.</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a:t>
            </a:fld>
            <a:endParaRPr lang="en-US" dirty="0"/>
          </a:p>
        </p:txBody>
      </p:sp>
    </p:spTree>
    <p:extLst>
      <p:ext uri="{BB962C8B-B14F-4D97-AF65-F5344CB8AC3E}">
        <p14:creationId xmlns:p14="http://schemas.microsoft.com/office/powerpoint/2010/main" val="4150121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LEADER’S JOB:</a:t>
            </a:r>
          </a:p>
          <a:p>
            <a:endParaRPr lang="en-US" dirty="0" smtClean="0"/>
          </a:p>
          <a:p>
            <a:pPr lvl="0"/>
            <a:r>
              <a:rPr lang="en-US" sz="1200" kern="1200" dirty="0" smtClean="0">
                <a:solidFill>
                  <a:schemeClr val="tx1"/>
                </a:solidFill>
                <a:effectLst/>
                <a:latin typeface="+mn-lt"/>
                <a:ea typeface="+mn-ea"/>
                <a:cs typeface="+mn-cs"/>
              </a:rPr>
              <a:t>PRIORITIZE AND EXPLAIN </a:t>
            </a:r>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WE’RE DOING </a:t>
            </a:r>
            <a:r>
              <a:rPr lang="en-US" sz="1200" b="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WHEN</a:t>
            </a:r>
            <a:r>
              <a:rPr lang="en-US" sz="1200" kern="1200" dirty="0" smtClean="0">
                <a:solidFill>
                  <a:schemeClr val="tx1"/>
                </a:solidFill>
                <a:effectLst/>
                <a:latin typeface="+mn-lt"/>
                <a:ea typeface="+mn-ea"/>
                <a:cs typeface="+mn-cs"/>
              </a:rPr>
              <a:t> AND THE IMPACT IT HAS FOR US ALL</a:t>
            </a:r>
          </a:p>
          <a:p>
            <a:pPr lvl="0"/>
            <a:r>
              <a:rPr lang="en-US" sz="1200" kern="1200" dirty="0" smtClean="0">
                <a:solidFill>
                  <a:schemeClr val="tx1"/>
                </a:solidFill>
                <a:effectLst/>
                <a:latin typeface="+mn-lt"/>
                <a:ea typeface="+mn-ea"/>
                <a:cs typeface="+mn-cs"/>
              </a:rPr>
              <a:t>HELP THE TEAM UNDERSTAND </a:t>
            </a:r>
            <a:r>
              <a:rPr lang="en-US" sz="1200" b="1"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TO DO IT IF THEY GET STUCK AND ENCOURAGE THEM TO SEEK INPUT</a:t>
            </a:r>
          </a:p>
          <a:p>
            <a:pPr lvl="0"/>
            <a:r>
              <a:rPr lang="en-US" sz="1200" kern="1200" dirty="0" smtClean="0">
                <a:solidFill>
                  <a:schemeClr val="tx1"/>
                </a:solidFill>
                <a:effectLst/>
                <a:latin typeface="+mn-lt"/>
                <a:ea typeface="+mn-ea"/>
                <a:cs typeface="+mn-cs"/>
              </a:rPr>
              <a:t>OPTIMIZE </a:t>
            </a:r>
            <a:r>
              <a:rPr lang="en-US" sz="1200" u="none" strike="noStrike" kern="1200" dirty="0" smtClean="0">
                <a:solidFill>
                  <a:schemeClr val="tx1"/>
                </a:solidFill>
                <a:effectLst/>
                <a:latin typeface="+mn-lt"/>
                <a:ea typeface="+mn-ea"/>
                <a:cs typeface="+mn-cs"/>
                <a:hlinkClick r:id="rId3"/>
              </a:rPr>
              <a:t>HIGH VALUE-ADDED ACTIVITIES, MINIMIZE LOW VALUE-ADDED ACTIVITIES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AND COMMUNICATE DEPENDENCIES, CONTINGENCIES, AND </a:t>
            </a:r>
            <a:r>
              <a:rPr lang="en-US" sz="1200" u="none" strike="noStrike" kern="1200" dirty="0" smtClean="0">
                <a:solidFill>
                  <a:schemeClr val="tx1"/>
                </a:solidFill>
                <a:effectLst/>
                <a:latin typeface="+mn-lt"/>
                <a:ea typeface="+mn-ea"/>
                <a:cs typeface="+mn-cs"/>
                <a:hlinkClick r:id="rId4"/>
              </a:rPr>
              <a:t>NEEDLE MOVERS</a:t>
            </a:r>
            <a:r>
              <a:rPr lang="en-US" sz="1200" kern="1200" dirty="0" smtClean="0">
                <a:solidFill>
                  <a:schemeClr val="tx1"/>
                </a:solidFill>
                <a:effectLst/>
                <a:latin typeface="+mn-lt"/>
                <a:ea typeface="+mn-ea"/>
                <a:cs typeface="+mn-cs"/>
              </a:rPr>
              <a:t> SO ALL ARE CLEAR—ALL NEED TO KNOW WHAT COULD INTERRUPT EXECUTION AND HOW TO NAVIGATE AROUND IT AND PREVENT IT</a:t>
            </a:r>
          </a:p>
          <a:p>
            <a:pPr lvl="0"/>
            <a:r>
              <a:rPr lang="en-US" sz="1200" kern="1200" dirty="0" smtClean="0">
                <a:solidFill>
                  <a:schemeClr val="tx1"/>
                </a:solidFill>
                <a:effectLst/>
                <a:latin typeface="+mn-lt"/>
                <a:ea typeface="+mn-ea"/>
                <a:cs typeface="+mn-cs"/>
              </a:rPr>
              <a:t>KEEP THE COMMUNICATION FLOWING SO EVERYONE CAN DO THEIR BEST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940CA-8109-7145-B131-930834B91D46}" type="slidenum">
              <a:rPr lang="en-US" smtClean="0"/>
              <a:t>60</a:t>
            </a:fld>
            <a:endParaRPr lang="en-US" dirty="0"/>
          </a:p>
        </p:txBody>
      </p:sp>
    </p:spTree>
    <p:extLst>
      <p:ext uri="{BB962C8B-B14F-4D97-AF65-F5344CB8AC3E}">
        <p14:creationId xmlns:p14="http://schemas.microsoft.com/office/powerpoint/2010/main" val="280207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EMPLOYEE’S JOB:</a:t>
            </a:r>
          </a:p>
          <a:p>
            <a:endParaRPr lang="en-US" dirty="0" smtClean="0"/>
          </a:p>
          <a:p>
            <a:pPr lvl="0"/>
            <a:r>
              <a:rPr lang="en-US" dirty="0" smtClean="0"/>
              <a:t>THINK THINGS THROUGH, BE PROACTIVE TO ENSURE PRIORITIES ARE CLEAR</a:t>
            </a:r>
          </a:p>
          <a:p>
            <a:pPr lvl="0"/>
            <a:r>
              <a:rPr lang="en-US" dirty="0" smtClean="0"/>
              <a:t>BE PRESENT IN YOUR INTERACTIONS TO SAVE EVERYONE TIME AND ENSURE THINGS ARE DONE RIGHT THE FIRST TIME</a:t>
            </a:r>
          </a:p>
          <a:p>
            <a:pPr lvl="0"/>
            <a:r>
              <a:rPr lang="en-US" dirty="0" smtClean="0"/>
              <a:t>UNDERSTAND THE OUTCOMES YOUR TEAM AND LEADER WANT AND WHEN, AND HOW THEY ALIGN WITH YOUR ORGANIZATION’S OUTCOMES AND THOSE OF OTHER TEAMS SO CONTINGENCIES AND DEPENDENCIES ARE NAVIGATED EFFECTIVELY</a:t>
            </a:r>
          </a:p>
          <a:p>
            <a:pPr lvl="0"/>
            <a:r>
              <a:rPr lang="en-US" dirty="0" smtClean="0"/>
              <a:t>IF PROGRESS TOWARD OUTCOMES ISN’T HAPPENING, OR IF ANYTHING’S UNCLEAR, ASK YOUR LEADER FOR HELP</a:t>
            </a:r>
          </a:p>
          <a:p>
            <a:pPr lvl="0"/>
            <a:r>
              <a:rPr lang="en-US" dirty="0" smtClean="0"/>
              <a:t>IF YOUR LEADER ISN’T CLEARLY PRIORITIZING, </a:t>
            </a:r>
            <a:r>
              <a:rPr lang="en-US" dirty="0" smtClean="0">
                <a:hlinkClick r:id="rId3"/>
              </a:rPr>
              <a:t>GIVE THEM FEEDBACK</a:t>
            </a:r>
            <a:r>
              <a:rPr lang="en-US" dirty="0" smtClean="0"/>
              <a:t> TO HELP THEM IMPROVE</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61</a:t>
            </a:fld>
            <a:endParaRPr lang="en-US" dirty="0"/>
          </a:p>
        </p:txBody>
      </p:sp>
    </p:spTree>
    <p:extLst>
      <p:ext uri="{BB962C8B-B14F-4D97-AF65-F5344CB8AC3E}">
        <p14:creationId xmlns:p14="http://schemas.microsoft.com/office/powerpoint/2010/main" val="280207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LEARN AND GROW</a:t>
            </a:r>
          </a:p>
          <a:p>
            <a:r>
              <a:rPr lang="en-US" dirty="0" smtClean="0"/>
              <a:t>THIS IS THE THIRD AGREEMENT</a:t>
            </a:r>
          </a:p>
          <a:p>
            <a:r>
              <a:rPr lang="en-US" dirty="0" smtClean="0"/>
              <a:t>A COMMITMENT FOR BOTH OWNERS AND EMPLOYEES TO LEARN AND GROW AND CREATE THE ENVIRONMENT FOR GROWTH.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62</a:t>
            </a:fld>
            <a:endParaRPr lang="en-US" dirty="0"/>
          </a:p>
        </p:txBody>
      </p:sp>
    </p:spTree>
    <p:extLst>
      <p:ext uri="{BB962C8B-B14F-4D97-AF65-F5344CB8AC3E}">
        <p14:creationId xmlns:p14="http://schemas.microsoft.com/office/powerpoint/2010/main" val="1085215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OWNER’S JOB:</a:t>
            </a:r>
          </a:p>
          <a:p>
            <a:endParaRPr lang="en-US" dirty="0" smtClean="0"/>
          </a:p>
          <a:p>
            <a:pPr lvl="0"/>
            <a:r>
              <a:rPr lang="en-US" sz="1200" kern="1200" dirty="0" smtClean="0">
                <a:solidFill>
                  <a:schemeClr val="tx1"/>
                </a:solidFill>
                <a:effectLst/>
                <a:latin typeface="+mn-lt"/>
                <a:ea typeface="+mn-ea"/>
                <a:cs typeface="+mn-cs"/>
              </a:rPr>
              <a:t>HELP YOUR PEOPLE MAP OUT </a:t>
            </a:r>
            <a:r>
              <a:rPr lang="en-US" sz="1200" u="none" strike="noStrike" kern="1200" dirty="0" smtClean="0">
                <a:solidFill>
                  <a:schemeClr val="tx1"/>
                </a:solidFill>
                <a:effectLst/>
                <a:latin typeface="+mn-lt"/>
                <a:ea typeface="+mn-ea"/>
                <a:cs typeface="+mn-cs"/>
                <a:hlinkClick r:id="rId3"/>
              </a:rPr>
              <a:t>INDIVIDUAL DEVELOPMENT PLANS</a:t>
            </a:r>
            <a:r>
              <a:rPr lang="en-US" sz="1200" kern="1200" dirty="0" smtClean="0">
                <a:solidFill>
                  <a:schemeClr val="tx1"/>
                </a:solidFill>
                <a:effectLst/>
                <a:latin typeface="+mn-lt"/>
                <a:ea typeface="+mn-ea"/>
                <a:cs typeface="+mn-cs"/>
              </a:rPr>
              <a:t> SO THEY CAN SEE HOW THEY’LL GROW AT YOUR COMPANY</a:t>
            </a:r>
          </a:p>
          <a:p>
            <a:pPr lvl="0"/>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ARE YOUR LEARNING GOALS AND HOW WILL YOU ACHIEVE THEM?</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IDENTIFY WAYS THE TEAM CAN BE MORE IMPACTFUL TO THE BUSINESS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INVOLVE 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TEAM IN IDENTIFYING AND OPTIMIZING PROCESS CHANGES THAT WILL IMPROVE EFFECTIVENESS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SEND YOUR EMPLOYEES TO CLASSES, TRADE SHOWS, TRAINING SESSIONS? HOW DO YOU CROSS TRAIN?</a:t>
            </a:r>
          </a:p>
          <a:p>
            <a:pPr lvl="0"/>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940CA-8109-7145-B131-930834B91D46}" type="slidenum">
              <a:rPr lang="en-US" smtClean="0"/>
              <a:t>63</a:t>
            </a:fld>
            <a:endParaRPr lang="en-US" dirty="0"/>
          </a:p>
        </p:txBody>
      </p:sp>
    </p:spTree>
    <p:extLst>
      <p:ext uri="{BB962C8B-B14F-4D97-AF65-F5344CB8AC3E}">
        <p14:creationId xmlns:p14="http://schemas.microsoft.com/office/powerpoint/2010/main" val="2802071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EMPLOYEE’S JOB:</a:t>
            </a:r>
          </a:p>
          <a:p>
            <a:endParaRPr lang="en-US" dirty="0" smtClean="0"/>
          </a:p>
          <a:p>
            <a:pPr marL="342900" lvl="0" indent="-342900">
              <a:buFont typeface="Arial"/>
              <a:buChar char="•"/>
            </a:pPr>
            <a:r>
              <a:rPr lang="en-US" sz="1200" dirty="0" smtClean="0"/>
              <a:t>UNDERSTAND YOUR DEVELOPMENT PLAN AND THE GROWTH OPPORTUNITIES AT YOUR COMPANY</a:t>
            </a:r>
          </a:p>
          <a:p>
            <a:pPr marL="342900" lvl="0" indent="-342900">
              <a:buFont typeface="Arial"/>
              <a:buChar char="•"/>
            </a:pPr>
            <a:endParaRPr lang="en-US" sz="800" dirty="0" smtClean="0"/>
          </a:p>
          <a:p>
            <a:pPr marL="342900" indent="-342900">
              <a:buFont typeface="Arial"/>
              <a:buChar char="•"/>
            </a:pPr>
            <a:r>
              <a:rPr lang="en-US" sz="1200" dirty="0" smtClean="0"/>
              <a:t>ATTEND CLASSES, TRADE SHOWS &amp; TRAINING TO IMPROVE KNOWLEDGE AND SKILLS</a:t>
            </a:r>
          </a:p>
          <a:p>
            <a:pPr marL="342900" indent="-342900">
              <a:buFont typeface="Arial"/>
              <a:buChar char="•"/>
            </a:pPr>
            <a:endParaRPr lang="en-US" sz="1000" dirty="0" smtClean="0"/>
          </a:p>
          <a:p>
            <a:pPr marL="342900" indent="-342900">
              <a:buFont typeface="Arial"/>
              <a:buChar char="•"/>
            </a:pPr>
            <a:r>
              <a:rPr lang="en-US" sz="1200" dirty="0" smtClean="0"/>
              <a:t>REVIEW AND HELP BUILD COMPANY TRAINING MANUALS AND DOCUMENTATTION</a:t>
            </a:r>
          </a:p>
          <a:p>
            <a:pPr marL="342900" indent="-342900">
              <a:buFont typeface="Arial"/>
              <a:buChar char="•"/>
            </a:pPr>
            <a:endParaRPr lang="en-US" sz="1000" dirty="0" smtClean="0"/>
          </a:p>
          <a:p>
            <a:pPr marL="342900" lvl="0" indent="-342900">
              <a:buFont typeface="Arial"/>
              <a:buChar char="•"/>
            </a:pPr>
            <a:r>
              <a:rPr lang="en-US" sz="1200" dirty="0" smtClean="0"/>
              <a:t>WORK WITH OWNER TO CREATE OPERATIONAL SYSTEMS </a:t>
            </a:r>
            <a:endParaRPr lang="en-US" sz="1200" dirty="0"/>
          </a:p>
        </p:txBody>
      </p:sp>
      <p:sp>
        <p:nvSpPr>
          <p:cNvPr id="4" name="Slide Number Placeholder 3"/>
          <p:cNvSpPr>
            <a:spLocks noGrp="1"/>
          </p:cNvSpPr>
          <p:nvPr>
            <p:ph type="sldNum" sz="quarter" idx="10"/>
          </p:nvPr>
        </p:nvSpPr>
        <p:spPr/>
        <p:txBody>
          <a:bodyPr/>
          <a:lstStyle/>
          <a:p>
            <a:fld id="{2FA940CA-8109-7145-B131-930834B91D46}" type="slidenum">
              <a:rPr lang="en-US" smtClean="0"/>
              <a:t>64</a:t>
            </a:fld>
            <a:endParaRPr lang="en-US" dirty="0"/>
          </a:p>
        </p:txBody>
      </p:sp>
    </p:spTree>
    <p:extLst>
      <p:ext uri="{BB962C8B-B14F-4D97-AF65-F5344CB8AC3E}">
        <p14:creationId xmlns:p14="http://schemas.microsoft.com/office/powerpoint/2010/main" val="280207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UNDERSTAND THE IMPACT OF GROWTH, </a:t>
            </a:r>
            <a:r>
              <a:rPr lang="en-US" sz="1200" kern="1200" dirty="0" smtClean="0">
                <a:solidFill>
                  <a:schemeClr val="tx1"/>
                </a:solidFill>
                <a:effectLst/>
                <a:latin typeface="+mn-lt"/>
                <a:ea typeface="+mn-ea"/>
                <a:cs typeface="+mn-cs"/>
              </a:rPr>
              <a:t>ACCORDING TO LINKEDIN'S 2019 </a:t>
            </a:r>
            <a:r>
              <a:rPr lang="en-US" sz="1200" u="none" strike="noStrike" kern="1200" dirty="0" smtClean="0">
                <a:solidFill>
                  <a:schemeClr val="tx1"/>
                </a:solidFill>
                <a:effectLst/>
                <a:latin typeface="+mn-lt"/>
                <a:ea typeface="+mn-ea"/>
                <a:cs typeface="+mn-cs"/>
                <a:hlinkClick r:id="rId3"/>
              </a:rPr>
              <a:t>WORKFORCE LEARNING REPORT</a:t>
            </a:r>
            <a:r>
              <a:rPr lang="en-US" sz="1200" kern="1200" dirty="0" smtClean="0">
                <a:solidFill>
                  <a:schemeClr val="tx1"/>
                </a:solidFill>
                <a:effectLst/>
                <a:latin typeface="+mn-lt"/>
                <a:ea typeface="+mn-ea"/>
                <a:cs typeface="+mn-cs"/>
              </a:rPr>
              <a:t>, 94 PERCENT OF EMPLOYEES SAY THAT THEY WOULD STAY AT A COMPANY LONGER IF IT SIMPLY INVESTED IN HELPING THEM LEARN.</a:t>
            </a:r>
          </a:p>
          <a:p>
            <a:pPr lvl="0"/>
            <a:r>
              <a:rPr lang="en-US" sz="1200" kern="1200" dirty="0" smtClean="0">
                <a:solidFill>
                  <a:schemeClr val="tx1"/>
                </a:solidFill>
                <a:effectLst/>
                <a:latin typeface="+mn-lt"/>
                <a:ea typeface="+mn-ea"/>
                <a:cs typeface="+mn-cs"/>
              </a:rPr>
              <a:t>THIS INTEREST IN LEARNING AND DEVELOPMENT IS PARTICULARLY STRONG AMONG YOUNGER WORKERS. LINKEDIN'S RESEARCH FOUND THAT ROUGHLY A QUARTER OF GEN Z AND </a:t>
            </a:r>
            <a:r>
              <a:rPr lang="en-US" sz="1200" kern="1200" dirty="0" err="1" smtClean="0">
                <a:solidFill>
                  <a:schemeClr val="tx1"/>
                </a:solidFill>
                <a:effectLst/>
                <a:latin typeface="+mn-lt"/>
                <a:ea typeface="+mn-ea"/>
                <a:cs typeface="+mn-cs"/>
              </a:rPr>
              <a:t>MILLENNIALS</a:t>
            </a:r>
            <a:r>
              <a:rPr lang="en-US" sz="1200" kern="1200" dirty="0" smtClean="0">
                <a:solidFill>
                  <a:schemeClr val="tx1"/>
                </a:solidFill>
                <a:effectLst/>
                <a:latin typeface="+mn-lt"/>
                <a:ea typeface="+mn-ea"/>
                <a:cs typeface="+mn-cs"/>
              </a:rPr>
              <a:t> SAY LEARNING IS THE NUMBER ONE THING THAT MAKES THEM HAPPY AT WORK, AND OVER A QUARTER (27 PERCENT) OF GEN Z AND </a:t>
            </a:r>
            <a:r>
              <a:rPr lang="en-US" sz="1200" kern="1200" dirty="0" err="1" smtClean="0">
                <a:solidFill>
                  <a:schemeClr val="tx1"/>
                </a:solidFill>
                <a:effectLst/>
                <a:latin typeface="+mn-lt"/>
                <a:ea typeface="+mn-ea"/>
                <a:cs typeface="+mn-cs"/>
              </a:rPr>
              <a:t>MILLENNIALS</a:t>
            </a:r>
            <a:r>
              <a:rPr lang="en-US" sz="1200" kern="1200" dirty="0" smtClean="0">
                <a:solidFill>
                  <a:schemeClr val="tx1"/>
                </a:solidFill>
                <a:effectLst/>
                <a:latin typeface="+mn-lt"/>
                <a:ea typeface="+mn-ea"/>
                <a:cs typeface="+mn-cs"/>
              </a:rPr>
              <a:t> SAY THE NUMBER ONE REASON THEY'D LEAVE THEIR JOB IS BECAUSE THEY DID NOT HAVE THE OPPORTUNITY TO LEARN AND GROW.</a:t>
            </a:r>
          </a:p>
          <a:p>
            <a:pPr fontAlgn="t"/>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65</a:t>
            </a:fld>
            <a:endParaRPr lang="en-US" dirty="0"/>
          </a:p>
        </p:txBody>
      </p:sp>
    </p:spTree>
    <p:extLst>
      <p:ext uri="{BB962C8B-B14F-4D97-AF65-F5344CB8AC3E}">
        <p14:creationId xmlns:p14="http://schemas.microsoft.com/office/powerpoint/2010/main" val="12807010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WHAT’S THE TAKE AWAY FROM THIS SESSION?</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66</a:t>
            </a:fld>
            <a:endParaRPr lang="en-US" dirty="0"/>
          </a:p>
        </p:txBody>
      </p:sp>
    </p:spTree>
    <p:extLst>
      <p:ext uri="{BB962C8B-B14F-4D97-AF65-F5344CB8AC3E}">
        <p14:creationId xmlns:p14="http://schemas.microsoft.com/office/powerpoint/2010/main" val="2170785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67</a:t>
            </a:fld>
            <a:endParaRPr lang="en-US" dirty="0"/>
          </a:p>
        </p:txBody>
      </p:sp>
    </p:spTree>
    <p:extLst>
      <p:ext uri="{BB962C8B-B14F-4D97-AF65-F5344CB8AC3E}">
        <p14:creationId xmlns:p14="http://schemas.microsoft.com/office/powerpoint/2010/main" val="1931845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ARE</a:t>
            </a:r>
            <a:r>
              <a:rPr lang="en-US" baseline="0" dirty="0" smtClean="0"/>
              <a:t> POWERFUL REASONS FOR AN EMPLOYEE TO WORK FOR A SMALL BUSINESS LIKE YOURS. THE EMPLOYEES WHO VALUE THESE ARE THE ONES YOU SHOULD BE RECRUITING, ONBOARDING SUCCESSFULLY AND WORKING HARD TO RETAIN.</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68</a:t>
            </a:fld>
            <a:endParaRPr lang="en-US" dirty="0"/>
          </a:p>
        </p:txBody>
      </p:sp>
    </p:spTree>
    <p:extLst>
      <p:ext uri="{BB962C8B-B14F-4D97-AF65-F5344CB8AC3E}">
        <p14:creationId xmlns:p14="http://schemas.microsoft.com/office/powerpoint/2010/main" val="38028468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REMEMBER</a:t>
            </a:r>
          </a:p>
          <a:p>
            <a:endParaRPr lang="en-US" dirty="0" smtClean="0"/>
          </a:p>
          <a:p>
            <a:r>
              <a:rPr lang="en-US" dirty="0" smtClean="0"/>
              <a:t>ESPECIALLY IF YOU HAVE STRONG SYSTEMS.</a:t>
            </a:r>
            <a:endParaRPr lang="en-US" dirty="0"/>
          </a:p>
        </p:txBody>
      </p:sp>
      <p:sp>
        <p:nvSpPr>
          <p:cNvPr id="4" name="Slide Number Placeholder 3"/>
          <p:cNvSpPr>
            <a:spLocks noGrp="1"/>
          </p:cNvSpPr>
          <p:nvPr>
            <p:ph type="sldNum" sz="quarter" idx="10"/>
          </p:nvPr>
        </p:nvSpPr>
        <p:spPr/>
        <p:txBody>
          <a:bodyPr/>
          <a:lstStyle/>
          <a:p>
            <a:pPr>
              <a:defRPr/>
            </a:pPr>
            <a:fld id="{5F6F1648-3329-4B93-BF77-B165F61F0B53}" type="slidenum">
              <a:rPr lang="en-US" smtClean="0"/>
              <a:pPr>
                <a:defRPr/>
              </a:pPr>
              <a:t>69</a:t>
            </a:fld>
            <a:endParaRPr lang="en-US" dirty="0"/>
          </a:p>
        </p:txBody>
      </p:sp>
    </p:spTree>
    <p:extLst>
      <p:ext uri="{BB962C8B-B14F-4D97-AF65-F5344CB8AC3E}">
        <p14:creationId xmlns:p14="http://schemas.microsoft.com/office/powerpoint/2010/main" val="239811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WHY DON’T WE JUST DELIVER</a:t>
            </a:r>
            <a:r>
              <a:rPr lang="en-US" baseline="0" dirty="0" smtClean="0"/>
              <a:t> THE NEWS TO </a:t>
            </a:r>
            <a:r>
              <a:rPr lang="en-US" dirty="0" smtClean="0"/>
              <a:t>THOSE TOXIC EMPLOYEES?</a:t>
            </a:r>
          </a:p>
          <a:p>
            <a:r>
              <a:rPr lang="en-US" dirty="0" smtClean="0"/>
              <a:t>WHY ARE THEY STILL</a:t>
            </a:r>
            <a:r>
              <a:rPr lang="en-US" baseline="0" dirty="0" smtClean="0"/>
              <a:t> THERE AFTER WE IDENTIFY THEM?</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7</a:t>
            </a:fld>
            <a:endParaRPr lang="en-US" dirty="0"/>
          </a:p>
        </p:txBody>
      </p:sp>
    </p:spTree>
    <p:extLst>
      <p:ext uri="{BB962C8B-B14F-4D97-AF65-F5344CB8AC3E}">
        <p14:creationId xmlns:p14="http://schemas.microsoft.com/office/powerpoint/2010/main" val="14355867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158075A6-87E0-4554-8606-F35E0A1ECE29}" type="slidenum">
              <a:rPr kumimoji="0" lang="en-US" sz="1200" smtClean="0"/>
              <a:pPr/>
              <a:t>70</a:t>
            </a:fld>
            <a:endParaRPr kumimoji="0" lang="en-US" sz="1200" dirty="0" smtClean="0"/>
          </a:p>
        </p:txBody>
      </p:sp>
      <p:sp>
        <p:nvSpPr>
          <p:cNvPr id="17411" name="Rectangle 1026"/>
          <p:cNvSpPr>
            <a:spLocks noGrp="1" noRot="1" noChangeAspect="1" noChangeArrowheads="1" noTextEdit="1"/>
          </p:cNvSpPr>
          <p:nvPr>
            <p:ph type="sldImg"/>
          </p:nvPr>
        </p:nvSpPr>
        <p:spPr>
          <a:xfrm>
            <a:off x="381000" y="685800"/>
            <a:ext cx="6096000" cy="3429000"/>
          </a:xfrm>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smtClean="0">
              <a:latin typeface="Calibri" charset="0"/>
            </a:endParaRPr>
          </a:p>
          <a:p>
            <a:pPr eaLnBrk="1" hangingPunct="1">
              <a:spcBef>
                <a:spcPct val="0"/>
              </a:spcBef>
            </a:pPr>
            <a:r>
              <a:rPr lang="en-US" sz="1400" dirty="0" smtClean="0">
                <a:latin typeface="Calibri" charset="0"/>
              </a:rPr>
              <a:t>PLUG BOOK</a:t>
            </a:r>
          </a:p>
          <a:p>
            <a:pPr eaLnBrk="1" hangingPunct="1">
              <a:spcBef>
                <a:spcPct val="0"/>
              </a:spcBef>
            </a:pPr>
            <a:r>
              <a:rPr lang="en-US" sz="1400" dirty="0" smtClean="0">
                <a:latin typeface="Calibri" charset="0"/>
              </a:rPr>
              <a:t>A FEW MINUTES FOR QUESTIONS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WE MAKE ALL KINDS OF EXCUSES WHY WE DON’T JUST FIRE AN POOR PERFORMING OR TOXIC EMPLOYEE</a:t>
            </a:r>
          </a:p>
          <a:p>
            <a:endParaRPr lang="en-US" dirty="0" smtClean="0"/>
          </a:p>
          <a:p>
            <a:r>
              <a:rPr lang="en-US" dirty="0" smtClean="0"/>
              <a:t>BUT THEY ARE STILL WORKING FOR YOU.</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8</a:t>
            </a:fld>
            <a:endParaRPr lang="en-US" dirty="0"/>
          </a:p>
        </p:txBody>
      </p:sp>
    </p:spTree>
    <p:extLst>
      <p:ext uri="{BB962C8B-B14F-4D97-AF65-F5344CB8AC3E}">
        <p14:creationId xmlns:p14="http://schemas.microsoft.com/office/powerpoint/2010/main" val="415012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COST OF NOT FIRING A BAD EMPLOYEE IS HUGE.</a:t>
            </a:r>
          </a:p>
          <a:p>
            <a:r>
              <a:rPr lang="en-US" dirty="0" smtClean="0"/>
              <a:t>AND ULTIMATELY THEY WILL BE GONE ONE WAY OR THE OTHER</a:t>
            </a:r>
          </a:p>
          <a:p>
            <a:endParaRPr lang="en-US" dirty="0" smtClean="0"/>
          </a:p>
          <a:p>
            <a:r>
              <a:rPr lang="en-US" dirty="0" smtClean="0"/>
              <a:t>ALL THE EXPERTS SAY </a:t>
            </a:r>
            <a:r>
              <a:rPr lang="mr-IN" dirty="0" smtClean="0"/>
              <a:t>–</a:t>
            </a:r>
            <a:r>
              <a:rPr lang="en-US" dirty="0" smtClean="0"/>
              <a:t>MAKE A PLAN AND MOVE ON IT NOW</a:t>
            </a:r>
            <a:r>
              <a:rPr lang="en-US" dirty="0" smtClean="0"/>
              <a:t>! IF YOU HAVE THAT TOXIC EMPLOYEE, START THE PROCESS NOW.</a:t>
            </a:r>
            <a:endParaRPr lang="en-US" dirty="0" smtClean="0"/>
          </a:p>
          <a:p>
            <a:r>
              <a:rPr lang="en-US" dirty="0" smtClean="0"/>
              <a:t>FIND THAT</a:t>
            </a:r>
            <a:r>
              <a:rPr lang="en-US" baseline="0" dirty="0" smtClean="0"/>
              <a:t> GREAT EMPLOYEE</a:t>
            </a:r>
            <a:endParaRPr lang="en-US" dirty="0"/>
          </a:p>
        </p:txBody>
      </p:sp>
      <p:sp>
        <p:nvSpPr>
          <p:cNvPr id="4" name="Slide Number Placeholder 3"/>
          <p:cNvSpPr>
            <a:spLocks noGrp="1"/>
          </p:cNvSpPr>
          <p:nvPr>
            <p:ph type="sldNum" sz="quarter" idx="10"/>
          </p:nvPr>
        </p:nvSpPr>
        <p:spPr/>
        <p:txBody>
          <a:bodyPr/>
          <a:lstStyle/>
          <a:p>
            <a:fld id="{2FA940CA-8109-7145-B131-930834B91D46}" type="slidenum">
              <a:rPr lang="en-US" smtClean="0"/>
              <a:t>9</a:t>
            </a:fld>
            <a:endParaRPr lang="en-US" dirty="0"/>
          </a:p>
        </p:txBody>
      </p:sp>
    </p:spTree>
    <p:extLst>
      <p:ext uri="{BB962C8B-B14F-4D97-AF65-F5344CB8AC3E}">
        <p14:creationId xmlns:p14="http://schemas.microsoft.com/office/powerpoint/2010/main" val="415012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AB0880-AE01-6E44-9D65-9D0C837F30D2}" type="datetimeFigureOut">
              <a:rPr lang="en-US" smtClean="0"/>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3CE99-3FB5-8745-A7A7-D4FA7D396A82}" type="slidenum">
              <a:rPr lang="en-US" smtClean="0"/>
              <a:t>‹#›</a:t>
            </a:fld>
            <a:endParaRPr lang="en-US" dirty="0"/>
          </a:p>
        </p:txBody>
      </p:sp>
      <p:pic>
        <p:nvPicPr>
          <p:cNvPr id="8" name="Picture 7" descr="slide 1 jp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898750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0880-AE01-6E44-9D65-9D0C837F30D2}" type="datetimeFigureOut">
              <a:rPr lang="en-US" smtClean="0"/>
              <a:t>3/17/19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B3CE99-3FB5-8745-A7A7-D4FA7D396A82}" type="slidenum">
              <a:rPr lang="en-US" smtClean="0"/>
              <a:t>‹#›</a:t>
            </a:fld>
            <a:endParaRPr lang="en-US" dirty="0"/>
          </a:p>
        </p:txBody>
      </p:sp>
    </p:spTree>
    <p:extLst>
      <p:ext uri="{BB962C8B-B14F-4D97-AF65-F5344CB8AC3E}">
        <p14:creationId xmlns:p14="http://schemas.microsoft.com/office/powerpoint/2010/main" val="23514027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lowchart: Document 1"/>
          <p:cNvSpPr/>
          <p:nvPr userDrawn="1"/>
        </p:nvSpPr>
        <p:spPr bwMode="auto">
          <a:xfrm flipV="1">
            <a:off x="0" y="4643437"/>
            <a:ext cx="9144000" cy="500063"/>
          </a:xfrm>
          <a:prstGeom prst="flowChartDocument">
            <a:avLst/>
          </a:prstGeom>
          <a:gradFill flip="none" rotWithShape="1">
            <a:gsLst>
              <a:gs pos="0">
                <a:srgbClr val="4C5DB2"/>
              </a:gs>
              <a:gs pos="50000">
                <a:srgbClr val="728BC4"/>
              </a:gs>
              <a:gs pos="100000">
                <a:srgbClr val="CDD2E9"/>
              </a:gs>
            </a:gsLst>
            <a:lin ang="10800000" scaled="1"/>
            <a:tileRect/>
          </a:gradFill>
          <a:ln w="9525" cap="flat" cmpd="sng" algn="ctr">
            <a:noFill/>
            <a:prstDash val="solid"/>
            <a:round/>
            <a:headEnd type="none" w="med" len="med"/>
            <a:tailEnd type="none" w="med" len="med"/>
          </a:ln>
          <a:effectLst/>
        </p:spPr>
        <p:txBody>
          <a:bodyPr vert="horz" wrap="square" lIns="106674" tIns="53337" rIns="106674" bIns="53337" numCol="1" rtlCol="0" anchor="t" anchorCtr="0" compatLnSpc="1">
            <a:prstTxWarp prst="textNoShape">
              <a:avLst/>
            </a:prstTxWarp>
          </a:bodyPr>
          <a:lstStyle/>
          <a:p>
            <a:pPr marL="0" marR="0" indent="0" algn="l" defTabSz="1066739" rtl="0" eaLnBrk="0" fontAlgn="base" latinLnBrk="0" hangingPunct="0">
              <a:lnSpc>
                <a:spcPct val="100000"/>
              </a:lnSpc>
              <a:spcBef>
                <a:spcPct val="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p:txBody>
      </p:sp>
      <p:pic>
        <p:nvPicPr>
          <p:cNvPr id="3" name="Picture 2" descr="slide 1 jp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304305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4AB0880-AE01-6E44-9D65-9D0C837F30D2}" type="datetimeFigureOut">
              <a:rPr lang="en-US" smtClean="0"/>
              <a:t>3/17/19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B3CE99-3FB5-8745-A7A7-D4FA7D396A82}" type="slidenum">
              <a:rPr lang="en-US" smtClean="0"/>
              <a:t>‹#›</a:t>
            </a:fld>
            <a:endParaRPr lang="en-US" dirty="0"/>
          </a:p>
        </p:txBody>
      </p:sp>
    </p:spTree>
    <p:extLst>
      <p:ext uri="{BB962C8B-B14F-4D97-AF65-F5344CB8AC3E}">
        <p14:creationId xmlns:p14="http://schemas.microsoft.com/office/powerpoint/2010/main" val="10751287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jp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3.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1.jpg"/><Relationship Id="rId1" Type="http://schemas.openxmlformats.org/officeDocument/2006/relationships/tags" Target="../tags/tag7.x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3.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3.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3.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3.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chart" Target="../charts/char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chart" Target="../charts/char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chart" Target="../charts/char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chart" Target="../charts/char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chart" Target="../charts/char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chart" Target="../charts/char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chart" Target="../charts/chart10.xml"/></Relationships>
</file>

<file path=ppt/slides/_rels/slide5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xml"/><Relationship Id="rId3"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3.xml"/><Relationship Id="rId3"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3.xml"/><Relationship Id="rId3"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3.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3.xml"/><Relationship Id="rId3"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3.xml"/><Relationship Id="rId3"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8.jpg"/></Relationships>
</file>

<file path=ppt/slides/_rels/slide63.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3.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3.xml"/><Relationship Id="rId3"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3.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3.xml"/><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3.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3.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668" y="245162"/>
            <a:ext cx="8551333" cy="3370147"/>
          </a:xfrm>
          <a:prstGeom prst="rect">
            <a:avLst/>
          </a:prstGeom>
          <a:noFill/>
        </p:spPr>
        <p:txBody>
          <a:bodyPr wrap="square" lIns="106674" tIns="53337" rIns="106674" bIns="53337" rtlCol="0">
            <a:spAutoFit/>
          </a:bodyPr>
          <a:lstStyle/>
          <a:p>
            <a:pPr algn="ctr"/>
            <a:r>
              <a:rPr lang="en-US" sz="6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a:t>
            </a:r>
          </a:p>
          <a:p>
            <a:pPr algn="ctr"/>
            <a:r>
              <a:rPr lang="en-US" sz="6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OWNER/EMPLOYEE RELATIONSHIP</a:t>
            </a:r>
            <a:endParaRPr lang="en-US" sz="60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endParaRPr>
          </a:p>
          <a:p>
            <a:pPr algn="ctr"/>
            <a:endParaRPr lang="en-US" sz="28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
        <p:nvSpPr>
          <p:cNvPr id="4" name="TextBox 3"/>
          <p:cNvSpPr txBox="1"/>
          <p:nvPr/>
        </p:nvSpPr>
        <p:spPr>
          <a:xfrm>
            <a:off x="338668" y="3295143"/>
            <a:ext cx="8551333" cy="1554266"/>
          </a:xfrm>
          <a:prstGeom prst="rect">
            <a:avLst/>
          </a:prstGeom>
          <a:noFill/>
        </p:spPr>
        <p:txBody>
          <a:bodyPr wrap="square" lIns="106674" tIns="53337" rIns="106674" bIns="53337" rtlCol="0">
            <a:spAutoFit/>
          </a:bodyPr>
          <a:lstStyle/>
          <a:p>
            <a:pPr algn="ctr"/>
            <a:r>
              <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Peter Wolf</a:t>
            </a:r>
          </a:p>
          <a:p>
            <a:pPr algn="ctr"/>
            <a:r>
              <a:rPr lang="en-US" sz="40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Wolfpack </a:t>
            </a:r>
            <a:r>
              <a:rPr lang="en-US" sz="40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Business Coaching</a:t>
            </a:r>
          </a:p>
        </p:txBody>
      </p:sp>
      <p:sp>
        <p:nvSpPr>
          <p:cNvPr id="6" name="TextBox 5"/>
          <p:cNvSpPr txBox="1"/>
          <p:nvPr/>
        </p:nvSpPr>
        <p:spPr>
          <a:xfrm>
            <a:off x="7006956" y="4757562"/>
            <a:ext cx="2408193" cy="369332"/>
          </a:xfrm>
          <a:prstGeom prst="rect">
            <a:avLst/>
          </a:prstGeom>
          <a:noFill/>
        </p:spPr>
        <p:txBody>
          <a:bodyPr wrap="square" rtlCol="0">
            <a:spAutoFit/>
          </a:bodyPr>
          <a:lstStyle/>
          <a:p>
            <a:r>
              <a:rPr lang="en-US" dirty="0" smtClean="0"/>
              <a:t>© 2019 Peter Wolf</a:t>
            </a:r>
            <a:endParaRPr lang="en-US" dirty="0"/>
          </a:p>
        </p:txBody>
      </p:sp>
    </p:spTree>
    <p:extLst>
      <p:ext uri="{BB962C8B-B14F-4D97-AF65-F5344CB8AC3E}">
        <p14:creationId xmlns:p14="http://schemas.microsoft.com/office/powerpoint/2010/main" val="2505490638"/>
      </p:ext>
    </p:extLst>
  </p:cSld>
  <p:clrMapOvr>
    <a:masterClrMapping/>
  </p:clrMapOvr>
  <mc:AlternateContent xmlns:mc="http://schemas.openxmlformats.org/markup-compatibility/2006" xmlns:p14="http://schemas.microsoft.com/office/powerpoint/2010/main">
    <mc:Choice Requires="p14">
      <p:transition spd="slow" p14:dur="2000" advTm="64331"/>
    </mc:Choice>
    <mc:Fallback xmlns="">
      <p:transition xmlns:p14="http://schemas.microsoft.com/office/powerpoint/2010/main" spd="slow" advTm="643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traits-of-a-great-employee-1-63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291213"/>
          </a:xfrm>
          <a:prstGeom prst="rect">
            <a:avLst/>
          </a:prstGeom>
        </p:spPr>
      </p:pic>
    </p:spTree>
    <p:extLst>
      <p:ext uri="{BB962C8B-B14F-4D97-AF65-F5344CB8AC3E}">
        <p14:creationId xmlns:p14="http://schemas.microsoft.com/office/powerpoint/2010/main" val="3647340673"/>
      </p:ext>
    </p:extLst>
  </p:cSld>
  <p:clrMapOvr>
    <a:masterClrMapping/>
  </p:clrMapOvr>
  <mc:AlternateContent xmlns:mc="http://schemas.openxmlformats.org/markup-compatibility/2006" xmlns:p14="http://schemas.microsoft.com/office/powerpoint/2010/main">
    <mc:Choice Requires="p14">
      <p:transition spd="slow" p14:dur="2000" advTm="17712"/>
    </mc:Choice>
    <mc:Fallback xmlns="">
      <p:transition xmlns:p14="http://schemas.microsoft.com/office/powerpoint/2010/main" spd="slow" advTm="1771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792" y="1138881"/>
            <a:ext cx="3874988" cy="3397853"/>
          </a:xfrm>
          <a:prstGeom prst="rect">
            <a:avLst/>
          </a:prstGeom>
        </p:spPr>
        <p:txBody>
          <a:bodyPr wrap="square">
            <a:spAutoFit/>
          </a:bodyPr>
          <a:lstStyle/>
          <a:p>
            <a:pPr marL="514350" indent="-514350">
              <a:lnSpc>
                <a:spcPct val="120000"/>
              </a:lnSpc>
              <a:buFont typeface="Arial"/>
              <a:buChar char="•"/>
            </a:pPr>
            <a:r>
              <a:rPr lang="en-US" sz="3600" b="1" dirty="0" smtClean="0"/>
              <a:t> ATTITUDE</a:t>
            </a:r>
          </a:p>
          <a:p>
            <a:pPr marL="514350" indent="-514350">
              <a:lnSpc>
                <a:spcPct val="120000"/>
              </a:lnSpc>
              <a:buFont typeface="Arial"/>
              <a:buChar char="•"/>
            </a:pPr>
            <a:r>
              <a:rPr lang="en-US" sz="3600" b="1" dirty="0" smtClean="0"/>
              <a:t> AMBITIOUS</a:t>
            </a:r>
          </a:p>
          <a:p>
            <a:pPr marL="514350" indent="-514350">
              <a:lnSpc>
                <a:spcPct val="120000"/>
              </a:lnSpc>
              <a:buFont typeface="Arial"/>
              <a:buChar char="•"/>
            </a:pPr>
            <a:r>
              <a:rPr lang="en-US" sz="3600" b="1" dirty="0" smtClean="0"/>
              <a:t> AUTONOMOUS</a:t>
            </a:r>
          </a:p>
          <a:p>
            <a:pPr marL="514350" indent="-514350">
              <a:lnSpc>
                <a:spcPct val="120000"/>
              </a:lnSpc>
              <a:buFont typeface="Arial"/>
              <a:buChar char="•"/>
            </a:pPr>
            <a:r>
              <a:rPr lang="en-US" sz="3600" b="1" dirty="0" smtClean="0"/>
              <a:t> PASSIONATE</a:t>
            </a:r>
          </a:p>
          <a:p>
            <a:pPr marL="514350" indent="-514350">
              <a:lnSpc>
                <a:spcPct val="120000"/>
              </a:lnSpc>
              <a:buFont typeface="Arial"/>
              <a:buChar char="•"/>
            </a:pPr>
            <a:r>
              <a:rPr lang="en-US" sz="3600" b="1" dirty="0" smtClean="0"/>
              <a:t> HONEST</a:t>
            </a:r>
          </a:p>
        </p:txBody>
      </p:sp>
      <p:sp>
        <p:nvSpPr>
          <p:cNvPr id="5" name="TextBox 4"/>
          <p:cNvSpPr txBox="1"/>
          <p:nvPr/>
        </p:nvSpPr>
        <p:spPr>
          <a:xfrm>
            <a:off x="199792" y="159561"/>
            <a:ext cx="8551333" cy="846379"/>
          </a:xfrm>
          <a:prstGeom prst="rect">
            <a:avLst/>
          </a:prstGeom>
          <a:noFill/>
        </p:spPr>
        <p:txBody>
          <a:bodyPr wrap="square" lIns="106674" tIns="53337" rIns="106674" bIns="53337" rtlCol="0">
            <a:spAutoFit/>
          </a:bodyPr>
          <a:lstStyle/>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GREAT EMPLOYEE</a:t>
            </a:r>
            <a:endParaRPr lang="en-US" sz="48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
        <p:nvSpPr>
          <p:cNvPr id="2" name="TextBox 1"/>
          <p:cNvSpPr txBox="1"/>
          <p:nvPr/>
        </p:nvSpPr>
        <p:spPr>
          <a:xfrm>
            <a:off x="4409977" y="1111762"/>
            <a:ext cx="3862416" cy="4635116"/>
          </a:xfrm>
          <a:prstGeom prst="rect">
            <a:avLst/>
          </a:prstGeom>
          <a:noFill/>
        </p:spPr>
        <p:txBody>
          <a:bodyPr wrap="square" rtlCol="0">
            <a:spAutoFit/>
          </a:bodyPr>
          <a:lstStyle/>
          <a:p>
            <a:pPr marL="514350" indent="-514350">
              <a:lnSpc>
                <a:spcPct val="120000"/>
              </a:lnSpc>
              <a:buFont typeface="Arial"/>
              <a:buChar char="•"/>
            </a:pPr>
            <a:r>
              <a:rPr lang="en-US" sz="3600" b="1" dirty="0"/>
              <a:t> CREATIVE</a:t>
            </a:r>
          </a:p>
          <a:p>
            <a:pPr marL="514350" indent="-514350">
              <a:lnSpc>
                <a:spcPct val="120000"/>
              </a:lnSpc>
              <a:buFont typeface="Arial"/>
              <a:buChar char="•"/>
            </a:pPr>
            <a:r>
              <a:rPr lang="en-US" sz="3600" b="1" dirty="0"/>
              <a:t> RELIABLE</a:t>
            </a:r>
          </a:p>
          <a:p>
            <a:pPr marL="514350" indent="-514350">
              <a:lnSpc>
                <a:spcPct val="120000"/>
              </a:lnSpc>
              <a:buFont typeface="Arial"/>
              <a:buChar char="•"/>
            </a:pPr>
            <a:r>
              <a:rPr lang="en-US" sz="3600" b="1" dirty="0"/>
              <a:t> EAGER</a:t>
            </a:r>
          </a:p>
          <a:p>
            <a:pPr marL="514350" indent="-514350">
              <a:lnSpc>
                <a:spcPct val="120000"/>
              </a:lnSpc>
              <a:buFont typeface="Arial"/>
              <a:buChar char="•"/>
            </a:pPr>
            <a:r>
              <a:rPr lang="en-US" sz="3600" b="1" dirty="0"/>
              <a:t> POSITIVE</a:t>
            </a:r>
          </a:p>
          <a:p>
            <a:pPr marL="514350" indent="-514350">
              <a:lnSpc>
                <a:spcPct val="120000"/>
              </a:lnSpc>
              <a:buFont typeface="Arial"/>
              <a:buChar char="•"/>
            </a:pPr>
            <a:r>
              <a:rPr lang="en-US" sz="3600" b="1" dirty="0"/>
              <a:t>TEAM PLAYER</a:t>
            </a:r>
          </a:p>
          <a:p>
            <a:pPr marL="514350" indent="-514350">
              <a:lnSpc>
                <a:spcPct val="120000"/>
              </a:lnSpc>
              <a:buFont typeface="Arial"/>
              <a:buChar char="•"/>
            </a:pPr>
            <a:endParaRPr lang="en-US" sz="3600" b="1" dirty="0"/>
          </a:p>
          <a:p>
            <a:pPr marL="514350" indent="-514350">
              <a:buFont typeface="Arial"/>
              <a:buChar char="•"/>
            </a:pPr>
            <a:endParaRPr lang="en-US" sz="3600" dirty="0"/>
          </a:p>
        </p:txBody>
      </p:sp>
    </p:spTree>
    <p:custDataLst>
      <p:tags r:id="rId1"/>
    </p:custDataLst>
    <p:extLst>
      <p:ext uri="{BB962C8B-B14F-4D97-AF65-F5344CB8AC3E}">
        <p14:creationId xmlns:p14="http://schemas.microsoft.com/office/powerpoint/2010/main" val="3758372783"/>
      </p:ext>
    </p:extLst>
  </p:cSld>
  <p:clrMapOvr>
    <a:masterClrMapping/>
  </p:clrMapOvr>
  <mc:AlternateContent xmlns:mc="http://schemas.openxmlformats.org/markup-compatibility/2006" xmlns:p14="http://schemas.microsoft.com/office/powerpoint/2010/main">
    <mc:Choice Requires="p14">
      <p:transition spd="slow" p14:dur="2000" advTm="59336"/>
    </mc:Choice>
    <mc:Fallback xmlns="">
      <p:transition xmlns:p14="http://schemas.microsoft.com/office/powerpoint/2010/main" spd="slow" advTm="5933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graduat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7369" y="0"/>
            <a:ext cx="6594231" cy="5143500"/>
          </a:xfrm>
          <a:prstGeom prst="rect">
            <a:avLst/>
          </a:prstGeom>
        </p:spPr>
      </p:pic>
      <p:sp>
        <p:nvSpPr>
          <p:cNvPr id="2" name="Rectangle 1"/>
          <p:cNvSpPr/>
          <p:nvPr/>
        </p:nvSpPr>
        <p:spPr>
          <a:xfrm>
            <a:off x="440267" y="4226469"/>
            <a:ext cx="8415866" cy="707886"/>
          </a:xfrm>
          <a:prstGeom prst="rect">
            <a:avLst/>
          </a:prstGeom>
        </p:spPr>
        <p:txBody>
          <a:bodyPr wrap="square">
            <a:spAutoFit/>
          </a:bodyPr>
          <a:lstStyle/>
          <a:p>
            <a:pPr algn="ctr"/>
            <a:r>
              <a:rPr lang="en-US" sz="4000" dirty="0" smtClean="0">
                <a:latin typeface="Arial Black"/>
                <a:cs typeface="Arial Black"/>
              </a:rPr>
              <a:t>12 DIFFERENT EMPLOYERS</a:t>
            </a:r>
            <a:endParaRPr lang="en-US" sz="4000" dirty="0">
              <a:latin typeface="Arial Black"/>
              <a:cs typeface="Arial Black"/>
            </a:endParaRPr>
          </a:p>
        </p:txBody>
      </p:sp>
    </p:spTree>
    <p:custDataLst>
      <p:tags r:id="rId1"/>
    </p:custDataLst>
    <p:extLst>
      <p:ext uri="{BB962C8B-B14F-4D97-AF65-F5344CB8AC3E}">
        <p14:creationId xmlns:p14="http://schemas.microsoft.com/office/powerpoint/2010/main" val="2798505649"/>
      </p:ext>
    </p:extLst>
  </p:cSld>
  <p:clrMapOvr>
    <a:masterClrMapping/>
  </p:clrMapOvr>
  <mc:AlternateContent xmlns:mc="http://schemas.openxmlformats.org/markup-compatibility/2006" xmlns:p14="http://schemas.microsoft.com/office/powerpoint/2010/main">
    <mc:Choice Requires="p14">
      <p:transition spd="slow" p14:dur="2000" advTm="48218"/>
    </mc:Choice>
    <mc:Fallback xmlns="">
      <p:transition xmlns:p14="http://schemas.microsoft.com/office/powerpoint/2010/main" spd="slow" advTm="482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28123" y="1597981"/>
            <a:ext cx="8077259" cy="1446550"/>
          </a:xfrm>
          <a:prstGeom prst="rect">
            <a:avLst/>
          </a:prstGeom>
          <a:noFill/>
        </p:spPr>
        <p:txBody>
          <a:bodyPr wrap="square" rtlCol="0">
            <a:spAutoFit/>
          </a:bodyPr>
          <a:lstStyle/>
          <a:p>
            <a:pPr algn="ctr"/>
            <a:r>
              <a:rPr lang="en-US" sz="8800" b="1" dirty="0" smtClean="0">
                <a:solidFill>
                  <a:schemeClr val="tx2">
                    <a:lumMod val="20000"/>
                    <a:lumOff val="80000"/>
                  </a:schemeClr>
                </a:solidFill>
                <a:latin typeface="Baskerville SemiBold"/>
                <a:cs typeface="Baskerville SemiBold"/>
              </a:rPr>
              <a:t>GALLOP</a:t>
            </a:r>
            <a:r>
              <a:rPr lang="en-US" sz="8800" dirty="0" smtClean="0">
                <a:solidFill>
                  <a:schemeClr val="tx2">
                    <a:lumMod val="20000"/>
                    <a:lumOff val="80000"/>
                  </a:schemeClr>
                </a:solidFill>
              </a:rPr>
              <a:t> </a:t>
            </a:r>
            <a:r>
              <a:rPr lang="en-US" sz="8800" b="1" dirty="0" smtClean="0">
                <a:solidFill>
                  <a:srgbClr val="FFFF00"/>
                </a:solidFill>
              </a:rPr>
              <a:t>POLL</a:t>
            </a:r>
            <a:endParaRPr lang="en-US" sz="8800" b="1" dirty="0">
              <a:solidFill>
                <a:srgbClr val="FFFF00"/>
              </a:solidFill>
            </a:endParaRPr>
          </a:p>
        </p:txBody>
      </p:sp>
    </p:spTree>
    <p:extLst>
      <p:ext uri="{BB962C8B-B14F-4D97-AF65-F5344CB8AC3E}">
        <p14:creationId xmlns:p14="http://schemas.microsoft.com/office/powerpoint/2010/main" val="392717321"/>
      </p:ext>
    </p:extLst>
  </p:cSld>
  <p:clrMapOvr>
    <a:masterClrMapping/>
  </p:clrMapOvr>
  <mc:AlternateContent xmlns:mc="http://schemas.openxmlformats.org/markup-compatibility/2006" xmlns:p14="http://schemas.microsoft.com/office/powerpoint/2010/main">
    <mc:Choice Requires="p14">
      <p:transition spd="slow" p14:dur="2000" advTm="9064"/>
    </mc:Choice>
    <mc:Fallback xmlns="">
      <p:transition xmlns:p14="http://schemas.microsoft.com/office/powerpoint/2010/main" spd="slow" advTm="9064"/>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015999" y="812800"/>
            <a:ext cx="6942666" cy="3754874"/>
          </a:xfrm>
          <a:prstGeom prst="rect">
            <a:avLst/>
          </a:prstGeom>
          <a:noFill/>
        </p:spPr>
        <p:txBody>
          <a:bodyPr wrap="square" rtlCol="0">
            <a:spAutoFit/>
          </a:bodyPr>
          <a:lstStyle/>
          <a:p>
            <a:pPr algn="ctr"/>
            <a:r>
              <a:rPr lang="en-US" sz="16600" dirty="0" smtClean="0">
                <a:solidFill>
                  <a:srgbClr val="FFFFFF"/>
                </a:solidFill>
                <a:latin typeface="Arial Black"/>
                <a:cs typeface="Arial Black"/>
              </a:rPr>
              <a:t>51%</a:t>
            </a:r>
          </a:p>
          <a:p>
            <a:pPr algn="ctr"/>
            <a:r>
              <a:rPr lang="en-US" sz="7200" dirty="0" smtClean="0">
                <a:solidFill>
                  <a:srgbClr val="FFFFFF"/>
                </a:solidFill>
                <a:latin typeface="Arial Black"/>
                <a:cs typeface="Arial Black"/>
              </a:rPr>
              <a:t>LOOKING</a:t>
            </a:r>
            <a:endParaRPr lang="en-US" sz="6000" dirty="0">
              <a:solidFill>
                <a:srgbClr val="FFFFFF"/>
              </a:solidFill>
              <a:latin typeface="Arial Black"/>
              <a:cs typeface="Arial Black"/>
            </a:endParaRPr>
          </a:p>
        </p:txBody>
      </p:sp>
    </p:spTree>
    <p:extLst>
      <p:ext uri="{BB962C8B-B14F-4D97-AF65-F5344CB8AC3E}">
        <p14:creationId xmlns:p14="http://schemas.microsoft.com/office/powerpoint/2010/main" val="1389850696"/>
      </p:ext>
    </p:extLst>
  </p:cSld>
  <p:clrMapOvr>
    <a:masterClrMapping/>
  </p:clrMapOvr>
  <mc:AlternateContent xmlns:mc="http://schemas.openxmlformats.org/markup-compatibility/2006" xmlns:p14="http://schemas.microsoft.com/office/powerpoint/2010/main">
    <mc:Choice Requires="p14">
      <p:transition spd="slow" p14:dur="2000" advTm="17969"/>
    </mc:Choice>
    <mc:Fallback xmlns="">
      <p:transition xmlns:p14="http://schemas.microsoft.com/office/powerpoint/2010/main" spd="slow" advTm="179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017" y="1049869"/>
            <a:ext cx="7930376" cy="304698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cs typeface="Arial Black"/>
              </a:rPr>
              <a:t>EMPLOYEE</a:t>
            </a:r>
          </a:p>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cs typeface="Arial Black"/>
              </a:rPr>
              <a:t>TURNOVER</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cs typeface="Arial Black"/>
            </a:endParaRPr>
          </a:p>
        </p:txBody>
      </p:sp>
      <p:sp>
        <p:nvSpPr>
          <p:cNvPr id="3" name="TextBox 2"/>
          <p:cNvSpPr txBox="1"/>
          <p:nvPr/>
        </p:nvSpPr>
        <p:spPr>
          <a:xfrm>
            <a:off x="829068" y="1058236"/>
            <a:ext cx="7267572" cy="304698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solidFill>
                  <a:srgbClr val="55EC0D"/>
                </a:solidFill>
                <a:effectLst>
                  <a:outerShdw blurRad="76200" dist="50800" dir="5400000" algn="tl" rotWithShape="0">
                    <a:srgbClr val="000000">
                      <a:alpha val="65000"/>
                    </a:srgbClr>
                  </a:outerShdw>
                </a:effectLst>
                <a:latin typeface="Arial Black"/>
                <a:cs typeface="Arial Black"/>
              </a:rPr>
              <a:t>GOOD </a:t>
            </a:r>
          </a:p>
          <a:p>
            <a:pPr algn="ctr"/>
            <a:r>
              <a:rPr lang="en-US" sz="9600" b="1" spc="50" dirty="0" smtClean="0">
                <a:ln w="11430"/>
                <a:effectLst>
                  <a:outerShdw blurRad="76200" dist="50800" dir="5400000" algn="tl" rotWithShape="0">
                    <a:srgbClr val="000000">
                      <a:alpha val="65000"/>
                    </a:srgbClr>
                  </a:outerShdw>
                </a:effectLst>
                <a:latin typeface="Arial Black"/>
                <a:cs typeface="Arial Black"/>
              </a:rPr>
              <a:t>OR</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cs typeface="Arial Black"/>
              </a:rPr>
              <a:t> BAD</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989318036"/>
      </p:ext>
    </p:extLst>
  </p:cSld>
  <p:clrMapOvr>
    <a:masterClrMapping/>
  </p:clrMapOvr>
  <mc:AlternateContent xmlns:mc="http://schemas.openxmlformats.org/markup-compatibility/2006" xmlns:p14="http://schemas.microsoft.com/office/powerpoint/2010/main">
    <mc:Choice Requires="p14">
      <p:transition spd="slow" p14:dur="2000" advTm="28658"/>
    </mc:Choice>
    <mc:Fallback xmlns="">
      <p:transition xmlns:p14="http://schemas.microsoft.com/office/powerpoint/2010/main" spd="slow" advTm="286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stofturnover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084299" cy="5143500"/>
          </a:xfrm>
          <a:prstGeom prst="rect">
            <a:avLst/>
          </a:prstGeom>
        </p:spPr>
      </p:pic>
    </p:spTree>
    <p:extLst>
      <p:ext uri="{BB962C8B-B14F-4D97-AF65-F5344CB8AC3E}">
        <p14:creationId xmlns:p14="http://schemas.microsoft.com/office/powerpoint/2010/main" val="2049637467"/>
      </p:ext>
    </p:extLst>
  </p:cSld>
  <p:clrMapOvr>
    <a:masterClrMapping/>
  </p:clrMapOvr>
  <mc:AlternateContent xmlns:mc="http://schemas.openxmlformats.org/markup-compatibility/2006" xmlns:p14="http://schemas.microsoft.com/office/powerpoint/2010/main">
    <mc:Choice Requires="p14">
      <p:transition spd="slow" p14:dur="2000" advTm="31960"/>
    </mc:Choice>
    <mc:Fallback xmlns="">
      <p:transition xmlns:p14="http://schemas.microsoft.com/office/powerpoint/2010/main" spd="slow" advTm="3196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cruting.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545267" y="3335866"/>
            <a:ext cx="8184953"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rgbClr val="FF0000"/>
                </a:solidFill>
                <a:effectLst>
                  <a:outerShdw blurRad="76200" dist="50800" dir="5400000" algn="tl" rotWithShape="0">
                    <a:schemeClr val="bg1">
                      <a:alpha val="65000"/>
                    </a:schemeClr>
                  </a:outerShdw>
                </a:effectLst>
                <a:latin typeface="Arial Black"/>
                <a:cs typeface="Arial Black"/>
              </a:rPr>
              <a:t>RECRUITING</a:t>
            </a:r>
            <a:endParaRPr lang="en-US" sz="8800" b="1" spc="50" dirty="0">
              <a:ln w="11430"/>
              <a:solidFill>
                <a:srgbClr val="FF0000"/>
              </a:solidFill>
              <a:effectLst>
                <a:outerShdw blurRad="76200" dist="50800" dir="5400000" algn="tl" rotWithShape="0">
                  <a:schemeClr val="bg1">
                    <a:alpha val="65000"/>
                  </a:schemeClr>
                </a:outerShdw>
              </a:effectLst>
              <a:latin typeface="Arial Black"/>
              <a:cs typeface="Arial Black"/>
            </a:endParaRPr>
          </a:p>
        </p:txBody>
      </p:sp>
    </p:spTree>
    <p:custDataLst>
      <p:tags r:id="rId1"/>
    </p:custDataLst>
    <p:extLst>
      <p:ext uri="{BB962C8B-B14F-4D97-AF65-F5344CB8AC3E}">
        <p14:creationId xmlns:p14="http://schemas.microsoft.com/office/powerpoint/2010/main" val="3806743969"/>
      </p:ext>
    </p:extLst>
  </p:cSld>
  <p:clrMapOvr>
    <a:masterClrMapping/>
  </p:clrMapOvr>
  <mc:AlternateContent xmlns:mc="http://schemas.openxmlformats.org/markup-compatibility/2006" xmlns:p14="http://schemas.microsoft.com/office/powerpoint/2010/main">
    <mc:Choice Requires="p14">
      <p:transition spd="slow" p14:dur="2000" advTm="20216"/>
    </mc:Choice>
    <mc:Fallback xmlns="">
      <p:transition xmlns:p14="http://schemas.microsoft.com/office/powerpoint/2010/main" spd="slow" advTm="2021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THE_HIGH_COSTS_OF_NEW_HIR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733" y="0"/>
            <a:ext cx="7382933" cy="5133828"/>
          </a:xfrm>
          <a:prstGeom prst="rect">
            <a:avLst/>
          </a:prstGeom>
        </p:spPr>
      </p:pic>
    </p:spTree>
    <p:extLst>
      <p:ext uri="{BB962C8B-B14F-4D97-AF65-F5344CB8AC3E}">
        <p14:creationId xmlns:p14="http://schemas.microsoft.com/office/powerpoint/2010/main" val="966123407"/>
      </p:ext>
    </p:extLst>
  </p:cSld>
  <p:clrMapOvr>
    <a:masterClrMapping/>
  </p:clrMapOvr>
  <mc:AlternateContent xmlns:mc="http://schemas.openxmlformats.org/markup-compatibility/2006" xmlns:p14="http://schemas.microsoft.com/office/powerpoint/2010/main">
    <mc:Choice Requires="p14">
      <p:transition spd="slow" p14:dur="2000" advTm="29708"/>
    </mc:Choice>
    <mc:Fallback xmlns="">
      <p:transition xmlns:p14="http://schemas.microsoft.com/office/powerpoint/2010/main" spd="slow" advTm="29708"/>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THE_HIGH_COSTS_OF_NEW_HIR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733" y="0"/>
            <a:ext cx="7382933" cy="5133828"/>
          </a:xfrm>
          <a:prstGeom prst="rect">
            <a:avLst/>
          </a:prstGeom>
        </p:spPr>
      </p:pic>
    </p:spTree>
    <p:extLst>
      <p:ext uri="{BB962C8B-B14F-4D97-AF65-F5344CB8AC3E}">
        <p14:creationId xmlns:p14="http://schemas.microsoft.com/office/powerpoint/2010/main" val="724773343"/>
      </p:ext>
    </p:extLst>
  </p:cSld>
  <p:clrMapOvr>
    <a:masterClrMapping/>
  </p:clrMapOvr>
  <mc:AlternateContent xmlns:mc="http://schemas.openxmlformats.org/markup-compatibility/2006" xmlns:p14="http://schemas.microsoft.com/office/powerpoint/2010/main">
    <mc:Choice Requires="p14">
      <p:transition spd="slow" p14:dur="2000" advTm="32992"/>
    </mc:Choice>
    <mc:Fallback xmlns="">
      <p:transition xmlns:p14="http://schemas.microsoft.com/office/powerpoint/2010/main" spd="slow" advTm="3299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0918" y="0"/>
            <a:ext cx="11404918" cy="5143500"/>
          </a:xfrm>
          <a:prstGeom prst="rect">
            <a:avLst/>
          </a:prstGeom>
        </p:spPr>
      </p:pic>
    </p:spTree>
    <p:extLst>
      <p:ext uri="{BB962C8B-B14F-4D97-AF65-F5344CB8AC3E}">
        <p14:creationId xmlns:p14="http://schemas.microsoft.com/office/powerpoint/2010/main" val="2034499070"/>
      </p:ext>
    </p:extLst>
  </p:cSld>
  <p:clrMapOvr>
    <a:masterClrMapping/>
  </p:clrMapOvr>
  <mc:AlternateContent xmlns:mc="http://schemas.openxmlformats.org/markup-compatibility/2006" xmlns:p14="http://schemas.microsoft.com/office/powerpoint/2010/main">
    <mc:Choice Requires="p14">
      <p:transition spd="slow" p14:dur="2000" advTm="27695"/>
    </mc:Choice>
    <mc:Fallback xmlns="">
      <p:transition xmlns:p14="http://schemas.microsoft.com/office/powerpoint/2010/main" spd="slow" advTm="27695"/>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THE_HIGH_COSTS_OF_NEW_HIR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7465" y="0"/>
            <a:ext cx="7382933" cy="5133828"/>
          </a:xfrm>
          <a:prstGeom prst="rect">
            <a:avLst/>
          </a:prstGeom>
        </p:spPr>
      </p:pic>
    </p:spTree>
    <p:extLst>
      <p:ext uri="{BB962C8B-B14F-4D97-AF65-F5344CB8AC3E}">
        <p14:creationId xmlns:p14="http://schemas.microsoft.com/office/powerpoint/2010/main" val="2447541135"/>
      </p:ext>
    </p:extLst>
  </p:cSld>
  <p:clrMapOvr>
    <a:masterClrMapping/>
  </p:clrMapOvr>
  <mc:AlternateContent xmlns:mc="http://schemas.openxmlformats.org/markup-compatibility/2006" xmlns:p14="http://schemas.microsoft.com/office/powerpoint/2010/main">
    <mc:Choice Requires="p14">
      <p:transition spd="slow" p14:dur="2000" advTm="14701"/>
    </mc:Choice>
    <mc:Fallback xmlns="">
      <p:transition xmlns:p14="http://schemas.microsoft.com/office/powerpoint/2010/main" spd="slow" advTm="14701"/>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 RETENTI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497830"/>
          </a:xfrm>
          <a:prstGeom prst="rect">
            <a:avLst/>
          </a:prstGeom>
        </p:spPr>
      </p:pic>
    </p:spTree>
    <p:extLst>
      <p:ext uri="{BB962C8B-B14F-4D97-AF65-F5344CB8AC3E}">
        <p14:creationId xmlns:p14="http://schemas.microsoft.com/office/powerpoint/2010/main" val="3707650111"/>
      </p:ext>
    </p:extLst>
  </p:cSld>
  <p:clrMapOvr>
    <a:masterClrMapping/>
  </p:clrMapOvr>
  <mc:AlternateContent xmlns:mc="http://schemas.openxmlformats.org/markup-compatibility/2006" xmlns:p14="http://schemas.microsoft.com/office/powerpoint/2010/main">
    <mc:Choice Requires="p14">
      <p:transition spd="slow" p14:dur="2000" advTm="17308"/>
    </mc:Choice>
    <mc:Fallback xmlns="">
      <p:transition xmlns:p14="http://schemas.microsoft.com/office/powerpoint/2010/main" spd="slow" advTm="17308"/>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clipart15116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5279" y="123462"/>
            <a:ext cx="3597891" cy="5143500"/>
          </a:xfrm>
          <a:prstGeom prst="rect">
            <a:avLst/>
          </a:prstGeom>
        </p:spPr>
      </p:pic>
    </p:spTree>
    <p:extLst>
      <p:ext uri="{BB962C8B-B14F-4D97-AF65-F5344CB8AC3E}">
        <p14:creationId xmlns:p14="http://schemas.microsoft.com/office/powerpoint/2010/main" val="1245733025"/>
      </p:ext>
    </p:extLst>
  </p:cSld>
  <p:clrMapOvr>
    <a:masterClrMapping/>
  </p:clrMapOvr>
  <mc:AlternateContent xmlns:mc="http://schemas.openxmlformats.org/markup-compatibility/2006" xmlns:p14="http://schemas.microsoft.com/office/powerpoint/2010/main">
    <mc:Choice Requires="p14">
      <p:transition spd="slow" p14:dur="2000" advTm="5101"/>
    </mc:Choice>
    <mc:Fallback xmlns="">
      <p:transition xmlns:p14="http://schemas.microsoft.com/office/powerpoint/2010/main" spd="slow" advTm="5101"/>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2967" y="2113113"/>
            <a:ext cx="8830042" cy="2382191"/>
          </a:xfrm>
          <a:prstGeom prst="rect">
            <a:avLst/>
          </a:prstGeom>
        </p:spPr>
        <p:txBody>
          <a:bodyPr wrap="square">
            <a:spAutoFit/>
          </a:bodyPr>
          <a:lstStyle/>
          <a:p>
            <a:pPr marL="457200" indent="-457200">
              <a:lnSpc>
                <a:spcPct val="60000"/>
              </a:lnSpc>
              <a:spcAft>
                <a:spcPts val="2400"/>
              </a:spcAft>
              <a:buFont typeface="Arial"/>
              <a:buChar char="•"/>
            </a:pPr>
            <a:r>
              <a:rPr lang="en-US" sz="3600" b="1" dirty="0" smtClean="0"/>
              <a:t>RELOCATION</a:t>
            </a:r>
          </a:p>
          <a:p>
            <a:pPr marL="457200" indent="-457200">
              <a:lnSpc>
                <a:spcPct val="60000"/>
              </a:lnSpc>
              <a:spcAft>
                <a:spcPts val="2400"/>
              </a:spcAft>
              <a:buFont typeface="Arial"/>
              <a:buChar char="•"/>
            </a:pPr>
            <a:r>
              <a:rPr lang="en-US" sz="3600" b="1" dirty="0" smtClean="0"/>
              <a:t>PERSONAL/FAMILY ISSUES</a:t>
            </a:r>
          </a:p>
          <a:p>
            <a:pPr marL="457200" indent="-457200">
              <a:lnSpc>
                <a:spcPct val="60000"/>
              </a:lnSpc>
              <a:spcAft>
                <a:spcPts val="2400"/>
              </a:spcAft>
              <a:buFont typeface="Arial"/>
              <a:buChar char="•"/>
            </a:pPr>
            <a:r>
              <a:rPr lang="en-US" sz="3600" b="1" dirty="0" smtClean="0"/>
              <a:t>BETTER JOB OFFER</a:t>
            </a:r>
          </a:p>
          <a:p>
            <a:pPr marL="457200" indent="-457200">
              <a:lnSpc>
                <a:spcPct val="60000"/>
              </a:lnSpc>
              <a:spcAft>
                <a:spcPts val="2400"/>
              </a:spcAft>
              <a:buFont typeface="Arial"/>
              <a:buChar char="•"/>
            </a:pPr>
            <a:r>
              <a:rPr lang="en-US" sz="3600" b="1" dirty="0" smtClean="0"/>
              <a:t>MORE MONEY</a:t>
            </a:r>
            <a:endParaRPr lang="en-US" sz="3600" b="1" dirty="0"/>
          </a:p>
        </p:txBody>
      </p:sp>
      <p:sp>
        <p:nvSpPr>
          <p:cNvPr id="5" name="TextBox 4"/>
          <p:cNvSpPr txBox="1"/>
          <p:nvPr/>
        </p:nvSpPr>
        <p:spPr>
          <a:xfrm>
            <a:off x="199792" y="159561"/>
            <a:ext cx="8551333" cy="1769709"/>
          </a:xfrm>
          <a:prstGeom prst="rect">
            <a:avLst/>
          </a:prstGeom>
          <a:noFill/>
        </p:spPr>
        <p:txBody>
          <a:bodyPr wrap="square" lIns="106674" tIns="53337" rIns="106674" bIns="53337" rtlCol="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GOOD EMPLOYEES LEAVE BECAUSE:</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1422706015"/>
      </p:ext>
    </p:extLst>
  </p:cSld>
  <p:clrMapOvr>
    <a:masterClrMapping/>
  </p:clrMapOvr>
  <mc:AlternateContent xmlns:mc="http://schemas.openxmlformats.org/markup-compatibility/2006" xmlns:p14="http://schemas.microsoft.com/office/powerpoint/2010/main">
    <mc:Choice Requires="p14">
      <p:transition spd="slow" p14:dur="2000" advTm="21408"/>
    </mc:Choice>
    <mc:Fallback xmlns="">
      <p:transition xmlns:p14="http://schemas.microsoft.com/office/powerpoint/2010/main" spd="slow" advTm="214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2967" y="2012835"/>
            <a:ext cx="8830042" cy="3022366"/>
          </a:xfrm>
          <a:prstGeom prst="rect">
            <a:avLst/>
          </a:prstGeom>
        </p:spPr>
        <p:txBody>
          <a:bodyPr wrap="square">
            <a:spAutoFit/>
          </a:bodyPr>
          <a:lstStyle/>
          <a:p>
            <a:pPr marL="457200" indent="-457200">
              <a:lnSpc>
                <a:spcPct val="60000"/>
              </a:lnSpc>
              <a:spcAft>
                <a:spcPts val="2400"/>
              </a:spcAft>
              <a:buFont typeface="Arial"/>
              <a:buChar char="•"/>
            </a:pPr>
            <a:r>
              <a:rPr lang="en-US" sz="3600" b="1" dirty="0" smtClean="0"/>
              <a:t>CURRENT WORKPLACE</a:t>
            </a:r>
          </a:p>
          <a:p>
            <a:pPr marL="457200" indent="-457200">
              <a:lnSpc>
                <a:spcPct val="60000"/>
              </a:lnSpc>
              <a:spcAft>
                <a:spcPts val="2400"/>
              </a:spcAft>
              <a:buFont typeface="Arial"/>
              <a:buChar char="•"/>
            </a:pPr>
            <a:r>
              <a:rPr lang="en-US" sz="3600" b="1" dirty="0" smtClean="0"/>
              <a:t>COMPANY CULTURE</a:t>
            </a:r>
          </a:p>
          <a:p>
            <a:pPr marL="457200" indent="-457200">
              <a:lnSpc>
                <a:spcPct val="60000"/>
              </a:lnSpc>
              <a:spcAft>
                <a:spcPts val="2400"/>
              </a:spcAft>
              <a:buFont typeface="Arial"/>
              <a:buChar char="•"/>
            </a:pPr>
            <a:r>
              <a:rPr lang="en-US" sz="3600" b="1" dirty="0" smtClean="0"/>
              <a:t>FELLOW EMPLOYEES</a:t>
            </a:r>
          </a:p>
          <a:p>
            <a:pPr marL="457200" indent="-457200">
              <a:lnSpc>
                <a:spcPct val="60000"/>
              </a:lnSpc>
              <a:spcAft>
                <a:spcPts val="2400"/>
              </a:spcAft>
              <a:buFont typeface="Arial"/>
              <a:buChar char="•"/>
            </a:pPr>
            <a:r>
              <a:rPr lang="en-US" sz="3600" b="1" dirty="0" smtClean="0"/>
              <a:t>JOB STIFLED</a:t>
            </a:r>
          </a:p>
          <a:p>
            <a:pPr marL="457200" indent="-457200">
              <a:lnSpc>
                <a:spcPct val="60000"/>
              </a:lnSpc>
              <a:spcAft>
                <a:spcPts val="2400"/>
              </a:spcAft>
              <a:buFont typeface="Arial"/>
              <a:buChar char="•"/>
            </a:pPr>
            <a:r>
              <a:rPr lang="en-US" sz="3600" b="1" dirty="0" smtClean="0"/>
              <a:t>LACK OF GROWTH OPPORTUNITY</a:t>
            </a:r>
            <a:endParaRPr lang="en-US" sz="3600" b="1" dirty="0"/>
          </a:p>
        </p:txBody>
      </p:sp>
      <p:sp>
        <p:nvSpPr>
          <p:cNvPr id="5" name="TextBox 4"/>
          <p:cNvSpPr txBox="1"/>
          <p:nvPr/>
        </p:nvSpPr>
        <p:spPr>
          <a:xfrm>
            <a:off x="199792" y="159561"/>
            <a:ext cx="8551333" cy="1769709"/>
          </a:xfrm>
          <a:prstGeom prst="rect">
            <a:avLst/>
          </a:prstGeom>
          <a:noFill/>
        </p:spPr>
        <p:txBody>
          <a:bodyPr wrap="square" lIns="106674" tIns="53337" rIns="106674" bIns="53337" rtlCol="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GOOD EMPLOYEES LEAVE BECAUSE:</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1029813781"/>
      </p:ext>
    </p:extLst>
  </p:cSld>
  <p:clrMapOvr>
    <a:masterClrMapping/>
  </p:clrMapOvr>
  <mc:AlternateContent xmlns:mc="http://schemas.openxmlformats.org/markup-compatibility/2006" xmlns:p14="http://schemas.microsoft.com/office/powerpoint/2010/main">
    <mc:Choice Requires="p14">
      <p:transition spd="slow" p14:dur="2000" advTm="39000"/>
    </mc:Choice>
    <mc:Fallback xmlns="">
      <p:transition xmlns:p14="http://schemas.microsoft.com/office/powerpoint/2010/main" spd="slow" advTm="39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D BAD BO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
            <a:ext cx="9144000" cy="5143501"/>
          </a:xfrm>
          <a:prstGeom prst="rect">
            <a:avLst/>
          </a:prstGeom>
        </p:spPr>
      </p:pic>
    </p:spTree>
    <p:extLst>
      <p:ext uri="{BB962C8B-B14F-4D97-AF65-F5344CB8AC3E}">
        <p14:creationId xmlns:p14="http://schemas.microsoft.com/office/powerpoint/2010/main" val="2508299743"/>
      </p:ext>
    </p:extLst>
  </p:cSld>
  <p:clrMapOvr>
    <a:masterClrMapping/>
  </p:clrMapOvr>
  <mc:AlternateContent xmlns:mc="http://schemas.openxmlformats.org/markup-compatibility/2006" xmlns:p14="http://schemas.microsoft.com/office/powerpoint/2010/main">
    <mc:Choice Requires="p14">
      <p:transition spd="slow" p14:dur="2000" advTm="34173"/>
    </mc:Choice>
    <mc:Fallback xmlns="">
      <p:transition xmlns:p14="http://schemas.microsoft.com/office/powerpoint/2010/main" spd="slow" advTm="34173"/>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xic bo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Rectangle 3"/>
          <p:cNvSpPr/>
          <p:nvPr/>
        </p:nvSpPr>
        <p:spPr>
          <a:xfrm>
            <a:off x="275784" y="3742259"/>
            <a:ext cx="8698885" cy="1107996"/>
          </a:xfrm>
          <a:prstGeom prst="rect">
            <a:avLst/>
          </a:prstGeom>
          <a:noFill/>
        </p:spPr>
        <p:txBody>
          <a:bodyPr wrap="square" lIns="91440" tIns="45720" rIns="91440" bIns="45720">
            <a:spAutoFit/>
          </a:bodyPr>
          <a:lstStyle/>
          <a:p>
            <a:pPr algn="ctr"/>
            <a:r>
              <a:rPr lang="en-US" sz="6600" b="1" dirty="0" smtClean="0">
                <a:ln w="1905"/>
                <a:solidFill>
                  <a:schemeClr val="bg1"/>
                </a:solidFill>
                <a:effectLst>
                  <a:outerShdw blurRad="50800" dist="38100" dir="2700000" sx="17000" sy="17000" algn="tl" rotWithShape="0">
                    <a:schemeClr val="bg1">
                      <a:alpha val="43000"/>
                    </a:schemeClr>
                  </a:outerShdw>
                </a:effectLst>
                <a:latin typeface="Arial Black"/>
                <a:cs typeface="Arial Black"/>
              </a:rPr>
              <a:t>THE TOXIC BOSS</a:t>
            </a:r>
            <a:endParaRPr lang="en-US" sz="6600" b="1" dirty="0">
              <a:ln w="1905"/>
              <a:solidFill>
                <a:schemeClr val="bg1"/>
              </a:solidFill>
              <a:effectLst>
                <a:outerShdw blurRad="50800" dist="38100" dir="2700000" sx="17000" sy="17000" algn="tl" rotWithShape="0">
                  <a:schemeClr val="bg1">
                    <a:alpha val="43000"/>
                  </a:schemeClr>
                </a:outerShdw>
              </a:effectLst>
              <a:latin typeface="Arial Black"/>
              <a:cs typeface="Arial Black"/>
            </a:endParaRPr>
          </a:p>
        </p:txBody>
      </p:sp>
      <p:sp>
        <p:nvSpPr>
          <p:cNvPr id="3" name="Rectangle 2"/>
          <p:cNvSpPr/>
          <p:nvPr/>
        </p:nvSpPr>
        <p:spPr>
          <a:xfrm>
            <a:off x="224982" y="3708396"/>
            <a:ext cx="8698885" cy="1107996"/>
          </a:xfrm>
          <a:prstGeom prst="rect">
            <a:avLst/>
          </a:prstGeom>
          <a:noFill/>
        </p:spPr>
        <p:txBody>
          <a:bodyPr wrap="square" lIns="91440" tIns="45720" rIns="91440" bIns="45720">
            <a:spAutoFit/>
          </a:bodyPr>
          <a:lstStyle/>
          <a:p>
            <a:pPr algn="ctr"/>
            <a:r>
              <a:rPr lang="en-US" sz="6600" b="1" dirty="0" smtClean="0">
                <a:ln w="1905"/>
                <a:solidFill>
                  <a:srgbClr val="FF0000"/>
                </a:solidFill>
                <a:effectLst>
                  <a:outerShdw blurRad="50800" dist="38100" dir="2700000" sx="17000" sy="17000" algn="tl" rotWithShape="0">
                    <a:schemeClr val="bg1">
                      <a:alpha val="43000"/>
                    </a:schemeClr>
                  </a:outerShdw>
                </a:effectLst>
                <a:latin typeface="Arial Black"/>
                <a:cs typeface="Arial Black"/>
              </a:rPr>
              <a:t>THE TOXIC BOSS</a:t>
            </a:r>
            <a:endParaRPr lang="en-US" sz="6600" b="1" dirty="0">
              <a:ln w="1905"/>
              <a:solidFill>
                <a:srgbClr val="FF0000"/>
              </a:solidFill>
              <a:effectLst>
                <a:outerShdw blurRad="50800" dist="38100" dir="2700000" sx="17000" sy="17000" algn="tl" rotWithShape="0">
                  <a:schemeClr val="bg1">
                    <a:alpha val="43000"/>
                  </a:schemeClr>
                </a:outerShdw>
              </a:effectLst>
              <a:latin typeface="Arial Black"/>
              <a:cs typeface="Arial Black"/>
            </a:endParaRPr>
          </a:p>
        </p:txBody>
      </p:sp>
    </p:spTree>
    <p:extLst>
      <p:ext uri="{BB962C8B-B14F-4D97-AF65-F5344CB8AC3E}">
        <p14:creationId xmlns:p14="http://schemas.microsoft.com/office/powerpoint/2010/main" val="3266179577"/>
      </p:ext>
    </p:extLst>
  </p:cSld>
  <p:clrMapOvr>
    <a:masterClrMapping/>
  </p:clrMapOvr>
  <mc:AlternateContent xmlns:mc="http://schemas.openxmlformats.org/markup-compatibility/2006" xmlns:p14="http://schemas.microsoft.com/office/powerpoint/2010/main">
    <mc:Choice Requires="p14">
      <p:transition spd="slow" p14:dur="2000" advTm="11056"/>
    </mc:Choice>
    <mc:Fallback xmlns="">
      <p:transition xmlns:p14="http://schemas.microsoft.com/office/powerpoint/2010/main" spd="slow" advTm="11056"/>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792" y="1216506"/>
            <a:ext cx="8830042" cy="3966215"/>
          </a:xfrm>
          <a:prstGeom prst="rect">
            <a:avLst/>
          </a:prstGeom>
        </p:spPr>
        <p:txBody>
          <a:bodyPr wrap="square">
            <a:spAutoFit/>
          </a:bodyPr>
          <a:lstStyle/>
          <a:p>
            <a:pPr marL="457200" indent="-457200">
              <a:lnSpc>
                <a:spcPct val="60000"/>
              </a:lnSpc>
              <a:buFont typeface="Arial"/>
              <a:buChar char="•"/>
            </a:pPr>
            <a:r>
              <a:rPr lang="en-US" sz="3200" b="1" dirty="0" smtClean="0"/>
              <a:t>PEOPLE TREATED AS OBJECTS, NOT HUMANS </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PASSIVE AGGRESSIVENESS</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A FOCUS ON THE NEGATIVE</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a:t>NOT OPEN TO OTHERS’ OPINIONS OR IDEAS</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NO LEADERSHIP</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NO RECOGNITION OF EMPLOYEE’S EFFORTS</a:t>
            </a:r>
            <a:endParaRPr lang="en-US" sz="3200" b="1" dirty="0"/>
          </a:p>
          <a:p>
            <a:pPr marL="457200" indent="-457200">
              <a:lnSpc>
                <a:spcPct val="60000"/>
              </a:lnSpc>
              <a:buFont typeface="Arial"/>
              <a:buChar char="•"/>
            </a:pPr>
            <a:endParaRPr lang="en-US" sz="3200" b="1" dirty="0" smtClean="0"/>
          </a:p>
          <a:p>
            <a:pPr>
              <a:lnSpc>
                <a:spcPct val="60000"/>
              </a:lnSpc>
            </a:pPr>
            <a:endParaRPr lang="en-US" sz="3200" b="1" dirty="0"/>
          </a:p>
        </p:txBody>
      </p:sp>
      <p:sp>
        <p:nvSpPr>
          <p:cNvPr id="5" name="TextBox 4"/>
          <p:cNvSpPr txBox="1"/>
          <p:nvPr/>
        </p:nvSpPr>
        <p:spPr>
          <a:xfrm>
            <a:off x="199792" y="159561"/>
            <a:ext cx="8551333" cy="938713"/>
          </a:xfrm>
          <a:prstGeom prst="rect">
            <a:avLst/>
          </a:prstGeom>
          <a:noFill/>
        </p:spPr>
        <p:txBody>
          <a:bodyPr wrap="square" lIns="106674" tIns="53337" rIns="106674" bIns="53337" rtlCol="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TOXIC BOSS</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3169734585"/>
      </p:ext>
    </p:extLst>
  </p:cSld>
  <p:clrMapOvr>
    <a:masterClrMapping/>
  </p:clrMapOvr>
  <mc:AlternateContent xmlns:mc="http://schemas.openxmlformats.org/markup-compatibility/2006" xmlns:p14="http://schemas.microsoft.com/office/powerpoint/2010/main">
    <mc:Choice Requires="p14">
      <p:transition spd="slow" p14:dur="2000" advTm="45857"/>
    </mc:Choice>
    <mc:Fallback xmlns="">
      <p:transition xmlns:p14="http://schemas.microsoft.com/office/powerpoint/2010/main" spd="slow" advTm="458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792" y="1216506"/>
            <a:ext cx="8830042" cy="3966215"/>
          </a:xfrm>
          <a:prstGeom prst="rect">
            <a:avLst/>
          </a:prstGeom>
        </p:spPr>
        <p:txBody>
          <a:bodyPr wrap="square">
            <a:spAutoFit/>
          </a:bodyPr>
          <a:lstStyle/>
          <a:p>
            <a:pPr marL="457200" indent="-457200">
              <a:lnSpc>
                <a:spcPct val="60000"/>
              </a:lnSpc>
              <a:buFont typeface="Arial"/>
              <a:buChar char="•"/>
            </a:pPr>
            <a:r>
              <a:rPr lang="en-US" sz="3200" b="1" dirty="0" smtClean="0"/>
              <a:t>DO WHAT I SAY, NOT WHAT I DO</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DOESN’T KEEP THEIR WORD</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DOESN’T ADMIT WHEN THEY WRONG</a:t>
            </a:r>
          </a:p>
          <a:p>
            <a:pPr>
              <a:lnSpc>
                <a:spcPct val="60000"/>
              </a:lnSpc>
            </a:pPr>
            <a:endParaRPr lang="en-US" sz="3200" b="1" dirty="0" smtClean="0"/>
          </a:p>
          <a:p>
            <a:pPr marL="457200" indent="-457200">
              <a:lnSpc>
                <a:spcPct val="60000"/>
              </a:lnSpc>
              <a:buFont typeface="Arial"/>
              <a:buChar char="•"/>
            </a:pPr>
            <a:r>
              <a:rPr lang="en-US" sz="3200" b="1" dirty="0" smtClean="0"/>
              <a:t>MAKES PROMISES THAT CANNOT BE KEPT</a:t>
            </a:r>
            <a:endParaRPr lang="en-US" sz="3200" b="1" dirty="0"/>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CRITICIZES OTHERS BUT CAN’T TAKE CRITICISM </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THEIR WAY IS THE RIGHT (AND ONLY) WAY</a:t>
            </a:r>
            <a:endParaRPr lang="en-US" sz="3200" b="1" dirty="0"/>
          </a:p>
          <a:p>
            <a:pPr marL="457200" indent="-457200">
              <a:lnSpc>
                <a:spcPct val="60000"/>
              </a:lnSpc>
              <a:buFont typeface="Arial"/>
              <a:buChar char="•"/>
            </a:pPr>
            <a:endParaRPr lang="en-US" sz="3200" b="1" dirty="0" smtClean="0"/>
          </a:p>
          <a:p>
            <a:pPr>
              <a:lnSpc>
                <a:spcPct val="60000"/>
              </a:lnSpc>
            </a:pPr>
            <a:endParaRPr lang="en-US" sz="3200" b="1" dirty="0"/>
          </a:p>
        </p:txBody>
      </p:sp>
      <p:sp>
        <p:nvSpPr>
          <p:cNvPr id="5" name="TextBox 4"/>
          <p:cNvSpPr txBox="1"/>
          <p:nvPr/>
        </p:nvSpPr>
        <p:spPr>
          <a:xfrm>
            <a:off x="199792" y="159561"/>
            <a:ext cx="8551333" cy="938713"/>
          </a:xfrm>
          <a:prstGeom prst="rect">
            <a:avLst/>
          </a:prstGeom>
          <a:noFill/>
        </p:spPr>
        <p:txBody>
          <a:bodyPr wrap="square" lIns="106674" tIns="53337" rIns="106674" bIns="53337" rtlCol="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TOXIC BOSS</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1237554865"/>
      </p:ext>
    </p:extLst>
  </p:cSld>
  <p:clrMapOvr>
    <a:masterClrMapping/>
  </p:clrMapOvr>
  <mc:AlternateContent xmlns:mc="http://schemas.openxmlformats.org/markup-compatibility/2006" xmlns:p14="http://schemas.microsoft.com/office/powerpoint/2010/main">
    <mc:Choice Requires="p14">
      <p:transition spd="slow" p14:dur="2000" advTm="38797"/>
    </mc:Choice>
    <mc:Fallback xmlns="">
      <p:transition xmlns:p14="http://schemas.microsoft.com/office/powerpoint/2010/main" spd="slow" advTm="3879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347200" cy="51435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000" y="0"/>
            <a:ext cx="7347857" cy="5143500"/>
          </a:xfrm>
          <a:prstGeom prst="rect">
            <a:avLst/>
          </a:prstGeom>
        </p:spPr>
      </p:pic>
      <p:sp>
        <p:nvSpPr>
          <p:cNvPr id="4" name="TextBox 3"/>
          <p:cNvSpPr txBox="1"/>
          <p:nvPr/>
        </p:nvSpPr>
        <p:spPr>
          <a:xfrm>
            <a:off x="409062" y="117372"/>
            <a:ext cx="8551333" cy="1031045"/>
          </a:xfrm>
          <a:prstGeom prst="rect">
            <a:avLst/>
          </a:prstGeom>
          <a:noFill/>
        </p:spPr>
        <p:txBody>
          <a:bodyPr wrap="square" lIns="106674" tIns="53337" rIns="106674" bIns="53337" rtlCol="0">
            <a:spAutoFit/>
          </a:bodyPr>
          <a:lstStyle/>
          <a:p>
            <a:pPr algn="ctr"/>
            <a:r>
              <a:rPr lang="en-US" sz="6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GREAT BOSS</a:t>
            </a:r>
            <a:endParaRPr lang="en-US" sz="60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2010346656"/>
      </p:ext>
    </p:extLst>
  </p:cSld>
  <p:clrMapOvr>
    <a:masterClrMapping/>
  </p:clrMapOvr>
  <mc:AlternateContent xmlns:mc="http://schemas.openxmlformats.org/markup-compatibility/2006" xmlns:p14="http://schemas.microsoft.com/office/powerpoint/2010/main">
    <mc:Choice Requires="p14">
      <p:transition spd="slow" p14:dur="2000" advTm="13917"/>
    </mc:Choice>
    <mc:Fallback xmlns="">
      <p:transition xmlns:p14="http://schemas.microsoft.com/office/powerpoint/2010/main" spd="slow" advTm="139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M-logo-1024x41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117167" cy="5143501"/>
          </a:xfrm>
          <a:prstGeom prst="rect">
            <a:avLst/>
          </a:prstGeom>
        </p:spPr>
      </p:pic>
    </p:spTree>
    <p:extLst>
      <p:ext uri="{BB962C8B-B14F-4D97-AF65-F5344CB8AC3E}">
        <p14:creationId xmlns:p14="http://schemas.microsoft.com/office/powerpoint/2010/main" val="2119922231"/>
      </p:ext>
    </p:extLst>
  </p:cSld>
  <p:clrMapOvr>
    <a:masterClrMapping/>
  </p:clrMapOvr>
  <mc:AlternateContent xmlns:mc="http://schemas.openxmlformats.org/markup-compatibility/2006" xmlns:p14="http://schemas.microsoft.com/office/powerpoint/2010/main">
    <mc:Choice Requires="p14">
      <p:transition spd="slow" p14:dur="2000" advTm="46926"/>
    </mc:Choice>
    <mc:Fallback xmlns="">
      <p:transition xmlns:p14="http://schemas.microsoft.com/office/powerpoint/2010/main" spd="slow" advTm="46926"/>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792" y="1138881"/>
            <a:ext cx="8830042" cy="3966215"/>
          </a:xfrm>
          <a:prstGeom prst="rect">
            <a:avLst/>
          </a:prstGeom>
        </p:spPr>
        <p:txBody>
          <a:bodyPr wrap="square">
            <a:spAutoFit/>
          </a:bodyPr>
          <a:lstStyle/>
          <a:p>
            <a:pPr marL="457200" indent="-457200">
              <a:lnSpc>
                <a:spcPct val="60000"/>
              </a:lnSpc>
              <a:buFont typeface="Arial"/>
              <a:buChar char="•"/>
            </a:pPr>
            <a:r>
              <a:rPr lang="en-US" sz="3200" b="1" dirty="0" smtClean="0"/>
              <a:t>LEADERS NOT DICTATORS</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SEEKS INPUT FROM TEAM</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CARES ABOUT EMPLOYEE WELLBEING</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GIVES EMPLOYEES OWNERSHIP</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RECOGNIZES EFFORTS AND ACCOMPLISHMENTS</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MAINTAINS A POSITIVE ATTITUDE</a:t>
            </a:r>
          </a:p>
          <a:p>
            <a:pPr marL="457200" indent="-457200">
              <a:lnSpc>
                <a:spcPct val="60000"/>
              </a:lnSpc>
              <a:buFont typeface="Arial"/>
              <a:buChar char="•"/>
            </a:pPr>
            <a:endParaRPr lang="en-US" sz="3200" b="1" dirty="0" smtClean="0"/>
          </a:p>
          <a:p>
            <a:pPr marL="457200" indent="-457200">
              <a:lnSpc>
                <a:spcPct val="60000"/>
              </a:lnSpc>
              <a:buFont typeface="Arial"/>
              <a:buChar char="•"/>
            </a:pPr>
            <a:r>
              <a:rPr lang="en-US" sz="3200" b="1" dirty="0" smtClean="0"/>
              <a:t>BUILDS UP TEAM, NOT TEAR DOWN</a:t>
            </a:r>
            <a:endParaRPr lang="en-US" sz="3200" b="1" dirty="0"/>
          </a:p>
        </p:txBody>
      </p:sp>
      <p:sp>
        <p:nvSpPr>
          <p:cNvPr id="5" name="TextBox 4"/>
          <p:cNvSpPr txBox="1"/>
          <p:nvPr/>
        </p:nvSpPr>
        <p:spPr>
          <a:xfrm>
            <a:off x="199792" y="159561"/>
            <a:ext cx="8551333" cy="938713"/>
          </a:xfrm>
          <a:prstGeom prst="rect">
            <a:avLst/>
          </a:prstGeom>
          <a:noFill/>
        </p:spPr>
        <p:txBody>
          <a:bodyPr wrap="square" lIns="106674" tIns="53337" rIns="106674" bIns="53337" rtlCol="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GREAT BOSS</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460890798"/>
      </p:ext>
    </p:extLst>
  </p:cSld>
  <p:clrMapOvr>
    <a:masterClrMapping/>
  </p:clrMapOvr>
  <mc:AlternateContent xmlns:mc="http://schemas.openxmlformats.org/markup-compatibility/2006" xmlns:p14="http://schemas.microsoft.com/office/powerpoint/2010/main">
    <mc:Choice Requires="p14">
      <p:transition spd="slow" p14:dur="2000" advTm="47556"/>
    </mc:Choice>
    <mc:Fallback xmlns="">
      <p:transition xmlns:p14="http://schemas.microsoft.com/office/powerpoint/2010/main" spd="slow" advTm="4755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354043"/>
      </p:ext>
    </p:extLst>
  </p:cSld>
  <p:clrMapOvr>
    <a:masterClrMapping/>
  </p:clrMapOvr>
  <mc:AlternateContent xmlns:mc="http://schemas.openxmlformats.org/markup-compatibility/2006" xmlns:p14="http://schemas.microsoft.com/office/powerpoint/2010/main">
    <mc:Choice Requires="p14">
      <p:transition spd="slow" p14:dur="2000" advTm="25391"/>
    </mc:Choice>
    <mc:Fallback xmlns="">
      <p:transition xmlns:p14="http://schemas.microsoft.com/office/powerpoint/2010/main" spd="slow" advTm="25391"/>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ownr relat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p:cNvSpPr txBox="1"/>
          <p:nvPr/>
        </p:nvSpPr>
        <p:spPr>
          <a:xfrm>
            <a:off x="214062" y="1429070"/>
            <a:ext cx="8790106" cy="3477869"/>
          </a:xfrm>
          <a:prstGeom prst="rect">
            <a:avLst/>
          </a:prstGeom>
          <a:noFill/>
        </p:spPr>
        <p:txBody>
          <a:bodyPr wrap="square" lIns="106674" tIns="53337" rIns="106674" bIns="53337" rtlCol="0">
            <a:spAutoFit/>
          </a:bodyPr>
          <a:lstStyle/>
          <a:p>
            <a:pPr algn="ctr"/>
            <a:r>
              <a:rPr lang="en-US" sz="73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OUR TEAM</a:t>
            </a:r>
          </a:p>
          <a:p>
            <a:pPr algn="ctr"/>
            <a:r>
              <a:rPr lang="en-US" sz="73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RELATIONSHIPS</a:t>
            </a:r>
            <a:endParaRPr lang="en-US" sz="73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endParaRPr>
          </a:p>
          <a:p>
            <a:pPr algn="ctr"/>
            <a:endParaRPr lang="en-US" sz="73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3851251043"/>
      </p:ext>
    </p:extLst>
  </p:cSld>
  <p:clrMapOvr>
    <a:masterClrMapping/>
  </p:clrMapOvr>
  <mc:AlternateContent xmlns:mc="http://schemas.openxmlformats.org/markup-compatibility/2006" xmlns:p14="http://schemas.microsoft.com/office/powerpoint/2010/main">
    <mc:Choice Requires="p14">
      <p:transition spd="slow" p14:dur="2000" advTm="7065"/>
    </mc:Choice>
    <mc:Fallback xmlns="">
      <p:transition xmlns:p14="http://schemas.microsoft.com/office/powerpoint/2010/main" spd="slow" advTm="706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vey-say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1"/>
          </a:xfrm>
          <a:prstGeom prst="rect">
            <a:avLst/>
          </a:prstGeom>
        </p:spPr>
      </p:pic>
    </p:spTree>
    <p:extLst>
      <p:ext uri="{BB962C8B-B14F-4D97-AF65-F5344CB8AC3E}">
        <p14:creationId xmlns:p14="http://schemas.microsoft.com/office/powerpoint/2010/main" val="2444726950"/>
      </p:ext>
    </p:extLst>
  </p:cSld>
  <p:clrMapOvr>
    <a:masterClrMapping/>
  </p:clrMapOvr>
  <mc:AlternateContent xmlns:mc="http://schemas.openxmlformats.org/markup-compatibility/2006" xmlns:p14="http://schemas.microsoft.com/office/powerpoint/2010/main">
    <mc:Choice Requires="p14">
      <p:transition spd="slow" p14:dur="2000" advTm="84016"/>
    </mc:Choice>
    <mc:Fallback xmlns="">
      <p:transition xmlns:p14="http://schemas.microsoft.com/office/powerpoint/2010/main" spd="slow" advTm="84016"/>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667" y="76878"/>
            <a:ext cx="8551333" cy="1877437"/>
          </a:xfrm>
          <a:prstGeom prst="rect">
            <a:avLst/>
          </a:prstGeom>
          <a:noFill/>
        </p:spPr>
        <p:txBody>
          <a:bodyPr wrap="square" rtlCol="0">
            <a:spAutoFit/>
          </a:bodyPr>
          <a:lstStyle/>
          <a:p>
            <a:pPr algn="ctr"/>
            <a:r>
              <a:rPr lang="en-US" sz="72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DEMOGRAHICS</a:t>
            </a:r>
          </a:p>
          <a:p>
            <a:pPr algn="ctr"/>
            <a:endParaRPr lang="en-US" sz="4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
        <p:nvSpPr>
          <p:cNvPr id="3" name="TextBox 2"/>
          <p:cNvSpPr txBox="1"/>
          <p:nvPr/>
        </p:nvSpPr>
        <p:spPr>
          <a:xfrm>
            <a:off x="338667" y="1388537"/>
            <a:ext cx="7975600" cy="4339650"/>
          </a:xfrm>
          <a:prstGeom prst="rect">
            <a:avLst/>
          </a:prstGeom>
          <a:noFill/>
        </p:spPr>
        <p:txBody>
          <a:bodyPr wrap="square" rtlCol="0">
            <a:spAutoFit/>
          </a:bodyPr>
          <a:lstStyle/>
          <a:p>
            <a:pPr algn="ctr"/>
            <a:r>
              <a:rPr lang="en-US" sz="4800" b="1" dirty="0">
                <a:ln w="10541" cmpd="sng">
                  <a:solidFill>
                    <a:schemeClr val="accent1">
                      <a:shade val="88000"/>
                      <a:satMod val="110000"/>
                    </a:schemeClr>
                  </a:solidFill>
                  <a:prstDash val="solid"/>
                </a:ln>
                <a:latin typeface="Arial Black"/>
                <a:cs typeface="Arial Black"/>
              </a:rPr>
              <a:t>WHO </a:t>
            </a:r>
            <a:r>
              <a:rPr lang="en-US" sz="4800" b="1" dirty="0" smtClean="0">
                <a:ln w="10541" cmpd="sng">
                  <a:solidFill>
                    <a:schemeClr val="accent1">
                      <a:shade val="88000"/>
                      <a:satMod val="110000"/>
                    </a:schemeClr>
                  </a:solidFill>
                  <a:prstDash val="solid"/>
                </a:ln>
                <a:latin typeface="Arial Black"/>
                <a:cs typeface="Arial Black"/>
              </a:rPr>
              <a:t>RESPONDED</a:t>
            </a:r>
          </a:p>
          <a:p>
            <a:pPr marL="285750" indent="-285750">
              <a:lnSpc>
                <a:spcPct val="150000"/>
              </a:lnSpc>
              <a:buFont typeface="Arial"/>
              <a:buChar char="•"/>
            </a:pPr>
            <a:r>
              <a:rPr lang="en-US" sz="2000" b="1" dirty="0" smtClean="0">
                <a:ln w="10541" cmpd="sng">
                  <a:solidFill>
                    <a:schemeClr val="accent1">
                      <a:shade val="88000"/>
                      <a:satMod val="110000"/>
                    </a:schemeClr>
                  </a:solidFill>
                  <a:prstDash val="solid"/>
                </a:ln>
                <a:latin typeface="Arial Black"/>
                <a:cs typeface="Arial Black"/>
              </a:rPr>
              <a:t>77 OWNERS &amp; 58 EMPLOYEES</a:t>
            </a:r>
          </a:p>
          <a:p>
            <a:pPr marL="285750" indent="-285750">
              <a:lnSpc>
                <a:spcPct val="150000"/>
              </a:lnSpc>
              <a:buFont typeface="Arial"/>
              <a:buChar char="•"/>
            </a:pPr>
            <a:r>
              <a:rPr lang="en-US" sz="2000" b="1" dirty="0" smtClean="0">
                <a:ln w="10541" cmpd="sng">
                  <a:solidFill>
                    <a:schemeClr val="accent1">
                      <a:shade val="88000"/>
                      <a:satMod val="110000"/>
                    </a:schemeClr>
                  </a:solidFill>
                  <a:prstDash val="solid"/>
                </a:ln>
                <a:latin typeface="Arial Black"/>
                <a:cs typeface="Arial Black"/>
              </a:rPr>
              <a:t>1/2 FROM OWNERS FROM SHOPS OPEN 3+ YEARS</a:t>
            </a:r>
          </a:p>
          <a:p>
            <a:pPr marL="285750" indent="-285750">
              <a:lnSpc>
                <a:spcPct val="150000"/>
              </a:lnSpc>
              <a:buFont typeface="Arial"/>
              <a:buChar char="•"/>
            </a:pPr>
            <a:r>
              <a:rPr lang="en-US" sz="2000" b="1" dirty="0" smtClean="0">
                <a:ln w="10541" cmpd="sng">
                  <a:solidFill>
                    <a:schemeClr val="accent1">
                      <a:shade val="88000"/>
                      <a:satMod val="110000"/>
                    </a:schemeClr>
                  </a:solidFill>
                  <a:prstDash val="solid"/>
                </a:ln>
                <a:latin typeface="Arial Black"/>
                <a:cs typeface="Arial Black"/>
              </a:rPr>
              <a:t>3/4 FROM OWNERS WITH FEWER THAN 4 EMPLOYEES</a:t>
            </a:r>
          </a:p>
          <a:p>
            <a:pPr marL="285750" indent="-285750">
              <a:lnSpc>
                <a:spcPct val="150000"/>
              </a:lnSpc>
              <a:buFont typeface="Arial"/>
              <a:buChar char="•"/>
            </a:pPr>
            <a:r>
              <a:rPr lang="en-US" sz="2000" b="1" dirty="0" smtClean="0">
                <a:ln w="10541" cmpd="sng">
                  <a:solidFill>
                    <a:schemeClr val="accent1">
                      <a:shade val="88000"/>
                      <a:satMod val="110000"/>
                    </a:schemeClr>
                  </a:solidFill>
                  <a:prstDash val="solid"/>
                </a:ln>
                <a:latin typeface="Arial Black"/>
                <a:cs typeface="Arial Black"/>
              </a:rPr>
              <a:t>2/3 FROM EMPLOYEES LESS THAN 3 YEARS</a:t>
            </a:r>
          </a:p>
          <a:p>
            <a:pPr marL="285750" indent="-285750">
              <a:lnSpc>
                <a:spcPct val="150000"/>
              </a:lnSpc>
              <a:buFont typeface="Arial"/>
              <a:buChar char="•"/>
            </a:pPr>
            <a:r>
              <a:rPr lang="en-US" sz="2000" b="1" dirty="0" smtClean="0">
                <a:ln w="10541" cmpd="sng">
                  <a:solidFill>
                    <a:schemeClr val="accent1">
                      <a:shade val="88000"/>
                      <a:satMod val="110000"/>
                    </a:schemeClr>
                  </a:solidFill>
                  <a:prstDash val="solid"/>
                </a:ln>
                <a:latin typeface="Arial Black"/>
                <a:cs typeface="Arial Black"/>
              </a:rPr>
              <a:t>1/2 FROM SHOPS WITH 6+ EMPLOYEES</a:t>
            </a:r>
          </a:p>
          <a:p>
            <a:pPr marL="285750" indent="-285750">
              <a:lnSpc>
                <a:spcPct val="150000"/>
              </a:lnSpc>
              <a:buFont typeface="Arial"/>
              <a:buChar char="•"/>
            </a:pPr>
            <a:endParaRPr lang="en-US" sz="2000" b="1" dirty="0" smtClean="0">
              <a:ln w="10541" cmpd="sng">
                <a:solidFill>
                  <a:schemeClr val="accent1">
                    <a:shade val="88000"/>
                    <a:satMod val="110000"/>
                  </a:schemeClr>
                </a:solidFill>
                <a:prstDash val="solid"/>
              </a:ln>
              <a:latin typeface="Arial Black"/>
              <a:cs typeface="Arial Black"/>
            </a:endParaRPr>
          </a:p>
          <a:p>
            <a:pPr marL="285750" indent="-285750">
              <a:lnSpc>
                <a:spcPct val="150000"/>
              </a:lnSpc>
              <a:buFont typeface="Arial"/>
              <a:buChar char="•"/>
            </a:pPr>
            <a:endParaRPr lang="en-US" sz="2000" b="1" dirty="0">
              <a:ln w="10541" cmpd="sng">
                <a:solidFill>
                  <a:schemeClr val="accent1">
                    <a:shade val="88000"/>
                    <a:satMod val="110000"/>
                  </a:schemeClr>
                </a:solidFill>
                <a:prstDash val="solid"/>
              </a:ln>
              <a:latin typeface="Arial Black"/>
              <a:cs typeface="Arial Black"/>
            </a:endParaRPr>
          </a:p>
          <a:p>
            <a:endParaRPr lang="en-US" dirty="0"/>
          </a:p>
        </p:txBody>
      </p:sp>
    </p:spTree>
    <p:extLst>
      <p:ext uri="{BB962C8B-B14F-4D97-AF65-F5344CB8AC3E}">
        <p14:creationId xmlns:p14="http://schemas.microsoft.com/office/powerpoint/2010/main" val="905754171"/>
      </p:ext>
    </p:extLst>
  </p:cSld>
  <p:clrMapOvr>
    <a:masterClrMapping/>
  </p:clrMapOvr>
  <mc:AlternateContent xmlns:mc="http://schemas.openxmlformats.org/markup-compatibility/2006" xmlns:p14="http://schemas.microsoft.com/office/powerpoint/2010/main">
    <mc:Choice Requires="p14">
      <p:transition spd="slow" p14:dur="2000" advTm="40956"/>
    </mc:Choice>
    <mc:Fallback xmlns="">
      <p:transition xmlns:p14="http://schemas.microsoft.com/office/powerpoint/2010/main" spd="slow" advTm="40956"/>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90975274"/>
              </p:ext>
            </p:extLst>
          </p:nvPr>
        </p:nvGraphicFramePr>
        <p:xfrm>
          <a:off x="285416" y="539750"/>
          <a:ext cx="857673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91635" y="1683586"/>
            <a:ext cx="699268" cy="584776"/>
          </a:xfrm>
          <a:prstGeom prst="rect">
            <a:avLst/>
          </a:prstGeom>
          <a:noFill/>
        </p:spPr>
        <p:txBody>
          <a:bodyPr wrap="square" rtlCol="0">
            <a:spAutoFit/>
          </a:bodyPr>
          <a:lstStyle/>
          <a:p>
            <a:r>
              <a:rPr lang="en-US" sz="3200" b="1" dirty="0" smtClean="0"/>
              <a:t>7.7</a:t>
            </a:r>
            <a:endParaRPr lang="en-US" sz="3200" b="1" dirty="0"/>
          </a:p>
        </p:txBody>
      </p:sp>
      <p:sp>
        <p:nvSpPr>
          <p:cNvPr id="6" name="TextBox 5"/>
          <p:cNvSpPr txBox="1"/>
          <p:nvPr/>
        </p:nvSpPr>
        <p:spPr>
          <a:xfrm>
            <a:off x="7991635" y="2577906"/>
            <a:ext cx="699268" cy="584776"/>
          </a:xfrm>
          <a:prstGeom prst="rect">
            <a:avLst/>
          </a:prstGeom>
          <a:noFill/>
        </p:spPr>
        <p:txBody>
          <a:bodyPr wrap="square" rtlCol="0">
            <a:spAutoFit/>
          </a:bodyPr>
          <a:lstStyle/>
          <a:p>
            <a:r>
              <a:rPr lang="en-US" sz="3200" b="1" dirty="0" smtClean="0"/>
              <a:t>9.2</a:t>
            </a:r>
            <a:endParaRPr lang="en-US" sz="3200" b="1" dirty="0"/>
          </a:p>
        </p:txBody>
      </p:sp>
    </p:spTree>
    <p:extLst>
      <p:ext uri="{BB962C8B-B14F-4D97-AF65-F5344CB8AC3E}">
        <p14:creationId xmlns:p14="http://schemas.microsoft.com/office/powerpoint/2010/main" val="3533088575"/>
      </p:ext>
    </p:extLst>
  </p:cSld>
  <p:clrMapOvr>
    <a:masterClrMapping/>
  </p:clrMapOvr>
  <mc:AlternateContent xmlns:mc="http://schemas.openxmlformats.org/markup-compatibility/2006" xmlns:p14="http://schemas.microsoft.com/office/powerpoint/2010/main">
    <mc:Choice Requires="p14">
      <p:transition spd="slow" p14:dur="2000" advTm="41150"/>
    </mc:Choice>
    <mc:Fallback xmlns="">
      <p:transition xmlns:p14="http://schemas.microsoft.com/office/powerpoint/2010/main" spd="slow" advTm="4115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0267" y="146905"/>
            <a:ext cx="8432800" cy="707886"/>
          </a:xfrm>
          <a:prstGeom prst="rect">
            <a:avLst/>
          </a:prstGeom>
          <a:noFill/>
        </p:spPr>
        <p:txBody>
          <a:bodyPr wrap="square" rtlCol="0">
            <a:spAutoFit/>
          </a:bodyPr>
          <a:lstStyle/>
          <a:p>
            <a:pPr algn="ctr"/>
            <a:r>
              <a:rPr lang="en-US" sz="4000" b="1" dirty="0" smtClean="0"/>
              <a:t>OWNERS VIEW OF EMPLOYEE ISSUES</a:t>
            </a:r>
            <a:endParaRPr lang="en-US" sz="4000" b="1" dirty="0"/>
          </a:p>
        </p:txBody>
      </p:sp>
      <p:graphicFrame>
        <p:nvGraphicFramePr>
          <p:cNvPr id="2" name="Chart 1"/>
          <p:cNvGraphicFramePr>
            <a:graphicFrameLocks/>
          </p:cNvGraphicFramePr>
          <p:nvPr>
            <p:extLst>
              <p:ext uri="{D42A27DB-BD31-4B8C-83A1-F6EECF244321}">
                <p14:modId xmlns:p14="http://schemas.microsoft.com/office/powerpoint/2010/main" val="3873767647"/>
              </p:ext>
            </p:extLst>
          </p:nvPr>
        </p:nvGraphicFramePr>
        <p:xfrm>
          <a:off x="440267" y="977902"/>
          <a:ext cx="8432800" cy="3983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046286"/>
      </p:ext>
    </p:extLst>
  </p:cSld>
  <p:clrMapOvr>
    <a:masterClrMapping/>
  </p:clrMapOvr>
  <mc:AlternateContent xmlns:mc="http://schemas.openxmlformats.org/markup-compatibility/2006" xmlns:p14="http://schemas.microsoft.com/office/powerpoint/2010/main">
    <mc:Choice Requires="p14">
      <p:transition spd="slow" p14:dur="2000" advTm="61507"/>
    </mc:Choice>
    <mc:Fallback xmlns="">
      <p:transition xmlns:p14="http://schemas.microsoft.com/office/powerpoint/2010/main" spd="slow" advTm="61507"/>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76161393"/>
              </p:ext>
            </p:extLst>
          </p:nvPr>
        </p:nvGraphicFramePr>
        <p:xfrm>
          <a:off x="285416" y="539750"/>
          <a:ext cx="857673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91635" y="1683586"/>
            <a:ext cx="699268" cy="584776"/>
          </a:xfrm>
          <a:prstGeom prst="rect">
            <a:avLst/>
          </a:prstGeom>
          <a:noFill/>
        </p:spPr>
        <p:txBody>
          <a:bodyPr wrap="square" rtlCol="0">
            <a:spAutoFit/>
          </a:bodyPr>
          <a:lstStyle/>
          <a:p>
            <a:r>
              <a:rPr lang="en-US" sz="3200" b="1" dirty="0" smtClean="0"/>
              <a:t>7.7</a:t>
            </a:r>
            <a:endParaRPr lang="en-US" sz="3200" b="1" dirty="0"/>
          </a:p>
        </p:txBody>
      </p:sp>
      <p:sp>
        <p:nvSpPr>
          <p:cNvPr id="6" name="TextBox 5"/>
          <p:cNvSpPr txBox="1"/>
          <p:nvPr/>
        </p:nvSpPr>
        <p:spPr>
          <a:xfrm>
            <a:off x="7991635" y="2577906"/>
            <a:ext cx="699268" cy="584776"/>
          </a:xfrm>
          <a:prstGeom prst="rect">
            <a:avLst/>
          </a:prstGeom>
          <a:noFill/>
        </p:spPr>
        <p:txBody>
          <a:bodyPr wrap="square" rtlCol="0">
            <a:spAutoFit/>
          </a:bodyPr>
          <a:lstStyle/>
          <a:p>
            <a:r>
              <a:rPr lang="en-US" sz="3200" b="1" dirty="0" smtClean="0"/>
              <a:t>8.6</a:t>
            </a:r>
            <a:endParaRPr lang="en-US" sz="3200" b="1" dirty="0"/>
          </a:p>
        </p:txBody>
      </p:sp>
    </p:spTree>
    <p:extLst>
      <p:ext uri="{BB962C8B-B14F-4D97-AF65-F5344CB8AC3E}">
        <p14:creationId xmlns:p14="http://schemas.microsoft.com/office/powerpoint/2010/main" val="2022719557"/>
      </p:ext>
    </p:extLst>
  </p:cSld>
  <p:clrMapOvr>
    <a:masterClrMapping/>
  </p:clrMapOvr>
  <mc:AlternateContent xmlns:mc="http://schemas.openxmlformats.org/markup-compatibility/2006" xmlns:p14="http://schemas.microsoft.com/office/powerpoint/2010/main">
    <mc:Choice Requires="p14">
      <p:transition spd="slow" p14:dur="2000" advTm="56709"/>
    </mc:Choice>
    <mc:Fallback xmlns="">
      <p:transition xmlns:p14="http://schemas.microsoft.com/office/powerpoint/2010/main" spd="slow" advTm="56709"/>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48" y="1405467"/>
            <a:ext cx="8354152" cy="2464073"/>
            <a:chOff x="353148" y="1405467"/>
            <a:chExt cx="8354152"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8" y="3500208"/>
              <a:ext cx="8354152" cy="369332"/>
            </a:xfrm>
            <a:prstGeom prst="rect">
              <a:avLst/>
            </a:prstGeom>
            <a:noFill/>
          </p:spPr>
          <p:txBody>
            <a:bodyPr wrap="square" rtlCol="0">
              <a:spAutoFit/>
            </a:bodyPr>
            <a:lstStyle/>
            <a:p>
              <a:r>
                <a:rPr lang="en-US" dirty="0" smtClean="0"/>
                <a:t>0	       1	     2		   3		 4	       5	     6	  	   7 	 	 8	        9</a:t>
              </a:r>
              <a:r>
                <a:rPr lang="en-US" dirty="0"/>
                <a:t> </a:t>
              </a:r>
              <a:r>
                <a:rPr lang="en-US" dirty="0" smtClean="0"/>
                <a:t>  	   10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491059" y="2700049"/>
            <a:ext cx="7264398" cy="704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91058" y="1731256"/>
            <a:ext cx="5604934" cy="704014"/>
          </a:xfrm>
          <a:prstGeom prst="rect">
            <a:avLst/>
          </a:prstGeom>
          <a:gradFill flip="none" rotWithShape="1">
            <a:gsLst>
              <a:gs pos="45000">
                <a:srgbClr val="E05D59"/>
              </a:gs>
              <a:gs pos="100000">
                <a:srgbClr val="FFFFFF"/>
              </a:gs>
            </a:gsLst>
            <a:lin ang="16200000" scaled="0"/>
            <a:tileRect/>
          </a:gra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E05D59"/>
              </a:solidFill>
            </a:endParaRPr>
          </a:p>
        </p:txBody>
      </p:sp>
      <p:grpSp>
        <p:nvGrpSpPr>
          <p:cNvPr id="19" name="Group 18"/>
          <p:cNvGrpSpPr/>
          <p:nvPr/>
        </p:nvGrpSpPr>
        <p:grpSpPr>
          <a:xfrm>
            <a:off x="1320784" y="4116515"/>
            <a:ext cx="5401742" cy="523220"/>
            <a:chOff x="1320784" y="4116515"/>
            <a:chExt cx="5401742" cy="523220"/>
          </a:xfrm>
        </p:grpSpPr>
        <p:sp>
          <p:nvSpPr>
            <p:cNvPr id="16" name="TextBox 15"/>
            <p:cNvSpPr txBox="1"/>
            <p:nvPr/>
          </p:nvSpPr>
          <p:spPr>
            <a:xfrm>
              <a:off x="1727192" y="4116515"/>
              <a:ext cx="4995334" cy="523220"/>
            </a:xfrm>
            <a:prstGeom prst="rect">
              <a:avLst/>
            </a:prstGeom>
            <a:noFill/>
          </p:spPr>
          <p:txBody>
            <a:bodyPr wrap="square" rtlCol="0">
              <a:spAutoFit/>
            </a:bodyPr>
            <a:lstStyle/>
            <a:p>
              <a:r>
                <a:rPr lang="en-US" sz="2800" b="1" dirty="0" smtClean="0"/>
                <a:t>OWNERS              EMPLOYEES</a:t>
              </a:r>
              <a:endParaRPr lang="en-US" sz="2800" b="1" dirty="0"/>
            </a:p>
          </p:txBody>
        </p:sp>
        <p:sp>
          <p:nvSpPr>
            <p:cNvPr id="17" name="Rectangle 16"/>
            <p:cNvSpPr/>
            <p:nvPr/>
          </p:nvSpPr>
          <p:spPr>
            <a:xfrm>
              <a:off x="1320784" y="4233337"/>
              <a:ext cx="406408" cy="338665"/>
            </a:xfrm>
            <a:prstGeom prst="rect">
              <a:avLst/>
            </a:prstGeom>
            <a:gradFill flip="none" rotWithShape="1">
              <a:gsLst>
                <a:gs pos="45000">
                  <a:srgbClr val="E05D59"/>
                </a:gs>
                <a:gs pos="100000">
                  <a:srgbClr val="FFFFFF"/>
                </a:gs>
              </a:gsLst>
              <a:lin ang="16200000" scaled="0"/>
              <a:tileRect/>
            </a:gra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E05D59"/>
                </a:solidFill>
              </a:endParaRPr>
            </a:p>
          </p:txBody>
        </p:sp>
        <p:sp>
          <p:nvSpPr>
            <p:cNvPr id="18" name="Rectangle 17"/>
            <p:cNvSpPr/>
            <p:nvPr/>
          </p:nvSpPr>
          <p:spPr>
            <a:xfrm>
              <a:off x="3742257" y="4216404"/>
              <a:ext cx="406408" cy="3555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694253" y="203201"/>
            <a:ext cx="7687743" cy="1446550"/>
          </a:xfrm>
          <a:prstGeom prst="rect">
            <a:avLst/>
          </a:prstGeom>
          <a:noFill/>
        </p:spPr>
        <p:txBody>
          <a:bodyPr wrap="square" rtlCol="0">
            <a:spAutoFit/>
          </a:bodyPr>
          <a:lstStyle/>
          <a:p>
            <a:pPr algn="ctr"/>
            <a:r>
              <a:rPr lang="en-US" sz="4400" b="1" dirty="0" smtClean="0"/>
              <a:t>UNDERSTAND</a:t>
            </a:r>
            <a:r>
              <a:rPr lang="en-US" sz="4400" b="1" dirty="0"/>
              <a:t> </a:t>
            </a:r>
            <a:r>
              <a:rPr lang="en-US" sz="4400" b="1" dirty="0" smtClean="0"/>
              <a:t>MISSION</a:t>
            </a:r>
            <a:r>
              <a:rPr lang="en-US" sz="4400" b="1" dirty="0"/>
              <a:t>, PHILOSOPHIES AND </a:t>
            </a:r>
            <a:r>
              <a:rPr lang="en-US" sz="4400" b="1" dirty="0" smtClean="0"/>
              <a:t>GOALS</a:t>
            </a:r>
            <a:endParaRPr lang="en-US" sz="4400" b="1" dirty="0"/>
          </a:p>
        </p:txBody>
      </p:sp>
      <p:sp>
        <p:nvSpPr>
          <p:cNvPr id="23" name="TextBox 22"/>
          <p:cNvSpPr txBox="1"/>
          <p:nvPr/>
        </p:nvSpPr>
        <p:spPr>
          <a:xfrm>
            <a:off x="8009467" y="1731256"/>
            <a:ext cx="1134533" cy="707886"/>
          </a:xfrm>
          <a:prstGeom prst="rect">
            <a:avLst/>
          </a:prstGeom>
          <a:noFill/>
        </p:spPr>
        <p:txBody>
          <a:bodyPr wrap="square" rtlCol="0">
            <a:spAutoFit/>
          </a:bodyPr>
          <a:lstStyle/>
          <a:p>
            <a:r>
              <a:rPr lang="en-US" sz="4000" b="1" dirty="0" smtClean="0"/>
              <a:t>7.0</a:t>
            </a:r>
            <a:endParaRPr lang="en-US" sz="4000" dirty="0"/>
          </a:p>
        </p:txBody>
      </p:sp>
      <p:sp>
        <p:nvSpPr>
          <p:cNvPr id="24" name="TextBox 23"/>
          <p:cNvSpPr txBox="1"/>
          <p:nvPr/>
        </p:nvSpPr>
        <p:spPr>
          <a:xfrm>
            <a:off x="8034858" y="2713852"/>
            <a:ext cx="1134533" cy="707886"/>
          </a:xfrm>
          <a:prstGeom prst="rect">
            <a:avLst/>
          </a:prstGeom>
          <a:noFill/>
        </p:spPr>
        <p:txBody>
          <a:bodyPr wrap="square" rtlCol="0">
            <a:spAutoFit/>
          </a:bodyPr>
          <a:lstStyle/>
          <a:p>
            <a:r>
              <a:rPr lang="en-US" sz="4000" b="1" dirty="0" smtClean="0"/>
              <a:t>8.9</a:t>
            </a:r>
            <a:endParaRPr lang="en-US" sz="4000" dirty="0"/>
          </a:p>
        </p:txBody>
      </p:sp>
    </p:spTree>
    <p:extLst>
      <p:ext uri="{BB962C8B-B14F-4D97-AF65-F5344CB8AC3E}">
        <p14:creationId xmlns:p14="http://schemas.microsoft.com/office/powerpoint/2010/main" val="3143348727"/>
      </p:ext>
    </p:extLst>
  </p:cSld>
  <p:clrMapOvr>
    <a:masterClrMapping/>
  </p:clrMapOvr>
  <mc:AlternateContent xmlns:mc="http://schemas.openxmlformats.org/markup-compatibility/2006" xmlns:p14="http://schemas.microsoft.com/office/powerpoint/2010/main">
    <mc:Choice Requires="p14">
      <p:transition spd="slow" p14:dur="2000" advTm="75689"/>
    </mc:Choice>
    <mc:Fallback xmlns="">
      <p:transition xmlns:p14="http://schemas.microsoft.com/office/powerpoint/2010/main" spd="slow" advTm="75689"/>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48" y="1405467"/>
            <a:ext cx="8354152" cy="2464073"/>
            <a:chOff x="353148" y="1405467"/>
            <a:chExt cx="8354152"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8" y="3500208"/>
              <a:ext cx="8354152" cy="369332"/>
            </a:xfrm>
            <a:prstGeom prst="rect">
              <a:avLst/>
            </a:prstGeom>
            <a:noFill/>
          </p:spPr>
          <p:txBody>
            <a:bodyPr wrap="square" rtlCol="0">
              <a:spAutoFit/>
            </a:bodyPr>
            <a:lstStyle/>
            <a:p>
              <a:r>
                <a:rPr lang="en-US" dirty="0" smtClean="0"/>
                <a:t>0	       1	     2		   3		 4	       5	     6	  	   7 	 	 8	        9</a:t>
              </a:r>
              <a:r>
                <a:rPr lang="en-US" dirty="0"/>
                <a:t> </a:t>
              </a:r>
              <a:r>
                <a:rPr lang="en-US" dirty="0" smtClean="0"/>
                <a:t>  	   10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491059" y="2700049"/>
            <a:ext cx="7264398" cy="704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91058" y="1731256"/>
            <a:ext cx="5181609" cy="704014"/>
          </a:xfrm>
          <a:prstGeom prst="rect">
            <a:avLst/>
          </a:prstGeom>
          <a:gradFill flip="none" rotWithShape="1">
            <a:gsLst>
              <a:gs pos="45000">
                <a:srgbClr val="E05D59"/>
              </a:gs>
              <a:gs pos="100000">
                <a:srgbClr val="FFFFFF"/>
              </a:gs>
            </a:gsLst>
            <a:lin ang="16200000" scaled="0"/>
            <a:tileRect/>
          </a:gra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E05D59"/>
              </a:solidFill>
            </a:endParaRPr>
          </a:p>
        </p:txBody>
      </p:sp>
      <p:grpSp>
        <p:nvGrpSpPr>
          <p:cNvPr id="19" name="Group 18"/>
          <p:cNvGrpSpPr/>
          <p:nvPr/>
        </p:nvGrpSpPr>
        <p:grpSpPr>
          <a:xfrm>
            <a:off x="1320784" y="4116515"/>
            <a:ext cx="5401742" cy="523220"/>
            <a:chOff x="1320784" y="4116515"/>
            <a:chExt cx="5401742" cy="523220"/>
          </a:xfrm>
        </p:grpSpPr>
        <p:sp>
          <p:nvSpPr>
            <p:cNvPr id="16" name="TextBox 15"/>
            <p:cNvSpPr txBox="1"/>
            <p:nvPr/>
          </p:nvSpPr>
          <p:spPr>
            <a:xfrm>
              <a:off x="1727192" y="4116515"/>
              <a:ext cx="4995334" cy="523220"/>
            </a:xfrm>
            <a:prstGeom prst="rect">
              <a:avLst/>
            </a:prstGeom>
            <a:noFill/>
          </p:spPr>
          <p:txBody>
            <a:bodyPr wrap="square" rtlCol="0">
              <a:spAutoFit/>
            </a:bodyPr>
            <a:lstStyle/>
            <a:p>
              <a:r>
                <a:rPr lang="en-US" sz="2800" b="1" dirty="0" smtClean="0"/>
                <a:t>OWNERS              EMPLOYEES</a:t>
              </a:r>
              <a:endParaRPr lang="en-US" sz="2800" b="1" dirty="0"/>
            </a:p>
          </p:txBody>
        </p:sp>
        <p:sp>
          <p:nvSpPr>
            <p:cNvPr id="17" name="Rectangle 16"/>
            <p:cNvSpPr/>
            <p:nvPr/>
          </p:nvSpPr>
          <p:spPr>
            <a:xfrm>
              <a:off x="1320784" y="4233337"/>
              <a:ext cx="406408" cy="338665"/>
            </a:xfrm>
            <a:prstGeom prst="rect">
              <a:avLst/>
            </a:prstGeom>
            <a:gradFill flip="none" rotWithShape="1">
              <a:gsLst>
                <a:gs pos="45000">
                  <a:srgbClr val="E05D59"/>
                </a:gs>
                <a:gs pos="100000">
                  <a:srgbClr val="FFFFFF"/>
                </a:gs>
              </a:gsLst>
              <a:lin ang="16200000" scaled="0"/>
              <a:tileRect/>
            </a:gra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E05D59"/>
                </a:solidFill>
              </a:endParaRPr>
            </a:p>
          </p:txBody>
        </p:sp>
        <p:sp>
          <p:nvSpPr>
            <p:cNvPr id="18" name="Rectangle 17"/>
            <p:cNvSpPr/>
            <p:nvPr/>
          </p:nvSpPr>
          <p:spPr>
            <a:xfrm>
              <a:off x="3742257" y="4216404"/>
              <a:ext cx="406408" cy="3555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694253" y="203201"/>
            <a:ext cx="7687743" cy="769441"/>
          </a:xfrm>
          <a:prstGeom prst="rect">
            <a:avLst/>
          </a:prstGeom>
          <a:noFill/>
        </p:spPr>
        <p:txBody>
          <a:bodyPr wrap="square" rtlCol="0">
            <a:spAutoFit/>
          </a:bodyPr>
          <a:lstStyle/>
          <a:p>
            <a:pPr algn="ctr"/>
            <a:r>
              <a:rPr lang="en-US" sz="4400" b="1" dirty="0" smtClean="0"/>
              <a:t>HIRES &amp; ONBOARDS WELL</a:t>
            </a:r>
            <a:endParaRPr lang="en-US" sz="4400" b="1" dirty="0"/>
          </a:p>
        </p:txBody>
      </p:sp>
      <p:sp>
        <p:nvSpPr>
          <p:cNvPr id="23" name="TextBox 22"/>
          <p:cNvSpPr txBox="1"/>
          <p:nvPr/>
        </p:nvSpPr>
        <p:spPr>
          <a:xfrm>
            <a:off x="8009467" y="1731256"/>
            <a:ext cx="1134533" cy="707886"/>
          </a:xfrm>
          <a:prstGeom prst="rect">
            <a:avLst/>
          </a:prstGeom>
          <a:noFill/>
        </p:spPr>
        <p:txBody>
          <a:bodyPr wrap="square" rtlCol="0">
            <a:spAutoFit/>
          </a:bodyPr>
          <a:lstStyle/>
          <a:p>
            <a:r>
              <a:rPr lang="en-US" sz="4000" b="1" dirty="0" smtClean="0"/>
              <a:t>6.4</a:t>
            </a:r>
            <a:endParaRPr lang="en-US" sz="4000" dirty="0"/>
          </a:p>
        </p:txBody>
      </p:sp>
      <p:sp>
        <p:nvSpPr>
          <p:cNvPr id="24" name="TextBox 23"/>
          <p:cNvSpPr txBox="1"/>
          <p:nvPr/>
        </p:nvSpPr>
        <p:spPr>
          <a:xfrm>
            <a:off x="8034858" y="2713852"/>
            <a:ext cx="1134533" cy="707886"/>
          </a:xfrm>
          <a:prstGeom prst="rect">
            <a:avLst/>
          </a:prstGeom>
          <a:noFill/>
        </p:spPr>
        <p:txBody>
          <a:bodyPr wrap="square" rtlCol="0">
            <a:spAutoFit/>
          </a:bodyPr>
          <a:lstStyle/>
          <a:p>
            <a:r>
              <a:rPr lang="en-US" sz="4000" b="1" dirty="0" smtClean="0"/>
              <a:t>8.9</a:t>
            </a:r>
            <a:endParaRPr lang="en-US" sz="4000" dirty="0"/>
          </a:p>
        </p:txBody>
      </p:sp>
    </p:spTree>
    <p:extLst>
      <p:ext uri="{BB962C8B-B14F-4D97-AF65-F5344CB8AC3E}">
        <p14:creationId xmlns:p14="http://schemas.microsoft.com/office/powerpoint/2010/main" val="1961253304"/>
      </p:ext>
    </p:extLst>
  </p:cSld>
  <p:clrMapOvr>
    <a:masterClrMapping/>
  </p:clrMapOvr>
  <mc:AlternateContent xmlns:mc="http://schemas.openxmlformats.org/markup-compatibility/2006" xmlns:p14="http://schemas.microsoft.com/office/powerpoint/2010/main">
    <mc:Choice Requires="p14">
      <p:transition spd="slow" p14:dur="2000" advTm="30685"/>
    </mc:Choice>
    <mc:Fallback xmlns="">
      <p:transition xmlns:p14="http://schemas.microsoft.com/office/powerpoint/2010/main" spd="slow" advTm="3068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good bad employe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58569"/>
            <a:ext cx="9033405" cy="4056597"/>
          </a:xfrm>
          <a:prstGeom prst="rect">
            <a:avLst/>
          </a:prstGeom>
        </p:spPr>
      </p:pic>
    </p:spTree>
    <p:extLst>
      <p:ext uri="{BB962C8B-B14F-4D97-AF65-F5344CB8AC3E}">
        <p14:creationId xmlns:p14="http://schemas.microsoft.com/office/powerpoint/2010/main" val="310316738"/>
      </p:ext>
    </p:extLst>
  </p:cSld>
  <p:clrMapOvr>
    <a:masterClrMapping/>
  </p:clrMapOvr>
  <mc:AlternateContent xmlns:mc="http://schemas.openxmlformats.org/markup-compatibility/2006" xmlns:p14="http://schemas.microsoft.com/office/powerpoint/2010/main">
    <mc:Choice Requires="p14">
      <p:transition spd="slow" p14:dur="2000" advTm="30892"/>
    </mc:Choice>
    <mc:Fallback xmlns="">
      <p:transition xmlns:p14="http://schemas.microsoft.com/office/powerpoint/2010/main" spd="slow" advTm="30892"/>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667" y="209550"/>
            <a:ext cx="8551333" cy="1107996"/>
          </a:xfrm>
          <a:prstGeom prst="rect">
            <a:avLst/>
          </a:prstGeom>
          <a:noFill/>
        </p:spPr>
        <p:txBody>
          <a:bodyPr wrap="square" rtlCol="0">
            <a:spAutoFit/>
          </a:bodyPr>
          <a:lstStyle/>
          <a:p>
            <a:pPr algn="ctr"/>
            <a:r>
              <a:rPr lang="en-US" sz="6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ON-BOARDING</a:t>
            </a:r>
          </a:p>
        </p:txBody>
      </p:sp>
      <p:sp>
        <p:nvSpPr>
          <p:cNvPr id="2" name="TextBox 1"/>
          <p:cNvSpPr txBox="1"/>
          <p:nvPr/>
        </p:nvSpPr>
        <p:spPr>
          <a:xfrm>
            <a:off x="457200" y="1345127"/>
            <a:ext cx="8805333" cy="3970318"/>
          </a:xfrm>
          <a:prstGeom prst="rect">
            <a:avLst/>
          </a:prstGeom>
          <a:noFill/>
        </p:spPr>
        <p:txBody>
          <a:bodyPr wrap="square" rtlCol="0">
            <a:spAutoFit/>
          </a:bodyPr>
          <a:lstStyle/>
          <a:p>
            <a:pPr marL="571500" indent="-571500">
              <a:buFont typeface="Arial"/>
              <a:buChar char="•"/>
            </a:pPr>
            <a:r>
              <a:rPr lang="en-US" sz="36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JOB DUTIES &amp; RESPONSIBILITIES</a:t>
            </a:r>
          </a:p>
          <a:p>
            <a:pPr marL="571500" indent="-571500">
              <a:buFont typeface="Arial"/>
              <a:buChar char="•"/>
            </a:pPr>
            <a:r>
              <a:rPr lang="en-US" sz="36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STANDARDS &amp; PERFORMANCE</a:t>
            </a:r>
          </a:p>
          <a:p>
            <a:pPr marL="571500" indent="-571500">
              <a:buFont typeface="Arial"/>
              <a:buChar char="•"/>
            </a:pPr>
            <a:r>
              <a:rPr lang="en-US" sz="36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COMMUNICATE CULTURE</a:t>
            </a:r>
          </a:p>
          <a:p>
            <a:pPr marL="571500" indent="-571500">
              <a:buFont typeface="Arial"/>
              <a:buChar char="•"/>
            </a:pPr>
            <a:r>
              <a:rPr lang="en-US" sz="36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FORMAL TRAINING PLAN</a:t>
            </a:r>
          </a:p>
          <a:p>
            <a:pPr marL="571500" indent="-571500">
              <a:buFont typeface="Arial"/>
              <a:buChar char="•"/>
            </a:pPr>
            <a:r>
              <a:rPr lang="en-US" sz="36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DAILY/WEEKLY FOLLOW UP</a:t>
            </a:r>
            <a:endParaRPr lang="en-US" sz="36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endParaRPr lang="en-US" sz="3600" dirty="0"/>
          </a:p>
        </p:txBody>
      </p:sp>
    </p:spTree>
    <p:custDataLst>
      <p:tags r:id="rId1"/>
    </p:custDataLst>
    <p:extLst>
      <p:ext uri="{BB962C8B-B14F-4D97-AF65-F5344CB8AC3E}">
        <p14:creationId xmlns:p14="http://schemas.microsoft.com/office/powerpoint/2010/main" val="3937585517"/>
      </p:ext>
    </p:extLst>
  </p:cSld>
  <p:clrMapOvr>
    <a:masterClrMapping/>
  </p:clrMapOvr>
  <mc:AlternateContent xmlns:mc="http://schemas.openxmlformats.org/markup-compatibility/2006" xmlns:p14="http://schemas.microsoft.com/office/powerpoint/2010/main">
    <mc:Choice Requires="p14">
      <p:transition spd="slow" p14:dur="2000" advTm="76035"/>
    </mc:Choice>
    <mc:Fallback xmlns="">
      <p:transition xmlns:p14="http://schemas.microsoft.com/office/powerpoint/2010/main" spd="slow" advTm="760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t up for succ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214938"/>
          </a:xfrm>
          <a:prstGeom prst="rect">
            <a:avLst/>
          </a:prstGeom>
        </p:spPr>
      </p:pic>
    </p:spTree>
    <p:extLst>
      <p:ext uri="{BB962C8B-B14F-4D97-AF65-F5344CB8AC3E}">
        <p14:creationId xmlns:p14="http://schemas.microsoft.com/office/powerpoint/2010/main" val="2513227967"/>
      </p:ext>
    </p:extLst>
  </p:cSld>
  <p:clrMapOvr>
    <a:masterClrMapping/>
  </p:clrMapOvr>
  <mc:AlternateContent xmlns:mc="http://schemas.openxmlformats.org/markup-compatibility/2006" xmlns:p14="http://schemas.microsoft.com/office/powerpoint/2010/main">
    <mc:Choice Requires="p14">
      <p:transition spd="slow" p14:dur="2000" advTm="65699"/>
    </mc:Choice>
    <mc:Fallback xmlns="">
      <p:transition xmlns:p14="http://schemas.microsoft.com/office/powerpoint/2010/main" spd="slow" advTm="65699"/>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ivat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1485674"/>
      </p:ext>
    </p:extLst>
  </p:cSld>
  <p:clrMapOvr>
    <a:masterClrMapping/>
  </p:clrMapOvr>
  <mc:AlternateContent xmlns:mc="http://schemas.openxmlformats.org/markup-compatibility/2006" xmlns:p14="http://schemas.microsoft.com/office/powerpoint/2010/main">
    <mc:Choice Requires="p14">
      <p:transition spd="slow" p14:dur="2000" advTm="21987"/>
    </mc:Choice>
    <mc:Fallback xmlns="">
      <p:transition xmlns:p14="http://schemas.microsoft.com/office/powerpoint/2010/main" spd="slow" advTm="21987"/>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605216" y="1405467"/>
            <a:ext cx="7267572" cy="2464073"/>
            <a:chOff x="353147" y="1405467"/>
            <a:chExt cx="8519641"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7" y="3500208"/>
              <a:ext cx="8519641" cy="369332"/>
            </a:xfrm>
            <a:prstGeom prst="rect">
              <a:avLst/>
            </a:prstGeom>
            <a:noFill/>
          </p:spPr>
          <p:txBody>
            <a:bodyPr wrap="square" rtlCol="0">
              <a:spAutoFit/>
            </a:bodyPr>
            <a:lstStyle/>
            <a:p>
              <a:r>
                <a:rPr lang="en-US" dirty="0" smtClean="0"/>
                <a:t>0	    10	        20	</a:t>
              </a:r>
              <a:r>
                <a:rPr lang="en-US" dirty="0"/>
                <a:t> </a:t>
              </a:r>
              <a:r>
                <a:rPr lang="en-US" dirty="0" smtClean="0"/>
                <a:t>   30  </a:t>
              </a:r>
              <a:r>
                <a:rPr lang="en-US" dirty="0"/>
                <a:t> </a:t>
              </a:r>
              <a:r>
                <a:rPr lang="en-US" dirty="0" smtClean="0"/>
                <a:t>     40	    50	        60	 </a:t>
              </a:r>
              <a:r>
                <a:rPr lang="en-US" dirty="0"/>
                <a:t> </a:t>
              </a:r>
              <a:r>
                <a:rPr lang="en-US" dirty="0" smtClean="0"/>
                <a:t> 70 	        80	    90   </a:t>
              </a:r>
              <a:r>
                <a:rPr lang="en-US" dirty="0"/>
                <a:t> </a:t>
              </a:r>
              <a:r>
                <a:rPr lang="en-US" dirty="0" smtClean="0"/>
                <a:t>  100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91605" y="1887045"/>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5" name="TextBox 24"/>
          <p:cNvSpPr txBox="1"/>
          <p:nvPr/>
        </p:nvSpPr>
        <p:spPr>
          <a:xfrm>
            <a:off x="-391605" y="2881081"/>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6" name="TextBox 25"/>
          <p:cNvSpPr txBox="1"/>
          <p:nvPr/>
        </p:nvSpPr>
        <p:spPr>
          <a:xfrm>
            <a:off x="596899" y="491062"/>
            <a:ext cx="7666567" cy="769441"/>
          </a:xfrm>
          <a:prstGeom prst="rect">
            <a:avLst/>
          </a:prstGeom>
          <a:noFill/>
        </p:spPr>
        <p:txBody>
          <a:bodyPr wrap="square" rtlCol="0">
            <a:spAutoFit/>
          </a:bodyPr>
          <a:lstStyle/>
          <a:p>
            <a:pPr algn="ctr"/>
            <a:r>
              <a:rPr lang="en-US" sz="4400" b="1" dirty="0" smtClean="0"/>
              <a:t>WORK ENVIRONMENT</a:t>
            </a:r>
            <a:endParaRPr lang="en-US" sz="4400" dirty="0"/>
          </a:p>
        </p:txBody>
      </p:sp>
      <p:graphicFrame>
        <p:nvGraphicFramePr>
          <p:cNvPr id="28" name="Chart 27"/>
          <p:cNvGraphicFramePr>
            <a:graphicFrameLocks/>
          </p:cNvGraphicFramePr>
          <p:nvPr>
            <p:extLst>
              <p:ext uri="{D42A27DB-BD31-4B8C-83A1-F6EECF244321}">
                <p14:modId xmlns:p14="http://schemas.microsoft.com/office/powerpoint/2010/main" val="2182482350"/>
              </p:ext>
            </p:extLst>
          </p:nvPr>
        </p:nvGraphicFramePr>
        <p:xfrm>
          <a:off x="1530136" y="1468208"/>
          <a:ext cx="7261132" cy="2237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1770740"/>
      </p:ext>
    </p:extLst>
  </p:cSld>
  <p:clrMapOvr>
    <a:masterClrMapping/>
  </p:clrMapOvr>
  <mc:AlternateContent xmlns:mc="http://schemas.openxmlformats.org/markup-compatibility/2006" xmlns:p14="http://schemas.microsoft.com/office/powerpoint/2010/main">
    <mc:Choice Requires="p14">
      <p:transition spd="slow" p14:dur="2000" advTm="81066"/>
    </mc:Choice>
    <mc:Fallback xmlns="">
      <p:transition xmlns:p14="http://schemas.microsoft.com/office/powerpoint/2010/main" spd="slow" advTm="81066"/>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605216" y="1405467"/>
            <a:ext cx="7267572" cy="2464073"/>
            <a:chOff x="353147" y="1405467"/>
            <a:chExt cx="8519641"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7" y="3500208"/>
              <a:ext cx="8519641" cy="369332"/>
            </a:xfrm>
            <a:prstGeom prst="rect">
              <a:avLst/>
            </a:prstGeom>
            <a:noFill/>
          </p:spPr>
          <p:txBody>
            <a:bodyPr wrap="square" rtlCol="0">
              <a:spAutoFit/>
            </a:bodyPr>
            <a:lstStyle/>
            <a:p>
              <a:r>
                <a:rPr lang="en-US" dirty="0" smtClean="0"/>
                <a:t>0	    10	        20	</a:t>
              </a:r>
              <a:r>
                <a:rPr lang="en-US" dirty="0"/>
                <a:t> </a:t>
              </a:r>
              <a:r>
                <a:rPr lang="en-US" dirty="0" smtClean="0"/>
                <a:t>   30  </a:t>
              </a:r>
              <a:r>
                <a:rPr lang="en-US" dirty="0"/>
                <a:t> </a:t>
              </a:r>
              <a:r>
                <a:rPr lang="en-US" dirty="0" smtClean="0"/>
                <a:t>     40	    50	        60	 </a:t>
              </a:r>
              <a:r>
                <a:rPr lang="en-US" dirty="0"/>
                <a:t> </a:t>
              </a:r>
              <a:r>
                <a:rPr lang="en-US" dirty="0" smtClean="0"/>
                <a:t> 70 	        80	    90   </a:t>
              </a:r>
              <a:r>
                <a:rPr lang="en-US" dirty="0"/>
                <a:t> </a:t>
              </a:r>
              <a:r>
                <a:rPr lang="en-US" dirty="0" smtClean="0"/>
                <a:t>  100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91605" y="1887045"/>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5" name="TextBox 24"/>
          <p:cNvSpPr txBox="1"/>
          <p:nvPr/>
        </p:nvSpPr>
        <p:spPr>
          <a:xfrm>
            <a:off x="-391605" y="2881081"/>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6" name="TextBox 25"/>
          <p:cNvSpPr txBox="1"/>
          <p:nvPr/>
        </p:nvSpPr>
        <p:spPr>
          <a:xfrm>
            <a:off x="596899" y="491062"/>
            <a:ext cx="7666567" cy="769441"/>
          </a:xfrm>
          <a:prstGeom prst="rect">
            <a:avLst/>
          </a:prstGeom>
          <a:noFill/>
        </p:spPr>
        <p:txBody>
          <a:bodyPr wrap="square" rtlCol="0">
            <a:spAutoFit/>
          </a:bodyPr>
          <a:lstStyle/>
          <a:p>
            <a:pPr algn="ctr"/>
            <a:r>
              <a:rPr lang="en-US" sz="4400" b="1" dirty="0" smtClean="0"/>
              <a:t>TEAMMATES</a:t>
            </a:r>
            <a:endParaRPr lang="en-US" sz="4400" dirty="0"/>
          </a:p>
        </p:txBody>
      </p:sp>
      <p:graphicFrame>
        <p:nvGraphicFramePr>
          <p:cNvPr id="27" name="Chart 26"/>
          <p:cNvGraphicFramePr>
            <a:graphicFrameLocks/>
          </p:cNvGraphicFramePr>
          <p:nvPr>
            <p:extLst>
              <p:ext uri="{D42A27DB-BD31-4B8C-83A1-F6EECF244321}">
                <p14:modId xmlns:p14="http://schemas.microsoft.com/office/powerpoint/2010/main" val="1125974219"/>
              </p:ext>
            </p:extLst>
          </p:nvPr>
        </p:nvGraphicFramePr>
        <p:xfrm>
          <a:off x="-391605" y="1137040"/>
          <a:ext cx="11223970" cy="3882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1854795"/>
      </p:ext>
    </p:extLst>
  </p:cSld>
  <p:clrMapOvr>
    <a:masterClrMapping/>
  </p:clrMapOvr>
  <mc:AlternateContent xmlns:mc="http://schemas.openxmlformats.org/markup-compatibility/2006" xmlns:p14="http://schemas.microsoft.com/office/powerpoint/2010/main">
    <mc:Choice Requires="p14">
      <p:transition spd="slow" p14:dur="2000" advTm="22260"/>
    </mc:Choice>
    <mc:Fallback xmlns="">
      <p:transition xmlns:p14="http://schemas.microsoft.com/office/powerpoint/2010/main" spd="slow" advTm="2226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mbuildin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85750"/>
            <a:ext cx="9623778" cy="5586603"/>
          </a:xfrm>
          <a:prstGeom prst="rect">
            <a:avLst/>
          </a:prstGeom>
        </p:spPr>
      </p:pic>
    </p:spTree>
    <p:extLst>
      <p:ext uri="{BB962C8B-B14F-4D97-AF65-F5344CB8AC3E}">
        <p14:creationId xmlns:p14="http://schemas.microsoft.com/office/powerpoint/2010/main" val="1984784986"/>
      </p:ext>
    </p:extLst>
  </p:cSld>
  <p:clrMapOvr>
    <a:masterClrMapping/>
  </p:clrMapOvr>
  <mc:AlternateContent xmlns:mc="http://schemas.openxmlformats.org/markup-compatibility/2006" xmlns:p14="http://schemas.microsoft.com/office/powerpoint/2010/main">
    <mc:Choice Requires="p14">
      <p:transition spd="slow" p14:dur="2000" advTm="72019"/>
    </mc:Choice>
    <mc:Fallback xmlns="">
      <p:transition xmlns:p14="http://schemas.microsoft.com/office/powerpoint/2010/main" spd="slow" advTm="72019"/>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605216" y="1405467"/>
            <a:ext cx="7267572" cy="2464073"/>
            <a:chOff x="353147" y="1405467"/>
            <a:chExt cx="8519641"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7" y="3500208"/>
              <a:ext cx="8519641" cy="369332"/>
            </a:xfrm>
            <a:prstGeom prst="rect">
              <a:avLst/>
            </a:prstGeom>
            <a:noFill/>
          </p:spPr>
          <p:txBody>
            <a:bodyPr wrap="square" rtlCol="0">
              <a:spAutoFit/>
            </a:bodyPr>
            <a:lstStyle/>
            <a:p>
              <a:r>
                <a:rPr lang="en-US" dirty="0" smtClean="0"/>
                <a:t>0	    10	        20	</a:t>
              </a:r>
              <a:r>
                <a:rPr lang="en-US" dirty="0"/>
                <a:t> </a:t>
              </a:r>
              <a:r>
                <a:rPr lang="en-US" dirty="0" smtClean="0"/>
                <a:t>   30  </a:t>
              </a:r>
              <a:r>
                <a:rPr lang="en-US" dirty="0"/>
                <a:t> </a:t>
              </a:r>
              <a:r>
                <a:rPr lang="en-US" dirty="0" smtClean="0"/>
                <a:t>     40	    50	        60	 </a:t>
              </a:r>
              <a:r>
                <a:rPr lang="en-US" dirty="0"/>
                <a:t> </a:t>
              </a:r>
              <a:r>
                <a:rPr lang="en-US" dirty="0" smtClean="0"/>
                <a:t> 70 	        80	    90   </a:t>
              </a:r>
              <a:r>
                <a:rPr lang="en-US" dirty="0"/>
                <a:t> </a:t>
              </a:r>
              <a:r>
                <a:rPr lang="en-US" dirty="0" smtClean="0"/>
                <a:t>  100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91605" y="1887045"/>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5" name="TextBox 24"/>
          <p:cNvSpPr txBox="1"/>
          <p:nvPr/>
        </p:nvSpPr>
        <p:spPr>
          <a:xfrm>
            <a:off x="-391605" y="2881081"/>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6" name="TextBox 25"/>
          <p:cNvSpPr txBox="1"/>
          <p:nvPr/>
        </p:nvSpPr>
        <p:spPr>
          <a:xfrm>
            <a:off x="596899" y="491062"/>
            <a:ext cx="7666567" cy="769441"/>
          </a:xfrm>
          <a:prstGeom prst="rect">
            <a:avLst/>
          </a:prstGeom>
          <a:noFill/>
        </p:spPr>
        <p:txBody>
          <a:bodyPr wrap="square" rtlCol="0">
            <a:spAutoFit/>
          </a:bodyPr>
          <a:lstStyle/>
          <a:p>
            <a:pPr algn="ctr"/>
            <a:r>
              <a:rPr lang="en-US" sz="4400" b="1" dirty="0" smtClean="0"/>
              <a:t>MONEY</a:t>
            </a:r>
            <a:endParaRPr lang="en-US" sz="4400" dirty="0"/>
          </a:p>
        </p:txBody>
      </p:sp>
      <p:graphicFrame>
        <p:nvGraphicFramePr>
          <p:cNvPr id="19" name="Chart 18"/>
          <p:cNvGraphicFramePr>
            <a:graphicFrameLocks/>
          </p:cNvGraphicFramePr>
          <p:nvPr>
            <p:extLst>
              <p:ext uri="{D42A27DB-BD31-4B8C-83A1-F6EECF244321}">
                <p14:modId xmlns:p14="http://schemas.microsoft.com/office/powerpoint/2010/main" val="4207291589"/>
              </p:ext>
            </p:extLst>
          </p:nvPr>
        </p:nvGraphicFramePr>
        <p:xfrm>
          <a:off x="1597474" y="1468208"/>
          <a:ext cx="7126455" cy="2219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943861"/>
      </p:ext>
    </p:extLst>
  </p:cSld>
  <p:clrMapOvr>
    <a:masterClrMapping/>
  </p:clrMapOvr>
  <mc:AlternateContent xmlns:mc="http://schemas.openxmlformats.org/markup-compatibility/2006" xmlns:p14="http://schemas.microsoft.com/office/powerpoint/2010/main">
    <mc:Choice Requires="p14">
      <p:transition spd="slow" p14:dur="2000" advTm="15955"/>
    </mc:Choice>
    <mc:Fallback xmlns="">
      <p:transition xmlns:p14="http://schemas.microsoft.com/office/powerpoint/2010/main" spd="slow" advTm="15955"/>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605216" y="1405467"/>
            <a:ext cx="7267572" cy="2464073"/>
            <a:chOff x="353147" y="1405467"/>
            <a:chExt cx="8519641"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7" y="3500208"/>
              <a:ext cx="8519641" cy="369332"/>
            </a:xfrm>
            <a:prstGeom prst="rect">
              <a:avLst/>
            </a:prstGeom>
            <a:noFill/>
          </p:spPr>
          <p:txBody>
            <a:bodyPr wrap="square" rtlCol="0">
              <a:spAutoFit/>
            </a:bodyPr>
            <a:lstStyle/>
            <a:p>
              <a:r>
                <a:rPr lang="en-US" dirty="0" smtClean="0"/>
                <a:t>0	    10	        20	</a:t>
              </a:r>
              <a:r>
                <a:rPr lang="en-US" dirty="0"/>
                <a:t> </a:t>
              </a:r>
              <a:r>
                <a:rPr lang="en-US" dirty="0" smtClean="0"/>
                <a:t>   30  </a:t>
              </a:r>
              <a:r>
                <a:rPr lang="en-US" dirty="0"/>
                <a:t> </a:t>
              </a:r>
              <a:r>
                <a:rPr lang="en-US" dirty="0" smtClean="0"/>
                <a:t>     40	    50	        60	 </a:t>
              </a:r>
              <a:r>
                <a:rPr lang="en-US" dirty="0"/>
                <a:t> </a:t>
              </a:r>
              <a:r>
                <a:rPr lang="en-US" dirty="0" smtClean="0"/>
                <a:t> 70 	        80	    90   </a:t>
              </a:r>
              <a:r>
                <a:rPr lang="en-US" dirty="0"/>
                <a:t> </a:t>
              </a:r>
              <a:r>
                <a:rPr lang="en-US" dirty="0" smtClean="0"/>
                <a:t>  100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91605" y="1887045"/>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5" name="TextBox 24"/>
          <p:cNvSpPr txBox="1"/>
          <p:nvPr/>
        </p:nvSpPr>
        <p:spPr>
          <a:xfrm>
            <a:off x="-391605" y="2881081"/>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6" name="TextBox 25"/>
          <p:cNvSpPr txBox="1"/>
          <p:nvPr/>
        </p:nvSpPr>
        <p:spPr>
          <a:xfrm>
            <a:off x="596899" y="491062"/>
            <a:ext cx="7666567" cy="769441"/>
          </a:xfrm>
          <a:prstGeom prst="rect">
            <a:avLst/>
          </a:prstGeom>
          <a:noFill/>
        </p:spPr>
        <p:txBody>
          <a:bodyPr wrap="square" rtlCol="0">
            <a:spAutoFit/>
          </a:bodyPr>
          <a:lstStyle/>
          <a:p>
            <a:pPr algn="ctr"/>
            <a:r>
              <a:rPr lang="en-US" sz="4400" b="1" dirty="0" smtClean="0"/>
              <a:t>BENEFITS</a:t>
            </a:r>
            <a:endParaRPr lang="en-US" sz="4400" dirty="0"/>
          </a:p>
        </p:txBody>
      </p:sp>
      <p:graphicFrame>
        <p:nvGraphicFramePr>
          <p:cNvPr id="21" name="Chart 20"/>
          <p:cNvGraphicFramePr>
            <a:graphicFrameLocks/>
          </p:cNvGraphicFramePr>
          <p:nvPr>
            <p:extLst>
              <p:ext uri="{D42A27DB-BD31-4B8C-83A1-F6EECF244321}">
                <p14:modId xmlns:p14="http://schemas.microsoft.com/office/powerpoint/2010/main" val="2623551850"/>
              </p:ext>
            </p:extLst>
          </p:nvPr>
        </p:nvGraphicFramePr>
        <p:xfrm>
          <a:off x="1605216" y="1468208"/>
          <a:ext cx="7126455" cy="2235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479335"/>
      </p:ext>
    </p:extLst>
  </p:cSld>
  <p:clrMapOvr>
    <a:masterClrMapping/>
  </p:clrMapOvr>
  <mc:AlternateContent xmlns:mc="http://schemas.openxmlformats.org/markup-compatibility/2006" xmlns:p14="http://schemas.microsoft.com/office/powerpoint/2010/main">
    <mc:Choice Requires="p14">
      <p:transition spd="slow" p14:dur="2000" advTm="55304"/>
    </mc:Choice>
    <mc:Fallback xmlns="">
      <p:transition xmlns:p14="http://schemas.microsoft.com/office/powerpoint/2010/main" spd="slow" advTm="55304"/>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605216" y="1405467"/>
            <a:ext cx="7267572" cy="2464073"/>
            <a:chOff x="353147" y="1405467"/>
            <a:chExt cx="8519641"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7" y="3500208"/>
              <a:ext cx="8519641" cy="369332"/>
            </a:xfrm>
            <a:prstGeom prst="rect">
              <a:avLst/>
            </a:prstGeom>
            <a:noFill/>
          </p:spPr>
          <p:txBody>
            <a:bodyPr wrap="square" rtlCol="0">
              <a:spAutoFit/>
            </a:bodyPr>
            <a:lstStyle/>
            <a:p>
              <a:r>
                <a:rPr lang="en-US" dirty="0" smtClean="0"/>
                <a:t>0	    10	        20	</a:t>
              </a:r>
              <a:r>
                <a:rPr lang="en-US" dirty="0"/>
                <a:t> </a:t>
              </a:r>
              <a:r>
                <a:rPr lang="en-US" dirty="0" smtClean="0"/>
                <a:t>   30  </a:t>
              </a:r>
              <a:r>
                <a:rPr lang="en-US" dirty="0"/>
                <a:t> </a:t>
              </a:r>
              <a:r>
                <a:rPr lang="en-US" dirty="0" smtClean="0"/>
                <a:t>     40	    50	        60	 </a:t>
              </a:r>
              <a:r>
                <a:rPr lang="en-US" dirty="0"/>
                <a:t> </a:t>
              </a:r>
              <a:r>
                <a:rPr lang="en-US" dirty="0" smtClean="0"/>
                <a:t> 70 	        80	    90   </a:t>
              </a:r>
              <a:r>
                <a:rPr lang="en-US" dirty="0"/>
                <a:t> </a:t>
              </a:r>
              <a:r>
                <a:rPr lang="en-US" dirty="0" smtClean="0"/>
                <a:t>  100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91605" y="1887045"/>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5" name="TextBox 24"/>
          <p:cNvSpPr txBox="1"/>
          <p:nvPr/>
        </p:nvSpPr>
        <p:spPr>
          <a:xfrm>
            <a:off x="-391605" y="2881081"/>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6" name="TextBox 25"/>
          <p:cNvSpPr txBox="1"/>
          <p:nvPr/>
        </p:nvSpPr>
        <p:spPr>
          <a:xfrm>
            <a:off x="596899" y="491062"/>
            <a:ext cx="7666567" cy="769441"/>
          </a:xfrm>
          <a:prstGeom prst="rect">
            <a:avLst/>
          </a:prstGeom>
          <a:noFill/>
        </p:spPr>
        <p:txBody>
          <a:bodyPr wrap="square" rtlCol="0">
            <a:spAutoFit/>
          </a:bodyPr>
          <a:lstStyle/>
          <a:p>
            <a:pPr algn="ctr"/>
            <a:r>
              <a:rPr lang="en-US" sz="4400" b="1" dirty="0" smtClean="0"/>
              <a:t>BEING CREATIVE</a:t>
            </a:r>
            <a:endParaRPr lang="en-US" sz="4400" dirty="0"/>
          </a:p>
        </p:txBody>
      </p:sp>
      <p:graphicFrame>
        <p:nvGraphicFramePr>
          <p:cNvPr id="19" name="Chart 18"/>
          <p:cNvGraphicFramePr>
            <a:graphicFrameLocks/>
          </p:cNvGraphicFramePr>
          <p:nvPr>
            <p:extLst>
              <p:ext uri="{D42A27DB-BD31-4B8C-83A1-F6EECF244321}">
                <p14:modId xmlns:p14="http://schemas.microsoft.com/office/powerpoint/2010/main" val="787645513"/>
              </p:ext>
            </p:extLst>
          </p:nvPr>
        </p:nvGraphicFramePr>
        <p:xfrm>
          <a:off x="1566600" y="1454542"/>
          <a:ext cx="7188204" cy="2338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293979"/>
      </p:ext>
    </p:extLst>
  </p:cSld>
  <p:clrMapOvr>
    <a:masterClrMapping/>
  </p:clrMapOvr>
  <mc:AlternateContent xmlns:mc="http://schemas.openxmlformats.org/markup-compatibility/2006" xmlns:p14="http://schemas.microsoft.com/office/powerpoint/2010/main">
    <mc:Choice Requires="p14">
      <p:transition spd="slow" p14:dur="2000" advTm="52495"/>
    </mc:Choice>
    <mc:Fallback xmlns="">
      <p:transition xmlns:p14="http://schemas.microsoft.com/office/powerpoint/2010/main" spd="slow" advTm="52495"/>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605216" y="1264371"/>
            <a:ext cx="7267572" cy="3550636"/>
            <a:chOff x="353147" y="1405467"/>
            <a:chExt cx="8519641" cy="2464073"/>
          </a:xfrm>
        </p:grpSpPr>
        <p:cxnSp>
          <p:nvCxnSpPr>
            <p:cNvPr id="3" name="Straight Connector 2"/>
            <p:cNvCxnSpPr/>
            <p:nvPr/>
          </p:nvCxnSpPr>
          <p:spPr>
            <a:xfrm>
              <a:off x="491057" y="1405467"/>
              <a:ext cx="0" cy="20320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47" y="3500208"/>
              <a:ext cx="8519641" cy="369332"/>
            </a:xfrm>
            <a:prstGeom prst="rect">
              <a:avLst/>
            </a:prstGeom>
            <a:noFill/>
          </p:spPr>
          <p:txBody>
            <a:bodyPr wrap="square" rtlCol="0">
              <a:spAutoFit/>
            </a:bodyPr>
            <a:lstStyle/>
            <a:p>
              <a:r>
                <a:rPr lang="en-US" dirty="0" smtClean="0"/>
                <a:t>0	    10	        20	</a:t>
              </a:r>
              <a:r>
                <a:rPr lang="en-US" dirty="0"/>
                <a:t> </a:t>
              </a:r>
              <a:r>
                <a:rPr lang="en-US" dirty="0" smtClean="0"/>
                <a:t>   30  </a:t>
              </a:r>
              <a:r>
                <a:rPr lang="en-US" dirty="0"/>
                <a:t> </a:t>
              </a:r>
              <a:r>
                <a:rPr lang="en-US" dirty="0" smtClean="0"/>
                <a:t>     40	    50	        60	 </a:t>
              </a:r>
              <a:r>
                <a:rPr lang="en-US" dirty="0"/>
                <a:t> </a:t>
              </a:r>
              <a:r>
                <a:rPr lang="en-US" dirty="0" smtClean="0"/>
                <a:t> 70 	        80	    90   </a:t>
              </a:r>
              <a:r>
                <a:rPr lang="en-US" dirty="0"/>
                <a:t> </a:t>
              </a:r>
              <a:r>
                <a:rPr lang="en-US" dirty="0" smtClean="0"/>
                <a:t>  100</a:t>
              </a:r>
              <a:endParaRPr lang="en-US" dirty="0"/>
            </a:p>
          </p:txBody>
        </p:sp>
        <p:cxnSp>
          <p:nvCxnSpPr>
            <p:cNvPr id="5" name="Straight Connector 4"/>
            <p:cNvCxnSpPr/>
            <p:nvPr/>
          </p:nvCxnSpPr>
          <p:spPr>
            <a:xfrm>
              <a:off x="1320777"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133590" y="1405467"/>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29444" y="1422403"/>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2532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21178" y="1468208"/>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5991"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42644"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55457" y="1434336"/>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534378" y="1451272"/>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3990" y="1468208"/>
              <a:ext cx="0" cy="20320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91605" y="1410846"/>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5" name="TextBox 24"/>
          <p:cNvSpPr txBox="1"/>
          <p:nvPr/>
        </p:nvSpPr>
        <p:spPr>
          <a:xfrm>
            <a:off x="-391605" y="1875772"/>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6" name="TextBox 25"/>
          <p:cNvSpPr txBox="1"/>
          <p:nvPr/>
        </p:nvSpPr>
        <p:spPr>
          <a:xfrm>
            <a:off x="596899" y="579247"/>
            <a:ext cx="7666567" cy="769441"/>
          </a:xfrm>
          <a:prstGeom prst="rect">
            <a:avLst/>
          </a:prstGeom>
          <a:noFill/>
        </p:spPr>
        <p:txBody>
          <a:bodyPr wrap="square" rtlCol="0">
            <a:spAutoFit/>
          </a:bodyPr>
          <a:lstStyle/>
          <a:p>
            <a:pPr algn="ctr"/>
            <a:r>
              <a:rPr lang="en-US" sz="4400" b="1" dirty="0" smtClean="0"/>
              <a:t>BEING MENTORED</a:t>
            </a:r>
            <a:endParaRPr lang="en-US" sz="4400" dirty="0"/>
          </a:p>
        </p:txBody>
      </p:sp>
      <p:graphicFrame>
        <p:nvGraphicFramePr>
          <p:cNvPr id="19" name="Chart 18"/>
          <p:cNvGraphicFramePr>
            <a:graphicFrameLocks/>
          </p:cNvGraphicFramePr>
          <p:nvPr>
            <p:extLst>
              <p:ext uri="{D42A27DB-BD31-4B8C-83A1-F6EECF244321}">
                <p14:modId xmlns:p14="http://schemas.microsoft.com/office/powerpoint/2010/main" val="1535772175"/>
              </p:ext>
            </p:extLst>
          </p:nvPr>
        </p:nvGraphicFramePr>
        <p:xfrm>
          <a:off x="1582588" y="1246078"/>
          <a:ext cx="713144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91605" y="2868412"/>
            <a:ext cx="2032000" cy="461665"/>
          </a:xfrm>
          <a:prstGeom prst="rect">
            <a:avLst/>
          </a:prstGeom>
          <a:noFill/>
        </p:spPr>
        <p:txBody>
          <a:bodyPr wrap="square" rtlCol="0">
            <a:spAutoFit/>
          </a:bodyPr>
          <a:lstStyle/>
          <a:p>
            <a:pPr algn="r"/>
            <a:r>
              <a:rPr lang="en-US" sz="2400" b="1" dirty="0" smtClean="0"/>
              <a:t>EMPLOYEES</a:t>
            </a:r>
            <a:endParaRPr lang="en-US" sz="2400" b="1" dirty="0"/>
          </a:p>
        </p:txBody>
      </p:sp>
      <p:sp>
        <p:nvSpPr>
          <p:cNvPr id="23" name="TextBox 22"/>
          <p:cNvSpPr txBox="1"/>
          <p:nvPr/>
        </p:nvSpPr>
        <p:spPr>
          <a:xfrm>
            <a:off x="-391605" y="3333338"/>
            <a:ext cx="2032000" cy="461665"/>
          </a:xfrm>
          <a:prstGeom prst="rect">
            <a:avLst/>
          </a:prstGeom>
          <a:noFill/>
        </p:spPr>
        <p:txBody>
          <a:bodyPr wrap="square" rtlCol="0">
            <a:spAutoFit/>
          </a:bodyPr>
          <a:lstStyle/>
          <a:p>
            <a:pPr algn="r"/>
            <a:r>
              <a:rPr lang="en-US" sz="2400" b="1" dirty="0" smtClean="0"/>
              <a:t>OWNERS</a:t>
            </a:r>
            <a:endParaRPr lang="en-US" sz="2400" b="1" dirty="0"/>
          </a:p>
        </p:txBody>
      </p:sp>
      <p:sp>
        <p:nvSpPr>
          <p:cNvPr id="2" name="Rectangle 1"/>
          <p:cNvSpPr/>
          <p:nvPr/>
        </p:nvSpPr>
        <p:spPr>
          <a:xfrm>
            <a:off x="1640395" y="2337437"/>
            <a:ext cx="6943717" cy="53097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596899" y="2213978"/>
            <a:ext cx="7666567" cy="769441"/>
          </a:xfrm>
          <a:prstGeom prst="rect">
            <a:avLst/>
          </a:prstGeom>
          <a:noFill/>
        </p:spPr>
        <p:txBody>
          <a:bodyPr wrap="square" rtlCol="0">
            <a:spAutoFit/>
          </a:bodyPr>
          <a:lstStyle/>
          <a:p>
            <a:pPr algn="ctr"/>
            <a:r>
              <a:rPr lang="en-US" sz="4400" b="1" dirty="0" smtClean="0"/>
              <a:t>GROWTH POTENTIAL</a:t>
            </a:r>
            <a:endParaRPr lang="en-US" sz="4400" dirty="0"/>
          </a:p>
        </p:txBody>
      </p:sp>
    </p:spTree>
    <p:extLst>
      <p:ext uri="{BB962C8B-B14F-4D97-AF65-F5344CB8AC3E}">
        <p14:creationId xmlns:p14="http://schemas.microsoft.com/office/powerpoint/2010/main" val="2332765744"/>
      </p:ext>
    </p:extLst>
  </p:cSld>
  <p:clrMapOvr>
    <a:masterClrMapping/>
  </p:clrMapOvr>
  <mc:AlternateContent xmlns:mc="http://schemas.openxmlformats.org/markup-compatibility/2006" xmlns:p14="http://schemas.microsoft.com/office/powerpoint/2010/main">
    <mc:Choice Requires="p14">
      <p:transition spd="slow" p14:dur="2000" advTm="92139"/>
    </mc:Choice>
    <mc:Fallback xmlns="">
      <p:transition xmlns:p14="http://schemas.microsoft.com/office/powerpoint/2010/main" spd="slow" advTm="92139"/>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xic employee.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426"/>
            <a:ext cx="9144000" cy="5360276"/>
          </a:xfrm>
          <a:prstGeom prst="rect">
            <a:avLst/>
          </a:prstGeom>
        </p:spPr>
      </p:pic>
    </p:spTree>
    <p:extLst>
      <p:ext uri="{BB962C8B-B14F-4D97-AF65-F5344CB8AC3E}">
        <p14:creationId xmlns:p14="http://schemas.microsoft.com/office/powerpoint/2010/main" val="3426858287"/>
      </p:ext>
    </p:extLst>
  </p:cSld>
  <p:clrMapOvr>
    <a:masterClrMapping/>
  </p:clrMapOvr>
  <mc:AlternateContent xmlns:mc="http://schemas.openxmlformats.org/markup-compatibility/2006" xmlns:p14="http://schemas.microsoft.com/office/powerpoint/2010/main">
    <mc:Choice Requires="p14">
      <p:transition spd="slow" p14:dur="2000" advTm="22566"/>
    </mc:Choice>
    <mc:Fallback xmlns="">
      <p:transition xmlns:p14="http://schemas.microsoft.com/office/powerpoint/2010/main" spd="slow" advTm="22566"/>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56473635"/>
              </p:ext>
            </p:extLst>
          </p:nvPr>
        </p:nvGraphicFramePr>
        <p:xfrm>
          <a:off x="491067" y="1011767"/>
          <a:ext cx="8432800" cy="41317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91066" y="265436"/>
            <a:ext cx="8144933" cy="707886"/>
          </a:xfrm>
          <a:prstGeom prst="rect">
            <a:avLst/>
          </a:prstGeom>
          <a:noFill/>
        </p:spPr>
        <p:txBody>
          <a:bodyPr wrap="square" rtlCol="0">
            <a:spAutoFit/>
          </a:bodyPr>
          <a:lstStyle/>
          <a:p>
            <a:pPr algn="ctr"/>
            <a:r>
              <a:rPr lang="en-US" sz="4000" b="1" dirty="0" smtClean="0"/>
              <a:t>EMPLOYEE PERSPECTIVE </a:t>
            </a:r>
            <a:endParaRPr lang="en-US" sz="4000" b="1" dirty="0"/>
          </a:p>
        </p:txBody>
      </p:sp>
    </p:spTree>
    <p:extLst>
      <p:ext uri="{BB962C8B-B14F-4D97-AF65-F5344CB8AC3E}">
        <p14:creationId xmlns:p14="http://schemas.microsoft.com/office/powerpoint/2010/main" val="3669598055"/>
      </p:ext>
    </p:extLst>
  </p:cSld>
  <p:clrMapOvr>
    <a:masterClrMapping/>
  </p:clrMapOvr>
  <mc:AlternateContent xmlns:mc="http://schemas.openxmlformats.org/markup-compatibility/2006" xmlns:p14="http://schemas.microsoft.com/office/powerpoint/2010/main">
    <mc:Choice Requires="p14">
      <p:transition spd="slow" p14:dur="2000" advTm="85382"/>
    </mc:Choice>
    <mc:Fallback xmlns="">
      <p:transition xmlns:p14="http://schemas.microsoft.com/office/powerpoint/2010/main" spd="slow" advTm="85382"/>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333" y="4822031"/>
            <a:ext cx="592667" cy="230832"/>
          </a:xfrm>
          <a:prstGeom prst="rect">
            <a:avLst/>
          </a:prstGeom>
          <a:noFill/>
        </p:spPr>
        <p:txBody>
          <a:bodyPr wrap="square" rtlCol="0">
            <a:spAutoFit/>
          </a:bodyPr>
          <a:lstStyle/>
          <a:p>
            <a:pPr algn="ctr"/>
            <a:fld id="{D1905FE7-FA0F-4519-9AB9-56E9C68B438C}" type="slidenum">
              <a:rPr lang="en-US" sz="900" smtClean="0">
                <a:solidFill>
                  <a:schemeClr val="bg1"/>
                </a:solidFill>
                <a:latin typeface="Cambria" pitchFamily="18" charset="0"/>
              </a:rPr>
              <a:t>51</a:t>
            </a:fld>
            <a:endParaRPr lang="en-US" sz="900" dirty="0">
              <a:solidFill>
                <a:schemeClr val="bg1"/>
              </a:solidFill>
              <a:latin typeface="Cambria" pitchFamily="18" charset="0"/>
            </a:endParaRPr>
          </a:p>
        </p:txBody>
      </p:sp>
      <p:sp>
        <p:nvSpPr>
          <p:cNvPr id="5" name="TextBox 4"/>
          <p:cNvSpPr txBox="1"/>
          <p:nvPr/>
        </p:nvSpPr>
        <p:spPr>
          <a:xfrm>
            <a:off x="338667" y="207567"/>
            <a:ext cx="8551333" cy="4524315"/>
          </a:xfrm>
          <a:prstGeom prst="rect">
            <a:avLst/>
          </a:prstGeom>
          <a:noFill/>
        </p:spPr>
        <p:txBody>
          <a:bodyPr wrap="square" rtlCol="0">
            <a:spAutoFit/>
          </a:bodyPr>
          <a:lstStyle/>
          <a:p>
            <a:pPr algn="ctr"/>
            <a:r>
              <a:rPr lang="en-US" sz="7200" b="1" u="sng"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SYSTEMS</a:t>
            </a:r>
            <a:endParaRPr lang="en-US" sz="7200" b="1" u="sng"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endParaRPr>
          </a:p>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RUN BUSINESSES</a:t>
            </a:r>
          </a:p>
          <a:p>
            <a:pPr algn="ctr"/>
            <a:endParaRPr lang="en-US" sz="2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algn="ctr"/>
            <a:r>
              <a:rPr lang="en-US" sz="48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WELL TRAINED EMPLOYEES OPERATE THE SYSTEM</a:t>
            </a:r>
          </a:p>
        </p:txBody>
      </p:sp>
    </p:spTree>
    <p:custDataLst>
      <p:tags r:id="rId1"/>
    </p:custDataLst>
    <p:extLst>
      <p:ext uri="{BB962C8B-B14F-4D97-AF65-F5344CB8AC3E}">
        <p14:creationId xmlns:p14="http://schemas.microsoft.com/office/powerpoint/2010/main" val="4030414880"/>
      </p:ext>
    </p:extLst>
  </p:cSld>
  <p:clrMapOvr>
    <a:masterClrMapping/>
  </p:clrMapOvr>
  <mc:AlternateContent xmlns:mc="http://schemas.openxmlformats.org/markup-compatibility/2006" xmlns:p14="http://schemas.microsoft.com/office/powerpoint/2010/main">
    <mc:Choice Requires="p14">
      <p:transition spd="slow" p14:dur="2000" advTm="56401"/>
    </mc:Choice>
    <mc:Fallback xmlns="">
      <p:transition xmlns:p14="http://schemas.microsoft.com/office/powerpoint/2010/main" spd="slow" advTm="564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333" y="4822031"/>
            <a:ext cx="592667" cy="230832"/>
          </a:xfrm>
          <a:prstGeom prst="rect">
            <a:avLst/>
          </a:prstGeom>
          <a:noFill/>
        </p:spPr>
        <p:txBody>
          <a:bodyPr wrap="square" rtlCol="0">
            <a:spAutoFit/>
          </a:bodyPr>
          <a:lstStyle/>
          <a:p>
            <a:pPr algn="ctr"/>
            <a:fld id="{D1905FE7-FA0F-4519-9AB9-56E9C68B438C}" type="slidenum">
              <a:rPr lang="en-US" sz="900" smtClean="0">
                <a:solidFill>
                  <a:schemeClr val="bg1"/>
                </a:solidFill>
                <a:latin typeface="Cambria" pitchFamily="18" charset="0"/>
              </a:rPr>
              <a:t>52</a:t>
            </a:fld>
            <a:endParaRPr lang="en-US" sz="900" dirty="0">
              <a:solidFill>
                <a:schemeClr val="bg1"/>
              </a:solidFill>
              <a:latin typeface="Cambria" pitchFamily="18" charset="0"/>
            </a:endParaRPr>
          </a:p>
        </p:txBody>
      </p:sp>
      <p:sp>
        <p:nvSpPr>
          <p:cNvPr id="5" name="TextBox 4"/>
          <p:cNvSpPr txBox="1"/>
          <p:nvPr/>
        </p:nvSpPr>
        <p:spPr>
          <a:xfrm>
            <a:off x="338667" y="-53100"/>
            <a:ext cx="8551333" cy="5632311"/>
          </a:xfrm>
          <a:prstGeom prst="rect">
            <a:avLst/>
          </a:prstGeom>
          <a:noFill/>
        </p:spPr>
        <p:txBody>
          <a:bodyPr wrap="square" rtlCol="0">
            <a:spAutoFit/>
          </a:bodyPr>
          <a:lstStyle/>
          <a:p>
            <a:pPr algn="ctr"/>
            <a:r>
              <a:rPr lang="en-US" sz="9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SYSTEMS</a:t>
            </a:r>
          </a:p>
          <a:p>
            <a:pPr marL="963366" lvl="1" indent="-571500">
              <a:buFont typeface="Arial"/>
              <a:buChar char="•"/>
            </a:pPr>
            <a:r>
              <a:rPr lang="en-US" sz="4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POS ORDER ENTRY </a:t>
            </a:r>
          </a:p>
          <a:p>
            <a:pPr marL="963366" lvl="1" indent="-571500">
              <a:buFont typeface="Arial"/>
              <a:buChar char="•"/>
            </a:pPr>
            <a:r>
              <a:rPr lang="en-US" sz="4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DESIGN/PRODUCTION</a:t>
            </a:r>
            <a:endParaRPr lang="en-US" sz="4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963366" lvl="1" indent="-571500">
              <a:buFont typeface="Arial"/>
              <a:buChar char="•"/>
            </a:pPr>
            <a:r>
              <a:rPr lang="en-US" sz="4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INSTALL CHECKLIST</a:t>
            </a:r>
          </a:p>
          <a:p>
            <a:pPr marL="963366" lvl="1" indent="-571500">
              <a:buFont typeface="Arial"/>
              <a:buChar char="•"/>
            </a:pPr>
            <a:r>
              <a:rPr lang="en-US" sz="4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SALES SCRIPTING</a:t>
            </a:r>
          </a:p>
          <a:p>
            <a:pPr marL="963366" lvl="1" indent="-571500">
              <a:buFont typeface="Arial"/>
              <a:buChar char="•"/>
            </a:pPr>
            <a:r>
              <a:rPr lang="en-US" sz="4400" b="1" dirty="0" smtClean="0">
                <a:ln w="19050">
                  <a:solidFill>
                    <a:schemeClr val="tx2">
                      <a:tint val="1000"/>
                    </a:schemeClr>
                  </a:solidFill>
                  <a:prstDash val="solid"/>
                </a:ln>
                <a:solidFill>
                  <a:srgbClr val="008000"/>
                </a:solidFill>
                <a:effectLst>
                  <a:outerShdw blurRad="50000" dist="50800" dir="7500000" algn="tl">
                    <a:srgbClr val="000000">
                      <a:shade val="5000"/>
                      <a:alpha val="35000"/>
                    </a:srgbClr>
                  </a:outerShdw>
                </a:effectLst>
                <a:latin typeface="Arial Black"/>
                <a:cs typeface="Arial Black"/>
              </a:rPr>
              <a:t>CREATE SYSTEMS </a:t>
            </a:r>
          </a:p>
          <a:p>
            <a:pPr algn="ctr"/>
            <a:endParaRPr lang="en-US" sz="4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4184569276"/>
      </p:ext>
    </p:extLst>
  </p:cSld>
  <p:clrMapOvr>
    <a:masterClrMapping/>
  </p:clrMapOvr>
  <mc:AlternateContent xmlns:mc="http://schemas.openxmlformats.org/markup-compatibility/2006" xmlns:p14="http://schemas.microsoft.com/office/powerpoint/2010/main">
    <mc:Choice Requires="p14">
      <p:transition spd="slow" p14:dur="2000" advTm="84895"/>
    </mc:Choice>
    <mc:Fallback xmlns="">
      <p:transition xmlns:p14="http://schemas.microsoft.com/office/powerpoint/2010/main" spd="slow" advTm="848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333" y="4822031"/>
            <a:ext cx="592667" cy="230832"/>
          </a:xfrm>
          <a:prstGeom prst="rect">
            <a:avLst/>
          </a:prstGeom>
          <a:noFill/>
        </p:spPr>
        <p:txBody>
          <a:bodyPr wrap="square" rtlCol="0">
            <a:spAutoFit/>
          </a:bodyPr>
          <a:lstStyle/>
          <a:p>
            <a:pPr algn="ctr"/>
            <a:fld id="{D1905FE7-FA0F-4519-9AB9-56E9C68B438C}" type="slidenum">
              <a:rPr lang="en-US" sz="900" smtClean="0">
                <a:solidFill>
                  <a:schemeClr val="bg1"/>
                </a:solidFill>
                <a:latin typeface="Cambria" pitchFamily="18" charset="0"/>
              </a:rPr>
              <a:t>53</a:t>
            </a:fld>
            <a:endParaRPr lang="en-US" sz="900" dirty="0">
              <a:solidFill>
                <a:schemeClr val="bg1"/>
              </a:solidFill>
              <a:latin typeface="Cambria" pitchFamily="18" charset="0"/>
            </a:endParaRPr>
          </a:p>
        </p:txBody>
      </p:sp>
      <p:sp>
        <p:nvSpPr>
          <p:cNvPr id="4" name="TextBox 3"/>
          <p:cNvSpPr txBox="1"/>
          <p:nvPr/>
        </p:nvSpPr>
        <p:spPr>
          <a:xfrm>
            <a:off x="-42333" y="21298"/>
            <a:ext cx="9144000" cy="696344"/>
          </a:xfrm>
          <a:prstGeom prst="rect">
            <a:avLst/>
          </a:prstGeom>
          <a:noFill/>
          <a:effectLst>
            <a:outerShdw blurRad="25400" dist="38100" dir="2700000" algn="tl" rotWithShape="0">
              <a:prstClr val="black">
                <a:alpha val="60000"/>
              </a:prstClr>
            </a:outerShdw>
          </a:effectLst>
        </p:spPr>
        <p:txBody>
          <a:bodyPr wrap="square" rtlCol="0">
            <a:spAutoFit/>
          </a:bodyPr>
          <a:lstStyle/>
          <a:p>
            <a:pPr algn="ctr">
              <a:lnSpc>
                <a:spcPts val="4500"/>
              </a:lnSpc>
            </a:pPr>
            <a:r>
              <a:rPr lang="en-US" sz="4800" b="1" cap="small" spc="120" dirty="0" smtClean="0">
                <a:solidFill>
                  <a:srgbClr val="FF0000"/>
                </a:solidFill>
                <a:latin typeface="+mn-lt"/>
              </a:rPr>
              <a:t>CREATING SYSTEMS</a:t>
            </a:r>
            <a:endParaRPr lang="en-US" sz="4800" b="1" cap="small" spc="120" dirty="0">
              <a:solidFill>
                <a:srgbClr val="FF0000"/>
              </a:solidFill>
              <a:latin typeface="+mn-lt"/>
            </a:endParaRPr>
          </a:p>
        </p:txBody>
      </p:sp>
      <p:sp>
        <p:nvSpPr>
          <p:cNvPr id="5" name="TextBox 4"/>
          <p:cNvSpPr txBox="1"/>
          <p:nvPr/>
        </p:nvSpPr>
        <p:spPr>
          <a:xfrm>
            <a:off x="931333" y="576086"/>
            <a:ext cx="7889318" cy="4731210"/>
          </a:xfrm>
          <a:prstGeom prst="rect">
            <a:avLst/>
          </a:prstGeom>
          <a:noFill/>
        </p:spPr>
        <p:txBody>
          <a:bodyPr wrap="square" rtlCol="0">
            <a:spAutoFit/>
          </a:bodyPr>
          <a:lstStyle/>
          <a:p>
            <a:pPr marL="514350" indent="-514350">
              <a:spcBef>
                <a:spcPts val="600"/>
              </a:spcBef>
              <a:buClr>
                <a:srgbClr val="C00000"/>
              </a:buClr>
              <a:buSzPct val="110000"/>
              <a:buFont typeface="+mj-lt"/>
              <a:buAutoNum type="arabicPeriod"/>
            </a:pPr>
            <a:r>
              <a:rPr lang="en-US" sz="3200" b="1" dirty="0">
                <a:solidFill>
                  <a:srgbClr val="005392"/>
                </a:solidFill>
                <a:latin typeface="Cambria" pitchFamily="18" charset="0"/>
              </a:rPr>
              <a:t>Establish </a:t>
            </a:r>
            <a:r>
              <a:rPr lang="en-US" sz="3200" b="1" dirty="0" smtClean="0">
                <a:solidFill>
                  <a:srgbClr val="005392"/>
                </a:solidFill>
                <a:latin typeface="Cambria" pitchFamily="18" charset="0"/>
              </a:rPr>
              <a:t>Goals/Benefits - Get Buy In</a:t>
            </a:r>
            <a:endParaRPr lang="en-US" sz="3200" b="1" dirty="0">
              <a:solidFill>
                <a:srgbClr val="005392"/>
              </a:solidFill>
              <a:latin typeface="Cambria" pitchFamily="18" charset="0"/>
            </a:endParaRPr>
          </a:p>
          <a:p>
            <a:pPr marL="514350" indent="-514350">
              <a:spcBef>
                <a:spcPts val="600"/>
              </a:spcBef>
              <a:buClr>
                <a:srgbClr val="C00000"/>
              </a:buClr>
              <a:buSzPct val="110000"/>
              <a:buFont typeface="+mj-lt"/>
              <a:buAutoNum type="arabicPeriod"/>
            </a:pPr>
            <a:r>
              <a:rPr lang="en-US" sz="3200" b="1" dirty="0">
                <a:solidFill>
                  <a:srgbClr val="005392"/>
                </a:solidFill>
                <a:latin typeface="Cambria" pitchFamily="18" charset="0"/>
              </a:rPr>
              <a:t>Get Right People Involved</a:t>
            </a:r>
          </a:p>
          <a:p>
            <a:pPr marL="514350" indent="-514350">
              <a:spcBef>
                <a:spcPts val="600"/>
              </a:spcBef>
              <a:buClr>
                <a:srgbClr val="C00000"/>
              </a:buClr>
              <a:buSzPct val="110000"/>
              <a:buFont typeface="+mj-lt"/>
              <a:buAutoNum type="arabicPeriod"/>
            </a:pPr>
            <a:r>
              <a:rPr lang="en-US" sz="3200" b="1" dirty="0" smtClean="0">
                <a:solidFill>
                  <a:srgbClr val="005392"/>
                </a:solidFill>
                <a:latin typeface="Cambria" pitchFamily="18" charset="0"/>
              </a:rPr>
              <a:t>Team Drafts Strategies &amp; Tactics</a:t>
            </a:r>
          </a:p>
          <a:p>
            <a:pPr marL="514350" indent="-514350">
              <a:spcBef>
                <a:spcPts val="600"/>
              </a:spcBef>
              <a:buClr>
                <a:srgbClr val="C00000"/>
              </a:buClr>
              <a:buSzPct val="110000"/>
              <a:buFont typeface="+mj-lt"/>
              <a:buAutoNum type="arabicPeriod"/>
            </a:pPr>
            <a:r>
              <a:rPr lang="en-US" sz="3200" b="1" dirty="0" smtClean="0">
                <a:solidFill>
                  <a:srgbClr val="005392"/>
                </a:solidFill>
                <a:latin typeface="Cambria" pitchFamily="18" charset="0"/>
              </a:rPr>
              <a:t>Revise, Finalize and </a:t>
            </a:r>
            <a:r>
              <a:rPr lang="en-US" sz="3200" b="1" dirty="0">
                <a:solidFill>
                  <a:srgbClr val="005392"/>
                </a:solidFill>
                <a:latin typeface="Cambria" pitchFamily="18" charset="0"/>
              </a:rPr>
              <a:t>Document</a:t>
            </a:r>
          </a:p>
          <a:p>
            <a:pPr marL="514350" indent="-514350">
              <a:spcBef>
                <a:spcPts val="600"/>
              </a:spcBef>
              <a:buClr>
                <a:srgbClr val="C00000"/>
              </a:buClr>
              <a:buSzPct val="110000"/>
              <a:buFont typeface="+mj-lt"/>
              <a:buAutoNum type="arabicPeriod"/>
            </a:pPr>
            <a:r>
              <a:rPr lang="en-US" sz="3200" b="1" dirty="0" smtClean="0">
                <a:solidFill>
                  <a:srgbClr val="005392"/>
                </a:solidFill>
                <a:latin typeface="Cambria" pitchFamily="18" charset="0"/>
              </a:rPr>
              <a:t>Implement &amp; Train</a:t>
            </a:r>
            <a:endParaRPr lang="en-US" sz="3200" b="1" dirty="0">
              <a:solidFill>
                <a:srgbClr val="005392"/>
              </a:solidFill>
              <a:latin typeface="Cambria" pitchFamily="18" charset="0"/>
            </a:endParaRPr>
          </a:p>
          <a:p>
            <a:pPr marL="514350" indent="-514350">
              <a:spcBef>
                <a:spcPts val="600"/>
              </a:spcBef>
              <a:buClr>
                <a:srgbClr val="C00000"/>
              </a:buClr>
              <a:buSzPct val="110000"/>
              <a:buFont typeface="+mj-lt"/>
              <a:buAutoNum type="arabicPeriod"/>
            </a:pPr>
            <a:r>
              <a:rPr lang="en-US" sz="3200" b="1" dirty="0">
                <a:solidFill>
                  <a:srgbClr val="005392"/>
                </a:solidFill>
                <a:latin typeface="Cambria" pitchFamily="18" charset="0"/>
              </a:rPr>
              <a:t>Refine </a:t>
            </a:r>
            <a:r>
              <a:rPr lang="en-US" sz="3200" b="1" dirty="0" smtClean="0">
                <a:solidFill>
                  <a:srgbClr val="005392"/>
                </a:solidFill>
                <a:latin typeface="Cambria" pitchFamily="18" charset="0"/>
              </a:rPr>
              <a:t>Again &amp; Again &amp; Again</a:t>
            </a:r>
          </a:p>
          <a:p>
            <a:pPr marL="514350" indent="-514350">
              <a:spcBef>
                <a:spcPts val="600"/>
              </a:spcBef>
              <a:buClr>
                <a:srgbClr val="C00000"/>
              </a:buClr>
              <a:buSzPct val="110000"/>
              <a:buFont typeface="+mj-lt"/>
              <a:buAutoNum type="arabicPeriod"/>
            </a:pPr>
            <a:r>
              <a:rPr lang="en-US" sz="3200" b="1" dirty="0" smtClean="0">
                <a:solidFill>
                  <a:srgbClr val="005392"/>
                </a:solidFill>
                <a:latin typeface="Cambria" pitchFamily="18" charset="0"/>
              </a:rPr>
              <a:t>Highly Visible</a:t>
            </a:r>
            <a:endParaRPr lang="en-US" sz="3200" b="1" dirty="0">
              <a:solidFill>
                <a:srgbClr val="005392"/>
              </a:solidFill>
              <a:latin typeface="Cambria" pitchFamily="18" charset="0"/>
            </a:endParaRPr>
          </a:p>
          <a:p>
            <a:pPr marL="514350" indent="-514350">
              <a:spcBef>
                <a:spcPts val="600"/>
              </a:spcBef>
              <a:buClr>
                <a:srgbClr val="C00000"/>
              </a:buClr>
              <a:buSzPct val="110000"/>
              <a:buFont typeface="+mj-lt"/>
              <a:buAutoNum type="arabicPeriod"/>
            </a:pPr>
            <a:r>
              <a:rPr lang="en-US" sz="3200" b="1" dirty="0" smtClean="0">
                <a:solidFill>
                  <a:srgbClr val="005392"/>
                </a:solidFill>
                <a:latin typeface="Cambria" pitchFamily="18" charset="0"/>
              </a:rPr>
              <a:t>Hold Accountable</a:t>
            </a:r>
          </a:p>
        </p:txBody>
      </p:sp>
    </p:spTree>
    <p:custDataLst>
      <p:tags r:id="rId1"/>
    </p:custDataLst>
    <p:extLst>
      <p:ext uri="{BB962C8B-B14F-4D97-AF65-F5344CB8AC3E}">
        <p14:creationId xmlns:p14="http://schemas.microsoft.com/office/powerpoint/2010/main" val="3603394986"/>
      </p:ext>
    </p:extLst>
  </p:cSld>
  <p:clrMapOvr>
    <a:masterClrMapping/>
  </p:clrMapOvr>
  <mc:AlternateContent xmlns:mc="http://schemas.openxmlformats.org/markup-compatibility/2006" xmlns:p14="http://schemas.microsoft.com/office/powerpoint/2010/main">
    <mc:Choice Requires="p14">
      <p:transition spd="slow" p14:dur="2000" advTm="156422"/>
    </mc:Choice>
    <mc:Fallback xmlns="">
      <p:transition xmlns:p14="http://schemas.microsoft.com/office/powerpoint/2010/main" spd="slow" advTm="15642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34" y="676704"/>
            <a:ext cx="8551333" cy="4154983"/>
          </a:xfrm>
          <a:prstGeom prst="rect">
            <a:avLst/>
          </a:prstGeom>
          <a:noFill/>
        </p:spPr>
        <p:txBody>
          <a:bodyPr wrap="square" rtlCol="0">
            <a:spAutoFit/>
          </a:bodyPr>
          <a:lstStyle/>
          <a:p>
            <a:pPr algn="ctr"/>
            <a:r>
              <a:rPr lang="en-US" sz="66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If it’s NOT</a:t>
            </a:r>
          </a:p>
          <a:p>
            <a:pPr algn="ctr"/>
            <a:r>
              <a:rPr lang="en-US" sz="66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In Writing,</a:t>
            </a:r>
          </a:p>
          <a:p>
            <a:pPr algn="ctr"/>
            <a:r>
              <a:rPr lang="en-US" sz="6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It Does NOT</a:t>
            </a:r>
          </a:p>
          <a:p>
            <a:pPr algn="ctr"/>
            <a:r>
              <a:rPr lang="en-US" sz="6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Exist</a:t>
            </a:r>
            <a:endParaRPr lang="en-US" sz="6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177436367"/>
      </p:ext>
    </p:extLst>
  </p:cSld>
  <p:clrMapOvr>
    <a:masterClrMapping/>
  </p:clrMapOvr>
  <mc:AlternateContent xmlns:mc="http://schemas.openxmlformats.org/markup-compatibility/2006" xmlns:p14="http://schemas.microsoft.com/office/powerpoint/2010/main">
    <mc:Choice Requires="p14">
      <p:transition spd="slow" p14:dur="2000" advTm="44902"/>
    </mc:Choice>
    <mc:Fallback xmlns="">
      <p:transition xmlns:p14="http://schemas.microsoft.com/office/powerpoint/2010/main" spd="slow" advTm="4490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667" y="525121"/>
            <a:ext cx="8551333" cy="4154983"/>
          </a:xfrm>
          <a:prstGeom prst="rect">
            <a:avLst/>
          </a:prstGeom>
          <a:noFill/>
        </p:spPr>
        <p:txBody>
          <a:bodyPr wrap="square" rtlCol="0">
            <a:spAutoFit/>
          </a:bodyPr>
          <a:lstStyle/>
          <a:p>
            <a:pPr algn="ctr"/>
            <a:r>
              <a:rPr lang="en-US" sz="6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3 ESSENTIAL</a:t>
            </a:r>
          </a:p>
          <a:p>
            <a:pPr algn="ctr"/>
            <a:r>
              <a:rPr lang="en-US" sz="6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EMPLOYER/EMPLOYEE AGREEMENTS</a:t>
            </a:r>
            <a:endParaRPr lang="en-US" sz="4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2234592279"/>
      </p:ext>
    </p:extLst>
  </p:cSld>
  <p:clrMapOvr>
    <a:masterClrMapping/>
  </p:clrMapOvr>
  <mc:AlternateContent xmlns:mc="http://schemas.openxmlformats.org/markup-compatibility/2006" xmlns:p14="http://schemas.microsoft.com/office/powerpoint/2010/main">
    <mc:Choice Requires="p14">
      <p:transition spd="slow" p14:dur="2000" advTm="36113"/>
    </mc:Choice>
    <mc:Fallback xmlns="">
      <p:transition xmlns:p14="http://schemas.microsoft.com/office/powerpoint/2010/main" spd="slow" advTm="36113"/>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ny-culture-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7594058"/>
      </p:ext>
    </p:extLst>
  </p:cSld>
  <p:clrMapOvr>
    <a:masterClrMapping/>
  </p:clrMapOvr>
  <mc:AlternateContent xmlns:mc="http://schemas.openxmlformats.org/markup-compatibility/2006" xmlns:p14="http://schemas.microsoft.com/office/powerpoint/2010/main">
    <mc:Choice Requires="p14">
      <p:transition spd="slow" p14:dur="2000" advTm="32030"/>
    </mc:Choice>
    <mc:Fallback xmlns="">
      <p:transition xmlns:p14="http://schemas.microsoft.com/office/powerpoint/2010/main" spd="slow" advTm="32030"/>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07" y="285753"/>
            <a:ext cx="8387918" cy="4001095"/>
          </a:xfrm>
          <a:prstGeom prst="rect">
            <a:avLst/>
          </a:prstGeom>
        </p:spPr>
        <p:txBody>
          <a:bodyPr wrap="square">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OWNER’S JOB</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342900" indent="-342900">
              <a:buFont typeface="Arial"/>
              <a:buChar char="•"/>
            </a:pPr>
            <a:endParaRPr lang="en-US" sz="800" dirty="0" smtClean="0"/>
          </a:p>
          <a:p>
            <a:pPr marL="342900" indent="-342900">
              <a:buFont typeface="Arial"/>
              <a:buChar char="•"/>
            </a:pPr>
            <a:r>
              <a:rPr lang="en-US" sz="2400" dirty="0" smtClean="0"/>
              <a:t>INSURE EMPLOYEE UNDERSTANDS THE ORGANIZATION’S MISSION, VISION, VALUES AND HOW THEY CONNECT TO THEM</a:t>
            </a:r>
          </a:p>
          <a:p>
            <a:endParaRPr lang="en-US" sz="1600" dirty="0" smtClean="0"/>
          </a:p>
          <a:p>
            <a:pPr marL="342900" indent="-342900">
              <a:buFont typeface="Arial"/>
              <a:buChar char="•"/>
            </a:pPr>
            <a:r>
              <a:rPr lang="en-US" sz="2400" dirty="0" smtClean="0"/>
              <a:t>MODEL THEM EVERY SINGLE DAY</a:t>
            </a:r>
            <a:r>
              <a:rPr lang="en-US" sz="2400" dirty="0"/>
              <a:t>.</a:t>
            </a:r>
            <a:r>
              <a:rPr lang="en-US" sz="2400" dirty="0" smtClean="0"/>
              <a:t> TALK ABOUT THEM, AND PRAISE PEOPLE FOR HONORING THEM IN THEIR BEHAVIOR</a:t>
            </a:r>
          </a:p>
          <a:p>
            <a:pPr marL="342900" indent="-342900">
              <a:buFont typeface="Arial"/>
              <a:buChar char="•"/>
            </a:pPr>
            <a:endParaRPr lang="en-US" sz="1600" dirty="0" smtClean="0"/>
          </a:p>
          <a:p>
            <a:pPr marL="342900" indent="-342900">
              <a:buFont typeface="Arial"/>
              <a:buChar char="•"/>
            </a:pPr>
            <a:r>
              <a:rPr lang="en-US" sz="2400" dirty="0" smtClean="0"/>
              <a:t>PROVIDE AN IMPACT DESCRIPTION FOR EMPLOYEES</a:t>
            </a:r>
          </a:p>
          <a:p>
            <a:endParaRPr lang="en-US" sz="1600" dirty="0" smtClean="0"/>
          </a:p>
          <a:p>
            <a:pPr marL="342900" indent="-342900">
              <a:buFont typeface="Arial"/>
              <a:buChar char="•"/>
            </a:pPr>
            <a:r>
              <a:rPr lang="en-US" sz="2400" dirty="0" smtClean="0"/>
              <a:t>PAY ATTENTION TO YOUR PEOPLE AND GIVE THEM FEEDBACK</a:t>
            </a:r>
            <a:endParaRPr lang="en-US" sz="2400" dirty="0"/>
          </a:p>
        </p:txBody>
      </p:sp>
    </p:spTree>
    <p:custDataLst>
      <p:tags r:id="rId1"/>
    </p:custDataLst>
    <p:extLst>
      <p:ext uri="{BB962C8B-B14F-4D97-AF65-F5344CB8AC3E}">
        <p14:creationId xmlns:p14="http://schemas.microsoft.com/office/powerpoint/2010/main" val="2411885507"/>
      </p:ext>
    </p:extLst>
  </p:cSld>
  <p:clrMapOvr>
    <a:masterClrMapping/>
  </p:clrMapOvr>
  <mc:AlternateContent xmlns:mc="http://schemas.openxmlformats.org/markup-compatibility/2006" xmlns:p14="http://schemas.microsoft.com/office/powerpoint/2010/main">
    <mc:Choice Requires="p14">
      <p:transition spd="slow" p14:dur="2000" advTm="66350"/>
    </mc:Choice>
    <mc:Fallback xmlns="">
      <p:transition xmlns:p14="http://schemas.microsoft.com/office/powerpoint/2010/main" spd="slow" advTm="6635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07" y="285753"/>
            <a:ext cx="8387918" cy="4247317"/>
          </a:xfrm>
          <a:prstGeom prst="rect">
            <a:avLst/>
          </a:prstGeom>
        </p:spPr>
        <p:txBody>
          <a:bodyPr wrap="square">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EMPLOYEE’S JOB</a:t>
            </a:r>
            <a:endParaRPr lang="en-US" sz="5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342900" indent="-342900">
              <a:buFont typeface="Arial"/>
              <a:buChar char="•"/>
            </a:pPr>
            <a:endParaRPr lang="en-US" sz="800" dirty="0" smtClean="0"/>
          </a:p>
          <a:p>
            <a:pPr marL="342900" indent="-342900">
              <a:buFont typeface="Arial"/>
              <a:buChar char="•"/>
            </a:pPr>
            <a:r>
              <a:rPr lang="en-US" sz="2400" dirty="0" smtClean="0"/>
              <a:t>UNDERSTAND THE COMPANY’S MISSION, VISION, VALUES AND PHILOSOPHIES AND HOW YOU CONNECT TO THEM</a:t>
            </a:r>
          </a:p>
          <a:p>
            <a:pPr marL="342900" indent="-342900">
              <a:buFont typeface="Arial"/>
              <a:buChar char="•"/>
            </a:pPr>
            <a:endParaRPr lang="en-US" sz="1600" dirty="0" smtClean="0"/>
          </a:p>
          <a:p>
            <a:pPr marL="342900" indent="-342900">
              <a:buFont typeface="Arial"/>
              <a:buChar char="•"/>
            </a:pPr>
            <a:r>
              <a:rPr lang="en-US" sz="2400" dirty="0" smtClean="0"/>
              <a:t>BE A ROLE MODEL TO OTHERS</a:t>
            </a:r>
          </a:p>
          <a:p>
            <a:pPr marL="342900" indent="-342900">
              <a:buFont typeface="Arial"/>
              <a:buChar char="•"/>
            </a:pPr>
            <a:endParaRPr lang="en-US" sz="1600" dirty="0" smtClean="0"/>
          </a:p>
          <a:p>
            <a:pPr marL="342900" indent="-342900">
              <a:buFont typeface="Arial"/>
              <a:buChar char="•"/>
            </a:pPr>
            <a:r>
              <a:rPr lang="en-US" sz="2400" dirty="0" smtClean="0"/>
              <a:t>BRING IDEAS FOR HOW TO IMPROVE THINGS</a:t>
            </a:r>
          </a:p>
          <a:p>
            <a:endParaRPr lang="en-US" sz="1600" dirty="0" smtClean="0"/>
          </a:p>
          <a:p>
            <a:pPr marL="342900" indent="-342900">
              <a:buFont typeface="Arial"/>
              <a:buChar char="•"/>
            </a:pPr>
            <a:r>
              <a:rPr lang="en-US" sz="2400" dirty="0" smtClean="0"/>
              <a:t>IF ANYTHING IS UNCLEAR, ASK YOUR OWNER FOR HELP</a:t>
            </a:r>
          </a:p>
          <a:p>
            <a:endParaRPr lang="en-US" sz="1600" dirty="0" smtClean="0"/>
          </a:p>
          <a:p>
            <a:pPr marL="342900" indent="-342900">
              <a:buFont typeface="Arial"/>
              <a:buChar char="•"/>
            </a:pPr>
            <a:r>
              <a:rPr lang="en-US" sz="2400" dirty="0" smtClean="0"/>
              <a:t>GIVE YOUR OWNER FEEDBACK</a:t>
            </a:r>
            <a:endParaRPr lang="en-US" sz="2400" dirty="0"/>
          </a:p>
        </p:txBody>
      </p:sp>
    </p:spTree>
    <p:custDataLst>
      <p:tags r:id="rId1"/>
    </p:custDataLst>
    <p:extLst>
      <p:ext uri="{BB962C8B-B14F-4D97-AF65-F5344CB8AC3E}">
        <p14:creationId xmlns:p14="http://schemas.microsoft.com/office/powerpoint/2010/main" val="351975673"/>
      </p:ext>
    </p:extLst>
  </p:cSld>
  <p:clrMapOvr>
    <a:masterClrMapping/>
  </p:clrMapOvr>
  <mc:AlternateContent xmlns:mc="http://schemas.openxmlformats.org/markup-compatibility/2006" xmlns:p14="http://schemas.microsoft.com/office/powerpoint/2010/main">
    <mc:Choice Requires="p14">
      <p:transition spd="slow" p14:dur="2000" advTm="51967"/>
    </mc:Choice>
    <mc:Fallback xmlns="">
      <p:transition xmlns:p14="http://schemas.microsoft.com/office/powerpoint/2010/main" spd="slow" advTm="519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12 at 4.15.26 PM.png"/>
          <p:cNvPicPr>
            <a:picLocks noChangeAspect="1"/>
          </p:cNvPicPr>
          <p:nvPr/>
        </p:nvPicPr>
        <p:blipFill rotWithShape="1">
          <a:blip r:embed="rId3" cstate="screen">
            <a:extLst>
              <a:ext uri="{28A0092B-C50C-407E-A947-70E740481C1C}">
                <a14:useLocalDpi xmlns:a14="http://schemas.microsoft.com/office/drawing/2010/main"/>
              </a:ext>
            </a:extLst>
          </a:blip>
          <a:srcRect l="1972" t="3249"/>
          <a:stretch/>
        </p:blipFill>
        <p:spPr>
          <a:xfrm>
            <a:off x="1" y="0"/>
            <a:ext cx="9143999" cy="5143500"/>
          </a:xfrm>
          <a:prstGeom prst="rect">
            <a:avLst/>
          </a:prstGeom>
        </p:spPr>
      </p:pic>
    </p:spTree>
    <p:extLst>
      <p:ext uri="{BB962C8B-B14F-4D97-AF65-F5344CB8AC3E}">
        <p14:creationId xmlns:p14="http://schemas.microsoft.com/office/powerpoint/2010/main" val="3076207286"/>
      </p:ext>
    </p:extLst>
  </p:cSld>
  <p:clrMapOvr>
    <a:masterClrMapping/>
  </p:clrMapOvr>
  <mc:AlternateContent xmlns:mc="http://schemas.openxmlformats.org/markup-compatibility/2006" xmlns:p14="http://schemas.microsoft.com/office/powerpoint/2010/main">
    <mc:Choice Requires="p14">
      <p:transition spd="slow" p14:dur="2000" advTm="26934"/>
    </mc:Choice>
    <mc:Fallback xmlns="">
      <p:transition xmlns:p14="http://schemas.microsoft.com/office/powerpoint/2010/main" spd="slow" advTm="2693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9672" y="1138881"/>
            <a:ext cx="8830042" cy="4958280"/>
          </a:xfrm>
          <a:prstGeom prst="rect">
            <a:avLst/>
          </a:prstGeom>
        </p:spPr>
        <p:txBody>
          <a:bodyPr wrap="square">
            <a:spAutoFit/>
          </a:bodyPr>
          <a:lstStyle/>
          <a:p>
            <a:pPr marL="457200" indent="-457200">
              <a:lnSpc>
                <a:spcPct val="110000"/>
              </a:lnSpc>
              <a:buFont typeface="Arial"/>
              <a:buChar char="•"/>
            </a:pPr>
            <a:r>
              <a:rPr lang="en-US" sz="3600" b="1" dirty="0" smtClean="0"/>
              <a:t>POOR JOB PERFORMANCE</a:t>
            </a:r>
          </a:p>
          <a:p>
            <a:pPr marL="457200" indent="-457200">
              <a:lnSpc>
                <a:spcPct val="110000"/>
              </a:lnSpc>
              <a:buFont typeface="Arial"/>
              <a:buChar char="•"/>
            </a:pPr>
            <a:r>
              <a:rPr lang="en-US" sz="3600" b="1" dirty="0" smtClean="0"/>
              <a:t>DOESN'T WORK WELL WITH OTHERS</a:t>
            </a:r>
          </a:p>
          <a:p>
            <a:pPr marL="457200" indent="-457200">
              <a:lnSpc>
                <a:spcPct val="110000"/>
              </a:lnSpc>
              <a:buFont typeface="Arial"/>
              <a:buChar char="•"/>
            </a:pPr>
            <a:r>
              <a:rPr lang="en-US" sz="3600" b="1" dirty="0" smtClean="0"/>
              <a:t>NOT RESPONSIVE TO COACHING</a:t>
            </a:r>
          </a:p>
          <a:p>
            <a:pPr marL="457200" indent="-457200">
              <a:lnSpc>
                <a:spcPct val="110000"/>
              </a:lnSpc>
              <a:buFont typeface="Arial"/>
              <a:buChar char="•"/>
            </a:pPr>
            <a:r>
              <a:rPr lang="en-US" sz="3600" b="1" dirty="0" smtClean="0"/>
              <a:t>RESISTANT TO CHANGE</a:t>
            </a:r>
          </a:p>
          <a:p>
            <a:pPr marL="457200" indent="-457200">
              <a:lnSpc>
                <a:spcPct val="110000"/>
              </a:lnSpc>
              <a:buFont typeface="Arial"/>
              <a:buChar char="•"/>
            </a:pPr>
            <a:r>
              <a:rPr lang="en-US" sz="3600" b="1" dirty="0" smtClean="0"/>
              <a:t>NEVER TAKES OWNERSHIP</a:t>
            </a:r>
          </a:p>
          <a:p>
            <a:pPr marL="457200" indent="-457200">
              <a:lnSpc>
                <a:spcPct val="110000"/>
              </a:lnSpc>
              <a:buFont typeface="Arial"/>
              <a:buChar char="•"/>
            </a:pPr>
            <a:r>
              <a:rPr lang="en-US" sz="3600" b="1" dirty="0" smtClean="0"/>
              <a:t>BLAMES OTHERS</a:t>
            </a:r>
          </a:p>
          <a:p>
            <a:pPr>
              <a:lnSpc>
                <a:spcPct val="110000"/>
              </a:lnSpc>
            </a:pPr>
            <a:endParaRPr lang="en-US" sz="3600" b="1" dirty="0" smtClean="0"/>
          </a:p>
          <a:p>
            <a:pPr marL="457200" indent="-457200">
              <a:lnSpc>
                <a:spcPct val="110000"/>
              </a:lnSpc>
              <a:buFont typeface="Arial"/>
              <a:buChar char="•"/>
            </a:pPr>
            <a:endParaRPr lang="en-US" sz="3600" b="1" dirty="0"/>
          </a:p>
        </p:txBody>
      </p:sp>
      <p:sp>
        <p:nvSpPr>
          <p:cNvPr id="5" name="TextBox 4"/>
          <p:cNvSpPr txBox="1"/>
          <p:nvPr/>
        </p:nvSpPr>
        <p:spPr>
          <a:xfrm>
            <a:off x="199792" y="159561"/>
            <a:ext cx="8551333" cy="907935"/>
          </a:xfrm>
          <a:prstGeom prst="rect">
            <a:avLst/>
          </a:prstGeom>
          <a:noFill/>
        </p:spPr>
        <p:txBody>
          <a:bodyPr wrap="square" lIns="106674" tIns="53337" rIns="106674" bIns="53337" rtlCol="0">
            <a:spAutoFit/>
          </a:bodyPr>
          <a:lstStyle/>
          <a:p>
            <a:pPr algn="ctr"/>
            <a:r>
              <a:rPr lang="en-US" sz="5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TOXIC EMPLOYEE</a:t>
            </a:r>
            <a:endParaRPr lang="en-US" sz="52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3416495495"/>
      </p:ext>
    </p:extLst>
  </p:cSld>
  <p:clrMapOvr>
    <a:masterClrMapping/>
  </p:clrMapOvr>
  <mc:AlternateContent xmlns:mc="http://schemas.openxmlformats.org/markup-compatibility/2006" xmlns:p14="http://schemas.microsoft.com/office/powerpoint/2010/main">
    <mc:Choice Requires="p14">
      <p:transition spd="slow" p14:dur="2000" advTm="40015"/>
    </mc:Choice>
    <mc:Fallback xmlns="">
      <p:transition xmlns:p14="http://schemas.microsoft.com/office/powerpoint/2010/main" spd="slow" advTm="400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07" y="285753"/>
            <a:ext cx="8387918" cy="4770536"/>
          </a:xfrm>
          <a:prstGeom prst="rect">
            <a:avLst/>
          </a:prstGeom>
        </p:spPr>
        <p:txBody>
          <a:bodyPr wrap="square">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OWNER’S JOB</a:t>
            </a:r>
            <a:endParaRPr lang="en-US" sz="5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342900" indent="-342900">
              <a:buFont typeface="Arial"/>
              <a:buChar char="•"/>
            </a:pPr>
            <a:endParaRPr lang="en-US" sz="700" dirty="0" smtClean="0"/>
          </a:p>
          <a:p>
            <a:pPr marL="342900" lvl="0" indent="-342900">
              <a:buFont typeface="Arial"/>
              <a:buChar char="•"/>
            </a:pPr>
            <a:r>
              <a:rPr lang="en-US" sz="2400" dirty="0" smtClean="0"/>
              <a:t>PRIORITIZE AND EXPLAIN </a:t>
            </a:r>
            <a:r>
              <a:rPr lang="en-US" sz="2400" b="1" dirty="0" smtClean="0"/>
              <a:t>WHY</a:t>
            </a:r>
            <a:r>
              <a:rPr lang="en-US" sz="2400" dirty="0" smtClean="0"/>
              <a:t> WE’RE DOING </a:t>
            </a:r>
            <a:r>
              <a:rPr lang="en-US" sz="2400" b="1" dirty="0" smtClean="0"/>
              <a:t>WHAT</a:t>
            </a:r>
            <a:r>
              <a:rPr lang="en-US" sz="2400" dirty="0" smtClean="0"/>
              <a:t> &amp; </a:t>
            </a:r>
            <a:r>
              <a:rPr lang="en-US" sz="2400" b="1" dirty="0" smtClean="0"/>
              <a:t>WHEN</a:t>
            </a:r>
            <a:r>
              <a:rPr lang="en-US" sz="2400" dirty="0" smtClean="0"/>
              <a:t> </a:t>
            </a:r>
          </a:p>
          <a:p>
            <a:pPr marL="342900" lvl="0" indent="-342900">
              <a:buFont typeface="Arial"/>
              <a:buChar char="•"/>
            </a:pPr>
            <a:endParaRPr lang="en-US" sz="1600" dirty="0"/>
          </a:p>
          <a:p>
            <a:pPr marL="342900" lvl="0" indent="-342900">
              <a:buFont typeface="Arial"/>
              <a:buChar char="•"/>
            </a:pPr>
            <a:r>
              <a:rPr lang="en-US" sz="2400" dirty="0" smtClean="0"/>
              <a:t>HELP THE TEAM UNDERSTAND </a:t>
            </a:r>
            <a:r>
              <a:rPr lang="en-US" sz="2400" b="1" dirty="0" smtClean="0"/>
              <a:t>HOW </a:t>
            </a:r>
            <a:r>
              <a:rPr lang="en-US" sz="2400" dirty="0" smtClean="0"/>
              <a:t>TO DO IT </a:t>
            </a:r>
          </a:p>
          <a:p>
            <a:pPr marL="342900" lvl="0" indent="-342900">
              <a:buFont typeface="Arial"/>
              <a:buChar char="•"/>
            </a:pPr>
            <a:endParaRPr lang="en-US" sz="1600" dirty="0"/>
          </a:p>
          <a:p>
            <a:pPr marL="342900" lvl="0" indent="-342900">
              <a:buFont typeface="Arial"/>
              <a:buChar char="•"/>
            </a:pPr>
            <a:r>
              <a:rPr lang="en-US" sz="2400" dirty="0" smtClean="0"/>
              <a:t>OPTIMIZE HIGH VALUE TIME, MINIMIZE LOW VALUE TIME</a:t>
            </a:r>
          </a:p>
          <a:p>
            <a:pPr marL="342900" lvl="0" indent="-342900">
              <a:buFont typeface="Arial"/>
              <a:buChar char="•"/>
            </a:pPr>
            <a:endParaRPr lang="en-US" sz="1600" dirty="0"/>
          </a:p>
          <a:p>
            <a:pPr marL="342900" lvl="0" indent="-342900">
              <a:buFont typeface="Arial"/>
              <a:buChar char="•"/>
            </a:pPr>
            <a:r>
              <a:rPr lang="en-US" sz="2400" dirty="0" smtClean="0"/>
              <a:t>UNDERSTAND AND COMMUNICATE DEPENDENCIES AND CONTINGENCIES SO ALL ARE CLEAR</a:t>
            </a:r>
          </a:p>
          <a:p>
            <a:pPr marL="342900" lvl="0" indent="-342900">
              <a:buFont typeface="Arial"/>
              <a:buChar char="•"/>
            </a:pPr>
            <a:endParaRPr lang="en-US" sz="1600" dirty="0"/>
          </a:p>
          <a:p>
            <a:pPr marL="342900" lvl="0" indent="-342900">
              <a:buFont typeface="Arial"/>
              <a:buChar char="•"/>
            </a:pPr>
            <a:r>
              <a:rPr lang="en-US" sz="2400" dirty="0" smtClean="0"/>
              <a:t>KEEP COMMUNICATION FLOWING SO EVERYONE CAN DO THEIR BEST WORK</a:t>
            </a:r>
            <a:endParaRPr lang="en-US" sz="2400" dirty="0"/>
          </a:p>
        </p:txBody>
      </p:sp>
    </p:spTree>
    <p:custDataLst>
      <p:tags r:id="rId1"/>
    </p:custDataLst>
    <p:extLst>
      <p:ext uri="{BB962C8B-B14F-4D97-AF65-F5344CB8AC3E}">
        <p14:creationId xmlns:p14="http://schemas.microsoft.com/office/powerpoint/2010/main" val="187381711"/>
      </p:ext>
    </p:extLst>
  </p:cSld>
  <p:clrMapOvr>
    <a:masterClrMapping/>
  </p:clrMapOvr>
  <mc:AlternateContent xmlns:mc="http://schemas.openxmlformats.org/markup-compatibility/2006" xmlns:p14="http://schemas.microsoft.com/office/powerpoint/2010/main">
    <mc:Choice Requires="p14">
      <p:transition spd="slow" p14:dur="2000" advTm="79924"/>
    </mc:Choice>
    <mc:Fallback xmlns="">
      <p:transition xmlns:p14="http://schemas.microsoft.com/office/powerpoint/2010/main" spd="slow" advTm="799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07" y="285753"/>
            <a:ext cx="8387918" cy="4739759"/>
          </a:xfrm>
          <a:prstGeom prst="rect">
            <a:avLst/>
          </a:prstGeom>
        </p:spPr>
        <p:txBody>
          <a:bodyPr wrap="square">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EMPLOYEE’S JOB</a:t>
            </a:r>
            <a:endParaRPr lang="en-US" sz="5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342900" indent="-342900">
              <a:buFont typeface="Arial"/>
              <a:buChar char="•"/>
            </a:pPr>
            <a:endParaRPr lang="en-US" sz="800" dirty="0" smtClean="0"/>
          </a:p>
          <a:p>
            <a:pPr marL="342900" lvl="0" indent="-342900">
              <a:buFont typeface="Arial"/>
              <a:buChar char="•"/>
            </a:pPr>
            <a:r>
              <a:rPr lang="en-US" sz="2400" dirty="0" smtClean="0"/>
              <a:t>THINK THINGS THROUGH TO ENSURE PRIORITIES ARE CLEAR</a:t>
            </a:r>
          </a:p>
          <a:p>
            <a:pPr marL="342900" lvl="0" indent="-342900">
              <a:buFont typeface="Arial"/>
              <a:buChar char="•"/>
            </a:pPr>
            <a:endParaRPr lang="en-US" sz="1600" dirty="0" smtClean="0"/>
          </a:p>
          <a:p>
            <a:pPr marL="342900" lvl="0" indent="-342900">
              <a:buFont typeface="Arial"/>
              <a:buChar char="•"/>
            </a:pPr>
            <a:r>
              <a:rPr lang="en-US" sz="2400" dirty="0" smtClean="0"/>
              <a:t>BE PRESENT IN YOUR INTERACTIONS TO SAVE EVERYONE TIME AND ENSURE THINGS ARE DONE RIGHT THE FIRST TIME</a:t>
            </a:r>
          </a:p>
          <a:p>
            <a:pPr marL="342900" lvl="0" indent="-342900">
              <a:buFont typeface="Arial"/>
              <a:buChar char="•"/>
            </a:pPr>
            <a:endParaRPr lang="en-US" sz="1600" dirty="0" smtClean="0"/>
          </a:p>
          <a:p>
            <a:pPr marL="342900" lvl="0" indent="-342900">
              <a:buFont typeface="Arial"/>
              <a:buChar char="•"/>
            </a:pPr>
            <a:r>
              <a:rPr lang="en-US" sz="2400" dirty="0" smtClean="0"/>
              <a:t>UNDERSTAND THE OUTCOMES YOUR WANTED</a:t>
            </a:r>
          </a:p>
          <a:p>
            <a:pPr marL="342900" lvl="0" indent="-342900">
              <a:buFont typeface="Arial"/>
              <a:buChar char="•"/>
            </a:pPr>
            <a:endParaRPr lang="en-US" sz="1600" dirty="0"/>
          </a:p>
          <a:p>
            <a:pPr marL="342900" lvl="0" indent="-342900">
              <a:buFont typeface="Arial"/>
              <a:buChar char="•"/>
            </a:pPr>
            <a:r>
              <a:rPr lang="en-US" sz="2400" dirty="0" smtClean="0"/>
              <a:t>IF PROGRESS TOWARD OUTCOMES ISN’T HAPPENING, OR IF ANYTHING’S UNCLEAR, ASK YOUR OWNER FOR HELP</a:t>
            </a:r>
          </a:p>
          <a:p>
            <a:pPr marL="342900" lvl="0" indent="-342900">
              <a:buFont typeface="Arial"/>
              <a:buChar char="•"/>
            </a:pPr>
            <a:endParaRPr lang="en-US" sz="1600" dirty="0" smtClean="0"/>
          </a:p>
          <a:p>
            <a:pPr marL="342900" lvl="0" indent="-342900">
              <a:buFont typeface="Arial"/>
              <a:buChar char="•"/>
            </a:pPr>
            <a:r>
              <a:rPr lang="en-US" sz="2400" dirty="0" smtClean="0"/>
              <a:t>GIVE FEDBACK ON PRIORITIZING THE EXECUTION PLAN</a:t>
            </a:r>
            <a:endParaRPr lang="en-US" sz="2400" dirty="0"/>
          </a:p>
        </p:txBody>
      </p:sp>
    </p:spTree>
    <p:custDataLst>
      <p:tags r:id="rId1"/>
    </p:custDataLst>
    <p:extLst>
      <p:ext uri="{BB962C8B-B14F-4D97-AF65-F5344CB8AC3E}">
        <p14:creationId xmlns:p14="http://schemas.microsoft.com/office/powerpoint/2010/main" val="1190642845"/>
      </p:ext>
    </p:extLst>
  </p:cSld>
  <p:clrMapOvr>
    <a:masterClrMapping/>
  </p:clrMapOvr>
  <mc:AlternateContent xmlns:mc="http://schemas.openxmlformats.org/markup-compatibility/2006" xmlns:p14="http://schemas.microsoft.com/office/powerpoint/2010/main">
    <mc:Choice Requires="p14">
      <p:transition spd="slow" p14:dur="2000" advTm="48393"/>
    </mc:Choice>
    <mc:Fallback xmlns="">
      <p:transition xmlns:p14="http://schemas.microsoft.com/office/powerpoint/2010/main" spd="slow" advTm="483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rn-and-Grow-Logo-color-beveled-1024x79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0074618"/>
      </p:ext>
    </p:extLst>
  </p:cSld>
  <p:clrMapOvr>
    <a:masterClrMapping/>
  </p:clrMapOvr>
  <mc:AlternateContent xmlns:mc="http://schemas.openxmlformats.org/markup-compatibility/2006" xmlns:p14="http://schemas.microsoft.com/office/powerpoint/2010/main">
    <mc:Choice Requires="p14">
      <p:transition spd="slow" p14:dur="2000" advTm="20477"/>
    </mc:Choice>
    <mc:Fallback xmlns="">
      <p:transition xmlns:p14="http://schemas.microsoft.com/office/powerpoint/2010/main" spd="slow" advTm="20477"/>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07" y="285753"/>
            <a:ext cx="8387918" cy="4355038"/>
          </a:xfrm>
          <a:prstGeom prst="rect">
            <a:avLst/>
          </a:prstGeom>
        </p:spPr>
        <p:txBody>
          <a:bodyPr wrap="square">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OWNER’S JOB</a:t>
            </a:r>
            <a:endParaRPr lang="en-US" sz="5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342900" indent="-342900">
              <a:buFont typeface="Arial"/>
              <a:buChar char="•"/>
            </a:pPr>
            <a:endParaRPr lang="en-US" sz="700" dirty="0" smtClean="0"/>
          </a:p>
          <a:p>
            <a:pPr marL="342900" lvl="0" indent="-342900">
              <a:buFont typeface="Arial"/>
              <a:buChar char="•"/>
            </a:pPr>
            <a:r>
              <a:rPr lang="en-US" sz="2400" dirty="0" smtClean="0"/>
              <a:t>MAP </a:t>
            </a:r>
            <a:r>
              <a:rPr lang="en-US" sz="2400" dirty="0"/>
              <a:t>OUT INDIVIDUAL DEVELOPMENT </a:t>
            </a:r>
            <a:r>
              <a:rPr lang="en-US" sz="2400" dirty="0" smtClean="0"/>
              <a:t>PLANS SO EMPLOYEES CAN </a:t>
            </a:r>
            <a:r>
              <a:rPr lang="en-US" sz="2400" dirty="0"/>
              <a:t>SEE HOW THEY’LL GROW AT YOUR COMPANY</a:t>
            </a:r>
          </a:p>
          <a:p>
            <a:pPr marL="342900" lvl="0" indent="-342900">
              <a:buFont typeface="Arial"/>
              <a:buChar char="•"/>
            </a:pPr>
            <a:endParaRPr lang="en-US" sz="1600" dirty="0"/>
          </a:p>
          <a:p>
            <a:pPr marL="342900" lvl="0" indent="-342900">
              <a:buFont typeface="Arial"/>
              <a:buChar char="•"/>
            </a:pPr>
            <a:r>
              <a:rPr lang="en-US" sz="2400" dirty="0" smtClean="0"/>
              <a:t>CREATE A GROWTH &amp; LEARNING PLAN FOR YOURSELF AS WELL</a:t>
            </a:r>
            <a:endParaRPr lang="en-US" sz="2400" dirty="0"/>
          </a:p>
          <a:p>
            <a:pPr marL="342900" lvl="0" indent="-342900">
              <a:buFont typeface="Arial"/>
              <a:buChar char="•"/>
            </a:pPr>
            <a:endParaRPr lang="en-US" sz="1600" dirty="0"/>
          </a:p>
          <a:p>
            <a:pPr marL="342900" lvl="0" indent="-342900">
              <a:buFont typeface="Arial"/>
              <a:buChar char="•"/>
            </a:pPr>
            <a:r>
              <a:rPr lang="en-US" sz="2400" dirty="0" smtClean="0"/>
              <a:t>INVOLVE TEAM </a:t>
            </a:r>
            <a:r>
              <a:rPr lang="en-US" sz="2400" dirty="0"/>
              <a:t>IN IDENTIFYING AND OPTIMIZING PROCESS CHANGES THAT WILL IMPROVE </a:t>
            </a:r>
            <a:r>
              <a:rPr lang="en-US" sz="2400" dirty="0" smtClean="0"/>
              <a:t>EFFECTIVENESS</a:t>
            </a:r>
          </a:p>
          <a:p>
            <a:pPr marL="342900" lvl="0" indent="-342900">
              <a:buFont typeface="Arial"/>
              <a:buChar char="•"/>
            </a:pPr>
            <a:endParaRPr lang="en-US" sz="1600" dirty="0"/>
          </a:p>
          <a:p>
            <a:pPr marL="342900" lvl="0" indent="-342900">
              <a:buFont typeface="Arial"/>
              <a:buChar char="•"/>
            </a:pPr>
            <a:r>
              <a:rPr lang="en-US" sz="2400" dirty="0" smtClean="0"/>
              <a:t>IMPROVE EMPLOYEES’ SKILL SETS THROUGH CLASSES, TRADE SHOWS &amp; TRAINING, VENDORS AND ON-LINE </a:t>
            </a:r>
            <a:endParaRPr lang="en-US" sz="2400" dirty="0"/>
          </a:p>
        </p:txBody>
      </p:sp>
    </p:spTree>
    <p:custDataLst>
      <p:tags r:id="rId1"/>
    </p:custDataLst>
    <p:extLst>
      <p:ext uri="{BB962C8B-B14F-4D97-AF65-F5344CB8AC3E}">
        <p14:creationId xmlns:p14="http://schemas.microsoft.com/office/powerpoint/2010/main" val="445112702"/>
      </p:ext>
    </p:extLst>
  </p:cSld>
  <p:clrMapOvr>
    <a:masterClrMapping/>
  </p:clrMapOvr>
  <mc:AlternateContent xmlns:mc="http://schemas.openxmlformats.org/markup-compatibility/2006" xmlns:p14="http://schemas.microsoft.com/office/powerpoint/2010/main">
    <mc:Choice Requires="p14">
      <p:transition spd="slow" p14:dur="2000" advTm="71555"/>
    </mc:Choice>
    <mc:Fallback xmlns="">
      <p:transition xmlns:p14="http://schemas.microsoft.com/office/powerpoint/2010/main" spd="slow" advTm="715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07" y="285753"/>
            <a:ext cx="8387918" cy="5386090"/>
          </a:xfrm>
          <a:prstGeom prst="rect">
            <a:avLst/>
          </a:prstGeom>
        </p:spPr>
        <p:txBody>
          <a:bodyPr wrap="square">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EMPLOYEE’S JOB</a:t>
            </a:r>
            <a:endParaRPr lang="en-US" sz="54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marL="342900" indent="-342900">
              <a:buFont typeface="Arial"/>
              <a:buChar char="•"/>
            </a:pPr>
            <a:endParaRPr lang="en-US" sz="800" dirty="0" smtClean="0"/>
          </a:p>
          <a:p>
            <a:pPr marL="342900" lvl="0" indent="-342900">
              <a:buFont typeface="Arial"/>
              <a:buChar char="•"/>
            </a:pPr>
            <a:r>
              <a:rPr lang="en-US" sz="2400" dirty="0" smtClean="0"/>
              <a:t>UNDERSTAND YOUR DEVELOPMENT PLAN AND THE GROWTH OPPORTUNITIES AT </a:t>
            </a:r>
            <a:r>
              <a:rPr lang="en-US" sz="2400" dirty="0"/>
              <a:t>YOUR COMPANY</a:t>
            </a:r>
          </a:p>
          <a:p>
            <a:pPr marL="342900" lvl="0" indent="-342900">
              <a:buFont typeface="Arial"/>
              <a:buChar char="•"/>
            </a:pPr>
            <a:endParaRPr lang="en-US" sz="1100" dirty="0"/>
          </a:p>
          <a:p>
            <a:pPr marL="342900" indent="-342900">
              <a:buFont typeface="Arial"/>
              <a:buChar char="•"/>
            </a:pPr>
            <a:r>
              <a:rPr lang="en-US" sz="2400" dirty="0"/>
              <a:t>ATTEND CLASSES, TRADE SHOWS &amp; TRAINING TO IMPROVE KNOWLEDGE AND </a:t>
            </a:r>
            <a:r>
              <a:rPr lang="en-US" sz="2400" dirty="0" smtClean="0"/>
              <a:t>SKILLS. USE THE INTERNET AND VENDORS.</a:t>
            </a:r>
          </a:p>
          <a:p>
            <a:pPr marL="342900" indent="-342900">
              <a:buFont typeface="Arial"/>
              <a:buChar char="•"/>
            </a:pPr>
            <a:endParaRPr lang="en-US" sz="1600" dirty="0"/>
          </a:p>
          <a:p>
            <a:pPr marL="342900" indent="-342900">
              <a:buFont typeface="Arial"/>
              <a:buChar char="•"/>
            </a:pPr>
            <a:r>
              <a:rPr lang="en-US" sz="2400" dirty="0" smtClean="0"/>
              <a:t>REVIEW AND HELP BUILD COMPANY TRAINING MANUALS AND DOCUMENTATION</a:t>
            </a:r>
          </a:p>
          <a:p>
            <a:pPr marL="342900" indent="-342900">
              <a:buFont typeface="Arial"/>
              <a:buChar char="•"/>
            </a:pPr>
            <a:endParaRPr lang="en-US" sz="1600" dirty="0"/>
          </a:p>
          <a:p>
            <a:pPr marL="342900" lvl="0" indent="-342900">
              <a:buFont typeface="Arial"/>
              <a:buChar char="•"/>
            </a:pPr>
            <a:r>
              <a:rPr lang="en-US" sz="2400" dirty="0" smtClean="0"/>
              <a:t>WORK WITH OWNER TO CREATE OPERATIONAL SYSTEMS </a:t>
            </a:r>
            <a:endParaRPr lang="en-US" sz="2400" dirty="0"/>
          </a:p>
          <a:p>
            <a:pPr lvl="0"/>
            <a:endParaRPr lang="en-US" sz="1600" dirty="0"/>
          </a:p>
          <a:p>
            <a:pPr marL="342900" lvl="0" indent="-342900">
              <a:buFont typeface="Arial"/>
              <a:buChar char="•"/>
            </a:pPr>
            <a:endParaRPr lang="en-US" sz="2400" dirty="0"/>
          </a:p>
          <a:p>
            <a:pPr marL="342900" lvl="0" indent="-342900">
              <a:buFont typeface="Arial"/>
              <a:buChar char="•"/>
            </a:pPr>
            <a:endParaRPr lang="en-US" sz="2400" dirty="0"/>
          </a:p>
        </p:txBody>
      </p:sp>
    </p:spTree>
    <p:custDataLst>
      <p:tags r:id="rId1"/>
    </p:custDataLst>
    <p:extLst>
      <p:ext uri="{BB962C8B-B14F-4D97-AF65-F5344CB8AC3E}">
        <p14:creationId xmlns:p14="http://schemas.microsoft.com/office/powerpoint/2010/main" val="498488599"/>
      </p:ext>
    </p:extLst>
  </p:cSld>
  <p:clrMapOvr>
    <a:masterClrMapping/>
  </p:clrMapOvr>
  <mc:AlternateContent xmlns:mc="http://schemas.openxmlformats.org/markup-compatibility/2006" xmlns:p14="http://schemas.microsoft.com/office/powerpoint/2010/main">
    <mc:Choice Requires="p14">
      <p:transition spd="slow" p14:dur="2000" advTm="59206"/>
    </mc:Choice>
    <mc:Fallback xmlns="">
      <p:transition xmlns:p14="http://schemas.microsoft.com/office/powerpoint/2010/main" spd="slow" advTm="5920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ke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30532"/>
          </a:xfrm>
          <a:prstGeom prst="rect">
            <a:avLst/>
          </a:prstGeom>
        </p:spPr>
      </p:pic>
      <p:sp>
        <p:nvSpPr>
          <p:cNvPr id="4" name="Rectangle 3"/>
          <p:cNvSpPr/>
          <p:nvPr/>
        </p:nvSpPr>
        <p:spPr>
          <a:xfrm>
            <a:off x="150381" y="2117442"/>
            <a:ext cx="8738807" cy="2677656"/>
          </a:xfrm>
          <a:prstGeom prst="rect">
            <a:avLst/>
          </a:prstGeom>
        </p:spPr>
        <p:txBody>
          <a:bodyPr wrap="square">
            <a:spAutoFit/>
          </a:bodyPr>
          <a:lstStyle/>
          <a:p>
            <a:pPr algn="ctr"/>
            <a:endPar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0" algn="ctr">
              <a:defRP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rPr>
              <a:t>94% OF EMPLOYEES SAY THEY WOULD STAY AT A COMPANY LONGER FOR THIS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cs typeface="Arial Black"/>
            </a:endParaRPr>
          </a:p>
        </p:txBody>
      </p:sp>
    </p:spTree>
    <p:extLst>
      <p:ext uri="{BB962C8B-B14F-4D97-AF65-F5344CB8AC3E}">
        <p14:creationId xmlns:p14="http://schemas.microsoft.com/office/powerpoint/2010/main" val="186950299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KE AW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7863" y="0"/>
            <a:ext cx="5501438" cy="5523148"/>
          </a:xfrm>
          <a:prstGeom prst="rect">
            <a:avLst/>
          </a:prstGeom>
        </p:spPr>
      </p:pic>
    </p:spTree>
    <p:extLst>
      <p:ext uri="{BB962C8B-B14F-4D97-AF65-F5344CB8AC3E}">
        <p14:creationId xmlns:p14="http://schemas.microsoft.com/office/powerpoint/2010/main" val="3846912877"/>
      </p:ext>
    </p:extLst>
  </p:cSld>
  <p:clrMapOvr>
    <a:masterClrMapping/>
  </p:clrMapOvr>
  <mc:AlternateContent xmlns:mc="http://schemas.openxmlformats.org/markup-compatibility/2006" xmlns:p14="http://schemas.microsoft.com/office/powerpoint/2010/main">
    <mc:Choice Requires="p14">
      <p:transition spd="slow" p14:dur="2000" advTm="10697"/>
    </mc:Choice>
    <mc:Fallback xmlns="">
      <p:transition xmlns:p14="http://schemas.microsoft.com/office/powerpoint/2010/main" spd="slow" advTm="10697"/>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540" y="1066201"/>
            <a:ext cx="9313782" cy="5632312"/>
          </a:xfrm>
          <a:prstGeom prst="rect">
            <a:avLst/>
          </a:prstGeom>
        </p:spPr>
        <p:txBody>
          <a:bodyPr wrap="square">
            <a:spAutoFit/>
          </a:bodyPr>
          <a:lstStyle/>
          <a:p>
            <a:pPr marL="457200" indent="-457200">
              <a:buFont typeface="Arial"/>
              <a:buChar char="•"/>
            </a:pPr>
            <a:r>
              <a:rPr lang="en-US" sz="3600" b="1" dirty="0" smtClean="0"/>
              <a:t>TURNOVER IS EXPENSIVE &amp; DISRUPTIVE</a:t>
            </a:r>
          </a:p>
          <a:p>
            <a:pPr marL="457200" indent="-457200">
              <a:buFont typeface="Arial"/>
              <a:buChar char="•"/>
            </a:pPr>
            <a:r>
              <a:rPr lang="en-US" sz="3600" b="1" dirty="0" smtClean="0"/>
              <a:t>BITE THE BULLET </a:t>
            </a:r>
            <a:r>
              <a:rPr lang="mr-IN" sz="3600" b="1" dirty="0" smtClean="0"/>
              <a:t>–</a:t>
            </a:r>
            <a:r>
              <a:rPr lang="en-US" sz="3600" b="1" dirty="0" smtClean="0"/>
              <a:t> FIRE BAD EMPLOYEES</a:t>
            </a:r>
          </a:p>
          <a:p>
            <a:pPr marL="457200" indent="-457200">
              <a:buFont typeface="Arial"/>
              <a:buChar char="•"/>
            </a:pPr>
            <a:r>
              <a:rPr lang="en-US" sz="3600" b="1" dirty="0" smtClean="0"/>
              <a:t>RETENTION OF GOOD ONES = MORE PROFIT</a:t>
            </a:r>
          </a:p>
          <a:p>
            <a:pPr marL="457200" indent="-457200">
              <a:buFont typeface="Arial"/>
              <a:buChar char="•"/>
            </a:pPr>
            <a:r>
              <a:rPr lang="en-US" sz="3600" b="1" dirty="0" smtClean="0"/>
              <a:t>ONBOARDING IS A CRITICAL LINK</a:t>
            </a:r>
          </a:p>
          <a:p>
            <a:pPr marL="457200" indent="-457200">
              <a:buFont typeface="Arial"/>
              <a:buChar char="•"/>
            </a:pPr>
            <a:r>
              <a:rPr lang="en-US" sz="3600" b="1" dirty="0" smtClean="0"/>
              <a:t>OPPORTUNITIES TO BETTER MENTOR</a:t>
            </a:r>
          </a:p>
          <a:p>
            <a:pPr marL="457200" indent="-457200">
              <a:buFont typeface="Arial"/>
              <a:buChar char="•"/>
            </a:pPr>
            <a:r>
              <a:rPr lang="en-US" sz="3600" b="1" dirty="0" smtClean="0"/>
              <a:t>NEED STRONGER WRITTEN SYSTEMS</a:t>
            </a:r>
          </a:p>
          <a:p>
            <a:pPr marL="457200" indent="-457200">
              <a:buFont typeface="Arial"/>
              <a:buChar char="•"/>
            </a:pPr>
            <a:r>
              <a:rPr lang="en-US" sz="3600" b="1" dirty="0" smtClean="0"/>
              <a:t>CONTINUE TO BE GREAT BOSSES</a:t>
            </a:r>
          </a:p>
          <a:p>
            <a:pPr marL="457200" indent="-457200">
              <a:buFont typeface="Arial"/>
              <a:buChar char="•"/>
            </a:pPr>
            <a:endParaRPr lang="en-US" sz="3600" b="1" dirty="0" smtClean="0"/>
          </a:p>
          <a:p>
            <a:pPr marL="457200" indent="-457200">
              <a:buFont typeface="Arial"/>
              <a:buChar char="•"/>
            </a:pPr>
            <a:endParaRPr lang="en-US" sz="3600" b="1" dirty="0" smtClean="0"/>
          </a:p>
          <a:p>
            <a:pPr marL="457200" indent="-457200">
              <a:buFont typeface="Arial"/>
              <a:buChar char="•"/>
            </a:pPr>
            <a:endParaRPr lang="en-US" sz="3600" b="1" dirty="0"/>
          </a:p>
        </p:txBody>
      </p:sp>
      <p:sp>
        <p:nvSpPr>
          <p:cNvPr id="5" name="TextBox 4"/>
          <p:cNvSpPr txBox="1"/>
          <p:nvPr/>
        </p:nvSpPr>
        <p:spPr>
          <a:xfrm>
            <a:off x="147958" y="159561"/>
            <a:ext cx="8840382" cy="846379"/>
          </a:xfrm>
          <a:prstGeom prst="rect">
            <a:avLst/>
          </a:prstGeom>
          <a:noFill/>
        </p:spPr>
        <p:txBody>
          <a:bodyPr wrap="square" lIns="106674" tIns="53337" rIns="106674" bIns="53337" rtlCol="0">
            <a:spAutoFit/>
          </a:bodyPr>
          <a:lstStyle/>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THE TAKE AWAY</a:t>
            </a:r>
            <a:endParaRPr lang="en-US" sz="48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3912785955"/>
      </p:ext>
    </p:extLst>
  </p:cSld>
  <p:clrMapOvr>
    <a:masterClrMapping/>
  </p:clrMapOvr>
  <mc:AlternateContent xmlns:mc="http://schemas.openxmlformats.org/markup-compatibility/2006" xmlns:p14="http://schemas.microsoft.com/office/powerpoint/2010/main">
    <mc:Choice Requires="p14">
      <p:transition spd="slow" p14:dur="2000" advTm="113011"/>
    </mc:Choice>
    <mc:Fallback xmlns="">
      <p:transition xmlns:p14="http://schemas.microsoft.com/office/powerpoint/2010/main" spd="slow" advTm="1130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552" y="1815152"/>
            <a:ext cx="9313782" cy="3120854"/>
          </a:xfrm>
          <a:prstGeom prst="rect">
            <a:avLst/>
          </a:prstGeom>
        </p:spPr>
        <p:txBody>
          <a:bodyPr wrap="square">
            <a:spAutoFit/>
          </a:bodyPr>
          <a:lstStyle/>
          <a:p>
            <a:pPr marL="457200" indent="-457200">
              <a:lnSpc>
                <a:spcPct val="60000"/>
              </a:lnSpc>
              <a:buFont typeface="Arial"/>
              <a:buChar char="•"/>
            </a:pPr>
            <a:r>
              <a:rPr lang="en-US" sz="3600" b="1" dirty="0" smtClean="0"/>
              <a:t>WORK CLOSELY WITH OWNER</a:t>
            </a:r>
          </a:p>
          <a:p>
            <a:pPr marL="457200" indent="-457200">
              <a:lnSpc>
                <a:spcPct val="60000"/>
              </a:lnSpc>
              <a:buFont typeface="Arial"/>
              <a:buChar char="•"/>
            </a:pPr>
            <a:endParaRPr lang="en-US" sz="3600" b="1" dirty="0"/>
          </a:p>
          <a:p>
            <a:pPr marL="457200" indent="-457200">
              <a:lnSpc>
                <a:spcPct val="60000"/>
              </a:lnSpc>
              <a:buFont typeface="Arial"/>
              <a:buChar char="•"/>
            </a:pPr>
            <a:r>
              <a:rPr lang="en-US" sz="3600" b="1" dirty="0" smtClean="0"/>
              <a:t>EXPOSURE TO ENTIRE BUSINESS</a:t>
            </a:r>
          </a:p>
          <a:p>
            <a:pPr marL="457200" indent="-457200">
              <a:lnSpc>
                <a:spcPct val="60000"/>
              </a:lnSpc>
              <a:buFont typeface="Arial"/>
              <a:buChar char="•"/>
            </a:pPr>
            <a:endParaRPr lang="en-US" sz="3600" b="1" dirty="0" smtClean="0"/>
          </a:p>
          <a:p>
            <a:pPr marL="457200" indent="-457200">
              <a:lnSpc>
                <a:spcPct val="60000"/>
              </a:lnSpc>
              <a:buFont typeface="Arial"/>
              <a:buChar char="•"/>
            </a:pPr>
            <a:r>
              <a:rPr lang="en-US" sz="3600" b="1" dirty="0" smtClean="0"/>
              <a:t>YOUR IDEAS ACTUALLY MATTER</a:t>
            </a:r>
          </a:p>
          <a:p>
            <a:pPr marL="457200" indent="-457200">
              <a:lnSpc>
                <a:spcPct val="60000"/>
              </a:lnSpc>
              <a:buFont typeface="Arial"/>
              <a:buChar char="•"/>
            </a:pPr>
            <a:endParaRPr lang="en-US" sz="3600" b="1" dirty="0"/>
          </a:p>
          <a:p>
            <a:pPr marL="457200" indent="-457200">
              <a:lnSpc>
                <a:spcPct val="60000"/>
              </a:lnSpc>
              <a:buFont typeface="Arial"/>
              <a:buChar char="•"/>
            </a:pPr>
            <a:r>
              <a:rPr lang="en-US" sz="3600" b="1" dirty="0" smtClean="0"/>
              <a:t>BE AN INFLUENCER OF GROWTH</a:t>
            </a:r>
          </a:p>
          <a:p>
            <a:pPr marL="457200" indent="-457200">
              <a:lnSpc>
                <a:spcPct val="60000"/>
              </a:lnSpc>
              <a:buFont typeface="Arial"/>
              <a:buChar char="•"/>
            </a:pPr>
            <a:endParaRPr lang="en-US" sz="3600" b="1" dirty="0"/>
          </a:p>
          <a:p>
            <a:pPr marL="457200" indent="-457200">
              <a:lnSpc>
                <a:spcPct val="60000"/>
              </a:lnSpc>
              <a:buFont typeface="Arial"/>
              <a:buChar char="•"/>
            </a:pPr>
            <a:r>
              <a:rPr lang="en-US" sz="3600" b="1" dirty="0" smtClean="0"/>
              <a:t>PERSONAL GROWTH AND DEVELOPMENT</a:t>
            </a:r>
            <a:endParaRPr lang="en-US" sz="3600" b="1" dirty="0"/>
          </a:p>
        </p:txBody>
      </p:sp>
      <p:sp>
        <p:nvSpPr>
          <p:cNvPr id="5" name="TextBox 4"/>
          <p:cNvSpPr txBox="1"/>
          <p:nvPr/>
        </p:nvSpPr>
        <p:spPr>
          <a:xfrm>
            <a:off x="147958" y="159561"/>
            <a:ext cx="8840382" cy="1585043"/>
          </a:xfrm>
          <a:prstGeom prst="rect">
            <a:avLst/>
          </a:prstGeom>
          <a:noFill/>
        </p:spPr>
        <p:txBody>
          <a:bodyPr wrap="square" lIns="106674" tIns="53337" rIns="106674" bIns="53337" rtlCol="0">
            <a:spAutoFit/>
          </a:bodyPr>
          <a:lstStyle/>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WHY WORK FOR </a:t>
            </a:r>
          </a:p>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OUR SMALL BUSINESSES</a:t>
            </a:r>
            <a:endParaRPr lang="en-US" sz="48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3970429173"/>
      </p:ext>
    </p:extLst>
  </p:cSld>
  <p:clrMapOvr>
    <a:masterClrMapping/>
  </p:clrMapOvr>
  <mc:AlternateContent xmlns:mc="http://schemas.openxmlformats.org/markup-compatibility/2006" xmlns:p14="http://schemas.microsoft.com/office/powerpoint/2010/main">
    <mc:Choice Requires="p14">
      <p:transition spd="slow" p14:dur="2000" advTm="97321"/>
    </mc:Choice>
    <mc:Fallback xmlns="">
      <p:transition xmlns:p14="http://schemas.microsoft.com/office/powerpoint/2010/main" spd="slow" advTm="973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qackPkVMAARiT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5851223"/>
      </p:ext>
    </p:extLst>
  </p:cSld>
  <p:clrMapOvr>
    <a:masterClrMapping/>
  </p:clrMapOvr>
  <mc:AlternateContent xmlns:mc="http://schemas.openxmlformats.org/markup-compatibility/2006" xmlns:p14="http://schemas.microsoft.com/office/powerpoint/2010/main">
    <mc:Choice Requires="p14">
      <p:transition spd="slow" p14:dur="2000" advTm="32755"/>
    </mc:Choice>
    <mc:Fallback xmlns="">
      <p:transition xmlns:p14="http://schemas.microsoft.com/office/powerpoint/2010/main" spd="slow" advTm="32755"/>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FIR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95460" cy="5143500"/>
          </a:xfrm>
          <a:prstGeom prst="rect">
            <a:avLst/>
          </a:prstGeom>
        </p:spPr>
      </p:pic>
    </p:spTree>
    <p:extLst>
      <p:ext uri="{BB962C8B-B14F-4D97-AF65-F5344CB8AC3E}">
        <p14:creationId xmlns:p14="http://schemas.microsoft.com/office/powerpoint/2010/main" val="3062934542"/>
      </p:ext>
    </p:extLst>
  </p:cSld>
  <p:clrMapOvr>
    <a:masterClrMapping/>
  </p:clrMapOvr>
  <mc:AlternateContent xmlns:mc="http://schemas.openxmlformats.org/markup-compatibility/2006" xmlns:p14="http://schemas.microsoft.com/office/powerpoint/2010/main">
    <mc:Choice Requires="p14">
      <p:transition spd="slow" p14:dur="2000" advTm="12732"/>
    </mc:Choice>
    <mc:Fallback xmlns="">
      <p:transition xmlns:p14="http://schemas.microsoft.com/office/powerpoint/2010/main" spd="slow" advTm="12732"/>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667" y="599396"/>
            <a:ext cx="8551333" cy="4185762"/>
          </a:xfrm>
          <a:prstGeom prst="rect">
            <a:avLst/>
          </a:prstGeom>
          <a:noFill/>
        </p:spPr>
        <p:txBody>
          <a:bodyPr wrap="square" rtlCol="0">
            <a:spAutoFit/>
          </a:bodyPr>
          <a:lstStyle/>
          <a:p>
            <a:pPr algn="ctr"/>
            <a:r>
              <a:rPr lang="en-US" sz="66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Coach Peter Wolf</a:t>
            </a:r>
          </a:p>
          <a:p>
            <a:pPr algn="ctr"/>
            <a:endParaRPr lang="en-US" sz="40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algn="ctr"/>
            <a:r>
              <a:rPr lang="en-US" sz="40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Wolfpack Business Coaching</a:t>
            </a:r>
          </a:p>
          <a:p>
            <a:pPr algn="ctr"/>
            <a:r>
              <a:rPr lang="en-US" sz="40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(619)606-7139</a:t>
            </a:r>
          </a:p>
          <a:p>
            <a:pPr algn="ctr"/>
            <a:endParaRPr lang="en-US" sz="4000" b="1" dirty="0"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a:p>
            <a:pPr algn="ctr"/>
            <a:r>
              <a:rPr lang="en-US" sz="4000" b="1" dirty="0" err="1" smtClean="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rPr>
              <a:t>CoachPeterWolf.com</a:t>
            </a:r>
            <a:endParaRPr lang="en-US" sz="54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
        <p:nvSpPr>
          <p:cNvPr id="2" name="TextBox 1"/>
          <p:cNvSpPr txBox="1"/>
          <p:nvPr/>
        </p:nvSpPr>
        <p:spPr>
          <a:xfrm>
            <a:off x="6735807" y="4662862"/>
            <a:ext cx="1997909" cy="369332"/>
          </a:xfrm>
          <a:prstGeom prst="rect">
            <a:avLst/>
          </a:prstGeom>
          <a:noFill/>
        </p:spPr>
        <p:txBody>
          <a:bodyPr wrap="square" rtlCol="0">
            <a:spAutoFit/>
          </a:bodyPr>
          <a:lstStyle/>
          <a:p>
            <a:r>
              <a:rPr lang="en-US" dirty="0" smtClean="0"/>
              <a:t>© 2018 Peter Wolf</a:t>
            </a:r>
            <a:endParaRPr lang="en-US" dirty="0"/>
          </a:p>
        </p:txBody>
      </p:sp>
    </p:spTree>
    <p:extLst>
      <p:ext uri="{BB962C8B-B14F-4D97-AF65-F5344CB8AC3E}">
        <p14:creationId xmlns:p14="http://schemas.microsoft.com/office/powerpoint/2010/main" val="9147587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xmlns:p14="http://schemas.microsoft.com/office/powerpoint/2010/main" spd="slow" advTm="9935"/>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72" y="1720918"/>
            <a:ext cx="8830042" cy="3621505"/>
          </a:xfrm>
          <a:prstGeom prst="rect">
            <a:avLst/>
          </a:prstGeom>
        </p:spPr>
        <p:txBody>
          <a:bodyPr wrap="square">
            <a:spAutoFit/>
          </a:bodyPr>
          <a:lstStyle/>
          <a:p>
            <a:pPr marL="514350" indent="-514350">
              <a:lnSpc>
                <a:spcPct val="120000"/>
              </a:lnSpc>
              <a:buFont typeface="+mj-lt"/>
              <a:buAutoNum type="arabicPeriod"/>
            </a:pPr>
            <a:r>
              <a:rPr lang="en-US" sz="3200" b="1" dirty="0" smtClean="0"/>
              <a:t>NO TIME TO HIRE &amp; TRAIN (DEVIL WE KNOW)</a:t>
            </a:r>
          </a:p>
          <a:p>
            <a:pPr marL="514350" indent="-514350">
              <a:lnSpc>
                <a:spcPct val="120000"/>
              </a:lnSpc>
              <a:buFont typeface="+mj-lt"/>
              <a:buAutoNum type="arabicPeriod"/>
            </a:pPr>
            <a:r>
              <a:rPr lang="en-US" sz="3200" b="1" dirty="0" smtClean="0"/>
              <a:t>EMPLOYEE IS A NICE PERSON</a:t>
            </a:r>
          </a:p>
          <a:p>
            <a:pPr marL="514350" indent="-514350">
              <a:lnSpc>
                <a:spcPct val="120000"/>
              </a:lnSpc>
              <a:buFont typeface="+mj-lt"/>
              <a:buAutoNum type="arabicPeriod"/>
            </a:pPr>
            <a:r>
              <a:rPr lang="en-US" sz="3200" b="1" dirty="0" smtClean="0"/>
              <a:t>CONFLICT AVOIDANCE</a:t>
            </a:r>
          </a:p>
          <a:p>
            <a:pPr marL="514350" indent="-514350">
              <a:lnSpc>
                <a:spcPct val="120000"/>
              </a:lnSpc>
              <a:buFont typeface="+mj-lt"/>
              <a:buAutoNum type="arabicPeriod"/>
            </a:pPr>
            <a:r>
              <a:rPr lang="en-US" sz="3200" b="1" dirty="0" smtClean="0"/>
              <a:t>HOPING PERFORMANCE WILL IMPROVE</a:t>
            </a:r>
          </a:p>
          <a:p>
            <a:pPr marL="514350" indent="-514350">
              <a:lnSpc>
                <a:spcPct val="120000"/>
              </a:lnSpc>
              <a:buFont typeface="+mj-lt"/>
              <a:buAutoNum type="arabicPeriod"/>
            </a:pPr>
            <a:r>
              <a:rPr lang="en-US" sz="3200" b="1" dirty="0" smtClean="0"/>
              <a:t>GUILT FOR NOT OFFERING BETTER SUPPORT</a:t>
            </a:r>
          </a:p>
          <a:p>
            <a:pPr marL="514350" indent="-514350">
              <a:lnSpc>
                <a:spcPct val="120000"/>
              </a:lnSpc>
              <a:buFont typeface="+mj-lt"/>
              <a:buAutoNum type="arabicPeriod"/>
            </a:pPr>
            <a:endParaRPr lang="en-US" sz="3200" b="1" dirty="0"/>
          </a:p>
        </p:txBody>
      </p:sp>
      <p:sp>
        <p:nvSpPr>
          <p:cNvPr id="5" name="TextBox 4"/>
          <p:cNvSpPr txBox="1"/>
          <p:nvPr/>
        </p:nvSpPr>
        <p:spPr>
          <a:xfrm>
            <a:off x="199792" y="159561"/>
            <a:ext cx="8551333" cy="1585043"/>
          </a:xfrm>
          <a:prstGeom prst="rect">
            <a:avLst/>
          </a:prstGeom>
          <a:noFill/>
        </p:spPr>
        <p:txBody>
          <a:bodyPr wrap="square" lIns="106674" tIns="53337" rIns="106674" bIns="53337" rtlCol="0">
            <a:spAutoFit/>
          </a:bodyPr>
          <a:lstStyle/>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TOP 5 REASONS </a:t>
            </a:r>
          </a:p>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WE DON’T FIRE</a:t>
            </a:r>
            <a:endParaRPr lang="en-US" sz="48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Tree>
    <p:custDataLst>
      <p:tags r:id="rId1"/>
    </p:custDataLst>
    <p:extLst>
      <p:ext uri="{BB962C8B-B14F-4D97-AF65-F5344CB8AC3E}">
        <p14:creationId xmlns:p14="http://schemas.microsoft.com/office/powerpoint/2010/main" val="704269721"/>
      </p:ext>
    </p:extLst>
  </p:cSld>
  <p:clrMapOvr>
    <a:masterClrMapping/>
  </p:clrMapOvr>
  <mc:AlternateContent xmlns:mc="http://schemas.openxmlformats.org/markup-compatibility/2006" xmlns:p14="http://schemas.microsoft.com/office/powerpoint/2010/main">
    <mc:Choice Requires="p14">
      <p:transition spd="slow" p14:dur="2000" advTm="69608"/>
    </mc:Choice>
    <mc:Fallback xmlns="">
      <p:transition xmlns:p14="http://schemas.microsoft.com/office/powerpoint/2010/main" spd="slow" advTm="696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032" y="1720918"/>
            <a:ext cx="8830042" cy="3030573"/>
          </a:xfrm>
          <a:prstGeom prst="rect">
            <a:avLst/>
          </a:prstGeom>
        </p:spPr>
        <p:txBody>
          <a:bodyPr wrap="square">
            <a:spAutoFit/>
          </a:bodyPr>
          <a:lstStyle/>
          <a:p>
            <a:pPr marL="514350" indent="-514350">
              <a:lnSpc>
                <a:spcPct val="120000"/>
              </a:lnSpc>
              <a:buFont typeface="+mj-lt"/>
              <a:buAutoNum type="arabicPeriod"/>
            </a:pPr>
            <a:r>
              <a:rPr lang="en-US" sz="3200" b="1" dirty="0" smtClean="0"/>
              <a:t>YOUR FINANCES ARE SUFFERING</a:t>
            </a:r>
          </a:p>
          <a:p>
            <a:pPr marL="514350" indent="-514350">
              <a:lnSpc>
                <a:spcPct val="120000"/>
              </a:lnSpc>
              <a:buFont typeface="+mj-lt"/>
              <a:buAutoNum type="arabicPeriod"/>
            </a:pPr>
            <a:r>
              <a:rPr lang="en-US" sz="3200" b="1" dirty="0" smtClean="0"/>
              <a:t>YOUR CULTURE IS BEING HIJACKED</a:t>
            </a:r>
          </a:p>
          <a:p>
            <a:pPr marL="514350" indent="-514350">
              <a:lnSpc>
                <a:spcPct val="120000"/>
              </a:lnSpc>
              <a:buFont typeface="+mj-lt"/>
              <a:buAutoNum type="arabicPeriod"/>
            </a:pPr>
            <a:r>
              <a:rPr lang="en-US" sz="3200" b="1" dirty="0" smtClean="0"/>
              <a:t>STRESS IS DAMAGING </a:t>
            </a:r>
            <a:r>
              <a:rPr lang="en-US" sz="3200" b="1" u="sng" dirty="0" smtClean="0"/>
              <a:t>YOUR</a:t>
            </a:r>
            <a:r>
              <a:rPr lang="en-US" sz="3200" b="1" dirty="0" smtClean="0"/>
              <a:t> PERFORMANCE</a:t>
            </a:r>
          </a:p>
          <a:p>
            <a:pPr marL="514350" indent="-514350">
              <a:lnSpc>
                <a:spcPct val="120000"/>
              </a:lnSpc>
              <a:buFont typeface="+mj-lt"/>
              <a:buAutoNum type="arabicPeriod"/>
            </a:pPr>
            <a:r>
              <a:rPr lang="en-US" sz="3200" b="1" dirty="0" smtClean="0"/>
              <a:t>YOUR CUSTOMERS ARE BEING AFFECTED</a:t>
            </a:r>
          </a:p>
          <a:p>
            <a:pPr marL="514350" indent="-514350">
              <a:lnSpc>
                <a:spcPct val="120000"/>
              </a:lnSpc>
              <a:buFont typeface="+mj-lt"/>
              <a:buAutoNum type="arabicPeriod"/>
            </a:pPr>
            <a:r>
              <a:rPr lang="en-US" sz="3200" b="1" dirty="0" smtClean="0"/>
              <a:t>ITS UNFAIR TO EVERYONE</a:t>
            </a:r>
            <a:endParaRPr lang="en-US" sz="3200" b="1" dirty="0"/>
          </a:p>
        </p:txBody>
      </p:sp>
      <p:sp>
        <p:nvSpPr>
          <p:cNvPr id="5" name="TextBox 4"/>
          <p:cNvSpPr txBox="1"/>
          <p:nvPr/>
        </p:nvSpPr>
        <p:spPr>
          <a:xfrm>
            <a:off x="199792" y="159561"/>
            <a:ext cx="8551333" cy="1585043"/>
          </a:xfrm>
          <a:prstGeom prst="rect">
            <a:avLst/>
          </a:prstGeom>
          <a:noFill/>
        </p:spPr>
        <p:txBody>
          <a:bodyPr wrap="square" lIns="106674" tIns="53337" rIns="106674" bIns="53337" rtlCol="0">
            <a:spAutoFit/>
          </a:bodyPr>
          <a:lstStyle/>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TOP 5 REASONS </a:t>
            </a:r>
          </a:p>
          <a:p>
            <a:pPr algn="ctr"/>
            <a:r>
              <a:rPr lang="en-US" sz="4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a:cs typeface="Arial Black"/>
              </a:rPr>
              <a:t>WE SHOULD FIRE</a:t>
            </a:r>
            <a:endParaRPr lang="en-US" sz="4800" b="1" dirty="0">
              <a:ln w="19050">
                <a:solidFill>
                  <a:schemeClr val="tx2">
                    <a:tint val="1000"/>
                  </a:schemeClr>
                </a:solidFill>
                <a:prstDash val="solid"/>
              </a:ln>
              <a:solidFill>
                <a:srgbClr val="005392"/>
              </a:solidFill>
              <a:effectLst>
                <a:outerShdw blurRad="50000" dist="50800" dir="7500000" algn="tl">
                  <a:srgbClr val="000000">
                    <a:shade val="5000"/>
                    <a:alpha val="35000"/>
                  </a:srgbClr>
                </a:outerShdw>
              </a:effectLst>
              <a:latin typeface="Arial Black"/>
              <a:cs typeface="Arial Black"/>
            </a:endParaRPr>
          </a:p>
        </p:txBody>
      </p:sp>
      <p:sp>
        <p:nvSpPr>
          <p:cNvPr id="2" name="TextBox 1"/>
          <p:cNvSpPr txBox="1"/>
          <p:nvPr/>
        </p:nvSpPr>
        <p:spPr>
          <a:xfrm>
            <a:off x="6120990" y="2945442"/>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711803050"/>
      </p:ext>
    </p:extLst>
  </p:cSld>
  <p:clrMapOvr>
    <a:masterClrMapping/>
  </p:clrMapOvr>
  <mc:AlternateContent xmlns:mc="http://schemas.openxmlformats.org/markup-compatibility/2006" xmlns:p14="http://schemas.microsoft.com/office/powerpoint/2010/main">
    <mc:Choice Requires="p14">
      <p:transition spd="slow" p14:dur="2000" advTm="75220"/>
    </mc:Choice>
    <mc:Fallback xmlns="">
      <p:transition xmlns:p14="http://schemas.microsoft.com/office/powerpoint/2010/main" spd="slow" advTm="752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3.1|3.8|6.2|5.6|7.4"/>
</p:tagLst>
</file>

<file path=ppt/tags/tag10.xml><?xml version="1.0" encoding="utf-8"?>
<p:tagLst xmlns:a="http://schemas.openxmlformats.org/drawingml/2006/main" xmlns:r="http://schemas.openxmlformats.org/officeDocument/2006/relationships" xmlns:p="http://schemas.openxmlformats.org/presentationml/2006/main">
  <p:tag name="TIMING" val="|1.5|14|6|5|10.4|4.1"/>
</p:tagLst>
</file>

<file path=ppt/tags/tag11.xml><?xml version="1.0" encoding="utf-8"?>
<p:tagLst xmlns:a="http://schemas.openxmlformats.org/drawingml/2006/main" xmlns:r="http://schemas.openxmlformats.org/officeDocument/2006/relationships" xmlns:p="http://schemas.openxmlformats.org/presentationml/2006/main">
  <p:tag name="TIMING" val="|1.1|5|6.1|3.8|7|7.7"/>
</p:tagLst>
</file>

<file path=ppt/tags/tag12.xml><?xml version="1.0" encoding="utf-8"?>
<p:tagLst xmlns:a="http://schemas.openxmlformats.org/drawingml/2006/main" xmlns:r="http://schemas.openxmlformats.org/officeDocument/2006/relationships" xmlns:p="http://schemas.openxmlformats.org/presentationml/2006/main">
  <p:tag name="TIMING" val="|1.2|3.1|2.6|4.2|11.4|6|13.6"/>
</p:tagLst>
</file>

<file path=ppt/tags/tag13.xml><?xml version="1.0" encoding="utf-8"?>
<p:tagLst xmlns:a="http://schemas.openxmlformats.org/drawingml/2006/main" xmlns:r="http://schemas.openxmlformats.org/officeDocument/2006/relationships" xmlns:p="http://schemas.openxmlformats.org/presentationml/2006/main">
  <p:tag name="TIMING" val="|19|15.4|13.1|14.6|6.8"/>
</p:tagLst>
</file>

<file path=ppt/tags/tag14.xml><?xml version="1.0" encoding="utf-8"?>
<p:tagLst xmlns:a="http://schemas.openxmlformats.org/drawingml/2006/main" xmlns:r="http://schemas.openxmlformats.org/officeDocument/2006/relationships" xmlns:p="http://schemas.openxmlformats.org/presentationml/2006/main">
  <p:tag name="TIMING" val="|43.3"/>
</p:tagLst>
</file>

<file path=ppt/tags/tag15.xml><?xml version="1.0" encoding="utf-8"?>
<p:tagLst xmlns:a="http://schemas.openxmlformats.org/drawingml/2006/main" xmlns:r="http://schemas.openxmlformats.org/officeDocument/2006/relationships" xmlns:p="http://schemas.openxmlformats.org/presentationml/2006/main">
  <p:tag name="TIMING" val="|5.9|10.6|15.9|18.6|20.4"/>
</p:tagLst>
</file>

<file path=ppt/tags/tag16.xml><?xml version="1.0" encoding="utf-8"?>
<p:tagLst xmlns:a="http://schemas.openxmlformats.org/drawingml/2006/main" xmlns:r="http://schemas.openxmlformats.org/officeDocument/2006/relationships" xmlns:p="http://schemas.openxmlformats.org/presentationml/2006/main">
  <p:tag name="TIMING" val="|5.7|16.1|26.3|9.1|10.2|11.2|14.9|38.7"/>
</p:tagLst>
</file>

<file path=ppt/tags/tag17.xml><?xml version="1.0" encoding="utf-8"?>
<p:tagLst xmlns:a="http://schemas.openxmlformats.org/drawingml/2006/main" xmlns:r="http://schemas.openxmlformats.org/officeDocument/2006/relationships" xmlns:p="http://schemas.openxmlformats.org/presentationml/2006/main">
  <p:tag name="TIMING" val="|6.3|22.1|16.6|13.6"/>
</p:tagLst>
</file>

<file path=ppt/tags/tag18.xml><?xml version="1.0" encoding="utf-8"?>
<p:tagLst xmlns:a="http://schemas.openxmlformats.org/drawingml/2006/main" xmlns:r="http://schemas.openxmlformats.org/officeDocument/2006/relationships" xmlns:p="http://schemas.openxmlformats.org/presentationml/2006/main">
  <p:tag name="TIMING" val="|3.5|8.7|14.7|11.9|8.4"/>
</p:tagLst>
</file>

<file path=ppt/tags/tag19.xml><?xml version="1.0" encoding="utf-8"?>
<p:tagLst xmlns:a="http://schemas.openxmlformats.org/drawingml/2006/main" xmlns:r="http://schemas.openxmlformats.org/officeDocument/2006/relationships" xmlns:p="http://schemas.openxmlformats.org/presentationml/2006/main">
  <p:tag name="TIMING" val="|1.5|16.7|4.1|34.4|14"/>
</p:tagLst>
</file>

<file path=ppt/tags/tag2.xml><?xml version="1.0" encoding="utf-8"?>
<p:tagLst xmlns:a="http://schemas.openxmlformats.org/drawingml/2006/main" xmlns:r="http://schemas.openxmlformats.org/officeDocument/2006/relationships" xmlns:p="http://schemas.openxmlformats.org/presentationml/2006/main">
  <p:tag name="TIMING" val="|10.5|13.2|9.7|11.9|11.9"/>
</p:tagLst>
</file>

<file path=ppt/tags/tag20.xml><?xml version="1.0" encoding="utf-8"?>
<p:tagLst xmlns:a="http://schemas.openxmlformats.org/drawingml/2006/main" xmlns:r="http://schemas.openxmlformats.org/officeDocument/2006/relationships" xmlns:p="http://schemas.openxmlformats.org/presentationml/2006/main">
  <p:tag name="TIMING" val="|1.8|7.1|9.3|5.3|15.5"/>
</p:tagLst>
</file>

<file path=ppt/tags/tag21.xml><?xml version="1.0" encoding="utf-8"?>
<p:tagLst xmlns:a="http://schemas.openxmlformats.org/drawingml/2006/main" xmlns:r="http://schemas.openxmlformats.org/officeDocument/2006/relationships" xmlns:p="http://schemas.openxmlformats.org/presentationml/2006/main">
  <p:tag name="TIMING" val="|1.1|19.4|18.8|17"/>
</p:tagLst>
</file>

<file path=ppt/tags/tag22.xml><?xml version="1.0" encoding="utf-8"?>
<p:tagLst xmlns:a="http://schemas.openxmlformats.org/drawingml/2006/main" xmlns:r="http://schemas.openxmlformats.org/officeDocument/2006/relationships" xmlns:p="http://schemas.openxmlformats.org/presentationml/2006/main">
  <p:tag name="TIMING" val="|3.8|9.4|16.5|11.4"/>
</p:tagLst>
</file>

<file path=ppt/tags/tag23.xml><?xml version="1.0" encoding="utf-8"?>
<p:tagLst xmlns:a="http://schemas.openxmlformats.org/drawingml/2006/main" xmlns:r="http://schemas.openxmlformats.org/officeDocument/2006/relationships" xmlns:p="http://schemas.openxmlformats.org/presentationml/2006/main">
  <p:tag name="TIMING" val="|1|6.2|14.4|20.1|27|15.2|14.9"/>
</p:tagLst>
</file>

<file path=ppt/tags/tag24.xml><?xml version="1.0" encoding="utf-8"?>
<p:tagLst xmlns:a="http://schemas.openxmlformats.org/drawingml/2006/main" xmlns:r="http://schemas.openxmlformats.org/officeDocument/2006/relationships" xmlns:p="http://schemas.openxmlformats.org/presentationml/2006/main">
  <p:tag name="TIMING" val="|28.8|7.4|8.1|19.4|18.8"/>
</p:tagLst>
</file>

<file path=ppt/tags/tag3.xml><?xml version="1.0" encoding="utf-8"?>
<p:tagLst xmlns:a="http://schemas.openxmlformats.org/drawingml/2006/main" xmlns:r="http://schemas.openxmlformats.org/officeDocument/2006/relationships" xmlns:p="http://schemas.openxmlformats.org/presentationml/2006/main">
  <p:tag name="TIMING" val="|14.9|5.8|7.4|12.9|13.6"/>
</p:tagLst>
</file>

<file path=ppt/tags/tag4.xml><?xml version="1.0" encoding="utf-8"?>
<p:tagLst xmlns:a="http://schemas.openxmlformats.org/drawingml/2006/main" xmlns:r="http://schemas.openxmlformats.org/officeDocument/2006/relationships" xmlns:p="http://schemas.openxmlformats.org/presentationml/2006/main">
  <p:tag name="TIMING" val="|1.7|9.3|2.3|2.6|9.1|4.9|9.3|5.3|6.2|3.9"/>
</p:tagLst>
</file>

<file path=ppt/tags/tag5.xml><?xml version="1.0" encoding="utf-8"?>
<p:tagLst xmlns:a="http://schemas.openxmlformats.org/drawingml/2006/main" xmlns:r="http://schemas.openxmlformats.org/officeDocument/2006/relationships" xmlns:p="http://schemas.openxmlformats.org/presentationml/2006/main">
  <p:tag name="TIMING" val="|26.6"/>
</p:tagLst>
</file>

<file path=ppt/tags/tag6.xml><?xml version="1.0" encoding="utf-8"?>
<p:tagLst xmlns:a="http://schemas.openxmlformats.org/drawingml/2006/main" xmlns:r="http://schemas.openxmlformats.org/officeDocument/2006/relationships" xmlns:p="http://schemas.openxmlformats.org/presentationml/2006/main">
  <p:tag name="TIMING" val="|17.7"/>
</p:tagLst>
</file>

<file path=ppt/tags/tag7.xml><?xml version="1.0" encoding="utf-8"?>
<p:tagLst xmlns:a="http://schemas.openxmlformats.org/drawingml/2006/main" xmlns:r="http://schemas.openxmlformats.org/officeDocument/2006/relationships" xmlns:p="http://schemas.openxmlformats.org/presentationml/2006/main">
  <p:tag name="TIMING" val="|3.4"/>
</p:tagLst>
</file>

<file path=ppt/tags/tag8.xml><?xml version="1.0" encoding="utf-8"?>
<p:tagLst xmlns:a="http://schemas.openxmlformats.org/drawingml/2006/main" xmlns:r="http://schemas.openxmlformats.org/officeDocument/2006/relationships" xmlns:p="http://schemas.openxmlformats.org/presentationml/2006/main">
  <p:tag name="TIMING" val="|3.8|3|4|4"/>
</p:tagLst>
</file>

<file path=ppt/tags/tag9.xml><?xml version="1.0" encoding="utf-8"?>
<p:tagLst xmlns:a="http://schemas.openxmlformats.org/drawingml/2006/main" xmlns:r="http://schemas.openxmlformats.org/officeDocument/2006/relationships" xmlns:p="http://schemas.openxmlformats.org/presentationml/2006/main">
  <p:tag name="TIMING" val="|11.3|2.3|1.8|2.1|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183599</TotalTime>
  <Words>4272</Words>
  <Application>Microsoft Macintosh PowerPoint</Application>
  <PresentationFormat>On-screen Show (16:9)</PresentationFormat>
  <Paragraphs>689</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Wolf</dc:creator>
  <cp:lastModifiedBy>Peter Wolf</cp:lastModifiedBy>
  <cp:revision>301</cp:revision>
  <cp:lastPrinted>2019-02-14T04:56:25Z</cp:lastPrinted>
  <dcterms:created xsi:type="dcterms:W3CDTF">2017-11-30T23:26:45Z</dcterms:created>
  <dcterms:modified xsi:type="dcterms:W3CDTF">2019-03-21T22:26:56Z</dcterms:modified>
</cp:coreProperties>
</file>