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7010400" cy="92964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8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5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5974112"/>
            <a:ext cx="2438399" cy="73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83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3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7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2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4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3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27677-6F5A-4751-9295-95949BE784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6EA67-A46B-42B7-AB8B-9DC4867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5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52400" y="3200400"/>
            <a:ext cx="10363200" cy="1905000"/>
          </a:xfrm>
          <a:prstGeom prst="rect">
            <a:avLst/>
          </a:prstGeom>
          <a:solidFill>
            <a:srgbClr val="DA291C"/>
          </a:solidFill>
          <a:ln>
            <a:noFill/>
          </a:ln>
          <a:effectLst>
            <a:outerShdw blurRad="266700" dist="76200" dir="4980000" sx="39000" sy="39000" algn="tl" rotWithShape="0">
              <a:prstClr val="black"/>
            </a:outerShdw>
            <a:reflection stA="99000" endPos="3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6045" y="3645068"/>
            <a:ext cx="8839200" cy="1015663"/>
          </a:xfrm>
          <a:prstGeom prst="rect">
            <a:avLst/>
          </a:prstGeom>
          <a:noFill/>
          <a:effectLst>
            <a:outerShdw blurRad="50800" dist="50800" dir="5400000" sx="37000" sy="37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Six Reasons to Enroll</a:t>
            </a:r>
          </a:p>
        </p:txBody>
      </p:sp>
      <p:pic>
        <p:nvPicPr>
          <p:cNvPr id="1024" name="Picture 10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667" y="1505708"/>
            <a:ext cx="5647955" cy="169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3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538385" y="-228600"/>
            <a:ext cx="10363200" cy="1905000"/>
          </a:xfrm>
          <a:prstGeom prst="rect">
            <a:avLst/>
          </a:prstGeom>
          <a:solidFill>
            <a:srgbClr val="DA291C"/>
          </a:solidFill>
          <a:ln>
            <a:noFill/>
          </a:ln>
          <a:effectLst>
            <a:outerShdw blurRad="266700" dist="76200" dir="4980000" sx="39000" sy="39000" algn="tl" rotWithShape="0">
              <a:prstClr val="black"/>
            </a:outerShdw>
            <a:reflection stA="99000" endPos="3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Reduce taxes and save for retirement at the same time.</a:t>
            </a:r>
          </a:p>
        </p:txBody>
      </p:sp>
      <p:pic>
        <p:nvPicPr>
          <p:cNvPr id="1029" name="Picture 5" descr="C:\Users\kthomas\AppData\Local\Microsoft\Windows\Temporary Internet Files\Content.IE5\N89M417H\MP900422442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96000" y="1912144"/>
            <a:ext cx="3048000" cy="2202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Contributions are invested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into your Ohio DC account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pay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before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federal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state taxes are taken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Save money by reducing your yearly taxable income, the amount of taxes withheld from your pay </a:t>
            </a:r>
          </a:p>
        </p:txBody>
      </p:sp>
    </p:spTree>
    <p:extLst>
      <p:ext uri="{BB962C8B-B14F-4D97-AF65-F5344CB8AC3E}">
        <p14:creationId xmlns:p14="http://schemas.microsoft.com/office/powerpoint/2010/main" val="344710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538385" y="-228600"/>
            <a:ext cx="10363200" cy="1905000"/>
          </a:xfrm>
          <a:prstGeom prst="rect">
            <a:avLst/>
          </a:prstGeom>
          <a:solidFill>
            <a:srgbClr val="DA291C"/>
          </a:solidFill>
          <a:ln>
            <a:noFill/>
          </a:ln>
          <a:effectLst>
            <a:outerShdw blurRad="266700" dist="76200" dir="4980000" sx="39000" sy="39000" algn="tl" rotWithShape="0">
              <a:prstClr val="black"/>
            </a:outerShdw>
            <a:reflection stA="99000" endPos="3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It’s as easy at 1-2-3.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40386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EZ Enrollment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takes only a few minutes. Saving even a small amount early in your career and increasing it every year will make a huge impact later.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Your investment will be placed into 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diversified target date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fund that is closest to the year you turn 65. You can change it at any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 up for the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automatic deferral increase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plan. Your deferral increases by the amount and in the month you choose.</a:t>
            </a:r>
          </a:p>
        </p:txBody>
      </p:sp>
    </p:spTree>
    <p:extLst>
      <p:ext uri="{BB962C8B-B14F-4D97-AF65-F5344CB8AC3E}">
        <p14:creationId xmlns:p14="http://schemas.microsoft.com/office/powerpoint/2010/main" val="404237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538385" y="-228600"/>
            <a:ext cx="10363200" cy="1905000"/>
          </a:xfrm>
          <a:prstGeom prst="rect">
            <a:avLst/>
          </a:prstGeom>
          <a:solidFill>
            <a:srgbClr val="DA291C"/>
          </a:solidFill>
          <a:ln>
            <a:noFill/>
          </a:ln>
          <a:effectLst>
            <a:outerShdw blurRad="266700" dist="76200" dir="4980000" sx="39000" sy="39000" algn="tl" rotWithShape="0">
              <a:prstClr val="black"/>
            </a:outerShdw>
            <a:reflection stA="99000" endPos="3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Your choice of hassle-free or hands-on investing.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57150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you’re 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“hassle-free”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investor, you may prefer our diversified target date funds called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LifePath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Portfolios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you’re 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“hands-on”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investor, we offer a range of investment options so you can create your own customized asset mix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009" y="1905000"/>
            <a:ext cx="2864991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68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538385" y="-228600"/>
            <a:ext cx="10363200" cy="1905000"/>
          </a:xfrm>
          <a:prstGeom prst="rect">
            <a:avLst/>
          </a:prstGeom>
          <a:solidFill>
            <a:srgbClr val="DA291C"/>
          </a:solidFill>
          <a:ln>
            <a:noFill/>
          </a:ln>
          <a:effectLst>
            <a:outerShdw blurRad="266700" dist="76200" dir="4980000" sx="39000" sy="39000" algn="tl" rotWithShape="0">
              <a:prstClr val="black"/>
            </a:outerShdw>
            <a:reflection stA="99000" endPos="3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Low fees mean potentially higher returns.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Ohio DC was created by state statue and operates on a not-for-profit basis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continually monitor fees and, when possible, make appropriate changes that enable participants to experience lower fees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Lower fees mean more money stays in your account for retirement</a:t>
            </a:r>
          </a:p>
        </p:txBody>
      </p:sp>
    </p:spTree>
    <p:extLst>
      <p:ext uri="{BB962C8B-B14F-4D97-AF65-F5344CB8AC3E}">
        <p14:creationId xmlns:p14="http://schemas.microsoft.com/office/powerpoint/2010/main" val="3017044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538385" y="-228600"/>
            <a:ext cx="10363200" cy="1905000"/>
          </a:xfrm>
          <a:prstGeom prst="rect">
            <a:avLst/>
          </a:prstGeom>
          <a:solidFill>
            <a:srgbClr val="DA291C"/>
          </a:solidFill>
          <a:ln>
            <a:noFill/>
          </a:ln>
          <a:effectLst>
            <a:outerShdw blurRad="266700" dist="76200" dir="4980000" sx="39000" sy="39000" algn="tl" rotWithShape="0">
              <a:prstClr val="black"/>
            </a:outerShdw>
            <a:reflection stA="99000" endPos="3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Professionally managed and monitored investment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981201"/>
            <a:ext cx="5334000" cy="3733800"/>
          </a:xfrm>
        </p:spPr>
        <p:txBody>
          <a:bodyPr wrap="square">
            <a:normAutofit fontScale="850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Investment options offered by Ohio DC are managed by industry professionals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independent investment advisor monitors these options, provides investment-related advice and makes recommendations to the Ohio DC Board of Trustees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714" y="1828800"/>
            <a:ext cx="3225286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05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538385" y="-228600"/>
            <a:ext cx="10363200" cy="1905000"/>
          </a:xfrm>
          <a:prstGeom prst="rect">
            <a:avLst/>
          </a:prstGeom>
          <a:solidFill>
            <a:srgbClr val="DA291C"/>
          </a:solidFill>
          <a:ln>
            <a:noFill/>
          </a:ln>
          <a:effectLst>
            <a:outerShdw blurRad="266700" dist="76200" dir="4980000" sx="39000" sy="39000" algn="tl" rotWithShape="0">
              <a:prstClr val="black"/>
            </a:outerShdw>
            <a:reflection stA="99000" endPos="3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No distribution penalties.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you decide to leave your employer, you can begin withdrawals without any tax penalties. You only pay ordinary income taxes on your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withdrawls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is no age 59 ½ penalty as with most other tax-deferred accounts</a:t>
            </a:r>
          </a:p>
        </p:txBody>
      </p:sp>
    </p:spTree>
    <p:extLst>
      <p:ext uri="{BB962C8B-B14F-4D97-AF65-F5344CB8AC3E}">
        <p14:creationId xmlns:p14="http://schemas.microsoft.com/office/powerpoint/2010/main" val="921475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538385" y="-228600"/>
            <a:ext cx="10363200" cy="1905000"/>
          </a:xfrm>
          <a:prstGeom prst="rect">
            <a:avLst/>
          </a:prstGeom>
          <a:solidFill>
            <a:srgbClr val="DA291C"/>
          </a:solidFill>
          <a:ln>
            <a:noFill/>
          </a:ln>
          <a:effectLst>
            <a:outerShdw blurRad="266700" dist="76200" dir="4980000" sx="39000" sy="39000" algn="tl" rotWithShape="0">
              <a:prstClr val="black"/>
            </a:outerShdw>
            <a:reflection stA="99000" endPos="3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Ohio DC also provides…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8862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Webinars, videos, tools and calculators at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Ohio457.org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fully-staffed Service Center in downtown Columbus with free parking, where Account Executives will answer your questions. Call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877-644-6457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set up an appointment or to speak with a representative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much more!</a:t>
            </a:r>
          </a:p>
        </p:txBody>
      </p:sp>
    </p:spTree>
    <p:extLst>
      <p:ext uri="{BB962C8B-B14F-4D97-AF65-F5344CB8AC3E}">
        <p14:creationId xmlns:p14="http://schemas.microsoft.com/office/powerpoint/2010/main" val="1276738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538385" y="-228600"/>
            <a:ext cx="10363200" cy="1905000"/>
          </a:xfrm>
          <a:prstGeom prst="rect">
            <a:avLst/>
          </a:prstGeom>
          <a:solidFill>
            <a:srgbClr val="DA291C"/>
          </a:solidFill>
          <a:ln>
            <a:noFill/>
          </a:ln>
          <a:effectLst>
            <a:outerShdw blurRad="266700" dist="76200" dir="4980000" sx="39000" sy="39000" algn="tl" rotWithShape="0">
              <a:prstClr val="black"/>
            </a:outerShdw>
            <a:reflection stA="99000" endPos="3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Congratulations on your new job! Ohio DC looks forward to serving you!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7783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8.0&quot;&gt;&lt;object type=&quot;1&quot; unique_id=&quot;10001&quot;&gt;&lt;object type=&quot;2&quot; unique_id=&quot;10029&quot;&gt;&lt;object type=&quot;3&quot; unique_id=&quot;10035&quot;&gt;&lt;property id=&quot;20148&quot; value=&quot;5&quot;/&gt;&lt;property id=&quot;20300&quot; value=&quot;Slide 1&quot;/&gt;&lt;property id=&quot;20307&quot; value=&quot;256&quot;/&gt;&lt;/object&gt;&lt;object type=&quot;3&quot; unique_id=&quot;10036&quot;&gt;&lt;property id=&quot;20148&quot; value=&quot;5&quot;/&gt;&lt;property id=&quot;20300&quot; value=&quot;Slide 2 - &amp;quot;1. Reduce taxes and save for retirement at the same time.&amp;quot;&quot;/&gt;&lt;property id=&quot;20307&quot; value=&quot;257&quot;/&gt;&lt;/object&gt;&lt;object type=&quot;3&quot; unique_id=&quot;10037&quot;&gt;&lt;property id=&quot;20148&quot; value=&quot;5&quot;/&gt;&lt;property id=&quot;20300&quot; value=&quot;Slide 3 - &amp;quot;2. It’s as easy at 1-2-3.&amp;quot;&quot;/&gt;&lt;property id=&quot;20307&quot; value=&quot;258&quot;/&gt;&lt;/object&gt;&lt;object type=&quot;3&quot; unique_id=&quot;10038&quot;&gt;&lt;property id=&quot;20148&quot; value=&quot;5&quot;/&gt;&lt;property id=&quot;20300&quot; value=&quot;Slide 4 - &amp;quot;3. Your choice of hassle-free or hands-on investing.&amp;quot;&quot;/&gt;&lt;property id=&quot;20307&quot; value=&quot;259&quot;/&gt;&lt;/object&gt;&lt;object type=&quot;3&quot; unique_id=&quot;10039&quot;&gt;&lt;property id=&quot;20148&quot; value=&quot;5&quot;/&gt;&lt;property id=&quot;20300&quot; value=&quot;Slide 5 - &amp;quot;4. Low fees mean potentially higher returns.&amp;quot;&quot;/&gt;&lt;property id=&quot;20307&quot; value=&quot;260&quot;/&gt;&lt;/object&gt;&lt;object type=&quot;3&quot; unique_id=&quot;10040&quot;&gt;&lt;property id=&quot;20148&quot; value=&quot;5&quot;/&gt;&lt;property id=&quot;20300&quot; value=&quot;Slide 6 - &amp;quot;5. Professionally managed and monitored investment options&amp;quot;&quot;/&gt;&lt;property id=&quot;20307&quot; value=&quot;261&quot;/&gt;&lt;/object&gt;&lt;object type=&quot;3&quot; unique_id=&quot;10041&quot;&gt;&lt;property id=&quot;20148&quot; value=&quot;5&quot;/&gt;&lt;property id=&quot;20300&quot; value=&quot;Slide 7 - &amp;quot;6. No distribution penalties.&amp;quot;&quot;/&gt;&lt;property id=&quot;20307&quot; value=&quot;262&quot;/&gt;&lt;/object&gt;&lt;object type=&quot;3&quot; unique_id=&quot;10042&quot;&gt;&lt;property id=&quot;20148&quot; value=&quot;5&quot;/&gt;&lt;property id=&quot;20300&quot; value=&quot;Slide 8 - &amp;quot;Ohio DC also provides…&amp;quot;&quot;/&gt;&lt;property id=&quot;20307&quot; value=&quot;263&quot;/&gt;&lt;/object&gt;&lt;object type=&quot;3&quot; unique_id=&quot;10043&quot;&gt;&lt;property id=&quot;20148&quot; value=&quot;5&quot;/&gt;&lt;property id=&quot;20300&quot; value=&quot;Slide 9&quot;/&gt;&lt;property id=&quot;20307&quot; value=&quot;264&quot;/&gt;&lt;/object&gt;&lt;/object&gt;&lt;object type=&quot;8&quot; unique_id=&quot;1005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5E427FC846EA47B139818E8E572AB1" ma:contentTypeVersion="0" ma:contentTypeDescription="Create a new document." ma:contentTypeScope="" ma:versionID="b0f8c836b8bdb48478b95166c210053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3B0E2B-32C5-4BB1-82ED-7479EB0B05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EE3F41-F74F-488F-A3E4-58C7E3F63F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ACC5BB2-4A67-45B0-8592-5E7333D24F1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403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1. Reduce taxes and save for retirement at the same time.</vt:lpstr>
      <vt:lpstr>2. It’s as easy at 1-2-3.</vt:lpstr>
      <vt:lpstr>3. Your choice of hassle-free or hands-on investing.</vt:lpstr>
      <vt:lpstr>4. Low fees mean potentially higher returns.</vt:lpstr>
      <vt:lpstr>5. Professionally managed and monitored investment options</vt:lpstr>
      <vt:lpstr>6. No distribution penalties.</vt:lpstr>
      <vt:lpstr>Ohio DC also provides…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Thomas</dc:creator>
  <cp:lastModifiedBy>Josh King</cp:lastModifiedBy>
  <cp:revision>17</cp:revision>
  <cp:lastPrinted>2014-07-28T19:53:37Z</cp:lastPrinted>
  <dcterms:created xsi:type="dcterms:W3CDTF">2014-07-28T14:32:23Z</dcterms:created>
  <dcterms:modified xsi:type="dcterms:W3CDTF">2020-11-25T16:58:38Z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0x010100B15E427FC846EA47B139818E8E572AB1</vt:lpwstr>
  </property>
</Properties>
</file>