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8" r:id="rId4"/>
    <p:sldId id="260" r:id="rId5"/>
    <p:sldId id="271" r:id="rId6"/>
    <p:sldId id="273" r:id="rId7"/>
    <p:sldId id="272" r:id="rId8"/>
    <p:sldId id="274" r:id="rId9"/>
    <p:sldId id="275" r:id="rId10"/>
    <p:sldId id="283" r:id="rId11"/>
    <p:sldId id="284" r:id="rId12"/>
    <p:sldId id="276" r:id="rId13"/>
    <p:sldId id="277" r:id="rId14"/>
    <p:sldId id="262" r:id="rId15"/>
    <p:sldId id="267" r:id="rId16"/>
    <p:sldId id="278" r:id="rId17"/>
    <p:sldId id="268" r:id="rId18"/>
    <p:sldId id="269" r:id="rId19"/>
    <p:sldId id="270" r:id="rId20"/>
    <p:sldId id="265" r:id="rId21"/>
    <p:sldId id="266" r:id="rId22"/>
    <p:sldId id="285" r:id="rId23"/>
    <p:sldId id="287" r:id="rId24"/>
    <p:sldId id="263" r:id="rId25"/>
    <p:sldId id="280" r:id="rId26"/>
    <p:sldId id="264" r:id="rId27"/>
    <p:sldId id="282" r:id="rId28"/>
    <p:sldId id="288" r:id="rId29"/>
    <p:sldId id="279" r:id="rId30"/>
    <p:sldId id="281" r:id="rId31"/>
    <p:sldId id="2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7" autoAdjust="0"/>
    <p:restoredTop sz="94660"/>
  </p:normalViewPr>
  <p:slideViewPr>
    <p:cSldViewPr snapToGrid="0">
      <p:cViewPr varScale="1">
        <p:scale>
          <a:sx n="86" d="100"/>
          <a:sy n="86" d="100"/>
        </p:scale>
        <p:origin x="6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BAAC-36E3-475C-8410-0042CFCDA7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5135F2-CE61-4FA3-A0E0-D8D082422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722D08-6C70-4972-B5D2-A237299F22E2}"/>
              </a:ext>
            </a:extLst>
          </p:cNvPr>
          <p:cNvSpPr>
            <a:spLocks noGrp="1"/>
          </p:cNvSpPr>
          <p:nvPr>
            <p:ph type="dt" sz="half" idx="10"/>
          </p:nvPr>
        </p:nvSpPr>
        <p:spPr/>
        <p:txBody>
          <a:bodyPr/>
          <a:lstStyle/>
          <a:p>
            <a:fld id="{2ED37FFC-2C7E-4171-8FB6-5A47B4A44AB3}" type="datetimeFigureOut">
              <a:rPr lang="en-US" smtClean="0"/>
              <a:t>3/11/2020</a:t>
            </a:fld>
            <a:endParaRPr lang="en-US"/>
          </a:p>
        </p:txBody>
      </p:sp>
      <p:sp>
        <p:nvSpPr>
          <p:cNvPr id="5" name="Footer Placeholder 4">
            <a:extLst>
              <a:ext uri="{FF2B5EF4-FFF2-40B4-BE49-F238E27FC236}">
                <a16:creationId xmlns:a16="http://schemas.microsoft.com/office/drawing/2014/main" id="{084CEBDD-4641-45D3-A540-C65B15D82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B8EF6-DDCB-49FE-A91C-E2F6951FE481}"/>
              </a:ext>
            </a:extLst>
          </p:cNvPr>
          <p:cNvSpPr>
            <a:spLocks noGrp="1"/>
          </p:cNvSpPr>
          <p:nvPr>
            <p:ph type="sldNum" sz="quarter" idx="12"/>
          </p:nvPr>
        </p:nvSpPr>
        <p:spPr/>
        <p:txBody>
          <a:bodyPr/>
          <a:lstStyle/>
          <a:p>
            <a:fld id="{6583AE95-FA1F-40FE-82C5-B6712DBE4458}" type="slidenum">
              <a:rPr lang="en-US" smtClean="0"/>
              <a:t>‹#›</a:t>
            </a:fld>
            <a:endParaRPr lang="en-US"/>
          </a:p>
        </p:txBody>
      </p:sp>
    </p:spTree>
    <p:extLst>
      <p:ext uri="{BB962C8B-B14F-4D97-AF65-F5344CB8AC3E}">
        <p14:creationId xmlns:p14="http://schemas.microsoft.com/office/powerpoint/2010/main" val="336131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95EE3-5E4D-4915-BADD-5CEFAEA776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59D63D-957A-4423-860E-22EC7AB074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F4844-2C32-4D66-94FA-8061E6D51602}"/>
              </a:ext>
            </a:extLst>
          </p:cNvPr>
          <p:cNvSpPr>
            <a:spLocks noGrp="1"/>
          </p:cNvSpPr>
          <p:nvPr>
            <p:ph type="dt" sz="half" idx="10"/>
          </p:nvPr>
        </p:nvSpPr>
        <p:spPr/>
        <p:txBody>
          <a:bodyPr/>
          <a:lstStyle/>
          <a:p>
            <a:fld id="{2ED37FFC-2C7E-4171-8FB6-5A47B4A44AB3}" type="datetimeFigureOut">
              <a:rPr lang="en-US" smtClean="0"/>
              <a:t>3/11/2020</a:t>
            </a:fld>
            <a:endParaRPr lang="en-US"/>
          </a:p>
        </p:txBody>
      </p:sp>
      <p:sp>
        <p:nvSpPr>
          <p:cNvPr id="5" name="Footer Placeholder 4">
            <a:extLst>
              <a:ext uri="{FF2B5EF4-FFF2-40B4-BE49-F238E27FC236}">
                <a16:creationId xmlns:a16="http://schemas.microsoft.com/office/drawing/2014/main" id="{79B650A8-7D9D-4182-9670-A29C380A3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16BC2-0048-4F8C-BC9A-99E167A3AD82}"/>
              </a:ext>
            </a:extLst>
          </p:cNvPr>
          <p:cNvSpPr>
            <a:spLocks noGrp="1"/>
          </p:cNvSpPr>
          <p:nvPr>
            <p:ph type="sldNum" sz="quarter" idx="12"/>
          </p:nvPr>
        </p:nvSpPr>
        <p:spPr/>
        <p:txBody>
          <a:bodyPr/>
          <a:lstStyle/>
          <a:p>
            <a:fld id="{6583AE95-FA1F-40FE-82C5-B6712DBE4458}" type="slidenum">
              <a:rPr lang="en-US" smtClean="0"/>
              <a:t>‹#›</a:t>
            </a:fld>
            <a:endParaRPr lang="en-US"/>
          </a:p>
        </p:txBody>
      </p:sp>
    </p:spTree>
    <p:extLst>
      <p:ext uri="{BB962C8B-B14F-4D97-AF65-F5344CB8AC3E}">
        <p14:creationId xmlns:p14="http://schemas.microsoft.com/office/powerpoint/2010/main" val="350030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F9BF8D-E5F8-45A0-B193-2E5B7AB725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240D7D-C571-4E7D-8C30-F9682828AE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F0F78-E177-40D2-B09A-575416A30A32}"/>
              </a:ext>
            </a:extLst>
          </p:cNvPr>
          <p:cNvSpPr>
            <a:spLocks noGrp="1"/>
          </p:cNvSpPr>
          <p:nvPr>
            <p:ph type="dt" sz="half" idx="10"/>
          </p:nvPr>
        </p:nvSpPr>
        <p:spPr/>
        <p:txBody>
          <a:bodyPr/>
          <a:lstStyle/>
          <a:p>
            <a:fld id="{2ED37FFC-2C7E-4171-8FB6-5A47B4A44AB3}" type="datetimeFigureOut">
              <a:rPr lang="en-US" smtClean="0"/>
              <a:t>3/11/2020</a:t>
            </a:fld>
            <a:endParaRPr lang="en-US"/>
          </a:p>
        </p:txBody>
      </p:sp>
      <p:sp>
        <p:nvSpPr>
          <p:cNvPr id="5" name="Footer Placeholder 4">
            <a:extLst>
              <a:ext uri="{FF2B5EF4-FFF2-40B4-BE49-F238E27FC236}">
                <a16:creationId xmlns:a16="http://schemas.microsoft.com/office/drawing/2014/main" id="{D0A0AC9E-2679-41C7-A8D3-C5FADEC09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39B4A-596A-4D7D-AFCC-374C1E39123D}"/>
              </a:ext>
            </a:extLst>
          </p:cNvPr>
          <p:cNvSpPr>
            <a:spLocks noGrp="1"/>
          </p:cNvSpPr>
          <p:nvPr>
            <p:ph type="sldNum" sz="quarter" idx="12"/>
          </p:nvPr>
        </p:nvSpPr>
        <p:spPr/>
        <p:txBody>
          <a:bodyPr/>
          <a:lstStyle/>
          <a:p>
            <a:fld id="{6583AE95-FA1F-40FE-82C5-B6712DBE4458}" type="slidenum">
              <a:rPr lang="en-US" smtClean="0"/>
              <a:t>‹#›</a:t>
            </a:fld>
            <a:endParaRPr lang="en-US"/>
          </a:p>
        </p:txBody>
      </p:sp>
    </p:spTree>
    <p:extLst>
      <p:ext uri="{BB962C8B-B14F-4D97-AF65-F5344CB8AC3E}">
        <p14:creationId xmlns:p14="http://schemas.microsoft.com/office/powerpoint/2010/main" val="280455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0760-F0A9-4698-A999-F24926CB88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844C8B-F8CF-48F0-BB58-5920DE650B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4EF3C-3A5E-4259-AC03-473D1ACEB186}"/>
              </a:ext>
            </a:extLst>
          </p:cNvPr>
          <p:cNvSpPr>
            <a:spLocks noGrp="1"/>
          </p:cNvSpPr>
          <p:nvPr>
            <p:ph type="dt" sz="half" idx="10"/>
          </p:nvPr>
        </p:nvSpPr>
        <p:spPr/>
        <p:txBody>
          <a:bodyPr/>
          <a:lstStyle/>
          <a:p>
            <a:fld id="{2ED37FFC-2C7E-4171-8FB6-5A47B4A44AB3}" type="datetimeFigureOut">
              <a:rPr lang="en-US" smtClean="0"/>
              <a:t>3/11/2020</a:t>
            </a:fld>
            <a:endParaRPr lang="en-US"/>
          </a:p>
        </p:txBody>
      </p:sp>
      <p:sp>
        <p:nvSpPr>
          <p:cNvPr id="5" name="Footer Placeholder 4">
            <a:extLst>
              <a:ext uri="{FF2B5EF4-FFF2-40B4-BE49-F238E27FC236}">
                <a16:creationId xmlns:a16="http://schemas.microsoft.com/office/drawing/2014/main" id="{637F38E0-21E6-4750-8982-28698E343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53C91-48F5-48D8-BE84-45280F90B2D9}"/>
              </a:ext>
            </a:extLst>
          </p:cNvPr>
          <p:cNvSpPr>
            <a:spLocks noGrp="1"/>
          </p:cNvSpPr>
          <p:nvPr>
            <p:ph type="sldNum" sz="quarter" idx="12"/>
          </p:nvPr>
        </p:nvSpPr>
        <p:spPr/>
        <p:txBody>
          <a:bodyPr/>
          <a:lstStyle/>
          <a:p>
            <a:fld id="{6583AE95-FA1F-40FE-82C5-B6712DBE4458}" type="slidenum">
              <a:rPr lang="en-US" smtClean="0"/>
              <a:t>‹#›</a:t>
            </a:fld>
            <a:endParaRPr lang="en-US"/>
          </a:p>
        </p:txBody>
      </p:sp>
    </p:spTree>
    <p:extLst>
      <p:ext uri="{BB962C8B-B14F-4D97-AF65-F5344CB8AC3E}">
        <p14:creationId xmlns:p14="http://schemas.microsoft.com/office/powerpoint/2010/main" val="427400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4CC7-A58E-498E-AB8B-F1C95B02D3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0E4FC3-8207-4C9E-B3CC-FC5F4CC9C7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946F09-3F12-407D-A169-71829D0E6640}"/>
              </a:ext>
            </a:extLst>
          </p:cNvPr>
          <p:cNvSpPr>
            <a:spLocks noGrp="1"/>
          </p:cNvSpPr>
          <p:nvPr>
            <p:ph type="dt" sz="half" idx="10"/>
          </p:nvPr>
        </p:nvSpPr>
        <p:spPr/>
        <p:txBody>
          <a:bodyPr/>
          <a:lstStyle/>
          <a:p>
            <a:fld id="{2ED37FFC-2C7E-4171-8FB6-5A47B4A44AB3}" type="datetimeFigureOut">
              <a:rPr lang="en-US" smtClean="0"/>
              <a:t>3/11/2020</a:t>
            </a:fld>
            <a:endParaRPr lang="en-US"/>
          </a:p>
        </p:txBody>
      </p:sp>
      <p:sp>
        <p:nvSpPr>
          <p:cNvPr id="5" name="Footer Placeholder 4">
            <a:extLst>
              <a:ext uri="{FF2B5EF4-FFF2-40B4-BE49-F238E27FC236}">
                <a16:creationId xmlns:a16="http://schemas.microsoft.com/office/drawing/2014/main" id="{F02EC0DE-D129-44F4-B587-58BAE322F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A549D-D183-4443-ACB5-8563970E81C3}"/>
              </a:ext>
            </a:extLst>
          </p:cNvPr>
          <p:cNvSpPr>
            <a:spLocks noGrp="1"/>
          </p:cNvSpPr>
          <p:nvPr>
            <p:ph type="sldNum" sz="quarter" idx="12"/>
          </p:nvPr>
        </p:nvSpPr>
        <p:spPr/>
        <p:txBody>
          <a:bodyPr/>
          <a:lstStyle/>
          <a:p>
            <a:fld id="{6583AE95-FA1F-40FE-82C5-B6712DBE4458}" type="slidenum">
              <a:rPr lang="en-US" smtClean="0"/>
              <a:t>‹#›</a:t>
            </a:fld>
            <a:endParaRPr lang="en-US"/>
          </a:p>
        </p:txBody>
      </p:sp>
    </p:spTree>
    <p:extLst>
      <p:ext uri="{BB962C8B-B14F-4D97-AF65-F5344CB8AC3E}">
        <p14:creationId xmlns:p14="http://schemas.microsoft.com/office/powerpoint/2010/main" val="3367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4CB2-7475-409D-8F98-BDC62D8BB3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205160-AFBD-4746-96E9-5B82BFD517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F0904A-1F8D-4114-80FB-74502796F7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B7E11-828E-4A3B-A5A5-85037E3E0761}"/>
              </a:ext>
            </a:extLst>
          </p:cNvPr>
          <p:cNvSpPr>
            <a:spLocks noGrp="1"/>
          </p:cNvSpPr>
          <p:nvPr>
            <p:ph type="dt" sz="half" idx="10"/>
          </p:nvPr>
        </p:nvSpPr>
        <p:spPr/>
        <p:txBody>
          <a:bodyPr/>
          <a:lstStyle/>
          <a:p>
            <a:fld id="{2ED37FFC-2C7E-4171-8FB6-5A47B4A44AB3}" type="datetimeFigureOut">
              <a:rPr lang="en-US" smtClean="0"/>
              <a:t>3/11/2020</a:t>
            </a:fld>
            <a:endParaRPr lang="en-US"/>
          </a:p>
        </p:txBody>
      </p:sp>
      <p:sp>
        <p:nvSpPr>
          <p:cNvPr id="6" name="Footer Placeholder 5">
            <a:extLst>
              <a:ext uri="{FF2B5EF4-FFF2-40B4-BE49-F238E27FC236}">
                <a16:creationId xmlns:a16="http://schemas.microsoft.com/office/drawing/2014/main" id="{B07CFA02-7B3F-4380-9692-8294ED2165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565667-E481-42C0-814F-ADD5B5DD2F5B}"/>
              </a:ext>
            </a:extLst>
          </p:cNvPr>
          <p:cNvSpPr>
            <a:spLocks noGrp="1"/>
          </p:cNvSpPr>
          <p:nvPr>
            <p:ph type="sldNum" sz="quarter" idx="12"/>
          </p:nvPr>
        </p:nvSpPr>
        <p:spPr/>
        <p:txBody>
          <a:bodyPr/>
          <a:lstStyle/>
          <a:p>
            <a:fld id="{6583AE95-FA1F-40FE-82C5-B6712DBE4458}" type="slidenum">
              <a:rPr lang="en-US" smtClean="0"/>
              <a:t>‹#›</a:t>
            </a:fld>
            <a:endParaRPr lang="en-US"/>
          </a:p>
        </p:txBody>
      </p:sp>
    </p:spTree>
    <p:extLst>
      <p:ext uri="{BB962C8B-B14F-4D97-AF65-F5344CB8AC3E}">
        <p14:creationId xmlns:p14="http://schemas.microsoft.com/office/powerpoint/2010/main" val="36052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B8FC-E298-490D-8D5F-D81C62547E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774D50-0F3D-4C1F-87F3-A8AD24E9AA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28687D-77CF-40F5-BB8C-94A71B02B0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791159-B257-497F-8A46-76A67FF0F0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B4CA51-9434-4000-84FD-45C0B30BBC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BEB510-2E54-4BDC-BDED-3130A2A5F1F8}"/>
              </a:ext>
            </a:extLst>
          </p:cNvPr>
          <p:cNvSpPr>
            <a:spLocks noGrp="1"/>
          </p:cNvSpPr>
          <p:nvPr>
            <p:ph type="dt" sz="half" idx="10"/>
          </p:nvPr>
        </p:nvSpPr>
        <p:spPr/>
        <p:txBody>
          <a:bodyPr/>
          <a:lstStyle/>
          <a:p>
            <a:fld id="{2ED37FFC-2C7E-4171-8FB6-5A47B4A44AB3}" type="datetimeFigureOut">
              <a:rPr lang="en-US" smtClean="0"/>
              <a:t>3/11/2020</a:t>
            </a:fld>
            <a:endParaRPr lang="en-US"/>
          </a:p>
        </p:txBody>
      </p:sp>
      <p:sp>
        <p:nvSpPr>
          <p:cNvPr id="8" name="Footer Placeholder 7">
            <a:extLst>
              <a:ext uri="{FF2B5EF4-FFF2-40B4-BE49-F238E27FC236}">
                <a16:creationId xmlns:a16="http://schemas.microsoft.com/office/drawing/2014/main" id="{3C43E725-D8BD-4A93-A5BE-93A9B8FA59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2B917D-543F-4A5D-8E12-C9012968F38E}"/>
              </a:ext>
            </a:extLst>
          </p:cNvPr>
          <p:cNvSpPr>
            <a:spLocks noGrp="1"/>
          </p:cNvSpPr>
          <p:nvPr>
            <p:ph type="sldNum" sz="quarter" idx="12"/>
          </p:nvPr>
        </p:nvSpPr>
        <p:spPr/>
        <p:txBody>
          <a:bodyPr/>
          <a:lstStyle/>
          <a:p>
            <a:fld id="{6583AE95-FA1F-40FE-82C5-B6712DBE4458}" type="slidenum">
              <a:rPr lang="en-US" smtClean="0"/>
              <a:t>‹#›</a:t>
            </a:fld>
            <a:endParaRPr lang="en-US"/>
          </a:p>
        </p:txBody>
      </p:sp>
    </p:spTree>
    <p:extLst>
      <p:ext uri="{BB962C8B-B14F-4D97-AF65-F5344CB8AC3E}">
        <p14:creationId xmlns:p14="http://schemas.microsoft.com/office/powerpoint/2010/main" val="267132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38FC-1BA9-444B-BD28-C7ED295C15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51D13E-3E25-4B7E-9A7E-1BEED9647CD8}"/>
              </a:ext>
            </a:extLst>
          </p:cNvPr>
          <p:cNvSpPr>
            <a:spLocks noGrp="1"/>
          </p:cNvSpPr>
          <p:nvPr>
            <p:ph type="dt" sz="half" idx="10"/>
          </p:nvPr>
        </p:nvSpPr>
        <p:spPr/>
        <p:txBody>
          <a:bodyPr/>
          <a:lstStyle/>
          <a:p>
            <a:fld id="{2ED37FFC-2C7E-4171-8FB6-5A47B4A44AB3}" type="datetimeFigureOut">
              <a:rPr lang="en-US" smtClean="0"/>
              <a:t>3/11/2020</a:t>
            </a:fld>
            <a:endParaRPr lang="en-US"/>
          </a:p>
        </p:txBody>
      </p:sp>
      <p:sp>
        <p:nvSpPr>
          <p:cNvPr id="4" name="Footer Placeholder 3">
            <a:extLst>
              <a:ext uri="{FF2B5EF4-FFF2-40B4-BE49-F238E27FC236}">
                <a16:creationId xmlns:a16="http://schemas.microsoft.com/office/drawing/2014/main" id="{06627C87-F398-4512-9BF0-FDB7D1A536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BABB12-2D18-4E9D-9476-27AAE40F3FFA}"/>
              </a:ext>
            </a:extLst>
          </p:cNvPr>
          <p:cNvSpPr>
            <a:spLocks noGrp="1"/>
          </p:cNvSpPr>
          <p:nvPr>
            <p:ph type="sldNum" sz="quarter" idx="12"/>
          </p:nvPr>
        </p:nvSpPr>
        <p:spPr/>
        <p:txBody>
          <a:bodyPr/>
          <a:lstStyle/>
          <a:p>
            <a:fld id="{6583AE95-FA1F-40FE-82C5-B6712DBE4458}" type="slidenum">
              <a:rPr lang="en-US" smtClean="0"/>
              <a:t>‹#›</a:t>
            </a:fld>
            <a:endParaRPr lang="en-US"/>
          </a:p>
        </p:txBody>
      </p:sp>
    </p:spTree>
    <p:extLst>
      <p:ext uri="{BB962C8B-B14F-4D97-AF65-F5344CB8AC3E}">
        <p14:creationId xmlns:p14="http://schemas.microsoft.com/office/powerpoint/2010/main" val="142955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C3AA75-F00D-4961-922A-54EA56D82619}"/>
              </a:ext>
            </a:extLst>
          </p:cNvPr>
          <p:cNvSpPr>
            <a:spLocks noGrp="1"/>
          </p:cNvSpPr>
          <p:nvPr>
            <p:ph type="dt" sz="half" idx="10"/>
          </p:nvPr>
        </p:nvSpPr>
        <p:spPr/>
        <p:txBody>
          <a:bodyPr/>
          <a:lstStyle/>
          <a:p>
            <a:fld id="{2ED37FFC-2C7E-4171-8FB6-5A47B4A44AB3}" type="datetimeFigureOut">
              <a:rPr lang="en-US" smtClean="0"/>
              <a:t>3/11/2020</a:t>
            </a:fld>
            <a:endParaRPr lang="en-US"/>
          </a:p>
        </p:txBody>
      </p:sp>
      <p:sp>
        <p:nvSpPr>
          <p:cNvPr id="3" name="Footer Placeholder 2">
            <a:extLst>
              <a:ext uri="{FF2B5EF4-FFF2-40B4-BE49-F238E27FC236}">
                <a16:creationId xmlns:a16="http://schemas.microsoft.com/office/drawing/2014/main" id="{8711CE79-6698-41FE-98A2-F21AA674F9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1C1F41-CBCB-45FD-B061-1C2041AA316E}"/>
              </a:ext>
            </a:extLst>
          </p:cNvPr>
          <p:cNvSpPr>
            <a:spLocks noGrp="1"/>
          </p:cNvSpPr>
          <p:nvPr>
            <p:ph type="sldNum" sz="quarter" idx="12"/>
          </p:nvPr>
        </p:nvSpPr>
        <p:spPr/>
        <p:txBody>
          <a:bodyPr/>
          <a:lstStyle/>
          <a:p>
            <a:fld id="{6583AE95-FA1F-40FE-82C5-B6712DBE4458}" type="slidenum">
              <a:rPr lang="en-US" smtClean="0"/>
              <a:t>‹#›</a:t>
            </a:fld>
            <a:endParaRPr lang="en-US"/>
          </a:p>
        </p:txBody>
      </p:sp>
    </p:spTree>
    <p:extLst>
      <p:ext uri="{BB962C8B-B14F-4D97-AF65-F5344CB8AC3E}">
        <p14:creationId xmlns:p14="http://schemas.microsoft.com/office/powerpoint/2010/main" val="339957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5C532-B964-4938-89E7-91335CECE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D29FCA-7BB4-4EE8-B96B-6D250259A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86399A-AB9B-4839-ADB1-667D8896C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039C49-E22B-47BB-BF89-FD0BA3549044}"/>
              </a:ext>
            </a:extLst>
          </p:cNvPr>
          <p:cNvSpPr>
            <a:spLocks noGrp="1"/>
          </p:cNvSpPr>
          <p:nvPr>
            <p:ph type="dt" sz="half" idx="10"/>
          </p:nvPr>
        </p:nvSpPr>
        <p:spPr/>
        <p:txBody>
          <a:bodyPr/>
          <a:lstStyle/>
          <a:p>
            <a:fld id="{2ED37FFC-2C7E-4171-8FB6-5A47B4A44AB3}" type="datetimeFigureOut">
              <a:rPr lang="en-US" smtClean="0"/>
              <a:t>3/11/2020</a:t>
            </a:fld>
            <a:endParaRPr lang="en-US"/>
          </a:p>
        </p:txBody>
      </p:sp>
      <p:sp>
        <p:nvSpPr>
          <p:cNvPr id="6" name="Footer Placeholder 5">
            <a:extLst>
              <a:ext uri="{FF2B5EF4-FFF2-40B4-BE49-F238E27FC236}">
                <a16:creationId xmlns:a16="http://schemas.microsoft.com/office/drawing/2014/main" id="{E7D3CC30-C146-4C95-8F0B-82387F0D1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763A40-3D7D-4917-8041-C42C6C27D127}"/>
              </a:ext>
            </a:extLst>
          </p:cNvPr>
          <p:cNvSpPr>
            <a:spLocks noGrp="1"/>
          </p:cNvSpPr>
          <p:nvPr>
            <p:ph type="sldNum" sz="quarter" idx="12"/>
          </p:nvPr>
        </p:nvSpPr>
        <p:spPr/>
        <p:txBody>
          <a:bodyPr/>
          <a:lstStyle/>
          <a:p>
            <a:fld id="{6583AE95-FA1F-40FE-82C5-B6712DBE4458}" type="slidenum">
              <a:rPr lang="en-US" smtClean="0"/>
              <a:t>‹#›</a:t>
            </a:fld>
            <a:endParaRPr lang="en-US"/>
          </a:p>
        </p:txBody>
      </p:sp>
    </p:spTree>
    <p:extLst>
      <p:ext uri="{BB962C8B-B14F-4D97-AF65-F5344CB8AC3E}">
        <p14:creationId xmlns:p14="http://schemas.microsoft.com/office/powerpoint/2010/main" val="239312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23FD-AA47-48B1-9CE9-530C2877DC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842727-ECEE-4FAA-8531-0D037A06F4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A5FABA-37BA-4D34-B1EC-5D7BA80F7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407525-CCAB-40F8-A455-7A7926825DE6}"/>
              </a:ext>
            </a:extLst>
          </p:cNvPr>
          <p:cNvSpPr>
            <a:spLocks noGrp="1"/>
          </p:cNvSpPr>
          <p:nvPr>
            <p:ph type="dt" sz="half" idx="10"/>
          </p:nvPr>
        </p:nvSpPr>
        <p:spPr/>
        <p:txBody>
          <a:bodyPr/>
          <a:lstStyle/>
          <a:p>
            <a:fld id="{2ED37FFC-2C7E-4171-8FB6-5A47B4A44AB3}" type="datetimeFigureOut">
              <a:rPr lang="en-US" smtClean="0"/>
              <a:t>3/11/2020</a:t>
            </a:fld>
            <a:endParaRPr lang="en-US"/>
          </a:p>
        </p:txBody>
      </p:sp>
      <p:sp>
        <p:nvSpPr>
          <p:cNvPr id="6" name="Footer Placeholder 5">
            <a:extLst>
              <a:ext uri="{FF2B5EF4-FFF2-40B4-BE49-F238E27FC236}">
                <a16:creationId xmlns:a16="http://schemas.microsoft.com/office/drawing/2014/main" id="{23314707-8A1A-4CF4-8CF3-B348A7EBA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5185A1-4B0A-432A-B7FB-2A938D55D96C}"/>
              </a:ext>
            </a:extLst>
          </p:cNvPr>
          <p:cNvSpPr>
            <a:spLocks noGrp="1"/>
          </p:cNvSpPr>
          <p:nvPr>
            <p:ph type="sldNum" sz="quarter" idx="12"/>
          </p:nvPr>
        </p:nvSpPr>
        <p:spPr/>
        <p:txBody>
          <a:bodyPr/>
          <a:lstStyle/>
          <a:p>
            <a:fld id="{6583AE95-FA1F-40FE-82C5-B6712DBE4458}" type="slidenum">
              <a:rPr lang="en-US" smtClean="0"/>
              <a:t>‹#›</a:t>
            </a:fld>
            <a:endParaRPr lang="en-US"/>
          </a:p>
        </p:txBody>
      </p:sp>
    </p:spTree>
    <p:extLst>
      <p:ext uri="{BB962C8B-B14F-4D97-AF65-F5344CB8AC3E}">
        <p14:creationId xmlns:p14="http://schemas.microsoft.com/office/powerpoint/2010/main" val="33726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61F598-0DDE-499C-9E83-DFE451705A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5863A4-36FF-49F5-A924-365CAD6A3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3A780-D6D5-44D7-800F-288947EA14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37FFC-2C7E-4171-8FB6-5A47B4A44AB3}" type="datetimeFigureOut">
              <a:rPr lang="en-US" smtClean="0"/>
              <a:t>3/11/2020</a:t>
            </a:fld>
            <a:endParaRPr lang="en-US"/>
          </a:p>
        </p:txBody>
      </p:sp>
      <p:sp>
        <p:nvSpPr>
          <p:cNvPr id="5" name="Footer Placeholder 4">
            <a:extLst>
              <a:ext uri="{FF2B5EF4-FFF2-40B4-BE49-F238E27FC236}">
                <a16:creationId xmlns:a16="http://schemas.microsoft.com/office/drawing/2014/main" id="{61B01437-4F4C-4F84-96F3-D7ACD16C0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8A4EC3-647E-47F0-9056-D77F111228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3AE95-FA1F-40FE-82C5-B6712DBE4458}" type="slidenum">
              <a:rPr lang="en-US" smtClean="0"/>
              <a:t>‹#›</a:t>
            </a:fld>
            <a:endParaRPr lang="en-US"/>
          </a:p>
        </p:txBody>
      </p:sp>
    </p:spTree>
    <p:extLst>
      <p:ext uri="{BB962C8B-B14F-4D97-AF65-F5344CB8AC3E}">
        <p14:creationId xmlns:p14="http://schemas.microsoft.com/office/powerpoint/2010/main" val="497719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7819-D85A-42E5-8312-2C668D74206C}"/>
              </a:ext>
            </a:extLst>
          </p:cNvPr>
          <p:cNvSpPr>
            <a:spLocks noGrp="1"/>
          </p:cNvSpPr>
          <p:nvPr>
            <p:ph type="ctrTitle"/>
          </p:nvPr>
        </p:nvSpPr>
        <p:spPr/>
        <p:txBody>
          <a:bodyPr/>
          <a:lstStyle/>
          <a:p>
            <a:r>
              <a:rPr lang="en-US" dirty="0"/>
              <a:t>COVID-19 Update</a:t>
            </a:r>
          </a:p>
        </p:txBody>
      </p:sp>
      <p:sp>
        <p:nvSpPr>
          <p:cNvPr id="3" name="Subtitle 2">
            <a:extLst>
              <a:ext uri="{FF2B5EF4-FFF2-40B4-BE49-F238E27FC236}">
                <a16:creationId xmlns:a16="http://schemas.microsoft.com/office/drawing/2014/main" id="{B3B78D7D-7F91-4DE2-8341-C4AAE9969B5E}"/>
              </a:ext>
            </a:extLst>
          </p:cNvPr>
          <p:cNvSpPr>
            <a:spLocks noGrp="1"/>
          </p:cNvSpPr>
          <p:nvPr>
            <p:ph type="subTitle" idx="1"/>
          </p:nvPr>
        </p:nvSpPr>
        <p:spPr/>
        <p:txBody>
          <a:bodyPr/>
          <a:lstStyle/>
          <a:p>
            <a:r>
              <a:rPr lang="en-US" dirty="0"/>
              <a:t>Austin Preparedness Meet Up</a:t>
            </a:r>
          </a:p>
          <a:p>
            <a:r>
              <a:rPr lang="en-US" dirty="0"/>
              <a:t>March 12, 2020</a:t>
            </a:r>
          </a:p>
        </p:txBody>
      </p:sp>
    </p:spTree>
    <p:extLst>
      <p:ext uri="{BB962C8B-B14F-4D97-AF65-F5344CB8AC3E}">
        <p14:creationId xmlns:p14="http://schemas.microsoft.com/office/powerpoint/2010/main" val="388908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891E-5C01-44D9-B544-074D3A6E75FB}"/>
              </a:ext>
            </a:extLst>
          </p:cNvPr>
          <p:cNvSpPr>
            <a:spLocks noGrp="1"/>
          </p:cNvSpPr>
          <p:nvPr>
            <p:ph type="title"/>
          </p:nvPr>
        </p:nvSpPr>
        <p:spPr/>
        <p:txBody>
          <a:bodyPr/>
          <a:lstStyle/>
          <a:p>
            <a:r>
              <a:rPr lang="en-US" dirty="0"/>
              <a:t>COVID-19 Math</a:t>
            </a:r>
          </a:p>
        </p:txBody>
      </p:sp>
      <p:sp>
        <p:nvSpPr>
          <p:cNvPr id="3" name="Content Placeholder 2">
            <a:extLst>
              <a:ext uri="{FF2B5EF4-FFF2-40B4-BE49-F238E27FC236}">
                <a16:creationId xmlns:a16="http://schemas.microsoft.com/office/drawing/2014/main" id="{CD9F9507-8031-4B39-8FDC-8E66785EB0F8}"/>
              </a:ext>
            </a:extLst>
          </p:cNvPr>
          <p:cNvSpPr>
            <a:spLocks noGrp="1"/>
          </p:cNvSpPr>
          <p:nvPr>
            <p:ph idx="1"/>
          </p:nvPr>
        </p:nvSpPr>
        <p:spPr/>
        <p:txBody>
          <a:bodyPr/>
          <a:lstStyle/>
          <a:p>
            <a:r>
              <a:rPr lang="en-US" dirty="0"/>
              <a:t>R0 – pronounced “R </a:t>
            </a:r>
            <a:r>
              <a:rPr lang="en-US" dirty="0" err="1"/>
              <a:t>nought</a:t>
            </a:r>
            <a:r>
              <a:rPr lang="en-US" dirty="0"/>
              <a:t>”</a:t>
            </a:r>
            <a:br>
              <a:rPr lang="en-US" dirty="0"/>
            </a:br>
            <a:endParaRPr lang="en-US" dirty="0"/>
          </a:p>
          <a:p>
            <a:r>
              <a:rPr lang="en-US" dirty="0"/>
              <a:t>R0 measures transmissibility of a disease</a:t>
            </a:r>
            <a:br>
              <a:rPr lang="en-US" dirty="0"/>
            </a:br>
            <a:endParaRPr lang="en-US" dirty="0"/>
          </a:p>
          <a:p>
            <a:r>
              <a:rPr lang="en-US" dirty="0"/>
              <a:t>Example: if a illness has a R0 of 2, that means each case will create two new cases.</a:t>
            </a:r>
          </a:p>
        </p:txBody>
      </p:sp>
    </p:spTree>
    <p:extLst>
      <p:ext uri="{BB962C8B-B14F-4D97-AF65-F5344CB8AC3E}">
        <p14:creationId xmlns:p14="http://schemas.microsoft.com/office/powerpoint/2010/main" val="796535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0F70-BA01-4665-AA9A-5AD9781D148D}"/>
              </a:ext>
            </a:extLst>
          </p:cNvPr>
          <p:cNvSpPr>
            <a:spLocks noGrp="1"/>
          </p:cNvSpPr>
          <p:nvPr>
            <p:ph type="title"/>
          </p:nvPr>
        </p:nvSpPr>
        <p:spPr/>
        <p:txBody>
          <a:bodyPr/>
          <a:lstStyle/>
          <a:p>
            <a:r>
              <a:rPr lang="en-US" dirty="0"/>
              <a:t>COVID-19 Math</a:t>
            </a:r>
          </a:p>
        </p:txBody>
      </p:sp>
      <p:sp>
        <p:nvSpPr>
          <p:cNvPr id="3" name="Content Placeholder 2">
            <a:extLst>
              <a:ext uri="{FF2B5EF4-FFF2-40B4-BE49-F238E27FC236}">
                <a16:creationId xmlns:a16="http://schemas.microsoft.com/office/drawing/2014/main" id="{C4B346B8-1B7C-4B32-BCC3-6CD89A0A688F}"/>
              </a:ext>
            </a:extLst>
          </p:cNvPr>
          <p:cNvSpPr>
            <a:spLocks noGrp="1"/>
          </p:cNvSpPr>
          <p:nvPr>
            <p:ph idx="1"/>
          </p:nvPr>
        </p:nvSpPr>
        <p:spPr/>
        <p:txBody>
          <a:bodyPr/>
          <a:lstStyle/>
          <a:p>
            <a:r>
              <a:rPr lang="en-US" dirty="0"/>
              <a:t>R0 on a cruise ship: 2.28</a:t>
            </a:r>
          </a:p>
          <a:p>
            <a:r>
              <a:rPr lang="en-US" dirty="0"/>
              <a:t>R0 in China in late January: 4.08</a:t>
            </a:r>
          </a:p>
          <a:p>
            <a:endParaRPr lang="en-US" dirty="0"/>
          </a:p>
          <a:p>
            <a:r>
              <a:rPr lang="en-US" dirty="0"/>
              <a:t>R0 for Measles: 12-18</a:t>
            </a:r>
          </a:p>
        </p:txBody>
      </p:sp>
    </p:spTree>
    <p:extLst>
      <p:ext uri="{BB962C8B-B14F-4D97-AF65-F5344CB8AC3E}">
        <p14:creationId xmlns:p14="http://schemas.microsoft.com/office/powerpoint/2010/main" val="2491515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0510A-897E-4792-A7AD-2F1392381FCC}"/>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AF7187CD-9F09-40DB-8725-7CCA87E5DE53}"/>
              </a:ext>
            </a:extLst>
          </p:cNvPr>
          <p:cNvSpPr>
            <a:spLocks noGrp="1"/>
          </p:cNvSpPr>
          <p:nvPr>
            <p:ph idx="1"/>
          </p:nvPr>
        </p:nvSpPr>
        <p:spPr/>
        <p:txBody>
          <a:bodyPr/>
          <a:lstStyle/>
          <a:p>
            <a:r>
              <a:rPr lang="en-US" dirty="0"/>
              <a:t>As we test more people, we will have more confirmed cases.</a:t>
            </a:r>
            <a:br>
              <a:rPr lang="en-US" dirty="0"/>
            </a:br>
            <a:endParaRPr lang="en-US" dirty="0"/>
          </a:p>
          <a:p>
            <a:r>
              <a:rPr lang="en-US" dirty="0"/>
              <a:t>That can be helpful, because:</a:t>
            </a:r>
          </a:p>
          <a:p>
            <a:pPr lvl="1"/>
            <a:r>
              <a:rPr lang="en-US" dirty="0"/>
              <a:t>It gives us a better sense of the scope of the disease</a:t>
            </a:r>
          </a:p>
          <a:p>
            <a:pPr lvl="1"/>
            <a:r>
              <a:rPr lang="en-US" dirty="0"/>
              <a:t>It creates learning opportunities for medical professionals</a:t>
            </a:r>
          </a:p>
          <a:p>
            <a:pPr lvl="1"/>
            <a:r>
              <a:rPr lang="en-US" dirty="0"/>
              <a:t>It enables us to identify who has it and (hopefully) isolate them</a:t>
            </a:r>
          </a:p>
        </p:txBody>
      </p:sp>
    </p:spTree>
    <p:extLst>
      <p:ext uri="{BB962C8B-B14F-4D97-AF65-F5344CB8AC3E}">
        <p14:creationId xmlns:p14="http://schemas.microsoft.com/office/powerpoint/2010/main" val="3520454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DA4F-AD30-4DFE-9DBB-518F4423BE96}"/>
              </a:ext>
            </a:extLst>
          </p:cNvPr>
          <p:cNvSpPr>
            <a:spLocks noGrp="1"/>
          </p:cNvSpPr>
          <p:nvPr>
            <p:ph type="title"/>
          </p:nvPr>
        </p:nvSpPr>
        <p:spPr/>
        <p:txBody>
          <a:bodyPr/>
          <a:lstStyle/>
          <a:p>
            <a:pPr algn="ctr"/>
            <a:r>
              <a:rPr lang="en-US" dirty="0"/>
              <a:t>Pros/Cons of Being in U.S. During Pandemic</a:t>
            </a:r>
          </a:p>
        </p:txBody>
      </p:sp>
      <p:sp>
        <p:nvSpPr>
          <p:cNvPr id="3" name="Content Placeholder 2">
            <a:extLst>
              <a:ext uri="{FF2B5EF4-FFF2-40B4-BE49-F238E27FC236}">
                <a16:creationId xmlns:a16="http://schemas.microsoft.com/office/drawing/2014/main" id="{EB76AEAC-5402-40D6-ACEC-95A0739CC4F3}"/>
              </a:ext>
            </a:extLst>
          </p:cNvPr>
          <p:cNvSpPr>
            <a:spLocks noGrp="1"/>
          </p:cNvSpPr>
          <p:nvPr>
            <p:ph sz="half" idx="1"/>
          </p:nvPr>
        </p:nvSpPr>
        <p:spPr/>
        <p:txBody>
          <a:bodyPr/>
          <a:lstStyle/>
          <a:p>
            <a:pPr marL="0" indent="0">
              <a:buNone/>
            </a:pPr>
            <a:r>
              <a:rPr lang="en-US" dirty="0"/>
              <a:t>Pros</a:t>
            </a:r>
          </a:p>
          <a:p>
            <a:r>
              <a:rPr lang="en-US" dirty="0"/>
              <a:t>Great healthcare technology</a:t>
            </a:r>
          </a:p>
          <a:p>
            <a:r>
              <a:rPr lang="en-US" dirty="0"/>
              <a:t>Phenomenal resources</a:t>
            </a:r>
          </a:p>
          <a:p>
            <a:r>
              <a:rPr lang="en-US" dirty="0"/>
              <a:t>Large geography creates capacity nationwide</a:t>
            </a:r>
          </a:p>
          <a:p>
            <a:endParaRPr lang="en-US" dirty="0"/>
          </a:p>
        </p:txBody>
      </p:sp>
      <p:sp>
        <p:nvSpPr>
          <p:cNvPr id="4" name="Content Placeholder 3">
            <a:extLst>
              <a:ext uri="{FF2B5EF4-FFF2-40B4-BE49-F238E27FC236}">
                <a16:creationId xmlns:a16="http://schemas.microsoft.com/office/drawing/2014/main" id="{0DA4AF0A-B537-4B21-9058-9A966D0B236D}"/>
              </a:ext>
            </a:extLst>
          </p:cNvPr>
          <p:cNvSpPr>
            <a:spLocks noGrp="1"/>
          </p:cNvSpPr>
          <p:nvPr>
            <p:ph sz="half" idx="2"/>
          </p:nvPr>
        </p:nvSpPr>
        <p:spPr/>
        <p:txBody>
          <a:bodyPr/>
          <a:lstStyle/>
          <a:p>
            <a:pPr marL="0" indent="0">
              <a:buNone/>
            </a:pPr>
            <a:r>
              <a:rPr lang="en-US" dirty="0"/>
              <a:t>Cons</a:t>
            </a:r>
          </a:p>
          <a:p>
            <a:r>
              <a:rPr lang="en-US" dirty="0"/>
              <a:t>We don’t do what we’re told</a:t>
            </a:r>
          </a:p>
          <a:p>
            <a:r>
              <a:rPr lang="en-US" dirty="0"/>
              <a:t>We are dependent on Chinese for medications and supplies</a:t>
            </a:r>
          </a:p>
          <a:p>
            <a:r>
              <a:rPr lang="en-US" dirty="0"/>
              <a:t>Political concerns often drive decisions</a:t>
            </a:r>
          </a:p>
          <a:p>
            <a:r>
              <a:rPr lang="en-US" dirty="0"/>
              <a:t>Obese population</a:t>
            </a:r>
          </a:p>
        </p:txBody>
      </p:sp>
    </p:spTree>
    <p:extLst>
      <p:ext uri="{BB962C8B-B14F-4D97-AF65-F5344CB8AC3E}">
        <p14:creationId xmlns:p14="http://schemas.microsoft.com/office/powerpoint/2010/main" val="335458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F394-35F0-403E-B240-170738B8E9BD}"/>
              </a:ext>
            </a:extLst>
          </p:cNvPr>
          <p:cNvSpPr>
            <a:spLocks noGrp="1"/>
          </p:cNvSpPr>
          <p:nvPr>
            <p:ph type="title"/>
          </p:nvPr>
        </p:nvSpPr>
        <p:spPr/>
        <p:txBody>
          <a:bodyPr/>
          <a:lstStyle/>
          <a:p>
            <a:r>
              <a:rPr lang="en-US" dirty="0"/>
              <a:t>How does COVID-19 infection compare to regular flu?</a:t>
            </a:r>
          </a:p>
        </p:txBody>
      </p:sp>
      <p:sp>
        <p:nvSpPr>
          <p:cNvPr id="6" name="Content Placeholder 5">
            <a:extLst>
              <a:ext uri="{FF2B5EF4-FFF2-40B4-BE49-F238E27FC236}">
                <a16:creationId xmlns:a16="http://schemas.microsoft.com/office/drawing/2014/main" id="{6C81565B-3E03-442B-A161-7D7DC7F55899}"/>
              </a:ext>
            </a:extLst>
          </p:cNvPr>
          <p:cNvSpPr>
            <a:spLocks noGrp="1"/>
          </p:cNvSpPr>
          <p:nvPr>
            <p:ph sz="half" idx="1"/>
          </p:nvPr>
        </p:nvSpPr>
        <p:spPr/>
        <p:txBody>
          <a:bodyPr>
            <a:normAutofit lnSpcReduction="10000"/>
          </a:bodyPr>
          <a:lstStyle/>
          <a:p>
            <a:pPr marL="0" indent="0">
              <a:buNone/>
            </a:pPr>
            <a:r>
              <a:rPr lang="en-US" dirty="0"/>
              <a:t>Regular flu</a:t>
            </a:r>
          </a:p>
          <a:p>
            <a:r>
              <a:rPr lang="en-US" dirty="0"/>
              <a:t>Immunization available</a:t>
            </a:r>
          </a:p>
          <a:p>
            <a:r>
              <a:rPr lang="en-US" dirty="0"/>
              <a:t>Anti-</a:t>
            </a:r>
            <a:r>
              <a:rPr lang="en-US" dirty="0" err="1"/>
              <a:t>virals</a:t>
            </a:r>
            <a:r>
              <a:rPr lang="en-US" dirty="0"/>
              <a:t> available</a:t>
            </a:r>
          </a:p>
          <a:p>
            <a:r>
              <a:rPr lang="en-US" dirty="0"/>
              <a:t>Plenty of test kits</a:t>
            </a:r>
          </a:p>
          <a:p>
            <a:r>
              <a:rPr lang="en-US" dirty="0"/>
              <a:t>R0 = 1.3</a:t>
            </a:r>
          </a:p>
          <a:p>
            <a:r>
              <a:rPr lang="en-US" dirty="0"/>
              <a:t>CFR= 0.1%</a:t>
            </a:r>
          </a:p>
        </p:txBody>
      </p:sp>
      <p:sp>
        <p:nvSpPr>
          <p:cNvPr id="7" name="Content Placeholder 6">
            <a:extLst>
              <a:ext uri="{FF2B5EF4-FFF2-40B4-BE49-F238E27FC236}">
                <a16:creationId xmlns:a16="http://schemas.microsoft.com/office/drawing/2014/main" id="{B1B6D1DE-81EC-4DED-9FA8-02813479790C}"/>
              </a:ext>
            </a:extLst>
          </p:cNvPr>
          <p:cNvSpPr>
            <a:spLocks noGrp="1"/>
          </p:cNvSpPr>
          <p:nvPr>
            <p:ph sz="half" idx="2"/>
          </p:nvPr>
        </p:nvSpPr>
        <p:spPr/>
        <p:txBody>
          <a:bodyPr>
            <a:normAutofit lnSpcReduction="10000"/>
          </a:bodyPr>
          <a:lstStyle/>
          <a:p>
            <a:pPr marL="0" indent="0">
              <a:buNone/>
            </a:pPr>
            <a:r>
              <a:rPr lang="en-US" dirty="0"/>
              <a:t>COVID-19</a:t>
            </a:r>
          </a:p>
          <a:p>
            <a:r>
              <a:rPr lang="en-US" dirty="0"/>
              <a:t>No vaccine available</a:t>
            </a:r>
          </a:p>
          <a:p>
            <a:r>
              <a:rPr lang="en-US" dirty="0"/>
              <a:t>No FDA approved medicine*</a:t>
            </a:r>
          </a:p>
          <a:p>
            <a:r>
              <a:rPr lang="en-US" dirty="0"/>
              <a:t>Limited number of test kits </a:t>
            </a:r>
          </a:p>
          <a:p>
            <a:r>
              <a:rPr lang="en-US" dirty="0"/>
              <a:t>R0 = 2 – 4</a:t>
            </a:r>
          </a:p>
          <a:p>
            <a:r>
              <a:rPr lang="en-US" dirty="0"/>
              <a:t>CFR=3%; with full testing, maybe between 0.5% and 2%</a:t>
            </a:r>
            <a:br>
              <a:rPr lang="en-US" dirty="0"/>
            </a:br>
            <a:br>
              <a:rPr lang="en-US" dirty="0"/>
            </a:br>
            <a:r>
              <a:rPr lang="en-US" dirty="0"/>
              <a:t>*</a:t>
            </a:r>
            <a:r>
              <a:rPr lang="en-US" dirty="0" err="1"/>
              <a:t>Remdesivir</a:t>
            </a:r>
            <a:r>
              <a:rPr lang="en-US" dirty="0"/>
              <a:t> showing some promise</a:t>
            </a:r>
          </a:p>
        </p:txBody>
      </p:sp>
    </p:spTree>
    <p:extLst>
      <p:ext uri="{BB962C8B-B14F-4D97-AF65-F5344CB8AC3E}">
        <p14:creationId xmlns:p14="http://schemas.microsoft.com/office/powerpoint/2010/main" val="16375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EA32C8-8D64-40DD-B7BC-84352A0356F5}"/>
              </a:ext>
            </a:extLst>
          </p:cNvPr>
          <p:cNvSpPr>
            <a:spLocks noGrp="1"/>
          </p:cNvSpPr>
          <p:nvPr>
            <p:ph type="ctrTitle"/>
          </p:nvPr>
        </p:nvSpPr>
        <p:spPr/>
        <p:txBody>
          <a:bodyPr/>
          <a:lstStyle/>
          <a:p>
            <a:r>
              <a:rPr lang="en-US" dirty="0"/>
              <a:t>What’s the deal with masks?</a:t>
            </a:r>
          </a:p>
        </p:txBody>
      </p:sp>
      <p:sp>
        <p:nvSpPr>
          <p:cNvPr id="5" name="Subtitle 4">
            <a:extLst>
              <a:ext uri="{FF2B5EF4-FFF2-40B4-BE49-F238E27FC236}">
                <a16:creationId xmlns:a16="http://schemas.microsoft.com/office/drawing/2014/main" id="{14C400FC-0ABF-4B40-99D7-571F289C9EC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1148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16085-449F-449B-ABF3-C7DCA5472982}"/>
              </a:ext>
            </a:extLst>
          </p:cNvPr>
          <p:cNvSpPr>
            <a:spLocks noGrp="1"/>
          </p:cNvSpPr>
          <p:nvPr>
            <p:ph type="title"/>
          </p:nvPr>
        </p:nvSpPr>
        <p:spPr/>
        <p:txBody>
          <a:bodyPr/>
          <a:lstStyle/>
          <a:p>
            <a:r>
              <a:rPr lang="en-US" dirty="0"/>
              <a:t>CDC Says…</a:t>
            </a:r>
          </a:p>
        </p:txBody>
      </p:sp>
      <p:sp>
        <p:nvSpPr>
          <p:cNvPr id="3" name="Content Placeholder 2">
            <a:extLst>
              <a:ext uri="{FF2B5EF4-FFF2-40B4-BE49-F238E27FC236}">
                <a16:creationId xmlns:a16="http://schemas.microsoft.com/office/drawing/2014/main" id="{34A5FEFE-9A9A-4664-BAB3-645259F09B48}"/>
              </a:ext>
            </a:extLst>
          </p:cNvPr>
          <p:cNvSpPr>
            <a:spLocks noGrp="1"/>
          </p:cNvSpPr>
          <p:nvPr>
            <p:ph idx="1"/>
          </p:nvPr>
        </p:nvSpPr>
        <p:spPr/>
        <p:txBody>
          <a:bodyPr/>
          <a:lstStyle/>
          <a:p>
            <a:r>
              <a:rPr lang="en-US" dirty="0"/>
              <a:t>Don’t wear masks, because they don’t work.</a:t>
            </a:r>
            <a:br>
              <a:rPr lang="en-US" dirty="0"/>
            </a:br>
            <a:endParaRPr lang="en-US" dirty="0"/>
          </a:p>
          <a:p>
            <a:r>
              <a:rPr lang="en-US" dirty="0"/>
              <a:t>You’ll be treating COVID-19 patients at home.</a:t>
            </a:r>
            <a:br>
              <a:rPr lang="en-US" dirty="0"/>
            </a:br>
            <a:endParaRPr lang="en-US" dirty="0"/>
          </a:p>
          <a:p>
            <a:r>
              <a:rPr lang="en-US" dirty="0"/>
              <a:t>If you’re a health care professional, wear a N95 mask when treating COVID-19 patients because they help prevent infection of caregivers.</a:t>
            </a:r>
          </a:p>
          <a:p>
            <a:endParaRPr lang="en-US" dirty="0"/>
          </a:p>
          <a:p>
            <a:pPr marL="0" indent="0" algn="ctr">
              <a:buNone/>
            </a:pPr>
            <a:r>
              <a:rPr lang="en-US" b="1" dirty="0">
                <a:solidFill>
                  <a:srgbClr val="FF0000"/>
                </a:solidFill>
              </a:rPr>
              <a:t>See a problem in the logic here?</a:t>
            </a:r>
          </a:p>
        </p:txBody>
      </p:sp>
    </p:spTree>
    <p:extLst>
      <p:ext uri="{BB962C8B-B14F-4D97-AF65-F5344CB8AC3E}">
        <p14:creationId xmlns:p14="http://schemas.microsoft.com/office/powerpoint/2010/main" val="284010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D46E8-2C94-4EF1-9473-347C87C7CDD8}"/>
              </a:ext>
            </a:extLst>
          </p:cNvPr>
          <p:cNvSpPr>
            <a:spLocks noGrp="1"/>
          </p:cNvSpPr>
          <p:nvPr>
            <p:ph type="title"/>
          </p:nvPr>
        </p:nvSpPr>
        <p:spPr/>
        <p:txBody>
          <a:bodyPr/>
          <a:lstStyle/>
          <a:p>
            <a:r>
              <a:rPr lang="en-US" dirty="0"/>
              <a:t>Should you buy masks or not?</a:t>
            </a:r>
          </a:p>
        </p:txBody>
      </p:sp>
      <p:sp>
        <p:nvSpPr>
          <p:cNvPr id="3" name="Content Placeholder 2">
            <a:extLst>
              <a:ext uri="{FF2B5EF4-FFF2-40B4-BE49-F238E27FC236}">
                <a16:creationId xmlns:a16="http://schemas.microsoft.com/office/drawing/2014/main" id="{47D2790F-421F-469F-8EF6-04501C4FF4F4}"/>
              </a:ext>
            </a:extLst>
          </p:cNvPr>
          <p:cNvSpPr>
            <a:spLocks noGrp="1"/>
          </p:cNvSpPr>
          <p:nvPr>
            <p:ph idx="1"/>
          </p:nvPr>
        </p:nvSpPr>
        <p:spPr/>
        <p:txBody>
          <a:bodyPr/>
          <a:lstStyle/>
          <a:p>
            <a:r>
              <a:rPr lang="en-US" dirty="0"/>
              <a:t>COVID-19 virus is 0.125 microns</a:t>
            </a:r>
          </a:p>
          <a:p>
            <a:endParaRPr lang="en-US" dirty="0"/>
          </a:p>
        </p:txBody>
      </p:sp>
      <p:pic>
        <p:nvPicPr>
          <p:cNvPr id="4" name="Picture 3">
            <a:extLst>
              <a:ext uri="{FF2B5EF4-FFF2-40B4-BE49-F238E27FC236}">
                <a16:creationId xmlns:a16="http://schemas.microsoft.com/office/drawing/2014/main" id="{0A10EEC7-ED5E-4E4D-91C6-E32156A7C8D8}"/>
              </a:ext>
            </a:extLst>
          </p:cNvPr>
          <p:cNvPicPr>
            <a:picLocks noChangeAspect="1"/>
          </p:cNvPicPr>
          <p:nvPr/>
        </p:nvPicPr>
        <p:blipFill>
          <a:blip r:embed="rId2"/>
          <a:stretch>
            <a:fillRect/>
          </a:stretch>
        </p:blipFill>
        <p:spPr>
          <a:xfrm>
            <a:off x="3153747" y="2395537"/>
            <a:ext cx="4534677" cy="3781426"/>
          </a:xfrm>
          <a:prstGeom prst="rect">
            <a:avLst/>
          </a:prstGeom>
        </p:spPr>
      </p:pic>
    </p:spTree>
    <p:extLst>
      <p:ext uri="{BB962C8B-B14F-4D97-AF65-F5344CB8AC3E}">
        <p14:creationId xmlns:p14="http://schemas.microsoft.com/office/powerpoint/2010/main" val="1841936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17D9-5A97-48BA-AB29-96A20FB7B740}"/>
              </a:ext>
            </a:extLst>
          </p:cNvPr>
          <p:cNvSpPr>
            <a:spLocks noGrp="1"/>
          </p:cNvSpPr>
          <p:nvPr>
            <p:ph type="title"/>
          </p:nvPr>
        </p:nvSpPr>
        <p:spPr/>
        <p:txBody>
          <a:bodyPr/>
          <a:lstStyle/>
          <a:p>
            <a:r>
              <a:rPr lang="en-US" dirty="0"/>
              <a:t>Should you buy masks or not?</a:t>
            </a:r>
          </a:p>
        </p:txBody>
      </p:sp>
      <p:sp>
        <p:nvSpPr>
          <p:cNvPr id="3" name="Content Placeholder 2">
            <a:extLst>
              <a:ext uri="{FF2B5EF4-FFF2-40B4-BE49-F238E27FC236}">
                <a16:creationId xmlns:a16="http://schemas.microsoft.com/office/drawing/2014/main" id="{0806B2FC-B933-416A-9561-1C264DDBD299}"/>
              </a:ext>
            </a:extLst>
          </p:cNvPr>
          <p:cNvSpPr>
            <a:spLocks noGrp="1"/>
          </p:cNvSpPr>
          <p:nvPr>
            <p:ph idx="1"/>
          </p:nvPr>
        </p:nvSpPr>
        <p:spPr/>
        <p:txBody>
          <a:bodyPr/>
          <a:lstStyle/>
          <a:p>
            <a:r>
              <a:rPr lang="en-US" dirty="0"/>
              <a:t>N95 mask: filters out 95% of particles that are 0.3 microns or larger.</a:t>
            </a:r>
            <a:br>
              <a:rPr lang="en-US" dirty="0"/>
            </a:br>
            <a:endParaRPr lang="en-US" dirty="0"/>
          </a:p>
          <a:p>
            <a:r>
              <a:rPr lang="en-US" dirty="0"/>
              <a:t>0.125 microns &lt; 0.3 microns</a:t>
            </a:r>
            <a:br>
              <a:rPr lang="en-US" dirty="0"/>
            </a:br>
            <a:endParaRPr lang="en-US" dirty="0"/>
          </a:p>
          <a:p>
            <a:r>
              <a:rPr lang="en-US" dirty="0"/>
              <a:t>Therefore, a N95 mask cannot filter out COVID-19 virus</a:t>
            </a:r>
          </a:p>
          <a:p>
            <a:endParaRPr lang="en-US" dirty="0"/>
          </a:p>
          <a:p>
            <a:endParaRPr lang="en-US" dirty="0"/>
          </a:p>
          <a:p>
            <a:r>
              <a:rPr lang="en-US" dirty="0"/>
              <a:t>…..Or can it?</a:t>
            </a:r>
          </a:p>
        </p:txBody>
      </p:sp>
    </p:spTree>
    <p:extLst>
      <p:ext uri="{BB962C8B-B14F-4D97-AF65-F5344CB8AC3E}">
        <p14:creationId xmlns:p14="http://schemas.microsoft.com/office/powerpoint/2010/main" val="3502445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9E487-9DFA-4109-89F7-698B3A19068F}"/>
              </a:ext>
            </a:extLst>
          </p:cNvPr>
          <p:cNvSpPr>
            <a:spLocks noGrp="1"/>
          </p:cNvSpPr>
          <p:nvPr>
            <p:ph type="title"/>
          </p:nvPr>
        </p:nvSpPr>
        <p:spPr/>
        <p:txBody>
          <a:bodyPr/>
          <a:lstStyle/>
          <a:p>
            <a:r>
              <a:rPr lang="en-US" dirty="0"/>
              <a:t>What do the experts say?</a:t>
            </a:r>
          </a:p>
        </p:txBody>
      </p:sp>
      <p:sp>
        <p:nvSpPr>
          <p:cNvPr id="3" name="Content Placeholder 2">
            <a:extLst>
              <a:ext uri="{FF2B5EF4-FFF2-40B4-BE49-F238E27FC236}">
                <a16:creationId xmlns:a16="http://schemas.microsoft.com/office/drawing/2014/main" id="{FEEA5E31-F826-4C1F-A0FC-E9EE8FE4FEA0}"/>
              </a:ext>
            </a:extLst>
          </p:cNvPr>
          <p:cNvSpPr>
            <a:spLocks noGrp="1"/>
          </p:cNvSpPr>
          <p:nvPr>
            <p:ph idx="1"/>
          </p:nvPr>
        </p:nvSpPr>
        <p:spPr/>
        <p:txBody>
          <a:bodyPr>
            <a:normAutofit fontScale="92500" lnSpcReduction="10000"/>
          </a:bodyPr>
          <a:lstStyle/>
          <a:p>
            <a:pPr marL="0" indent="0">
              <a:buNone/>
            </a:pPr>
            <a:endParaRPr lang="en-US" dirty="0"/>
          </a:p>
          <a:p>
            <a:pPr marL="0" indent="0">
              <a:buNone/>
            </a:pPr>
            <a:r>
              <a:rPr lang="en-US" dirty="0"/>
              <a:t>“…the flu virus does not float in the air by itself. The flu virus is transported from patient to patient on droplets of excretions from sneezing and coughing. These particles are typically 5 microns or larger.”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https://www.envirosafetyproducts.com/resources/dust-masks-whats-the-difference.html</a:t>
            </a:r>
          </a:p>
        </p:txBody>
      </p:sp>
    </p:spTree>
    <p:extLst>
      <p:ext uri="{BB962C8B-B14F-4D97-AF65-F5344CB8AC3E}">
        <p14:creationId xmlns:p14="http://schemas.microsoft.com/office/powerpoint/2010/main" val="60355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3BC5-C0F4-4775-B12D-0693632B72A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A3BE7A9-7AAC-4ADD-BE66-3D314AA0E107}"/>
              </a:ext>
            </a:extLst>
          </p:cNvPr>
          <p:cNvPicPr>
            <a:picLocks noGrp="1" noChangeAspect="1"/>
          </p:cNvPicPr>
          <p:nvPr>
            <p:ph idx="1"/>
          </p:nvPr>
        </p:nvPicPr>
        <p:blipFill>
          <a:blip r:embed="rId2"/>
          <a:stretch>
            <a:fillRect/>
          </a:stretch>
        </p:blipFill>
        <p:spPr>
          <a:xfrm>
            <a:off x="2562131" y="679010"/>
            <a:ext cx="6590922" cy="5497953"/>
          </a:xfrm>
          <a:prstGeom prst="rect">
            <a:avLst/>
          </a:prstGeom>
        </p:spPr>
      </p:pic>
    </p:spTree>
    <p:extLst>
      <p:ext uri="{BB962C8B-B14F-4D97-AF65-F5344CB8AC3E}">
        <p14:creationId xmlns:p14="http://schemas.microsoft.com/office/powerpoint/2010/main" val="4289884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057C8D-4E1D-463C-A4BC-F22E20833C39}"/>
              </a:ext>
            </a:extLst>
          </p:cNvPr>
          <p:cNvSpPr>
            <a:spLocks noGrp="1"/>
          </p:cNvSpPr>
          <p:nvPr>
            <p:ph type="title"/>
          </p:nvPr>
        </p:nvSpPr>
        <p:spPr/>
        <p:txBody>
          <a:bodyPr/>
          <a:lstStyle/>
          <a:p>
            <a:r>
              <a:rPr lang="en-US" dirty="0"/>
              <a:t>A Word on Masks</a:t>
            </a:r>
          </a:p>
        </p:txBody>
      </p:sp>
      <p:pic>
        <p:nvPicPr>
          <p:cNvPr id="7" name="Content Placeholder 6">
            <a:extLst>
              <a:ext uri="{FF2B5EF4-FFF2-40B4-BE49-F238E27FC236}">
                <a16:creationId xmlns:a16="http://schemas.microsoft.com/office/drawing/2014/main" id="{F56F8200-E56A-483B-A6C8-58371AF306DF}"/>
              </a:ext>
            </a:extLst>
          </p:cNvPr>
          <p:cNvPicPr>
            <a:picLocks noGrp="1" noChangeAspect="1"/>
          </p:cNvPicPr>
          <p:nvPr>
            <p:ph sz="half" idx="1"/>
          </p:nvPr>
        </p:nvPicPr>
        <p:blipFill>
          <a:blip r:embed="rId2"/>
          <a:stretch>
            <a:fillRect/>
          </a:stretch>
        </p:blipFill>
        <p:spPr>
          <a:xfrm>
            <a:off x="1285875" y="1858169"/>
            <a:ext cx="4286250" cy="4286250"/>
          </a:xfrm>
          <a:prstGeom prst="rect">
            <a:avLst/>
          </a:prstGeom>
        </p:spPr>
      </p:pic>
      <p:pic>
        <p:nvPicPr>
          <p:cNvPr id="8" name="Content Placeholder 7">
            <a:extLst>
              <a:ext uri="{FF2B5EF4-FFF2-40B4-BE49-F238E27FC236}">
                <a16:creationId xmlns:a16="http://schemas.microsoft.com/office/drawing/2014/main" id="{D74DF6E7-E4A4-48CD-A5DB-726F571B34B7}"/>
              </a:ext>
            </a:extLst>
          </p:cNvPr>
          <p:cNvPicPr>
            <a:picLocks noGrp="1" noChangeAspect="1"/>
          </p:cNvPicPr>
          <p:nvPr>
            <p:ph sz="half" idx="2"/>
          </p:nvPr>
        </p:nvPicPr>
        <p:blipFill>
          <a:blip r:embed="rId3"/>
          <a:stretch>
            <a:fillRect/>
          </a:stretch>
        </p:blipFill>
        <p:spPr>
          <a:xfrm>
            <a:off x="6858000" y="2032000"/>
            <a:ext cx="3810000" cy="3474244"/>
          </a:xfrm>
          <a:prstGeom prst="rect">
            <a:avLst/>
          </a:prstGeom>
        </p:spPr>
      </p:pic>
    </p:spTree>
    <p:extLst>
      <p:ext uri="{BB962C8B-B14F-4D97-AF65-F5344CB8AC3E}">
        <p14:creationId xmlns:p14="http://schemas.microsoft.com/office/powerpoint/2010/main" val="1446604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057C8D-4E1D-463C-A4BC-F22E20833C39}"/>
              </a:ext>
            </a:extLst>
          </p:cNvPr>
          <p:cNvSpPr>
            <a:spLocks noGrp="1"/>
          </p:cNvSpPr>
          <p:nvPr>
            <p:ph type="title"/>
          </p:nvPr>
        </p:nvSpPr>
        <p:spPr/>
        <p:txBody>
          <a:bodyPr/>
          <a:lstStyle/>
          <a:p>
            <a:r>
              <a:rPr lang="en-US" dirty="0"/>
              <a:t>            Patient                        Healthy Person</a:t>
            </a:r>
          </a:p>
        </p:txBody>
      </p:sp>
      <p:pic>
        <p:nvPicPr>
          <p:cNvPr id="7" name="Content Placeholder 6">
            <a:extLst>
              <a:ext uri="{FF2B5EF4-FFF2-40B4-BE49-F238E27FC236}">
                <a16:creationId xmlns:a16="http://schemas.microsoft.com/office/drawing/2014/main" id="{F56F8200-E56A-483B-A6C8-58371AF306DF}"/>
              </a:ext>
            </a:extLst>
          </p:cNvPr>
          <p:cNvPicPr>
            <a:picLocks noGrp="1" noChangeAspect="1"/>
          </p:cNvPicPr>
          <p:nvPr>
            <p:ph sz="half" idx="1"/>
          </p:nvPr>
        </p:nvPicPr>
        <p:blipFill>
          <a:blip r:embed="rId2"/>
          <a:stretch>
            <a:fillRect/>
          </a:stretch>
        </p:blipFill>
        <p:spPr>
          <a:xfrm>
            <a:off x="1285875" y="1858169"/>
            <a:ext cx="4286250" cy="4286250"/>
          </a:xfrm>
          <a:prstGeom prst="rect">
            <a:avLst/>
          </a:prstGeom>
        </p:spPr>
      </p:pic>
      <p:pic>
        <p:nvPicPr>
          <p:cNvPr id="8" name="Content Placeholder 7">
            <a:extLst>
              <a:ext uri="{FF2B5EF4-FFF2-40B4-BE49-F238E27FC236}">
                <a16:creationId xmlns:a16="http://schemas.microsoft.com/office/drawing/2014/main" id="{D74DF6E7-E4A4-48CD-A5DB-726F571B34B7}"/>
              </a:ext>
            </a:extLst>
          </p:cNvPr>
          <p:cNvPicPr>
            <a:picLocks noGrp="1" noChangeAspect="1"/>
          </p:cNvPicPr>
          <p:nvPr>
            <p:ph sz="half" idx="2"/>
          </p:nvPr>
        </p:nvPicPr>
        <p:blipFill>
          <a:blip r:embed="rId3"/>
          <a:stretch>
            <a:fillRect/>
          </a:stretch>
        </p:blipFill>
        <p:spPr>
          <a:xfrm>
            <a:off x="6858000" y="2032000"/>
            <a:ext cx="3810000" cy="3474244"/>
          </a:xfrm>
          <a:prstGeom prst="rect">
            <a:avLst/>
          </a:prstGeom>
        </p:spPr>
      </p:pic>
    </p:spTree>
    <p:extLst>
      <p:ext uri="{BB962C8B-B14F-4D97-AF65-F5344CB8AC3E}">
        <p14:creationId xmlns:p14="http://schemas.microsoft.com/office/powerpoint/2010/main" val="476131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C9F7A9-8340-422A-9755-C01801BD758C}"/>
              </a:ext>
            </a:extLst>
          </p:cNvPr>
          <p:cNvSpPr>
            <a:spLocks noGrp="1"/>
          </p:cNvSpPr>
          <p:nvPr>
            <p:ph type="title"/>
          </p:nvPr>
        </p:nvSpPr>
        <p:spPr/>
        <p:txBody>
          <a:bodyPr/>
          <a:lstStyle/>
          <a:p>
            <a:r>
              <a:rPr lang="en-US" dirty="0"/>
              <a:t>So Why The Panic?</a:t>
            </a:r>
          </a:p>
        </p:txBody>
      </p:sp>
      <p:sp>
        <p:nvSpPr>
          <p:cNvPr id="6" name="Content Placeholder 5">
            <a:extLst>
              <a:ext uri="{FF2B5EF4-FFF2-40B4-BE49-F238E27FC236}">
                <a16:creationId xmlns:a16="http://schemas.microsoft.com/office/drawing/2014/main" id="{E6745B1B-80D0-49AE-878A-5EA286E61375}"/>
              </a:ext>
            </a:extLst>
          </p:cNvPr>
          <p:cNvSpPr>
            <a:spLocks noGrp="1"/>
          </p:cNvSpPr>
          <p:nvPr>
            <p:ph idx="1"/>
          </p:nvPr>
        </p:nvSpPr>
        <p:spPr/>
        <p:txBody>
          <a:bodyPr>
            <a:normAutofit fontScale="92500" lnSpcReduction="10000"/>
          </a:bodyPr>
          <a:lstStyle/>
          <a:p>
            <a:r>
              <a:rPr lang="en-US" dirty="0"/>
              <a:t>Inconsistent messages from medical experts (no masks for you, but masks for us)</a:t>
            </a:r>
          </a:p>
          <a:p>
            <a:r>
              <a:rPr lang="en-US" dirty="0"/>
              <a:t>Inconsistent messages from government (be prepared...but don’t large quantities of things you need to be prepared)</a:t>
            </a:r>
          </a:p>
          <a:p>
            <a:r>
              <a:rPr lang="en-US" dirty="0"/>
              <a:t>Decisions made in part based on politics</a:t>
            </a:r>
          </a:p>
          <a:p>
            <a:r>
              <a:rPr lang="en-US" dirty="0"/>
              <a:t>Incessant media coverage</a:t>
            </a:r>
          </a:p>
          <a:p>
            <a:r>
              <a:rPr lang="en-US" dirty="0"/>
              <a:t>The need to “take a side” on the gravity of the situation</a:t>
            </a:r>
          </a:p>
          <a:p>
            <a:r>
              <a:rPr lang="en-US" dirty="0"/>
              <a:t>Images and news out of China</a:t>
            </a:r>
          </a:p>
          <a:p>
            <a:endParaRPr lang="en-US" dirty="0"/>
          </a:p>
          <a:p>
            <a:pPr marL="0" indent="0" algn="ctr">
              <a:buNone/>
            </a:pPr>
            <a:r>
              <a:rPr lang="en-US" b="1" dirty="0">
                <a:solidFill>
                  <a:srgbClr val="FF0000"/>
                </a:solidFill>
              </a:rPr>
              <a:t>What do you expect people to do in this situation?</a:t>
            </a:r>
          </a:p>
          <a:p>
            <a:endParaRPr lang="en-US" dirty="0"/>
          </a:p>
        </p:txBody>
      </p:sp>
    </p:spTree>
    <p:extLst>
      <p:ext uri="{BB962C8B-B14F-4D97-AF65-F5344CB8AC3E}">
        <p14:creationId xmlns:p14="http://schemas.microsoft.com/office/powerpoint/2010/main" val="505813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D18-4629-4015-9393-5B2A19CD37B8}"/>
              </a:ext>
            </a:extLst>
          </p:cNvPr>
          <p:cNvSpPr>
            <a:spLocks noGrp="1"/>
          </p:cNvSpPr>
          <p:nvPr>
            <p:ph type="title"/>
          </p:nvPr>
        </p:nvSpPr>
        <p:spPr/>
        <p:txBody>
          <a:bodyPr/>
          <a:lstStyle/>
          <a:p>
            <a:pPr algn="ctr"/>
            <a:r>
              <a:rPr lang="en-US" dirty="0"/>
              <a:t>Our Tasks</a:t>
            </a:r>
          </a:p>
        </p:txBody>
      </p:sp>
      <p:sp>
        <p:nvSpPr>
          <p:cNvPr id="3" name="Content Placeholder 2">
            <a:extLst>
              <a:ext uri="{FF2B5EF4-FFF2-40B4-BE49-F238E27FC236}">
                <a16:creationId xmlns:a16="http://schemas.microsoft.com/office/drawing/2014/main" id="{9E02055A-8A90-41F0-826B-41FEBC6CB088}"/>
              </a:ext>
            </a:extLst>
          </p:cNvPr>
          <p:cNvSpPr>
            <a:spLocks noGrp="1"/>
          </p:cNvSpPr>
          <p:nvPr>
            <p:ph idx="1"/>
          </p:nvPr>
        </p:nvSpPr>
        <p:spPr/>
        <p:txBody>
          <a:bodyPr/>
          <a:lstStyle/>
          <a:p>
            <a:r>
              <a:rPr lang="en-US" dirty="0"/>
              <a:t>You can panic or prepare.  Pick!</a:t>
            </a:r>
            <a:br>
              <a:rPr lang="en-US" dirty="0"/>
            </a:br>
            <a:endParaRPr lang="en-US" dirty="0"/>
          </a:p>
          <a:p>
            <a:r>
              <a:rPr lang="en-US" dirty="0"/>
              <a:t>Be a resource of quality news and guidance.</a:t>
            </a:r>
            <a:br>
              <a:rPr lang="en-US" dirty="0"/>
            </a:br>
            <a:endParaRPr lang="en-US" dirty="0"/>
          </a:p>
          <a:p>
            <a:r>
              <a:rPr lang="en-US" dirty="0"/>
              <a:t>Set an example of how to manage the situation.</a:t>
            </a:r>
          </a:p>
          <a:p>
            <a:endParaRPr lang="en-US" dirty="0"/>
          </a:p>
        </p:txBody>
      </p:sp>
    </p:spTree>
    <p:extLst>
      <p:ext uri="{BB962C8B-B14F-4D97-AF65-F5344CB8AC3E}">
        <p14:creationId xmlns:p14="http://schemas.microsoft.com/office/powerpoint/2010/main" val="4075082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8091-74D6-406C-808A-A690EEA60946}"/>
              </a:ext>
            </a:extLst>
          </p:cNvPr>
          <p:cNvSpPr>
            <a:spLocks noGrp="1"/>
          </p:cNvSpPr>
          <p:nvPr>
            <p:ph type="title"/>
          </p:nvPr>
        </p:nvSpPr>
        <p:spPr/>
        <p:txBody>
          <a:bodyPr/>
          <a:lstStyle/>
          <a:p>
            <a:r>
              <a:rPr lang="en-US" dirty="0"/>
              <a:t>What should we be doing now?</a:t>
            </a:r>
          </a:p>
        </p:txBody>
      </p:sp>
      <p:sp>
        <p:nvSpPr>
          <p:cNvPr id="3" name="Content Placeholder 2">
            <a:extLst>
              <a:ext uri="{FF2B5EF4-FFF2-40B4-BE49-F238E27FC236}">
                <a16:creationId xmlns:a16="http://schemas.microsoft.com/office/drawing/2014/main" id="{27D0AD82-B55D-4CE2-8D12-D4098BEAF9ED}"/>
              </a:ext>
            </a:extLst>
          </p:cNvPr>
          <p:cNvSpPr>
            <a:spLocks noGrp="1"/>
          </p:cNvSpPr>
          <p:nvPr>
            <p:ph idx="1"/>
          </p:nvPr>
        </p:nvSpPr>
        <p:spPr/>
        <p:txBody>
          <a:bodyPr/>
          <a:lstStyle/>
          <a:p>
            <a:r>
              <a:rPr lang="en-US" dirty="0"/>
              <a:t>Supplies to get</a:t>
            </a:r>
            <a:br>
              <a:rPr lang="en-US" dirty="0"/>
            </a:br>
            <a:endParaRPr lang="en-US" dirty="0"/>
          </a:p>
          <a:p>
            <a:r>
              <a:rPr lang="en-US" dirty="0"/>
              <a:t>Actions to take</a:t>
            </a:r>
            <a:br>
              <a:rPr lang="en-US" dirty="0"/>
            </a:br>
            <a:endParaRPr lang="en-US" dirty="0"/>
          </a:p>
          <a:p>
            <a:r>
              <a:rPr lang="en-US" dirty="0"/>
              <a:t>Questions to ask</a:t>
            </a:r>
            <a:br>
              <a:rPr lang="en-US" dirty="0"/>
            </a:br>
            <a:endParaRPr lang="en-US" dirty="0"/>
          </a:p>
          <a:p>
            <a:r>
              <a:rPr lang="en-US" dirty="0"/>
              <a:t>Answers to provide to others</a:t>
            </a:r>
          </a:p>
          <a:p>
            <a:endParaRPr lang="en-US" dirty="0"/>
          </a:p>
        </p:txBody>
      </p:sp>
    </p:spTree>
    <p:extLst>
      <p:ext uri="{BB962C8B-B14F-4D97-AF65-F5344CB8AC3E}">
        <p14:creationId xmlns:p14="http://schemas.microsoft.com/office/powerpoint/2010/main" val="3512005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0C4A9-AA2F-4E20-98C5-7633F0EF5177}"/>
              </a:ext>
            </a:extLst>
          </p:cNvPr>
          <p:cNvSpPr>
            <a:spLocks noGrp="1"/>
          </p:cNvSpPr>
          <p:nvPr>
            <p:ph type="title"/>
          </p:nvPr>
        </p:nvSpPr>
        <p:spPr/>
        <p:txBody>
          <a:bodyPr/>
          <a:lstStyle/>
          <a:p>
            <a:r>
              <a:rPr lang="en-US" dirty="0"/>
              <a:t>Supplies To Get</a:t>
            </a:r>
          </a:p>
        </p:txBody>
      </p:sp>
      <p:sp>
        <p:nvSpPr>
          <p:cNvPr id="6" name="Content Placeholder 5">
            <a:extLst>
              <a:ext uri="{FF2B5EF4-FFF2-40B4-BE49-F238E27FC236}">
                <a16:creationId xmlns:a16="http://schemas.microsoft.com/office/drawing/2014/main" id="{AC16F6A3-AB06-4649-B7F7-A97F35B01373}"/>
              </a:ext>
            </a:extLst>
          </p:cNvPr>
          <p:cNvSpPr>
            <a:spLocks noGrp="1"/>
          </p:cNvSpPr>
          <p:nvPr>
            <p:ph sz="half" idx="1"/>
          </p:nvPr>
        </p:nvSpPr>
        <p:spPr/>
        <p:txBody>
          <a:bodyPr>
            <a:normAutofit fontScale="55000" lnSpcReduction="20000"/>
          </a:bodyPr>
          <a:lstStyle/>
          <a:p>
            <a:pPr marL="0" indent="0">
              <a:buNone/>
            </a:pPr>
            <a:r>
              <a:rPr lang="en-US" dirty="0"/>
              <a:t>Pedialyte/Gatorade</a:t>
            </a:r>
          </a:p>
          <a:p>
            <a:pPr marL="0" indent="0">
              <a:buNone/>
            </a:pPr>
            <a:r>
              <a:rPr lang="en-US" b="1" dirty="0">
                <a:solidFill>
                  <a:srgbClr val="FF0000"/>
                </a:solidFill>
              </a:rPr>
              <a:t>Clorox Wipes/Sani-Cloth wipes</a:t>
            </a:r>
          </a:p>
          <a:p>
            <a:pPr marL="0" indent="0">
              <a:buNone/>
            </a:pPr>
            <a:r>
              <a:rPr lang="en-US" dirty="0"/>
              <a:t>N95 or better masks</a:t>
            </a:r>
          </a:p>
          <a:p>
            <a:pPr marL="0" indent="0">
              <a:buNone/>
            </a:pPr>
            <a:r>
              <a:rPr lang="en-US" dirty="0"/>
              <a:t>Non-latex gloves</a:t>
            </a:r>
          </a:p>
          <a:p>
            <a:pPr marL="0" indent="0">
              <a:buNone/>
            </a:pPr>
            <a:r>
              <a:rPr lang="en-US" b="1" dirty="0">
                <a:solidFill>
                  <a:srgbClr val="FF0000"/>
                </a:solidFill>
              </a:rPr>
              <a:t>OTC pain and fever reducers </a:t>
            </a:r>
          </a:p>
          <a:p>
            <a:r>
              <a:rPr lang="en-US" dirty="0"/>
              <a:t>Acetaminophen-Tylenol</a:t>
            </a:r>
          </a:p>
          <a:p>
            <a:r>
              <a:rPr lang="en-US" dirty="0"/>
              <a:t>Ibuprofen – Advil</a:t>
            </a:r>
          </a:p>
          <a:p>
            <a:r>
              <a:rPr lang="en-US" dirty="0"/>
              <a:t>Naproxen – Aleve</a:t>
            </a:r>
          </a:p>
          <a:p>
            <a:r>
              <a:rPr lang="en-US" dirty="0"/>
              <a:t>Children’s Tylenol and Motrin (if appropriate)</a:t>
            </a:r>
          </a:p>
          <a:p>
            <a:pPr marL="0" indent="0">
              <a:buNone/>
            </a:pPr>
            <a:r>
              <a:rPr lang="en-US" b="1" dirty="0">
                <a:solidFill>
                  <a:srgbClr val="FF0000"/>
                </a:solidFill>
              </a:rPr>
              <a:t>Decongestants </a:t>
            </a:r>
          </a:p>
          <a:p>
            <a:r>
              <a:rPr lang="en-US" dirty="0"/>
              <a:t>Sudafed or Mucinex</a:t>
            </a:r>
          </a:p>
          <a:p>
            <a:pPr marL="0" indent="0">
              <a:buNone/>
            </a:pPr>
            <a:r>
              <a:rPr lang="en-US" b="1" dirty="0">
                <a:solidFill>
                  <a:srgbClr val="FF0000"/>
                </a:solidFill>
              </a:rPr>
              <a:t>Anti-diarrheal medications</a:t>
            </a:r>
          </a:p>
          <a:p>
            <a:r>
              <a:rPr lang="en-US" dirty="0"/>
              <a:t>Imodium </a:t>
            </a:r>
          </a:p>
          <a:p>
            <a:r>
              <a:rPr lang="en-US" dirty="0"/>
              <a:t>Pepto-Bismol or </a:t>
            </a:r>
            <a:r>
              <a:rPr lang="en-US" dirty="0" err="1"/>
              <a:t>Kaopectate</a:t>
            </a:r>
            <a:endParaRPr lang="en-US" dirty="0"/>
          </a:p>
          <a:p>
            <a:r>
              <a:rPr lang="en-US" dirty="0"/>
              <a:t>Oral thermometers</a:t>
            </a:r>
          </a:p>
          <a:p>
            <a:pPr marL="0" indent="0">
              <a:buNone/>
            </a:pPr>
            <a:endParaRPr lang="en-US" dirty="0"/>
          </a:p>
        </p:txBody>
      </p:sp>
      <p:sp>
        <p:nvSpPr>
          <p:cNvPr id="7" name="Content Placeholder 6">
            <a:extLst>
              <a:ext uri="{FF2B5EF4-FFF2-40B4-BE49-F238E27FC236}">
                <a16:creationId xmlns:a16="http://schemas.microsoft.com/office/drawing/2014/main" id="{6AA9CF59-FD8E-404A-B7E7-46E7B2194883}"/>
              </a:ext>
            </a:extLst>
          </p:cNvPr>
          <p:cNvSpPr>
            <a:spLocks noGrp="1"/>
          </p:cNvSpPr>
          <p:nvPr>
            <p:ph sz="half" idx="2"/>
          </p:nvPr>
        </p:nvSpPr>
        <p:spPr/>
        <p:txBody>
          <a:bodyPr>
            <a:normAutofit fontScale="55000" lnSpcReduction="20000"/>
          </a:bodyPr>
          <a:lstStyle/>
          <a:p>
            <a:pPr marL="0" indent="0">
              <a:buNone/>
            </a:pPr>
            <a:r>
              <a:rPr lang="en-US" b="1" dirty="0">
                <a:solidFill>
                  <a:srgbClr val="FF0000"/>
                </a:solidFill>
              </a:rPr>
              <a:t>Household bleach</a:t>
            </a:r>
          </a:p>
          <a:p>
            <a:pPr marL="0" indent="0">
              <a:buNone/>
            </a:pPr>
            <a:r>
              <a:rPr lang="en-US" dirty="0"/>
              <a:t>Toilet Paper</a:t>
            </a:r>
          </a:p>
          <a:p>
            <a:pPr marL="0" indent="0">
              <a:buNone/>
            </a:pPr>
            <a:r>
              <a:rPr lang="en-US" dirty="0"/>
              <a:t>Paper Towels</a:t>
            </a:r>
          </a:p>
          <a:p>
            <a:pPr marL="0" indent="0">
              <a:buNone/>
            </a:pPr>
            <a:r>
              <a:rPr lang="en-US" dirty="0"/>
              <a:t>Cough Drops</a:t>
            </a:r>
          </a:p>
          <a:p>
            <a:pPr marL="0" indent="0">
              <a:buNone/>
            </a:pPr>
            <a:r>
              <a:rPr lang="en-US" dirty="0"/>
              <a:t>Ice</a:t>
            </a:r>
          </a:p>
          <a:p>
            <a:pPr marL="0" indent="0">
              <a:buNone/>
            </a:pPr>
            <a:r>
              <a:rPr lang="en-US" b="1" dirty="0">
                <a:solidFill>
                  <a:srgbClr val="FF0000"/>
                </a:solidFill>
              </a:rPr>
              <a:t>Laundry detergent</a:t>
            </a:r>
          </a:p>
          <a:p>
            <a:pPr marL="0" indent="0">
              <a:buNone/>
            </a:pPr>
            <a:r>
              <a:rPr lang="en-US" dirty="0"/>
              <a:t>Feminine hygiene items</a:t>
            </a:r>
          </a:p>
          <a:p>
            <a:pPr marL="0" indent="0">
              <a:buNone/>
            </a:pPr>
            <a:r>
              <a:rPr lang="en-US" dirty="0"/>
              <a:t>Kleenex</a:t>
            </a:r>
          </a:p>
          <a:p>
            <a:pPr marL="0" indent="0">
              <a:buNone/>
            </a:pPr>
            <a:r>
              <a:rPr lang="en-US" dirty="0"/>
              <a:t>Trash can with plastic trash bags</a:t>
            </a:r>
          </a:p>
          <a:p>
            <a:pPr marL="0" indent="0">
              <a:buNone/>
            </a:pPr>
            <a:r>
              <a:rPr lang="en-US" dirty="0" err="1"/>
              <a:t>Purel</a:t>
            </a:r>
            <a:r>
              <a:rPr lang="en-US" dirty="0"/>
              <a:t> or equivalent</a:t>
            </a:r>
          </a:p>
          <a:p>
            <a:pPr marL="0" indent="0">
              <a:buNone/>
            </a:pPr>
            <a:r>
              <a:rPr lang="en-US" dirty="0"/>
              <a:t>Disposable straws</a:t>
            </a:r>
          </a:p>
          <a:p>
            <a:pPr marL="0" indent="0">
              <a:buNone/>
            </a:pPr>
            <a:r>
              <a:rPr lang="en-US" dirty="0"/>
              <a:t>Humidifier</a:t>
            </a:r>
          </a:p>
          <a:p>
            <a:pPr marL="0" indent="0">
              <a:buNone/>
            </a:pPr>
            <a:r>
              <a:rPr lang="en-US" b="1" dirty="0">
                <a:solidFill>
                  <a:srgbClr val="FF0000"/>
                </a:solidFill>
              </a:rPr>
              <a:t>Cash on Hand</a:t>
            </a:r>
          </a:p>
          <a:p>
            <a:pPr marL="0" indent="0">
              <a:buNone/>
            </a:pPr>
            <a:r>
              <a:rPr lang="en-US" b="1" dirty="0">
                <a:solidFill>
                  <a:srgbClr val="FF0000"/>
                </a:solidFill>
              </a:rPr>
              <a:t>Bleach</a:t>
            </a:r>
          </a:p>
          <a:p>
            <a:pPr marL="0" indent="0">
              <a:buNone/>
            </a:pPr>
            <a:r>
              <a:rPr lang="en-US" b="1" dirty="0">
                <a:solidFill>
                  <a:srgbClr val="FF0000"/>
                </a:solidFill>
              </a:rPr>
              <a:t>Hand Soap</a:t>
            </a:r>
          </a:p>
          <a:p>
            <a:endParaRPr lang="en-US" dirty="0"/>
          </a:p>
        </p:txBody>
      </p:sp>
    </p:spTree>
    <p:extLst>
      <p:ext uri="{BB962C8B-B14F-4D97-AF65-F5344CB8AC3E}">
        <p14:creationId xmlns:p14="http://schemas.microsoft.com/office/powerpoint/2010/main" val="3983873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C9AE-EF65-494F-A837-B45FAE0F9EA2}"/>
              </a:ext>
            </a:extLst>
          </p:cNvPr>
          <p:cNvSpPr>
            <a:spLocks noGrp="1"/>
          </p:cNvSpPr>
          <p:nvPr>
            <p:ph type="title"/>
          </p:nvPr>
        </p:nvSpPr>
        <p:spPr/>
        <p:txBody>
          <a:bodyPr/>
          <a:lstStyle/>
          <a:p>
            <a:r>
              <a:rPr lang="en-US" dirty="0"/>
              <a:t>Actions To Take</a:t>
            </a:r>
          </a:p>
        </p:txBody>
      </p:sp>
      <p:sp>
        <p:nvSpPr>
          <p:cNvPr id="3" name="Content Placeholder 2">
            <a:extLst>
              <a:ext uri="{FF2B5EF4-FFF2-40B4-BE49-F238E27FC236}">
                <a16:creationId xmlns:a16="http://schemas.microsoft.com/office/drawing/2014/main" id="{A9FE095A-8497-4345-9894-2010BDCBDC59}"/>
              </a:ext>
            </a:extLst>
          </p:cNvPr>
          <p:cNvSpPr>
            <a:spLocks noGrp="1"/>
          </p:cNvSpPr>
          <p:nvPr>
            <p:ph idx="1"/>
          </p:nvPr>
        </p:nvSpPr>
        <p:spPr/>
        <p:txBody>
          <a:bodyPr>
            <a:normAutofit/>
          </a:bodyPr>
          <a:lstStyle/>
          <a:p>
            <a:r>
              <a:rPr lang="en-US" dirty="0"/>
              <a:t>Get prescriptions filled</a:t>
            </a:r>
            <a:br>
              <a:rPr lang="en-US" dirty="0"/>
            </a:br>
            <a:endParaRPr lang="en-US" dirty="0"/>
          </a:p>
          <a:p>
            <a:r>
              <a:rPr lang="en-US" dirty="0"/>
              <a:t>Increase water and nutrient-dense food intake</a:t>
            </a:r>
            <a:br>
              <a:rPr lang="en-US" dirty="0"/>
            </a:br>
            <a:endParaRPr lang="en-US" dirty="0"/>
          </a:p>
          <a:p>
            <a:r>
              <a:rPr lang="en-US" dirty="0"/>
              <a:t>Begin monitoring social media feeds of local public health officials</a:t>
            </a:r>
            <a:br>
              <a:rPr lang="en-US" dirty="0"/>
            </a:br>
            <a:endParaRPr lang="en-US" dirty="0"/>
          </a:p>
          <a:p>
            <a:r>
              <a:rPr lang="en-US" dirty="0"/>
              <a:t>Plan to decontaminate common surfaces with Clorox wipes or bleach solution</a:t>
            </a:r>
            <a:br>
              <a:rPr lang="en-US" dirty="0"/>
            </a:br>
            <a:endParaRPr lang="en-US" dirty="0"/>
          </a:p>
        </p:txBody>
      </p:sp>
    </p:spTree>
    <p:extLst>
      <p:ext uri="{BB962C8B-B14F-4D97-AF65-F5344CB8AC3E}">
        <p14:creationId xmlns:p14="http://schemas.microsoft.com/office/powerpoint/2010/main" val="3957032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AF56A-C217-41DC-ACA4-B976C1E556AF}"/>
              </a:ext>
            </a:extLst>
          </p:cNvPr>
          <p:cNvSpPr>
            <a:spLocks noGrp="1"/>
          </p:cNvSpPr>
          <p:nvPr>
            <p:ph type="title"/>
          </p:nvPr>
        </p:nvSpPr>
        <p:spPr/>
        <p:txBody>
          <a:bodyPr/>
          <a:lstStyle/>
          <a:p>
            <a:r>
              <a:rPr lang="en-US" dirty="0"/>
              <a:t>Actions To Take</a:t>
            </a:r>
          </a:p>
        </p:txBody>
      </p:sp>
      <p:sp>
        <p:nvSpPr>
          <p:cNvPr id="3" name="Content Placeholder 2">
            <a:extLst>
              <a:ext uri="{FF2B5EF4-FFF2-40B4-BE49-F238E27FC236}">
                <a16:creationId xmlns:a16="http://schemas.microsoft.com/office/drawing/2014/main" id="{84BA6157-E77D-4326-8919-827DFD74A81B}"/>
              </a:ext>
            </a:extLst>
          </p:cNvPr>
          <p:cNvSpPr>
            <a:spLocks noGrp="1"/>
          </p:cNvSpPr>
          <p:nvPr>
            <p:ph idx="1"/>
          </p:nvPr>
        </p:nvSpPr>
        <p:spPr/>
        <p:txBody>
          <a:bodyPr>
            <a:normAutofit lnSpcReduction="10000"/>
          </a:bodyPr>
          <a:lstStyle/>
          <a:p>
            <a:r>
              <a:rPr lang="en-US" dirty="0"/>
              <a:t>Check with medical professionals on what OTC meds are recommended</a:t>
            </a:r>
            <a:br>
              <a:rPr lang="en-US" dirty="0"/>
            </a:br>
            <a:endParaRPr lang="en-US" dirty="0"/>
          </a:p>
          <a:p>
            <a:r>
              <a:rPr lang="en-US" dirty="0"/>
              <a:t>Designate sick room</a:t>
            </a:r>
            <a:br>
              <a:rPr lang="en-US" dirty="0"/>
            </a:br>
            <a:endParaRPr lang="en-US" dirty="0"/>
          </a:p>
          <a:p>
            <a:r>
              <a:rPr lang="en-US" dirty="0"/>
              <a:t>Top off propane/gas in all vehicles</a:t>
            </a:r>
          </a:p>
          <a:p>
            <a:endParaRPr lang="en-US" dirty="0"/>
          </a:p>
          <a:p>
            <a:r>
              <a:rPr lang="en-US" dirty="0"/>
              <a:t>Shop for things at opportune times</a:t>
            </a:r>
            <a:br>
              <a:rPr lang="en-US" dirty="0"/>
            </a:br>
            <a:endParaRPr lang="en-US" dirty="0"/>
          </a:p>
          <a:p>
            <a:r>
              <a:rPr lang="en-US" dirty="0"/>
              <a:t>Plan for some “snow days”</a:t>
            </a:r>
          </a:p>
          <a:p>
            <a:endParaRPr lang="en-US" dirty="0"/>
          </a:p>
          <a:p>
            <a:endParaRPr lang="en-US" dirty="0"/>
          </a:p>
        </p:txBody>
      </p:sp>
    </p:spTree>
    <p:extLst>
      <p:ext uri="{BB962C8B-B14F-4D97-AF65-F5344CB8AC3E}">
        <p14:creationId xmlns:p14="http://schemas.microsoft.com/office/powerpoint/2010/main" val="2959702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481E-5E71-45EA-A7BE-BFFE9AF4C4B4}"/>
              </a:ext>
            </a:extLst>
          </p:cNvPr>
          <p:cNvSpPr>
            <a:spLocks noGrp="1"/>
          </p:cNvSpPr>
          <p:nvPr>
            <p:ph type="title"/>
          </p:nvPr>
        </p:nvSpPr>
        <p:spPr/>
        <p:txBody>
          <a:bodyPr/>
          <a:lstStyle/>
          <a:p>
            <a:r>
              <a:rPr lang="en-US" dirty="0"/>
              <a:t>Shop Late and Win!</a:t>
            </a:r>
          </a:p>
        </p:txBody>
      </p:sp>
      <p:sp>
        <p:nvSpPr>
          <p:cNvPr id="4" name="Content Placeholder 3">
            <a:extLst>
              <a:ext uri="{FF2B5EF4-FFF2-40B4-BE49-F238E27FC236}">
                <a16:creationId xmlns:a16="http://schemas.microsoft.com/office/drawing/2014/main" id="{BE5537C5-CC9C-4186-8356-C358E98915D1}"/>
              </a:ext>
            </a:extLst>
          </p:cNvPr>
          <p:cNvSpPr>
            <a:spLocks noGrp="1"/>
          </p:cNvSpPr>
          <p:nvPr>
            <p:ph sz="half" idx="1"/>
          </p:nvPr>
        </p:nvSpPr>
        <p:spPr/>
        <p:txBody>
          <a:bodyPr/>
          <a:lstStyle/>
          <a:p>
            <a:pPr marL="0" indent="0">
              <a:buNone/>
            </a:pPr>
            <a:r>
              <a:rPr lang="en-US" dirty="0"/>
              <a:t>11 PM 3/11/2020</a:t>
            </a:r>
          </a:p>
          <a:p>
            <a:pPr marL="0" indent="0">
              <a:buNone/>
            </a:pPr>
            <a:endParaRPr lang="en-US" dirty="0"/>
          </a:p>
          <a:p>
            <a:pPr marL="0" indent="0">
              <a:buNone/>
            </a:pPr>
            <a:endParaRPr lang="en-US" dirty="0"/>
          </a:p>
        </p:txBody>
      </p:sp>
      <p:sp>
        <p:nvSpPr>
          <p:cNvPr id="5" name="Content Placeholder 4">
            <a:extLst>
              <a:ext uri="{FF2B5EF4-FFF2-40B4-BE49-F238E27FC236}">
                <a16:creationId xmlns:a16="http://schemas.microsoft.com/office/drawing/2014/main" id="{EBA6F752-680E-4552-9FCD-763677BA3ACD}"/>
              </a:ext>
            </a:extLst>
          </p:cNvPr>
          <p:cNvSpPr>
            <a:spLocks noGrp="1"/>
          </p:cNvSpPr>
          <p:nvPr>
            <p:ph sz="half" idx="2"/>
          </p:nvPr>
        </p:nvSpPr>
        <p:spPr/>
        <p:txBody>
          <a:bodyPr/>
          <a:lstStyle/>
          <a:p>
            <a:r>
              <a:rPr lang="en-US" dirty="0"/>
              <a:t>11 AM 3/12/2020</a:t>
            </a:r>
          </a:p>
          <a:p>
            <a:endParaRPr lang="en-US" dirty="0"/>
          </a:p>
        </p:txBody>
      </p:sp>
      <p:pic>
        <p:nvPicPr>
          <p:cNvPr id="7" name="Picture 6">
            <a:extLst>
              <a:ext uri="{FF2B5EF4-FFF2-40B4-BE49-F238E27FC236}">
                <a16:creationId xmlns:a16="http://schemas.microsoft.com/office/drawing/2014/main" id="{DB7E200D-E808-4947-8ED7-E4270CBD7E03}"/>
              </a:ext>
            </a:extLst>
          </p:cNvPr>
          <p:cNvPicPr>
            <a:picLocks noChangeAspect="1"/>
          </p:cNvPicPr>
          <p:nvPr/>
        </p:nvPicPr>
        <p:blipFill>
          <a:blip r:embed="rId2"/>
          <a:stretch>
            <a:fillRect/>
          </a:stretch>
        </p:blipFill>
        <p:spPr>
          <a:xfrm>
            <a:off x="6518495" y="2245258"/>
            <a:ext cx="5115207" cy="4612741"/>
          </a:xfrm>
          <a:prstGeom prst="rect">
            <a:avLst/>
          </a:prstGeom>
        </p:spPr>
      </p:pic>
      <p:pic>
        <p:nvPicPr>
          <p:cNvPr id="8" name="Picture 7">
            <a:extLst>
              <a:ext uri="{FF2B5EF4-FFF2-40B4-BE49-F238E27FC236}">
                <a16:creationId xmlns:a16="http://schemas.microsoft.com/office/drawing/2014/main" id="{56F9BBEF-6BF6-4CE1-A5ED-4C71A953ACF6}"/>
              </a:ext>
            </a:extLst>
          </p:cNvPr>
          <p:cNvPicPr>
            <a:picLocks noChangeAspect="1"/>
          </p:cNvPicPr>
          <p:nvPr/>
        </p:nvPicPr>
        <p:blipFill>
          <a:blip r:embed="rId3"/>
          <a:stretch>
            <a:fillRect/>
          </a:stretch>
        </p:blipFill>
        <p:spPr>
          <a:xfrm>
            <a:off x="443060" y="2245258"/>
            <a:ext cx="5948313" cy="4612742"/>
          </a:xfrm>
          <a:prstGeom prst="rect">
            <a:avLst/>
          </a:prstGeom>
        </p:spPr>
      </p:pic>
    </p:spTree>
    <p:extLst>
      <p:ext uri="{BB962C8B-B14F-4D97-AF65-F5344CB8AC3E}">
        <p14:creationId xmlns:p14="http://schemas.microsoft.com/office/powerpoint/2010/main" val="1943579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52A4C-9DAE-49B9-A981-4F9389D01BD8}"/>
              </a:ext>
            </a:extLst>
          </p:cNvPr>
          <p:cNvSpPr>
            <a:spLocks noGrp="1"/>
          </p:cNvSpPr>
          <p:nvPr>
            <p:ph type="title"/>
          </p:nvPr>
        </p:nvSpPr>
        <p:spPr/>
        <p:txBody>
          <a:bodyPr/>
          <a:lstStyle/>
          <a:p>
            <a:r>
              <a:rPr lang="en-US" dirty="0"/>
              <a:t>Questions To Ask</a:t>
            </a:r>
          </a:p>
        </p:txBody>
      </p:sp>
      <p:sp>
        <p:nvSpPr>
          <p:cNvPr id="3" name="Content Placeholder 2">
            <a:extLst>
              <a:ext uri="{FF2B5EF4-FFF2-40B4-BE49-F238E27FC236}">
                <a16:creationId xmlns:a16="http://schemas.microsoft.com/office/drawing/2014/main" id="{2AA745C3-8E9F-42F2-9018-562E648C6232}"/>
              </a:ext>
            </a:extLst>
          </p:cNvPr>
          <p:cNvSpPr>
            <a:spLocks noGrp="1"/>
          </p:cNvSpPr>
          <p:nvPr>
            <p:ph idx="1"/>
          </p:nvPr>
        </p:nvSpPr>
        <p:spPr/>
        <p:txBody>
          <a:bodyPr/>
          <a:lstStyle/>
          <a:p>
            <a:r>
              <a:rPr lang="en-US" dirty="0"/>
              <a:t>Employers: What’s the plan for telecommuting?  Payroll? Staffing?</a:t>
            </a:r>
            <a:br>
              <a:rPr lang="en-US" dirty="0"/>
            </a:br>
            <a:endParaRPr lang="en-US" dirty="0"/>
          </a:p>
          <a:p>
            <a:r>
              <a:rPr lang="en-US" dirty="0"/>
              <a:t>Childcare: Hours?  </a:t>
            </a:r>
            <a:r>
              <a:rPr lang="en-US" dirty="0" err="1"/>
              <a:t>Decon</a:t>
            </a:r>
            <a:r>
              <a:rPr lang="en-US" dirty="0"/>
              <a:t> procedures? </a:t>
            </a:r>
            <a:br>
              <a:rPr lang="en-US" dirty="0"/>
            </a:br>
            <a:endParaRPr lang="en-US" dirty="0"/>
          </a:p>
          <a:p>
            <a:r>
              <a:rPr lang="en-US" dirty="0"/>
              <a:t>Churches: Services? Shaking hands?</a:t>
            </a:r>
          </a:p>
          <a:p>
            <a:endParaRPr lang="en-US" dirty="0"/>
          </a:p>
          <a:p>
            <a:r>
              <a:rPr lang="en-US" dirty="0"/>
              <a:t>Friends/family: Who can you help?  How can you help?</a:t>
            </a:r>
          </a:p>
          <a:p>
            <a:endParaRPr lang="en-US" dirty="0"/>
          </a:p>
        </p:txBody>
      </p:sp>
    </p:spTree>
    <p:extLst>
      <p:ext uri="{BB962C8B-B14F-4D97-AF65-F5344CB8AC3E}">
        <p14:creationId xmlns:p14="http://schemas.microsoft.com/office/powerpoint/2010/main" val="464809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22FA-4445-4E04-A365-252F54B1CFCB}"/>
              </a:ext>
            </a:extLst>
          </p:cNvPr>
          <p:cNvSpPr>
            <a:spLocks noGrp="1"/>
          </p:cNvSpPr>
          <p:nvPr>
            <p:ph type="title"/>
          </p:nvPr>
        </p:nvSpPr>
        <p:spPr/>
        <p:txBody>
          <a:bodyPr/>
          <a:lstStyle/>
          <a:p>
            <a:r>
              <a:rPr lang="en-US" dirty="0"/>
              <a:t>Coronavirus or COVID-19?</a:t>
            </a:r>
          </a:p>
        </p:txBody>
      </p:sp>
      <p:sp>
        <p:nvSpPr>
          <p:cNvPr id="3" name="Content Placeholder 2">
            <a:extLst>
              <a:ext uri="{FF2B5EF4-FFF2-40B4-BE49-F238E27FC236}">
                <a16:creationId xmlns:a16="http://schemas.microsoft.com/office/drawing/2014/main" id="{2B44DC06-A7B9-4660-9725-C6D7EE3A383A}"/>
              </a:ext>
            </a:extLst>
          </p:cNvPr>
          <p:cNvSpPr>
            <a:spLocks noGrp="1"/>
          </p:cNvSpPr>
          <p:nvPr>
            <p:ph idx="1"/>
          </p:nvPr>
        </p:nvSpPr>
        <p:spPr/>
        <p:txBody>
          <a:bodyPr/>
          <a:lstStyle/>
          <a:p>
            <a:r>
              <a:rPr lang="en-US" dirty="0"/>
              <a:t>Coronavirus is the virus that causes the disease.</a:t>
            </a:r>
          </a:p>
          <a:p>
            <a:r>
              <a:rPr lang="en-US" dirty="0"/>
              <a:t>The disease you get from this strain of coronavirus is called COVID-19.</a:t>
            </a:r>
          </a:p>
        </p:txBody>
      </p:sp>
    </p:spTree>
    <p:extLst>
      <p:ext uri="{BB962C8B-B14F-4D97-AF65-F5344CB8AC3E}">
        <p14:creationId xmlns:p14="http://schemas.microsoft.com/office/powerpoint/2010/main" val="2513794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BF29-B0FB-4689-8133-AEC8C218D7AE}"/>
              </a:ext>
            </a:extLst>
          </p:cNvPr>
          <p:cNvSpPr>
            <a:spLocks noGrp="1"/>
          </p:cNvSpPr>
          <p:nvPr>
            <p:ph type="title"/>
          </p:nvPr>
        </p:nvSpPr>
        <p:spPr/>
        <p:txBody>
          <a:bodyPr/>
          <a:lstStyle/>
          <a:p>
            <a:r>
              <a:rPr lang="en-US" dirty="0"/>
              <a:t>Answers To Provide To Others</a:t>
            </a:r>
          </a:p>
        </p:txBody>
      </p:sp>
      <p:sp>
        <p:nvSpPr>
          <p:cNvPr id="3" name="Content Placeholder 2">
            <a:extLst>
              <a:ext uri="{FF2B5EF4-FFF2-40B4-BE49-F238E27FC236}">
                <a16:creationId xmlns:a16="http://schemas.microsoft.com/office/drawing/2014/main" id="{81F89A8D-0186-45BD-84BE-669FB55F9856}"/>
              </a:ext>
            </a:extLst>
          </p:cNvPr>
          <p:cNvSpPr>
            <a:spLocks noGrp="1"/>
          </p:cNvSpPr>
          <p:nvPr>
            <p:ph idx="1"/>
          </p:nvPr>
        </p:nvSpPr>
        <p:spPr/>
        <p:txBody>
          <a:bodyPr/>
          <a:lstStyle/>
          <a:p>
            <a:r>
              <a:rPr lang="en-US" dirty="0"/>
              <a:t>We are a nation that fought world wars, put a man on the moon, and built the most powerful nation on earth.  We got this!</a:t>
            </a:r>
            <a:br>
              <a:rPr lang="en-US" dirty="0"/>
            </a:br>
            <a:endParaRPr lang="en-US" dirty="0"/>
          </a:p>
          <a:p>
            <a:r>
              <a:rPr lang="en-US" dirty="0"/>
              <a:t>Execute the basics well: sanitation and social distancing</a:t>
            </a:r>
          </a:p>
          <a:p>
            <a:pPr marL="0" indent="0">
              <a:buNone/>
            </a:pPr>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53727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F220-5B7F-47A1-9167-E60F6973E671}"/>
              </a:ext>
            </a:extLst>
          </p:cNvPr>
          <p:cNvSpPr>
            <a:spLocks noGrp="1"/>
          </p:cNvSpPr>
          <p:nvPr>
            <p:ph type="title"/>
          </p:nvPr>
        </p:nvSpPr>
        <p:spPr/>
        <p:txBody>
          <a:bodyPr/>
          <a:lstStyle/>
          <a:p>
            <a:r>
              <a:rPr lang="en-US" dirty="0"/>
              <a:t>Moving Forward</a:t>
            </a:r>
          </a:p>
        </p:txBody>
      </p:sp>
      <p:sp>
        <p:nvSpPr>
          <p:cNvPr id="3" name="Content Placeholder 2">
            <a:extLst>
              <a:ext uri="{FF2B5EF4-FFF2-40B4-BE49-F238E27FC236}">
                <a16:creationId xmlns:a16="http://schemas.microsoft.com/office/drawing/2014/main" id="{3261D3D8-7B21-4938-A02D-7F7E75E8AFD0}"/>
              </a:ext>
            </a:extLst>
          </p:cNvPr>
          <p:cNvSpPr>
            <a:spLocks noGrp="1"/>
          </p:cNvSpPr>
          <p:nvPr>
            <p:ph idx="1"/>
          </p:nvPr>
        </p:nvSpPr>
        <p:spPr/>
        <p:txBody>
          <a:bodyPr/>
          <a:lstStyle/>
          <a:p>
            <a:r>
              <a:rPr lang="en-US" dirty="0"/>
              <a:t>Get your information from multiple sources.</a:t>
            </a:r>
            <a:br>
              <a:rPr lang="en-US" dirty="0"/>
            </a:br>
            <a:endParaRPr lang="en-US" dirty="0"/>
          </a:p>
          <a:p>
            <a:r>
              <a:rPr lang="en-US" dirty="0"/>
              <a:t>Reach your own conclusions.</a:t>
            </a:r>
            <a:br>
              <a:rPr lang="en-US" dirty="0"/>
            </a:br>
            <a:endParaRPr lang="en-US" dirty="0"/>
          </a:p>
          <a:p>
            <a:r>
              <a:rPr lang="en-US" dirty="0"/>
              <a:t>You are responsible for your and your family’s well being.</a:t>
            </a:r>
            <a:br>
              <a:rPr lang="en-US" dirty="0"/>
            </a:br>
            <a:endParaRPr lang="en-US" dirty="0"/>
          </a:p>
          <a:p>
            <a:r>
              <a:rPr lang="en-US" dirty="0"/>
              <a:t>Not everything is a conspiracy.</a:t>
            </a:r>
          </a:p>
          <a:p>
            <a:endParaRPr lang="en-US" dirty="0"/>
          </a:p>
        </p:txBody>
      </p:sp>
    </p:spTree>
    <p:extLst>
      <p:ext uri="{BB962C8B-B14F-4D97-AF65-F5344CB8AC3E}">
        <p14:creationId xmlns:p14="http://schemas.microsoft.com/office/powerpoint/2010/main" val="311633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E8AF-4A30-41C6-AC0C-0AC97045E40E}"/>
              </a:ext>
            </a:extLst>
          </p:cNvPr>
          <p:cNvSpPr>
            <a:spLocks noGrp="1"/>
          </p:cNvSpPr>
          <p:nvPr>
            <p:ph type="title"/>
          </p:nvPr>
        </p:nvSpPr>
        <p:spPr/>
        <p:txBody>
          <a:bodyPr/>
          <a:lstStyle/>
          <a:p>
            <a:r>
              <a:rPr lang="en-US" dirty="0"/>
              <a:t>COVID-19 Specifics</a:t>
            </a:r>
          </a:p>
        </p:txBody>
      </p:sp>
      <p:sp>
        <p:nvSpPr>
          <p:cNvPr id="3" name="Content Placeholder 2">
            <a:extLst>
              <a:ext uri="{FF2B5EF4-FFF2-40B4-BE49-F238E27FC236}">
                <a16:creationId xmlns:a16="http://schemas.microsoft.com/office/drawing/2014/main" id="{7016D7D0-03D4-4EAF-B9DC-D392F0C6D58E}"/>
              </a:ext>
            </a:extLst>
          </p:cNvPr>
          <p:cNvSpPr>
            <a:spLocks noGrp="1"/>
          </p:cNvSpPr>
          <p:nvPr>
            <p:ph idx="1"/>
          </p:nvPr>
        </p:nvSpPr>
        <p:spPr/>
        <p:txBody>
          <a:bodyPr/>
          <a:lstStyle/>
          <a:p>
            <a:r>
              <a:rPr lang="en-US" dirty="0"/>
              <a:t>Infected to date: 1,215</a:t>
            </a:r>
          </a:p>
          <a:p>
            <a:r>
              <a:rPr lang="en-US" dirty="0"/>
              <a:t>Deaths to date: 36</a:t>
            </a:r>
          </a:p>
          <a:p>
            <a:r>
              <a:rPr lang="en-US" dirty="0"/>
              <a:t>States in which the virus is active: 43 (including D.C.)</a:t>
            </a:r>
          </a:p>
          <a:p>
            <a:endParaRPr lang="en-US" dirty="0"/>
          </a:p>
          <a:p>
            <a:endParaRPr lang="en-US" dirty="0"/>
          </a:p>
          <a:p>
            <a:endParaRPr lang="en-US" dirty="0"/>
          </a:p>
          <a:p>
            <a:pPr marL="0" indent="0" algn="ctr">
              <a:buNone/>
            </a:pPr>
            <a:r>
              <a:rPr lang="en-US" dirty="0"/>
              <a:t>Current as of 3:45 PM, 3/12/2020</a:t>
            </a:r>
          </a:p>
        </p:txBody>
      </p:sp>
    </p:spTree>
    <p:extLst>
      <p:ext uri="{BB962C8B-B14F-4D97-AF65-F5344CB8AC3E}">
        <p14:creationId xmlns:p14="http://schemas.microsoft.com/office/powerpoint/2010/main" val="3100358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19AD-0BA6-40FC-BED0-55A2AA2D76C7}"/>
              </a:ext>
            </a:extLst>
          </p:cNvPr>
          <p:cNvSpPr>
            <a:spLocks noGrp="1"/>
          </p:cNvSpPr>
          <p:nvPr>
            <p:ph type="title"/>
          </p:nvPr>
        </p:nvSpPr>
        <p:spPr/>
        <p:txBody>
          <a:bodyPr/>
          <a:lstStyle/>
          <a:p>
            <a:r>
              <a:rPr lang="en-US" dirty="0"/>
              <a:t>What’s So Bad About COVID-19?</a:t>
            </a:r>
          </a:p>
        </p:txBody>
      </p:sp>
      <p:sp>
        <p:nvSpPr>
          <p:cNvPr id="3" name="Content Placeholder 2">
            <a:extLst>
              <a:ext uri="{FF2B5EF4-FFF2-40B4-BE49-F238E27FC236}">
                <a16:creationId xmlns:a16="http://schemas.microsoft.com/office/drawing/2014/main" id="{73625637-77C4-4AC0-9EF5-788A6FE6513E}"/>
              </a:ext>
            </a:extLst>
          </p:cNvPr>
          <p:cNvSpPr>
            <a:spLocks noGrp="1"/>
          </p:cNvSpPr>
          <p:nvPr>
            <p:ph idx="1"/>
          </p:nvPr>
        </p:nvSpPr>
        <p:spPr/>
        <p:txBody>
          <a:bodyPr/>
          <a:lstStyle/>
          <a:p>
            <a:r>
              <a:rPr lang="en-US" dirty="0"/>
              <a:t>We have no vaccine for it.</a:t>
            </a:r>
          </a:p>
          <a:p>
            <a:r>
              <a:rPr lang="en-US" dirty="0"/>
              <a:t>We have no medication to treat it.*</a:t>
            </a:r>
          </a:p>
          <a:p>
            <a:r>
              <a:rPr lang="en-US" dirty="0"/>
              <a:t>It spreads faster than the flu.</a:t>
            </a:r>
          </a:p>
          <a:p>
            <a:r>
              <a:rPr lang="en-US" dirty="0"/>
              <a:t>It overwhelms medical facilities.</a:t>
            </a:r>
          </a:p>
          <a:p>
            <a:r>
              <a:rPr lang="en-US" dirty="0"/>
              <a:t>It has a relatively high CFR: Case Fatality Rate</a:t>
            </a:r>
          </a:p>
        </p:txBody>
      </p:sp>
    </p:spTree>
    <p:extLst>
      <p:ext uri="{BB962C8B-B14F-4D97-AF65-F5344CB8AC3E}">
        <p14:creationId xmlns:p14="http://schemas.microsoft.com/office/powerpoint/2010/main" val="50889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D229-0B2C-4216-AC50-72FF2A822EFF}"/>
              </a:ext>
            </a:extLst>
          </p:cNvPr>
          <p:cNvSpPr>
            <a:spLocks noGrp="1"/>
          </p:cNvSpPr>
          <p:nvPr>
            <p:ph type="title"/>
          </p:nvPr>
        </p:nvSpPr>
        <p:spPr/>
        <p:txBody>
          <a:bodyPr/>
          <a:lstStyle/>
          <a:p>
            <a:r>
              <a:rPr lang="en-US" dirty="0"/>
              <a:t>COVID-19 Math</a:t>
            </a:r>
          </a:p>
        </p:txBody>
      </p:sp>
      <p:sp>
        <p:nvSpPr>
          <p:cNvPr id="3" name="Content Placeholder 2">
            <a:extLst>
              <a:ext uri="{FF2B5EF4-FFF2-40B4-BE49-F238E27FC236}">
                <a16:creationId xmlns:a16="http://schemas.microsoft.com/office/drawing/2014/main" id="{CED79ADC-25F2-4EDE-935A-EEE4EF168AF8}"/>
              </a:ext>
            </a:extLst>
          </p:cNvPr>
          <p:cNvSpPr>
            <a:spLocks noGrp="1"/>
          </p:cNvSpPr>
          <p:nvPr>
            <p:ph idx="1"/>
          </p:nvPr>
        </p:nvSpPr>
        <p:spPr/>
        <p:txBody>
          <a:bodyPr/>
          <a:lstStyle/>
          <a:p>
            <a:pPr marL="0" indent="0" algn="ctr">
              <a:buNone/>
            </a:pPr>
            <a:r>
              <a:rPr lang="en-US" dirty="0"/>
              <a:t>Case Fatality Rate (CFR)</a:t>
            </a:r>
          </a:p>
          <a:p>
            <a:pPr marL="0" indent="0" algn="ctr">
              <a:buNone/>
            </a:pPr>
            <a:endParaRPr lang="en-US" dirty="0"/>
          </a:p>
          <a:p>
            <a:pPr marL="0" indent="0" algn="ctr">
              <a:buNone/>
            </a:pPr>
            <a:endParaRPr lang="en-US" dirty="0"/>
          </a:p>
          <a:p>
            <a:pPr marL="0" indent="0" algn="ctr">
              <a:buNone/>
            </a:pPr>
            <a:r>
              <a:rPr lang="en-US" u="sng" dirty="0"/>
              <a:t>Number of Deaths Caused by COVID-19</a:t>
            </a:r>
            <a:br>
              <a:rPr lang="en-US" u="sng" dirty="0"/>
            </a:br>
            <a:r>
              <a:rPr lang="en-US" dirty="0"/>
              <a:t>Number of Confirmed Cases</a:t>
            </a:r>
          </a:p>
          <a:p>
            <a:pPr marL="0" indent="0" algn="ctr">
              <a:buNone/>
            </a:pPr>
            <a:endParaRPr lang="en-US" dirty="0"/>
          </a:p>
          <a:p>
            <a:pPr marL="0" indent="0" algn="ctr">
              <a:buNone/>
            </a:pPr>
            <a:r>
              <a:rPr lang="en-US" dirty="0"/>
              <a:t>= CFR%</a:t>
            </a:r>
          </a:p>
        </p:txBody>
      </p:sp>
    </p:spTree>
    <p:extLst>
      <p:ext uri="{BB962C8B-B14F-4D97-AF65-F5344CB8AC3E}">
        <p14:creationId xmlns:p14="http://schemas.microsoft.com/office/powerpoint/2010/main" val="292829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D229-0B2C-4216-AC50-72FF2A822EFF}"/>
              </a:ext>
            </a:extLst>
          </p:cNvPr>
          <p:cNvSpPr>
            <a:spLocks noGrp="1"/>
          </p:cNvSpPr>
          <p:nvPr>
            <p:ph type="title"/>
          </p:nvPr>
        </p:nvSpPr>
        <p:spPr/>
        <p:txBody>
          <a:bodyPr/>
          <a:lstStyle/>
          <a:p>
            <a:r>
              <a:rPr lang="en-US" dirty="0"/>
              <a:t>COVID-19 Math</a:t>
            </a:r>
          </a:p>
        </p:txBody>
      </p:sp>
      <p:sp>
        <p:nvSpPr>
          <p:cNvPr id="3" name="Content Placeholder 2">
            <a:extLst>
              <a:ext uri="{FF2B5EF4-FFF2-40B4-BE49-F238E27FC236}">
                <a16:creationId xmlns:a16="http://schemas.microsoft.com/office/drawing/2014/main" id="{CED79ADC-25F2-4EDE-935A-EEE4EF168AF8}"/>
              </a:ext>
            </a:extLst>
          </p:cNvPr>
          <p:cNvSpPr>
            <a:spLocks noGrp="1"/>
          </p:cNvSpPr>
          <p:nvPr>
            <p:ph idx="1"/>
          </p:nvPr>
        </p:nvSpPr>
        <p:spPr/>
        <p:txBody>
          <a:bodyPr/>
          <a:lstStyle/>
          <a:p>
            <a:pPr marL="0" indent="0" algn="ctr">
              <a:buNone/>
            </a:pPr>
            <a:r>
              <a:rPr lang="en-US" dirty="0"/>
              <a:t>Case Fatality Rate (CFR)</a:t>
            </a:r>
          </a:p>
          <a:p>
            <a:pPr marL="0" indent="0" algn="ctr">
              <a:buNone/>
            </a:pPr>
            <a:endParaRPr lang="en-US" dirty="0"/>
          </a:p>
          <a:p>
            <a:pPr marL="0" indent="0" algn="ctr">
              <a:buNone/>
            </a:pPr>
            <a:endParaRPr lang="en-US" dirty="0"/>
          </a:p>
          <a:p>
            <a:pPr marL="0" indent="0" algn="ctr">
              <a:buNone/>
            </a:pPr>
            <a:r>
              <a:rPr lang="en-US" u="sng" dirty="0"/>
              <a:t>Number of Deaths Caused by COVID-19</a:t>
            </a:r>
            <a:br>
              <a:rPr lang="en-US" u="sng" dirty="0"/>
            </a:br>
            <a:r>
              <a:rPr lang="en-US" b="1" dirty="0">
                <a:solidFill>
                  <a:srgbClr val="FF0000"/>
                </a:solidFill>
              </a:rPr>
              <a:t>Number of Confirmed Cases</a:t>
            </a:r>
          </a:p>
          <a:p>
            <a:pPr marL="0" indent="0" algn="ctr">
              <a:buNone/>
            </a:pPr>
            <a:endParaRPr lang="en-US" dirty="0"/>
          </a:p>
          <a:p>
            <a:pPr marL="0" indent="0" algn="ctr">
              <a:buNone/>
            </a:pPr>
            <a:r>
              <a:rPr lang="en-US" dirty="0"/>
              <a:t>= CFR%</a:t>
            </a:r>
          </a:p>
        </p:txBody>
      </p:sp>
    </p:spTree>
    <p:extLst>
      <p:ext uri="{BB962C8B-B14F-4D97-AF65-F5344CB8AC3E}">
        <p14:creationId xmlns:p14="http://schemas.microsoft.com/office/powerpoint/2010/main" val="81383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EE2C-5D0A-4CF1-AAD4-BA1F3C70FD9B}"/>
              </a:ext>
            </a:extLst>
          </p:cNvPr>
          <p:cNvSpPr>
            <a:spLocks noGrp="1"/>
          </p:cNvSpPr>
          <p:nvPr>
            <p:ph type="title"/>
          </p:nvPr>
        </p:nvSpPr>
        <p:spPr/>
        <p:txBody>
          <a:bodyPr/>
          <a:lstStyle/>
          <a:p>
            <a:r>
              <a:rPr lang="en-US" dirty="0"/>
              <a:t>COVID-19 Math</a:t>
            </a:r>
          </a:p>
        </p:txBody>
      </p:sp>
      <p:sp>
        <p:nvSpPr>
          <p:cNvPr id="3" name="Content Placeholder 2">
            <a:extLst>
              <a:ext uri="{FF2B5EF4-FFF2-40B4-BE49-F238E27FC236}">
                <a16:creationId xmlns:a16="http://schemas.microsoft.com/office/drawing/2014/main" id="{04F6EF02-076D-44C5-B543-BF032611159C}"/>
              </a:ext>
            </a:extLst>
          </p:cNvPr>
          <p:cNvSpPr>
            <a:spLocks noGrp="1"/>
          </p:cNvSpPr>
          <p:nvPr>
            <p:ph idx="1"/>
          </p:nvPr>
        </p:nvSpPr>
        <p:spPr/>
        <p:txBody>
          <a:bodyPr/>
          <a:lstStyle/>
          <a:p>
            <a:pPr marL="0" indent="0">
              <a:buNone/>
            </a:pPr>
            <a:r>
              <a:rPr lang="en-US" dirty="0"/>
              <a:t>As we test more people, the confirmed case rate goes UP.</a:t>
            </a:r>
          </a:p>
          <a:p>
            <a:pPr marL="0" indent="0">
              <a:buNone/>
            </a:pPr>
            <a:endParaRPr lang="en-US" dirty="0"/>
          </a:p>
          <a:p>
            <a:pPr marL="0" indent="0">
              <a:buNone/>
            </a:pPr>
            <a:r>
              <a:rPr lang="en-US" dirty="0"/>
              <a:t>As the confirmed case rate goes UP, the CFR goes DOWN.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51908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D229-0B2C-4216-AC50-72FF2A822EFF}"/>
              </a:ext>
            </a:extLst>
          </p:cNvPr>
          <p:cNvSpPr>
            <a:spLocks noGrp="1"/>
          </p:cNvSpPr>
          <p:nvPr>
            <p:ph type="title"/>
          </p:nvPr>
        </p:nvSpPr>
        <p:spPr/>
        <p:txBody>
          <a:bodyPr/>
          <a:lstStyle/>
          <a:p>
            <a:r>
              <a:rPr lang="en-US" dirty="0"/>
              <a:t>COVID-19 Math</a:t>
            </a:r>
          </a:p>
        </p:txBody>
      </p:sp>
      <p:sp>
        <p:nvSpPr>
          <p:cNvPr id="3" name="Content Placeholder 2">
            <a:extLst>
              <a:ext uri="{FF2B5EF4-FFF2-40B4-BE49-F238E27FC236}">
                <a16:creationId xmlns:a16="http://schemas.microsoft.com/office/drawing/2014/main" id="{CED79ADC-25F2-4EDE-935A-EEE4EF168AF8}"/>
              </a:ext>
            </a:extLst>
          </p:cNvPr>
          <p:cNvSpPr>
            <a:spLocks noGrp="1"/>
          </p:cNvSpPr>
          <p:nvPr>
            <p:ph idx="1"/>
          </p:nvPr>
        </p:nvSpPr>
        <p:spPr/>
        <p:txBody>
          <a:bodyPr/>
          <a:lstStyle/>
          <a:p>
            <a:pPr marL="0" indent="0" algn="ctr">
              <a:buNone/>
            </a:pPr>
            <a:r>
              <a:rPr lang="en-US" dirty="0"/>
              <a:t>Case Fatality Rate (CFR)</a:t>
            </a:r>
          </a:p>
          <a:p>
            <a:pPr marL="0" indent="0" algn="ctr">
              <a:buNone/>
            </a:pPr>
            <a:endParaRPr lang="en-US" dirty="0"/>
          </a:p>
          <a:p>
            <a:pPr marL="0" indent="0" algn="ctr">
              <a:buNone/>
            </a:pPr>
            <a:r>
              <a:rPr lang="en-US" u="sng" dirty="0"/>
              <a:t>Number of Deaths Caused by COVID-19</a:t>
            </a:r>
            <a:br>
              <a:rPr lang="en-US" u="sng" dirty="0"/>
            </a:br>
            <a:r>
              <a:rPr lang="en-US" dirty="0"/>
              <a:t>Number of Confirmed Cases</a:t>
            </a:r>
          </a:p>
          <a:p>
            <a:pPr marL="0" indent="0" algn="ctr">
              <a:buNone/>
            </a:pPr>
            <a:endParaRPr lang="en-US" dirty="0"/>
          </a:p>
          <a:p>
            <a:pPr marL="0" indent="0" algn="ctr">
              <a:buNone/>
            </a:pPr>
            <a:r>
              <a:rPr lang="en-US" dirty="0"/>
              <a:t>= CFR%</a:t>
            </a:r>
          </a:p>
        </p:txBody>
      </p:sp>
    </p:spTree>
    <p:extLst>
      <p:ext uri="{BB962C8B-B14F-4D97-AF65-F5344CB8AC3E}">
        <p14:creationId xmlns:p14="http://schemas.microsoft.com/office/powerpoint/2010/main" val="3931758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6487</TotalTime>
  <Words>727</Words>
  <Application>Microsoft Office PowerPoint</Application>
  <PresentationFormat>Widescreen</PresentationFormat>
  <Paragraphs>189</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COVID-19 Update</vt:lpstr>
      <vt:lpstr>PowerPoint Presentation</vt:lpstr>
      <vt:lpstr>Coronavirus or COVID-19?</vt:lpstr>
      <vt:lpstr>COVID-19 Specifics</vt:lpstr>
      <vt:lpstr>What’s So Bad About COVID-19?</vt:lpstr>
      <vt:lpstr>COVID-19 Math</vt:lpstr>
      <vt:lpstr>COVID-19 Math</vt:lpstr>
      <vt:lpstr>COVID-19 Math</vt:lpstr>
      <vt:lpstr>COVID-19 Math</vt:lpstr>
      <vt:lpstr>COVID-19 Math</vt:lpstr>
      <vt:lpstr>COVID-19 Math</vt:lpstr>
      <vt:lpstr>Key Points</vt:lpstr>
      <vt:lpstr>Pros/Cons of Being in U.S. During Pandemic</vt:lpstr>
      <vt:lpstr>How does COVID-19 infection compare to regular flu?</vt:lpstr>
      <vt:lpstr>What’s the deal with masks?</vt:lpstr>
      <vt:lpstr>CDC Says…</vt:lpstr>
      <vt:lpstr>Should you buy masks or not?</vt:lpstr>
      <vt:lpstr>Should you buy masks or not?</vt:lpstr>
      <vt:lpstr>What do the experts say?</vt:lpstr>
      <vt:lpstr>A Word on Masks</vt:lpstr>
      <vt:lpstr>            Patient                        Healthy Person</vt:lpstr>
      <vt:lpstr>So Why The Panic?</vt:lpstr>
      <vt:lpstr>Our Tasks</vt:lpstr>
      <vt:lpstr>What should we be doing now?</vt:lpstr>
      <vt:lpstr>Supplies To Get</vt:lpstr>
      <vt:lpstr>Actions To Take</vt:lpstr>
      <vt:lpstr>Actions To Take</vt:lpstr>
      <vt:lpstr>Shop Late and Win!</vt:lpstr>
      <vt:lpstr>Questions To Ask</vt:lpstr>
      <vt:lpstr>Answers To Provide To Others</vt:lpstr>
      <vt:lpstr>Moving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Update</dc:title>
  <dc:creator>Paul Martin</dc:creator>
  <cp:lastModifiedBy>Paul Martin</cp:lastModifiedBy>
  <cp:revision>28</cp:revision>
  <dcterms:created xsi:type="dcterms:W3CDTF">2020-03-01T22:50:50Z</dcterms:created>
  <dcterms:modified xsi:type="dcterms:W3CDTF">2020-03-13T03:20:19Z</dcterms:modified>
</cp:coreProperties>
</file>