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77"/>
  </p:notesMasterIdLst>
  <p:sldIdLst>
    <p:sldId id="257" r:id="rId5"/>
    <p:sldId id="327" r:id="rId6"/>
    <p:sldId id="328" r:id="rId7"/>
    <p:sldId id="258" r:id="rId8"/>
    <p:sldId id="259" r:id="rId9"/>
    <p:sldId id="260" r:id="rId10"/>
    <p:sldId id="321" r:id="rId11"/>
    <p:sldId id="322" r:id="rId12"/>
    <p:sldId id="261" r:id="rId13"/>
    <p:sldId id="264" r:id="rId14"/>
    <p:sldId id="315" r:id="rId15"/>
    <p:sldId id="298" r:id="rId16"/>
    <p:sldId id="262" r:id="rId17"/>
    <p:sldId id="265" r:id="rId18"/>
    <p:sldId id="316" r:id="rId19"/>
    <p:sldId id="263" r:id="rId20"/>
    <p:sldId id="266" r:id="rId21"/>
    <p:sldId id="267" r:id="rId22"/>
    <p:sldId id="317" r:id="rId23"/>
    <p:sldId id="268" r:id="rId24"/>
    <p:sldId id="269" r:id="rId25"/>
    <p:sldId id="270" r:id="rId26"/>
    <p:sldId id="271" r:id="rId27"/>
    <p:sldId id="272" r:id="rId28"/>
    <p:sldId id="273" r:id="rId29"/>
    <p:sldId id="318" r:id="rId30"/>
    <p:sldId id="274" r:id="rId31"/>
    <p:sldId id="323" r:id="rId32"/>
    <p:sldId id="275" r:id="rId33"/>
    <p:sldId id="276" r:id="rId34"/>
    <p:sldId id="319" r:id="rId35"/>
    <p:sldId id="299" r:id="rId36"/>
    <p:sldId id="277" r:id="rId37"/>
    <p:sldId id="278" r:id="rId38"/>
    <p:sldId id="279" r:id="rId39"/>
    <p:sldId id="280" r:id="rId40"/>
    <p:sldId id="281" r:id="rId41"/>
    <p:sldId id="282" r:id="rId42"/>
    <p:sldId id="283" r:id="rId43"/>
    <p:sldId id="324" r:id="rId44"/>
    <p:sldId id="320" r:id="rId45"/>
    <p:sldId id="300" r:id="rId46"/>
    <p:sldId id="284" r:id="rId47"/>
    <p:sldId id="285" r:id="rId48"/>
    <p:sldId id="286" r:id="rId49"/>
    <p:sldId id="301" r:id="rId50"/>
    <p:sldId id="287" r:id="rId51"/>
    <p:sldId id="288" r:id="rId52"/>
    <p:sldId id="289" r:id="rId53"/>
    <p:sldId id="290" r:id="rId54"/>
    <p:sldId id="291" r:id="rId55"/>
    <p:sldId id="292" r:id="rId56"/>
    <p:sldId id="329" r:id="rId57"/>
    <p:sldId id="302" r:id="rId58"/>
    <p:sldId id="293" r:id="rId59"/>
    <p:sldId id="294" r:id="rId60"/>
    <p:sldId id="295" r:id="rId61"/>
    <p:sldId id="296" r:id="rId62"/>
    <p:sldId id="303" r:id="rId63"/>
    <p:sldId id="304" r:id="rId64"/>
    <p:sldId id="325" r:id="rId65"/>
    <p:sldId id="305" r:id="rId66"/>
    <p:sldId id="306" r:id="rId67"/>
    <p:sldId id="326" r:id="rId68"/>
    <p:sldId id="307" r:id="rId69"/>
    <p:sldId id="308" r:id="rId70"/>
    <p:sldId id="309" r:id="rId71"/>
    <p:sldId id="310" r:id="rId72"/>
    <p:sldId id="311" r:id="rId73"/>
    <p:sldId id="312" r:id="rId74"/>
    <p:sldId id="313" r:id="rId75"/>
    <p:sldId id="314" r:id="rId7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713"/>
    <p:restoredTop sz="94599"/>
  </p:normalViewPr>
  <p:slideViewPr>
    <p:cSldViewPr snapToGrid="0" snapToObjects="1">
      <p:cViewPr varScale="1">
        <p:scale>
          <a:sx n="86" d="100"/>
          <a:sy n="86" d="100"/>
        </p:scale>
        <p:origin x="437" y="58"/>
      </p:cViewPr>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viewProps" Target="viewProps.xml"/><Relationship Id="rId5" Type="http://schemas.openxmlformats.org/officeDocument/2006/relationships/slide" Target="slides/slide1.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2E14403-5C9D-3540-8425-AEAB15BC4CBD}" type="datetimeFigureOut">
              <a:rPr lang="en-US" smtClean="0"/>
              <a:t>3/9/2020</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DE61E72-68B6-D44F-9163-FAF0B6E956C8}" type="slidenum">
              <a:rPr lang="en-US" smtClean="0"/>
              <a:t>‹#›</a:t>
            </a:fld>
            <a:endParaRPr lang="en-US" dirty="0"/>
          </a:p>
        </p:txBody>
      </p:sp>
    </p:spTree>
    <p:extLst>
      <p:ext uri="{BB962C8B-B14F-4D97-AF65-F5344CB8AC3E}">
        <p14:creationId xmlns:p14="http://schemas.microsoft.com/office/powerpoint/2010/main" val="14759683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3890847-99CB-4CCF-8A04-D41F3A5C988D}" type="datetime1">
              <a:rPr lang="en-US" smtClean="0"/>
              <a:t>3/9/2020</a:t>
            </a:fld>
            <a:endParaRPr lang="en-US" dirty="0"/>
          </a:p>
        </p:txBody>
      </p:sp>
      <p:sp>
        <p:nvSpPr>
          <p:cNvPr id="5" name="Footer Placeholder 4"/>
          <p:cNvSpPr>
            <a:spLocks noGrp="1"/>
          </p:cNvSpPr>
          <p:nvPr>
            <p:ph type="ftr" sz="quarter" idx="11"/>
          </p:nvPr>
        </p:nvSpPr>
        <p:spPr/>
        <p:txBody>
          <a:bodyPr/>
          <a:lstStyle/>
          <a:p>
            <a:r>
              <a:rPr lang="en-US"/>
              <a:t>Copyright 2020 Paul T. Martin.  Compatible with Version 1 of The Ready Citizen.</a:t>
            </a:r>
            <a:endParaRPr lang="en-US" dirty="0"/>
          </a:p>
        </p:txBody>
      </p:sp>
      <p:sp>
        <p:nvSpPr>
          <p:cNvPr id="6" name="Slide Number Placeholder 5"/>
          <p:cNvSpPr>
            <a:spLocks noGrp="1"/>
          </p:cNvSpPr>
          <p:nvPr>
            <p:ph type="sldNum" sz="quarter" idx="12"/>
          </p:nvPr>
        </p:nvSpPr>
        <p:spPr/>
        <p:txBody>
          <a:bodyPr/>
          <a:lstStyle/>
          <a:p>
            <a:fld id="{CB246B4A-955D-9542-96E8-44BB5C493425}" type="slidenum">
              <a:rPr lang="en-US" smtClean="0"/>
              <a:t>‹#›</a:t>
            </a:fld>
            <a:endParaRPr lang="en-US" dirty="0"/>
          </a:p>
        </p:txBody>
      </p:sp>
    </p:spTree>
    <p:extLst>
      <p:ext uri="{BB962C8B-B14F-4D97-AF65-F5344CB8AC3E}">
        <p14:creationId xmlns:p14="http://schemas.microsoft.com/office/powerpoint/2010/main" val="1971603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CF30CA-9D78-4A0B-B952-0C081EE8CCEF}" type="datetime1">
              <a:rPr lang="en-US" smtClean="0"/>
              <a:t>3/9/2020</a:t>
            </a:fld>
            <a:endParaRPr lang="en-US" dirty="0"/>
          </a:p>
        </p:txBody>
      </p:sp>
      <p:sp>
        <p:nvSpPr>
          <p:cNvPr id="5" name="Footer Placeholder 4"/>
          <p:cNvSpPr>
            <a:spLocks noGrp="1"/>
          </p:cNvSpPr>
          <p:nvPr>
            <p:ph type="ftr" sz="quarter" idx="11"/>
          </p:nvPr>
        </p:nvSpPr>
        <p:spPr/>
        <p:txBody>
          <a:bodyPr/>
          <a:lstStyle/>
          <a:p>
            <a:r>
              <a:rPr lang="en-US"/>
              <a:t>Copyright 2020 Paul T. Martin.  Compatible with Version 1 of The Ready Citizen.</a:t>
            </a:r>
            <a:endParaRPr lang="en-US" dirty="0"/>
          </a:p>
        </p:txBody>
      </p:sp>
      <p:sp>
        <p:nvSpPr>
          <p:cNvPr id="6" name="Slide Number Placeholder 5"/>
          <p:cNvSpPr>
            <a:spLocks noGrp="1"/>
          </p:cNvSpPr>
          <p:nvPr>
            <p:ph type="sldNum" sz="quarter" idx="12"/>
          </p:nvPr>
        </p:nvSpPr>
        <p:spPr/>
        <p:txBody>
          <a:bodyPr/>
          <a:lstStyle/>
          <a:p>
            <a:fld id="{CB246B4A-955D-9542-96E8-44BB5C493425}" type="slidenum">
              <a:rPr lang="en-US" smtClean="0"/>
              <a:t>‹#›</a:t>
            </a:fld>
            <a:endParaRPr lang="en-US" dirty="0"/>
          </a:p>
        </p:txBody>
      </p:sp>
    </p:spTree>
    <p:extLst>
      <p:ext uri="{BB962C8B-B14F-4D97-AF65-F5344CB8AC3E}">
        <p14:creationId xmlns:p14="http://schemas.microsoft.com/office/powerpoint/2010/main" val="1765415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550BF00-AECA-4A86-A2D7-6B7AE835BF88}" type="datetime1">
              <a:rPr lang="en-US" smtClean="0"/>
              <a:t>3/9/2020</a:t>
            </a:fld>
            <a:endParaRPr lang="en-US" dirty="0"/>
          </a:p>
        </p:txBody>
      </p:sp>
      <p:sp>
        <p:nvSpPr>
          <p:cNvPr id="5" name="Footer Placeholder 4"/>
          <p:cNvSpPr>
            <a:spLocks noGrp="1"/>
          </p:cNvSpPr>
          <p:nvPr>
            <p:ph type="ftr" sz="quarter" idx="11"/>
          </p:nvPr>
        </p:nvSpPr>
        <p:spPr/>
        <p:txBody>
          <a:bodyPr/>
          <a:lstStyle/>
          <a:p>
            <a:r>
              <a:rPr lang="en-US"/>
              <a:t>Copyright 2020 Paul T. Martin.  Compatible with Version 1 of The Ready Citizen.</a:t>
            </a:r>
            <a:endParaRPr lang="en-US" dirty="0"/>
          </a:p>
        </p:txBody>
      </p:sp>
      <p:sp>
        <p:nvSpPr>
          <p:cNvPr id="6" name="Slide Number Placeholder 5"/>
          <p:cNvSpPr>
            <a:spLocks noGrp="1"/>
          </p:cNvSpPr>
          <p:nvPr>
            <p:ph type="sldNum" sz="quarter" idx="12"/>
          </p:nvPr>
        </p:nvSpPr>
        <p:spPr/>
        <p:txBody>
          <a:bodyPr/>
          <a:lstStyle/>
          <a:p>
            <a:fld id="{CB246B4A-955D-9542-96E8-44BB5C493425}" type="slidenum">
              <a:rPr lang="en-US" smtClean="0"/>
              <a:t>‹#›</a:t>
            </a:fld>
            <a:endParaRPr lang="en-US" dirty="0"/>
          </a:p>
        </p:txBody>
      </p:sp>
    </p:spTree>
    <p:extLst>
      <p:ext uri="{BB962C8B-B14F-4D97-AF65-F5344CB8AC3E}">
        <p14:creationId xmlns:p14="http://schemas.microsoft.com/office/powerpoint/2010/main" val="1711451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49B480-3F84-48EF-B9C0-51F4D5E4FA01}" type="datetime1">
              <a:rPr lang="en-US" smtClean="0"/>
              <a:t>3/9/2020</a:t>
            </a:fld>
            <a:endParaRPr lang="en-US" dirty="0"/>
          </a:p>
        </p:txBody>
      </p:sp>
      <p:sp>
        <p:nvSpPr>
          <p:cNvPr id="5" name="Footer Placeholder 4"/>
          <p:cNvSpPr>
            <a:spLocks noGrp="1"/>
          </p:cNvSpPr>
          <p:nvPr>
            <p:ph type="ftr" sz="quarter" idx="11"/>
          </p:nvPr>
        </p:nvSpPr>
        <p:spPr/>
        <p:txBody>
          <a:bodyPr/>
          <a:lstStyle/>
          <a:p>
            <a:r>
              <a:rPr lang="en-US"/>
              <a:t>Copyright 2020 Paul T. Martin.  Compatible with Version 1 of The Ready Citizen.</a:t>
            </a:r>
            <a:endParaRPr lang="en-US" dirty="0"/>
          </a:p>
        </p:txBody>
      </p:sp>
      <p:sp>
        <p:nvSpPr>
          <p:cNvPr id="6" name="Slide Number Placeholder 5"/>
          <p:cNvSpPr>
            <a:spLocks noGrp="1"/>
          </p:cNvSpPr>
          <p:nvPr>
            <p:ph type="sldNum" sz="quarter" idx="12"/>
          </p:nvPr>
        </p:nvSpPr>
        <p:spPr/>
        <p:txBody>
          <a:bodyPr/>
          <a:lstStyle/>
          <a:p>
            <a:fld id="{CB246B4A-955D-9542-96E8-44BB5C493425}" type="slidenum">
              <a:rPr lang="en-US" smtClean="0"/>
              <a:t>‹#›</a:t>
            </a:fld>
            <a:endParaRPr lang="en-US" dirty="0"/>
          </a:p>
        </p:txBody>
      </p:sp>
    </p:spTree>
    <p:extLst>
      <p:ext uri="{BB962C8B-B14F-4D97-AF65-F5344CB8AC3E}">
        <p14:creationId xmlns:p14="http://schemas.microsoft.com/office/powerpoint/2010/main" val="1064073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C99C915-F6B6-4E05-B22F-F2A6FD923648}" type="datetime1">
              <a:rPr lang="en-US" smtClean="0"/>
              <a:t>3/9/2020</a:t>
            </a:fld>
            <a:endParaRPr lang="en-US" dirty="0"/>
          </a:p>
        </p:txBody>
      </p:sp>
      <p:sp>
        <p:nvSpPr>
          <p:cNvPr id="5" name="Footer Placeholder 4"/>
          <p:cNvSpPr>
            <a:spLocks noGrp="1"/>
          </p:cNvSpPr>
          <p:nvPr>
            <p:ph type="ftr" sz="quarter" idx="11"/>
          </p:nvPr>
        </p:nvSpPr>
        <p:spPr/>
        <p:txBody>
          <a:bodyPr/>
          <a:lstStyle/>
          <a:p>
            <a:r>
              <a:rPr lang="en-US"/>
              <a:t>Copyright 2020 Paul T. Martin.  Compatible with Version 1 of The Ready Citizen.</a:t>
            </a:r>
            <a:endParaRPr lang="en-US" dirty="0"/>
          </a:p>
        </p:txBody>
      </p:sp>
      <p:sp>
        <p:nvSpPr>
          <p:cNvPr id="6" name="Slide Number Placeholder 5"/>
          <p:cNvSpPr>
            <a:spLocks noGrp="1"/>
          </p:cNvSpPr>
          <p:nvPr>
            <p:ph type="sldNum" sz="quarter" idx="12"/>
          </p:nvPr>
        </p:nvSpPr>
        <p:spPr/>
        <p:txBody>
          <a:bodyPr/>
          <a:lstStyle/>
          <a:p>
            <a:fld id="{CB246B4A-955D-9542-96E8-44BB5C493425}" type="slidenum">
              <a:rPr lang="en-US" smtClean="0"/>
              <a:t>‹#›</a:t>
            </a:fld>
            <a:endParaRPr lang="en-US" dirty="0"/>
          </a:p>
        </p:txBody>
      </p:sp>
    </p:spTree>
    <p:extLst>
      <p:ext uri="{BB962C8B-B14F-4D97-AF65-F5344CB8AC3E}">
        <p14:creationId xmlns:p14="http://schemas.microsoft.com/office/powerpoint/2010/main" val="1794128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BFFF6EB-EEBB-457B-86D6-86631DABBD14}" type="datetime1">
              <a:rPr lang="en-US" smtClean="0"/>
              <a:t>3/9/2020</a:t>
            </a:fld>
            <a:endParaRPr lang="en-US" dirty="0"/>
          </a:p>
        </p:txBody>
      </p:sp>
      <p:sp>
        <p:nvSpPr>
          <p:cNvPr id="6" name="Footer Placeholder 5"/>
          <p:cNvSpPr>
            <a:spLocks noGrp="1"/>
          </p:cNvSpPr>
          <p:nvPr>
            <p:ph type="ftr" sz="quarter" idx="11"/>
          </p:nvPr>
        </p:nvSpPr>
        <p:spPr/>
        <p:txBody>
          <a:bodyPr/>
          <a:lstStyle/>
          <a:p>
            <a:r>
              <a:rPr lang="en-US"/>
              <a:t>Copyright 2020 Paul T. Martin.  Compatible with Version 1 of The Ready Citizen.</a:t>
            </a:r>
            <a:endParaRPr lang="en-US" dirty="0"/>
          </a:p>
        </p:txBody>
      </p:sp>
      <p:sp>
        <p:nvSpPr>
          <p:cNvPr id="7" name="Slide Number Placeholder 6"/>
          <p:cNvSpPr>
            <a:spLocks noGrp="1"/>
          </p:cNvSpPr>
          <p:nvPr>
            <p:ph type="sldNum" sz="quarter" idx="12"/>
          </p:nvPr>
        </p:nvSpPr>
        <p:spPr/>
        <p:txBody>
          <a:bodyPr/>
          <a:lstStyle/>
          <a:p>
            <a:fld id="{CB246B4A-955D-9542-96E8-44BB5C493425}" type="slidenum">
              <a:rPr lang="en-US" smtClean="0"/>
              <a:t>‹#›</a:t>
            </a:fld>
            <a:endParaRPr lang="en-US" dirty="0"/>
          </a:p>
        </p:txBody>
      </p:sp>
    </p:spTree>
    <p:extLst>
      <p:ext uri="{BB962C8B-B14F-4D97-AF65-F5344CB8AC3E}">
        <p14:creationId xmlns:p14="http://schemas.microsoft.com/office/powerpoint/2010/main" val="1106635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E2D17E8-4035-4C07-AC18-1503037A793C}" type="datetime1">
              <a:rPr lang="en-US" smtClean="0"/>
              <a:t>3/9/2020</a:t>
            </a:fld>
            <a:endParaRPr lang="en-US" dirty="0"/>
          </a:p>
        </p:txBody>
      </p:sp>
      <p:sp>
        <p:nvSpPr>
          <p:cNvPr id="8" name="Footer Placeholder 7"/>
          <p:cNvSpPr>
            <a:spLocks noGrp="1"/>
          </p:cNvSpPr>
          <p:nvPr>
            <p:ph type="ftr" sz="quarter" idx="11"/>
          </p:nvPr>
        </p:nvSpPr>
        <p:spPr/>
        <p:txBody>
          <a:bodyPr/>
          <a:lstStyle/>
          <a:p>
            <a:r>
              <a:rPr lang="en-US"/>
              <a:t>Copyright 2020 Paul T. Martin.  Compatible with Version 1 of The Ready Citizen.</a:t>
            </a:r>
            <a:endParaRPr lang="en-US" dirty="0"/>
          </a:p>
        </p:txBody>
      </p:sp>
      <p:sp>
        <p:nvSpPr>
          <p:cNvPr id="9" name="Slide Number Placeholder 8"/>
          <p:cNvSpPr>
            <a:spLocks noGrp="1"/>
          </p:cNvSpPr>
          <p:nvPr>
            <p:ph type="sldNum" sz="quarter" idx="12"/>
          </p:nvPr>
        </p:nvSpPr>
        <p:spPr/>
        <p:txBody>
          <a:bodyPr/>
          <a:lstStyle/>
          <a:p>
            <a:fld id="{CB246B4A-955D-9542-96E8-44BB5C493425}" type="slidenum">
              <a:rPr lang="en-US" smtClean="0"/>
              <a:t>‹#›</a:t>
            </a:fld>
            <a:endParaRPr lang="en-US" dirty="0"/>
          </a:p>
        </p:txBody>
      </p:sp>
    </p:spTree>
    <p:extLst>
      <p:ext uri="{BB962C8B-B14F-4D97-AF65-F5344CB8AC3E}">
        <p14:creationId xmlns:p14="http://schemas.microsoft.com/office/powerpoint/2010/main" val="2016398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E013C44-9BB5-412A-9DC4-79F2F970B7F8}" type="datetime1">
              <a:rPr lang="en-US" smtClean="0"/>
              <a:t>3/9/2020</a:t>
            </a:fld>
            <a:endParaRPr lang="en-US" dirty="0"/>
          </a:p>
        </p:txBody>
      </p:sp>
      <p:sp>
        <p:nvSpPr>
          <p:cNvPr id="4" name="Footer Placeholder 3"/>
          <p:cNvSpPr>
            <a:spLocks noGrp="1"/>
          </p:cNvSpPr>
          <p:nvPr>
            <p:ph type="ftr" sz="quarter" idx="11"/>
          </p:nvPr>
        </p:nvSpPr>
        <p:spPr/>
        <p:txBody>
          <a:bodyPr/>
          <a:lstStyle/>
          <a:p>
            <a:r>
              <a:rPr lang="en-US"/>
              <a:t>Copyright 2020 Paul T. Martin.  Compatible with Version 1 of The Ready Citizen.</a:t>
            </a:r>
            <a:endParaRPr lang="en-US" dirty="0"/>
          </a:p>
        </p:txBody>
      </p:sp>
      <p:sp>
        <p:nvSpPr>
          <p:cNvPr id="5" name="Slide Number Placeholder 4"/>
          <p:cNvSpPr>
            <a:spLocks noGrp="1"/>
          </p:cNvSpPr>
          <p:nvPr>
            <p:ph type="sldNum" sz="quarter" idx="12"/>
          </p:nvPr>
        </p:nvSpPr>
        <p:spPr/>
        <p:txBody>
          <a:bodyPr/>
          <a:lstStyle/>
          <a:p>
            <a:fld id="{CB246B4A-955D-9542-96E8-44BB5C493425}" type="slidenum">
              <a:rPr lang="en-US" smtClean="0"/>
              <a:t>‹#›</a:t>
            </a:fld>
            <a:endParaRPr lang="en-US" dirty="0"/>
          </a:p>
        </p:txBody>
      </p:sp>
    </p:spTree>
    <p:extLst>
      <p:ext uri="{BB962C8B-B14F-4D97-AF65-F5344CB8AC3E}">
        <p14:creationId xmlns:p14="http://schemas.microsoft.com/office/powerpoint/2010/main" val="166542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84CAB4-6949-486F-B7B3-2585B6A5DF60}" type="datetime1">
              <a:rPr lang="en-US" smtClean="0"/>
              <a:t>3/9/2020</a:t>
            </a:fld>
            <a:endParaRPr lang="en-US" dirty="0"/>
          </a:p>
        </p:txBody>
      </p:sp>
      <p:sp>
        <p:nvSpPr>
          <p:cNvPr id="3" name="Footer Placeholder 2"/>
          <p:cNvSpPr>
            <a:spLocks noGrp="1"/>
          </p:cNvSpPr>
          <p:nvPr>
            <p:ph type="ftr" sz="quarter" idx="11"/>
          </p:nvPr>
        </p:nvSpPr>
        <p:spPr/>
        <p:txBody>
          <a:bodyPr/>
          <a:lstStyle/>
          <a:p>
            <a:r>
              <a:rPr lang="en-US"/>
              <a:t>Copyright 2020 Paul T. Martin.  Compatible with Version 1 of The Ready Citizen.</a:t>
            </a:r>
            <a:endParaRPr lang="en-US" dirty="0"/>
          </a:p>
        </p:txBody>
      </p:sp>
      <p:sp>
        <p:nvSpPr>
          <p:cNvPr id="4" name="Slide Number Placeholder 3"/>
          <p:cNvSpPr>
            <a:spLocks noGrp="1"/>
          </p:cNvSpPr>
          <p:nvPr>
            <p:ph type="sldNum" sz="quarter" idx="12"/>
          </p:nvPr>
        </p:nvSpPr>
        <p:spPr/>
        <p:txBody>
          <a:bodyPr/>
          <a:lstStyle/>
          <a:p>
            <a:fld id="{CB246B4A-955D-9542-96E8-44BB5C493425}" type="slidenum">
              <a:rPr lang="en-US" smtClean="0"/>
              <a:t>‹#›</a:t>
            </a:fld>
            <a:endParaRPr lang="en-US" dirty="0"/>
          </a:p>
        </p:txBody>
      </p:sp>
    </p:spTree>
    <p:extLst>
      <p:ext uri="{BB962C8B-B14F-4D97-AF65-F5344CB8AC3E}">
        <p14:creationId xmlns:p14="http://schemas.microsoft.com/office/powerpoint/2010/main" val="911765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E89EDBA-6060-4E56-9DB1-C51EE66013D7}" type="datetime1">
              <a:rPr lang="en-US" smtClean="0"/>
              <a:t>3/9/2020</a:t>
            </a:fld>
            <a:endParaRPr lang="en-US" dirty="0"/>
          </a:p>
        </p:txBody>
      </p:sp>
      <p:sp>
        <p:nvSpPr>
          <p:cNvPr id="6" name="Footer Placeholder 5"/>
          <p:cNvSpPr>
            <a:spLocks noGrp="1"/>
          </p:cNvSpPr>
          <p:nvPr>
            <p:ph type="ftr" sz="quarter" idx="11"/>
          </p:nvPr>
        </p:nvSpPr>
        <p:spPr/>
        <p:txBody>
          <a:bodyPr/>
          <a:lstStyle/>
          <a:p>
            <a:r>
              <a:rPr lang="en-US"/>
              <a:t>Copyright 2020 Paul T. Martin.  Compatible with Version 1 of The Ready Citizen.</a:t>
            </a:r>
            <a:endParaRPr lang="en-US" dirty="0"/>
          </a:p>
        </p:txBody>
      </p:sp>
      <p:sp>
        <p:nvSpPr>
          <p:cNvPr id="7" name="Slide Number Placeholder 6"/>
          <p:cNvSpPr>
            <a:spLocks noGrp="1"/>
          </p:cNvSpPr>
          <p:nvPr>
            <p:ph type="sldNum" sz="quarter" idx="12"/>
          </p:nvPr>
        </p:nvSpPr>
        <p:spPr/>
        <p:txBody>
          <a:bodyPr/>
          <a:lstStyle/>
          <a:p>
            <a:fld id="{CB246B4A-955D-9542-96E8-44BB5C493425}" type="slidenum">
              <a:rPr lang="en-US" smtClean="0"/>
              <a:t>‹#›</a:t>
            </a:fld>
            <a:endParaRPr lang="en-US" dirty="0"/>
          </a:p>
        </p:txBody>
      </p:sp>
    </p:spTree>
    <p:extLst>
      <p:ext uri="{BB962C8B-B14F-4D97-AF65-F5344CB8AC3E}">
        <p14:creationId xmlns:p14="http://schemas.microsoft.com/office/powerpoint/2010/main" val="1741474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11A1990-5D38-4515-AE93-E6278C08A185}" type="datetime1">
              <a:rPr lang="en-US" smtClean="0"/>
              <a:t>3/9/2020</a:t>
            </a:fld>
            <a:endParaRPr lang="en-US" dirty="0"/>
          </a:p>
        </p:txBody>
      </p:sp>
      <p:sp>
        <p:nvSpPr>
          <p:cNvPr id="6" name="Footer Placeholder 5"/>
          <p:cNvSpPr>
            <a:spLocks noGrp="1"/>
          </p:cNvSpPr>
          <p:nvPr>
            <p:ph type="ftr" sz="quarter" idx="11"/>
          </p:nvPr>
        </p:nvSpPr>
        <p:spPr/>
        <p:txBody>
          <a:bodyPr/>
          <a:lstStyle/>
          <a:p>
            <a:r>
              <a:rPr lang="en-US"/>
              <a:t>Copyright 2020 Paul T. Martin.  Compatible with Version 1 of The Ready Citizen.</a:t>
            </a:r>
            <a:endParaRPr lang="en-US" dirty="0"/>
          </a:p>
        </p:txBody>
      </p:sp>
      <p:sp>
        <p:nvSpPr>
          <p:cNvPr id="7" name="Slide Number Placeholder 6"/>
          <p:cNvSpPr>
            <a:spLocks noGrp="1"/>
          </p:cNvSpPr>
          <p:nvPr>
            <p:ph type="sldNum" sz="quarter" idx="12"/>
          </p:nvPr>
        </p:nvSpPr>
        <p:spPr/>
        <p:txBody>
          <a:bodyPr/>
          <a:lstStyle/>
          <a:p>
            <a:fld id="{CB246B4A-955D-9542-96E8-44BB5C493425}" type="slidenum">
              <a:rPr lang="en-US" smtClean="0"/>
              <a:t>‹#›</a:t>
            </a:fld>
            <a:endParaRPr lang="en-US" dirty="0"/>
          </a:p>
        </p:txBody>
      </p:sp>
    </p:spTree>
    <p:extLst>
      <p:ext uri="{BB962C8B-B14F-4D97-AF65-F5344CB8AC3E}">
        <p14:creationId xmlns:p14="http://schemas.microsoft.com/office/powerpoint/2010/main" val="913683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D5F024-5FF4-4294-BAFB-A8B9082EFD54}" type="datetime1">
              <a:rPr lang="en-US" smtClean="0"/>
              <a:t>3/9/2020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Copyright 2020 Paul T. Martin.  Compatible with Version 1 of The Ready Citizen.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246B4A-955D-9542-96E8-44BB5C493425}" type="slidenum">
              <a:rPr lang="en-US" smtClean="0"/>
              <a:t>‹#›</a:t>
            </a:fld>
            <a:endParaRPr lang="en-US" dirty="0"/>
          </a:p>
        </p:txBody>
      </p:sp>
    </p:spTree>
    <p:extLst>
      <p:ext uri="{BB962C8B-B14F-4D97-AF65-F5344CB8AC3E}">
        <p14:creationId xmlns:p14="http://schemas.microsoft.com/office/powerpoint/2010/main" val="10197471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ea typeface="Arial Rounded MT Bold" charset="0"/>
                <a:cs typeface="Arial Rounded MT Bold" charset="0"/>
              </a:rPr>
              <a:t>The Ready Citizen</a:t>
            </a:r>
          </a:p>
        </p:txBody>
      </p:sp>
      <p:sp>
        <p:nvSpPr>
          <p:cNvPr id="3" name="Subtitle 2"/>
          <p:cNvSpPr>
            <a:spLocks noGrp="1"/>
          </p:cNvSpPr>
          <p:nvPr>
            <p:ph type="subTitle" idx="1"/>
          </p:nvPr>
        </p:nvSpPr>
        <p:spPr/>
        <p:txBody>
          <a:bodyPr>
            <a:normAutofit/>
          </a:bodyPr>
          <a:lstStyle/>
          <a:p>
            <a:endParaRPr lang="en-US" sz="4000" dirty="0">
              <a:solidFill>
                <a:srgbClr val="FF0000"/>
              </a:solidFill>
            </a:endParaRPr>
          </a:p>
          <a:p>
            <a:r>
              <a:rPr lang="en-US" sz="4000" dirty="0">
                <a:solidFill>
                  <a:srgbClr val="FF0000"/>
                </a:solidFill>
              </a:rPr>
              <a:t>Paul T. Martin</a:t>
            </a:r>
          </a:p>
        </p:txBody>
      </p:sp>
      <p:sp>
        <p:nvSpPr>
          <p:cNvPr id="4" name="Footer Placeholder 3">
            <a:extLst>
              <a:ext uri="{FF2B5EF4-FFF2-40B4-BE49-F238E27FC236}">
                <a16:creationId xmlns:a16="http://schemas.microsoft.com/office/drawing/2014/main" id="{C2BA894A-0761-46DE-95B3-938D508BC837}"/>
              </a:ext>
            </a:extLst>
          </p:cNvPr>
          <p:cNvSpPr>
            <a:spLocks noGrp="1"/>
          </p:cNvSpPr>
          <p:nvPr>
            <p:ph type="ftr" sz="quarter" idx="11"/>
          </p:nvPr>
        </p:nvSpPr>
        <p:spPr/>
        <p:txBody>
          <a:bodyPr/>
          <a:lstStyle/>
          <a:p>
            <a:r>
              <a:rPr lang="en-US" dirty="0"/>
              <a:t>Copyright 2020 Paul T. Martin.  Compatible with Version 1 of The Ready Citizen.</a:t>
            </a:r>
          </a:p>
        </p:txBody>
      </p:sp>
    </p:spTree>
    <p:extLst>
      <p:ext uri="{BB962C8B-B14F-4D97-AF65-F5344CB8AC3E}">
        <p14:creationId xmlns:p14="http://schemas.microsoft.com/office/powerpoint/2010/main" val="8091037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38463"/>
            <a:ext cx="10515600" cy="5238500"/>
          </a:xfrm>
        </p:spPr>
        <p:txBody>
          <a:bodyPr anchor="t"/>
          <a:lstStyle/>
          <a:p>
            <a:pPr>
              <a:lnSpc>
                <a:spcPct val="100000"/>
              </a:lnSpc>
            </a:pPr>
            <a:endParaRPr lang="en-US" b="1" dirty="0"/>
          </a:p>
          <a:p>
            <a:pPr>
              <a:lnSpc>
                <a:spcPct val="100000"/>
              </a:lnSpc>
            </a:pPr>
            <a:r>
              <a:rPr lang="en-US" b="1" dirty="0">
                <a:solidFill>
                  <a:srgbClr val="FF0000"/>
                </a:solidFill>
              </a:rPr>
              <a:t>Ask questions </a:t>
            </a:r>
            <a:r>
              <a:rPr lang="en-US" dirty="0"/>
              <a:t>along the way.  </a:t>
            </a:r>
          </a:p>
          <a:p>
            <a:pPr>
              <a:lnSpc>
                <a:spcPct val="100000"/>
              </a:lnSpc>
            </a:pPr>
            <a:endParaRPr lang="en-US" dirty="0"/>
          </a:p>
          <a:p>
            <a:pPr>
              <a:lnSpc>
                <a:spcPct val="100000"/>
              </a:lnSpc>
            </a:pPr>
            <a:r>
              <a:rPr lang="en-US" b="1" dirty="0">
                <a:solidFill>
                  <a:srgbClr val="FF0000"/>
                </a:solidFill>
              </a:rPr>
              <a:t>Do you own research </a:t>
            </a:r>
            <a:r>
              <a:rPr lang="en-US" dirty="0"/>
              <a:t>on the best options for your family. </a:t>
            </a:r>
          </a:p>
          <a:p>
            <a:pPr>
              <a:lnSpc>
                <a:spcPct val="100000"/>
              </a:lnSpc>
            </a:pPr>
            <a:endParaRPr lang="en-US" dirty="0"/>
          </a:p>
          <a:p>
            <a:pPr>
              <a:lnSpc>
                <a:spcPct val="100000"/>
              </a:lnSpc>
            </a:pPr>
            <a:r>
              <a:rPr lang="en-US" dirty="0"/>
              <a:t>Above all else, </a:t>
            </a:r>
            <a:r>
              <a:rPr lang="en-US" b="1" dirty="0">
                <a:solidFill>
                  <a:srgbClr val="FF0000"/>
                </a:solidFill>
              </a:rPr>
              <a:t>take action </a:t>
            </a:r>
            <a:r>
              <a:rPr lang="en-US" dirty="0"/>
              <a:t>so that if and when a crisis comes, your family’s needs are covered and you’re in a position to help others</a:t>
            </a:r>
          </a:p>
          <a:p>
            <a:pPr algn="ctr"/>
            <a:endParaRPr lang="en-US" dirty="0"/>
          </a:p>
        </p:txBody>
      </p:sp>
      <p:sp>
        <p:nvSpPr>
          <p:cNvPr id="2" name="Footer Placeholder 1">
            <a:extLst>
              <a:ext uri="{FF2B5EF4-FFF2-40B4-BE49-F238E27FC236}">
                <a16:creationId xmlns:a16="http://schemas.microsoft.com/office/drawing/2014/main" id="{A22030D9-2544-4479-90F9-E225DEE9E9E1}"/>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9704477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71273-0189-4844-8ED9-138DA210DC44}"/>
              </a:ext>
            </a:extLst>
          </p:cNvPr>
          <p:cNvSpPr>
            <a:spLocks noGrp="1"/>
          </p:cNvSpPr>
          <p:nvPr>
            <p:ph type="title"/>
          </p:nvPr>
        </p:nvSpPr>
        <p:spPr/>
        <p:txBody>
          <a:bodyPr/>
          <a:lstStyle/>
          <a:p>
            <a:endParaRPr lang="en-US"/>
          </a:p>
        </p:txBody>
      </p:sp>
      <p:pic>
        <p:nvPicPr>
          <p:cNvPr id="4" name="Content Placeholder 3">
            <a:extLst>
              <a:ext uri="{FF2B5EF4-FFF2-40B4-BE49-F238E27FC236}">
                <a16:creationId xmlns:a16="http://schemas.microsoft.com/office/drawing/2014/main" id="{7EC7E67A-849E-4851-A183-6BF8F9D276A2}"/>
              </a:ext>
            </a:extLst>
          </p:cNvPr>
          <p:cNvPicPr>
            <a:picLocks noGrp="1" noChangeAspect="1"/>
          </p:cNvPicPr>
          <p:nvPr>
            <p:ph idx="1"/>
          </p:nvPr>
        </p:nvPicPr>
        <p:blipFill>
          <a:blip r:embed="rId2"/>
          <a:stretch>
            <a:fillRect/>
          </a:stretch>
        </p:blipFill>
        <p:spPr>
          <a:xfrm>
            <a:off x="4023361" y="633984"/>
            <a:ext cx="4645152" cy="5542979"/>
          </a:xfrm>
          <a:prstGeom prst="rect">
            <a:avLst/>
          </a:prstGeom>
        </p:spPr>
      </p:pic>
      <p:sp>
        <p:nvSpPr>
          <p:cNvPr id="3" name="Footer Placeholder 2">
            <a:extLst>
              <a:ext uri="{FF2B5EF4-FFF2-40B4-BE49-F238E27FC236}">
                <a16:creationId xmlns:a16="http://schemas.microsoft.com/office/drawing/2014/main" id="{14E69AA9-BE74-4DA0-8522-87E9322EE1E2}"/>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36223323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a:t>FOOD</a:t>
            </a:r>
          </a:p>
        </p:txBody>
      </p:sp>
      <p:sp>
        <p:nvSpPr>
          <p:cNvPr id="3" name="Footer Placeholder 2">
            <a:extLst>
              <a:ext uri="{FF2B5EF4-FFF2-40B4-BE49-F238E27FC236}">
                <a16:creationId xmlns:a16="http://schemas.microsoft.com/office/drawing/2014/main" id="{2B2BF2F7-8BE7-4174-9B26-9F1446686C7D}"/>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7042866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Food</a:t>
            </a:r>
          </a:p>
        </p:txBody>
      </p:sp>
      <p:sp>
        <p:nvSpPr>
          <p:cNvPr id="3" name="Content Placeholder 2"/>
          <p:cNvSpPr>
            <a:spLocks noGrp="1"/>
          </p:cNvSpPr>
          <p:nvPr>
            <p:ph idx="1"/>
          </p:nvPr>
        </p:nvSpPr>
        <p:spPr>
          <a:xfrm>
            <a:off x="790073" y="1825625"/>
            <a:ext cx="10856495" cy="4351338"/>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a:t>Creating a good emergency food storage program is the most difficult part of preparedness. For the following reasons:</a:t>
            </a:r>
          </a:p>
          <a:p>
            <a:pPr lvl="1">
              <a:lnSpc>
                <a:spcPct val="150000"/>
              </a:lnSpc>
            </a:pPr>
            <a:r>
              <a:rPr lang="en-US" dirty="0"/>
              <a:t>Storing up several months of food can be expensive</a:t>
            </a:r>
          </a:p>
          <a:p>
            <a:pPr lvl="1">
              <a:lnSpc>
                <a:spcPct val="150000"/>
              </a:lnSpc>
            </a:pPr>
            <a:r>
              <a:rPr lang="en-US" dirty="0"/>
              <a:t>There are a number of nutritional considerations to be met</a:t>
            </a:r>
          </a:p>
          <a:p>
            <a:pPr lvl="1">
              <a:lnSpc>
                <a:spcPct val="150000"/>
              </a:lnSpc>
            </a:pPr>
            <a:r>
              <a:rPr lang="en-US" dirty="0"/>
              <a:t>Food must be stored in such a way that it can be used months or years from now</a:t>
            </a:r>
          </a:p>
          <a:p>
            <a:pPr lvl="1">
              <a:lnSpc>
                <a:spcPct val="150000"/>
              </a:lnSpc>
            </a:pPr>
            <a:r>
              <a:rPr lang="en-US" dirty="0"/>
              <a:t>Preparing the food in a grid down situation can be challenging</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
        <p:nvSpPr>
          <p:cNvPr id="4" name="Footer Placeholder 3">
            <a:extLst>
              <a:ext uri="{FF2B5EF4-FFF2-40B4-BE49-F238E27FC236}">
                <a16:creationId xmlns:a16="http://schemas.microsoft.com/office/drawing/2014/main" id="{5CEB6D7A-0DF7-448A-89BF-FD97D3679330}"/>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8167510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Food Plan</a:t>
            </a:r>
          </a:p>
        </p:txBody>
      </p:sp>
      <p:sp>
        <p:nvSpPr>
          <p:cNvPr id="3" name="Content Placeholder 2"/>
          <p:cNvSpPr>
            <a:spLocks noGrp="1"/>
          </p:cNvSpPr>
          <p:nvPr>
            <p:ph idx="1"/>
          </p:nvPr>
        </p:nvSpPr>
        <p:spPr/>
        <p:txBody>
          <a:bodyPr>
            <a:normAutofit/>
          </a:bodyPr>
          <a:lstStyle/>
          <a:p>
            <a:r>
              <a:rPr lang="en-US" dirty="0"/>
              <a:t>This food plan is designed to be developed and acquired quickly</a:t>
            </a:r>
            <a:r>
              <a:rPr lang="en-US" dirty="0">
                <a:effectLst/>
              </a:rPr>
              <a:t> </a:t>
            </a:r>
          </a:p>
          <a:p>
            <a:endParaRPr lang="en-US" dirty="0">
              <a:effectLst/>
            </a:endParaRPr>
          </a:p>
          <a:p>
            <a:r>
              <a:rPr lang="en-US" dirty="0"/>
              <a:t>This food plan is to enable you and your family to survive an emergency. It will meet your dietary requirements; however, you may not find it as exciting as your current diet.</a:t>
            </a:r>
            <a:r>
              <a:rPr lang="en-US" dirty="0">
                <a:effectLst/>
              </a:rPr>
              <a:t> </a:t>
            </a:r>
          </a:p>
          <a:p>
            <a:endParaRPr lang="en-US" dirty="0">
              <a:effectLst/>
            </a:endParaRPr>
          </a:p>
          <a:p>
            <a:r>
              <a:rPr lang="en-US" dirty="0"/>
              <a:t>You can choose two of the three characteristics: </a:t>
            </a:r>
            <a:r>
              <a:rPr lang="en-US" i="1" dirty="0"/>
              <a:t>low cost, ease of preparation and nutritional value</a:t>
            </a:r>
            <a:endParaRPr lang="en-US" dirty="0"/>
          </a:p>
        </p:txBody>
      </p:sp>
      <p:sp>
        <p:nvSpPr>
          <p:cNvPr id="4" name="Footer Placeholder 3">
            <a:extLst>
              <a:ext uri="{FF2B5EF4-FFF2-40B4-BE49-F238E27FC236}">
                <a16:creationId xmlns:a16="http://schemas.microsoft.com/office/drawing/2014/main" id="{A28CF3F0-B9CD-4547-B95C-6A5E00F22FAF}"/>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7133978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Food Plan</a:t>
            </a:r>
          </a:p>
        </p:txBody>
      </p:sp>
      <p:sp>
        <p:nvSpPr>
          <p:cNvPr id="3" name="Content Placeholder 2"/>
          <p:cNvSpPr>
            <a:spLocks noGrp="1"/>
          </p:cNvSpPr>
          <p:nvPr>
            <p:ph idx="1"/>
          </p:nvPr>
        </p:nvSpPr>
        <p:spPr/>
        <p:txBody>
          <a:bodyPr>
            <a:normAutofit/>
          </a:bodyPr>
          <a:lstStyle/>
          <a:p>
            <a:r>
              <a:rPr lang="en-US" dirty="0"/>
              <a:t>This food plan is designed to be developed and acquired quickly</a:t>
            </a:r>
            <a:r>
              <a:rPr lang="en-US" dirty="0">
                <a:effectLst/>
              </a:rPr>
              <a:t> </a:t>
            </a:r>
          </a:p>
          <a:p>
            <a:endParaRPr lang="en-US" dirty="0">
              <a:effectLst/>
            </a:endParaRPr>
          </a:p>
          <a:p>
            <a:r>
              <a:rPr lang="en-US" dirty="0"/>
              <a:t>This food plan is to enable you and your family to survive an emergency. It will meet your dietary requirements; however, you may not find it as exciting as your current diet.</a:t>
            </a:r>
            <a:r>
              <a:rPr lang="en-US" dirty="0">
                <a:effectLst/>
              </a:rPr>
              <a:t> </a:t>
            </a:r>
          </a:p>
          <a:p>
            <a:endParaRPr lang="en-US" dirty="0">
              <a:effectLst/>
            </a:endParaRPr>
          </a:p>
          <a:p>
            <a:r>
              <a:rPr lang="en-US" dirty="0"/>
              <a:t>You can choose two of the three characteristics: </a:t>
            </a:r>
            <a:r>
              <a:rPr lang="en-US" b="1" i="1" dirty="0">
                <a:solidFill>
                  <a:srgbClr val="FF0000"/>
                </a:solidFill>
              </a:rPr>
              <a:t>low cost</a:t>
            </a:r>
            <a:r>
              <a:rPr lang="en-US" i="1" dirty="0"/>
              <a:t>, ease of preparation and </a:t>
            </a:r>
            <a:r>
              <a:rPr lang="en-US" b="1" i="1" dirty="0">
                <a:solidFill>
                  <a:srgbClr val="FF0000"/>
                </a:solidFill>
              </a:rPr>
              <a:t>nutritional value</a:t>
            </a:r>
            <a:endParaRPr lang="en-US" b="1" dirty="0">
              <a:solidFill>
                <a:srgbClr val="FF0000"/>
              </a:solidFill>
            </a:endParaRPr>
          </a:p>
        </p:txBody>
      </p:sp>
      <p:sp>
        <p:nvSpPr>
          <p:cNvPr id="4" name="Footer Placeholder 3">
            <a:extLst>
              <a:ext uri="{FF2B5EF4-FFF2-40B4-BE49-F238E27FC236}">
                <a16:creationId xmlns:a16="http://schemas.microsoft.com/office/drawing/2014/main" id="{6495EA28-8B40-4B3D-B425-7593C0784C13}"/>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39402596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CRISIS Diet </a:t>
            </a:r>
          </a:p>
        </p:txBody>
      </p:sp>
      <p:sp>
        <p:nvSpPr>
          <p:cNvPr id="3" name="Content Placeholder 2"/>
          <p:cNvSpPr>
            <a:spLocks noGrp="1"/>
          </p:cNvSpPr>
          <p:nvPr>
            <p:ph idx="1"/>
          </p:nvPr>
        </p:nvSpPr>
        <p:spPr/>
        <p:txBody>
          <a:bodyPr>
            <a:normAutofit lnSpcReduction="10000"/>
          </a:bodyPr>
          <a:lstStyle/>
          <a:p>
            <a:pPr marL="0" indent="0">
              <a:buNone/>
            </a:pPr>
            <a:r>
              <a:rPr lang="en-US" dirty="0"/>
              <a:t>The CRISIS Diet is designed to be:</a:t>
            </a:r>
          </a:p>
          <a:p>
            <a:pPr marL="457200" lvl="1" indent="0">
              <a:lnSpc>
                <a:spcPct val="150000"/>
              </a:lnSpc>
              <a:buNone/>
            </a:pPr>
            <a:r>
              <a:rPr lang="en-US" sz="2800" b="1" dirty="0"/>
              <a:t>C</a:t>
            </a:r>
            <a:r>
              <a:rPr lang="en-US" sz="2800" dirty="0"/>
              <a:t>ash friendly </a:t>
            </a:r>
          </a:p>
          <a:p>
            <a:pPr marL="457200" lvl="1" indent="0">
              <a:lnSpc>
                <a:spcPct val="150000"/>
              </a:lnSpc>
              <a:buNone/>
            </a:pPr>
            <a:r>
              <a:rPr lang="en-US" sz="2800" b="1" dirty="0"/>
              <a:t>R</a:t>
            </a:r>
            <a:r>
              <a:rPr lang="en-US" sz="2800" dirty="0"/>
              <a:t>elatively easy to acquire</a:t>
            </a:r>
          </a:p>
          <a:p>
            <a:pPr marL="457200" lvl="1" indent="0">
              <a:lnSpc>
                <a:spcPct val="150000"/>
              </a:lnSpc>
              <a:buNone/>
            </a:pPr>
            <a:r>
              <a:rPr lang="en-US" sz="2800" b="1" dirty="0"/>
              <a:t>I</a:t>
            </a:r>
            <a:r>
              <a:rPr lang="en-US" sz="2800" dirty="0"/>
              <a:t>nclusive of essential nutrients</a:t>
            </a:r>
          </a:p>
          <a:p>
            <a:pPr marL="457200" lvl="1" indent="0">
              <a:lnSpc>
                <a:spcPct val="150000"/>
              </a:lnSpc>
              <a:buNone/>
            </a:pPr>
            <a:r>
              <a:rPr lang="en-US" sz="2800" b="1" dirty="0"/>
              <a:t>S</a:t>
            </a:r>
            <a:r>
              <a:rPr lang="en-US" sz="2800" dirty="0"/>
              <a:t>afe to store for months or years</a:t>
            </a:r>
          </a:p>
          <a:p>
            <a:pPr marL="457200" lvl="1" indent="0">
              <a:lnSpc>
                <a:spcPct val="150000"/>
              </a:lnSpc>
              <a:buNone/>
            </a:pPr>
            <a:r>
              <a:rPr lang="en-US" sz="2800" b="1" dirty="0"/>
              <a:t>I</a:t>
            </a:r>
            <a:r>
              <a:rPr lang="en-US" sz="2800" dirty="0"/>
              <a:t>ntended to keep you alive during the emergency </a:t>
            </a:r>
          </a:p>
          <a:p>
            <a:pPr marL="457200" lvl="1" indent="0">
              <a:lnSpc>
                <a:spcPct val="150000"/>
              </a:lnSpc>
              <a:buNone/>
            </a:pPr>
            <a:r>
              <a:rPr lang="en-US" sz="2800" b="1" dirty="0"/>
              <a:t>S</a:t>
            </a:r>
            <a:r>
              <a:rPr lang="en-US" sz="2800" dirty="0"/>
              <a:t>calable to your own situation</a:t>
            </a:r>
          </a:p>
        </p:txBody>
      </p:sp>
      <p:sp>
        <p:nvSpPr>
          <p:cNvPr id="4" name="Footer Placeholder 3">
            <a:extLst>
              <a:ext uri="{FF2B5EF4-FFF2-40B4-BE49-F238E27FC236}">
                <a16:creationId xmlns:a16="http://schemas.microsoft.com/office/drawing/2014/main" id="{14DA5AE3-DF5B-452A-BF6B-B265D8B753CF}"/>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2214988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Food Math</a:t>
            </a:r>
          </a:p>
        </p:txBody>
      </p:sp>
      <p:sp>
        <p:nvSpPr>
          <p:cNvPr id="3" name="Content Placeholder 2"/>
          <p:cNvSpPr>
            <a:spLocks noGrp="1"/>
          </p:cNvSpPr>
          <p:nvPr>
            <p:ph idx="1"/>
          </p:nvPr>
        </p:nvSpPr>
        <p:spPr/>
        <p:txBody>
          <a:bodyPr/>
          <a:lstStyle/>
          <a:p>
            <a:r>
              <a:rPr lang="en-US" dirty="0"/>
              <a:t>Rule of Thumb: </a:t>
            </a:r>
            <a:r>
              <a:rPr lang="en-US" b="1" dirty="0"/>
              <a:t>every day, you need to plan on consuming 2,500 calories and 50 grams of protein</a:t>
            </a:r>
          </a:p>
          <a:p>
            <a:r>
              <a:rPr lang="en-US" dirty="0"/>
              <a:t>Use 2,500 as a starting point, however you may wish to adjust that target up or down, depending on the make-up of your family. </a:t>
            </a:r>
          </a:p>
          <a:p>
            <a:pPr marL="0" indent="0">
              <a:buNone/>
            </a:pPr>
            <a:r>
              <a:rPr lang="en-US" dirty="0"/>
              <a:t>Keep in mind:</a:t>
            </a:r>
          </a:p>
          <a:p>
            <a:pPr lvl="1"/>
            <a:r>
              <a:rPr lang="en-US" dirty="0"/>
              <a:t>Active teenagers require more calories </a:t>
            </a:r>
          </a:p>
          <a:p>
            <a:pPr lvl="1"/>
            <a:r>
              <a:rPr lang="en-US" dirty="0"/>
              <a:t>Males require more calories than females</a:t>
            </a:r>
          </a:p>
          <a:p>
            <a:pPr lvl="1"/>
            <a:r>
              <a:rPr lang="en-US" dirty="0"/>
              <a:t>Pregnant and nursing mothers require more calories than women who are not pregnant or nursing</a:t>
            </a:r>
          </a:p>
          <a:p>
            <a:pPr lvl="1"/>
            <a:endParaRPr lang="en-US" dirty="0"/>
          </a:p>
        </p:txBody>
      </p:sp>
      <p:sp>
        <p:nvSpPr>
          <p:cNvPr id="4" name="Footer Placeholder 3">
            <a:extLst>
              <a:ext uri="{FF2B5EF4-FFF2-40B4-BE49-F238E27FC236}">
                <a16:creationId xmlns:a16="http://schemas.microsoft.com/office/drawing/2014/main" id="{A8A36AE3-464D-4FFF-81D3-DA0422677C56}"/>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592814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Much to Purchase</a:t>
            </a:r>
          </a:p>
        </p:txBody>
      </p:sp>
      <p:sp>
        <p:nvSpPr>
          <p:cNvPr id="3" name="Content Placeholder 2"/>
          <p:cNvSpPr>
            <a:spLocks noGrp="1"/>
          </p:cNvSpPr>
          <p:nvPr>
            <p:ph idx="1"/>
          </p:nvPr>
        </p:nvSpPr>
        <p:spPr>
          <a:xfrm>
            <a:off x="838200" y="1624765"/>
            <a:ext cx="10515600" cy="1037891"/>
          </a:xfrm>
        </p:spPr>
        <p:txBody>
          <a:bodyPr anchor="t">
            <a:normAutofit/>
          </a:bodyPr>
          <a:lstStyle/>
          <a:p>
            <a:pPr marL="0" indent="0" algn="ctr">
              <a:buNone/>
            </a:pPr>
            <a:r>
              <a:rPr lang="en-US" sz="2600" b="1" dirty="0"/>
              <a:t>Number of Servings per container x Amount of nutrients per serving = </a:t>
            </a:r>
            <a:endParaRPr lang="en-US" sz="2600" dirty="0"/>
          </a:p>
          <a:p>
            <a:pPr marL="0" indent="0" algn="ctr">
              <a:buNone/>
            </a:pPr>
            <a:r>
              <a:rPr lang="en-US" sz="2600" b="1" dirty="0"/>
              <a:t>Total nutrients in container</a:t>
            </a:r>
            <a:endParaRPr lang="en-US" sz="2600" dirty="0"/>
          </a:p>
          <a:p>
            <a:pPr marL="0" marR="0" lvl="0" indent="0" defTabSz="914400" eaLnBrk="1" fontAlgn="auto" latinLnBrk="0" hangingPunct="1">
              <a:lnSpc>
                <a:spcPct val="100000"/>
              </a:lnSpc>
              <a:spcBef>
                <a:spcPts val="0"/>
              </a:spcBef>
              <a:spcAft>
                <a:spcPts val="0"/>
              </a:spcAft>
              <a:buClrTx/>
              <a:buSzTx/>
              <a:buFontTx/>
              <a:buNone/>
              <a:tabLst/>
              <a:defRPr/>
            </a:pPr>
            <a:endParaRPr lang="en-US" dirty="0"/>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
        <p:nvSpPr>
          <p:cNvPr id="4" name="TextBox 3"/>
          <p:cNvSpPr txBox="1"/>
          <p:nvPr/>
        </p:nvSpPr>
        <p:spPr>
          <a:xfrm>
            <a:off x="1223210" y="3223064"/>
            <a:ext cx="3902242" cy="3416320"/>
          </a:xfrm>
          <a:prstGeom prst="rect">
            <a:avLst/>
          </a:prstGeom>
          <a:noFill/>
        </p:spPr>
        <p:txBody>
          <a:bodyPr wrap="square" rtlCol="0">
            <a:spAutoFit/>
          </a:bodyPr>
          <a:lstStyle/>
          <a:p>
            <a:r>
              <a:rPr lang="en-US" sz="2400" dirty="0"/>
              <a:t>Servings per container: 8</a:t>
            </a:r>
            <a:br>
              <a:rPr lang="en-US" sz="2400" dirty="0"/>
            </a:br>
            <a:r>
              <a:rPr lang="en-US" sz="2400" u="sng" dirty="0"/>
              <a:t>Amount per serving</a:t>
            </a:r>
            <a:br>
              <a:rPr lang="en-US" sz="2400" u="sng" dirty="0"/>
            </a:br>
            <a:r>
              <a:rPr lang="en-US" sz="2400" dirty="0"/>
              <a:t>Calories: 210</a:t>
            </a:r>
            <a:br>
              <a:rPr lang="en-US" sz="2400" dirty="0"/>
            </a:br>
            <a:r>
              <a:rPr lang="en-US" sz="2400" dirty="0"/>
              <a:t>Protein: 7g</a:t>
            </a:r>
            <a:br>
              <a:rPr lang="en-US" sz="2400" dirty="0"/>
            </a:br>
            <a:r>
              <a:rPr lang="en-US" sz="2400" dirty="0"/>
              <a:t>Folate: 30%</a:t>
            </a:r>
            <a:br>
              <a:rPr lang="en-US" sz="2400" dirty="0"/>
            </a:br>
            <a:r>
              <a:rPr lang="en-US" sz="2400" dirty="0"/>
              <a:t>Riboflavin: 10%</a:t>
            </a:r>
            <a:br>
              <a:rPr lang="en-US" sz="2400" dirty="0"/>
            </a:br>
            <a:r>
              <a:rPr lang="en-US" sz="2400" dirty="0"/>
              <a:t>Iron: 10%</a:t>
            </a:r>
            <a:br>
              <a:rPr lang="en-US" sz="2400" dirty="0"/>
            </a:br>
            <a:r>
              <a:rPr lang="en-US" sz="2400" dirty="0"/>
              <a:t>Niacin: 15%</a:t>
            </a:r>
            <a:br>
              <a:rPr lang="en-US" sz="2400" dirty="0"/>
            </a:br>
            <a:r>
              <a:rPr lang="en-US" sz="2400" dirty="0"/>
              <a:t>Thiamin: 30%</a:t>
            </a:r>
          </a:p>
        </p:txBody>
      </p:sp>
      <p:sp>
        <p:nvSpPr>
          <p:cNvPr id="5" name="TextBox 4"/>
          <p:cNvSpPr txBox="1"/>
          <p:nvPr/>
        </p:nvSpPr>
        <p:spPr>
          <a:xfrm>
            <a:off x="7451558" y="3592396"/>
            <a:ext cx="3902242" cy="3046988"/>
          </a:xfrm>
          <a:prstGeom prst="rect">
            <a:avLst/>
          </a:prstGeom>
          <a:noFill/>
        </p:spPr>
        <p:txBody>
          <a:bodyPr wrap="square" rtlCol="0">
            <a:spAutoFit/>
          </a:bodyPr>
          <a:lstStyle/>
          <a:p>
            <a:r>
              <a:rPr lang="en-US" sz="2400" u="sng" dirty="0"/>
              <a:t>Amount per container</a:t>
            </a:r>
          </a:p>
          <a:p>
            <a:r>
              <a:rPr lang="en-US" sz="2400" dirty="0"/>
              <a:t>Calories: 1680</a:t>
            </a:r>
            <a:br>
              <a:rPr lang="en-US" sz="2400" dirty="0"/>
            </a:br>
            <a:r>
              <a:rPr lang="en-US" sz="2400" dirty="0"/>
              <a:t>Protein: 56g</a:t>
            </a:r>
            <a:br>
              <a:rPr lang="en-US" sz="2400" dirty="0"/>
            </a:br>
            <a:r>
              <a:rPr lang="en-US" sz="2400" dirty="0"/>
              <a:t>Folate: 240%</a:t>
            </a:r>
            <a:br>
              <a:rPr lang="en-US" sz="2400" dirty="0"/>
            </a:br>
            <a:r>
              <a:rPr lang="en-US" sz="2400" dirty="0"/>
              <a:t>Riboflavin: 80%</a:t>
            </a:r>
            <a:br>
              <a:rPr lang="en-US" sz="2400" dirty="0"/>
            </a:br>
            <a:r>
              <a:rPr lang="en-US" sz="2400" dirty="0"/>
              <a:t>Iron: 80%</a:t>
            </a:r>
            <a:br>
              <a:rPr lang="en-US" sz="2400" dirty="0"/>
            </a:br>
            <a:r>
              <a:rPr lang="en-US" sz="2400" dirty="0"/>
              <a:t>Niacin: 120%</a:t>
            </a:r>
            <a:br>
              <a:rPr lang="en-US" sz="2400" dirty="0"/>
            </a:br>
            <a:r>
              <a:rPr lang="en-US" sz="2400" dirty="0"/>
              <a:t>Thiamin: 240% </a:t>
            </a:r>
          </a:p>
        </p:txBody>
      </p:sp>
      <p:sp>
        <p:nvSpPr>
          <p:cNvPr id="6" name="TextBox 5"/>
          <p:cNvSpPr txBox="1"/>
          <p:nvPr/>
        </p:nvSpPr>
        <p:spPr>
          <a:xfrm>
            <a:off x="1223210" y="2719495"/>
            <a:ext cx="3104148" cy="461665"/>
          </a:xfrm>
          <a:prstGeom prst="rect">
            <a:avLst/>
          </a:prstGeom>
          <a:noFill/>
        </p:spPr>
        <p:txBody>
          <a:bodyPr wrap="square" rtlCol="0">
            <a:spAutoFit/>
          </a:bodyPr>
          <a:lstStyle/>
          <a:p>
            <a:r>
              <a:rPr lang="en-US" sz="2400" dirty="0"/>
              <a:t>Ex. Dried Pasta </a:t>
            </a:r>
          </a:p>
        </p:txBody>
      </p:sp>
      <p:sp>
        <p:nvSpPr>
          <p:cNvPr id="7" name="TextBox 6"/>
          <p:cNvSpPr txBox="1"/>
          <p:nvPr/>
        </p:nvSpPr>
        <p:spPr>
          <a:xfrm>
            <a:off x="4796589" y="4484948"/>
            <a:ext cx="1491916" cy="892552"/>
          </a:xfrm>
          <a:prstGeom prst="rect">
            <a:avLst/>
          </a:prstGeom>
          <a:noFill/>
        </p:spPr>
        <p:txBody>
          <a:bodyPr wrap="square" rtlCol="0">
            <a:spAutoFit/>
          </a:bodyPr>
          <a:lstStyle/>
          <a:p>
            <a:pPr algn="ctr"/>
            <a:r>
              <a:rPr lang="en-US" sz="2600" b="1" dirty="0"/>
              <a:t>X 8 servings</a:t>
            </a:r>
          </a:p>
        </p:txBody>
      </p:sp>
      <p:sp>
        <p:nvSpPr>
          <p:cNvPr id="8" name="Footer Placeholder 7">
            <a:extLst>
              <a:ext uri="{FF2B5EF4-FFF2-40B4-BE49-F238E27FC236}">
                <a16:creationId xmlns:a16="http://schemas.microsoft.com/office/drawing/2014/main" id="{B61F4EC8-7E47-448F-9A04-B1C422CDFAA7}"/>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4886275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Much to Purchase</a:t>
            </a:r>
          </a:p>
        </p:txBody>
      </p:sp>
      <p:sp>
        <p:nvSpPr>
          <p:cNvPr id="3" name="Content Placeholder 2"/>
          <p:cNvSpPr>
            <a:spLocks noGrp="1"/>
          </p:cNvSpPr>
          <p:nvPr>
            <p:ph idx="1"/>
          </p:nvPr>
        </p:nvSpPr>
        <p:spPr>
          <a:xfrm>
            <a:off x="838200" y="1624765"/>
            <a:ext cx="10515600" cy="1037891"/>
          </a:xfrm>
        </p:spPr>
        <p:txBody>
          <a:bodyPr anchor="t">
            <a:normAutofit/>
          </a:bodyPr>
          <a:lstStyle/>
          <a:p>
            <a:pPr marL="0" indent="0" algn="ctr">
              <a:buNone/>
            </a:pPr>
            <a:r>
              <a:rPr lang="en-US" sz="2600" b="1" dirty="0"/>
              <a:t>Number of Servings per container x Amount of nutrients per serving = </a:t>
            </a:r>
            <a:endParaRPr lang="en-US" sz="2600" dirty="0"/>
          </a:p>
          <a:p>
            <a:pPr marL="0" indent="0" algn="ctr">
              <a:buNone/>
            </a:pPr>
            <a:r>
              <a:rPr lang="en-US" sz="2600" b="1" dirty="0"/>
              <a:t>Total nutrients in container</a:t>
            </a:r>
            <a:endParaRPr lang="en-US" sz="2600" dirty="0"/>
          </a:p>
          <a:p>
            <a:pPr marL="0" marR="0" lvl="0" indent="0" defTabSz="914400" eaLnBrk="1" fontAlgn="auto" latinLnBrk="0" hangingPunct="1">
              <a:lnSpc>
                <a:spcPct val="100000"/>
              </a:lnSpc>
              <a:spcBef>
                <a:spcPts val="0"/>
              </a:spcBef>
              <a:spcAft>
                <a:spcPts val="0"/>
              </a:spcAft>
              <a:buClrTx/>
              <a:buSzTx/>
              <a:buFontTx/>
              <a:buNone/>
              <a:tabLst/>
              <a:defRPr/>
            </a:pPr>
            <a:endParaRPr lang="en-US" dirty="0"/>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
        <p:nvSpPr>
          <p:cNvPr id="4" name="TextBox 3"/>
          <p:cNvSpPr txBox="1"/>
          <p:nvPr/>
        </p:nvSpPr>
        <p:spPr>
          <a:xfrm>
            <a:off x="1223210" y="3223064"/>
            <a:ext cx="3902242" cy="3416320"/>
          </a:xfrm>
          <a:prstGeom prst="rect">
            <a:avLst/>
          </a:prstGeom>
          <a:noFill/>
        </p:spPr>
        <p:txBody>
          <a:bodyPr wrap="square" rtlCol="0">
            <a:spAutoFit/>
          </a:bodyPr>
          <a:lstStyle/>
          <a:p>
            <a:r>
              <a:rPr lang="en-US" sz="2400" dirty="0"/>
              <a:t>Servings per container: 8</a:t>
            </a:r>
            <a:br>
              <a:rPr lang="en-US" sz="2400" dirty="0"/>
            </a:br>
            <a:r>
              <a:rPr lang="en-US" sz="2400" u="sng" dirty="0"/>
              <a:t>Amount per serving</a:t>
            </a:r>
            <a:br>
              <a:rPr lang="en-US" sz="2400" u="sng" dirty="0"/>
            </a:br>
            <a:r>
              <a:rPr lang="en-US" sz="2400" dirty="0"/>
              <a:t>Calories: 210</a:t>
            </a:r>
            <a:br>
              <a:rPr lang="en-US" sz="2400" dirty="0"/>
            </a:br>
            <a:r>
              <a:rPr lang="en-US" sz="2400" dirty="0"/>
              <a:t>Protein: 7g</a:t>
            </a:r>
            <a:br>
              <a:rPr lang="en-US" sz="2400" dirty="0"/>
            </a:br>
            <a:r>
              <a:rPr lang="en-US" sz="2400" dirty="0"/>
              <a:t>Folate: 30%</a:t>
            </a:r>
            <a:br>
              <a:rPr lang="en-US" sz="2400" dirty="0"/>
            </a:br>
            <a:r>
              <a:rPr lang="en-US" sz="2400" dirty="0"/>
              <a:t>Riboflavin: 10%</a:t>
            </a:r>
            <a:br>
              <a:rPr lang="en-US" sz="2400" dirty="0"/>
            </a:br>
            <a:r>
              <a:rPr lang="en-US" sz="2400" dirty="0"/>
              <a:t>Iron: 10%</a:t>
            </a:r>
            <a:br>
              <a:rPr lang="en-US" sz="2400" dirty="0"/>
            </a:br>
            <a:r>
              <a:rPr lang="en-US" sz="2400" dirty="0"/>
              <a:t>Niacin: 15%</a:t>
            </a:r>
            <a:br>
              <a:rPr lang="en-US" sz="2400" dirty="0"/>
            </a:br>
            <a:r>
              <a:rPr lang="en-US" sz="2400" dirty="0"/>
              <a:t>Thiamin: 30%</a:t>
            </a:r>
          </a:p>
        </p:txBody>
      </p:sp>
      <p:sp>
        <p:nvSpPr>
          <p:cNvPr id="5" name="TextBox 4"/>
          <p:cNvSpPr txBox="1"/>
          <p:nvPr/>
        </p:nvSpPr>
        <p:spPr>
          <a:xfrm>
            <a:off x="7451558" y="3592396"/>
            <a:ext cx="3902242" cy="3046988"/>
          </a:xfrm>
          <a:prstGeom prst="rect">
            <a:avLst/>
          </a:prstGeom>
          <a:noFill/>
        </p:spPr>
        <p:txBody>
          <a:bodyPr wrap="square" rtlCol="0">
            <a:spAutoFit/>
          </a:bodyPr>
          <a:lstStyle/>
          <a:p>
            <a:r>
              <a:rPr lang="en-US" sz="2400" u="sng" dirty="0"/>
              <a:t>Amount per container</a:t>
            </a:r>
          </a:p>
          <a:p>
            <a:r>
              <a:rPr lang="en-US" sz="2400" b="1" dirty="0">
                <a:solidFill>
                  <a:srgbClr val="FF0000"/>
                </a:solidFill>
              </a:rPr>
              <a:t>Calories: 1680</a:t>
            </a:r>
            <a:br>
              <a:rPr lang="en-US" sz="2400" b="1" dirty="0">
                <a:solidFill>
                  <a:srgbClr val="FF0000"/>
                </a:solidFill>
              </a:rPr>
            </a:br>
            <a:r>
              <a:rPr lang="en-US" sz="2400" b="1" dirty="0">
                <a:solidFill>
                  <a:srgbClr val="FF0000"/>
                </a:solidFill>
              </a:rPr>
              <a:t>Protein: 56g</a:t>
            </a:r>
            <a:br>
              <a:rPr lang="en-US" sz="2400" dirty="0"/>
            </a:br>
            <a:r>
              <a:rPr lang="en-US" sz="2400" dirty="0"/>
              <a:t>Folate: 240%</a:t>
            </a:r>
            <a:br>
              <a:rPr lang="en-US" sz="2400" dirty="0"/>
            </a:br>
            <a:r>
              <a:rPr lang="en-US" sz="2400" dirty="0"/>
              <a:t>Riboflavin: 80%</a:t>
            </a:r>
            <a:br>
              <a:rPr lang="en-US" sz="2400" dirty="0"/>
            </a:br>
            <a:r>
              <a:rPr lang="en-US" sz="2400" dirty="0"/>
              <a:t>Iron: 80%</a:t>
            </a:r>
            <a:br>
              <a:rPr lang="en-US" sz="2400" dirty="0"/>
            </a:br>
            <a:r>
              <a:rPr lang="en-US" sz="2400" dirty="0"/>
              <a:t>Niacin: 120%</a:t>
            </a:r>
            <a:br>
              <a:rPr lang="en-US" sz="2400" dirty="0"/>
            </a:br>
            <a:r>
              <a:rPr lang="en-US" sz="2400" dirty="0"/>
              <a:t>Thiamin: 240% </a:t>
            </a:r>
          </a:p>
        </p:txBody>
      </p:sp>
      <p:sp>
        <p:nvSpPr>
          <p:cNvPr id="6" name="TextBox 5"/>
          <p:cNvSpPr txBox="1"/>
          <p:nvPr/>
        </p:nvSpPr>
        <p:spPr>
          <a:xfrm>
            <a:off x="1223210" y="2719495"/>
            <a:ext cx="3104148" cy="461665"/>
          </a:xfrm>
          <a:prstGeom prst="rect">
            <a:avLst/>
          </a:prstGeom>
          <a:noFill/>
        </p:spPr>
        <p:txBody>
          <a:bodyPr wrap="square" rtlCol="0">
            <a:spAutoFit/>
          </a:bodyPr>
          <a:lstStyle/>
          <a:p>
            <a:r>
              <a:rPr lang="en-US" sz="2400" dirty="0"/>
              <a:t>Ex. Dried Pasta </a:t>
            </a:r>
          </a:p>
        </p:txBody>
      </p:sp>
      <p:sp>
        <p:nvSpPr>
          <p:cNvPr id="7" name="TextBox 6"/>
          <p:cNvSpPr txBox="1"/>
          <p:nvPr/>
        </p:nvSpPr>
        <p:spPr>
          <a:xfrm>
            <a:off x="4796589" y="4484948"/>
            <a:ext cx="1491916" cy="892552"/>
          </a:xfrm>
          <a:prstGeom prst="rect">
            <a:avLst/>
          </a:prstGeom>
          <a:noFill/>
        </p:spPr>
        <p:txBody>
          <a:bodyPr wrap="square" rtlCol="0">
            <a:spAutoFit/>
          </a:bodyPr>
          <a:lstStyle/>
          <a:p>
            <a:pPr algn="ctr"/>
            <a:r>
              <a:rPr lang="en-US" sz="2600" b="1" dirty="0"/>
              <a:t>X 8 servings</a:t>
            </a:r>
          </a:p>
        </p:txBody>
      </p:sp>
      <p:sp>
        <p:nvSpPr>
          <p:cNvPr id="8" name="Footer Placeholder 7">
            <a:extLst>
              <a:ext uri="{FF2B5EF4-FFF2-40B4-BE49-F238E27FC236}">
                <a16:creationId xmlns:a16="http://schemas.microsoft.com/office/drawing/2014/main" id="{60547C3C-831E-4264-BF86-C80BC6677BD0}"/>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4008792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513E7-5895-477B-8F61-246503CF8B63}"/>
              </a:ext>
            </a:extLst>
          </p:cNvPr>
          <p:cNvSpPr>
            <a:spLocks noGrp="1"/>
          </p:cNvSpPr>
          <p:nvPr>
            <p:ph type="title"/>
          </p:nvPr>
        </p:nvSpPr>
        <p:spPr/>
        <p:txBody>
          <a:bodyPr/>
          <a:lstStyle/>
          <a:p>
            <a:r>
              <a:rPr lang="en-US" dirty="0"/>
              <a:t>Paul T. Martin</a:t>
            </a:r>
          </a:p>
        </p:txBody>
      </p:sp>
      <p:sp>
        <p:nvSpPr>
          <p:cNvPr id="3" name="Content Placeholder 2">
            <a:extLst>
              <a:ext uri="{FF2B5EF4-FFF2-40B4-BE49-F238E27FC236}">
                <a16:creationId xmlns:a16="http://schemas.microsoft.com/office/drawing/2014/main" id="{3C15AB1B-C1DC-4878-AD98-64A040B339E4}"/>
              </a:ext>
            </a:extLst>
          </p:cNvPr>
          <p:cNvSpPr>
            <a:spLocks noGrp="1"/>
          </p:cNvSpPr>
          <p:nvPr>
            <p:ph idx="1"/>
          </p:nvPr>
        </p:nvSpPr>
        <p:spPr/>
        <p:txBody>
          <a:bodyPr/>
          <a:lstStyle/>
          <a:p>
            <a:r>
              <a:rPr lang="en-US" dirty="0"/>
              <a:t>EMT-B</a:t>
            </a:r>
          </a:p>
          <a:p>
            <a:r>
              <a:rPr lang="en-US" dirty="0"/>
              <a:t>LTC instructor/school safety program instructor – DPS</a:t>
            </a:r>
          </a:p>
          <a:p>
            <a:r>
              <a:rPr lang="en-US" dirty="0"/>
              <a:t>Ham radio: General Class</a:t>
            </a:r>
          </a:p>
          <a:p>
            <a:r>
              <a:rPr lang="en-US" dirty="0"/>
              <a:t>NWS: Advanced Storm Spotter</a:t>
            </a:r>
          </a:p>
          <a:p>
            <a:r>
              <a:rPr lang="en-US" dirty="0"/>
              <a:t>FEMA training: CERT and ICS</a:t>
            </a:r>
          </a:p>
          <a:p>
            <a:r>
              <a:rPr lang="en-US" dirty="0"/>
              <a:t>Author of two books on preparedness</a:t>
            </a:r>
          </a:p>
          <a:p>
            <a:r>
              <a:rPr lang="en-US" dirty="0"/>
              <a:t>Written various articles and consulted with companies in developing emergency plans</a:t>
            </a:r>
          </a:p>
        </p:txBody>
      </p:sp>
      <p:sp>
        <p:nvSpPr>
          <p:cNvPr id="4" name="Footer Placeholder 3">
            <a:extLst>
              <a:ext uri="{FF2B5EF4-FFF2-40B4-BE49-F238E27FC236}">
                <a16:creationId xmlns:a16="http://schemas.microsoft.com/office/drawing/2014/main" id="{45124078-9A53-4090-B4AE-7EDD790C7B64}"/>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25135250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Our Expensive Friend: Protein</a:t>
            </a:r>
          </a:p>
        </p:txBody>
      </p:sp>
      <p:sp>
        <p:nvSpPr>
          <p:cNvPr id="3" name="Content Placeholder 2"/>
          <p:cNvSpPr>
            <a:spLocks noGrp="1"/>
          </p:cNvSpPr>
          <p:nvPr>
            <p:ph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a:t>Some of the more cost-effective food choices for protein include:</a:t>
            </a:r>
            <a:br>
              <a:rPr lang="en-US" dirty="0"/>
            </a:br>
            <a:endParaRPr lang="en-US" dirty="0"/>
          </a:p>
          <a:p>
            <a:pPr lvl="1">
              <a:lnSpc>
                <a:spcPct val="100000"/>
              </a:lnSpc>
              <a:spcBef>
                <a:spcPts val="0"/>
              </a:spcBef>
            </a:pPr>
            <a:r>
              <a:rPr lang="en-US" b="1" dirty="0"/>
              <a:t>Peanut Butter </a:t>
            </a:r>
            <a:r>
              <a:rPr lang="mr-IN" dirty="0"/>
              <a:t>–</a:t>
            </a:r>
            <a:r>
              <a:rPr lang="en-US" dirty="0"/>
              <a:t> Works out to be about 57 grams of protein for a dollar</a:t>
            </a:r>
          </a:p>
          <a:p>
            <a:pPr lvl="1">
              <a:lnSpc>
                <a:spcPct val="100000"/>
              </a:lnSpc>
              <a:spcBef>
                <a:spcPts val="0"/>
              </a:spcBef>
            </a:pPr>
            <a:r>
              <a:rPr lang="en-US" b="1" dirty="0"/>
              <a:t>Canned Tuna </a:t>
            </a:r>
            <a:r>
              <a:rPr lang="mr-IN" dirty="0"/>
              <a:t>–</a:t>
            </a:r>
            <a:r>
              <a:rPr lang="en-US" dirty="0"/>
              <a:t> A regular can of tuna can have 25g of protein and costs less than a dollar</a:t>
            </a:r>
          </a:p>
          <a:p>
            <a:pPr lvl="1">
              <a:lnSpc>
                <a:spcPct val="100000"/>
              </a:lnSpc>
              <a:spcBef>
                <a:spcPts val="0"/>
              </a:spcBef>
            </a:pPr>
            <a:r>
              <a:rPr lang="en-US" b="1" dirty="0"/>
              <a:t>Black beans</a:t>
            </a:r>
            <a:r>
              <a:rPr lang="en-US" dirty="0"/>
              <a:t> </a:t>
            </a:r>
            <a:r>
              <a:rPr lang="mr-IN" dirty="0"/>
              <a:t>–</a:t>
            </a:r>
            <a:r>
              <a:rPr lang="en-US" dirty="0"/>
              <a:t> A 16-ounce bag of black beans can provide 108g of protein for about a dollar </a:t>
            </a:r>
            <a:endParaRPr lang="en-US" b="1" dirty="0"/>
          </a:p>
          <a:p>
            <a:pPr lvl="1">
              <a:lnSpc>
                <a:spcPct val="100000"/>
              </a:lnSpc>
              <a:spcBef>
                <a:spcPts val="0"/>
              </a:spcBef>
            </a:pPr>
            <a:r>
              <a:rPr lang="en-US" b="1" dirty="0"/>
              <a:t>Lentils </a:t>
            </a:r>
            <a:r>
              <a:rPr lang="mr-IN" b="1" dirty="0"/>
              <a:t>–</a:t>
            </a:r>
            <a:r>
              <a:rPr lang="en-US" b="1" dirty="0"/>
              <a:t> </a:t>
            </a:r>
            <a:r>
              <a:rPr lang="en-US" dirty="0"/>
              <a:t>A 16-ounce bag of lentils will cost about a dollar and contains 112g of protein</a:t>
            </a:r>
            <a:endParaRPr lang="en-US" b="1" dirty="0"/>
          </a:p>
          <a:p>
            <a:pPr lvl="1">
              <a:lnSpc>
                <a:spcPct val="100000"/>
              </a:lnSpc>
              <a:spcBef>
                <a:spcPts val="0"/>
              </a:spcBef>
            </a:pPr>
            <a:r>
              <a:rPr lang="en-US" b="1" dirty="0"/>
              <a:t>Whey protein </a:t>
            </a:r>
            <a:r>
              <a:rPr lang="mr-IN" dirty="0"/>
              <a:t>–</a:t>
            </a:r>
            <a:r>
              <a:rPr lang="en-US" dirty="0"/>
              <a:t> Expect to get 30-40g of protein per dollar when purchasing high quality whey protein </a:t>
            </a:r>
            <a:endParaRPr lang="en-US" b="1" dirty="0"/>
          </a:p>
        </p:txBody>
      </p:sp>
      <p:sp>
        <p:nvSpPr>
          <p:cNvPr id="4" name="Footer Placeholder 3">
            <a:extLst>
              <a:ext uri="{FF2B5EF4-FFF2-40B4-BE49-F238E27FC236}">
                <a16:creationId xmlns:a16="http://schemas.microsoft.com/office/drawing/2014/main" id="{E7F00BCB-A9ED-4932-BCC4-1A2D9875321F}"/>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7261040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Buying in Bulk</a:t>
            </a:r>
          </a:p>
        </p:txBody>
      </p:sp>
      <p:sp>
        <p:nvSpPr>
          <p:cNvPr id="4" name="Content Placeholder 3"/>
          <p:cNvSpPr>
            <a:spLocks noGrp="1"/>
          </p:cNvSpPr>
          <p:nvPr>
            <p:ph idx="1"/>
          </p:nvPr>
        </p:nvSpPr>
        <p:spPr/>
        <p:txBody>
          <a:bodyPr/>
          <a:lstStyle/>
          <a:p>
            <a:r>
              <a:rPr lang="en-US" dirty="0"/>
              <a:t>Buying in bulk can be daunting for those who are not accustomed to purchasing food in bulk quantities </a:t>
            </a:r>
          </a:p>
          <a:p>
            <a:pPr marL="0" indent="0">
              <a:buNone/>
            </a:pPr>
            <a:endParaRPr lang="en-US" b="1" dirty="0"/>
          </a:p>
          <a:p>
            <a:pPr marL="0" indent="0" algn="ctr">
              <a:buNone/>
            </a:pPr>
            <a:r>
              <a:rPr lang="en-US" b="1" dirty="0">
                <a:solidFill>
                  <a:srgbClr val="FF0000"/>
                </a:solidFill>
              </a:rPr>
              <a:t>PRO TIP: </a:t>
            </a:r>
            <a:r>
              <a:rPr lang="en-US" dirty="0">
                <a:solidFill>
                  <a:srgbClr val="FF0000"/>
                </a:solidFill>
              </a:rPr>
              <a:t>If you have a number of friends who are preparing with you, consider buying in bulk and then splitting up the bulk purchases</a:t>
            </a:r>
          </a:p>
          <a:p>
            <a:endParaRPr lang="en-US" dirty="0"/>
          </a:p>
        </p:txBody>
      </p:sp>
      <p:sp>
        <p:nvSpPr>
          <p:cNvPr id="3" name="Footer Placeholder 2">
            <a:extLst>
              <a:ext uri="{FF2B5EF4-FFF2-40B4-BE49-F238E27FC236}">
                <a16:creationId xmlns:a16="http://schemas.microsoft.com/office/drawing/2014/main" id="{D7459F15-4507-409B-A08B-D099A9FCE16F}"/>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7199270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Multivitamin Supplements</a:t>
            </a:r>
          </a:p>
        </p:txBody>
      </p:sp>
      <p:sp>
        <p:nvSpPr>
          <p:cNvPr id="3" name="Content Placeholder 2"/>
          <p:cNvSpPr>
            <a:spLocks noGrp="1"/>
          </p:cNvSpPr>
          <p:nvPr>
            <p:ph idx="1"/>
          </p:nvPr>
        </p:nvSpPr>
        <p:spPr/>
        <p:txBody>
          <a:bodyPr/>
          <a:lstStyle/>
          <a:p>
            <a:r>
              <a:rPr lang="en-US" dirty="0"/>
              <a:t>There are some situations in which a vitamin or mineral supplement may be appropriate </a:t>
            </a:r>
          </a:p>
          <a:p>
            <a:endParaRPr lang="en-US" dirty="0"/>
          </a:p>
          <a:p>
            <a:r>
              <a:rPr lang="en-US" dirty="0"/>
              <a:t>Taking supplements is something you will want to discuss with your medical provider </a:t>
            </a:r>
          </a:p>
          <a:p>
            <a:endParaRPr lang="en-US" dirty="0"/>
          </a:p>
          <a:p>
            <a:r>
              <a:rPr lang="en-US" dirty="0"/>
              <a:t>For the extended crisis, you may feel it is beneficial to take a multivitamin to supplement the nutrition you are getting from the CRISIS diet food plan</a:t>
            </a:r>
          </a:p>
        </p:txBody>
      </p:sp>
      <p:sp>
        <p:nvSpPr>
          <p:cNvPr id="4" name="Footer Placeholder 3">
            <a:extLst>
              <a:ext uri="{FF2B5EF4-FFF2-40B4-BE49-F238E27FC236}">
                <a16:creationId xmlns:a16="http://schemas.microsoft.com/office/drawing/2014/main" id="{B170E5C4-4766-4A31-940E-C9B631AEB345}"/>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0925254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Your Mileage May Vary </a:t>
            </a:r>
          </a:p>
        </p:txBody>
      </p:sp>
      <p:sp>
        <p:nvSpPr>
          <p:cNvPr id="3" name="Content Placeholder 2"/>
          <p:cNvSpPr>
            <a:spLocks noGrp="1"/>
          </p:cNvSpPr>
          <p:nvPr>
            <p:ph idx="1"/>
          </p:nvPr>
        </p:nvSpPr>
        <p:spPr/>
        <p:txBody>
          <a:bodyPr/>
          <a:lstStyle/>
          <a:p>
            <a:r>
              <a:rPr lang="en-US" dirty="0"/>
              <a:t>Use the label data from food in your CRISIS diet worksheet</a:t>
            </a:r>
          </a:p>
          <a:p>
            <a:endParaRPr lang="en-US" dirty="0"/>
          </a:p>
          <a:p>
            <a:r>
              <a:rPr lang="en-US" dirty="0"/>
              <a:t>Review the food labels and do the math to ensure you are obtaining sufficient nutrition </a:t>
            </a:r>
          </a:p>
          <a:p>
            <a:endParaRPr lang="en-US" dirty="0"/>
          </a:p>
          <a:p>
            <a:pPr marL="0" indent="0" algn="ctr">
              <a:buNone/>
            </a:pPr>
            <a:r>
              <a:rPr lang="en-US" b="1" dirty="0">
                <a:solidFill>
                  <a:srgbClr val="FF0000"/>
                </a:solidFill>
              </a:rPr>
              <a:t>PRO TIP: </a:t>
            </a:r>
            <a:r>
              <a:rPr lang="en-US" dirty="0">
                <a:solidFill>
                  <a:srgbClr val="FF0000"/>
                </a:solidFill>
              </a:rPr>
              <a:t>Many grocery stores have the nutritional value of their products on line.  Use their website as a tool for comparing price and nutrition when making your purchasing list.</a:t>
            </a:r>
          </a:p>
          <a:p>
            <a:pPr marL="0" indent="0">
              <a:buNone/>
            </a:pPr>
            <a:endParaRPr lang="en-US" dirty="0"/>
          </a:p>
        </p:txBody>
      </p:sp>
      <p:sp>
        <p:nvSpPr>
          <p:cNvPr id="4" name="Footer Placeholder 3">
            <a:extLst>
              <a:ext uri="{FF2B5EF4-FFF2-40B4-BE49-F238E27FC236}">
                <a16:creationId xmlns:a16="http://schemas.microsoft.com/office/drawing/2014/main" id="{0F0292C6-1C06-4292-BA9D-BEAC8EE46349}"/>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3058938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Worksheet </a:t>
            </a:r>
          </a:p>
        </p:txBody>
      </p:sp>
      <p:sp>
        <p:nvSpPr>
          <p:cNvPr id="3" name="Content Placeholder 2"/>
          <p:cNvSpPr>
            <a:spLocks noGrp="1"/>
          </p:cNvSpPr>
          <p:nvPr>
            <p:ph idx="1"/>
          </p:nvPr>
        </p:nvSpPr>
        <p:spPr>
          <a:xfrm>
            <a:off x="838200" y="1719300"/>
            <a:ext cx="10515600" cy="1853240"/>
          </a:xfrm>
        </p:spPr>
        <p:txBody>
          <a:bodyPr>
            <a:normAutofit/>
          </a:bodyPr>
          <a:lstStyle/>
          <a:p>
            <a:r>
              <a:rPr lang="en-US" sz="2400" dirty="0"/>
              <a:t>The below foods follow the CRISIS diet guidelines and, in the quantities shown below, will provide one person with at least 2,500 calories and 50 grams of protein a day for an entire month </a:t>
            </a:r>
          </a:p>
          <a:p>
            <a:r>
              <a:rPr lang="en-US" sz="2400" dirty="0"/>
              <a:t>You will need to adjust this list to meet your specific needs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26245" y="3381153"/>
            <a:ext cx="8139510" cy="3274828"/>
          </a:xfrm>
          <a:prstGeom prst="rect">
            <a:avLst/>
          </a:prstGeom>
        </p:spPr>
      </p:pic>
      <p:sp>
        <p:nvSpPr>
          <p:cNvPr id="5" name="Footer Placeholder 4">
            <a:extLst>
              <a:ext uri="{FF2B5EF4-FFF2-40B4-BE49-F238E27FC236}">
                <a16:creationId xmlns:a16="http://schemas.microsoft.com/office/drawing/2014/main" id="{A71EDB69-0B10-4423-88E3-AFA26D2DE72E}"/>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1946361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46102" y="586858"/>
            <a:ext cx="8699796" cy="3673900"/>
          </a:xfrm>
          <a:prstGeom prst="rect">
            <a:avLst/>
          </a:prstGeom>
        </p:spPr>
      </p:pic>
      <p:sp>
        <p:nvSpPr>
          <p:cNvPr id="3" name="TextBox 2"/>
          <p:cNvSpPr txBox="1"/>
          <p:nvPr/>
        </p:nvSpPr>
        <p:spPr>
          <a:xfrm>
            <a:off x="715926" y="4423146"/>
            <a:ext cx="10760149" cy="2215991"/>
          </a:xfrm>
          <a:prstGeom prst="rect">
            <a:avLst/>
          </a:prstGeom>
          <a:noFill/>
        </p:spPr>
        <p:txBody>
          <a:bodyPr wrap="square" rtlCol="0">
            <a:spAutoFit/>
          </a:bodyPr>
          <a:lstStyle/>
          <a:p>
            <a:pPr marL="285750" indent="-285750">
              <a:buFont typeface="Arial" charset="0"/>
              <a:buChar char="•"/>
            </a:pPr>
            <a:r>
              <a:rPr lang="en-US" sz="2400" dirty="0"/>
              <a:t>In the example above, this plan provides 84,268 calories and 4,169 grams of protein for approximately $140 in 2019.</a:t>
            </a:r>
          </a:p>
          <a:p>
            <a:pPr marL="285750" indent="-285750">
              <a:buFont typeface="Arial" charset="0"/>
              <a:buChar char="•"/>
            </a:pPr>
            <a:r>
              <a:rPr lang="en-US" sz="2400" dirty="0"/>
              <a:t>Remove the foods you don’t like on the list and then increase the amounts of the other foods you’ll purchase</a:t>
            </a:r>
          </a:p>
          <a:p>
            <a:pPr marL="285750" indent="-285750">
              <a:buFont typeface="Arial" charset="0"/>
              <a:buChar char="•"/>
            </a:pPr>
            <a:r>
              <a:rPr lang="en-US" sz="2400" b="1" dirty="0"/>
              <a:t>At the end of the day, you need enough calories and protein to sustain you</a:t>
            </a:r>
            <a:endParaRPr lang="en-US" sz="2400" dirty="0"/>
          </a:p>
          <a:p>
            <a:pPr marL="285750" indent="-285750">
              <a:buFont typeface="Arial" charset="0"/>
              <a:buChar char="•"/>
            </a:pPr>
            <a:endParaRPr lang="en-US" dirty="0"/>
          </a:p>
        </p:txBody>
      </p:sp>
      <p:sp>
        <p:nvSpPr>
          <p:cNvPr id="4" name="Footer Placeholder 3">
            <a:extLst>
              <a:ext uri="{FF2B5EF4-FFF2-40B4-BE49-F238E27FC236}">
                <a16:creationId xmlns:a16="http://schemas.microsoft.com/office/drawing/2014/main" id="{60BC8F7C-2514-4E43-9631-5777AAB7477A}"/>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9476301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35847-3032-4513-A833-6471CA5292AA}"/>
              </a:ext>
            </a:extLst>
          </p:cNvPr>
          <p:cNvSpPr>
            <a:spLocks noGrp="1"/>
          </p:cNvSpPr>
          <p:nvPr>
            <p:ph type="ctrTitle"/>
          </p:nvPr>
        </p:nvSpPr>
        <p:spPr/>
        <p:txBody>
          <a:bodyPr/>
          <a:lstStyle/>
          <a:p>
            <a:r>
              <a:rPr lang="en-US" dirty="0"/>
              <a:t>Food Planning Spreadsheet</a:t>
            </a:r>
          </a:p>
        </p:txBody>
      </p:sp>
      <p:sp>
        <p:nvSpPr>
          <p:cNvPr id="3" name="Subtitle 2">
            <a:extLst>
              <a:ext uri="{FF2B5EF4-FFF2-40B4-BE49-F238E27FC236}">
                <a16:creationId xmlns:a16="http://schemas.microsoft.com/office/drawing/2014/main" id="{D8AD28EB-CC42-425A-9CA2-F6BF8AE4C8E0}"/>
              </a:ext>
            </a:extLst>
          </p:cNvPr>
          <p:cNvSpPr>
            <a:spLocks noGrp="1"/>
          </p:cNvSpPr>
          <p:nvPr>
            <p:ph type="subTitle" idx="1"/>
          </p:nvPr>
        </p:nvSpPr>
        <p:spPr/>
        <p:txBody>
          <a:bodyPr/>
          <a:lstStyle/>
          <a:p>
            <a:endParaRPr lang="en-US" dirty="0"/>
          </a:p>
        </p:txBody>
      </p:sp>
      <p:sp>
        <p:nvSpPr>
          <p:cNvPr id="4" name="Footer Placeholder 3">
            <a:extLst>
              <a:ext uri="{FF2B5EF4-FFF2-40B4-BE49-F238E27FC236}">
                <a16:creationId xmlns:a16="http://schemas.microsoft.com/office/drawing/2014/main" id="{CE3F8347-358D-4C46-A09A-80AB6693498A}"/>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7071287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Adjuncts and Tools for Your Food Plan</a:t>
            </a:r>
          </a:p>
        </p:txBody>
      </p:sp>
      <p:sp>
        <p:nvSpPr>
          <p:cNvPr id="3" name="Content Placeholder 2"/>
          <p:cNvSpPr>
            <a:spLocks noGrp="1"/>
          </p:cNvSpPr>
          <p:nvPr>
            <p:ph sz="half" idx="1"/>
          </p:nvPr>
        </p:nvSpPr>
        <p:spPr>
          <a:xfrm>
            <a:off x="838200" y="1825625"/>
            <a:ext cx="10515600" cy="4351338"/>
          </a:xfrm>
        </p:spPr>
        <p:txBody>
          <a:bodyPr/>
          <a:lstStyle/>
          <a:p>
            <a:pPr marL="0" indent="0">
              <a:lnSpc>
                <a:spcPct val="100000"/>
              </a:lnSpc>
              <a:spcBef>
                <a:spcPts val="0"/>
              </a:spcBef>
              <a:buNone/>
            </a:pPr>
            <a:r>
              <a:rPr lang="en-US" dirty="0"/>
              <a:t>To provide variety and aid in the preparation of the food plan, consider adding a few extras to your storage plan, such as:</a:t>
            </a:r>
          </a:p>
          <a:p>
            <a:pPr marL="0" indent="0">
              <a:lnSpc>
                <a:spcPct val="100000"/>
              </a:lnSpc>
              <a:spcBef>
                <a:spcPts val="0"/>
              </a:spcBef>
              <a:buNone/>
            </a:pPr>
            <a:r>
              <a:rPr lang="en-US" dirty="0"/>
              <a:t>• Additional manual can openers  • Olive oil • Salt, pepper, sugar </a:t>
            </a:r>
          </a:p>
          <a:p>
            <a:pPr marL="0" indent="0">
              <a:lnSpc>
                <a:spcPct val="100000"/>
              </a:lnSpc>
              <a:spcBef>
                <a:spcPts val="0"/>
              </a:spcBef>
              <a:buNone/>
            </a:pPr>
            <a:r>
              <a:rPr lang="en-US" dirty="0"/>
              <a:t>• Honey • Seasonings • Tabasco • Chocolate chips • Egg powder </a:t>
            </a:r>
          </a:p>
          <a:p>
            <a:pPr marL="0" indent="0">
              <a:lnSpc>
                <a:spcPct val="100000"/>
              </a:lnSpc>
              <a:spcBef>
                <a:spcPts val="0"/>
              </a:spcBef>
              <a:buNone/>
            </a:pPr>
            <a:r>
              <a:rPr lang="en-US" dirty="0"/>
              <a:t>• Powdered butter • Dried berries/fruits • Coconut oil • Baking soda</a:t>
            </a:r>
          </a:p>
          <a:p>
            <a:pPr marL="0" indent="0">
              <a:lnSpc>
                <a:spcPct val="100000"/>
              </a:lnSpc>
              <a:spcBef>
                <a:spcPts val="0"/>
              </a:spcBef>
              <a:buNone/>
            </a:pPr>
            <a:r>
              <a:rPr lang="en-US" dirty="0"/>
              <a:t>• Coffee/Caffeinated beverages • Fiber supplements • Cook books</a:t>
            </a:r>
          </a:p>
          <a:p>
            <a:pPr marL="0" indent="0">
              <a:lnSpc>
                <a:spcPct val="100000"/>
              </a:lnSpc>
              <a:spcBef>
                <a:spcPts val="0"/>
              </a:spcBef>
              <a:buNone/>
            </a:pPr>
            <a:endParaRPr lang="en-US" dirty="0"/>
          </a:p>
          <a:p>
            <a:pPr>
              <a:lnSpc>
                <a:spcPct val="100000"/>
              </a:lnSpc>
              <a:spcBef>
                <a:spcPts val="0"/>
              </a:spcBef>
            </a:pPr>
            <a:r>
              <a:rPr lang="en-US" dirty="0"/>
              <a:t>Growing your own sprouts can be a great way to supplement your food storage program with fresh, healthy foods rich in nutrients </a:t>
            </a:r>
          </a:p>
          <a:p>
            <a:pPr marL="0" indent="0">
              <a:lnSpc>
                <a:spcPct val="100000"/>
              </a:lnSpc>
              <a:spcBef>
                <a:spcPts val="0"/>
              </a:spcBef>
              <a:buNone/>
            </a:pPr>
            <a:endParaRPr lang="en-US" dirty="0"/>
          </a:p>
          <a:p>
            <a:pPr marL="0" indent="0">
              <a:lnSpc>
                <a:spcPct val="100000"/>
              </a:lnSpc>
              <a:spcBef>
                <a:spcPts val="0"/>
              </a:spcBef>
              <a:buNone/>
            </a:pPr>
            <a:endParaRPr lang="en-US" dirty="0"/>
          </a:p>
          <a:p>
            <a:pPr marL="0" indent="0">
              <a:lnSpc>
                <a:spcPct val="100000"/>
              </a:lnSpc>
              <a:spcBef>
                <a:spcPts val="0"/>
              </a:spcBef>
              <a:buNone/>
            </a:pPr>
            <a:endParaRPr lang="en-US" dirty="0"/>
          </a:p>
          <a:p>
            <a:pPr marL="0" indent="0">
              <a:lnSpc>
                <a:spcPct val="100000"/>
              </a:lnSpc>
              <a:spcBef>
                <a:spcPts val="0"/>
              </a:spcBef>
              <a:buNone/>
            </a:pPr>
            <a:endParaRPr lang="en-US" dirty="0"/>
          </a:p>
          <a:p>
            <a:pPr marL="0" indent="0">
              <a:lnSpc>
                <a:spcPct val="100000"/>
              </a:lnSpc>
              <a:spcBef>
                <a:spcPts val="0"/>
              </a:spcBef>
              <a:buNone/>
            </a:pPr>
            <a:endParaRPr lang="en-US" dirty="0"/>
          </a:p>
          <a:p>
            <a:pPr marL="0" indent="0">
              <a:lnSpc>
                <a:spcPct val="100000"/>
              </a:lnSpc>
              <a:spcBef>
                <a:spcPts val="0"/>
              </a:spcBef>
              <a:buNone/>
            </a:pPr>
            <a:endParaRPr lang="en-US" dirty="0"/>
          </a:p>
          <a:p>
            <a:pPr marL="0" indent="0">
              <a:lnSpc>
                <a:spcPct val="100000"/>
              </a:lnSpc>
              <a:spcBef>
                <a:spcPts val="0"/>
              </a:spcBef>
              <a:buNone/>
            </a:pPr>
            <a:endParaRPr lang="en-US" dirty="0"/>
          </a:p>
          <a:p>
            <a:pPr marL="0" indent="0">
              <a:lnSpc>
                <a:spcPct val="100000"/>
              </a:lnSpc>
              <a:spcBef>
                <a:spcPts val="0"/>
              </a:spcBef>
              <a:buNone/>
            </a:pPr>
            <a:endParaRPr lang="en-US" dirty="0"/>
          </a:p>
          <a:p>
            <a:pPr marL="0" indent="0">
              <a:lnSpc>
                <a:spcPct val="100000"/>
              </a:lnSpc>
              <a:spcBef>
                <a:spcPts val="0"/>
              </a:spcBef>
              <a:buNone/>
            </a:pPr>
            <a:endParaRPr lang="en-US" dirty="0"/>
          </a:p>
          <a:p>
            <a:pPr marL="0" indent="0">
              <a:lnSpc>
                <a:spcPct val="100000"/>
              </a:lnSpc>
              <a:spcBef>
                <a:spcPts val="0"/>
              </a:spcBef>
              <a:buNone/>
            </a:pPr>
            <a:endParaRPr lang="en-US" dirty="0"/>
          </a:p>
          <a:p>
            <a:pPr marL="0" indent="0">
              <a:lnSpc>
                <a:spcPct val="100000"/>
              </a:lnSpc>
              <a:spcBef>
                <a:spcPts val="0"/>
              </a:spcBef>
              <a:buNone/>
            </a:pPr>
            <a:endParaRPr lang="en-US" dirty="0"/>
          </a:p>
          <a:p>
            <a:pPr marL="0" indent="0">
              <a:lnSpc>
                <a:spcPct val="100000"/>
              </a:lnSpc>
              <a:spcBef>
                <a:spcPts val="0"/>
              </a:spcBef>
              <a:buNone/>
            </a:pPr>
            <a:endParaRPr lang="en-US" dirty="0"/>
          </a:p>
          <a:p>
            <a:pPr>
              <a:lnSpc>
                <a:spcPct val="100000"/>
              </a:lnSpc>
              <a:spcBef>
                <a:spcPts val="0"/>
              </a:spcBef>
            </a:pPr>
            <a:endParaRPr lang="en-US" dirty="0"/>
          </a:p>
          <a:p>
            <a:pPr marL="0" indent="0">
              <a:lnSpc>
                <a:spcPct val="100000"/>
              </a:lnSpc>
              <a:spcBef>
                <a:spcPts val="0"/>
              </a:spcBef>
              <a:buNone/>
            </a:pPr>
            <a:endParaRPr lang="en-US" dirty="0"/>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
        <p:nvSpPr>
          <p:cNvPr id="4" name="Footer Placeholder 3">
            <a:extLst>
              <a:ext uri="{FF2B5EF4-FFF2-40B4-BE49-F238E27FC236}">
                <a16:creationId xmlns:a16="http://schemas.microsoft.com/office/drawing/2014/main" id="{F33352F5-7553-4293-AA31-04D582BB0555}"/>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0548958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1744A2D-F953-4CB7-93F0-7D9C6C2F9FB9}"/>
              </a:ext>
            </a:extLst>
          </p:cNvPr>
          <p:cNvSpPr>
            <a:spLocks noGrp="1"/>
          </p:cNvSpPr>
          <p:nvPr>
            <p:ph type="title"/>
          </p:nvPr>
        </p:nvSpPr>
        <p:spPr/>
        <p:txBody>
          <a:bodyPr/>
          <a:lstStyle/>
          <a:p>
            <a:r>
              <a:rPr lang="en-US" dirty="0"/>
              <a:t>Common questions</a:t>
            </a:r>
          </a:p>
        </p:txBody>
      </p:sp>
      <p:sp>
        <p:nvSpPr>
          <p:cNvPr id="6" name="Content Placeholder 5">
            <a:extLst>
              <a:ext uri="{FF2B5EF4-FFF2-40B4-BE49-F238E27FC236}">
                <a16:creationId xmlns:a16="http://schemas.microsoft.com/office/drawing/2014/main" id="{B56874A9-ED16-4EB8-B201-F0E245B099D2}"/>
              </a:ext>
            </a:extLst>
          </p:cNvPr>
          <p:cNvSpPr>
            <a:spLocks noGrp="1"/>
          </p:cNvSpPr>
          <p:nvPr>
            <p:ph idx="1"/>
          </p:nvPr>
        </p:nvSpPr>
        <p:spPr/>
        <p:txBody>
          <a:bodyPr/>
          <a:lstStyle/>
          <a:p>
            <a:r>
              <a:rPr lang="en-US" dirty="0"/>
              <a:t>Should you grow your own food?</a:t>
            </a:r>
            <a:br>
              <a:rPr lang="en-US" dirty="0"/>
            </a:br>
            <a:endParaRPr lang="en-US" dirty="0"/>
          </a:p>
          <a:p>
            <a:r>
              <a:rPr lang="en-US" dirty="0"/>
              <a:t>“Best by” dates?</a:t>
            </a:r>
            <a:br>
              <a:rPr lang="en-US" dirty="0"/>
            </a:br>
            <a:endParaRPr lang="en-US" dirty="0"/>
          </a:p>
          <a:p>
            <a:r>
              <a:rPr lang="en-US" dirty="0"/>
              <a:t>Where to buy all of this food?</a:t>
            </a:r>
            <a:br>
              <a:rPr lang="en-US" dirty="0"/>
            </a:br>
            <a:endParaRPr lang="en-US" dirty="0"/>
          </a:p>
          <a:p>
            <a:r>
              <a:rPr lang="en-US" dirty="0"/>
              <a:t>Where and how to store this food?</a:t>
            </a:r>
            <a:br>
              <a:rPr lang="en-US" dirty="0"/>
            </a:br>
            <a:endParaRPr lang="en-US" dirty="0"/>
          </a:p>
          <a:p>
            <a:r>
              <a:rPr lang="en-US" dirty="0"/>
              <a:t>What about my pets?</a:t>
            </a:r>
          </a:p>
          <a:p>
            <a:endParaRPr lang="en-US" dirty="0"/>
          </a:p>
        </p:txBody>
      </p:sp>
      <p:sp>
        <p:nvSpPr>
          <p:cNvPr id="2" name="Footer Placeholder 1">
            <a:extLst>
              <a:ext uri="{FF2B5EF4-FFF2-40B4-BE49-F238E27FC236}">
                <a16:creationId xmlns:a16="http://schemas.microsoft.com/office/drawing/2014/main" id="{CF88F515-1FE8-4184-96F4-496EEADF1B94}"/>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41786508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 Pets </a:t>
            </a:r>
          </a:p>
        </p:txBody>
      </p:sp>
      <p:sp>
        <p:nvSpPr>
          <p:cNvPr id="3" name="Content Placeholder 2"/>
          <p:cNvSpPr>
            <a:spLocks noGrp="1"/>
          </p:cNvSpPr>
          <p:nvPr>
            <p:ph idx="1"/>
          </p:nvPr>
        </p:nvSpPr>
        <p:spPr/>
        <p:txBody>
          <a:bodyPr/>
          <a:lstStyle/>
          <a:p>
            <a:r>
              <a:rPr lang="en-US" dirty="0"/>
              <a:t>Don’t forget about your pets!</a:t>
            </a:r>
          </a:p>
          <a:p>
            <a:r>
              <a:rPr lang="en-US" dirty="0"/>
              <a:t>If they eat the same kind of food day in and day out, simply stock up on that particular brand </a:t>
            </a:r>
          </a:p>
          <a:p>
            <a:r>
              <a:rPr lang="en-US" dirty="0"/>
              <a:t>Store the food in a rodent and bug proof container, with the purchase date and month written on the bag</a:t>
            </a:r>
          </a:p>
          <a:p>
            <a:r>
              <a:rPr lang="en-US" dirty="0"/>
              <a:t>Rotate the food to ensure freshness </a:t>
            </a:r>
          </a:p>
        </p:txBody>
      </p:sp>
      <p:sp>
        <p:nvSpPr>
          <p:cNvPr id="4" name="Footer Placeholder 3">
            <a:extLst>
              <a:ext uri="{FF2B5EF4-FFF2-40B4-BE49-F238E27FC236}">
                <a16:creationId xmlns:a16="http://schemas.microsoft.com/office/drawing/2014/main" id="{9850620E-3AA3-4C78-8065-8E8CD31E72A3}"/>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2142695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3BDCA-08F2-4ECF-BD4F-3569E76A110D}"/>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ED08E19D-D155-4C2D-BE3F-00F6D68CFF8E}"/>
              </a:ext>
            </a:extLst>
          </p:cNvPr>
          <p:cNvSpPr>
            <a:spLocks noGrp="1"/>
          </p:cNvSpPr>
          <p:nvPr>
            <p:ph idx="1"/>
          </p:nvPr>
        </p:nvSpPr>
        <p:spPr/>
        <p:txBody>
          <a:bodyPr/>
          <a:lstStyle/>
          <a:p>
            <a:pPr marL="0" indent="0">
              <a:buNone/>
            </a:pPr>
            <a:r>
              <a:rPr lang="en-US" dirty="0"/>
              <a:t>Why are we here?</a:t>
            </a:r>
          </a:p>
          <a:p>
            <a:r>
              <a:rPr lang="en-US" dirty="0"/>
              <a:t>Being prepared at home means we can be an asset our neighborhoods, employers, churches and communities in the inevitable recovery process. </a:t>
            </a:r>
          </a:p>
          <a:p>
            <a:pPr lvl="1"/>
            <a:endParaRPr lang="en-US" dirty="0"/>
          </a:p>
          <a:p>
            <a:pPr marL="0" indent="0">
              <a:buNone/>
            </a:pPr>
            <a:r>
              <a:rPr lang="en-US" dirty="0"/>
              <a:t>Secondary and Tertiary Effects</a:t>
            </a:r>
          </a:p>
          <a:p>
            <a:r>
              <a:rPr lang="en-US" b="1" dirty="0">
                <a:solidFill>
                  <a:srgbClr val="FF0000"/>
                </a:solidFill>
              </a:rPr>
              <a:t>Prudent citizens focus not just on the primary effects of disasters, but the secondary and tertiary effects as well. </a:t>
            </a:r>
          </a:p>
        </p:txBody>
      </p:sp>
      <p:sp>
        <p:nvSpPr>
          <p:cNvPr id="4" name="Footer Placeholder 3">
            <a:extLst>
              <a:ext uri="{FF2B5EF4-FFF2-40B4-BE49-F238E27FC236}">
                <a16:creationId xmlns:a16="http://schemas.microsoft.com/office/drawing/2014/main" id="{264E2907-B5AC-4041-A9DA-8B1097FDE3A4}"/>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7283434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Donate and Rotate </a:t>
            </a:r>
          </a:p>
        </p:txBody>
      </p:sp>
      <p:sp>
        <p:nvSpPr>
          <p:cNvPr id="3" name="Content Placeholder 2"/>
          <p:cNvSpPr>
            <a:spLocks noGrp="1"/>
          </p:cNvSpPr>
          <p:nvPr>
            <p:ph idx="1"/>
          </p:nvPr>
        </p:nvSpPr>
        <p:spPr/>
        <p:txBody>
          <a:bodyPr/>
          <a:lstStyle/>
          <a:p>
            <a:r>
              <a:rPr lang="en-US" dirty="0"/>
              <a:t>Keep all of your receipts </a:t>
            </a:r>
          </a:p>
          <a:p>
            <a:r>
              <a:rPr lang="en-US" dirty="0"/>
              <a:t>If you aren’t able to rotate all of your food before the end of its shelf life, donate it to your local food pantry </a:t>
            </a:r>
          </a:p>
          <a:p>
            <a:r>
              <a:rPr lang="en-US" dirty="0"/>
              <a:t>Use your donation as a tax write off and know you’re helping someone else in the process</a:t>
            </a:r>
          </a:p>
          <a:p>
            <a:r>
              <a:rPr lang="en-US" dirty="0"/>
              <a:t>Your subsequent tax savings will help finance your purchase of replacement food for your storage plan</a:t>
            </a:r>
          </a:p>
        </p:txBody>
      </p:sp>
      <p:sp>
        <p:nvSpPr>
          <p:cNvPr id="4" name="Footer Placeholder 3">
            <a:extLst>
              <a:ext uri="{FF2B5EF4-FFF2-40B4-BE49-F238E27FC236}">
                <a16:creationId xmlns:a16="http://schemas.microsoft.com/office/drawing/2014/main" id="{34E925C5-B20A-4713-A0A5-B6410D239076}"/>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1879119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38E3A83-7D6D-4891-8D01-A967EEA85A39}"/>
              </a:ext>
            </a:extLst>
          </p:cNvPr>
          <p:cNvSpPr>
            <a:spLocks noGrp="1"/>
          </p:cNvSpPr>
          <p:nvPr>
            <p:ph type="title"/>
          </p:nvPr>
        </p:nvSpPr>
        <p:spPr/>
        <p:txBody>
          <a:bodyPr/>
          <a:lstStyle/>
          <a:p>
            <a:r>
              <a:rPr lang="en-US" dirty="0"/>
              <a:t>Food Recap</a:t>
            </a:r>
          </a:p>
        </p:txBody>
      </p:sp>
      <p:sp>
        <p:nvSpPr>
          <p:cNvPr id="5" name="Content Placeholder 4">
            <a:extLst>
              <a:ext uri="{FF2B5EF4-FFF2-40B4-BE49-F238E27FC236}">
                <a16:creationId xmlns:a16="http://schemas.microsoft.com/office/drawing/2014/main" id="{DC108B5B-4C96-4A63-BDA3-E0C4E2DB7997}"/>
              </a:ext>
            </a:extLst>
          </p:cNvPr>
          <p:cNvSpPr>
            <a:spLocks noGrp="1"/>
          </p:cNvSpPr>
          <p:nvPr>
            <p:ph idx="1"/>
          </p:nvPr>
        </p:nvSpPr>
        <p:spPr/>
        <p:txBody>
          <a:bodyPr/>
          <a:lstStyle/>
          <a:p>
            <a:r>
              <a:rPr lang="en-US" dirty="0"/>
              <a:t>2,500 calories, per person, per day</a:t>
            </a:r>
            <a:br>
              <a:rPr lang="en-US" dirty="0"/>
            </a:br>
            <a:endParaRPr lang="en-US" dirty="0"/>
          </a:p>
          <a:p>
            <a:r>
              <a:rPr lang="en-US" dirty="0"/>
              <a:t>50g protein, per person, per day</a:t>
            </a:r>
            <a:br>
              <a:rPr lang="en-US" dirty="0"/>
            </a:br>
            <a:endParaRPr lang="en-US" dirty="0"/>
          </a:p>
          <a:p>
            <a:r>
              <a:rPr lang="en-US" dirty="0"/>
              <a:t>Use the spreadsheet to start, then adjust based on your preferences</a:t>
            </a:r>
            <a:br>
              <a:rPr lang="en-US" dirty="0"/>
            </a:br>
            <a:endParaRPr lang="en-US" dirty="0"/>
          </a:p>
          <a:p>
            <a:r>
              <a:rPr lang="en-US" dirty="0"/>
              <a:t>Questions on food?</a:t>
            </a:r>
          </a:p>
          <a:p>
            <a:endParaRPr lang="en-US" dirty="0"/>
          </a:p>
          <a:p>
            <a:endParaRPr lang="en-US" dirty="0"/>
          </a:p>
        </p:txBody>
      </p:sp>
      <p:sp>
        <p:nvSpPr>
          <p:cNvPr id="2" name="Footer Placeholder 1">
            <a:extLst>
              <a:ext uri="{FF2B5EF4-FFF2-40B4-BE49-F238E27FC236}">
                <a16:creationId xmlns:a16="http://schemas.microsoft.com/office/drawing/2014/main" id="{D87246B9-8ACD-4903-848E-46FDE5004F85}"/>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39594522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a:t>WATER STORAGE AND PURIFICATION</a:t>
            </a:r>
          </a:p>
        </p:txBody>
      </p:sp>
      <p:sp>
        <p:nvSpPr>
          <p:cNvPr id="3" name="Footer Placeholder 2">
            <a:extLst>
              <a:ext uri="{FF2B5EF4-FFF2-40B4-BE49-F238E27FC236}">
                <a16:creationId xmlns:a16="http://schemas.microsoft.com/office/drawing/2014/main" id="{5A5C876C-EA14-46E7-B717-1929B71A2020}"/>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8678450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Water Storage and Purification </a:t>
            </a:r>
          </a:p>
        </p:txBody>
      </p:sp>
      <p:sp>
        <p:nvSpPr>
          <p:cNvPr id="3" name="Content Placeholder 2"/>
          <p:cNvSpPr>
            <a:spLocks noGrp="1"/>
          </p:cNvSpPr>
          <p:nvPr>
            <p:ph idx="1"/>
          </p:nvPr>
        </p:nvSpPr>
        <p:spPr/>
        <p:txBody>
          <a:bodyPr>
            <a:normAutofit lnSpcReduction="10000"/>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a:t>Water is easy. Water is also hard. </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p>
          <a:p>
            <a:pPr>
              <a:lnSpc>
                <a:spcPct val="100000"/>
              </a:lnSpc>
              <a:spcBef>
                <a:spcPts val="0"/>
              </a:spcBef>
            </a:pPr>
            <a:r>
              <a:rPr lang="en-US" dirty="0"/>
              <a:t>Water is easy because we aren’t concerned about its nutrient content. Stored properly, it can be kept safely for long periods of time. Water is inexpensive. </a:t>
            </a:r>
          </a:p>
          <a:p>
            <a:pPr>
              <a:lnSpc>
                <a:spcPct val="100000"/>
              </a:lnSpc>
              <a:spcBef>
                <a:spcPts val="0"/>
              </a:spcBef>
            </a:pPr>
            <a:endParaRPr lang="en-US" dirty="0"/>
          </a:p>
          <a:p>
            <a:pPr>
              <a:lnSpc>
                <a:spcPct val="100000"/>
              </a:lnSpc>
              <a:spcBef>
                <a:spcPts val="0"/>
              </a:spcBef>
            </a:pPr>
            <a:r>
              <a:rPr lang="en-US" dirty="0"/>
              <a:t>Water is hard because it</a:t>
            </a:r>
            <a:r>
              <a:rPr lang="mr-IN" dirty="0"/>
              <a:t>’</a:t>
            </a:r>
            <a:r>
              <a:rPr lang="en-US" dirty="0"/>
              <a:t>s heavy: eight pounds per gallon. It takes up considerable space. It must be clean to be consumed. And while water itself is inexpensive, the purification and storage methods can have a significant cost. </a:t>
            </a:r>
          </a:p>
        </p:txBody>
      </p:sp>
      <p:sp>
        <p:nvSpPr>
          <p:cNvPr id="4" name="Footer Placeholder 3">
            <a:extLst>
              <a:ext uri="{FF2B5EF4-FFF2-40B4-BE49-F238E27FC236}">
                <a16:creationId xmlns:a16="http://schemas.microsoft.com/office/drawing/2014/main" id="{D30979C1-03CB-4691-BBE3-052153142D06}"/>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20554067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Collection and Storage </a:t>
            </a:r>
          </a:p>
        </p:txBody>
      </p:sp>
      <p:sp>
        <p:nvSpPr>
          <p:cNvPr id="3" name="Content Placeholder 2"/>
          <p:cNvSpPr>
            <a:spLocks noGrp="1"/>
          </p:cNvSpPr>
          <p:nvPr>
            <p:ph idx="1"/>
          </p:nvPr>
        </p:nvSpPr>
        <p:spPr/>
        <p:txBody>
          <a:bodyPr>
            <a:normAutofit/>
          </a:bodyPr>
          <a:lstStyle/>
          <a:p>
            <a:r>
              <a:rPr lang="en-US" dirty="0"/>
              <a:t>For hydration, cooking and sanitation, an absolute minimum for an extended period of time is two gallons per person, per day </a:t>
            </a:r>
          </a:p>
          <a:p>
            <a:r>
              <a:rPr lang="en-US" dirty="0"/>
              <a:t>Three or more gallons per person per day will provide more flexibility </a:t>
            </a:r>
          </a:p>
          <a:p>
            <a:r>
              <a:rPr lang="en-US" dirty="0"/>
              <a:t>For a family of four wishing to have a robust 30 day plan, 360 gallons or 6.5 blue water barrels would be a good goal </a:t>
            </a:r>
          </a:p>
          <a:p>
            <a:pPr marL="0" indent="0" algn="ctr">
              <a:buNone/>
            </a:pPr>
            <a:r>
              <a:rPr lang="en-US" b="1" dirty="0">
                <a:solidFill>
                  <a:srgbClr val="FF0000"/>
                </a:solidFill>
              </a:rPr>
              <a:t>PRO TIP: </a:t>
            </a:r>
            <a:r>
              <a:rPr lang="en-US" dirty="0">
                <a:solidFill>
                  <a:srgbClr val="FF0000"/>
                </a:solidFill>
              </a:rPr>
              <a:t>Using Google Earth, local maps and just walking around the neighborhood, identify potential sources of water around your home. Then think about how you would collect water from those locations and get it to your home</a:t>
            </a:r>
          </a:p>
        </p:txBody>
      </p:sp>
      <p:sp>
        <p:nvSpPr>
          <p:cNvPr id="4" name="Footer Placeholder 3">
            <a:extLst>
              <a:ext uri="{FF2B5EF4-FFF2-40B4-BE49-F238E27FC236}">
                <a16:creationId xmlns:a16="http://schemas.microsoft.com/office/drawing/2014/main" id="{10337FBD-F29E-4F3D-9F55-9B3E468DB5F1}"/>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4741372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Water Plan </a:t>
            </a:r>
          </a:p>
        </p:txBody>
      </p:sp>
      <p:sp>
        <p:nvSpPr>
          <p:cNvPr id="3" name="Content Placeholder 2"/>
          <p:cNvSpPr>
            <a:spLocks noGrp="1"/>
          </p:cNvSpPr>
          <p:nvPr>
            <p:ph idx="1"/>
          </p:nvPr>
        </p:nvSpPr>
        <p:spPr/>
        <p:txBody>
          <a:bodyPr/>
          <a:lstStyle/>
          <a:p>
            <a:pPr marL="514350" indent="-514350">
              <a:buFont typeface="+mj-lt"/>
              <a:buAutoNum type="arabicPeriod"/>
            </a:pPr>
            <a:r>
              <a:rPr lang="en-US" i="1" dirty="0"/>
              <a:t>Find a way to store as much water as you can now</a:t>
            </a:r>
          </a:p>
          <a:p>
            <a:pPr marL="0" indent="0">
              <a:buNone/>
            </a:pPr>
            <a:r>
              <a:rPr lang="en-US" dirty="0"/>
              <a:t>Storage options will be a function of your housing situation and budget</a:t>
            </a:r>
          </a:p>
          <a:p>
            <a:pPr marL="0" indent="0">
              <a:buNone/>
            </a:pPr>
            <a:endParaRPr lang="en-US" i="1" dirty="0"/>
          </a:p>
          <a:p>
            <a:pPr marL="514350" indent="-514350">
              <a:buFont typeface="+mj-lt"/>
              <a:buAutoNum type="arabicPeriod" startAt="2"/>
            </a:pPr>
            <a:r>
              <a:rPr lang="en-US" i="1" dirty="0"/>
              <a:t>Identify potential sources of water from which to collect </a:t>
            </a:r>
          </a:p>
          <a:p>
            <a:pPr marL="971550" lvl="1" indent="-514350">
              <a:buFont typeface="+mj-lt"/>
              <a:buAutoNum type="alphaLcPeriod"/>
            </a:pPr>
            <a:r>
              <a:rPr lang="en-US" sz="2600" dirty="0"/>
              <a:t>Rainwater collection</a:t>
            </a:r>
          </a:p>
          <a:p>
            <a:pPr marL="971550" lvl="1" indent="-514350">
              <a:buFont typeface="+mj-lt"/>
              <a:buAutoNum type="alphaLcPeriod"/>
            </a:pPr>
            <a:r>
              <a:rPr lang="en-US" sz="2600" dirty="0"/>
              <a:t>Gathering from ponds, creeks, rivers or swimming pools</a:t>
            </a:r>
          </a:p>
          <a:p>
            <a:pPr marL="971550" lvl="1" indent="-514350">
              <a:buFont typeface="+mj-lt"/>
              <a:buAutoNum type="alphaLcPeriod"/>
            </a:pPr>
            <a:r>
              <a:rPr lang="en-US" sz="2600" dirty="0"/>
              <a:t>Exchanging collected water by neighbors for water you’ve purified </a:t>
            </a:r>
          </a:p>
        </p:txBody>
      </p:sp>
      <p:sp>
        <p:nvSpPr>
          <p:cNvPr id="4" name="Footer Placeholder 3">
            <a:extLst>
              <a:ext uri="{FF2B5EF4-FFF2-40B4-BE49-F238E27FC236}">
                <a16:creationId xmlns:a16="http://schemas.microsoft.com/office/drawing/2014/main" id="{7A2FA043-2C13-4B2F-B46E-97C5E3E8E844}"/>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5529300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Purification</a:t>
            </a:r>
          </a:p>
        </p:txBody>
      </p:sp>
      <p:sp>
        <p:nvSpPr>
          <p:cNvPr id="3" name="Content Placeholder 2"/>
          <p:cNvSpPr>
            <a:spLocks noGrp="1"/>
          </p:cNvSpPr>
          <p:nvPr>
            <p:ph idx="1"/>
          </p:nvPr>
        </p:nvSpPr>
        <p:spPr/>
        <p:txBody>
          <a:bodyPr/>
          <a:lstStyle/>
          <a:p>
            <a:pPr marL="0" indent="0">
              <a:buNone/>
            </a:pPr>
            <a:r>
              <a:rPr lang="en-US" dirty="0"/>
              <a:t>Purifying water means we are treating the 3 Cs of water contamination:</a:t>
            </a:r>
          </a:p>
          <a:p>
            <a:pPr lvl="0"/>
            <a:r>
              <a:rPr lang="en-US" dirty="0"/>
              <a:t>Cooties – pathogens</a:t>
            </a:r>
          </a:p>
          <a:p>
            <a:pPr lvl="0"/>
            <a:r>
              <a:rPr lang="en-US" dirty="0"/>
              <a:t>Crud – mud, sand and silt</a:t>
            </a:r>
          </a:p>
          <a:p>
            <a:pPr lvl="0"/>
            <a:r>
              <a:rPr lang="en-US" dirty="0"/>
              <a:t>Chemicals – pesticides and other chemicals </a:t>
            </a:r>
          </a:p>
          <a:p>
            <a:pPr lvl="0"/>
            <a:endParaRPr lang="en-US" dirty="0"/>
          </a:p>
          <a:p>
            <a:pPr marL="0" indent="0" algn="ctr">
              <a:lnSpc>
                <a:spcPct val="100000"/>
              </a:lnSpc>
              <a:spcBef>
                <a:spcPts val="0"/>
              </a:spcBef>
              <a:buNone/>
            </a:pPr>
            <a:r>
              <a:rPr lang="en-US" b="1" dirty="0">
                <a:solidFill>
                  <a:srgbClr val="FF0000"/>
                </a:solidFill>
              </a:rPr>
              <a:t>PRO TIP: </a:t>
            </a:r>
            <a:r>
              <a:rPr lang="en-US" dirty="0">
                <a:solidFill>
                  <a:srgbClr val="FF0000"/>
                </a:solidFill>
              </a:rPr>
              <a:t>Once you’ve developed your own water purification protocol, create your own checklist and list of formulas and keep it with your water purification supplies. This will enable you to purify water much more quickly when you have a cheat sheet handy.</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
        <p:nvSpPr>
          <p:cNvPr id="4" name="Footer Placeholder 3">
            <a:extLst>
              <a:ext uri="{FF2B5EF4-FFF2-40B4-BE49-F238E27FC236}">
                <a16:creationId xmlns:a16="http://schemas.microsoft.com/office/drawing/2014/main" id="{A0CACDDD-05A2-4D69-9149-A5F7B9FBDF2A}"/>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4538174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Checklist</a:t>
            </a:r>
          </a:p>
        </p:txBody>
      </p:sp>
      <p:sp>
        <p:nvSpPr>
          <p:cNvPr id="3" name="Content Placeholder 2"/>
          <p:cNvSpPr>
            <a:spLocks noGrp="1"/>
          </p:cNvSpPr>
          <p:nvPr>
            <p:ph idx="1"/>
          </p:nvPr>
        </p:nvSpPr>
        <p:spPr/>
        <p:txBody>
          <a:bodyPr/>
          <a:lstStyle/>
          <a:p>
            <a:pPr marL="514350" marR="0" lvl="0" indent="-514350" defTabSz="914400" eaLnBrk="1" fontAlgn="auto" latinLnBrk="0" hangingPunct="1">
              <a:lnSpc>
                <a:spcPct val="100000"/>
              </a:lnSpc>
              <a:spcBef>
                <a:spcPts val="0"/>
              </a:spcBef>
              <a:spcAft>
                <a:spcPts val="0"/>
              </a:spcAft>
              <a:buClrTx/>
              <a:buSzTx/>
              <a:buFont typeface="+mj-lt"/>
              <a:buAutoNum type="arabicPeriod"/>
              <a:tabLst/>
              <a:defRPr/>
            </a:pPr>
            <a:r>
              <a:rPr lang="en-US" b="1" dirty="0"/>
              <a:t>A pre-filtering system. </a:t>
            </a:r>
            <a:r>
              <a:rPr lang="en-US" dirty="0"/>
              <a:t>This is something you can easily make with things already in your home. </a:t>
            </a:r>
          </a:p>
          <a:p>
            <a:pPr marL="514350" marR="0" lvl="0" indent="-514350" defTabSz="914400" eaLnBrk="1" fontAlgn="auto" latinLnBrk="0" hangingPunct="1">
              <a:lnSpc>
                <a:spcPct val="100000"/>
              </a:lnSpc>
              <a:spcBef>
                <a:spcPts val="0"/>
              </a:spcBef>
              <a:spcAft>
                <a:spcPts val="0"/>
              </a:spcAft>
              <a:buClrTx/>
              <a:buSzTx/>
              <a:buFont typeface="+mj-lt"/>
              <a:buAutoNum type="arabicPeriod"/>
              <a:tabLst/>
              <a:defRPr/>
            </a:pPr>
            <a:endParaRPr lang="en-US" dirty="0"/>
          </a:p>
          <a:p>
            <a:pPr marL="0" marR="0" lvl="0" indent="0" defTabSz="914400" eaLnBrk="1" fontAlgn="auto" latinLnBrk="0" hangingPunct="1">
              <a:lnSpc>
                <a:spcPct val="100000"/>
              </a:lnSpc>
              <a:spcBef>
                <a:spcPts val="0"/>
              </a:spcBef>
              <a:spcAft>
                <a:spcPts val="0"/>
              </a:spcAft>
              <a:buClrTx/>
              <a:buSzTx/>
              <a:buNone/>
              <a:tabLst/>
              <a:defRPr/>
            </a:pPr>
            <a:r>
              <a:rPr lang="en-US" dirty="0"/>
              <a:t>First remove as much sediment as you can. You can do this by:</a:t>
            </a:r>
          </a:p>
          <a:p>
            <a:pPr lvl="1"/>
            <a:r>
              <a:rPr lang="en-US" dirty="0"/>
              <a:t>Letting water sit for a period of time, allowing the sediment to settle.</a:t>
            </a:r>
          </a:p>
          <a:p>
            <a:pPr lvl="1"/>
            <a:r>
              <a:rPr lang="en-US" dirty="0"/>
              <a:t>Running the water through an old t-shirt, bandana, pillow case or similar material to filter out the larger particles.</a:t>
            </a:r>
          </a:p>
          <a:p>
            <a:pPr lvl="1"/>
            <a:r>
              <a:rPr lang="en-US" dirty="0"/>
              <a:t>Making a rudimentary pre-treatment filter using one of the many examples found online.</a:t>
            </a:r>
          </a:p>
          <a:p>
            <a:pPr>
              <a:lnSpc>
                <a:spcPct val="100000"/>
              </a:lnSpc>
              <a:spcBef>
                <a:spcPts val="0"/>
              </a:spcBef>
            </a:pPr>
            <a:endParaRPr lang="en-US" dirty="0"/>
          </a:p>
        </p:txBody>
      </p:sp>
      <p:sp>
        <p:nvSpPr>
          <p:cNvPr id="4" name="Footer Placeholder 3">
            <a:extLst>
              <a:ext uri="{FF2B5EF4-FFF2-40B4-BE49-F238E27FC236}">
                <a16:creationId xmlns:a16="http://schemas.microsoft.com/office/drawing/2014/main" id="{601F6AA1-4965-4995-909A-2B3D1B3C9F2A}"/>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5240968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65544"/>
            <a:ext cx="10515600" cy="1509823"/>
          </a:xfrm>
        </p:spPr>
        <p:txBody>
          <a:bodyPr>
            <a:normAutofit/>
          </a:bodyPr>
          <a:lstStyle/>
          <a:p>
            <a:pPr marL="514350" lvl="0" indent="-514350">
              <a:lnSpc>
                <a:spcPct val="100000"/>
              </a:lnSpc>
              <a:spcBef>
                <a:spcPts val="0"/>
              </a:spcBef>
              <a:buFont typeface="+mj-lt"/>
              <a:buAutoNum type="arabicPeriod" startAt="2"/>
            </a:pPr>
            <a:r>
              <a:rPr lang="en-US" sz="2600" b="1" dirty="0"/>
              <a:t>Household bleach or pool shock</a:t>
            </a:r>
            <a:r>
              <a:rPr lang="en-US" sz="2600" dirty="0"/>
              <a:t>.  Once the water has been pre-filtered, treating it with chlorine will kill all of the pathogens in the water. </a:t>
            </a:r>
          </a:p>
        </p:txBody>
      </p:sp>
      <p:sp>
        <p:nvSpPr>
          <p:cNvPr id="4" name="TextBox 3"/>
          <p:cNvSpPr txBox="1"/>
          <p:nvPr/>
        </p:nvSpPr>
        <p:spPr>
          <a:xfrm>
            <a:off x="838200" y="2062716"/>
            <a:ext cx="4669465" cy="4770537"/>
          </a:xfrm>
          <a:prstGeom prst="rect">
            <a:avLst/>
          </a:prstGeom>
          <a:noFill/>
        </p:spPr>
        <p:txBody>
          <a:bodyPr wrap="square" rtlCol="0">
            <a:spAutoFit/>
          </a:bodyPr>
          <a:lstStyle/>
          <a:p>
            <a:pPr lvl="0"/>
            <a:r>
              <a:rPr lang="en-US" sz="2600" i="1" dirty="0"/>
              <a:t>Household Bleach Method</a:t>
            </a:r>
            <a:r>
              <a:rPr lang="en-US" sz="2600" dirty="0"/>
              <a:t> </a:t>
            </a:r>
          </a:p>
          <a:p>
            <a:pPr lvl="0"/>
            <a:endParaRPr lang="en-US" sz="2600" dirty="0"/>
          </a:p>
          <a:p>
            <a:pPr marL="285750" indent="-285750">
              <a:lnSpc>
                <a:spcPct val="100000"/>
              </a:lnSpc>
              <a:spcBef>
                <a:spcPts val="0"/>
              </a:spcBef>
              <a:buFont typeface="Arial" charset="0"/>
              <a:buChar char="•"/>
            </a:pPr>
            <a:r>
              <a:rPr lang="en-US" sz="2600" dirty="0"/>
              <a:t>8 drops of unscented bleach will purify a gallon of water</a:t>
            </a:r>
          </a:p>
          <a:p>
            <a:pPr marL="285750" indent="-285750">
              <a:lnSpc>
                <a:spcPct val="100000"/>
              </a:lnSpc>
              <a:spcBef>
                <a:spcPts val="0"/>
              </a:spcBef>
              <a:buFont typeface="Arial" charset="0"/>
              <a:buChar char="•"/>
            </a:pPr>
            <a:r>
              <a:rPr lang="en-US" sz="2600" dirty="0"/>
              <a:t>Bleach can be used to purify water and as a disinfectant of clothes and surfaces </a:t>
            </a:r>
          </a:p>
          <a:p>
            <a:pPr marL="285750" indent="-285750">
              <a:lnSpc>
                <a:spcPct val="100000"/>
              </a:lnSpc>
              <a:spcBef>
                <a:spcPts val="0"/>
              </a:spcBef>
              <a:buFont typeface="Arial" charset="0"/>
              <a:buChar char="•"/>
            </a:pPr>
            <a:r>
              <a:rPr lang="en-US" sz="2600" dirty="0"/>
              <a:t>Shelf life of about a year </a:t>
            </a:r>
          </a:p>
          <a:p>
            <a:pPr marL="285750" indent="-285750">
              <a:lnSpc>
                <a:spcPct val="100000"/>
              </a:lnSpc>
              <a:spcBef>
                <a:spcPts val="0"/>
              </a:spcBef>
              <a:buFont typeface="Arial" charset="0"/>
              <a:buChar char="•"/>
            </a:pPr>
            <a:r>
              <a:rPr lang="en-US" sz="2600" dirty="0"/>
              <a:t>One gallon of bleach will purify over 9,000 gallons of water and cost about 3 dollars </a:t>
            </a:r>
          </a:p>
          <a:p>
            <a:endParaRPr lang="en-US" dirty="0"/>
          </a:p>
        </p:txBody>
      </p:sp>
      <p:sp>
        <p:nvSpPr>
          <p:cNvPr id="5" name="TextBox 4"/>
          <p:cNvSpPr txBox="1"/>
          <p:nvPr/>
        </p:nvSpPr>
        <p:spPr>
          <a:xfrm>
            <a:off x="6096000" y="2062716"/>
            <a:ext cx="4669465" cy="2769989"/>
          </a:xfrm>
          <a:prstGeom prst="rect">
            <a:avLst/>
          </a:prstGeom>
          <a:noFill/>
        </p:spPr>
        <p:txBody>
          <a:bodyPr wrap="square" rtlCol="0">
            <a:spAutoFit/>
          </a:bodyPr>
          <a:lstStyle/>
          <a:p>
            <a:pPr lvl="0"/>
            <a:r>
              <a:rPr lang="en-US" sz="2600" i="1" dirty="0"/>
              <a:t>Pool Shock Method</a:t>
            </a:r>
          </a:p>
          <a:p>
            <a:pPr lvl="0"/>
            <a:endParaRPr lang="en-US" sz="2600" i="1" dirty="0"/>
          </a:p>
          <a:p>
            <a:pPr marL="285750" indent="-285750">
              <a:lnSpc>
                <a:spcPct val="100000"/>
              </a:lnSpc>
              <a:spcBef>
                <a:spcPts val="0"/>
              </a:spcBef>
              <a:buFont typeface="Arial" charset="0"/>
              <a:buChar char="•"/>
            </a:pPr>
            <a:r>
              <a:rPr lang="en-US" sz="2600" dirty="0"/>
              <a:t>Shelf life of 5 years </a:t>
            </a:r>
          </a:p>
          <a:p>
            <a:pPr marL="285750" indent="-285750">
              <a:lnSpc>
                <a:spcPct val="100000"/>
              </a:lnSpc>
              <a:spcBef>
                <a:spcPts val="0"/>
              </a:spcBef>
              <a:buFont typeface="Arial" charset="0"/>
              <a:buChar char="•"/>
            </a:pPr>
            <a:r>
              <a:rPr lang="en-US" sz="2600" dirty="0"/>
              <a:t>One pound bag of pool shock will cost about $17 and can purify 12,800 gallons of water</a:t>
            </a:r>
          </a:p>
          <a:p>
            <a:endParaRPr lang="en-US" dirty="0"/>
          </a:p>
        </p:txBody>
      </p:sp>
      <p:sp>
        <p:nvSpPr>
          <p:cNvPr id="6" name="TextBox 5"/>
          <p:cNvSpPr txBox="1"/>
          <p:nvPr/>
        </p:nvSpPr>
        <p:spPr>
          <a:xfrm>
            <a:off x="6096000" y="5001107"/>
            <a:ext cx="5257800" cy="892552"/>
          </a:xfrm>
          <a:prstGeom prst="rect">
            <a:avLst/>
          </a:prstGeom>
          <a:noFill/>
        </p:spPr>
        <p:txBody>
          <a:bodyPr wrap="square" rtlCol="0">
            <a:spAutoFit/>
          </a:bodyPr>
          <a:lstStyle/>
          <a:p>
            <a:pPr algn="ctr"/>
            <a:r>
              <a:rPr lang="en-US" sz="2600" dirty="0">
                <a:solidFill>
                  <a:srgbClr val="FF0000"/>
                </a:solidFill>
              </a:rPr>
              <a:t>Review Participant’s Guide for purification steps </a:t>
            </a:r>
          </a:p>
        </p:txBody>
      </p:sp>
      <p:sp>
        <p:nvSpPr>
          <p:cNvPr id="2" name="Footer Placeholder 1">
            <a:extLst>
              <a:ext uri="{FF2B5EF4-FFF2-40B4-BE49-F238E27FC236}">
                <a16:creationId xmlns:a16="http://schemas.microsoft.com/office/drawing/2014/main" id="{1937C002-D742-472A-B8A3-77DF067CF5D8}"/>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20341717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08074"/>
            <a:ext cx="10515600" cy="5368889"/>
          </a:xfrm>
        </p:spPr>
        <p:txBody>
          <a:bodyPr>
            <a:normAutofit/>
          </a:bodyPr>
          <a:lstStyle/>
          <a:p>
            <a:pPr marL="514350" lvl="0" indent="-514350">
              <a:lnSpc>
                <a:spcPct val="100000"/>
              </a:lnSpc>
              <a:spcBef>
                <a:spcPts val="0"/>
              </a:spcBef>
              <a:buFont typeface="+mj-lt"/>
              <a:buAutoNum type="arabicPeriod" startAt="3"/>
            </a:pPr>
            <a:r>
              <a:rPr lang="en-US" b="1" dirty="0"/>
              <a:t>A Berkey Water Filter System or Survivor Filter PRO.</a:t>
            </a:r>
            <a:r>
              <a:rPr lang="en-US" dirty="0"/>
              <a:t> </a:t>
            </a:r>
          </a:p>
          <a:p>
            <a:pPr marL="514350" lvl="0" indent="-514350">
              <a:lnSpc>
                <a:spcPct val="100000"/>
              </a:lnSpc>
              <a:spcBef>
                <a:spcPts val="0"/>
              </a:spcBef>
              <a:buFont typeface="+mj-lt"/>
              <a:buAutoNum type="arabicPeriod" startAt="3"/>
            </a:pPr>
            <a:endParaRPr lang="en-US" dirty="0"/>
          </a:p>
          <a:p>
            <a:pPr>
              <a:lnSpc>
                <a:spcPct val="100000"/>
              </a:lnSpc>
              <a:spcBef>
                <a:spcPts val="0"/>
              </a:spcBef>
            </a:pPr>
            <a:r>
              <a:rPr lang="en-US" dirty="0"/>
              <a:t>Gravity flow system with no moving parts and no need for electricity. Simply pour water into the top chamber and drink what comes out of the bottom chamber </a:t>
            </a:r>
          </a:p>
          <a:p>
            <a:pPr>
              <a:lnSpc>
                <a:spcPct val="100000"/>
              </a:lnSpc>
              <a:spcBef>
                <a:spcPts val="0"/>
              </a:spcBef>
            </a:pPr>
            <a:endParaRPr lang="en-US" dirty="0"/>
          </a:p>
          <a:p>
            <a:pPr>
              <a:lnSpc>
                <a:spcPct val="100000"/>
              </a:lnSpc>
              <a:spcBef>
                <a:spcPts val="0"/>
              </a:spcBef>
            </a:pPr>
            <a:r>
              <a:rPr lang="en-US" dirty="0"/>
              <a:t>Depending on the size of Berkey you choose, count on spending $250-300 for this filter system</a:t>
            </a:r>
          </a:p>
          <a:p>
            <a:pPr>
              <a:lnSpc>
                <a:spcPct val="100000"/>
              </a:lnSpc>
              <a:spcBef>
                <a:spcPts val="0"/>
              </a:spcBef>
            </a:pPr>
            <a:endParaRPr lang="en-US" dirty="0"/>
          </a:p>
          <a:p>
            <a:pPr>
              <a:lnSpc>
                <a:spcPct val="100000"/>
              </a:lnSpc>
              <a:spcBef>
                <a:spcPts val="0"/>
              </a:spcBef>
            </a:pPr>
            <a:r>
              <a:rPr lang="en-US" dirty="0"/>
              <a:t>You should consider buying spare filters as well.  Filter life is a function of the condition of the water being filtered. </a:t>
            </a:r>
          </a:p>
        </p:txBody>
      </p:sp>
      <p:sp>
        <p:nvSpPr>
          <p:cNvPr id="2" name="Footer Placeholder 1">
            <a:extLst>
              <a:ext uri="{FF2B5EF4-FFF2-40B4-BE49-F238E27FC236}">
                <a16:creationId xmlns:a16="http://schemas.microsoft.com/office/drawing/2014/main" id="{8ADA739B-73D2-47AB-B1BD-758152A2686C}"/>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473852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lstStyle/>
          <a:p>
            <a:pPr marL="0" indent="0">
              <a:lnSpc>
                <a:spcPct val="100000"/>
              </a:lnSpc>
              <a:spcBef>
                <a:spcPts val="0"/>
              </a:spcBef>
              <a:buNone/>
            </a:pPr>
            <a:r>
              <a:rPr lang="en-US" dirty="0"/>
              <a:t>This program was developed to help the motivated citizen achieve a </a:t>
            </a:r>
            <a:r>
              <a:rPr lang="en-US" b="1" dirty="0"/>
              <a:t>baseline level </a:t>
            </a:r>
            <a:r>
              <a:rPr lang="en-US" dirty="0"/>
              <a:t>of preparedness quickly!</a:t>
            </a:r>
          </a:p>
          <a:p>
            <a:pPr marL="0" indent="0">
              <a:lnSpc>
                <a:spcPct val="100000"/>
              </a:lnSpc>
              <a:spcBef>
                <a:spcPts val="0"/>
              </a:spcBef>
              <a:buNone/>
            </a:pPr>
            <a:endParaRPr lang="en-US" dirty="0"/>
          </a:p>
          <a:p>
            <a:pPr marL="0" indent="0">
              <a:lnSpc>
                <a:spcPct val="100000"/>
              </a:lnSpc>
              <a:spcBef>
                <a:spcPts val="0"/>
              </a:spcBef>
              <a:buNone/>
            </a:pPr>
            <a:r>
              <a:rPr lang="en-US" dirty="0"/>
              <a:t>To achieve this, you will have to make two key decisions:</a:t>
            </a:r>
          </a:p>
          <a:p>
            <a:pPr marL="0" indent="0">
              <a:lnSpc>
                <a:spcPct val="100000"/>
              </a:lnSpc>
              <a:spcBef>
                <a:spcPts val="0"/>
              </a:spcBef>
              <a:buNone/>
            </a:pPr>
            <a:endParaRPr lang="en-US" dirty="0"/>
          </a:p>
          <a:p>
            <a:pPr lvl="1"/>
            <a:r>
              <a:rPr lang="en-US" dirty="0"/>
              <a:t>Decide to make time to obtain the necessary items, training and preparations to ready yourself and your family</a:t>
            </a:r>
            <a:br>
              <a:rPr lang="en-US" dirty="0"/>
            </a:br>
            <a:endParaRPr lang="en-US" dirty="0"/>
          </a:p>
          <a:p>
            <a:pPr lvl="1"/>
            <a:r>
              <a:rPr lang="en-US" dirty="0"/>
              <a:t>Decide to make the necessary expenditures to obtain the necessary items and training</a:t>
            </a:r>
          </a:p>
          <a:p>
            <a:pPr marL="0" indent="0">
              <a:lnSpc>
                <a:spcPct val="100000"/>
              </a:lnSpc>
              <a:spcBef>
                <a:spcPts val="0"/>
              </a:spcBef>
              <a:buNone/>
            </a:pPr>
            <a:endParaRPr lang="en-US" dirty="0"/>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
        <p:nvSpPr>
          <p:cNvPr id="4" name="Footer Placeholder 3">
            <a:extLst>
              <a:ext uri="{FF2B5EF4-FFF2-40B4-BE49-F238E27FC236}">
                <a16:creationId xmlns:a16="http://schemas.microsoft.com/office/drawing/2014/main" id="{5A22CF63-7E61-4595-AD60-6414C71EBA97}"/>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3434179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485BF-B6B2-4C84-B57D-98FA2DE7CC5F}"/>
              </a:ext>
            </a:extLst>
          </p:cNvPr>
          <p:cNvSpPr>
            <a:spLocks noGrp="1"/>
          </p:cNvSpPr>
          <p:nvPr>
            <p:ph type="title"/>
          </p:nvPr>
        </p:nvSpPr>
        <p:spPr/>
        <p:txBody>
          <a:bodyPr/>
          <a:lstStyle/>
          <a:p>
            <a:r>
              <a:rPr lang="en-US" dirty="0"/>
              <a:t>Water Storage Containers</a:t>
            </a:r>
          </a:p>
        </p:txBody>
      </p:sp>
      <p:sp>
        <p:nvSpPr>
          <p:cNvPr id="3" name="Content Placeholder 2">
            <a:extLst>
              <a:ext uri="{FF2B5EF4-FFF2-40B4-BE49-F238E27FC236}">
                <a16:creationId xmlns:a16="http://schemas.microsoft.com/office/drawing/2014/main" id="{0B49B8E6-FEC5-4D49-9F7B-C4C8AC05B4F4}"/>
              </a:ext>
            </a:extLst>
          </p:cNvPr>
          <p:cNvSpPr>
            <a:spLocks noGrp="1"/>
          </p:cNvSpPr>
          <p:nvPr>
            <p:ph idx="1"/>
          </p:nvPr>
        </p:nvSpPr>
        <p:spPr/>
        <p:txBody>
          <a:bodyPr/>
          <a:lstStyle/>
          <a:p>
            <a:r>
              <a:rPr lang="en-US" dirty="0"/>
              <a:t>Use durable food grade containers</a:t>
            </a:r>
            <a:br>
              <a:rPr lang="en-US" dirty="0"/>
            </a:br>
            <a:endParaRPr lang="en-US" dirty="0"/>
          </a:p>
          <a:p>
            <a:r>
              <a:rPr lang="en-US" dirty="0"/>
              <a:t>3 to 5 gallon containers good for charity use</a:t>
            </a:r>
            <a:br>
              <a:rPr lang="en-US" dirty="0"/>
            </a:br>
            <a:endParaRPr lang="en-US" dirty="0"/>
          </a:p>
          <a:p>
            <a:r>
              <a:rPr lang="en-US" dirty="0"/>
              <a:t>Search “water tanks for sale” and on Facebook/Craig’s List</a:t>
            </a:r>
          </a:p>
          <a:p>
            <a:endParaRPr lang="en-US" dirty="0"/>
          </a:p>
          <a:p>
            <a:r>
              <a:rPr lang="en-US" dirty="0"/>
              <a:t>Pumps, Siphons and Wrenches – see materials on page 23</a:t>
            </a:r>
          </a:p>
          <a:p>
            <a:endParaRPr lang="en-US" dirty="0"/>
          </a:p>
        </p:txBody>
      </p:sp>
      <p:sp>
        <p:nvSpPr>
          <p:cNvPr id="4" name="Footer Placeholder 3">
            <a:extLst>
              <a:ext uri="{FF2B5EF4-FFF2-40B4-BE49-F238E27FC236}">
                <a16:creationId xmlns:a16="http://schemas.microsoft.com/office/drawing/2014/main" id="{3FC692A2-CDBC-41F2-BBDA-F3B79C53E549}"/>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22851026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DEDA2-7822-4A41-8492-65B8274A822B}"/>
              </a:ext>
            </a:extLst>
          </p:cNvPr>
          <p:cNvSpPr>
            <a:spLocks noGrp="1"/>
          </p:cNvSpPr>
          <p:nvPr>
            <p:ph type="title"/>
          </p:nvPr>
        </p:nvSpPr>
        <p:spPr/>
        <p:txBody>
          <a:bodyPr/>
          <a:lstStyle/>
          <a:p>
            <a:r>
              <a:rPr lang="en-US" dirty="0"/>
              <a:t>Water Recap</a:t>
            </a:r>
          </a:p>
        </p:txBody>
      </p:sp>
      <p:sp>
        <p:nvSpPr>
          <p:cNvPr id="3" name="Content Placeholder 2">
            <a:extLst>
              <a:ext uri="{FF2B5EF4-FFF2-40B4-BE49-F238E27FC236}">
                <a16:creationId xmlns:a16="http://schemas.microsoft.com/office/drawing/2014/main" id="{C7259D35-D5D0-4128-9AE8-4A59D23A8ACD}"/>
              </a:ext>
            </a:extLst>
          </p:cNvPr>
          <p:cNvSpPr>
            <a:spLocks noGrp="1"/>
          </p:cNvSpPr>
          <p:nvPr>
            <p:ph idx="1"/>
          </p:nvPr>
        </p:nvSpPr>
        <p:spPr/>
        <p:txBody>
          <a:bodyPr/>
          <a:lstStyle/>
          <a:p>
            <a:r>
              <a:rPr lang="en-US" dirty="0"/>
              <a:t>Store what you can now.</a:t>
            </a:r>
          </a:p>
          <a:p>
            <a:r>
              <a:rPr lang="en-US" dirty="0"/>
              <a:t>Identify sources of water.</a:t>
            </a:r>
          </a:p>
          <a:p>
            <a:r>
              <a:rPr lang="en-US" dirty="0"/>
              <a:t>Determine how you’re going to purify water and obtain the necessary supplies.</a:t>
            </a:r>
          </a:p>
        </p:txBody>
      </p:sp>
      <p:sp>
        <p:nvSpPr>
          <p:cNvPr id="4" name="Footer Placeholder 3">
            <a:extLst>
              <a:ext uri="{FF2B5EF4-FFF2-40B4-BE49-F238E27FC236}">
                <a16:creationId xmlns:a16="http://schemas.microsoft.com/office/drawing/2014/main" id="{6DCBBA15-31BC-44B0-A98F-70659CEA3666}"/>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26667160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a:t>CASH</a:t>
            </a:r>
          </a:p>
        </p:txBody>
      </p:sp>
      <p:sp>
        <p:nvSpPr>
          <p:cNvPr id="3" name="Footer Placeholder 2">
            <a:extLst>
              <a:ext uri="{FF2B5EF4-FFF2-40B4-BE49-F238E27FC236}">
                <a16:creationId xmlns:a16="http://schemas.microsoft.com/office/drawing/2014/main" id="{24501858-54E6-48E4-A7C0-A1489F6307CB}"/>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83757445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Cash</a:t>
            </a:r>
          </a:p>
        </p:txBody>
      </p:sp>
      <p:sp>
        <p:nvSpPr>
          <p:cNvPr id="3" name="Content Placeholder 2"/>
          <p:cNvSpPr>
            <a:spLocks noGrp="1"/>
          </p:cNvSpPr>
          <p:nvPr>
            <p:ph idx="1"/>
          </p:nvPr>
        </p:nvSpPr>
        <p:spPr/>
        <p:txBody>
          <a:bodyPr/>
          <a:lstStyle/>
          <a:p>
            <a:r>
              <a:rPr lang="en-US" dirty="0"/>
              <a:t>The good news is that making cash a part of your emergency plan </a:t>
            </a:r>
            <a:r>
              <a:rPr lang="en-US" dirty="0" err="1"/>
              <a:t>doesn</a:t>
            </a:r>
            <a:r>
              <a:rPr lang="mr-IN" dirty="0"/>
              <a:t>’</a:t>
            </a:r>
            <a:r>
              <a:rPr lang="en-US" dirty="0"/>
              <a:t>t cost you a thing!</a:t>
            </a:r>
          </a:p>
          <a:p>
            <a:r>
              <a:rPr lang="en-US" dirty="0"/>
              <a:t>In a long-term power outage, banks will be closed and ATMs will not be functional </a:t>
            </a:r>
            <a:r>
              <a:rPr lang="mr-IN" dirty="0"/>
              <a:t>–</a:t>
            </a:r>
            <a:r>
              <a:rPr lang="en-US" dirty="0"/>
              <a:t> only those with cash will be able to buy needed items</a:t>
            </a:r>
          </a:p>
          <a:p>
            <a:endParaRPr lang="en-US" dirty="0"/>
          </a:p>
          <a:p>
            <a:pPr marL="0" indent="0">
              <a:buNone/>
            </a:pPr>
            <a:r>
              <a:rPr lang="en-US" b="1" dirty="0"/>
              <a:t>How much? </a:t>
            </a:r>
            <a:r>
              <a:rPr lang="en-US" dirty="0"/>
              <a:t>Think how much money you would need for a month’s worth of: Gasoline, Medications, Water, Food, etc. </a:t>
            </a:r>
          </a:p>
          <a:p>
            <a:r>
              <a:rPr lang="en-US" dirty="0"/>
              <a:t>This will largely depend on the size of your family and your budget </a:t>
            </a:r>
          </a:p>
          <a:p>
            <a:r>
              <a:rPr lang="en-US" dirty="0"/>
              <a:t>A good rule of thumb is $100 per person, per week of disaster</a:t>
            </a:r>
          </a:p>
        </p:txBody>
      </p:sp>
      <p:sp>
        <p:nvSpPr>
          <p:cNvPr id="4" name="Footer Placeholder 3">
            <a:extLst>
              <a:ext uri="{FF2B5EF4-FFF2-40B4-BE49-F238E27FC236}">
                <a16:creationId xmlns:a16="http://schemas.microsoft.com/office/drawing/2014/main" id="{A4C62F1D-C688-4914-B907-4720EC3497B9}"/>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4870810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Cash or Coins? What Denominations?</a:t>
            </a:r>
          </a:p>
        </p:txBody>
      </p:sp>
      <p:sp>
        <p:nvSpPr>
          <p:cNvPr id="3" name="Content Placeholder 2"/>
          <p:cNvSpPr>
            <a:spLocks noGrp="1"/>
          </p:cNvSpPr>
          <p:nvPr>
            <p:ph idx="1"/>
          </p:nvPr>
        </p:nvSpPr>
        <p:spPr/>
        <p:txBody>
          <a:bodyPr/>
          <a:lstStyle/>
          <a:p>
            <a:r>
              <a:rPr lang="en-US" dirty="0"/>
              <a:t>Smaller denominations are best ($1, $5, and $10 bills)</a:t>
            </a:r>
          </a:p>
          <a:p>
            <a:endParaRPr lang="en-US" dirty="0"/>
          </a:p>
          <a:p>
            <a:r>
              <a:rPr lang="en-US" dirty="0"/>
              <a:t>Vendors may not be able to make change so smaller bills provide more flexibility</a:t>
            </a:r>
          </a:p>
          <a:p>
            <a:endParaRPr lang="en-US" dirty="0"/>
          </a:p>
          <a:p>
            <a:r>
              <a:rPr lang="en-US" dirty="0"/>
              <a:t>Coins are also a good resource </a:t>
            </a:r>
            <a:r>
              <a:rPr lang="mr-IN" dirty="0"/>
              <a:t>–</a:t>
            </a:r>
            <a:r>
              <a:rPr lang="en-US" dirty="0"/>
              <a:t> whatever is in your piggy bank or jar is sufficient coinage </a:t>
            </a:r>
          </a:p>
        </p:txBody>
      </p:sp>
      <p:sp>
        <p:nvSpPr>
          <p:cNvPr id="4" name="Footer Placeholder 3">
            <a:extLst>
              <a:ext uri="{FF2B5EF4-FFF2-40B4-BE49-F238E27FC236}">
                <a16:creationId xmlns:a16="http://schemas.microsoft.com/office/drawing/2014/main" id="{2F954643-0BC0-4984-8056-F31EE8A52D1A}"/>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6951263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About Cash </a:t>
            </a:r>
          </a:p>
        </p:txBody>
      </p:sp>
      <p:sp>
        <p:nvSpPr>
          <p:cNvPr id="3" name="Content Placeholder 2"/>
          <p:cNvSpPr>
            <a:spLocks noGrp="1"/>
          </p:cNvSpPr>
          <p:nvPr>
            <p:ph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b="1" dirty="0"/>
              <a:t>What about gold and silver?</a:t>
            </a:r>
          </a:p>
          <a:p>
            <a:pPr>
              <a:lnSpc>
                <a:spcPct val="100000"/>
              </a:lnSpc>
              <a:spcBef>
                <a:spcPts val="0"/>
              </a:spcBef>
            </a:pPr>
            <a:r>
              <a:rPr lang="en-US" dirty="0"/>
              <a:t>For the person trying to hurriedly complete their emergency plans, having regular cash is sufficient </a:t>
            </a:r>
          </a:p>
          <a:p>
            <a:pPr>
              <a:lnSpc>
                <a:spcPct val="100000"/>
              </a:lnSpc>
              <a:spcBef>
                <a:spcPts val="0"/>
              </a:spcBef>
            </a:pPr>
            <a:r>
              <a:rPr lang="en-US" dirty="0"/>
              <a:t>Consult an investment advisor if you are interested in investing in gold or silver </a:t>
            </a:r>
          </a:p>
          <a:p>
            <a:pPr>
              <a:lnSpc>
                <a:spcPct val="100000"/>
              </a:lnSpc>
              <a:spcBef>
                <a:spcPts val="0"/>
              </a:spcBef>
            </a:pPr>
            <a:endParaRPr lang="en-US" dirty="0"/>
          </a:p>
          <a:p>
            <a:pPr marL="0" indent="0">
              <a:lnSpc>
                <a:spcPct val="100000"/>
              </a:lnSpc>
              <a:spcBef>
                <a:spcPts val="0"/>
              </a:spcBef>
              <a:buNone/>
            </a:pPr>
            <a:r>
              <a:rPr lang="en-US" b="1" dirty="0"/>
              <a:t>What’s the best way to store cash at home?</a:t>
            </a:r>
          </a:p>
          <a:p>
            <a:pPr>
              <a:lnSpc>
                <a:spcPct val="100000"/>
              </a:lnSpc>
              <a:spcBef>
                <a:spcPts val="0"/>
              </a:spcBef>
            </a:pPr>
            <a:r>
              <a:rPr lang="en-US" dirty="0"/>
              <a:t>Cash should be kept out of sight, preferably in a fire-proof safe </a:t>
            </a:r>
          </a:p>
          <a:p>
            <a:pPr>
              <a:lnSpc>
                <a:spcPct val="100000"/>
              </a:lnSpc>
              <a:spcBef>
                <a:spcPts val="0"/>
              </a:spcBef>
            </a:pPr>
            <a:r>
              <a:rPr lang="en-US" dirty="0"/>
              <a:t>Be careful who you tell about your store of cash </a:t>
            </a:r>
          </a:p>
          <a:p>
            <a:pPr>
              <a:lnSpc>
                <a:spcPct val="100000"/>
              </a:lnSpc>
              <a:spcBef>
                <a:spcPts val="0"/>
              </a:spcBef>
            </a:pPr>
            <a:endParaRPr lang="en-US" dirty="0"/>
          </a:p>
          <a:p>
            <a:pPr>
              <a:lnSpc>
                <a:spcPct val="100000"/>
              </a:lnSpc>
              <a:spcBef>
                <a:spcPts val="0"/>
              </a:spcBef>
            </a:pPr>
            <a:endParaRPr lang="en-US" dirty="0"/>
          </a:p>
          <a:p>
            <a:pPr>
              <a:lnSpc>
                <a:spcPct val="100000"/>
              </a:lnSpc>
              <a:spcBef>
                <a:spcPts val="0"/>
              </a:spcBef>
            </a:pPr>
            <a:endParaRPr lang="en-US" dirty="0"/>
          </a:p>
        </p:txBody>
      </p:sp>
      <p:sp>
        <p:nvSpPr>
          <p:cNvPr id="4" name="Footer Placeholder 3">
            <a:extLst>
              <a:ext uri="{FF2B5EF4-FFF2-40B4-BE49-F238E27FC236}">
                <a16:creationId xmlns:a16="http://schemas.microsoft.com/office/drawing/2014/main" id="{1D26956E-3188-48D1-B66F-810416DA5C58}"/>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9973120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a:t>HEALTH AND SANITATION</a:t>
            </a:r>
          </a:p>
        </p:txBody>
      </p:sp>
      <p:sp>
        <p:nvSpPr>
          <p:cNvPr id="3" name="Footer Placeholder 2">
            <a:extLst>
              <a:ext uri="{FF2B5EF4-FFF2-40B4-BE49-F238E27FC236}">
                <a16:creationId xmlns:a16="http://schemas.microsoft.com/office/drawing/2014/main" id="{6FB2C2CE-C81F-41E8-BA16-7624E9BA04FF}"/>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202021029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 and Sanitation </a:t>
            </a:r>
          </a:p>
        </p:txBody>
      </p:sp>
      <p:sp>
        <p:nvSpPr>
          <p:cNvPr id="3" name="Content Placeholder 2"/>
          <p:cNvSpPr>
            <a:spLocks noGrp="1"/>
          </p:cNvSpPr>
          <p:nvPr>
            <p:ph idx="1"/>
          </p:nvPr>
        </p:nvSpPr>
        <p:spPr/>
        <p:txBody>
          <a:bodyPr/>
          <a:lstStyle/>
          <a:p>
            <a:r>
              <a:rPr lang="en-US"/>
              <a:t>Disease and </a:t>
            </a:r>
            <a:r>
              <a:rPr lang="en-US" dirty="0"/>
              <a:t>injuries from post-disaster accidents take a far greater toll than violence </a:t>
            </a:r>
          </a:p>
          <a:p>
            <a:endParaRPr lang="en-US" dirty="0"/>
          </a:p>
          <a:p>
            <a:r>
              <a:rPr lang="en-US" dirty="0"/>
              <a:t>Experts report we should expect an increase in diseases such as E.coli, cholera and dysentery </a:t>
            </a:r>
          </a:p>
          <a:p>
            <a:endParaRPr lang="en-US" dirty="0"/>
          </a:p>
          <a:p>
            <a:r>
              <a:rPr lang="en-US" dirty="0"/>
              <a:t>We will cover this topic from four angles: </a:t>
            </a:r>
            <a:r>
              <a:rPr lang="en-US" b="1" dirty="0"/>
              <a:t>prevention</a:t>
            </a:r>
            <a:r>
              <a:rPr lang="en-US" dirty="0"/>
              <a:t>, </a:t>
            </a:r>
            <a:r>
              <a:rPr lang="en-US" b="1" dirty="0"/>
              <a:t>training</a:t>
            </a:r>
            <a:r>
              <a:rPr lang="en-US" dirty="0"/>
              <a:t>, </a:t>
            </a:r>
            <a:r>
              <a:rPr lang="en-US" b="1" dirty="0"/>
              <a:t>sanitation</a:t>
            </a:r>
            <a:r>
              <a:rPr lang="en-US" dirty="0"/>
              <a:t> and </a:t>
            </a:r>
            <a:r>
              <a:rPr lang="en-US" b="1" dirty="0"/>
              <a:t>medication</a:t>
            </a:r>
          </a:p>
          <a:p>
            <a:endParaRPr lang="en-US" dirty="0"/>
          </a:p>
        </p:txBody>
      </p:sp>
      <p:sp>
        <p:nvSpPr>
          <p:cNvPr id="4" name="Footer Placeholder 3">
            <a:extLst>
              <a:ext uri="{FF2B5EF4-FFF2-40B4-BE49-F238E27FC236}">
                <a16:creationId xmlns:a16="http://schemas.microsoft.com/office/drawing/2014/main" id="{1384E734-5133-4886-88FD-56D2FD9CBE02}"/>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42074022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Prevention</a:t>
            </a:r>
          </a:p>
        </p:txBody>
      </p:sp>
      <p:sp>
        <p:nvSpPr>
          <p:cNvPr id="3" name="Content Placeholder 2"/>
          <p:cNvSpPr>
            <a:spLocks noGrp="1"/>
          </p:cNvSpPr>
          <p:nvPr>
            <p:ph idx="1"/>
          </p:nvPr>
        </p:nvSpPr>
        <p:spPr/>
        <p:txBody>
          <a:bodyPr>
            <a:normAutofit lnSpcReduction="10000"/>
          </a:bodyPr>
          <a:lstStyle/>
          <a:p>
            <a:r>
              <a:rPr lang="en-US" i="1" dirty="0"/>
              <a:t>Get vaccinated ASAP</a:t>
            </a:r>
          </a:p>
          <a:p>
            <a:pPr lvl="1"/>
            <a:r>
              <a:rPr lang="en-US" dirty="0"/>
              <a:t>Visit with your healthcare professional to discuss what vaccination options are best for you and your family </a:t>
            </a:r>
          </a:p>
          <a:p>
            <a:pPr lvl="1"/>
            <a:r>
              <a:rPr lang="en-US" dirty="0"/>
              <a:t>Ignore this one if you are someone who does not consider vaccines a healthy choice</a:t>
            </a:r>
          </a:p>
          <a:p>
            <a:r>
              <a:rPr lang="en-US" i="1" dirty="0"/>
              <a:t>Get a check-up from your physician, dentist and optometrist </a:t>
            </a:r>
          </a:p>
          <a:p>
            <a:pPr lvl="1"/>
            <a:r>
              <a:rPr lang="en-US" dirty="0"/>
              <a:t>Don’t delay what could make you a liability in the event of a lengthy emergency</a:t>
            </a:r>
          </a:p>
          <a:p>
            <a:r>
              <a:rPr lang="en-US" i="1" dirty="0"/>
              <a:t>Start exercising</a:t>
            </a:r>
          </a:p>
          <a:p>
            <a:pPr lvl="1"/>
            <a:r>
              <a:rPr lang="en-US" dirty="0"/>
              <a:t>Focusing on strength, endurance and flexibility will help increase your capacity to do work and decrease your risk of injury</a:t>
            </a:r>
          </a:p>
        </p:txBody>
      </p:sp>
      <p:sp>
        <p:nvSpPr>
          <p:cNvPr id="4" name="Footer Placeholder 3">
            <a:extLst>
              <a:ext uri="{FF2B5EF4-FFF2-40B4-BE49-F238E27FC236}">
                <a16:creationId xmlns:a16="http://schemas.microsoft.com/office/drawing/2014/main" id="{45CD62E3-D9BB-4838-88F8-C66B1F8195E7}"/>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66600736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Training</a:t>
            </a:r>
          </a:p>
        </p:txBody>
      </p:sp>
      <p:sp>
        <p:nvSpPr>
          <p:cNvPr id="3" name="Content Placeholder 2"/>
          <p:cNvSpPr>
            <a:spLocks noGrp="1"/>
          </p:cNvSpPr>
          <p:nvPr>
            <p:ph idx="1"/>
          </p:nvPr>
        </p:nvSpPr>
        <p:spPr/>
        <p:txBody>
          <a:bodyPr/>
          <a:lstStyle/>
          <a:p>
            <a:r>
              <a:rPr lang="en-US" i="1" dirty="0"/>
              <a:t>Take a CPR class</a:t>
            </a:r>
          </a:p>
          <a:p>
            <a:pPr lvl="1"/>
            <a:r>
              <a:rPr lang="en-US" dirty="0"/>
              <a:t>Know how to perform CPR and use and automated external defibrillator (AED)</a:t>
            </a:r>
          </a:p>
          <a:p>
            <a:pPr lvl="1"/>
            <a:endParaRPr lang="en-US" dirty="0"/>
          </a:p>
          <a:p>
            <a:r>
              <a:rPr lang="en-US" i="1" dirty="0"/>
              <a:t>Take a Stop the Bleed class</a:t>
            </a:r>
          </a:p>
          <a:p>
            <a:pPr lvl="1"/>
            <a:r>
              <a:rPr lang="en-US" dirty="0"/>
              <a:t>#1 reason for preventable death after an accident is bleeding </a:t>
            </a:r>
          </a:p>
          <a:p>
            <a:pPr lvl="1"/>
            <a:r>
              <a:rPr lang="en-US" dirty="0"/>
              <a:t>FREE classes</a:t>
            </a:r>
          </a:p>
          <a:p>
            <a:pPr lvl="1"/>
            <a:endParaRPr lang="en-US" i="1" dirty="0"/>
          </a:p>
          <a:p>
            <a:r>
              <a:rPr lang="en-US" i="1" dirty="0"/>
              <a:t>Take a first aid course </a:t>
            </a:r>
          </a:p>
          <a:p>
            <a:pPr lvl="1"/>
            <a:r>
              <a:rPr lang="en-US" dirty="0"/>
              <a:t>OR consider obtaining your EMT-Basic certification </a:t>
            </a:r>
          </a:p>
        </p:txBody>
      </p:sp>
      <p:sp>
        <p:nvSpPr>
          <p:cNvPr id="4" name="Footer Placeholder 3">
            <a:extLst>
              <a:ext uri="{FF2B5EF4-FFF2-40B4-BE49-F238E27FC236}">
                <a16:creationId xmlns:a16="http://schemas.microsoft.com/office/drawing/2014/main" id="{30811EC2-86E8-4CFA-A013-9D4397A40B69}"/>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811994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 of RPP</a:t>
            </a:r>
          </a:p>
        </p:txBody>
      </p:sp>
      <p:sp>
        <p:nvSpPr>
          <p:cNvPr id="3" name="Content Placeholder 2"/>
          <p:cNvSpPr>
            <a:spLocks noGrp="1"/>
          </p:cNvSpPr>
          <p:nvPr>
            <p:ph idx="1"/>
          </p:nvPr>
        </p:nvSpPr>
        <p:spPr>
          <a:xfrm>
            <a:off x="838200" y="1825625"/>
            <a:ext cx="10515600" cy="4767680"/>
          </a:xfrm>
        </p:spPr>
        <p:txBody>
          <a:bodyPr>
            <a:normAutofit fontScale="92500" lnSpcReduction="20000"/>
          </a:bodyPr>
          <a:lstStyle/>
          <a:p>
            <a:pPr marL="0" marR="0" lvl="0" indent="0" defTabSz="914400" eaLnBrk="1" fontAlgn="auto" latinLnBrk="0" hangingPunct="1">
              <a:lnSpc>
                <a:spcPct val="110000"/>
              </a:lnSpc>
              <a:spcBef>
                <a:spcPts val="0"/>
              </a:spcBef>
              <a:spcAft>
                <a:spcPts val="0"/>
              </a:spcAft>
              <a:buClrTx/>
              <a:buSzTx/>
              <a:buFontTx/>
              <a:buNone/>
              <a:tabLst/>
              <a:defRPr/>
            </a:pPr>
            <a:r>
              <a:rPr lang="en-US" dirty="0"/>
              <a:t>The Rapid Preparedness Program (RPP) is designed to help you:</a:t>
            </a:r>
          </a:p>
          <a:p>
            <a:pPr marL="0" marR="0" lvl="0" indent="0" defTabSz="914400" eaLnBrk="1" fontAlgn="auto" latinLnBrk="0" hangingPunct="1">
              <a:lnSpc>
                <a:spcPct val="110000"/>
              </a:lnSpc>
              <a:spcBef>
                <a:spcPts val="0"/>
              </a:spcBef>
              <a:spcAft>
                <a:spcPts val="0"/>
              </a:spcAft>
              <a:buClrTx/>
              <a:buSzTx/>
              <a:buFontTx/>
              <a:buNone/>
              <a:tabLst/>
              <a:defRPr/>
            </a:pPr>
            <a:endParaRPr lang="en-US" dirty="0"/>
          </a:p>
          <a:p>
            <a:pPr lvl="1">
              <a:lnSpc>
                <a:spcPct val="110000"/>
              </a:lnSpc>
              <a:spcBef>
                <a:spcPts val="0"/>
              </a:spcBef>
            </a:pPr>
            <a:r>
              <a:rPr lang="en-US" sz="2800" dirty="0"/>
              <a:t>Get as </a:t>
            </a:r>
            <a:r>
              <a:rPr lang="en-US" sz="2800" b="1" dirty="0"/>
              <a:t>prepared</a:t>
            </a:r>
            <a:r>
              <a:rPr lang="en-US" sz="2800" dirty="0"/>
              <a:t> as you can,</a:t>
            </a:r>
          </a:p>
          <a:p>
            <a:pPr lvl="1">
              <a:lnSpc>
                <a:spcPct val="200000"/>
              </a:lnSpc>
              <a:spcBef>
                <a:spcPts val="0"/>
              </a:spcBef>
            </a:pPr>
            <a:r>
              <a:rPr lang="en-US" sz="2800" dirty="0"/>
              <a:t>As </a:t>
            </a:r>
            <a:r>
              <a:rPr lang="en-US" sz="2800" b="1" dirty="0"/>
              <a:t>fast</a:t>
            </a:r>
            <a:r>
              <a:rPr lang="en-US" sz="2800" dirty="0"/>
              <a:t> as you can,</a:t>
            </a:r>
          </a:p>
          <a:p>
            <a:pPr lvl="1">
              <a:lnSpc>
                <a:spcPct val="200000"/>
              </a:lnSpc>
              <a:spcBef>
                <a:spcPts val="0"/>
              </a:spcBef>
            </a:pPr>
            <a:r>
              <a:rPr lang="en-US" sz="2800" dirty="0"/>
              <a:t>And as </a:t>
            </a:r>
            <a:r>
              <a:rPr lang="en-US" sz="2800" b="1" dirty="0"/>
              <a:t>inexpensively</a:t>
            </a:r>
            <a:r>
              <a:rPr lang="en-US" sz="2800" dirty="0"/>
              <a:t> as you can</a:t>
            </a:r>
          </a:p>
          <a:p>
            <a:pPr>
              <a:lnSpc>
                <a:spcPct val="100000"/>
              </a:lnSpc>
              <a:spcBef>
                <a:spcPts val="0"/>
              </a:spcBef>
            </a:pPr>
            <a:endParaRPr lang="en-US" dirty="0"/>
          </a:p>
          <a:p>
            <a:pPr>
              <a:lnSpc>
                <a:spcPct val="100000"/>
              </a:lnSpc>
              <a:spcBef>
                <a:spcPts val="0"/>
              </a:spcBef>
            </a:pPr>
            <a:r>
              <a:rPr lang="en-US" dirty="0"/>
              <a:t>We recommend that once you have achieved a baseline level of preparedness that you reassess and choose areas of your plan you’d like to develop further</a:t>
            </a:r>
          </a:p>
          <a:p>
            <a:pPr>
              <a:lnSpc>
                <a:spcPct val="100000"/>
              </a:lnSpc>
              <a:spcBef>
                <a:spcPts val="0"/>
              </a:spcBef>
            </a:pPr>
            <a:endParaRPr lang="en-US" dirty="0"/>
          </a:p>
          <a:p>
            <a:pPr marL="0" lvl="0" indent="0" algn="ctr">
              <a:lnSpc>
                <a:spcPct val="100000"/>
              </a:lnSpc>
              <a:spcBef>
                <a:spcPts val="0"/>
              </a:spcBef>
              <a:buNone/>
            </a:pPr>
            <a:r>
              <a:rPr lang="en-US" b="1" dirty="0">
                <a:solidFill>
                  <a:srgbClr val="FF0000"/>
                </a:solidFill>
              </a:rPr>
              <a:t>There is always room for improvement!</a:t>
            </a:r>
            <a:endParaRPr lang="en-US" dirty="0"/>
          </a:p>
          <a:p>
            <a:pPr marL="0" indent="0">
              <a:lnSpc>
                <a:spcPct val="200000"/>
              </a:lnSpc>
              <a:spcBef>
                <a:spcPts val="0"/>
              </a:spcBef>
              <a:buNone/>
            </a:pPr>
            <a:endParaRPr lang="en-US" dirty="0"/>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
        <p:nvSpPr>
          <p:cNvPr id="4" name="Footer Placeholder 3">
            <a:extLst>
              <a:ext uri="{FF2B5EF4-FFF2-40B4-BE49-F238E27FC236}">
                <a16:creationId xmlns:a16="http://schemas.microsoft.com/office/drawing/2014/main" id="{5FCE0182-34D8-4E2F-9D92-2DD78212CC7C}"/>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204707548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Sanitation </a:t>
            </a:r>
          </a:p>
        </p:txBody>
      </p:sp>
      <p:sp>
        <p:nvSpPr>
          <p:cNvPr id="3" name="Content Placeholder 2"/>
          <p:cNvSpPr>
            <a:spLocks noGrp="1"/>
          </p:cNvSpPr>
          <p:nvPr>
            <p:ph idx="1"/>
          </p:nvPr>
        </p:nvSpPr>
        <p:spPr/>
        <p:txBody>
          <a:bodyPr/>
          <a:lstStyle/>
          <a:p>
            <a:pPr marL="0" lvl="0" indent="0">
              <a:lnSpc>
                <a:spcPct val="100000"/>
              </a:lnSpc>
              <a:spcBef>
                <a:spcPts val="0"/>
              </a:spcBef>
              <a:buNone/>
            </a:pPr>
            <a:r>
              <a:rPr lang="en-US" dirty="0"/>
              <a:t>Consider stocking up on various sanitation supplies, such as: • Toilet paper • Feminine hygiene products • Soap • Unscented bleach </a:t>
            </a:r>
          </a:p>
          <a:p>
            <a:pPr marL="0" lvl="0" indent="0">
              <a:lnSpc>
                <a:spcPct val="100000"/>
              </a:lnSpc>
              <a:spcBef>
                <a:spcPts val="0"/>
              </a:spcBef>
              <a:buNone/>
            </a:pPr>
            <a:r>
              <a:rPr lang="en-US" dirty="0"/>
              <a:t>• Rubbing alcohol • Non-latex gloves • Heavy duty trash bags</a:t>
            </a:r>
          </a:p>
          <a:p>
            <a:pPr marL="0" lvl="0" indent="0">
              <a:lnSpc>
                <a:spcPct val="100000"/>
              </a:lnSpc>
              <a:spcBef>
                <a:spcPts val="0"/>
              </a:spcBef>
              <a:buNone/>
            </a:pPr>
            <a:endParaRPr lang="en-US" dirty="0"/>
          </a:p>
          <a:p>
            <a:pPr>
              <a:lnSpc>
                <a:spcPct val="100000"/>
              </a:lnSpc>
              <a:spcBef>
                <a:spcPts val="0"/>
              </a:spcBef>
            </a:pPr>
            <a:r>
              <a:rPr lang="en-US" dirty="0"/>
              <a:t>In addition, have a low-tech way to do laundry </a:t>
            </a:r>
          </a:p>
          <a:p>
            <a:pPr>
              <a:lnSpc>
                <a:spcPct val="100000"/>
              </a:lnSpc>
              <a:spcBef>
                <a:spcPts val="0"/>
              </a:spcBef>
            </a:pPr>
            <a:endParaRPr lang="en-US" dirty="0"/>
          </a:p>
          <a:p>
            <a:pPr>
              <a:lnSpc>
                <a:spcPct val="100000"/>
              </a:lnSpc>
              <a:spcBef>
                <a:spcPts val="0"/>
              </a:spcBef>
            </a:pPr>
            <a:r>
              <a:rPr lang="en-US" dirty="0"/>
              <a:t>Your toilet paper and feminine product consumption won’t likely increase but your use of other items on that list likely will, plan accordingly </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p>
        </p:txBody>
      </p:sp>
      <p:sp>
        <p:nvSpPr>
          <p:cNvPr id="4" name="Footer Placeholder 3">
            <a:extLst>
              <a:ext uri="{FF2B5EF4-FFF2-40B4-BE49-F238E27FC236}">
                <a16:creationId xmlns:a16="http://schemas.microsoft.com/office/drawing/2014/main" id="{86626837-8717-40B8-9B32-42959001E1CB}"/>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8417782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59219"/>
            <a:ext cx="10515600" cy="5517744"/>
          </a:xfrm>
        </p:spPr>
        <p:txBody>
          <a:bodyPr>
            <a:normAutofit fontScale="92500" lnSpcReduction="10000"/>
          </a:bodyPr>
          <a:lstStyle/>
          <a:p>
            <a:pPr marL="0" marR="0" lvl="0" indent="0" defTabSz="914400" eaLnBrk="1" fontAlgn="auto" latinLnBrk="0" hangingPunct="1">
              <a:lnSpc>
                <a:spcPct val="100000"/>
              </a:lnSpc>
              <a:spcBef>
                <a:spcPts val="0"/>
              </a:spcBef>
              <a:spcAft>
                <a:spcPts val="0"/>
              </a:spcAft>
              <a:buClrTx/>
              <a:buSzTx/>
              <a:buFontTx/>
              <a:buNone/>
              <a:tabLst/>
              <a:defRPr/>
            </a:pPr>
            <a:r>
              <a:rPr lang="en-US" b="1" dirty="0"/>
              <a:t>Household Waste</a:t>
            </a:r>
          </a:p>
          <a:p>
            <a:pPr marL="0" marR="0" lvl="0" indent="0" defTabSz="914400" eaLnBrk="1" fontAlgn="auto" latinLnBrk="0" hangingPunct="1">
              <a:lnSpc>
                <a:spcPct val="100000"/>
              </a:lnSpc>
              <a:spcBef>
                <a:spcPts val="0"/>
              </a:spcBef>
              <a:spcAft>
                <a:spcPts val="0"/>
              </a:spcAft>
              <a:buClrTx/>
              <a:buSzTx/>
              <a:buFontTx/>
              <a:buNone/>
              <a:tabLst/>
              <a:defRPr/>
            </a:pPr>
            <a:endParaRPr lang="en-US" b="1" dirty="0"/>
          </a:p>
          <a:p>
            <a:pPr>
              <a:lnSpc>
                <a:spcPct val="100000"/>
              </a:lnSpc>
              <a:spcBef>
                <a:spcPts val="0"/>
              </a:spcBef>
            </a:pPr>
            <a:r>
              <a:rPr lang="en-US" dirty="0"/>
              <a:t>Both a sanitation and a security matter</a:t>
            </a:r>
          </a:p>
          <a:p>
            <a:pPr>
              <a:lnSpc>
                <a:spcPct val="100000"/>
              </a:lnSpc>
              <a:spcBef>
                <a:spcPts val="0"/>
              </a:spcBef>
            </a:pPr>
            <a:endParaRPr lang="en-US" dirty="0"/>
          </a:p>
          <a:p>
            <a:pPr>
              <a:lnSpc>
                <a:spcPct val="100000"/>
              </a:lnSpc>
              <a:spcBef>
                <a:spcPts val="0"/>
              </a:spcBef>
            </a:pPr>
            <a:r>
              <a:rPr lang="en-US" dirty="0"/>
              <a:t>Residents will need to plan on either storing it out of sight and out of reach of vermin, or destroying it by burning it </a:t>
            </a:r>
          </a:p>
          <a:p>
            <a:pPr>
              <a:lnSpc>
                <a:spcPct val="100000"/>
              </a:lnSpc>
              <a:spcBef>
                <a:spcPts val="0"/>
              </a:spcBef>
            </a:pPr>
            <a:endParaRPr lang="en-US" dirty="0"/>
          </a:p>
          <a:p>
            <a:pPr>
              <a:lnSpc>
                <a:spcPct val="100000"/>
              </a:lnSpc>
              <a:spcBef>
                <a:spcPts val="0"/>
              </a:spcBef>
            </a:pPr>
            <a:r>
              <a:rPr lang="en-US" dirty="0"/>
              <a:t>Repurpose trash if possible - food scraps used for composting or feeding pets, paper can be used to start fires, etc.</a:t>
            </a:r>
          </a:p>
          <a:p>
            <a:pPr>
              <a:lnSpc>
                <a:spcPct val="100000"/>
              </a:lnSpc>
              <a:spcBef>
                <a:spcPts val="0"/>
              </a:spcBef>
            </a:pPr>
            <a:endParaRPr lang="en-US" dirty="0"/>
          </a:p>
          <a:p>
            <a:pPr>
              <a:lnSpc>
                <a:spcPct val="100000"/>
              </a:lnSpc>
              <a:spcBef>
                <a:spcPts val="0"/>
              </a:spcBef>
            </a:pPr>
            <a:r>
              <a:rPr lang="en-US" dirty="0"/>
              <a:t>Toilet alternatives </a:t>
            </a:r>
          </a:p>
          <a:p>
            <a:pPr>
              <a:lnSpc>
                <a:spcPct val="100000"/>
              </a:lnSpc>
              <a:spcBef>
                <a:spcPts val="0"/>
              </a:spcBef>
            </a:pPr>
            <a:endParaRPr lang="en-US" dirty="0"/>
          </a:p>
          <a:p>
            <a:pPr>
              <a:lnSpc>
                <a:spcPct val="100000"/>
              </a:lnSpc>
              <a:spcBef>
                <a:spcPts val="0"/>
              </a:spcBef>
            </a:pPr>
            <a:r>
              <a:rPr lang="en-US" dirty="0"/>
              <a:t>To dispose of waste, the best bet is usually to bury it </a:t>
            </a:r>
          </a:p>
          <a:p>
            <a:pPr>
              <a:lnSpc>
                <a:spcPct val="100000"/>
              </a:lnSpc>
              <a:spcBef>
                <a:spcPts val="0"/>
              </a:spcBef>
            </a:pPr>
            <a:endParaRPr lang="en-US" dirty="0"/>
          </a:p>
          <a:p>
            <a:pPr>
              <a:lnSpc>
                <a:spcPct val="100000"/>
              </a:lnSpc>
              <a:spcBef>
                <a:spcPts val="0"/>
              </a:spcBef>
            </a:pPr>
            <a:r>
              <a:rPr lang="en-US" dirty="0"/>
              <a:t>Hand washing becomes a TOP priority </a:t>
            </a:r>
          </a:p>
        </p:txBody>
      </p:sp>
      <p:sp>
        <p:nvSpPr>
          <p:cNvPr id="2" name="Footer Placeholder 1">
            <a:extLst>
              <a:ext uri="{FF2B5EF4-FFF2-40B4-BE49-F238E27FC236}">
                <a16:creationId xmlns:a16="http://schemas.microsoft.com/office/drawing/2014/main" id="{A83C9DC0-999D-408F-ACDE-36B328CF956C}"/>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4671270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Medications and Medical Supplies</a:t>
            </a:r>
          </a:p>
        </p:txBody>
      </p:sp>
      <p:sp>
        <p:nvSpPr>
          <p:cNvPr id="3" name="Content Placeholder 2"/>
          <p:cNvSpPr>
            <a:spLocks noGrp="1"/>
          </p:cNvSpPr>
          <p:nvPr>
            <p:ph idx="1"/>
          </p:nvPr>
        </p:nvSpPr>
        <p:spPr/>
        <p:txBody>
          <a:bodyPr/>
          <a:lstStyle/>
          <a:p>
            <a:r>
              <a:rPr lang="en-US" dirty="0"/>
              <a:t>The Mayo Clinic has a thorough list of recommended medical supplies everyone should have </a:t>
            </a:r>
            <a:r>
              <a:rPr lang="mr-IN" dirty="0"/>
              <a:t>–</a:t>
            </a:r>
            <a:r>
              <a:rPr lang="en-US" dirty="0"/>
              <a:t> all available at grocery stores and pharmacies </a:t>
            </a:r>
          </a:p>
          <a:p>
            <a:endParaRPr lang="en-US" dirty="0"/>
          </a:p>
          <a:p>
            <a:r>
              <a:rPr lang="en-US" dirty="0"/>
              <a:t>Acquiring an extra supply of prescription medications should be a top priority</a:t>
            </a:r>
          </a:p>
          <a:p>
            <a:endParaRPr lang="en-US" dirty="0"/>
          </a:p>
          <a:p>
            <a:r>
              <a:rPr lang="en-US" dirty="0"/>
              <a:t>For those who are insulin dependent, it is imperative to create an insulin management plan in the event of an extended emergency</a:t>
            </a:r>
          </a:p>
        </p:txBody>
      </p:sp>
      <p:sp>
        <p:nvSpPr>
          <p:cNvPr id="4" name="Footer Placeholder 3">
            <a:extLst>
              <a:ext uri="{FF2B5EF4-FFF2-40B4-BE49-F238E27FC236}">
                <a16:creationId xmlns:a16="http://schemas.microsoft.com/office/drawing/2014/main" id="{3827FBB4-70FC-40D8-9DCC-CAFB9C53480B}"/>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82971679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71A19F-FF33-49DF-B0D6-ABB36FA8486F}"/>
              </a:ext>
            </a:extLst>
          </p:cNvPr>
          <p:cNvSpPr>
            <a:spLocks noGrp="1"/>
          </p:cNvSpPr>
          <p:nvPr>
            <p:ph type="title"/>
          </p:nvPr>
        </p:nvSpPr>
        <p:spPr/>
        <p:txBody>
          <a:bodyPr/>
          <a:lstStyle/>
          <a:p>
            <a:r>
              <a:rPr lang="en-US" dirty="0"/>
              <a:t>Pandemic Supplies</a:t>
            </a:r>
          </a:p>
        </p:txBody>
      </p:sp>
      <p:sp>
        <p:nvSpPr>
          <p:cNvPr id="3" name="Content Placeholder 2">
            <a:extLst>
              <a:ext uri="{FF2B5EF4-FFF2-40B4-BE49-F238E27FC236}">
                <a16:creationId xmlns:a16="http://schemas.microsoft.com/office/drawing/2014/main" id="{9E1661A2-8119-4221-A48F-615EB8B83A38}"/>
              </a:ext>
            </a:extLst>
          </p:cNvPr>
          <p:cNvSpPr>
            <a:spLocks noGrp="1"/>
          </p:cNvSpPr>
          <p:nvPr>
            <p:ph idx="1"/>
          </p:nvPr>
        </p:nvSpPr>
        <p:spPr/>
        <p:txBody>
          <a:bodyPr/>
          <a:lstStyle/>
          <a:p>
            <a:r>
              <a:rPr lang="en-US" dirty="0"/>
              <a:t>Masks: N95s or N100s</a:t>
            </a:r>
          </a:p>
          <a:p>
            <a:endParaRPr lang="en-US" dirty="0"/>
          </a:p>
          <a:p>
            <a:r>
              <a:rPr lang="en-US" dirty="0"/>
              <a:t>Eye Protection</a:t>
            </a:r>
          </a:p>
          <a:p>
            <a:endParaRPr lang="en-US" dirty="0"/>
          </a:p>
          <a:p>
            <a:r>
              <a:rPr lang="en-US" dirty="0"/>
              <a:t>Adequate hand washing supplies</a:t>
            </a:r>
          </a:p>
        </p:txBody>
      </p:sp>
      <p:sp>
        <p:nvSpPr>
          <p:cNvPr id="4" name="Footer Placeholder 3">
            <a:extLst>
              <a:ext uri="{FF2B5EF4-FFF2-40B4-BE49-F238E27FC236}">
                <a16:creationId xmlns:a16="http://schemas.microsoft.com/office/drawing/2014/main" id="{A179965A-3D7C-4556-869C-86F88AF5EBFD}"/>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75296110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a:t>ENERGY AND LIGHTING</a:t>
            </a:r>
          </a:p>
        </p:txBody>
      </p:sp>
      <p:sp>
        <p:nvSpPr>
          <p:cNvPr id="3" name="Footer Placeholder 2">
            <a:extLst>
              <a:ext uri="{FF2B5EF4-FFF2-40B4-BE49-F238E27FC236}">
                <a16:creationId xmlns:a16="http://schemas.microsoft.com/office/drawing/2014/main" id="{7F1F2D0A-1E64-486C-9050-1AC57F331726}"/>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92177438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Energy and Lighting</a:t>
            </a:r>
          </a:p>
        </p:txBody>
      </p:sp>
      <p:sp>
        <p:nvSpPr>
          <p:cNvPr id="3" name="Content Placeholder 2"/>
          <p:cNvSpPr>
            <a:spLocks noGrp="1"/>
          </p:cNvSpPr>
          <p:nvPr>
            <p:ph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b="1" dirty="0"/>
              <a:t>Tools for Cooking – Page 23</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p>
          <a:p>
            <a:pPr>
              <a:lnSpc>
                <a:spcPct val="100000"/>
              </a:lnSpc>
              <a:spcBef>
                <a:spcPts val="0"/>
              </a:spcBef>
            </a:pPr>
            <a:r>
              <a:rPr lang="en-US" dirty="0"/>
              <a:t>Propane stoves and EXTRA propane tanks </a:t>
            </a:r>
          </a:p>
          <a:p>
            <a:pPr>
              <a:lnSpc>
                <a:spcPct val="100000"/>
              </a:lnSpc>
              <a:spcBef>
                <a:spcPts val="0"/>
              </a:spcBef>
            </a:pPr>
            <a:endParaRPr lang="en-US" dirty="0"/>
          </a:p>
          <a:p>
            <a:pPr>
              <a:lnSpc>
                <a:spcPct val="100000"/>
              </a:lnSpc>
              <a:spcBef>
                <a:spcPts val="0"/>
              </a:spcBef>
            </a:pPr>
            <a:r>
              <a:rPr lang="en-US" dirty="0"/>
              <a:t>Camp stoves are well suited for emergency cooking </a:t>
            </a:r>
          </a:p>
          <a:p>
            <a:pPr>
              <a:lnSpc>
                <a:spcPct val="100000"/>
              </a:lnSpc>
              <a:spcBef>
                <a:spcPts val="0"/>
              </a:spcBef>
            </a:pPr>
            <a:endParaRPr lang="en-US" dirty="0"/>
          </a:p>
          <a:p>
            <a:pPr>
              <a:lnSpc>
                <a:spcPct val="100000"/>
              </a:lnSpc>
              <a:spcBef>
                <a:spcPts val="0"/>
              </a:spcBef>
            </a:pPr>
            <a:r>
              <a:rPr lang="en-US" dirty="0"/>
              <a:t>Solar ovens and stoves are another option but depend on the sun’s availability </a:t>
            </a:r>
          </a:p>
        </p:txBody>
      </p:sp>
      <p:sp>
        <p:nvSpPr>
          <p:cNvPr id="4" name="Footer Placeholder 3">
            <a:extLst>
              <a:ext uri="{FF2B5EF4-FFF2-40B4-BE49-F238E27FC236}">
                <a16:creationId xmlns:a16="http://schemas.microsoft.com/office/drawing/2014/main" id="{515F4AAA-9A60-452E-89FA-63C06B711C7D}"/>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72394388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65544"/>
            <a:ext cx="10515600" cy="5411419"/>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b="1" dirty="0"/>
              <a:t>Tools for Lighting</a:t>
            </a:r>
          </a:p>
          <a:p>
            <a:pPr marL="0" marR="0" lvl="0" indent="0" defTabSz="914400" eaLnBrk="1" fontAlgn="auto" latinLnBrk="0" hangingPunct="1">
              <a:lnSpc>
                <a:spcPct val="100000"/>
              </a:lnSpc>
              <a:spcBef>
                <a:spcPts val="0"/>
              </a:spcBef>
              <a:spcAft>
                <a:spcPts val="0"/>
              </a:spcAft>
              <a:buClrTx/>
              <a:buSzTx/>
              <a:buFontTx/>
              <a:buNone/>
              <a:tabLst/>
              <a:defRPr/>
            </a:pPr>
            <a:endParaRPr lang="en-US" b="1" dirty="0"/>
          </a:p>
          <a:p>
            <a:pPr>
              <a:lnSpc>
                <a:spcPct val="100000"/>
              </a:lnSpc>
              <a:spcBef>
                <a:spcPts val="0"/>
              </a:spcBef>
            </a:pPr>
            <a:r>
              <a:rPr lang="en-US" dirty="0"/>
              <a:t>LED lights last longer and require less electricity </a:t>
            </a:r>
          </a:p>
          <a:p>
            <a:pPr lvl="1">
              <a:lnSpc>
                <a:spcPct val="100000"/>
              </a:lnSpc>
              <a:spcBef>
                <a:spcPts val="0"/>
              </a:spcBef>
            </a:pPr>
            <a:r>
              <a:rPr lang="en-US" dirty="0"/>
              <a:t>Plan on purchasing emergency lighting equipment, such as flashlights, headlamps and lanterns with LED technology</a:t>
            </a:r>
          </a:p>
          <a:p>
            <a:pPr lvl="1">
              <a:lnSpc>
                <a:spcPct val="100000"/>
              </a:lnSpc>
              <a:spcBef>
                <a:spcPts val="0"/>
              </a:spcBef>
            </a:pPr>
            <a:endParaRPr lang="en-US" dirty="0"/>
          </a:p>
          <a:p>
            <a:pPr>
              <a:lnSpc>
                <a:spcPct val="100000"/>
              </a:lnSpc>
              <a:spcBef>
                <a:spcPts val="0"/>
              </a:spcBef>
            </a:pPr>
            <a:r>
              <a:rPr lang="en-US" dirty="0"/>
              <a:t>LED lights eliminate the need for candles, which are a fire risk</a:t>
            </a:r>
          </a:p>
          <a:p>
            <a:pPr lvl="1">
              <a:lnSpc>
                <a:spcPct val="100000"/>
              </a:lnSpc>
              <a:spcBef>
                <a:spcPts val="0"/>
              </a:spcBef>
            </a:pPr>
            <a:endParaRPr lang="en-US" dirty="0"/>
          </a:p>
          <a:p>
            <a:pPr>
              <a:lnSpc>
                <a:spcPct val="100000"/>
              </a:lnSpc>
              <a:spcBef>
                <a:spcPts val="0"/>
              </a:spcBef>
            </a:pPr>
            <a:r>
              <a:rPr lang="en-US" dirty="0"/>
              <a:t>Every member of your household should have a reliable LED flashlight</a:t>
            </a:r>
          </a:p>
          <a:p>
            <a:pPr>
              <a:lnSpc>
                <a:spcPct val="100000"/>
              </a:lnSpc>
              <a:spcBef>
                <a:spcPts val="0"/>
              </a:spcBef>
            </a:pPr>
            <a:endParaRPr lang="en-US" dirty="0"/>
          </a:p>
          <a:p>
            <a:pPr>
              <a:lnSpc>
                <a:spcPct val="100000"/>
              </a:lnSpc>
              <a:spcBef>
                <a:spcPts val="0"/>
              </a:spcBef>
            </a:pPr>
            <a:r>
              <a:rPr lang="en-US" dirty="0"/>
              <a:t>A LED lantern should be apart of your emergency gear </a:t>
            </a:r>
          </a:p>
        </p:txBody>
      </p:sp>
      <p:sp>
        <p:nvSpPr>
          <p:cNvPr id="2" name="Footer Placeholder 1">
            <a:extLst>
              <a:ext uri="{FF2B5EF4-FFF2-40B4-BE49-F238E27FC236}">
                <a16:creationId xmlns:a16="http://schemas.microsoft.com/office/drawing/2014/main" id="{F5356542-CFAF-40B0-99A4-EEA4460C63C3}"/>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98766438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Batteries</a:t>
            </a:r>
          </a:p>
        </p:txBody>
      </p:sp>
      <p:sp>
        <p:nvSpPr>
          <p:cNvPr id="3" name="Content Placeholder 2"/>
          <p:cNvSpPr>
            <a:spLocks noGrp="1"/>
          </p:cNvSpPr>
          <p:nvPr>
            <p:ph idx="1"/>
          </p:nvPr>
        </p:nvSpPr>
        <p:spPr/>
        <p:txBody>
          <a:bodyPr>
            <a:normAutofit fontScale="92500" lnSpcReduction="10000"/>
          </a:bodyPr>
          <a:lstStyle/>
          <a:p>
            <a:pPr lvl="0"/>
            <a:r>
              <a:rPr lang="en-US" dirty="0"/>
              <a:t>Make sure you have enough batteries for the timeframe for which you are preparing</a:t>
            </a:r>
          </a:p>
          <a:p>
            <a:pPr lvl="0"/>
            <a:endParaRPr lang="en-US" dirty="0"/>
          </a:p>
          <a:p>
            <a:pPr lvl="0"/>
            <a:r>
              <a:rPr lang="en-US" dirty="0"/>
              <a:t>Make sure you have the right size batteries for your items</a:t>
            </a:r>
          </a:p>
          <a:p>
            <a:pPr lvl="0"/>
            <a:endParaRPr lang="en-US" dirty="0"/>
          </a:p>
          <a:p>
            <a:pPr lvl="0"/>
            <a:r>
              <a:rPr lang="en-US" dirty="0"/>
              <a:t>As a general rule, lithium batteries are better than alkaline batteries, especially for items you will be running for long periods of time</a:t>
            </a:r>
          </a:p>
          <a:p>
            <a:pPr lvl="0"/>
            <a:endParaRPr lang="en-US" dirty="0"/>
          </a:p>
          <a:p>
            <a:pPr lvl="0"/>
            <a:r>
              <a:rPr lang="en-US" dirty="0"/>
              <a:t>Determine what items in your home you want to keep functioning during a power outage and begin to stock up on the batteries those devices need </a:t>
            </a:r>
          </a:p>
          <a:p>
            <a:endParaRPr lang="en-US" dirty="0"/>
          </a:p>
        </p:txBody>
      </p:sp>
      <p:sp>
        <p:nvSpPr>
          <p:cNvPr id="4" name="Footer Placeholder 3">
            <a:extLst>
              <a:ext uri="{FF2B5EF4-FFF2-40B4-BE49-F238E27FC236}">
                <a16:creationId xmlns:a16="http://schemas.microsoft.com/office/drawing/2014/main" id="{1D35212B-7AE4-4147-8286-D19535CBC31E}"/>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85343812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Power Stations and Generators </a:t>
            </a:r>
          </a:p>
        </p:txBody>
      </p:sp>
      <p:sp>
        <p:nvSpPr>
          <p:cNvPr id="3" name="Content Placeholder 2"/>
          <p:cNvSpPr>
            <a:spLocks noGrp="1"/>
          </p:cNvSpPr>
          <p:nvPr>
            <p:ph idx="1"/>
          </p:nvPr>
        </p:nvSpPr>
        <p:spPr/>
        <p:txBody>
          <a:bodyPr>
            <a:normAutofit lnSpcReduction="10000"/>
          </a:bodyPr>
          <a:lstStyle/>
          <a:p>
            <a:pPr marL="0" marR="0" lvl="0" indent="0" defTabSz="914400" eaLnBrk="1" fontAlgn="auto" latinLnBrk="0" hangingPunct="1">
              <a:lnSpc>
                <a:spcPct val="100000"/>
              </a:lnSpc>
              <a:spcBef>
                <a:spcPts val="0"/>
              </a:spcBef>
              <a:spcAft>
                <a:spcPts val="0"/>
              </a:spcAft>
              <a:buClrTx/>
              <a:buSzTx/>
              <a:buFontTx/>
              <a:buNone/>
              <a:tabLst/>
              <a:defRPr/>
            </a:pPr>
            <a:r>
              <a:rPr lang="en-US" b="1" dirty="0"/>
              <a:t>Power Stations</a:t>
            </a:r>
            <a:endParaRPr lang="en-US" dirty="0"/>
          </a:p>
          <a:p>
            <a:pPr>
              <a:lnSpc>
                <a:spcPct val="100000"/>
              </a:lnSpc>
              <a:spcBef>
                <a:spcPts val="0"/>
              </a:spcBef>
            </a:pPr>
            <a:r>
              <a:rPr lang="en-US" dirty="0"/>
              <a:t>Allows you to run small appliances in addition to recharging smaller batteries</a:t>
            </a:r>
          </a:p>
          <a:p>
            <a:pPr>
              <a:lnSpc>
                <a:spcPct val="100000"/>
              </a:lnSpc>
              <a:spcBef>
                <a:spcPts val="0"/>
              </a:spcBef>
            </a:pPr>
            <a:r>
              <a:rPr lang="en-US" dirty="0"/>
              <a:t>Amount of power they provide is dependent on the size of the unit </a:t>
            </a:r>
          </a:p>
          <a:p>
            <a:pPr>
              <a:lnSpc>
                <a:spcPct val="100000"/>
              </a:lnSpc>
              <a:spcBef>
                <a:spcPts val="0"/>
              </a:spcBef>
            </a:pPr>
            <a:endParaRPr lang="en-US" dirty="0"/>
          </a:p>
          <a:p>
            <a:pPr marL="0" indent="0">
              <a:lnSpc>
                <a:spcPct val="100000"/>
              </a:lnSpc>
              <a:spcBef>
                <a:spcPts val="0"/>
              </a:spcBef>
              <a:buNone/>
            </a:pPr>
            <a:r>
              <a:rPr lang="en-US" b="1" dirty="0"/>
              <a:t>Generators </a:t>
            </a:r>
          </a:p>
          <a:p>
            <a:pPr>
              <a:lnSpc>
                <a:spcPct val="100000"/>
              </a:lnSpc>
              <a:spcBef>
                <a:spcPts val="0"/>
              </a:spcBef>
            </a:pPr>
            <a:r>
              <a:rPr lang="en-US" dirty="0"/>
              <a:t>Allows you to provide electricity for critical functions and recharge devices for others</a:t>
            </a:r>
          </a:p>
          <a:p>
            <a:pPr>
              <a:lnSpc>
                <a:spcPct val="100000"/>
              </a:lnSpc>
              <a:spcBef>
                <a:spcPts val="0"/>
              </a:spcBef>
            </a:pPr>
            <a:r>
              <a:rPr lang="en-US" dirty="0"/>
              <a:t>Not inexpensive and must be fed with fuel to keep them functioning</a:t>
            </a:r>
          </a:p>
          <a:p>
            <a:pPr>
              <a:lnSpc>
                <a:spcPct val="100000"/>
              </a:lnSpc>
              <a:spcBef>
                <a:spcPts val="0"/>
              </a:spcBef>
            </a:pPr>
            <a:r>
              <a:rPr lang="en-US" dirty="0"/>
              <a:t>Can create a security risk </a:t>
            </a:r>
          </a:p>
        </p:txBody>
      </p:sp>
      <p:sp>
        <p:nvSpPr>
          <p:cNvPr id="4" name="Footer Placeholder 3">
            <a:extLst>
              <a:ext uri="{FF2B5EF4-FFF2-40B4-BE49-F238E27FC236}">
                <a16:creationId xmlns:a16="http://schemas.microsoft.com/office/drawing/2014/main" id="{A47CDDE6-309F-4339-9E65-427619056D1E}"/>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67428134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Gasoline </a:t>
            </a:r>
          </a:p>
        </p:txBody>
      </p:sp>
      <p:sp>
        <p:nvSpPr>
          <p:cNvPr id="3" name="Content Placeholder 2"/>
          <p:cNvSpPr>
            <a:spLocks noGrp="1"/>
          </p:cNvSpPr>
          <p:nvPr>
            <p:ph idx="1"/>
          </p:nvPr>
        </p:nvSpPr>
        <p:spPr/>
        <p:txBody>
          <a:bodyPr/>
          <a:lstStyle/>
          <a:p>
            <a:r>
              <a:rPr lang="en-US" dirty="0"/>
              <a:t>Get in the habit of keeping your vehicle filled up all the time </a:t>
            </a:r>
          </a:p>
          <a:p>
            <a:r>
              <a:rPr lang="en-US" dirty="0"/>
              <a:t>Gasoline with ethanol stores poorly, and most gasoline contains ethanol </a:t>
            </a:r>
          </a:p>
          <a:p>
            <a:r>
              <a:rPr lang="en-US" dirty="0"/>
              <a:t>Gas treatment fluid to help store it is helpful (Sta-bil)</a:t>
            </a:r>
          </a:p>
          <a:p>
            <a:r>
              <a:rPr lang="en-US" dirty="0"/>
              <a:t>Rotate your stored fuel every few months</a:t>
            </a:r>
          </a:p>
          <a:p>
            <a:r>
              <a:rPr lang="en-US" dirty="0"/>
              <a:t>Make sure you are storing fuel in containers designed for that purpose</a:t>
            </a:r>
          </a:p>
          <a:p>
            <a:r>
              <a:rPr lang="en-US" dirty="0"/>
              <a:t>Deciding how much fuel to store is a function of how much you can do legally and safely</a:t>
            </a:r>
          </a:p>
          <a:p>
            <a:endParaRPr lang="en-US" dirty="0"/>
          </a:p>
        </p:txBody>
      </p:sp>
      <p:sp>
        <p:nvSpPr>
          <p:cNvPr id="4" name="Footer Placeholder 3">
            <a:extLst>
              <a:ext uri="{FF2B5EF4-FFF2-40B4-BE49-F238E27FC236}">
                <a16:creationId xmlns:a16="http://schemas.microsoft.com/office/drawing/2014/main" id="{1D47CEEC-79FE-4EBE-B926-C8B642F93D16}"/>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400155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Action Plan</a:t>
            </a:r>
          </a:p>
        </p:txBody>
      </p:sp>
      <p:sp>
        <p:nvSpPr>
          <p:cNvPr id="3" name="Content Placeholder 2"/>
          <p:cNvSpPr>
            <a:spLocks noGrp="1"/>
          </p:cNvSpPr>
          <p:nvPr>
            <p:ph idx="1"/>
          </p:nvPr>
        </p:nvSpPr>
        <p:spPr/>
        <p:txBody>
          <a:bodyPr>
            <a:normAutofit fontScale="92500" lnSpcReduction="10000"/>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a:t>This program provides an action plan and recommendations for you and your family in the following seven categories:</a:t>
            </a:r>
          </a:p>
          <a:p>
            <a:pPr lvl="1">
              <a:lnSpc>
                <a:spcPct val="100000"/>
              </a:lnSpc>
              <a:spcBef>
                <a:spcPts val="0"/>
              </a:spcBef>
            </a:pPr>
            <a:r>
              <a:rPr lang="en-US" sz="2600" dirty="0"/>
              <a:t>Food</a:t>
            </a:r>
          </a:p>
          <a:p>
            <a:pPr lvl="1">
              <a:lnSpc>
                <a:spcPct val="100000"/>
              </a:lnSpc>
              <a:spcBef>
                <a:spcPts val="0"/>
              </a:spcBef>
            </a:pPr>
            <a:r>
              <a:rPr lang="en-US" sz="2600" dirty="0"/>
              <a:t>Water</a:t>
            </a:r>
          </a:p>
          <a:p>
            <a:pPr lvl="1">
              <a:lnSpc>
                <a:spcPct val="100000"/>
              </a:lnSpc>
              <a:spcBef>
                <a:spcPts val="0"/>
              </a:spcBef>
            </a:pPr>
            <a:r>
              <a:rPr lang="en-US" sz="2600" dirty="0"/>
              <a:t>Cash</a:t>
            </a:r>
          </a:p>
          <a:p>
            <a:pPr lvl="1">
              <a:lnSpc>
                <a:spcPct val="100000"/>
              </a:lnSpc>
              <a:spcBef>
                <a:spcPts val="0"/>
              </a:spcBef>
            </a:pPr>
            <a:r>
              <a:rPr lang="en-US" sz="2600" dirty="0"/>
              <a:t>Health and Sanitation</a:t>
            </a:r>
          </a:p>
          <a:p>
            <a:pPr lvl="1">
              <a:lnSpc>
                <a:spcPct val="100000"/>
              </a:lnSpc>
              <a:spcBef>
                <a:spcPts val="0"/>
              </a:spcBef>
            </a:pPr>
            <a:r>
              <a:rPr lang="en-US" sz="2600" dirty="0"/>
              <a:t>Energy and Lighting </a:t>
            </a:r>
          </a:p>
          <a:p>
            <a:pPr lvl="1">
              <a:lnSpc>
                <a:spcPct val="100000"/>
              </a:lnSpc>
              <a:spcBef>
                <a:spcPts val="0"/>
              </a:spcBef>
            </a:pPr>
            <a:r>
              <a:rPr lang="en-US" sz="2600" dirty="0"/>
              <a:t>Security </a:t>
            </a:r>
          </a:p>
          <a:p>
            <a:pPr lvl="1">
              <a:lnSpc>
                <a:spcPct val="100000"/>
              </a:lnSpc>
              <a:spcBef>
                <a:spcPts val="0"/>
              </a:spcBef>
            </a:pPr>
            <a:r>
              <a:rPr lang="en-US" sz="2600" dirty="0"/>
              <a:t>Communications </a:t>
            </a:r>
          </a:p>
          <a:p>
            <a:pPr lvl="1">
              <a:lnSpc>
                <a:spcPct val="100000"/>
              </a:lnSpc>
              <a:spcBef>
                <a:spcPts val="0"/>
              </a:spcBef>
            </a:pPr>
            <a:endParaRPr lang="en-US" dirty="0"/>
          </a:p>
          <a:p>
            <a:pPr marL="0" indent="0">
              <a:lnSpc>
                <a:spcPct val="100000"/>
              </a:lnSpc>
              <a:spcBef>
                <a:spcPts val="0"/>
              </a:spcBef>
              <a:buNone/>
            </a:pPr>
            <a:r>
              <a:rPr lang="en-US" dirty="0"/>
              <a:t>There is some additional information regarding preparing the church for extended emergencies at the very end </a:t>
            </a:r>
          </a:p>
        </p:txBody>
      </p:sp>
      <p:sp>
        <p:nvSpPr>
          <p:cNvPr id="4" name="Footer Placeholder 3">
            <a:extLst>
              <a:ext uri="{FF2B5EF4-FFF2-40B4-BE49-F238E27FC236}">
                <a16:creationId xmlns:a16="http://schemas.microsoft.com/office/drawing/2014/main" id="{3C094EF1-6FD4-4441-8831-5612B655D2D9}"/>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95019372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a:t>SECURITY</a:t>
            </a:r>
          </a:p>
        </p:txBody>
      </p:sp>
      <p:sp>
        <p:nvSpPr>
          <p:cNvPr id="3" name="Footer Placeholder 2">
            <a:extLst>
              <a:ext uri="{FF2B5EF4-FFF2-40B4-BE49-F238E27FC236}">
                <a16:creationId xmlns:a16="http://schemas.microsoft.com/office/drawing/2014/main" id="{CA9E92F6-FCC7-4377-A5C8-C4F6EBC41163}"/>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29191907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044A955-AB2A-49F6-8576-9ABAB20C0CB7}"/>
              </a:ext>
            </a:extLst>
          </p:cNvPr>
          <p:cNvSpPr>
            <a:spLocks noGrp="1"/>
          </p:cNvSpPr>
          <p:nvPr>
            <p:ph type="title"/>
          </p:nvPr>
        </p:nvSpPr>
        <p:spPr/>
        <p:txBody>
          <a:bodyPr/>
          <a:lstStyle/>
          <a:p>
            <a:r>
              <a:rPr lang="en-US" dirty="0"/>
              <a:t>Firearms</a:t>
            </a:r>
          </a:p>
        </p:txBody>
      </p:sp>
      <p:sp>
        <p:nvSpPr>
          <p:cNvPr id="5" name="Content Placeholder 4">
            <a:extLst>
              <a:ext uri="{FF2B5EF4-FFF2-40B4-BE49-F238E27FC236}">
                <a16:creationId xmlns:a16="http://schemas.microsoft.com/office/drawing/2014/main" id="{C3ACF0E4-C2F4-4ED2-A98D-FFE43DD98F63}"/>
              </a:ext>
            </a:extLst>
          </p:cNvPr>
          <p:cNvSpPr>
            <a:spLocks noGrp="1"/>
          </p:cNvSpPr>
          <p:nvPr>
            <p:ph idx="1"/>
          </p:nvPr>
        </p:nvSpPr>
        <p:spPr/>
        <p:txBody>
          <a:bodyPr/>
          <a:lstStyle/>
          <a:p>
            <a:pPr marL="0" indent="0">
              <a:buNone/>
            </a:pPr>
            <a:r>
              <a:rPr lang="en-US" dirty="0"/>
              <a:t>When good people have to use deadly force</a:t>
            </a:r>
            <a:br>
              <a:rPr lang="en-US" dirty="0"/>
            </a:br>
            <a:endParaRPr lang="en-US" dirty="0"/>
          </a:p>
          <a:p>
            <a:r>
              <a:rPr lang="en-US" dirty="0"/>
              <a:t>You have an obligation to protect your family from harm.</a:t>
            </a:r>
            <a:br>
              <a:rPr lang="en-US" dirty="0"/>
            </a:br>
            <a:endParaRPr lang="en-US" dirty="0"/>
          </a:p>
          <a:p>
            <a:r>
              <a:rPr lang="en-US" dirty="0"/>
              <a:t>Self defense scenarios do not all end in the use of deadly force.</a:t>
            </a:r>
            <a:br>
              <a:rPr lang="en-US" dirty="0"/>
            </a:br>
            <a:endParaRPr lang="en-US" dirty="0"/>
          </a:p>
          <a:p>
            <a:r>
              <a:rPr lang="en-US" dirty="0"/>
              <a:t>SCOTUS has consistently ruled law enforcement has no obligation to protect you, even if that harm is likely to happen.</a:t>
            </a:r>
            <a:br>
              <a:rPr lang="en-US" dirty="0"/>
            </a:br>
            <a:endParaRPr lang="en-US" dirty="0"/>
          </a:p>
          <a:p>
            <a:endParaRPr lang="en-US" dirty="0"/>
          </a:p>
        </p:txBody>
      </p:sp>
      <p:sp>
        <p:nvSpPr>
          <p:cNvPr id="2" name="Footer Placeholder 1">
            <a:extLst>
              <a:ext uri="{FF2B5EF4-FFF2-40B4-BE49-F238E27FC236}">
                <a16:creationId xmlns:a16="http://schemas.microsoft.com/office/drawing/2014/main" id="{63DEF649-6F31-4D1B-AEFE-173DCBEDD5B3}"/>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267312852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Firearms</a:t>
            </a:r>
          </a:p>
        </p:txBody>
      </p:sp>
      <p:sp>
        <p:nvSpPr>
          <p:cNvPr id="3" name="Content Placeholder 2"/>
          <p:cNvSpPr>
            <a:spLocks noGrp="1"/>
          </p:cNvSpPr>
          <p:nvPr>
            <p:ph idx="1"/>
          </p:nvPr>
        </p:nvSpPr>
        <p:spPr/>
        <p:txBody>
          <a:bodyPr>
            <a:normAutofit fontScale="92500" lnSpcReduction="10000"/>
          </a:bodyPr>
          <a:lstStyle/>
          <a:p>
            <a:r>
              <a:rPr lang="en-US" dirty="0"/>
              <a:t>Firearm ownership, storage and usage is a serious decision and requires a commitment to safety and training</a:t>
            </a:r>
          </a:p>
          <a:p>
            <a:endParaRPr lang="en-US" dirty="0"/>
          </a:p>
          <a:p>
            <a:r>
              <a:rPr lang="en-US" dirty="0"/>
              <a:t>Deadly force is always the </a:t>
            </a:r>
            <a:r>
              <a:rPr lang="en-US" b="1" dirty="0"/>
              <a:t>last option </a:t>
            </a:r>
            <a:r>
              <a:rPr lang="en-US" dirty="0"/>
              <a:t>a citizen should choose to defend themselves </a:t>
            </a:r>
          </a:p>
          <a:p>
            <a:endParaRPr lang="en-US" dirty="0"/>
          </a:p>
          <a:p>
            <a:r>
              <a:rPr lang="en-US" dirty="0"/>
              <a:t>If you feel you have the ability to use a firearm safely and legally, a list of recommended firearms is included in the Participant’s Guide </a:t>
            </a:r>
          </a:p>
          <a:p>
            <a:endParaRPr lang="en-US" dirty="0"/>
          </a:p>
          <a:p>
            <a:r>
              <a:rPr lang="en-US" dirty="0"/>
              <a:t>In addition, you will need to store a sufficient amount of ammunition for any gun(s) you have </a:t>
            </a:r>
          </a:p>
        </p:txBody>
      </p:sp>
      <p:sp>
        <p:nvSpPr>
          <p:cNvPr id="4" name="Footer Placeholder 3">
            <a:extLst>
              <a:ext uri="{FF2B5EF4-FFF2-40B4-BE49-F238E27FC236}">
                <a16:creationId xmlns:a16="http://schemas.microsoft.com/office/drawing/2014/main" id="{676F8A9A-D592-459F-A9B8-9DECA69F170F}"/>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201009113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08074"/>
            <a:ext cx="10515600" cy="5368889"/>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b="1" dirty="0"/>
              <a:t>Motion sensors/ Driveway alarms </a:t>
            </a:r>
          </a:p>
          <a:p>
            <a:pPr marL="0" marR="0" lvl="0" indent="0" defTabSz="914400" eaLnBrk="1" fontAlgn="auto" latinLnBrk="0" hangingPunct="1">
              <a:lnSpc>
                <a:spcPct val="100000"/>
              </a:lnSpc>
              <a:spcBef>
                <a:spcPts val="0"/>
              </a:spcBef>
              <a:spcAft>
                <a:spcPts val="0"/>
              </a:spcAft>
              <a:buClrTx/>
              <a:buSzTx/>
              <a:buFontTx/>
              <a:buNone/>
              <a:tabLst/>
              <a:defRPr/>
            </a:pPr>
            <a:endParaRPr lang="en-US" b="1" dirty="0"/>
          </a:p>
          <a:p>
            <a:pPr>
              <a:lnSpc>
                <a:spcPct val="100000"/>
              </a:lnSpc>
              <a:spcBef>
                <a:spcPts val="0"/>
              </a:spcBef>
            </a:pPr>
            <a:r>
              <a:rPr lang="en-US" dirty="0"/>
              <a:t>Relatively inexpensive and very effective in alerting you to the presence of people</a:t>
            </a:r>
          </a:p>
          <a:p>
            <a:pPr marL="0" marR="0" lvl="0" indent="0" defTabSz="914400" eaLnBrk="1" fontAlgn="auto" latinLnBrk="0" hangingPunct="1">
              <a:lnSpc>
                <a:spcPct val="100000"/>
              </a:lnSpc>
              <a:spcBef>
                <a:spcPts val="0"/>
              </a:spcBef>
              <a:spcAft>
                <a:spcPts val="0"/>
              </a:spcAft>
              <a:buClrTx/>
              <a:buSzTx/>
              <a:buFontTx/>
              <a:buNone/>
              <a:tabLst/>
              <a:defRPr/>
            </a:pPr>
            <a:endParaRPr lang="en-US" b="1" dirty="0"/>
          </a:p>
          <a:p>
            <a:pPr marL="0" marR="0" lvl="0" indent="0" defTabSz="914400" eaLnBrk="1" fontAlgn="auto" latinLnBrk="0" hangingPunct="1">
              <a:lnSpc>
                <a:spcPct val="100000"/>
              </a:lnSpc>
              <a:spcBef>
                <a:spcPts val="0"/>
              </a:spcBef>
              <a:spcAft>
                <a:spcPts val="0"/>
              </a:spcAft>
              <a:buClrTx/>
              <a:buSzTx/>
              <a:buFontTx/>
              <a:buNone/>
              <a:tabLst/>
              <a:defRPr/>
            </a:pPr>
            <a:r>
              <a:rPr lang="en-US" b="1" dirty="0"/>
              <a:t>Fire Extinguishers </a:t>
            </a:r>
          </a:p>
          <a:p>
            <a:pPr marL="0" marR="0" lvl="0" indent="0" defTabSz="914400" eaLnBrk="1" fontAlgn="auto" latinLnBrk="0" hangingPunct="1">
              <a:lnSpc>
                <a:spcPct val="100000"/>
              </a:lnSpc>
              <a:spcBef>
                <a:spcPts val="0"/>
              </a:spcBef>
              <a:spcAft>
                <a:spcPts val="0"/>
              </a:spcAft>
              <a:buClrTx/>
              <a:buSzTx/>
              <a:buFontTx/>
              <a:buNone/>
              <a:tabLst/>
              <a:defRPr/>
            </a:pPr>
            <a:endParaRPr lang="en-US" b="1" dirty="0"/>
          </a:p>
          <a:p>
            <a:pPr>
              <a:lnSpc>
                <a:spcPct val="100000"/>
              </a:lnSpc>
              <a:spcBef>
                <a:spcPts val="0"/>
              </a:spcBef>
            </a:pPr>
            <a:r>
              <a:rPr lang="en-US" dirty="0"/>
              <a:t>ABC rated</a:t>
            </a:r>
          </a:p>
          <a:p>
            <a:pPr>
              <a:lnSpc>
                <a:spcPct val="100000"/>
              </a:lnSpc>
              <a:spcBef>
                <a:spcPts val="0"/>
              </a:spcBef>
            </a:pPr>
            <a:r>
              <a:rPr lang="en-US" dirty="0"/>
              <a:t>Study the PASS method of fire extinguisher usage</a:t>
            </a:r>
          </a:p>
          <a:p>
            <a:pPr>
              <a:lnSpc>
                <a:spcPct val="100000"/>
              </a:lnSpc>
              <a:spcBef>
                <a:spcPts val="0"/>
              </a:spcBef>
            </a:pPr>
            <a:r>
              <a:rPr lang="en-US" dirty="0"/>
              <a:t>Great places to keep fire extinguishers include your kitchen, your patio near the grill, your vehicle and garage </a:t>
            </a:r>
          </a:p>
        </p:txBody>
      </p:sp>
      <p:sp>
        <p:nvSpPr>
          <p:cNvPr id="2" name="Footer Placeholder 1">
            <a:extLst>
              <a:ext uri="{FF2B5EF4-FFF2-40B4-BE49-F238E27FC236}">
                <a16:creationId xmlns:a16="http://schemas.microsoft.com/office/drawing/2014/main" id="{AD1086E7-09D1-46C2-BBF4-B3036D66B3D9}"/>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46665218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E19F1-3752-45BC-8AF1-994B4C885CE6}"/>
              </a:ext>
            </a:extLst>
          </p:cNvPr>
          <p:cNvSpPr>
            <a:spLocks noGrp="1"/>
          </p:cNvSpPr>
          <p:nvPr>
            <p:ph type="title"/>
          </p:nvPr>
        </p:nvSpPr>
        <p:spPr/>
        <p:txBody>
          <a:bodyPr/>
          <a:lstStyle/>
          <a:p>
            <a:r>
              <a:rPr lang="en-US" dirty="0"/>
              <a:t>Other Security Options</a:t>
            </a:r>
          </a:p>
        </p:txBody>
      </p:sp>
      <p:sp>
        <p:nvSpPr>
          <p:cNvPr id="3" name="Content Placeholder 2">
            <a:extLst>
              <a:ext uri="{FF2B5EF4-FFF2-40B4-BE49-F238E27FC236}">
                <a16:creationId xmlns:a16="http://schemas.microsoft.com/office/drawing/2014/main" id="{5FF62D07-A8F8-4D4B-840D-0A5D78F38FFE}"/>
              </a:ext>
            </a:extLst>
          </p:cNvPr>
          <p:cNvSpPr>
            <a:spLocks noGrp="1"/>
          </p:cNvSpPr>
          <p:nvPr>
            <p:ph idx="1"/>
          </p:nvPr>
        </p:nvSpPr>
        <p:spPr/>
        <p:txBody>
          <a:bodyPr/>
          <a:lstStyle/>
          <a:p>
            <a:r>
              <a:rPr lang="en-US" dirty="0"/>
              <a:t>Signage</a:t>
            </a:r>
          </a:p>
          <a:p>
            <a:r>
              <a:rPr lang="en-US" dirty="0"/>
              <a:t>Motion sensor lights</a:t>
            </a:r>
          </a:p>
          <a:p>
            <a:r>
              <a:rPr lang="en-US" dirty="0"/>
              <a:t>Security cameras</a:t>
            </a:r>
          </a:p>
          <a:p>
            <a:r>
              <a:rPr lang="en-US" dirty="0"/>
              <a:t>Upgraded door locks</a:t>
            </a:r>
          </a:p>
          <a:p>
            <a:r>
              <a:rPr lang="en-US" dirty="0"/>
              <a:t>Solid core doors for safe room</a:t>
            </a:r>
          </a:p>
          <a:p>
            <a:r>
              <a:rPr lang="en-US" dirty="0"/>
              <a:t>Alarm systems</a:t>
            </a:r>
          </a:p>
          <a:p>
            <a:r>
              <a:rPr lang="en-US" dirty="0"/>
              <a:t>Pepper Spray</a:t>
            </a:r>
          </a:p>
        </p:txBody>
      </p:sp>
      <p:sp>
        <p:nvSpPr>
          <p:cNvPr id="4" name="Footer Placeholder 3">
            <a:extLst>
              <a:ext uri="{FF2B5EF4-FFF2-40B4-BE49-F238E27FC236}">
                <a16:creationId xmlns:a16="http://schemas.microsoft.com/office/drawing/2014/main" id="{CDF3AAC2-8439-42B0-B5A9-BB8E0590BCC3}"/>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348535829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a:t>COMMUNICATIONS</a:t>
            </a:r>
          </a:p>
        </p:txBody>
      </p:sp>
      <p:sp>
        <p:nvSpPr>
          <p:cNvPr id="3" name="Footer Placeholder 2">
            <a:extLst>
              <a:ext uri="{FF2B5EF4-FFF2-40B4-BE49-F238E27FC236}">
                <a16:creationId xmlns:a16="http://schemas.microsoft.com/office/drawing/2014/main" id="{F7E849B1-895E-4D2F-9B37-9B31C79449D1}"/>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47184453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Communications</a:t>
            </a:r>
          </a:p>
        </p:txBody>
      </p:sp>
      <p:sp>
        <p:nvSpPr>
          <p:cNvPr id="3" name="Content Placeholder 2"/>
          <p:cNvSpPr>
            <a:spLocks noGrp="1"/>
          </p:cNvSpPr>
          <p:nvPr>
            <p:ph idx="1"/>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a:t>Communication tools that can be valuable and are easy to use include:</a:t>
            </a:r>
          </a:p>
          <a:p>
            <a:pPr>
              <a:lnSpc>
                <a:spcPct val="100000"/>
              </a:lnSpc>
              <a:spcBef>
                <a:spcPts val="0"/>
              </a:spcBef>
            </a:pPr>
            <a:r>
              <a:rPr lang="en-US" i="1" dirty="0"/>
              <a:t>A small AM/FM transistor radio.</a:t>
            </a:r>
          </a:p>
          <a:p>
            <a:pPr lvl="1">
              <a:lnSpc>
                <a:spcPct val="100000"/>
              </a:lnSpc>
              <a:spcBef>
                <a:spcPts val="0"/>
              </a:spcBef>
            </a:pPr>
            <a:r>
              <a:rPr lang="en-US" dirty="0"/>
              <a:t>Can provide you with hours of news and information</a:t>
            </a:r>
          </a:p>
          <a:p>
            <a:pPr>
              <a:lnSpc>
                <a:spcPct val="100000"/>
              </a:lnSpc>
              <a:spcBef>
                <a:spcPts val="0"/>
              </a:spcBef>
            </a:pPr>
            <a:r>
              <a:rPr lang="en-US" i="1" dirty="0"/>
              <a:t>“Secret” Facebook Groups</a:t>
            </a:r>
          </a:p>
          <a:p>
            <a:pPr lvl="1">
              <a:lnSpc>
                <a:spcPct val="100000"/>
              </a:lnSpc>
              <a:spcBef>
                <a:spcPts val="0"/>
              </a:spcBef>
            </a:pPr>
            <a:r>
              <a:rPr lang="en-US" dirty="0"/>
              <a:t>Great for families looking to share information when spread across the country</a:t>
            </a:r>
          </a:p>
          <a:p>
            <a:pPr>
              <a:lnSpc>
                <a:spcPct val="100000"/>
              </a:lnSpc>
              <a:spcBef>
                <a:spcPts val="0"/>
              </a:spcBef>
            </a:pPr>
            <a:r>
              <a:rPr lang="en-US" i="1" dirty="0"/>
              <a:t>The Zello app</a:t>
            </a:r>
          </a:p>
          <a:p>
            <a:pPr lvl="1">
              <a:lnSpc>
                <a:spcPct val="100000"/>
              </a:lnSpc>
              <a:spcBef>
                <a:spcPts val="0"/>
              </a:spcBef>
            </a:pPr>
            <a:r>
              <a:rPr lang="en-US" dirty="0"/>
              <a:t>Easily turns your phone into a walkie talkie IF cell service is still functioning </a:t>
            </a:r>
          </a:p>
          <a:p>
            <a:pPr>
              <a:lnSpc>
                <a:spcPct val="100000"/>
              </a:lnSpc>
              <a:spcBef>
                <a:spcPts val="0"/>
              </a:spcBef>
            </a:pPr>
            <a:r>
              <a:rPr lang="en-US" i="1" dirty="0"/>
              <a:t>FRS and GMRS Walkie Talkies</a:t>
            </a:r>
          </a:p>
          <a:p>
            <a:pPr lvl="1">
              <a:lnSpc>
                <a:spcPct val="100000"/>
              </a:lnSpc>
              <a:spcBef>
                <a:spcPts val="0"/>
              </a:spcBef>
            </a:pPr>
            <a:r>
              <a:rPr lang="en-US" dirty="0"/>
              <a:t>Good for communicating around the neighborhood with family members</a:t>
            </a:r>
          </a:p>
        </p:txBody>
      </p:sp>
      <p:sp>
        <p:nvSpPr>
          <p:cNvPr id="4" name="Footer Placeholder 3">
            <a:extLst>
              <a:ext uri="{FF2B5EF4-FFF2-40B4-BE49-F238E27FC236}">
                <a16:creationId xmlns:a16="http://schemas.microsoft.com/office/drawing/2014/main" id="{4C40FDAC-32BD-4EC4-8D18-B071F8EE490A}"/>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77068466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dirty="0"/>
              <a:t>Preparing the Church </a:t>
            </a:r>
            <a:r>
              <a:rPr lang="en-US"/>
              <a:t>and </a:t>
            </a:r>
            <a:br>
              <a:rPr lang="en-US"/>
            </a:br>
            <a:r>
              <a:rPr lang="en-US"/>
              <a:t>Civic </a:t>
            </a:r>
            <a:r>
              <a:rPr lang="en-US" dirty="0"/>
              <a:t>Organizations for </a:t>
            </a:r>
            <a:r>
              <a:rPr lang="en-US"/>
              <a:t>Emergency Response</a:t>
            </a:r>
            <a:endParaRPr lang="en-US" dirty="0"/>
          </a:p>
        </p:txBody>
      </p:sp>
      <p:sp>
        <p:nvSpPr>
          <p:cNvPr id="3" name="Footer Placeholder 2">
            <a:extLst>
              <a:ext uri="{FF2B5EF4-FFF2-40B4-BE49-F238E27FC236}">
                <a16:creationId xmlns:a16="http://schemas.microsoft.com/office/drawing/2014/main" id="{9F4650A7-E905-4717-9562-34481D8FF854}"/>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31288896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Churches and Civic Organizations</a:t>
            </a:r>
          </a:p>
        </p:txBody>
      </p:sp>
      <p:sp>
        <p:nvSpPr>
          <p:cNvPr id="3" name="Content Placeholder 2"/>
          <p:cNvSpPr>
            <a:spLocks noGrp="1"/>
          </p:cNvSpPr>
          <p:nvPr>
            <p:ph idx="1"/>
          </p:nvPr>
        </p:nvSpPr>
        <p:spPr/>
        <p:txBody>
          <a:bodyPr/>
          <a:lstStyle/>
          <a:p>
            <a:r>
              <a:rPr lang="en-US" dirty="0"/>
              <a:t>It is quite common for churches to become community resource centers after a disaster, hosting various aid agencies and organizations</a:t>
            </a:r>
          </a:p>
          <a:p>
            <a:endParaRPr lang="en-US" dirty="0"/>
          </a:p>
          <a:p>
            <a:r>
              <a:rPr lang="en-US" dirty="0"/>
              <a:t>Most churches have various meeting spaces, sufficient parking for mobile disaster units and large kitchens for feeding people</a:t>
            </a:r>
          </a:p>
          <a:p>
            <a:endParaRPr lang="en-US" dirty="0"/>
          </a:p>
          <a:p>
            <a:r>
              <a:rPr lang="en-US" dirty="0"/>
              <a:t>Preparing a church to meet the needs of a community after a disaster doesn’t happen by accident, it must take action well before the emergency hits the community </a:t>
            </a:r>
          </a:p>
        </p:txBody>
      </p:sp>
      <p:sp>
        <p:nvSpPr>
          <p:cNvPr id="4" name="Footer Placeholder 3">
            <a:extLst>
              <a:ext uri="{FF2B5EF4-FFF2-40B4-BE49-F238E27FC236}">
                <a16:creationId xmlns:a16="http://schemas.microsoft.com/office/drawing/2014/main" id="{756E08B5-C68F-461B-A364-6E32C671D5B3}"/>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37278488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50605"/>
            <a:ext cx="10515600" cy="5326358"/>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a:t>Churches feeling called to take such action need to focus on the following three areas to effectively prepared:</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p>
          <a:p>
            <a:pPr>
              <a:lnSpc>
                <a:spcPct val="100000"/>
              </a:lnSpc>
              <a:spcBef>
                <a:spcPts val="0"/>
              </a:spcBef>
            </a:pPr>
            <a:r>
              <a:rPr lang="en-US" b="1" i="1" dirty="0"/>
              <a:t>Prepare your church to be spiritually ready for a disaster</a:t>
            </a:r>
          </a:p>
          <a:p>
            <a:pPr>
              <a:lnSpc>
                <a:spcPct val="100000"/>
              </a:lnSpc>
              <a:spcBef>
                <a:spcPts val="0"/>
              </a:spcBef>
            </a:pPr>
            <a:endParaRPr lang="en-US" b="1" i="1" dirty="0"/>
          </a:p>
          <a:p>
            <a:pPr>
              <a:lnSpc>
                <a:spcPct val="100000"/>
              </a:lnSpc>
              <a:spcBef>
                <a:spcPts val="0"/>
              </a:spcBef>
            </a:pPr>
            <a:r>
              <a:rPr lang="en-US" b="1" i="1" dirty="0"/>
              <a:t>Develop a core leadership team and a trained group of volunteers to facilitate crisis operations</a:t>
            </a:r>
          </a:p>
          <a:p>
            <a:pPr lvl="1">
              <a:lnSpc>
                <a:spcPct val="100000"/>
              </a:lnSpc>
              <a:spcBef>
                <a:spcPts val="0"/>
              </a:spcBef>
            </a:pPr>
            <a:r>
              <a:rPr lang="en-US" dirty="0"/>
              <a:t>Identify those who will be primarily responsible for overseeing the crisis response operations of the church</a:t>
            </a:r>
          </a:p>
          <a:p>
            <a:pPr lvl="1">
              <a:lnSpc>
                <a:spcPct val="100000"/>
              </a:lnSpc>
              <a:spcBef>
                <a:spcPts val="0"/>
              </a:spcBef>
            </a:pPr>
            <a:r>
              <a:rPr lang="en-US" dirty="0"/>
              <a:t>Strongly encourage church staff and key volunteers to be prepared at home</a:t>
            </a:r>
          </a:p>
          <a:p>
            <a:pPr lvl="1">
              <a:lnSpc>
                <a:spcPct val="100000"/>
              </a:lnSpc>
              <a:spcBef>
                <a:spcPts val="0"/>
              </a:spcBef>
            </a:pPr>
            <a:r>
              <a:rPr lang="en-US" dirty="0"/>
              <a:t>Regular meetings and training exercises for crisis operations team (COT) members </a:t>
            </a:r>
          </a:p>
        </p:txBody>
      </p:sp>
      <p:sp>
        <p:nvSpPr>
          <p:cNvPr id="2" name="Footer Placeholder 1">
            <a:extLst>
              <a:ext uri="{FF2B5EF4-FFF2-40B4-BE49-F238E27FC236}">
                <a16:creationId xmlns:a16="http://schemas.microsoft.com/office/drawing/2014/main" id="{082C99DA-445A-49A0-ACBB-8C0BD796EF2D}"/>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34503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D4701-56B5-4AEF-B746-68BA319084DD}"/>
              </a:ext>
            </a:extLst>
          </p:cNvPr>
          <p:cNvSpPr>
            <a:spLocks noGrp="1"/>
          </p:cNvSpPr>
          <p:nvPr>
            <p:ph type="title"/>
          </p:nvPr>
        </p:nvSpPr>
        <p:spPr/>
        <p:txBody>
          <a:bodyPr/>
          <a:lstStyle/>
          <a:p>
            <a:r>
              <a:rPr lang="en-US" dirty="0"/>
              <a:t>In the Following Order</a:t>
            </a:r>
          </a:p>
        </p:txBody>
      </p:sp>
      <p:sp>
        <p:nvSpPr>
          <p:cNvPr id="3" name="Content Placeholder 2">
            <a:extLst>
              <a:ext uri="{FF2B5EF4-FFF2-40B4-BE49-F238E27FC236}">
                <a16:creationId xmlns:a16="http://schemas.microsoft.com/office/drawing/2014/main" id="{EFE228ED-ED95-4BB8-9856-73A11E5341BA}"/>
              </a:ext>
            </a:extLst>
          </p:cNvPr>
          <p:cNvSpPr>
            <a:spLocks noGrp="1"/>
          </p:cNvSpPr>
          <p:nvPr>
            <p:ph idx="1"/>
          </p:nvPr>
        </p:nvSpPr>
        <p:spPr/>
        <p:txBody>
          <a:bodyPr/>
          <a:lstStyle/>
          <a:p>
            <a:pPr marL="514350" indent="-514350">
              <a:buFont typeface="+mj-lt"/>
              <a:buAutoNum type="arabicPeriod"/>
            </a:pPr>
            <a:r>
              <a:rPr lang="en-US" dirty="0"/>
              <a:t>Set Parameters: How many people and for how long?</a:t>
            </a:r>
          </a:p>
          <a:p>
            <a:pPr marL="514350" indent="-514350">
              <a:buFont typeface="+mj-lt"/>
              <a:buAutoNum type="arabicPeriod"/>
            </a:pPr>
            <a:r>
              <a:rPr lang="en-US" dirty="0"/>
              <a:t>Complete food planning for that time frame</a:t>
            </a:r>
          </a:p>
          <a:p>
            <a:pPr marL="514350" indent="-514350">
              <a:buFont typeface="+mj-lt"/>
              <a:buAutoNum type="arabicPeriod"/>
            </a:pPr>
            <a:r>
              <a:rPr lang="en-US" dirty="0"/>
              <a:t>Complete water planning for that time frame</a:t>
            </a:r>
          </a:p>
          <a:p>
            <a:pPr marL="514350" indent="-514350">
              <a:buFont typeface="+mj-lt"/>
              <a:buAutoNum type="arabicPeriod"/>
            </a:pPr>
            <a:r>
              <a:rPr lang="en-US" dirty="0"/>
              <a:t>Set aside cash reserve</a:t>
            </a:r>
          </a:p>
          <a:p>
            <a:pPr marL="514350" indent="-514350">
              <a:buFont typeface="+mj-lt"/>
              <a:buAutoNum type="arabicPeriod"/>
            </a:pPr>
            <a:r>
              <a:rPr lang="en-US" dirty="0"/>
              <a:t>Complete tasks in health and sanitation</a:t>
            </a:r>
          </a:p>
          <a:p>
            <a:pPr marL="514350" indent="-514350">
              <a:buFont typeface="+mj-lt"/>
              <a:buAutoNum type="arabicPeriod"/>
            </a:pPr>
            <a:r>
              <a:rPr lang="en-US" dirty="0"/>
              <a:t>Obtain cooking, batteries and lighting supplies</a:t>
            </a:r>
          </a:p>
          <a:p>
            <a:pPr marL="514350" indent="-514350">
              <a:buFont typeface="+mj-lt"/>
              <a:buAutoNum type="arabicPeriod"/>
            </a:pPr>
            <a:r>
              <a:rPr lang="en-US" dirty="0"/>
              <a:t>Obtain items in security section</a:t>
            </a:r>
          </a:p>
          <a:p>
            <a:pPr marL="514350" indent="-514350">
              <a:buFont typeface="+mj-lt"/>
              <a:buAutoNum type="arabicPeriod"/>
            </a:pPr>
            <a:r>
              <a:rPr lang="en-US" dirty="0"/>
              <a:t>Obtain items in communications section</a:t>
            </a:r>
          </a:p>
          <a:p>
            <a:pPr marL="514350" indent="-514350">
              <a:buFont typeface="+mj-lt"/>
              <a:buAutoNum type="arabicPeriod"/>
            </a:pPr>
            <a:endParaRPr lang="en-US" dirty="0"/>
          </a:p>
        </p:txBody>
      </p:sp>
      <p:sp>
        <p:nvSpPr>
          <p:cNvPr id="4" name="Footer Placeholder 3">
            <a:extLst>
              <a:ext uri="{FF2B5EF4-FFF2-40B4-BE49-F238E27FC236}">
                <a16:creationId xmlns:a16="http://schemas.microsoft.com/office/drawing/2014/main" id="{B5F67627-913C-4049-962F-D9E2EC9818BC}"/>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21313473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01749"/>
            <a:ext cx="10515600" cy="5475214"/>
          </a:xfrm>
        </p:spPr>
        <p:txBody>
          <a:bodyPr>
            <a:normAutofit fontScale="85000" lnSpcReduction="10000"/>
          </a:bodyPr>
          <a:lstStyle/>
          <a:p>
            <a:r>
              <a:rPr lang="en-US" b="1" i="1" dirty="0"/>
              <a:t>Determine what services the church will offer the community in times of crisis</a:t>
            </a:r>
          </a:p>
          <a:p>
            <a:endParaRPr lang="en-US" b="1" i="1" dirty="0"/>
          </a:p>
          <a:p>
            <a:pPr lvl="1"/>
            <a:r>
              <a:rPr lang="en-US" sz="2600" i="1" dirty="0"/>
              <a:t>Provide washing machines and dryers so people can do their laundry</a:t>
            </a:r>
          </a:p>
          <a:p>
            <a:pPr lvl="1"/>
            <a:endParaRPr lang="en-US" sz="2600" i="1" dirty="0"/>
          </a:p>
          <a:p>
            <a:pPr lvl="1"/>
            <a:r>
              <a:rPr lang="en-US" sz="2600" i="1" dirty="0"/>
              <a:t>Provide purified water</a:t>
            </a:r>
          </a:p>
          <a:p>
            <a:pPr lvl="1"/>
            <a:endParaRPr lang="en-US" sz="2600" dirty="0"/>
          </a:p>
          <a:p>
            <a:pPr lvl="1"/>
            <a:r>
              <a:rPr lang="en-US" sz="2600" i="1" dirty="0"/>
              <a:t>Create a recharge station for batteries, laptops and cell phones</a:t>
            </a:r>
          </a:p>
          <a:p>
            <a:pPr lvl="1"/>
            <a:endParaRPr lang="en-US" sz="2600" dirty="0"/>
          </a:p>
          <a:p>
            <a:pPr lvl="1"/>
            <a:r>
              <a:rPr lang="en-US" sz="2600" i="1" dirty="0"/>
              <a:t>Provide shelter to those in need</a:t>
            </a:r>
          </a:p>
          <a:p>
            <a:pPr lvl="1"/>
            <a:endParaRPr lang="en-US" sz="2600" dirty="0"/>
          </a:p>
          <a:p>
            <a:pPr lvl="1"/>
            <a:r>
              <a:rPr lang="en-US" sz="2600" i="1" dirty="0"/>
              <a:t>Set up a mobile kitchen</a:t>
            </a:r>
          </a:p>
          <a:p>
            <a:pPr lvl="1"/>
            <a:endParaRPr lang="en-US" sz="2600" dirty="0"/>
          </a:p>
          <a:p>
            <a:pPr lvl="1"/>
            <a:r>
              <a:rPr lang="en-US" sz="2600" i="1" dirty="0"/>
              <a:t>Develop a mobile shower system to promote hygiene</a:t>
            </a:r>
          </a:p>
          <a:p>
            <a:pPr lvl="1"/>
            <a:endParaRPr lang="en-US" sz="2600" dirty="0"/>
          </a:p>
          <a:p>
            <a:pPr lvl="1"/>
            <a:r>
              <a:rPr lang="en-US" sz="2600" i="1" dirty="0"/>
              <a:t>Create a communications center to gather news and information during grid down operations</a:t>
            </a:r>
            <a:endParaRPr lang="en-US" sz="2600" dirty="0"/>
          </a:p>
        </p:txBody>
      </p:sp>
      <p:sp>
        <p:nvSpPr>
          <p:cNvPr id="2" name="Footer Placeholder 1">
            <a:extLst>
              <a:ext uri="{FF2B5EF4-FFF2-40B4-BE49-F238E27FC236}">
                <a16:creationId xmlns:a16="http://schemas.microsoft.com/office/drawing/2014/main" id="{3C7E181C-6429-43FA-BB8B-A131CD996510}"/>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32493491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08074"/>
            <a:ext cx="10515600" cy="5368889"/>
          </a:xfrm>
        </p:spPr>
        <p:txBody>
          <a:bodyPr>
            <a:normAutofit fontScale="92500" lnSpcReduction="20000"/>
          </a:bodyPr>
          <a:lstStyle/>
          <a:p>
            <a:r>
              <a:rPr lang="en-US" i="1" dirty="0"/>
              <a:t>Develop a medical clinic to meet the health needs of the community in a disaster</a:t>
            </a:r>
          </a:p>
          <a:p>
            <a:endParaRPr lang="en-US" i="1" dirty="0"/>
          </a:p>
          <a:p>
            <a:r>
              <a:rPr lang="en-US" i="1" dirty="0"/>
              <a:t>Create a short duration day care center for children, allowing parents to tend to disaster matters</a:t>
            </a:r>
            <a:endParaRPr lang="en-US" dirty="0"/>
          </a:p>
          <a:p>
            <a:endParaRPr lang="en-US" i="1" dirty="0"/>
          </a:p>
          <a:p>
            <a:r>
              <a:rPr lang="en-US" i="1" dirty="0"/>
              <a:t>Host a legal clinic in conjunction with the local bar association</a:t>
            </a:r>
          </a:p>
          <a:p>
            <a:endParaRPr lang="en-US" dirty="0"/>
          </a:p>
          <a:p>
            <a:r>
              <a:rPr lang="en-US" i="1" dirty="0"/>
              <a:t>Create a sanitation supply warehouse</a:t>
            </a:r>
          </a:p>
          <a:p>
            <a:endParaRPr lang="en-US" dirty="0"/>
          </a:p>
          <a:p>
            <a:r>
              <a:rPr lang="en-US" i="1" dirty="0"/>
              <a:t>Obtain a refrigeration system for people to store temperature sensitive medications</a:t>
            </a:r>
            <a:br>
              <a:rPr lang="en-US" i="1" dirty="0"/>
            </a:br>
            <a:endParaRPr lang="en-US" i="1" dirty="0"/>
          </a:p>
          <a:p>
            <a:r>
              <a:rPr lang="en-US" i="1" dirty="0"/>
              <a:t>Create a coat closet for winter weather attire needs</a:t>
            </a:r>
            <a:endParaRPr lang="en-US" dirty="0"/>
          </a:p>
        </p:txBody>
      </p:sp>
      <p:sp>
        <p:nvSpPr>
          <p:cNvPr id="2" name="Footer Placeholder 1">
            <a:extLst>
              <a:ext uri="{FF2B5EF4-FFF2-40B4-BE49-F238E27FC236}">
                <a16:creationId xmlns:a16="http://schemas.microsoft.com/office/drawing/2014/main" id="{F7879E56-0CE2-4CAB-9F6A-C081FD8AAA1A}"/>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759843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Conclusions</a:t>
            </a:r>
          </a:p>
        </p:txBody>
      </p:sp>
      <p:sp>
        <p:nvSpPr>
          <p:cNvPr id="3" name="Content Placeholder 2"/>
          <p:cNvSpPr>
            <a:spLocks noGrp="1"/>
          </p:cNvSpPr>
          <p:nvPr>
            <p:ph idx="1"/>
          </p:nvPr>
        </p:nvSpPr>
        <p:spPr/>
        <p:txBody>
          <a:bodyPr>
            <a:normAutofit lnSpcReduction="10000"/>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a:t>If you’re feeling overwhelmed right now, keep these things in mind:</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p>
          <a:p>
            <a:pPr>
              <a:lnSpc>
                <a:spcPct val="100000"/>
              </a:lnSpc>
              <a:spcBef>
                <a:spcPts val="0"/>
              </a:spcBef>
            </a:pPr>
            <a:r>
              <a:rPr lang="en-US" dirty="0"/>
              <a:t>Accomplish one thing at a time </a:t>
            </a:r>
          </a:p>
          <a:p>
            <a:pPr>
              <a:lnSpc>
                <a:spcPct val="100000"/>
              </a:lnSpc>
              <a:spcBef>
                <a:spcPts val="0"/>
              </a:spcBef>
            </a:pPr>
            <a:endParaRPr lang="en-US" dirty="0"/>
          </a:p>
          <a:p>
            <a:pPr>
              <a:lnSpc>
                <a:spcPct val="100000"/>
              </a:lnSpc>
              <a:spcBef>
                <a:spcPts val="0"/>
              </a:spcBef>
            </a:pPr>
            <a:r>
              <a:rPr lang="en-US" dirty="0"/>
              <a:t>You now have the basic tools to get this done </a:t>
            </a:r>
          </a:p>
          <a:p>
            <a:pPr>
              <a:lnSpc>
                <a:spcPct val="100000"/>
              </a:lnSpc>
              <a:spcBef>
                <a:spcPts val="0"/>
              </a:spcBef>
            </a:pPr>
            <a:endParaRPr lang="en-US" dirty="0"/>
          </a:p>
          <a:p>
            <a:pPr>
              <a:lnSpc>
                <a:spcPct val="100000"/>
              </a:lnSpc>
              <a:spcBef>
                <a:spcPts val="0"/>
              </a:spcBef>
            </a:pPr>
            <a:r>
              <a:rPr lang="en-US" dirty="0"/>
              <a:t>If you make preparedness a priority, you will get it done</a:t>
            </a:r>
          </a:p>
          <a:p>
            <a:pPr>
              <a:lnSpc>
                <a:spcPct val="100000"/>
              </a:lnSpc>
              <a:spcBef>
                <a:spcPts val="0"/>
              </a:spcBef>
            </a:pPr>
            <a:endParaRPr lang="en-US" dirty="0"/>
          </a:p>
          <a:p>
            <a:pPr>
              <a:lnSpc>
                <a:spcPct val="100000"/>
              </a:lnSpc>
              <a:spcBef>
                <a:spcPts val="0"/>
              </a:spcBef>
            </a:pPr>
            <a:r>
              <a:rPr lang="en-US" dirty="0"/>
              <a:t>Begin seeking out like-minded people you can network with </a:t>
            </a:r>
          </a:p>
          <a:p>
            <a:pPr>
              <a:lnSpc>
                <a:spcPct val="100000"/>
              </a:lnSpc>
              <a:spcBef>
                <a:spcPts val="0"/>
              </a:spcBef>
            </a:pPr>
            <a:endParaRPr lang="en-US" b="1" dirty="0"/>
          </a:p>
          <a:p>
            <a:pPr marL="0" indent="0">
              <a:lnSpc>
                <a:spcPct val="100000"/>
              </a:lnSpc>
              <a:spcBef>
                <a:spcPts val="0"/>
              </a:spcBef>
              <a:buNone/>
            </a:pPr>
            <a:r>
              <a:rPr lang="en-US" b="1" dirty="0"/>
              <a:t>You can do this!</a:t>
            </a:r>
          </a:p>
        </p:txBody>
      </p:sp>
      <p:sp>
        <p:nvSpPr>
          <p:cNvPr id="4" name="Footer Placeholder 3">
            <a:extLst>
              <a:ext uri="{FF2B5EF4-FFF2-40B4-BE49-F238E27FC236}">
                <a16:creationId xmlns:a16="http://schemas.microsoft.com/office/drawing/2014/main" id="{FEB7959B-4EA5-4CD8-945F-B696978C8A40}"/>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350387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3E41B-10A9-447A-9F38-51BA063AA3DF}"/>
              </a:ext>
            </a:extLst>
          </p:cNvPr>
          <p:cNvSpPr>
            <a:spLocks noGrp="1"/>
          </p:cNvSpPr>
          <p:nvPr>
            <p:ph type="title"/>
          </p:nvPr>
        </p:nvSpPr>
        <p:spPr/>
        <p:txBody>
          <a:bodyPr/>
          <a:lstStyle/>
          <a:p>
            <a:r>
              <a:rPr lang="en-US" dirty="0"/>
              <a:t>In the Following Order</a:t>
            </a:r>
          </a:p>
        </p:txBody>
      </p:sp>
      <p:sp>
        <p:nvSpPr>
          <p:cNvPr id="3" name="Content Placeholder 2">
            <a:extLst>
              <a:ext uri="{FF2B5EF4-FFF2-40B4-BE49-F238E27FC236}">
                <a16:creationId xmlns:a16="http://schemas.microsoft.com/office/drawing/2014/main" id="{929B83E9-4086-4C18-B443-5675716C3BE6}"/>
              </a:ext>
            </a:extLst>
          </p:cNvPr>
          <p:cNvSpPr>
            <a:spLocks noGrp="1"/>
          </p:cNvSpPr>
          <p:nvPr>
            <p:ph idx="1"/>
          </p:nvPr>
        </p:nvSpPr>
        <p:spPr/>
        <p:txBody>
          <a:bodyPr/>
          <a:lstStyle/>
          <a:p>
            <a:pPr marL="0" indent="0">
              <a:buNone/>
            </a:pPr>
            <a:r>
              <a:rPr lang="en-US" dirty="0"/>
              <a:t>Then, AND ONLY THEN, should you buy:</a:t>
            </a:r>
            <a:br>
              <a:rPr lang="en-US" dirty="0"/>
            </a:br>
            <a:endParaRPr lang="en-US" dirty="0"/>
          </a:p>
          <a:p>
            <a:r>
              <a:rPr lang="en-US" dirty="0"/>
              <a:t>More food and water for a longer crisis</a:t>
            </a:r>
          </a:p>
          <a:p>
            <a:r>
              <a:rPr lang="en-US" dirty="0"/>
              <a:t>A generator/power supply</a:t>
            </a:r>
          </a:p>
          <a:p>
            <a:r>
              <a:rPr lang="en-US" dirty="0"/>
              <a:t>Firearms</a:t>
            </a:r>
          </a:p>
        </p:txBody>
      </p:sp>
      <p:sp>
        <p:nvSpPr>
          <p:cNvPr id="4" name="Footer Placeholder 3">
            <a:extLst>
              <a:ext uri="{FF2B5EF4-FFF2-40B4-BE49-F238E27FC236}">
                <a16:creationId xmlns:a16="http://schemas.microsoft.com/office/drawing/2014/main" id="{55E08F6D-D9A9-4539-946C-9D938775F0B9}"/>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3808777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Advice</a:t>
            </a:r>
          </a:p>
        </p:txBody>
      </p:sp>
      <p:sp>
        <p:nvSpPr>
          <p:cNvPr id="3" name="Content Placeholder 2"/>
          <p:cNvSpPr>
            <a:spLocks noGrp="1"/>
          </p:cNvSpPr>
          <p:nvPr>
            <p:ph idx="1"/>
          </p:nvPr>
        </p:nvSpPr>
        <p:spPr/>
        <p:txBody>
          <a:bodyPr>
            <a:normAutofit/>
          </a:bodyPr>
          <a:lstStyle/>
          <a:p>
            <a:r>
              <a:rPr lang="en-US" dirty="0"/>
              <a:t>The first person you’re preparing for is the most expensive. Each successive person generally costs less to add on. </a:t>
            </a:r>
          </a:p>
          <a:p>
            <a:endParaRPr lang="en-US" dirty="0"/>
          </a:p>
          <a:p>
            <a:r>
              <a:rPr lang="en-US" dirty="0"/>
              <a:t>You may find it beneficial to find like-minded people to network/share resources with in times of extended crisis. </a:t>
            </a:r>
            <a:r>
              <a:rPr lang="en-US" b="1" dirty="0"/>
              <a:t>If you elect to do this, we highly recommend you reach an agreement so that everyone knows what the expectations are.</a:t>
            </a:r>
            <a:endParaRPr lang="en-US" dirty="0">
              <a:effectLst/>
            </a:endParaRPr>
          </a:p>
        </p:txBody>
      </p:sp>
      <p:sp>
        <p:nvSpPr>
          <p:cNvPr id="4" name="Footer Placeholder 3">
            <a:extLst>
              <a:ext uri="{FF2B5EF4-FFF2-40B4-BE49-F238E27FC236}">
                <a16:creationId xmlns:a16="http://schemas.microsoft.com/office/drawing/2014/main" id="{51A62E8E-9023-47A1-8ECF-875B4329B5A8}"/>
              </a:ext>
            </a:extLst>
          </p:cNvPr>
          <p:cNvSpPr>
            <a:spLocks noGrp="1"/>
          </p:cNvSpPr>
          <p:nvPr>
            <p:ph type="ftr" sz="quarter" idx="11"/>
          </p:nvPr>
        </p:nvSpPr>
        <p:spPr/>
        <p:txBody>
          <a:bodyPr/>
          <a:lstStyle/>
          <a:p>
            <a:r>
              <a:rPr lang="en-US"/>
              <a:t>Copyright 2020 Paul T. Martin.  Compatible with Version 1 of The Ready Citizen.</a:t>
            </a:r>
            <a:endParaRPr lang="en-US" dirty="0"/>
          </a:p>
        </p:txBody>
      </p:sp>
    </p:spTree>
    <p:extLst>
      <p:ext uri="{BB962C8B-B14F-4D97-AF65-F5344CB8AC3E}">
        <p14:creationId xmlns:p14="http://schemas.microsoft.com/office/powerpoint/2010/main" val="10849877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BB32D5ECFF63C4B925F2F33D53CBC62" ma:contentTypeVersion="10" ma:contentTypeDescription="Create a new document." ma:contentTypeScope="" ma:versionID="e6978800b10f5365a3100bd3b814b3af">
  <xsd:schema xmlns:xsd="http://www.w3.org/2001/XMLSchema" xmlns:xs="http://www.w3.org/2001/XMLSchema" xmlns:p="http://schemas.microsoft.com/office/2006/metadata/properties" xmlns:ns3="8e291476-e2aa-4e40-9676-d9039933e64c" targetNamespace="http://schemas.microsoft.com/office/2006/metadata/properties" ma:root="true" ma:fieldsID="85a4f5c1ee9f82ae015ff50c46d7f91e" ns3:_="">
    <xsd:import namespace="8e291476-e2aa-4e40-9676-d9039933e64c"/>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e291476-e2aa-4e40-9676-d9039933e64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C954AFA-946A-455A-93B9-05E82EBEEB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e291476-e2aa-4e40-9676-d9039933e64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8D50B4C-10F0-4511-854D-C53D3E838D8F}">
  <ds:schemaRefs>
    <ds:schemaRef ds:uri="http://schemas.microsoft.com/sharepoint/v3/contenttype/forms"/>
  </ds:schemaRefs>
</ds:datastoreItem>
</file>

<file path=customXml/itemProps3.xml><?xml version="1.0" encoding="utf-8"?>
<ds:datastoreItem xmlns:ds="http://schemas.openxmlformats.org/officeDocument/2006/customXml" ds:itemID="{066969D3-8D9A-4898-B629-A889EEA910C2}">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8e291476-e2aa-4e40-9676-d9039933e64c"/>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1909</TotalTime>
  <Words>4736</Words>
  <Application>Microsoft Office PowerPoint</Application>
  <PresentationFormat>Widescreen</PresentationFormat>
  <Paragraphs>543</Paragraphs>
  <Slides>72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72</vt:i4>
      </vt:variant>
    </vt:vector>
  </HeadingPairs>
  <TitlesOfParts>
    <vt:vector size="76" baseType="lpstr">
      <vt:lpstr>Arial</vt:lpstr>
      <vt:lpstr>Calibri</vt:lpstr>
      <vt:lpstr>Calibri Light</vt:lpstr>
      <vt:lpstr>Office Theme</vt:lpstr>
      <vt:lpstr>The Ready Citizen</vt:lpstr>
      <vt:lpstr>Paul T. Martin</vt:lpstr>
      <vt:lpstr>Introduction</vt:lpstr>
      <vt:lpstr>Introduction</vt:lpstr>
      <vt:lpstr>Goal of RPP</vt:lpstr>
      <vt:lpstr>Action Plan</vt:lpstr>
      <vt:lpstr>In the Following Order</vt:lpstr>
      <vt:lpstr>In the Following Order</vt:lpstr>
      <vt:lpstr>Additional Advice</vt:lpstr>
      <vt:lpstr>PowerPoint Presentation</vt:lpstr>
      <vt:lpstr>PowerPoint Presentation</vt:lpstr>
      <vt:lpstr>FOOD</vt:lpstr>
      <vt:lpstr>Food</vt:lpstr>
      <vt:lpstr>Food Plan</vt:lpstr>
      <vt:lpstr>Food Plan</vt:lpstr>
      <vt:lpstr>CRISIS Diet </vt:lpstr>
      <vt:lpstr>Food Math</vt:lpstr>
      <vt:lpstr>How Much to Purchase</vt:lpstr>
      <vt:lpstr>How Much to Purchase</vt:lpstr>
      <vt:lpstr>Our Expensive Friend: Protein</vt:lpstr>
      <vt:lpstr>Buying in Bulk</vt:lpstr>
      <vt:lpstr>Multivitamin Supplements</vt:lpstr>
      <vt:lpstr>Your Mileage May Vary </vt:lpstr>
      <vt:lpstr>Sample Worksheet </vt:lpstr>
      <vt:lpstr>PowerPoint Presentation</vt:lpstr>
      <vt:lpstr>Food Planning Spreadsheet</vt:lpstr>
      <vt:lpstr>Adjuncts and Tools for Your Food Plan</vt:lpstr>
      <vt:lpstr>Common questions</vt:lpstr>
      <vt:lpstr>For Pets </vt:lpstr>
      <vt:lpstr>Donate and Rotate </vt:lpstr>
      <vt:lpstr>Food Recap</vt:lpstr>
      <vt:lpstr>WATER STORAGE AND PURIFICATION</vt:lpstr>
      <vt:lpstr>Water Storage and Purification </vt:lpstr>
      <vt:lpstr>Collection and Storage </vt:lpstr>
      <vt:lpstr>Water Plan </vt:lpstr>
      <vt:lpstr>Purification</vt:lpstr>
      <vt:lpstr>Checklist</vt:lpstr>
      <vt:lpstr>PowerPoint Presentation</vt:lpstr>
      <vt:lpstr>PowerPoint Presentation</vt:lpstr>
      <vt:lpstr>Water Storage Containers</vt:lpstr>
      <vt:lpstr>Water Recap</vt:lpstr>
      <vt:lpstr>CASH</vt:lpstr>
      <vt:lpstr>Cash</vt:lpstr>
      <vt:lpstr>Cash or Coins? What Denominations?</vt:lpstr>
      <vt:lpstr>More About Cash </vt:lpstr>
      <vt:lpstr>HEALTH AND SANITATION</vt:lpstr>
      <vt:lpstr>Health and Sanitation </vt:lpstr>
      <vt:lpstr>Prevention</vt:lpstr>
      <vt:lpstr>Training</vt:lpstr>
      <vt:lpstr>Sanitation </vt:lpstr>
      <vt:lpstr>PowerPoint Presentation</vt:lpstr>
      <vt:lpstr>Medications and Medical Supplies</vt:lpstr>
      <vt:lpstr>Pandemic Supplies</vt:lpstr>
      <vt:lpstr>ENERGY AND LIGHTING</vt:lpstr>
      <vt:lpstr>Energy and Lighting</vt:lpstr>
      <vt:lpstr>PowerPoint Presentation</vt:lpstr>
      <vt:lpstr>Batteries</vt:lpstr>
      <vt:lpstr>Power Stations and Generators </vt:lpstr>
      <vt:lpstr>Gasoline </vt:lpstr>
      <vt:lpstr>SECURITY</vt:lpstr>
      <vt:lpstr>Firearms</vt:lpstr>
      <vt:lpstr>Firearms</vt:lpstr>
      <vt:lpstr>PowerPoint Presentation</vt:lpstr>
      <vt:lpstr>Other Security Options</vt:lpstr>
      <vt:lpstr>COMMUNICATIONS</vt:lpstr>
      <vt:lpstr>Communications</vt:lpstr>
      <vt:lpstr>Preparing the Church and  Civic Organizations for Emergency Response</vt:lpstr>
      <vt:lpstr>Churches and Civic Organizations</vt:lpstr>
      <vt:lpstr>PowerPoint Presentation</vt:lpstr>
      <vt:lpstr>PowerPoint Presentation</vt:lpstr>
      <vt:lpstr>PowerPoint Presentation</vt:lpstr>
      <vt:lpstr>Conclusions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Rapid Preparedness Program </dc:title>
  <dc:creator>Delaney White</dc:creator>
  <cp:lastModifiedBy>Paul Martin</cp:lastModifiedBy>
  <cp:revision>90</cp:revision>
  <cp:lastPrinted>2020-02-07T04:02:23Z</cp:lastPrinted>
  <dcterms:created xsi:type="dcterms:W3CDTF">2019-08-01T19:53:46Z</dcterms:created>
  <dcterms:modified xsi:type="dcterms:W3CDTF">2020-03-10T02:17:52Z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0x0101002BB32D5ECFF63C4B925F2F33D53CBC62</vt:lpwstr>
  </property>
</Properties>
</file>