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ntressa Sneed" initials="MS" lastIdx="4" clrIdx="0">
    <p:extLst>
      <p:ext uri="{19B8F6BF-5375-455C-9EA6-DF929625EA0E}">
        <p15:presenceInfo xmlns:p15="http://schemas.microsoft.com/office/powerpoint/2012/main" userId="S::Montressa.sneed@bcbsnc.com::27f4c2e7-9572-48f8-b6e3-8e8b98eae8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DBC9"/>
    <a:srgbClr val="D8B088"/>
    <a:srgbClr val="BF7F3F"/>
    <a:srgbClr val="8F8D3F"/>
    <a:srgbClr val="FFFFFF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C693F-5156-4F95-9267-CC01F89CC6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B5F74-85F8-4527-912E-C5F0EB6C1C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10E0D7-11BD-4DD1-A36B-8E54B6D6E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F0967-DABB-45F5-A48D-047638070A8F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53D0B-2229-4E85-8CA8-855DD7191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203CA7-573E-4926-8562-82660B475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2520-F968-4063-A234-6EB801607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51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0FC33-90E9-4580-87FD-343630980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A2888C-BF35-40BA-AC44-CAF6EE36A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720F5-9ECA-4B50-BFA4-E61D16ECB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F0967-DABB-45F5-A48D-047638070A8F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94B88-4197-4828-B156-59000F230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548D37-1421-46EC-B204-91333A84A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2520-F968-4063-A234-6EB801607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595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D706AE-F20D-49CE-84EB-2FB28AEF9F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FDF812-9073-4322-9CB7-03542D3E70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B163C-2A98-4AEF-9B2D-7D4746420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F0967-DABB-45F5-A48D-047638070A8F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0B67E-18F6-47ED-A0B9-56EC155B7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D0138-DC34-4DF5-8171-3F46A0134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2520-F968-4063-A234-6EB801607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539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0651215" y="173741"/>
            <a:ext cx="1356437" cy="6456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653" y="1424079"/>
            <a:ext cx="4211635" cy="1917291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9277351" y="6470651"/>
            <a:ext cx="2844800" cy="36406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C0D83-EE4C-6B41-A1F1-F471950BA8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extBox 11"/>
          <p:cNvSpPr txBox="1">
            <a:spLocks noChangeArrowheads="1"/>
          </p:cNvSpPr>
          <p:nvPr userDrawn="1"/>
        </p:nvSpPr>
        <p:spPr bwMode="auto">
          <a:xfrm>
            <a:off x="112570" y="6512984"/>
            <a:ext cx="3096684" cy="235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933" dirty="0">
                <a:solidFill>
                  <a:srgbClr val="A6A6A6"/>
                </a:solidFill>
                <a:latin typeface="+mj-lt"/>
                <a:cs typeface="Univers 57 Condensed" charset="0"/>
              </a:rPr>
              <a:t>Proprietary &amp; Confidential</a:t>
            </a:r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649384" y="1381337"/>
            <a:ext cx="4226136" cy="3848100"/>
          </a:xfr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en-US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5649385" y="0"/>
            <a:ext cx="2194983" cy="1382184"/>
          </a:xfr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en-US" dirty="0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7844368" y="0"/>
            <a:ext cx="4347633" cy="1382184"/>
          </a:xfr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en-US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9876368" y="2789768"/>
            <a:ext cx="2315633" cy="4068233"/>
          </a:xfr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9876368" y="1382185"/>
            <a:ext cx="2315633" cy="1407583"/>
          </a:xfr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en-US"/>
          </a:p>
        </p:txBody>
      </p:sp>
      <p:sp>
        <p:nvSpPr>
          <p:cNvPr id="15" name="Picture Placeholder 15"/>
          <p:cNvSpPr>
            <a:spLocks noGrp="1"/>
          </p:cNvSpPr>
          <p:nvPr>
            <p:ph type="pic" sz="quarter" idx="16"/>
          </p:nvPr>
        </p:nvSpPr>
        <p:spPr>
          <a:xfrm>
            <a:off x="5649385" y="5230285"/>
            <a:ext cx="2194983" cy="1627716"/>
          </a:xfr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en-US"/>
          </a:p>
        </p:txBody>
      </p:sp>
      <p:sp>
        <p:nvSpPr>
          <p:cNvPr id="16" name="Picture Placeholder 17"/>
          <p:cNvSpPr>
            <a:spLocks noGrp="1"/>
          </p:cNvSpPr>
          <p:nvPr>
            <p:ph type="pic" sz="quarter" idx="17"/>
          </p:nvPr>
        </p:nvSpPr>
        <p:spPr>
          <a:xfrm>
            <a:off x="7844367" y="5230285"/>
            <a:ext cx="2032000" cy="1627716"/>
          </a:xfrm>
          <a:ln>
            <a:noFill/>
          </a:ln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558655" y="3505251"/>
            <a:ext cx="4630399" cy="2965400"/>
          </a:xfrm>
        </p:spPr>
        <p:txBody>
          <a:bodyPr/>
          <a:lstStyle>
            <a:lvl1pPr marL="306910" indent="-306910">
              <a:defRPr/>
            </a:lvl1pPr>
            <a:lvl2pPr marL="605352" indent="-232828">
              <a:defRPr/>
            </a:lvl2pPr>
            <a:lvl3pPr marL="908028" indent="-228594"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8" name="Picture 10" descr="CrossShield CYAN BLAC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26" y="292101"/>
            <a:ext cx="1236133" cy="412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5919383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F958B-4AD1-44B3-88AF-C7E8001B1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70391-DC50-43D6-A195-07A3A134B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B0163-824E-4848-9976-61D0C7C4B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F0967-DABB-45F5-A48D-047638070A8F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F1868-83D0-454A-A277-0F6C97562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3620E-1418-4960-B21E-8D9AAB948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2520-F968-4063-A234-6EB801607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6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CA3A8-09ED-4E1A-B9DB-E08858808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2FFC59-1F41-45F5-986E-4D67F36176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EF7A7-AEB4-4ACD-8732-ACDF9028F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F0967-DABB-45F5-A48D-047638070A8F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FFCBB-CFDE-4F05-A4C5-0E0AE1FCD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0C017-0D5C-4B68-AAFA-CEEB10B3D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2520-F968-4063-A234-6EB801607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4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57982-E5D0-4F61-B7B8-764A135E1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255C9-5235-4495-9A31-4189770C5E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2B07E3-E9D5-46E5-ADE7-EA397BB90A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85280A-5B90-4A19-B502-B68710DB8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F0967-DABB-45F5-A48D-047638070A8F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07A7C3-0C3D-40F0-91E6-452A7ADFF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96AA09-A0C2-4245-A7E4-4AA40AA94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2520-F968-4063-A234-6EB801607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452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D050D-9B0E-45A8-9270-0D27704A4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DE541C-6ADC-483C-AF51-1CA4A071BE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076F6F-5689-4961-8E4E-B35690C326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25A501-2810-48B7-84AD-19C42AE41C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6D4F74-D209-4429-B3D2-9F645BCAA6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3A826C-0961-4315-BC9D-8F9F0BD28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F0967-DABB-45F5-A48D-047638070A8F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D25E0F-70EA-4507-8731-C7402AE0E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09EF05-9DFB-445D-BE74-9E88B4F19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2520-F968-4063-A234-6EB801607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DEBF5-5097-48F2-811E-00BF7B20E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4D6E85-7DA1-452C-BF09-C9037EB4E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F0967-DABB-45F5-A48D-047638070A8F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CE75BC-CBB4-450E-A946-8A9EB63C0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E751CB-5F68-48CE-924D-36E16ADC2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2520-F968-4063-A234-6EB801607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8FA26E-50B8-448F-A570-C0DB67EA0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F0967-DABB-45F5-A48D-047638070A8F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9DA030-D10E-4E5C-A474-259530FB1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09E746-30E1-4BDD-B6AA-32DD9E47E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2520-F968-4063-A234-6EB801607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36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9A68B-E87F-43F3-BF79-558673A7B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72CE4-AD10-431F-98C4-DFD9E99B8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631054-19C0-48EF-9699-BD3FC7CD34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2B8E0B-FB49-4B2E-90FD-95694D903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F0967-DABB-45F5-A48D-047638070A8F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343678-ECF4-42A9-82B3-8F075B6EC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F9F2B9-0A89-402A-BC95-35980666B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2520-F968-4063-A234-6EB801607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90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64406-8780-457C-AE4F-CFDBF6A3B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292042-8C01-49BA-B247-F1CFC9D486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8098CF-0A22-453B-BCCC-6A426A6664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8F2EEE-D9D0-4053-A4A8-1FE02EF03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F0967-DABB-45F5-A48D-047638070A8F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4FC832-0B11-47CA-BFC8-3F92D15E0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8A9715-20E7-4259-8F54-270103171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2520-F968-4063-A234-6EB801607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542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B45CA0-4F60-438A-8A7C-22088A493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098EDF-F41B-47D9-A315-E06C63B87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3E0A12-EF8C-459F-8A39-50370BF184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F0967-DABB-45F5-A48D-047638070A8F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58634-6411-4007-8010-7762E9402B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A2E25-0C50-4BC1-93C6-7896B0EE0F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D2520-F968-4063-A234-6EB801607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353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Chariis.Franklin@BCBSNC.com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mailto:Wendy.Price@BCBSNC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322296" y="253543"/>
            <a:ext cx="5173132" cy="654262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3000" b="1" dirty="0"/>
              <a:t>Your Blue Cross NC’s </a:t>
            </a:r>
            <a:br>
              <a:rPr lang="en-US" sz="3000" b="1" dirty="0"/>
            </a:br>
            <a:r>
              <a:rPr lang="en-US" sz="3000" b="1" dirty="0"/>
              <a:t>Under 65 Team is Here For You!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0D6F3B-DFBA-0549-B266-433805EFCAA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>
          <a:xfrm>
            <a:off x="1146760" y="1660057"/>
            <a:ext cx="6169905" cy="1585256"/>
          </a:xfrm>
          <a:ln w="3175">
            <a:solidFill>
              <a:srgbClr val="8F8D3F"/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  <a:effectLst>
            <a:innerShdw blurRad="63500" dist="50800" dir="13500000">
              <a:prstClr val="black">
                <a:alpha val="50000"/>
              </a:prstClr>
            </a:innerShdw>
            <a:softEdge rad="12700"/>
          </a:effectLst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200" b="1" dirty="0"/>
              <a:t>Eric Gerbos</a:t>
            </a:r>
          </a:p>
          <a:p>
            <a:pPr marL="372524" lvl="1" indent="0">
              <a:buNone/>
            </a:pPr>
            <a:r>
              <a:rPr lang="en-US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Eric.Gerbos@BCBSNC.com</a:t>
            </a:r>
            <a:r>
              <a:rPr lang="en-US" sz="2000" dirty="0"/>
              <a:t> </a:t>
            </a:r>
            <a:r>
              <a:rPr lang="en-US" sz="2000"/>
              <a:t>or (919) 765-7224</a:t>
            </a:r>
            <a:endParaRPr lang="en-US" sz="2000" dirty="0"/>
          </a:p>
          <a:p>
            <a:r>
              <a:rPr lang="en-US" sz="2000" dirty="0"/>
              <a:t>First point of contact for assistance with Under 65 eligibility, quotes, enrollment, payments, cancellations, reinstatements, agent portal issues, and escalated service issues</a:t>
            </a:r>
          </a:p>
        </p:txBody>
      </p:sp>
      <p:sp>
        <p:nvSpPr>
          <p:cNvPr id="23" name="Slide Number Placeholder 3"/>
          <p:cNvSpPr txBox="1">
            <a:spLocks/>
          </p:cNvSpPr>
          <p:nvPr/>
        </p:nvSpPr>
        <p:spPr>
          <a:xfrm>
            <a:off x="9266773" y="6488330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fld id="{D2BD7F5D-D366-704C-BB14-9B4005DF3E98}" type="slidenum">
              <a:rPr lang="en-US" sz="1333" smtClean="0"/>
              <a:pPr/>
              <a:t>1</a:t>
            </a:fld>
            <a:endParaRPr lang="en-US" sz="1333" dirty="0"/>
          </a:p>
        </p:txBody>
      </p:sp>
      <p:pic>
        <p:nvPicPr>
          <p:cNvPr id="27" name="Picture Placeholder 26">
            <a:extLst>
              <a:ext uri="{FF2B5EF4-FFF2-40B4-BE49-F238E27FC236}">
                <a16:creationId xmlns:a16="http://schemas.microsoft.com/office/drawing/2014/main" id="{64FC961F-C495-4AF0-9470-3D9F34184CDF}"/>
              </a:ext>
            </a:extLst>
          </p:cNvPr>
          <p:cNvPicPr>
            <a:picLocks noGrp="1"/>
          </p:cNvPicPr>
          <p:nvPr>
            <p:ph type="pic" sz="quarter" idx="11"/>
          </p:nvPr>
        </p:nvPicPr>
        <p:blipFill>
          <a:blip r:embed="rId3"/>
          <a:srcRect l="13232" r="13232"/>
          <a:stretch>
            <a:fillRect/>
          </a:stretch>
        </p:blipFill>
        <p:spPr>
          <a:xfrm>
            <a:off x="7445672" y="253543"/>
            <a:ext cx="4305300" cy="3226317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F3FF4825-74BE-4356-96F6-393B1A7C92C0}"/>
              </a:ext>
            </a:extLst>
          </p:cNvPr>
          <p:cNvSpPr/>
          <p:nvPr/>
        </p:nvSpPr>
        <p:spPr>
          <a:xfrm>
            <a:off x="3215115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 </a:t>
            </a:r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01E51E7-748F-4D3F-AF9E-52B91DEE999D}"/>
              </a:ext>
            </a:extLst>
          </p:cNvPr>
          <p:cNvSpPr/>
          <p:nvPr/>
        </p:nvSpPr>
        <p:spPr>
          <a:xfrm>
            <a:off x="1149944" y="4098586"/>
            <a:ext cx="6166721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Wendy Price</a:t>
            </a:r>
          </a:p>
          <a:p>
            <a:pPr marL="372524" lvl="1" indent="0">
              <a:buNone/>
            </a:pPr>
            <a:r>
              <a:rPr lang="en-US" sz="19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Wendy.Price@BCBSNC.com</a:t>
            </a:r>
            <a:r>
              <a:rPr lang="en-US" sz="1900" dirty="0"/>
              <a:t> or (919) 765-4641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/>
              <a:t>Promotes selling new &amp; renewing Under 65 individuals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/>
              <a:t>Develops strategies, assists with product offerings and address concerns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/>
              <a:t>Collaborates to increase ancillary sales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/>
              <a:t>Provides </a:t>
            </a:r>
            <a:r>
              <a:rPr lang="en-US" sz="1900" dirty="0"/>
              <a:t>guidance on marketing and advertising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/>
              <a:t>Responsible for all agency/agent management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9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E1CE9EC-EBA5-41E7-AA78-D91BACD18C1A}"/>
              </a:ext>
            </a:extLst>
          </p:cNvPr>
          <p:cNvSpPr/>
          <p:nvPr/>
        </p:nvSpPr>
        <p:spPr>
          <a:xfrm>
            <a:off x="973023" y="3159524"/>
            <a:ext cx="5794510" cy="369332"/>
          </a:xfrm>
          <a:prstGeom prst="rect">
            <a:avLst/>
          </a:prstGeom>
          <a:solidFill>
            <a:srgbClr val="EDDBC9"/>
          </a:solidFill>
        </p:spPr>
        <p:txBody>
          <a:bodyPr wrap="square">
            <a:spAutoFit/>
          </a:bodyPr>
          <a:lstStyle/>
          <a:p>
            <a:r>
              <a:rPr lang="en-US" dirty="0"/>
              <a:t>Agent Contact Center is also </a:t>
            </a:r>
            <a:r>
              <a:rPr lang="en-US"/>
              <a:t>available 888-868-5598 </a:t>
            </a:r>
            <a:endParaRPr lang="en-US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4EA77DF-F99A-47AD-B4FE-ACFDD7126650}"/>
              </a:ext>
            </a:extLst>
          </p:cNvPr>
          <p:cNvSpPr/>
          <p:nvPr/>
        </p:nvSpPr>
        <p:spPr>
          <a:xfrm>
            <a:off x="744287" y="1131331"/>
            <a:ext cx="6191063" cy="400110"/>
          </a:xfrm>
          <a:prstGeom prst="rect">
            <a:avLst/>
          </a:prstGeom>
          <a:solidFill>
            <a:srgbClr val="D8B088"/>
          </a:solidFill>
        </p:spPr>
        <p:txBody>
          <a:bodyPr wrap="square">
            <a:spAutoFit/>
          </a:bodyPr>
          <a:lstStyle/>
          <a:p>
            <a:r>
              <a:rPr lang="en-US" sz="2000" b="1" dirty="0"/>
              <a:t>Your Dedicated Agent Contact Center Representative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827F6B3-0391-4A26-A7FE-4A25BED895D8}"/>
              </a:ext>
            </a:extLst>
          </p:cNvPr>
          <p:cNvSpPr/>
          <p:nvPr/>
        </p:nvSpPr>
        <p:spPr>
          <a:xfrm>
            <a:off x="7445672" y="3580172"/>
            <a:ext cx="4305300" cy="3170099"/>
          </a:xfrm>
          <a:prstGeom prst="rect">
            <a:avLst/>
          </a:prstGeom>
          <a:solidFill>
            <a:srgbClr val="EDDBC9"/>
          </a:solidFill>
        </p:spPr>
        <p:txBody>
          <a:bodyPr wrap="square">
            <a:spAutoFit/>
          </a:bodyPr>
          <a:lstStyle/>
          <a:p>
            <a:r>
              <a:rPr lang="en-US" sz="2000" b="1" dirty="0"/>
              <a:t>Other Resources Available to You:  </a:t>
            </a:r>
          </a:p>
          <a:p>
            <a:r>
              <a:rPr lang="en-US" b="1" u="sng" dirty="0"/>
              <a:t>Chat: </a:t>
            </a:r>
            <a:r>
              <a:rPr lang="en-US" b="1" dirty="0"/>
              <a:t> Submit general questions  </a:t>
            </a:r>
          </a:p>
          <a:p>
            <a:endParaRPr lang="en-US" b="1" dirty="0"/>
          </a:p>
          <a:p>
            <a:r>
              <a:rPr lang="en-US" b="1" u="sng" dirty="0"/>
              <a:t>Case Management Tool: </a:t>
            </a:r>
            <a:r>
              <a:rPr lang="en-US" b="1" dirty="0"/>
              <a:t>Submit Off MP- change apps, written term requests and other member paperwork submissions</a:t>
            </a:r>
          </a:p>
          <a:p>
            <a:endParaRPr lang="en-US" b="1" dirty="0"/>
          </a:p>
          <a:p>
            <a:r>
              <a:rPr lang="en-US" b="1" u="sng" dirty="0"/>
              <a:t>Blue Cross Agent Portal:  </a:t>
            </a:r>
            <a:r>
              <a:rPr lang="en-US" b="1" dirty="0"/>
              <a:t>Access job aids, forms, brochures, member data, billing, payment, 834 enrollments, claims, </a:t>
            </a:r>
            <a:r>
              <a:rPr lang="en-US" b="1"/>
              <a:t>order supplies and </a:t>
            </a:r>
            <a:r>
              <a:rPr lang="en-US" b="1" dirty="0"/>
              <a:t>much more!  </a:t>
            </a: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50E1FD9B-A0ED-46E9-877A-F0540789B7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02599" y="4436640"/>
            <a:ext cx="419116" cy="40267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B69ACB5-D1F8-4559-89EE-F50E5985E2D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22940" y="3898531"/>
            <a:ext cx="419116" cy="389531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D8FAC20D-8098-4208-9A64-04426FDE9592}"/>
              </a:ext>
            </a:extLst>
          </p:cNvPr>
          <p:cNvSpPr/>
          <p:nvPr/>
        </p:nvSpPr>
        <p:spPr>
          <a:xfrm>
            <a:off x="774747" y="3698476"/>
            <a:ext cx="6191062" cy="400110"/>
          </a:xfrm>
          <a:prstGeom prst="rect">
            <a:avLst/>
          </a:prstGeom>
          <a:solidFill>
            <a:srgbClr val="D8B088"/>
          </a:solidFill>
        </p:spPr>
        <p:txBody>
          <a:bodyPr wrap="square">
            <a:spAutoFit/>
          </a:bodyPr>
          <a:lstStyle/>
          <a:p>
            <a:r>
              <a:rPr lang="en-US" sz="2000" b="1" dirty="0"/>
              <a:t>Your Local Regional Sales Executive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47787994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187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Your Blue Cross NC’s  Under 65 Team is Here For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Cross NC’s Agent Contact Center’s Dedicated Rep is here to help you!</dc:title>
  <dc:creator>Wendy Price</dc:creator>
  <cp:lastModifiedBy>joe goins</cp:lastModifiedBy>
  <cp:revision>61</cp:revision>
  <dcterms:created xsi:type="dcterms:W3CDTF">2021-07-08T12:36:00Z</dcterms:created>
  <dcterms:modified xsi:type="dcterms:W3CDTF">2021-08-10T02:57:16Z</dcterms:modified>
</cp:coreProperties>
</file>