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314" r:id="rId3"/>
    <p:sldId id="276" r:id="rId4"/>
    <p:sldId id="327" r:id="rId5"/>
    <p:sldId id="306" r:id="rId6"/>
    <p:sldId id="307" r:id="rId7"/>
    <p:sldId id="312" r:id="rId8"/>
    <p:sldId id="302" r:id="rId9"/>
    <p:sldId id="313" r:id="rId10"/>
    <p:sldId id="305" r:id="rId11"/>
    <p:sldId id="330" r:id="rId12"/>
    <p:sldId id="329" r:id="rId13"/>
    <p:sldId id="318" r:id="rId14"/>
    <p:sldId id="324" r:id="rId15"/>
    <p:sldId id="325" r:id="rId16"/>
    <p:sldId id="326" r:id="rId17"/>
    <p:sldId id="315" r:id="rId18"/>
    <p:sldId id="308" r:id="rId19"/>
    <p:sldId id="309" r:id="rId20"/>
    <p:sldId id="310" r:id="rId21"/>
    <p:sldId id="31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77" autoAdjust="0"/>
    <p:restoredTop sz="94660"/>
  </p:normalViewPr>
  <p:slideViewPr>
    <p:cSldViewPr snapToGrid="0">
      <p:cViewPr varScale="1">
        <p:scale>
          <a:sx n="72" d="100"/>
          <a:sy n="72" d="100"/>
        </p:scale>
        <p:origin x="588" y="84"/>
      </p:cViewPr>
      <p:guideLst/>
    </p:cSldViewPr>
  </p:slideViewPr>
  <p:notesTextViewPr>
    <p:cViewPr>
      <p:scale>
        <a:sx n="1" d="1"/>
        <a:sy n="1" d="1"/>
      </p:scale>
      <p:origin x="0" y="0"/>
    </p:cViewPr>
  </p:notesTextViewPr>
  <p:sorterViewPr>
    <p:cViewPr>
      <p:scale>
        <a:sx n="100" d="100"/>
        <a:sy n="100" d="100"/>
      </p:scale>
      <p:origin x="0" y="-185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95287D4A-B595-4C42-ADB8-AB4583951FA6}" type="datetimeFigureOut">
              <a:rPr lang="en-US" smtClean="0"/>
              <a:t>12/28/2020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2E69F-9804-4076-B1E1-9F905FD6A872}" type="slidenum">
              <a:rPr lang="en-US" smtClean="0"/>
              <a:t>‹#›</a:t>
            </a:fld>
            <a:endParaRPr lang="en-US"/>
          </a:p>
        </p:txBody>
      </p:sp>
    </p:spTree>
    <p:extLst>
      <p:ext uri="{BB962C8B-B14F-4D97-AF65-F5344CB8AC3E}">
        <p14:creationId xmlns:p14="http://schemas.microsoft.com/office/powerpoint/2010/main" val="2158406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287D4A-B595-4C42-ADB8-AB4583951FA6}" type="datetimeFigureOut">
              <a:rPr lang="en-US" smtClean="0"/>
              <a:t>12/28/2020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2E69F-9804-4076-B1E1-9F905FD6A872}" type="slidenum">
              <a:rPr lang="en-US" smtClean="0"/>
              <a:t>‹#›</a:t>
            </a:fld>
            <a:endParaRPr lang="en-US"/>
          </a:p>
        </p:txBody>
      </p:sp>
    </p:spTree>
    <p:extLst>
      <p:ext uri="{BB962C8B-B14F-4D97-AF65-F5344CB8AC3E}">
        <p14:creationId xmlns:p14="http://schemas.microsoft.com/office/powerpoint/2010/main" val="2888406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287D4A-B595-4C42-ADB8-AB4583951FA6}" type="datetimeFigureOut">
              <a:rPr lang="en-US" smtClean="0"/>
              <a:t>12/28/2020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2E69F-9804-4076-B1E1-9F905FD6A872}" type="slidenum">
              <a:rPr lang="en-US" smtClean="0"/>
              <a:t>‹#›</a:t>
            </a:fld>
            <a:endParaRPr lang="en-US"/>
          </a:p>
        </p:txBody>
      </p:sp>
    </p:spTree>
    <p:extLst>
      <p:ext uri="{BB962C8B-B14F-4D97-AF65-F5344CB8AC3E}">
        <p14:creationId xmlns:p14="http://schemas.microsoft.com/office/powerpoint/2010/main" val="2060527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287D4A-B595-4C42-ADB8-AB4583951FA6}" type="datetimeFigureOut">
              <a:rPr lang="en-US" smtClean="0"/>
              <a:t>12/28/2020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2E69F-9804-4076-B1E1-9F905FD6A872}" type="slidenum">
              <a:rPr lang="en-US" smtClean="0"/>
              <a:t>‹#›</a:t>
            </a:fld>
            <a:endParaRPr lang="en-US"/>
          </a:p>
        </p:txBody>
      </p:sp>
    </p:spTree>
    <p:extLst>
      <p:ext uri="{BB962C8B-B14F-4D97-AF65-F5344CB8AC3E}">
        <p14:creationId xmlns:p14="http://schemas.microsoft.com/office/powerpoint/2010/main" val="2065971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95287D4A-B595-4C42-ADB8-AB4583951FA6}" type="datetimeFigureOut">
              <a:rPr lang="en-US" smtClean="0"/>
              <a:t>12/28/2020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2E69F-9804-4076-B1E1-9F905FD6A872}" type="slidenum">
              <a:rPr lang="en-US" smtClean="0"/>
              <a:t>‹#›</a:t>
            </a:fld>
            <a:endParaRPr lang="en-US"/>
          </a:p>
        </p:txBody>
      </p:sp>
    </p:spTree>
    <p:extLst>
      <p:ext uri="{BB962C8B-B14F-4D97-AF65-F5344CB8AC3E}">
        <p14:creationId xmlns:p14="http://schemas.microsoft.com/office/powerpoint/2010/main" val="4245167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287D4A-B595-4C42-ADB8-AB4583951FA6}" type="datetimeFigureOut">
              <a:rPr lang="en-US" smtClean="0"/>
              <a:t>12/28/2020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C2E69F-9804-4076-B1E1-9F905FD6A872}"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0148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287D4A-B595-4C42-ADB8-AB4583951FA6}" type="datetimeFigureOut">
              <a:rPr lang="en-US" smtClean="0"/>
              <a:t>12/28/2020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C2E69F-9804-4076-B1E1-9F905FD6A872}" type="slidenum">
              <a:rPr lang="en-US" smtClean="0"/>
              <a:t>‹#›</a:t>
            </a:fld>
            <a:endParaRPr lang="en-US"/>
          </a:p>
        </p:txBody>
      </p:sp>
    </p:spTree>
    <p:extLst>
      <p:ext uri="{BB962C8B-B14F-4D97-AF65-F5344CB8AC3E}">
        <p14:creationId xmlns:p14="http://schemas.microsoft.com/office/powerpoint/2010/main" val="1986464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287D4A-B595-4C42-ADB8-AB4583951FA6}" type="datetimeFigureOut">
              <a:rPr lang="en-US" smtClean="0"/>
              <a:t>12/28/2020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C2E69F-9804-4076-B1E1-9F905FD6A872}" type="slidenum">
              <a:rPr lang="en-US" smtClean="0"/>
              <a:t>‹#›</a:t>
            </a:fld>
            <a:endParaRPr lang="en-US"/>
          </a:p>
        </p:txBody>
      </p:sp>
    </p:spTree>
    <p:extLst>
      <p:ext uri="{BB962C8B-B14F-4D97-AF65-F5344CB8AC3E}">
        <p14:creationId xmlns:p14="http://schemas.microsoft.com/office/powerpoint/2010/main" val="4123019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87D4A-B595-4C42-ADB8-AB4583951FA6}" type="datetimeFigureOut">
              <a:rPr lang="en-US" smtClean="0"/>
              <a:t>12/28/2020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C2E69F-9804-4076-B1E1-9F905FD6A872}" type="slidenum">
              <a:rPr lang="en-US" smtClean="0"/>
              <a:t>‹#›</a:t>
            </a:fld>
            <a:endParaRPr lang="en-US"/>
          </a:p>
        </p:txBody>
      </p:sp>
    </p:spTree>
    <p:extLst>
      <p:ext uri="{BB962C8B-B14F-4D97-AF65-F5344CB8AC3E}">
        <p14:creationId xmlns:p14="http://schemas.microsoft.com/office/powerpoint/2010/main" val="428140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95287D4A-B595-4C42-ADB8-AB4583951FA6}" type="datetimeFigureOut">
              <a:rPr lang="en-US" smtClean="0"/>
              <a:t>12/28/2020</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F0C2E69F-9804-4076-B1E1-9F905FD6A872}" type="slidenum">
              <a:rPr lang="en-US" smtClean="0"/>
              <a:t>‹#›</a:t>
            </a:fld>
            <a:endParaRPr lang="en-US"/>
          </a:p>
        </p:txBody>
      </p:sp>
    </p:spTree>
    <p:extLst>
      <p:ext uri="{BB962C8B-B14F-4D97-AF65-F5344CB8AC3E}">
        <p14:creationId xmlns:p14="http://schemas.microsoft.com/office/powerpoint/2010/main" val="3170678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287D4A-B595-4C42-ADB8-AB4583951FA6}" type="datetimeFigureOut">
              <a:rPr lang="en-US" smtClean="0"/>
              <a:t>12/28/2020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C2E69F-9804-4076-B1E1-9F905FD6A872}" type="slidenum">
              <a:rPr lang="en-US" smtClean="0"/>
              <a:t>‹#›</a:t>
            </a:fld>
            <a:endParaRPr lang="en-US"/>
          </a:p>
        </p:txBody>
      </p:sp>
    </p:spTree>
    <p:extLst>
      <p:ext uri="{BB962C8B-B14F-4D97-AF65-F5344CB8AC3E}">
        <p14:creationId xmlns:p14="http://schemas.microsoft.com/office/powerpoint/2010/main" val="674331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607863"/>
            <a:ext cx="4765676" cy="125013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reeform 7"/>
          <p:cNvSpPr/>
          <p:nvPr/>
        </p:nvSpPr>
        <p:spPr>
          <a:xfrm>
            <a:off x="-3173" y="5608320"/>
            <a:ext cx="12195173" cy="1249682"/>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95287D4A-B595-4C42-ADB8-AB4583951FA6}" type="datetimeFigureOut">
              <a:rPr lang="en-US" smtClean="0"/>
              <a:t>12/28/2020</a:t>
            </a:fld>
            <a:endParaRPr lang="en-US"/>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F0C2E69F-9804-4076-B1E1-9F905FD6A872}" type="slidenum">
              <a:rPr lang="en-US" smtClean="0"/>
              <a:t>‹#›</a:t>
            </a:fld>
            <a:endParaRPr lang="en-US"/>
          </a:p>
        </p:txBody>
      </p:sp>
    </p:spTree>
    <p:extLst>
      <p:ext uri="{BB962C8B-B14F-4D97-AF65-F5344CB8AC3E}">
        <p14:creationId xmlns:p14="http://schemas.microsoft.com/office/powerpoint/2010/main" val="822149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about:blank"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about:blank"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70825" y="3608495"/>
            <a:ext cx="6544639" cy="2397049"/>
          </a:xfrm>
        </p:spPr>
        <p:txBody>
          <a:bodyPr anchor="ctr"/>
          <a:lstStyle/>
          <a:p>
            <a:pPr>
              <a:lnSpc>
                <a:spcPts val="7000"/>
              </a:lnSpc>
            </a:pPr>
            <a:r>
              <a:rPr lang="en-US" sz="7000" dirty="0">
                <a:solidFill>
                  <a:schemeClr val="bg1"/>
                </a:solidFill>
                <a:latin typeface="Aharoni" panose="02010803020104030203" pitchFamily="2" charset="-79"/>
                <a:cs typeface="Aharoni" panose="02010803020104030203" pitchFamily="2" charset="-79"/>
              </a:rPr>
              <a:t>Lead options</a:t>
            </a:r>
            <a:br>
              <a:rPr lang="en-US" sz="7000" dirty="0">
                <a:solidFill>
                  <a:schemeClr val="bg1"/>
                </a:solidFill>
                <a:latin typeface="Aharoni" panose="02010803020104030203" pitchFamily="2" charset="-79"/>
                <a:cs typeface="Aharoni" panose="02010803020104030203" pitchFamily="2" charset="-79"/>
              </a:rPr>
            </a:br>
            <a:r>
              <a:rPr lang="en-US" sz="7000" dirty="0">
                <a:solidFill>
                  <a:schemeClr val="bg1"/>
                </a:solidFill>
                <a:latin typeface="Aharoni" panose="02010803020104030203" pitchFamily="2" charset="-79"/>
                <a:cs typeface="Aharoni" panose="02010803020104030203" pitchFamily="2" charset="-79"/>
              </a:rPr>
              <a:t>at set costs</a:t>
            </a:r>
          </a:p>
        </p:txBody>
      </p:sp>
      <p:sp>
        <p:nvSpPr>
          <p:cNvPr id="4" name="Rectangle 3">
            <a:extLst>
              <a:ext uri="{FF2B5EF4-FFF2-40B4-BE49-F238E27FC236}">
                <a16:creationId xmlns:a16="http://schemas.microsoft.com/office/drawing/2014/main" id="{739AE021-9BB7-41E2-B201-2EFFD0E9523D}"/>
              </a:ext>
            </a:extLst>
          </p:cNvPr>
          <p:cNvSpPr/>
          <p:nvPr/>
        </p:nvSpPr>
        <p:spPr>
          <a:xfrm>
            <a:off x="554405" y="6596390"/>
            <a:ext cx="11161059" cy="261610"/>
          </a:xfrm>
          <a:prstGeom prst="rect">
            <a:avLst/>
          </a:prstGeom>
        </p:spPr>
        <p:txBody>
          <a:bodyPr wrap="square">
            <a:spAutoFit/>
          </a:bodyPr>
          <a:lstStyle/>
          <a:p>
            <a:r>
              <a:rPr lang="en-US" sz="1100" dirty="0">
                <a:latin typeface="Calibri" panose="020F0502020204030204" pitchFamily="34" charset="0"/>
                <a:ea typeface="Times New Roman" panose="02020603050405020304" pitchFamily="18" charset="0"/>
                <a:cs typeface="Times New Roman" panose="02020603050405020304" pitchFamily="18" charset="0"/>
              </a:rPr>
              <a:t>DISCLAIMER This document is strictly private, confidential and personal to its recipients and should not be copied, distributed or reproduced in whole or in part, nor passed to any third party.</a:t>
            </a:r>
            <a:endParaRPr lang="en-US" dirty="0"/>
          </a:p>
        </p:txBody>
      </p:sp>
      <p:pic>
        <p:nvPicPr>
          <p:cNvPr id="8" name="Picture 7">
            <a:extLst>
              <a:ext uri="{FF2B5EF4-FFF2-40B4-BE49-F238E27FC236}">
                <a16:creationId xmlns:a16="http://schemas.microsoft.com/office/drawing/2014/main" id="{FDBBA97E-F693-984E-9A1E-50E4928D6A19}"/>
              </a:ext>
            </a:extLst>
          </p:cNvPr>
          <p:cNvPicPr>
            <a:picLocks noChangeAspect="1"/>
          </p:cNvPicPr>
          <p:nvPr/>
        </p:nvPicPr>
        <p:blipFill>
          <a:blip r:embed="rId2"/>
          <a:stretch>
            <a:fillRect/>
          </a:stretch>
        </p:blipFill>
        <p:spPr>
          <a:xfrm>
            <a:off x="758431" y="1102306"/>
            <a:ext cx="4382427" cy="1977586"/>
          </a:xfrm>
          <a:prstGeom prst="rect">
            <a:avLst/>
          </a:prstGeom>
        </p:spPr>
      </p:pic>
      <p:sp>
        <p:nvSpPr>
          <p:cNvPr id="5" name="Title 1">
            <a:extLst>
              <a:ext uri="{FF2B5EF4-FFF2-40B4-BE49-F238E27FC236}">
                <a16:creationId xmlns:a16="http://schemas.microsoft.com/office/drawing/2014/main" id="{214AB2F9-5F41-344A-9A1B-99CD7413224D}"/>
              </a:ext>
            </a:extLst>
          </p:cNvPr>
          <p:cNvSpPr txBox="1">
            <a:spLocks/>
          </p:cNvSpPr>
          <p:nvPr/>
        </p:nvSpPr>
        <p:spPr>
          <a:xfrm>
            <a:off x="3016155" y="5697962"/>
            <a:ext cx="9175845" cy="603005"/>
          </a:xfrm>
          <a:prstGeom prst="rect">
            <a:avLst/>
          </a:prstGeom>
        </p:spPr>
        <p:txBody>
          <a:bodyPr vert="horz" lIns="91440" tIns="45720" rIns="91440" bIns="9144" rtlCol="0" anchor="t">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pPr lvl="0">
              <a:spcBef>
                <a:spcPts val="0"/>
              </a:spcBef>
            </a:pPr>
            <a:r>
              <a:rPr lang="en-US" sz="2000" i="1" cap="none" dirty="0">
                <a:solidFill>
                  <a:srgbClr val="FFFFFF"/>
                </a:solidFill>
                <a:latin typeface="Arial" panose="020B0604020202020204" pitchFamily="34" charset="0"/>
                <a:ea typeface="+mn-ea"/>
                <a:cs typeface="Arial" panose="020B0604020202020204" pitchFamily="34" charset="0"/>
              </a:rPr>
              <a:t>Final Expense | Med Supp | Turning 65 |Med Advantage</a:t>
            </a:r>
            <a:r>
              <a:rPr lang="en-US" sz="2000" i="1" cap="none" dirty="0">
                <a:solidFill>
                  <a:srgbClr val="FFFFFF"/>
                </a:solidFill>
                <a:latin typeface="Arial" panose="020B0604020202020204" pitchFamily="34" charset="0"/>
                <a:cs typeface="Arial" panose="020B0604020202020204" pitchFamily="34" charset="0"/>
              </a:rPr>
              <a:t> |</a:t>
            </a:r>
            <a:r>
              <a:rPr lang="en-US" sz="2000" i="1" cap="none" dirty="0">
                <a:solidFill>
                  <a:srgbClr val="FFFFFF"/>
                </a:solidFill>
                <a:latin typeface="Arial" panose="020B0604020202020204" pitchFamily="34" charset="0"/>
                <a:ea typeface="+mn-ea"/>
                <a:cs typeface="Arial" panose="020B0604020202020204" pitchFamily="34" charset="0"/>
              </a:rPr>
              <a:t> Mortgage Protection</a:t>
            </a:r>
          </a:p>
        </p:txBody>
      </p:sp>
      <p:sp>
        <p:nvSpPr>
          <p:cNvPr id="6" name="Title 1">
            <a:extLst>
              <a:ext uri="{FF2B5EF4-FFF2-40B4-BE49-F238E27FC236}">
                <a16:creationId xmlns:a16="http://schemas.microsoft.com/office/drawing/2014/main" id="{1FACC742-A33F-9545-B426-9B70265F993A}"/>
              </a:ext>
            </a:extLst>
          </p:cNvPr>
          <p:cNvSpPr txBox="1">
            <a:spLocks/>
          </p:cNvSpPr>
          <p:nvPr/>
        </p:nvSpPr>
        <p:spPr>
          <a:xfrm>
            <a:off x="3721637" y="-175643"/>
            <a:ext cx="4748727" cy="1363886"/>
          </a:xfrm>
          <a:prstGeom prst="rect">
            <a:avLst/>
          </a:prstGeom>
        </p:spPr>
        <p:txBody>
          <a:bodyPr vert="horz" lIns="91440" tIns="45720" rIns="91440" bIns="9144" rtlCol="0" anchor="t">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pPr algn="ctr">
              <a:lnSpc>
                <a:spcPts val="7000"/>
              </a:lnSpc>
            </a:pPr>
            <a:endParaRPr lang="en-US" sz="3500" i="1" dirty="0">
              <a:solidFill>
                <a:srgbClr val="FF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6058437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grpId="0" nodeType="after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7" presetClass="entr" presetSubtype="0" fill="hold" grpId="0" nodeType="afterEffect" nodePh="1">
                                  <p:stCondLst>
                                    <p:cond delay="500"/>
                                  </p:stCondLst>
                                  <p:endCondLst>
                                    <p:cond evt="begin" delay="0">
                                      <p:tn val="17"/>
                                    </p:cond>
                                  </p:end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EB2D01C7-F868-4692-8DF2-85AF5BE42B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682" y="759443"/>
            <a:ext cx="10641105" cy="45381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a:extLst>
              <a:ext uri="{FF2B5EF4-FFF2-40B4-BE49-F238E27FC236}">
                <a16:creationId xmlns:a16="http://schemas.microsoft.com/office/drawing/2014/main" id="{7C9A780F-9EC1-4D1F-8108-A27E6451A121}"/>
              </a:ext>
            </a:extLst>
          </p:cNvPr>
          <p:cNvSpPr/>
          <p:nvPr/>
        </p:nvSpPr>
        <p:spPr>
          <a:xfrm>
            <a:off x="3616347" y="0"/>
            <a:ext cx="4967322" cy="523220"/>
          </a:xfrm>
          <a:prstGeom prst="rect">
            <a:avLst/>
          </a:prstGeom>
        </p:spPr>
        <p:txBody>
          <a:bodyPr wrap="none">
            <a:spAutoFit/>
          </a:bodyPr>
          <a:lstStyle/>
          <a:p>
            <a:r>
              <a:rPr lang="en-US" sz="2800" b="1" dirty="0">
                <a:solidFill>
                  <a:srgbClr val="0070C0"/>
                </a:solidFill>
              </a:rPr>
              <a:t>Direct Mail T-65 Med Supp lead</a:t>
            </a:r>
            <a:endParaRPr lang="en-US" sz="2800" b="1" dirty="0"/>
          </a:p>
        </p:txBody>
      </p:sp>
      <p:pic>
        <p:nvPicPr>
          <p:cNvPr id="2" name="Picture 1">
            <a:extLst>
              <a:ext uri="{FF2B5EF4-FFF2-40B4-BE49-F238E27FC236}">
                <a16:creationId xmlns:a16="http://schemas.microsoft.com/office/drawing/2014/main" id="{107EEE7A-7A6E-41C2-BAB2-C1F5979C199C}"/>
              </a:ext>
            </a:extLst>
          </p:cNvPr>
          <p:cNvPicPr>
            <a:picLocks noChangeAspect="1"/>
          </p:cNvPicPr>
          <p:nvPr/>
        </p:nvPicPr>
        <p:blipFill>
          <a:blip r:embed="rId3"/>
          <a:stretch>
            <a:fillRect/>
          </a:stretch>
        </p:blipFill>
        <p:spPr>
          <a:xfrm>
            <a:off x="636559" y="6559270"/>
            <a:ext cx="10918882" cy="298730"/>
          </a:xfrm>
          <a:prstGeom prst="rect">
            <a:avLst/>
          </a:prstGeom>
        </p:spPr>
      </p:pic>
    </p:spTree>
    <p:extLst>
      <p:ext uri="{BB962C8B-B14F-4D97-AF65-F5344CB8AC3E}">
        <p14:creationId xmlns:p14="http://schemas.microsoft.com/office/powerpoint/2010/main" val="3800397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6747F-A0F2-409E-AA6B-24912F34CD20}"/>
              </a:ext>
            </a:extLst>
          </p:cNvPr>
          <p:cNvSpPr>
            <a:spLocks noGrp="1"/>
          </p:cNvSpPr>
          <p:nvPr>
            <p:ph type="title"/>
          </p:nvPr>
        </p:nvSpPr>
        <p:spPr>
          <a:xfrm>
            <a:off x="2189707" y="146034"/>
            <a:ext cx="7950580" cy="548640"/>
          </a:xfrm>
        </p:spPr>
        <p:txBody>
          <a:bodyPr/>
          <a:lstStyle/>
          <a:p>
            <a:pPr algn="ctr"/>
            <a:r>
              <a:rPr lang="en-US" sz="3600" dirty="0">
                <a:solidFill>
                  <a:srgbClr val="0070C0"/>
                </a:solidFill>
              </a:rPr>
              <a:t>Direct mail Med Advantage leads</a:t>
            </a:r>
            <a:endParaRPr lang="en-US" sz="3600" dirty="0"/>
          </a:p>
        </p:txBody>
      </p:sp>
      <p:sp>
        <p:nvSpPr>
          <p:cNvPr id="3" name="Content Placeholder 2">
            <a:extLst>
              <a:ext uri="{FF2B5EF4-FFF2-40B4-BE49-F238E27FC236}">
                <a16:creationId xmlns:a16="http://schemas.microsoft.com/office/drawing/2014/main" id="{F8A1C924-ABDE-4F41-959C-978DEBD803E0}"/>
              </a:ext>
            </a:extLst>
          </p:cNvPr>
          <p:cNvSpPr>
            <a:spLocks noGrp="1"/>
          </p:cNvSpPr>
          <p:nvPr>
            <p:ph idx="1"/>
          </p:nvPr>
        </p:nvSpPr>
        <p:spPr>
          <a:xfrm>
            <a:off x="2734102" y="896144"/>
            <a:ext cx="2875878" cy="1505158"/>
          </a:xfrm>
        </p:spPr>
        <p:txBody>
          <a:bodyPr/>
          <a:lstStyle/>
          <a:p>
            <a:pPr lvl="0"/>
            <a:r>
              <a:rPr lang="en-US" sz="3600" dirty="0">
                <a:solidFill>
                  <a:srgbClr val="000000"/>
                </a:solidFill>
              </a:rPr>
              <a:t>We mail to:  </a:t>
            </a:r>
            <a:r>
              <a:rPr lang="en-US" sz="3300" dirty="0">
                <a:solidFill>
                  <a:srgbClr val="000000"/>
                </a:solidFill>
              </a:rPr>
              <a:t> </a:t>
            </a:r>
            <a:r>
              <a:rPr lang="en-US" sz="1500" dirty="0">
                <a:solidFill>
                  <a:srgbClr val="000000"/>
                </a:solidFill>
              </a:rPr>
              <a:t> </a:t>
            </a:r>
          </a:p>
          <a:p>
            <a:pPr lvl="0"/>
            <a:r>
              <a:rPr lang="en-US" sz="1800" dirty="0">
                <a:solidFill>
                  <a:srgbClr val="000000"/>
                </a:solidFill>
              </a:rPr>
              <a:t>Ages – 65 - 80</a:t>
            </a:r>
          </a:p>
          <a:p>
            <a:pPr lvl="0"/>
            <a:r>
              <a:rPr lang="en-US" sz="1800" dirty="0">
                <a:solidFill>
                  <a:srgbClr val="000000"/>
                </a:solidFill>
              </a:rPr>
              <a:t>Income -$0 - $100k</a:t>
            </a:r>
          </a:p>
          <a:p>
            <a:endParaRPr lang="en-US" dirty="0"/>
          </a:p>
        </p:txBody>
      </p:sp>
      <p:sp>
        <p:nvSpPr>
          <p:cNvPr id="6" name="Rectangle 5">
            <a:extLst>
              <a:ext uri="{FF2B5EF4-FFF2-40B4-BE49-F238E27FC236}">
                <a16:creationId xmlns:a16="http://schemas.microsoft.com/office/drawing/2014/main" id="{31EF7832-9329-4CC2-AD7B-E66B93AB5454}"/>
              </a:ext>
            </a:extLst>
          </p:cNvPr>
          <p:cNvSpPr/>
          <p:nvPr/>
        </p:nvSpPr>
        <p:spPr>
          <a:xfrm>
            <a:off x="2679511" y="2674609"/>
            <a:ext cx="9426053" cy="1785104"/>
          </a:xfrm>
          <a:prstGeom prst="rect">
            <a:avLst/>
          </a:prstGeom>
        </p:spPr>
        <p:txBody>
          <a:bodyPr wrap="square">
            <a:spAutoFit/>
          </a:bodyPr>
          <a:lstStyle/>
          <a:p>
            <a:pPr marL="342900" lvl="0" indent="-342900">
              <a:spcBef>
                <a:spcPts val="800"/>
              </a:spcBef>
            </a:pPr>
            <a:r>
              <a:rPr lang="en-US" sz="3600" b="1" u="sng" dirty="0">
                <a:solidFill>
                  <a:srgbClr val="000000"/>
                </a:solidFill>
              </a:rPr>
              <a:t>Lead Criteria: </a:t>
            </a:r>
            <a:endParaRPr lang="en-US" sz="3600" b="1" dirty="0">
              <a:solidFill>
                <a:srgbClr val="000000"/>
              </a:solidFill>
            </a:endParaRPr>
          </a:p>
          <a:p>
            <a:pPr marL="342900" indent="-342900">
              <a:spcBef>
                <a:spcPts val="800"/>
              </a:spcBef>
            </a:pPr>
            <a:r>
              <a:rPr lang="en-US" b="1" i="1" dirty="0">
                <a:solidFill>
                  <a:srgbClr val="000000"/>
                </a:solidFill>
              </a:rPr>
              <a:t>All set cost Med Advantage leads will have a phone # included in order to qualify as a lead. </a:t>
            </a:r>
          </a:p>
          <a:p>
            <a:pPr marL="342900" indent="-342900">
              <a:spcBef>
                <a:spcPts val="800"/>
              </a:spcBef>
            </a:pPr>
            <a:r>
              <a:rPr lang="en-US" b="1" i="1" dirty="0">
                <a:solidFill>
                  <a:srgbClr val="000000"/>
                </a:solidFill>
              </a:rPr>
              <a:t>Additional leads received from your orders w/o numbers will be provided to you FREE of charge. </a:t>
            </a:r>
          </a:p>
          <a:p>
            <a:pPr marL="342900" lvl="0" indent="-342900">
              <a:spcBef>
                <a:spcPts val="800"/>
              </a:spcBef>
            </a:pPr>
            <a:endParaRPr lang="en-US" b="1" dirty="0">
              <a:solidFill>
                <a:srgbClr val="000000"/>
              </a:solidFill>
            </a:endParaRPr>
          </a:p>
        </p:txBody>
      </p:sp>
      <p:pic>
        <p:nvPicPr>
          <p:cNvPr id="4" name="Picture 3">
            <a:extLst>
              <a:ext uri="{FF2B5EF4-FFF2-40B4-BE49-F238E27FC236}">
                <a16:creationId xmlns:a16="http://schemas.microsoft.com/office/drawing/2014/main" id="{2DBC4459-054A-4FDF-A9D9-AD7770305EB6}"/>
              </a:ext>
            </a:extLst>
          </p:cNvPr>
          <p:cNvPicPr>
            <a:picLocks noChangeAspect="1"/>
          </p:cNvPicPr>
          <p:nvPr/>
        </p:nvPicPr>
        <p:blipFill>
          <a:blip r:embed="rId2"/>
          <a:stretch>
            <a:fillRect/>
          </a:stretch>
        </p:blipFill>
        <p:spPr>
          <a:xfrm>
            <a:off x="504104" y="6559270"/>
            <a:ext cx="10918882" cy="298730"/>
          </a:xfrm>
          <a:prstGeom prst="rect">
            <a:avLst/>
          </a:prstGeom>
        </p:spPr>
      </p:pic>
    </p:spTree>
    <p:extLst>
      <p:ext uri="{BB962C8B-B14F-4D97-AF65-F5344CB8AC3E}">
        <p14:creationId xmlns:p14="http://schemas.microsoft.com/office/powerpoint/2010/main" val="372003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1000"/>
                                        <p:tgtEl>
                                          <p:spTgt spid="6">
                                            <p:txEl>
                                              <p:pRg st="0" end="0"/>
                                            </p:txEl>
                                          </p:spTgt>
                                        </p:tgtEl>
                                      </p:cBhvr>
                                    </p:animEffect>
                                    <p:anim calcmode="lin" valueType="num">
                                      <p:cBhvr>
                                        <p:cTn id="2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fade">
                                      <p:cBhvr>
                                        <p:cTn id="29" dur="1000"/>
                                        <p:tgtEl>
                                          <p:spTgt spid="6">
                                            <p:txEl>
                                              <p:pRg st="1" end="1"/>
                                            </p:txEl>
                                          </p:spTgt>
                                        </p:tgtEl>
                                      </p:cBhvr>
                                    </p:animEffect>
                                    <p:anim calcmode="lin" valueType="num">
                                      <p:cBhvr>
                                        <p:cTn id="3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1" end="1"/>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fade">
                                      <p:cBhvr>
                                        <p:cTn id="34" dur="1000"/>
                                        <p:tgtEl>
                                          <p:spTgt spid="6">
                                            <p:txEl>
                                              <p:pRg st="2" end="2"/>
                                            </p:txEl>
                                          </p:spTgt>
                                        </p:tgtEl>
                                      </p:cBhvr>
                                    </p:animEffect>
                                    <p:anim calcmode="lin" valueType="num">
                                      <p:cBhvr>
                                        <p:cTn id="3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40249B-B052-43F8-B281-467FA51BE3F0}"/>
              </a:ext>
            </a:extLst>
          </p:cNvPr>
          <p:cNvSpPr/>
          <p:nvPr/>
        </p:nvSpPr>
        <p:spPr>
          <a:xfrm>
            <a:off x="3612339" y="0"/>
            <a:ext cx="5124480" cy="523220"/>
          </a:xfrm>
          <a:prstGeom prst="rect">
            <a:avLst/>
          </a:prstGeom>
        </p:spPr>
        <p:txBody>
          <a:bodyPr wrap="none">
            <a:spAutoFit/>
          </a:bodyPr>
          <a:lstStyle/>
          <a:p>
            <a:pPr lvl="0"/>
            <a:r>
              <a:rPr lang="en-US" sz="2800" b="1" dirty="0">
                <a:solidFill>
                  <a:srgbClr val="0070C0"/>
                </a:solidFill>
              </a:rPr>
              <a:t>Direct Mail Med Advantage lead</a:t>
            </a:r>
            <a:endParaRPr lang="en-US" sz="2800" b="1" dirty="0">
              <a:solidFill>
                <a:srgbClr val="000000"/>
              </a:solidFill>
            </a:endParaRPr>
          </a:p>
        </p:txBody>
      </p:sp>
      <p:pic>
        <p:nvPicPr>
          <p:cNvPr id="2" name="Picture 1">
            <a:extLst>
              <a:ext uri="{FF2B5EF4-FFF2-40B4-BE49-F238E27FC236}">
                <a16:creationId xmlns:a16="http://schemas.microsoft.com/office/drawing/2014/main" id="{66C43167-4ABF-4A29-A835-64F4DB31591F}"/>
              </a:ext>
            </a:extLst>
          </p:cNvPr>
          <p:cNvPicPr>
            <a:picLocks noChangeAspect="1"/>
          </p:cNvPicPr>
          <p:nvPr/>
        </p:nvPicPr>
        <p:blipFill>
          <a:blip r:embed="rId2"/>
          <a:stretch>
            <a:fillRect/>
          </a:stretch>
        </p:blipFill>
        <p:spPr>
          <a:xfrm>
            <a:off x="753100" y="6559270"/>
            <a:ext cx="10918882" cy="298730"/>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99FC09B4-EDE1-443D-B1AF-B9C2BD8EE0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58" y="523220"/>
            <a:ext cx="11746385" cy="5009487"/>
          </a:xfrm>
          <a:prstGeom prst="rect">
            <a:avLst/>
          </a:prstGeom>
        </p:spPr>
      </p:pic>
    </p:spTree>
    <p:extLst>
      <p:ext uri="{BB962C8B-B14F-4D97-AF65-F5344CB8AC3E}">
        <p14:creationId xmlns:p14="http://schemas.microsoft.com/office/powerpoint/2010/main" val="2060343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6747F-A0F2-409E-AA6B-24912F34CD20}"/>
              </a:ext>
            </a:extLst>
          </p:cNvPr>
          <p:cNvSpPr>
            <a:spLocks noGrp="1"/>
          </p:cNvSpPr>
          <p:nvPr>
            <p:ph type="title"/>
          </p:nvPr>
        </p:nvSpPr>
        <p:spPr>
          <a:xfrm>
            <a:off x="867509" y="0"/>
            <a:ext cx="9769230" cy="548640"/>
          </a:xfrm>
        </p:spPr>
        <p:txBody>
          <a:bodyPr/>
          <a:lstStyle/>
          <a:p>
            <a:pPr algn="ctr"/>
            <a:r>
              <a:rPr lang="en-US" sz="3600" dirty="0">
                <a:solidFill>
                  <a:srgbClr val="0070C0"/>
                </a:solidFill>
              </a:rPr>
              <a:t>Direct mail Mortgage Protection leads</a:t>
            </a:r>
            <a:endParaRPr lang="en-US" sz="3600" dirty="0"/>
          </a:p>
        </p:txBody>
      </p:sp>
      <p:sp>
        <p:nvSpPr>
          <p:cNvPr id="3" name="Content Placeholder 2">
            <a:extLst>
              <a:ext uri="{FF2B5EF4-FFF2-40B4-BE49-F238E27FC236}">
                <a16:creationId xmlns:a16="http://schemas.microsoft.com/office/drawing/2014/main" id="{F8A1C924-ABDE-4F41-959C-978DEBD803E0}"/>
              </a:ext>
            </a:extLst>
          </p:cNvPr>
          <p:cNvSpPr>
            <a:spLocks noGrp="1"/>
          </p:cNvSpPr>
          <p:nvPr>
            <p:ph idx="1"/>
          </p:nvPr>
        </p:nvSpPr>
        <p:spPr>
          <a:xfrm>
            <a:off x="2923360" y="898770"/>
            <a:ext cx="4720085" cy="2306100"/>
          </a:xfrm>
        </p:spPr>
        <p:txBody>
          <a:bodyPr>
            <a:normAutofit/>
          </a:bodyPr>
          <a:lstStyle/>
          <a:p>
            <a:pPr lvl="0"/>
            <a:r>
              <a:rPr lang="en-US" sz="3600" dirty="0">
                <a:solidFill>
                  <a:srgbClr val="000000"/>
                </a:solidFill>
              </a:rPr>
              <a:t>We mail to: </a:t>
            </a:r>
            <a:r>
              <a:rPr lang="en-US" sz="3900" dirty="0">
                <a:solidFill>
                  <a:srgbClr val="000000"/>
                </a:solidFill>
              </a:rPr>
              <a:t>   </a:t>
            </a:r>
          </a:p>
          <a:p>
            <a:pPr lvl="0"/>
            <a:r>
              <a:rPr lang="en-US" sz="1800" dirty="0">
                <a:solidFill>
                  <a:srgbClr val="000000"/>
                </a:solidFill>
              </a:rPr>
              <a:t>Ages – 18 - 80</a:t>
            </a:r>
          </a:p>
          <a:p>
            <a:pPr lvl="0"/>
            <a:r>
              <a:rPr lang="en-US" sz="1800" dirty="0">
                <a:solidFill>
                  <a:srgbClr val="000000"/>
                </a:solidFill>
              </a:rPr>
              <a:t>Origination Date 2-10yrs old</a:t>
            </a:r>
          </a:p>
          <a:p>
            <a:pPr lvl="0"/>
            <a:r>
              <a:rPr lang="en-US" sz="1800" dirty="0">
                <a:solidFill>
                  <a:srgbClr val="000000"/>
                </a:solidFill>
              </a:rPr>
              <a:t>New Loans and Refi</a:t>
            </a:r>
          </a:p>
          <a:p>
            <a:pPr lvl="0"/>
            <a:r>
              <a:rPr lang="en-US" sz="1800" dirty="0">
                <a:solidFill>
                  <a:srgbClr val="000000"/>
                </a:solidFill>
              </a:rPr>
              <a:t>Includes Lender Name and Loan Amount</a:t>
            </a:r>
          </a:p>
          <a:p>
            <a:pPr lvl="0"/>
            <a:endParaRPr lang="en-US" sz="1800" dirty="0">
              <a:solidFill>
                <a:srgbClr val="000000"/>
              </a:solidFill>
            </a:endParaRPr>
          </a:p>
          <a:p>
            <a:endParaRPr lang="en-US" dirty="0"/>
          </a:p>
        </p:txBody>
      </p:sp>
      <p:sp>
        <p:nvSpPr>
          <p:cNvPr id="6" name="Rectangle 5">
            <a:extLst>
              <a:ext uri="{FF2B5EF4-FFF2-40B4-BE49-F238E27FC236}">
                <a16:creationId xmlns:a16="http://schemas.microsoft.com/office/drawing/2014/main" id="{31EF7832-9329-4CC2-AD7B-E66B93AB5454}"/>
              </a:ext>
            </a:extLst>
          </p:cNvPr>
          <p:cNvSpPr/>
          <p:nvPr/>
        </p:nvSpPr>
        <p:spPr>
          <a:xfrm>
            <a:off x="2923361" y="3204870"/>
            <a:ext cx="6096000" cy="2164695"/>
          </a:xfrm>
          <a:prstGeom prst="rect">
            <a:avLst/>
          </a:prstGeom>
        </p:spPr>
        <p:txBody>
          <a:bodyPr>
            <a:spAutoFit/>
          </a:bodyPr>
          <a:lstStyle/>
          <a:p>
            <a:pPr marL="342900" lvl="0" indent="-342900">
              <a:spcBef>
                <a:spcPts val="800"/>
              </a:spcBef>
            </a:pPr>
            <a:r>
              <a:rPr lang="en-US" sz="3600" b="1" u="sng" dirty="0">
                <a:solidFill>
                  <a:srgbClr val="000000"/>
                </a:solidFill>
              </a:rPr>
              <a:t>Lead Credit Criteria: </a:t>
            </a:r>
            <a:endParaRPr lang="en-US" sz="3600" b="1" dirty="0">
              <a:solidFill>
                <a:srgbClr val="000000"/>
              </a:solidFill>
            </a:endParaRPr>
          </a:p>
          <a:p>
            <a:pPr marL="342900" lvl="0" indent="-342900">
              <a:spcBef>
                <a:spcPts val="800"/>
              </a:spcBef>
            </a:pPr>
            <a:r>
              <a:rPr lang="en-US" b="1" dirty="0">
                <a:solidFill>
                  <a:srgbClr val="000000"/>
                </a:solidFill>
              </a:rPr>
              <a:t>Completely Blank</a:t>
            </a:r>
          </a:p>
          <a:p>
            <a:pPr marL="342900" lvl="0" indent="-342900">
              <a:spcBef>
                <a:spcPts val="800"/>
              </a:spcBef>
            </a:pPr>
            <a:r>
              <a:rPr lang="en-US" b="1" dirty="0">
                <a:solidFill>
                  <a:srgbClr val="000000"/>
                </a:solidFill>
              </a:rPr>
              <a:t>Says Do Not Mail</a:t>
            </a:r>
          </a:p>
          <a:p>
            <a:pPr marL="342900" indent="-342900">
              <a:spcBef>
                <a:spcPts val="800"/>
              </a:spcBef>
            </a:pPr>
            <a:r>
              <a:rPr lang="en-US" b="1" dirty="0">
                <a:solidFill>
                  <a:srgbClr val="000000"/>
                </a:solidFill>
              </a:rPr>
              <a:t>*Leads without phone numbers do not qualify for credit</a:t>
            </a:r>
          </a:p>
          <a:p>
            <a:pPr marL="342900" lvl="0" indent="-342900">
              <a:spcBef>
                <a:spcPts val="800"/>
              </a:spcBef>
            </a:pPr>
            <a:endParaRPr lang="en-US" b="1" dirty="0">
              <a:solidFill>
                <a:srgbClr val="000000"/>
              </a:solidFill>
            </a:endParaRPr>
          </a:p>
        </p:txBody>
      </p:sp>
      <p:sp>
        <p:nvSpPr>
          <p:cNvPr id="4" name="Rectangle 3">
            <a:extLst>
              <a:ext uri="{FF2B5EF4-FFF2-40B4-BE49-F238E27FC236}">
                <a16:creationId xmlns:a16="http://schemas.microsoft.com/office/drawing/2014/main" id="{D012246F-4B82-466B-9A46-F4B12DBC220A}"/>
              </a:ext>
            </a:extLst>
          </p:cNvPr>
          <p:cNvSpPr/>
          <p:nvPr/>
        </p:nvSpPr>
        <p:spPr>
          <a:xfrm>
            <a:off x="2923360" y="5074942"/>
            <a:ext cx="5628968" cy="369332"/>
          </a:xfrm>
          <a:prstGeom prst="rect">
            <a:avLst/>
          </a:prstGeom>
        </p:spPr>
        <p:txBody>
          <a:bodyPr wrap="square">
            <a:spAutoFit/>
          </a:bodyPr>
          <a:lstStyle/>
          <a:p>
            <a:r>
              <a:rPr lang="en-US" dirty="0">
                <a:solidFill>
                  <a:srgbClr val="0070C0"/>
                </a:solidFill>
              </a:rPr>
              <a:t>Both of the following MP leads are used to fulfill orders</a:t>
            </a:r>
            <a:endParaRPr lang="en-US" dirty="0"/>
          </a:p>
        </p:txBody>
      </p:sp>
      <p:pic>
        <p:nvPicPr>
          <p:cNvPr id="5" name="Picture 4">
            <a:extLst>
              <a:ext uri="{FF2B5EF4-FFF2-40B4-BE49-F238E27FC236}">
                <a16:creationId xmlns:a16="http://schemas.microsoft.com/office/drawing/2014/main" id="{F17FD8AE-22DB-4406-922F-7AD8F92F6F14}"/>
              </a:ext>
            </a:extLst>
          </p:cNvPr>
          <p:cNvPicPr>
            <a:picLocks noChangeAspect="1"/>
          </p:cNvPicPr>
          <p:nvPr/>
        </p:nvPicPr>
        <p:blipFill>
          <a:blip r:embed="rId2"/>
          <a:stretch>
            <a:fillRect/>
          </a:stretch>
        </p:blipFill>
        <p:spPr>
          <a:xfrm>
            <a:off x="636559" y="6617554"/>
            <a:ext cx="10918882" cy="298730"/>
          </a:xfrm>
          <a:prstGeom prst="rect">
            <a:avLst/>
          </a:prstGeom>
        </p:spPr>
      </p:pic>
    </p:spTree>
    <p:extLst>
      <p:ext uri="{BB962C8B-B14F-4D97-AF65-F5344CB8AC3E}">
        <p14:creationId xmlns:p14="http://schemas.microsoft.com/office/powerpoint/2010/main" val="24147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fade">
                                      <p:cBhvr>
                                        <p:cTn id="34" dur="1000"/>
                                        <p:tgtEl>
                                          <p:spTgt spid="6">
                                            <p:txEl>
                                              <p:pRg st="0" end="0"/>
                                            </p:txEl>
                                          </p:spTgt>
                                        </p:tgtEl>
                                      </p:cBhvr>
                                    </p:animEffect>
                                    <p:anim calcmode="lin" valueType="num">
                                      <p:cBhvr>
                                        <p:cTn id="3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0" end="0"/>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fade">
                                      <p:cBhvr>
                                        <p:cTn id="39" dur="1000"/>
                                        <p:tgtEl>
                                          <p:spTgt spid="6">
                                            <p:txEl>
                                              <p:pRg st="1" end="1"/>
                                            </p:txEl>
                                          </p:spTgt>
                                        </p:tgtEl>
                                      </p:cBhvr>
                                    </p:animEffect>
                                    <p:anim calcmode="lin" valueType="num">
                                      <p:cBhvr>
                                        <p:cTn id="4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1" end="1"/>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6">
                                            <p:txEl>
                                              <p:pRg st="2" end="2"/>
                                            </p:txEl>
                                          </p:spTgt>
                                        </p:tgtEl>
                                        <p:attrNameLst>
                                          <p:attrName>style.visibility</p:attrName>
                                        </p:attrNameLst>
                                      </p:cBhvr>
                                      <p:to>
                                        <p:strVal val="visible"/>
                                      </p:to>
                                    </p:set>
                                    <p:animEffect transition="in" filter="fade">
                                      <p:cBhvr>
                                        <p:cTn id="44" dur="1000"/>
                                        <p:tgtEl>
                                          <p:spTgt spid="6">
                                            <p:txEl>
                                              <p:pRg st="2" end="2"/>
                                            </p:txEl>
                                          </p:spTgt>
                                        </p:tgtEl>
                                      </p:cBhvr>
                                    </p:animEffect>
                                    <p:anim calcmode="lin" valueType="num">
                                      <p:cBhvr>
                                        <p:cTn id="4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2" end="2"/>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Effect transition="in" filter="fade">
                                      <p:cBhvr>
                                        <p:cTn id="49" dur="1000"/>
                                        <p:tgtEl>
                                          <p:spTgt spid="6">
                                            <p:txEl>
                                              <p:pRg st="3" end="3"/>
                                            </p:txEl>
                                          </p:spTgt>
                                        </p:tgtEl>
                                      </p:cBhvr>
                                    </p:animEffect>
                                    <p:anim calcmode="lin" valueType="num">
                                      <p:cBhvr>
                                        <p:cTn id="5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0" end="0"/>
                                            </p:txEl>
                                          </p:spTgt>
                                        </p:tgtEl>
                                        <p:attrNameLst>
                                          <p:attrName>style.visibility</p:attrName>
                                        </p:attrNameLst>
                                      </p:cBhvr>
                                      <p:to>
                                        <p:strVal val="visible"/>
                                      </p:to>
                                    </p:set>
                                    <p:animEffect transition="in" filter="fade">
                                      <p:cBhvr>
                                        <p:cTn id="56" dur="1000"/>
                                        <p:tgtEl>
                                          <p:spTgt spid="4">
                                            <p:txEl>
                                              <p:pRg st="0" end="0"/>
                                            </p:txEl>
                                          </p:spTgt>
                                        </p:tgtEl>
                                      </p:cBhvr>
                                    </p:animEffect>
                                    <p:anim calcmode="lin" valueType="num">
                                      <p:cBhvr>
                                        <p:cTn id="5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8E025-9AA2-4E9C-AA34-373AE02BF34C}"/>
              </a:ext>
            </a:extLst>
          </p:cNvPr>
          <p:cNvSpPr>
            <a:spLocks noGrp="1"/>
          </p:cNvSpPr>
          <p:nvPr>
            <p:ph type="title"/>
          </p:nvPr>
        </p:nvSpPr>
        <p:spPr>
          <a:xfrm>
            <a:off x="1082040" y="32274"/>
            <a:ext cx="10027920" cy="548640"/>
          </a:xfrm>
        </p:spPr>
        <p:txBody>
          <a:bodyPr/>
          <a:lstStyle/>
          <a:p>
            <a:r>
              <a:rPr lang="en-US" dirty="0">
                <a:solidFill>
                  <a:srgbClr val="0070C0"/>
                </a:solidFill>
              </a:rPr>
              <a:t>All Mortgage protection leads used to fulfill orders</a:t>
            </a:r>
            <a:endParaRPr lang="en-US" dirty="0"/>
          </a:p>
        </p:txBody>
      </p:sp>
      <p:pic>
        <p:nvPicPr>
          <p:cNvPr id="3" name="Picture 2">
            <a:extLst>
              <a:ext uri="{FF2B5EF4-FFF2-40B4-BE49-F238E27FC236}">
                <a16:creationId xmlns:a16="http://schemas.microsoft.com/office/drawing/2014/main" id="{E9C762E8-811C-4C9C-8A76-2BA628F34A00}"/>
              </a:ext>
            </a:extLst>
          </p:cNvPr>
          <p:cNvPicPr>
            <a:picLocks noChangeAspect="1"/>
          </p:cNvPicPr>
          <p:nvPr/>
        </p:nvPicPr>
        <p:blipFill>
          <a:blip r:embed="rId2"/>
          <a:stretch>
            <a:fillRect/>
          </a:stretch>
        </p:blipFill>
        <p:spPr>
          <a:xfrm>
            <a:off x="636559" y="6559270"/>
            <a:ext cx="10918882" cy="298730"/>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38E3A4AD-4424-4A6A-9A58-63CFA7144E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273" y="580914"/>
            <a:ext cx="11194691" cy="4774206"/>
          </a:xfrm>
          <a:prstGeom prst="rect">
            <a:avLst/>
          </a:prstGeom>
        </p:spPr>
      </p:pic>
    </p:spTree>
    <p:extLst>
      <p:ext uri="{BB962C8B-B14F-4D97-AF65-F5344CB8AC3E}">
        <p14:creationId xmlns:p14="http://schemas.microsoft.com/office/powerpoint/2010/main" val="1377601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356D3-46AB-41B2-B245-1067B2576037}"/>
              </a:ext>
            </a:extLst>
          </p:cNvPr>
          <p:cNvSpPr>
            <a:spLocks noGrp="1"/>
          </p:cNvSpPr>
          <p:nvPr>
            <p:ph type="title"/>
          </p:nvPr>
        </p:nvSpPr>
        <p:spPr>
          <a:xfrm>
            <a:off x="1156447" y="19722"/>
            <a:ext cx="10027920" cy="548640"/>
          </a:xfrm>
        </p:spPr>
        <p:txBody>
          <a:bodyPr/>
          <a:lstStyle/>
          <a:p>
            <a:r>
              <a:rPr lang="en-US" dirty="0">
                <a:solidFill>
                  <a:srgbClr val="0070C0"/>
                </a:solidFill>
              </a:rPr>
              <a:t>All Mortgage protection leads used to fulfill orders</a:t>
            </a:r>
            <a:endParaRPr lang="en-US" dirty="0"/>
          </a:p>
        </p:txBody>
      </p:sp>
      <p:sp>
        <p:nvSpPr>
          <p:cNvPr id="3" name="TextBox 2">
            <a:extLst>
              <a:ext uri="{FF2B5EF4-FFF2-40B4-BE49-F238E27FC236}">
                <a16:creationId xmlns:a16="http://schemas.microsoft.com/office/drawing/2014/main" id="{241B4840-FE34-438D-8DCA-AF0F36753490}"/>
              </a:ext>
            </a:extLst>
          </p:cNvPr>
          <p:cNvSpPr txBox="1"/>
          <p:nvPr/>
        </p:nvSpPr>
        <p:spPr>
          <a:xfrm rot="890780">
            <a:off x="-17303" y="32174"/>
            <a:ext cx="117261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rgbClr val="FF0000"/>
                </a:solidFill>
                <a:effectLst/>
                <a:uLnTx/>
                <a:uFillTx/>
                <a:latin typeface="Franklin Gothic Book"/>
                <a:ea typeface="+mn-ea"/>
                <a:cs typeface="+mn-cs"/>
              </a:rPr>
              <a:t>Front</a:t>
            </a:r>
          </a:p>
        </p:txBody>
      </p:sp>
      <p:pic>
        <p:nvPicPr>
          <p:cNvPr id="4" name="Picture 3">
            <a:extLst>
              <a:ext uri="{FF2B5EF4-FFF2-40B4-BE49-F238E27FC236}">
                <a16:creationId xmlns:a16="http://schemas.microsoft.com/office/drawing/2014/main" id="{CF6AF460-4414-4653-BFED-10F7DF184468}"/>
              </a:ext>
            </a:extLst>
          </p:cNvPr>
          <p:cNvPicPr>
            <a:picLocks noChangeAspect="1"/>
          </p:cNvPicPr>
          <p:nvPr/>
        </p:nvPicPr>
        <p:blipFill>
          <a:blip r:embed="rId2"/>
          <a:stretch>
            <a:fillRect/>
          </a:stretch>
        </p:blipFill>
        <p:spPr>
          <a:xfrm>
            <a:off x="531831" y="6559270"/>
            <a:ext cx="10918882" cy="298730"/>
          </a:xfrm>
          <a:prstGeom prst="rect">
            <a:avLst/>
          </a:prstGeom>
        </p:spPr>
      </p:pic>
      <p:pic>
        <p:nvPicPr>
          <p:cNvPr id="7" name="Picture 6" descr="A screenshot of a social media post&#10;&#10;Description automatically generated">
            <a:extLst>
              <a:ext uri="{FF2B5EF4-FFF2-40B4-BE49-F238E27FC236}">
                <a16:creationId xmlns:a16="http://schemas.microsoft.com/office/drawing/2014/main" id="{FEC952F6-2B81-4DA3-A3D5-28A539BE1C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109" y="659657"/>
            <a:ext cx="10341956" cy="4410540"/>
          </a:xfrm>
          <a:prstGeom prst="rect">
            <a:avLst/>
          </a:prstGeom>
        </p:spPr>
      </p:pic>
    </p:spTree>
    <p:extLst>
      <p:ext uri="{BB962C8B-B14F-4D97-AF65-F5344CB8AC3E}">
        <p14:creationId xmlns:p14="http://schemas.microsoft.com/office/powerpoint/2010/main" val="2098510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74E07-F36A-44F3-ABE4-B46942C59C0D}"/>
              </a:ext>
            </a:extLst>
          </p:cNvPr>
          <p:cNvSpPr>
            <a:spLocks noGrp="1"/>
          </p:cNvSpPr>
          <p:nvPr>
            <p:ph type="title"/>
          </p:nvPr>
        </p:nvSpPr>
        <p:spPr>
          <a:xfrm>
            <a:off x="1082040" y="3156"/>
            <a:ext cx="10027920" cy="548640"/>
          </a:xfrm>
        </p:spPr>
        <p:txBody>
          <a:bodyPr/>
          <a:lstStyle/>
          <a:p>
            <a:r>
              <a:rPr lang="en-US" dirty="0">
                <a:solidFill>
                  <a:srgbClr val="0070C0"/>
                </a:solidFill>
              </a:rPr>
              <a:t>All Mortgage protection leads used to fulfill orders</a:t>
            </a:r>
            <a:endParaRPr lang="en-US" dirty="0"/>
          </a:p>
        </p:txBody>
      </p:sp>
      <p:sp>
        <p:nvSpPr>
          <p:cNvPr id="3" name="Rectangle 2">
            <a:extLst>
              <a:ext uri="{FF2B5EF4-FFF2-40B4-BE49-F238E27FC236}">
                <a16:creationId xmlns:a16="http://schemas.microsoft.com/office/drawing/2014/main" id="{D25174D1-DD77-45EC-BB61-155946C56EBD}"/>
              </a:ext>
            </a:extLst>
          </p:cNvPr>
          <p:cNvSpPr/>
          <p:nvPr/>
        </p:nvSpPr>
        <p:spPr>
          <a:xfrm rot="1007636">
            <a:off x="-47755" y="-61269"/>
            <a:ext cx="1152880"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rgbClr val="FF0000"/>
                </a:solidFill>
                <a:effectLst/>
                <a:uLnTx/>
                <a:uFillTx/>
                <a:latin typeface="Franklin Gothic Book"/>
                <a:ea typeface="+mn-ea"/>
                <a:cs typeface="+mn-cs"/>
              </a:rPr>
              <a:t>Back</a:t>
            </a:r>
          </a:p>
        </p:txBody>
      </p:sp>
      <p:pic>
        <p:nvPicPr>
          <p:cNvPr id="4" name="Picture 3">
            <a:extLst>
              <a:ext uri="{FF2B5EF4-FFF2-40B4-BE49-F238E27FC236}">
                <a16:creationId xmlns:a16="http://schemas.microsoft.com/office/drawing/2014/main" id="{684185FF-FF27-43A6-A350-E55F73D2B579}"/>
              </a:ext>
            </a:extLst>
          </p:cNvPr>
          <p:cNvPicPr>
            <a:picLocks noChangeAspect="1"/>
          </p:cNvPicPr>
          <p:nvPr/>
        </p:nvPicPr>
        <p:blipFill>
          <a:blip r:embed="rId2"/>
          <a:stretch>
            <a:fillRect/>
          </a:stretch>
        </p:blipFill>
        <p:spPr>
          <a:xfrm>
            <a:off x="651799" y="6559270"/>
            <a:ext cx="10918882" cy="298730"/>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FE3FD715-89DF-4B93-AA31-B4B8772F95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89" y="656677"/>
            <a:ext cx="11545455" cy="4923798"/>
          </a:xfrm>
          <a:prstGeom prst="rect">
            <a:avLst/>
          </a:prstGeom>
        </p:spPr>
      </p:pic>
    </p:spTree>
    <p:extLst>
      <p:ext uri="{BB962C8B-B14F-4D97-AF65-F5344CB8AC3E}">
        <p14:creationId xmlns:p14="http://schemas.microsoft.com/office/powerpoint/2010/main" val="3315675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9BE656-0BFD-44E5-8299-1F9AD65BADCA}"/>
              </a:ext>
            </a:extLst>
          </p:cNvPr>
          <p:cNvSpPr txBox="1"/>
          <p:nvPr/>
        </p:nvSpPr>
        <p:spPr>
          <a:xfrm>
            <a:off x="1400897" y="1950779"/>
            <a:ext cx="4258025" cy="2267287"/>
          </a:xfrm>
          <a:prstGeom prst="rect">
            <a:avLst/>
          </a:prstGeom>
          <a:noFill/>
        </p:spPr>
        <p:txBody>
          <a:bodyPr wrap="none" rtlCol="0">
            <a:spAutoFit/>
          </a:bodyPr>
          <a:lstStyle/>
          <a:p>
            <a:pPr marL="342900" lvl="0" indent="-342900">
              <a:spcBef>
                <a:spcPts val="800"/>
              </a:spcBef>
            </a:pPr>
            <a:r>
              <a:rPr lang="en-US" b="1" dirty="0">
                <a:solidFill>
                  <a:srgbClr val="000000"/>
                </a:solidFill>
              </a:rPr>
              <a:t>#1 DIRECT MAIL FINAL EXPENSE  </a:t>
            </a:r>
          </a:p>
          <a:p>
            <a:pPr marL="342900" lvl="0" indent="-342900">
              <a:spcBef>
                <a:spcPts val="800"/>
              </a:spcBef>
            </a:pPr>
            <a:r>
              <a:rPr lang="en-US" b="1" dirty="0">
                <a:solidFill>
                  <a:srgbClr val="000000"/>
                </a:solidFill>
              </a:rPr>
              <a:t>#2 DIRECT MAIL MED SUPP </a:t>
            </a:r>
          </a:p>
          <a:p>
            <a:pPr marL="342900" lvl="0" indent="-342900">
              <a:spcBef>
                <a:spcPts val="800"/>
              </a:spcBef>
            </a:pPr>
            <a:r>
              <a:rPr lang="en-US" b="1" dirty="0">
                <a:solidFill>
                  <a:srgbClr val="000000"/>
                </a:solidFill>
              </a:rPr>
              <a:t>#3 DIRECT MAIL T-65 </a:t>
            </a:r>
          </a:p>
          <a:p>
            <a:pPr marL="342900" lvl="0" indent="-342900">
              <a:spcBef>
                <a:spcPts val="800"/>
              </a:spcBef>
            </a:pPr>
            <a:r>
              <a:rPr lang="en-US" b="1" dirty="0">
                <a:solidFill>
                  <a:srgbClr val="000000"/>
                </a:solidFill>
              </a:rPr>
              <a:t>#4 DIRECT MAIL MORTGAGE PROTECTION</a:t>
            </a:r>
          </a:p>
          <a:p>
            <a:pPr marL="342900" indent="-342900">
              <a:spcBef>
                <a:spcPts val="800"/>
              </a:spcBef>
            </a:pPr>
            <a:r>
              <a:rPr lang="en-US" b="1" dirty="0">
                <a:solidFill>
                  <a:srgbClr val="000000"/>
                </a:solidFill>
              </a:rPr>
              <a:t>#5 DIRECT MAIL MED ADVANTAGE </a:t>
            </a:r>
          </a:p>
          <a:p>
            <a:pPr marL="342900" lvl="0" indent="-342900">
              <a:spcBef>
                <a:spcPts val="800"/>
              </a:spcBef>
            </a:pPr>
            <a:endParaRPr lang="en-US" b="1" dirty="0">
              <a:solidFill>
                <a:srgbClr val="000000"/>
              </a:solidFill>
            </a:endParaRPr>
          </a:p>
        </p:txBody>
      </p:sp>
      <p:sp>
        <p:nvSpPr>
          <p:cNvPr id="3" name="Rectangle 2">
            <a:extLst>
              <a:ext uri="{FF2B5EF4-FFF2-40B4-BE49-F238E27FC236}">
                <a16:creationId xmlns:a16="http://schemas.microsoft.com/office/drawing/2014/main" id="{3BA3CE27-6679-442D-8857-531EB5220CF4}"/>
              </a:ext>
            </a:extLst>
          </p:cNvPr>
          <p:cNvSpPr/>
          <p:nvPr/>
        </p:nvSpPr>
        <p:spPr>
          <a:xfrm>
            <a:off x="7579139" y="2672894"/>
            <a:ext cx="1116771" cy="369332"/>
          </a:xfrm>
          <a:prstGeom prst="rect">
            <a:avLst/>
          </a:prstGeom>
        </p:spPr>
        <p:txBody>
          <a:bodyPr wrap="square">
            <a:spAutoFit/>
          </a:bodyPr>
          <a:lstStyle/>
          <a:p>
            <a:r>
              <a:rPr lang="en-US" b="1" dirty="0"/>
              <a:t> $25.00</a:t>
            </a:r>
          </a:p>
        </p:txBody>
      </p:sp>
      <p:sp>
        <p:nvSpPr>
          <p:cNvPr id="6" name="Rectangle 5">
            <a:extLst>
              <a:ext uri="{FF2B5EF4-FFF2-40B4-BE49-F238E27FC236}">
                <a16:creationId xmlns:a16="http://schemas.microsoft.com/office/drawing/2014/main" id="{C6AF6296-66F4-42EC-A7D9-D4A2703BC155}"/>
              </a:ext>
            </a:extLst>
          </p:cNvPr>
          <p:cNvSpPr/>
          <p:nvPr/>
        </p:nvSpPr>
        <p:spPr>
          <a:xfrm>
            <a:off x="7521431" y="1950779"/>
            <a:ext cx="1039067" cy="369332"/>
          </a:xfrm>
          <a:prstGeom prst="rect">
            <a:avLst/>
          </a:prstGeom>
        </p:spPr>
        <p:txBody>
          <a:bodyPr wrap="none">
            <a:spAutoFit/>
          </a:bodyPr>
          <a:lstStyle/>
          <a:p>
            <a:r>
              <a:rPr lang="en-US" b="1" dirty="0"/>
              <a:t>  $29.95</a:t>
            </a:r>
          </a:p>
        </p:txBody>
      </p:sp>
      <p:sp>
        <p:nvSpPr>
          <p:cNvPr id="8" name="Rectangle 7">
            <a:extLst>
              <a:ext uri="{FF2B5EF4-FFF2-40B4-BE49-F238E27FC236}">
                <a16:creationId xmlns:a16="http://schemas.microsoft.com/office/drawing/2014/main" id="{0D2AD7A0-F7DC-44AF-A816-A14B04B4372C}"/>
              </a:ext>
            </a:extLst>
          </p:cNvPr>
          <p:cNvSpPr/>
          <p:nvPr/>
        </p:nvSpPr>
        <p:spPr>
          <a:xfrm>
            <a:off x="7579139" y="2288934"/>
            <a:ext cx="981359" cy="369332"/>
          </a:xfrm>
          <a:prstGeom prst="rect">
            <a:avLst/>
          </a:prstGeom>
        </p:spPr>
        <p:txBody>
          <a:bodyPr wrap="none">
            <a:spAutoFit/>
          </a:bodyPr>
          <a:lstStyle/>
          <a:p>
            <a:r>
              <a:rPr lang="en-US" b="1" dirty="0"/>
              <a:t> $23.00</a:t>
            </a:r>
          </a:p>
        </p:txBody>
      </p:sp>
      <p:sp>
        <p:nvSpPr>
          <p:cNvPr id="12" name="Rectangle 11">
            <a:extLst>
              <a:ext uri="{FF2B5EF4-FFF2-40B4-BE49-F238E27FC236}">
                <a16:creationId xmlns:a16="http://schemas.microsoft.com/office/drawing/2014/main" id="{CCEA7D32-78D6-4ABB-83B0-81549EABBE3E}"/>
              </a:ext>
            </a:extLst>
          </p:cNvPr>
          <p:cNvSpPr/>
          <p:nvPr/>
        </p:nvSpPr>
        <p:spPr>
          <a:xfrm>
            <a:off x="4906064" y="3228957"/>
            <a:ext cx="274434" cy="523220"/>
          </a:xfrm>
          <a:prstGeom prst="rect">
            <a:avLst/>
          </a:prstGeom>
        </p:spPr>
        <p:txBody>
          <a:bodyPr wrap="none">
            <a:spAutoFit/>
          </a:bodyPr>
          <a:lstStyle/>
          <a:p>
            <a:pPr lvl="0" algn="ctr"/>
            <a:r>
              <a:rPr lang="en-US" sz="2800" b="1" dirty="0">
                <a:ln w="22225">
                  <a:solidFill>
                    <a:srgbClr val="0070C0"/>
                  </a:solidFill>
                  <a:prstDash val="solid"/>
                </a:ln>
                <a:solidFill>
                  <a:srgbClr val="0070C0">
                    <a:lumMod val="40000"/>
                    <a:lumOff val="60000"/>
                  </a:srgbClr>
                </a:solidFill>
              </a:rPr>
              <a:t> </a:t>
            </a:r>
            <a:endParaRPr lang="en-US" sz="2800" b="1" dirty="0">
              <a:ln w="22225">
                <a:solidFill>
                  <a:srgbClr val="0070C0"/>
                </a:solidFill>
                <a:prstDash val="solid"/>
              </a:ln>
            </a:endParaRPr>
          </a:p>
        </p:txBody>
      </p:sp>
      <p:sp>
        <p:nvSpPr>
          <p:cNvPr id="18" name="Rectangle 17">
            <a:extLst>
              <a:ext uri="{FF2B5EF4-FFF2-40B4-BE49-F238E27FC236}">
                <a16:creationId xmlns:a16="http://schemas.microsoft.com/office/drawing/2014/main" id="{528AD8E9-2B51-4AA8-BB4E-3B0478070077}"/>
              </a:ext>
            </a:extLst>
          </p:cNvPr>
          <p:cNvSpPr/>
          <p:nvPr/>
        </p:nvSpPr>
        <p:spPr>
          <a:xfrm>
            <a:off x="3062711" y="5708"/>
            <a:ext cx="5497787" cy="923330"/>
          </a:xfrm>
          <a:prstGeom prst="rect">
            <a:avLst/>
          </a:prstGeom>
          <a:noFill/>
        </p:spPr>
        <p:txBody>
          <a:bodyPr wrap="none" lIns="91440" tIns="45720" rIns="91440" bIns="45720">
            <a:spAutoFit/>
          </a:bodyPr>
          <a:lstStyle/>
          <a:p>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t>
            </a:r>
            <a:r>
              <a:rPr lang="en-US" sz="5400" b="1" dirty="0">
                <a:ln w="12700" cmpd="sng">
                  <a:solidFill>
                    <a:schemeClr val="accent4"/>
                  </a:solidFill>
                  <a:prstDash val="solid"/>
                </a:ln>
              </a:rPr>
              <a:t>Purchase </a:t>
            </a:r>
            <a:r>
              <a:rPr lang="en-US" sz="5400" b="1" cap="none" spc="0" dirty="0">
                <a:ln w="12700" cmpd="sng">
                  <a:solidFill>
                    <a:schemeClr val="accent4"/>
                  </a:solidFill>
                  <a:prstDash val="solid"/>
                </a:ln>
                <a:effectLst/>
              </a:rPr>
              <a:t>Options</a:t>
            </a:r>
          </a:p>
        </p:txBody>
      </p:sp>
      <p:sp>
        <p:nvSpPr>
          <p:cNvPr id="2" name="Rectangle 1">
            <a:extLst>
              <a:ext uri="{FF2B5EF4-FFF2-40B4-BE49-F238E27FC236}">
                <a16:creationId xmlns:a16="http://schemas.microsoft.com/office/drawing/2014/main" id="{13E99B84-1E34-4569-B3E8-E9542C80F936}"/>
              </a:ext>
            </a:extLst>
          </p:cNvPr>
          <p:cNvSpPr/>
          <p:nvPr/>
        </p:nvSpPr>
        <p:spPr>
          <a:xfrm>
            <a:off x="7643676" y="3056854"/>
            <a:ext cx="3653456" cy="646331"/>
          </a:xfrm>
          <a:prstGeom prst="rect">
            <a:avLst/>
          </a:prstGeom>
        </p:spPr>
        <p:txBody>
          <a:bodyPr wrap="square">
            <a:spAutoFit/>
          </a:bodyPr>
          <a:lstStyle/>
          <a:p>
            <a:r>
              <a:rPr lang="en-US" b="1" dirty="0">
                <a:solidFill>
                  <a:srgbClr val="000000"/>
                </a:solidFill>
              </a:rPr>
              <a:t>$79.00</a:t>
            </a:r>
          </a:p>
          <a:p>
            <a:endParaRPr lang="en-US" dirty="0"/>
          </a:p>
        </p:txBody>
      </p:sp>
      <p:pic>
        <p:nvPicPr>
          <p:cNvPr id="7" name="Picture 6">
            <a:extLst>
              <a:ext uri="{FF2B5EF4-FFF2-40B4-BE49-F238E27FC236}">
                <a16:creationId xmlns:a16="http://schemas.microsoft.com/office/drawing/2014/main" id="{DB589123-E7D8-4ECE-A540-7DB04E8D9220}"/>
              </a:ext>
            </a:extLst>
          </p:cNvPr>
          <p:cNvPicPr>
            <a:picLocks noChangeAspect="1"/>
          </p:cNvPicPr>
          <p:nvPr/>
        </p:nvPicPr>
        <p:blipFill>
          <a:blip r:embed="rId2"/>
          <a:stretch>
            <a:fillRect/>
          </a:stretch>
        </p:blipFill>
        <p:spPr>
          <a:xfrm>
            <a:off x="717241" y="6631256"/>
            <a:ext cx="10918882" cy="298730"/>
          </a:xfrm>
          <a:prstGeom prst="rect">
            <a:avLst/>
          </a:prstGeom>
        </p:spPr>
      </p:pic>
      <p:sp>
        <p:nvSpPr>
          <p:cNvPr id="13" name="TextBox 12">
            <a:extLst>
              <a:ext uri="{FF2B5EF4-FFF2-40B4-BE49-F238E27FC236}">
                <a16:creationId xmlns:a16="http://schemas.microsoft.com/office/drawing/2014/main" id="{EADC5B14-D898-414C-A547-FC15D922DCB9}"/>
              </a:ext>
            </a:extLst>
          </p:cNvPr>
          <p:cNvSpPr txBox="1"/>
          <p:nvPr/>
        </p:nvSpPr>
        <p:spPr>
          <a:xfrm>
            <a:off x="7632144" y="3429000"/>
            <a:ext cx="928354" cy="369332"/>
          </a:xfrm>
          <a:prstGeom prst="rect">
            <a:avLst/>
          </a:prstGeom>
          <a:noFill/>
        </p:spPr>
        <p:txBody>
          <a:bodyPr wrap="square">
            <a:spAutoFit/>
          </a:bodyPr>
          <a:lstStyle/>
          <a:p>
            <a:r>
              <a:rPr lang="en-US" b="1" dirty="0">
                <a:solidFill>
                  <a:srgbClr val="000000"/>
                </a:solidFill>
              </a:rPr>
              <a:t>$29.00</a:t>
            </a:r>
            <a:endParaRPr lang="en-US" dirty="0"/>
          </a:p>
        </p:txBody>
      </p:sp>
    </p:spTree>
    <p:extLst>
      <p:ext uri="{BB962C8B-B14F-4D97-AF65-F5344CB8AC3E}">
        <p14:creationId xmlns:p14="http://schemas.microsoft.com/office/powerpoint/2010/main" val="384296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1000"/>
                                        <p:tgtEl>
                                          <p:spTgt spid="8">
                                            <p:txEl>
                                              <p:pRg st="0" end="0"/>
                                            </p:txEl>
                                          </p:spTgt>
                                        </p:tgtEl>
                                      </p:cBhvr>
                                    </p:animEffect>
                                    <p:anim calcmode="lin" valueType="num">
                                      <p:cBhvr>
                                        <p:cTn id="2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1000"/>
                                        <p:tgtEl>
                                          <p:spTgt spid="4">
                                            <p:txEl>
                                              <p:pRg st="2" end="2"/>
                                            </p:txEl>
                                          </p:spTgt>
                                        </p:tgtEl>
                                      </p:cBhvr>
                                    </p:animEffect>
                                    <p:anim calcmode="lin" valueType="num">
                                      <p:cBhvr>
                                        <p:cTn id="3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animEffect transition="in" filter="fade">
                                      <p:cBhvr>
                                        <p:cTn id="36" dur="1000"/>
                                        <p:tgtEl>
                                          <p:spTgt spid="3">
                                            <p:txEl>
                                              <p:pRg st="0" end="0"/>
                                            </p:txEl>
                                          </p:spTgt>
                                        </p:tgtEl>
                                      </p:cBhvr>
                                    </p:animEffect>
                                    <p:anim calcmode="lin" valueType="num">
                                      <p:cBhvr>
                                        <p:cTn id="3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fade">
                                      <p:cBhvr>
                                        <p:cTn id="43" dur="1000"/>
                                        <p:tgtEl>
                                          <p:spTgt spid="4">
                                            <p:txEl>
                                              <p:pRg st="3" end="3"/>
                                            </p:txEl>
                                          </p:spTgt>
                                        </p:tgtEl>
                                      </p:cBhvr>
                                    </p:animEffect>
                                    <p:anim calcmode="lin" valueType="num">
                                      <p:cBhvr>
                                        <p:cTn id="4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3" end="3"/>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
                                            <p:txEl>
                                              <p:pRg st="0" end="0"/>
                                            </p:txEl>
                                          </p:spTgt>
                                        </p:tgtEl>
                                        <p:attrNameLst>
                                          <p:attrName>style.visibility</p:attrName>
                                        </p:attrNameLst>
                                      </p:cBhvr>
                                      <p:to>
                                        <p:strVal val="visible"/>
                                      </p:to>
                                    </p:set>
                                    <p:animEffect transition="in" filter="fade">
                                      <p:cBhvr>
                                        <p:cTn id="48" dur="1000"/>
                                        <p:tgtEl>
                                          <p:spTgt spid="2">
                                            <p:txEl>
                                              <p:pRg st="0" end="0"/>
                                            </p:txEl>
                                          </p:spTgt>
                                        </p:tgtEl>
                                      </p:cBhvr>
                                    </p:animEffect>
                                    <p:anim calcmode="lin" valueType="num">
                                      <p:cBhvr>
                                        <p:cTn id="49"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Effect transition="in" filter="fade">
                                      <p:cBhvr>
                                        <p:cTn id="55" dur="1000"/>
                                        <p:tgtEl>
                                          <p:spTgt spid="4">
                                            <p:txEl>
                                              <p:pRg st="4" end="4"/>
                                            </p:txEl>
                                          </p:spTgt>
                                        </p:tgtEl>
                                      </p:cBhvr>
                                    </p:animEffect>
                                    <p:anim calcmode="lin" valueType="num">
                                      <p:cBhvr>
                                        <p:cTn id="5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7" dur="1000" fill="hold"/>
                                        <p:tgtEl>
                                          <p:spTgt spid="4">
                                            <p:txEl>
                                              <p:pRg st="4" end="4"/>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3">
                                            <p:txEl>
                                              <p:pRg st="0" end="0"/>
                                            </p:txEl>
                                          </p:spTgt>
                                        </p:tgtEl>
                                        <p:attrNameLst>
                                          <p:attrName>style.visibility</p:attrName>
                                        </p:attrNameLst>
                                      </p:cBhvr>
                                      <p:to>
                                        <p:strVal val="visible"/>
                                      </p:to>
                                    </p:set>
                                    <p:animEffect transition="in" filter="fade">
                                      <p:cBhvr>
                                        <p:cTn id="60" dur="1000"/>
                                        <p:tgtEl>
                                          <p:spTgt spid="13">
                                            <p:txEl>
                                              <p:pRg st="0" end="0"/>
                                            </p:txEl>
                                          </p:spTgt>
                                        </p:tgtEl>
                                      </p:cBhvr>
                                    </p:animEffect>
                                    <p:anim calcmode="lin" valueType="num">
                                      <p:cBhvr>
                                        <p:cTn id="61"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602C63-D760-4E8A-A7FE-A9B0458B0C13}"/>
              </a:ext>
            </a:extLst>
          </p:cNvPr>
          <p:cNvSpPr/>
          <p:nvPr/>
        </p:nvSpPr>
        <p:spPr>
          <a:xfrm>
            <a:off x="3774598" y="330805"/>
            <a:ext cx="4121834" cy="830997"/>
          </a:xfrm>
          <a:prstGeom prst="rect">
            <a:avLst/>
          </a:prstGeom>
        </p:spPr>
        <p:txBody>
          <a:bodyPr wrap="none">
            <a:spAutoFit/>
          </a:bodyPr>
          <a:lstStyle/>
          <a:p>
            <a:r>
              <a:rPr lang="en-US" sz="4800" b="1" dirty="0">
                <a:solidFill>
                  <a:srgbClr val="0070C0"/>
                </a:solidFill>
                <a:latin typeface="Calibri" panose="020F0502020204030204" pitchFamily="34" charset="0"/>
                <a:ea typeface="Calibri" panose="020F0502020204030204" pitchFamily="34" charset="0"/>
              </a:rPr>
              <a:t> To Order Leads</a:t>
            </a:r>
            <a:endParaRPr lang="en-US" sz="4800" b="1" dirty="0">
              <a:solidFill>
                <a:srgbClr val="0070C0"/>
              </a:solidFill>
            </a:endParaRPr>
          </a:p>
        </p:txBody>
      </p:sp>
      <p:sp>
        <p:nvSpPr>
          <p:cNvPr id="4" name="TextBox 3">
            <a:extLst>
              <a:ext uri="{FF2B5EF4-FFF2-40B4-BE49-F238E27FC236}">
                <a16:creationId xmlns:a16="http://schemas.microsoft.com/office/drawing/2014/main" id="{7B2E6E26-A369-4CD6-A828-01240BFF3A2E}"/>
              </a:ext>
            </a:extLst>
          </p:cNvPr>
          <p:cNvSpPr txBox="1"/>
          <p:nvPr/>
        </p:nvSpPr>
        <p:spPr>
          <a:xfrm>
            <a:off x="1936375" y="1855694"/>
            <a:ext cx="7853083" cy="1754326"/>
          </a:xfrm>
          <a:prstGeom prst="rect">
            <a:avLst/>
          </a:prstGeom>
          <a:noFill/>
        </p:spPr>
        <p:txBody>
          <a:bodyPr wrap="square" rtlCol="0">
            <a:spAutoFit/>
          </a:bodyPr>
          <a:lstStyle/>
          <a:p>
            <a:pPr algn="ctr"/>
            <a:r>
              <a:rPr lang="en-US" sz="3600" b="1" dirty="0"/>
              <a:t>Complete lead order form and email to:</a:t>
            </a:r>
          </a:p>
          <a:p>
            <a:pPr algn="ctr"/>
            <a:r>
              <a:rPr lang="en-US" sz="3600" b="1" dirty="0">
                <a:solidFill>
                  <a:schemeClr val="accent2"/>
                </a:solidFill>
                <a:hlinkClick r:id="rId2">
                  <a:extLst>
                    <a:ext uri="{A12FA001-AC4F-418D-AE19-62706E023703}">
                      <ahyp:hlinkClr xmlns:ahyp="http://schemas.microsoft.com/office/drawing/2018/hyperlinkcolor" val="tx"/>
                    </a:ext>
                  </a:extLst>
                </a:hlinkClick>
              </a:rPr>
              <a:t>YIGleads@yourinsurancegroup.net</a:t>
            </a:r>
            <a:r>
              <a:rPr lang="en-US" sz="3600" b="1" dirty="0">
                <a:solidFill>
                  <a:schemeClr val="accent2"/>
                </a:solidFill>
              </a:rPr>
              <a:t> </a:t>
            </a:r>
          </a:p>
          <a:p>
            <a:pPr algn="ctr"/>
            <a:r>
              <a:rPr lang="en-US" sz="3600" b="1" dirty="0"/>
              <a:t>or Fax to 856-206-4049</a:t>
            </a:r>
          </a:p>
        </p:txBody>
      </p:sp>
      <p:pic>
        <p:nvPicPr>
          <p:cNvPr id="2" name="Picture 1">
            <a:extLst>
              <a:ext uri="{FF2B5EF4-FFF2-40B4-BE49-F238E27FC236}">
                <a16:creationId xmlns:a16="http://schemas.microsoft.com/office/drawing/2014/main" id="{5955D493-B98D-444E-9972-DF4618E2B096}"/>
              </a:ext>
            </a:extLst>
          </p:cNvPr>
          <p:cNvPicPr>
            <a:picLocks noChangeAspect="1"/>
          </p:cNvPicPr>
          <p:nvPr/>
        </p:nvPicPr>
        <p:blipFill>
          <a:blip r:embed="rId3"/>
          <a:stretch>
            <a:fillRect/>
          </a:stretch>
        </p:blipFill>
        <p:spPr>
          <a:xfrm>
            <a:off x="708277" y="6574443"/>
            <a:ext cx="10918882" cy="298730"/>
          </a:xfrm>
          <a:prstGeom prst="rect">
            <a:avLst/>
          </a:prstGeom>
        </p:spPr>
      </p:pic>
    </p:spTree>
    <p:extLst>
      <p:ext uri="{BB962C8B-B14F-4D97-AF65-F5344CB8AC3E}">
        <p14:creationId xmlns:p14="http://schemas.microsoft.com/office/powerpoint/2010/main" val="2067851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C9FCAB-3E2D-4AE0-9D99-22BFF27D61A1}"/>
              </a:ext>
            </a:extLst>
          </p:cNvPr>
          <p:cNvSpPr/>
          <p:nvPr/>
        </p:nvSpPr>
        <p:spPr>
          <a:xfrm>
            <a:off x="978196" y="1814917"/>
            <a:ext cx="10451804" cy="646331"/>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rPr>
              <a:t>Confirmation email will be sent upon receipt of order</a:t>
            </a:r>
          </a:p>
        </p:txBody>
      </p:sp>
      <p:sp>
        <p:nvSpPr>
          <p:cNvPr id="3" name="Rectangle 2">
            <a:extLst>
              <a:ext uri="{FF2B5EF4-FFF2-40B4-BE49-F238E27FC236}">
                <a16:creationId xmlns:a16="http://schemas.microsoft.com/office/drawing/2014/main" id="{B5602C63-D760-4E8A-A7FE-A9B0458B0C13}"/>
              </a:ext>
            </a:extLst>
          </p:cNvPr>
          <p:cNvSpPr/>
          <p:nvPr/>
        </p:nvSpPr>
        <p:spPr>
          <a:xfrm>
            <a:off x="1641679" y="285981"/>
            <a:ext cx="8378063" cy="769441"/>
          </a:xfrm>
          <a:prstGeom prst="rect">
            <a:avLst/>
          </a:prstGeom>
        </p:spPr>
        <p:txBody>
          <a:bodyPr wrap="none">
            <a:spAutoFit/>
          </a:bodyPr>
          <a:lstStyle/>
          <a:p>
            <a:r>
              <a:rPr lang="en-US" sz="4400" b="1" dirty="0">
                <a:solidFill>
                  <a:srgbClr val="0070C0"/>
                </a:solidFill>
                <a:latin typeface="Calibri" panose="020F0502020204030204" pitchFamily="34" charset="0"/>
                <a:ea typeface="Calibri" panose="020F0502020204030204" pitchFamily="34" charset="0"/>
              </a:rPr>
              <a:t>Order Confirmation and Processing</a:t>
            </a:r>
            <a:endParaRPr lang="en-US" sz="4400" b="1" dirty="0">
              <a:solidFill>
                <a:srgbClr val="0070C0"/>
              </a:solidFill>
            </a:endParaRPr>
          </a:p>
        </p:txBody>
      </p:sp>
      <p:sp>
        <p:nvSpPr>
          <p:cNvPr id="7" name="TextBox 6">
            <a:extLst>
              <a:ext uri="{FF2B5EF4-FFF2-40B4-BE49-F238E27FC236}">
                <a16:creationId xmlns:a16="http://schemas.microsoft.com/office/drawing/2014/main" id="{0CE6C53F-25B5-4392-A551-E8204DEF5535}"/>
              </a:ext>
            </a:extLst>
          </p:cNvPr>
          <p:cNvSpPr txBox="1"/>
          <p:nvPr/>
        </p:nvSpPr>
        <p:spPr>
          <a:xfrm>
            <a:off x="463272" y="2976573"/>
            <a:ext cx="11265456" cy="646331"/>
          </a:xfrm>
          <a:prstGeom prst="rect">
            <a:avLst/>
          </a:prstGeom>
          <a:noFill/>
        </p:spPr>
        <p:txBody>
          <a:bodyPr wrap="none" rtlCol="0">
            <a:spAutoFit/>
          </a:bodyPr>
          <a:lstStyle/>
          <a:p>
            <a:r>
              <a:rPr lang="en-US" sz="3600" b="1" dirty="0">
                <a:latin typeface="Calibri" panose="020F0502020204030204" pitchFamily="34" charset="0"/>
                <a:cs typeface="Calibri" panose="020F0502020204030204" pitchFamily="34" charset="0"/>
              </a:rPr>
              <a:t>New Lead orders are charged on Mondays or Wednesdays</a:t>
            </a:r>
          </a:p>
        </p:txBody>
      </p:sp>
      <p:pic>
        <p:nvPicPr>
          <p:cNvPr id="4" name="Picture 3">
            <a:extLst>
              <a:ext uri="{FF2B5EF4-FFF2-40B4-BE49-F238E27FC236}">
                <a16:creationId xmlns:a16="http://schemas.microsoft.com/office/drawing/2014/main" id="{8E4B83F0-552E-4A8A-939D-AEAEE6B71F5E}"/>
              </a:ext>
            </a:extLst>
          </p:cNvPr>
          <p:cNvPicPr>
            <a:picLocks noChangeAspect="1"/>
          </p:cNvPicPr>
          <p:nvPr/>
        </p:nvPicPr>
        <p:blipFill>
          <a:blip r:embed="rId2"/>
          <a:stretch>
            <a:fillRect/>
          </a:stretch>
        </p:blipFill>
        <p:spPr>
          <a:xfrm>
            <a:off x="744657" y="6572019"/>
            <a:ext cx="10918882" cy="298730"/>
          </a:xfrm>
          <a:prstGeom prst="rect">
            <a:avLst/>
          </a:prstGeom>
        </p:spPr>
      </p:pic>
    </p:spTree>
    <p:extLst>
      <p:ext uri="{BB962C8B-B14F-4D97-AF65-F5344CB8AC3E}">
        <p14:creationId xmlns:p14="http://schemas.microsoft.com/office/powerpoint/2010/main" val="35501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C727C-45ED-4CFD-B507-2891C345C0C3}"/>
              </a:ext>
            </a:extLst>
          </p:cNvPr>
          <p:cNvSpPr>
            <a:spLocks noGrp="1"/>
          </p:cNvSpPr>
          <p:nvPr>
            <p:ph type="title"/>
          </p:nvPr>
        </p:nvSpPr>
        <p:spPr>
          <a:xfrm>
            <a:off x="2191871" y="-25616"/>
            <a:ext cx="7663030" cy="548640"/>
          </a:xfrm>
        </p:spPr>
        <p:txBody>
          <a:bodyPr/>
          <a:lstStyle/>
          <a:p>
            <a:pPr algn="ctr"/>
            <a:r>
              <a:rPr lang="en-US" sz="3600" dirty="0">
                <a:solidFill>
                  <a:srgbClr val="0070C0"/>
                </a:solidFill>
              </a:rPr>
              <a:t>Direct mail final expense leads</a:t>
            </a:r>
            <a:endParaRPr lang="en-US" sz="3600" dirty="0"/>
          </a:p>
        </p:txBody>
      </p:sp>
      <p:sp>
        <p:nvSpPr>
          <p:cNvPr id="4" name="TextBox 3">
            <a:extLst>
              <a:ext uri="{FF2B5EF4-FFF2-40B4-BE49-F238E27FC236}">
                <a16:creationId xmlns:a16="http://schemas.microsoft.com/office/drawing/2014/main" id="{7A9BE656-0BFD-44E5-8299-1F9AD65BADCA}"/>
              </a:ext>
            </a:extLst>
          </p:cNvPr>
          <p:cNvSpPr txBox="1"/>
          <p:nvPr/>
        </p:nvSpPr>
        <p:spPr>
          <a:xfrm>
            <a:off x="2697123" y="604544"/>
            <a:ext cx="2808398" cy="1405513"/>
          </a:xfrm>
          <a:prstGeom prst="rect">
            <a:avLst/>
          </a:prstGeom>
          <a:noFill/>
        </p:spPr>
        <p:txBody>
          <a:bodyPr wrap="none" rtlCol="0">
            <a:spAutoFit/>
          </a:bodyPr>
          <a:lstStyle/>
          <a:p>
            <a:pPr marL="342900" lvl="0" indent="-342900">
              <a:spcBef>
                <a:spcPts val="800"/>
              </a:spcBef>
            </a:pPr>
            <a:r>
              <a:rPr lang="en-US" sz="3600" b="1" dirty="0">
                <a:solidFill>
                  <a:srgbClr val="000000"/>
                </a:solidFill>
              </a:rPr>
              <a:t>We mail to:    </a:t>
            </a:r>
          </a:p>
          <a:p>
            <a:pPr marL="342900" lvl="0" indent="-342900">
              <a:spcBef>
                <a:spcPts val="800"/>
              </a:spcBef>
            </a:pPr>
            <a:r>
              <a:rPr lang="en-US" b="1" dirty="0">
                <a:solidFill>
                  <a:srgbClr val="000000"/>
                </a:solidFill>
              </a:rPr>
              <a:t>Ages - 50-85</a:t>
            </a:r>
          </a:p>
          <a:p>
            <a:pPr marL="342900" lvl="0" indent="-342900">
              <a:spcBef>
                <a:spcPts val="800"/>
              </a:spcBef>
            </a:pPr>
            <a:r>
              <a:rPr lang="en-US" b="1" dirty="0">
                <a:solidFill>
                  <a:srgbClr val="000000"/>
                </a:solidFill>
              </a:rPr>
              <a:t>Income - $10k-$50k</a:t>
            </a:r>
          </a:p>
        </p:txBody>
      </p:sp>
      <p:sp>
        <p:nvSpPr>
          <p:cNvPr id="5" name="TextBox 4">
            <a:extLst>
              <a:ext uri="{FF2B5EF4-FFF2-40B4-BE49-F238E27FC236}">
                <a16:creationId xmlns:a16="http://schemas.microsoft.com/office/drawing/2014/main" id="{A85C52B9-B1B8-432B-99AC-DEA6DF5816EA}"/>
              </a:ext>
            </a:extLst>
          </p:cNvPr>
          <p:cNvSpPr txBox="1"/>
          <p:nvPr/>
        </p:nvSpPr>
        <p:spPr>
          <a:xfrm>
            <a:off x="5638800" y="2971800"/>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4A38BDBA-683A-44E0-BB95-5DC70AD4431C}"/>
              </a:ext>
            </a:extLst>
          </p:cNvPr>
          <p:cNvSpPr txBox="1"/>
          <p:nvPr/>
        </p:nvSpPr>
        <p:spPr>
          <a:xfrm>
            <a:off x="2592425" y="2175176"/>
            <a:ext cx="5581977" cy="2544286"/>
          </a:xfrm>
          <a:prstGeom prst="rect">
            <a:avLst/>
          </a:prstGeom>
          <a:noFill/>
        </p:spPr>
        <p:txBody>
          <a:bodyPr wrap="none" rtlCol="0">
            <a:spAutoFit/>
          </a:bodyPr>
          <a:lstStyle/>
          <a:p>
            <a:pPr marL="342900" lvl="0" indent="-342900">
              <a:spcBef>
                <a:spcPts val="800"/>
              </a:spcBef>
            </a:pPr>
            <a:r>
              <a:rPr lang="en-US" sz="3600" b="1" u="sng" dirty="0">
                <a:solidFill>
                  <a:srgbClr val="000000"/>
                </a:solidFill>
              </a:rPr>
              <a:t>Lead Credit Criteria: </a:t>
            </a:r>
            <a:endParaRPr lang="en-US" sz="3600" b="1" dirty="0">
              <a:solidFill>
                <a:srgbClr val="000000"/>
              </a:solidFill>
            </a:endParaRPr>
          </a:p>
          <a:p>
            <a:pPr marL="342900" lvl="0" indent="-342900">
              <a:spcBef>
                <a:spcPts val="800"/>
              </a:spcBef>
            </a:pPr>
            <a:r>
              <a:rPr lang="en-US" b="1" dirty="0">
                <a:solidFill>
                  <a:srgbClr val="000000"/>
                </a:solidFill>
              </a:rPr>
              <a:t>Over 85 (both clients)</a:t>
            </a:r>
          </a:p>
          <a:p>
            <a:pPr marL="342900" lvl="0" indent="-342900">
              <a:spcBef>
                <a:spcPts val="800"/>
              </a:spcBef>
            </a:pPr>
            <a:r>
              <a:rPr lang="en-US" b="1" dirty="0">
                <a:solidFill>
                  <a:srgbClr val="000000"/>
                </a:solidFill>
              </a:rPr>
              <a:t>Mailed within 60 days of each other (duplicate)</a:t>
            </a:r>
          </a:p>
          <a:p>
            <a:pPr marL="342900" lvl="0" indent="-342900">
              <a:spcBef>
                <a:spcPts val="800"/>
              </a:spcBef>
            </a:pPr>
            <a:r>
              <a:rPr lang="en-US" b="1" dirty="0">
                <a:solidFill>
                  <a:srgbClr val="000000"/>
                </a:solidFill>
              </a:rPr>
              <a:t>Completely Blank</a:t>
            </a:r>
          </a:p>
          <a:p>
            <a:pPr marL="342900" lvl="0" indent="-342900">
              <a:spcBef>
                <a:spcPts val="800"/>
              </a:spcBef>
            </a:pPr>
            <a:r>
              <a:rPr lang="en-US" b="1" dirty="0">
                <a:solidFill>
                  <a:srgbClr val="000000"/>
                </a:solidFill>
              </a:rPr>
              <a:t>Says remove from list</a:t>
            </a:r>
          </a:p>
          <a:p>
            <a:pPr marL="342900" lvl="0" indent="-342900">
              <a:spcBef>
                <a:spcPts val="800"/>
              </a:spcBef>
            </a:pPr>
            <a:r>
              <a:rPr lang="en-US" b="1" dirty="0">
                <a:solidFill>
                  <a:srgbClr val="000000"/>
                </a:solidFill>
              </a:rPr>
              <a:t>*Leads without phone numbers do not qualify for credit</a:t>
            </a:r>
          </a:p>
        </p:txBody>
      </p:sp>
      <p:sp>
        <p:nvSpPr>
          <p:cNvPr id="3" name="Rectangle 2">
            <a:extLst>
              <a:ext uri="{FF2B5EF4-FFF2-40B4-BE49-F238E27FC236}">
                <a16:creationId xmlns:a16="http://schemas.microsoft.com/office/drawing/2014/main" id="{2AC077A9-E8C6-4F82-AF5A-C42A66C0891F}"/>
              </a:ext>
            </a:extLst>
          </p:cNvPr>
          <p:cNvSpPr/>
          <p:nvPr/>
        </p:nvSpPr>
        <p:spPr>
          <a:xfrm>
            <a:off x="1152889" y="4882007"/>
            <a:ext cx="9372502" cy="461665"/>
          </a:xfrm>
          <a:prstGeom prst="rect">
            <a:avLst/>
          </a:prstGeom>
        </p:spPr>
        <p:txBody>
          <a:bodyPr wrap="none">
            <a:spAutoFit/>
          </a:bodyPr>
          <a:lstStyle/>
          <a:p>
            <a:r>
              <a:rPr lang="en-US" sz="2400" b="1" dirty="0">
                <a:solidFill>
                  <a:srgbClr val="0070C0"/>
                </a:solidFill>
              </a:rPr>
              <a:t>All of the following Final Expense lead samples are used to fulfill orders</a:t>
            </a:r>
            <a:endParaRPr lang="en-US" sz="2400" b="1" dirty="0"/>
          </a:p>
        </p:txBody>
      </p:sp>
      <p:pic>
        <p:nvPicPr>
          <p:cNvPr id="8" name="Picture 7">
            <a:extLst>
              <a:ext uri="{FF2B5EF4-FFF2-40B4-BE49-F238E27FC236}">
                <a16:creationId xmlns:a16="http://schemas.microsoft.com/office/drawing/2014/main" id="{CD8F98B6-7108-4624-81D3-40BB7F85B361}"/>
              </a:ext>
            </a:extLst>
          </p:cNvPr>
          <p:cNvPicPr>
            <a:picLocks noChangeAspect="1"/>
          </p:cNvPicPr>
          <p:nvPr/>
        </p:nvPicPr>
        <p:blipFill>
          <a:blip r:embed="rId2"/>
          <a:stretch>
            <a:fillRect/>
          </a:stretch>
        </p:blipFill>
        <p:spPr>
          <a:xfrm>
            <a:off x="563944" y="6632435"/>
            <a:ext cx="10918882" cy="298730"/>
          </a:xfrm>
          <a:prstGeom prst="rect">
            <a:avLst/>
          </a:prstGeom>
        </p:spPr>
      </p:pic>
    </p:spTree>
    <p:extLst>
      <p:ext uri="{BB962C8B-B14F-4D97-AF65-F5344CB8AC3E}">
        <p14:creationId xmlns:p14="http://schemas.microsoft.com/office/powerpoint/2010/main" val="123487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1000"/>
                                        <p:tgtEl>
                                          <p:spTgt spid="7">
                                            <p:txEl>
                                              <p:pRg st="0" end="0"/>
                                            </p:txEl>
                                          </p:spTgt>
                                        </p:tgtEl>
                                      </p:cBhvr>
                                    </p:animEffect>
                                    <p:anim calcmode="lin" valueType="num">
                                      <p:cBhvr>
                                        <p:cTn id="2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fade">
                                      <p:cBhvr>
                                        <p:cTn id="29" dur="1000"/>
                                        <p:tgtEl>
                                          <p:spTgt spid="7">
                                            <p:txEl>
                                              <p:pRg st="1" end="1"/>
                                            </p:txEl>
                                          </p:spTgt>
                                        </p:tgtEl>
                                      </p:cBhvr>
                                    </p:animEffect>
                                    <p:anim calcmode="lin" valueType="num">
                                      <p:cBhvr>
                                        <p:cTn id="3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1" end="1"/>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fade">
                                      <p:cBhvr>
                                        <p:cTn id="34" dur="1000"/>
                                        <p:tgtEl>
                                          <p:spTgt spid="7">
                                            <p:txEl>
                                              <p:pRg st="2" end="2"/>
                                            </p:txEl>
                                          </p:spTgt>
                                        </p:tgtEl>
                                      </p:cBhvr>
                                    </p:animEffect>
                                    <p:anim calcmode="lin" valueType="num">
                                      <p:cBhvr>
                                        <p:cTn id="3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7">
                                            <p:txEl>
                                              <p:pRg st="2" end="2"/>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Effect transition="in" filter="fade">
                                      <p:cBhvr>
                                        <p:cTn id="39" dur="1000"/>
                                        <p:tgtEl>
                                          <p:spTgt spid="7">
                                            <p:txEl>
                                              <p:pRg st="3" end="3"/>
                                            </p:txEl>
                                          </p:spTgt>
                                        </p:tgtEl>
                                      </p:cBhvr>
                                    </p:animEffect>
                                    <p:anim calcmode="lin" valueType="num">
                                      <p:cBhvr>
                                        <p:cTn id="40"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3" end="3"/>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7">
                                            <p:txEl>
                                              <p:pRg st="4" end="4"/>
                                            </p:txEl>
                                          </p:spTgt>
                                        </p:tgtEl>
                                        <p:attrNameLst>
                                          <p:attrName>style.visibility</p:attrName>
                                        </p:attrNameLst>
                                      </p:cBhvr>
                                      <p:to>
                                        <p:strVal val="visible"/>
                                      </p:to>
                                    </p:set>
                                    <p:animEffect transition="in" filter="fade">
                                      <p:cBhvr>
                                        <p:cTn id="44" dur="1000"/>
                                        <p:tgtEl>
                                          <p:spTgt spid="7">
                                            <p:txEl>
                                              <p:pRg st="4" end="4"/>
                                            </p:txEl>
                                          </p:spTgt>
                                        </p:tgtEl>
                                      </p:cBhvr>
                                    </p:animEffect>
                                    <p:anim calcmode="lin" valueType="num">
                                      <p:cBhvr>
                                        <p:cTn id="4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7">
                                            <p:txEl>
                                              <p:pRg st="4" end="4"/>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7">
                                            <p:txEl>
                                              <p:pRg st="5" end="5"/>
                                            </p:txEl>
                                          </p:spTgt>
                                        </p:tgtEl>
                                        <p:attrNameLst>
                                          <p:attrName>style.visibility</p:attrName>
                                        </p:attrNameLst>
                                      </p:cBhvr>
                                      <p:to>
                                        <p:strVal val="visible"/>
                                      </p:to>
                                    </p:set>
                                    <p:animEffect transition="in" filter="fade">
                                      <p:cBhvr>
                                        <p:cTn id="49" dur="1000"/>
                                        <p:tgtEl>
                                          <p:spTgt spid="7">
                                            <p:txEl>
                                              <p:pRg st="5" end="5"/>
                                            </p:txEl>
                                          </p:spTgt>
                                        </p:tgtEl>
                                      </p:cBhvr>
                                    </p:animEffect>
                                    <p:anim calcmode="lin" valueType="num">
                                      <p:cBhvr>
                                        <p:cTn id="50"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0" end="0"/>
                                            </p:txEl>
                                          </p:spTgt>
                                        </p:tgtEl>
                                        <p:attrNameLst>
                                          <p:attrName>style.visibility</p:attrName>
                                        </p:attrNameLst>
                                      </p:cBhvr>
                                      <p:to>
                                        <p:strVal val="visible"/>
                                      </p:to>
                                    </p:set>
                                    <p:animEffect transition="in" filter="fade">
                                      <p:cBhvr>
                                        <p:cTn id="56" dur="1000"/>
                                        <p:tgtEl>
                                          <p:spTgt spid="3">
                                            <p:txEl>
                                              <p:pRg st="0" end="0"/>
                                            </p:txEl>
                                          </p:spTgt>
                                        </p:tgtEl>
                                      </p:cBhvr>
                                    </p:animEffect>
                                    <p:anim calcmode="lin" valueType="num">
                                      <p:cBhvr>
                                        <p:cTn id="5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C9FCAB-3E2D-4AE0-9D99-22BFF27D61A1}"/>
              </a:ext>
            </a:extLst>
          </p:cNvPr>
          <p:cNvSpPr/>
          <p:nvPr/>
        </p:nvSpPr>
        <p:spPr>
          <a:xfrm>
            <a:off x="969241" y="1877302"/>
            <a:ext cx="9825317" cy="830997"/>
          </a:xfrm>
          <a:prstGeom prst="rect">
            <a:avLst/>
          </a:prstGeom>
        </p:spPr>
        <p:txBody>
          <a:bodyPr wrap="square">
            <a:spAutoFit/>
          </a:bodyPr>
          <a:lstStyle/>
          <a:p>
            <a:pPr algn="ctr"/>
            <a:r>
              <a:rPr lang="en-US" sz="2400" b="1" dirty="0">
                <a:latin typeface="Calibri" panose="020F0502020204030204" pitchFamily="34" charset="0"/>
              </a:rPr>
              <a:t>Leads are distributed via email and also uploaded into the Agency’s or Agent’s Lead Management account (OPT) on Tuesday &amp; Thursday evenings</a:t>
            </a:r>
            <a:endParaRPr lang="en-US" sz="2400" b="1" dirty="0"/>
          </a:p>
        </p:txBody>
      </p:sp>
      <p:sp>
        <p:nvSpPr>
          <p:cNvPr id="3" name="Rectangle 2">
            <a:extLst>
              <a:ext uri="{FF2B5EF4-FFF2-40B4-BE49-F238E27FC236}">
                <a16:creationId xmlns:a16="http://schemas.microsoft.com/office/drawing/2014/main" id="{B5602C63-D760-4E8A-A7FE-A9B0458B0C13}"/>
              </a:ext>
            </a:extLst>
          </p:cNvPr>
          <p:cNvSpPr/>
          <p:nvPr/>
        </p:nvSpPr>
        <p:spPr>
          <a:xfrm>
            <a:off x="3398079" y="232193"/>
            <a:ext cx="4967642" cy="646331"/>
          </a:xfrm>
          <a:prstGeom prst="rect">
            <a:avLst/>
          </a:prstGeom>
        </p:spPr>
        <p:txBody>
          <a:bodyPr wrap="none">
            <a:spAutoFit/>
          </a:bodyPr>
          <a:lstStyle/>
          <a:p>
            <a:r>
              <a:rPr lang="en-US" sz="3600" b="1" dirty="0">
                <a:solidFill>
                  <a:schemeClr val="accent2"/>
                </a:solidFill>
                <a:latin typeface="Calibri" panose="020F0502020204030204" pitchFamily="34" charset="0"/>
                <a:ea typeface="Calibri" panose="020F0502020204030204" pitchFamily="34" charset="0"/>
              </a:rPr>
              <a:t>Lead Time &amp; Distribution</a:t>
            </a:r>
            <a:endParaRPr lang="en-US" sz="3600" b="1" dirty="0">
              <a:solidFill>
                <a:schemeClr val="accent2"/>
              </a:solidFill>
            </a:endParaRPr>
          </a:p>
        </p:txBody>
      </p:sp>
      <p:sp>
        <p:nvSpPr>
          <p:cNvPr id="4" name="Rectangle 3">
            <a:extLst>
              <a:ext uri="{FF2B5EF4-FFF2-40B4-BE49-F238E27FC236}">
                <a16:creationId xmlns:a16="http://schemas.microsoft.com/office/drawing/2014/main" id="{71474FAD-7BEC-4D8B-A715-84D844885CDC}"/>
              </a:ext>
            </a:extLst>
          </p:cNvPr>
          <p:cNvSpPr/>
          <p:nvPr/>
        </p:nvSpPr>
        <p:spPr>
          <a:xfrm>
            <a:off x="1416423" y="921113"/>
            <a:ext cx="9359153" cy="461665"/>
          </a:xfrm>
          <a:prstGeom prst="rect">
            <a:avLst/>
          </a:prstGeom>
        </p:spPr>
        <p:txBody>
          <a:bodyPr wrap="square">
            <a:spAutoFit/>
          </a:bodyPr>
          <a:lstStyle/>
          <a:p>
            <a:r>
              <a:rPr lang="en-US" sz="2400" b="1" dirty="0">
                <a:latin typeface="Calibri" panose="020F0502020204030204" pitchFamily="34" charset="0"/>
                <a:ea typeface="Calibri" panose="020F0502020204030204" pitchFamily="34" charset="0"/>
              </a:rPr>
              <a:t>Leads typically begin to return 3.5-4 weeks after payment is processed</a:t>
            </a:r>
          </a:p>
        </p:txBody>
      </p:sp>
      <p:sp>
        <p:nvSpPr>
          <p:cNvPr id="5" name="TextBox 4">
            <a:extLst>
              <a:ext uri="{FF2B5EF4-FFF2-40B4-BE49-F238E27FC236}">
                <a16:creationId xmlns:a16="http://schemas.microsoft.com/office/drawing/2014/main" id="{7B0557AA-076C-46FB-B85C-1BD5B49F028D}"/>
              </a:ext>
            </a:extLst>
          </p:cNvPr>
          <p:cNvSpPr txBox="1"/>
          <p:nvPr/>
        </p:nvSpPr>
        <p:spPr>
          <a:xfrm>
            <a:off x="421340" y="2708299"/>
            <a:ext cx="11349318" cy="2308324"/>
          </a:xfrm>
          <a:prstGeom prst="rect">
            <a:avLst/>
          </a:prstGeom>
          <a:noFill/>
        </p:spPr>
        <p:txBody>
          <a:bodyPr wrap="square" rtlCol="0">
            <a:spAutoFit/>
          </a:bodyPr>
          <a:lstStyle/>
          <a:p>
            <a:r>
              <a:rPr lang="en-US" b="1" u="sng" dirty="0">
                <a:solidFill>
                  <a:srgbClr val="000000"/>
                </a:solidFill>
                <a:latin typeface="Calibri" panose="020F0502020204030204" pitchFamily="34" charset="0"/>
                <a:ea typeface="Calibri" panose="020F0502020204030204" pitchFamily="34" charset="0"/>
              </a:rPr>
              <a:t>Distribution message emailed to the person who ordered leads:</a:t>
            </a:r>
          </a:p>
          <a:p>
            <a:endParaRPr lang="en-US" dirty="0">
              <a:solidFill>
                <a:srgbClr val="000000"/>
              </a:solidFill>
              <a:latin typeface="Calibri" panose="020F0502020204030204" pitchFamily="34" charset="0"/>
              <a:ea typeface="Calibri" panose="020F0502020204030204" pitchFamily="34" charset="0"/>
            </a:endParaRPr>
          </a:p>
          <a:p>
            <a:r>
              <a:rPr lang="en-US" b="1" i="1" dirty="0">
                <a:solidFill>
                  <a:srgbClr val="000000"/>
                </a:solidFill>
                <a:latin typeface="Calibri" panose="020F0502020204030204" pitchFamily="34" charset="0"/>
                <a:ea typeface="Calibri" panose="020F0502020204030204" pitchFamily="34" charset="0"/>
              </a:rPr>
              <a:t>“Please see your leads attached and confirm receipt.</a:t>
            </a:r>
            <a:br>
              <a:rPr lang="en-US" b="1" i="1" dirty="0">
                <a:solidFill>
                  <a:srgbClr val="000000"/>
                </a:solidFill>
                <a:latin typeface="Calibri" panose="020F0502020204030204" pitchFamily="34" charset="0"/>
                <a:ea typeface="Calibri" panose="020F0502020204030204" pitchFamily="34" charset="0"/>
              </a:rPr>
            </a:br>
            <a:r>
              <a:rPr lang="en-US" b="1" i="1" dirty="0">
                <a:solidFill>
                  <a:srgbClr val="000000"/>
                </a:solidFill>
                <a:latin typeface="Calibri" panose="020F0502020204030204" pitchFamily="34" charset="0"/>
                <a:ea typeface="Calibri" panose="020F0502020204030204" pitchFamily="34" charset="0"/>
              </a:rPr>
              <a:t>In addition to the attached PDFs, your leads will also be loaded into </a:t>
            </a:r>
            <a:r>
              <a:rPr lang="en-US" b="1" i="1" dirty="0" err="1">
                <a:solidFill>
                  <a:srgbClr val="000000"/>
                </a:solidFill>
                <a:latin typeface="Calibri" panose="020F0502020204030204" pitchFamily="34" charset="0"/>
                <a:ea typeface="Calibri" panose="020F0502020204030204" pitchFamily="34" charset="0"/>
              </a:rPr>
              <a:t>Opt</a:t>
            </a:r>
            <a:r>
              <a:rPr lang="en-US" b="1" i="1" dirty="0">
                <a:solidFill>
                  <a:srgbClr val="000000"/>
                </a:solidFill>
                <a:latin typeface="Calibri" panose="020F0502020204030204" pitchFamily="34" charset="0"/>
                <a:ea typeface="Calibri" panose="020F0502020204030204" pitchFamily="34" charset="0"/>
              </a:rPr>
              <a:t>, a no-cost lead management portal, which will assist you keep track of all your leads in one central location. Plus, the software’s robust options will allow you to disposition your leads, leave notes, search leads by Name/County/Zip and many other features you may find to be resourceful and of great value.</a:t>
            </a:r>
          </a:p>
          <a:p>
            <a:r>
              <a:rPr lang="en-US" b="1" i="1" dirty="0">
                <a:solidFill>
                  <a:srgbClr val="000000"/>
                </a:solidFill>
                <a:latin typeface="Calibri" panose="020F0502020204030204" pitchFamily="34" charset="0"/>
                <a:ea typeface="Calibri" panose="020F0502020204030204" pitchFamily="34" charset="0"/>
              </a:rPr>
              <a:t>Please let us know if you need us to resend your OPT credentials. Thank you.”</a:t>
            </a:r>
          </a:p>
        </p:txBody>
      </p:sp>
      <p:sp>
        <p:nvSpPr>
          <p:cNvPr id="7" name="Rectangle 6">
            <a:extLst>
              <a:ext uri="{FF2B5EF4-FFF2-40B4-BE49-F238E27FC236}">
                <a16:creationId xmlns:a16="http://schemas.microsoft.com/office/drawing/2014/main" id="{5A4B0419-C710-46D0-9D15-5C9C7AC0B859}"/>
              </a:ext>
            </a:extLst>
          </p:cNvPr>
          <p:cNvSpPr/>
          <p:nvPr/>
        </p:nvSpPr>
        <p:spPr>
          <a:xfrm>
            <a:off x="1416423" y="1403146"/>
            <a:ext cx="9516316" cy="461665"/>
          </a:xfrm>
          <a:prstGeom prst="rect">
            <a:avLst/>
          </a:prstGeom>
        </p:spPr>
        <p:txBody>
          <a:bodyPr wrap="square">
            <a:spAutoFit/>
          </a:bodyPr>
          <a:lstStyle/>
          <a:p>
            <a:r>
              <a:rPr lang="en-US" sz="2400" b="1" dirty="0">
                <a:latin typeface="Calibri" panose="020F0502020204030204" pitchFamily="34" charset="0"/>
                <a:cs typeface="Calibri" panose="020F0502020204030204" pitchFamily="34" charset="0"/>
              </a:rPr>
              <a:t>Leads are returned</a:t>
            </a:r>
          </a:p>
        </p:txBody>
      </p:sp>
      <p:pic>
        <p:nvPicPr>
          <p:cNvPr id="9" name="Picture 8" descr="A close up of a sign&#10;&#10;Description automatically generated">
            <a:extLst>
              <a:ext uri="{FF2B5EF4-FFF2-40B4-BE49-F238E27FC236}">
                <a16:creationId xmlns:a16="http://schemas.microsoft.com/office/drawing/2014/main" id="{EBD3C5C9-914C-4E51-844A-E88C2518D0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7223" y="1362276"/>
            <a:ext cx="1255059" cy="561442"/>
          </a:xfrm>
          <a:prstGeom prst="rect">
            <a:avLst/>
          </a:prstGeom>
        </p:spPr>
      </p:pic>
      <p:pic>
        <p:nvPicPr>
          <p:cNvPr id="6" name="Picture 5">
            <a:extLst>
              <a:ext uri="{FF2B5EF4-FFF2-40B4-BE49-F238E27FC236}">
                <a16:creationId xmlns:a16="http://schemas.microsoft.com/office/drawing/2014/main" id="{5E933984-55D9-4083-8760-F6B452F4F79D}"/>
              </a:ext>
            </a:extLst>
          </p:cNvPr>
          <p:cNvPicPr>
            <a:picLocks noChangeAspect="1"/>
          </p:cNvPicPr>
          <p:nvPr/>
        </p:nvPicPr>
        <p:blipFill>
          <a:blip r:embed="rId3"/>
          <a:stretch>
            <a:fillRect/>
          </a:stretch>
        </p:blipFill>
        <p:spPr>
          <a:xfrm>
            <a:off x="636558" y="6559270"/>
            <a:ext cx="10918882" cy="298730"/>
          </a:xfrm>
          <a:prstGeom prst="rect">
            <a:avLst/>
          </a:prstGeom>
        </p:spPr>
      </p:pic>
    </p:spTree>
    <p:extLst>
      <p:ext uri="{BB962C8B-B14F-4D97-AF65-F5344CB8AC3E}">
        <p14:creationId xmlns:p14="http://schemas.microsoft.com/office/powerpoint/2010/main" val="312358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animEffect transition="in" filter="fade">
                                      <p:cBhvr>
                                        <p:cTn id="26" dur="1000"/>
                                        <p:tgtEl>
                                          <p:spTgt spid="2">
                                            <p:txEl>
                                              <p:pRg st="0" end="0"/>
                                            </p:txEl>
                                          </p:spTgt>
                                        </p:tgtEl>
                                      </p:cBhvr>
                                    </p:animEffect>
                                    <p:anim calcmode="lin" valueType="num">
                                      <p:cBhvr>
                                        <p:cTn id="2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fade">
                                      <p:cBhvr>
                                        <p:cTn id="33" dur="1000"/>
                                        <p:tgtEl>
                                          <p:spTgt spid="5">
                                            <p:txEl>
                                              <p:pRg st="0" end="0"/>
                                            </p:txEl>
                                          </p:spTgt>
                                        </p:tgtEl>
                                      </p:cBhvr>
                                    </p:animEffect>
                                    <p:anim calcmode="lin" valueType="num">
                                      <p:cBhvr>
                                        <p:cTn id="3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0" end="0"/>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animEffect transition="in" filter="fade">
                                      <p:cBhvr>
                                        <p:cTn id="38" dur="1000"/>
                                        <p:tgtEl>
                                          <p:spTgt spid="5">
                                            <p:txEl>
                                              <p:pRg st="2" end="2"/>
                                            </p:txEl>
                                          </p:spTgt>
                                        </p:tgtEl>
                                      </p:cBhvr>
                                    </p:animEffect>
                                    <p:anim calcmode="lin" valueType="num">
                                      <p:cBhvr>
                                        <p:cTn id="3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2" end="2"/>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Effect transition="in" filter="fade">
                                      <p:cBhvr>
                                        <p:cTn id="43" dur="1000"/>
                                        <p:tgtEl>
                                          <p:spTgt spid="5">
                                            <p:txEl>
                                              <p:pRg st="3" end="3"/>
                                            </p:txEl>
                                          </p:spTgt>
                                        </p:tgtEl>
                                      </p:cBhvr>
                                    </p:animEffect>
                                    <p:anim calcmode="lin" valueType="num">
                                      <p:cBhvr>
                                        <p:cTn id="4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1ACF52-0AEA-4F4A-AC63-D39F9CB0AA36}"/>
              </a:ext>
            </a:extLst>
          </p:cNvPr>
          <p:cNvSpPr/>
          <p:nvPr/>
        </p:nvSpPr>
        <p:spPr>
          <a:xfrm>
            <a:off x="1922930" y="921912"/>
            <a:ext cx="8346140" cy="1077218"/>
          </a:xfrm>
          <a:prstGeom prst="rect">
            <a:avLst/>
          </a:prstGeom>
        </p:spPr>
        <p:txBody>
          <a:bodyPr wrap="square">
            <a:spAutoFit/>
          </a:bodyPr>
          <a:lstStyle/>
          <a:p>
            <a:r>
              <a:rPr lang="en-US" sz="3200" b="1" dirty="0">
                <a:solidFill>
                  <a:srgbClr val="222222"/>
                </a:solidFill>
                <a:latin typeface="Arial" panose="020B0604020202020204" pitchFamily="34" charset="0"/>
                <a:ea typeface="Calibri" panose="020F0502020204030204" pitchFamily="34" charset="0"/>
              </a:rPr>
              <a:t>Generic Virtual User Training Board URL:</a:t>
            </a:r>
            <a:endParaRPr lang="en-US" sz="3200" dirty="0">
              <a:latin typeface="Calibri" panose="020F0502020204030204" pitchFamily="34" charset="0"/>
              <a:ea typeface="Calibri" panose="020F0502020204030204" pitchFamily="34" charset="0"/>
            </a:endParaRPr>
          </a:p>
          <a:p>
            <a:r>
              <a:rPr lang="en-US" sz="3200" u="sng" dirty="0">
                <a:solidFill>
                  <a:srgbClr val="1155CC"/>
                </a:solidFill>
                <a:latin typeface="Arial" panose="020B060402020202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http://optsoft.com/optcrm/</a:t>
            </a:r>
            <a:endParaRPr lang="en-US" sz="3200" dirty="0">
              <a:latin typeface="Calibri" panose="020F0502020204030204" pitchFamily="34" charset="0"/>
              <a:ea typeface="Calibri" panose="020F0502020204030204" pitchFamily="34" charset="0"/>
            </a:endParaRPr>
          </a:p>
        </p:txBody>
      </p:sp>
      <p:sp>
        <p:nvSpPr>
          <p:cNvPr id="5" name="Rectangle 3">
            <a:extLst>
              <a:ext uri="{FF2B5EF4-FFF2-40B4-BE49-F238E27FC236}">
                <a16:creationId xmlns:a16="http://schemas.microsoft.com/office/drawing/2014/main" id="{1C31E9B5-702F-46C5-A265-F78D0257A77C}"/>
              </a:ext>
            </a:extLst>
          </p:cNvPr>
          <p:cNvSpPr>
            <a:spLocks noChangeArrowheads="1"/>
          </p:cNvSpPr>
          <p:nvPr/>
        </p:nvSpPr>
        <p:spPr bwMode="auto">
          <a:xfrm>
            <a:off x="1922930" y="2835353"/>
            <a:ext cx="804134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err="1">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Opt</a:t>
            </a:r>
            <a:r>
              <a:rPr kumimoji="0" lang="en-US" altLang="en-US" sz="3200" b="1" i="0" u="none" strike="noStrike" cap="none" normalizeH="0" baseline="0" dirty="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 Leads Manager Mobile App</a:t>
            </a:r>
            <a:r>
              <a:rPr kumimoji="0" lang="en-US" altLang="en-US" sz="3200" b="0" i="0" u="none" strike="noStrike" cap="none" normalizeH="0" baseline="0" dirty="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b="0" i="0" u="none" strike="noStrike" cap="none" normalizeH="0" baseline="0" dirty="0">
                <a:ln>
                  <a:noFill/>
                </a:ln>
                <a:solidFill>
                  <a:srgbClr val="0070C0"/>
                </a:solidFill>
                <a:effectLst/>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https://www.optsoft.com/images/vd/Opt_Leads_Manager_Mobile_App.mp4</a:t>
            </a:r>
            <a:r>
              <a:rPr kumimoji="0" lang="en-US" altLang="en-US" b="0" i="0" u="none" strike="noStrike" cap="none" normalizeH="0" baseline="0" dirty="0">
                <a:ln>
                  <a:noFill/>
                </a:ln>
                <a:solidFill>
                  <a:srgbClr val="0070C0"/>
                </a:solidFill>
                <a:effectLst/>
              </a:rPr>
              <a:t> </a:t>
            </a:r>
            <a:endParaRPr kumimoji="0" lang="en-US" altLang="en-US" b="0" i="0" u="none" strike="noStrike" cap="none" normalizeH="0" baseline="0" dirty="0">
              <a:ln>
                <a:noFill/>
              </a:ln>
              <a:solidFill>
                <a:srgbClr val="0070C0"/>
              </a:solidFill>
              <a:effectLst/>
              <a:latin typeface="Arial" panose="020B0604020202020204" pitchFamily="34" charset="0"/>
            </a:endParaRPr>
          </a:p>
        </p:txBody>
      </p:sp>
      <p:pic>
        <p:nvPicPr>
          <p:cNvPr id="2" name="Picture 1">
            <a:extLst>
              <a:ext uri="{FF2B5EF4-FFF2-40B4-BE49-F238E27FC236}">
                <a16:creationId xmlns:a16="http://schemas.microsoft.com/office/drawing/2014/main" id="{D8D1B6DE-2E57-4BB1-875A-0CFC5087725D}"/>
              </a:ext>
            </a:extLst>
          </p:cNvPr>
          <p:cNvPicPr>
            <a:picLocks noChangeAspect="1"/>
          </p:cNvPicPr>
          <p:nvPr/>
        </p:nvPicPr>
        <p:blipFill>
          <a:blip r:embed="rId3"/>
          <a:stretch>
            <a:fillRect/>
          </a:stretch>
        </p:blipFill>
        <p:spPr>
          <a:xfrm>
            <a:off x="636559" y="6559270"/>
            <a:ext cx="10918882" cy="298730"/>
          </a:xfrm>
          <a:prstGeom prst="rect">
            <a:avLst/>
          </a:prstGeom>
        </p:spPr>
      </p:pic>
    </p:spTree>
    <p:extLst>
      <p:ext uri="{BB962C8B-B14F-4D97-AF65-F5344CB8AC3E}">
        <p14:creationId xmlns:p14="http://schemas.microsoft.com/office/powerpoint/2010/main" val="2240803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7710" y="152696"/>
            <a:ext cx="8579380" cy="548640"/>
          </a:xfrm>
        </p:spPr>
        <p:txBody>
          <a:bodyPr/>
          <a:lstStyle/>
          <a:p>
            <a:r>
              <a:rPr lang="en-US" dirty="0">
                <a:solidFill>
                  <a:srgbClr val="0070C0"/>
                </a:solidFill>
              </a:rPr>
              <a:t>All Final expense leads used to fulfill orders</a:t>
            </a:r>
          </a:p>
        </p:txBody>
      </p:sp>
      <p:pic>
        <p:nvPicPr>
          <p:cNvPr id="5" name="Picture 4">
            <a:extLst>
              <a:ext uri="{FF2B5EF4-FFF2-40B4-BE49-F238E27FC236}">
                <a16:creationId xmlns:a16="http://schemas.microsoft.com/office/drawing/2014/main" id="{4E5DEFD9-305A-4A5A-9554-48A0C66C2DCA}"/>
              </a:ext>
            </a:extLst>
          </p:cNvPr>
          <p:cNvPicPr>
            <a:picLocks noChangeAspect="1"/>
          </p:cNvPicPr>
          <p:nvPr/>
        </p:nvPicPr>
        <p:blipFill>
          <a:blip r:embed="rId2"/>
          <a:stretch>
            <a:fillRect/>
          </a:stretch>
        </p:blipFill>
        <p:spPr>
          <a:xfrm>
            <a:off x="708276" y="6623471"/>
            <a:ext cx="10918882" cy="298730"/>
          </a:xfrm>
          <a:prstGeom prst="rect">
            <a:avLst/>
          </a:prstGeom>
        </p:spPr>
      </p:pic>
      <p:pic>
        <p:nvPicPr>
          <p:cNvPr id="8340" name="Picture 148">
            <a:extLst>
              <a:ext uri="{FF2B5EF4-FFF2-40B4-BE49-F238E27FC236}">
                <a16:creationId xmlns:a16="http://schemas.microsoft.com/office/drawing/2014/main" id="{888BE853-27D1-4AD8-B1A5-90971411AE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01700"/>
            <a:ext cx="10477500" cy="4305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276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F7C1E-B059-44B5-9B4A-A55FE6E15F58}"/>
              </a:ext>
            </a:extLst>
          </p:cNvPr>
          <p:cNvSpPr>
            <a:spLocks noGrp="1"/>
          </p:cNvSpPr>
          <p:nvPr>
            <p:ph type="title"/>
          </p:nvPr>
        </p:nvSpPr>
        <p:spPr>
          <a:xfrm>
            <a:off x="1715844" y="141642"/>
            <a:ext cx="10027920" cy="548640"/>
          </a:xfrm>
        </p:spPr>
        <p:txBody>
          <a:bodyPr/>
          <a:lstStyle/>
          <a:p>
            <a:r>
              <a:rPr lang="en-US" dirty="0">
                <a:solidFill>
                  <a:srgbClr val="0070C0"/>
                </a:solidFill>
              </a:rPr>
              <a:t>All Final expense leads used to fulfill orders</a:t>
            </a:r>
            <a:endParaRPr lang="en-US" dirty="0"/>
          </a:p>
        </p:txBody>
      </p:sp>
      <p:pic>
        <p:nvPicPr>
          <p:cNvPr id="7" name="Content Placeholder 6">
            <a:extLst>
              <a:ext uri="{FF2B5EF4-FFF2-40B4-BE49-F238E27FC236}">
                <a16:creationId xmlns:a16="http://schemas.microsoft.com/office/drawing/2014/main" id="{2132E936-6CB4-4192-A757-49B1E568875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696093" y="911063"/>
            <a:ext cx="10859347" cy="44714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BB4449A9-A793-436E-BA39-BD4FA2D104CA}"/>
              </a:ext>
            </a:extLst>
          </p:cNvPr>
          <p:cNvPicPr>
            <a:picLocks noChangeAspect="1"/>
          </p:cNvPicPr>
          <p:nvPr/>
        </p:nvPicPr>
        <p:blipFill>
          <a:blip r:embed="rId3"/>
          <a:stretch>
            <a:fillRect/>
          </a:stretch>
        </p:blipFill>
        <p:spPr>
          <a:xfrm>
            <a:off x="636559" y="6566993"/>
            <a:ext cx="10918882" cy="298730"/>
          </a:xfrm>
          <a:prstGeom prst="rect">
            <a:avLst/>
          </a:prstGeom>
        </p:spPr>
      </p:pic>
    </p:spTree>
    <p:extLst>
      <p:ext uri="{BB962C8B-B14F-4D97-AF65-F5344CB8AC3E}">
        <p14:creationId xmlns:p14="http://schemas.microsoft.com/office/powerpoint/2010/main" val="1876460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F1DB6-86BE-4C29-9D03-051907F0861D}"/>
              </a:ext>
            </a:extLst>
          </p:cNvPr>
          <p:cNvSpPr>
            <a:spLocks noGrp="1"/>
          </p:cNvSpPr>
          <p:nvPr>
            <p:ph type="title"/>
          </p:nvPr>
        </p:nvSpPr>
        <p:spPr>
          <a:xfrm>
            <a:off x="1814456" y="392654"/>
            <a:ext cx="10027920" cy="548640"/>
          </a:xfrm>
        </p:spPr>
        <p:txBody>
          <a:bodyPr/>
          <a:lstStyle/>
          <a:p>
            <a:r>
              <a:rPr lang="en-US" kern="0" dirty="0">
                <a:solidFill>
                  <a:srgbClr val="0070C0"/>
                </a:solidFill>
              </a:rPr>
              <a:t>All Final expense leads used to fulfill orders</a:t>
            </a:r>
            <a:br>
              <a:rPr lang="en-US" sz="1800" kern="0" cap="none" dirty="0">
                <a:solidFill>
                  <a:sysClr val="windowText" lastClr="000000"/>
                </a:solidFill>
              </a:rPr>
            </a:br>
            <a:endParaRPr lang="en-US" dirty="0"/>
          </a:p>
        </p:txBody>
      </p:sp>
      <p:pic>
        <p:nvPicPr>
          <p:cNvPr id="9" name="Content Placeholder 8" descr="A screenshot of a cell phone&#10;&#10;Description automatically generated">
            <a:extLst>
              <a:ext uri="{FF2B5EF4-FFF2-40B4-BE49-F238E27FC236}">
                <a16:creationId xmlns:a16="http://schemas.microsoft.com/office/drawing/2014/main" id="{BCAE5EC0-BAC9-4540-87D1-764237F802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9049" y="941294"/>
            <a:ext cx="10793902" cy="44445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94612725-B97E-4F84-882C-4BDA2EA9A6AC}"/>
              </a:ext>
            </a:extLst>
          </p:cNvPr>
          <p:cNvPicPr>
            <a:picLocks noChangeAspect="1"/>
          </p:cNvPicPr>
          <p:nvPr/>
        </p:nvPicPr>
        <p:blipFill>
          <a:blip r:embed="rId3"/>
          <a:stretch>
            <a:fillRect/>
          </a:stretch>
        </p:blipFill>
        <p:spPr>
          <a:xfrm>
            <a:off x="636559" y="6559270"/>
            <a:ext cx="10918882" cy="298730"/>
          </a:xfrm>
          <a:prstGeom prst="rect">
            <a:avLst/>
          </a:prstGeom>
        </p:spPr>
      </p:pic>
    </p:spTree>
    <p:extLst>
      <p:ext uri="{BB962C8B-B14F-4D97-AF65-F5344CB8AC3E}">
        <p14:creationId xmlns:p14="http://schemas.microsoft.com/office/powerpoint/2010/main" val="1675412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F1DB6-86BE-4C29-9D03-051907F0861D}"/>
              </a:ext>
            </a:extLst>
          </p:cNvPr>
          <p:cNvSpPr>
            <a:spLocks noGrp="1"/>
          </p:cNvSpPr>
          <p:nvPr>
            <p:ph type="title"/>
          </p:nvPr>
        </p:nvSpPr>
        <p:spPr>
          <a:xfrm>
            <a:off x="1285539" y="326523"/>
            <a:ext cx="10027920" cy="548640"/>
          </a:xfrm>
        </p:spPr>
        <p:txBody>
          <a:bodyPr/>
          <a:lstStyle/>
          <a:p>
            <a:r>
              <a:rPr lang="en-US" sz="3200" kern="0" dirty="0">
                <a:solidFill>
                  <a:srgbClr val="0070C0"/>
                </a:solidFill>
              </a:rPr>
              <a:t>All Final expense leads used to fulfill orders</a:t>
            </a:r>
            <a:br>
              <a:rPr lang="en-US" sz="3200" kern="0" cap="none" dirty="0">
                <a:solidFill>
                  <a:sysClr val="windowText" lastClr="000000"/>
                </a:solidFill>
              </a:rPr>
            </a:br>
            <a:endParaRPr lang="en-US" sz="3200" dirty="0"/>
          </a:p>
        </p:txBody>
      </p:sp>
      <p:pic>
        <p:nvPicPr>
          <p:cNvPr id="5" name="Content Placeholder 4" descr="A screenshot of a cell phone&#10;&#10;Description automatically generated">
            <a:extLst>
              <a:ext uri="{FF2B5EF4-FFF2-40B4-BE49-F238E27FC236}">
                <a16:creationId xmlns:a16="http://schemas.microsoft.com/office/drawing/2014/main" id="{A54C1DE7-A4C6-44B7-9BCF-DC048E1B9B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6755" y="1027563"/>
            <a:ext cx="9838490" cy="41958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4EAF85A8-B47F-437C-9D1B-FB997DED5AAC}"/>
              </a:ext>
            </a:extLst>
          </p:cNvPr>
          <p:cNvPicPr>
            <a:picLocks noChangeAspect="1"/>
          </p:cNvPicPr>
          <p:nvPr/>
        </p:nvPicPr>
        <p:blipFill>
          <a:blip r:embed="rId3"/>
          <a:stretch>
            <a:fillRect/>
          </a:stretch>
        </p:blipFill>
        <p:spPr>
          <a:xfrm>
            <a:off x="636559" y="6559270"/>
            <a:ext cx="10918882" cy="298730"/>
          </a:xfrm>
          <a:prstGeom prst="rect">
            <a:avLst/>
          </a:prstGeom>
        </p:spPr>
      </p:pic>
    </p:spTree>
    <p:extLst>
      <p:ext uri="{BB962C8B-B14F-4D97-AF65-F5344CB8AC3E}">
        <p14:creationId xmlns:p14="http://schemas.microsoft.com/office/powerpoint/2010/main" val="2941207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6747F-A0F2-409E-AA6B-24912F34CD20}"/>
              </a:ext>
            </a:extLst>
          </p:cNvPr>
          <p:cNvSpPr>
            <a:spLocks noGrp="1"/>
          </p:cNvSpPr>
          <p:nvPr>
            <p:ph type="title"/>
          </p:nvPr>
        </p:nvSpPr>
        <p:spPr>
          <a:xfrm>
            <a:off x="2626435" y="0"/>
            <a:ext cx="6939129" cy="548640"/>
          </a:xfrm>
        </p:spPr>
        <p:txBody>
          <a:bodyPr/>
          <a:lstStyle/>
          <a:p>
            <a:pPr algn="ctr"/>
            <a:r>
              <a:rPr lang="en-US" sz="3600" dirty="0">
                <a:solidFill>
                  <a:srgbClr val="0070C0"/>
                </a:solidFill>
              </a:rPr>
              <a:t>Direct mail Med Supp leads</a:t>
            </a:r>
            <a:endParaRPr lang="en-US" sz="3600" dirty="0"/>
          </a:p>
        </p:txBody>
      </p:sp>
      <p:sp>
        <p:nvSpPr>
          <p:cNvPr id="3" name="Content Placeholder 2">
            <a:extLst>
              <a:ext uri="{FF2B5EF4-FFF2-40B4-BE49-F238E27FC236}">
                <a16:creationId xmlns:a16="http://schemas.microsoft.com/office/drawing/2014/main" id="{F8A1C924-ABDE-4F41-959C-978DEBD803E0}"/>
              </a:ext>
            </a:extLst>
          </p:cNvPr>
          <p:cNvSpPr>
            <a:spLocks noGrp="1"/>
          </p:cNvSpPr>
          <p:nvPr>
            <p:ph idx="1"/>
          </p:nvPr>
        </p:nvSpPr>
        <p:spPr>
          <a:xfrm>
            <a:off x="2915545" y="1061425"/>
            <a:ext cx="2875878" cy="1505158"/>
          </a:xfrm>
        </p:spPr>
        <p:txBody>
          <a:bodyPr/>
          <a:lstStyle/>
          <a:p>
            <a:pPr lvl="0"/>
            <a:r>
              <a:rPr lang="en-US" sz="3600" dirty="0">
                <a:solidFill>
                  <a:srgbClr val="000000"/>
                </a:solidFill>
              </a:rPr>
              <a:t>We mail to:  </a:t>
            </a:r>
            <a:r>
              <a:rPr lang="en-US" sz="3300" dirty="0">
                <a:solidFill>
                  <a:srgbClr val="000000"/>
                </a:solidFill>
              </a:rPr>
              <a:t> </a:t>
            </a:r>
            <a:r>
              <a:rPr lang="en-US" sz="1500" dirty="0">
                <a:solidFill>
                  <a:srgbClr val="000000"/>
                </a:solidFill>
              </a:rPr>
              <a:t> </a:t>
            </a:r>
          </a:p>
          <a:p>
            <a:pPr lvl="0"/>
            <a:r>
              <a:rPr lang="en-US" sz="1800" dirty="0">
                <a:solidFill>
                  <a:srgbClr val="000000"/>
                </a:solidFill>
              </a:rPr>
              <a:t>Ages – 64.5 - 80</a:t>
            </a:r>
          </a:p>
          <a:p>
            <a:pPr lvl="0"/>
            <a:r>
              <a:rPr lang="en-US" sz="1800" dirty="0">
                <a:solidFill>
                  <a:srgbClr val="000000"/>
                </a:solidFill>
              </a:rPr>
              <a:t>Income - $25k + </a:t>
            </a:r>
          </a:p>
          <a:p>
            <a:endParaRPr lang="en-US" dirty="0"/>
          </a:p>
        </p:txBody>
      </p:sp>
      <p:sp>
        <p:nvSpPr>
          <p:cNvPr id="6" name="Rectangle 5">
            <a:extLst>
              <a:ext uri="{FF2B5EF4-FFF2-40B4-BE49-F238E27FC236}">
                <a16:creationId xmlns:a16="http://schemas.microsoft.com/office/drawing/2014/main" id="{31EF7832-9329-4CC2-AD7B-E66B93AB5454}"/>
              </a:ext>
            </a:extLst>
          </p:cNvPr>
          <p:cNvSpPr/>
          <p:nvPr/>
        </p:nvSpPr>
        <p:spPr>
          <a:xfrm>
            <a:off x="2915545" y="2656230"/>
            <a:ext cx="6096000" cy="2923877"/>
          </a:xfrm>
          <a:prstGeom prst="rect">
            <a:avLst/>
          </a:prstGeom>
        </p:spPr>
        <p:txBody>
          <a:bodyPr>
            <a:spAutoFit/>
          </a:bodyPr>
          <a:lstStyle/>
          <a:p>
            <a:pPr marL="342900" lvl="0" indent="-342900">
              <a:spcBef>
                <a:spcPts val="800"/>
              </a:spcBef>
            </a:pPr>
            <a:r>
              <a:rPr lang="en-US" sz="3600" b="1" u="sng" dirty="0">
                <a:solidFill>
                  <a:srgbClr val="000000"/>
                </a:solidFill>
              </a:rPr>
              <a:t>Lead Credit Criteria: </a:t>
            </a:r>
            <a:endParaRPr lang="en-US" sz="3600" b="1" dirty="0">
              <a:solidFill>
                <a:srgbClr val="000000"/>
              </a:solidFill>
            </a:endParaRPr>
          </a:p>
          <a:p>
            <a:pPr marL="342900" lvl="0" indent="-342900">
              <a:spcBef>
                <a:spcPts val="800"/>
              </a:spcBef>
            </a:pPr>
            <a:r>
              <a:rPr lang="en-US" b="1" dirty="0">
                <a:solidFill>
                  <a:srgbClr val="000000"/>
                </a:solidFill>
              </a:rPr>
              <a:t>Over 80 (both clients)</a:t>
            </a:r>
          </a:p>
          <a:p>
            <a:pPr marL="342900" lvl="0" indent="-342900">
              <a:spcBef>
                <a:spcPts val="800"/>
              </a:spcBef>
            </a:pPr>
            <a:r>
              <a:rPr lang="en-US" b="1" dirty="0">
                <a:solidFill>
                  <a:srgbClr val="000000"/>
                </a:solidFill>
              </a:rPr>
              <a:t>Mailed within 60 days of each other (duplicate)</a:t>
            </a:r>
          </a:p>
          <a:p>
            <a:pPr marL="342900" lvl="0" indent="-342900">
              <a:spcBef>
                <a:spcPts val="800"/>
              </a:spcBef>
            </a:pPr>
            <a:r>
              <a:rPr lang="en-US" b="1" dirty="0">
                <a:solidFill>
                  <a:srgbClr val="000000"/>
                </a:solidFill>
              </a:rPr>
              <a:t>Completely Blank</a:t>
            </a:r>
          </a:p>
          <a:p>
            <a:pPr marL="342900" lvl="0" indent="-342900">
              <a:spcBef>
                <a:spcPts val="800"/>
              </a:spcBef>
            </a:pPr>
            <a:r>
              <a:rPr lang="en-US" b="1" dirty="0">
                <a:solidFill>
                  <a:srgbClr val="000000"/>
                </a:solidFill>
              </a:rPr>
              <a:t>Says remove from list</a:t>
            </a:r>
          </a:p>
          <a:p>
            <a:pPr marL="342900" indent="-342900">
              <a:spcBef>
                <a:spcPts val="800"/>
              </a:spcBef>
            </a:pPr>
            <a:r>
              <a:rPr lang="en-US" b="1" dirty="0">
                <a:solidFill>
                  <a:srgbClr val="000000"/>
                </a:solidFill>
              </a:rPr>
              <a:t>*Leads without phone numbers do not qualify for credit</a:t>
            </a:r>
          </a:p>
          <a:p>
            <a:pPr marL="342900" lvl="0" indent="-342900">
              <a:spcBef>
                <a:spcPts val="800"/>
              </a:spcBef>
            </a:pPr>
            <a:endParaRPr lang="en-US" b="1" dirty="0">
              <a:solidFill>
                <a:srgbClr val="000000"/>
              </a:solidFill>
            </a:endParaRPr>
          </a:p>
        </p:txBody>
      </p:sp>
      <p:pic>
        <p:nvPicPr>
          <p:cNvPr id="4" name="Picture 3">
            <a:extLst>
              <a:ext uri="{FF2B5EF4-FFF2-40B4-BE49-F238E27FC236}">
                <a16:creationId xmlns:a16="http://schemas.microsoft.com/office/drawing/2014/main" id="{2DBC4459-054A-4FDF-A9D9-AD7770305EB6}"/>
              </a:ext>
            </a:extLst>
          </p:cNvPr>
          <p:cNvPicPr>
            <a:picLocks noChangeAspect="1"/>
          </p:cNvPicPr>
          <p:nvPr/>
        </p:nvPicPr>
        <p:blipFill>
          <a:blip r:embed="rId2"/>
          <a:stretch>
            <a:fillRect/>
          </a:stretch>
        </p:blipFill>
        <p:spPr>
          <a:xfrm>
            <a:off x="504104" y="6559270"/>
            <a:ext cx="10918882" cy="298730"/>
          </a:xfrm>
          <a:prstGeom prst="rect">
            <a:avLst/>
          </a:prstGeom>
        </p:spPr>
      </p:pic>
    </p:spTree>
    <p:extLst>
      <p:ext uri="{BB962C8B-B14F-4D97-AF65-F5344CB8AC3E}">
        <p14:creationId xmlns:p14="http://schemas.microsoft.com/office/powerpoint/2010/main" val="133045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1000"/>
                                        <p:tgtEl>
                                          <p:spTgt spid="6">
                                            <p:txEl>
                                              <p:pRg st="0" end="0"/>
                                            </p:txEl>
                                          </p:spTgt>
                                        </p:tgtEl>
                                      </p:cBhvr>
                                    </p:animEffect>
                                    <p:anim calcmode="lin" valueType="num">
                                      <p:cBhvr>
                                        <p:cTn id="2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fade">
                                      <p:cBhvr>
                                        <p:cTn id="29" dur="1000"/>
                                        <p:tgtEl>
                                          <p:spTgt spid="6">
                                            <p:txEl>
                                              <p:pRg st="1" end="1"/>
                                            </p:txEl>
                                          </p:spTgt>
                                        </p:tgtEl>
                                      </p:cBhvr>
                                    </p:animEffect>
                                    <p:anim calcmode="lin" valueType="num">
                                      <p:cBhvr>
                                        <p:cTn id="3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1" end="1"/>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fade">
                                      <p:cBhvr>
                                        <p:cTn id="34" dur="1000"/>
                                        <p:tgtEl>
                                          <p:spTgt spid="6">
                                            <p:txEl>
                                              <p:pRg st="2" end="2"/>
                                            </p:txEl>
                                          </p:spTgt>
                                        </p:tgtEl>
                                      </p:cBhvr>
                                    </p:animEffect>
                                    <p:anim calcmode="lin" valueType="num">
                                      <p:cBhvr>
                                        <p:cTn id="3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2" end="2"/>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Effect transition="in" filter="fade">
                                      <p:cBhvr>
                                        <p:cTn id="39" dur="1000"/>
                                        <p:tgtEl>
                                          <p:spTgt spid="6">
                                            <p:txEl>
                                              <p:pRg st="3" end="3"/>
                                            </p:txEl>
                                          </p:spTgt>
                                        </p:tgtEl>
                                      </p:cBhvr>
                                    </p:animEffect>
                                    <p:anim calcmode="lin" valueType="num">
                                      <p:cBhvr>
                                        <p:cTn id="4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3" end="3"/>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6">
                                            <p:txEl>
                                              <p:pRg st="4" end="4"/>
                                            </p:txEl>
                                          </p:spTgt>
                                        </p:tgtEl>
                                        <p:attrNameLst>
                                          <p:attrName>style.visibility</p:attrName>
                                        </p:attrNameLst>
                                      </p:cBhvr>
                                      <p:to>
                                        <p:strVal val="visible"/>
                                      </p:to>
                                    </p:set>
                                    <p:animEffect transition="in" filter="fade">
                                      <p:cBhvr>
                                        <p:cTn id="44" dur="1000"/>
                                        <p:tgtEl>
                                          <p:spTgt spid="6">
                                            <p:txEl>
                                              <p:pRg st="4" end="4"/>
                                            </p:txEl>
                                          </p:spTgt>
                                        </p:tgtEl>
                                      </p:cBhvr>
                                    </p:animEffect>
                                    <p:anim calcmode="lin" valueType="num">
                                      <p:cBhvr>
                                        <p:cTn id="4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4" end="4"/>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animEffect transition="in" filter="fade">
                                      <p:cBhvr>
                                        <p:cTn id="49" dur="1000"/>
                                        <p:tgtEl>
                                          <p:spTgt spid="6">
                                            <p:txEl>
                                              <p:pRg st="5" end="5"/>
                                            </p:txEl>
                                          </p:spTgt>
                                        </p:tgtEl>
                                      </p:cBhvr>
                                    </p:animEffect>
                                    <p:anim calcmode="lin" valueType="num">
                                      <p:cBhvr>
                                        <p:cTn id="50"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BBA36-ECEB-4A0B-8416-E4A390015BDE}"/>
              </a:ext>
            </a:extLst>
          </p:cNvPr>
          <p:cNvSpPr>
            <a:spLocks noGrp="1"/>
          </p:cNvSpPr>
          <p:nvPr>
            <p:ph type="title"/>
          </p:nvPr>
        </p:nvSpPr>
        <p:spPr>
          <a:xfrm>
            <a:off x="3716655" y="0"/>
            <a:ext cx="5074920" cy="548640"/>
          </a:xfrm>
        </p:spPr>
        <p:txBody>
          <a:bodyPr/>
          <a:lstStyle/>
          <a:p>
            <a:r>
              <a:rPr lang="en-US" dirty="0">
                <a:solidFill>
                  <a:srgbClr val="0070C0"/>
                </a:solidFill>
              </a:rPr>
              <a:t>Direct mail Med Supp lead</a:t>
            </a:r>
            <a:endParaRPr lang="en-US" dirty="0"/>
          </a:p>
        </p:txBody>
      </p:sp>
      <p:pic>
        <p:nvPicPr>
          <p:cNvPr id="6" name="Content Placeholder 5" descr="A screenshot of a cell phone&#10;&#10;Description automatically generated">
            <a:extLst>
              <a:ext uri="{FF2B5EF4-FFF2-40B4-BE49-F238E27FC236}">
                <a16:creationId xmlns:a16="http://schemas.microsoft.com/office/drawing/2014/main" id="{F447542B-88C7-459D-AEA5-EC72368BA8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 y="782890"/>
            <a:ext cx="11811000" cy="46121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0DB6DCE3-95E3-4CDB-8E26-A9A2D77710CA}"/>
              </a:ext>
            </a:extLst>
          </p:cNvPr>
          <p:cNvPicPr>
            <a:picLocks noChangeAspect="1"/>
          </p:cNvPicPr>
          <p:nvPr/>
        </p:nvPicPr>
        <p:blipFill>
          <a:blip r:embed="rId3"/>
          <a:stretch>
            <a:fillRect/>
          </a:stretch>
        </p:blipFill>
        <p:spPr>
          <a:xfrm>
            <a:off x="794674" y="6559270"/>
            <a:ext cx="10918882" cy="298730"/>
          </a:xfrm>
          <a:prstGeom prst="rect">
            <a:avLst/>
          </a:prstGeom>
        </p:spPr>
      </p:pic>
    </p:spTree>
    <p:extLst>
      <p:ext uri="{BB962C8B-B14F-4D97-AF65-F5344CB8AC3E}">
        <p14:creationId xmlns:p14="http://schemas.microsoft.com/office/powerpoint/2010/main" val="3941068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0E23C-7888-417D-8D50-83304B5B6C3A}"/>
              </a:ext>
            </a:extLst>
          </p:cNvPr>
          <p:cNvSpPr>
            <a:spLocks noGrp="1"/>
          </p:cNvSpPr>
          <p:nvPr>
            <p:ph type="title"/>
          </p:nvPr>
        </p:nvSpPr>
        <p:spPr>
          <a:xfrm>
            <a:off x="2850777" y="0"/>
            <a:ext cx="5728448" cy="548640"/>
          </a:xfrm>
        </p:spPr>
        <p:txBody>
          <a:bodyPr/>
          <a:lstStyle/>
          <a:p>
            <a:pPr algn="ctr"/>
            <a:r>
              <a:rPr lang="en-US" sz="3600" dirty="0">
                <a:solidFill>
                  <a:srgbClr val="0070C0"/>
                </a:solidFill>
              </a:rPr>
              <a:t>Direct Mail T-65 leads</a:t>
            </a:r>
            <a:endParaRPr lang="en-US" sz="3600" dirty="0"/>
          </a:p>
        </p:txBody>
      </p:sp>
      <p:sp>
        <p:nvSpPr>
          <p:cNvPr id="3" name="Content Placeholder 2">
            <a:extLst>
              <a:ext uri="{FF2B5EF4-FFF2-40B4-BE49-F238E27FC236}">
                <a16:creationId xmlns:a16="http://schemas.microsoft.com/office/drawing/2014/main" id="{8CC4E7D1-B980-465A-9217-41FDF2F89DAC}"/>
              </a:ext>
            </a:extLst>
          </p:cNvPr>
          <p:cNvSpPr>
            <a:spLocks noGrp="1"/>
          </p:cNvSpPr>
          <p:nvPr>
            <p:ph idx="1"/>
          </p:nvPr>
        </p:nvSpPr>
        <p:spPr>
          <a:xfrm>
            <a:off x="3048000" y="1132602"/>
            <a:ext cx="5122433" cy="1400524"/>
          </a:xfrm>
        </p:spPr>
        <p:txBody>
          <a:bodyPr>
            <a:normAutofit/>
          </a:bodyPr>
          <a:lstStyle/>
          <a:p>
            <a:r>
              <a:rPr lang="en-US" sz="3600" dirty="0"/>
              <a:t>We mail to:    </a:t>
            </a:r>
          </a:p>
          <a:p>
            <a:r>
              <a:rPr lang="en-US" sz="1800" dirty="0"/>
              <a:t>Seniors within 6 months of their 65</a:t>
            </a:r>
            <a:r>
              <a:rPr lang="en-US" sz="1800" baseline="30000" dirty="0"/>
              <a:t>th</a:t>
            </a:r>
            <a:r>
              <a:rPr lang="en-US" sz="1800" dirty="0"/>
              <a:t> birthday</a:t>
            </a:r>
          </a:p>
          <a:p>
            <a:r>
              <a:rPr lang="en-US" sz="1800" dirty="0"/>
              <a:t>Income – no income restrictions</a:t>
            </a:r>
          </a:p>
          <a:p>
            <a:endParaRPr lang="en-US" dirty="0"/>
          </a:p>
        </p:txBody>
      </p:sp>
      <p:sp>
        <p:nvSpPr>
          <p:cNvPr id="4" name="Rectangle 3">
            <a:extLst>
              <a:ext uri="{FF2B5EF4-FFF2-40B4-BE49-F238E27FC236}">
                <a16:creationId xmlns:a16="http://schemas.microsoft.com/office/drawing/2014/main" id="{637E8F56-CAF4-4D3B-98CD-B8F3D5235C6C}"/>
              </a:ext>
            </a:extLst>
          </p:cNvPr>
          <p:cNvSpPr/>
          <p:nvPr/>
        </p:nvSpPr>
        <p:spPr>
          <a:xfrm>
            <a:off x="3048000" y="2871465"/>
            <a:ext cx="6096000" cy="2544286"/>
          </a:xfrm>
          <a:prstGeom prst="rect">
            <a:avLst/>
          </a:prstGeom>
        </p:spPr>
        <p:txBody>
          <a:bodyPr>
            <a:spAutoFit/>
          </a:bodyPr>
          <a:lstStyle/>
          <a:p>
            <a:pPr marL="342900" lvl="0" indent="-342900">
              <a:spcBef>
                <a:spcPts val="800"/>
              </a:spcBef>
            </a:pPr>
            <a:r>
              <a:rPr lang="en-US" sz="3600" b="1" u="sng" dirty="0">
                <a:solidFill>
                  <a:srgbClr val="000000"/>
                </a:solidFill>
              </a:rPr>
              <a:t>Lead Credit Criteria: </a:t>
            </a:r>
            <a:endParaRPr lang="en-US" sz="3600" b="1" dirty="0">
              <a:solidFill>
                <a:srgbClr val="000000"/>
              </a:solidFill>
            </a:endParaRPr>
          </a:p>
          <a:p>
            <a:pPr marL="342900" lvl="0" indent="-342900">
              <a:spcBef>
                <a:spcPts val="800"/>
              </a:spcBef>
            </a:pPr>
            <a:r>
              <a:rPr lang="en-US" b="1" dirty="0">
                <a:solidFill>
                  <a:srgbClr val="000000"/>
                </a:solidFill>
              </a:rPr>
              <a:t>Mailed within 60 days of each other (duplicate)</a:t>
            </a:r>
          </a:p>
          <a:p>
            <a:pPr marL="342900" lvl="0" indent="-342900">
              <a:spcBef>
                <a:spcPts val="800"/>
              </a:spcBef>
            </a:pPr>
            <a:r>
              <a:rPr lang="en-US" b="1" dirty="0">
                <a:solidFill>
                  <a:srgbClr val="000000"/>
                </a:solidFill>
              </a:rPr>
              <a:t>Completely Blank</a:t>
            </a:r>
          </a:p>
          <a:p>
            <a:pPr marL="342900" lvl="0" indent="-342900">
              <a:spcBef>
                <a:spcPts val="800"/>
              </a:spcBef>
            </a:pPr>
            <a:r>
              <a:rPr lang="en-US" b="1" dirty="0">
                <a:solidFill>
                  <a:srgbClr val="000000"/>
                </a:solidFill>
              </a:rPr>
              <a:t>Says remove from list</a:t>
            </a:r>
          </a:p>
          <a:p>
            <a:pPr marL="342900" indent="-342900">
              <a:spcBef>
                <a:spcPts val="800"/>
              </a:spcBef>
            </a:pPr>
            <a:r>
              <a:rPr lang="en-US" b="1" dirty="0">
                <a:solidFill>
                  <a:srgbClr val="000000"/>
                </a:solidFill>
              </a:rPr>
              <a:t>*Leads without phone numbers do not qualify for credit</a:t>
            </a:r>
          </a:p>
          <a:p>
            <a:pPr marL="342900" lvl="0" indent="-342900">
              <a:spcBef>
                <a:spcPts val="800"/>
              </a:spcBef>
            </a:pPr>
            <a:endParaRPr lang="en-US" b="1" dirty="0">
              <a:solidFill>
                <a:srgbClr val="000000"/>
              </a:solidFill>
            </a:endParaRPr>
          </a:p>
        </p:txBody>
      </p:sp>
      <p:pic>
        <p:nvPicPr>
          <p:cNvPr id="5" name="Picture 4">
            <a:extLst>
              <a:ext uri="{FF2B5EF4-FFF2-40B4-BE49-F238E27FC236}">
                <a16:creationId xmlns:a16="http://schemas.microsoft.com/office/drawing/2014/main" id="{64C0EAB9-B356-425A-817A-612FA7B74FD8}"/>
              </a:ext>
            </a:extLst>
          </p:cNvPr>
          <p:cNvPicPr>
            <a:picLocks noChangeAspect="1"/>
          </p:cNvPicPr>
          <p:nvPr/>
        </p:nvPicPr>
        <p:blipFill>
          <a:blip r:embed="rId2"/>
          <a:stretch>
            <a:fillRect/>
          </a:stretch>
        </p:blipFill>
        <p:spPr>
          <a:xfrm>
            <a:off x="636559" y="6559270"/>
            <a:ext cx="10918882" cy="298730"/>
          </a:xfrm>
          <a:prstGeom prst="rect">
            <a:avLst/>
          </a:prstGeom>
        </p:spPr>
      </p:pic>
    </p:spTree>
    <p:extLst>
      <p:ext uri="{BB962C8B-B14F-4D97-AF65-F5344CB8AC3E}">
        <p14:creationId xmlns:p14="http://schemas.microsoft.com/office/powerpoint/2010/main" val="405473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1000"/>
                                        <p:tgtEl>
                                          <p:spTgt spid="4">
                                            <p:txEl>
                                              <p:pRg st="0" end="0"/>
                                            </p:txEl>
                                          </p:spTgt>
                                        </p:tgtEl>
                                      </p:cBhvr>
                                    </p:animEffect>
                                    <p:anim calcmode="lin" valueType="num">
                                      <p:cBhvr>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1000"/>
                                        <p:tgtEl>
                                          <p:spTgt spid="4">
                                            <p:txEl>
                                              <p:pRg st="1" end="1"/>
                                            </p:txEl>
                                          </p:spTgt>
                                        </p:tgtEl>
                                      </p:cBhvr>
                                    </p:animEffect>
                                    <p:anim calcmode="lin" valueType="num">
                                      <p:cBhvr>
                                        <p:cTn id="3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1" end="1"/>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fade">
                                      <p:cBhvr>
                                        <p:cTn id="34" dur="1000"/>
                                        <p:tgtEl>
                                          <p:spTgt spid="4">
                                            <p:txEl>
                                              <p:pRg st="2" end="2"/>
                                            </p:txEl>
                                          </p:spTgt>
                                        </p:tgtEl>
                                      </p:cBhvr>
                                    </p:animEffect>
                                    <p:anim calcmode="lin" valueType="num">
                                      <p:cBhvr>
                                        <p:cTn id="3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2" end="2"/>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1000"/>
                                        <p:tgtEl>
                                          <p:spTgt spid="4">
                                            <p:txEl>
                                              <p:pRg st="3" end="3"/>
                                            </p:txEl>
                                          </p:spTgt>
                                        </p:tgtEl>
                                      </p:cBhvr>
                                    </p:animEffect>
                                    <p:anim calcmode="lin" valueType="num">
                                      <p:cBhvr>
                                        <p:cTn id="4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3" end="3"/>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1000"/>
                                        <p:tgtEl>
                                          <p:spTgt spid="4">
                                            <p:txEl>
                                              <p:pRg st="4" end="4"/>
                                            </p:txEl>
                                          </p:spTgt>
                                        </p:tgtEl>
                                      </p:cBhvr>
                                    </p:animEffect>
                                    <p:anim calcmode="lin" valueType="num">
                                      <p:cBhvr>
                                        <p:cTn id="4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Custom 2">
      <a:dk1>
        <a:srgbClr val="000000"/>
      </a:dk1>
      <a:lt1>
        <a:srgbClr val="FFFFFF"/>
      </a:lt1>
      <a:dk2>
        <a:srgbClr val="434342"/>
      </a:dk2>
      <a:lt2>
        <a:srgbClr val="CDD7D9"/>
      </a:lt2>
      <a:accent1>
        <a:srgbClr val="797B7E"/>
      </a:accent1>
      <a:accent2>
        <a:srgbClr val="0070C0"/>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6496</TotalTime>
  <Words>717</Words>
  <Application>Microsoft Office PowerPoint</Application>
  <PresentationFormat>Widescreen</PresentationFormat>
  <Paragraphs>94</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Aharoni</vt:lpstr>
      <vt:lpstr>Arial</vt:lpstr>
      <vt:lpstr>Calibri</vt:lpstr>
      <vt:lpstr>Franklin Gothic Book</vt:lpstr>
      <vt:lpstr>Franklin Gothic Medium</vt:lpstr>
      <vt:lpstr>Wingdings</vt:lpstr>
      <vt:lpstr>Angles</vt:lpstr>
      <vt:lpstr>Lead options at set costs</vt:lpstr>
      <vt:lpstr>Direct mail final expense leads</vt:lpstr>
      <vt:lpstr>All Final expense leads used to fulfill orders</vt:lpstr>
      <vt:lpstr>All Final expense leads used to fulfill orders</vt:lpstr>
      <vt:lpstr>All Final expense leads used to fulfill orders </vt:lpstr>
      <vt:lpstr>All Final expense leads used to fulfill orders </vt:lpstr>
      <vt:lpstr>Direct mail Med Supp leads</vt:lpstr>
      <vt:lpstr>Direct mail Med Supp lead</vt:lpstr>
      <vt:lpstr>Direct Mail T-65 leads</vt:lpstr>
      <vt:lpstr>PowerPoint Presentation</vt:lpstr>
      <vt:lpstr>Direct mail Med Advantage leads</vt:lpstr>
      <vt:lpstr>PowerPoint Presentation</vt:lpstr>
      <vt:lpstr>Direct mail Mortgage Protection leads</vt:lpstr>
      <vt:lpstr>All Mortgage protection leads used to fulfill orders</vt:lpstr>
      <vt:lpstr>All Mortgage protection leads used to fulfill orders</vt:lpstr>
      <vt:lpstr>All Mortgage protection leads used to fulfill orders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 mail Lead options</dc:title>
  <dc:creator>Avi Assouline</dc:creator>
  <cp:lastModifiedBy>JOE</cp:lastModifiedBy>
  <cp:revision>165</cp:revision>
  <dcterms:created xsi:type="dcterms:W3CDTF">2019-09-12T14:06:22Z</dcterms:created>
  <dcterms:modified xsi:type="dcterms:W3CDTF">2020-12-28T21:56:19Z</dcterms:modified>
</cp:coreProperties>
</file>