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43"/>
  </p:notesMasterIdLst>
  <p:sldIdLst>
    <p:sldId id="272" r:id="rId3"/>
    <p:sldId id="346" r:id="rId4"/>
    <p:sldId id="345" r:id="rId5"/>
    <p:sldId id="282" r:id="rId6"/>
    <p:sldId id="328" r:id="rId7"/>
    <p:sldId id="333" r:id="rId8"/>
    <p:sldId id="350" r:id="rId9"/>
    <p:sldId id="312" r:id="rId10"/>
    <p:sldId id="340" r:id="rId11"/>
    <p:sldId id="347" r:id="rId12"/>
    <p:sldId id="293" r:id="rId13"/>
    <p:sldId id="303" r:id="rId14"/>
    <p:sldId id="302" r:id="rId15"/>
    <p:sldId id="304" r:id="rId16"/>
    <p:sldId id="306" r:id="rId17"/>
    <p:sldId id="289" r:id="rId18"/>
    <p:sldId id="286" r:id="rId19"/>
    <p:sldId id="305" r:id="rId20"/>
    <p:sldId id="338" r:id="rId21"/>
    <p:sldId id="294" r:id="rId22"/>
    <p:sldId id="332" r:id="rId23"/>
    <p:sldId id="295" r:id="rId24"/>
    <p:sldId id="331" r:id="rId25"/>
    <p:sldId id="336" r:id="rId26"/>
    <p:sldId id="348" r:id="rId27"/>
    <p:sldId id="349" r:id="rId28"/>
    <p:sldId id="300" r:id="rId29"/>
    <p:sldId id="296" r:id="rId30"/>
    <p:sldId id="297" r:id="rId31"/>
    <p:sldId id="298" r:id="rId32"/>
    <p:sldId id="351" r:id="rId33"/>
    <p:sldId id="287" r:id="rId34"/>
    <p:sldId id="337" r:id="rId35"/>
    <p:sldId id="308" r:id="rId36"/>
    <p:sldId id="323" r:id="rId37"/>
    <p:sldId id="335" r:id="rId38"/>
    <p:sldId id="309" r:id="rId39"/>
    <p:sldId id="311" r:id="rId40"/>
    <p:sldId id="324" r:id="rId41"/>
    <p:sldId id="283" r:id="rId4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CC"/>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6327"/>
  </p:normalViewPr>
  <p:slideViewPr>
    <p:cSldViewPr snapToGrid="0" snapToObjects="1">
      <p:cViewPr varScale="1">
        <p:scale>
          <a:sx n="70" d="100"/>
          <a:sy n="70" d="100"/>
        </p:scale>
        <p:origin x="51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549F9DD-8101-4E57-B9FB-2D9FDE74A564}" type="datetimeFigureOut">
              <a:rPr lang="en-US" smtClean="0"/>
              <a:t>9/10/2026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54AA43C-CDE7-4A07-BB2E-48B6A80EBA62}" type="slidenum">
              <a:rPr lang="en-US" smtClean="0"/>
              <a:t>‹#›</a:t>
            </a:fld>
            <a:endParaRPr lang="en-US"/>
          </a:p>
        </p:txBody>
      </p:sp>
    </p:spTree>
    <p:extLst>
      <p:ext uri="{BB962C8B-B14F-4D97-AF65-F5344CB8AC3E}">
        <p14:creationId xmlns:p14="http://schemas.microsoft.com/office/powerpoint/2010/main" val="334605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4B550E66-ECEC-D34E-B5E2-6950D4C83D58}"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7879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50E66-ECEC-D34E-B5E2-6950D4C83D58}"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12805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50E66-ECEC-D34E-B5E2-6950D4C83D58}"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6818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5368A9-DFB2-7F40-AA85-838356CFF732}"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550E66-ECEC-D34E-B5E2-6950D4C83D58}"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8170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5368A9-DFB2-7F40-AA85-838356CFF732}"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550E66-ECEC-D34E-B5E2-6950D4C83D58}"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0340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25368A9-DFB2-7F40-AA85-838356CFF732}"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550E66-ECEC-D34E-B5E2-6950D4C83D58}"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95928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368A9-DFB2-7F40-AA85-838356CFF732}"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955481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5368A9-DFB2-7F40-AA85-838356CFF732}"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550E66-ECEC-D34E-B5E2-6950D4C83D58}"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92420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25368A9-DFB2-7F40-AA85-838356CFF732}" type="datetimeFigureOut">
              <a:rPr lang="en-US" smtClean="0"/>
              <a:t>9/10/2026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4B550E66-ECEC-D34E-B5E2-6950D4C83D58}"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67501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50E66-ECEC-D34E-B5E2-6950D4C83D58}"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94128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550E66-ECEC-D34E-B5E2-6950D4C83D58}"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8918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6A4A6-5CA7-DE45-859B-4B75D7C42F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291911-2875-2F43-9101-A6A21D0E2A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0222B9-F52F-5746-9BD9-0EBDBF523962}"/>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a:extLst>
              <a:ext uri="{FF2B5EF4-FFF2-40B4-BE49-F238E27FC236}">
                <a16:creationId xmlns:a16="http://schemas.microsoft.com/office/drawing/2014/main" id="{2BEEAEE2-0D9C-104F-86C6-0EACFEA44D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6645D8-0D55-C845-B5DE-C51A8CC00406}"/>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3453704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EB49D-F2EF-DD4B-9436-8AFDE3B51D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A4950E-DECF-8D47-A57A-715C4A12F4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42A76-A5A7-444B-9944-58561AC2CE5C}"/>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a:extLst>
              <a:ext uri="{FF2B5EF4-FFF2-40B4-BE49-F238E27FC236}">
                <a16:creationId xmlns:a16="http://schemas.microsoft.com/office/drawing/2014/main" id="{4276E05E-CF52-9143-82B3-22C69EBADD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C6058D-00AB-FB43-8B62-105B12EBD1A0}"/>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646421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000F0-1796-EB48-B154-959B0DC229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E6DF1D-BF97-3347-ABCB-0E963E20F4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7E89CF-F7F7-774C-9883-1DD0DBE58D9A}"/>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a:extLst>
              <a:ext uri="{FF2B5EF4-FFF2-40B4-BE49-F238E27FC236}">
                <a16:creationId xmlns:a16="http://schemas.microsoft.com/office/drawing/2014/main" id="{9692AE2C-6F4D-6A46-BF9A-C8BC952C12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FBA77F-7DE8-1745-8D6C-1F59D5B2A6AA}"/>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1022935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E0255-F3EB-6647-9CFF-1E2CD4C807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CA8019-DB91-394A-A96E-5CFBD86C104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9D1100-36FE-2741-B8AE-A1BCF0F5CC4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D220816-FEFE-694B-969F-A6A6D38E063D}"/>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6" name="Footer Placeholder 5">
            <a:extLst>
              <a:ext uri="{FF2B5EF4-FFF2-40B4-BE49-F238E27FC236}">
                <a16:creationId xmlns:a16="http://schemas.microsoft.com/office/drawing/2014/main" id="{B4EF965B-3AD1-CF45-9521-2A5FB88882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47CD77-DEF5-624F-840E-0F0FB8ED82C4}"/>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13900401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11CAE-BF29-2D4A-9F3B-FC83362D8E4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81A443D-73AB-2C4C-ABBA-F45262E39B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67D84E-73D2-5144-97DC-DC51C2FFD2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FA42FE-C673-2342-B568-AA3A81B28B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BEBD41A-C0AA-B84C-BC00-920CFCB6B96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A17DBD-6CBC-3647-ABA1-DB97535B5ED5}"/>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8" name="Footer Placeholder 7">
            <a:extLst>
              <a:ext uri="{FF2B5EF4-FFF2-40B4-BE49-F238E27FC236}">
                <a16:creationId xmlns:a16="http://schemas.microsoft.com/office/drawing/2014/main" id="{01E3315B-7310-994B-AAD4-2D5F1AA2B00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60649C-0F1B-4847-912C-F3BA221B0656}"/>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2694477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9417-722B-4442-9B23-59CF98BA68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9C4435-DDD8-8E48-A1B0-D70751B28F14}"/>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4" name="Footer Placeholder 3">
            <a:extLst>
              <a:ext uri="{FF2B5EF4-FFF2-40B4-BE49-F238E27FC236}">
                <a16:creationId xmlns:a16="http://schemas.microsoft.com/office/drawing/2014/main" id="{02FF560B-9F74-0249-B406-8CFB14885F8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162CF2-971A-5048-A4C1-70E8233FAB55}"/>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21892555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DF25AE-793C-A245-857D-2BBB74617602}"/>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3" name="Footer Placeholder 2">
            <a:extLst>
              <a:ext uri="{FF2B5EF4-FFF2-40B4-BE49-F238E27FC236}">
                <a16:creationId xmlns:a16="http://schemas.microsoft.com/office/drawing/2014/main" id="{33C79A0B-B0B3-4B40-8EBC-A10E008DE1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805495-2F83-0540-8FF0-983E63A4E81A}"/>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4008729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D125F-798E-5B46-AB95-74DD39A46C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11AE52-15B2-B043-BCD9-4C21070B6C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EA596DF-B998-1742-B981-7F238C195C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0BE329-0A9A-8545-8F34-07036A529D00}"/>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6" name="Footer Placeholder 5">
            <a:extLst>
              <a:ext uri="{FF2B5EF4-FFF2-40B4-BE49-F238E27FC236}">
                <a16:creationId xmlns:a16="http://schemas.microsoft.com/office/drawing/2014/main" id="{86023506-5ED7-4142-9A53-EBE941C1A2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7D8806-6BA4-3C43-BE1C-C563FB2337DE}"/>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866257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9602-BE63-7540-A29E-F6E18D7583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A2E9CA-21E6-144B-83B4-CBC2D3F989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6568C2-1395-0346-980B-6F377ED3EB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03A2F9-6692-4E4F-99E3-9652526FE787}"/>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6" name="Footer Placeholder 5">
            <a:extLst>
              <a:ext uri="{FF2B5EF4-FFF2-40B4-BE49-F238E27FC236}">
                <a16:creationId xmlns:a16="http://schemas.microsoft.com/office/drawing/2014/main" id="{59973D2D-71C0-2347-B82B-1008A55F9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97A684-C79D-B744-983D-90F013469F18}"/>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31529094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20E32-61DF-FC4A-A31D-CB1CD336E8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329A0B-1B5F-5841-94D1-79A21F4B48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891E7-616F-514A-863F-ECE7D4C22D9F}"/>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a:extLst>
              <a:ext uri="{FF2B5EF4-FFF2-40B4-BE49-F238E27FC236}">
                <a16:creationId xmlns:a16="http://schemas.microsoft.com/office/drawing/2014/main" id="{72839F5B-2D19-4047-8C50-DD0E7F597F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8793C2-5430-FF41-96E5-C2C538764559}"/>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36207422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3700E9-83B8-134B-B40A-1B44871FAE0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D84650-FBD6-C342-8DF9-63CBE4B3AC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F54D26-6BE5-5A4D-B147-889291C3EE46}"/>
              </a:ext>
            </a:extLst>
          </p:cNvPr>
          <p:cNvSpPr>
            <a:spLocks noGrp="1"/>
          </p:cNvSpPr>
          <p:nvPr>
            <p:ph type="dt" sz="half" idx="10"/>
          </p:nvPr>
        </p:nvSpPr>
        <p:spPr/>
        <p:txBody>
          <a:bodyPr/>
          <a:lstStyle/>
          <a:p>
            <a:fld id="{425368A9-DFB2-7F40-AA85-838356CFF732}" type="datetimeFigureOut">
              <a:rPr lang="en-US" smtClean="0"/>
              <a:t>9/10/2026</a:t>
            </a:fld>
            <a:endParaRPr lang="en-US"/>
          </a:p>
        </p:txBody>
      </p:sp>
      <p:sp>
        <p:nvSpPr>
          <p:cNvPr id="5" name="Footer Placeholder 4">
            <a:extLst>
              <a:ext uri="{FF2B5EF4-FFF2-40B4-BE49-F238E27FC236}">
                <a16:creationId xmlns:a16="http://schemas.microsoft.com/office/drawing/2014/main" id="{07EA4C19-6B21-A141-8AE9-85D591543F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D2182E-8033-FC4A-9F53-6690977B8CFD}"/>
              </a:ext>
            </a:extLst>
          </p:cNvPr>
          <p:cNvSpPr>
            <a:spLocks noGrp="1"/>
          </p:cNvSpPr>
          <p:nvPr>
            <p:ph type="sldNum" sz="quarter" idx="12"/>
          </p:nvPr>
        </p:nvSpPr>
        <p:spPr/>
        <p:txBody>
          <a:bodyPr/>
          <a:lstStyle/>
          <a:p>
            <a:fld id="{4B550E66-ECEC-D34E-B5E2-6950D4C83D58}" type="slidenum">
              <a:rPr lang="en-US" smtClean="0"/>
              <a:t>‹#›</a:t>
            </a:fld>
            <a:endParaRPr lang="en-US"/>
          </a:p>
        </p:txBody>
      </p:sp>
    </p:spTree>
    <p:extLst>
      <p:ext uri="{BB962C8B-B14F-4D97-AF65-F5344CB8AC3E}">
        <p14:creationId xmlns:p14="http://schemas.microsoft.com/office/powerpoint/2010/main" val="599895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25368A9-DFB2-7F40-AA85-838356CFF732}" type="datetimeFigureOut">
              <a:rPr lang="en-US" smtClean="0"/>
              <a:t>9/10/2026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4B550E66-ECEC-D34E-B5E2-6950D4C83D58}"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2255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A7364E-23A9-354D-97F8-47757FA9FB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FC89AB-D933-EA40-A770-73CFD9F9A3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03F780-E5B4-7346-9704-856DD23A36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5368A9-DFB2-7F40-AA85-838356CFF732}" type="datetimeFigureOut">
              <a:rPr lang="en-US" smtClean="0"/>
              <a:t>9/10/2026</a:t>
            </a:fld>
            <a:endParaRPr lang="en-US"/>
          </a:p>
        </p:txBody>
      </p:sp>
      <p:sp>
        <p:nvSpPr>
          <p:cNvPr id="5" name="Footer Placeholder 4">
            <a:extLst>
              <a:ext uri="{FF2B5EF4-FFF2-40B4-BE49-F238E27FC236}">
                <a16:creationId xmlns:a16="http://schemas.microsoft.com/office/drawing/2014/main" id="{7C597DD7-0032-564B-BEEC-953B4940C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7323FB1-BCD0-9A48-882D-679A5BF3F9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550E66-ECEC-D34E-B5E2-6950D4C83D58}" type="slidenum">
              <a:rPr lang="en-US" smtClean="0"/>
              <a:t>‹#›</a:t>
            </a:fld>
            <a:endParaRPr lang="en-US"/>
          </a:p>
        </p:txBody>
      </p:sp>
    </p:spTree>
    <p:extLst>
      <p:ext uri="{BB962C8B-B14F-4D97-AF65-F5344CB8AC3E}">
        <p14:creationId xmlns:p14="http://schemas.microsoft.com/office/powerpoint/2010/main" val="15318962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www.mblearning/"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apps.raptortech.com/Apply/NDgyMDplbi1VUw=="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hyperlink" Target="https://learn.e-limu.org/topic/view/?t=76&amp;c=7"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mailto:number@my.browardschools.com" TargetMode="External"/><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hyperlink" Target="http://www.mblearningtree.com/" TargetMode="External"/><Relationship Id="rId2" Type="http://schemas.openxmlformats.org/officeDocument/2006/relationships/image" Target="../media/image61.png"/><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hyperlink" Target="mailto:veronica.moncrief@browardschool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27E62E-386D-C339-9A1D-1AD8605AC459}"/>
              </a:ext>
            </a:extLst>
          </p:cNvPr>
          <p:cNvPicPr>
            <a:picLocks noChangeAspect="1"/>
          </p:cNvPicPr>
          <p:nvPr/>
        </p:nvPicPr>
        <p:blipFill>
          <a:blip r:embed="rId3"/>
          <a:stretch>
            <a:fillRect/>
          </a:stretch>
        </p:blipFill>
        <p:spPr>
          <a:xfrm>
            <a:off x="9871918" y="3566160"/>
            <a:ext cx="2320082" cy="2320082"/>
          </a:xfrm>
          <a:prstGeom prst="rect">
            <a:avLst/>
          </a:prstGeom>
          <a:solidFill>
            <a:schemeClr val="accent1"/>
          </a:solidFill>
          <a:effectLst>
            <a:softEdge rad="444500"/>
          </a:effectLst>
        </p:spPr>
      </p:pic>
      <p:pic>
        <p:nvPicPr>
          <p:cNvPr id="2" name="Picture 1" descr="Logo&#10;&#10;Description automatically generated">
            <a:extLst>
              <a:ext uri="{FF2B5EF4-FFF2-40B4-BE49-F238E27FC236}">
                <a16:creationId xmlns:a16="http://schemas.microsoft.com/office/drawing/2014/main" id="{F781C188-04BF-B9A1-9384-F71165E4AF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424" y="2351314"/>
            <a:ext cx="3409406" cy="3409406"/>
          </a:xfrm>
          <a:prstGeom prst="rect">
            <a:avLst/>
          </a:prstGeom>
        </p:spPr>
      </p:pic>
      <p:sp>
        <p:nvSpPr>
          <p:cNvPr id="3" name="TextBox 2">
            <a:extLst>
              <a:ext uri="{FF2B5EF4-FFF2-40B4-BE49-F238E27FC236}">
                <a16:creationId xmlns:a16="http://schemas.microsoft.com/office/drawing/2014/main" id="{5D609C44-87A3-A2E7-DF9D-44B0867DC8B7}"/>
              </a:ext>
            </a:extLst>
          </p:cNvPr>
          <p:cNvSpPr txBox="1"/>
          <p:nvPr/>
        </p:nvSpPr>
        <p:spPr>
          <a:xfrm rot="1589539">
            <a:off x="9520809" y="851851"/>
            <a:ext cx="3092162" cy="1323439"/>
          </a:xfrm>
          <a:prstGeom prst="rect">
            <a:avLst/>
          </a:prstGeom>
          <a:noFill/>
        </p:spPr>
        <p:txBody>
          <a:bodyPr wrap="square" rtlCol="0">
            <a:spAutoFit/>
          </a:bodyPr>
          <a:lstStyle/>
          <a:p>
            <a:r>
              <a:rPr lang="en-US" sz="4000" b="1" dirty="0"/>
              <a:t>Please sign in.</a:t>
            </a:r>
          </a:p>
        </p:txBody>
      </p:sp>
    </p:spTree>
    <p:extLst>
      <p:ext uri="{BB962C8B-B14F-4D97-AF65-F5344CB8AC3E}">
        <p14:creationId xmlns:p14="http://schemas.microsoft.com/office/powerpoint/2010/main" val="15941086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BD4B185B-ACEB-9BC9-AEBE-28D1AA29C9A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F5204E6-7442-E15D-1B59-7F052B05044C}"/>
              </a:ext>
            </a:extLst>
          </p:cNvPr>
          <p:cNvSpPr txBox="1"/>
          <p:nvPr/>
        </p:nvSpPr>
        <p:spPr>
          <a:xfrm>
            <a:off x="148207" y="1360758"/>
            <a:ext cx="3092162" cy="440120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Gill Sans MT" panose="020B0502020104020203"/>
                <a:ea typeface="+mn-ea"/>
                <a:cs typeface="+mn-cs"/>
              </a:rPr>
              <a:t>This </a:t>
            </a:r>
            <a:r>
              <a:rPr kumimoji="0" lang="en-US" sz="4000" b="1" i="0" u="none" strike="noStrike" kern="1200" cap="none" spc="0" normalizeH="0" baseline="0" noProof="0" dirty="0" err="1">
                <a:ln>
                  <a:noFill/>
                </a:ln>
                <a:solidFill>
                  <a:prstClr val="black"/>
                </a:solidFill>
                <a:effectLst/>
                <a:uLnTx/>
                <a:uFillTx/>
                <a:latin typeface="Gill Sans MT" panose="020B0502020104020203"/>
                <a:ea typeface="+mn-ea"/>
                <a:cs typeface="+mn-cs"/>
              </a:rPr>
              <a:t>Powerpoint</a:t>
            </a:r>
            <a:r>
              <a:rPr kumimoji="0" lang="en-US" sz="4000" b="1" i="0" u="none" strike="noStrike" kern="1200" cap="none" spc="0" normalizeH="0" baseline="0" noProof="0" dirty="0">
                <a:ln>
                  <a:noFill/>
                </a:ln>
                <a:solidFill>
                  <a:prstClr val="black"/>
                </a:solidFill>
                <a:effectLst/>
                <a:uLnTx/>
                <a:uFillTx/>
                <a:latin typeface="Gill Sans MT" panose="020B0502020104020203"/>
                <a:ea typeface="+mn-ea"/>
                <a:cs typeface="+mn-cs"/>
              </a:rPr>
              <a:t> </a:t>
            </a:r>
            <a:r>
              <a:rPr lang="en-US" sz="4000" b="1" dirty="0">
                <a:solidFill>
                  <a:prstClr val="black"/>
                </a:solidFill>
                <a:latin typeface="Gill Sans MT" panose="020B0502020104020203"/>
              </a:rPr>
              <a:t>has been uploaded to our class website.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sp>
        <p:nvSpPr>
          <p:cNvPr id="2" name="TextBox 1">
            <a:extLst>
              <a:ext uri="{FF2B5EF4-FFF2-40B4-BE49-F238E27FC236}">
                <a16:creationId xmlns:a16="http://schemas.microsoft.com/office/drawing/2014/main" id="{111781E9-1EBA-B29D-82EC-9D1FD6EAE606}"/>
              </a:ext>
            </a:extLst>
          </p:cNvPr>
          <p:cNvSpPr txBox="1"/>
          <p:nvPr/>
        </p:nvSpPr>
        <p:spPr>
          <a:xfrm>
            <a:off x="3718560" y="6150114"/>
            <a:ext cx="6197600" cy="707886"/>
          </a:xfrm>
          <a:prstGeom prst="rect">
            <a:avLst/>
          </a:prstGeom>
          <a:noFill/>
        </p:spPr>
        <p:txBody>
          <a:bodyPr wrap="square" rtlCol="0">
            <a:spAutoFit/>
          </a:bodyPr>
          <a:lstStyle/>
          <a:p>
            <a:r>
              <a:rPr lang="en-US" sz="4000" dirty="0">
                <a:solidFill>
                  <a:schemeClr val="bg1"/>
                </a:solidFill>
                <a:hlinkClick r:id="rId3">
                  <a:extLst>
                    <a:ext uri="{A12FA001-AC4F-418D-AE19-62706E023703}">
                      <ahyp:hlinkClr xmlns:ahyp="http://schemas.microsoft.com/office/drawing/2018/hyperlinkcolor" val="tx"/>
                    </a:ext>
                  </a:extLst>
                </a:hlinkClick>
              </a:rPr>
              <a:t>www.mblearning</a:t>
            </a:r>
            <a:r>
              <a:rPr lang="en-US" sz="4000" dirty="0">
                <a:solidFill>
                  <a:schemeClr val="bg1"/>
                </a:solidFill>
              </a:rPr>
              <a:t>tree.com</a:t>
            </a:r>
          </a:p>
        </p:txBody>
      </p:sp>
    </p:spTree>
    <p:extLst>
      <p:ext uri="{BB962C8B-B14F-4D97-AF65-F5344CB8AC3E}">
        <p14:creationId xmlns:p14="http://schemas.microsoft.com/office/powerpoint/2010/main" val="3411291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9DBB8B86-4E2B-4D20-58E1-19790CABB7F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1480DE-203C-AF29-A799-5F37ACF0E1D3}"/>
              </a:ext>
            </a:extLst>
          </p:cNvPr>
          <p:cNvSpPr txBox="1"/>
          <p:nvPr/>
        </p:nvSpPr>
        <p:spPr>
          <a:xfrm>
            <a:off x="267419" y="1742537"/>
            <a:ext cx="11362606" cy="4401205"/>
          </a:xfrm>
          <a:prstGeom prst="rect">
            <a:avLst/>
          </a:prstGeom>
          <a:noFill/>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0000"/>
                </a:solidFill>
                <a:effectLst/>
                <a:uLnTx/>
                <a:uFillTx/>
                <a:latin typeface="Calibri Body"/>
                <a:ea typeface="+mn-ea"/>
                <a:cs typeface="+mn-cs"/>
              </a:rPr>
              <a:t>I was born and raised in Tampa Florida. I graduated from FAU.  Go Owls!</a:t>
            </a:r>
            <a:r>
              <a:rPr kumimoji="0" lang="en-US" sz="2800" b="0" i="0" u="none" strike="noStrike" kern="1200" cap="none" spc="0" normalizeH="0" baseline="0" noProof="0" dirty="0">
                <a:ln>
                  <a:noFill/>
                </a:ln>
                <a:solidFill>
                  <a:srgbClr val="000000"/>
                </a:solidFill>
                <a:effectLst/>
                <a:uLnTx/>
                <a:uFillTx/>
                <a:latin typeface="Calibri Body"/>
                <a:ea typeface="+mn-ea"/>
                <a:cs typeface="+mn-cs"/>
              </a:rPr>
              <a: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0000"/>
                </a:solidFill>
                <a:effectLst/>
                <a:uLnTx/>
                <a:uFillTx/>
                <a:latin typeface="Calibri Body"/>
                <a:ea typeface="+mn-ea"/>
                <a:cs typeface="+mn-cs"/>
              </a:rPr>
              <a:t>I am married and have two daughters. Ella who is in nursing school and Lauryn who is at MSD High School.</a:t>
            </a:r>
            <a:endParaRPr kumimoji="0" lang="en-US" sz="2800" b="0" i="0" u="none" strike="noStrike" kern="1200" cap="none" spc="0" normalizeH="0" baseline="0" noProof="0" dirty="0">
              <a:ln>
                <a:noFill/>
              </a:ln>
              <a:solidFill>
                <a:srgbClr val="000000"/>
              </a:solidFill>
              <a:effectLst/>
              <a:uLnTx/>
              <a:uFillTx/>
              <a:latin typeface="Calibri Body"/>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0000"/>
                </a:solidFill>
                <a:effectLst/>
                <a:uLnTx/>
                <a:uFillTx/>
                <a:latin typeface="Calibri Body"/>
                <a:ea typeface="+mn-ea"/>
                <a:cs typeface="+mn-cs"/>
              </a:rPr>
              <a:t>This is my 23rd year teaching.  I have taught 1</a:t>
            </a:r>
            <a:r>
              <a:rPr kumimoji="0" lang="en-US" sz="2800" b="1" i="0" u="none" strike="noStrike" kern="1200" cap="none" spc="0" normalizeH="0" baseline="30000" noProof="0" dirty="0">
                <a:ln>
                  <a:noFill/>
                </a:ln>
                <a:solidFill>
                  <a:srgbClr val="000000"/>
                </a:solidFill>
                <a:effectLst/>
                <a:uLnTx/>
                <a:uFillTx/>
                <a:latin typeface="Calibri Body"/>
                <a:ea typeface="+mn-ea"/>
                <a:cs typeface="+mn-cs"/>
              </a:rPr>
              <a:t>st</a:t>
            </a:r>
            <a:r>
              <a:rPr kumimoji="0" lang="en-US" sz="2800" b="1" i="0" u="none" strike="noStrike" kern="1200" cap="none" spc="0" normalizeH="0" baseline="0" noProof="0" dirty="0">
                <a:ln>
                  <a:noFill/>
                </a:ln>
                <a:solidFill>
                  <a:srgbClr val="000000"/>
                </a:solidFill>
                <a:effectLst/>
                <a:uLnTx/>
                <a:uFillTx/>
                <a:latin typeface="Calibri Body"/>
                <a:ea typeface="+mn-ea"/>
                <a:cs typeface="+mn-cs"/>
              </a:rPr>
              <a:t>-4</a:t>
            </a:r>
            <a:r>
              <a:rPr kumimoji="0" lang="en-US" sz="2800" b="1" i="0" u="none" strike="noStrike" kern="1200" cap="none" spc="0" normalizeH="0" baseline="30000" noProof="0" dirty="0">
                <a:ln>
                  <a:noFill/>
                </a:ln>
                <a:solidFill>
                  <a:srgbClr val="000000"/>
                </a:solidFill>
                <a:effectLst/>
                <a:uLnTx/>
                <a:uFillTx/>
                <a:latin typeface="Calibri Body"/>
                <a:ea typeface="+mn-ea"/>
                <a:cs typeface="+mn-cs"/>
              </a:rPr>
              <a:t>th</a:t>
            </a:r>
            <a:r>
              <a:rPr kumimoji="0" lang="en-US" sz="2800" b="1" i="0" u="none" strike="noStrike" kern="1200" cap="none" spc="0" normalizeH="0" baseline="0" noProof="0" dirty="0">
                <a:ln>
                  <a:noFill/>
                </a:ln>
                <a:solidFill>
                  <a:srgbClr val="000000"/>
                </a:solidFill>
                <a:effectLst/>
                <a:uLnTx/>
                <a:uFillTx/>
                <a:latin typeface="Calibri Body"/>
                <a:ea typeface="+mn-ea"/>
                <a:cs typeface="+mn-cs"/>
              </a:rPr>
              <a:t> grade.  This is my 14th year at QWE.</a:t>
            </a:r>
            <a:r>
              <a:rPr kumimoji="0" lang="en-US" sz="2800" b="0" i="0" u="none" strike="noStrike" kern="1200" cap="none" spc="0" normalizeH="0" baseline="0" noProof="0" dirty="0">
                <a:ln>
                  <a:noFill/>
                </a:ln>
                <a:solidFill>
                  <a:srgbClr val="000000"/>
                </a:solidFill>
                <a:effectLst/>
                <a:uLnTx/>
                <a:uFillTx/>
                <a:latin typeface="Calibri Body"/>
                <a:ea typeface="+mn-ea"/>
                <a:cs typeface="+mn-cs"/>
              </a:rPr>
              <a:t>​</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0000"/>
                </a:solidFill>
                <a:effectLst/>
                <a:uLnTx/>
                <a:uFillTx/>
                <a:latin typeface="Calibri Body"/>
                <a:ea typeface="+mn-ea"/>
                <a:cs typeface="+mn-cs"/>
              </a:rPr>
              <a:t>I love teaching fourth grade, and I’m excited to</a:t>
            </a:r>
          </a:p>
          <a:p>
            <a:pPr marL="0" marR="0" lvl="0" indent="0" algn="l" defTabSz="914400" rtl="0" eaLnBrk="1" fontAlgn="base" latinLnBrk="0" hangingPunct="1">
              <a:lnSpc>
                <a:spcPct val="100000"/>
              </a:lnSpc>
              <a:spcBef>
                <a:spcPts val="0"/>
              </a:spcBef>
              <a:spcAft>
                <a:spcPts val="0"/>
              </a:spcAft>
              <a:buClrTx/>
              <a:buSzTx/>
              <a:tabLst/>
              <a:defRPr/>
            </a:pPr>
            <a:r>
              <a:rPr kumimoji="0" lang="en-US" sz="2800" b="1" i="0" u="none" strike="noStrike" kern="1200" cap="none" spc="0" normalizeH="0" baseline="0" noProof="0" dirty="0">
                <a:ln>
                  <a:noFill/>
                </a:ln>
                <a:solidFill>
                  <a:srgbClr val="000000"/>
                </a:solidFill>
                <a:effectLst/>
                <a:uLnTx/>
                <a:uFillTx/>
                <a:latin typeface="Calibri Body"/>
                <a:ea typeface="+mn-ea"/>
                <a:cs typeface="+mn-cs"/>
              </a:rPr>
              <a:t> be a part of your child’s learning experience this year!</a:t>
            </a:r>
            <a:r>
              <a:rPr kumimoji="0" lang="en-US" sz="2800" b="0" i="0" u="none" strike="noStrike" kern="1200" cap="none" spc="0" normalizeH="0" baseline="0" noProof="0" dirty="0">
                <a:ln>
                  <a:noFill/>
                </a:ln>
                <a:solidFill>
                  <a:srgbClr val="000000"/>
                </a:solidFill>
                <a:effectLst/>
                <a:uLnTx/>
                <a:uFillTx/>
                <a:latin typeface="Calibri Body"/>
                <a:ea typeface="+mn-ea"/>
                <a:cs typeface="+mn-cs"/>
              </a:rPr>
              <a:t>​</a:t>
            </a: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3" name="Picture 2">
            <a:extLst>
              <a:ext uri="{FF2B5EF4-FFF2-40B4-BE49-F238E27FC236}">
                <a16:creationId xmlns:a16="http://schemas.microsoft.com/office/drawing/2014/main" id="{617D44B7-8703-B6AF-5460-A93EEBB98711}"/>
              </a:ext>
            </a:extLst>
          </p:cNvPr>
          <p:cNvPicPr>
            <a:picLocks noChangeAspect="1"/>
          </p:cNvPicPr>
          <p:nvPr/>
        </p:nvPicPr>
        <p:blipFill>
          <a:blip r:embed="rId3">
            <a:alphaModFix amt="54000"/>
          </a:blip>
          <a:stretch>
            <a:fillRect/>
          </a:stretch>
        </p:blipFill>
        <p:spPr>
          <a:xfrm>
            <a:off x="9761952" y="4438229"/>
            <a:ext cx="1705513" cy="1705513"/>
          </a:xfrm>
          <a:prstGeom prst="rect">
            <a:avLst/>
          </a:prstGeom>
          <a:effectLst>
            <a:outerShdw blurRad="50800" dist="50800" dir="2820000" algn="ctr" rotWithShape="0">
              <a:srgbClr val="000000">
                <a:alpha val="43137"/>
              </a:srgbClr>
            </a:outerShdw>
          </a:effectLst>
        </p:spPr>
      </p:pic>
    </p:spTree>
    <p:extLst>
      <p:ext uri="{BB962C8B-B14F-4D97-AF65-F5344CB8AC3E}">
        <p14:creationId xmlns:p14="http://schemas.microsoft.com/office/powerpoint/2010/main" val="2514418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02FB8A-B22F-99ED-BC14-046B029EE8C7}"/>
              </a:ext>
            </a:extLst>
          </p:cNvPr>
          <p:cNvSpPr txBox="1"/>
          <p:nvPr/>
        </p:nvSpPr>
        <p:spPr>
          <a:xfrm>
            <a:off x="914400" y="2462832"/>
            <a:ext cx="10715625" cy="3724096"/>
          </a:xfrm>
          <a:prstGeom prst="rect">
            <a:avLst/>
          </a:prstGeom>
          <a:noFill/>
        </p:spPr>
        <p:txBody>
          <a:bodyPr wrap="square" rtlCol="0">
            <a:spAutoFit/>
          </a:bodyPr>
          <a:lstStyle/>
          <a:p>
            <a:pPr algn="ctr"/>
            <a:r>
              <a:rPr lang="en-US" sz="3600" b="1" dirty="0">
                <a:latin typeface="Century Gothic" panose="020B0502020202020204" pitchFamily="34" charset="0"/>
              </a:rPr>
              <a:t>31 Years with Broward County Schools</a:t>
            </a:r>
          </a:p>
          <a:p>
            <a:pPr algn="ctr"/>
            <a:r>
              <a:rPr lang="en-US" sz="3600" b="1" dirty="0">
                <a:solidFill>
                  <a:srgbClr val="FF0000"/>
                </a:solidFill>
                <a:latin typeface="Century Gothic" panose="020B0502020202020204" pitchFamily="34" charset="0"/>
              </a:rPr>
              <a:t>19 years at Quiet Waters Elementary</a:t>
            </a:r>
          </a:p>
          <a:p>
            <a:pPr algn="ctr"/>
            <a:r>
              <a:rPr lang="en-US" sz="3600" b="1" dirty="0">
                <a:latin typeface="Century Gothic" panose="020B0502020202020204" pitchFamily="34" charset="0"/>
              </a:rPr>
              <a:t>I am married with 5 adult children and 10 grandchildren.</a:t>
            </a:r>
          </a:p>
          <a:p>
            <a:pPr algn="ctr"/>
            <a:r>
              <a:rPr lang="en-US" sz="3600" b="1" dirty="0">
                <a:latin typeface="Century Gothic" panose="020B0502020202020204" pitchFamily="34" charset="0"/>
              </a:rPr>
              <a:t>I believe learning takes place in a positive and comfortable environment.</a:t>
            </a:r>
          </a:p>
          <a:p>
            <a:pPr algn="ctr"/>
            <a:endParaRPr lang="en-US" sz="2000" b="1" dirty="0">
              <a:latin typeface="Century Gothic" panose="020B0502020202020204" pitchFamily="34" charset="0"/>
            </a:endParaRPr>
          </a:p>
        </p:txBody>
      </p:sp>
      <p:pic>
        <p:nvPicPr>
          <p:cNvPr id="4" name="Picture 3">
            <a:extLst>
              <a:ext uri="{FF2B5EF4-FFF2-40B4-BE49-F238E27FC236}">
                <a16:creationId xmlns:a16="http://schemas.microsoft.com/office/drawing/2014/main" id="{97BCD854-A751-F50E-BD07-44A2982A6813}"/>
              </a:ext>
            </a:extLst>
          </p:cNvPr>
          <p:cNvPicPr>
            <a:picLocks noChangeAspect="1"/>
          </p:cNvPicPr>
          <p:nvPr/>
        </p:nvPicPr>
        <p:blipFill>
          <a:blip r:embed="rId3"/>
          <a:stretch>
            <a:fillRect/>
          </a:stretch>
        </p:blipFill>
        <p:spPr>
          <a:xfrm>
            <a:off x="-38100" y="1524000"/>
            <a:ext cx="1905000" cy="1905000"/>
          </a:xfrm>
          <a:prstGeom prst="rect">
            <a:avLst/>
          </a:prstGeom>
        </p:spPr>
      </p:pic>
    </p:spTree>
    <p:extLst>
      <p:ext uri="{BB962C8B-B14F-4D97-AF65-F5344CB8AC3E}">
        <p14:creationId xmlns:p14="http://schemas.microsoft.com/office/powerpoint/2010/main" val="1110376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AD7120-23B1-8D42-7906-95EEFCC81236}"/>
              </a:ext>
            </a:extLst>
          </p:cNvPr>
          <p:cNvSpPr txBox="1"/>
          <p:nvPr/>
        </p:nvSpPr>
        <p:spPr>
          <a:xfrm>
            <a:off x="253047" y="2010626"/>
            <a:ext cx="10709593" cy="3293209"/>
          </a:xfrm>
          <a:prstGeom prst="rect">
            <a:avLst/>
          </a:prstGeom>
          <a:noFill/>
        </p:spPr>
        <p:txBody>
          <a:bodyPr wrap="square" rtlCol="0">
            <a:spAutoFit/>
          </a:bodyPr>
          <a:lstStyle/>
          <a:p>
            <a:pPr algn="ctr"/>
            <a:r>
              <a:rPr lang="en-US" sz="3200" b="1" dirty="0">
                <a:latin typeface="Century Gothic" panose="020B0502020202020204" pitchFamily="34" charset="0"/>
              </a:rPr>
              <a:t>Students are allowed into the classroom at 7:55am.</a:t>
            </a:r>
          </a:p>
          <a:p>
            <a:pPr algn="ctr"/>
            <a:endParaRPr lang="en-US" sz="3200" b="1" dirty="0">
              <a:latin typeface="Century Gothic" panose="020B0502020202020204" pitchFamily="34" charset="0"/>
            </a:endParaRPr>
          </a:p>
          <a:p>
            <a:pPr marL="571500" indent="-571500" algn="ctr">
              <a:buFont typeface="Arial" panose="020B0604020202020204" pitchFamily="34" charset="0"/>
              <a:buChar char="•"/>
            </a:pPr>
            <a:r>
              <a:rPr lang="en-US" sz="3200" b="1" dirty="0">
                <a:latin typeface="Century Gothic" panose="020B0502020202020204" pitchFamily="34" charset="0"/>
              </a:rPr>
              <a:t>Math and Reading begins at 8:10am</a:t>
            </a:r>
          </a:p>
          <a:p>
            <a:pPr algn="ctr"/>
            <a:r>
              <a:rPr lang="en-US" sz="2800" b="1" dirty="0">
                <a:solidFill>
                  <a:srgbClr val="FF0000"/>
                </a:solidFill>
                <a:latin typeface="Century Gothic" panose="020B0502020202020204" pitchFamily="34" charset="0"/>
              </a:rPr>
              <a:t>The daily homework is displayed. Homework is also posted online. On Monday students write their homework in their agenda for the week. You will receive a </a:t>
            </a:r>
            <a:r>
              <a:rPr lang="en-US" sz="2800" b="1" dirty="0" err="1">
                <a:solidFill>
                  <a:srgbClr val="FF0000"/>
                </a:solidFill>
                <a:latin typeface="Century Gothic" panose="020B0502020202020204" pitchFamily="34" charset="0"/>
              </a:rPr>
              <a:t>DoJo</a:t>
            </a:r>
            <a:r>
              <a:rPr lang="en-US" sz="2800" b="1" dirty="0">
                <a:solidFill>
                  <a:srgbClr val="FF0000"/>
                </a:solidFill>
                <a:latin typeface="Century Gothic" panose="020B0502020202020204" pitchFamily="34" charset="0"/>
              </a:rPr>
              <a:t> alert stating,</a:t>
            </a:r>
          </a:p>
          <a:p>
            <a:pPr algn="ctr"/>
            <a:r>
              <a:rPr lang="en-US" sz="2800" b="1" dirty="0">
                <a:solidFill>
                  <a:srgbClr val="FF0000"/>
                </a:solidFill>
                <a:latin typeface="Century Gothic" panose="020B0502020202020204" pitchFamily="34" charset="0"/>
              </a:rPr>
              <a:t>“Agenda Checked for the Week.”</a:t>
            </a:r>
            <a:endParaRPr lang="en-US" sz="2800" b="1" dirty="0">
              <a:latin typeface="Century Gothic" panose="020B0502020202020204" pitchFamily="34" charset="0"/>
            </a:endParaRPr>
          </a:p>
        </p:txBody>
      </p:sp>
    </p:spTree>
    <p:extLst>
      <p:ext uri="{BB962C8B-B14F-4D97-AF65-F5344CB8AC3E}">
        <p14:creationId xmlns:p14="http://schemas.microsoft.com/office/powerpoint/2010/main" val="413222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75FB0A-E773-928C-920D-E33FD2BE9AC5}"/>
              </a:ext>
            </a:extLst>
          </p:cNvPr>
          <p:cNvSpPr txBox="1"/>
          <p:nvPr/>
        </p:nvSpPr>
        <p:spPr>
          <a:xfrm>
            <a:off x="4945336" y="506727"/>
            <a:ext cx="6609921" cy="1526741"/>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2000" dirty="0">
                <a:solidFill>
                  <a:schemeClr val="bg1"/>
                </a:solidFill>
              </a:rPr>
              <a:t>School begins at 8:00am. Students are late at 8:01am!</a:t>
            </a:r>
          </a:p>
          <a:p>
            <a:pPr indent="-228600">
              <a:lnSpc>
                <a:spcPct val="90000"/>
              </a:lnSpc>
              <a:spcAft>
                <a:spcPts val="600"/>
              </a:spcAft>
              <a:buFont typeface="Arial" panose="020B0604020202020204" pitchFamily="34" charset="0"/>
              <a:buChar char="•"/>
            </a:pPr>
            <a:endParaRPr lang="en-US" sz="2000" dirty="0">
              <a:solidFill>
                <a:schemeClr val="bg1"/>
              </a:solidFill>
            </a:endParaRPr>
          </a:p>
          <a:p>
            <a:pPr indent="-228600">
              <a:lnSpc>
                <a:spcPct val="90000"/>
              </a:lnSpc>
              <a:spcAft>
                <a:spcPts val="600"/>
              </a:spcAft>
              <a:buFont typeface="Arial" panose="020B0604020202020204" pitchFamily="34" charset="0"/>
              <a:buChar char="•"/>
            </a:pPr>
            <a:r>
              <a:rPr lang="en-US" sz="2000" b="0" i="0" dirty="0">
                <a:solidFill>
                  <a:schemeClr val="bg1"/>
                </a:solidFill>
                <a:effectLst/>
              </a:rPr>
              <a:t>Change in dismissal needs to be done by 12:00pm by </a:t>
            </a:r>
          </a:p>
          <a:p>
            <a:pPr>
              <a:lnSpc>
                <a:spcPct val="90000"/>
              </a:lnSpc>
              <a:spcAft>
                <a:spcPts val="600"/>
              </a:spcAft>
            </a:pPr>
            <a:r>
              <a:rPr lang="en-US" sz="2000" dirty="0">
                <a:solidFill>
                  <a:schemeClr val="bg1"/>
                </a:solidFill>
              </a:rPr>
              <a:t>notifying the front office</a:t>
            </a:r>
          </a:p>
          <a:p>
            <a:pPr indent="-228600">
              <a:lnSpc>
                <a:spcPct val="90000"/>
              </a:lnSpc>
              <a:spcAft>
                <a:spcPts val="600"/>
              </a:spcAft>
              <a:buFont typeface="Arial" panose="020B0604020202020204" pitchFamily="34" charset="0"/>
              <a:buChar char="•"/>
            </a:pPr>
            <a:endParaRPr lang="en-US" sz="2000" dirty="0">
              <a:solidFill>
                <a:schemeClr val="bg1"/>
              </a:solidFill>
            </a:endParaRPr>
          </a:p>
        </p:txBody>
      </p:sp>
      <p:pic>
        <p:nvPicPr>
          <p:cNvPr id="11266" name="Picture 2" descr="Clientmoji">
            <a:extLst>
              <a:ext uri="{FF2B5EF4-FFF2-40B4-BE49-F238E27FC236}">
                <a16:creationId xmlns:a16="http://schemas.microsoft.com/office/drawing/2014/main" id="{A101A3B4-B1EF-4FAA-B934-BCA674686B6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178768" y="1337724"/>
            <a:ext cx="4629982" cy="462998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6840274-A070-FCB3-3805-0229F99B57DD}"/>
              </a:ext>
            </a:extLst>
          </p:cNvPr>
          <p:cNvSpPr/>
          <p:nvPr/>
        </p:nvSpPr>
        <p:spPr>
          <a:xfrm>
            <a:off x="60409" y="213852"/>
            <a:ext cx="11758282" cy="1938992"/>
          </a:xfrm>
          <a:prstGeom prst="rect">
            <a:avLst/>
          </a:prstGeom>
          <a:noFill/>
        </p:spPr>
        <p:txBody>
          <a:bodyPr wrap="none" lIns="91440" tIns="45720" rIns="91440" bIns="45720">
            <a:spAutoFit/>
          </a:bodyPr>
          <a:lstStyle/>
          <a:p>
            <a:pPr algn="ctr"/>
            <a:r>
              <a:rPr lang="en-US" sz="2400" b="0" cap="none" spc="0" dirty="0">
                <a:ln w="0"/>
                <a:solidFill>
                  <a:schemeClr val="tx1"/>
                </a:solidFill>
                <a:effectLst>
                  <a:outerShdw blurRad="38100" dist="19050" dir="2700000" algn="tl" rotWithShape="0">
                    <a:schemeClr val="dk1">
                      <a:alpha val="40000"/>
                    </a:schemeClr>
                  </a:outerShdw>
                </a:effectLst>
              </a:rPr>
              <a:t>School begins at 8:00am. Your child is late at 8:01am. Bus riders are not marked tardy and </a:t>
            </a:r>
          </a:p>
          <a:p>
            <a:pPr algn="ctr"/>
            <a:r>
              <a:rPr lang="en-US" sz="2400" b="0" cap="none" spc="0" dirty="0">
                <a:ln w="0"/>
                <a:solidFill>
                  <a:schemeClr val="tx1"/>
                </a:solidFill>
                <a:effectLst>
                  <a:outerShdw blurRad="38100" dist="19050" dir="2700000" algn="tl" rotWithShape="0">
                    <a:schemeClr val="dk1">
                      <a:alpha val="40000"/>
                    </a:schemeClr>
                  </a:outerShdw>
                </a:effectLst>
              </a:rPr>
              <a:t>are allowed to eat breakfast upon their arrival. Breakfast </a:t>
            </a:r>
            <a:r>
              <a:rPr lang="en-US" sz="2400" dirty="0">
                <a:ln w="0"/>
                <a:effectLst>
                  <a:outerShdw blurRad="38100" dist="19050" dir="2700000" algn="tl" rotWithShape="0">
                    <a:schemeClr val="dk1">
                      <a:alpha val="40000"/>
                    </a:schemeClr>
                  </a:outerShdw>
                </a:effectLst>
              </a:rPr>
              <a:t>and Lunch are</a:t>
            </a:r>
            <a:r>
              <a:rPr lang="en-US" sz="2400" b="0" cap="none" spc="0" dirty="0">
                <a:ln w="0"/>
                <a:solidFill>
                  <a:schemeClr val="tx1"/>
                </a:solidFill>
                <a:effectLst>
                  <a:outerShdw blurRad="38100" dist="19050" dir="2700000" algn="tl" rotWithShape="0">
                    <a:schemeClr val="dk1">
                      <a:alpha val="40000"/>
                    </a:schemeClr>
                  </a:outerShdw>
                </a:effectLst>
              </a:rPr>
              <a:t> FREE for all students </a:t>
            </a:r>
          </a:p>
          <a:p>
            <a:pPr algn="ctr"/>
            <a:r>
              <a:rPr lang="en-US" sz="2400" b="0" cap="none" spc="0" dirty="0">
                <a:ln w="0"/>
                <a:solidFill>
                  <a:schemeClr val="tx1"/>
                </a:solidFill>
                <a:effectLst>
                  <a:outerShdw blurRad="38100" dist="19050" dir="2700000" algn="tl" rotWithShape="0">
                    <a:schemeClr val="dk1">
                      <a:alpha val="40000"/>
                    </a:schemeClr>
                  </a:outerShdw>
                </a:effectLst>
              </a:rPr>
              <a:t>this 2026-2027 school year.</a:t>
            </a:r>
          </a:p>
          <a:p>
            <a:pPr algn="ctr"/>
            <a:endParaRPr lang="en-US" sz="2400" b="0" cap="none" spc="0" dirty="0">
              <a:ln w="0"/>
              <a:solidFill>
                <a:schemeClr val="tx1"/>
              </a:solidFill>
              <a:effectLst>
                <a:outerShdw blurRad="38100" dist="19050" dir="2700000" algn="tl" rotWithShape="0">
                  <a:schemeClr val="dk1">
                    <a:alpha val="40000"/>
                  </a:schemeClr>
                </a:outerShdw>
              </a:effectLst>
            </a:endParaRPr>
          </a:p>
          <a:p>
            <a:pPr algn="ctr"/>
            <a:r>
              <a:rPr lang="en-US" sz="2400" dirty="0">
                <a:ln w="0"/>
                <a:effectLst>
                  <a:outerShdw blurRad="38100" dist="19050" dir="2700000" algn="tl" rotWithShape="0">
                    <a:schemeClr val="dk1">
                      <a:alpha val="40000"/>
                    </a:schemeClr>
                  </a:outerShdw>
                </a:effectLst>
              </a:rPr>
              <a:t>If you have a change in dismissal, please contact the front office by 12:00 noon.</a:t>
            </a:r>
            <a:endParaRPr lang="en-US" sz="2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64386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46B5EC-04A7-F666-8BBF-227CE177A7A8}"/>
              </a:ext>
            </a:extLst>
          </p:cNvPr>
          <p:cNvSpPr txBox="1"/>
          <p:nvPr/>
        </p:nvSpPr>
        <p:spPr>
          <a:xfrm>
            <a:off x="1038225" y="2020669"/>
            <a:ext cx="11038599" cy="397031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We are planning 1-2 field trips this school year.</a:t>
            </a:r>
          </a:p>
          <a:p>
            <a:pPr marL="571500" indent="-571500">
              <a:buFont typeface="Arial" panose="020B0604020202020204" pitchFamily="34" charset="0"/>
              <a:buChar char="•"/>
            </a:pPr>
            <a:r>
              <a:rPr lang="en-US" sz="3600" dirty="0">
                <a:solidFill>
                  <a:prstClr val="black"/>
                </a:solidFill>
                <a:latin typeface="Comic Sans MS" panose="030F0702030302020204" pitchFamily="66" charset="0"/>
              </a:rPr>
              <a:t>Seminole Reservation in Fort Lauderdale</a:t>
            </a:r>
          </a:p>
          <a:p>
            <a:r>
              <a:rPr lang="en-US" sz="3600" dirty="0">
                <a:solidFill>
                  <a:prstClr val="black"/>
                </a:solidFill>
                <a:latin typeface="Comic Sans MS" panose="030F0702030302020204" pitchFamily="66" charset="0"/>
              </a:rPr>
              <a:t> on November 13. More information forthcoming.</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Waiting approvals for Parker Playhouse</a:t>
            </a:r>
          </a:p>
          <a:p>
            <a:pPr marR="0" lvl="0" algn="l" defTabSz="457200" rtl="0" eaLnBrk="1" fontAlgn="auto" latinLnBrk="0" hangingPunct="1">
              <a:lnSpc>
                <a:spcPct val="100000"/>
              </a:lnSpc>
              <a:spcBef>
                <a:spcPts val="0"/>
              </a:spcBef>
              <a:spcAft>
                <a:spcPts val="0"/>
              </a:spcAft>
              <a:buClrTx/>
              <a:buSzTx/>
              <a:tabLst/>
              <a:defRPr/>
            </a:pPr>
            <a:endParaRPr kumimoji="0" lang="en-US" sz="36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333333"/>
                </a:solidFill>
                <a:effectLst/>
                <a:highlight>
                  <a:srgbClr val="FFFF00"/>
                </a:highlight>
                <a:uLnTx/>
                <a:uFillTx/>
                <a:latin typeface="Comic Sans MS" panose="030F0702030302020204" pitchFamily="66" charset="0"/>
                <a:ea typeface="+mn-ea"/>
                <a:cs typeface="+mn-cs"/>
              </a:rPr>
              <a:t>ALL Field trips are </a:t>
            </a:r>
            <a:r>
              <a:rPr kumimoji="0" lang="en-US" sz="3600" b="0" i="0" u="sng" strike="noStrike" kern="1200" cap="none" spc="0" normalizeH="0" baseline="0" noProof="0" dirty="0">
                <a:ln>
                  <a:noFill/>
                </a:ln>
                <a:solidFill>
                  <a:srgbClr val="333333"/>
                </a:solidFill>
                <a:effectLst/>
                <a:highlight>
                  <a:srgbClr val="FFFF00"/>
                </a:highlight>
                <a:uLnTx/>
                <a:uFillTx/>
                <a:latin typeface="Comic Sans MS" panose="030F0702030302020204" pitchFamily="66" charset="0"/>
                <a:ea typeface="+mn-ea"/>
                <a:cs typeface="+mn-cs"/>
              </a:rPr>
              <a:t>paid online</a:t>
            </a:r>
            <a:r>
              <a:rPr kumimoji="0" lang="en-US" sz="3600" b="0" i="0" u="none" strike="noStrike" kern="1200" cap="none" spc="0" normalizeH="0" baseline="0" noProof="0" dirty="0">
                <a:ln>
                  <a:noFill/>
                </a:ln>
                <a:solidFill>
                  <a:srgbClr val="333333"/>
                </a:solidFill>
                <a:effectLst/>
                <a:highlight>
                  <a:srgbClr val="FFFF00"/>
                </a:highlight>
                <a:uLnTx/>
                <a:uFillTx/>
                <a:latin typeface="Comic Sans MS" panose="030F0702030302020204" pitchFamily="66" charset="0"/>
                <a:ea typeface="+mn-ea"/>
                <a:cs typeface="+mn-cs"/>
              </a:rPr>
              <a:t>. A payment link will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333333"/>
                </a:solidFill>
                <a:effectLst/>
                <a:highlight>
                  <a:srgbClr val="FFFF00"/>
                </a:highlight>
                <a:uLnTx/>
                <a:uFillTx/>
                <a:latin typeface="Comic Sans MS" panose="030F0702030302020204" pitchFamily="66" charset="0"/>
                <a:ea typeface="+mn-ea"/>
                <a:cs typeface="+mn-cs"/>
              </a:rPr>
              <a:t>also be available on our class website.</a:t>
            </a:r>
            <a:endParaRPr kumimoji="0" lang="en-US" sz="2800" b="1" i="0" u="none" strike="noStrike" kern="1200" cap="none" spc="0" normalizeH="0" baseline="0" noProof="0" dirty="0">
              <a:ln>
                <a:noFill/>
              </a:ln>
              <a:solidFill>
                <a:prstClr val="black"/>
              </a:solidFill>
              <a:effectLst/>
              <a:highlight>
                <a:srgbClr val="FFFF00"/>
              </a:highligh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620837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B3B071-8F37-4DCB-0E40-2FCCB3A273DF}"/>
              </a:ext>
            </a:extLst>
          </p:cNvPr>
          <p:cNvSpPr txBox="1"/>
          <p:nvPr/>
        </p:nvSpPr>
        <p:spPr>
          <a:xfrm>
            <a:off x="1590675" y="2493913"/>
            <a:ext cx="8239125" cy="3416320"/>
          </a:xfrm>
          <a:prstGeom prst="rect">
            <a:avLst/>
          </a:prstGeom>
          <a:noFill/>
        </p:spPr>
        <p:txBody>
          <a:bodyPr wrap="square" rtlCol="0">
            <a:spAutoFit/>
          </a:bodyPr>
          <a:lstStyle/>
          <a:p>
            <a:r>
              <a:rPr lang="en-US" sz="2800" b="1" dirty="0">
                <a:latin typeface="Comic Sans MS" panose="030F0702030302020204" pitchFamily="66" charset="0"/>
              </a:rPr>
              <a:t>You must register online and be approved as a volunteer before attending field trips. You may register online at:</a:t>
            </a:r>
          </a:p>
          <a:p>
            <a:endParaRPr lang="en-US" sz="2800" b="1" dirty="0">
              <a:latin typeface="Comic Sans MS" panose="030F0702030302020204" pitchFamily="66" charset="0"/>
            </a:endParaRPr>
          </a:p>
          <a:p>
            <a:r>
              <a:rPr lang="en-US" sz="2000" b="1" dirty="0">
                <a:latin typeface="Comic Sans MS" panose="030F0702030302020204" pitchFamily="66" charset="0"/>
                <a:hlinkClick r:id="rId3"/>
              </a:rPr>
              <a:t>https://apps.raptortech.com/Apply/NDgyMDplbi1VUw==</a:t>
            </a:r>
            <a:endParaRPr lang="en-US" sz="2000" b="1" dirty="0">
              <a:latin typeface="Comic Sans MS" panose="030F0702030302020204" pitchFamily="66" charset="0"/>
            </a:endParaRPr>
          </a:p>
          <a:p>
            <a:endParaRPr lang="en-US" sz="2800" b="1" dirty="0">
              <a:latin typeface="Comic Sans MS" panose="030F0702030302020204" pitchFamily="66" charset="0"/>
            </a:endParaRPr>
          </a:p>
          <a:p>
            <a:r>
              <a:rPr lang="en-US" sz="2800" b="1" dirty="0">
                <a:latin typeface="Comic Sans MS" panose="030F0702030302020204" pitchFamily="66" charset="0"/>
              </a:rPr>
              <a:t>The website link is located on our class website under Online Resources for Parents.</a:t>
            </a:r>
            <a:endParaRPr lang="en-US" sz="2800" dirty="0">
              <a:latin typeface="Comic Sans MS" panose="030F0702030302020204" pitchFamily="66" charset="0"/>
            </a:endParaRPr>
          </a:p>
        </p:txBody>
      </p:sp>
    </p:spTree>
    <p:extLst>
      <p:ext uri="{BB962C8B-B14F-4D97-AF65-F5344CB8AC3E}">
        <p14:creationId xmlns:p14="http://schemas.microsoft.com/office/powerpoint/2010/main" val="2737590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DB80A71-F67B-FB5E-178F-DA7227E6E237}"/>
              </a:ext>
            </a:extLst>
          </p:cNvPr>
          <p:cNvSpPr txBox="1"/>
          <p:nvPr/>
        </p:nvSpPr>
        <p:spPr>
          <a:xfrm>
            <a:off x="1047750" y="2543174"/>
            <a:ext cx="9801225" cy="249299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4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Team Teaching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u="none" strike="noStrike" kern="1200" cap="none" spc="0" normalizeH="0" baseline="0" noProof="0" dirty="0">
              <a:ln>
                <a:noFill/>
              </a:ln>
              <a:solidFill>
                <a:srgbClr val="FF0000"/>
              </a:solidFill>
              <a:highlight>
                <a:srgbClr val="FFFFFF"/>
              </a:highlight>
              <a:uLnTx/>
              <a:uFillTx/>
              <a:latin typeface="Lucida Sans Unicode" panose="020B06020305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solidFill>
                <a:highlight>
                  <a:srgbClr val="FFFFFF"/>
                </a:highlight>
                <a:latin typeface="Lucida Sans Unicode" panose="020B0602030504020204" pitchFamily="34" charset="0"/>
              </a:rPr>
              <a:t>Students personal items are kept in their containers and travels with them! Your child begin the day and end the day with their Homeroom teacher</a:t>
            </a:r>
            <a:r>
              <a:rPr lang="en-US" sz="2800" u="sng" dirty="0">
                <a:solidFill>
                  <a:schemeClr val="accent1"/>
                </a:solidFill>
                <a:highlight>
                  <a:srgbClr val="FFFFFF"/>
                </a:highlight>
                <a:latin typeface="Lucida Sans Unicode" panose="020B0602030504020204" pitchFamily="34" charset="0"/>
              </a:rPr>
              <a:t>.</a:t>
            </a:r>
            <a:endParaRPr kumimoji="0" lang="en-US" sz="2800" b="0" i="0" u="sng" strike="noStrike" kern="1200" cap="none" spc="0" normalizeH="0" baseline="0" noProof="0" dirty="0">
              <a:ln>
                <a:noFill/>
              </a:ln>
              <a:solidFill>
                <a:schemeClr val="accent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4730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8C2E7DCB-B8D5-CA4B-5BB7-9D26103133A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D38E144-3265-94DC-C29B-19A5DF3F14DE}"/>
              </a:ext>
            </a:extLst>
          </p:cNvPr>
          <p:cNvSpPr txBox="1"/>
          <p:nvPr/>
        </p:nvSpPr>
        <p:spPr>
          <a:xfrm>
            <a:off x="1173192" y="2701652"/>
            <a:ext cx="8403853" cy="1200329"/>
          </a:xfrm>
          <a:prstGeom prst="rect">
            <a:avLst/>
          </a:prstGeom>
          <a:noFill/>
        </p:spPr>
        <p:txBody>
          <a:bodyPr wrap="square">
            <a:spAutoFit/>
          </a:bodyPr>
          <a:lstStyle/>
          <a:p>
            <a:pPr algn="ctr"/>
            <a:r>
              <a:rPr lang="en-US" sz="4400" dirty="0" err="1">
                <a:latin typeface="Comic Sans MS" panose="030F0702030302020204" pitchFamily="66" charset="0"/>
              </a:rPr>
              <a:t>iReady</a:t>
            </a:r>
            <a:r>
              <a:rPr lang="en-US" sz="4400" dirty="0">
                <a:latin typeface="Comic Sans MS" panose="030F0702030302020204" pitchFamily="66" charset="0"/>
              </a:rPr>
              <a:t> Inform</a:t>
            </a:r>
          </a:p>
          <a:p>
            <a:pPr algn="ctr"/>
            <a:r>
              <a:rPr lang="en-US" sz="2800" dirty="0">
                <a:highlight>
                  <a:srgbClr val="FFFF00"/>
                </a:highlight>
                <a:latin typeface="Comic Sans MS" panose="030F0702030302020204" pitchFamily="66" charset="0"/>
              </a:rPr>
              <a:t>Formerly known as </a:t>
            </a:r>
            <a:r>
              <a:rPr lang="en-US" sz="2800" dirty="0" err="1">
                <a:highlight>
                  <a:srgbClr val="FFFF00"/>
                </a:highlight>
                <a:latin typeface="Comic Sans MS" panose="030F0702030302020204" pitchFamily="66" charset="0"/>
              </a:rPr>
              <a:t>iReady</a:t>
            </a:r>
            <a:r>
              <a:rPr lang="en-US" sz="2800" dirty="0">
                <a:highlight>
                  <a:srgbClr val="FFFF00"/>
                </a:highlight>
                <a:latin typeface="Comic Sans MS" panose="030F0702030302020204" pitchFamily="66" charset="0"/>
              </a:rPr>
              <a:t> Diagnostics</a:t>
            </a:r>
          </a:p>
        </p:txBody>
      </p:sp>
    </p:spTree>
    <p:extLst>
      <p:ext uri="{BB962C8B-B14F-4D97-AF65-F5344CB8AC3E}">
        <p14:creationId xmlns:p14="http://schemas.microsoft.com/office/powerpoint/2010/main" val="2840368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2050" name="Picture 2" descr="Clientmoji">
            <a:extLst>
              <a:ext uri="{FF2B5EF4-FFF2-40B4-BE49-F238E27FC236}">
                <a16:creationId xmlns:a16="http://schemas.microsoft.com/office/drawing/2014/main" id="{BE39D887-3EB9-AD32-90D7-9EED318948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4708" y="3601269"/>
            <a:ext cx="2118043" cy="211804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8C81FF3F-9277-AEF7-74BB-94535727E02F}"/>
              </a:ext>
            </a:extLst>
          </p:cNvPr>
          <p:cNvPicPr>
            <a:picLocks noChangeAspect="1"/>
          </p:cNvPicPr>
          <p:nvPr/>
        </p:nvPicPr>
        <p:blipFill>
          <a:blip r:embed="rId4"/>
          <a:stretch>
            <a:fillRect/>
          </a:stretch>
        </p:blipFill>
        <p:spPr>
          <a:xfrm>
            <a:off x="320666" y="2116816"/>
            <a:ext cx="7340977" cy="2762392"/>
          </a:xfrm>
          <a:prstGeom prst="rect">
            <a:avLst/>
          </a:prstGeom>
        </p:spPr>
      </p:pic>
    </p:spTree>
    <p:extLst>
      <p:ext uri="{BB962C8B-B14F-4D97-AF65-F5344CB8AC3E}">
        <p14:creationId xmlns:p14="http://schemas.microsoft.com/office/powerpoint/2010/main" val="1631055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4" name="Picture 3" descr="A rain falling from a tree">
            <a:extLst>
              <a:ext uri="{FF2B5EF4-FFF2-40B4-BE49-F238E27FC236}">
                <a16:creationId xmlns:a16="http://schemas.microsoft.com/office/drawing/2014/main" id="{E0479BBD-C12E-6A80-65CC-4F1420F0B6D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1719470"/>
            <a:ext cx="12191999" cy="4462669"/>
          </a:xfrm>
          <a:prstGeom prst="rect">
            <a:avLst/>
          </a:prstGeom>
        </p:spPr>
      </p:pic>
      <p:sp>
        <p:nvSpPr>
          <p:cNvPr id="2" name="TextBox 1">
            <a:extLst>
              <a:ext uri="{FF2B5EF4-FFF2-40B4-BE49-F238E27FC236}">
                <a16:creationId xmlns:a16="http://schemas.microsoft.com/office/drawing/2014/main" id="{EDB44BB8-D825-6CFE-6937-7E7CA2974674}"/>
              </a:ext>
            </a:extLst>
          </p:cNvPr>
          <p:cNvSpPr txBox="1"/>
          <p:nvPr/>
        </p:nvSpPr>
        <p:spPr>
          <a:xfrm>
            <a:off x="1701674" y="2768296"/>
            <a:ext cx="8450722" cy="3970318"/>
          </a:xfrm>
          <a:prstGeom prst="rect">
            <a:avLst/>
          </a:prstGeom>
          <a:noFill/>
        </p:spPr>
        <p:txBody>
          <a:bodyPr wrap="square" rtlCol="0">
            <a:spAutoFit/>
          </a:bodyPr>
          <a:lstStyle/>
          <a:p>
            <a:pPr algn="ctr"/>
            <a:r>
              <a:rPr lang="en-US" sz="3600" b="1" dirty="0">
                <a:latin typeface="Century Gothic" panose="020B0502020202020204" pitchFamily="34" charset="0"/>
              </a:rPr>
              <a:t>Recess: 11:15am-11:35am</a:t>
            </a:r>
          </a:p>
          <a:p>
            <a:pPr algn="ctr"/>
            <a:endParaRPr lang="en-US" sz="3600" b="1" dirty="0">
              <a:latin typeface="Century Gothic" panose="020B0502020202020204" pitchFamily="34" charset="0"/>
            </a:endParaRPr>
          </a:p>
          <a:p>
            <a:pPr algn="ctr"/>
            <a:r>
              <a:rPr lang="en-US" sz="3600" b="1" dirty="0">
                <a:latin typeface="Century Gothic" panose="020B0502020202020204" pitchFamily="34" charset="0"/>
              </a:rPr>
              <a:t> </a:t>
            </a:r>
            <a:r>
              <a:rPr lang="en-US" sz="3600" b="1" u="sng" dirty="0">
                <a:latin typeface="Century Gothic" panose="020B0502020202020204" pitchFamily="34" charset="0"/>
              </a:rPr>
              <a:t>Indoor Recess</a:t>
            </a:r>
          </a:p>
          <a:p>
            <a:pPr algn="ctr"/>
            <a:r>
              <a:rPr lang="en-US" sz="3600" b="1" dirty="0">
                <a:latin typeface="Century Gothic" panose="020B0502020202020204" pitchFamily="34" charset="0"/>
              </a:rPr>
              <a:t>Rainy Days</a:t>
            </a:r>
          </a:p>
          <a:p>
            <a:pPr algn="ctr"/>
            <a:r>
              <a:rPr lang="en-US" sz="3600" b="1" dirty="0">
                <a:latin typeface="Century Gothic" panose="020B0502020202020204" pitchFamily="34" charset="0"/>
              </a:rPr>
              <a:t>Heat Index is HIGH</a:t>
            </a:r>
          </a:p>
          <a:p>
            <a:pPr algn="ctr"/>
            <a:r>
              <a:rPr lang="en-US" sz="3600" b="1" dirty="0">
                <a:latin typeface="Century Gothic" panose="020B0502020202020204" pitchFamily="34" charset="0"/>
              </a:rPr>
              <a:t>Cold Weather</a:t>
            </a:r>
          </a:p>
          <a:p>
            <a:pPr algn="ctr"/>
            <a:endParaRPr lang="en-US" sz="3600" b="1" dirty="0">
              <a:latin typeface="Century Gothic" panose="020B0502020202020204" pitchFamily="34" charset="0"/>
            </a:endParaRPr>
          </a:p>
        </p:txBody>
      </p:sp>
    </p:spTree>
    <p:extLst>
      <p:ext uri="{BB962C8B-B14F-4D97-AF65-F5344CB8AC3E}">
        <p14:creationId xmlns:p14="http://schemas.microsoft.com/office/powerpoint/2010/main" val="3610044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3F5780B-ACBD-9CB3-CA1E-6C75528537AA}"/>
              </a:ext>
            </a:extLst>
          </p:cNvPr>
          <p:cNvSpPr txBox="1"/>
          <p:nvPr/>
        </p:nvSpPr>
        <p:spPr>
          <a:xfrm>
            <a:off x="1802272" y="1905506"/>
            <a:ext cx="8770478" cy="3908762"/>
          </a:xfrm>
          <a:prstGeom prst="rect">
            <a:avLst/>
          </a:prstGeom>
          <a:noFill/>
        </p:spPr>
        <p:txBody>
          <a:bodyPr wrap="square" rtlCol="0">
            <a:spAutoFit/>
          </a:bodyPr>
          <a:lstStyle/>
          <a:p>
            <a:endParaRPr lang="en-US" sz="2400" b="1" dirty="0">
              <a:latin typeface="Century Gothic" panose="020B0502020202020204" pitchFamily="34" charset="0"/>
            </a:endParaRPr>
          </a:p>
          <a:p>
            <a:pPr algn="ctr"/>
            <a:r>
              <a:rPr lang="en-US" sz="2400" b="1" dirty="0">
                <a:latin typeface="Century Gothic" panose="020B0502020202020204" pitchFamily="34" charset="0"/>
              </a:rPr>
              <a:t> </a:t>
            </a:r>
            <a:r>
              <a:rPr lang="en-US" sz="4000" b="1" dirty="0">
                <a:latin typeface="Century Gothic" panose="020B0502020202020204" pitchFamily="34" charset="0"/>
              </a:rPr>
              <a:t>Team Burger 11:36am-12:06pm</a:t>
            </a:r>
          </a:p>
          <a:p>
            <a:pPr algn="ctr"/>
            <a:r>
              <a:rPr lang="en-US" sz="4000" b="1" dirty="0">
                <a:latin typeface="Century Gothic" panose="020B0502020202020204" pitchFamily="34" charset="0"/>
              </a:rPr>
              <a:t>Team Moncrief 11:38am-12:08pm</a:t>
            </a:r>
          </a:p>
          <a:p>
            <a:pPr algn="ctr"/>
            <a:endParaRPr lang="en-US" sz="4800" b="1" dirty="0">
              <a:latin typeface="Century Gothic" panose="020B0502020202020204" pitchFamily="34" charset="0"/>
            </a:endParaRPr>
          </a:p>
          <a:p>
            <a:pPr algn="ctr"/>
            <a:r>
              <a:rPr lang="en-US" sz="4800" b="1" dirty="0">
                <a:latin typeface="Century Gothic" panose="020B0502020202020204" pitchFamily="34" charset="0"/>
              </a:rPr>
              <a:t>Breakfast and Lunch are </a:t>
            </a:r>
            <a:r>
              <a:rPr lang="en-US" sz="4800" b="1" u="sng" dirty="0">
                <a:latin typeface="Century Gothic" panose="020B0502020202020204" pitchFamily="34" charset="0"/>
              </a:rPr>
              <a:t>FREE</a:t>
            </a:r>
            <a:r>
              <a:rPr lang="en-US" sz="4800" b="1" dirty="0">
                <a:latin typeface="Century Gothic" panose="020B0502020202020204" pitchFamily="34" charset="0"/>
              </a:rPr>
              <a:t> for all students. </a:t>
            </a:r>
          </a:p>
        </p:txBody>
      </p:sp>
    </p:spTree>
    <p:extLst>
      <p:ext uri="{BB962C8B-B14F-4D97-AF65-F5344CB8AC3E}">
        <p14:creationId xmlns:p14="http://schemas.microsoft.com/office/powerpoint/2010/main" val="23653920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D8039B-F72B-C540-AB17-2CF42FEC731E}"/>
              </a:ext>
            </a:extLst>
          </p:cNvPr>
          <p:cNvSpPr txBox="1"/>
          <p:nvPr/>
        </p:nvSpPr>
        <p:spPr>
          <a:xfrm>
            <a:off x="1428750" y="2274837"/>
            <a:ext cx="9020175" cy="1815882"/>
          </a:xfrm>
          <a:prstGeom prst="rect">
            <a:avLst/>
          </a:prstGeom>
          <a:noFill/>
        </p:spPr>
        <p:txBody>
          <a:bodyPr wrap="square">
            <a:spAutoFit/>
          </a:bodyPr>
          <a:lstStyle/>
          <a:p>
            <a:pPr algn="ctr"/>
            <a:r>
              <a:rPr lang="en-US" sz="2800" b="1" i="1" dirty="0">
                <a:solidFill>
                  <a:srgbClr val="5E5E5E"/>
                </a:solidFill>
                <a:effectLst/>
                <a:latin typeface="Droid Sans"/>
              </a:rPr>
              <a:t>SPECIALS ARE HELD ON </a:t>
            </a:r>
            <a:r>
              <a:rPr lang="en-US" sz="2800" b="1" i="1" u="sng" dirty="0">
                <a:solidFill>
                  <a:srgbClr val="5E5E5E"/>
                </a:solidFill>
                <a:effectLst/>
                <a:latin typeface="Droid Sans"/>
              </a:rPr>
              <a:t>TWO</a:t>
            </a:r>
            <a:r>
              <a:rPr lang="en-US" sz="2800" b="1" i="1" dirty="0">
                <a:solidFill>
                  <a:srgbClr val="5E5E5E"/>
                </a:solidFill>
                <a:effectLst/>
                <a:latin typeface="Droid Sans"/>
              </a:rPr>
              <a:t> CONSECUTIVE DAYS</a:t>
            </a:r>
            <a:endParaRPr lang="en-US" sz="2800" b="0" i="0" dirty="0">
              <a:solidFill>
                <a:srgbClr val="5E5E5E"/>
              </a:solidFill>
              <a:effectLst/>
              <a:latin typeface="Droid Sans"/>
            </a:endParaRPr>
          </a:p>
          <a:p>
            <a:pPr algn="ctr"/>
            <a:r>
              <a:rPr lang="en-US" sz="2800" b="0" i="0" dirty="0">
                <a:solidFill>
                  <a:srgbClr val="5E5E5E"/>
                </a:solidFill>
                <a:effectLst/>
                <a:latin typeface="Droid Sans"/>
              </a:rPr>
              <a:t>Specials Rotation by Letter</a:t>
            </a:r>
          </a:p>
          <a:p>
            <a:pPr algn="ctr"/>
            <a:r>
              <a:rPr lang="en-US" sz="2800" dirty="0">
                <a:solidFill>
                  <a:srgbClr val="5E5E5E"/>
                </a:solidFill>
                <a:latin typeface="Droid Sans"/>
              </a:rPr>
              <a:t>1:15pm-1:45pm </a:t>
            </a:r>
            <a:r>
              <a:rPr lang="en-US" sz="2800" b="0" i="0" dirty="0">
                <a:solidFill>
                  <a:srgbClr val="5E5E5E"/>
                </a:solidFill>
                <a:effectLst/>
                <a:latin typeface="Droid Sans"/>
              </a:rPr>
              <a:t>Daily  </a:t>
            </a:r>
          </a:p>
          <a:p>
            <a:pPr algn="ctr"/>
            <a:endParaRPr lang="en-US" sz="2800" dirty="0">
              <a:solidFill>
                <a:srgbClr val="FF0000"/>
              </a:solidFill>
              <a:latin typeface="Droid Sans"/>
            </a:endParaRPr>
          </a:p>
        </p:txBody>
      </p:sp>
      <p:pic>
        <p:nvPicPr>
          <p:cNvPr id="4" name="Picture 3">
            <a:extLst>
              <a:ext uri="{FF2B5EF4-FFF2-40B4-BE49-F238E27FC236}">
                <a16:creationId xmlns:a16="http://schemas.microsoft.com/office/drawing/2014/main" id="{34D74505-A690-2F19-7486-7B658138D91C}"/>
              </a:ext>
            </a:extLst>
          </p:cNvPr>
          <p:cNvPicPr>
            <a:picLocks noChangeAspect="1"/>
          </p:cNvPicPr>
          <p:nvPr/>
        </p:nvPicPr>
        <p:blipFill>
          <a:blip r:embed="rId3"/>
          <a:stretch>
            <a:fillRect/>
          </a:stretch>
        </p:blipFill>
        <p:spPr>
          <a:xfrm>
            <a:off x="751840" y="3768898"/>
            <a:ext cx="2371725" cy="2395682"/>
          </a:xfrm>
          <a:prstGeom prst="rect">
            <a:avLst/>
          </a:prstGeom>
        </p:spPr>
      </p:pic>
    </p:spTree>
    <p:extLst>
      <p:ext uri="{BB962C8B-B14F-4D97-AF65-F5344CB8AC3E}">
        <p14:creationId xmlns:p14="http://schemas.microsoft.com/office/powerpoint/2010/main" val="1321681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0B77BF-34B6-85C6-5AF4-0F94BBA0CC3C}"/>
              </a:ext>
            </a:extLst>
          </p:cNvPr>
          <p:cNvPicPr>
            <a:picLocks noChangeAspect="1"/>
          </p:cNvPicPr>
          <p:nvPr/>
        </p:nvPicPr>
        <p:blipFill>
          <a:blip r:embed="rId3"/>
          <a:stretch>
            <a:fillRect/>
          </a:stretch>
        </p:blipFill>
        <p:spPr>
          <a:xfrm>
            <a:off x="82527" y="1721486"/>
            <a:ext cx="5594373" cy="3009642"/>
          </a:xfrm>
          <a:prstGeom prst="rect">
            <a:avLst/>
          </a:prstGeom>
        </p:spPr>
      </p:pic>
      <p:sp>
        <p:nvSpPr>
          <p:cNvPr id="4" name="TextBox 3">
            <a:extLst>
              <a:ext uri="{FF2B5EF4-FFF2-40B4-BE49-F238E27FC236}">
                <a16:creationId xmlns:a16="http://schemas.microsoft.com/office/drawing/2014/main" id="{D7976293-5972-BE5E-24F3-E23C3D164FB8}"/>
              </a:ext>
            </a:extLst>
          </p:cNvPr>
          <p:cNvSpPr txBox="1"/>
          <p:nvPr/>
        </p:nvSpPr>
        <p:spPr>
          <a:xfrm>
            <a:off x="5745911" y="3025075"/>
            <a:ext cx="6100762" cy="1477328"/>
          </a:xfrm>
          <a:prstGeom prst="rect">
            <a:avLst/>
          </a:prstGeom>
          <a:noFill/>
        </p:spPr>
        <p:txBody>
          <a:bodyPr wrap="square">
            <a:spAutoFit/>
          </a:bodyPr>
          <a:lstStyle/>
          <a:p>
            <a:r>
              <a:rPr lang="en-US" b="0" i="0" dirty="0">
                <a:solidFill>
                  <a:srgbClr val="242424"/>
                </a:solidFill>
                <a:effectLst/>
                <a:latin typeface="Segoe UI" panose="020B0502040204020203" pitchFamily="34" charset="0"/>
              </a:rPr>
              <a:t>Students </a:t>
            </a:r>
            <a:r>
              <a:rPr lang="en-US" b="1" dirty="0">
                <a:solidFill>
                  <a:srgbClr val="FF0000"/>
                </a:solidFill>
                <a:latin typeface="Segoe UI" panose="020B0502040204020203" pitchFamily="34" charset="0"/>
              </a:rPr>
              <a:t>MUST</a:t>
            </a:r>
            <a:r>
              <a:rPr lang="en-US" b="1" i="0" dirty="0">
                <a:solidFill>
                  <a:srgbClr val="FF0000"/>
                </a:solidFill>
                <a:effectLst/>
                <a:latin typeface="Segoe UI" panose="020B0502040204020203" pitchFamily="34" charset="0"/>
              </a:rPr>
              <a:t> be dressed</a:t>
            </a:r>
            <a:r>
              <a:rPr lang="en-US" b="0" i="0" dirty="0">
                <a:solidFill>
                  <a:srgbClr val="242424"/>
                </a:solidFill>
                <a:effectLst/>
                <a:latin typeface="Segoe UI" panose="020B0502040204020203" pitchFamily="34" charset="0"/>
              </a:rPr>
              <a:t> in our unified dress/colors each day. Shirts should be Forest Green, Navy Blue, Canary Yellow or White and bottoms should be khaki and dark blue.  Jeans are not permitted. However, Spirit shirts can be worn on Fridays</a:t>
            </a:r>
            <a:r>
              <a:rPr lang="en-US" dirty="0">
                <a:solidFill>
                  <a:srgbClr val="242424"/>
                </a:solidFill>
                <a:latin typeface="Segoe UI" panose="020B0502040204020203" pitchFamily="34" charset="0"/>
              </a:rPr>
              <a:t> with uniform bottoms.</a:t>
            </a:r>
            <a:endParaRPr lang="en-US" dirty="0"/>
          </a:p>
        </p:txBody>
      </p:sp>
    </p:spTree>
    <p:extLst>
      <p:ext uri="{BB962C8B-B14F-4D97-AF65-F5344CB8AC3E}">
        <p14:creationId xmlns:p14="http://schemas.microsoft.com/office/powerpoint/2010/main" val="3916536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5E37EB-8D1E-50E7-92C7-A32B67CFA85D}"/>
              </a:ext>
            </a:extLst>
          </p:cNvPr>
          <p:cNvSpPr txBox="1"/>
          <p:nvPr/>
        </p:nvSpPr>
        <p:spPr>
          <a:xfrm>
            <a:off x="2988268" y="2009775"/>
            <a:ext cx="5899372" cy="4247317"/>
          </a:xfrm>
          <a:prstGeom prst="rect">
            <a:avLst/>
          </a:prstGeom>
          <a:noFill/>
        </p:spPr>
        <p:txBody>
          <a:bodyPr wrap="none" rtlCol="0">
            <a:spAutoFit/>
          </a:bodyPr>
          <a:lstStyle/>
          <a:p>
            <a:pPr algn="ctr"/>
            <a:r>
              <a:rPr lang="en-US" sz="5400" dirty="0">
                <a:latin typeface="Comic Sans MS" panose="030F0702030302020204" pitchFamily="66" charset="0"/>
              </a:rPr>
              <a:t>School-Wide Rule</a:t>
            </a:r>
          </a:p>
          <a:p>
            <a:pPr algn="ctr"/>
            <a:r>
              <a:rPr lang="en-US" sz="5400" dirty="0">
                <a:latin typeface="Comic Sans MS" panose="030F0702030302020204" pitchFamily="66" charset="0"/>
              </a:rPr>
              <a:t>Three R’s</a:t>
            </a:r>
          </a:p>
          <a:p>
            <a:r>
              <a:rPr lang="en-US" sz="5400" dirty="0">
                <a:solidFill>
                  <a:schemeClr val="accent2">
                    <a:lumMod val="75000"/>
                  </a:schemeClr>
                </a:solidFill>
                <a:latin typeface="Comic Sans MS" panose="030F0702030302020204" pitchFamily="66" charset="0"/>
              </a:rPr>
              <a:t>R</a:t>
            </a:r>
            <a:r>
              <a:rPr lang="en-US" sz="5400" dirty="0">
                <a:latin typeface="Comic Sans MS" panose="030F0702030302020204" pitchFamily="66" charset="0"/>
              </a:rPr>
              <a:t>espect</a:t>
            </a:r>
          </a:p>
          <a:p>
            <a:r>
              <a:rPr lang="en-US" sz="5400" dirty="0">
                <a:solidFill>
                  <a:srgbClr val="FF66CC"/>
                </a:solidFill>
                <a:latin typeface="Comic Sans MS" panose="030F0702030302020204" pitchFamily="66" charset="0"/>
              </a:rPr>
              <a:t>R</a:t>
            </a:r>
            <a:r>
              <a:rPr lang="en-US" sz="5400" dirty="0">
                <a:latin typeface="Comic Sans MS" panose="030F0702030302020204" pitchFamily="66" charset="0"/>
              </a:rPr>
              <a:t>esponsibility</a:t>
            </a:r>
          </a:p>
          <a:p>
            <a:r>
              <a:rPr lang="en-US" sz="5400" dirty="0">
                <a:solidFill>
                  <a:schemeClr val="accent1">
                    <a:lumMod val="75000"/>
                  </a:schemeClr>
                </a:solidFill>
                <a:latin typeface="Comic Sans MS" panose="030F0702030302020204" pitchFamily="66" charset="0"/>
              </a:rPr>
              <a:t>R</a:t>
            </a:r>
            <a:r>
              <a:rPr lang="en-US" sz="5400" dirty="0">
                <a:latin typeface="Comic Sans MS" panose="030F0702030302020204" pitchFamily="66" charset="0"/>
              </a:rPr>
              <a:t>eady to Learn</a:t>
            </a:r>
          </a:p>
        </p:txBody>
      </p:sp>
    </p:spTree>
    <p:extLst>
      <p:ext uri="{BB962C8B-B14F-4D97-AF65-F5344CB8AC3E}">
        <p14:creationId xmlns:p14="http://schemas.microsoft.com/office/powerpoint/2010/main" val="1498484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E0A1F9-26C0-DE88-5821-87C0B3709BED}"/>
              </a:ext>
            </a:extLst>
          </p:cNvPr>
          <p:cNvSpPr txBox="1"/>
          <p:nvPr/>
        </p:nvSpPr>
        <p:spPr>
          <a:xfrm>
            <a:off x="3205958" y="2124995"/>
            <a:ext cx="8122111" cy="3046988"/>
          </a:xfrm>
          <a:prstGeom prst="rect">
            <a:avLst/>
          </a:prstGeom>
          <a:noFill/>
        </p:spPr>
        <p:txBody>
          <a:bodyPr wrap="square" rtlCol="0">
            <a:spAutoFit/>
          </a:bodyPr>
          <a:lstStyle/>
          <a:p>
            <a:r>
              <a:rPr lang="en-US" sz="2400" b="1" dirty="0" err="1">
                <a:latin typeface="Century Gothic" panose="020B0502020202020204" pitchFamily="34" charset="0"/>
              </a:rPr>
              <a:t>Classdojo</a:t>
            </a:r>
            <a:r>
              <a:rPr lang="en-US" sz="2400" b="1" dirty="0">
                <a:latin typeface="Century Gothic" panose="020B0502020202020204" pitchFamily="34" charset="0"/>
              </a:rPr>
              <a:t> encourages positive behavior in the classroom and throughout the school day. It is primarily to keep parents abreast of their child’s daily activities.</a:t>
            </a:r>
          </a:p>
          <a:p>
            <a:endParaRPr lang="en-US" sz="2400" b="1" dirty="0">
              <a:latin typeface="Century Gothic" panose="020B0502020202020204" pitchFamily="34" charset="0"/>
            </a:endParaRPr>
          </a:p>
          <a:p>
            <a:r>
              <a:rPr lang="en-US" sz="2400" b="1" dirty="0">
                <a:latin typeface="Century Gothic" panose="020B0502020202020204" pitchFamily="34" charset="0"/>
              </a:rPr>
              <a:t>Students can earn points for staying on task, helping others, etc. </a:t>
            </a:r>
            <a:r>
              <a:rPr lang="en-US" sz="2400" b="1" dirty="0">
                <a:solidFill>
                  <a:srgbClr val="FF0000"/>
                </a:solidFill>
                <a:latin typeface="Century Gothic" panose="020B0502020202020204" pitchFamily="34" charset="0"/>
              </a:rPr>
              <a:t>Parents/Guardians will receive Alerts for missing homework.</a:t>
            </a:r>
          </a:p>
        </p:txBody>
      </p:sp>
      <p:pic>
        <p:nvPicPr>
          <p:cNvPr id="1026" name="Picture 2" descr="Class Dojo? I. Don't. Think. So! – Happy Warrior">
            <a:extLst>
              <a:ext uri="{FF2B5EF4-FFF2-40B4-BE49-F238E27FC236}">
                <a16:creationId xmlns:a16="http://schemas.microsoft.com/office/drawing/2014/main" id="{C9349AFE-4DEE-8189-E22B-971A34733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414" y="2882900"/>
            <a:ext cx="2156324" cy="1780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680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07D7491-E429-DB21-6640-90A4F74354BE}"/>
              </a:ext>
            </a:extLst>
          </p:cNvPr>
          <p:cNvSpPr txBox="1"/>
          <p:nvPr/>
        </p:nvSpPr>
        <p:spPr>
          <a:xfrm>
            <a:off x="409934" y="2043250"/>
            <a:ext cx="10801350" cy="3970318"/>
          </a:xfrm>
          <a:prstGeom prst="rect">
            <a:avLst/>
          </a:prstGeom>
          <a:noFill/>
        </p:spPr>
        <p:txBody>
          <a:bodyPr wrap="square" rtlCol="0">
            <a:spAutoFit/>
          </a:bodyPr>
          <a:lstStyle/>
          <a:p>
            <a:pPr algn="ctr"/>
            <a:endParaRPr lang="en-US" sz="1800" b="1" dirty="0">
              <a:latin typeface="Comic Sans MS" panose="030F0702030302020204" pitchFamily="66" charset="0"/>
            </a:endParaRPr>
          </a:p>
          <a:p>
            <a:pPr marL="457200" indent="-457200">
              <a:buFont typeface="Arial" panose="020B0604020202020204" pitchFamily="34" charset="0"/>
              <a:buChar char="•"/>
            </a:pPr>
            <a:r>
              <a:rPr lang="en-US" sz="1800" b="1" dirty="0">
                <a:latin typeface="Comic Sans MS" panose="030F0702030302020204" pitchFamily="66" charset="0"/>
              </a:rPr>
              <a:t>Reading passages are paper-based (due daily) until laptops are released, then it </a:t>
            </a:r>
            <a:r>
              <a:rPr lang="en-US" b="1" dirty="0">
                <a:latin typeface="Comic Sans MS" panose="030F0702030302020204" pitchFamily="66" charset="0"/>
              </a:rPr>
              <a:t>will be</a:t>
            </a:r>
            <a:r>
              <a:rPr lang="en-US" sz="1800" b="1" dirty="0">
                <a:latin typeface="Comic Sans MS" panose="030F0702030302020204" pitchFamily="66" charset="0"/>
              </a:rPr>
              <a:t> iReady Reading</a:t>
            </a:r>
          </a:p>
          <a:p>
            <a:pPr marL="914400" lvl="1" indent="-457200">
              <a:buFont typeface="Arial" panose="020B0604020202020204" pitchFamily="34" charset="0"/>
              <a:buChar char="•"/>
            </a:pPr>
            <a:r>
              <a:rPr lang="en-US" b="1" dirty="0">
                <a:highlight>
                  <a:srgbClr val="FFFF00"/>
                </a:highlight>
                <a:latin typeface="Comic Sans MS" panose="030F0702030302020204" pitchFamily="66" charset="0"/>
              </a:rPr>
              <a:t>iReady differentiate each child’s reading based on their </a:t>
            </a:r>
            <a:r>
              <a:rPr lang="en-US" b="1" dirty="0" err="1">
                <a:highlight>
                  <a:srgbClr val="FFFF00"/>
                </a:highlight>
                <a:latin typeface="Comic Sans MS" panose="030F0702030302020204" pitchFamily="66" charset="0"/>
              </a:rPr>
              <a:t>iReady</a:t>
            </a:r>
            <a:r>
              <a:rPr lang="en-US" b="1" dirty="0">
                <a:highlight>
                  <a:srgbClr val="FFFF00"/>
                </a:highlight>
                <a:latin typeface="Comic Sans MS" panose="030F0702030302020204" pitchFamily="66" charset="0"/>
              </a:rPr>
              <a:t> Inform Test</a:t>
            </a:r>
          </a:p>
          <a:p>
            <a:pPr marL="457200" indent="-457200">
              <a:buFont typeface="Arial" panose="020B0604020202020204" pitchFamily="34" charset="0"/>
              <a:buChar char="•"/>
            </a:pPr>
            <a:r>
              <a:rPr lang="en-US" sz="1800" b="1" dirty="0">
                <a:latin typeface="Comic Sans MS" panose="030F0702030302020204" pitchFamily="66" charset="0"/>
              </a:rPr>
              <a:t>Math Homework are paper-based and due daily</a:t>
            </a:r>
          </a:p>
          <a:p>
            <a:endParaRPr lang="en-US" sz="1800" b="1" dirty="0">
              <a:latin typeface="Comic Sans MS" panose="030F0702030302020204" pitchFamily="66" charset="0"/>
            </a:endParaRPr>
          </a:p>
          <a:p>
            <a:pPr marL="457200" indent="-457200">
              <a:buFont typeface="Arial" panose="020B0604020202020204" pitchFamily="34" charset="0"/>
              <a:buChar char="•"/>
            </a:pPr>
            <a:r>
              <a:rPr lang="en-US" sz="1800" b="1" dirty="0">
                <a:latin typeface="Comic Sans MS" panose="030F0702030302020204" pitchFamily="66" charset="0"/>
              </a:rPr>
              <a:t>Reading &amp; Math Homework are participation grades </a:t>
            </a:r>
          </a:p>
          <a:p>
            <a:pPr marL="1371600" lvl="2" indent="-457200">
              <a:buFont typeface="Arial" panose="020B0604020202020204" pitchFamily="34" charset="0"/>
              <a:buChar char="•"/>
            </a:pPr>
            <a:r>
              <a:rPr lang="en-US" b="1" dirty="0">
                <a:latin typeface="Comic Sans MS" panose="030F0702030302020204" pitchFamily="66" charset="0"/>
              </a:rPr>
              <a:t>10% of overall reading and math grade</a:t>
            </a:r>
          </a:p>
          <a:p>
            <a:pPr marL="457200" indent="-457200">
              <a:buFont typeface="Arial" panose="020B0604020202020204" pitchFamily="34" charset="0"/>
              <a:buChar char="•"/>
            </a:pPr>
            <a:r>
              <a:rPr lang="en-US" sz="1800" b="1" dirty="0">
                <a:latin typeface="Comic Sans MS" panose="030F0702030302020204" pitchFamily="66" charset="0"/>
              </a:rPr>
              <a:t>You will be notified if homework is missed through a </a:t>
            </a:r>
            <a:r>
              <a:rPr lang="en-US" sz="1800" b="1" dirty="0" err="1">
                <a:latin typeface="Comic Sans MS" panose="030F0702030302020204" pitchFamily="66" charset="0"/>
              </a:rPr>
              <a:t>Classdojo</a:t>
            </a:r>
            <a:r>
              <a:rPr lang="en-US" sz="1800" b="1" dirty="0">
                <a:latin typeface="Comic Sans MS" panose="030F0702030302020204" pitchFamily="66" charset="0"/>
              </a:rPr>
              <a:t> Alert</a:t>
            </a:r>
          </a:p>
          <a:p>
            <a:pPr marL="457200" indent="-457200">
              <a:buFont typeface="Arial" panose="020B0604020202020204" pitchFamily="34" charset="0"/>
              <a:buChar char="•"/>
            </a:pPr>
            <a:endParaRPr lang="en-US" b="1" dirty="0">
              <a:latin typeface="Comic Sans MS" panose="030F0702030302020204" pitchFamily="66" charset="0"/>
            </a:endParaRPr>
          </a:p>
          <a:p>
            <a:endParaRPr lang="en-US" b="1" dirty="0">
              <a:latin typeface="Comic Sans MS" panose="030F0702030302020204" pitchFamily="66" charset="0"/>
            </a:endParaRPr>
          </a:p>
          <a:p>
            <a:pPr lvl="1" algn="ctr"/>
            <a:r>
              <a:rPr lang="en-US" b="1" dirty="0">
                <a:highlight>
                  <a:srgbClr val="FFFF00"/>
                </a:highlight>
                <a:latin typeface="Comic Sans MS" panose="030F0702030302020204" pitchFamily="66" charset="0"/>
              </a:rPr>
              <a:t>IF HOMEWORK IS CHANGED, IT WILL BE NOTED IN YOUR CHILD’S AGENDA.</a:t>
            </a:r>
          </a:p>
          <a:p>
            <a:endParaRPr lang="en-US" sz="1800" b="1" dirty="0">
              <a:latin typeface="Comic Sans MS" panose="030F0702030302020204" pitchFamily="66" charset="0"/>
            </a:endParaRPr>
          </a:p>
          <a:p>
            <a:endParaRPr lang="en-US" dirty="0"/>
          </a:p>
        </p:txBody>
      </p:sp>
    </p:spTree>
    <p:extLst>
      <p:ext uri="{BB962C8B-B14F-4D97-AF65-F5344CB8AC3E}">
        <p14:creationId xmlns:p14="http://schemas.microsoft.com/office/powerpoint/2010/main" val="2097325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DB0255-85FE-7B2E-18A5-8A15498E93B0}"/>
              </a:ext>
            </a:extLst>
          </p:cNvPr>
          <p:cNvSpPr txBox="1"/>
          <p:nvPr/>
        </p:nvSpPr>
        <p:spPr>
          <a:xfrm>
            <a:off x="219075" y="1338678"/>
            <a:ext cx="9623665" cy="3693319"/>
          </a:xfrm>
          <a:prstGeom prst="rect">
            <a:avLst/>
          </a:prstGeom>
          <a:noFill/>
        </p:spPr>
        <p:txBody>
          <a:bodyPr wrap="square">
            <a:spAutoFit/>
          </a:bodyPr>
          <a:lstStyle/>
          <a:p>
            <a:r>
              <a:rPr lang="en-US" sz="4400" dirty="0">
                <a:latin typeface="Comic Sans MS" panose="030F0702030302020204" pitchFamily="66" charset="0"/>
              </a:rPr>
              <a:t>F.A.S.T. </a:t>
            </a:r>
          </a:p>
          <a:p>
            <a:pPr algn="ctr"/>
            <a:r>
              <a:rPr lang="en-US" sz="2800" dirty="0">
                <a:highlight>
                  <a:srgbClr val="FFFF00"/>
                </a:highlight>
                <a:latin typeface="Comic Sans MS" panose="030F0702030302020204" pitchFamily="66" charset="0"/>
              </a:rPr>
              <a:t>Florida Assessment of Student Thinking</a:t>
            </a:r>
          </a:p>
          <a:p>
            <a:pPr marL="1143000" lvl="1" indent="-685800">
              <a:buFont typeface="Arial" panose="020B0604020202020204" pitchFamily="34" charset="0"/>
              <a:buChar char="•"/>
            </a:pPr>
            <a:r>
              <a:rPr lang="en-US" sz="3200" dirty="0">
                <a:latin typeface="Comic Sans MS" panose="030F0702030302020204" pitchFamily="66" charset="0"/>
              </a:rPr>
              <a:t>3 times a year </a:t>
            </a:r>
            <a:r>
              <a:rPr lang="en-US" sz="3000" dirty="0">
                <a:latin typeface="Comic Sans MS" panose="030F0702030302020204" pitchFamily="66" charset="0"/>
              </a:rPr>
              <a:t>(PM1 was administered today, September 2nd ELA &amp; September 10</a:t>
            </a:r>
            <a:r>
              <a:rPr lang="en-US" sz="3000" baseline="30000" dirty="0">
                <a:latin typeface="Comic Sans MS" panose="030F0702030302020204" pitchFamily="66" charset="0"/>
              </a:rPr>
              <a:t>th</a:t>
            </a:r>
            <a:r>
              <a:rPr lang="en-US" sz="3000" dirty="0">
                <a:latin typeface="Comic Sans MS" panose="030F0702030302020204" pitchFamily="66" charset="0"/>
              </a:rPr>
              <a:t> Math)</a:t>
            </a:r>
          </a:p>
          <a:p>
            <a:pPr marL="1143000" lvl="1" indent="-685800">
              <a:buFont typeface="Arial" panose="020B0604020202020204" pitchFamily="34" charset="0"/>
              <a:buChar char="•"/>
            </a:pPr>
            <a:r>
              <a:rPr lang="en-US" sz="3200" dirty="0">
                <a:latin typeface="Comic Sans MS" panose="030F0702030302020204" pitchFamily="66" charset="0"/>
              </a:rPr>
              <a:t>ELA, Math, (Writing)</a:t>
            </a:r>
          </a:p>
          <a:p>
            <a:pPr algn="ctr"/>
            <a:endParaRPr lang="en-US" sz="3200" dirty="0">
              <a:highlight>
                <a:srgbClr val="FFFF00"/>
              </a:highlight>
              <a:latin typeface="Comic Sans MS" panose="030F0702030302020204" pitchFamily="66" charset="0"/>
            </a:endParaRPr>
          </a:p>
          <a:p>
            <a:pPr algn="ctr"/>
            <a:r>
              <a:rPr lang="en-US" sz="3600" dirty="0">
                <a:highlight>
                  <a:srgbClr val="FFFF00"/>
                </a:highlight>
                <a:latin typeface="Comic Sans MS" panose="030F0702030302020204" pitchFamily="66" charset="0"/>
              </a:rPr>
              <a:t>ALL assessments are administered online</a:t>
            </a:r>
          </a:p>
        </p:txBody>
      </p:sp>
      <p:sp>
        <p:nvSpPr>
          <p:cNvPr id="5" name="Rectangle 4">
            <a:extLst>
              <a:ext uri="{FF2B5EF4-FFF2-40B4-BE49-F238E27FC236}">
                <a16:creationId xmlns:a16="http://schemas.microsoft.com/office/drawing/2014/main" id="{D2595847-A57C-5BB2-24A2-1110E176E7E6}"/>
              </a:ext>
            </a:extLst>
          </p:cNvPr>
          <p:cNvSpPr/>
          <p:nvPr/>
        </p:nvSpPr>
        <p:spPr>
          <a:xfrm rot="21135329">
            <a:off x="42552" y="286242"/>
            <a:ext cx="4310795"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Assessments</a:t>
            </a:r>
          </a:p>
        </p:txBody>
      </p:sp>
    </p:spTree>
    <p:extLst>
      <p:ext uri="{BB962C8B-B14F-4D97-AF65-F5344CB8AC3E}">
        <p14:creationId xmlns:p14="http://schemas.microsoft.com/office/powerpoint/2010/main" val="983232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40A200D-728A-A27E-954B-4C9D19742C41}"/>
              </a:ext>
            </a:extLst>
          </p:cNvPr>
          <p:cNvSpPr txBox="1"/>
          <p:nvPr/>
        </p:nvSpPr>
        <p:spPr>
          <a:xfrm>
            <a:off x="345057" y="1690370"/>
            <a:ext cx="11516264" cy="4216539"/>
          </a:xfrm>
          <a:prstGeom prst="rect">
            <a:avLst/>
          </a:prstGeom>
          <a:noFill/>
        </p:spPr>
        <p:txBody>
          <a:bodyPr wrap="square" rtlCol="0">
            <a:spAutoFit/>
          </a:bodyPr>
          <a:lstStyle/>
          <a:p>
            <a:pPr>
              <a:spcBef>
                <a:spcPct val="50000"/>
              </a:spcBef>
              <a:buFontTx/>
              <a:buNone/>
            </a:pPr>
            <a:r>
              <a:rPr lang="en-US" sz="2000" b="1" dirty="0"/>
              <a:t>Students will be assessed digitally at the end of each Envisions chapter/topic. They must receive a score of 70% or higher to be on grade level in Math.</a:t>
            </a:r>
          </a:p>
          <a:p>
            <a:pPr>
              <a:spcBef>
                <a:spcPct val="50000"/>
              </a:spcBef>
            </a:pPr>
            <a:r>
              <a:rPr lang="en-US" sz="2000" dirty="0">
                <a:latin typeface="KG Sorry Not Sorry" panose="02000506000000020004" pitchFamily="2" charset="0"/>
                <a:ea typeface="SDMSugar" panose="02000603000000000000" pitchFamily="2" charset="0"/>
              </a:rPr>
              <a:t>The math BEST standards will be taught through: </a:t>
            </a:r>
            <a:endParaRPr lang="en-US" sz="2000" dirty="0"/>
          </a:p>
          <a:p>
            <a:pPr fontAlgn="base"/>
            <a:r>
              <a:rPr lang="en-US" sz="2000" dirty="0"/>
              <a:t>*Savvas/Envision</a:t>
            </a:r>
          </a:p>
          <a:p>
            <a:pPr fontAlgn="base"/>
            <a:r>
              <a:rPr lang="en-US" sz="2000" dirty="0"/>
              <a:t>*</a:t>
            </a:r>
            <a:r>
              <a:rPr lang="en-US" sz="2000" dirty="0" err="1"/>
              <a:t>iReady</a:t>
            </a:r>
            <a:r>
              <a:rPr lang="en-US" sz="2000" dirty="0"/>
              <a:t> Math</a:t>
            </a:r>
          </a:p>
          <a:p>
            <a:pPr fontAlgn="base"/>
            <a:r>
              <a:rPr lang="en-US" sz="2000" dirty="0"/>
              <a:t>*Success Maker</a:t>
            </a:r>
          </a:p>
          <a:p>
            <a:pPr fontAlgn="base"/>
            <a:r>
              <a:rPr lang="en-US" sz="2000" dirty="0"/>
              <a:t>*Fluency Flight</a:t>
            </a:r>
          </a:p>
          <a:p>
            <a:pPr fontAlgn="base"/>
            <a:endParaRPr lang="en-US" sz="2000" dirty="0"/>
          </a:p>
          <a:p>
            <a:pPr fontAlgn="base"/>
            <a:r>
              <a:rPr lang="en-US" sz="2000" dirty="0"/>
              <a:t>*Khan Academy is a great resource for extra support.  Also, check out the video QR code on each math page.  </a:t>
            </a:r>
          </a:p>
          <a:p>
            <a:pPr fontAlgn="base"/>
            <a:endParaRPr lang="en-US" sz="2000" dirty="0"/>
          </a:p>
          <a:p>
            <a:r>
              <a:rPr lang="en-US" sz="2000" dirty="0">
                <a:latin typeface="KG Sorry Not Sorry" panose="02000506000000020004" pitchFamily="2" charset="0"/>
                <a:ea typeface="SDMSugar" panose="02000603000000000000" pitchFamily="2" charset="0"/>
              </a:rPr>
              <a:t>In fourth grade, students will take the FAST Math assessment.  </a:t>
            </a:r>
          </a:p>
          <a:p>
            <a:r>
              <a:rPr lang="en-US" sz="2000" dirty="0">
                <a:latin typeface="KG Sorry Not Sorry" panose="02000506000000020004" pitchFamily="2" charset="0"/>
                <a:ea typeface="SDMSugar" panose="02000603000000000000" pitchFamily="2" charset="0"/>
              </a:rPr>
              <a:t>Please visit </a:t>
            </a:r>
            <a:r>
              <a:rPr lang="en-US" sz="2000" u="sng" dirty="0">
                <a:latin typeface="KG Sorry Not Sorry" panose="02000506000000020004" pitchFamily="2" charset="0"/>
                <a:ea typeface="SDMSugar" panose="02000603000000000000" pitchFamily="2" charset="0"/>
              </a:rPr>
              <a:t>flfast.org </a:t>
            </a:r>
            <a:r>
              <a:rPr lang="en-US" sz="2000" dirty="0">
                <a:latin typeface="KG Sorry Not Sorry" panose="02000506000000020004" pitchFamily="2" charset="0"/>
                <a:ea typeface="SDMSugar" panose="02000603000000000000" pitchFamily="2" charset="0"/>
              </a:rPr>
              <a:t>for more information. </a:t>
            </a:r>
            <a:endParaRPr lang="en-US" sz="2800" b="1" dirty="0">
              <a:latin typeface="Comic Sans MS" panose="030F0702030302020204" pitchFamily="66" charset="0"/>
            </a:endParaRPr>
          </a:p>
          <a:p>
            <a:r>
              <a:rPr lang="en-US" b="1" dirty="0">
                <a:solidFill>
                  <a:srgbClr val="FF0000"/>
                </a:solidFill>
              </a:rPr>
              <a:t>PER ADMINISTRATION, MATH AND/OR READING MUST BEGIN AT 8:10 AM!!!</a:t>
            </a:r>
          </a:p>
        </p:txBody>
      </p:sp>
      <p:pic>
        <p:nvPicPr>
          <p:cNvPr id="4" name="Picture 3">
            <a:extLst>
              <a:ext uri="{FF2B5EF4-FFF2-40B4-BE49-F238E27FC236}">
                <a16:creationId xmlns:a16="http://schemas.microsoft.com/office/drawing/2014/main" id="{F753D278-886E-52CD-C7AE-F98A3F4CBFDD}"/>
              </a:ext>
            </a:extLst>
          </p:cNvPr>
          <p:cNvPicPr>
            <a:picLocks noChangeAspect="1"/>
          </p:cNvPicPr>
          <p:nvPr/>
        </p:nvPicPr>
        <p:blipFill>
          <a:blip r:embed="rId3"/>
          <a:stretch>
            <a:fillRect/>
          </a:stretch>
        </p:blipFill>
        <p:spPr>
          <a:xfrm>
            <a:off x="8438613" y="2205183"/>
            <a:ext cx="2087874" cy="2027298"/>
          </a:xfrm>
          <a:prstGeom prst="rect">
            <a:avLst/>
          </a:prstGeom>
        </p:spPr>
      </p:pic>
    </p:spTree>
    <p:extLst>
      <p:ext uri="{BB962C8B-B14F-4D97-AF65-F5344CB8AC3E}">
        <p14:creationId xmlns:p14="http://schemas.microsoft.com/office/powerpoint/2010/main" val="2821833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2D26A7-E938-1F31-367A-FF5008D312A6}"/>
              </a:ext>
            </a:extLst>
          </p:cNvPr>
          <p:cNvPicPr>
            <a:picLocks noChangeAspect="1"/>
          </p:cNvPicPr>
          <p:nvPr/>
        </p:nvPicPr>
        <p:blipFill>
          <a:blip r:embed="rId2"/>
          <a:stretch>
            <a:fillRect/>
          </a:stretch>
        </p:blipFill>
        <p:spPr>
          <a:xfrm>
            <a:off x="5075714" y="1046480"/>
            <a:ext cx="6086739" cy="4815840"/>
          </a:xfrm>
          <a:prstGeom prst="rect">
            <a:avLst/>
          </a:prstGeom>
        </p:spPr>
      </p:pic>
      <p:pic>
        <p:nvPicPr>
          <p:cNvPr id="4" name="Picture 3">
            <a:extLst>
              <a:ext uri="{FF2B5EF4-FFF2-40B4-BE49-F238E27FC236}">
                <a16:creationId xmlns:a16="http://schemas.microsoft.com/office/drawing/2014/main" id="{3462C243-7D86-2140-8DD6-4A5E41CF8DF8}"/>
              </a:ext>
            </a:extLst>
          </p:cNvPr>
          <p:cNvPicPr>
            <a:picLocks noChangeAspect="1"/>
          </p:cNvPicPr>
          <p:nvPr/>
        </p:nvPicPr>
        <p:blipFill>
          <a:blip r:embed="rId3"/>
          <a:stretch>
            <a:fillRect/>
          </a:stretch>
        </p:blipFill>
        <p:spPr>
          <a:xfrm>
            <a:off x="914400" y="1318260"/>
            <a:ext cx="3253740" cy="3253740"/>
          </a:xfrm>
          <a:prstGeom prst="rect">
            <a:avLst/>
          </a:prstGeom>
        </p:spPr>
      </p:pic>
    </p:spTree>
    <p:extLst>
      <p:ext uri="{BB962C8B-B14F-4D97-AF65-F5344CB8AC3E}">
        <p14:creationId xmlns:p14="http://schemas.microsoft.com/office/powerpoint/2010/main" val="23069239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601087-292F-FC61-1A90-EA89B8FF44BB}"/>
              </a:ext>
            </a:extLst>
          </p:cNvPr>
          <p:cNvSpPr txBox="1"/>
          <p:nvPr/>
        </p:nvSpPr>
        <p:spPr>
          <a:xfrm>
            <a:off x="1502788" y="2075587"/>
            <a:ext cx="9186424" cy="3570208"/>
          </a:xfrm>
          <a:prstGeom prst="rect">
            <a:avLst/>
          </a:prstGeom>
          <a:noFill/>
        </p:spPr>
        <p:txBody>
          <a:bodyPr wrap="square" rtlCol="0">
            <a:spAutoFit/>
          </a:bodyPr>
          <a:lstStyle/>
          <a:p>
            <a:pPr algn="ctr"/>
            <a:r>
              <a:rPr lang="en-US" sz="3600" b="1" dirty="0">
                <a:latin typeface="Comic Sans MS" panose="030F0702030302020204" pitchFamily="66" charset="0"/>
              </a:rPr>
              <a:t>Literacy Block – 90 Minutes</a:t>
            </a:r>
          </a:p>
          <a:p>
            <a:pPr algn="ctr"/>
            <a:r>
              <a:rPr lang="en-US" sz="3600" b="1" dirty="0">
                <a:latin typeface="Comic Sans MS" panose="030F0702030302020204" pitchFamily="66" charset="0"/>
              </a:rPr>
              <a:t>Reading and Language Arts</a:t>
            </a:r>
          </a:p>
          <a:p>
            <a:pPr algn="ctr"/>
            <a:endParaRPr lang="en-US" sz="3600" b="1" dirty="0">
              <a:latin typeface="Comic Sans MS" panose="030F0702030302020204" pitchFamily="66" charset="0"/>
            </a:endParaRPr>
          </a:p>
          <a:p>
            <a:pPr marL="457200" indent="-457200">
              <a:buAutoNum type="arabicPeriod"/>
            </a:pPr>
            <a:r>
              <a:rPr lang="en-US" sz="2000" b="1" dirty="0">
                <a:latin typeface="Comic Sans MS" panose="030F0702030302020204" pitchFamily="66" charset="0"/>
              </a:rPr>
              <a:t>Whole Group Mini Lesson (Benchmark Advance)</a:t>
            </a:r>
          </a:p>
          <a:p>
            <a:pPr marL="457200" indent="-457200">
              <a:buAutoNum type="arabicPeriod"/>
            </a:pPr>
            <a:r>
              <a:rPr lang="en-US" sz="2000" b="1" dirty="0">
                <a:latin typeface="Comic Sans MS" panose="030F0702030302020204" pitchFamily="66" charset="0"/>
              </a:rPr>
              <a:t>Literacy Rotations</a:t>
            </a:r>
          </a:p>
          <a:p>
            <a:pPr algn="ctr"/>
            <a:r>
              <a:rPr lang="en-US" sz="2000" b="1" dirty="0" err="1">
                <a:latin typeface="Comic Sans MS" panose="030F0702030302020204" pitchFamily="66" charset="0"/>
              </a:rPr>
              <a:t>iReady</a:t>
            </a:r>
            <a:r>
              <a:rPr lang="en-US" sz="2000" b="1" dirty="0">
                <a:latin typeface="Comic Sans MS" panose="030F0702030302020204" pitchFamily="66" charset="0"/>
              </a:rPr>
              <a:t> Reading, Sora online books, Epic Reading, Content Centers, Small Group Instruction with the Teacher</a:t>
            </a:r>
          </a:p>
          <a:p>
            <a:pPr algn="ctr"/>
            <a:endParaRPr lang="en-US" sz="2000" b="1" dirty="0">
              <a:latin typeface="Comic Sans MS" panose="030F0702030302020204" pitchFamily="66" charset="0"/>
            </a:endParaRPr>
          </a:p>
          <a:p>
            <a:pPr algn="ctr"/>
            <a:endParaRPr lang="en-US" dirty="0"/>
          </a:p>
        </p:txBody>
      </p:sp>
    </p:spTree>
    <p:extLst>
      <p:ext uri="{BB962C8B-B14F-4D97-AF65-F5344CB8AC3E}">
        <p14:creationId xmlns:p14="http://schemas.microsoft.com/office/powerpoint/2010/main" val="1800018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CA78C2-1382-50AE-01BE-6271D18ABC2F}"/>
              </a:ext>
            </a:extLst>
          </p:cNvPr>
          <p:cNvSpPr txBox="1"/>
          <p:nvPr/>
        </p:nvSpPr>
        <p:spPr>
          <a:xfrm>
            <a:off x="838200" y="2333297"/>
            <a:ext cx="4619621" cy="3843666"/>
          </a:xfrm>
          <a:prstGeom prst="rect">
            <a:avLst/>
          </a:prstGeom>
        </p:spPr>
        <p:txBody>
          <a:bodyPr vert="horz" lIns="91440" tIns="45720" rIns="91440" bIns="45720" rtlCol="0">
            <a:normAutofit lnSpcReduction="10000"/>
          </a:bodyPr>
          <a:lstStyle/>
          <a:p>
            <a:pPr indent="-228600">
              <a:lnSpc>
                <a:spcPct val="90000"/>
              </a:lnSpc>
              <a:spcAft>
                <a:spcPts val="600"/>
              </a:spcAft>
              <a:buFont typeface="Arial" panose="020B0604020202020204" pitchFamily="34" charset="0"/>
              <a:buChar char="•"/>
            </a:pPr>
            <a:r>
              <a:rPr lang="en-US" sz="1100" b="1" dirty="0"/>
              <a:t>2. </a:t>
            </a:r>
            <a:r>
              <a:rPr lang="en-US" sz="1100" dirty="0"/>
              <a:t>This question has two parts. First, answer Part A. Then, answer Part B.</a:t>
            </a:r>
          </a:p>
          <a:p>
            <a:pPr indent="-228600">
              <a:lnSpc>
                <a:spcPct val="90000"/>
              </a:lnSpc>
              <a:spcAft>
                <a:spcPts val="600"/>
              </a:spcAft>
              <a:buFont typeface="Arial" panose="020B0604020202020204" pitchFamily="34" charset="0"/>
              <a:buChar char="•"/>
            </a:pPr>
            <a:r>
              <a:rPr lang="en-US" sz="1100" b="1" dirty="0"/>
              <a:t>Part A</a:t>
            </a:r>
          </a:p>
          <a:p>
            <a:pPr>
              <a:lnSpc>
                <a:spcPct val="90000"/>
              </a:lnSpc>
              <a:spcAft>
                <a:spcPts val="600"/>
              </a:spcAft>
            </a:pPr>
            <a:r>
              <a:rPr lang="en-US" sz="1100" dirty="0"/>
              <a:t>What is the theme of Passage 1?</a:t>
            </a:r>
          </a:p>
          <a:p>
            <a:pPr>
              <a:lnSpc>
                <a:spcPct val="90000"/>
              </a:lnSpc>
              <a:spcAft>
                <a:spcPts val="600"/>
              </a:spcAft>
            </a:pPr>
            <a:r>
              <a:rPr lang="en-US" sz="1100" dirty="0"/>
              <a:t>A. High hopes can lead to disappointment.</a:t>
            </a:r>
          </a:p>
          <a:p>
            <a:pPr>
              <a:lnSpc>
                <a:spcPct val="90000"/>
              </a:lnSpc>
              <a:spcAft>
                <a:spcPts val="600"/>
              </a:spcAft>
            </a:pPr>
            <a:r>
              <a:rPr lang="en-US" sz="1100" dirty="0"/>
              <a:t>B. Listen to those who are older and wiser.</a:t>
            </a:r>
          </a:p>
          <a:p>
            <a:pPr>
              <a:lnSpc>
                <a:spcPct val="90000"/>
              </a:lnSpc>
              <a:spcAft>
                <a:spcPts val="600"/>
              </a:spcAft>
            </a:pPr>
            <a:r>
              <a:rPr lang="en-US" sz="1100" dirty="0"/>
              <a:t>C. If you are nice to others, they will be nice to you.</a:t>
            </a:r>
          </a:p>
          <a:p>
            <a:pPr>
              <a:lnSpc>
                <a:spcPct val="90000"/>
              </a:lnSpc>
              <a:spcAft>
                <a:spcPts val="600"/>
              </a:spcAft>
            </a:pPr>
            <a:r>
              <a:rPr lang="en-US" sz="1100" dirty="0"/>
              <a:t>D. When planning an event, be sure to include everyone.</a:t>
            </a:r>
          </a:p>
          <a:p>
            <a:pPr>
              <a:lnSpc>
                <a:spcPct val="90000"/>
              </a:lnSpc>
              <a:spcAft>
                <a:spcPts val="600"/>
              </a:spcAft>
            </a:pPr>
            <a:endParaRPr lang="en-US" sz="1100" dirty="0"/>
          </a:p>
          <a:p>
            <a:pPr indent="-228600">
              <a:lnSpc>
                <a:spcPct val="90000"/>
              </a:lnSpc>
              <a:spcAft>
                <a:spcPts val="600"/>
              </a:spcAft>
              <a:buFont typeface="Arial" panose="020B0604020202020204" pitchFamily="34" charset="0"/>
              <a:buChar char="•"/>
            </a:pPr>
            <a:r>
              <a:rPr lang="en-US" sz="1100" b="1" dirty="0"/>
              <a:t>Part B</a:t>
            </a:r>
          </a:p>
          <a:p>
            <a:pPr>
              <a:lnSpc>
                <a:spcPct val="90000"/>
              </a:lnSpc>
              <a:spcAft>
                <a:spcPts val="600"/>
              </a:spcAft>
            </a:pPr>
            <a:r>
              <a:rPr lang="en-US" sz="1100" dirty="0"/>
              <a:t>Which sentence from the story supports the answer in Part A?</a:t>
            </a:r>
          </a:p>
          <a:p>
            <a:pPr>
              <a:lnSpc>
                <a:spcPct val="90000"/>
              </a:lnSpc>
              <a:spcAft>
                <a:spcPts val="600"/>
              </a:spcAft>
            </a:pPr>
            <a:r>
              <a:rPr lang="en-US" sz="1100" dirty="0"/>
              <a:t>A. “She would wait for them, she said, and would not set until all three</a:t>
            </a:r>
          </a:p>
          <a:p>
            <a:pPr>
              <a:lnSpc>
                <a:spcPct val="90000"/>
              </a:lnSpc>
              <a:spcAft>
                <a:spcPts val="600"/>
              </a:spcAft>
            </a:pPr>
            <a:r>
              <a:rPr lang="en-US" sz="1100" dirty="0"/>
              <a:t>returned and told her about their pleasant visit.” (paragraph 2)</a:t>
            </a:r>
          </a:p>
          <a:p>
            <a:pPr>
              <a:lnSpc>
                <a:spcPct val="90000"/>
              </a:lnSpc>
              <a:spcAft>
                <a:spcPts val="600"/>
              </a:spcAft>
            </a:pPr>
            <a:r>
              <a:rPr lang="en-US" sz="1100" dirty="0"/>
              <a:t>B. “‘What did you bring me from the supper?’ she asked.” (paragraph 5)</a:t>
            </a:r>
          </a:p>
          <a:p>
            <a:pPr>
              <a:lnSpc>
                <a:spcPct val="90000"/>
              </a:lnSpc>
              <a:spcAft>
                <a:spcPts val="600"/>
              </a:spcAft>
            </a:pPr>
            <a:r>
              <a:rPr lang="en-US" sz="1100" dirty="0"/>
              <a:t>C. “She ate it, and then she turned to her three children, for she had</a:t>
            </a:r>
          </a:p>
          <a:p>
            <a:pPr>
              <a:lnSpc>
                <a:spcPct val="90000"/>
              </a:lnSpc>
              <a:spcAft>
                <a:spcPts val="600"/>
              </a:spcAft>
            </a:pPr>
            <a:r>
              <a:rPr lang="en-US" sz="1100" dirty="0"/>
              <a:t>something important to say to them.” (paragraph 6)</a:t>
            </a:r>
          </a:p>
          <a:p>
            <a:pPr>
              <a:lnSpc>
                <a:spcPct val="90000"/>
              </a:lnSpc>
              <a:spcAft>
                <a:spcPts val="600"/>
              </a:spcAft>
            </a:pPr>
            <a:r>
              <a:rPr lang="en-US" sz="1100" dirty="0"/>
              <a:t>D. “‘To those who are thoughtful of their mother, great blessings come.’”</a:t>
            </a:r>
          </a:p>
          <a:p>
            <a:pPr>
              <a:lnSpc>
                <a:spcPct val="90000"/>
              </a:lnSpc>
              <a:spcAft>
                <a:spcPts val="600"/>
              </a:spcAft>
            </a:pPr>
            <a:r>
              <a:rPr lang="en-US" sz="1100" dirty="0"/>
              <a:t>(paragraph 9)</a:t>
            </a:r>
            <a:r>
              <a:rPr lang="en-US" sz="1100" b="1" dirty="0"/>
              <a:t>:</a:t>
            </a:r>
          </a:p>
          <a:p>
            <a:pPr indent="-228600">
              <a:lnSpc>
                <a:spcPct val="90000"/>
              </a:lnSpc>
              <a:spcAft>
                <a:spcPts val="600"/>
              </a:spcAft>
              <a:buFont typeface="Arial" panose="020B0604020202020204" pitchFamily="34" charset="0"/>
              <a:buChar char="•"/>
            </a:pPr>
            <a:endParaRPr lang="en-US" sz="1100" dirty="0"/>
          </a:p>
        </p:txBody>
      </p:sp>
      <p:pic>
        <p:nvPicPr>
          <p:cNvPr id="4" name="Picture 3" descr="Question mark on green pastel background">
            <a:extLst>
              <a:ext uri="{FF2B5EF4-FFF2-40B4-BE49-F238E27FC236}">
                <a16:creationId xmlns:a16="http://schemas.microsoft.com/office/drawing/2014/main" id="{C2598E14-D269-13C5-1CC8-5564940FAFF0}"/>
              </a:ext>
            </a:extLst>
          </p:cNvPr>
          <p:cNvPicPr>
            <a:picLocks noChangeAspect="1"/>
          </p:cNvPicPr>
          <p:nvPr/>
        </p:nvPicPr>
        <p:blipFill rotWithShape="1">
          <a:blip r:embed="rId2"/>
          <a:srcRect l="3479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4098" name="Picture 2" descr="Clientmoji">
            <a:extLst>
              <a:ext uri="{FF2B5EF4-FFF2-40B4-BE49-F238E27FC236}">
                <a16:creationId xmlns:a16="http://schemas.microsoft.com/office/drawing/2014/main" id="{D74AD263-261E-C1D9-D0CE-8AB52345F2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624" y="10"/>
            <a:ext cx="2209416" cy="2209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7379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601087-292F-FC61-1A90-EA89B8FF44BB}"/>
              </a:ext>
            </a:extLst>
          </p:cNvPr>
          <p:cNvSpPr txBox="1"/>
          <p:nvPr/>
        </p:nvSpPr>
        <p:spPr>
          <a:xfrm>
            <a:off x="1502788" y="2075587"/>
            <a:ext cx="9186424" cy="4555093"/>
          </a:xfrm>
          <a:prstGeom prst="rect">
            <a:avLst/>
          </a:prstGeom>
          <a:noFill/>
        </p:spPr>
        <p:txBody>
          <a:bodyPr wrap="square" rtlCol="0">
            <a:spAutoFit/>
          </a:bodyPr>
          <a:lstStyle/>
          <a:p>
            <a:pPr algn="ctr"/>
            <a:r>
              <a:rPr lang="en-US" sz="3600" b="1" dirty="0">
                <a:latin typeface="Comic Sans MS" panose="030F0702030302020204" pitchFamily="66" charset="0"/>
              </a:rPr>
              <a:t>Sunshine State Books (SSYRA)</a:t>
            </a:r>
          </a:p>
          <a:p>
            <a:pPr algn="ctr"/>
            <a:endParaRPr lang="en-US" sz="3600" b="1" dirty="0">
              <a:latin typeface="Comic Sans MS" panose="030F0702030302020204" pitchFamily="66" charset="0"/>
            </a:endParaRPr>
          </a:p>
          <a:p>
            <a:endParaRPr lang="en-US" sz="2000" b="1" dirty="0">
              <a:latin typeface="Comic Sans MS" panose="030F0702030302020204" pitchFamily="66" charset="0"/>
            </a:endParaRPr>
          </a:p>
          <a:p>
            <a:r>
              <a:rPr lang="en-US" sz="2000" b="1" dirty="0">
                <a:latin typeface="Comic Sans MS" panose="030F0702030302020204" pitchFamily="66" charset="0"/>
              </a:rPr>
              <a:t>*Read 15 Sunshine states books &amp; Pass the assessments (70% or above).</a:t>
            </a:r>
          </a:p>
          <a:p>
            <a:r>
              <a:rPr lang="en-US" sz="2000" b="1" dirty="0">
                <a:solidFill>
                  <a:srgbClr val="FF0000"/>
                </a:solidFill>
                <a:latin typeface="Comic Sans MS" panose="030F0702030302020204" pitchFamily="66" charset="0"/>
              </a:rPr>
              <a:t>SSYRA books are available in our school library</a:t>
            </a:r>
          </a:p>
          <a:p>
            <a:r>
              <a:rPr lang="en-US" sz="2000" b="1" dirty="0">
                <a:solidFill>
                  <a:srgbClr val="FF0000"/>
                </a:solidFill>
                <a:latin typeface="Comic Sans MS" panose="030F0702030302020204" pitchFamily="66" charset="0"/>
              </a:rPr>
              <a:t>and your local public library. You can also buy books</a:t>
            </a:r>
          </a:p>
          <a:p>
            <a:r>
              <a:rPr lang="en-US" sz="2000" b="1" dirty="0">
                <a:solidFill>
                  <a:srgbClr val="FF0000"/>
                </a:solidFill>
                <a:latin typeface="Comic Sans MS" panose="030F0702030302020204" pitchFamily="66" charset="0"/>
              </a:rPr>
              <a:t>from Amazon and bookstores.</a:t>
            </a:r>
          </a:p>
          <a:p>
            <a:r>
              <a:rPr lang="en-US" sz="2000" b="1" dirty="0">
                <a:solidFill>
                  <a:srgbClr val="FF0000"/>
                </a:solidFill>
                <a:latin typeface="Comic Sans MS" panose="030F0702030302020204" pitchFamily="66" charset="0"/>
              </a:rPr>
              <a:t>I’ve purchases books for</a:t>
            </a:r>
          </a:p>
          <a:p>
            <a:r>
              <a:rPr lang="en-US" sz="2000" b="1" dirty="0">
                <a:solidFill>
                  <a:srgbClr val="FF0000"/>
                </a:solidFill>
                <a:latin typeface="Comic Sans MS" panose="030F0702030302020204" pitchFamily="66" charset="0"/>
              </a:rPr>
              <a:t>the class to share.</a:t>
            </a:r>
          </a:p>
          <a:p>
            <a:r>
              <a:rPr lang="en-US" sz="2000" b="1" dirty="0">
                <a:solidFill>
                  <a:srgbClr val="FF0000"/>
                </a:solidFill>
                <a:latin typeface="Comic Sans MS" panose="030F0702030302020204" pitchFamily="66" charset="0"/>
              </a:rPr>
              <a:t>Book Check-out: September 8, 2026 (Every two weeks)</a:t>
            </a:r>
          </a:p>
          <a:p>
            <a:pPr algn="ctr"/>
            <a:endParaRPr lang="en-US" sz="2000" b="1" dirty="0">
              <a:latin typeface="Comic Sans MS" panose="030F0702030302020204" pitchFamily="66" charset="0"/>
            </a:endParaRPr>
          </a:p>
          <a:p>
            <a:pPr algn="ctr"/>
            <a:endParaRPr lang="en-US" dirty="0"/>
          </a:p>
        </p:txBody>
      </p:sp>
      <p:pic>
        <p:nvPicPr>
          <p:cNvPr id="6" name="Picture 5">
            <a:extLst>
              <a:ext uri="{FF2B5EF4-FFF2-40B4-BE49-F238E27FC236}">
                <a16:creationId xmlns:a16="http://schemas.microsoft.com/office/drawing/2014/main" id="{FD6B612F-394A-A09E-6D78-9E6C372CC6ED}"/>
              </a:ext>
            </a:extLst>
          </p:cNvPr>
          <p:cNvPicPr>
            <a:picLocks noChangeAspect="1"/>
          </p:cNvPicPr>
          <p:nvPr/>
        </p:nvPicPr>
        <p:blipFill>
          <a:blip r:embed="rId3"/>
          <a:stretch>
            <a:fillRect/>
          </a:stretch>
        </p:blipFill>
        <p:spPr>
          <a:xfrm rot="20343635">
            <a:off x="573941" y="2000218"/>
            <a:ext cx="1262357" cy="1262357"/>
          </a:xfrm>
          <a:prstGeom prst="rect">
            <a:avLst/>
          </a:prstGeom>
        </p:spPr>
      </p:pic>
      <p:pic>
        <p:nvPicPr>
          <p:cNvPr id="5" name="Picture 4">
            <a:extLst>
              <a:ext uri="{FF2B5EF4-FFF2-40B4-BE49-F238E27FC236}">
                <a16:creationId xmlns:a16="http://schemas.microsoft.com/office/drawing/2014/main" id="{4516DD73-378D-7D8B-FFE8-691531B0D1D0}"/>
              </a:ext>
            </a:extLst>
          </p:cNvPr>
          <p:cNvPicPr>
            <a:picLocks noChangeAspect="1"/>
          </p:cNvPicPr>
          <p:nvPr/>
        </p:nvPicPr>
        <p:blipFill>
          <a:blip r:embed="rId4"/>
          <a:stretch>
            <a:fillRect/>
          </a:stretch>
        </p:blipFill>
        <p:spPr>
          <a:xfrm rot="1150269">
            <a:off x="9422435" y="4091590"/>
            <a:ext cx="1773968" cy="2363639"/>
          </a:xfrm>
          <a:prstGeom prst="rect">
            <a:avLst/>
          </a:prstGeom>
        </p:spPr>
      </p:pic>
    </p:spTree>
    <p:extLst>
      <p:ext uri="{BB962C8B-B14F-4D97-AF65-F5344CB8AC3E}">
        <p14:creationId xmlns:p14="http://schemas.microsoft.com/office/powerpoint/2010/main" val="542642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27FAD34D-8504-A538-12E9-2AC06168256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8E4737D-EE04-AB57-4136-62EA31F06566}"/>
              </a:ext>
            </a:extLst>
          </p:cNvPr>
          <p:cNvSpPr txBox="1"/>
          <p:nvPr/>
        </p:nvSpPr>
        <p:spPr>
          <a:xfrm>
            <a:off x="1502788" y="2075587"/>
            <a:ext cx="9186424" cy="3970318"/>
          </a:xfrm>
          <a:prstGeom prst="rect">
            <a:avLst/>
          </a:prstGeom>
          <a:noFill/>
        </p:spPr>
        <p:txBody>
          <a:bodyPr wrap="square" rtlCol="0">
            <a:spAutoFit/>
          </a:bodyPr>
          <a:lstStyle/>
          <a:p>
            <a:pPr algn="ctr"/>
            <a:r>
              <a:rPr lang="en-US" sz="2000" b="1" dirty="0">
                <a:latin typeface="Comic Sans MS" panose="030F0702030302020204" pitchFamily="66" charset="0"/>
              </a:rPr>
              <a:t>Reading Across Broward</a:t>
            </a:r>
          </a:p>
          <a:p>
            <a:pPr algn="ctr"/>
            <a:r>
              <a:rPr lang="en-US" sz="2000" b="1" dirty="0">
                <a:latin typeface="Comic Sans MS" panose="030F0702030302020204" pitchFamily="66" charset="0"/>
              </a:rPr>
              <a:t>R.A.B.</a:t>
            </a:r>
          </a:p>
          <a:p>
            <a:pPr algn="ctr"/>
            <a:endParaRPr lang="en-US" sz="2000" b="1" dirty="0">
              <a:latin typeface="Comic Sans MS" panose="030F0702030302020204" pitchFamily="66" charset="0"/>
            </a:endParaRPr>
          </a:p>
          <a:p>
            <a:pPr marL="342900" indent="-342900">
              <a:buFont typeface="Arial" panose="020B0604020202020204" pitchFamily="34" charset="0"/>
              <a:buChar char="•"/>
            </a:pPr>
            <a:r>
              <a:rPr lang="en-US" sz="2000" b="1" dirty="0">
                <a:latin typeface="Comic Sans MS" panose="030F0702030302020204" pitchFamily="66" charset="0"/>
              </a:rPr>
              <a:t>Students are required to read chapter books. Books are to be logged into </a:t>
            </a:r>
            <a:r>
              <a:rPr lang="en-US" sz="2000" b="1" dirty="0" err="1">
                <a:latin typeface="Comic Sans MS" panose="030F0702030302020204" pitchFamily="66" charset="0"/>
              </a:rPr>
              <a:t>Beanstack</a:t>
            </a:r>
            <a:r>
              <a:rPr lang="en-US" sz="2000" b="1" dirty="0">
                <a:latin typeface="Comic Sans MS" panose="030F0702030302020204" pitchFamily="66" charset="0"/>
              </a:rPr>
              <a:t>. </a:t>
            </a:r>
          </a:p>
          <a:p>
            <a:pPr marL="342900" indent="-342900">
              <a:buFont typeface="Arial" panose="020B0604020202020204" pitchFamily="34" charset="0"/>
              <a:buChar char="•"/>
            </a:pPr>
            <a:r>
              <a:rPr lang="en-US" sz="2000" b="1" dirty="0">
                <a:latin typeface="Comic Sans MS" panose="030F0702030302020204" pitchFamily="66" charset="0"/>
              </a:rPr>
              <a:t>Before logging in any books, they must submit a summary (form available next to the mailboxes).</a:t>
            </a:r>
          </a:p>
          <a:p>
            <a:pPr marL="342900" indent="-342900">
              <a:buFont typeface="Arial" panose="020B0604020202020204" pitchFamily="34" charset="0"/>
              <a:buChar char="•"/>
            </a:pPr>
            <a:r>
              <a:rPr lang="en-US" sz="2000" b="1" dirty="0">
                <a:latin typeface="Comic Sans MS" panose="030F0702030302020204" pitchFamily="66" charset="0"/>
              </a:rPr>
              <a:t>Window for R.A.B. is from April 1, 2026 – May 31, 2027</a:t>
            </a:r>
          </a:p>
          <a:p>
            <a:pPr marL="342900" indent="-342900">
              <a:buFont typeface="Arial" panose="020B0604020202020204" pitchFamily="34" charset="0"/>
              <a:buChar char="•"/>
            </a:pPr>
            <a:r>
              <a:rPr lang="en-US" sz="2000" b="1" dirty="0">
                <a:latin typeface="Comic Sans MS" panose="030F0702030302020204" pitchFamily="66" charset="0"/>
              </a:rPr>
              <a:t>Any books read between April 1, 2026 – August 9, 2026 DO NOT require a summary.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FF0000"/>
                </a:solidFill>
                <a:effectLst/>
                <a:highlight>
                  <a:srgbClr val="FFFF00"/>
                </a:highlight>
                <a:uLnTx/>
                <a:uFillTx/>
                <a:latin typeface="Gill Sans MT" panose="020B0502020104020203"/>
                <a:ea typeface="+mn-ea"/>
                <a:cs typeface="+mn-cs"/>
              </a:rPr>
              <a:t>Scholasti</a:t>
            </a:r>
            <a:r>
              <a:rPr lang="en-US" sz="3200" dirty="0">
                <a:solidFill>
                  <a:srgbClr val="FF0000"/>
                </a:solidFill>
                <a:highlight>
                  <a:srgbClr val="FFFF00"/>
                </a:highlight>
                <a:latin typeface="Gill Sans MT" panose="020B0502020104020203"/>
              </a:rPr>
              <a:t>cs Book Club for Fun!!!!</a:t>
            </a:r>
            <a:endParaRPr kumimoji="0" lang="en-US" sz="3200" b="0" i="0" u="none" strike="noStrike" kern="1200" cap="none" spc="0" normalizeH="0" baseline="0" noProof="0" dirty="0">
              <a:ln>
                <a:noFill/>
              </a:ln>
              <a:solidFill>
                <a:srgbClr val="FF0000"/>
              </a:solidFill>
              <a:effectLst/>
              <a:highlight>
                <a:srgbClr val="FFFF00"/>
              </a:highligh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B38E3F1E-BF6F-00FF-8C7B-DCC6F3EC6BBA}"/>
              </a:ext>
            </a:extLst>
          </p:cNvPr>
          <p:cNvPicPr>
            <a:picLocks noChangeAspect="1"/>
          </p:cNvPicPr>
          <p:nvPr/>
        </p:nvPicPr>
        <p:blipFill>
          <a:blip r:embed="rId3"/>
          <a:stretch>
            <a:fillRect/>
          </a:stretch>
        </p:blipFill>
        <p:spPr>
          <a:xfrm rot="20688345">
            <a:off x="699099" y="1955368"/>
            <a:ext cx="754927" cy="1267483"/>
          </a:xfrm>
          <a:prstGeom prst="rect">
            <a:avLst/>
          </a:prstGeom>
        </p:spPr>
      </p:pic>
    </p:spTree>
    <p:extLst>
      <p:ext uri="{BB962C8B-B14F-4D97-AF65-F5344CB8AC3E}">
        <p14:creationId xmlns:p14="http://schemas.microsoft.com/office/powerpoint/2010/main" val="29458590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1BE65E5E-6BDD-634A-196C-D434285A3C2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F680C10-0246-3945-9E1A-106989752BE7}"/>
              </a:ext>
            </a:extLst>
          </p:cNvPr>
          <p:cNvSpPr txBox="1"/>
          <p:nvPr/>
        </p:nvSpPr>
        <p:spPr>
          <a:xfrm>
            <a:off x="1502788" y="2075587"/>
            <a:ext cx="9186424" cy="4647426"/>
          </a:xfrm>
          <a:prstGeom prst="rect">
            <a:avLst/>
          </a:prstGeom>
          <a:noFill/>
        </p:spPr>
        <p:txBody>
          <a:bodyPr wrap="square" rtlCol="0">
            <a:spAutoFit/>
          </a:bodyPr>
          <a:lstStyle/>
          <a:p>
            <a:pPr algn="ctr"/>
            <a:r>
              <a:rPr lang="en-US" sz="2800" b="1" dirty="0"/>
              <a:t>Why Chapter Books Matter for 4th Graders</a:t>
            </a:r>
          </a:p>
          <a:p>
            <a:endParaRPr lang="en-US" sz="2800" dirty="0"/>
          </a:p>
          <a:p>
            <a:r>
              <a:rPr lang="en-US" sz="1400" b="1" dirty="0"/>
              <a:t>Building Reading Stamina</a:t>
            </a:r>
            <a:r>
              <a:rPr lang="en-US" sz="1400" dirty="0"/>
              <a:t> Chapter books help children develop the ability to focus and sustain attention over longer reading periods. </a:t>
            </a:r>
          </a:p>
          <a:p>
            <a:r>
              <a:rPr lang="en-US" sz="1400" b="1" dirty="0"/>
              <a:t>Deeper Story Engagement</a:t>
            </a:r>
            <a:r>
              <a:rPr lang="en-US" sz="1400" dirty="0"/>
              <a:t> Unlike picture books, chapter books allow stories to unfold gradually, which strengthens comprehension and critical thinking skills.</a:t>
            </a:r>
          </a:p>
          <a:p>
            <a:r>
              <a:rPr lang="en-US" sz="1400" b="1" dirty="0"/>
              <a:t>Vocabulary Growth</a:t>
            </a:r>
            <a:r>
              <a:rPr lang="en-US" sz="1400" dirty="0"/>
              <a:t> Chapter books introduce more sophisticated vocabulary in context. </a:t>
            </a:r>
          </a:p>
          <a:p>
            <a:r>
              <a:rPr lang="en-US" sz="1400" b="1" dirty="0"/>
              <a:t>Preparation for Academic Success</a:t>
            </a:r>
            <a:r>
              <a:rPr lang="en-US" sz="1400" dirty="0"/>
              <a:t> By 4th grade, students transition from "learning to read" to "reading to learn."</a:t>
            </a:r>
            <a:endParaRPr kumimoji="0" lang="en-US" sz="2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R="0" lvl="0" algn="l" defTabSz="4572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One (1) chapter book with </a:t>
            </a:r>
          </a:p>
          <a:p>
            <a:pPr marR="0" lvl="0" algn="l" defTabSz="4572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summary are required </a:t>
            </a:r>
          </a:p>
          <a:p>
            <a:pPr marR="0" lvl="0" algn="l" defTabSz="457200" rtl="0" eaLnBrk="1" fontAlgn="auto" latinLnBrk="0" hangingPunct="1">
              <a:lnSpc>
                <a:spcPct val="100000"/>
              </a:lnSpc>
              <a:spcBef>
                <a:spcPts val="0"/>
              </a:spcBef>
              <a:spcAft>
                <a:spcPts val="0"/>
              </a:spcAft>
              <a:buClrTx/>
              <a:buSzTx/>
              <a:tabLst/>
              <a:defRPr/>
            </a:pPr>
            <a:r>
              <a:rPr kumimoji="0" lang="en-US" sz="2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each month for a participation </a:t>
            </a:r>
          </a:p>
          <a:p>
            <a:pPr lvl="0">
              <a:defRPr/>
            </a:pPr>
            <a:r>
              <a:rPr kumimoji="0" lang="en-US" sz="2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grade in reading.</a:t>
            </a:r>
            <a:r>
              <a:rPr lang="en-US" dirty="0"/>
              <a:t> </a:t>
            </a:r>
            <a:r>
              <a:rPr lang="en-US" b="1" i="1" dirty="0"/>
              <a:t>We encourage students to </a:t>
            </a:r>
          </a:p>
          <a:p>
            <a:pPr lvl="0">
              <a:defRPr/>
            </a:pPr>
            <a:r>
              <a:rPr lang="en-US" b="1" i="1" dirty="0"/>
              <a:t>read two books per month when possible.</a:t>
            </a:r>
            <a:endParaRPr kumimoji="0" lang="en-US" sz="2000" b="1" i="1"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3C614C9E-7410-5B85-3CF3-11504CCD0EA2}"/>
              </a:ext>
            </a:extLst>
          </p:cNvPr>
          <p:cNvPicPr>
            <a:picLocks noChangeAspect="1"/>
          </p:cNvPicPr>
          <p:nvPr/>
        </p:nvPicPr>
        <p:blipFill>
          <a:blip r:embed="rId3"/>
          <a:stretch>
            <a:fillRect/>
          </a:stretch>
        </p:blipFill>
        <p:spPr>
          <a:xfrm rot="585718">
            <a:off x="6591774" y="4558091"/>
            <a:ext cx="3817460" cy="2249574"/>
          </a:xfrm>
          <a:prstGeom prst="rect">
            <a:avLst/>
          </a:prstGeom>
        </p:spPr>
      </p:pic>
    </p:spTree>
    <p:extLst>
      <p:ext uri="{BB962C8B-B14F-4D97-AF65-F5344CB8AC3E}">
        <p14:creationId xmlns:p14="http://schemas.microsoft.com/office/powerpoint/2010/main" val="1679991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10242" name="Picture 2" descr="Clientmoji">
            <a:extLst>
              <a:ext uri="{FF2B5EF4-FFF2-40B4-BE49-F238E27FC236}">
                <a16:creationId xmlns:a16="http://schemas.microsoft.com/office/drawing/2014/main" id="{724F3B23-F577-CA79-EC37-018161350D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6480" y="3545204"/>
            <a:ext cx="2906395" cy="290639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360BD8E-CCE3-2D91-92F0-87461FA15929}"/>
              </a:ext>
            </a:extLst>
          </p:cNvPr>
          <p:cNvSpPr txBox="1"/>
          <p:nvPr/>
        </p:nvSpPr>
        <p:spPr>
          <a:xfrm>
            <a:off x="203200" y="1933714"/>
            <a:ext cx="11731625" cy="1384995"/>
          </a:xfrm>
          <a:prstGeom prst="rect">
            <a:avLst/>
          </a:prstGeom>
          <a:noFill/>
        </p:spPr>
        <p:txBody>
          <a:bodyPr wrap="square" rtlCol="0">
            <a:spAutoFit/>
          </a:bodyPr>
          <a:lstStyle/>
          <a:p>
            <a:r>
              <a:rPr lang="en-US" sz="2800" dirty="0">
                <a:latin typeface="Comic Sans MS" panose="030F0702030302020204" pitchFamily="66" charset="0"/>
              </a:rPr>
              <a:t>Spelling tests are paper-based. It require students to recognize the correct words and know the phonic skill. </a:t>
            </a:r>
          </a:p>
          <a:p>
            <a:pPr algn="ctr"/>
            <a:r>
              <a:rPr lang="en-US" sz="2800" dirty="0">
                <a:latin typeface="Comic Sans MS" panose="030F0702030302020204" pitchFamily="66" charset="0"/>
              </a:rPr>
              <a:t>Example: </a:t>
            </a:r>
            <a:r>
              <a:rPr lang="en-US" sz="2800" b="1" dirty="0">
                <a:latin typeface="Comic Sans MS" panose="030F0702030302020204" pitchFamily="66" charset="0"/>
              </a:rPr>
              <a:t>long “a” and short “a”</a:t>
            </a:r>
          </a:p>
        </p:txBody>
      </p:sp>
    </p:spTree>
    <p:extLst>
      <p:ext uri="{BB962C8B-B14F-4D97-AF65-F5344CB8AC3E}">
        <p14:creationId xmlns:p14="http://schemas.microsoft.com/office/powerpoint/2010/main" val="2345052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D8B635-15AC-277D-6E37-F87BE36576C6}"/>
              </a:ext>
            </a:extLst>
          </p:cNvPr>
          <p:cNvSpPr txBox="1"/>
          <p:nvPr/>
        </p:nvSpPr>
        <p:spPr>
          <a:xfrm flipH="1">
            <a:off x="3705225" y="1899142"/>
            <a:ext cx="3852169" cy="830997"/>
          </a:xfrm>
          <a:prstGeom prst="rect">
            <a:avLst/>
          </a:prstGeom>
          <a:noFill/>
        </p:spPr>
        <p:txBody>
          <a:bodyPr wrap="square" rtlCol="0">
            <a:spAutoFit/>
          </a:bodyPr>
          <a:lstStyle/>
          <a:p>
            <a:pPr algn="ctr"/>
            <a:r>
              <a:rPr lang="en-US" sz="2400" dirty="0">
                <a:solidFill>
                  <a:srgbClr val="FF66CC"/>
                </a:solidFill>
                <a:latin typeface="Comic Sans MS" panose="030F0702030302020204" pitchFamily="66" charset="0"/>
              </a:rPr>
              <a:t>Delivery of Social Studies Instruction on</a:t>
            </a:r>
          </a:p>
        </p:txBody>
      </p:sp>
      <p:sp>
        <p:nvSpPr>
          <p:cNvPr id="3" name="Rectangle 2">
            <a:extLst>
              <a:ext uri="{FF2B5EF4-FFF2-40B4-BE49-F238E27FC236}">
                <a16:creationId xmlns:a16="http://schemas.microsoft.com/office/drawing/2014/main" id="{3A6B6610-5F30-671B-7D0A-35ACDE24BE61}"/>
              </a:ext>
            </a:extLst>
          </p:cNvPr>
          <p:cNvSpPr/>
          <p:nvPr/>
        </p:nvSpPr>
        <p:spPr>
          <a:xfrm rot="20015081">
            <a:off x="551783" y="2406974"/>
            <a:ext cx="3486852" cy="1384995"/>
          </a:xfrm>
          <a:prstGeom prst="rect">
            <a:avLst/>
          </a:prstGeom>
          <a:noFill/>
        </p:spPr>
        <p:txBody>
          <a:bodyPr wrap="none" lIns="91440" tIns="45720" rIns="91440" bIns="45720">
            <a:spAutoFit/>
          </a:bodyPr>
          <a:lstStyle/>
          <a:p>
            <a:pPr algn="ctr"/>
            <a:r>
              <a:rPr lang="en-US" sz="2800" b="1" cap="none" spc="0" dirty="0">
                <a:ln w="22225">
                  <a:solidFill>
                    <a:schemeClr val="accent2"/>
                  </a:solidFill>
                  <a:prstDash val="solid"/>
                </a:ln>
                <a:solidFill>
                  <a:schemeClr val="accent2">
                    <a:lumMod val="40000"/>
                    <a:lumOff val="60000"/>
                  </a:schemeClr>
                </a:solidFill>
                <a:effectLst/>
              </a:rPr>
              <a:t>Gallopade</a:t>
            </a:r>
          </a:p>
          <a:p>
            <a:pPr algn="ctr"/>
            <a:r>
              <a:rPr lang="en-US" sz="2800" b="1" dirty="0">
                <a:ln w="22225">
                  <a:solidFill>
                    <a:schemeClr val="accent2"/>
                  </a:solidFill>
                  <a:prstDash val="solid"/>
                </a:ln>
                <a:solidFill>
                  <a:schemeClr val="accent2">
                    <a:lumMod val="40000"/>
                    <a:lumOff val="60000"/>
                  </a:schemeClr>
                </a:solidFill>
              </a:rPr>
              <a:t>Social Studies Book</a:t>
            </a:r>
          </a:p>
          <a:p>
            <a:pPr algn="ctr"/>
            <a:r>
              <a:rPr lang="en-US" sz="2800" b="1" cap="none" spc="0" dirty="0">
                <a:ln w="22225">
                  <a:solidFill>
                    <a:schemeClr val="accent2"/>
                  </a:solidFill>
                  <a:prstDash val="solid"/>
                </a:ln>
                <a:solidFill>
                  <a:schemeClr val="accent2">
                    <a:lumMod val="40000"/>
                    <a:lumOff val="60000"/>
                  </a:schemeClr>
                </a:solidFill>
                <a:effectLst/>
              </a:rPr>
              <a:t>&amp; Online Book</a:t>
            </a:r>
          </a:p>
        </p:txBody>
      </p:sp>
      <p:pic>
        <p:nvPicPr>
          <p:cNvPr id="5" name="Picture 4">
            <a:extLst>
              <a:ext uri="{FF2B5EF4-FFF2-40B4-BE49-F238E27FC236}">
                <a16:creationId xmlns:a16="http://schemas.microsoft.com/office/drawing/2014/main" id="{2EDB2958-5275-E39D-E33D-1A93912B07C7}"/>
              </a:ext>
            </a:extLst>
          </p:cNvPr>
          <p:cNvPicPr>
            <a:picLocks noChangeAspect="1"/>
          </p:cNvPicPr>
          <p:nvPr/>
        </p:nvPicPr>
        <p:blipFill>
          <a:blip r:embed="rId3"/>
          <a:stretch>
            <a:fillRect/>
          </a:stretch>
        </p:blipFill>
        <p:spPr>
          <a:xfrm>
            <a:off x="7172126" y="3315598"/>
            <a:ext cx="1710383" cy="2701050"/>
          </a:xfrm>
          <a:prstGeom prst="rect">
            <a:avLst/>
          </a:prstGeom>
        </p:spPr>
      </p:pic>
      <p:pic>
        <p:nvPicPr>
          <p:cNvPr id="7" name="Picture 6">
            <a:extLst>
              <a:ext uri="{FF2B5EF4-FFF2-40B4-BE49-F238E27FC236}">
                <a16:creationId xmlns:a16="http://schemas.microsoft.com/office/drawing/2014/main" id="{1227C240-8A8E-7E39-F02C-69B9569776C0}"/>
              </a:ext>
            </a:extLst>
          </p:cNvPr>
          <p:cNvPicPr>
            <a:picLocks noChangeAspect="1"/>
          </p:cNvPicPr>
          <p:nvPr/>
        </p:nvPicPr>
        <p:blipFill>
          <a:blip r:embed="rId4"/>
          <a:stretch>
            <a:fillRect/>
          </a:stretch>
        </p:blipFill>
        <p:spPr>
          <a:xfrm>
            <a:off x="3990069" y="3225043"/>
            <a:ext cx="1678336" cy="2791605"/>
          </a:xfrm>
          <a:prstGeom prst="rect">
            <a:avLst/>
          </a:prstGeom>
        </p:spPr>
      </p:pic>
    </p:spTree>
    <p:extLst>
      <p:ext uri="{BB962C8B-B14F-4D97-AF65-F5344CB8AC3E}">
        <p14:creationId xmlns:p14="http://schemas.microsoft.com/office/powerpoint/2010/main" val="14581794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8198" name="Picture 6" descr="Generation Genius - A Video-Based Science Program for Grade 3 to 5">
            <a:extLst>
              <a:ext uri="{FF2B5EF4-FFF2-40B4-BE49-F238E27FC236}">
                <a16:creationId xmlns:a16="http://schemas.microsoft.com/office/drawing/2014/main" id="{397B9772-C2A4-79BA-8965-C269DB263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594844">
            <a:off x="438430" y="4705563"/>
            <a:ext cx="2138337" cy="142296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B4453C4-D053-F94E-F981-658E152DCED9}"/>
              </a:ext>
            </a:extLst>
          </p:cNvPr>
          <p:cNvPicPr>
            <a:picLocks noChangeAspect="1"/>
          </p:cNvPicPr>
          <p:nvPr/>
        </p:nvPicPr>
        <p:blipFill>
          <a:blip r:embed="rId4"/>
          <a:stretch>
            <a:fillRect/>
          </a:stretch>
        </p:blipFill>
        <p:spPr>
          <a:xfrm>
            <a:off x="519614" y="2091907"/>
            <a:ext cx="987985" cy="1643332"/>
          </a:xfrm>
          <a:prstGeom prst="rect">
            <a:avLst/>
          </a:prstGeom>
        </p:spPr>
      </p:pic>
      <p:pic>
        <p:nvPicPr>
          <p:cNvPr id="7" name="Picture 6">
            <a:extLst>
              <a:ext uri="{FF2B5EF4-FFF2-40B4-BE49-F238E27FC236}">
                <a16:creationId xmlns:a16="http://schemas.microsoft.com/office/drawing/2014/main" id="{26942570-CE7D-08D2-BD12-6EB08A731207}"/>
              </a:ext>
            </a:extLst>
          </p:cNvPr>
          <p:cNvPicPr>
            <a:picLocks noChangeAspect="1"/>
          </p:cNvPicPr>
          <p:nvPr/>
        </p:nvPicPr>
        <p:blipFill>
          <a:blip r:embed="rId5"/>
          <a:stretch>
            <a:fillRect/>
          </a:stretch>
        </p:blipFill>
        <p:spPr>
          <a:xfrm rot="1371660">
            <a:off x="10665693" y="3915395"/>
            <a:ext cx="960393" cy="1727663"/>
          </a:xfrm>
          <a:prstGeom prst="rect">
            <a:avLst/>
          </a:prstGeom>
        </p:spPr>
      </p:pic>
      <p:sp>
        <p:nvSpPr>
          <p:cNvPr id="6" name="TextBox 5">
            <a:extLst>
              <a:ext uri="{FF2B5EF4-FFF2-40B4-BE49-F238E27FC236}">
                <a16:creationId xmlns:a16="http://schemas.microsoft.com/office/drawing/2014/main" id="{18D562AE-EAF2-A976-5DBB-255043DC7942}"/>
              </a:ext>
            </a:extLst>
          </p:cNvPr>
          <p:cNvSpPr txBox="1"/>
          <p:nvPr/>
        </p:nvSpPr>
        <p:spPr>
          <a:xfrm>
            <a:off x="1299713" y="1656013"/>
            <a:ext cx="9592573" cy="34163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SDMSugar" panose="02000603000000000000" pitchFamily="2" charset="0"/>
                <a:cs typeface="+mn-cs"/>
              </a:rPr>
              <a:t>We will use Discovery Tech throughout the year to teach all Fourth grade science standards.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SDMSugar" panose="02000603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SDMSugar" panose="02000603000000000000" pitchFamily="2" charset="0"/>
                <a:cs typeface="+mn-cs"/>
              </a:rPr>
              <a:t>We will also use various online websites, such as, Study Jams, Generation Genius, </a:t>
            </a:r>
            <a:r>
              <a:rPr kumimoji="0" lang="en-US" sz="3600" b="0" i="0" u="none" strike="noStrike" kern="1200" cap="none" spc="0" normalizeH="0" baseline="0" noProof="0" dirty="0" err="1">
                <a:ln>
                  <a:noFill/>
                </a:ln>
                <a:solidFill>
                  <a:prstClr val="black"/>
                </a:solidFill>
                <a:effectLst/>
                <a:uLnTx/>
                <a:uFillTx/>
                <a:latin typeface="Calibri" panose="020F0502020204030204"/>
                <a:ea typeface="SDMSugar" panose="02000603000000000000" pitchFamily="2" charset="0"/>
                <a:cs typeface="+mn-cs"/>
              </a:rPr>
              <a:t>BrainPop</a:t>
            </a:r>
            <a:r>
              <a:rPr kumimoji="0" lang="en-US" sz="3600" b="0" i="0" u="none" strike="noStrike" kern="1200" cap="none" spc="0" normalizeH="0" baseline="0" noProof="0" dirty="0">
                <a:ln>
                  <a:noFill/>
                </a:ln>
                <a:solidFill>
                  <a:prstClr val="black"/>
                </a:solidFill>
                <a:effectLst/>
                <a:uLnTx/>
                <a:uFillTx/>
                <a:latin typeface="Calibri" panose="020F0502020204030204"/>
                <a:ea typeface="SDMSugar" panose="02000603000000000000" pitchFamily="2" charset="0"/>
                <a:cs typeface="+mn-cs"/>
              </a:rPr>
              <a:t>, and Discovery Ed.</a:t>
            </a:r>
          </a:p>
        </p:txBody>
      </p:sp>
    </p:spTree>
    <p:extLst>
      <p:ext uri="{BB962C8B-B14F-4D97-AF65-F5344CB8AC3E}">
        <p14:creationId xmlns:p14="http://schemas.microsoft.com/office/powerpoint/2010/main" val="2465259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A58A73C-AADD-090F-892E-162310512ACF}"/>
              </a:ext>
            </a:extLst>
          </p:cNvPr>
          <p:cNvSpPr/>
          <p:nvPr/>
        </p:nvSpPr>
        <p:spPr>
          <a:xfrm>
            <a:off x="1757570" y="2105025"/>
            <a:ext cx="9106373" cy="3662541"/>
          </a:xfrm>
          <a:prstGeom prst="rect">
            <a:avLst/>
          </a:prstGeom>
          <a:noFill/>
        </p:spPr>
        <p:txBody>
          <a:bodyPr wrap="square" lIns="91440" tIns="45720" rIns="91440" bIns="45720">
            <a:spAutoFit/>
          </a:bodyPr>
          <a:lstStyle/>
          <a:p>
            <a:pPr algn="ctr"/>
            <a:endParaRPr lang="en-US" sz="36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pPr algn="ctr"/>
            <a:endParaRPr lang="en-US" sz="2800" dirty="0">
              <a:ln w="0"/>
              <a:effectLst>
                <a:outerShdw blurRad="38100" dist="19050" dir="2700000" algn="tl" rotWithShape="0">
                  <a:schemeClr val="dk1">
                    <a:alpha val="40000"/>
                  </a:schemeClr>
                </a:outerShdw>
              </a:effectLst>
            </a:endParaRPr>
          </a:p>
          <a:p>
            <a:pPr algn="ctr"/>
            <a:endParaRPr lang="en-US" sz="2800" dirty="0">
              <a:ln w="0"/>
              <a:effectLst>
                <a:outerShdw blurRad="38100" dist="19050" dir="2700000" algn="tl" rotWithShape="0">
                  <a:schemeClr val="dk1">
                    <a:alpha val="40000"/>
                  </a:schemeClr>
                </a:outerShdw>
              </a:effectLst>
            </a:endParaRPr>
          </a:p>
          <a:p>
            <a:pPr algn="ctr"/>
            <a:endParaRPr lang="en-US" sz="2800" dirty="0">
              <a:ln w="0"/>
              <a:effectLst>
                <a:outerShdw blurRad="38100" dist="19050" dir="2700000" algn="tl" rotWithShape="0">
                  <a:schemeClr val="dk1">
                    <a:alpha val="40000"/>
                  </a:schemeClr>
                </a:outerShdw>
              </a:effectLst>
            </a:endParaRPr>
          </a:p>
          <a:p>
            <a:pPr algn="ctr"/>
            <a:endParaRPr lang="en-US" sz="2800" dirty="0">
              <a:ln w="0"/>
              <a:solidFill>
                <a:srgbClr val="FF0000"/>
              </a:solidFill>
              <a:effectLst>
                <a:outerShdw blurRad="38100" dist="19050" dir="2700000" algn="tl" rotWithShape="0">
                  <a:schemeClr val="dk1">
                    <a:alpha val="40000"/>
                  </a:schemeClr>
                </a:outerShdw>
              </a:effectLst>
            </a:endParaRPr>
          </a:p>
          <a:p>
            <a:pPr algn="ctr"/>
            <a:endParaRPr lang="en-US" sz="2800" dirty="0">
              <a:ln w="0"/>
              <a:solidFill>
                <a:srgbClr val="FF0000"/>
              </a:solidFill>
              <a:effectLst>
                <a:outerShdw blurRad="38100" dist="19050" dir="2700000" algn="tl" rotWithShape="0">
                  <a:schemeClr val="dk1">
                    <a:alpha val="40000"/>
                  </a:schemeClr>
                </a:outerShdw>
              </a:effectLst>
            </a:endParaRPr>
          </a:p>
          <a:p>
            <a:pPr algn="ctr"/>
            <a:endParaRPr lang="en-US" sz="2800" dirty="0">
              <a:ln w="0"/>
              <a:solidFill>
                <a:srgbClr val="FF0000"/>
              </a:solidFill>
              <a:effectLst>
                <a:outerShdw blurRad="38100" dist="19050" dir="2700000" algn="tl" rotWithShape="0">
                  <a:schemeClr val="dk1">
                    <a:alpha val="40000"/>
                  </a:schemeClr>
                </a:outerShdw>
              </a:effectLst>
            </a:endParaRPr>
          </a:p>
          <a:p>
            <a:pPr algn="ctr"/>
            <a:r>
              <a:rPr lang="en-US" sz="2800" dirty="0">
                <a:ln w="0"/>
                <a:solidFill>
                  <a:srgbClr val="FF0000"/>
                </a:solidFill>
                <a:effectLst>
                  <a:outerShdw blurRad="38100" dist="19050" dir="2700000" algn="tl" rotWithShape="0">
                    <a:schemeClr val="dk1">
                      <a:alpha val="40000"/>
                    </a:schemeClr>
                  </a:outerShdw>
                </a:effectLst>
              </a:rPr>
              <a:t>WRITING ASSESSMENT IS </a:t>
            </a:r>
            <a:r>
              <a:rPr lang="en-US" sz="2800" u="sng" dirty="0">
                <a:ln w="0"/>
                <a:effectLst>
                  <a:outerShdw blurRad="38100" dist="19050" dir="2700000" algn="tl" rotWithShape="0">
                    <a:schemeClr val="dk1">
                      <a:alpha val="40000"/>
                    </a:schemeClr>
                  </a:outerShdw>
                </a:effectLst>
                <a:highlight>
                  <a:srgbClr val="FFFF00"/>
                </a:highlight>
              </a:rPr>
              <a:t>NOT</a:t>
            </a:r>
            <a:r>
              <a:rPr lang="en-US" sz="2800" dirty="0">
                <a:ln w="0"/>
                <a:solidFill>
                  <a:srgbClr val="FF0000"/>
                </a:solidFill>
                <a:effectLst>
                  <a:outerShdw blurRad="38100" dist="19050" dir="2700000" algn="tl" rotWithShape="0">
                    <a:schemeClr val="dk1">
                      <a:alpha val="40000"/>
                    </a:schemeClr>
                  </a:outerShdw>
                </a:effectLst>
              </a:rPr>
              <a:t> FOR PROMOTION</a:t>
            </a:r>
          </a:p>
        </p:txBody>
      </p:sp>
      <p:pic>
        <p:nvPicPr>
          <p:cNvPr id="5" name="Picture 4">
            <a:extLst>
              <a:ext uri="{FF2B5EF4-FFF2-40B4-BE49-F238E27FC236}">
                <a16:creationId xmlns:a16="http://schemas.microsoft.com/office/drawing/2014/main" id="{BF1BFCEB-F483-9956-541D-F388CB1893A4}"/>
              </a:ext>
            </a:extLst>
          </p:cNvPr>
          <p:cNvPicPr>
            <a:picLocks noChangeAspect="1"/>
          </p:cNvPicPr>
          <p:nvPr/>
        </p:nvPicPr>
        <p:blipFill>
          <a:blip r:embed="rId3"/>
          <a:stretch>
            <a:fillRect/>
          </a:stretch>
        </p:blipFill>
        <p:spPr>
          <a:xfrm>
            <a:off x="4036890" y="1880555"/>
            <a:ext cx="3889222" cy="2467158"/>
          </a:xfrm>
          <a:prstGeom prst="rect">
            <a:avLst/>
          </a:prstGeom>
        </p:spPr>
      </p:pic>
      <p:sp>
        <p:nvSpPr>
          <p:cNvPr id="7" name="TextBox 6">
            <a:extLst>
              <a:ext uri="{FF2B5EF4-FFF2-40B4-BE49-F238E27FC236}">
                <a16:creationId xmlns:a16="http://schemas.microsoft.com/office/drawing/2014/main" id="{52FD69C5-A394-13FE-346D-2A5D26D3B800}"/>
              </a:ext>
            </a:extLst>
          </p:cNvPr>
          <p:cNvSpPr txBox="1"/>
          <p:nvPr/>
        </p:nvSpPr>
        <p:spPr>
          <a:xfrm>
            <a:off x="3045279" y="4434185"/>
            <a:ext cx="6101442" cy="646331"/>
          </a:xfrm>
          <a:prstGeom prst="rect">
            <a:avLst/>
          </a:prstGeom>
          <a:noFill/>
        </p:spPr>
        <p:txBody>
          <a:bodyPr wrap="square">
            <a:spAutoFit/>
          </a:bodyPr>
          <a:lstStyle/>
          <a:p>
            <a:r>
              <a:rPr lang="en-US" sz="1800" b="1" i="0" dirty="0">
                <a:solidFill>
                  <a:srgbClr val="273540"/>
                </a:solidFill>
                <a:effectLst/>
                <a:latin typeface="LatoWeb"/>
              </a:rPr>
              <a:t>Elementary Learning has developed writing lessons for grades 3-5 that are aligned to Social Studies standards. </a:t>
            </a:r>
            <a:endParaRPr lang="en-US" dirty="0"/>
          </a:p>
        </p:txBody>
      </p:sp>
    </p:spTree>
    <p:extLst>
      <p:ext uri="{BB962C8B-B14F-4D97-AF65-F5344CB8AC3E}">
        <p14:creationId xmlns:p14="http://schemas.microsoft.com/office/powerpoint/2010/main" val="549639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a:extLst>
            <a:ext uri="{FF2B5EF4-FFF2-40B4-BE49-F238E27FC236}">
              <a16:creationId xmlns:a16="http://schemas.microsoft.com/office/drawing/2014/main" id="{0956EBF9-5851-C397-AB92-B3043BA2698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DE7E32-0632-F8FE-8240-B0A02DF5420B}"/>
              </a:ext>
            </a:extLst>
          </p:cNvPr>
          <p:cNvSpPr/>
          <p:nvPr/>
        </p:nvSpPr>
        <p:spPr>
          <a:xfrm>
            <a:off x="396857" y="1978843"/>
            <a:ext cx="6182400" cy="3724096"/>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srgbClr val="B71E42"/>
                  </a:solidFill>
                  <a:prstDash val="solid"/>
                </a:ln>
                <a:pattFill prst="pct50">
                  <a:fgClr>
                    <a:srgbClr val="B71E42"/>
                  </a:fgClr>
                  <a:bgClr>
                    <a:srgbClr val="B71E42">
                      <a:lumMod val="20000"/>
                      <a:lumOff val="80000"/>
                    </a:srgbClr>
                  </a:bgClr>
                </a:pattFill>
                <a:effectLst>
                  <a:outerShdw dist="38100" dir="2640000" algn="bl" rotWithShape="0">
                    <a:srgbClr val="B71E42"/>
                  </a:outerShdw>
                </a:effectLst>
                <a:uLnTx/>
                <a:uFillTx/>
                <a:latin typeface="Gill Sans MT" panose="020B0502020104020203"/>
                <a:ea typeface="+mn-ea"/>
                <a:cs typeface="+mn-cs"/>
              </a:rPr>
              <a:t>BCPS and Benchmark Advance Cursive Writing Curriculum with Callie Cursive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w="12700">
                <a:solidFill>
                  <a:srgbClr val="B71E42"/>
                </a:solidFill>
                <a:prstDash val="solid"/>
              </a:ln>
              <a:pattFill prst="pct50">
                <a:fgClr>
                  <a:srgbClr val="B71E42"/>
                </a:fgClr>
                <a:bgClr>
                  <a:srgbClr val="B71E42">
                    <a:lumMod val="20000"/>
                    <a:lumOff val="80000"/>
                  </a:srgbClr>
                </a:bgClr>
              </a:pattFill>
              <a:effectLst>
                <a:outerShdw dist="38100" dir="2640000" algn="bl" rotWithShape="0">
                  <a:srgbClr val="B71E42"/>
                </a:outerShdw>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ill Sans MT" panose="020B0502020104020203"/>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Gill Sans MT" panose="020B0502020104020203"/>
              <a:ea typeface="+mn-ea"/>
              <a:cs typeface="+mn-cs"/>
            </a:endParaRPr>
          </a:p>
        </p:txBody>
      </p:sp>
      <p:pic>
        <p:nvPicPr>
          <p:cNvPr id="5" name="Picture 4">
            <a:extLst>
              <a:ext uri="{FF2B5EF4-FFF2-40B4-BE49-F238E27FC236}">
                <a16:creationId xmlns:a16="http://schemas.microsoft.com/office/drawing/2014/main" id="{A8EA3773-D5CA-9C68-5C78-97CB96F7508F}"/>
              </a:ext>
            </a:extLst>
          </p:cNvPr>
          <p:cNvPicPr>
            <a:picLocks noChangeAspect="1"/>
          </p:cNvPicPr>
          <p:nvPr/>
        </p:nvPicPr>
        <p:blipFill>
          <a:blip r:embed="rId3"/>
          <a:stretch>
            <a:fillRect/>
          </a:stretch>
        </p:blipFill>
        <p:spPr>
          <a:xfrm>
            <a:off x="9468691" y="2349855"/>
            <a:ext cx="1931698" cy="2799087"/>
          </a:xfrm>
          <a:prstGeom prst="rect">
            <a:avLst/>
          </a:prstGeom>
        </p:spPr>
      </p:pic>
      <p:pic>
        <p:nvPicPr>
          <p:cNvPr id="7" name="Picture 6">
            <a:extLst>
              <a:ext uri="{FF2B5EF4-FFF2-40B4-BE49-F238E27FC236}">
                <a16:creationId xmlns:a16="http://schemas.microsoft.com/office/drawing/2014/main" id="{9AADAE0E-E092-9E7A-9DFA-43D00F778B8F}"/>
              </a:ext>
            </a:extLst>
          </p:cNvPr>
          <p:cNvPicPr>
            <a:picLocks noChangeAspect="1"/>
          </p:cNvPicPr>
          <p:nvPr/>
        </p:nvPicPr>
        <p:blipFill>
          <a:blip r:embed="rId4"/>
          <a:stretch>
            <a:fillRect/>
          </a:stretch>
        </p:blipFill>
        <p:spPr>
          <a:xfrm>
            <a:off x="3912600" y="4332514"/>
            <a:ext cx="4959605" cy="1835244"/>
          </a:xfrm>
          <a:prstGeom prst="rect">
            <a:avLst/>
          </a:prstGeom>
        </p:spPr>
      </p:pic>
    </p:spTree>
    <p:extLst>
      <p:ext uri="{BB962C8B-B14F-4D97-AF65-F5344CB8AC3E}">
        <p14:creationId xmlns:p14="http://schemas.microsoft.com/office/powerpoint/2010/main" val="2368338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0CB0F7-FDF5-3BE9-418B-4B72160ECE61}"/>
              </a:ext>
            </a:extLst>
          </p:cNvPr>
          <p:cNvPicPr>
            <a:picLocks noChangeAspect="1"/>
          </p:cNvPicPr>
          <p:nvPr/>
        </p:nvPicPr>
        <p:blipFill>
          <a:blip r:embed="rId3"/>
          <a:stretch>
            <a:fillRect/>
          </a:stretch>
        </p:blipFill>
        <p:spPr>
          <a:xfrm>
            <a:off x="220436" y="1480769"/>
            <a:ext cx="12148457" cy="5192487"/>
          </a:xfrm>
          <a:prstGeom prst="rect">
            <a:avLst/>
          </a:prstGeom>
        </p:spPr>
      </p:pic>
      <p:pic>
        <p:nvPicPr>
          <p:cNvPr id="6" name="Picture 5">
            <a:extLst>
              <a:ext uri="{FF2B5EF4-FFF2-40B4-BE49-F238E27FC236}">
                <a16:creationId xmlns:a16="http://schemas.microsoft.com/office/drawing/2014/main" id="{0846C62B-DE09-9198-05C6-085A195FA0AC}"/>
              </a:ext>
            </a:extLst>
          </p:cNvPr>
          <p:cNvPicPr>
            <a:picLocks noChangeAspect="1"/>
          </p:cNvPicPr>
          <p:nvPr/>
        </p:nvPicPr>
        <p:blipFill>
          <a:blip r:embed="rId4"/>
          <a:stretch>
            <a:fillRect/>
          </a:stretch>
        </p:blipFill>
        <p:spPr>
          <a:xfrm rot="20747596">
            <a:off x="8923050" y="2278735"/>
            <a:ext cx="2330570" cy="292115"/>
          </a:xfrm>
          <a:prstGeom prst="rect">
            <a:avLst/>
          </a:prstGeom>
        </p:spPr>
      </p:pic>
      <p:sp>
        <p:nvSpPr>
          <p:cNvPr id="7" name="Rectangle 6">
            <a:extLst>
              <a:ext uri="{FF2B5EF4-FFF2-40B4-BE49-F238E27FC236}">
                <a16:creationId xmlns:a16="http://schemas.microsoft.com/office/drawing/2014/main" id="{86FF034C-334B-AC06-10E2-32F2A9BCBBFC}"/>
              </a:ext>
            </a:extLst>
          </p:cNvPr>
          <p:cNvSpPr/>
          <p:nvPr/>
        </p:nvSpPr>
        <p:spPr>
          <a:xfrm>
            <a:off x="-226255" y="2444115"/>
            <a:ext cx="5459563" cy="523220"/>
          </a:xfrm>
          <a:prstGeom prst="rect">
            <a:avLst/>
          </a:prstGeom>
          <a:noFill/>
        </p:spPr>
        <p:txBody>
          <a:bodyPr wrap="square" lIns="91440" tIns="45720" rIns="91440" bIns="45720">
            <a:spAutoFit/>
          </a:bodyPr>
          <a:lstStyle/>
          <a:p>
            <a:pPr algn="ctr"/>
            <a:r>
              <a:rPr lang="en-US" sz="2800" b="0" cap="none" spc="0" dirty="0">
                <a:ln w="0"/>
                <a:solidFill>
                  <a:schemeClr val="tx1"/>
                </a:solidFill>
                <a:effectLst>
                  <a:outerShdw blurRad="38100" dist="19050" dir="2700000" algn="tl" rotWithShape="0">
                    <a:schemeClr val="dk1">
                      <a:alpha val="40000"/>
                    </a:schemeClr>
                  </a:outerShdw>
                </a:effectLst>
              </a:rPr>
              <a:t>w</a:t>
            </a:r>
            <a:r>
              <a:rPr lang="en-US" sz="2800" dirty="0">
                <a:ln w="0"/>
                <a:effectLst>
                  <a:outerShdw blurRad="38100" dist="19050" dir="2700000" algn="tl" rotWithShape="0">
                    <a:schemeClr val="dk1">
                      <a:alpha val="40000"/>
                    </a:schemeClr>
                  </a:outerShdw>
                </a:effectLst>
              </a:rPr>
              <a:t>ww.mblearningtree.com</a:t>
            </a:r>
            <a:endParaRPr lang="en-US" sz="2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05605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1" name="Rectangle 20">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Rectangle 2">
            <a:extLst>
              <a:ext uri="{FF2B5EF4-FFF2-40B4-BE49-F238E27FC236}">
                <a16:creationId xmlns:a16="http://schemas.microsoft.com/office/drawing/2014/main" id="{D32C1172-A2BD-A17E-85BB-D50A02088A7D}"/>
              </a:ext>
            </a:extLst>
          </p:cNvPr>
          <p:cNvSpPr/>
          <p:nvPr/>
        </p:nvSpPr>
        <p:spPr>
          <a:xfrm>
            <a:off x="659301" y="1474969"/>
            <a:ext cx="2823919" cy="1868760"/>
          </a:xfrm>
          <a:prstGeom prst="rect">
            <a:avLst/>
          </a:prstGeom>
        </p:spPr>
        <p:txBody>
          <a:bodyPr vert="horz" lIns="91440" tIns="45720" rIns="91440" bIns="0" rtlCol="0" anchor="b">
            <a:normAutofit/>
          </a:bodyPr>
          <a:lstStyle/>
          <a:p>
            <a:pPr defTabSz="914400">
              <a:lnSpc>
                <a:spcPct val="90000"/>
              </a:lnSpc>
              <a:spcBef>
                <a:spcPct val="0"/>
              </a:spcBef>
              <a:spcAft>
                <a:spcPts val="600"/>
              </a:spcAft>
            </a:pPr>
            <a:r>
              <a:rPr lang="en-US" sz="3600" cap="all" spc="0">
                <a:ln/>
                <a:latin typeface="+mj-lt"/>
                <a:ea typeface="+mj-ea"/>
                <a:cs typeface="+mj-cs"/>
              </a:rPr>
              <a:t>Please join our PTA!!</a:t>
            </a:r>
          </a:p>
        </p:txBody>
      </p:sp>
      <p:cxnSp>
        <p:nvCxnSpPr>
          <p:cNvPr id="25" name="Straight Connector 24">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7" name="Group 26">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28" name="Rectangle 27">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1" name="Rectangle 30">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5" name="Straight Connector 34">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6E89592-7513-940A-83F8-D567C94A8C8F}"/>
              </a:ext>
            </a:extLst>
          </p:cNvPr>
          <p:cNvSpPr txBox="1"/>
          <p:nvPr/>
        </p:nvSpPr>
        <p:spPr>
          <a:xfrm>
            <a:off x="4826636" y="1420617"/>
            <a:ext cx="6101442" cy="4154984"/>
          </a:xfrm>
          <a:prstGeom prst="rect">
            <a:avLst/>
          </a:prstGeom>
          <a:noFill/>
        </p:spPr>
        <p:txBody>
          <a:bodyPr wrap="square">
            <a:spAutoFit/>
          </a:bodyPr>
          <a:lstStyle/>
          <a:p>
            <a:pPr algn="ctr"/>
            <a:r>
              <a:rPr lang="en-US" sz="2400" b="1" dirty="0">
                <a:solidFill>
                  <a:srgbClr val="000000"/>
                </a:solidFill>
                <a:latin typeface="Abadi" panose="020F0502020204030204" pitchFamily="34" charset="0"/>
              </a:rPr>
              <a:t>Quiet Waters PTA Board of Directors</a:t>
            </a:r>
          </a:p>
          <a:p>
            <a:pPr>
              <a:buFont typeface="Arial" panose="020B0604020202020204" pitchFamily="34" charset="0"/>
              <a:buChar char="•"/>
            </a:pPr>
            <a:r>
              <a:rPr lang="en-US" sz="2400" b="1" dirty="0">
                <a:solidFill>
                  <a:srgbClr val="000000"/>
                </a:solidFill>
                <a:latin typeface="Abadi" panose="020F0502020204030204" pitchFamily="34" charset="0"/>
              </a:rPr>
              <a:t>President: Amanda Fields</a:t>
            </a:r>
            <a:endParaRPr lang="en-US" sz="2400" b="1" i="0" dirty="0">
              <a:solidFill>
                <a:srgbClr val="000000"/>
              </a:solidFill>
              <a:effectLst/>
              <a:latin typeface="Abadi" panose="020F0502020204030204" pitchFamily="34" charset="0"/>
            </a:endParaRPr>
          </a:p>
          <a:p>
            <a:pPr algn="l" rtl="0">
              <a:buFont typeface="Arial" panose="020B0604020202020204" pitchFamily="34" charset="0"/>
              <a:buChar char="•"/>
            </a:pPr>
            <a:r>
              <a:rPr lang="en-US" sz="2400" b="1" i="0" dirty="0">
                <a:solidFill>
                  <a:srgbClr val="000000"/>
                </a:solidFill>
                <a:effectLst/>
                <a:latin typeface="Abadi" panose="020F0502020204030204" pitchFamily="34" charset="0"/>
              </a:rPr>
              <a:t>1</a:t>
            </a:r>
            <a:r>
              <a:rPr lang="en-US" sz="2400" b="1" i="0" baseline="30000" dirty="0">
                <a:solidFill>
                  <a:srgbClr val="000000"/>
                </a:solidFill>
                <a:effectLst/>
                <a:latin typeface="Abadi" panose="020F0502020204030204" pitchFamily="34" charset="0"/>
              </a:rPr>
              <a:t>st</a:t>
            </a:r>
            <a:r>
              <a:rPr lang="en-US" sz="2400" b="1" i="0" dirty="0">
                <a:solidFill>
                  <a:srgbClr val="000000"/>
                </a:solidFill>
                <a:effectLst/>
                <a:latin typeface="Abadi" panose="020F0502020204030204" pitchFamily="34" charset="0"/>
              </a:rPr>
              <a:t> Vice President: Heather Quercia </a:t>
            </a:r>
          </a:p>
          <a:p>
            <a:pPr algn="l" rtl="0">
              <a:buFont typeface="Arial" panose="020B0604020202020204" pitchFamily="34" charset="0"/>
              <a:buChar char="•"/>
            </a:pPr>
            <a:r>
              <a:rPr lang="en-US" sz="2400" b="1" i="0" dirty="0">
                <a:solidFill>
                  <a:srgbClr val="000000"/>
                </a:solidFill>
                <a:effectLst/>
                <a:latin typeface="Abadi" panose="020F0502020204030204" pitchFamily="34" charset="0"/>
              </a:rPr>
              <a:t>2</a:t>
            </a:r>
            <a:r>
              <a:rPr lang="en-US" sz="2400" b="1" i="0" baseline="30000" dirty="0">
                <a:solidFill>
                  <a:srgbClr val="000000"/>
                </a:solidFill>
                <a:effectLst/>
                <a:latin typeface="Abadi" panose="020F0502020204030204" pitchFamily="34" charset="0"/>
              </a:rPr>
              <a:t>nd</a:t>
            </a:r>
            <a:r>
              <a:rPr lang="en-US" sz="2400" b="1" i="0" dirty="0">
                <a:solidFill>
                  <a:srgbClr val="000000"/>
                </a:solidFill>
                <a:effectLst/>
                <a:latin typeface="Abadi" panose="020F0502020204030204" pitchFamily="34" charset="0"/>
              </a:rPr>
              <a:t> Vice President: </a:t>
            </a:r>
            <a:r>
              <a:rPr lang="en-US" sz="2400" b="1" i="0" dirty="0" err="1">
                <a:solidFill>
                  <a:srgbClr val="000000"/>
                </a:solidFill>
                <a:effectLst/>
                <a:latin typeface="Abadi" panose="020F0502020204030204" pitchFamily="34" charset="0"/>
              </a:rPr>
              <a:t>Sytonya</a:t>
            </a:r>
            <a:r>
              <a:rPr lang="en-US" sz="2400" b="1" i="0" dirty="0">
                <a:solidFill>
                  <a:srgbClr val="000000"/>
                </a:solidFill>
                <a:effectLst/>
                <a:latin typeface="Abadi" panose="020F0502020204030204" pitchFamily="34" charset="0"/>
              </a:rPr>
              <a:t> Carrington</a:t>
            </a:r>
          </a:p>
          <a:p>
            <a:pPr algn="l" rtl="0">
              <a:buFont typeface="Arial" panose="020B0604020202020204" pitchFamily="34" charset="0"/>
              <a:buChar char="•"/>
            </a:pPr>
            <a:r>
              <a:rPr lang="en-US" sz="2400" b="1" i="0" dirty="0">
                <a:solidFill>
                  <a:srgbClr val="000000"/>
                </a:solidFill>
                <a:effectLst/>
                <a:latin typeface="Abadi" panose="020F0502020204030204" pitchFamily="34" charset="0"/>
              </a:rPr>
              <a:t>3</a:t>
            </a:r>
            <a:r>
              <a:rPr lang="en-US" sz="2400" b="1" i="0" baseline="30000" dirty="0">
                <a:solidFill>
                  <a:srgbClr val="000000"/>
                </a:solidFill>
                <a:effectLst/>
                <a:latin typeface="Abadi" panose="020F0502020204030204" pitchFamily="34" charset="0"/>
              </a:rPr>
              <a:t>rd</a:t>
            </a:r>
            <a:r>
              <a:rPr lang="en-US" sz="2400" b="1" i="0" dirty="0">
                <a:solidFill>
                  <a:srgbClr val="000000"/>
                </a:solidFill>
                <a:effectLst/>
                <a:latin typeface="Abadi" panose="020F0502020204030204" pitchFamily="34" charset="0"/>
              </a:rPr>
              <a:t> Vice President: Christina Carril </a:t>
            </a:r>
          </a:p>
          <a:p>
            <a:pPr algn="l" rtl="0">
              <a:buFont typeface="Arial" panose="020B0604020202020204" pitchFamily="34" charset="0"/>
              <a:buChar char="•"/>
            </a:pPr>
            <a:r>
              <a:rPr lang="en-US" sz="2400" b="1" i="0" dirty="0">
                <a:solidFill>
                  <a:srgbClr val="000000"/>
                </a:solidFill>
                <a:effectLst/>
                <a:latin typeface="Abadi" panose="020F0502020204030204" pitchFamily="34" charset="0"/>
              </a:rPr>
              <a:t>4</a:t>
            </a:r>
            <a:r>
              <a:rPr lang="en-US" sz="2400" b="1" i="0" baseline="30000" dirty="0">
                <a:solidFill>
                  <a:srgbClr val="000000"/>
                </a:solidFill>
                <a:effectLst/>
                <a:latin typeface="Abadi" panose="020F0502020204030204" pitchFamily="34" charset="0"/>
              </a:rPr>
              <a:t>th</a:t>
            </a:r>
            <a:r>
              <a:rPr lang="en-US" sz="2400" b="1" i="0" dirty="0">
                <a:solidFill>
                  <a:srgbClr val="000000"/>
                </a:solidFill>
                <a:effectLst/>
                <a:latin typeface="Abadi" panose="020F0502020204030204" pitchFamily="34" charset="0"/>
              </a:rPr>
              <a:t> Vice President: Dustin Jeffers </a:t>
            </a:r>
          </a:p>
          <a:p>
            <a:pPr algn="l" rtl="0">
              <a:buFont typeface="Arial" panose="020B0604020202020204" pitchFamily="34" charset="0"/>
              <a:buChar char="•"/>
            </a:pPr>
            <a:r>
              <a:rPr lang="en-US" sz="2400" b="1" i="0" dirty="0">
                <a:solidFill>
                  <a:srgbClr val="000000"/>
                </a:solidFill>
                <a:effectLst/>
                <a:latin typeface="Abadi" panose="020F0502020204030204" pitchFamily="34" charset="0"/>
              </a:rPr>
              <a:t>Treasurer: Wyndi Harris</a:t>
            </a:r>
          </a:p>
          <a:p>
            <a:pPr>
              <a:buFont typeface="Arial" panose="020B0604020202020204" pitchFamily="34" charset="0"/>
              <a:buChar char="•"/>
            </a:pPr>
            <a:r>
              <a:rPr lang="en-US" sz="2400" b="1" i="0" dirty="0">
                <a:solidFill>
                  <a:srgbClr val="000000"/>
                </a:solidFill>
                <a:effectLst/>
                <a:latin typeface="Abadi" panose="020F0502020204030204" pitchFamily="34" charset="0"/>
              </a:rPr>
              <a:t>Recording Secretary</a:t>
            </a:r>
            <a:r>
              <a:rPr lang="en-US" sz="2400" b="0" i="0" dirty="0">
                <a:solidFill>
                  <a:srgbClr val="000000"/>
                </a:solidFill>
                <a:effectLst/>
                <a:latin typeface="Abadi" panose="020F0502020204030204" pitchFamily="34" charset="0"/>
              </a:rPr>
              <a:t>: </a:t>
            </a:r>
            <a:r>
              <a:rPr lang="en-US" sz="2400" b="1" dirty="0">
                <a:solidFill>
                  <a:srgbClr val="000000"/>
                </a:solidFill>
                <a:latin typeface="Abadi" panose="020F0502020204030204" pitchFamily="34" charset="0"/>
              </a:rPr>
              <a:t>Heather Quercia</a:t>
            </a:r>
          </a:p>
          <a:p>
            <a:pPr>
              <a:buFont typeface="Arial" panose="020B0604020202020204" pitchFamily="34" charset="0"/>
              <a:buChar char="•"/>
            </a:pPr>
            <a:r>
              <a:rPr lang="en-US" sz="2400" b="1" dirty="0">
                <a:solidFill>
                  <a:srgbClr val="000000"/>
                </a:solidFill>
                <a:latin typeface="Abadi" panose="020F0502020204030204" pitchFamily="34" charset="0"/>
              </a:rPr>
              <a:t>Corresponding Secretary: Michelle Giraldo </a:t>
            </a:r>
          </a:p>
          <a:p>
            <a:pPr>
              <a:buFont typeface="Arial" panose="020B0604020202020204" pitchFamily="34" charset="0"/>
              <a:buChar char="•"/>
            </a:pPr>
            <a:r>
              <a:rPr lang="en-US" sz="2400" b="1" i="0" dirty="0">
                <a:solidFill>
                  <a:srgbClr val="000000"/>
                </a:solidFill>
                <a:effectLst/>
                <a:latin typeface="Abadi" panose="020F0502020204030204" pitchFamily="34" charset="0"/>
              </a:rPr>
              <a:t>Historian: Val Mayer</a:t>
            </a:r>
            <a:endParaRPr lang="en-US" sz="2400" b="1" dirty="0">
              <a:solidFill>
                <a:srgbClr val="000000"/>
              </a:solidFill>
              <a:latin typeface="Abadi" panose="020F0502020204030204" pitchFamily="34" charset="0"/>
            </a:endParaRPr>
          </a:p>
          <a:p>
            <a:pPr algn="l" rtl="0">
              <a:buFont typeface="Arial" panose="020B0604020202020204" pitchFamily="34" charset="0"/>
              <a:buChar char="•"/>
            </a:pPr>
            <a:endParaRPr lang="en-US" sz="2400" b="1" i="0" dirty="0">
              <a:solidFill>
                <a:srgbClr val="000000"/>
              </a:solidFill>
              <a:effectLst/>
              <a:latin typeface="Abadi" panose="020F0502020204030204" pitchFamily="34" charset="0"/>
            </a:endParaRPr>
          </a:p>
        </p:txBody>
      </p:sp>
    </p:spTree>
    <p:extLst>
      <p:ext uri="{BB962C8B-B14F-4D97-AF65-F5344CB8AC3E}">
        <p14:creationId xmlns:p14="http://schemas.microsoft.com/office/powerpoint/2010/main" val="2456362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FC11A9-0F74-C2E3-1EFA-EC65E76190E8}"/>
              </a:ext>
            </a:extLst>
          </p:cNvPr>
          <p:cNvSpPr txBox="1"/>
          <p:nvPr/>
        </p:nvSpPr>
        <p:spPr>
          <a:xfrm>
            <a:off x="800735" y="2197100"/>
            <a:ext cx="8871339" cy="861774"/>
          </a:xfrm>
          <a:prstGeom prst="rect">
            <a:avLst/>
          </a:prstGeom>
          <a:noFill/>
        </p:spPr>
        <p:txBody>
          <a:bodyPr wrap="none" rtlCol="0">
            <a:spAutoFit/>
          </a:bodyPr>
          <a:lstStyle/>
          <a:p>
            <a:r>
              <a:rPr lang="en-US" sz="3200" dirty="0">
                <a:latin typeface="Comic Sans MS" panose="030F0702030302020204" pitchFamily="66" charset="0"/>
              </a:rPr>
              <a:t>How to opt-in to accept laptop property pass.</a:t>
            </a:r>
          </a:p>
          <a:p>
            <a:endParaRPr lang="en-US" dirty="0"/>
          </a:p>
        </p:txBody>
      </p:sp>
      <p:pic>
        <p:nvPicPr>
          <p:cNvPr id="2050" name="Picture 2" descr="check box">
            <a:extLst>
              <a:ext uri="{FF2B5EF4-FFF2-40B4-BE49-F238E27FC236}">
                <a16:creationId xmlns:a16="http://schemas.microsoft.com/office/drawing/2014/main" id="{5D2FEF49-DE4A-BD19-ECE0-75487B3A29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2217" y="2564884"/>
            <a:ext cx="3378716" cy="3378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6343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AA1C4D3-48DD-80CA-605C-406979A08226}"/>
              </a:ext>
            </a:extLst>
          </p:cNvPr>
          <p:cNvSpPr txBox="1"/>
          <p:nvPr/>
        </p:nvSpPr>
        <p:spPr>
          <a:xfrm>
            <a:off x="6610350" y="3787408"/>
            <a:ext cx="4874260" cy="1631216"/>
          </a:xfrm>
          <a:prstGeom prst="rect">
            <a:avLst/>
          </a:prstGeom>
          <a:noFill/>
        </p:spPr>
        <p:txBody>
          <a:bodyPr wrap="square" rtlCol="0">
            <a:spAutoFit/>
          </a:bodyPr>
          <a:lstStyle/>
          <a:p>
            <a:pPr algn="ctr"/>
            <a:r>
              <a:rPr lang="en-US" sz="2000">
                <a:latin typeface="Comic Sans MS" panose="030F0702030302020204" pitchFamily="66" charset="0"/>
              </a:rPr>
              <a:t>To log into Clever:</a:t>
            </a:r>
          </a:p>
          <a:p>
            <a:pPr algn="ctr"/>
            <a:r>
              <a:rPr lang="en-US" sz="1600">
                <a:latin typeface="Comic Sans MS" panose="030F0702030302020204" pitchFamily="66" charset="0"/>
              </a:rPr>
              <a:t>06student </a:t>
            </a:r>
            <a:r>
              <a:rPr lang="en-US" sz="1600">
                <a:latin typeface="Comic Sans MS" panose="030F0702030302020204" pitchFamily="66" charset="0"/>
                <a:hlinkClick r:id="rId3"/>
              </a:rPr>
              <a:t>number@my.browardschools.com</a:t>
            </a:r>
            <a:endParaRPr lang="en-US" sz="1600">
              <a:latin typeface="Comic Sans MS" panose="030F0702030302020204" pitchFamily="66" charset="0"/>
            </a:endParaRPr>
          </a:p>
          <a:p>
            <a:pPr algn="ctr"/>
            <a:r>
              <a:rPr lang="en-US" sz="1600">
                <a:latin typeface="Comic Sans MS" panose="030F0702030302020204" pitchFamily="66" charset="0"/>
              </a:rPr>
              <a:t>Password: qwe1</a:t>
            </a:r>
          </a:p>
          <a:p>
            <a:pPr algn="ctr"/>
            <a:endParaRPr lang="en-US" sz="1600">
              <a:latin typeface="Comic Sans MS" panose="030F0702030302020204" pitchFamily="66" charset="0"/>
            </a:endParaRPr>
          </a:p>
          <a:p>
            <a:pPr algn="ctr"/>
            <a:r>
              <a:rPr lang="en-US" sz="3200">
                <a:solidFill>
                  <a:srgbClr val="FF0000"/>
                </a:solidFill>
                <a:latin typeface="Comic Sans MS" panose="030F0702030302020204" pitchFamily="66" charset="0"/>
              </a:rPr>
              <a:t>View Current Grades!!!</a:t>
            </a:r>
            <a:endParaRPr lang="en-US" sz="3200" dirty="0">
              <a:solidFill>
                <a:srgbClr val="FF0000"/>
              </a:solidFill>
              <a:latin typeface="Comic Sans MS" panose="030F0702030302020204" pitchFamily="66" charset="0"/>
            </a:endParaRPr>
          </a:p>
        </p:txBody>
      </p:sp>
      <p:pic>
        <p:nvPicPr>
          <p:cNvPr id="5" name="Picture 4">
            <a:extLst>
              <a:ext uri="{FF2B5EF4-FFF2-40B4-BE49-F238E27FC236}">
                <a16:creationId xmlns:a16="http://schemas.microsoft.com/office/drawing/2014/main" id="{FF598EDF-666A-9D1D-D059-9405D39B2B45}"/>
              </a:ext>
            </a:extLst>
          </p:cNvPr>
          <p:cNvPicPr>
            <a:picLocks noChangeAspect="1"/>
          </p:cNvPicPr>
          <p:nvPr/>
        </p:nvPicPr>
        <p:blipFill>
          <a:blip r:embed="rId4"/>
          <a:stretch>
            <a:fillRect/>
          </a:stretch>
        </p:blipFill>
        <p:spPr>
          <a:xfrm>
            <a:off x="314325" y="1801203"/>
            <a:ext cx="6381750" cy="3972410"/>
          </a:xfrm>
          <a:prstGeom prst="rect">
            <a:avLst/>
          </a:prstGeom>
        </p:spPr>
      </p:pic>
    </p:spTree>
    <p:extLst>
      <p:ext uri="{BB962C8B-B14F-4D97-AF65-F5344CB8AC3E}">
        <p14:creationId xmlns:p14="http://schemas.microsoft.com/office/powerpoint/2010/main" val="3263489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A9BFF5-C54C-1BE0-58A6-DCDEECCDF457}"/>
              </a:ext>
            </a:extLst>
          </p:cNvPr>
          <p:cNvSpPr txBox="1"/>
          <p:nvPr/>
        </p:nvSpPr>
        <p:spPr>
          <a:xfrm rot="20646495">
            <a:off x="8625128" y="2371725"/>
            <a:ext cx="3060966" cy="369332"/>
          </a:xfrm>
          <a:prstGeom prst="rect">
            <a:avLst/>
          </a:prstGeom>
          <a:noFill/>
        </p:spPr>
        <p:txBody>
          <a:bodyPr wrap="none" rtlCol="0">
            <a:spAutoFit/>
          </a:bodyPr>
          <a:lstStyle/>
          <a:p>
            <a:r>
              <a:rPr lang="en-US" b="1" dirty="0">
                <a:solidFill>
                  <a:srgbClr val="FF0000"/>
                </a:solidFill>
              </a:rPr>
              <a:t>No stickers on the laptops.</a:t>
            </a:r>
          </a:p>
        </p:txBody>
      </p:sp>
      <p:grpSp>
        <p:nvGrpSpPr>
          <p:cNvPr id="3" name="Group 2">
            <a:extLst>
              <a:ext uri="{FF2B5EF4-FFF2-40B4-BE49-F238E27FC236}">
                <a16:creationId xmlns:a16="http://schemas.microsoft.com/office/drawing/2014/main" id="{AE7D14E9-B9A0-A866-DEF6-EEE487394DF9}"/>
              </a:ext>
            </a:extLst>
          </p:cNvPr>
          <p:cNvGrpSpPr/>
          <p:nvPr/>
        </p:nvGrpSpPr>
        <p:grpSpPr>
          <a:xfrm>
            <a:off x="1134711" y="3564045"/>
            <a:ext cx="9922578" cy="1016680"/>
            <a:chOff x="0" y="687139"/>
            <a:chExt cx="9922578" cy="1016680"/>
          </a:xfrm>
        </p:grpSpPr>
        <p:sp>
          <p:nvSpPr>
            <p:cNvPr id="5" name="Rectangle 4">
              <a:extLst>
                <a:ext uri="{FF2B5EF4-FFF2-40B4-BE49-F238E27FC236}">
                  <a16:creationId xmlns:a16="http://schemas.microsoft.com/office/drawing/2014/main" id="{F97CA2BD-C321-1AAE-B81D-D011A29D2FA8}"/>
                </a:ext>
              </a:extLst>
            </p:cNvPr>
            <p:cNvSpPr/>
            <p:nvPr/>
          </p:nvSpPr>
          <p:spPr>
            <a:xfrm>
              <a:off x="0" y="687139"/>
              <a:ext cx="6713552" cy="68513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6" name="TextBox 5">
              <a:extLst>
                <a:ext uri="{FF2B5EF4-FFF2-40B4-BE49-F238E27FC236}">
                  <a16:creationId xmlns:a16="http://schemas.microsoft.com/office/drawing/2014/main" id="{06D78F20-EA2E-0FB4-0CD1-59B519950C86}"/>
                </a:ext>
              </a:extLst>
            </p:cNvPr>
            <p:cNvSpPr txBox="1"/>
            <p:nvPr/>
          </p:nvSpPr>
          <p:spPr>
            <a:xfrm>
              <a:off x="3209026" y="1018689"/>
              <a:ext cx="6713552" cy="68513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4000" kern="1200" dirty="0"/>
                <a:t>S</a:t>
              </a:r>
              <a:r>
                <a:rPr lang="en-US" sz="4000" b="0" kern="1200" dirty="0"/>
                <a:t>tudents </a:t>
              </a:r>
              <a:r>
                <a:rPr lang="en-US" sz="4000" u="sng" kern="1200" dirty="0"/>
                <a:t>MUST</a:t>
              </a:r>
              <a:r>
                <a:rPr lang="en-US" sz="4000" b="0" kern="1200" dirty="0"/>
                <a:t> bring the laptop to school each day, </a:t>
              </a:r>
              <a:r>
                <a:rPr lang="en-US" sz="4000" u="sng" kern="1200" dirty="0"/>
                <a:t>FULLY</a:t>
              </a:r>
              <a:r>
                <a:rPr lang="en-US" sz="4000" b="0" kern="1200" dirty="0"/>
                <a:t> charged.</a:t>
              </a:r>
              <a:endParaRPr lang="en-US" sz="4000" kern="1200" dirty="0"/>
            </a:p>
          </p:txBody>
        </p:sp>
      </p:grpSp>
      <p:pic>
        <p:nvPicPr>
          <p:cNvPr id="7" name="Picture 6">
            <a:extLst>
              <a:ext uri="{FF2B5EF4-FFF2-40B4-BE49-F238E27FC236}">
                <a16:creationId xmlns:a16="http://schemas.microsoft.com/office/drawing/2014/main" id="{A78ADF35-D6AE-D4F9-A502-7C54D6F72F89}"/>
              </a:ext>
            </a:extLst>
          </p:cNvPr>
          <p:cNvPicPr>
            <a:picLocks noChangeAspect="1"/>
          </p:cNvPicPr>
          <p:nvPr/>
        </p:nvPicPr>
        <p:blipFill>
          <a:blip r:embed="rId3"/>
          <a:stretch>
            <a:fillRect/>
          </a:stretch>
        </p:blipFill>
        <p:spPr>
          <a:xfrm>
            <a:off x="349918" y="2821528"/>
            <a:ext cx="2855293" cy="2855293"/>
          </a:xfrm>
          <a:prstGeom prst="rect">
            <a:avLst/>
          </a:prstGeom>
        </p:spPr>
      </p:pic>
    </p:spTree>
    <p:extLst>
      <p:ext uri="{BB962C8B-B14F-4D97-AF65-F5344CB8AC3E}">
        <p14:creationId xmlns:p14="http://schemas.microsoft.com/office/powerpoint/2010/main" val="28737024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01786D-B44F-3B26-59EB-70F4A037EAA9}"/>
              </a:ext>
            </a:extLst>
          </p:cNvPr>
          <p:cNvSpPr txBox="1"/>
          <p:nvPr/>
        </p:nvSpPr>
        <p:spPr>
          <a:xfrm>
            <a:off x="641985" y="1946781"/>
            <a:ext cx="10908030" cy="1569660"/>
          </a:xfrm>
          <a:prstGeom prst="rect">
            <a:avLst/>
          </a:prstGeom>
          <a:noFill/>
        </p:spPr>
        <p:txBody>
          <a:bodyPr wrap="square" rtlCol="0">
            <a:spAutoFit/>
          </a:bodyPr>
          <a:lstStyle/>
          <a:p>
            <a:r>
              <a:rPr lang="en-US" sz="3200" dirty="0"/>
              <a:t>Birthdays are celebrated DURING lunch. All items must be store-bought NOT homemade.</a:t>
            </a:r>
          </a:p>
          <a:p>
            <a:endParaRPr lang="en-US" sz="3200" dirty="0"/>
          </a:p>
        </p:txBody>
      </p:sp>
      <p:pic>
        <p:nvPicPr>
          <p:cNvPr id="4" name="Picture 3">
            <a:extLst>
              <a:ext uri="{FF2B5EF4-FFF2-40B4-BE49-F238E27FC236}">
                <a16:creationId xmlns:a16="http://schemas.microsoft.com/office/drawing/2014/main" id="{1E4B3514-2039-B974-C9E4-2DDA04D80323}"/>
              </a:ext>
            </a:extLst>
          </p:cNvPr>
          <p:cNvPicPr>
            <a:picLocks noChangeAspect="1"/>
          </p:cNvPicPr>
          <p:nvPr/>
        </p:nvPicPr>
        <p:blipFill>
          <a:blip r:embed="rId3"/>
          <a:stretch>
            <a:fillRect/>
          </a:stretch>
        </p:blipFill>
        <p:spPr>
          <a:xfrm>
            <a:off x="6546850" y="2381825"/>
            <a:ext cx="3755390" cy="3755390"/>
          </a:xfrm>
          <a:prstGeom prst="rect">
            <a:avLst/>
          </a:prstGeom>
          <a:noFill/>
        </p:spPr>
      </p:pic>
    </p:spTree>
    <p:extLst>
      <p:ext uri="{BB962C8B-B14F-4D97-AF65-F5344CB8AC3E}">
        <p14:creationId xmlns:p14="http://schemas.microsoft.com/office/powerpoint/2010/main" val="3649792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BE1F32-E4D8-5E98-A891-5FF65D87B891}"/>
              </a:ext>
            </a:extLst>
          </p:cNvPr>
          <p:cNvSpPr txBox="1"/>
          <p:nvPr/>
        </p:nvSpPr>
        <p:spPr>
          <a:xfrm>
            <a:off x="1123950" y="2447926"/>
            <a:ext cx="9144001" cy="3631763"/>
          </a:xfrm>
          <a:prstGeom prst="rect">
            <a:avLst/>
          </a:prstGeom>
          <a:noFill/>
        </p:spPr>
        <p:txBody>
          <a:bodyPr wrap="square" rtlCol="0">
            <a:spAutoFit/>
          </a:bodyPr>
          <a:lstStyle/>
          <a:p>
            <a:pPr algn="l"/>
            <a:r>
              <a:rPr lang="en-US" sz="3200" dirty="0">
                <a:solidFill>
                  <a:srgbClr val="5E5E5E"/>
                </a:solidFill>
                <a:latin typeface="Droid Sans"/>
              </a:rPr>
              <a:t>Mrs. Burger and Mrs. Moncrief</a:t>
            </a:r>
            <a:r>
              <a:rPr lang="en-US" sz="3200" b="0" i="0" dirty="0">
                <a:solidFill>
                  <a:srgbClr val="5E5E5E"/>
                </a:solidFill>
                <a:effectLst/>
                <a:latin typeface="Droid Sans"/>
              </a:rPr>
              <a:t> will meet with parents/guardians together through Microsoft Teams, via phone, or in person.</a:t>
            </a:r>
          </a:p>
          <a:p>
            <a:pPr algn="ctr"/>
            <a:r>
              <a:rPr lang="en-US" sz="3200" u="sng" dirty="0">
                <a:solidFill>
                  <a:srgbClr val="5E5E5E"/>
                </a:solidFill>
                <a:highlight>
                  <a:srgbClr val="FFFF00"/>
                </a:highlight>
                <a:latin typeface="Droid Sans"/>
              </a:rPr>
              <a:t>Two(2) Meetings per school year</a:t>
            </a:r>
            <a:endParaRPr lang="en-US" sz="3200" b="0" i="0" u="sng" dirty="0">
              <a:solidFill>
                <a:srgbClr val="5E5E5E"/>
              </a:solidFill>
              <a:effectLst/>
              <a:highlight>
                <a:srgbClr val="FFFF00"/>
              </a:highlight>
              <a:latin typeface="Droid Sans"/>
            </a:endParaRPr>
          </a:p>
          <a:p>
            <a:pPr algn="ctr"/>
            <a:r>
              <a:rPr lang="en-US" sz="2800" b="1" i="0" dirty="0">
                <a:solidFill>
                  <a:srgbClr val="5E5E5E"/>
                </a:solidFill>
                <a:effectLst/>
                <a:latin typeface="Droid Sans"/>
              </a:rPr>
              <a:t>Availability </a:t>
            </a:r>
          </a:p>
          <a:p>
            <a:pPr algn="ctr"/>
            <a:r>
              <a:rPr lang="en-US" sz="2800" b="1" i="0" dirty="0">
                <a:solidFill>
                  <a:srgbClr val="5E5E5E"/>
                </a:solidFill>
                <a:effectLst/>
                <a:latin typeface="Droid Sans"/>
              </a:rPr>
              <a:t>2:10p.m. - 2:40p.m</a:t>
            </a:r>
          </a:p>
          <a:p>
            <a:pPr algn="ctr"/>
            <a:r>
              <a:rPr lang="en-US" sz="2800" b="1" dirty="0">
                <a:solidFill>
                  <a:srgbClr val="5E5E5E"/>
                </a:solidFill>
                <a:latin typeface="Droid Sans"/>
              </a:rPr>
              <a:t>7:30a.m. – 7:50 a.m.</a:t>
            </a:r>
            <a:endParaRPr lang="en-US" sz="2800" b="0" i="0" dirty="0">
              <a:solidFill>
                <a:srgbClr val="5E5E5E"/>
              </a:solidFill>
              <a:effectLst/>
              <a:latin typeface="Droid Sans"/>
            </a:endParaRPr>
          </a:p>
          <a:p>
            <a:endParaRPr lang="en-US" dirty="0"/>
          </a:p>
        </p:txBody>
      </p:sp>
    </p:spTree>
    <p:extLst>
      <p:ext uri="{BB962C8B-B14F-4D97-AF65-F5344CB8AC3E}">
        <p14:creationId xmlns:p14="http://schemas.microsoft.com/office/powerpoint/2010/main" val="1640994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13A535-B156-44B5-E60A-343B5EE9DF96}"/>
              </a:ext>
            </a:extLst>
          </p:cNvPr>
          <p:cNvSpPr txBox="1"/>
          <p:nvPr/>
        </p:nvSpPr>
        <p:spPr>
          <a:xfrm>
            <a:off x="1247775" y="2724150"/>
            <a:ext cx="9088194" cy="2246769"/>
          </a:xfrm>
          <a:prstGeom prst="rect">
            <a:avLst/>
          </a:prstGeom>
          <a:noFill/>
        </p:spPr>
        <p:txBody>
          <a:bodyPr wrap="none" rtlCol="0">
            <a:spAutoFit/>
          </a:bodyPr>
          <a:lstStyle/>
          <a:p>
            <a:r>
              <a:rPr lang="en-US" b="1" i="1" dirty="0">
                <a:highlight>
                  <a:srgbClr val="FFFF00"/>
                </a:highlight>
              </a:rPr>
              <a:t>What can I do for my child at home?</a:t>
            </a:r>
          </a:p>
          <a:p>
            <a:endParaRPr lang="en-US" dirty="0"/>
          </a:p>
          <a:p>
            <a:pPr marL="285750" indent="-285750">
              <a:buFont typeface="Arial" panose="020B0604020202020204" pitchFamily="34" charset="0"/>
              <a:buChar char="•"/>
            </a:pPr>
            <a:r>
              <a:rPr lang="en-US" dirty="0"/>
              <a:t>Be attentive of what websites your child is on.</a:t>
            </a:r>
          </a:p>
          <a:p>
            <a:pPr marL="285750" indent="-285750">
              <a:buFont typeface="Arial" panose="020B0604020202020204" pitchFamily="34" charset="0"/>
              <a:buChar char="•"/>
            </a:pPr>
            <a:r>
              <a:rPr lang="en-US" dirty="0"/>
              <a:t>Make sure the laptop is charged so your child will be ready to learn when arriving to school.</a:t>
            </a:r>
          </a:p>
          <a:p>
            <a:pPr marL="285750" indent="-285750">
              <a:buFont typeface="Arial" panose="020B0604020202020204" pitchFamily="34" charset="0"/>
              <a:buChar char="•"/>
            </a:pPr>
            <a:r>
              <a:rPr lang="en-US" dirty="0"/>
              <a:t>Verify that homework is complete. No need to teach.</a:t>
            </a:r>
          </a:p>
          <a:p>
            <a:pPr marL="285750" indent="-285750">
              <a:buFont typeface="Arial" panose="020B0604020202020204" pitchFamily="34" charset="0"/>
              <a:buChar char="•"/>
            </a:pPr>
            <a:r>
              <a:rPr lang="en-US" dirty="0"/>
              <a:t>Allow your child to read aloud to you. This could be done while you’re cooking.</a:t>
            </a:r>
          </a:p>
          <a:p>
            <a:pPr marL="285750" indent="-285750">
              <a:buFont typeface="Arial" panose="020B0604020202020204" pitchFamily="34" charset="0"/>
              <a:buChar char="•"/>
            </a:pPr>
            <a:r>
              <a:rPr lang="en-US" sz="3200" dirty="0" err="1">
                <a:solidFill>
                  <a:srgbClr val="FF0000"/>
                </a:solidFill>
              </a:rPr>
              <a:t>iReady</a:t>
            </a:r>
            <a:r>
              <a:rPr lang="en-US" sz="3200" dirty="0">
                <a:solidFill>
                  <a:srgbClr val="FF0000"/>
                </a:solidFill>
              </a:rPr>
              <a:t>, </a:t>
            </a:r>
            <a:r>
              <a:rPr lang="en-US" sz="3200" dirty="0" err="1">
                <a:solidFill>
                  <a:srgbClr val="FF0000"/>
                </a:solidFill>
              </a:rPr>
              <a:t>iReady</a:t>
            </a:r>
            <a:r>
              <a:rPr lang="en-US" sz="3200" dirty="0">
                <a:solidFill>
                  <a:srgbClr val="FF0000"/>
                </a:solidFill>
              </a:rPr>
              <a:t>, </a:t>
            </a:r>
            <a:r>
              <a:rPr lang="en-US" sz="3200" dirty="0" err="1">
                <a:solidFill>
                  <a:srgbClr val="FF0000"/>
                </a:solidFill>
              </a:rPr>
              <a:t>iReady</a:t>
            </a:r>
            <a:r>
              <a:rPr lang="en-US" sz="3200" dirty="0">
                <a:solidFill>
                  <a:srgbClr val="FF0000"/>
                </a:solidFill>
              </a:rPr>
              <a:t>!!!!!!!!</a:t>
            </a:r>
          </a:p>
        </p:txBody>
      </p:sp>
    </p:spTree>
    <p:extLst>
      <p:ext uri="{BB962C8B-B14F-4D97-AF65-F5344CB8AC3E}">
        <p14:creationId xmlns:p14="http://schemas.microsoft.com/office/powerpoint/2010/main" val="1950888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7F4ACC-A93A-6737-073F-E5574AA9B88B}"/>
              </a:ext>
            </a:extLst>
          </p:cNvPr>
          <p:cNvSpPr txBox="1"/>
          <p:nvPr/>
        </p:nvSpPr>
        <p:spPr>
          <a:xfrm>
            <a:off x="303597" y="2038648"/>
            <a:ext cx="6400800"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Comic Sans MS" panose="030F0702030302020204" pitchFamily="66" charset="0"/>
                <a:hlinkClick r:id="rId3"/>
              </a:rPr>
              <a:t>www.mblearningtree.com</a:t>
            </a:r>
            <a:endParaRPr lang="en-US" sz="2400" dirty="0">
              <a:latin typeface="Comic Sans MS" panose="030F0702030302020204" pitchFamily="66" charset="0"/>
            </a:endParaRPr>
          </a:p>
          <a:p>
            <a:endParaRPr lang="en-US" sz="2400" dirty="0">
              <a:latin typeface="Comic Sans MS" panose="030F0702030302020204" pitchFamily="66" charset="0"/>
            </a:endParaRPr>
          </a:p>
          <a:p>
            <a:pPr marL="285750" indent="-285750">
              <a:buFont typeface="Arial" panose="020B0604020202020204" pitchFamily="34" charset="0"/>
              <a:buChar char="•"/>
            </a:pPr>
            <a:r>
              <a:rPr lang="en-US" sz="2400" dirty="0">
                <a:latin typeface="Comic Sans MS" panose="030F0702030302020204" pitchFamily="66" charset="0"/>
                <a:hlinkClick r:id="rId4"/>
              </a:rPr>
              <a:t>jennifer.burger@browardschools.com</a:t>
            </a:r>
          </a:p>
          <a:p>
            <a:pPr marL="285750" indent="-285750">
              <a:buFont typeface="Arial" panose="020B0604020202020204" pitchFamily="34" charset="0"/>
              <a:buChar char="•"/>
            </a:pPr>
            <a:r>
              <a:rPr lang="en-US" sz="2400" dirty="0">
                <a:latin typeface="Comic Sans MS" panose="030F0702030302020204" pitchFamily="66" charset="0"/>
                <a:hlinkClick r:id="rId4"/>
              </a:rPr>
              <a:t>veronica.moncrief@browardschools.com</a:t>
            </a:r>
            <a:endParaRPr lang="en-US" sz="2400" dirty="0">
              <a:latin typeface="Comic Sans MS" panose="030F0702030302020204" pitchFamily="66" charset="0"/>
            </a:endParaRPr>
          </a:p>
          <a:p>
            <a:endParaRPr lang="en-US" sz="2400" dirty="0">
              <a:latin typeface="Comic Sans MS" panose="030F0702030302020204" pitchFamily="66" charset="0"/>
            </a:endParaRPr>
          </a:p>
          <a:p>
            <a:pPr marL="285750" indent="-285750">
              <a:buFont typeface="Arial" panose="020B0604020202020204" pitchFamily="34" charset="0"/>
              <a:buChar char="•"/>
            </a:pPr>
            <a:r>
              <a:rPr lang="en-US" sz="2400" dirty="0">
                <a:latin typeface="Comic Sans MS" panose="030F0702030302020204" pitchFamily="66" charset="0"/>
              </a:rPr>
              <a:t>ClassDojo messaging</a:t>
            </a:r>
            <a:endParaRPr lang="en-US" sz="2400" dirty="0"/>
          </a:p>
        </p:txBody>
      </p:sp>
      <p:pic>
        <p:nvPicPr>
          <p:cNvPr id="6146" name="Picture 2" descr="Clientmoji">
            <a:extLst>
              <a:ext uri="{FF2B5EF4-FFF2-40B4-BE49-F238E27FC236}">
                <a16:creationId xmlns:a16="http://schemas.microsoft.com/office/drawing/2014/main" id="{167E1E47-387F-1F7B-686E-21F2EE0C34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24750" y="2072640"/>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5E0CE6B-D5FD-F52F-12F3-29DFA5284B24}"/>
              </a:ext>
            </a:extLst>
          </p:cNvPr>
          <p:cNvSpPr/>
          <p:nvPr/>
        </p:nvSpPr>
        <p:spPr>
          <a:xfrm>
            <a:off x="1707387" y="4183320"/>
            <a:ext cx="4662431" cy="923330"/>
          </a:xfrm>
          <a:prstGeom prst="rect">
            <a:avLst/>
          </a:prstGeom>
          <a:noFill/>
        </p:spPr>
        <p:txBody>
          <a:bodyPr wrap="none" lIns="91440" tIns="45720" rIns="91440" bIns="45720">
            <a:spAutoFit/>
          </a:bodyPr>
          <a:lstStyle/>
          <a:p>
            <a:pPr algn="ctr"/>
            <a:r>
              <a:rPr lang="en-US" sz="5400" b="1" cap="none" spc="0" dirty="0">
                <a:ln w="22225">
                  <a:solidFill>
                    <a:schemeClr val="accent2"/>
                  </a:solidFill>
                  <a:prstDash val="solid"/>
                </a:ln>
                <a:solidFill>
                  <a:schemeClr val="accent2">
                    <a:lumMod val="40000"/>
                    <a:lumOff val="60000"/>
                  </a:schemeClr>
                </a:solidFill>
                <a:effectLst/>
              </a:rPr>
              <a:t>Any Questions?</a:t>
            </a:r>
          </a:p>
        </p:txBody>
      </p:sp>
    </p:spTree>
    <p:extLst>
      <p:ext uri="{BB962C8B-B14F-4D97-AF65-F5344CB8AC3E}">
        <p14:creationId xmlns:p14="http://schemas.microsoft.com/office/powerpoint/2010/main" val="223330742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4579</TotalTime>
  <Words>1691</Words>
  <Application>Microsoft Office PowerPoint</Application>
  <PresentationFormat>Widescreen</PresentationFormat>
  <Paragraphs>213</Paragraphs>
  <Slides>40</Slides>
  <Notes>0</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40</vt:i4>
      </vt:variant>
    </vt:vector>
  </HeadingPairs>
  <TitlesOfParts>
    <vt:vector size="56" baseType="lpstr">
      <vt:lpstr>Abadi</vt:lpstr>
      <vt:lpstr>Aptos</vt:lpstr>
      <vt:lpstr>Arial</vt:lpstr>
      <vt:lpstr>Calibri</vt:lpstr>
      <vt:lpstr>Calibri Body</vt:lpstr>
      <vt:lpstr>Calibri Light</vt:lpstr>
      <vt:lpstr>Century Gothic</vt:lpstr>
      <vt:lpstr>Comic Sans MS</vt:lpstr>
      <vt:lpstr>Droid Sans</vt:lpstr>
      <vt:lpstr>Gill Sans MT</vt:lpstr>
      <vt:lpstr>KG Sorry Not Sorry</vt:lpstr>
      <vt:lpstr>LatoWeb</vt:lpstr>
      <vt:lpstr>Lucida Sans Unicode</vt:lpstr>
      <vt:lpstr>Segoe UI</vt:lpstr>
      <vt:lpstr>Gallery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Ronnie Eyre</dc:creator>
  <cp:lastModifiedBy>Veronica S. Moncrief</cp:lastModifiedBy>
  <cp:revision>110</cp:revision>
  <cp:lastPrinted>2022-09-14T20:00:46Z</cp:lastPrinted>
  <dcterms:created xsi:type="dcterms:W3CDTF">2020-08-14T13:55:32Z</dcterms:created>
  <dcterms:modified xsi:type="dcterms:W3CDTF">2026-09-10T19:48:48Z</dcterms:modified>
</cp:coreProperties>
</file>